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Masters/slideMaster2.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7" r:id="rId2"/>
  </p:sldMasterIdLst>
  <p:notesMasterIdLst>
    <p:notesMasterId r:id="rId27"/>
  </p:notesMasterIdLst>
  <p:sldIdLst>
    <p:sldId id="258" r:id="rId3"/>
    <p:sldId id="259" r:id="rId4"/>
    <p:sldId id="256" r:id="rId5"/>
    <p:sldId id="271" r:id="rId6"/>
    <p:sldId id="272" r:id="rId7"/>
    <p:sldId id="273" r:id="rId8"/>
    <p:sldId id="274" r:id="rId9"/>
    <p:sldId id="281" r:id="rId10"/>
    <p:sldId id="267" r:id="rId11"/>
    <p:sldId id="268" r:id="rId12"/>
    <p:sldId id="261" r:id="rId13"/>
    <p:sldId id="283" r:id="rId14"/>
    <p:sldId id="280" r:id="rId15"/>
    <p:sldId id="284" r:id="rId16"/>
    <p:sldId id="263" r:id="rId17"/>
    <p:sldId id="264" r:id="rId18"/>
    <p:sldId id="285" r:id="rId19"/>
    <p:sldId id="275" r:id="rId20"/>
    <p:sldId id="276" r:id="rId21"/>
    <p:sldId id="277" r:id="rId22"/>
    <p:sldId id="279" r:id="rId23"/>
    <p:sldId id="282" r:id="rId24"/>
    <p:sldId id="265" r:id="rId25"/>
    <p:sldId id="26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77105" autoAdjust="0"/>
  </p:normalViewPr>
  <p:slideViewPr>
    <p:cSldViewPr>
      <p:cViewPr>
        <p:scale>
          <a:sx n="80" d="100"/>
          <a:sy n="80" d="100"/>
        </p:scale>
        <p:origin x="-1722" y="-5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383730-8D40-432B-825B-E521D53BB2BB}" type="datetimeFigureOut">
              <a:rPr lang="en-GB" smtClean="0"/>
              <a:t>26/06/2014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6FDDB8-8241-4B71-905B-5BA628E8D6C4}" type="slidenum">
              <a:rPr lang="en-GB" smtClean="0"/>
              <a:t>‹#›</a:t>
            </a:fld>
            <a:endParaRPr lang="en-GB"/>
          </a:p>
        </p:txBody>
      </p:sp>
    </p:spTree>
    <p:extLst>
      <p:ext uri="{BB962C8B-B14F-4D97-AF65-F5344CB8AC3E}">
        <p14:creationId xmlns:p14="http://schemas.microsoft.com/office/powerpoint/2010/main" val="259443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F1CDD34-F9B8-4A67-A2A8-C8600C491E5E}" type="slidenum">
              <a:rPr lang="fr-FR" smtClean="0">
                <a:solidFill>
                  <a:prstClr val="black"/>
                </a:solidFill>
              </a:rPr>
              <a:pPr/>
              <a:t>1</a:t>
            </a:fld>
            <a:endParaRPr lang="fr-FR" dirty="0">
              <a:solidFill>
                <a:prstClr val="black"/>
              </a:solidFill>
            </a:endParaRPr>
          </a:p>
        </p:txBody>
      </p:sp>
    </p:spTree>
    <p:extLst>
      <p:ext uri="{BB962C8B-B14F-4D97-AF65-F5344CB8AC3E}">
        <p14:creationId xmlns:p14="http://schemas.microsoft.com/office/powerpoint/2010/main" val="2641967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achieves this through the delivery of:</a:t>
            </a:r>
          </a:p>
          <a:p>
            <a:endParaRPr lang="en-US" dirty="0" smtClean="0"/>
          </a:p>
          <a:p>
            <a:r>
              <a:rPr lang="en-US" dirty="0" smtClean="0"/>
              <a:t>Radiological Nuclear: Courses Table Top Exercises and Workshops, as well as All Hazards Countermeasures </a:t>
            </a:r>
            <a:r>
              <a:rPr lang="en-US" dirty="0" err="1" smtClean="0"/>
              <a:t>Programmes</a:t>
            </a:r>
            <a:r>
              <a:rPr lang="en-US" dirty="0" smtClean="0"/>
              <a:t>. </a:t>
            </a:r>
          </a:p>
          <a:p>
            <a:endParaRPr lang="en-US" dirty="0" smtClean="0"/>
          </a:p>
          <a:p>
            <a:r>
              <a:rPr lang="en-US" dirty="0" smtClean="0"/>
              <a:t>All of which are regionally delivered and have a practical interactive element and involve host country capabilities.</a:t>
            </a:r>
          </a:p>
          <a:p>
            <a:endParaRPr lang="en-US" dirty="0" smtClean="0"/>
          </a:p>
          <a:p>
            <a:r>
              <a:rPr lang="en-US" dirty="0" smtClean="0"/>
              <a:t>The common theme is:</a:t>
            </a:r>
          </a:p>
          <a:p>
            <a:endParaRPr lang="en-US" dirty="0" smtClean="0"/>
          </a:p>
          <a:p>
            <a:r>
              <a:rPr lang="en-US" dirty="0" smtClean="0"/>
              <a:t>Multi agency targeting mid – senior level LE; Borders; Customs; Intelligence; Regulatory Authorities; Public Health; Government (</a:t>
            </a:r>
            <a:r>
              <a:rPr lang="en-US" dirty="0" err="1" smtClean="0"/>
              <a:t>MoFA</a:t>
            </a:r>
            <a:r>
              <a:rPr lang="en-US" dirty="0" smtClean="0"/>
              <a:t> &amp; Interior) and Academia.</a:t>
            </a:r>
          </a:p>
          <a:p>
            <a:endParaRPr lang="en-US" dirty="0"/>
          </a:p>
        </p:txBody>
      </p:sp>
      <p:sp>
        <p:nvSpPr>
          <p:cNvPr id="4" name="Slide Number Placeholder 3"/>
          <p:cNvSpPr>
            <a:spLocks noGrp="1"/>
          </p:cNvSpPr>
          <p:nvPr>
            <p:ph type="sldNum" sz="quarter" idx="10"/>
          </p:nvPr>
        </p:nvSpPr>
        <p:spPr/>
        <p:txBody>
          <a:bodyPr/>
          <a:lstStyle/>
          <a:p>
            <a:fld id="{5F1CDD34-F9B8-4A67-A2A8-C8600C491E5E}"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179688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 Criminal Law the Chain of Custody is vitally Importance</a:t>
            </a:r>
          </a:p>
          <a:p>
            <a:endParaRPr lang="en-US" dirty="0" smtClean="0"/>
          </a:p>
        </p:txBody>
      </p:sp>
      <p:sp>
        <p:nvSpPr>
          <p:cNvPr id="4" name="Slide Number Placeholder 3"/>
          <p:cNvSpPr>
            <a:spLocks noGrp="1"/>
          </p:cNvSpPr>
          <p:nvPr>
            <p:ph type="sldNum" sz="quarter" idx="10"/>
          </p:nvPr>
        </p:nvSpPr>
        <p:spPr/>
        <p:txBody>
          <a:bodyPr/>
          <a:lstStyle/>
          <a:p>
            <a:fld id="{5F1CDD34-F9B8-4A67-A2A8-C8600C491E5E}" type="slidenum">
              <a:rPr lang="fr-FR" smtClean="0"/>
              <a:t>13</a:t>
            </a:fld>
            <a:endParaRPr lang="fr-FR"/>
          </a:p>
        </p:txBody>
      </p:sp>
    </p:spTree>
    <p:extLst>
      <p:ext uri="{BB962C8B-B14F-4D97-AF65-F5344CB8AC3E}">
        <p14:creationId xmlns:p14="http://schemas.microsoft.com/office/powerpoint/2010/main" val="4223674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course is modified to suit the host country &amp; regions specific needs.</a:t>
            </a:r>
          </a:p>
          <a:p>
            <a:endParaRPr lang="en-US" dirty="0" smtClean="0"/>
          </a:p>
          <a:p>
            <a:r>
              <a:rPr lang="en-US" dirty="0" smtClean="0"/>
              <a:t>Each course is evaluated and the content</a:t>
            </a:r>
            <a:r>
              <a:rPr lang="en-US" baseline="0" dirty="0" smtClean="0"/>
              <a:t> amended to improve future delivery.</a:t>
            </a:r>
          </a:p>
          <a:p>
            <a:endParaRPr lang="en-US" baseline="0" dirty="0" smtClean="0"/>
          </a:p>
          <a:p>
            <a:r>
              <a:rPr lang="en-US" dirty="0" smtClean="0"/>
              <a:t>Contains input on: </a:t>
            </a:r>
          </a:p>
          <a:p>
            <a:endParaRPr lang="en-US" dirty="0" smtClean="0"/>
          </a:p>
          <a:p>
            <a:r>
              <a:rPr lang="en-US" dirty="0" smtClean="0"/>
              <a:t>Forensics/Nuclear Forensics</a:t>
            </a:r>
          </a:p>
          <a:p>
            <a:endParaRPr lang="en-US" dirty="0" smtClean="0"/>
          </a:p>
          <a:p>
            <a:r>
              <a:rPr lang="en-US" dirty="0" smtClean="0"/>
              <a:t>Response &amp; Mitigation</a:t>
            </a:r>
          </a:p>
          <a:p>
            <a:endParaRPr lang="en-GB" dirty="0"/>
          </a:p>
        </p:txBody>
      </p:sp>
      <p:sp>
        <p:nvSpPr>
          <p:cNvPr id="4" name="Slide Number Placeholder 3"/>
          <p:cNvSpPr>
            <a:spLocks noGrp="1"/>
          </p:cNvSpPr>
          <p:nvPr>
            <p:ph type="sldNum" sz="quarter" idx="10"/>
          </p:nvPr>
        </p:nvSpPr>
        <p:spPr/>
        <p:txBody>
          <a:bodyPr/>
          <a:lstStyle/>
          <a:p>
            <a:fld id="{5F1CDD34-F9B8-4A67-A2A8-C8600C491E5E}" type="slidenum">
              <a:rPr lang="fr-FR" smtClean="0"/>
              <a:t>14</a:t>
            </a:fld>
            <a:endParaRPr lang="fr-FR"/>
          </a:p>
        </p:txBody>
      </p:sp>
    </p:spTree>
    <p:extLst>
      <p:ext uri="{BB962C8B-B14F-4D97-AF65-F5344CB8AC3E}">
        <p14:creationId xmlns:p14="http://schemas.microsoft.com/office/powerpoint/2010/main" val="171518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TTX is modified to suit the host country &amp; regions specific needs.</a:t>
            </a:r>
          </a:p>
          <a:p>
            <a:endParaRPr lang="en-US" dirty="0" smtClean="0"/>
          </a:p>
          <a:p>
            <a:r>
              <a:rPr lang="en-US" dirty="0" smtClean="0"/>
              <a:t>Each TTX is evaluated and the content</a:t>
            </a:r>
            <a:r>
              <a:rPr lang="en-US" baseline="0" dirty="0" smtClean="0"/>
              <a:t> amended to improve future delivery.</a:t>
            </a:r>
            <a:endParaRPr lang="en-GB" dirty="0" smtClean="0"/>
          </a:p>
          <a:p>
            <a:endParaRPr lang="en-US" dirty="0" smtClean="0"/>
          </a:p>
          <a:p>
            <a:r>
              <a:rPr lang="en-US" dirty="0" smtClean="0"/>
              <a:t>Contains input on: </a:t>
            </a:r>
          </a:p>
          <a:p>
            <a:endParaRPr lang="en-US" dirty="0" smtClean="0"/>
          </a:p>
          <a:p>
            <a:r>
              <a:rPr lang="en-US" dirty="0" smtClean="0"/>
              <a:t>Forensics/Nuclear Forensics</a:t>
            </a:r>
          </a:p>
          <a:p>
            <a:endParaRPr lang="en-US" dirty="0" smtClean="0"/>
          </a:p>
          <a:p>
            <a:r>
              <a:rPr lang="en-US" dirty="0" smtClean="0"/>
              <a:t>Response &amp; Mitigation</a:t>
            </a:r>
          </a:p>
          <a:p>
            <a:endParaRPr lang="en-GB" dirty="0"/>
          </a:p>
        </p:txBody>
      </p:sp>
      <p:sp>
        <p:nvSpPr>
          <p:cNvPr id="4" name="Slide Number Placeholder 3"/>
          <p:cNvSpPr>
            <a:spLocks noGrp="1"/>
          </p:cNvSpPr>
          <p:nvPr>
            <p:ph type="sldNum" sz="quarter" idx="10"/>
          </p:nvPr>
        </p:nvSpPr>
        <p:spPr/>
        <p:txBody>
          <a:bodyPr/>
          <a:lstStyle/>
          <a:p>
            <a:fld id="{5F1CDD34-F9B8-4A67-A2A8-C8600C491E5E}" type="slidenum">
              <a:rPr lang="fr-FR" smtClean="0"/>
              <a:t>15</a:t>
            </a:fld>
            <a:endParaRPr lang="fr-FR"/>
          </a:p>
        </p:txBody>
      </p:sp>
    </p:spTree>
    <p:extLst>
      <p:ext uri="{BB962C8B-B14F-4D97-AF65-F5344CB8AC3E}">
        <p14:creationId xmlns:p14="http://schemas.microsoft.com/office/powerpoint/2010/main" val="1715189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IAEA: Joint IAEA/INTERPOL Guidance &amp; Training Courses</a:t>
            </a:r>
          </a:p>
          <a:p>
            <a:endParaRPr lang="en-US" dirty="0" smtClean="0"/>
          </a:p>
          <a:p>
            <a:r>
              <a:rPr lang="en-US" dirty="0" smtClean="0"/>
              <a:t>Radiological Nuclear Investigations (INTERPOL)</a:t>
            </a:r>
          </a:p>
          <a:p>
            <a:r>
              <a:rPr lang="en-US" dirty="0" smtClean="0"/>
              <a:t>Radiological Crime</a:t>
            </a:r>
            <a:r>
              <a:rPr lang="en-US" baseline="0" dirty="0" smtClean="0"/>
              <a:t> Scene Management (IAEA)</a:t>
            </a:r>
          </a:p>
          <a:p>
            <a:r>
              <a:rPr lang="en-US" baseline="0" dirty="0" smtClean="0"/>
              <a:t>Counter Nuclear Smuggling (INTERPOL)</a:t>
            </a:r>
          </a:p>
          <a:p>
            <a:r>
              <a:rPr lang="en-US" baseline="0" dirty="0" smtClean="0"/>
              <a:t>Radiological Nuclear TTX (INTERPOL et al)</a:t>
            </a:r>
            <a:endParaRPr lang="en-US" dirty="0"/>
          </a:p>
        </p:txBody>
      </p:sp>
      <p:sp>
        <p:nvSpPr>
          <p:cNvPr id="4" name="Slide Number Placeholder 3"/>
          <p:cNvSpPr>
            <a:spLocks noGrp="1"/>
          </p:cNvSpPr>
          <p:nvPr>
            <p:ph type="sldNum" sz="quarter" idx="10"/>
          </p:nvPr>
        </p:nvSpPr>
        <p:spPr/>
        <p:txBody>
          <a:bodyPr/>
          <a:lstStyle/>
          <a:p>
            <a:fld id="{5F1CDD34-F9B8-4A67-A2A8-C8600C491E5E}" type="slidenum">
              <a:rPr lang="fr-FR" smtClean="0"/>
              <a:t>16</a:t>
            </a:fld>
            <a:endParaRPr lang="fr-FR"/>
          </a:p>
        </p:txBody>
      </p:sp>
    </p:spTree>
    <p:extLst>
      <p:ext uri="{BB962C8B-B14F-4D97-AF65-F5344CB8AC3E}">
        <p14:creationId xmlns:p14="http://schemas.microsoft.com/office/powerpoint/2010/main" val="411473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IAEA: Joint IAEA/</a:t>
            </a:r>
            <a:r>
              <a:rPr lang="en-US" baseline="0" dirty="0" smtClean="0"/>
              <a:t>INTERPOL Guidance &amp; Training Courses</a:t>
            </a:r>
          </a:p>
          <a:p>
            <a:r>
              <a:rPr lang="en-US" baseline="0" dirty="0" smtClean="0"/>
              <a:t>GICNT IAG: Nuclear Detection; Nuclear Forensics; Response &amp; Mitigation Guidance Documents</a:t>
            </a:r>
          </a:p>
          <a:p>
            <a:r>
              <a:rPr lang="en-US" baseline="0" dirty="0" smtClean="0"/>
              <a:t>EC Joint Research Centre, Institute for </a:t>
            </a:r>
            <a:r>
              <a:rPr lang="en-US" baseline="0" dirty="0" err="1" smtClean="0"/>
              <a:t>Transuranium</a:t>
            </a:r>
            <a:r>
              <a:rPr lang="en-US" baseline="0" dirty="0" smtClean="0"/>
              <a:t> Elements </a:t>
            </a:r>
          </a:p>
          <a:p>
            <a:r>
              <a:rPr lang="en-US" baseline="0" dirty="0" smtClean="0"/>
              <a:t>EU CBRN </a:t>
            </a:r>
            <a:r>
              <a:rPr lang="en-US" baseline="0" dirty="0" err="1" smtClean="0"/>
              <a:t>CoE</a:t>
            </a:r>
            <a:r>
              <a:rPr lang="en-US" baseline="0" dirty="0" smtClean="0"/>
              <a:t>: INTERPOL ‘All Hazard’ conferences – Jordan; Panama; Malaysia + other activity</a:t>
            </a:r>
          </a:p>
          <a:p>
            <a:r>
              <a:rPr lang="en-US" baseline="0" dirty="0" smtClean="0"/>
              <a:t>NNSA: DoE SLD Member embedded into INTERPOL CBRNE TPP to support Rad </a:t>
            </a:r>
            <a:r>
              <a:rPr lang="en-US" baseline="0" dirty="0" err="1" smtClean="0"/>
              <a:t>Nuc</a:t>
            </a:r>
            <a:r>
              <a:rPr lang="en-US" baseline="0" dirty="0" smtClean="0"/>
              <a:t> TPU &amp; Operation Fail Safe + Operation STAB – Wider border control</a:t>
            </a:r>
          </a:p>
          <a:p>
            <a:r>
              <a:rPr lang="en-US" baseline="0" dirty="0" smtClean="0"/>
              <a:t>UNODA: Support to UNSC 1540 Committee’s work</a:t>
            </a:r>
          </a:p>
          <a:p>
            <a:r>
              <a:rPr lang="en-US" baseline="0" dirty="0" smtClean="0"/>
              <a:t>G8 Global Partnership: NRSWG</a:t>
            </a:r>
          </a:p>
          <a:p>
            <a:endParaRPr lang="en-US" baseline="0" dirty="0" smtClean="0"/>
          </a:p>
          <a:p>
            <a:r>
              <a:rPr lang="en-US" baseline="0" dirty="0" smtClean="0"/>
              <a:t>And others…</a:t>
            </a:r>
            <a:endParaRPr lang="en-US" dirty="0"/>
          </a:p>
        </p:txBody>
      </p:sp>
      <p:sp>
        <p:nvSpPr>
          <p:cNvPr id="4" name="Slide Number Placeholder 3"/>
          <p:cNvSpPr>
            <a:spLocks noGrp="1"/>
          </p:cNvSpPr>
          <p:nvPr>
            <p:ph type="sldNum" sz="quarter" idx="10"/>
          </p:nvPr>
        </p:nvSpPr>
        <p:spPr/>
        <p:txBody>
          <a:bodyPr/>
          <a:lstStyle/>
          <a:p>
            <a:fld id="{5F1CDD34-F9B8-4A67-A2A8-C8600C491E5E}"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3318676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IAEA: Joint IAEA/</a:t>
            </a:r>
            <a:r>
              <a:rPr lang="en-US" baseline="0" dirty="0" smtClean="0"/>
              <a:t>INTERPOL Guidance &amp; Training Courses</a:t>
            </a:r>
          </a:p>
          <a:p>
            <a:r>
              <a:rPr lang="en-US" baseline="0" dirty="0" smtClean="0"/>
              <a:t>GICNT IAG: Nuclear Detection; Nuclear Forensics; Response &amp; Mitigation Guidance Documents</a:t>
            </a:r>
          </a:p>
          <a:p>
            <a:r>
              <a:rPr lang="en-US" baseline="0" dirty="0" smtClean="0"/>
              <a:t>EC Joint Research Centre, Institute for </a:t>
            </a:r>
            <a:r>
              <a:rPr lang="en-US" baseline="0" dirty="0" err="1" smtClean="0"/>
              <a:t>Transuranium</a:t>
            </a:r>
            <a:r>
              <a:rPr lang="en-US" baseline="0" dirty="0" smtClean="0"/>
              <a:t> Elements </a:t>
            </a:r>
          </a:p>
          <a:p>
            <a:r>
              <a:rPr lang="en-US" baseline="0" dirty="0" smtClean="0"/>
              <a:t>EU CBRN </a:t>
            </a:r>
            <a:r>
              <a:rPr lang="en-US" baseline="0" dirty="0" err="1" smtClean="0"/>
              <a:t>CoE</a:t>
            </a:r>
            <a:r>
              <a:rPr lang="en-US" baseline="0" dirty="0" smtClean="0"/>
              <a:t>: INTERPOL ‘All Hazard’ conferences – Jordan; Panama; Malaysia + other activity</a:t>
            </a:r>
          </a:p>
          <a:p>
            <a:r>
              <a:rPr lang="en-US" baseline="0" dirty="0" smtClean="0"/>
              <a:t>NNSA: DoE SLD Member embedded into INTERPOL CBRNE TPP to support Rad </a:t>
            </a:r>
            <a:r>
              <a:rPr lang="en-US" baseline="0" dirty="0" err="1" smtClean="0"/>
              <a:t>Nuc</a:t>
            </a:r>
            <a:r>
              <a:rPr lang="en-US" baseline="0" dirty="0" smtClean="0"/>
              <a:t> TPU &amp; Operation Fail Safe + Operation STAB – Wider border control</a:t>
            </a:r>
          </a:p>
          <a:p>
            <a:r>
              <a:rPr lang="en-US" baseline="0" dirty="0" smtClean="0"/>
              <a:t>UNODA: Support to UNSC 1540 Committee’s work</a:t>
            </a:r>
          </a:p>
          <a:p>
            <a:r>
              <a:rPr lang="en-US" baseline="0" dirty="0" smtClean="0"/>
              <a:t>G8 Global Partnership: NRSWG</a:t>
            </a:r>
          </a:p>
          <a:p>
            <a:endParaRPr lang="en-US" baseline="0" dirty="0" smtClean="0"/>
          </a:p>
          <a:p>
            <a:r>
              <a:rPr lang="en-US" baseline="0" dirty="0" smtClean="0"/>
              <a:t>And others…</a:t>
            </a:r>
            <a:endParaRPr lang="en-US" dirty="0"/>
          </a:p>
        </p:txBody>
      </p:sp>
      <p:sp>
        <p:nvSpPr>
          <p:cNvPr id="4" name="Slide Number Placeholder 3"/>
          <p:cNvSpPr>
            <a:spLocks noGrp="1"/>
          </p:cNvSpPr>
          <p:nvPr>
            <p:ph type="sldNum" sz="quarter" idx="10"/>
          </p:nvPr>
        </p:nvSpPr>
        <p:spPr/>
        <p:txBody>
          <a:bodyPr/>
          <a:lstStyle/>
          <a:p>
            <a:fld id="{5F1CDD34-F9B8-4A67-A2A8-C8600C491E5E}"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3318676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IAEA: Joint IAEA/</a:t>
            </a:r>
            <a:r>
              <a:rPr lang="en-US" baseline="0" dirty="0" smtClean="0"/>
              <a:t>INTERPOL Guidance &amp; Training Courses</a:t>
            </a:r>
          </a:p>
          <a:p>
            <a:r>
              <a:rPr lang="en-US" baseline="0" dirty="0" smtClean="0"/>
              <a:t>GICNT IAG: Nuclear Detection; Nuclear Forensics; Response &amp; Mitigation Guidance Documents</a:t>
            </a:r>
          </a:p>
          <a:p>
            <a:r>
              <a:rPr lang="en-US" baseline="0" dirty="0" smtClean="0"/>
              <a:t>EC Joint Research Centre, Institute for </a:t>
            </a:r>
            <a:r>
              <a:rPr lang="en-US" baseline="0" dirty="0" err="1" smtClean="0"/>
              <a:t>Transuranium</a:t>
            </a:r>
            <a:r>
              <a:rPr lang="en-US" baseline="0" dirty="0" smtClean="0"/>
              <a:t> Elements </a:t>
            </a:r>
          </a:p>
          <a:p>
            <a:r>
              <a:rPr lang="en-US" baseline="0" dirty="0" smtClean="0"/>
              <a:t>EU CBRN </a:t>
            </a:r>
            <a:r>
              <a:rPr lang="en-US" baseline="0" dirty="0" err="1" smtClean="0"/>
              <a:t>CoE</a:t>
            </a:r>
            <a:r>
              <a:rPr lang="en-US" baseline="0" dirty="0" smtClean="0"/>
              <a:t>: INTERPOL ‘All Hazard’ conferences – Jordan; Panama; Malaysia + other activity</a:t>
            </a:r>
          </a:p>
          <a:p>
            <a:r>
              <a:rPr lang="en-US" baseline="0" dirty="0" smtClean="0"/>
              <a:t>NNSA: DoE SLD Member embedded into INTERPOL CBRNE TPP to support Rad </a:t>
            </a:r>
            <a:r>
              <a:rPr lang="en-US" baseline="0" dirty="0" err="1" smtClean="0"/>
              <a:t>Nuc</a:t>
            </a:r>
            <a:r>
              <a:rPr lang="en-US" baseline="0" dirty="0" smtClean="0"/>
              <a:t> TPU &amp; Operation Fail Safe + Operation STAB – Wider border control</a:t>
            </a:r>
          </a:p>
          <a:p>
            <a:r>
              <a:rPr lang="en-US" baseline="0" dirty="0" smtClean="0"/>
              <a:t>UNODA: Support to UNSC 1540 Committee’s work</a:t>
            </a:r>
          </a:p>
          <a:p>
            <a:r>
              <a:rPr lang="en-US" baseline="0" dirty="0" smtClean="0"/>
              <a:t>G8 Global Partnership: NRSWG</a:t>
            </a:r>
          </a:p>
          <a:p>
            <a:endParaRPr lang="en-US" baseline="0" dirty="0" smtClean="0"/>
          </a:p>
          <a:p>
            <a:r>
              <a:rPr lang="en-US" baseline="0" dirty="0" smtClean="0"/>
              <a:t>And others…</a:t>
            </a:r>
            <a:endParaRPr lang="en-US" dirty="0"/>
          </a:p>
        </p:txBody>
      </p:sp>
      <p:sp>
        <p:nvSpPr>
          <p:cNvPr id="4" name="Slide Number Placeholder 3"/>
          <p:cNvSpPr>
            <a:spLocks noGrp="1"/>
          </p:cNvSpPr>
          <p:nvPr>
            <p:ph type="sldNum" sz="quarter" idx="10"/>
          </p:nvPr>
        </p:nvSpPr>
        <p:spPr/>
        <p:txBody>
          <a:bodyPr/>
          <a:lstStyle/>
          <a:p>
            <a:fld id="{5F1CDD34-F9B8-4A67-A2A8-C8600C491E5E}"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3318676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 President, Barak Obama in his closing address to the NSS said:</a:t>
            </a:r>
          </a:p>
          <a:p>
            <a:endParaRPr lang="en-US" dirty="0" smtClean="0"/>
          </a:p>
          <a:p>
            <a:r>
              <a:rPr lang="en-US" dirty="0" smtClean="0"/>
              <a:t>‘The second thing we’ll be doing is soliciting ideas from each of you about the ultimate architecture that should be constructed to ensure that beyond 2016 we are able to keep this process alive and effective, and that we are able to sync up the efforts of the Nuclear Security Summit with existing institutions like the IAEA, </a:t>
            </a:r>
            <a:r>
              <a:rPr lang="en-US" b="1" u="sng" dirty="0" smtClean="0"/>
              <a:t>Interpol</a:t>
            </a:r>
            <a:r>
              <a:rPr lang="en-US" dirty="0" smtClean="0"/>
              <a:t>, the United Nations, some of the treaties that are already in force’.</a:t>
            </a:r>
          </a:p>
          <a:p>
            <a:endParaRPr lang="en-US" dirty="0"/>
          </a:p>
        </p:txBody>
      </p:sp>
      <p:sp>
        <p:nvSpPr>
          <p:cNvPr id="4" name="Slide Number Placeholder 3"/>
          <p:cNvSpPr>
            <a:spLocks noGrp="1"/>
          </p:cNvSpPr>
          <p:nvPr>
            <p:ph type="sldNum" sz="quarter" idx="10"/>
          </p:nvPr>
        </p:nvSpPr>
        <p:spPr/>
        <p:txBody>
          <a:bodyPr/>
          <a:lstStyle/>
          <a:p>
            <a:fld id="{5F1CDD34-F9B8-4A67-A2A8-C8600C491E5E}"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1104601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t>The ultimate objective is to provide support, in terms of a CBRN expertise, to the investigators who are facing this non-conventional type of crime. A CBRNE Investigation is based on 2 main pillars: </a:t>
            </a:r>
          </a:p>
          <a:p>
            <a:r>
              <a:rPr lang="en-US" sz="1000" dirty="0"/>
              <a:t>1- The material susceptible of being used in an attack (here is posed the questions of access to and the security of dual-use CBRN materials) </a:t>
            </a:r>
          </a:p>
          <a:p>
            <a:r>
              <a:rPr lang="en-US" sz="1000" dirty="0"/>
              <a:t>2- People who have the scientific and/or technical expertise necessary to use CBRN material in a malicious act. </a:t>
            </a:r>
          </a:p>
          <a:p>
            <a:r>
              <a:rPr lang="en-US" sz="1000" dirty="0"/>
              <a:t> According to best practices, investigations, based on Intelligence and Threat and Risk assessments, serve not only for a better response to CBRN incidents (by looking for perpetrators and bringing them to justice), but also for preventing them.  According to international best practices, the best strategy to prevent and respond to CBRN criminality is the adoption of an all-hands approach that assembles different governmental and international agencies of relevance</a:t>
            </a:r>
          </a:p>
          <a:p>
            <a:r>
              <a:rPr lang="en-US" sz="1000" dirty="0"/>
              <a:t> We refer to this strategy by the concept of: </a:t>
            </a:r>
          </a:p>
          <a:p>
            <a:r>
              <a:rPr lang="en-US" sz="1000" dirty="0"/>
              <a:t>- CBRN Governance at strategic level of decision-making </a:t>
            </a:r>
          </a:p>
          <a:p>
            <a:r>
              <a:rPr lang="en-US" sz="1000" dirty="0"/>
              <a:t>- Inter-Agency  on the tactical level </a:t>
            </a:r>
          </a:p>
          <a:p>
            <a:r>
              <a:rPr lang="en-US" sz="1000" dirty="0"/>
              <a:t> It is strongly recommended that each country has a prevention policy associating specialists from the police, intelligence services, emergency services, civil and military authorities, without forgetting public health authorities and scientific research institutions. </a:t>
            </a:r>
          </a:p>
          <a:p>
            <a:r>
              <a:rPr lang="en-US" sz="1000" u="sng" dirty="0"/>
              <a:t>IMEST: (2011)</a:t>
            </a:r>
            <a:endParaRPr lang="en-US" sz="1000" dirty="0"/>
          </a:p>
          <a:p>
            <a:r>
              <a:rPr lang="en-US" sz="1000" dirty="0"/>
              <a:t>France - G20 - Oct/Nov </a:t>
            </a:r>
          </a:p>
          <a:p>
            <a:r>
              <a:rPr lang="en-US" sz="1000" dirty="0"/>
              <a:t>Lithuania – Euro Basketball – Aug/Sep</a:t>
            </a:r>
          </a:p>
          <a:p>
            <a:r>
              <a:rPr lang="en-US" sz="1000" dirty="0"/>
              <a:t>China – World University Summer Games – Aug</a:t>
            </a:r>
          </a:p>
          <a:p>
            <a:r>
              <a:rPr lang="en-US" sz="1000" dirty="0"/>
              <a:t>Colombia – FIFA Under 20’s World Cup Jul/Aug</a:t>
            </a:r>
          </a:p>
          <a:p>
            <a:r>
              <a:rPr lang="en-US" sz="1000" dirty="0"/>
              <a:t>Croatia  - Protection of Foreign Tourists Operation – Jun/Aug</a:t>
            </a:r>
          </a:p>
          <a:p>
            <a:r>
              <a:rPr lang="en-US" sz="1000" u="sng" dirty="0"/>
              <a:t>IRT: (2012)</a:t>
            </a:r>
            <a:endParaRPr lang="en-US" sz="1000" dirty="0"/>
          </a:p>
          <a:p>
            <a:r>
              <a:rPr lang="en-US" sz="1000" dirty="0" err="1"/>
              <a:t>Burgas</a:t>
            </a:r>
            <a:r>
              <a:rPr lang="en-US" sz="1000" dirty="0"/>
              <a:t>, Bulgaria – Bomb explosion – July </a:t>
            </a:r>
          </a:p>
          <a:p>
            <a:r>
              <a:rPr lang="en-US" sz="1000" u="sng" dirty="0"/>
              <a:t>IRT: (2011)</a:t>
            </a:r>
            <a:endParaRPr lang="en-US" sz="1000" dirty="0"/>
          </a:p>
          <a:p>
            <a:r>
              <a:rPr lang="en-US" sz="1000" dirty="0"/>
              <a:t>Nigeria – Explosion UN Building – Sep</a:t>
            </a:r>
          </a:p>
          <a:p>
            <a:r>
              <a:rPr lang="en-US" sz="1000" dirty="0"/>
              <a:t>South Africa – Maritime Piracy Case – Apr</a:t>
            </a:r>
          </a:p>
          <a:p>
            <a:r>
              <a:rPr lang="en-US" sz="1000" dirty="0"/>
              <a:t>Congo – Plane Crash – Mar</a:t>
            </a:r>
          </a:p>
          <a:p>
            <a:endParaRPr lang="en-US" sz="1000" dirty="0"/>
          </a:p>
          <a:p>
            <a:endParaRPr lang="en-US" sz="1000" dirty="0">
              <a:latin typeface="Calibri" pitchFamily="34" charset="0"/>
            </a:endParaRPr>
          </a:p>
        </p:txBody>
      </p:sp>
      <p:sp>
        <p:nvSpPr>
          <p:cNvPr id="1054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2"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0"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785FB712-B5F8-437A-9DEE-5D689E0FB7B0}" type="slidenum">
              <a:rPr lang="en-US"/>
              <a:pPr eaLnBrk="1" hangingPunct="1"/>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CDD34-F9B8-4A67-A2A8-C8600C491E5E}" type="slidenum">
              <a:rPr lang="fr-FR" smtClean="0"/>
              <a:t>2</a:t>
            </a:fld>
            <a:endParaRPr lang="fr-FR"/>
          </a:p>
        </p:txBody>
      </p:sp>
    </p:spTree>
    <p:extLst>
      <p:ext uri="{BB962C8B-B14F-4D97-AF65-F5344CB8AC3E}">
        <p14:creationId xmlns:p14="http://schemas.microsoft.com/office/powerpoint/2010/main" val="1940939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Operation Fail Safe</a:t>
            </a:r>
            <a:endParaRPr lang="en-US" dirty="0"/>
          </a:p>
          <a:p>
            <a:r>
              <a:rPr lang="en-US" dirty="0"/>
              <a:t>In support of the 2012 International Nuclear Security Summit held in Seoul S. Korea, INTERPOL initiated Operation Fail Safe as an international operational support initiative to increase global nuclear security.  This has now been continued in a very positive manner following the SG’s address to the 2014 NSS in The Hague.  Numerous countries called on INTERPOL to continue its excellent work stating that it, together with the IAEA is the most effective way to tackle nuclear terrorism by non-state actors and to combat nuclear smuggling.  The UK has funded INTERPOL 500,000 GBP to continue its work in this field through till the next NSS in March 2016.</a:t>
            </a:r>
          </a:p>
          <a:p>
            <a:r>
              <a:rPr lang="en-US" dirty="0"/>
              <a:t> </a:t>
            </a:r>
          </a:p>
          <a:p>
            <a:r>
              <a:rPr lang="en-US" dirty="0"/>
              <a:t>INTERPOL Operation Fail Safe introduced a capability to the international law enforcement community to track the movements of individuals involved in the trafficking of nuclear or other radioactive material. </a:t>
            </a:r>
          </a:p>
          <a:p>
            <a:r>
              <a:rPr lang="en-US" dirty="0"/>
              <a:t> </a:t>
            </a:r>
          </a:p>
          <a:p>
            <a:r>
              <a:rPr lang="en-US" dirty="0"/>
              <a:t>Operation Fail Safe leverages  existing INTERPOL tools and processes including the I-24/7 network; the INTERPOL system of Regional Bureaus, NCBs, the General Secretariat; the CCC; and the Notices system, including </a:t>
            </a:r>
            <a:r>
              <a:rPr lang="en-US" dirty="0" err="1"/>
              <a:t>i</a:t>
            </a:r>
            <a:r>
              <a:rPr lang="en-US" dirty="0"/>
              <a:t>-Link, to identify and track individuals involved in the trafficking of radioactive or nuclear materials. </a:t>
            </a:r>
          </a:p>
          <a:p>
            <a:r>
              <a:rPr lang="en-US" dirty="0"/>
              <a:t> </a:t>
            </a:r>
          </a:p>
          <a:p>
            <a:r>
              <a:rPr lang="en-US" dirty="0"/>
              <a:t>The main tool to inform member countries about these individuals will be the Green Notice.  </a:t>
            </a:r>
          </a:p>
          <a:p>
            <a:r>
              <a:rPr lang="en-US" dirty="0"/>
              <a:t>The Green Notice information is provided by the NCBs through their participation in Operation Fail Safe or at the request of the IPSG in furtherance of Operation Fail Safe.  </a:t>
            </a:r>
          </a:p>
          <a:p>
            <a:r>
              <a:rPr lang="en-US" b="1" dirty="0"/>
              <a:t> </a:t>
            </a:r>
            <a:endParaRPr lang="en-US" dirty="0"/>
          </a:p>
          <a:p>
            <a:r>
              <a:rPr lang="en-US" b="1" dirty="0"/>
              <a:t>Operation Fail Safe</a:t>
            </a:r>
            <a:endParaRPr lang="en-US" dirty="0"/>
          </a:p>
          <a:p>
            <a:r>
              <a:rPr lang="en-US" dirty="0"/>
              <a:t>To date 23 Green Notices (18 from Georgia and 5 from Bulgaria) and representing five different nationalities.</a:t>
            </a:r>
          </a:p>
          <a:p>
            <a:r>
              <a:rPr lang="en-US" dirty="0"/>
              <a:t> </a:t>
            </a:r>
          </a:p>
          <a:p>
            <a:r>
              <a:rPr lang="en-US" dirty="0"/>
              <a:t>There are currently 95 other cases being researched that could involve a possible 285 additional suspects.</a:t>
            </a:r>
          </a:p>
          <a:p>
            <a:endParaRPr lang="en-US" dirty="0"/>
          </a:p>
        </p:txBody>
      </p:sp>
      <p:sp>
        <p:nvSpPr>
          <p:cNvPr id="4" name="Slide Number Placeholder 3"/>
          <p:cNvSpPr>
            <a:spLocks noGrp="1"/>
          </p:cNvSpPr>
          <p:nvPr>
            <p:ph type="sldNum" sz="quarter" idx="10"/>
          </p:nvPr>
        </p:nvSpPr>
        <p:spPr/>
        <p:txBody>
          <a:bodyPr/>
          <a:lstStyle/>
          <a:p>
            <a:fld id="{C490F72B-0F2B-4B8B-AB1E-99D3A7C507C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771626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CDD34-F9B8-4A67-A2A8-C8600C491E5E}"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137114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Evidence to convict people</a:t>
            </a:r>
            <a:endParaRPr lang="en-GB" dirty="0"/>
          </a:p>
        </p:txBody>
      </p:sp>
      <p:sp>
        <p:nvSpPr>
          <p:cNvPr id="4" name="Slide Number Placeholder 3"/>
          <p:cNvSpPr>
            <a:spLocks noGrp="1"/>
          </p:cNvSpPr>
          <p:nvPr>
            <p:ph type="sldNum" sz="quarter" idx="10"/>
          </p:nvPr>
        </p:nvSpPr>
        <p:spPr/>
        <p:txBody>
          <a:bodyPr/>
          <a:lstStyle/>
          <a:p>
            <a:fld id="{B26FDDB8-8241-4B71-905B-5BA628E8D6C4}" type="slidenum">
              <a:rPr lang="en-GB" smtClean="0"/>
              <a:t>4</a:t>
            </a:fld>
            <a:endParaRPr lang="en-GB"/>
          </a:p>
        </p:txBody>
      </p:sp>
    </p:spTree>
    <p:extLst>
      <p:ext uri="{BB962C8B-B14F-4D97-AF65-F5344CB8AC3E}">
        <p14:creationId xmlns:p14="http://schemas.microsoft.com/office/powerpoint/2010/main" val="243827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Evidence to convict people, but more</a:t>
            </a:r>
            <a:r>
              <a:rPr lang="en-GB" baseline="0" dirty="0" smtClean="0"/>
              <a:t> complicated in the procedure</a:t>
            </a:r>
            <a:endParaRPr lang="en-GB" dirty="0" smtClean="0"/>
          </a:p>
          <a:p>
            <a:endParaRPr lang="en-GB" dirty="0"/>
          </a:p>
        </p:txBody>
      </p:sp>
      <p:sp>
        <p:nvSpPr>
          <p:cNvPr id="4" name="Slide Number Placeholder 3"/>
          <p:cNvSpPr>
            <a:spLocks noGrp="1"/>
          </p:cNvSpPr>
          <p:nvPr>
            <p:ph type="sldNum" sz="quarter" idx="10"/>
          </p:nvPr>
        </p:nvSpPr>
        <p:spPr/>
        <p:txBody>
          <a:bodyPr/>
          <a:lstStyle/>
          <a:p>
            <a:fld id="{B26FDDB8-8241-4B71-905B-5BA628E8D6C4}" type="slidenum">
              <a:rPr lang="en-GB" smtClean="0"/>
              <a:t>5</a:t>
            </a:fld>
            <a:endParaRPr lang="en-GB"/>
          </a:p>
        </p:txBody>
      </p:sp>
    </p:spTree>
    <p:extLst>
      <p:ext uri="{BB962C8B-B14F-4D97-AF65-F5344CB8AC3E}">
        <p14:creationId xmlns:p14="http://schemas.microsoft.com/office/powerpoint/2010/main" val="4070625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Evidence of attribution – material</a:t>
            </a:r>
          </a:p>
          <a:p>
            <a:endParaRPr lang="en-GB" dirty="0" smtClean="0"/>
          </a:p>
          <a:p>
            <a:r>
              <a:rPr lang="en-GB" dirty="0" smtClean="0"/>
              <a:t>Useful in the judicial process to</a:t>
            </a:r>
            <a:r>
              <a:rPr lang="en-GB" baseline="0" dirty="0" smtClean="0"/>
              <a:t> convict people</a:t>
            </a:r>
            <a:endParaRPr lang="en-GB" dirty="0"/>
          </a:p>
        </p:txBody>
      </p:sp>
      <p:sp>
        <p:nvSpPr>
          <p:cNvPr id="4" name="Slide Number Placeholder 3"/>
          <p:cNvSpPr>
            <a:spLocks noGrp="1"/>
          </p:cNvSpPr>
          <p:nvPr>
            <p:ph type="sldNum" sz="quarter" idx="10"/>
          </p:nvPr>
        </p:nvSpPr>
        <p:spPr/>
        <p:txBody>
          <a:bodyPr/>
          <a:lstStyle/>
          <a:p>
            <a:fld id="{B26FDDB8-8241-4B71-905B-5BA628E8D6C4}" type="slidenum">
              <a:rPr lang="en-GB" smtClean="0"/>
              <a:t>6</a:t>
            </a:fld>
            <a:endParaRPr lang="en-GB"/>
          </a:p>
        </p:txBody>
      </p:sp>
    </p:spTree>
    <p:extLst>
      <p:ext uri="{BB962C8B-B14F-4D97-AF65-F5344CB8AC3E}">
        <p14:creationId xmlns:p14="http://schemas.microsoft.com/office/powerpoint/2010/main" val="357080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Wingdings" pitchFamily="2" charset="2"/>
              <a:buChar char="Ø"/>
            </a:pPr>
            <a:r>
              <a:rPr lang="en-US" dirty="0" smtClean="0"/>
              <a:t>INTERPOL is the world’s largest international police organization, with 190 member countries. </a:t>
            </a:r>
          </a:p>
          <a:p>
            <a:pPr marL="168244" indent="-168244">
              <a:buFont typeface="Wingdings" pitchFamily="2" charset="2"/>
              <a:buChar char="Ø"/>
            </a:pPr>
            <a:endParaRPr lang="en-US" dirty="0" smtClean="0"/>
          </a:p>
          <a:p>
            <a:pPr marL="168244" indent="-168244">
              <a:buFont typeface="Wingdings" pitchFamily="2" charset="2"/>
              <a:buChar char="Ø"/>
            </a:pPr>
            <a:r>
              <a:rPr lang="en-US" dirty="0" smtClean="0"/>
              <a:t>Created in 1923, it </a:t>
            </a:r>
            <a:r>
              <a:rPr lang="en-US" b="1" dirty="0" smtClean="0"/>
              <a:t>facilitates cross-border police co-operation</a:t>
            </a:r>
            <a:r>
              <a:rPr lang="en-US" dirty="0" smtClean="0"/>
              <a:t>, and supports and assists all organizations, authorities and services whose mission is to prevent or combat international crime. </a:t>
            </a:r>
          </a:p>
          <a:p>
            <a:pPr marL="168244" indent="-168244">
              <a:buFont typeface="Wingdings" pitchFamily="2" charset="2"/>
              <a:buChar char="Ø"/>
            </a:pPr>
            <a:endParaRPr lang="en-US" dirty="0" smtClean="0"/>
          </a:p>
          <a:p>
            <a:pPr marL="168244" indent="-168244">
              <a:buFont typeface="Wingdings" pitchFamily="2" charset="2"/>
              <a:buChar char="Ø"/>
            </a:pPr>
            <a:r>
              <a:rPr lang="en-US" dirty="0" smtClean="0"/>
              <a:t>INTERPOL aims to </a:t>
            </a:r>
            <a:r>
              <a:rPr lang="en-US" b="1" dirty="0" smtClean="0"/>
              <a:t>facilitate international police co-operation </a:t>
            </a:r>
            <a:r>
              <a:rPr lang="en-US" dirty="0" smtClean="0"/>
              <a:t>even where diplomatic relations do not exist between particular countries. </a:t>
            </a:r>
          </a:p>
          <a:p>
            <a:pPr marL="168244" indent="-168244">
              <a:buFont typeface="Wingdings" pitchFamily="2" charset="2"/>
              <a:buChar char="Ø"/>
            </a:pPr>
            <a:endParaRPr lang="en-US" dirty="0" smtClean="0"/>
          </a:p>
          <a:p>
            <a:pPr marL="168244" indent="-168244">
              <a:buFont typeface="Wingdings" pitchFamily="2" charset="2"/>
              <a:buChar char="Ø"/>
            </a:pPr>
            <a:r>
              <a:rPr lang="en-US" dirty="0" smtClean="0"/>
              <a:t>Action is taken within the limits of </a:t>
            </a:r>
            <a:r>
              <a:rPr lang="en-US" b="1" dirty="0" smtClean="0"/>
              <a:t>existing laws in different countries </a:t>
            </a:r>
            <a:r>
              <a:rPr lang="en-US" dirty="0" smtClean="0"/>
              <a:t>and in the spirit of the </a:t>
            </a:r>
            <a:r>
              <a:rPr lang="en-US" b="1" dirty="0" smtClean="0"/>
              <a:t>Universal Declaration of Human Rights</a:t>
            </a:r>
            <a:r>
              <a:rPr lang="en-US" dirty="0" smtClean="0"/>
              <a:t>. </a:t>
            </a:r>
          </a:p>
          <a:p>
            <a:pPr marL="168244" indent="-168244">
              <a:buFont typeface="Wingdings" pitchFamily="2" charset="2"/>
              <a:buChar char="Ø"/>
            </a:pPr>
            <a:endParaRPr lang="en-US" dirty="0" smtClean="0"/>
          </a:p>
          <a:p>
            <a:pPr marL="168244" indent="-168244">
              <a:buFont typeface="Wingdings" pitchFamily="2" charset="2"/>
              <a:buChar char="Ø"/>
            </a:pPr>
            <a:r>
              <a:rPr lang="en-US" dirty="0" smtClean="0"/>
              <a:t>INTERPOL’s constitution prohibits ‘any intervention or activities of a </a:t>
            </a:r>
            <a:r>
              <a:rPr lang="en-US" b="1" dirty="0" smtClean="0">
                <a:solidFill>
                  <a:srgbClr val="FF0000"/>
                </a:solidFill>
              </a:rPr>
              <a:t>political, military, religious or racial character</a:t>
            </a:r>
            <a:r>
              <a:rPr lang="en-US" dirty="0" smtClean="0"/>
              <a:t>.’ </a:t>
            </a:r>
          </a:p>
          <a:p>
            <a:endParaRPr lang="en-US" dirty="0" smtClean="0"/>
          </a:p>
          <a:p>
            <a:r>
              <a:rPr lang="en-US" dirty="0" smtClean="0"/>
              <a:t>Great strength – </a:t>
            </a:r>
            <a:r>
              <a:rPr lang="en-US" b="1" dirty="0" smtClean="0"/>
              <a:t>INTERPOL is neutral and apolitical</a:t>
            </a:r>
            <a:r>
              <a:rPr lang="en-US" b="0" dirty="0" smtClean="0"/>
              <a:t>.</a:t>
            </a:r>
          </a:p>
        </p:txBody>
      </p:sp>
      <p:sp>
        <p:nvSpPr>
          <p:cNvPr id="4" name="Slide Number Placeholder 3"/>
          <p:cNvSpPr>
            <a:spLocks noGrp="1"/>
          </p:cNvSpPr>
          <p:nvPr>
            <p:ph type="sldNum" sz="quarter" idx="10"/>
          </p:nvPr>
        </p:nvSpPr>
        <p:spPr/>
        <p:txBody>
          <a:bodyPr/>
          <a:lstStyle/>
          <a:p>
            <a:fld id="{5F1CDD34-F9B8-4A67-A2A8-C8600C491E5E}" type="slidenum">
              <a:rPr lang="fr-FR" smtClean="0"/>
              <a:t>7</a:t>
            </a:fld>
            <a:endParaRPr lang="fr-FR"/>
          </a:p>
        </p:txBody>
      </p:sp>
    </p:spTree>
    <p:extLst>
      <p:ext uri="{BB962C8B-B14F-4D97-AF65-F5344CB8AC3E}">
        <p14:creationId xmlns:p14="http://schemas.microsoft.com/office/powerpoint/2010/main" val="34405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INTERPOL methodology for countering the CBRNE terrorist threat consists of three main pillars:</a:t>
            </a:r>
          </a:p>
          <a:p>
            <a:endParaRPr lang="en-US" dirty="0" smtClean="0"/>
          </a:p>
          <a:p>
            <a:r>
              <a:rPr lang="en-US" dirty="0" smtClean="0"/>
              <a:t>1) Intelligence analysis for police services; </a:t>
            </a:r>
          </a:p>
          <a:p>
            <a:r>
              <a:rPr lang="en-US" dirty="0" smtClean="0"/>
              <a:t>	Information Sharing and Intelligence Analysis</a:t>
            </a:r>
            <a:br>
              <a:rPr lang="en-US" dirty="0" smtClean="0"/>
            </a:br>
            <a:r>
              <a:rPr lang="en-US" dirty="0" smtClean="0"/>
              <a:t>	Information Exchange Networks (WCO, IAEA, OPCW)  </a:t>
            </a:r>
          </a:p>
          <a:p>
            <a:r>
              <a:rPr lang="en-US" dirty="0" smtClean="0"/>
              <a:t>	Analysis of international trends </a:t>
            </a:r>
          </a:p>
          <a:p>
            <a:r>
              <a:rPr lang="en-US" dirty="0" smtClean="0"/>
              <a:t>	Outreach programs </a:t>
            </a:r>
          </a:p>
          <a:p>
            <a:pPr marL="228587" indent="-228587">
              <a:buFont typeface="+mj-lt"/>
              <a:buAutoNum type="arabicPeriod"/>
            </a:pPr>
            <a:endParaRPr lang="en-US" dirty="0" smtClean="0"/>
          </a:p>
          <a:p>
            <a:r>
              <a:rPr lang="en-US" dirty="0" smtClean="0"/>
              <a:t>2) </a:t>
            </a:r>
            <a:r>
              <a:rPr lang="en-US" dirty="0" err="1" smtClean="0"/>
              <a:t>Programmes</a:t>
            </a:r>
            <a:r>
              <a:rPr lang="en-US" dirty="0" smtClean="0"/>
              <a:t> preventing the illegal dispersal of CBRNE materials; </a:t>
            </a:r>
          </a:p>
          <a:p>
            <a:r>
              <a:rPr lang="en-US" dirty="0" smtClean="0"/>
              <a:t>	Capacity building </a:t>
            </a:r>
            <a:br>
              <a:rPr lang="en-US" dirty="0" smtClean="0"/>
            </a:br>
            <a:r>
              <a:rPr lang="en-US" dirty="0" smtClean="0"/>
              <a:t>	Capacity Building Teams (CBRNE awareness) </a:t>
            </a:r>
          </a:p>
          <a:p>
            <a:r>
              <a:rPr lang="en-US" dirty="0" smtClean="0"/>
              <a:t>	Specialist courses (Bio, Rad, </a:t>
            </a:r>
            <a:r>
              <a:rPr lang="en-US" dirty="0" err="1" smtClean="0"/>
              <a:t>ChemEx</a:t>
            </a:r>
            <a:r>
              <a:rPr lang="en-US" dirty="0" smtClean="0"/>
              <a:t>)</a:t>
            </a:r>
          </a:p>
          <a:p>
            <a:endParaRPr lang="en-US" dirty="0" smtClean="0"/>
          </a:p>
          <a:p>
            <a:r>
              <a:rPr lang="en-US" dirty="0" smtClean="0"/>
              <a:t>3) Responding to and investigating CBRNE threats and malicious incidents. </a:t>
            </a:r>
          </a:p>
          <a:p>
            <a:r>
              <a:rPr lang="en-US" dirty="0" smtClean="0"/>
              <a:t>	Operational and investigative support</a:t>
            </a:r>
            <a:br>
              <a:rPr lang="en-US" dirty="0" smtClean="0"/>
            </a:br>
            <a:r>
              <a:rPr lang="en-US" dirty="0" smtClean="0"/>
              <a:t>	Coordination of resources</a:t>
            </a:r>
          </a:p>
          <a:p>
            <a:r>
              <a:rPr lang="en-US" dirty="0" smtClean="0"/>
              <a:t>	Analysis of intelligence</a:t>
            </a:r>
          </a:p>
          <a:p>
            <a:r>
              <a:rPr lang="en-US" dirty="0" smtClean="0"/>
              <a:t>	Searches of databases </a:t>
            </a:r>
          </a:p>
          <a:p>
            <a:endParaRPr lang="en-US" dirty="0" smtClean="0"/>
          </a:p>
          <a:p>
            <a:pPr>
              <a:buFontTx/>
              <a:buNone/>
            </a:pPr>
            <a:endParaRPr lang="en-US" dirty="0" smtClean="0"/>
          </a:p>
          <a:p>
            <a:pPr>
              <a:buFontTx/>
              <a:buNone/>
            </a:pPr>
            <a:endParaRPr lang="en-US" dirty="0"/>
          </a:p>
        </p:txBody>
      </p:sp>
      <p:sp>
        <p:nvSpPr>
          <p:cNvPr id="4" name="Slide Number Placeholder 3"/>
          <p:cNvSpPr>
            <a:spLocks noGrp="1"/>
          </p:cNvSpPr>
          <p:nvPr>
            <p:ph type="sldNum" sz="quarter" idx="10"/>
          </p:nvPr>
        </p:nvSpPr>
        <p:spPr/>
        <p:txBody>
          <a:bodyPr/>
          <a:lstStyle/>
          <a:p>
            <a:fld id="{5F1CDD34-F9B8-4A67-A2A8-C8600C491E5E}"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1491732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1CDD34-F9B8-4A67-A2A8-C8600C491E5E}" type="slidenum">
              <a:rPr lang="fr-FR" smtClean="0"/>
              <a:t>9</a:t>
            </a:fld>
            <a:endParaRPr lang="fr-FR"/>
          </a:p>
        </p:txBody>
      </p:sp>
    </p:spTree>
    <p:extLst>
      <p:ext uri="{BB962C8B-B14F-4D97-AF65-F5344CB8AC3E}">
        <p14:creationId xmlns:p14="http://schemas.microsoft.com/office/powerpoint/2010/main" val="2084593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number of cases currently entered in the database: 2722</a:t>
            </a:r>
          </a:p>
          <a:p>
            <a:r>
              <a:rPr lang="en-US" dirty="0"/>
              <a:t>2197 of these have been documented in reporting received by:</a:t>
            </a:r>
          </a:p>
          <a:p>
            <a:pPr lvl="0"/>
            <a:r>
              <a:rPr lang="en-US" dirty="0"/>
              <a:t>IAEA</a:t>
            </a:r>
          </a:p>
          <a:p>
            <a:pPr lvl="0"/>
            <a:r>
              <a:rPr lang="en-US" dirty="0"/>
              <a:t>NCBs</a:t>
            </a:r>
          </a:p>
          <a:p>
            <a:pPr lvl="0"/>
            <a:r>
              <a:rPr lang="en-US" dirty="0"/>
              <a:t>Other official reports</a:t>
            </a:r>
          </a:p>
          <a:p>
            <a:r>
              <a:rPr lang="en-US" dirty="0"/>
              <a:t> </a:t>
            </a:r>
          </a:p>
          <a:p>
            <a:r>
              <a:rPr lang="en-US" dirty="0"/>
              <a:t>Law enforcement focus</a:t>
            </a:r>
          </a:p>
          <a:p>
            <a:r>
              <a:rPr lang="en-US" dirty="0"/>
              <a:t>Global overview and approach</a:t>
            </a:r>
          </a:p>
          <a:p>
            <a:r>
              <a:rPr lang="en-US" dirty="0"/>
              <a:t>Integration of terrorism, crime, and nuclear issues</a:t>
            </a:r>
          </a:p>
          <a:p>
            <a:r>
              <a:rPr lang="en-US" dirty="0"/>
              <a:t>Larger strategic context considered</a:t>
            </a:r>
          </a:p>
          <a:p>
            <a:r>
              <a:rPr lang="en-US" dirty="0"/>
              <a:t>Capability to use other analytical techniques (phone call, link, financial flow, etc.)</a:t>
            </a:r>
          </a:p>
          <a:p>
            <a:pPr lvl="0"/>
            <a:endParaRPr lang="en-US" dirty="0"/>
          </a:p>
        </p:txBody>
      </p:sp>
      <p:sp>
        <p:nvSpPr>
          <p:cNvPr id="4" name="Slide Number Placeholder 3"/>
          <p:cNvSpPr>
            <a:spLocks noGrp="1"/>
          </p:cNvSpPr>
          <p:nvPr>
            <p:ph type="sldNum" sz="quarter" idx="10"/>
          </p:nvPr>
        </p:nvSpPr>
        <p:spPr/>
        <p:txBody>
          <a:bodyPr/>
          <a:lstStyle/>
          <a:p>
            <a:fld id="{C490F72B-0F2B-4B8B-AB1E-99D3A7C507C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694838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6749" y="2055037"/>
            <a:ext cx="6650502" cy="2069045"/>
          </a:xfrm>
          <a:prstGeom prst="rect">
            <a:avLst/>
          </a:prstGeom>
        </p:spPr>
      </p:pic>
    </p:spTree>
    <p:extLst>
      <p:ext uri="{BB962C8B-B14F-4D97-AF65-F5344CB8AC3E}">
        <p14:creationId xmlns:p14="http://schemas.microsoft.com/office/powerpoint/2010/main" val="41458688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wo/ ba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764704"/>
            <a:ext cx="8229600" cy="5544616"/>
          </a:xfrm>
          <a:prstGeom prst="rect">
            <a:avLst/>
          </a:prstGeom>
        </p:spPr>
        <p:txBody>
          <a:bodyPr/>
          <a:lstStyle>
            <a:lvl1pPr>
              <a:defRPr b="1">
                <a:solidFill>
                  <a:srgbClr val="FFFFFF"/>
                </a:solidFill>
              </a:defRPr>
            </a:lvl1pPr>
            <a:lvl2pPr>
              <a:defRPr>
                <a:solidFill>
                  <a:srgbClr val="EAE2D2"/>
                </a:solidFill>
              </a:defRPr>
            </a:lvl2pPr>
            <a:lvl3pPr>
              <a:defRPr>
                <a:solidFill>
                  <a:srgbClr val="EAE2D2"/>
                </a:solidFill>
              </a:defRPr>
            </a:lvl3pPr>
            <a:lvl4pPr>
              <a:defRPr>
                <a:solidFill>
                  <a:srgbClr val="EAE2D2"/>
                </a:solidFill>
              </a:defRPr>
            </a:lvl4pPr>
            <a:lvl5pPr>
              <a:defRPr>
                <a:solidFill>
                  <a:srgbClr val="EAE2D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ZoneTexte 8"/>
          <p:cNvSpPr txBox="1"/>
          <p:nvPr userDrawn="1"/>
        </p:nvSpPr>
        <p:spPr>
          <a:xfrm>
            <a:off x="179512" y="55657"/>
            <a:ext cx="8208912" cy="276999"/>
          </a:xfrm>
          <a:prstGeom prst="rect">
            <a:avLst/>
          </a:prstGeom>
          <a:noFill/>
        </p:spPr>
        <p:txBody>
          <a:bodyPr wrap="square" rtlCol="0">
            <a:spAutoFit/>
          </a:bodyPr>
          <a:lstStyle/>
          <a:p>
            <a:r>
              <a:rPr lang="fr-FR" sz="1200" b="1" i="1" dirty="0" err="1">
                <a:solidFill>
                  <a:srgbClr val="00437A">
                    <a:lumMod val="40000"/>
                    <a:lumOff val="60000"/>
                  </a:srgbClr>
                </a:solidFill>
              </a:rPr>
              <a:t>Radiological</a:t>
            </a:r>
            <a:r>
              <a:rPr lang="fr-FR" sz="1200" b="1" i="1" dirty="0">
                <a:solidFill>
                  <a:srgbClr val="00437A">
                    <a:lumMod val="40000"/>
                    <a:lumOff val="60000"/>
                  </a:srgbClr>
                </a:solidFill>
              </a:rPr>
              <a:t> </a:t>
            </a:r>
            <a:r>
              <a:rPr lang="fr-FR" sz="1200" b="1" i="1" dirty="0" err="1">
                <a:solidFill>
                  <a:srgbClr val="00437A">
                    <a:lumMod val="40000"/>
                    <a:lumOff val="60000"/>
                  </a:srgbClr>
                </a:solidFill>
              </a:rPr>
              <a:t>Nuclear</a:t>
            </a:r>
            <a:r>
              <a:rPr lang="fr-FR" sz="1200" b="1" i="1" dirty="0">
                <a:solidFill>
                  <a:srgbClr val="00437A">
                    <a:lumMod val="40000"/>
                    <a:lumOff val="60000"/>
                  </a:srgbClr>
                </a:solidFill>
              </a:rPr>
              <a:t> </a:t>
            </a:r>
            <a:r>
              <a:rPr lang="fr-FR" sz="1200" b="1" i="1" dirty="0" err="1">
                <a:solidFill>
                  <a:srgbClr val="00437A">
                    <a:lumMod val="40000"/>
                    <a:lumOff val="60000"/>
                  </a:srgbClr>
                </a:solidFill>
              </a:rPr>
              <a:t>Terrorism</a:t>
            </a:r>
            <a:r>
              <a:rPr lang="fr-FR" sz="1200" b="1" i="1" dirty="0">
                <a:solidFill>
                  <a:srgbClr val="00437A">
                    <a:lumMod val="40000"/>
                    <a:lumOff val="60000"/>
                  </a:srgbClr>
                </a:solidFill>
              </a:rPr>
              <a:t> </a:t>
            </a:r>
            <a:r>
              <a:rPr lang="fr-FR" sz="1200" b="1" i="1" dirty="0" err="1">
                <a:solidFill>
                  <a:srgbClr val="00437A">
                    <a:lumMod val="40000"/>
                    <a:lumOff val="60000"/>
                  </a:srgbClr>
                </a:solidFill>
              </a:rPr>
              <a:t>Prevention</a:t>
            </a:r>
            <a:r>
              <a:rPr lang="fr-FR" sz="1200" b="1" i="1" dirty="0">
                <a:solidFill>
                  <a:srgbClr val="00437A">
                    <a:lumMod val="40000"/>
                    <a:lumOff val="60000"/>
                  </a:srgbClr>
                </a:solidFill>
              </a:rPr>
              <a:t> Unit</a:t>
            </a:r>
          </a:p>
        </p:txBody>
      </p:sp>
    </p:spTree>
    <p:extLst>
      <p:ext uri="{BB962C8B-B14F-4D97-AF65-F5344CB8AC3E}">
        <p14:creationId xmlns:p14="http://schemas.microsoft.com/office/powerpoint/2010/main" val="7945614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solidFill>
                <a:srgbClr val="FFFFFF">
                  <a:tint val="75000"/>
                </a:srgb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65F5CFB-62D4-465D-8C0E-1EEDD9189AB2}" type="slidenum">
              <a:rPr lang="en-US">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85890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457200" y="1600200"/>
            <a:ext cx="4038600" cy="4525963"/>
          </a:xfrm>
          <a:prstGeom prst="rect">
            <a:avLst/>
          </a:prstGeom>
        </p:spPr>
        <p:txBody>
          <a:bodyPr/>
          <a:lstStyle/>
          <a:p>
            <a:endParaRPr lang="en-US"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solidFill>
                <a:srgbClr val="FFFFFF">
                  <a:tint val="75000"/>
                </a:srgb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E4C9A22-207C-42CF-8B2E-04875745F5B3}" type="slidenum">
              <a:rPr lang="en-US">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59020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Espace réservé du texte 8"/>
          <p:cNvSpPr>
            <a:spLocks noGrp="1"/>
          </p:cNvSpPr>
          <p:nvPr>
            <p:ph type="body" sz="quarter" idx="10" hasCustomPrompt="1"/>
          </p:nvPr>
        </p:nvSpPr>
        <p:spPr>
          <a:xfrm>
            <a:off x="1610147" y="3717032"/>
            <a:ext cx="5917207" cy="792088"/>
          </a:xfrm>
          <a:prstGeom prst="rect">
            <a:avLst/>
          </a:prstGeom>
        </p:spPr>
        <p:txBody>
          <a:bodyPr anchor="b"/>
          <a:lstStyle>
            <a:lvl1pPr marL="0" indent="0" algn="ctr" rtl="0" eaLnBrk="1" fontAlgn="t" latinLnBrk="0" hangingPunct="1">
              <a:buNone/>
              <a:defRPr lang="fr-FR" sz="2800" b="0" i="0" u="none" strike="noStrike">
                <a:solidFill>
                  <a:srgbClr val="FFFFFF"/>
                </a:solidFill>
                <a:effectLst/>
              </a:defRPr>
            </a:lvl1pPr>
            <a:lvl2pPr marL="457200" indent="0">
              <a:buNone/>
              <a:defRPr/>
            </a:lvl2pPr>
            <a:lvl3pPr marL="914400" indent="0">
              <a:buNone/>
              <a:defRPr/>
            </a:lvl3pPr>
            <a:lvl4pPr marL="1371600" indent="0">
              <a:buNone/>
              <a:defRPr/>
            </a:lvl4pPr>
            <a:lvl5pPr marL="1828800" indent="0">
              <a:buNone/>
              <a:defRPr/>
            </a:lvl5pPr>
          </a:lstStyle>
          <a:p>
            <a:pPr rtl="0" eaLnBrk="1" fontAlgn="t" latinLnBrk="0" hangingPunct="1"/>
            <a:r>
              <a:rPr lang="fr-FR" sz="2800" b="1" i="0" u="none" strike="noStrike" kern="1200" dirty="0" err="1" smtClean="0">
                <a:solidFill>
                  <a:srgbClr val="00437A"/>
                </a:solidFill>
                <a:effectLst/>
                <a:latin typeface="+mn-lt"/>
              </a:rPr>
              <a:t>Presentation</a:t>
            </a:r>
            <a:r>
              <a:rPr lang="fr-FR" sz="2800" b="1" i="0" u="none" strike="noStrike" kern="1200" dirty="0" smtClean="0">
                <a:solidFill>
                  <a:srgbClr val="00437A"/>
                </a:solidFill>
                <a:effectLst/>
                <a:latin typeface="+mn-lt"/>
              </a:rPr>
              <a:t> </a:t>
            </a:r>
            <a:r>
              <a:rPr lang="fr-FR" sz="2800" b="1" i="0" u="none" strike="noStrike" kern="1200" dirty="0" err="1" smtClean="0">
                <a:solidFill>
                  <a:srgbClr val="00437A"/>
                </a:solidFill>
                <a:effectLst/>
                <a:latin typeface="+mn-lt"/>
              </a:rPr>
              <a:t>Title</a:t>
            </a:r>
            <a:endParaRPr lang="fr-FR" sz="1800" b="0" i="0" u="none" strike="noStrike" dirty="0">
              <a:effectLst/>
              <a:latin typeface="Arial"/>
            </a:endParaRPr>
          </a:p>
        </p:txBody>
      </p:sp>
      <p:sp>
        <p:nvSpPr>
          <p:cNvPr id="12" name="Espace réservé du texte 11"/>
          <p:cNvSpPr>
            <a:spLocks noGrp="1"/>
          </p:cNvSpPr>
          <p:nvPr>
            <p:ph type="body" sz="quarter" idx="11" hasCustomPrompt="1"/>
          </p:nvPr>
        </p:nvSpPr>
        <p:spPr>
          <a:xfrm>
            <a:off x="1610147" y="4508501"/>
            <a:ext cx="5917207" cy="432668"/>
          </a:xfrm>
          <a:prstGeom prst="rect">
            <a:avLst/>
          </a:prstGeom>
        </p:spPr>
        <p:txBody>
          <a:bodyPr/>
          <a:lstStyle>
            <a:lvl1pPr marL="0" indent="0" algn="ctr">
              <a:buFontTx/>
              <a:buNone/>
              <a:defRPr sz="2000" b="1">
                <a:solidFill>
                  <a:srgbClr val="B1B2B3"/>
                </a:solidFill>
              </a:defRPr>
            </a:lvl1pPr>
          </a:lstStyle>
          <a:p>
            <a:pPr lvl="0"/>
            <a:r>
              <a:rPr lang="fr-FR" dirty="0" smtClean="0"/>
              <a:t>Name</a:t>
            </a:r>
            <a:endParaRPr lang="fr-FR" dirty="0"/>
          </a:p>
        </p:txBody>
      </p:sp>
      <p:sp>
        <p:nvSpPr>
          <p:cNvPr id="14" name="Espace réservé du texte 13"/>
          <p:cNvSpPr>
            <a:spLocks noGrp="1"/>
          </p:cNvSpPr>
          <p:nvPr>
            <p:ph type="body" sz="quarter" idx="12" hasCustomPrompt="1"/>
          </p:nvPr>
        </p:nvSpPr>
        <p:spPr>
          <a:xfrm>
            <a:off x="1610147" y="4941168"/>
            <a:ext cx="5917207" cy="503238"/>
          </a:xfrm>
          <a:prstGeom prst="rect">
            <a:avLst/>
          </a:prstGeom>
        </p:spPr>
        <p:txBody>
          <a:bodyPr/>
          <a:lstStyle>
            <a:lvl1pPr marL="0" indent="0" algn="ctr">
              <a:buNone/>
              <a:defRPr sz="2000" b="0">
                <a:solidFill>
                  <a:srgbClr val="B1B2B3"/>
                </a:solidFill>
              </a:defRPr>
            </a:lvl1pPr>
          </a:lstStyle>
          <a:p>
            <a:pPr lvl="0"/>
            <a:r>
              <a:rPr lang="fr-FR" dirty="0" smtClean="0"/>
              <a:t>Date</a:t>
            </a:r>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02275" y="1424325"/>
            <a:ext cx="5320400" cy="1995149"/>
          </a:xfrm>
          <a:prstGeom prst="rect">
            <a:avLst/>
          </a:prstGeom>
        </p:spPr>
      </p:pic>
    </p:spTree>
    <p:extLst>
      <p:ext uri="{BB962C8B-B14F-4D97-AF65-F5344CB8AC3E}">
        <p14:creationId xmlns:p14="http://schemas.microsoft.com/office/powerpoint/2010/main" val="2345415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963"/>
          </a:xfrm>
          <a:prstGeom prst="rect">
            <a:avLst/>
          </a:prstGeom>
        </p:spPr>
        <p:txBody>
          <a:bodyPr/>
          <a:lstStyle>
            <a:lvl1pPr rtl="0">
              <a:defRPr b="1">
                <a:solidFill>
                  <a:srgbClr val="FFFFFF"/>
                </a:solidFill>
              </a:defRPr>
            </a:lvl1pPr>
            <a:lvl2pPr rtl="0">
              <a:defRPr>
                <a:solidFill>
                  <a:srgbClr val="EAE2D2"/>
                </a:solidFill>
              </a:defRPr>
            </a:lvl2pPr>
            <a:lvl3pPr rtl="0">
              <a:defRPr>
                <a:solidFill>
                  <a:srgbClr val="EAE2D2"/>
                </a:solidFill>
              </a:defRPr>
            </a:lvl3pPr>
            <a:lvl4pPr rtl="0">
              <a:defRPr>
                <a:solidFill>
                  <a:srgbClr val="EAE2D2"/>
                </a:solidFill>
              </a:defRPr>
            </a:lvl4pPr>
            <a:lvl5pPr rtl="0">
              <a:defRPr>
                <a:solidFill>
                  <a:srgbClr val="EAE2D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ZoneTexte 6"/>
          <p:cNvSpPr txBox="1"/>
          <p:nvPr userDrawn="1"/>
        </p:nvSpPr>
        <p:spPr>
          <a:xfrm>
            <a:off x="4536504" y="548680"/>
            <a:ext cx="4427984" cy="276999"/>
          </a:xfrm>
          <a:prstGeom prst="rect">
            <a:avLst/>
          </a:prstGeom>
          <a:noFill/>
        </p:spPr>
        <p:txBody>
          <a:bodyPr wrap="square" rtlCol="0" anchor="b">
            <a:spAutoFit/>
          </a:bodyPr>
          <a:lstStyle/>
          <a:p>
            <a:r>
              <a:rPr lang="fr-FR" sz="1200" b="1" i="1" dirty="0">
                <a:solidFill>
                  <a:srgbClr val="00437A">
                    <a:lumMod val="40000"/>
                    <a:lumOff val="60000"/>
                  </a:srgbClr>
                </a:solidFill>
              </a:rPr>
              <a:t>CBRNE </a:t>
            </a:r>
            <a:r>
              <a:rPr lang="fr-FR" sz="1200" b="1" i="1" dirty="0" err="1">
                <a:solidFill>
                  <a:srgbClr val="00437A">
                    <a:lumMod val="40000"/>
                    <a:lumOff val="60000"/>
                  </a:srgbClr>
                </a:solidFill>
              </a:rPr>
              <a:t>Sub-Directorate</a:t>
            </a:r>
            <a:endParaRPr lang="fr-FR" sz="1200" b="1" i="1" dirty="0">
              <a:solidFill>
                <a:srgbClr val="00437A">
                  <a:lumMod val="40000"/>
                  <a:lumOff val="60000"/>
                </a:srgbClr>
              </a:solidFill>
            </a:endParaRPr>
          </a:p>
        </p:txBody>
      </p:sp>
      <p:pic>
        <p:nvPicPr>
          <p:cNvPr id="1026"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188640" y="-27384"/>
            <a:ext cx="3576397" cy="134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5133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1 w/ ba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764704"/>
            <a:ext cx="8229600" cy="5544616"/>
          </a:xfrm>
          <a:prstGeom prst="rect">
            <a:avLst/>
          </a:prstGeom>
        </p:spPr>
        <p:txBody>
          <a:bodyPr/>
          <a:lstStyle>
            <a:lvl1pPr>
              <a:defRPr b="1">
                <a:solidFill>
                  <a:srgbClr val="FFFFFF"/>
                </a:solidFill>
              </a:defRPr>
            </a:lvl1pPr>
            <a:lvl2pPr>
              <a:defRPr>
                <a:solidFill>
                  <a:srgbClr val="EAE2D2"/>
                </a:solidFill>
              </a:defRPr>
            </a:lvl2pPr>
            <a:lvl3pPr>
              <a:defRPr>
                <a:solidFill>
                  <a:srgbClr val="EAE2D2"/>
                </a:solidFill>
              </a:defRPr>
            </a:lvl3pPr>
            <a:lvl4pPr>
              <a:defRPr>
                <a:solidFill>
                  <a:srgbClr val="EAE2D2"/>
                </a:solidFill>
              </a:defRPr>
            </a:lvl4pPr>
            <a:lvl5pPr>
              <a:defRPr>
                <a:solidFill>
                  <a:srgbClr val="EAE2D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ZoneTexte 8"/>
          <p:cNvSpPr txBox="1"/>
          <p:nvPr userDrawn="1"/>
        </p:nvSpPr>
        <p:spPr>
          <a:xfrm>
            <a:off x="179512" y="55657"/>
            <a:ext cx="8208912" cy="276999"/>
          </a:xfrm>
          <a:prstGeom prst="rect">
            <a:avLst/>
          </a:prstGeom>
          <a:noFill/>
        </p:spPr>
        <p:txBody>
          <a:bodyPr wrap="square" rtlCol="0">
            <a:spAutoFit/>
          </a:bodyPr>
          <a:lstStyle/>
          <a:p>
            <a:r>
              <a:rPr lang="fr-FR" sz="1200" b="1" i="1" dirty="0">
                <a:solidFill>
                  <a:srgbClr val="00437A">
                    <a:lumMod val="40000"/>
                    <a:lumOff val="60000"/>
                  </a:srgbClr>
                </a:solidFill>
              </a:rPr>
              <a:t>CBRNE </a:t>
            </a:r>
            <a:r>
              <a:rPr lang="fr-FR" sz="1200" b="1" i="1" dirty="0" err="1">
                <a:solidFill>
                  <a:srgbClr val="00437A">
                    <a:lumMod val="40000"/>
                    <a:lumOff val="60000"/>
                  </a:srgbClr>
                </a:solidFill>
              </a:rPr>
              <a:t>Sub-Directorate</a:t>
            </a:r>
            <a:endParaRPr lang="fr-FR" sz="1200" b="1" i="1" dirty="0">
              <a:solidFill>
                <a:srgbClr val="00437A">
                  <a:lumMod val="40000"/>
                  <a:lumOff val="60000"/>
                </a:srgbClr>
              </a:solidFill>
            </a:endParaRPr>
          </a:p>
        </p:txBody>
      </p:sp>
    </p:spTree>
    <p:extLst>
      <p:ext uri="{BB962C8B-B14F-4D97-AF65-F5344CB8AC3E}">
        <p14:creationId xmlns:p14="http://schemas.microsoft.com/office/powerpoint/2010/main" val="928193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2 wo/ ba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764704"/>
            <a:ext cx="8229600" cy="5544616"/>
          </a:xfrm>
          <a:prstGeom prst="rect">
            <a:avLst/>
          </a:prstGeom>
        </p:spPr>
        <p:txBody>
          <a:bodyPr/>
          <a:lstStyle>
            <a:lvl1pPr>
              <a:defRPr b="1">
                <a:solidFill>
                  <a:srgbClr val="FFFFFF"/>
                </a:solidFill>
              </a:defRPr>
            </a:lvl1pPr>
            <a:lvl2pPr>
              <a:defRPr>
                <a:solidFill>
                  <a:srgbClr val="EAE2D2"/>
                </a:solidFill>
              </a:defRPr>
            </a:lvl2pPr>
            <a:lvl3pPr>
              <a:defRPr>
                <a:solidFill>
                  <a:srgbClr val="EAE2D2"/>
                </a:solidFill>
              </a:defRPr>
            </a:lvl3pPr>
            <a:lvl4pPr>
              <a:defRPr>
                <a:solidFill>
                  <a:srgbClr val="EAE2D2"/>
                </a:solidFill>
              </a:defRPr>
            </a:lvl4pPr>
            <a:lvl5pPr>
              <a:defRPr>
                <a:solidFill>
                  <a:srgbClr val="EAE2D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ZoneTexte 8"/>
          <p:cNvSpPr txBox="1"/>
          <p:nvPr userDrawn="1"/>
        </p:nvSpPr>
        <p:spPr>
          <a:xfrm>
            <a:off x="179512" y="55657"/>
            <a:ext cx="8208912" cy="276999"/>
          </a:xfrm>
          <a:prstGeom prst="rect">
            <a:avLst/>
          </a:prstGeom>
          <a:noFill/>
        </p:spPr>
        <p:txBody>
          <a:bodyPr wrap="square" rtlCol="0">
            <a:spAutoFit/>
          </a:bodyPr>
          <a:lstStyle/>
          <a:p>
            <a:r>
              <a:rPr lang="fr-FR" sz="1200" b="1" i="1" dirty="0">
                <a:solidFill>
                  <a:srgbClr val="00437A">
                    <a:lumMod val="40000"/>
                    <a:lumOff val="60000"/>
                  </a:srgbClr>
                </a:solidFill>
              </a:rPr>
              <a:t>CBRNE </a:t>
            </a:r>
            <a:r>
              <a:rPr lang="fr-FR" sz="1200" b="1" i="1" dirty="0" err="1">
                <a:solidFill>
                  <a:srgbClr val="00437A">
                    <a:lumMod val="40000"/>
                    <a:lumOff val="60000"/>
                  </a:srgbClr>
                </a:solidFill>
              </a:rPr>
              <a:t>Sub-Directorate</a:t>
            </a:r>
            <a:endParaRPr lang="fr-FR" sz="1200" b="1" i="1" dirty="0">
              <a:solidFill>
                <a:srgbClr val="00437A">
                  <a:lumMod val="40000"/>
                  <a:lumOff val="60000"/>
                </a:srgbClr>
              </a:solidFill>
            </a:endParaRPr>
          </a:p>
        </p:txBody>
      </p:sp>
    </p:spTree>
    <p:extLst>
      <p:ext uri="{BB962C8B-B14F-4D97-AF65-F5344CB8AC3E}">
        <p14:creationId xmlns:p14="http://schemas.microsoft.com/office/powerpoint/2010/main" val="23923182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6749" y="1842591"/>
            <a:ext cx="6650502" cy="2493938"/>
          </a:xfrm>
          <a:prstGeom prst="rect">
            <a:avLst/>
          </a:prstGeom>
        </p:spPr>
      </p:pic>
    </p:spTree>
    <p:extLst>
      <p:ext uri="{BB962C8B-B14F-4D97-AF65-F5344CB8AC3E}">
        <p14:creationId xmlns:p14="http://schemas.microsoft.com/office/powerpoint/2010/main" val="39027383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Espace réservé du texte 8"/>
          <p:cNvSpPr>
            <a:spLocks noGrp="1"/>
          </p:cNvSpPr>
          <p:nvPr>
            <p:ph type="body" sz="quarter" idx="10" hasCustomPrompt="1"/>
          </p:nvPr>
        </p:nvSpPr>
        <p:spPr>
          <a:xfrm>
            <a:off x="1610147" y="3717032"/>
            <a:ext cx="5917207" cy="792088"/>
          </a:xfrm>
          <a:prstGeom prst="rect">
            <a:avLst/>
          </a:prstGeom>
        </p:spPr>
        <p:txBody>
          <a:bodyPr anchor="b"/>
          <a:lstStyle>
            <a:lvl1pPr marL="0" indent="0" algn="ctr" rtl="0" eaLnBrk="1" fontAlgn="t" latinLnBrk="0" hangingPunct="1">
              <a:buNone/>
              <a:defRPr lang="fr-FR" sz="2800" b="0" i="0" u="none" strike="noStrike">
                <a:solidFill>
                  <a:srgbClr val="FFFFFF"/>
                </a:solidFill>
                <a:effectLst/>
              </a:defRPr>
            </a:lvl1pPr>
            <a:lvl2pPr marL="457200" indent="0">
              <a:buNone/>
              <a:defRPr/>
            </a:lvl2pPr>
            <a:lvl3pPr marL="914400" indent="0">
              <a:buNone/>
              <a:defRPr/>
            </a:lvl3pPr>
            <a:lvl4pPr marL="1371600" indent="0">
              <a:buNone/>
              <a:defRPr/>
            </a:lvl4pPr>
            <a:lvl5pPr marL="1828800" indent="0">
              <a:buNone/>
              <a:defRPr/>
            </a:lvl5pPr>
          </a:lstStyle>
          <a:p>
            <a:pPr rtl="0" eaLnBrk="1" fontAlgn="t" latinLnBrk="0" hangingPunct="1"/>
            <a:r>
              <a:rPr lang="fr-FR" sz="2800" b="1" i="0" u="none" strike="noStrike" kern="1200" dirty="0" err="1" smtClean="0">
                <a:solidFill>
                  <a:srgbClr val="00437A"/>
                </a:solidFill>
                <a:effectLst/>
                <a:latin typeface="+mn-lt"/>
              </a:rPr>
              <a:t>Presentation</a:t>
            </a:r>
            <a:r>
              <a:rPr lang="fr-FR" sz="2800" b="1" i="0" u="none" strike="noStrike" kern="1200" dirty="0" smtClean="0">
                <a:solidFill>
                  <a:srgbClr val="00437A"/>
                </a:solidFill>
                <a:effectLst/>
                <a:latin typeface="+mn-lt"/>
              </a:rPr>
              <a:t> </a:t>
            </a:r>
            <a:r>
              <a:rPr lang="fr-FR" sz="2800" b="1" i="0" u="none" strike="noStrike" kern="1200" dirty="0" err="1" smtClean="0">
                <a:solidFill>
                  <a:srgbClr val="00437A"/>
                </a:solidFill>
                <a:effectLst/>
                <a:latin typeface="+mn-lt"/>
              </a:rPr>
              <a:t>Title</a:t>
            </a:r>
            <a:endParaRPr lang="fr-FR" sz="1800" b="0" i="0" u="none" strike="noStrike" dirty="0">
              <a:effectLst/>
              <a:latin typeface="Arial"/>
            </a:endParaRPr>
          </a:p>
        </p:txBody>
      </p:sp>
      <p:sp>
        <p:nvSpPr>
          <p:cNvPr id="12" name="Espace réservé du texte 11"/>
          <p:cNvSpPr>
            <a:spLocks noGrp="1"/>
          </p:cNvSpPr>
          <p:nvPr>
            <p:ph type="body" sz="quarter" idx="11" hasCustomPrompt="1"/>
          </p:nvPr>
        </p:nvSpPr>
        <p:spPr>
          <a:xfrm>
            <a:off x="1610147" y="4508501"/>
            <a:ext cx="5917207" cy="432668"/>
          </a:xfrm>
          <a:prstGeom prst="rect">
            <a:avLst/>
          </a:prstGeom>
        </p:spPr>
        <p:txBody>
          <a:bodyPr/>
          <a:lstStyle>
            <a:lvl1pPr marL="0" indent="0" algn="ctr">
              <a:buFontTx/>
              <a:buNone/>
              <a:defRPr sz="2000" b="1">
                <a:solidFill>
                  <a:srgbClr val="B1B2B3"/>
                </a:solidFill>
              </a:defRPr>
            </a:lvl1pPr>
          </a:lstStyle>
          <a:p>
            <a:pPr lvl="0"/>
            <a:r>
              <a:rPr lang="fr-FR" dirty="0" smtClean="0"/>
              <a:t>Name</a:t>
            </a:r>
            <a:endParaRPr lang="fr-FR" dirty="0"/>
          </a:p>
        </p:txBody>
      </p:sp>
      <p:sp>
        <p:nvSpPr>
          <p:cNvPr id="14" name="Espace réservé du texte 13"/>
          <p:cNvSpPr>
            <a:spLocks noGrp="1"/>
          </p:cNvSpPr>
          <p:nvPr>
            <p:ph type="body" sz="quarter" idx="12" hasCustomPrompt="1"/>
          </p:nvPr>
        </p:nvSpPr>
        <p:spPr>
          <a:xfrm>
            <a:off x="1610147" y="4941168"/>
            <a:ext cx="5917207" cy="503238"/>
          </a:xfrm>
          <a:prstGeom prst="rect">
            <a:avLst/>
          </a:prstGeom>
        </p:spPr>
        <p:txBody>
          <a:bodyPr/>
          <a:lstStyle>
            <a:lvl1pPr marL="0" indent="0" algn="ctr">
              <a:buNone/>
              <a:defRPr sz="2000" b="0">
                <a:solidFill>
                  <a:srgbClr val="B1B2B3"/>
                </a:solidFill>
              </a:defRPr>
            </a:lvl1pPr>
          </a:lstStyle>
          <a:p>
            <a:pPr lvl="0"/>
            <a:r>
              <a:rPr lang="fr-FR" dirty="0" smtClean="0"/>
              <a:t>Date</a:t>
            </a:r>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02275" y="1424325"/>
            <a:ext cx="5320400" cy="1995149"/>
          </a:xfrm>
          <a:prstGeom prst="rect">
            <a:avLst/>
          </a:prstGeom>
        </p:spPr>
      </p:pic>
    </p:spTree>
    <p:extLst>
      <p:ext uri="{BB962C8B-B14F-4D97-AF65-F5344CB8AC3E}">
        <p14:creationId xmlns:p14="http://schemas.microsoft.com/office/powerpoint/2010/main" val="12111027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963"/>
          </a:xfrm>
          <a:prstGeom prst="rect">
            <a:avLst/>
          </a:prstGeom>
        </p:spPr>
        <p:txBody>
          <a:bodyPr/>
          <a:lstStyle>
            <a:lvl1pPr rtl="0">
              <a:defRPr b="1">
                <a:solidFill>
                  <a:srgbClr val="FFFFFF"/>
                </a:solidFill>
              </a:defRPr>
            </a:lvl1pPr>
            <a:lvl2pPr rtl="0">
              <a:defRPr>
                <a:solidFill>
                  <a:srgbClr val="EAE2D2"/>
                </a:solidFill>
              </a:defRPr>
            </a:lvl2pPr>
            <a:lvl3pPr rtl="0">
              <a:defRPr>
                <a:solidFill>
                  <a:srgbClr val="EAE2D2"/>
                </a:solidFill>
              </a:defRPr>
            </a:lvl3pPr>
            <a:lvl4pPr rtl="0">
              <a:defRPr>
                <a:solidFill>
                  <a:srgbClr val="EAE2D2"/>
                </a:solidFill>
              </a:defRPr>
            </a:lvl4pPr>
            <a:lvl5pPr rtl="0">
              <a:defRPr>
                <a:solidFill>
                  <a:srgbClr val="EAE2D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ZoneTexte 6"/>
          <p:cNvSpPr txBox="1"/>
          <p:nvPr userDrawn="1"/>
        </p:nvSpPr>
        <p:spPr>
          <a:xfrm>
            <a:off x="4536504" y="548680"/>
            <a:ext cx="4427984" cy="276999"/>
          </a:xfrm>
          <a:prstGeom prst="rect">
            <a:avLst/>
          </a:prstGeom>
          <a:noFill/>
        </p:spPr>
        <p:txBody>
          <a:bodyPr wrap="square" rtlCol="0" anchor="b">
            <a:spAutoFit/>
          </a:bodyPr>
          <a:lstStyle/>
          <a:p>
            <a:pPr algn="r"/>
            <a:r>
              <a:rPr lang="fr-FR" sz="1200" b="1" i="1" dirty="0" err="1">
                <a:solidFill>
                  <a:srgbClr val="00437A">
                    <a:lumMod val="40000"/>
                    <a:lumOff val="60000"/>
                  </a:srgbClr>
                </a:solidFill>
              </a:rPr>
              <a:t>Radiological</a:t>
            </a:r>
            <a:r>
              <a:rPr lang="fr-FR" sz="1200" b="1" i="1" dirty="0">
                <a:solidFill>
                  <a:srgbClr val="00437A">
                    <a:lumMod val="40000"/>
                    <a:lumOff val="60000"/>
                  </a:srgbClr>
                </a:solidFill>
              </a:rPr>
              <a:t> </a:t>
            </a:r>
            <a:r>
              <a:rPr lang="fr-FR" sz="1200" b="1" i="1" dirty="0" err="1">
                <a:solidFill>
                  <a:srgbClr val="00437A">
                    <a:lumMod val="40000"/>
                    <a:lumOff val="60000"/>
                  </a:srgbClr>
                </a:solidFill>
              </a:rPr>
              <a:t>Nuclear</a:t>
            </a:r>
            <a:r>
              <a:rPr lang="fr-FR" sz="1200" b="1" i="1" dirty="0">
                <a:solidFill>
                  <a:srgbClr val="00437A">
                    <a:lumMod val="40000"/>
                    <a:lumOff val="60000"/>
                  </a:srgbClr>
                </a:solidFill>
              </a:rPr>
              <a:t> </a:t>
            </a:r>
            <a:r>
              <a:rPr lang="fr-FR" sz="1200" b="1" i="1" dirty="0" err="1">
                <a:solidFill>
                  <a:srgbClr val="00437A">
                    <a:lumMod val="40000"/>
                    <a:lumOff val="60000"/>
                  </a:srgbClr>
                </a:solidFill>
              </a:rPr>
              <a:t>Terrorism</a:t>
            </a:r>
            <a:r>
              <a:rPr lang="fr-FR" sz="1200" b="1" i="1" dirty="0">
                <a:solidFill>
                  <a:srgbClr val="00437A">
                    <a:lumMod val="40000"/>
                    <a:lumOff val="60000"/>
                  </a:srgbClr>
                </a:solidFill>
              </a:rPr>
              <a:t> </a:t>
            </a:r>
            <a:r>
              <a:rPr lang="fr-FR" sz="1200" b="1" i="1" dirty="0" err="1">
                <a:solidFill>
                  <a:srgbClr val="00437A">
                    <a:lumMod val="40000"/>
                    <a:lumOff val="60000"/>
                  </a:srgbClr>
                </a:solidFill>
              </a:rPr>
              <a:t>Prevention</a:t>
            </a:r>
            <a:r>
              <a:rPr lang="fr-FR" sz="1200" b="1" i="1" dirty="0">
                <a:solidFill>
                  <a:srgbClr val="00437A">
                    <a:lumMod val="40000"/>
                    <a:lumOff val="60000"/>
                  </a:srgbClr>
                </a:solidFill>
              </a:rPr>
              <a:t> Unit</a:t>
            </a:r>
            <a:endParaRPr lang="fr-FR" sz="1200" b="1" i="1" dirty="0">
              <a:solidFill>
                <a:srgbClr val="00437A">
                  <a:lumMod val="40000"/>
                  <a:lumOff val="60000"/>
                </a:srgbClr>
              </a:solidFill>
            </a:endParaRPr>
          </a:p>
        </p:txBody>
      </p:sp>
      <p:pic>
        <p:nvPicPr>
          <p:cNvPr id="1026"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188640" y="-27384"/>
            <a:ext cx="3576397" cy="134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9993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1 w/ ba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764704"/>
            <a:ext cx="8229600" cy="5544616"/>
          </a:xfrm>
          <a:prstGeom prst="rect">
            <a:avLst/>
          </a:prstGeom>
        </p:spPr>
        <p:txBody>
          <a:bodyPr/>
          <a:lstStyle>
            <a:lvl1pPr>
              <a:defRPr b="1">
                <a:solidFill>
                  <a:srgbClr val="FFFFFF"/>
                </a:solidFill>
              </a:defRPr>
            </a:lvl1pPr>
            <a:lvl2pPr>
              <a:defRPr>
                <a:solidFill>
                  <a:srgbClr val="EAE2D2"/>
                </a:solidFill>
              </a:defRPr>
            </a:lvl2pPr>
            <a:lvl3pPr>
              <a:defRPr>
                <a:solidFill>
                  <a:srgbClr val="EAE2D2"/>
                </a:solidFill>
              </a:defRPr>
            </a:lvl3pPr>
            <a:lvl4pPr>
              <a:defRPr>
                <a:solidFill>
                  <a:srgbClr val="EAE2D2"/>
                </a:solidFill>
              </a:defRPr>
            </a:lvl4pPr>
            <a:lvl5pPr>
              <a:defRPr>
                <a:solidFill>
                  <a:srgbClr val="EAE2D2"/>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ZoneTexte 8"/>
          <p:cNvSpPr txBox="1"/>
          <p:nvPr userDrawn="1"/>
        </p:nvSpPr>
        <p:spPr>
          <a:xfrm>
            <a:off x="179512" y="55657"/>
            <a:ext cx="8208912" cy="276999"/>
          </a:xfrm>
          <a:prstGeom prst="rect">
            <a:avLst/>
          </a:prstGeom>
          <a:noFill/>
        </p:spPr>
        <p:txBody>
          <a:bodyPr wrap="square" rtlCol="0">
            <a:spAutoFit/>
          </a:bodyPr>
          <a:lstStyle/>
          <a:p>
            <a:r>
              <a:rPr lang="fr-FR" sz="1200" b="1" i="1" dirty="0" err="1">
                <a:solidFill>
                  <a:srgbClr val="00437A">
                    <a:lumMod val="40000"/>
                    <a:lumOff val="60000"/>
                  </a:srgbClr>
                </a:solidFill>
              </a:rPr>
              <a:t>Radiological</a:t>
            </a:r>
            <a:r>
              <a:rPr lang="fr-FR" sz="1200" b="1" i="1" dirty="0">
                <a:solidFill>
                  <a:srgbClr val="00437A">
                    <a:lumMod val="40000"/>
                    <a:lumOff val="60000"/>
                  </a:srgbClr>
                </a:solidFill>
              </a:rPr>
              <a:t> </a:t>
            </a:r>
            <a:r>
              <a:rPr lang="fr-FR" sz="1200" b="1" i="1" dirty="0" err="1">
                <a:solidFill>
                  <a:srgbClr val="00437A">
                    <a:lumMod val="40000"/>
                    <a:lumOff val="60000"/>
                  </a:srgbClr>
                </a:solidFill>
              </a:rPr>
              <a:t>Nuclear</a:t>
            </a:r>
            <a:r>
              <a:rPr lang="fr-FR" sz="1200" b="1" i="1" dirty="0">
                <a:solidFill>
                  <a:srgbClr val="00437A">
                    <a:lumMod val="40000"/>
                    <a:lumOff val="60000"/>
                  </a:srgbClr>
                </a:solidFill>
              </a:rPr>
              <a:t> </a:t>
            </a:r>
            <a:r>
              <a:rPr lang="fr-FR" sz="1200" b="1" i="1" dirty="0" err="1">
                <a:solidFill>
                  <a:srgbClr val="00437A">
                    <a:lumMod val="40000"/>
                    <a:lumOff val="60000"/>
                  </a:srgbClr>
                </a:solidFill>
              </a:rPr>
              <a:t>Terrorism</a:t>
            </a:r>
            <a:r>
              <a:rPr lang="fr-FR" sz="1200" b="1" i="1" dirty="0">
                <a:solidFill>
                  <a:srgbClr val="00437A">
                    <a:lumMod val="40000"/>
                    <a:lumOff val="60000"/>
                  </a:srgbClr>
                </a:solidFill>
              </a:rPr>
              <a:t> </a:t>
            </a:r>
            <a:r>
              <a:rPr lang="fr-FR" sz="1200" b="1" i="1" dirty="0" err="1">
                <a:solidFill>
                  <a:srgbClr val="00437A">
                    <a:lumMod val="40000"/>
                    <a:lumOff val="60000"/>
                  </a:srgbClr>
                </a:solidFill>
              </a:rPr>
              <a:t>Prevention</a:t>
            </a:r>
            <a:r>
              <a:rPr lang="fr-FR" sz="1200" b="1" i="1" dirty="0">
                <a:solidFill>
                  <a:srgbClr val="00437A">
                    <a:lumMod val="40000"/>
                    <a:lumOff val="60000"/>
                  </a:srgbClr>
                </a:solidFill>
              </a:rPr>
              <a:t> Unit</a:t>
            </a:r>
            <a:endParaRPr lang="fr-FR" sz="1200" b="1" i="1" dirty="0">
              <a:solidFill>
                <a:srgbClr val="00437A">
                  <a:lumMod val="40000"/>
                  <a:lumOff val="60000"/>
                </a:srgbClr>
              </a:solidFill>
            </a:endParaRPr>
          </a:p>
        </p:txBody>
      </p:sp>
    </p:spTree>
    <p:extLst>
      <p:ext uri="{BB962C8B-B14F-4D97-AF65-F5344CB8AC3E}">
        <p14:creationId xmlns:p14="http://schemas.microsoft.com/office/powerpoint/2010/main" val="24793067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solidFill>
                <a:srgbClr val="FFFFFF">
                  <a:tint val="75000"/>
                </a:srgb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srgbClr val="FFFFFF">
                  <a:tint val="75000"/>
                </a:srgb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DB0A0-A856-47ED-96F2-708FF08380E1}" type="slidenum">
              <a:rPr lang="fr-FR" smtClean="0">
                <a:solidFill>
                  <a:srgbClr val="FFFFFF">
                    <a:tint val="75000"/>
                  </a:srgbClr>
                </a:solidFill>
              </a:rPr>
              <a:pPr/>
              <a:t>‹#›</a:t>
            </a:fld>
            <a:endParaRPr lang="fr-FR">
              <a:solidFill>
                <a:srgbClr val="FFFFFF">
                  <a:tint val="75000"/>
                </a:srgbClr>
              </a:solidFill>
            </a:endParaRPr>
          </a:p>
        </p:txBody>
      </p:sp>
    </p:spTree>
    <p:extLst>
      <p:ext uri="{BB962C8B-B14F-4D97-AF65-F5344CB8AC3E}">
        <p14:creationId xmlns:p14="http://schemas.microsoft.com/office/powerpoint/2010/main" val="19876980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solidFill>
                <a:srgbClr val="FFFFFF">
                  <a:tint val="75000"/>
                </a:srgb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srgbClr val="FFFFFF">
                  <a:tint val="75000"/>
                </a:srgb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DB0A0-A856-47ED-96F2-708FF08380E1}" type="slidenum">
              <a:rPr lang="fr-FR" smtClean="0">
                <a:solidFill>
                  <a:srgbClr val="FFFFFF">
                    <a:tint val="75000"/>
                  </a:srgbClr>
                </a:solidFill>
              </a:rPr>
              <a:pPr/>
              <a:t>‹#›</a:t>
            </a:fld>
            <a:endParaRPr lang="fr-FR">
              <a:solidFill>
                <a:srgbClr val="FFFFFF">
                  <a:tint val="75000"/>
                </a:srgbClr>
              </a:solidFill>
            </a:endParaRPr>
          </a:p>
        </p:txBody>
      </p:sp>
    </p:spTree>
    <p:extLst>
      <p:ext uri="{BB962C8B-B14F-4D97-AF65-F5344CB8AC3E}">
        <p14:creationId xmlns:p14="http://schemas.microsoft.com/office/powerpoint/2010/main" val="31425210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5" r:id="rId7"/>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gif"/></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7.gif"/><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961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ChangeArrowheads="1"/>
          </p:cNvSpPr>
          <p:nvPr/>
        </p:nvSpPr>
        <p:spPr bwMode="auto">
          <a:xfrm>
            <a:off x="361951" y="1967231"/>
            <a:ext cx="6438900" cy="3809999"/>
          </a:xfrm>
          <a:prstGeom prst="rect">
            <a:avLst/>
          </a:prstGeom>
          <a:noFill/>
          <a:ln>
            <a:noFill/>
          </a:ln>
          <a:effectLst/>
          <a:extLst/>
        </p:spPr>
        <p:txBody>
          <a:bodyPr/>
          <a:lstStyle/>
          <a:p>
            <a:pPr marL="342900" indent="-342900">
              <a:spcBef>
                <a:spcPct val="20000"/>
              </a:spcBef>
              <a:buFontTx/>
              <a:buChar char="•"/>
            </a:pPr>
            <a:r>
              <a:rPr lang="en-US" sz="2600" dirty="0" smtClean="0">
                <a:solidFill>
                  <a:srgbClr val="FFFFFF"/>
                </a:solidFill>
                <a:latin typeface="Trebuchet MS" pitchFamily="34" charset="0"/>
              </a:rPr>
              <a:t>Analysis of R/N trafficking </a:t>
            </a:r>
          </a:p>
          <a:p>
            <a:pPr>
              <a:spcBef>
                <a:spcPct val="20000"/>
              </a:spcBef>
            </a:pPr>
            <a:endParaRPr lang="en-US" sz="1400" dirty="0" smtClean="0">
              <a:solidFill>
                <a:srgbClr val="FFFFFF"/>
              </a:solidFill>
              <a:latin typeface="Trebuchet MS" pitchFamily="34" charset="0"/>
            </a:endParaRPr>
          </a:p>
          <a:p>
            <a:pPr marL="342900" indent="-342900">
              <a:spcBef>
                <a:spcPct val="20000"/>
              </a:spcBef>
              <a:buFontTx/>
              <a:buChar char="•"/>
            </a:pPr>
            <a:r>
              <a:rPr lang="en-US" sz="2600" dirty="0" smtClean="0">
                <a:solidFill>
                  <a:srgbClr val="FFFFFF"/>
                </a:solidFill>
                <a:latin typeface="Trebuchet MS" pitchFamily="34" charset="0"/>
              </a:rPr>
              <a:t>Open source</a:t>
            </a:r>
          </a:p>
          <a:p>
            <a:pPr>
              <a:spcBef>
                <a:spcPct val="20000"/>
              </a:spcBef>
            </a:pPr>
            <a:endParaRPr lang="en-US" sz="1400" dirty="0">
              <a:solidFill>
                <a:srgbClr val="FFFFFF"/>
              </a:solidFill>
              <a:latin typeface="Trebuchet MS" pitchFamily="34" charset="0"/>
            </a:endParaRPr>
          </a:p>
          <a:p>
            <a:pPr marL="342900" indent="-342900">
              <a:spcBef>
                <a:spcPct val="20000"/>
              </a:spcBef>
              <a:buFontTx/>
              <a:buChar char="•"/>
            </a:pPr>
            <a:r>
              <a:rPr lang="en-US" sz="2600" dirty="0" smtClean="0">
                <a:solidFill>
                  <a:srgbClr val="FFFFFF"/>
                </a:solidFill>
                <a:latin typeface="Trebuchet MS" pitchFamily="34" charset="0"/>
              </a:rPr>
              <a:t>Since 2005 –monthly</a:t>
            </a:r>
          </a:p>
          <a:p>
            <a:pPr>
              <a:spcBef>
                <a:spcPct val="20000"/>
              </a:spcBef>
            </a:pPr>
            <a:endParaRPr lang="en-US" sz="1400" dirty="0" smtClean="0">
              <a:solidFill>
                <a:srgbClr val="FFFFFF"/>
              </a:solidFill>
              <a:latin typeface="Trebuchet MS" pitchFamily="34" charset="0"/>
            </a:endParaRPr>
          </a:p>
          <a:p>
            <a:pPr marL="342900" indent="-342900">
              <a:spcBef>
                <a:spcPct val="20000"/>
              </a:spcBef>
              <a:buFontTx/>
              <a:buChar char="•"/>
            </a:pPr>
            <a:r>
              <a:rPr lang="en-US" sz="2600" dirty="0" smtClean="0">
                <a:solidFill>
                  <a:srgbClr val="FFFFFF"/>
                </a:solidFill>
                <a:latin typeface="Trebuchet MS" pitchFamily="34" charset="0"/>
              </a:rPr>
              <a:t>IAEA partnership - ITDB</a:t>
            </a:r>
          </a:p>
          <a:p>
            <a:pPr>
              <a:spcBef>
                <a:spcPct val="20000"/>
              </a:spcBef>
            </a:pPr>
            <a:endParaRPr lang="en-US" sz="1400" dirty="0">
              <a:solidFill>
                <a:srgbClr val="FFFFFF"/>
              </a:solidFill>
              <a:latin typeface="Trebuchet MS" pitchFamily="34" charset="0"/>
            </a:endParaRPr>
          </a:p>
          <a:p>
            <a:pPr marL="342900" indent="-342900">
              <a:spcBef>
                <a:spcPct val="20000"/>
              </a:spcBef>
              <a:buFontTx/>
              <a:buChar char="•"/>
            </a:pPr>
            <a:r>
              <a:rPr lang="en-US" sz="2600" dirty="0" smtClean="0">
                <a:solidFill>
                  <a:srgbClr val="FFFFFF"/>
                </a:solidFill>
                <a:latin typeface="Trebuchet MS" pitchFamily="34" charset="0"/>
              </a:rPr>
              <a:t>Operational/Investigative support</a:t>
            </a:r>
            <a:endParaRPr lang="en-US" sz="2600" dirty="0">
              <a:solidFill>
                <a:srgbClr val="FFFFFF"/>
              </a:solidFill>
              <a:latin typeface="Trebuchet MS" pitchFamily="34" charset="0"/>
            </a:endParaRPr>
          </a:p>
        </p:txBody>
      </p:sp>
      <p:sp>
        <p:nvSpPr>
          <p:cNvPr id="7" name="Rectangle 3"/>
          <p:cNvSpPr txBox="1">
            <a:spLocks noChangeArrowheads="1"/>
          </p:cNvSpPr>
          <p:nvPr/>
        </p:nvSpPr>
        <p:spPr>
          <a:xfrm>
            <a:off x="2627784" y="973539"/>
            <a:ext cx="3505200" cy="561975"/>
          </a:xfrm>
          <a:prstGeom prst="rect">
            <a:avLst/>
          </a:prstGeom>
          <a:solidFill>
            <a:srgbClr val="000099"/>
          </a:solidFill>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rgbClr val="FFFF00"/>
                </a:solidFill>
              </a:rPr>
              <a:t>Project Geiger</a:t>
            </a:r>
            <a:endParaRPr lang="en-US" sz="4000" dirty="0">
              <a:solidFill>
                <a:srgbClr val="FFFF0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20272" y="2422364"/>
            <a:ext cx="13716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68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1535" y="3645024"/>
            <a:ext cx="3024336" cy="584775"/>
          </a:xfrm>
          <a:prstGeom prst="rect">
            <a:avLst/>
          </a:prstGeom>
          <a:noFill/>
        </p:spPr>
        <p:txBody>
          <a:bodyPr wrap="square" rtlCol="0">
            <a:spAutoFit/>
          </a:bodyPr>
          <a:lstStyle/>
          <a:p>
            <a:r>
              <a:rPr lang="en-US" sz="3200" dirty="0" smtClean="0">
                <a:solidFill>
                  <a:srgbClr val="FFFFFF"/>
                </a:solidFill>
              </a:rPr>
              <a:t>Training</a:t>
            </a:r>
          </a:p>
        </p:txBody>
      </p:sp>
      <p:pic>
        <p:nvPicPr>
          <p:cNvPr id="8" name="Picture 7"/>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842" y="1340768"/>
            <a:ext cx="3520022" cy="2143320"/>
          </a:xfrm>
          <a:prstGeom prst="rect">
            <a:avLst/>
          </a:prstGeom>
          <a:noFill/>
        </p:spPr>
      </p:pic>
      <p:pic>
        <p:nvPicPr>
          <p:cNvPr id="10" name="Picture 9"/>
          <p:cNvPicPr/>
          <p:nvPr/>
        </p:nvPicPr>
        <p:blipFill>
          <a:blip r:embed="rId4" cstate="email">
            <a:extLst>
              <a:ext uri="{28A0092B-C50C-407E-A947-70E740481C1C}">
                <a14:useLocalDpi xmlns:a14="http://schemas.microsoft.com/office/drawing/2010/main"/>
              </a:ext>
            </a:extLst>
          </a:blip>
          <a:stretch>
            <a:fillRect/>
          </a:stretch>
        </p:blipFill>
        <p:spPr>
          <a:xfrm>
            <a:off x="6403143" y="1340768"/>
            <a:ext cx="2201305" cy="3096344"/>
          </a:xfrm>
          <a:prstGeom prst="rect">
            <a:avLst/>
          </a:prstGeom>
        </p:spPr>
      </p:pic>
      <p:sp>
        <p:nvSpPr>
          <p:cNvPr id="7" name="Rectangle 3"/>
          <p:cNvSpPr txBox="1">
            <a:spLocks noChangeArrowheads="1"/>
          </p:cNvSpPr>
          <p:nvPr/>
        </p:nvSpPr>
        <p:spPr>
          <a:xfrm>
            <a:off x="3050343" y="620688"/>
            <a:ext cx="3352800" cy="561975"/>
          </a:xfrm>
          <a:prstGeom prst="rect">
            <a:avLst/>
          </a:prstGeom>
          <a:solidFill>
            <a:srgbClr val="FF0000"/>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rgbClr val="FFFF00"/>
                </a:solidFill>
              </a:rPr>
              <a:t>Prevention</a:t>
            </a:r>
            <a:endParaRPr lang="en-US" sz="4000" dirty="0">
              <a:solidFill>
                <a:srgbClr val="FFFF00"/>
              </a:solidFill>
            </a:endParaRPr>
          </a:p>
        </p:txBody>
      </p:sp>
      <p:sp>
        <p:nvSpPr>
          <p:cNvPr id="3" name="TextBox 2"/>
          <p:cNvSpPr txBox="1"/>
          <p:nvPr/>
        </p:nvSpPr>
        <p:spPr>
          <a:xfrm>
            <a:off x="1450451" y="4245036"/>
            <a:ext cx="1825308" cy="584775"/>
          </a:xfrm>
          <a:prstGeom prst="rect">
            <a:avLst/>
          </a:prstGeom>
          <a:noFill/>
        </p:spPr>
        <p:txBody>
          <a:bodyPr wrap="none" rtlCol="0">
            <a:spAutoFit/>
          </a:bodyPr>
          <a:lstStyle/>
          <a:p>
            <a:pPr lvl="0"/>
            <a:r>
              <a:rPr lang="en-US" sz="3200" dirty="0" smtClean="0">
                <a:solidFill>
                  <a:srgbClr val="FFFFFF"/>
                </a:solidFill>
              </a:rPr>
              <a:t>Exercising</a:t>
            </a:r>
            <a:endParaRPr lang="en-US" sz="3200" dirty="0">
              <a:solidFill>
                <a:srgbClr val="FFFFFF"/>
              </a:solidFill>
            </a:endParaRPr>
          </a:p>
        </p:txBody>
      </p:sp>
      <p:sp>
        <p:nvSpPr>
          <p:cNvPr id="5" name="Rectangle 4"/>
          <p:cNvSpPr/>
          <p:nvPr/>
        </p:nvSpPr>
        <p:spPr>
          <a:xfrm>
            <a:off x="1450451" y="4814667"/>
            <a:ext cx="4572000" cy="1077218"/>
          </a:xfrm>
          <a:prstGeom prst="rect">
            <a:avLst/>
          </a:prstGeom>
        </p:spPr>
        <p:txBody>
          <a:bodyPr>
            <a:spAutoFit/>
          </a:bodyPr>
          <a:lstStyle/>
          <a:p>
            <a:pPr lvl="0"/>
            <a:r>
              <a:rPr lang="en-US" sz="3200" dirty="0">
                <a:solidFill>
                  <a:srgbClr val="FFFFFF"/>
                </a:solidFill>
              </a:rPr>
              <a:t>Workshops</a:t>
            </a:r>
          </a:p>
          <a:p>
            <a:pPr lvl="0"/>
            <a:r>
              <a:rPr lang="en-US" sz="3200" dirty="0" smtClean="0">
                <a:solidFill>
                  <a:srgbClr val="FFFFFF"/>
                </a:solidFill>
              </a:rPr>
              <a:t>Conferences</a:t>
            </a:r>
            <a:endParaRPr lang="en-US" sz="3200" dirty="0">
              <a:solidFill>
                <a:srgbClr val="FFFFFF"/>
              </a:solidFill>
            </a:endParaRPr>
          </a:p>
        </p:txBody>
      </p:sp>
      <p:sp>
        <p:nvSpPr>
          <p:cNvPr id="6" name="Rectangle 5"/>
          <p:cNvSpPr/>
          <p:nvPr/>
        </p:nvSpPr>
        <p:spPr>
          <a:xfrm>
            <a:off x="1470250" y="5891885"/>
            <a:ext cx="3757182" cy="584775"/>
          </a:xfrm>
          <a:prstGeom prst="rect">
            <a:avLst/>
          </a:prstGeom>
        </p:spPr>
        <p:txBody>
          <a:bodyPr wrap="none">
            <a:spAutoFit/>
          </a:bodyPr>
          <a:lstStyle/>
          <a:p>
            <a:pPr lvl="0"/>
            <a:r>
              <a:rPr lang="en-US" sz="3200" dirty="0">
                <a:solidFill>
                  <a:srgbClr val="FFFFFF"/>
                </a:solidFill>
              </a:rPr>
              <a:t>Guidance Documents</a:t>
            </a:r>
          </a:p>
        </p:txBody>
      </p:sp>
      <p:pic>
        <p:nvPicPr>
          <p:cNvPr id="11" name="Picture 10"/>
          <p:cNvPicPr/>
          <p:nvPr/>
        </p:nvPicPr>
        <p:blipFill>
          <a:blip r:embed="rId5" cstate="email">
            <a:extLst>
              <a:ext uri="{28A0092B-C50C-407E-A947-70E740481C1C}">
                <a14:useLocalDpi xmlns:a14="http://schemas.microsoft.com/office/drawing/2010/main"/>
              </a:ext>
            </a:extLst>
          </a:blip>
          <a:stretch>
            <a:fillRect/>
          </a:stretch>
        </p:blipFill>
        <p:spPr>
          <a:xfrm>
            <a:off x="5512633" y="4724400"/>
            <a:ext cx="3326567" cy="1939237"/>
          </a:xfrm>
          <a:prstGeom prst="rect">
            <a:avLst/>
          </a:prstGeom>
        </p:spPr>
      </p:pic>
    </p:spTree>
    <p:extLst>
      <p:ext uri="{BB962C8B-B14F-4D97-AF65-F5344CB8AC3E}">
        <p14:creationId xmlns:p14="http://schemas.microsoft.com/office/powerpoint/2010/main" val="320178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118023" y="533400"/>
            <a:ext cx="3124200" cy="561975"/>
          </a:xfrm>
          <a:prstGeom prst="rect">
            <a:avLst/>
          </a:prstGeom>
          <a:solidFill>
            <a:srgbClr val="000099"/>
          </a:solidFill>
        </p:spPr>
        <p:txBody>
          <a:bodyPr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rgbClr val="FFFF00"/>
                </a:solidFill>
              </a:rPr>
              <a:t>Forensics</a:t>
            </a:r>
            <a:endParaRPr lang="en-US" sz="4000" dirty="0">
              <a:solidFill>
                <a:srgbClr val="FFFF00"/>
              </a:solidFill>
            </a:endParaRPr>
          </a:p>
        </p:txBody>
      </p:sp>
      <p:pic>
        <p:nvPicPr>
          <p:cNvPr id="6" name="Picture 5"/>
          <p:cNvPicPr/>
          <p:nvPr/>
        </p:nvPicPr>
        <p:blipFill>
          <a:blip r:embed="rId2" cstate="email">
            <a:extLst>
              <a:ext uri="{28A0092B-C50C-407E-A947-70E740481C1C}">
                <a14:useLocalDpi xmlns:a14="http://schemas.microsoft.com/office/drawing/2010/main"/>
              </a:ext>
            </a:extLst>
          </a:blip>
          <a:stretch>
            <a:fillRect/>
          </a:stretch>
        </p:blipFill>
        <p:spPr>
          <a:xfrm>
            <a:off x="-12357" y="1157331"/>
            <a:ext cx="5029200" cy="2997037"/>
          </a:xfrm>
          <a:prstGeom prst="rect">
            <a:avLst/>
          </a:prstGeom>
        </p:spPr>
      </p:pic>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9339" y="4154368"/>
            <a:ext cx="4754662" cy="270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86400" y="2096356"/>
            <a:ext cx="3153171" cy="461665"/>
          </a:xfrm>
          <a:prstGeom prst="rect">
            <a:avLst/>
          </a:prstGeom>
          <a:noFill/>
        </p:spPr>
        <p:txBody>
          <a:bodyPr wrap="none" rtlCol="0">
            <a:spAutoFit/>
          </a:bodyPr>
          <a:lstStyle/>
          <a:p>
            <a:r>
              <a:rPr lang="en-GB" sz="2400" dirty="0" smtClean="0"/>
              <a:t>Techniques &amp; Processes</a:t>
            </a:r>
            <a:endParaRPr lang="en-GB" sz="2400" dirty="0"/>
          </a:p>
        </p:txBody>
      </p:sp>
      <p:sp>
        <p:nvSpPr>
          <p:cNvPr id="8" name="TextBox 7"/>
          <p:cNvSpPr txBox="1"/>
          <p:nvPr/>
        </p:nvSpPr>
        <p:spPr>
          <a:xfrm>
            <a:off x="1371600" y="5164951"/>
            <a:ext cx="1547860" cy="461665"/>
          </a:xfrm>
          <a:prstGeom prst="rect">
            <a:avLst/>
          </a:prstGeom>
          <a:noFill/>
        </p:spPr>
        <p:txBody>
          <a:bodyPr wrap="none" rtlCol="0">
            <a:spAutoFit/>
          </a:bodyPr>
          <a:lstStyle/>
          <a:p>
            <a:r>
              <a:rPr lang="en-GB" sz="2400" dirty="0" smtClean="0"/>
              <a:t>Equipment</a:t>
            </a:r>
            <a:endParaRPr lang="en-GB" sz="2400" dirty="0"/>
          </a:p>
        </p:txBody>
      </p:sp>
    </p:spTree>
    <p:extLst>
      <p:ext uri="{BB962C8B-B14F-4D97-AF65-F5344CB8AC3E}">
        <p14:creationId xmlns:p14="http://schemas.microsoft.com/office/powerpoint/2010/main" val="268822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fade">
                                      <p:cBhvr>
                                        <p:cTn id="1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3946" y="4567765"/>
            <a:ext cx="938212" cy="855663"/>
          </a:xfrm>
          <a:prstGeom prst="rect">
            <a:avLst/>
          </a:prstGeom>
          <a:noFill/>
          <a:ln>
            <a:noFill/>
          </a:ln>
        </p:spPr>
      </p:pic>
      <p:sp>
        <p:nvSpPr>
          <p:cNvPr id="3" name="Rectangle 3"/>
          <p:cNvSpPr txBox="1">
            <a:spLocks noChangeArrowheads="1"/>
          </p:cNvSpPr>
          <p:nvPr/>
        </p:nvSpPr>
        <p:spPr>
          <a:xfrm>
            <a:off x="2123728" y="620688"/>
            <a:ext cx="4733925" cy="561975"/>
          </a:xfrm>
          <a:prstGeom prst="rect">
            <a:avLst/>
          </a:prstGeom>
          <a:solidFill>
            <a:srgbClr val="000099"/>
          </a:solidFill>
        </p:spPr>
        <p:txBody>
          <a:bodyPr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rgbClr val="FFFF00"/>
                </a:solidFill>
              </a:rPr>
              <a:t>Chain of Custody</a:t>
            </a:r>
            <a:endParaRPr lang="en-US" sz="4000" dirty="0">
              <a:solidFill>
                <a:srgbClr val="FFFF00"/>
              </a:solidFill>
            </a:endParaRPr>
          </a:p>
        </p:txBody>
      </p:sp>
      <p:pic>
        <p:nvPicPr>
          <p:cNvPr id="7" name="Picture 6" descr="C:\Users\aki\AppData\Local\Microsoft\Windows\Temporary Internet Files\Content.Word\banner4[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896533" y="1588152"/>
            <a:ext cx="2454389" cy="1944216"/>
          </a:xfrm>
          <a:prstGeom prst="rect">
            <a:avLst/>
          </a:prstGeom>
          <a:noFill/>
          <a:ln>
            <a:noFill/>
          </a:ln>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52158" y="1592216"/>
            <a:ext cx="3943003" cy="1940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195736" y="4525214"/>
            <a:ext cx="4203465" cy="923330"/>
          </a:xfrm>
          <a:prstGeom prst="rect">
            <a:avLst/>
          </a:prstGeom>
          <a:solidFill>
            <a:schemeClr val="tx1"/>
          </a:solidFill>
        </p:spPr>
        <p:txBody>
          <a:bodyPr wrap="square" rtlCol="0">
            <a:spAutoFit/>
          </a:bodyPr>
          <a:lstStyle/>
          <a:p>
            <a:r>
              <a:rPr lang="en-US" sz="5400" dirty="0" smtClean="0">
                <a:solidFill>
                  <a:srgbClr val="002060"/>
                </a:solidFill>
                <a:latin typeface="Impact" panose="020B0806030902050204" pitchFamily="34" charset="0"/>
              </a:rPr>
              <a:t>190 Countries</a:t>
            </a:r>
            <a:endParaRPr lang="en-US" sz="5400" dirty="0">
              <a:solidFill>
                <a:srgbClr val="002060"/>
              </a:solidFill>
              <a:latin typeface="Impact" panose="020B0806030902050204" pitchFamily="34" charset="0"/>
            </a:endParaRPr>
          </a:p>
        </p:txBody>
      </p:sp>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07704" y="3861048"/>
            <a:ext cx="4776933" cy="239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72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500" fill="hold"/>
                                        <p:tgtEl>
                                          <p:spTgt spid="1027"/>
                                        </p:tgtEl>
                                        <p:attrNameLst>
                                          <p:attrName>ppt_x</p:attrName>
                                        </p:attrNameLst>
                                      </p:cBhvr>
                                      <p:tavLst>
                                        <p:tav tm="0">
                                          <p:val>
                                            <p:strVal val="#ppt_x"/>
                                          </p:val>
                                        </p:tav>
                                        <p:tav tm="100000">
                                          <p:val>
                                            <p:strVal val="#ppt_x"/>
                                          </p:val>
                                        </p:tav>
                                      </p:tavLst>
                                    </p:anim>
                                    <p:anim calcmode="lin" valueType="num">
                                      <p:cBhvr additive="base">
                                        <p:cTn id="2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358" y="1812421"/>
            <a:ext cx="6912768" cy="1200329"/>
          </a:xfrm>
          <a:prstGeom prst="rect">
            <a:avLst/>
          </a:prstGeom>
          <a:noFill/>
        </p:spPr>
        <p:txBody>
          <a:bodyPr wrap="square" rtlCol="0">
            <a:spAutoFit/>
          </a:bodyPr>
          <a:lstStyle/>
          <a:p>
            <a:r>
              <a:rPr lang="en-US" dirty="0" smtClean="0"/>
              <a:t>Warsaw  September 2011 –  Northern &amp;Eastern Europe</a:t>
            </a:r>
          </a:p>
          <a:p>
            <a:r>
              <a:rPr lang="en-US" dirty="0" err="1" smtClean="0"/>
              <a:t>Dubrovnic</a:t>
            </a:r>
            <a:r>
              <a:rPr lang="en-US" dirty="0" smtClean="0"/>
              <a:t> July 2012 – Southern &amp; Eastern Europe</a:t>
            </a:r>
          </a:p>
          <a:p>
            <a:r>
              <a:rPr lang="en-US" dirty="0" smtClean="0"/>
              <a:t>Panama City July 2013 – Central &amp; South Americas</a:t>
            </a:r>
          </a:p>
          <a:p>
            <a:r>
              <a:rPr lang="en-US" dirty="0" smtClean="0"/>
              <a:t>Manila May 2014 – S.E Asia</a:t>
            </a:r>
          </a:p>
        </p:txBody>
      </p:sp>
      <p:sp>
        <p:nvSpPr>
          <p:cNvPr id="8" name="Rectangle 3"/>
          <p:cNvSpPr txBox="1">
            <a:spLocks noChangeArrowheads="1"/>
          </p:cNvSpPr>
          <p:nvPr/>
        </p:nvSpPr>
        <p:spPr>
          <a:xfrm>
            <a:off x="2195736" y="510947"/>
            <a:ext cx="3437781" cy="561975"/>
          </a:xfrm>
          <a:prstGeom prst="rect">
            <a:avLst/>
          </a:prstGeom>
          <a:solidFill>
            <a:srgbClr val="000099"/>
          </a:solidFill>
        </p:spPr>
        <p:txBody>
          <a:bodyPr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rgbClr val="FFFF00"/>
                </a:solidFill>
              </a:rPr>
              <a:t>Training to Date</a:t>
            </a:r>
            <a:endParaRPr lang="en-US" sz="4000" dirty="0">
              <a:solidFill>
                <a:srgbClr val="FFFF00"/>
              </a:solidFill>
            </a:endParaRPr>
          </a:p>
        </p:txBody>
      </p:sp>
      <p:pic>
        <p:nvPicPr>
          <p:cNvPr id="10" name="Picture 9"/>
          <p:cNvPicPr/>
          <p:nvPr/>
        </p:nvPicPr>
        <p:blipFill>
          <a:blip r:embed="rId3" cstate="email">
            <a:extLst>
              <a:ext uri="{28A0092B-C50C-407E-A947-70E740481C1C}">
                <a14:useLocalDpi xmlns:a14="http://schemas.microsoft.com/office/drawing/2010/main"/>
              </a:ext>
            </a:extLst>
          </a:blip>
          <a:stretch>
            <a:fillRect/>
          </a:stretch>
        </p:blipFill>
        <p:spPr>
          <a:xfrm>
            <a:off x="5841347" y="1401484"/>
            <a:ext cx="3135063" cy="1780014"/>
          </a:xfrm>
          <a:prstGeom prst="rect">
            <a:avLst/>
          </a:prstGeom>
        </p:spPr>
      </p:pic>
      <p:sp>
        <p:nvSpPr>
          <p:cNvPr id="2" name="Rectangle 1"/>
          <p:cNvSpPr/>
          <p:nvPr/>
        </p:nvSpPr>
        <p:spPr>
          <a:xfrm>
            <a:off x="169961" y="4221088"/>
            <a:ext cx="4572000" cy="1200329"/>
          </a:xfrm>
          <a:prstGeom prst="rect">
            <a:avLst/>
          </a:prstGeom>
        </p:spPr>
        <p:txBody>
          <a:bodyPr>
            <a:spAutoFit/>
          </a:bodyPr>
          <a:lstStyle/>
          <a:p>
            <a:r>
              <a:rPr lang="en-US" dirty="0" smtClean="0"/>
              <a:t>Warsaw  </a:t>
            </a:r>
            <a:r>
              <a:rPr lang="en-US" dirty="0"/>
              <a:t>February 2012 –  NSS Countries</a:t>
            </a:r>
          </a:p>
          <a:p>
            <a:r>
              <a:rPr lang="en-US" dirty="0"/>
              <a:t>Antalya December 2013 –  Black Sea &amp; Surrounding Region</a:t>
            </a:r>
          </a:p>
          <a:p>
            <a:r>
              <a:rPr lang="en-US" i="1" dirty="0"/>
              <a:t>Dushanbe July 2014 – Caucasus &amp; Central Asia</a:t>
            </a:r>
            <a:endParaRPr lang="en-US" dirty="0"/>
          </a:p>
        </p:txBody>
      </p:sp>
      <p:sp>
        <p:nvSpPr>
          <p:cNvPr id="3" name="Rectangle 2"/>
          <p:cNvSpPr/>
          <p:nvPr/>
        </p:nvSpPr>
        <p:spPr>
          <a:xfrm>
            <a:off x="201668" y="1216818"/>
            <a:ext cx="4212435" cy="369332"/>
          </a:xfrm>
          <a:prstGeom prst="rect">
            <a:avLst/>
          </a:prstGeom>
        </p:spPr>
        <p:txBody>
          <a:bodyPr wrap="none">
            <a:spAutoFit/>
          </a:bodyPr>
          <a:lstStyle/>
          <a:p>
            <a:r>
              <a:rPr lang="en-US" b="1" dirty="0">
                <a:solidFill>
                  <a:srgbClr val="FFFF00"/>
                </a:solidFill>
              </a:rPr>
              <a:t>Radiological Nuclear Investigations Course</a:t>
            </a:r>
            <a:endParaRPr lang="en-US" dirty="0">
              <a:solidFill>
                <a:srgbClr val="FFFF00"/>
              </a:solidFill>
            </a:endParaRPr>
          </a:p>
        </p:txBody>
      </p:sp>
      <p:pic>
        <p:nvPicPr>
          <p:cNvPr id="9" name="Picture 8"/>
          <p:cNvPicPr/>
          <p:nvPr/>
        </p:nvPicPr>
        <p:blipFill>
          <a:blip r:embed="rId4" cstate="email">
            <a:extLst>
              <a:ext uri="{28A0092B-C50C-407E-A947-70E740481C1C}">
                <a14:useLocalDpi xmlns:a14="http://schemas.microsoft.com/office/drawing/2010/main"/>
              </a:ext>
            </a:extLst>
          </a:blip>
          <a:stretch>
            <a:fillRect/>
          </a:stretch>
        </p:blipFill>
        <p:spPr>
          <a:xfrm>
            <a:off x="5795972" y="4221088"/>
            <a:ext cx="3135063" cy="1824406"/>
          </a:xfrm>
          <a:prstGeom prst="rect">
            <a:avLst/>
          </a:prstGeom>
        </p:spPr>
      </p:pic>
      <p:sp>
        <p:nvSpPr>
          <p:cNvPr id="11" name="Rectangle 10"/>
          <p:cNvSpPr/>
          <p:nvPr/>
        </p:nvSpPr>
        <p:spPr>
          <a:xfrm>
            <a:off x="201668" y="3603555"/>
            <a:ext cx="3591945" cy="369332"/>
          </a:xfrm>
          <a:prstGeom prst="rect">
            <a:avLst/>
          </a:prstGeom>
        </p:spPr>
        <p:txBody>
          <a:bodyPr wrap="none">
            <a:spAutoFit/>
          </a:bodyPr>
          <a:lstStyle/>
          <a:p>
            <a:r>
              <a:rPr lang="en-US" b="1" dirty="0">
                <a:solidFill>
                  <a:srgbClr val="FFFF00"/>
                </a:solidFill>
              </a:rPr>
              <a:t>Counter Nuclear Smuggling Training</a:t>
            </a:r>
          </a:p>
        </p:txBody>
      </p:sp>
    </p:spTree>
    <p:extLst>
      <p:ext uri="{BB962C8B-B14F-4D97-AF65-F5344CB8AC3E}">
        <p14:creationId xmlns:p14="http://schemas.microsoft.com/office/powerpoint/2010/main" val="3604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fade">
                                      <p:cBhvr>
                                        <p:cTn id="37" dur="500"/>
                                        <p:tgtEl>
                                          <p:spTgt spid="2">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 end="1"/>
                                            </p:txEl>
                                          </p:spTgt>
                                        </p:tgtEl>
                                        <p:attrNameLst>
                                          <p:attrName>style.visibility</p:attrName>
                                        </p:attrNameLst>
                                      </p:cBhvr>
                                      <p:to>
                                        <p:strVal val="visible"/>
                                      </p:to>
                                    </p:set>
                                    <p:animEffect transition="in" filter="fade">
                                      <p:cBhvr>
                                        <p:cTn id="40" dur="500"/>
                                        <p:tgtEl>
                                          <p:spTgt spid="2">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fade">
                                      <p:cBhvr>
                                        <p:cTn id="4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659292"/>
            <a:ext cx="4710674" cy="3970318"/>
          </a:xfrm>
          <a:prstGeom prst="rect">
            <a:avLst/>
          </a:prstGeom>
          <a:noFill/>
        </p:spPr>
        <p:txBody>
          <a:bodyPr wrap="square" rtlCol="0">
            <a:spAutoFit/>
          </a:bodyPr>
          <a:lstStyle/>
          <a:p>
            <a:r>
              <a:rPr lang="en-US" sz="2800" b="1" dirty="0" smtClean="0">
                <a:solidFill>
                  <a:srgbClr val="FFFF00"/>
                </a:solidFill>
              </a:rPr>
              <a:t>Radiological Nuclear Table Top Exercise</a:t>
            </a:r>
            <a:endParaRPr lang="en-US" sz="2800" dirty="0" smtClean="0">
              <a:solidFill>
                <a:srgbClr val="FFFF00"/>
              </a:solidFill>
            </a:endParaRPr>
          </a:p>
          <a:p>
            <a:endParaRPr lang="en-US" sz="2800" dirty="0"/>
          </a:p>
          <a:p>
            <a:r>
              <a:rPr lang="en-US" sz="2800" dirty="0" smtClean="0"/>
              <a:t>The Hague  November 2012 </a:t>
            </a:r>
          </a:p>
          <a:p>
            <a:endParaRPr lang="en-US" sz="2800" dirty="0" smtClean="0"/>
          </a:p>
          <a:p>
            <a:r>
              <a:rPr lang="en-US" sz="2800" dirty="0" smtClean="0"/>
              <a:t>Kiev October 2013</a:t>
            </a:r>
          </a:p>
          <a:p>
            <a:endParaRPr lang="en-US" sz="2800" dirty="0" smtClean="0"/>
          </a:p>
          <a:p>
            <a:r>
              <a:rPr lang="en-US" sz="2800" dirty="0" smtClean="0"/>
              <a:t>Maastricht February 2014</a:t>
            </a:r>
            <a:endParaRPr lang="en-US" sz="2800" dirty="0"/>
          </a:p>
          <a:p>
            <a:endParaRPr lang="en-GB" sz="2800" dirty="0"/>
          </a:p>
        </p:txBody>
      </p:sp>
      <p:sp>
        <p:nvSpPr>
          <p:cNvPr id="8" name="Rectangle 3"/>
          <p:cNvSpPr txBox="1">
            <a:spLocks noChangeArrowheads="1"/>
          </p:cNvSpPr>
          <p:nvPr/>
        </p:nvSpPr>
        <p:spPr>
          <a:xfrm>
            <a:off x="2195736" y="510947"/>
            <a:ext cx="3437781" cy="561975"/>
          </a:xfrm>
          <a:prstGeom prst="rect">
            <a:avLst/>
          </a:prstGeom>
          <a:solidFill>
            <a:srgbClr val="000099"/>
          </a:solidFill>
        </p:spPr>
        <p:txBody>
          <a:bodyPr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rgbClr val="FFFF00"/>
                </a:solidFill>
              </a:rPr>
              <a:t>TTX to Date</a:t>
            </a:r>
            <a:endParaRPr lang="en-US" sz="4000" dirty="0">
              <a:solidFill>
                <a:srgbClr val="FFFF00"/>
              </a:solidFill>
            </a:endParaRPr>
          </a:p>
        </p:txBody>
      </p:sp>
      <p:pic>
        <p:nvPicPr>
          <p:cNvPr id="9"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6256" y="495799"/>
            <a:ext cx="1439242" cy="19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r="59552" b="64866"/>
          <a:stretch/>
        </p:blipFill>
        <p:spPr>
          <a:xfrm>
            <a:off x="5724128" y="2634358"/>
            <a:ext cx="3141680" cy="1705608"/>
          </a:xfrm>
          <a:prstGeom prst="rect">
            <a:avLst/>
          </a:prstGeom>
        </p:spPr>
      </p:pic>
      <p:pic>
        <p:nvPicPr>
          <p:cNvPr id="7" name="Picture 6"/>
          <p:cNvPicPr/>
          <p:nvPr/>
        </p:nvPicPr>
        <p:blipFill>
          <a:blip r:embed="rId5" cstate="email">
            <a:extLst>
              <a:ext uri="{28A0092B-C50C-407E-A947-70E740481C1C}">
                <a14:useLocalDpi xmlns:a14="http://schemas.microsoft.com/office/drawing/2010/main"/>
              </a:ext>
            </a:extLst>
          </a:blip>
          <a:stretch>
            <a:fillRect/>
          </a:stretch>
        </p:blipFill>
        <p:spPr>
          <a:xfrm>
            <a:off x="7020272" y="4629784"/>
            <a:ext cx="1440160" cy="1999651"/>
          </a:xfrm>
          <a:prstGeom prst="rect">
            <a:avLst/>
          </a:prstGeom>
        </p:spPr>
      </p:pic>
    </p:spTree>
    <p:extLst>
      <p:ext uri="{BB962C8B-B14F-4D97-AF65-F5344CB8AC3E}">
        <p14:creationId xmlns:p14="http://schemas.microsoft.com/office/powerpoint/2010/main" val="484037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email">
            <a:extLst>
              <a:ext uri="{28A0092B-C50C-407E-A947-70E740481C1C}">
                <a14:useLocalDpi xmlns:a14="http://schemas.microsoft.com/office/drawing/2010/main"/>
              </a:ext>
            </a:extLst>
          </a:blip>
          <a:stretch>
            <a:fillRect/>
          </a:stretch>
        </p:blipFill>
        <p:spPr>
          <a:xfrm>
            <a:off x="539552" y="2492896"/>
            <a:ext cx="2253521" cy="3026837"/>
          </a:xfrm>
          <a:prstGeom prst="rect">
            <a:avLst/>
          </a:prstGeom>
        </p:spPr>
      </p:pic>
      <p:sp>
        <p:nvSpPr>
          <p:cNvPr id="3" name="Rectangle 3"/>
          <p:cNvSpPr txBox="1">
            <a:spLocks noChangeArrowheads="1"/>
          </p:cNvSpPr>
          <p:nvPr/>
        </p:nvSpPr>
        <p:spPr>
          <a:xfrm>
            <a:off x="2123728" y="510948"/>
            <a:ext cx="4733925" cy="561975"/>
          </a:xfrm>
          <a:prstGeom prst="rect">
            <a:avLst/>
          </a:prstGeom>
          <a:solidFill>
            <a:srgbClr val="000099"/>
          </a:solidFill>
        </p:spPr>
        <p:txBody>
          <a:bodyPr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rgbClr val="FFFF00"/>
                </a:solidFill>
              </a:rPr>
              <a:t>Joint Training</a:t>
            </a:r>
            <a:endParaRPr lang="en-US" sz="4000" dirty="0">
              <a:solidFill>
                <a:srgbClr val="FFFF00"/>
              </a:solidFill>
            </a:endParaRPr>
          </a:p>
        </p:txBody>
      </p:sp>
      <p:sp>
        <p:nvSpPr>
          <p:cNvPr id="6" name="TextBox 5"/>
          <p:cNvSpPr txBox="1"/>
          <p:nvPr/>
        </p:nvSpPr>
        <p:spPr>
          <a:xfrm>
            <a:off x="1835695" y="1804759"/>
            <a:ext cx="184731" cy="369332"/>
          </a:xfrm>
          <a:prstGeom prst="rect">
            <a:avLst/>
          </a:prstGeom>
          <a:noFill/>
        </p:spPr>
        <p:txBody>
          <a:bodyPr wrap="none" rtlCol="0">
            <a:spAutoFit/>
          </a:bodyPr>
          <a:lstStyle/>
          <a:p>
            <a:endParaRPr lang="en-US" dirty="0"/>
          </a:p>
        </p:txBody>
      </p:sp>
      <p:pic>
        <p:nvPicPr>
          <p:cNvPr id="4" name="Picture 3"/>
          <p:cNvPicPr/>
          <p:nvPr/>
        </p:nvPicPr>
        <p:blipFill>
          <a:blip r:embed="rId4" cstate="email">
            <a:extLst>
              <a:ext uri="{28A0092B-C50C-407E-A947-70E740481C1C}">
                <a14:useLocalDpi xmlns:a14="http://schemas.microsoft.com/office/drawing/2010/main"/>
              </a:ext>
            </a:extLst>
          </a:blip>
          <a:stretch>
            <a:fillRect/>
          </a:stretch>
        </p:blipFill>
        <p:spPr>
          <a:xfrm>
            <a:off x="6444208" y="2492895"/>
            <a:ext cx="2304256" cy="3026837"/>
          </a:xfrm>
          <a:prstGeom prst="rect">
            <a:avLst/>
          </a:prstGeom>
        </p:spPr>
      </p:pic>
      <p:sp>
        <p:nvSpPr>
          <p:cNvPr id="2" name="TextBox 1"/>
          <p:cNvSpPr txBox="1"/>
          <p:nvPr/>
        </p:nvSpPr>
        <p:spPr>
          <a:xfrm>
            <a:off x="2942943" y="3303933"/>
            <a:ext cx="3344185" cy="461665"/>
          </a:xfrm>
          <a:prstGeom prst="rect">
            <a:avLst/>
          </a:prstGeom>
          <a:noFill/>
        </p:spPr>
        <p:txBody>
          <a:bodyPr wrap="none" rtlCol="0">
            <a:spAutoFit/>
          </a:bodyPr>
          <a:lstStyle/>
          <a:p>
            <a:r>
              <a:rPr lang="en-GB" sz="2400" dirty="0" smtClean="0"/>
              <a:t>Beijing 16 – 20 June 2014</a:t>
            </a:r>
            <a:endParaRPr lang="en-GB" sz="2400" dirty="0"/>
          </a:p>
        </p:txBody>
      </p:sp>
      <p:pic>
        <p:nvPicPr>
          <p:cNvPr id="11" name="Picture 10"/>
          <p:cNvPicPr/>
          <p:nvPr/>
        </p:nvPicPr>
        <p:blipFill>
          <a:blip r:embed="rId5" cstate="email">
            <a:extLst>
              <a:ext uri="{28A0092B-C50C-407E-A947-70E740481C1C}">
                <a14:useLocalDpi xmlns:a14="http://schemas.microsoft.com/office/drawing/2010/main"/>
              </a:ext>
            </a:extLst>
          </a:blip>
          <a:stretch>
            <a:fillRect/>
          </a:stretch>
        </p:blipFill>
        <p:spPr>
          <a:xfrm>
            <a:off x="3071667" y="4006314"/>
            <a:ext cx="3086735" cy="2315210"/>
          </a:xfrm>
          <a:prstGeom prst="rect">
            <a:avLst/>
          </a:prstGeom>
        </p:spPr>
      </p:pic>
      <p:pic>
        <p:nvPicPr>
          <p:cNvPr id="1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85103" y="1539787"/>
            <a:ext cx="1659861" cy="126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33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5736" y="4990328"/>
            <a:ext cx="4968552" cy="461665"/>
          </a:xfrm>
          <a:prstGeom prst="rect">
            <a:avLst/>
          </a:prstGeom>
          <a:noFill/>
        </p:spPr>
        <p:txBody>
          <a:bodyPr wrap="square" rtlCol="0">
            <a:spAutoFit/>
          </a:bodyPr>
          <a:lstStyle/>
          <a:p>
            <a:pPr algn="ctr"/>
            <a:r>
              <a:rPr lang="en-GB" sz="2400" dirty="0" smtClean="0"/>
              <a:t>Radiological Nuclear Investigations</a:t>
            </a: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02619" y="1600200"/>
            <a:ext cx="29622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39559" y="5733256"/>
            <a:ext cx="5096631" cy="461665"/>
          </a:xfrm>
          <a:prstGeom prst="rect">
            <a:avLst/>
          </a:prstGeom>
          <a:noFill/>
        </p:spPr>
        <p:txBody>
          <a:bodyPr wrap="square" rtlCol="0">
            <a:spAutoFit/>
          </a:bodyPr>
          <a:lstStyle/>
          <a:p>
            <a:pPr algn="ctr"/>
            <a:r>
              <a:rPr lang="en-GB" sz="2400" dirty="0" smtClean="0"/>
              <a:t>Radiological Crime Scene Management</a:t>
            </a:r>
            <a:endParaRPr lang="en-GB" sz="2400" dirty="0"/>
          </a:p>
        </p:txBody>
      </p:sp>
      <p:sp>
        <p:nvSpPr>
          <p:cNvPr id="6" name="Rectangle 3"/>
          <p:cNvSpPr txBox="1">
            <a:spLocks noChangeArrowheads="1"/>
          </p:cNvSpPr>
          <p:nvPr/>
        </p:nvSpPr>
        <p:spPr>
          <a:xfrm>
            <a:off x="2123728" y="510948"/>
            <a:ext cx="4733925" cy="561975"/>
          </a:xfrm>
          <a:prstGeom prst="rect">
            <a:avLst/>
          </a:prstGeom>
          <a:solidFill>
            <a:srgbClr val="000099"/>
          </a:solidFill>
        </p:spPr>
        <p:txBody>
          <a:bodyPr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rgbClr val="FFFF00"/>
                </a:solidFill>
              </a:rPr>
              <a:t>Formal Recognition</a:t>
            </a:r>
            <a:endParaRPr lang="en-US" sz="4000" dirty="0">
              <a:solidFill>
                <a:srgbClr val="FFFF00"/>
              </a:solidFill>
            </a:endParaRPr>
          </a:p>
        </p:txBody>
      </p:sp>
    </p:spTree>
    <p:extLst>
      <p:ext uri="{BB962C8B-B14F-4D97-AF65-F5344CB8AC3E}">
        <p14:creationId xmlns:p14="http://schemas.microsoft.com/office/powerpoint/2010/main" val="360965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483768" y="609600"/>
            <a:ext cx="4257687" cy="473010"/>
          </a:xfrm>
          <a:prstGeom prst="rect">
            <a:avLst/>
          </a:prstGeom>
          <a:solidFill>
            <a:schemeClr val="tx1"/>
          </a:solidFill>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rgbClr val="000066"/>
                </a:solidFill>
              </a:rPr>
              <a:t>Close Partnership Working</a:t>
            </a:r>
            <a:endParaRPr lang="en-US" sz="4000" dirty="0">
              <a:solidFill>
                <a:srgbClr val="000066"/>
              </a:solidFill>
            </a:endParaRPr>
          </a:p>
        </p:txBody>
      </p:sp>
      <p:sp>
        <p:nvSpPr>
          <p:cNvPr id="8" name="TextBox 7"/>
          <p:cNvSpPr txBox="1"/>
          <p:nvPr/>
        </p:nvSpPr>
        <p:spPr>
          <a:xfrm>
            <a:off x="2867088" y="5257800"/>
            <a:ext cx="3491046" cy="369332"/>
          </a:xfrm>
          <a:prstGeom prst="rect">
            <a:avLst/>
          </a:prstGeom>
          <a:noFill/>
        </p:spPr>
        <p:txBody>
          <a:bodyPr wrap="square" rtlCol="0">
            <a:spAutoFit/>
          </a:bodyPr>
          <a:lstStyle/>
          <a:p>
            <a:pPr algn="ctr"/>
            <a:r>
              <a:rPr lang="en-US" b="1" dirty="0" smtClean="0">
                <a:solidFill>
                  <a:srgbClr val="FFFFFF"/>
                </a:solidFill>
              </a:rPr>
              <a:t>IAEA Division for Nuclear Security</a:t>
            </a:r>
            <a:endParaRPr lang="en-US" b="1" dirty="0">
              <a:solidFill>
                <a:srgbClr val="FFFFFF"/>
              </a:solidFill>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5761" y="1958248"/>
            <a:ext cx="2933700" cy="224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418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483768" y="507719"/>
            <a:ext cx="4257687" cy="473010"/>
          </a:xfrm>
          <a:prstGeom prst="rect">
            <a:avLst/>
          </a:prstGeom>
          <a:solidFill>
            <a:schemeClr val="tx1"/>
          </a:solidFill>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rgbClr val="000066"/>
                </a:solidFill>
              </a:rPr>
              <a:t>Close Partnership Working</a:t>
            </a:r>
            <a:endParaRPr lang="en-US" sz="4000" dirty="0">
              <a:solidFill>
                <a:srgbClr val="000066"/>
              </a:solidFill>
            </a:endParaRPr>
          </a:p>
        </p:txBody>
      </p:sp>
      <p:sp>
        <p:nvSpPr>
          <p:cNvPr id="11" name="TextBox 10"/>
          <p:cNvSpPr txBox="1"/>
          <p:nvPr/>
        </p:nvSpPr>
        <p:spPr>
          <a:xfrm>
            <a:off x="2483768" y="4140773"/>
            <a:ext cx="4257687" cy="369332"/>
          </a:xfrm>
          <a:prstGeom prst="rect">
            <a:avLst/>
          </a:prstGeom>
          <a:noFill/>
        </p:spPr>
        <p:txBody>
          <a:bodyPr wrap="square" rtlCol="0">
            <a:spAutoFit/>
          </a:bodyPr>
          <a:lstStyle/>
          <a:p>
            <a:pPr algn="ctr"/>
            <a:r>
              <a:rPr lang="en-US" b="1" dirty="0" smtClean="0">
                <a:solidFill>
                  <a:srgbClr val="FFFFFF"/>
                </a:solidFill>
              </a:rPr>
              <a:t>Nuclear Forensics Working Group</a:t>
            </a:r>
            <a:endParaRPr lang="en-US" b="1" dirty="0">
              <a:solidFill>
                <a:srgbClr val="FFFFFF"/>
              </a:solidFill>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0292" y="1828800"/>
            <a:ext cx="4084638" cy="1767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695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75656" y="3429000"/>
            <a:ext cx="6408712" cy="792088"/>
          </a:xfrm>
        </p:spPr>
        <p:txBody>
          <a:bodyPr/>
          <a:lstStyle/>
          <a:p>
            <a:r>
              <a:rPr lang="fr-FR" dirty="0" smtClean="0"/>
              <a:t>INTERPOL </a:t>
            </a:r>
          </a:p>
          <a:p>
            <a:r>
              <a:rPr lang="fr-FR" dirty="0" smtClean="0"/>
              <a:t>CBRNE </a:t>
            </a:r>
            <a:r>
              <a:rPr lang="fr-FR" dirty="0" err="1" smtClean="0"/>
              <a:t>Sub-Directorate</a:t>
            </a:r>
            <a:endParaRPr lang="fr-FR" dirty="0" smtClean="0"/>
          </a:p>
        </p:txBody>
      </p:sp>
      <p:sp>
        <p:nvSpPr>
          <p:cNvPr id="3" name="Espace réservé du texte 2"/>
          <p:cNvSpPr>
            <a:spLocks noGrp="1"/>
          </p:cNvSpPr>
          <p:nvPr>
            <p:ph type="body" sz="quarter" idx="11"/>
          </p:nvPr>
        </p:nvSpPr>
        <p:spPr/>
        <p:txBody>
          <a:bodyPr/>
          <a:lstStyle/>
          <a:p>
            <a:r>
              <a:rPr lang="fr-FR" b="0" dirty="0" smtClean="0">
                <a:solidFill>
                  <a:schemeClr val="bg1">
                    <a:lumMod val="20000"/>
                    <a:lumOff val="80000"/>
                  </a:schemeClr>
                </a:solidFill>
              </a:rPr>
              <a:t>Alan King A/Assistant </a:t>
            </a:r>
            <a:r>
              <a:rPr lang="fr-FR" b="0" dirty="0" err="1" smtClean="0">
                <a:solidFill>
                  <a:schemeClr val="bg1">
                    <a:lumMod val="20000"/>
                    <a:lumOff val="80000"/>
                  </a:schemeClr>
                </a:solidFill>
              </a:rPr>
              <a:t>Director</a:t>
            </a:r>
            <a:endParaRPr lang="fr-FR" b="0" dirty="0">
              <a:solidFill>
                <a:schemeClr val="bg1">
                  <a:lumMod val="20000"/>
                  <a:lumOff val="80000"/>
                </a:schemeClr>
              </a:solidFill>
            </a:endParaRPr>
          </a:p>
        </p:txBody>
      </p:sp>
      <p:sp>
        <p:nvSpPr>
          <p:cNvPr id="4" name="Espace réservé du texte 3"/>
          <p:cNvSpPr>
            <a:spLocks noGrp="1"/>
          </p:cNvSpPr>
          <p:nvPr>
            <p:ph type="body" sz="quarter" idx="12"/>
          </p:nvPr>
        </p:nvSpPr>
        <p:spPr>
          <a:xfrm>
            <a:off x="990600" y="5105400"/>
            <a:ext cx="7467600" cy="503238"/>
          </a:xfrm>
        </p:spPr>
        <p:txBody>
          <a:bodyPr/>
          <a:lstStyle/>
          <a:p>
            <a:r>
              <a:rPr lang="fr-FR" dirty="0" smtClean="0">
                <a:solidFill>
                  <a:schemeClr val="bg1">
                    <a:lumMod val="20000"/>
                    <a:lumOff val="80000"/>
                  </a:schemeClr>
                </a:solidFill>
              </a:rPr>
              <a:t>IAEA </a:t>
            </a:r>
            <a:r>
              <a:rPr lang="en-US" dirty="0">
                <a:solidFill>
                  <a:schemeClr val="bg1">
                    <a:lumMod val="20000"/>
                    <a:lumOff val="80000"/>
                  </a:schemeClr>
                </a:solidFill>
              </a:rPr>
              <a:t>International Conference on Advances in Nuclear </a:t>
            </a:r>
            <a:r>
              <a:rPr lang="en-US" dirty="0" smtClean="0">
                <a:solidFill>
                  <a:schemeClr val="bg1">
                    <a:lumMod val="20000"/>
                    <a:lumOff val="80000"/>
                  </a:schemeClr>
                </a:solidFill>
              </a:rPr>
              <a:t>Forensics </a:t>
            </a:r>
          </a:p>
          <a:p>
            <a:endParaRPr lang="en-US" dirty="0" smtClean="0">
              <a:solidFill>
                <a:schemeClr val="bg1">
                  <a:lumMod val="20000"/>
                  <a:lumOff val="80000"/>
                </a:schemeClr>
              </a:solidFill>
            </a:endParaRPr>
          </a:p>
          <a:p>
            <a:r>
              <a:rPr lang="en-US" dirty="0" smtClean="0">
                <a:solidFill>
                  <a:schemeClr val="bg1">
                    <a:lumMod val="20000"/>
                    <a:lumOff val="80000"/>
                  </a:schemeClr>
                </a:solidFill>
              </a:rPr>
              <a:t>7-10 </a:t>
            </a:r>
            <a:r>
              <a:rPr lang="en-US" dirty="0">
                <a:solidFill>
                  <a:schemeClr val="bg1">
                    <a:lumMod val="20000"/>
                    <a:lumOff val="80000"/>
                  </a:schemeClr>
                </a:solidFill>
              </a:rPr>
              <a:t>July 2014</a:t>
            </a:r>
            <a:endParaRPr lang="fr-FR" dirty="0">
              <a:solidFill>
                <a:schemeClr val="bg1">
                  <a:lumMod val="20000"/>
                  <a:lumOff val="80000"/>
                </a:schemeClr>
              </a:solidFill>
            </a:endParaRPr>
          </a:p>
        </p:txBody>
      </p:sp>
    </p:spTree>
    <p:extLst>
      <p:ext uri="{BB962C8B-B14F-4D97-AF65-F5344CB8AC3E}">
        <p14:creationId xmlns:p14="http://schemas.microsoft.com/office/powerpoint/2010/main" val="4113198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481932" y="744224"/>
            <a:ext cx="4257687" cy="473010"/>
          </a:xfrm>
          <a:prstGeom prst="rect">
            <a:avLst/>
          </a:prstGeom>
          <a:solidFill>
            <a:schemeClr val="tx1"/>
          </a:solidFill>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rgbClr val="000066"/>
                </a:solidFill>
              </a:rPr>
              <a:t>Close Partnership Working</a:t>
            </a:r>
            <a:endParaRPr lang="en-US" sz="4000" dirty="0">
              <a:solidFill>
                <a:srgbClr val="000066"/>
              </a:solidFill>
            </a:endParaRPr>
          </a:p>
        </p:txBody>
      </p:sp>
      <p:sp>
        <p:nvSpPr>
          <p:cNvPr id="16" name="TextBox 15"/>
          <p:cNvSpPr txBox="1"/>
          <p:nvPr/>
        </p:nvSpPr>
        <p:spPr>
          <a:xfrm>
            <a:off x="2895600" y="4038600"/>
            <a:ext cx="3274953" cy="369332"/>
          </a:xfrm>
          <a:prstGeom prst="rect">
            <a:avLst/>
          </a:prstGeom>
          <a:noFill/>
        </p:spPr>
        <p:txBody>
          <a:bodyPr wrap="square" rtlCol="0">
            <a:spAutoFit/>
          </a:bodyPr>
          <a:lstStyle/>
          <a:p>
            <a:pPr algn="ctr"/>
            <a:r>
              <a:rPr lang="en-US" b="1" dirty="0" smtClean="0">
                <a:solidFill>
                  <a:srgbClr val="FFFFFF"/>
                </a:solidFill>
              </a:rPr>
              <a:t>Netherlands Forensic Institute</a:t>
            </a:r>
            <a:endParaRPr lang="en-US" b="1" dirty="0">
              <a:solidFill>
                <a:srgbClr val="FFFFFF"/>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7400" y="1995164"/>
            <a:ext cx="4800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676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ki\AppData\Local\Microsoft\Windows\Temporary Internet Files\Content.Word\logo[1].gif"/>
          <p:cNvPicPr/>
          <p:nvPr/>
        </p:nvPicPr>
        <p:blipFill>
          <a:blip r:embed="rId3" cstate="email">
            <a:extLst>
              <a:ext uri="{28A0092B-C50C-407E-A947-70E740481C1C}">
                <a14:useLocalDpi xmlns:a14="http://schemas.microsoft.com/office/drawing/2010/main"/>
              </a:ext>
            </a:extLst>
          </a:blip>
          <a:srcRect/>
          <a:stretch>
            <a:fillRect/>
          </a:stretch>
        </p:blipFill>
        <p:spPr bwMode="auto">
          <a:xfrm>
            <a:off x="5698889" y="1484784"/>
            <a:ext cx="3440521" cy="2001263"/>
          </a:xfrm>
          <a:prstGeom prst="rect">
            <a:avLst/>
          </a:prstGeom>
          <a:noFill/>
          <a:ln>
            <a:noFill/>
          </a:ln>
        </p:spPr>
      </p:pic>
      <p:sp>
        <p:nvSpPr>
          <p:cNvPr id="8" name="Rectangle 3"/>
          <p:cNvSpPr txBox="1">
            <a:spLocks noChangeArrowheads="1"/>
          </p:cNvSpPr>
          <p:nvPr/>
        </p:nvSpPr>
        <p:spPr>
          <a:xfrm>
            <a:off x="2047875" y="548680"/>
            <a:ext cx="4733925" cy="561975"/>
          </a:xfrm>
          <a:prstGeom prst="rect">
            <a:avLst/>
          </a:prstGeom>
          <a:solidFill>
            <a:schemeClr val="tx1"/>
          </a:solidFill>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700" b="1" dirty="0" smtClean="0">
                <a:solidFill>
                  <a:srgbClr val="0000FF"/>
                </a:solidFill>
              </a:rPr>
              <a:t>2014</a:t>
            </a:r>
            <a:r>
              <a:rPr lang="en-GB" sz="4000" dirty="0" smtClean="0">
                <a:solidFill>
                  <a:srgbClr val="000066"/>
                </a:solidFill>
              </a:rPr>
              <a:t> Nuclear Security Summit</a:t>
            </a:r>
            <a:endParaRPr lang="en-US" sz="4000" dirty="0">
              <a:solidFill>
                <a:srgbClr val="000066"/>
              </a:solidFill>
            </a:endParaRPr>
          </a:p>
        </p:txBody>
      </p:sp>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15742" y="3392769"/>
            <a:ext cx="3567125" cy="237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015742" y="6019800"/>
            <a:ext cx="3798669" cy="507831"/>
          </a:xfrm>
          <a:prstGeom prst="rect">
            <a:avLst/>
          </a:prstGeom>
          <a:noFill/>
        </p:spPr>
        <p:txBody>
          <a:bodyPr wrap="none" rtlCol="0">
            <a:spAutoFit/>
          </a:bodyPr>
          <a:lstStyle/>
          <a:p>
            <a:r>
              <a:rPr lang="en-US" dirty="0" smtClean="0"/>
              <a:t>   </a:t>
            </a:r>
            <a:r>
              <a:rPr lang="en-US" sz="2700" b="1" dirty="0" smtClean="0"/>
              <a:t>Toward 2016 in Chicago </a:t>
            </a:r>
            <a:endParaRPr lang="en-GB" sz="2700" b="1" dirty="0"/>
          </a:p>
        </p:txBody>
      </p:sp>
      <p:pic>
        <p:nvPicPr>
          <p:cNvPr id="14" name="Picture 13" descr="C:\Users\aki\AppData\Local\Microsoft\Windows\Temporary Internet Files\Content.Word\chicago-skyline[1].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5986921" y="4679061"/>
            <a:ext cx="3152489" cy="2178939"/>
          </a:xfrm>
          <a:prstGeom prst="rect">
            <a:avLst/>
          </a:prstGeom>
          <a:noFill/>
          <a:ln>
            <a:noFill/>
          </a:ln>
        </p:spPr>
      </p:pic>
      <p:pic>
        <p:nvPicPr>
          <p:cNvPr id="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90" y="1095889"/>
            <a:ext cx="1982691" cy="277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1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p:txBody>
          <a:bodyPr vert="horz" wrap="square" lIns="91440" tIns="45720" rIns="91440" bIns="45720" numCol="1" anchor="t" anchorCtr="0" compatLnSpc="1">
            <a:prstTxWarp prst="textNoShape">
              <a:avLst/>
            </a:prstTxWarp>
          </a:bodyPr>
          <a:lstStyle/>
          <a:p>
            <a:pPr>
              <a:defRPr/>
            </a:pPr>
            <a:endParaRPr lang="en-US" smtClean="0"/>
          </a:p>
          <a:p>
            <a:pPr>
              <a:defRPr/>
            </a:pPr>
            <a:endParaRPr lang="en-US" smtClean="0"/>
          </a:p>
        </p:txBody>
      </p:sp>
      <p:sp>
        <p:nvSpPr>
          <p:cNvPr id="4" name="Title 3"/>
          <p:cNvSpPr>
            <a:spLocks noGrp="1"/>
          </p:cNvSpPr>
          <p:nvPr>
            <p:ph type="ctrTitle" idx="4294967295"/>
          </p:nvPr>
        </p:nvSpPr>
        <p:spPr>
          <a:xfrm>
            <a:off x="5257800" y="1371600"/>
            <a:ext cx="3886200" cy="1000125"/>
          </a:xfrm>
          <a:prstGeom prst="rect">
            <a:avLst/>
          </a:prstGeom>
        </p:spPr>
        <p:txBody>
          <a:bodyPr vert="horz" wrap="square" lIns="91440" tIns="45720" rIns="91440" bIns="45720" numCol="1" anchor="t" anchorCtr="0" compatLnSpc="1">
            <a:prstTxWarp prst="textNoShape">
              <a:avLst/>
            </a:prstTxWarp>
            <a:noAutofit/>
          </a:bodyPr>
          <a:lstStyle/>
          <a:p>
            <a:pPr algn="l">
              <a:defRPr/>
            </a:pPr>
            <a:r>
              <a:rPr lang="en-US" sz="3200" smtClean="0"/>
              <a:t/>
            </a:r>
            <a:br>
              <a:rPr lang="en-US" sz="3200" smtClean="0"/>
            </a:br>
            <a:r>
              <a:rPr lang="en-US" sz="3200" smtClean="0"/>
              <a:t/>
            </a:r>
            <a:br>
              <a:rPr lang="en-US" sz="3200" smtClean="0"/>
            </a:br>
            <a:r>
              <a:rPr lang="en-US" sz="3200" smtClean="0"/>
              <a:t/>
            </a:r>
            <a:br>
              <a:rPr lang="en-US" sz="3200" smtClean="0"/>
            </a:br>
            <a:endParaRPr lang="en-US" sz="3200"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4445" y="1364892"/>
            <a:ext cx="2495872" cy="165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4445" y="3140968"/>
            <a:ext cx="2495872" cy="165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 descr="V:\CBRNE Program\ChemEx TPU\Cases\2012\Suitcase explosives, Somalia\Original photographs\DSC0109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520" y="4998196"/>
            <a:ext cx="2508797" cy="185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509133" y="1844824"/>
            <a:ext cx="3562350" cy="954088"/>
          </a:xfrm>
          <a:prstGeom prst="rect">
            <a:avLst/>
          </a:prstGeom>
          <a:noFill/>
        </p:spPr>
        <p:txBody>
          <a:bodyPr wrap="none">
            <a:spAutoFit/>
          </a:bodyPr>
          <a:lstStyle/>
          <a:p>
            <a:pPr>
              <a:defRPr/>
            </a:pPr>
            <a:r>
              <a:rPr lang="en-US" sz="2800" dirty="0">
                <a:effectLst>
                  <a:outerShdw blurRad="38100" dist="38100" dir="2700000" algn="tl">
                    <a:srgbClr val="000000">
                      <a:alpha val="43137"/>
                    </a:srgbClr>
                  </a:outerShdw>
                </a:effectLst>
              </a:rPr>
              <a:t>Major Event Support </a:t>
            </a:r>
          </a:p>
          <a:p>
            <a:pPr>
              <a:defRPr/>
            </a:pPr>
            <a:r>
              <a:rPr lang="en-US" sz="2800" dirty="0">
                <a:effectLst>
                  <a:outerShdw blurRad="38100" dist="38100" dir="2700000" algn="tl">
                    <a:srgbClr val="000000">
                      <a:alpha val="43137"/>
                    </a:srgbClr>
                  </a:outerShdw>
                </a:effectLst>
              </a:rPr>
              <a:t>Pre planned  events  </a:t>
            </a:r>
          </a:p>
        </p:txBody>
      </p:sp>
      <p:sp>
        <p:nvSpPr>
          <p:cNvPr id="11" name="TextBox 10"/>
          <p:cNvSpPr txBox="1"/>
          <p:nvPr/>
        </p:nvSpPr>
        <p:spPr>
          <a:xfrm>
            <a:off x="3454573" y="3356992"/>
            <a:ext cx="5481638" cy="954088"/>
          </a:xfrm>
          <a:prstGeom prst="rect">
            <a:avLst/>
          </a:prstGeom>
          <a:noFill/>
        </p:spPr>
        <p:txBody>
          <a:bodyPr wrap="none">
            <a:spAutoFit/>
          </a:bodyPr>
          <a:lstStyle/>
          <a:p>
            <a:pPr>
              <a:defRPr/>
            </a:pPr>
            <a:r>
              <a:rPr lang="en-US" sz="2800" dirty="0">
                <a:effectLst>
                  <a:outerShdw blurRad="38100" dist="38100" dir="2700000" algn="tl">
                    <a:srgbClr val="000000">
                      <a:alpha val="43137"/>
                    </a:srgbClr>
                  </a:outerShdw>
                </a:effectLst>
              </a:rPr>
              <a:t>Incident Response Teams</a:t>
            </a:r>
          </a:p>
          <a:p>
            <a:pPr>
              <a:defRPr/>
            </a:pPr>
            <a:r>
              <a:rPr lang="en-US" sz="2800" dirty="0">
                <a:effectLst>
                  <a:outerShdw blurRad="38100" dist="38100" dir="2700000" algn="tl">
                    <a:srgbClr val="000000">
                      <a:alpha val="43137"/>
                    </a:srgbClr>
                  </a:outerShdw>
                </a:effectLst>
              </a:rPr>
              <a:t>Coordination of CBRNE support </a:t>
            </a:r>
          </a:p>
        </p:txBody>
      </p:sp>
      <p:sp>
        <p:nvSpPr>
          <p:cNvPr id="12" name="TextBox 11"/>
          <p:cNvSpPr txBox="1"/>
          <p:nvPr/>
        </p:nvSpPr>
        <p:spPr>
          <a:xfrm>
            <a:off x="3491880" y="5267325"/>
            <a:ext cx="3579603" cy="523875"/>
          </a:xfrm>
          <a:prstGeom prst="rect">
            <a:avLst/>
          </a:prstGeom>
          <a:noFill/>
        </p:spPr>
        <p:txBody>
          <a:bodyPr wrap="square">
            <a:spAutoFit/>
          </a:bodyPr>
          <a:lstStyle/>
          <a:p>
            <a:pPr>
              <a:defRPr/>
            </a:pPr>
            <a:r>
              <a:rPr lang="en-US" sz="2800" dirty="0" smtClean="0">
                <a:effectLst>
                  <a:outerShdw blurRad="38100" dist="38100" dir="2700000" algn="tl">
                    <a:srgbClr val="000000">
                      <a:alpha val="43137"/>
                    </a:srgbClr>
                  </a:outerShdw>
                </a:effectLst>
              </a:rPr>
              <a:t>Support to Operations</a:t>
            </a:r>
            <a:endParaRPr lang="en-US" sz="2800" dirty="0">
              <a:effectLst>
                <a:outerShdw blurRad="38100" dist="38100" dir="2700000" algn="tl">
                  <a:srgbClr val="000000">
                    <a:alpha val="43137"/>
                  </a:srgbClr>
                </a:outerShdw>
              </a:effectLst>
            </a:endParaRPr>
          </a:p>
        </p:txBody>
      </p:sp>
      <p:sp>
        <p:nvSpPr>
          <p:cNvPr id="13" name="Rectangle 3"/>
          <p:cNvSpPr txBox="1">
            <a:spLocks noChangeArrowheads="1"/>
          </p:cNvSpPr>
          <p:nvPr/>
        </p:nvSpPr>
        <p:spPr>
          <a:xfrm>
            <a:off x="3657600" y="532533"/>
            <a:ext cx="2895600" cy="561975"/>
          </a:xfrm>
          <a:prstGeom prst="rect">
            <a:avLst/>
          </a:prstGeom>
          <a:solidFill>
            <a:srgbClr val="FF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solidFill>
                  <a:srgbClr val="FFFF00"/>
                </a:solidFill>
              </a:rPr>
              <a:t>Response</a:t>
            </a:r>
            <a:endParaRPr lang="en-US" sz="3200" dirty="0">
              <a:solidFill>
                <a:srgbClr val="FFFF00"/>
              </a:solidFill>
            </a:endParaRPr>
          </a:p>
        </p:txBody>
      </p:sp>
    </p:spTree>
    <p:extLst>
      <p:ext uri="{BB962C8B-B14F-4D97-AF65-F5344CB8AC3E}">
        <p14:creationId xmlns:p14="http://schemas.microsoft.com/office/powerpoint/2010/main" val="457583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2137808" y="529801"/>
            <a:ext cx="4733925" cy="561975"/>
          </a:xfrm>
          <a:prstGeom prst="rect">
            <a:avLst/>
          </a:prstGeom>
          <a:solidFill>
            <a:schemeClr val="tx1"/>
          </a:solidFill>
        </p:spPr>
        <p:txBody>
          <a:bodyPr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rgbClr val="006600"/>
                </a:solidFill>
              </a:rPr>
              <a:t>Operation Fail Safe</a:t>
            </a:r>
            <a:endParaRPr lang="en-US" sz="4000" dirty="0">
              <a:solidFill>
                <a:srgbClr val="006600"/>
              </a:solidFill>
            </a:endParaRPr>
          </a:p>
        </p:txBody>
      </p:sp>
      <p:sp>
        <p:nvSpPr>
          <p:cNvPr id="5" name="Rectangle 4"/>
          <p:cNvSpPr/>
          <p:nvPr/>
        </p:nvSpPr>
        <p:spPr>
          <a:xfrm>
            <a:off x="885166" y="1543536"/>
            <a:ext cx="7239207" cy="523220"/>
          </a:xfrm>
          <a:prstGeom prst="rect">
            <a:avLst/>
          </a:prstGeom>
        </p:spPr>
        <p:txBody>
          <a:bodyPr wrap="square">
            <a:spAutoFit/>
          </a:bodyPr>
          <a:lstStyle/>
          <a:p>
            <a:pPr algn="ctr"/>
            <a:r>
              <a:rPr lang="en-US" sz="2800" dirty="0" smtClean="0">
                <a:solidFill>
                  <a:srgbClr val="FFFFFF"/>
                </a:solidFill>
              </a:rPr>
              <a:t>International Counter </a:t>
            </a:r>
            <a:r>
              <a:rPr lang="en-US" sz="2800" dirty="0">
                <a:solidFill>
                  <a:srgbClr val="FFFFFF"/>
                </a:solidFill>
              </a:rPr>
              <a:t>Nuclear </a:t>
            </a:r>
            <a:r>
              <a:rPr lang="en-US" sz="2800" dirty="0" smtClean="0">
                <a:solidFill>
                  <a:srgbClr val="FFFFFF"/>
                </a:solidFill>
              </a:rPr>
              <a:t>Smuggling</a:t>
            </a:r>
            <a:endParaRPr lang="en-GB" sz="2800" dirty="0">
              <a:solidFill>
                <a:srgbClr val="FFFFFF"/>
              </a:solidFill>
            </a:endParaRPr>
          </a:p>
        </p:txBody>
      </p:sp>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2290777" y="2708920"/>
            <a:ext cx="4427984" cy="3573016"/>
          </a:xfrm>
          <a:prstGeom prst="rect">
            <a:avLst/>
          </a:prstGeom>
        </p:spPr>
      </p:pic>
    </p:spTree>
    <p:extLst>
      <p:ext uri="{BB962C8B-B14F-4D97-AF65-F5344CB8AC3E}">
        <p14:creationId xmlns:p14="http://schemas.microsoft.com/office/powerpoint/2010/main" val="40364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4"/>
          <p:cNvSpPr txBox="1">
            <a:spLocks noChangeArrowheads="1"/>
          </p:cNvSpPr>
          <p:nvPr/>
        </p:nvSpPr>
        <p:spPr bwMode="auto">
          <a:xfrm>
            <a:off x="3327246" y="214734"/>
            <a:ext cx="2376264" cy="523875"/>
          </a:xfrm>
          <a:prstGeom prst="rect">
            <a:avLst/>
          </a:prstGeom>
          <a:solidFill>
            <a:srgbClr val="FFFF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dirty="0" smtClean="0">
                <a:solidFill>
                  <a:srgbClr val="00437A"/>
                </a:solidFill>
              </a:rPr>
              <a:t>Thank You</a:t>
            </a:r>
            <a:endParaRPr lang="en-US" sz="2800" dirty="0">
              <a:solidFill>
                <a:srgbClr val="00437A"/>
              </a:solidFill>
            </a:endParaRPr>
          </a:p>
        </p:txBody>
      </p:sp>
      <p:sp>
        <p:nvSpPr>
          <p:cNvPr id="4" name="Text Box 4"/>
          <p:cNvSpPr txBox="1">
            <a:spLocks noChangeArrowheads="1"/>
          </p:cNvSpPr>
          <p:nvPr/>
        </p:nvSpPr>
        <p:spPr bwMode="auto">
          <a:xfrm>
            <a:off x="2859938" y="6093296"/>
            <a:ext cx="3310880" cy="523220"/>
          </a:xfrm>
          <a:prstGeom prst="rect">
            <a:avLst/>
          </a:prstGeom>
          <a:solidFill>
            <a:srgbClr val="FFFF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dirty="0" smtClean="0">
                <a:solidFill>
                  <a:srgbClr val="00437A"/>
                </a:solidFill>
              </a:rPr>
              <a:t>a.king@interpol.int</a:t>
            </a:r>
            <a:endParaRPr lang="en-US" sz="2800" dirty="0">
              <a:solidFill>
                <a:srgbClr val="00437A"/>
              </a:solidFill>
            </a:endParaRPr>
          </a:p>
        </p:txBody>
      </p:sp>
    </p:spTree>
    <p:extLst>
      <p:ext uri="{BB962C8B-B14F-4D97-AF65-F5344CB8AC3E}">
        <p14:creationId xmlns:p14="http://schemas.microsoft.com/office/powerpoint/2010/main" val="1079074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9200" y="1752600"/>
            <a:ext cx="6201441" cy="3108543"/>
          </a:xfrm>
          <a:prstGeom prst="rect">
            <a:avLst/>
          </a:prstGeom>
          <a:noFill/>
        </p:spPr>
        <p:txBody>
          <a:bodyPr wrap="none" rtlCol="0">
            <a:spAutoFit/>
          </a:bodyPr>
          <a:lstStyle/>
          <a:p>
            <a:r>
              <a:rPr lang="en-GB" sz="2800" dirty="0" smtClean="0"/>
              <a:t>Conventional Forensics</a:t>
            </a:r>
          </a:p>
          <a:p>
            <a:endParaRPr lang="en-GB" sz="2800" dirty="0"/>
          </a:p>
          <a:p>
            <a:r>
              <a:rPr lang="en-GB" sz="2800" dirty="0" smtClean="0"/>
              <a:t>Forensics in a contaminated environment</a:t>
            </a:r>
          </a:p>
          <a:p>
            <a:endParaRPr lang="en-GB" sz="2800" dirty="0"/>
          </a:p>
          <a:p>
            <a:r>
              <a:rPr lang="en-GB" sz="2800" dirty="0" smtClean="0"/>
              <a:t>Nuclear Forensics</a:t>
            </a:r>
          </a:p>
          <a:p>
            <a:endParaRPr lang="en-GB" sz="2800" dirty="0"/>
          </a:p>
          <a:p>
            <a:r>
              <a:rPr lang="en-GB" sz="2800" dirty="0" smtClean="0"/>
              <a:t>INTERPOL &amp; its CBRNE Sub-Directorate</a:t>
            </a:r>
          </a:p>
        </p:txBody>
      </p:sp>
    </p:spTree>
    <p:extLst>
      <p:ext uri="{BB962C8B-B14F-4D97-AF65-F5344CB8AC3E}">
        <p14:creationId xmlns:p14="http://schemas.microsoft.com/office/powerpoint/2010/main" val="4010222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7192" y="1295400"/>
            <a:ext cx="3538084" cy="523220"/>
          </a:xfrm>
          <a:prstGeom prst="rect">
            <a:avLst/>
          </a:prstGeom>
          <a:noFill/>
        </p:spPr>
        <p:txBody>
          <a:bodyPr wrap="none" rtlCol="0">
            <a:spAutoFit/>
          </a:bodyPr>
          <a:lstStyle/>
          <a:p>
            <a:r>
              <a:rPr lang="en-GB" sz="2800" dirty="0" smtClean="0"/>
              <a:t>Conventional Forensics</a:t>
            </a: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667000"/>
            <a:ext cx="1831392" cy="214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00787" y="2044272"/>
            <a:ext cx="3294856" cy="124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81800" y="2810193"/>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descr="11"/>
          <p:cNvPicPr>
            <a:picLocks noChangeAspect="1" noChangeArrowheads="1"/>
          </p:cNvPicPr>
          <p:nvPr/>
        </p:nvPicPr>
        <p:blipFill>
          <a:blip r:embed="rId6" cstate="email">
            <a:lum bright="12000"/>
            <a:extLst>
              <a:ext uri="{28A0092B-C50C-407E-A947-70E740481C1C}">
                <a14:useLocalDpi xmlns:a14="http://schemas.microsoft.com/office/drawing/2010/main"/>
              </a:ext>
            </a:extLst>
          </a:blip>
          <a:srcRect l="2625"/>
          <a:stretch>
            <a:fillRect/>
          </a:stretch>
        </p:blipFill>
        <p:spPr bwMode="auto">
          <a:xfrm>
            <a:off x="3121810" y="3886199"/>
            <a:ext cx="3052810" cy="25574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27935" y="3138199"/>
            <a:ext cx="5040560" cy="1200329"/>
          </a:xfrm>
          <a:prstGeom prst="rect">
            <a:avLst/>
          </a:prstGeom>
          <a:solidFill>
            <a:schemeClr val="tx1"/>
          </a:solidFill>
          <a:ln w="9525">
            <a:solidFill>
              <a:schemeClr val="tx1"/>
            </a:solidFill>
          </a:ln>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Evidence to convict people</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27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1295400"/>
            <a:ext cx="6201441" cy="523220"/>
          </a:xfrm>
          <a:prstGeom prst="rect">
            <a:avLst/>
          </a:prstGeom>
          <a:noFill/>
        </p:spPr>
        <p:txBody>
          <a:bodyPr wrap="none" rtlCol="0">
            <a:spAutoFit/>
          </a:bodyPr>
          <a:lstStyle/>
          <a:p>
            <a:r>
              <a:rPr lang="en-GB" sz="2800" dirty="0" smtClean="0"/>
              <a:t>Forensics in a contaminated environment</a:t>
            </a:r>
          </a:p>
        </p:txBody>
      </p:sp>
      <p:pic>
        <p:nvPicPr>
          <p:cNvPr id="3" name="Picture 2" descr="Evidence sampl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1399" y="2209800"/>
            <a:ext cx="5869442" cy="401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127935" y="3138199"/>
            <a:ext cx="5040560" cy="1200329"/>
          </a:xfrm>
          <a:prstGeom prst="rect">
            <a:avLst/>
          </a:prstGeom>
          <a:solidFill>
            <a:schemeClr val="tx1"/>
          </a:solidFill>
          <a:ln w="9525">
            <a:solidFill>
              <a:schemeClr val="tx1"/>
            </a:solidFill>
          </a:ln>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Evidence to convict people</a:t>
            </a:r>
            <a:endParaRPr lang="en-US" sz="3600"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2127935" y="4648200"/>
            <a:ext cx="5040560" cy="1200329"/>
          </a:xfrm>
          <a:prstGeom prst="rect">
            <a:avLst/>
          </a:prstGeom>
          <a:solidFill>
            <a:schemeClr val="tx1"/>
          </a:solidFill>
          <a:ln w="9525">
            <a:solidFill>
              <a:schemeClr val="tx1"/>
            </a:solidFill>
          </a:ln>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But more complicated in terms of procedure</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039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457980"/>
            <a:ext cx="2749407" cy="523220"/>
          </a:xfrm>
          <a:prstGeom prst="rect">
            <a:avLst/>
          </a:prstGeom>
          <a:noFill/>
        </p:spPr>
        <p:txBody>
          <a:bodyPr wrap="none" rtlCol="0">
            <a:spAutoFit/>
          </a:bodyPr>
          <a:lstStyle/>
          <a:p>
            <a:r>
              <a:rPr lang="en-GB" sz="2800" dirty="0" smtClean="0"/>
              <a:t>Nuclear Forensics</a:t>
            </a:r>
            <a:endParaRPr lang="en-GB" sz="2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799" y="2667000"/>
            <a:ext cx="60102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27935" y="3138199"/>
            <a:ext cx="5040560" cy="1754326"/>
          </a:xfrm>
          <a:prstGeom prst="rect">
            <a:avLst/>
          </a:prstGeom>
          <a:solidFill>
            <a:schemeClr val="tx1"/>
          </a:solidFill>
          <a:ln w="9525">
            <a:solidFill>
              <a:schemeClr val="tx1"/>
            </a:solidFill>
          </a:ln>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Evidence of attribution –Part of the judicial process to convict people</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323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86963" y="864705"/>
            <a:ext cx="3770071" cy="461665"/>
          </a:xfrm>
          <a:prstGeom prst="rect">
            <a:avLst/>
          </a:prstGeom>
          <a:noFill/>
        </p:spPr>
        <p:txBody>
          <a:bodyPr wrap="none" rtlCol="0">
            <a:spAutoFit/>
          </a:bodyPr>
          <a:lstStyle/>
          <a:p>
            <a:r>
              <a:rPr lang="en-US" sz="2400" dirty="0" smtClean="0"/>
              <a:t>INTERPOL’s Strategic Mission</a:t>
            </a:r>
            <a:endParaRPr lang="en-US" sz="2400" dirty="0"/>
          </a:p>
        </p:txBody>
      </p:sp>
      <p:sp>
        <p:nvSpPr>
          <p:cNvPr id="4" name="Rectangle 3"/>
          <p:cNvSpPr/>
          <p:nvPr/>
        </p:nvSpPr>
        <p:spPr>
          <a:xfrm>
            <a:off x="539552" y="1728994"/>
            <a:ext cx="8352928" cy="1200329"/>
          </a:xfrm>
          <a:prstGeom prst="rect">
            <a:avLst/>
          </a:prstGeom>
        </p:spPr>
        <p:txBody>
          <a:bodyPr wrap="square">
            <a:spAutoFit/>
          </a:bodyPr>
          <a:lstStyle/>
          <a:p>
            <a:pPr algn="just"/>
            <a:r>
              <a:rPr lang="en-US" sz="2400" dirty="0"/>
              <a:t>INTERPOL </a:t>
            </a:r>
            <a:r>
              <a:rPr lang="en-US" sz="2400" dirty="0" smtClean="0"/>
              <a:t>facilitates </a:t>
            </a:r>
            <a:r>
              <a:rPr lang="en-US" sz="2400" dirty="0"/>
              <a:t>cross-border police co-operation, and supports and assists all organizations, authorities and services whose mission is to prevent or combat international crime. </a:t>
            </a:r>
          </a:p>
        </p:txBody>
      </p:sp>
      <p:pic>
        <p:nvPicPr>
          <p:cNvPr id="5" name="Picture 7" descr="85216-004-5EA2E83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4882" y="3212976"/>
            <a:ext cx="4374232" cy="32806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1720" y="4221088"/>
            <a:ext cx="5040560" cy="646331"/>
          </a:xfrm>
          <a:prstGeom prst="rect">
            <a:avLst/>
          </a:prstGeom>
          <a:solidFill>
            <a:schemeClr val="tx1"/>
          </a:solidFill>
          <a:ln w="9525">
            <a:solidFill>
              <a:schemeClr val="tx1"/>
            </a:solidFill>
          </a:ln>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Neutral &amp; Apolitical</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4282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0657" y="1525550"/>
            <a:ext cx="4609595" cy="1200329"/>
          </a:xfrm>
          <a:prstGeom prst="rect">
            <a:avLst/>
          </a:prstGeom>
          <a:noFill/>
        </p:spPr>
        <p:txBody>
          <a:bodyPr wrap="none" rtlCol="0">
            <a:spAutoFit/>
          </a:bodyPr>
          <a:lstStyle/>
          <a:p>
            <a:r>
              <a:rPr lang="en-US" sz="7200" b="1" dirty="0" smtClean="0">
                <a:solidFill>
                  <a:srgbClr val="FF0000"/>
                </a:solidFill>
              </a:rPr>
              <a:t>I</a:t>
            </a:r>
            <a:r>
              <a:rPr lang="en-US" sz="7200" b="1" dirty="0" smtClean="0"/>
              <a:t>ntelligence</a:t>
            </a:r>
            <a:endParaRPr lang="en-GB" sz="7200" dirty="0"/>
          </a:p>
        </p:txBody>
      </p:sp>
      <p:sp>
        <p:nvSpPr>
          <p:cNvPr id="5" name="TextBox 4"/>
          <p:cNvSpPr txBox="1"/>
          <p:nvPr/>
        </p:nvSpPr>
        <p:spPr>
          <a:xfrm>
            <a:off x="2699792" y="2780901"/>
            <a:ext cx="4374916" cy="1200329"/>
          </a:xfrm>
          <a:prstGeom prst="rect">
            <a:avLst/>
          </a:prstGeom>
          <a:noFill/>
        </p:spPr>
        <p:txBody>
          <a:bodyPr wrap="none" rtlCol="0">
            <a:spAutoFit/>
          </a:bodyPr>
          <a:lstStyle/>
          <a:p>
            <a:r>
              <a:rPr lang="en-US" sz="7200" b="1" dirty="0" smtClean="0">
                <a:solidFill>
                  <a:srgbClr val="FFFF00"/>
                </a:solidFill>
              </a:rPr>
              <a:t>P</a:t>
            </a:r>
            <a:r>
              <a:rPr lang="en-US" sz="7200" b="1" dirty="0" smtClean="0"/>
              <a:t>revention</a:t>
            </a:r>
            <a:endParaRPr lang="en-GB" sz="7200" dirty="0">
              <a:solidFill>
                <a:srgbClr val="FFFFFF"/>
              </a:solidFill>
            </a:endParaRPr>
          </a:p>
        </p:txBody>
      </p:sp>
      <p:sp>
        <p:nvSpPr>
          <p:cNvPr id="6" name="TextBox 5"/>
          <p:cNvSpPr txBox="1"/>
          <p:nvPr/>
        </p:nvSpPr>
        <p:spPr>
          <a:xfrm>
            <a:off x="3707904" y="3963987"/>
            <a:ext cx="3845220" cy="1200329"/>
          </a:xfrm>
          <a:prstGeom prst="rect">
            <a:avLst/>
          </a:prstGeom>
          <a:noFill/>
        </p:spPr>
        <p:txBody>
          <a:bodyPr wrap="none" rtlCol="0">
            <a:spAutoFit/>
          </a:bodyPr>
          <a:lstStyle/>
          <a:p>
            <a:r>
              <a:rPr lang="en-US" sz="7200" b="1" dirty="0" smtClean="0">
                <a:solidFill>
                  <a:srgbClr val="00B050"/>
                </a:solidFill>
              </a:rPr>
              <a:t>R</a:t>
            </a:r>
            <a:r>
              <a:rPr lang="en-US" sz="7200" b="1" dirty="0" smtClean="0"/>
              <a:t>esponse</a:t>
            </a:r>
            <a:endParaRPr lang="en-GB" sz="7200" dirty="0">
              <a:solidFill>
                <a:srgbClr val="FFFFFF"/>
              </a:solidFill>
            </a:endParaRPr>
          </a:p>
        </p:txBody>
      </p:sp>
      <p:sp>
        <p:nvSpPr>
          <p:cNvPr id="7" name="Rectangle 3"/>
          <p:cNvSpPr txBox="1">
            <a:spLocks noChangeArrowheads="1"/>
          </p:cNvSpPr>
          <p:nvPr/>
        </p:nvSpPr>
        <p:spPr>
          <a:xfrm>
            <a:off x="2267745" y="714374"/>
            <a:ext cx="5112568" cy="561975"/>
          </a:xfrm>
          <a:prstGeom prst="rect">
            <a:avLst/>
          </a:prstGeom>
          <a:solidFill>
            <a:srgbClr val="FF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solidFill>
                  <a:srgbClr val="FFFF00"/>
                </a:solidFill>
              </a:rPr>
              <a:t>CBRNE Sub-Directorate</a:t>
            </a:r>
            <a:endParaRPr lang="en-US" sz="3200" dirty="0">
              <a:solidFill>
                <a:srgbClr val="FFFF00"/>
              </a:solidFill>
            </a:endParaRPr>
          </a:p>
        </p:txBody>
      </p:sp>
    </p:spTree>
    <p:extLst>
      <p:ext uri="{BB962C8B-B14F-4D97-AF65-F5344CB8AC3E}">
        <p14:creationId xmlns:p14="http://schemas.microsoft.com/office/powerpoint/2010/main" val="49521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1043608" y="1772817"/>
            <a:ext cx="1607096" cy="2324090"/>
          </a:xfrm>
          <a:prstGeom prst="rect">
            <a:avLst/>
          </a:prstGeom>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51920" y="1978912"/>
            <a:ext cx="1953133" cy="191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67615" y="4869160"/>
            <a:ext cx="5467651" cy="707886"/>
          </a:xfrm>
          <a:prstGeom prst="rect">
            <a:avLst/>
          </a:prstGeom>
          <a:noFill/>
        </p:spPr>
        <p:txBody>
          <a:bodyPr wrap="none" rtlCol="0">
            <a:spAutoFit/>
          </a:bodyPr>
          <a:lstStyle/>
          <a:p>
            <a:r>
              <a:rPr lang="en-US" sz="4000" dirty="0" smtClean="0">
                <a:solidFill>
                  <a:srgbClr val="FFFFFF"/>
                </a:solidFill>
              </a:rPr>
              <a:t>Developing our capability</a:t>
            </a:r>
            <a:endParaRPr lang="en-GB" sz="4000" dirty="0">
              <a:solidFill>
                <a:srgbClr val="FFFFFF"/>
              </a:solidFill>
            </a:endParaRPr>
          </a:p>
        </p:txBody>
      </p:sp>
      <p:pic>
        <p:nvPicPr>
          <p:cNvPr id="10" name="Picture 9"/>
          <p:cNvPicPr/>
          <p:nvPr/>
        </p:nvPicPr>
        <p:blipFill>
          <a:blip r:embed="rId5" cstate="email">
            <a:extLst>
              <a:ext uri="{28A0092B-C50C-407E-A947-70E740481C1C}">
                <a14:useLocalDpi xmlns:a14="http://schemas.microsoft.com/office/drawing/2010/main"/>
              </a:ext>
            </a:extLst>
          </a:blip>
          <a:stretch>
            <a:fillRect/>
          </a:stretch>
        </p:blipFill>
        <p:spPr>
          <a:xfrm>
            <a:off x="6857653" y="1772818"/>
            <a:ext cx="1768863" cy="2448270"/>
          </a:xfrm>
          <a:prstGeom prst="rect">
            <a:avLst/>
          </a:prstGeom>
        </p:spPr>
      </p:pic>
      <p:sp>
        <p:nvSpPr>
          <p:cNvPr id="8" name="Rectangle 3"/>
          <p:cNvSpPr txBox="1">
            <a:spLocks noChangeArrowheads="1"/>
          </p:cNvSpPr>
          <p:nvPr/>
        </p:nvSpPr>
        <p:spPr>
          <a:xfrm>
            <a:off x="3176649" y="764704"/>
            <a:ext cx="3352800" cy="561975"/>
          </a:xfrm>
          <a:prstGeom prst="rect">
            <a:avLst/>
          </a:prstGeom>
          <a:solidFill>
            <a:srgbClr val="FF0000"/>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rgbClr val="FFFF00"/>
                </a:solidFill>
              </a:rPr>
              <a:t>Intelligence</a:t>
            </a:r>
            <a:endParaRPr lang="en-US" sz="4000" dirty="0">
              <a:solidFill>
                <a:srgbClr val="FFFF00"/>
              </a:solidFill>
            </a:endParaRPr>
          </a:p>
        </p:txBody>
      </p:sp>
    </p:spTree>
    <p:extLst>
      <p:ext uri="{BB962C8B-B14F-4D97-AF65-F5344CB8AC3E}">
        <p14:creationId xmlns:p14="http://schemas.microsoft.com/office/powerpoint/2010/main" val="412646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2_Présentation dark">
  <a:themeElements>
    <a:clrScheme name="INTERPOL">
      <a:dk1>
        <a:srgbClr val="FFFFFF"/>
      </a:dk1>
      <a:lt1>
        <a:srgbClr val="00437A"/>
      </a:lt1>
      <a:dk2>
        <a:srgbClr val="00437A"/>
      </a:dk2>
      <a:lt2>
        <a:srgbClr val="00437A"/>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ésentation dark">
  <a:themeElements>
    <a:clrScheme name="INTERPOL">
      <a:dk1>
        <a:srgbClr val="FFFFFF"/>
      </a:dk1>
      <a:lt1>
        <a:srgbClr val="00437A"/>
      </a:lt1>
      <a:dk2>
        <a:srgbClr val="00437A"/>
      </a:dk2>
      <a:lt2>
        <a:srgbClr val="00437A"/>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6DD33A3802B34694A9B65E8D0C1557" ma:contentTypeVersion="4" ma:contentTypeDescription="Create a new document." ma:contentTypeScope="" ma:versionID="ea0785a3c301fad60041c94ca24e0d3c">
  <xsd:schema xmlns:xsd="http://www.w3.org/2001/XMLSchema" xmlns:xs="http://www.w3.org/2001/XMLSchema" xmlns:p="http://schemas.microsoft.com/office/2006/metadata/properties" xmlns:ns2="http://schemas.microsoft.com/sharepoint/v3/fields" targetNamespace="http://schemas.microsoft.com/office/2006/metadata/properties" ma:root="true" ma:fieldsID="bb102a98c2894374edc3c72133b9af9d" ns2:_="">
    <xsd:import namespace="http://schemas.microsoft.com/sharepoint/v3/fields"/>
    <xsd:element name="properties">
      <xsd:complexType>
        <xsd:sequence>
          <xsd:element name="documentManagement">
            <xsd:complexType>
              <xsd:all>
                <xsd:element ref="ns2:_DCDateCreated"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8" nillable="true" ma:displayName="Date Created" ma:description="The date on which this resource was created" ma:format="DateTime" ma:internalName="_DCDateCreated">
      <xsd:simpleType>
        <xsd:restriction base="dms:DateTime"/>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DCDateCreated xmlns="http://schemas.microsoft.com/sharepoint/v3/fields" xsi:nil="true"/>
  </documentManagement>
</p:properties>
</file>

<file path=customXml/itemProps1.xml><?xml version="1.0" encoding="utf-8"?>
<ds:datastoreItem xmlns:ds="http://schemas.openxmlformats.org/officeDocument/2006/customXml" ds:itemID="{D8A12737-CC8E-4351-BF02-15BC6E691DA3}"/>
</file>

<file path=customXml/itemProps2.xml><?xml version="1.0" encoding="utf-8"?>
<ds:datastoreItem xmlns:ds="http://schemas.openxmlformats.org/officeDocument/2006/customXml" ds:itemID="{9525D6BA-58C6-4B60-B9CA-587DF21EBA14}"/>
</file>

<file path=customXml/itemProps3.xml><?xml version="1.0" encoding="utf-8"?>
<ds:datastoreItem xmlns:ds="http://schemas.openxmlformats.org/officeDocument/2006/customXml" ds:itemID="{F04409FD-C769-46A8-828B-1AF2B3A69AEA}"/>
</file>

<file path=docProps/app.xml><?xml version="1.0" encoding="utf-8"?>
<Properties xmlns="http://schemas.openxmlformats.org/officeDocument/2006/extended-properties" xmlns:vt="http://schemas.openxmlformats.org/officeDocument/2006/docPropsVTypes">
  <TotalTime>304</TotalTime>
  <Words>1258</Words>
  <Application>Microsoft Office PowerPoint</Application>
  <PresentationFormat>On-screen Show (4:3)</PresentationFormat>
  <Paragraphs>254</Paragraphs>
  <Slides>24</Slides>
  <Notes>21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2_Présentation dark</vt:lpstr>
      <vt:lpstr>Présentation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Company>OIPC - INTERPOL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Alan</dc:creator>
  <cp:lastModifiedBy>KING Alan</cp:lastModifiedBy>
  <cp:revision>13</cp:revision>
  <dcterms:created xsi:type="dcterms:W3CDTF">2014-06-26T09:53:53Z</dcterms:created>
  <dcterms:modified xsi:type="dcterms:W3CDTF">2014-06-26T14:58:04Z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5e49d997-c66b-4564-a29b-286fbd06f675</vt:lpwstr>
  </property>
  <property fmtid="{D5CDD505-2E9C-101B-9397-08002B2CF9AE}" pid="3" name="InterpolClassification">
    <vt:lpwstr>Unclassified</vt:lpwstr>
  </property>
  <property fmtid="{D5CDD505-2E9C-101B-9397-08002B2CF9AE}" pid="4" name="ContentTypeId">
    <vt:lpwstr>0x010100B86DD33A3802B34694A9B65E8D0C1557</vt:lpwstr>
  </property>
</Properties>
</file>