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80" r:id="rId3"/>
    <p:sldId id="266" r:id="rId4"/>
    <p:sldId id="283" r:id="rId5"/>
    <p:sldId id="279" r:id="rId6"/>
    <p:sldId id="269" r:id="rId7"/>
    <p:sldId id="272" r:id="rId8"/>
    <p:sldId id="285" r:id="rId9"/>
    <p:sldId id="287" r:id="rId10"/>
    <p:sldId id="275" r:id="rId11"/>
    <p:sldId id="28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raber" initials="jr" lastIdx="1" clrIdx="0"/>
  <p:cmAuthor id="1" name="Leah Cochran" initials="LFC" lastIdx="3" clrIdx="1"/>
  <p:cmAuthor id="2" name="heather.dion" initials="hm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AC745"/>
    <a:srgbClr val="9E0000"/>
    <a:srgbClr val="CAE6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03" autoAdjust="0"/>
    <p:restoredTop sz="85714" autoAdjust="0"/>
  </p:normalViewPr>
  <p:slideViewPr>
    <p:cSldViewPr>
      <p:cViewPr varScale="1">
        <p:scale>
          <a:sx n="64" d="100"/>
          <a:sy n="64" d="100"/>
        </p:scale>
        <p:origin x="-15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6D576-8620-4EED-A42B-EE731EA1957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B1B790-B593-48C6-8C64-92D8460A6C32}">
      <dgm:prSet phldrT="[Text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Objective 1: Build global nuclear forensics awareness </a:t>
          </a:r>
          <a:endParaRPr lang="en-US" dirty="0"/>
        </a:p>
      </dgm:t>
    </dgm:pt>
    <dgm:pt modelId="{DB05F5BB-9521-468B-810F-BC8BD9A2EC44}" type="parTrans" cxnId="{75A27CE9-0630-41B3-B7E1-F6DC7D517C76}">
      <dgm:prSet/>
      <dgm:spPr/>
      <dgm:t>
        <a:bodyPr/>
        <a:lstStyle/>
        <a:p>
          <a:endParaRPr lang="en-US"/>
        </a:p>
      </dgm:t>
    </dgm:pt>
    <dgm:pt modelId="{30312E4D-C2AD-4C09-B7BC-2CE61AE7C4EC}" type="sibTrans" cxnId="{75A27CE9-0630-41B3-B7E1-F6DC7D517C76}">
      <dgm:prSet/>
      <dgm:spPr/>
      <dgm:t>
        <a:bodyPr/>
        <a:lstStyle/>
        <a:p>
          <a:endParaRPr lang="en-US"/>
        </a:p>
      </dgm:t>
    </dgm:pt>
    <dgm:pt modelId="{8892DA7B-BA14-4B2A-850E-5A6B17BB4A94}">
      <dgm:prSet phldrT="[Text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Objective 2: Build confidence in foreign forensic analyses through direct capacity-building efforts </a:t>
          </a:r>
          <a:endParaRPr lang="en-US" dirty="0"/>
        </a:p>
      </dgm:t>
    </dgm:pt>
    <dgm:pt modelId="{2B139CA1-3B06-410E-AEAD-0ED0D9D44E8D}" type="parTrans" cxnId="{E52EEB36-DECC-4B2D-A60E-81596BED70AF}">
      <dgm:prSet/>
      <dgm:spPr/>
      <dgm:t>
        <a:bodyPr/>
        <a:lstStyle/>
        <a:p>
          <a:endParaRPr lang="en-US"/>
        </a:p>
      </dgm:t>
    </dgm:pt>
    <dgm:pt modelId="{F35E7D93-40EA-46C9-BC96-81F2E34C2226}" type="sibTrans" cxnId="{E52EEB36-DECC-4B2D-A60E-81596BED70AF}">
      <dgm:prSet/>
      <dgm:spPr/>
      <dgm:t>
        <a:bodyPr/>
        <a:lstStyle/>
        <a:p>
          <a:endParaRPr lang="en-US"/>
        </a:p>
      </dgm:t>
    </dgm:pt>
    <dgm:pt modelId="{D002152D-961F-472A-A8C5-DEB926A5D30F}">
      <dgm:prSet phldrT="[Text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Objective 3: Facilitate peer laboratory interactions </a:t>
          </a:r>
          <a:endParaRPr lang="en-US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B881E-9E6C-40BC-98EF-FA297B53AED8}" type="parTrans" cxnId="{DD0666B3-3520-450D-96AC-0625077BD192}">
      <dgm:prSet/>
      <dgm:spPr/>
      <dgm:t>
        <a:bodyPr/>
        <a:lstStyle/>
        <a:p>
          <a:endParaRPr lang="en-US"/>
        </a:p>
      </dgm:t>
    </dgm:pt>
    <dgm:pt modelId="{647263CA-C15B-4DA1-A765-D55D49343BD5}" type="sibTrans" cxnId="{DD0666B3-3520-450D-96AC-0625077BD192}">
      <dgm:prSet/>
      <dgm:spPr/>
      <dgm:t>
        <a:bodyPr/>
        <a:lstStyle/>
        <a:p>
          <a:endParaRPr lang="en-US"/>
        </a:p>
      </dgm:t>
    </dgm:pt>
    <dgm:pt modelId="{24AE782B-0621-4539-8CFE-9977CA242F06}" type="pres">
      <dgm:prSet presAssocID="{38B6D576-8620-4EED-A42B-EE731EA1957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9F6B4B0-07E8-40FD-9A31-DEFFE9A73F50}" type="pres">
      <dgm:prSet presAssocID="{38B6D576-8620-4EED-A42B-EE731EA19572}" presName="Name1" presStyleCnt="0"/>
      <dgm:spPr/>
    </dgm:pt>
    <dgm:pt modelId="{7C24EB79-B7E1-4BD1-AE79-C2EDBA685052}" type="pres">
      <dgm:prSet presAssocID="{38B6D576-8620-4EED-A42B-EE731EA19572}" presName="cycle" presStyleCnt="0"/>
      <dgm:spPr/>
    </dgm:pt>
    <dgm:pt modelId="{1A306357-1C7D-4796-AEEB-8D107FC1C256}" type="pres">
      <dgm:prSet presAssocID="{38B6D576-8620-4EED-A42B-EE731EA19572}" presName="srcNode" presStyleLbl="node1" presStyleIdx="0" presStyleCnt="3"/>
      <dgm:spPr/>
    </dgm:pt>
    <dgm:pt modelId="{52D93D68-08F0-4B62-8E74-5903B2F7136D}" type="pres">
      <dgm:prSet presAssocID="{38B6D576-8620-4EED-A42B-EE731EA19572}" presName="conn" presStyleLbl="parChTrans1D2" presStyleIdx="0" presStyleCnt="1"/>
      <dgm:spPr/>
      <dgm:t>
        <a:bodyPr/>
        <a:lstStyle/>
        <a:p>
          <a:endParaRPr lang="en-US"/>
        </a:p>
      </dgm:t>
    </dgm:pt>
    <dgm:pt modelId="{8D5B8936-89AA-4177-903D-CA83CF5A0F46}" type="pres">
      <dgm:prSet presAssocID="{38B6D576-8620-4EED-A42B-EE731EA19572}" presName="extraNode" presStyleLbl="node1" presStyleIdx="0" presStyleCnt="3"/>
      <dgm:spPr/>
    </dgm:pt>
    <dgm:pt modelId="{29E375CB-DAC8-4593-9898-9306B4ABF6E9}" type="pres">
      <dgm:prSet presAssocID="{38B6D576-8620-4EED-A42B-EE731EA19572}" presName="dstNode" presStyleLbl="node1" presStyleIdx="0" presStyleCnt="3"/>
      <dgm:spPr/>
    </dgm:pt>
    <dgm:pt modelId="{421E06CC-FD73-4D3F-8A52-715561D324EA}" type="pres">
      <dgm:prSet presAssocID="{ADB1B790-B593-48C6-8C64-92D8460A6C3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199DA-E9B1-4E71-BC3B-673D96469194}" type="pres">
      <dgm:prSet presAssocID="{ADB1B790-B593-48C6-8C64-92D8460A6C32}" presName="accent_1" presStyleCnt="0"/>
      <dgm:spPr/>
    </dgm:pt>
    <dgm:pt modelId="{C865BBD4-80A1-4F87-979F-9BC1728101BE}" type="pres">
      <dgm:prSet presAssocID="{ADB1B790-B593-48C6-8C64-92D8460A6C32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27FB676-E654-4C82-B4CD-EE4FD1329284}" type="pres">
      <dgm:prSet presAssocID="{8892DA7B-BA14-4B2A-850E-5A6B17BB4A9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CF700-E7A7-4E7E-970A-205B2F419DC3}" type="pres">
      <dgm:prSet presAssocID="{8892DA7B-BA14-4B2A-850E-5A6B17BB4A94}" presName="accent_2" presStyleCnt="0"/>
      <dgm:spPr/>
    </dgm:pt>
    <dgm:pt modelId="{B2F25B5B-83D2-4670-BEFB-8A3A786D17A2}" type="pres">
      <dgm:prSet presAssocID="{8892DA7B-BA14-4B2A-850E-5A6B17BB4A94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368EE48-1B26-4696-A8CE-2DFF6077C208}" type="pres">
      <dgm:prSet presAssocID="{D002152D-961F-472A-A8C5-DEB926A5D30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D493A-3663-4D30-A886-F91D838A5EDE}" type="pres">
      <dgm:prSet presAssocID="{D002152D-961F-472A-A8C5-DEB926A5D30F}" presName="accent_3" presStyleCnt="0"/>
      <dgm:spPr/>
    </dgm:pt>
    <dgm:pt modelId="{6D127E47-85E3-4389-9D07-AE11C9BCFEF8}" type="pres">
      <dgm:prSet presAssocID="{D002152D-961F-472A-A8C5-DEB926A5D30F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75A27CE9-0630-41B3-B7E1-F6DC7D517C76}" srcId="{38B6D576-8620-4EED-A42B-EE731EA19572}" destId="{ADB1B790-B593-48C6-8C64-92D8460A6C32}" srcOrd="0" destOrd="0" parTransId="{DB05F5BB-9521-468B-810F-BC8BD9A2EC44}" sibTransId="{30312E4D-C2AD-4C09-B7BC-2CE61AE7C4EC}"/>
    <dgm:cxn modelId="{20063C67-3417-4BEC-9F5C-FDEBF87FD764}" type="presOf" srcId="{30312E4D-C2AD-4C09-B7BC-2CE61AE7C4EC}" destId="{52D93D68-08F0-4B62-8E74-5903B2F7136D}" srcOrd="0" destOrd="0" presId="urn:microsoft.com/office/officeart/2008/layout/VerticalCurvedList"/>
    <dgm:cxn modelId="{50C581AE-1633-4CAE-B6DB-9D572E9D9394}" type="presOf" srcId="{38B6D576-8620-4EED-A42B-EE731EA19572}" destId="{24AE782B-0621-4539-8CFE-9977CA242F06}" srcOrd="0" destOrd="0" presId="urn:microsoft.com/office/officeart/2008/layout/VerticalCurvedList"/>
    <dgm:cxn modelId="{740A7B98-574E-47FB-A304-7FF1AA7D2828}" type="presOf" srcId="{ADB1B790-B593-48C6-8C64-92D8460A6C32}" destId="{421E06CC-FD73-4D3F-8A52-715561D324EA}" srcOrd="0" destOrd="0" presId="urn:microsoft.com/office/officeart/2008/layout/VerticalCurvedList"/>
    <dgm:cxn modelId="{E52EEB36-DECC-4B2D-A60E-81596BED70AF}" srcId="{38B6D576-8620-4EED-A42B-EE731EA19572}" destId="{8892DA7B-BA14-4B2A-850E-5A6B17BB4A94}" srcOrd="1" destOrd="0" parTransId="{2B139CA1-3B06-410E-AEAD-0ED0D9D44E8D}" sibTransId="{F35E7D93-40EA-46C9-BC96-81F2E34C2226}"/>
    <dgm:cxn modelId="{DD0666B3-3520-450D-96AC-0625077BD192}" srcId="{38B6D576-8620-4EED-A42B-EE731EA19572}" destId="{D002152D-961F-472A-A8C5-DEB926A5D30F}" srcOrd="2" destOrd="0" parTransId="{E69B881E-9E6C-40BC-98EF-FA297B53AED8}" sibTransId="{647263CA-C15B-4DA1-A765-D55D49343BD5}"/>
    <dgm:cxn modelId="{982864B2-09B3-406C-B4BB-8C533286FA5D}" type="presOf" srcId="{D002152D-961F-472A-A8C5-DEB926A5D30F}" destId="{2368EE48-1B26-4696-A8CE-2DFF6077C208}" srcOrd="0" destOrd="0" presId="urn:microsoft.com/office/officeart/2008/layout/VerticalCurvedList"/>
    <dgm:cxn modelId="{5CB7F5A9-6C20-4E92-A97D-6B1C48C5F48B}" type="presOf" srcId="{8892DA7B-BA14-4B2A-850E-5A6B17BB4A94}" destId="{227FB676-E654-4C82-B4CD-EE4FD1329284}" srcOrd="0" destOrd="0" presId="urn:microsoft.com/office/officeart/2008/layout/VerticalCurvedList"/>
    <dgm:cxn modelId="{509D37AA-D247-413A-9CAF-ED625B6B6082}" type="presParOf" srcId="{24AE782B-0621-4539-8CFE-9977CA242F06}" destId="{B9F6B4B0-07E8-40FD-9A31-DEFFE9A73F50}" srcOrd="0" destOrd="0" presId="urn:microsoft.com/office/officeart/2008/layout/VerticalCurvedList"/>
    <dgm:cxn modelId="{B74B8443-A3CC-4308-B1BB-C65AEA0CABBB}" type="presParOf" srcId="{B9F6B4B0-07E8-40FD-9A31-DEFFE9A73F50}" destId="{7C24EB79-B7E1-4BD1-AE79-C2EDBA685052}" srcOrd="0" destOrd="0" presId="urn:microsoft.com/office/officeart/2008/layout/VerticalCurvedList"/>
    <dgm:cxn modelId="{547F3E2B-AA20-4855-9D60-5C28AD4C41C7}" type="presParOf" srcId="{7C24EB79-B7E1-4BD1-AE79-C2EDBA685052}" destId="{1A306357-1C7D-4796-AEEB-8D107FC1C256}" srcOrd="0" destOrd="0" presId="urn:microsoft.com/office/officeart/2008/layout/VerticalCurvedList"/>
    <dgm:cxn modelId="{E5D21546-C170-4AC4-9A75-A0312215922D}" type="presParOf" srcId="{7C24EB79-B7E1-4BD1-AE79-C2EDBA685052}" destId="{52D93D68-08F0-4B62-8E74-5903B2F7136D}" srcOrd="1" destOrd="0" presId="urn:microsoft.com/office/officeart/2008/layout/VerticalCurvedList"/>
    <dgm:cxn modelId="{6CC5433A-03F7-463F-94FB-4696859AE355}" type="presParOf" srcId="{7C24EB79-B7E1-4BD1-AE79-C2EDBA685052}" destId="{8D5B8936-89AA-4177-903D-CA83CF5A0F46}" srcOrd="2" destOrd="0" presId="urn:microsoft.com/office/officeart/2008/layout/VerticalCurvedList"/>
    <dgm:cxn modelId="{31B3C992-217C-4134-9CED-576CFAF7A881}" type="presParOf" srcId="{7C24EB79-B7E1-4BD1-AE79-C2EDBA685052}" destId="{29E375CB-DAC8-4593-9898-9306B4ABF6E9}" srcOrd="3" destOrd="0" presId="urn:microsoft.com/office/officeart/2008/layout/VerticalCurvedList"/>
    <dgm:cxn modelId="{ED636DC1-E9F2-4A0C-890B-6B5F7BC2DDA9}" type="presParOf" srcId="{B9F6B4B0-07E8-40FD-9A31-DEFFE9A73F50}" destId="{421E06CC-FD73-4D3F-8A52-715561D324EA}" srcOrd="1" destOrd="0" presId="urn:microsoft.com/office/officeart/2008/layout/VerticalCurvedList"/>
    <dgm:cxn modelId="{8A4DC605-AF40-46CE-9999-08B935B5E9B3}" type="presParOf" srcId="{B9F6B4B0-07E8-40FD-9A31-DEFFE9A73F50}" destId="{DA3199DA-E9B1-4E71-BC3B-673D96469194}" srcOrd="2" destOrd="0" presId="urn:microsoft.com/office/officeart/2008/layout/VerticalCurvedList"/>
    <dgm:cxn modelId="{2977C842-1E5A-4413-8DEA-98E6BEF135F1}" type="presParOf" srcId="{DA3199DA-E9B1-4E71-BC3B-673D96469194}" destId="{C865BBD4-80A1-4F87-979F-9BC1728101BE}" srcOrd="0" destOrd="0" presId="urn:microsoft.com/office/officeart/2008/layout/VerticalCurvedList"/>
    <dgm:cxn modelId="{6ED17620-0307-47B2-9057-526814A06B62}" type="presParOf" srcId="{B9F6B4B0-07E8-40FD-9A31-DEFFE9A73F50}" destId="{227FB676-E654-4C82-B4CD-EE4FD1329284}" srcOrd="3" destOrd="0" presId="urn:microsoft.com/office/officeart/2008/layout/VerticalCurvedList"/>
    <dgm:cxn modelId="{D26C1C77-3301-4010-94B2-37935E706DE5}" type="presParOf" srcId="{B9F6B4B0-07E8-40FD-9A31-DEFFE9A73F50}" destId="{37ECF700-E7A7-4E7E-970A-205B2F419DC3}" srcOrd="4" destOrd="0" presId="urn:microsoft.com/office/officeart/2008/layout/VerticalCurvedList"/>
    <dgm:cxn modelId="{0CDC7ABA-BE9D-4F1F-86A1-AE2A7C9ED759}" type="presParOf" srcId="{37ECF700-E7A7-4E7E-970A-205B2F419DC3}" destId="{B2F25B5B-83D2-4670-BEFB-8A3A786D17A2}" srcOrd="0" destOrd="0" presId="urn:microsoft.com/office/officeart/2008/layout/VerticalCurvedList"/>
    <dgm:cxn modelId="{FE428929-88EF-4DA5-B98E-C5BE07A87664}" type="presParOf" srcId="{B9F6B4B0-07E8-40FD-9A31-DEFFE9A73F50}" destId="{2368EE48-1B26-4696-A8CE-2DFF6077C208}" srcOrd="5" destOrd="0" presId="urn:microsoft.com/office/officeart/2008/layout/VerticalCurvedList"/>
    <dgm:cxn modelId="{BC1D4889-9181-4942-AA94-973C1647F0C6}" type="presParOf" srcId="{B9F6B4B0-07E8-40FD-9A31-DEFFE9A73F50}" destId="{5E9D493A-3663-4D30-A886-F91D838A5EDE}" srcOrd="6" destOrd="0" presId="urn:microsoft.com/office/officeart/2008/layout/VerticalCurvedList"/>
    <dgm:cxn modelId="{5FF1A23E-DA53-4BCA-8617-AF51908D19FE}" type="presParOf" srcId="{5E9D493A-3663-4D30-A886-F91D838A5EDE}" destId="{6D127E47-85E3-4389-9D07-AE11C9BCFE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63664F-302F-4D2B-92B8-B068C0CC5252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</dgm:pt>
    <dgm:pt modelId="{B28F9D9C-94E8-4FB5-932E-F3360A8D3FE1}">
      <dgm:prSet phldrT="[Text]"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0800000" scaled="1"/>
          <a:tileRect/>
        </a:gradFill>
        <a:ln>
          <a:noFill/>
        </a:ln>
      </dgm:spPr>
      <dgm:t>
        <a:bodyPr anchor="ctr"/>
        <a:lstStyle/>
        <a:p>
          <a:pPr algn="ctr"/>
          <a:r>
            <a:rPr lang="en-US" sz="2400" b="1" i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 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international guidance for nuclear forensic best practices </a:t>
          </a:r>
          <a:endParaRPr lang="en-US" sz="24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D2898C-3D25-4AD5-99C5-6FF706B44FF0}" type="parTrans" cxnId="{6FE60040-046D-435A-A3A2-BEEE7F051824}">
      <dgm:prSet/>
      <dgm:spPr/>
      <dgm:t>
        <a:bodyPr/>
        <a:lstStyle/>
        <a:p>
          <a:endParaRPr lang="en-US"/>
        </a:p>
      </dgm:t>
    </dgm:pt>
    <dgm:pt modelId="{D91B7595-6D7F-4C77-89A5-90315046BE83}" type="sibTrans" cxnId="{6FE60040-046D-435A-A3A2-BEEE7F051824}">
      <dgm:prSet/>
      <dgm:spPr/>
      <dgm:t>
        <a:bodyPr/>
        <a:lstStyle/>
        <a:p>
          <a:endParaRPr lang="en-US"/>
        </a:p>
      </dgm:t>
    </dgm:pt>
    <dgm:pt modelId="{D80D3347-870D-4448-BD44-ECEF06BACD50}">
      <dgm:prSet phldrT="[Text]"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0800000" scaled="1"/>
          <a:tileRect/>
        </a:gradFill>
        <a:ln>
          <a:noFill/>
        </a:ln>
      </dgm:spPr>
      <dgm:t>
        <a:bodyPr anchor="ctr"/>
        <a:lstStyle/>
        <a:p>
          <a:pPr algn="ctr"/>
          <a:r>
            <a: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international recommendations and implementing guidance</a:t>
          </a:r>
          <a:endParaRPr lang="en-US" sz="24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A168B3-DE35-4B72-BA30-F8EC94AC577B}" type="parTrans" cxnId="{470A49EF-AAC1-4561-96A6-812950DB93DE}">
      <dgm:prSet/>
      <dgm:spPr/>
      <dgm:t>
        <a:bodyPr/>
        <a:lstStyle/>
        <a:p>
          <a:endParaRPr lang="en-US"/>
        </a:p>
      </dgm:t>
    </dgm:pt>
    <dgm:pt modelId="{0102EBC4-F678-4051-90F2-FCF8E855C58D}" type="sibTrans" cxnId="{470A49EF-AAC1-4561-96A6-812950DB93DE}">
      <dgm:prSet/>
      <dgm:spPr/>
      <dgm:t>
        <a:bodyPr/>
        <a:lstStyle/>
        <a:p>
          <a:endParaRPr lang="en-US"/>
        </a:p>
      </dgm:t>
    </dgm:pt>
    <dgm:pt modelId="{E16365A5-B8CD-4F3B-AADE-D1A7BEB880A9}">
      <dgm:prSet phldrT="[Text]"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0800000" scaled="1"/>
          <a:tileRect/>
        </a:gradFill>
        <a:ln>
          <a:noFill/>
        </a:ln>
      </dgm:spPr>
      <dgm:t>
        <a:bodyPr anchor="ctr"/>
        <a:lstStyle/>
        <a:p>
          <a:pPr algn="ctr"/>
          <a:r>
            <a: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Raise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awareness 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 nuclear 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forensics in the global community</a:t>
          </a:r>
          <a:endParaRPr lang="en-US" sz="24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E0DB05-F77D-4ED6-B424-4F632600C1B4}" type="parTrans" cxnId="{431E4253-611E-44EC-9844-E7720F3BE594}">
      <dgm:prSet/>
      <dgm:spPr/>
      <dgm:t>
        <a:bodyPr/>
        <a:lstStyle/>
        <a:p>
          <a:endParaRPr lang="en-US"/>
        </a:p>
      </dgm:t>
    </dgm:pt>
    <dgm:pt modelId="{C600B4AF-ADB5-4554-9957-A98C61FD25E1}" type="sibTrans" cxnId="{431E4253-611E-44EC-9844-E7720F3BE594}">
      <dgm:prSet/>
      <dgm:spPr/>
      <dgm:t>
        <a:bodyPr/>
        <a:lstStyle/>
        <a:p>
          <a:endParaRPr lang="en-US"/>
        </a:p>
      </dgm:t>
    </dgm:pt>
    <dgm:pt modelId="{696E91DC-676B-47FA-A234-B4E176897CA7}" type="pres">
      <dgm:prSet presAssocID="{2263664F-302F-4D2B-92B8-B068C0CC5252}" presName="Name0" presStyleCnt="0">
        <dgm:presLayoutVars>
          <dgm:dir/>
          <dgm:resizeHandles val="exact"/>
        </dgm:presLayoutVars>
      </dgm:prSet>
      <dgm:spPr/>
    </dgm:pt>
    <dgm:pt modelId="{4A71D69D-5B73-4210-A858-C75C220E0BFC}" type="pres">
      <dgm:prSet presAssocID="{2263664F-302F-4D2B-92B8-B068C0CC5252}" presName="bkgdShp" presStyleLbl="alignAccFollowNode1" presStyleIdx="0" presStyleCnt="1" custScaleY="111111"/>
      <dgm:spPr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</dgm:pt>
    <dgm:pt modelId="{2C951CDB-4778-4B2F-BC80-FDAAB65ABC4E}" type="pres">
      <dgm:prSet presAssocID="{2263664F-302F-4D2B-92B8-B068C0CC5252}" presName="linComp" presStyleCnt="0"/>
      <dgm:spPr/>
    </dgm:pt>
    <dgm:pt modelId="{0D7673E1-ECCD-462E-8BFB-F92B7F27A686}" type="pres">
      <dgm:prSet presAssocID="{B28F9D9C-94E8-4FB5-932E-F3360A8D3FE1}" presName="compNode" presStyleCnt="0"/>
      <dgm:spPr/>
    </dgm:pt>
    <dgm:pt modelId="{2C26D6AD-6CEC-497D-9832-825B4E4CF7ED}" type="pres">
      <dgm:prSet presAssocID="{B28F9D9C-94E8-4FB5-932E-F3360A8D3F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CFF7C-D01E-4994-B461-3C49FE1AC480}" type="pres">
      <dgm:prSet presAssocID="{B28F9D9C-94E8-4FB5-932E-F3360A8D3FE1}" presName="invisiNode" presStyleLbl="node1" presStyleIdx="0" presStyleCnt="3"/>
      <dgm:spPr/>
    </dgm:pt>
    <dgm:pt modelId="{488BD090-2C1B-413B-8460-8A4014A45461}" type="pres">
      <dgm:prSet presAssocID="{B28F9D9C-94E8-4FB5-932E-F3360A8D3FE1}" presName="imagNode" presStyleLbl="fgImgPlace1" presStyleIdx="0" presStyleCnt="3" custScaleY="127104" custLinFactNeighborY="-4209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>
          <a:solidFill>
            <a:schemeClr val="accent1">
              <a:lumMod val="75000"/>
            </a:schemeClr>
          </a:solidFill>
        </a:ln>
      </dgm:spPr>
    </dgm:pt>
    <dgm:pt modelId="{77EE4AA2-7AA4-4784-8DEF-880018398B81}" type="pres">
      <dgm:prSet presAssocID="{D91B7595-6D7F-4C77-89A5-90315046BE8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6F189BB-44ED-4D34-8849-21CC0FA62800}" type="pres">
      <dgm:prSet presAssocID="{D80D3347-870D-4448-BD44-ECEF06BACD50}" presName="compNode" presStyleCnt="0"/>
      <dgm:spPr/>
    </dgm:pt>
    <dgm:pt modelId="{974BC3E6-48DB-40A8-9278-7F96DE230255}" type="pres">
      <dgm:prSet presAssocID="{D80D3347-870D-4448-BD44-ECEF06BACD50}" presName="node" presStyleLbl="node1" presStyleIdx="1" presStyleCnt="3" custScaleX="12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8DD02-BB1E-41B4-85FF-3D5D0B7076BB}" type="pres">
      <dgm:prSet presAssocID="{D80D3347-870D-4448-BD44-ECEF06BACD50}" presName="invisiNode" presStyleLbl="node1" presStyleIdx="1" presStyleCnt="3"/>
      <dgm:spPr/>
    </dgm:pt>
    <dgm:pt modelId="{8DA94BD9-1238-4BA4-A2FB-D54E74079C75}" type="pres">
      <dgm:prSet presAssocID="{D80D3347-870D-4448-BD44-ECEF06BACD50}" presName="imagNode" presStyleLbl="fgImgPlace1" presStyleIdx="1" presStyleCnt="3" custScaleY="127104" custLinFactNeighborY="-4209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accent1">
              <a:lumMod val="75000"/>
            </a:schemeClr>
          </a:solidFill>
        </a:ln>
      </dgm:spPr>
    </dgm:pt>
    <dgm:pt modelId="{237EB3E1-8400-4274-8CB8-3685FBFA67E1}" type="pres">
      <dgm:prSet presAssocID="{0102EBC4-F678-4051-90F2-FCF8E855C58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544BE76-22F0-42B1-AB65-DAB11F6C261F}" type="pres">
      <dgm:prSet presAssocID="{E16365A5-B8CD-4F3B-AADE-D1A7BEB880A9}" presName="compNode" presStyleCnt="0"/>
      <dgm:spPr/>
    </dgm:pt>
    <dgm:pt modelId="{93C3C2A3-71D2-426D-8377-D6261A8E56DE}" type="pres">
      <dgm:prSet presAssocID="{E16365A5-B8CD-4F3B-AADE-D1A7BEB880A9}" presName="node" presStyleLbl="node1" presStyleIdx="2" presStyleCnt="3" custLinFactNeighborY="2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AB818-782B-4D42-BC9B-765B2F7BA409}" type="pres">
      <dgm:prSet presAssocID="{E16365A5-B8CD-4F3B-AADE-D1A7BEB880A9}" presName="invisiNode" presStyleLbl="node1" presStyleIdx="2" presStyleCnt="3"/>
      <dgm:spPr/>
    </dgm:pt>
    <dgm:pt modelId="{A94D04F2-8435-4ED6-99D1-E37FFD0D0EAE}" type="pres">
      <dgm:prSet presAssocID="{E16365A5-B8CD-4F3B-AADE-D1A7BEB880A9}" presName="imagNode" presStyleLbl="fgImgPlace1" presStyleIdx="2" presStyleCnt="3" custScaleY="127104" custLinFactNeighborY="-4209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accent1">
              <a:lumMod val="75000"/>
            </a:schemeClr>
          </a:solidFill>
        </a:ln>
      </dgm:spPr>
    </dgm:pt>
  </dgm:ptLst>
  <dgm:cxnLst>
    <dgm:cxn modelId="{D956259D-EA04-47BD-80E5-5EFC7B44617A}" type="presOf" srcId="{2263664F-302F-4D2B-92B8-B068C0CC5252}" destId="{696E91DC-676B-47FA-A234-B4E176897CA7}" srcOrd="0" destOrd="0" presId="urn:microsoft.com/office/officeart/2005/8/layout/pList2#2"/>
    <dgm:cxn modelId="{6FE60040-046D-435A-A3A2-BEEE7F051824}" srcId="{2263664F-302F-4D2B-92B8-B068C0CC5252}" destId="{B28F9D9C-94E8-4FB5-932E-F3360A8D3FE1}" srcOrd="0" destOrd="0" parTransId="{83D2898C-3D25-4AD5-99C5-6FF706B44FF0}" sibTransId="{D91B7595-6D7F-4C77-89A5-90315046BE83}"/>
    <dgm:cxn modelId="{470A49EF-AAC1-4561-96A6-812950DB93DE}" srcId="{2263664F-302F-4D2B-92B8-B068C0CC5252}" destId="{D80D3347-870D-4448-BD44-ECEF06BACD50}" srcOrd="1" destOrd="0" parTransId="{EAA168B3-DE35-4B72-BA30-F8EC94AC577B}" sibTransId="{0102EBC4-F678-4051-90F2-FCF8E855C58D}"/>
    <dgm:cxn modelId="{8D7C6EFC-83EB-4353-B458-DC2EE7DB5BE1}" type="presOf" srcId="{D80D3347-870D-4448-BD44-ECEF06BACD50}" destId="{974BC3E6-48DB-40A8-9278-7F96DE230255}" srcOrd="0" destOrd="0" presId="urn:microsoft.com/office/officeart/2005/8/layout/pList2#2"/>
    <dgm:cxn modelId="{72853428-1E71-4643-BA7C-1434F2200AAC}" type="presOf" srcId="{B28F9D9C-94E8-4FB5-932E-F3360A8D3FE1}" destId="{2C26D6AD-6CEC-497D-9832-825B4E4CF7ED}" srcOrd="0" destOrd="0" presId="urn:microsoft.com/office/officeart/2005/8/layout/pList2#2"/>
    <dgm:cxn modelId="{6594FF9D-A0D0-4ED9-9D95-BED8F86DBEDD}" type="presOf" srcId="{E16365A5-B8CD-4F3B-AADE-D1A7BEB880A9}" destId="{93C3C2A3-71D2-426D-8377-D6261A8E56DE}" srcOrd="0" destOrd="0" presId="urn:microsoft.com/office/officeart/2005/8/layout/pList2#2"/>
    <dgm:cxn modelId="{276DF19B-845C-4DEB-96EF-C2FABE5B4077}" type="presOf" srcId="{0102EBC4-F678-4051-90F2-FCF8E855C58D}" destId="{237EB3E1-8400-4274-8CB8-3685FBFA67E1}" srcOrd="0" destOrd="0" presId="urn:microsoft.com/office/officeart/2005/8/layout/pList2#2"/>
    <dgm:cxn modelId="{650E7ADE-D054-49F0-80BB-37ACE719BA52}" type="presOf" srcId="{D91B7595-6D7F-4C77-89A5-90315046BE83}" destId="{77EE4AA2-7AA4-4784-8DEF-880018398B81}" srcOrd="0" destOrd="0" presId="urn:microsoft.com/office/officeart/2005/8/layout/pList2#2"/>
    <dgm:cxn modelId="{431E4253-611E-44EC-9844-E7720F3BE594}" srcId="{2263664F-302F-4D2B-92B8-B068C0CC5252}" destId="{E16365A5-B8CD-4F3B-AADE-D1A7BEB880A9}" srcOrd="2" destOrd="0" parTransId="{A7E0DB05-F77D-4ED6-B424-4F632600C1B4}" sibTransId="{C600B4AF-ADB5-4554-9957-A98C61FD25E1}"/>
    <dgm:cxn modelId="{9FF889A8-C622-4679-9EF8-51ECCD407DA4}" type="presParOf" srcId="{696E91DC-676B-47FA-A234-B4E176897CA7}" destId="{4A71D69D-5B73-4210-A858-C75C220E0BFC}" srcOrd="0" destOrd="0" presId="urn:microsoft.com/office/officeart/2005/8/layout/pList2#2"/>
    <dgm:cxn modelId="{DFA3DE62-ECD1-403C-B7FC-00CDEE0F61D0}" type="presParOf" srcId="{696E91DC-676B-47FA-A234-B4E176897CA7}" destId="{2C951CDB-4778-4B2F-BC80-FDAAB65ABC4E}" srcOrd="1" destOrd="0" presId="urn:microsoft.com/office/officeart/2005/8/layout/pList2#2"/>
    <dgm:cxn modelId="{64C37D0D-D95D-4D08-81BD-B18AEAD78DE5}" type="presParOf" srcId="{2C951CDB-4778-4B2F-BC80-FDAAB65ABC4E}" destId="{0D7673E1-ECCD-462E-8BFB-F92B7F27A686}" srcOrd="0" destOrd="0" presId="urn:microsoft.com/office/officeart/2005/8/layout/pList2#2"/>
    <dgm:cxn modelId="{849882FA-9FBF-4E52-B0F2-A976A5D45F48}" type="presParOf" srcId="{0D7673E1-ECCD-462E-8BFB-F92B7F27A686}" destId="{2C26D6AD-6CEC-497D-9832-825B4E4CF7ED}" srcOrd="0" destOrd="0" presId="urn:microsoft.com/office/officeart/2005/8/layout/pList2#2"/>
    <dgm:cxn modelId="{ABECD38B-554B-4D87-A1E3-3F178C8DE74E}" type="presParOf" srcId="{0D7673E1-ECCD-462E-8BFB-F92B7F27A686}" destId="{5E9CFF7C-D01E-4994-B461-3C49FE1AC480}" srcOrd="1" destOrd="0" presId="urn:microsoft.com/office/officeart/2005/8/layout/pList2#2"/>
    <dgm:cxn modelId="{27CF25A7-5967-42F0-BFC9-2EA07B105FF3}" type="presParOf" srcId="{0D7673E1-ECCD-462E-8BFB-F92B7F27A686}" destId="{488BD090-2C1B-413B-8460-8A4014A45461}" srcOrd="2" destOrd="0" presId="urn:microsoft.com/office/officeart/2005/8/layout/pList2#2"/>
    <dgm:cxn modelId="{10B4CD9C-0314-4CC7-AF45-21A1064503A9}" type="presParOf" srcId="{2C951CDB-4778-4B2F-BC80-FDAAB65ABC4E}" destId="{77EE4AA2-7AA4-4784-8DEF-880018398B81}" srcOrd="1" destOrd="0" presId="urn:microsoft.com/office/officeart/2005/8/layout/pList2#2"/>
    <dgm:cxn modelId="{FE11F63E-D847-49C8-A456-43498E9ABC4A}" type="presParOf" srcId="{2C951CDB-4778-4B2F-BC80-FDAAB65ABC4E}" destId="{76F189BB-44ED-4D34-8849-21CC0FA62800}" srcOrd="2" destOrd="0" presId="urn:microsoft.com/office/officeart/2005/8/layout/pList2#2"/>
    <dgm:cxn modelId="{F3454510-DCE1-42FC-A5E6-214888787C26}" type="presParOf" srcId="{76F189BB-44ED-4D34-8849-21CC0FA62800}" destId="{974BC3E6-48DB-40A8-9278-7F96DE230255}" srcOrd="0" destOrd="0" presId="urn:microsoft.com/office/officeart/2005/8/layout/pList2#2"/>
    <dgm:cxn modelId="{FD201238-7E4E-4D49-B095-A54DB9684C26}" type="presParOf" srcId="{76F189BB-44ED-4D34-8849-21CC0FA62800}" destId="{BB28DD02-BB1E-41B4-85FF-3D5D0B7076BB}" srcOrd="1" destOrd="0" presId="urn:microsoft.com/office/officeart/2005/8/layout/pList2#2"/>
    <dgm:cxn modelId="{DFE9F629-B37F-4188-BF62-9527AB32E3A9}" type="presParOf" srcId="{76F189BB-44ED-4D34-8849-21CC0FA62800}" destId="{8DA94BD9-1238-4BA4-A2FB-D54E74079C75}" srcOrd="2" destOrd="0" presId="urn:microsoft.com/office/officeart/2005/8/layout/pList2#2"/>
    <dgm:cxn modelId="{196B200A-B4C8-44EC-A4B1-8133CD68A101}" type="presParOf" srcId="{2C951CDB-4778-4B2F-BC80-FDAAB65ABC4E}" destId="{237EB3E1-8400-4274-8CB8-3685FBFA67E1}" srcOrd="3" destOrd="0" presId="urn:microsoft.com/office/officeart/2005/8/layout/pList2#2"/>
    <dgm:cxn modelId="{162C87EA-4FE3-4149-873F-02AC7FF3FDA9}" type="presParOf" srcId="{2C951CDB-4778-4B2F-BC80-FDAAB65ABC4E}" destId="{2544BE76-22F0-42B1-AB65-DAB11F6C261F}" srcOrd="4" destOrd="0" presId="urn:microsoft.com/office/officeart/2005/8/layout/pList2#2"/>
    <dgm:cxn modelId="{AD8FBD71-25BC-4B60-9F5B-C93410F5DEEC}" type="presParOf" srcId="{2544BE76-22F0-42B1-AB65-DAB11F6C261F}" destId="{93C3C2A3-71D2-426D-8377-D6261A8E56DE}" srcOrd="0" destOrd="0" presId="urn:microsoft.com/office/officeart/2005/8/layout/pList2#2"/>
    <dgm:cxn modelId="{202E5399-D890-43D0-ACAB-65D0E209DC95}" type="presParOf" srcId="{2544BE76-22F0-42B1-AB65-DAB11F6C261F}" destId="{892AB818-782B-4D42-BC9B-765B2F7BA409}" srcOrd="1" destOrd="0" presId="urn:microsoft.com/office/officeart/2005/8/layout/pList2#2"/>
    <dgm:cxn modelId="{A62AF37B-BD7D-41F7-A286-E7DEEA0AFE8F}" type="presParOf" srcId="{2544BE76-22F0-42B1-AB65-DAB11F6C261F}" destId="{A94D04F2-8435-4ED6-99D1-E37FFD0D0EAE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B6D576-8620-4EED-A42B-EE731EA1957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B1B790-B593-48C6-8C64-92D8460A6C32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Continue to provide technical support to awareness raising activities through various multilateral initiatives (IAEA, GICNT, ARF, and others)</a:t>
          </a:r>
          <a:endParaRPr lang="en-US" dirty="0"/>
        </a:p>
      </dgm:t>
    </dgm:pt>
    <dgm:pt modelId="{DB05F5BB-9521-468B-810F-BC8BD9A2EC44}" type="parTrans" cxnId="{75A27CE9-0630-41B3-B7E1-F6DC7D517C76}">
      <dgm:prSet/>
      <dgm:spPr/>
      <dgm:t>
        <a:bodyPr/>
        <a:lstStyle/>
        <a:p>
          <a:endParaRPr lang="en-US"/>
        </a:p>
      </dgm:t>
    </dgm:pt>
    <dgm:pt modelId="{30312E4D-C2AD-4C09-B7BC-2CE61AE7C4EC}" type="sibTrans" cxnId="{75A27CE9-0630-41B3-B7E1-F6DC7D517C76}">
      <dgm:prSet/>
      <dgm:spPr/>
      <dgm:t>
        <a:bodyPr/>
        <a:lstStyle/>
        <a:p>
          <a:endParaRPr lang="en-US"/>
        </a:p>
      </dgm:t>
    </dgm:pt>
    <dgm:pt modelId="{8892DA7B-BA14-4B2A-850E-5A6B17BB4A94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 global technical capacity to conduct nuclear forensic analyses in  accordance with established best practices and community norms</a:t>
          </a:r>
          <a:endParaRPr lang="en-US" dirty="0"/>
        </a:p>
      </dgm:t>
    </dgm:pt>
    <dgm:pt modelId="{2B139CA1-3B06-410E-AEAD-0ED0D9D44E8D}" type="parTrans" cxnId="{E52EEB36-DECC-4B2D-A60E-81596BED70AF}">
      <dgm:prSet/>
      <dgm:spPr/>
      <dgm:t>
        <a:bodyPr/>
        <a:lstStyle/>
        <a:p>
          <a:endParaRPr lang="en-US"/>
        </a:p>
      </dgm:t>
    </dgm:pt>
    <dgm:pt modelId="{F35E7D93-40EA-46C9-BC96-81F2E34C2226}" type="sibTrans" cxnId="{E52EEB36-DECC-4B2D-A60E-81596BED70AF}">
      <dgm:prSet/>
      <dgm:spPr/>
      <dgm:t>
        <a:bodyPr/>
        <a:lstStyle/>
        <a:p>
          <a:endParaRPr lang="en-US"/>
        </a:p>
      </dgm:t>
    </dgm:pt>
    <dgm:pt modelId="{D002152D-961F-472A-A8C5-DEB926A5D30F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Encourage partner States to sustain and grow nuclear forensic capabilities though scientific exchanges and development of best practices </a:t>
          </a:r>
          <a:endParaRPr lang="en-US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B881E-9E6C-40BC-98EF-FA297B53AED8}" type="parTrans" cxnId="{DD0666B3-3520-450D-96AC-0625077BD192}">
      <dgm:prSet/>
      <dgm:spPr/>
      <dgm:t>
        <a:bodyPr/>
        <a:lstStyle/>
        <a:p>
          <a:endParaRPr lang="en-US"/>
        </a:p>
      </dgm:t>
    </dgm:pt>
    <dgm:pt modelId="{647263CA-C15B-4DA1-A765-D55D49343BD5}" type="sibTrans" cxnId="{DD0666B3-3520-450D-96AC-0625077BD192}">
      <dgm:prSet/>
      <dgm:spPr/>
      <dgm:t>
        <a:bodyPr/>
        <a:lstStyle/>
        <a:p>
          <a:endParaRPr lang="en-US"/>
        </a:p>
      </dgm:t>
    </dgm:pt>
    <dgm:pt modelId="{24AE782B-0621-4539-8CFE-9977CA242F06}" type="pres">
      <dgm:prSet presAssocID="{38B6D576-8620-4EED-A42B-EE731EA1957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9F6B4B0-07E8-40FD-9A31-DEFFE9A73F50}" type="pres">
      <dgm:prSet presAssocID="{38B6D576-8620-4EED-A42B-EE731EA19572}" presName="Name1" presStyleCnt="0"/>
      <dgm:spPr/>
    </dgm:pt>
    <dgm:pt modelId="{7C24EB79-B7E1-4BD1-AE79-C2EDBA685052}" type="pres">
      <dgm:prSet presAssocID="{38B6D576-8620-4EED-A42B-EE731EA19572}" presName="cycle" presStyleCnt="0"/>
      <dgm:spPr/>
    </dgm:pt>
    <dgm:pt modelId="{1A306357-1C7D-4796-AEEB-8D107FC1C256}" type="pres">
      <dgm:prSet presAssocID="{38B6D576-8620-4EED-A42B-EE731EA19572}" presName="srcNode" presStyleLbl="node1" presStyleIdx="0" presStyleCnt="3"/>
      <dgm:spPr/>
    </dgm:pt>
    <dgm:pt modelId="{52D93D68-08F0-4B62-8E74-5903B2F7136D}" type="pres">
      <dgm:prSet presAssocID="{38B6D576-8620-4EED-A42B-EE731EA19572}" presName="conn" presStyleLbl="parChTrans1D2" presStyleIdx="0" presStyleCnt="1"/>
      <dgm:spPr/>
      <dgm:t>
        <a:bodyPr/>
        <a:lstStyle/>
        <a:p>
          <a:endParaRPr lang="en-US"/>
        </a:p>
      </dgm:t>
    </dgm:pt>
    <dgm:pt modelId="{8D5B8936-89AA-4177-903D-CA83CF5A0F46}" type="pres">
      <dgm:prSet presAssocID="{38B6D576-8620-4EED-A42B-EE731EA19572}" presName="extraNode" presStyleLbl="node1" presStyleIdx="0" presStyleCnt="3"/>
      <dgm:spPr/>
    </dgm:pt>
    <dgm:pt modelId="{29E375CB-DAC8-4593-9898-9306B4ABF6E9}" type="pres">
      <dgm:prSet presAssocID="{38B6D576-8620-4EED-A42B-EE731EA19572}" presName="dstNode" presStyleLbl="node1" presStyleIdx="0" presStyleCnt="3"/>
      <dgm:spPr/>
    </dgm:pt>
    <dgm:pt modelId="{421E06CC-FD73-4D3F-8A52-715561D324EA}" type="pres">
      <dgm:prSet presAssocID="{ADB1B790-B593-48C6-8C64-92D8460A6C3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199DA-E9B1-4E71-BC3B-673D96469194}" type="pres">
      <dgm:prSet presAssocID="{ADB1B790-B593-48C6-8C64-92D8460A6C32}" presName="accent_1" presStyleCnt="0"/>
      <dgm:spPr/>
    </dgm:pt>
    <dgm:pt modelId="{C865BBD4-80A1-4F87-979F-9BC1728101BE}" type="pres">
      <dgm:prSet presAssocID="{ADB1B790-B593-48C6-8C64-92D8460A6C32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27FB676-E654-4C82-B4CD-EE4FD1329284}" type="pres">
      <dgm:prSet presAssocID="{8892DA7B-BA14-4B2A-850E-5A6B17BB4A9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CF700-E7A7-4E7E-970A-205B2F419DC3}" type="pres">
      <dgm:prSet presAssocID="{8892DA7B-BA14-4B2A-850E-5A6B17BB4A94}" presName="accent_2" presStyleCnt="0"/>
      <dgm:spPr/>
    </dgm:pt>
    <dgm:pt modelId="{B2F25B5B-83D2-4670-BEFB-8A3A786D17A2}" type="pres">
      <dgm:prSet presAssocID="{8892DA7B-BA14-4B2A-850E-5A6B17BB4A94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368EE48-1B26-4696-A8CE-2DFF6077C208}" type="pres">
      <dgm:prSet presAssocID="{D002152D-961F-472A-A8C5-DEB926A5D30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D493A-3663-4D30-A886-F91D838A5EDE}" type="pres">
      <dgm:prSet presAssocID="{D002152D-961F-472A-A8C5-DEB926A5D30F}" presName="accent_3" presStyleCnt="0"/>
      <dgm:spPr/>
    </dgm:pt>
    <dgm:pt modelId="{6D127E47-85E3-4389-9D07-AE11C9BCFEF8}" type="pres">
      <dgm:prSet presAssocID="{D002152D-961F-472A-A8C5-DEB926A5D30F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75A27CE9-0630-41B3-B7E1-F6DC7D517C76}" srcId="{38B6D576-8620-4EED-A42B-EE731EA19572}" destId="{ADB1B790-B593-48C6-8C64-92D8460A6C32}" srcOrd="0" destOrd="0" parTransId="{DB05F5BB-9521-468B-810F-BC8BD9A2EC44}" sibTransId="{30312E4D-C2AD-4C09-B7BC-2CE61AE7C4EC}"/>
    <dgm:cxn modelId="{717A85D7-6584-4B6F-A1F6-5BDD5457CBF5}" type="presOf" srcId="{D002152D-961F-472A-A8C5-DEB926A5D30F}" destId="{2368EE48-1B26-4696-A8CE-2DFF6077C208}" srcOrd="0" destOrd="0" presId="urn:microsoft.com/office/officeart/2008/layout/VerticalCurvedList"/>
    <dgm:cxn modelId="{089C1EE5-2AFB-401A-88C5-7FEAE5045B94}" type="presOf" srcId="{8892DA7B-BA14-4B2A-850E-5A6B17BB4A94}" destId="{227FB676-E654-4C82-B4CD-EE4FD1329284}" srcOrd="0" destOrd="0" presId="urn:microsoft.com/office/officeart/2008/layout/VerticalCurvedList"/>
    <dgm:cxn modelId="{15549662-8AFF-4BB5-AFAB-318747FAE45A}" type="presOf" srcId="{30312E4D-C2AD-4C09-B7BC-2CE61AE7C4EC}" destId="{52D93D68-08F0-4B62-8E74-5903B2F7136D}" srcOrd="0" destOrd="0" presId="urn:microsoft.com/office/officeart/2008/layout/VerticalCurvedList"/>
    <dgm:cxn modelId="{231D465E-2A81-4F4D-B459-9AE6D60ADEA2}" type="presOf" srcId="{38B6D576-8620-4EED-A42B-EE731EA19572}" destId="{24AE782B-0621-4539-8CFE-9977CA242F06}" srcOrd="0" destOrd="0" presId="urn:microsoft.com/office/officeart/2008/layout/VerticalCurvedList"/>
    <dgm:cxn modelId="{E52EEB36-DECC-4B2D-A60E-81596BED70AF}" srcId="{38B6D576-8620-4EED-A42B-EE731EA19572}" destId="{8892DA7B-BA14-4B2A-850E-5A6B17BB4A94}" srcOrd="1" destOrd="0" parTransId="{2B139CA1-3B06-410E-AEAD-0ED0D9D44E8D}" sibTransId="{F35E7D93-40EA-46C9-BC96-81F2E34C2226}"/>
    <dgm:cxn modelId="{DD0666B3-3520-450D-96AC-0625077BD192}" srcId="{38B6D576-8620-4EED-A42B-EE731EA19572}" destId="{D002152D-961F-472A-A8C5-DEB926A5D30F}" srcOrd="2" destOrd="0" parTransId="{E69B881E-9E6C-40BC-98EF-FA297B53AED8}" sibTransId="{647263CA-C15B-4DA1-A765-D55D49343BD5}"/>
    <dgm:cxn modelId="{9785F890-DC6F-4C11-BDCB-D4183854A16C}" type="presOf" srcId="{ADB1B790-B593-48C6-8C64-92D8460A6C32}" destId="{421E06CC-FD73-4D3F-8A52-715561D324EA}" srcOrd="0" destOrd="0" presId="urn:microsoft.com/office/officeart/2008/layout/VerticalCurvedList"/>
    <dgm:cxn modelId="{7AF63098-DA2D-40C1-AAFE-6AA256BBB578}" type="presParOf" srcId="{24AE782B-0621-4539-8CFE-9977CA242F06}" destId="{B9F6B4B0-07E8-40FD-9A31-DEFFE9A73F50}" srcOrd="0" destOrd="0" presId="urn:microsoft.com/office/officeart/2008/layout/VerticalCurvedList"/>
    <dgm:cxn modelId="{FC9AD020-0D8D-49F9-AD0B-F23447E105EA}" type="presParOf" srcId="{B9F6B4B0-07E8-40FD-9A31-DEFFE9A73F50}" destId="{7C24EB79-B7E1-4BD1-AE79-C2EDBA685052}" srcOrd="0" destOrd="0" presId="urn:microsoft.com/office/officeart/2008/layout/VerticalCurvedList"/>
    <dgm:cxn modelId="{04828372-D276-4B27-B7A3-1FB524CC618F}" type="presParOf" srcId="{7C24EB79-B7E1-4BD1-AE79-C2EDBA685052}" destId="{1A306357-1C7D-4796-AEEB-8D107FC1C256}" srcOrd="0" destOrd="0" presId="urn:microsoft.com/office/officeart/2008/layout/VerticalCurvedList"/>
    <dgm:cxn modelId="{953B3721-3B78-4BAC-A638-E2A468040110}" type="presParOf" srcId="{7C24EB79-B7E1-4BD1-AE79-C2EDBA685052}" destId="{52D93D68-08F0-4B62-8E74-5903B2F7136D}" srcOrd="1" destOrd="0" presId="urn:microsoft.com/office/officeart/2008/layout/VerticalCurvedList"/>
    <dgm:cxn modelId="{D4887DF3-CC05-4935-A962-2FA12E59DBAD}" type="presParOf" srcId="{7C24EB79-B7E1-4BD1-AE79-C2EDBA685052}" destId="{8D5B8936-89AA-4177-903D-CA83CF5A0F46}" srcOrd="2" destOrd="0" presId="urn:microsoft.com/office/officeart/2008/layout/VerticalCurvedList"/>
    <dgm:cxn modelId="{75CACE3F-53A3-4ACC-95A0-63423EAA1C5A}" type="presParOf" srcId="{7C24EB79-B7E1-4BD1-AE79-C2EDBA685052}" destId="{29E375CB-DAC8-4593-9898-9306B4ABF6E9}" srcOrd="3" destOrd="0" presId="urn:microsoft.com/office/officeart/2008/layout/VerticalCurvedList"/>
    <dgm:cxn modelId="{2EE86440-CC7D-4F0A-8B4B-7ADEEB08154B}" type="presParOf" srcId="{B9F6B4B0-07E8-40FD-9A31-DEFFE9A73F50}" destId="{421E06CC-FD73-4D3F-8A52-715561D324EA}" srcOrd="1" destOrd="0" presId="urn:microsoft.com/office/officeart/2008/layout/VerticalCurvedList"/>
    <dgm:cxn modelId="{986B3100-E204-4ED7-B601-491539F292DA}" type="presParOf" srcId="{B9F6B4B0-07E8-40FD-9A31-DEFFE9A73F50}" destId="{DA3199DA-E9B1-4E71-BC3B-673D96469194}" srcOrd="2" destOrd="0" presId="urn:microsoft.com/office/officeart/2008/layout/VerticalCurvedList"/>
    <dgm:cxn modelId="{4F80DC6A-929F-40C8-8B1C-4777F400B8F7}" type="presParOf" srcId="{DA3199DA-E9B1-4E71-BC3B-673D96469194}" destId="{C865BBD4-80A1-4F87-979F-9BC1728101BE}" srcOrd="0" destOrd="0" presId="urn:microsoft.com/office/officeart/2008/layout/VerticalCurvedList"/>
    <dgm:cxn modelId="{FD9A099D-AD69-40AB-AA4D-A7552A583C41}" type="presParOf" srcId="{B9F6B4B0-07E8-40FD-9A31-DEFFE9A73F50}" destId="{227FB676-E654-4C82-B4CD-EE4FD1329284}" srcOrd="3" destOrd="0" presId="urn:microsoft.com/office/officeart/2008/layout/VerticalCurvedList"/>
    <dgm:cxn modelId="{B76D6E28-8CD6-43BA-AFC2-7FDAEA461E69}" type="presParOf" srcId="{B9F6B4B0-07E8-40FD-9A31-DEFFE9A73F50}" destId="{37ECF700-E7A7-4E7E-970A-205B2F419DC3}" srcOrd="4" destOrd="0" presId="urn:microsoft.com/office/officeart/2008/layout/VerticalCurvedList"/>
    <dgm:cxn modelId="{699A5444-4C75-4ABA-9BA9-25C01ED77F0C}" type="presParOf" srcId="{37ECF700-E7A7-4E7E-970A-205B2F419DC3}" destId="{B2F25B5B-83D2-4670-BEFB-8A3A786D17A2}" srcOrd="0" destOrd="0" presId="urn:microsoft.com/office/officeart/2008/layout/VerticalCurvedList"/>
    <dgm:cxn modelId="{53191CF1-20AA-42A3-9C18-F1C074741AAA}" type="presParOf" srcId="{B9F6B4B0-07E8-40FD-9A31-DEFFE9A73F50}" destId="{2368EE48-1B26-4696-A8CE-2DFF6077C208}" srcOrd="5" destOrd="0" presId="urn:microsoft.com/office/officeart/2008/layout/VerticalCurvedList"/>
    <dgm:cxn modelId="{C152D766-CDCC-45AE-8CD2-A0C97701C84D}" type="presParOf" srcId="{B9F6B4B0-07E8-40FD-9A31-DEFFE9A73F50}" destId="{5E9D493A-3663-4D30-A886-F91D838A5EDE}" srcOrd="6" destOrd="0" presId="urn:microsoft.com/office/officeart/2008/layout/VerticalCurvedList"/>
    <dgm:cxn modelId="{A48B5BD1-BCA7-4094-BC2E-2B78D01C81CC}" type="presParOf" srcId="{5E9D493A-3663-4D30-A886-F91D838A5EDE}" destId="{6D127E47-85E3-4389-9D07-AE11C9BCFE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D93D68-08F0-4B62-8E74-5903B2F7136D}">
      <dsp:nvSpPr>
        <dsp:cNvPr id="0" name=""/>
        <dsp:cNvSpPr/>
      </dsp:nvSpPr>
      <dsp:spPr>
        <a:xfrm>
          <a:off x="-5969247" y="-913663"/>
          <a:ext cx="7107929" cy="7107929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E06CC-FD73-4D3F-8A52-715561D324EA}">
      <dsp:nvSpPr>
        <dsp:cNvPr id="0" name=""/>
        <dsp:cNvSpPr/>
      </dsp:nvSpPr>
      <dsp:spPr>
        <a:xfrm>
          <a:off x="732947" y="528060"/>
          <a:ext cx="7576180" cy="1056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9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Objective 1: Build global nuclear forensics awareness </a:t>
          </a:r>
          <a:endParaRPr lang="en-US" sz="2400" kern="1200" dirty="0"/>
        </a:p>
      </dsp:txBody>
      <dsp:txXfrm>
        <a:off x="732947" y="528060"/>
        <a:ext cx="7576180" cy="1056120"/>
      </dsp:txXfrm>
    </dsp:sp>
    <dsp:sp modelId="{C865BBD4-80A1-4F87-979F-9BC1728101BE}">
      <dsp:nvSpPr>
        <dsp:cNvPr id="0" name=""/>
        <dsp:cNvSpPr/>
      </dsp:nvSpPr>
      <dsp:spPr>
        <a:xfrm>
          <a:off x="72872" y="396045"/>
          <a:ext cx="1320150" cy="13201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FB676-E654-4C82-B4CD-EE4FD1329284}">
      <dsp:nvSpPr>
        <dsp:cNvPr id="0" name=""/>
        <dsp:cNvSpPr/>
      </dsp:nvSpPr>
      <dsp:spPr>
        <a:xfrm>
          <a:off x="1116847" y="2112240"/>
          <a:ext cx="7192280" cy="1056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9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Objective 2: Build confidence in foreign forensic analyses through direct capacity-building efforts </a:t>
          </a:r>
          <a:endParaRPr lang="en-US" sz="2400" kern="1200" dirty="0"/>
        </a:p>
      </dsp:txBody>
      <dsp:txXfrm>
        <a:off x="1116847" y="2112240"/>
        <a:ext cx="7192280" cy="1056120"/>
      </dsp:txXfrm>
    </dsp:sp>
    <dsp:sp modelId="{B2F25B5B-83D2-4670-BEFB-8A3A786D17A2}">
      <dsp:nvSpPr>
        <dsp:cNvPr id="0" name=""/>
        <dsp:cNvSpPr/>
      </dsp:nvSpPr>
      <dsp:spPr>
        <a:xfrm>
          <a:off x="456772" y="1980225"/>
          <a:ext cx="1320150" cy="13201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8EE48-1B26-4696-A8CE-2DFF6077C208}">
      <dsp:nvSpPr>
        <dsp:cNvPr id="0" name=""/>
        <dsp:cNvSpPr/>
      </dsp:nvSpPr>
      <dsp:spPr>
        <a:xfrm>
          <a:off x="732947" y="3696421"/>
          <a:ext cx="7576180" cy="1056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9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Objective 3: Facilitate peer laboratory interactions </a:t>
          </a:r>
          <a:endParaRPr lang="en-US" sz="24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2947" y="3696421"/>
        <a:ext cx="7576180" cy="1056120"/>
      </dsp:txXfrm>
    </dsp:sp>
    <dsp:sp modelId="{6D127E47-85E3-4389-9D07-AE11C9BCFEF8}">
      <dsp:nvSpPr>
        <dsp:cNvPr id="0" name=""/>
        <dsp:cNvSpPr/>
      </dsp:nvSpPr>
      <dsp:spPr>
        <a:xfrm>
          <a:off x="72872" y="3564406"/>
          <a:ext cx="1320150" cy="13201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71D69D-5B73-4210-A858-C75C220E0BFC}">
      <dsp:nvSpPr>
        <dsp:cNvPr id="0" name=""/>
        <dsp:cNvSpPr/>
      </dsp:nvSpPr>
      <dsp:spPr>
        <a:xfrm>
          <a:off x="0" y="-65721"/>
          <a:ext cx="8686800" cy="26288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  <a:ln w="25400" cap="flat" cmpd="sng" algn="ctr">
          <a:solidFill>
            <a:schemeClr val="accent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BD090-2C1B-413B-8460-8A4014A45461}">
      <dsp:nvSpPr>
        <dsp:cNvPr id="0" name=""/>
        <dsp:cNvSpPr/>
      </dsp:nvSpPr>
      <dsp:spPr>
        <a:xfrm>
          <a:off x="264112" y="73023"/>
          <a:ext cx="2392263" cy="220534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6D6AD-6CEC-497D-9832-825B4E4CF7ED}">
      <dsp:nvSpPr>
        <dsp:cNvPr id="0" name=""/>
        <dsp:cNvSpPr/>
      </dsp:nvSpPr>
      <dsp:spPr>
        <a:xfrm rot="10800000">
          <a:off x="264112" y="2431731"/>
          <a:ext cx="2392263" cy="2891790"/>
        </a:xfrm>
        <a:prstGeom prst="round2SameRect">
          <a:avLst>
            <a:gd name="adj1" fmla="val 10500"/>
            <a:gd name="adj2" fmla="val 0"/>
          </a:avLst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u="none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 </a:t>
          </a: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international guidance for nuclear forensic best practices </a:t>
          </a:r>
          <a:endParaRPr lang="en-US" sz="24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64112" y="2431731"/>
        <a:ext cx="2392263" cy="2891790"/>
      </dsp:txXfrm>
    </dsp:sp>
    <dsp:sp modelId="{8DA94BD9-1238-4BA4-A2FB-D54E74079C75}">
      <dsp:nvSpPr>
        <dsp:cNvPr id="0" name=""/>
        <dsp:cNvSpPr/>
      </dsp:nvSpPr>
      <dsp:spPr>
        <a:xfrm>
          <a:off x="3147268" y="73023"/>
          <a:ext cx="2392263" cy="220534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BC3E6-48DB-40A8-9278-7F96DE230255}">
      <dsp:nvSpPr>
        <dsp:cNvPr id="0" name=""/>
        <dsp:cNvSpPr/>
      </dsp:nvSpPr>
      <dsp:spPr>
        <a:xfrm rot="10800000">
          <a:off x="2895602" y="2431731"/>
          <a:ext cx="2895595" cy="2891790"/>
        </a:xfrm>
        <a:prstGeom prst="round2SameRect">
          <a:avLst>
            <a:gd name="adj1" fmla="val 10500"/>
            <a:gd name="adj2" fmla="val 0"/>
          </a:avLst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</a:t>
          </a: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international recommendations and implementing guidance</a:t>
          </a:r>
          <a:endParaRPr lang="en-US" sz="24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895602" y="2431731"/>
        <a:ext cx="2895595" cy="2891790"/>
      </dsp:txXfrm>
    </dsp:sp>
    <dsp:sp modelId="{A94D04F2-8435-4ED6-99D1-E37FFD0D0EAE}">
      <dsp:nvSpPr>
        <dsp:cNvPr id="0" name=""/>
        <dsp:cNvSpPr/>
      </dsp:nvSpPr>
      <dsp:spPr>
        <a:xfrm>
          <a:off x="6030424" y="73023"/>
          <a:ext cx="2392263" cy="220534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3C2A3-71D2-426D-8377-D6261A8E56DE}">
      <dsp:nvSpPr>
        <dsp:cNvPr id="0" name=""/>
        <dsp:cNvSpPr/>
      </dsp:nvSpPr>
      <dsp:spPr>
        <a:xfrm rot="10800000">
          <a:off x="6030424" y="2431731"/>
          <a:ext cx="2392263" cy="2891790"/>
        </a:xfrm>
        <a:prstGeom prst="round2SameRect">
          <a:avLst>
            <a:gd name="adj1" fmla="val 10500"/>
            <a:gd name="adj2" fmla="val 0"/>
          </a:avLst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Raise</a:t>
          </a: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awareness </a:t>
          </a: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 nuclear </a:t>
          </a: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forensics in the global community</a:t>
          </a:r>
          <a:endParaRPr lang="en-US" sz="24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030424" y="2431731"/>
        <a:ext cx="2392263" cy="28917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D93D68-08F0-4B62-8E74-5903B2F7136D}">
      <dsp:nvSpPr>
        <dsp:cNvPr id="0" name=""/>
        <dsp:cNvSpPr/>
      </dsp:nvSpPr>
      <dsp:spPr>
        <a:xfrm>
          <a:off x="-5969247" y="-913663"/>
          <a:ext cx="7107929" cy="7107929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E06CC-FD73-4D3F-8A52-715561D324EA}">
      <dsp:nvSpPr>
        <dsp:cNvPr id="0" name=""/>
        <dsp:cNvSpPr/>
      </dsp:nvSpPr>
      <dsp:spPr>
        <a:xfrm>
          <a:off x="732947" y="528060"/>
          <a:ext cx="7576180" cy="1056120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9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Continue to provide technical support to awareness raising activities through various multilateral initiatives (IAEA, GICNT, ARF, and others)</a:t>
          </a:r>
          <a:endParaRPr lang="en-US" sz="2200" kern="1200" dirty="0"/>
        </a:p>
      </dsp:txBody>
      <dsp:txXfrm>
        <a:off x="732947" y="528060"/>
        <a:ext cx="7576180" cy="1056120"/>
      </dsp:txXfrm>
    </dsp:sp>
    <dsp:sp modelId="{C865BBD4-80A1-4F87-979F-9BC1728101BE}">
      <dsp:nvSpPr>
        <dsp:cNvPr id="0" name=""/>
        <dsp:cNvSpPr/>
      </dsp:nvSpPr>
      <dsp:spPr>
        <a:xfrm>
          <a:off x="72872" y="396045"/>
          <a:ext cx="1320150" cy="13201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FB676-E654-4C82-B4CD-EE4FD1329284}">
      <dsp:nvSpPr>
        <dsp:cNvPr id="0" name=""/>
        <dsp:cNvSpPr/>
      </dsp:nvSpPr>
      <dsp:spPr>
        <a:xfrm>
          <a:off x="1116847" y="2112240"/>
          <a:ext cx="7192280" cy="1056120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9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 global technical capacity to conduct nuclear forensic analyses in  accordance with established best practices and community norms</a:t>
          </a:r>
          <a:endParaRPr lang="en-US" sz="2200" kern="1200" dirty="0"/>
        </a:p>
      </dsp:txBody>
      <dsp:txXfrm>
        <a:off x="1116847" y="2112240"/>
        <a:ext cx="7192280" cy="1056120"/>
      </dsp:txXfrm>
    </dsp:sp>
    <dsp:sp modelId="{B2F25B5B-83D2-4670-BEFB-8A3A786D17A2}">
      <dsp:nvSpPr>
        <dsp:cNvPr id="0" name=""/>
        <dsp:cNvSpPr/>
      </dsp:nvSpPr>
      <dsp:spPr>
        <a:xfrm>
          <a:off x="456772" y="1980225"/>
          <a:ext cx="1320150" cy="13201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8EE48-1B26-4696-A8CE-2DFF6077C208}">
      <dsp:nvSpPr>
        <dsp:cNvPr id="0" name=""/>
        <dsp:cNvSpPr/>
      </dsp:nvSpPr>
      <dsp:spPr>
        <a:xfrm>
          <a:off x="732947" y="3696421"/>
          <a:ext cx="7576180" cy="1056120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9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Encourage partner States to sustain and grow nuclear forensic capabilities though scientific exchanges and development of best practices </a:t>
          </a:r>
          <a:endParaRPr lang="en-US" sz="22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2947" y="3696421"/>
        <a:ext cx="7576180" cy="1056120"/>
      </dsp:txXfrm>
    </dsp:sp>
    <dsp:sp modelId="{6D127E47-85E3-4389-9D07-AE11C9BCFEF8}">
      <dsp:nvSpPr>
        <dsp:cNvPr id="0" name=""/>
        <dsp:cNvSpPr/>
      </dsp:nvSpPr>
      <dsp:spPr>
        <a:xfrm>
          <a:off x="72872" y="3564406"/>
          <a:ext cx="1320150" cy="13201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69DFAFFA-38EB-4B0E-BD52-8672CBED8124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605E8F08-4089-4FBC-BCE5-0B34BCA9F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4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1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F706EF94-FD22-499B-B2E5-3A57D54313D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82E2B471-136B-44CA-8B01-6335E3596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90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D6918-C0DB-47BE-94A6-D72229F2A4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6431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B471-136B-44CA-8B01-6335E35961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61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B471-136B-44CA-8B01-6335E35961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5518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u="sng" dirty="0" smtClean="0"/>
              <a:t>17 National Laboratories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Science &amp; Technology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Energy &amp; Environment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National Security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Life &amp; Physical Sciences</a:t>
            </a:r>
          </a:p>
          <a:p>
            <a:pPr marL="0" lvl="0" indent="0"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D6918-C0DB-47BE-94A6-D72229F2A4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5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Objective 1: Building a global nuclear forensics regime</a:t>
            </a:r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CBM works through international organizations to build a global security regime in which nuclear forensics provides critical capabilities that assist governments in identifying the source of illicit material and preventing future security breaches. </a:t>
            </a:r>
          </a:p>
          <a:p>
            <a:pPr marL="457200" lvl="0"/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0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 2: Building confidence in foreign forensic analyses through direct capacity-building efforts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CBM works bilaterally and multilaterally to build international nuclear forensics capacity. Given CBM’s limited ability to support direct bilateral engagement, it has developed a prioritization matrix that focuses on countries with the most advanced nuclear fuel cycle capabilities and the greatest quantities of nuclear  material.  Is it politically-correct to say “weapons-usable” material? I’m thinking probably not. </a:t>
            </a:r>
          </a:p>
          <a:p>
            <a:pPr marL="457200"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Objective 3: Facilitating joint research and development (R&amp;D)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the scientific community is only starting to explore the vast applications of technical nuclear forensics for nuclear security.  Fundamental R&amp;D continues to expand the understanding of nuclear attribution and signatures that hold great forensic value.  CBM has a small but important role in funding such basic R&amp;D.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D6918-C0DB-47BE-94A6-D72229F2A4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57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an international bureaucratic structure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</a:rPr>
              <a:t>- Support for the Nuclear Security Summit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</a:rPr>
              <a:t>- Support for the International Atomic Energy Agency (IAEA), the International Technical Working Group on Nuclear forensics (ITWG), and (GICNT)</a:t>
            </a:r>
            <a:endParaRPr lang="en-US" sz="1200" dirty="0" smtClean="0"/>
          </a:p>
          <a:p>
            <a:endParaRPr lang="en-US" dirty="0" smtClean="0"/>
          </a:p>
          <a:p>
            <a:pPr lvl="0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a conceptual framework and international guidelines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</a:rPr>
              <a:t>- IAEA guidance documents (Nuclear Security Series Nos. 2, 6, 15)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</a:rPr>
              <a:t>- GICNT Nuclear Forensics Fundamentals</a:t>
            </a:r>
            <a:endParaRPr lang="en-US" sz="1200" dirty="0" smtClean="0"/>
          </a:p>
          <a:p>
            <a:endParaRPr lang="en-US" dirty="0" smtClean="0"/>
          </a:p>
          <a:p>
            <a:pPr lvl="0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Raising international awareness of nuclear forensics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</a:rPr>
              <a:t>- IAEA methodologies courses (hosted at Pacific Northwest National Laboratory)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</a:rPr>
              <a:t>- Support for GICNT exercises (Tiger Reef, Mystic Deer, etc.)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</a:rPr>
              <a:t>- Participation in ITWG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B471-136B-44CA-8B01-6335E35961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92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Partnering with EC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B471-136B-44CA-8B01-6335E35961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616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B471-136B-44CA-8B01-6335E35961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92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B471-136B-44CA-8B01-6335E35961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92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Material production age very useful forensic discriminator</a:t>
            </a:r>
          </a:p>
          <a:p>
            <a:pPr lvl="1"/>
            <a:r>
              <a:rPr lang="en-US" sz="2000" dirty="0" smtClean="0"/>
              <a:t>The power of using multiple </a:t>
            </a:r>
            <a:r>
              <a:rPr lang="en-US" sz="2000" dirty="0" err="1" smtClean="0"/>
              <a:t>radiochronometers</a:t>
            </a:r>
            <a:r>
              <a:rPr lang="en-US" sz="2000" dirty="0" smtClean="0"/>
              <a:t> has yet to be fully investigated</a:t>
            </a:r>
          </a:p>
          <a:p>
            <a:pPr lvl="1"/>
            <a:r>
              <a:rPr lang="en-US" sz="2000" dirty="0" smtClean="0"/>
              <a:t>ITWG round robin exercise highlighted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B471-136B-44CA-8B01-6335E359613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0D8F-CFDB-4EC9-ABCD-4BB7DDF3E450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9282-30F5-4141-B5EC-C10EAE6EB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EA46-C59A-4F61-9C82-467EB0A67DCE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9282-30F5-4141-B5EC-C10EAE6EB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94F1-1066-4ACE-A133-9AD85876BBC7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9282-30F5-4141-B5EC-C10EAE6EB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3B71-F64D-4782-89DE-07864ADA4309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9282-30F5-4141-B5EC-C10EAE6EB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71AA-821C-4176-8B10-E8B29A2FBA07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9282-30F5-4141-B5EC-C10EAE6EB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22CE-C993-46FA-A35F-FA540EE15828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9282-30F5-4141-B5EC-C10EAE6EB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6293-B530-4DFE-87F8-6438B7D9DF56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9282-30F5-4141-B5EC-C10EAE6EB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728F-2AAB-4992-8873-84FEEC79D9DE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9282-30F5-4141-B5EC-C10EAE6EB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3E32-662E-49D6-8922-BD01699872ED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9282-30F5-4141-B5EC-C10EAE6EB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C72A-7D62-4629-B7C3-9D10921CF4DE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9282-30F5-4141-B5EC-C10EAE6EB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3488-ABE5-4966-B650-9F6948712535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9282-30F5-4141-B5EC-C10EAE6EB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DA67-2984-403F-A96A-C88F8804907C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59282-30F5-4141-B5EC-C10EAE6EB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2.jpe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93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NNSA’s Confidence Building Measures Program (CBM)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Heather Dion</a:t>
            </a:r>
            <a:r>
              <a:rPr lang="en-US" sz="2600" dirty="0"/>
              <a:t>, Ed </a:t>
            </a:r>
            <a:r>
              <a:rPr lang="en-US" sz="2600" dirty="0" smtClean="0"/>
              <a:t>Fei, Caterina Fox</a:t>
            </a:r>
          </a:p>
          <a:p>
            <a:r>
              <a:rPr lang="en-US" sz="2600" dirty="0" smtClean="0"/>
              <a:t>National Nuclear Security Administration</a:t>
            </a:r>
          </a:p>
          <a:p>
            <a:r>
              <a:rPr lang="en-US" sz="2600" dirty="0" smtClean="0"/>
              <a:t>U.S. Department of Energy</a:t>
            </a:r>
            <a:endParaRPr lang="en-US" sz="2600" dirty="0"/>
          </a:p>
        </p:txBody>
      </p:sp>
      <p:pic>
        <p:nvPicPr>
          <p:cNvPr id="6" name="Picture 10" descr="doe(colo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52400"/>
            <a:ext cx="1828800" cy="514881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55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40" y="-76200"/>
            <a:ext cx="592836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3047515590"/>
              </p:ext>
            </p:extLst>
          </p:nvPr>
        </p:nvGraphicFramePr>
        <p:xfrm>
          <a:off x="457200" y="1219200"/>
          <a:ext cx="8382000" cy="5280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0" descr="doe(color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76200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152400"/>
            <a:ext cx="1828800" cy="514881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766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Collaborators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United States</a:t>
            </a:r>
          </a:p>
          <a:p>
            <a:pPr lvl="1"/>
            <a:r>
              <a:rPr lang="en-US" dirty="0" smtClean="0"/>
              <a:t>Lawrence Livermore National Laboratory</a:t>
            </a:r>
          </a:p>
          <a:p>
            <a:pPr lvl="1"/>
            <a:r>
              <a:rPr lang="en-US" dirty="0" smtClean="0"/>
              <a:t>Los Alamos National Laboratory</a:t>
            </a:r>
          </a:p>
          <a:p>
            <a:pPr lvl="1"/>
            <a:r>
              <a:rPr lang="en-US" dirty="0" smtClean="0"/>
              <a:t>Pacific Northwest National Laboratory</a:t>
            </a:r>
          </a:p>
          <a:p>
            <a:pPr lvl="1"/>
            <a:r>
              <a:rPr lang="en-US" dirty="0" smtClean="0"/>
              <a:t>Department of State</a:t>
            </a:r>
          </a:p>
          <a:p>
            <a:pPr lvl="1"/>
            <a:r>
              <a:rPr lang="en-US" dirty="0" smtClean="0"/>
              <a:t>Department of Homeland Security</a:t>
            </a:r>
          </a:p>
          <a:p>
            <a:pPr lvl="1"/>
            <a:r>
              <a:rPr lang="en-US" dirty="0" smtClean="0"/>
              <a:t>Federal Bureau of Investigation</a:t>
            </a:r>
          </a:p>
          <a:p>
            <a:r>
              <a:rPr lang="en-US" dirty="0" smtClean="0"/>
              <a:t>Australia</a:t>
            </a:r>
          </a:p>
          <a:p>
            <a:pPr lvl="1"/>
            <a:r>
              <a:rPr lang="en-US" dirty="0" smtClean="0"/>
              <a:t>Australia Nuclear Science and Technology Organization</a:t>
            </a:r>
          </a:p>
          <a:p>
            <a:r>
              <a:rPr lang="en-US" dirty="0" smtClean="0"/>
              <a:t>Canada</a:t>
            </a:r>
          </a:p>
          <a:p>
            <a:pPr lvl="1"/>
            <a:r>
              <a:rPr lang="en-US" dirty="0" smtClean="0"/>
              <a:t>Canada Nuclear Safety </a:t>
            </a:r>
            <a:r>
              <a:rPr lang="en-US" dirty="0" err="1" smtClean="0"/>
              <a:t>Comission</a:t>
            </a:r>
            <a:endParaRPr lang="en-US" dirty="0" smtClean="0"/>
          </a:p>
          <a:p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China Institute for Atomic Energy</a:t>
            </a:r>
          </a:p>
          <a:p>
            <a:r>
              <a:rPr lang="en-US" dirty="0" smtClean="0"/>
              <a:t>European Commission</a:t>
            </a:r>
          </a:p>
          <a:p>
            <a:pPr lvl="1"/>
            <a:r>
              <a:rPr lang="en-US" dirty="0" smtClean="0"/>
              <a:t>Joint Research Center-Institute for </a:t>
            </a:r>
            <a:r>
              <a:rPr lang="en-US" dirty="0" err="1" smtClean="0"/>
              <a:t>Transuranium</a:t>
            </a:r>
            <a:r>
              <a:rPr lang="en-US" dirty="0" smtClean="0"/>
              <a:t> Elements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Commissariat a </a:t>
            </a:r>
            <a:r>
              <a:rPr lang="en-US" dirty="0" err="1" smtClean="0"/>
              <a:t>l’Energie</a:t>
            </a:r>
            <a:r>
              <a:rPr lang="en-US" dirty="0" smtClean="0"/>
              <a:t> </a:t>
            </a:r>
            <a:r>
              <a:rPr lang="en-US" dirty="0" err="1" smtClean="0"/>
              <a:t>Atomique</a:t>
            </a:r>
            <a:endParaRPr lang="en-US" dirty="0" smtClean="0"/>
          </a:p>
          <a:p>
            <a:r>
              <a:rPr lang="en-US" dirty="0" smtClean="0"/>
              <a:t>International Atomic Energy Agency</a:t>
            </a:r>
          </a:p>
          <a:p>
            <a:pPr lvl="1"/>
            <a:r>
              <a:rPr lang="en-US" dirty="0" smtClean="0"/>
              <a:t>Division of Nuclear Security</a:t>
            </a:r>
          </a:p>
          <a:p>
            <a:r>
              <a:rPr lang="en-US" dirty="0" smtClean="0"/>
              <a:t>Japan</a:t>
            </a:r>
            <a:endParaRPr lang="en-US" dirty="0" smtClean="0"/>
          </a:p>
          <a:p>
            <a:pPr lvl="1"/>
            <a:r>
              <a:rPr lang="en-US" dirty="0" smtClean="0"/>
              <a:t>Japan Atomic Energy Agency</a:t>
            </a:r>
            <a:endParaRPr lang="en-US" dirty="0" smtClean="0"/>
          </a:p>
          <a:p>
            <a:r>
              <a:rPr lang="en-US" dirty="0" smtClean="0"/>
              <a:t>Republic of Korea</a:t>
            </a:r>
          </a:p>
          <a:p>
            <a:pPr lvl="1"/>
            <a:r>
              <a:rPr lang="en-US" dirty="0" smtClean="0"/>
              <a:t>Korea Atomic Energy Research Institute</a:t>
            </a:r>
            <a:endParaRPr lang="en-US" dirty="0" smtClean="0"/>
          </a:p>
          <a:p>
            <a:pPr lvl="1"/>
            <a:r>
              <a:rPr lang="en-US" dirty="0" smtClean="0"/>
              <a:t>Korea Institute of Nuclear Nonproliferation and Control</a:t>
            </a:r>
            <a:endParaRPr lang="en-US" dirty="0" smtClean="0"/>
          </a:p>
          <a:p>
            <a:r>
              <a:rPr lang="en-US" dirty="0" smtClean="0"/>
              <a:t>South Africa</a:t>
            </a:r>
          </a:p>
          <a:p>
            <a:pPr lvl="1"/>
            <a:r>
              <a:rPr lang="en-US" dirty="0" smtClean="0"/>
              <a:t>Nuclear Energy Corporation of South Africa</a:t>
            </a:r>
            <a:endParaRPr lang="en-US" dirty="0" smtClean="0"/>
          </a:p>
          <a:p>
            <a:r>
              <a:rPr lang="en-US" dirty="0" smtClean="0"/>
              <a:t>Ukraine</a:t>
            </a:r>
          </a:p>
          <a:p>
            <a:pPr lvl="1"/>
            <a:r>
              <a:rPr lang="en-US" dirty="0" smtClean="0"/>
              <a:t>Kyiv Institute for Nuclear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9282-30F5-4141-B5EC-C10EAE6EBF5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10" descr="doe(color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52400"/>
            <a:ext cx="1828800" cy="514881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CBM Mission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0552" y="3962400"/>
            <a:ext cx="6629400" cy="228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33600" y="1219200"/>
            <a:ext cx="6629400" cy="228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1000" y="1371600"/>
            <a:ext cx="1984248" cy="1981200"/>
          </a:xfrm>
          <a:prstGeom prst="ellipse">
            <a:avLst/>
          </a:prstGeom>
          <a:ln w="381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905000"/>
            <a:ext cx="15240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CBM Vision</a:t>
            </a: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1676400"/>
            <a:ext cx="601980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international capacity in nonproliferation nuclear forensics to support global nuclear security efforts.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8400" y="4191000"/>
            <a:ext cx="6019800" cy="221599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bilaterally, multilaterally, and through international organizations to support states as they develop a pre-detonation nuclear forensics capacity as an integral part of their nuclear security framework. 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81000" y="4059704"/>
            <a:ext cx="1984248" cy="1984248"/>
          </a:xfrm>
          <a:prstGeom prst="ellipse">
            <a:avLst/>
          </a:prstGeom>
          <a:ln w="381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4343400"/>
            <a:ext cx="1524000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CBM Program Mission </a:t>
            </a:r>
          </a:p>
        </p:txBody>
      </p:sp>
      <p:pic>
        <p:nvPicPr>
          <p:cNvPr id="16" name="Picture 10" descr="doe(colo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52400"/>
            <a:ext cx="1828800" cy="514881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25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0"/>
            <a:ext cx="7345680" cy="99060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 National Laboratory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0" descr="doe(colo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52400"/>
            <a:ext cx="1828800" cy="514881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Content Placeholder 4" descr="national_laboratories-map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57200" y="1016885"/>
            <a:ext cx="8382000" cy="5841115"/>
          </a:xfrm>
        </p:spPr>
      </p:pic>
    </p:spTree>
    <p:extLst>
      <p:ext uri="{BB962C8B-B14F-4D97-AF65-F5344CB8AC3E}">
        <p14:creationId xmlns:p14="http://schemas.microsoft.com/office/powerpoint/2010/main" xmlns="" val="29472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0"/>
            <a:ext cx="7345680" cy="99060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CBM: Key Objectives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0" descr="doe(colo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52400"/>
            <a:ext cx="1828800" cy="514881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259138414"/>
              </p:ext>
            </p:extLst>
          </p:nvPr>
        </p:nvGraphicFramePr>
        <p:xfrm>
          <a:off x="457200" y="1219200"/>
          <a:ext cx="8382000" cy="5280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9472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9282-30F5-4141-B5EC-C10EAE6EBF5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7400" y="198438"/>
            <a:ext cx="5029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 1: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global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forensics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990071217"/>
              </p:ext>
            </p:extLst>
          </p:nvPr>
        </p:nvGraphicFramePr>
        <p:xfrm>
          <a:off x="228600" y="12954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3" descr="C:\Users\BullTC\Pictures\NSS 13 Nuclear Security Recommendations on Nuclear and Other Radioactive Material out of Regulatory Contro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27069"/>
            <a:ext cx="1133917" cy="170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BullTC\Pictures\NSS 2 Nuclear Forensics Suppor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5743" y="1427069"/>
            <a:ext cx="1125457" cy="170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1731869"/>
            <a:ext cx="1177876" cy="1773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80696"/>
            <a:ext cx="2286000" cy="724504"/>
          </a:xfrm>
          <a:prstGeom prst="rect">
            <a:avLst/>
          </a:prstGeom>
          <a:noFill/>
          <a:ln w="1905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440592"/>
            <a:ext cx="1330410" cy="997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1672" y="2438400"/>
            <a:ext cx="1328928" cy="996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680200" y="1921388"/>
            <a:ext cx="1422400" cy="106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6" descr="http://www.femas-ca.eu/main/bilder/thumbnails/Logo%20IAEA_375x25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869" y="2171096"/>
            <a:ext cx="1739131" cy="667827"/>
          </a:xfrm>
          <a:prstGeom prst="rect">
            <a:avLst/>
          </a:prstGeom>
          <a:noFill/>
          <a:ln w="19050" cmpd="dbl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TWG Logo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66800" y="1409096"/>
            <a:ext cx="1371600" cy="84761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/>
        </p:spPr>
      </p:pic>
      <p:pic>
        <p:nvPicPr>
          <p:cNvPr id="23" name="Picture 10" descr="doe(color)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200" y="76200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9000" y="152400"/>
            <a:ext cx="1828800" cy="514881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5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019800" cy="1143000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global nuclear forensics awareness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2000" y="1371600"/>
            <a:ext cx="32766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81000" y="1143000"/>
            <a:ext cx="5562600" cy="2807003"/>
          </a:xfrm>
          <a:prstGeom prst="round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3400" y="1143000"/>
            <a:ext cx="5181600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Multilateral </a:t>
            </a:r>
            <a:r>
              <a:rPr 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 raising </a:t>
            </a:r>
            <a:r>
              <a:rPr 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efforts</a:t>
            </a:r>
            <a:endParaRPr lang="en-US" sz="105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IAEA Nuclear Security Series</a:t>
            </a:r>
          </a:p>
          <a:p>
            <a:pPr marL="742950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NSS #2 Revision</a:t>
            </a:r>
          </a:p>
          <a:p>
            <a:pPr marL="742950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National Nuclear Forensics Libraries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857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Support </a:t>
            </a:r>
            <a:r>
              <a:rPr lang="en-US" sz="2000" dirty="0">
                <a:solidFill>
                  <a:schemeClr val="bg1"/>
                </a:solidFill>
              </a:rPr>
              <a:t>to the </a:t>
            </a:r>
            <a:r>
              <a:rPr lang="en-US" sz="2000" dirty="0" smtClean="0">
                <a:solidFill>
                  <a:schemeClr val="bg1"/>
                </a:solidFill>
              </a:rPr>
              <a:t>GICNT Nuclear </a:t>
            </a:r>
            <a:r>
              <a:rPr lang="en-US" sz="2000" dirty="0">
                <a:solidFill>
                  <a:schemeClr val="bg1"/>
                </a:solidFill>
              </a:rPr>
              <a:t>Forensics Working Group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742950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TTX Karlsruhe, Iron Koala, Tiger Reef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857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ASEAN Regional Forum engagement</a:t>
            </a:r>
          </a:p>
        </p:txBody>
      </p:sp>
      <p:pic>
        <p:nvPicPr>
          <p:cNvPr id="15" name="Picture 10" descr="doe(colo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52400"/>
            <a:ext cx="1828800" cy="514881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7" name="Picture 16" descr="Group Picture ARF.jpg"/>
          <p:cNvPicPr>
            <a:picLocks noChangeAspect="1"/>
          </p:cNvPicPr>
          <p:nvPr/>
        </p:nvPicPr>
        <p:blipFill>
          <a:blip r:embed="rId5" cstate="print"/>
          <a:srcRect b="44444"/>
          <a:stretch>
            <a:fillRect/>
          </a:stretch>
        </p:blipFill>
        <p:spPr>
          <a:xfrm>
            <a:off x="228600" y="4191000"/>
            <a:ext cx="5486400" cy="2032016"/>
          </a:xfrm>
          <a:prstGeom prst="rect">
            <a:avLst/>
          </a:prstGeom>
        </p:spPr>
      </p:pic>
      <p:pic>
        <p:nvPicPr>
          <p:cNvPr id="18" name="Picture 17" descr="Vietnam practical exerci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593" y="3352800"/>
            <a:ext cx="3505407" cy="233553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367" y="6172200"/>
            <a:ext cx="485763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1066800"/>
            <a:ext cx="2375712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829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590800" y="5486400"/>
            <a:ext cx="6172200" cy="1143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04800" y="5715000"/>
            <a:ext cx="2438400" cy="762000"/>
          </a:xfrm>
          <a:prstGeom prst="round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533400"/>
            <a:ext cx="5711190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confidence in foreign forensic analyses through direct capacity-building efforts 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0"/>
            <a:endParaRPr 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0" descr="doe(colo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52400"/>
            <a:ext cx="1828800" cy="514881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762000" y="1309688"/>
            <a:ext cx="32766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90800" y="2133600"/>
            <a:ext cx="6172200" cy="147347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81000" y="1233488"/>
            <a:ext cx="8382000" cy="838200"/>
          </a:xfrm>
          <a:prstGeom prst="round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71600" y="12192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support to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partner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States to improve nuclear forensic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791200"/>
            <a:ext cx="18669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</a:t>
            </a:r>
            <a:endParaRPr 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04800" y="2438400"/>
            <a:ext cx="2438400" cy="685800"/>
          </a:xfrm>
          <a:prstGeom prst="round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2623572"/>
            <a:ext cx="2286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Africa</a:t>
            </a:r>
            <a:endParaRPr 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2209800"/>
            <a:ext cx="5486400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Support development </a:t>
            </a:r>
            <a:r>
              <a:rPr lang="en-US" sz="2000" dirty="0" smtClean="0">
                <a:solidFill>
                  <a:schemeClr val="bg1"/>
                </a:solidFill>
              </a:rPr>
              <a:t>of analytical capabilities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857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Support renovation of laboratory space</a:t>
            </a:r>
          </a:p>
          <a:p>
            <a:pPr marL="2857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Support development of a National Nuclear Forensics Library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56388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lvl="1" indent="-283464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</a:rPr>
              <a:t>Support development of a National Nuclear Forensics Library</a:t>
            </a:r>
            <a:endParaRPr lang="en-US" sz="21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6" name="Picture 15" descr="Lab Tour KIN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657600"/>
            <a:ext cx="2540000" cy="190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086600" y="3733800"/>
            <a:ext cx="1856007" cy="1752600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4191000" y="3657600"/>
            <a:ext cx="2819400" cy="1832610"/>
          </a:xfrm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3657600"/>
            <a:ext cx="1490085" cy="186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77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33400" y="2209800"/>
            <a:ext cx="8077200" cy="228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7810" y="381000"/>
            <a:ext cx="5711190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 3: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Facilitate peer laboratory interactions </a:t>
            </a:r>
          </a:p>
          <a:p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0" descr="doe(colo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52400"/>
            <a:ext cx="1828800" cy="514881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762000" y="1309688"/>
            <a:ext cx="32766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67000" y="4572000"/>
            <a:ext cx="6172200" cy="20093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81000" y="1233488"/>
            <a:ext cx="8382000" cy="838200"/>
          </a:xfrm>
          <a:prstGeom prst="round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71600" y="12192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Bilateral and multilateral projects of interest to the international nuclear forensics community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57200" y="4800600"/>
            <a:ext cx="2438400" cy="1403350"/>
          </a:xfrm>
          <a:prstGeom prst="round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4876800"/>
            <a:ext cx="2286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Focus: Uranium Chronometry               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4549676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</a:rPr>
              <a:t>Work </a:t>
            </a:r>
            <a:r>
              <a:rPr lang="en-US" sz="2100" dirty="0">
                <a:solidFill>
                  <a:schemeClr val="bg1"/>
                </a:solidFill>
              </a:rPr>
              <a:t>with </a:t>
            </a:r>
            <a:r>
              <a:rPr lang="en-US" sz="2100" dirty="0" smtClean="0">
                <a:solidFill>
                  <a:schemeClr val="bg1"/>
                </a:solidFill>
              </a:rPr>
              <a:t>partners </a:t>
            </a:r>
            <a:r>
              <a:rPr lang="en-US" sz="2100" dirty="0">
                <a:solidFill>
                  <a:schemeClr val="bg1"/>
                </a:solidFill>
              </a:rPr>
              <a:t>to increase precision and accuracy in uranium age dating </a:t>
            </a:r>
            <a:endParaRPr lang="en-US" sz="2100" dirty="0" smtClean="0">
              <a:solidFill>
                <a:schemeClr val="bg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</a:rPr>
              <a:t>Historically </a:t>
            </a:r>
            <a:r>
              <a:rPr lang="en-US" sz="2100" dirty="0" err="1" smtClean="0">
                <a:solidFill>
                  <a:schemeClr val="bg1"/>
                </a:solidFill>
              </a:rPr>
              <a:t>interlaboratory</a:t>
            </a:r>
            <a:r>
              <a:rPr lang="en-US" sz="2100" dirty="0" smtClean="0">
                <a:solidFill>
                  <a:schemeClr val="bg1"/>
                </a:solidFill>
              </a:rPr>
              <a:t> has been a bias with these measurements</a:t>
            </a:r>
            <a:endParaRPr lang="en-US" sz="2100" dirty="0">
              <a:solidFill>
                <a:schemeClr val="bg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</a:rPr>
              <a:t>Focus </a:t>
            </a:r>
            <a:r>
              <a:rPr lang="en-US" sz="2100" dirty="0">
                <a:solidFill>
                  <a:schemeClr val="bg1"/>
                </a:solidFill>
              </a:rPr>
              <a:t>on a single topic </a:t>
            </a:r>
            <a:r>
              <a:rPr lang="en-US" sz="2100" dirty="0" smtClean="0">
                <a:solidFill>
                  <a:schemeClr val="bg1"/>
                </a:solidFill>
              </a:rPr>
              <a:t>to maximize </a:t>
            </a:r>
            <a:r>
              <a:rPr lang="en-US" sz="2100" dirty="0">
                <a:solidFill>
                  <a:schemeClr val="bg1"/>
                </a:solidFill>
              </a:rPr>
              <a:t>CBM’s investment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2209800"/>
            <a:ext cx="72208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Radiochronometers</a:t>
            </a:r>
            <a:r>
              <a:rPr lang="en-US" sz="2000" dirty="0" smtClean="0">
                <a:solidFill>
                  <a:schemeClr val="bg1"/>
                </a:solidFill>
              </a:rPr>
              <a:t> provide insight into separation date and quality</a:t>
            </a:r>
          </a:p>
          <a:p>
            <a:r>
              <a:rPr lang="en-US" sz="2000" u="sng" dirty="0" smtClean="0">
                <a:solidFill>
                  <a:schemeClr val="bg1"/>
                </a:solidFill>
              </a:rPr>
              <a:t>Areas for improvement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Certified Reference Materials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Development of </a:t>
            </a:r>
            <a:r>
              <a:rPr lang="en-US" sz="2000" baseline="30000" dirty="0" smtClean="0">
                <a:solidFill>
                  <a:schemeClr val="bg1"/>
                </a:solidFill>
              </a:rPr>
              <a:t>229</a:t>
            </a:r>
            <a:r>
              <a:rPr lang="en-US" sz="2000" dirty="0" smtClean="0">
                <a:solidFill>
                  <a:schemeClr val="bg1"/>
                </a:solidFill>
              </a:rPr>
              <a:t>Th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Measurement and interpretation of multiple parent-progeny pairs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aseline="30000" dirty="0" smtClean="0">
                <a:solidFill>
                  <a:schemeClr val="bg1"/>
                </a:solidFill>
              </a:rPr>
              <a:t>230</a:t>
            </a:r>
            <a:r>
              <a:rPr lang="en-US" sz="2000" dirty="0" smtClean="0">
                <a:solidFill>
                  <a:schemeClr val="bg1"/>
                </a:solidFill>
              </a:rPr>
              <a:t>Th/</a:t>
            </a:r>
            <a:r>
              <a:rPr lang="en-US" sz="2000" baseline="30000" dirty="0" smtClean="0">
                <a:solidFill>
                  <a:schemeClr val="bg1"/>
                </a:solidFill>
              </a:rPr>
              <a:t>234</a:t>
            </a:r>
            <a:r>
              <a:rPr lang="en-US" sz="2000" dirty="0" smtClean="0">
                <a:solidFill>
                  <a:schemeClr val="bg1"/>
                </a:solidFill>
              </a:rPr>
              <a:t>U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aseline="30000" dirty="0" smtClean="0">
                <a:solidFill>
                  <a:schemeClr val="bg1"/>
                </a:solidFill>
              </a:rPr>
              <a:t>231</a:t>
            </a:r>
            <a:r>
              <a:rPr lang="en-US" sz="2000" dirty="0" smtClean="0">
                <a:solidFill>
                  <a:schemeClr val="bg1"/>
                </a:solidFill>
              </a:rPr>
              <a:t>Pa/</a:t>
            </a:r>
            <a:r>
              <a:rPr lang="en-US" sz="2000" baseline="30000" dirty="0" smtClean="0">
                <a:solidFill>
                  <a:schemeClr val="bg1"/>
                </a:solidFill>
              </a:rPr>
              <a:t>235</a:t>
            </a:r>
            <a:r>
              <a:rPr lang="en-US" sz="2000" dirty="0" smtClean="0">
                <a:solidFill>
                  <a:schemeClr val="bg1"/>
                </a:solidFill>
              </a:rPr>
              <a:t>U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7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Radiochronometry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Examples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9282-30F5-4141-B5EC-C10EAE6EBF5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10" descr="doe(colo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52400"/>
            <a:ext cx="1828800" cy="514881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Picture 10" descr="Age-dating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3" b="1610"/>
          <a:stretch/>
        </p:blipFill>
        <p:spPr>
          <a:xfrm>
            <a:off x="4125642" y="3775156"/>
            <a:ext cx="5018358" cy="3082844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876800" y="3352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2"/>
                </a:solidFill>
              </a:rPr>
              <a:t>Age of an HEU Sample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733800"/>
            <a:ext cx="373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baseline="30000" dirty="0" smtClean="0"/>
              <a:t>234</a:t>
            </a:r>
            <a:r>
              <a:rPr lang="en-US" sz="2000" b="1" dirty="0" smtClean="0"/>
              <a:t>U  →  </a:t>
            </a:r>
            <a:r>
              <a:rPr lang="en-US" sz="2000" b="1" baseline="30000" dirty="0" smtClean="0"/>
              <a:t>230</a:t>
            </a:r>
            <a:r>
              <a:rPr lang="en-US" sz="2000" b="1" dirty="0" smtClean="0"/>
              <a:t>Th; t</a:t>
            </a:r>
            <a:r>
              <a:rPr lang="en-US" sz="2000" b="1" baseline="-25000" dirty="0" smtClean="0"/>
              <a:t>1/2</a:t>
            </a:r>
            <a:r>
              <a:rPr lang="en-US" sz="2000" b="1" dirty="0" smtClean="0"/>
              <a:t> = 2.5x10</a:t>
            </a:r>
            <a:r>
              <a:rPr lang="en-US" sz="2000" b="1" baseline="30000" dirty="0" smtClean="0"/>
              <a:t>5</a:t>
            </a:r>
            <a:r>
              <a:rPr lang="en-US" sz="2000" b="1" dirty="0" smtClean="0"/>
              <a:t> yr</a:t>
            </a:r>
          </a:p>
          <a:p>
            <a:pPr>
              <a:lnSpc>
                <a:spcPct val="200000"/>
              </a:lnSpc>
            </a:pPr>
            <a:r>
              <a:rPr lang="en-US" sz="2000" b="1" baseline="30000" dirty="0" smtClean="0"/>
              <a:t>235</a:t>
            </a:r>
            <a:r>
              <a:rPr lang="en-US" sz="2000" b="1" dirty="0" smtClean="0"/>
              <a:t>U  →  </a:t>
            </a:r>
            <a:r>
              <a:rPr lang="en-US" sz="2000" b="1" baseline="30000" dirty="0" smtClean="0"/>
              <a:t>231</a:t>
            </a:r>
            <a:r>
              <a:rPr lang="en-US" sz="2000" b="1" dirty="0" smtClean="0"/>
              <a:t>Pa; t</a:t>
            </a:r>
            <a:r>
              <a:rPr lang="en-US" sz="2000" b="1" baseline="-25000" dirty="0" smtClean="0"/>
              <a:t>1/2</a:t>
            </a:r>
            <a:r>
              <a:rPr lang="en-US" sz="2000" b="1" dirty="0" smtClean="0"/>
              <a:t> = 7.0x10</a:t>
            </a:r>
            <a:r>
              <a:rPr lang="en-US" sz="2000" b="1" baseline="30000" dirty="0" smtClean="0"/>
              <a:t>8</a:t>
            </a:r>
            <a:r>
              <a:rPr lang="en-US" sz="2000" b="1" dirty="0" smtClean="0"/>
              <a:t> yr</a:t>
            </a:r>
          </a:p>
          <a:p>
            <a:pPr>
              <a:lnSpc>
                <a:spcPct val="200000"/>
              </a:lnSpc>
            </a:pPr>
            <a:r>
              <a:rPr lang="en-US" sz="2000" b="1" baseline="30000" dirty="0" smtClean="0"/>
              <a:t>233</a:t>
            </a:r>
            <a:r>
              <a:rPr lang="en-US" sz="2000" b="1" dirty="0" smtClean="0"/>
              <a:t>U  →  </a:t>
            </a:r>
            <a:r>
              <a:rPr lang="en-US" sz="2000" b="1" baseline="30000" dirty="0" smtClean="0"/>
              <a:t>229</a:t>
            </a:r>
            <a:r>
              <a:rPr lang="en-US" sz="2000" b="1" dirty="0" smtClean="0"/>
              <a:t>Th; t</a:t>
            </a:r>
            <a:r>
              <a:rPr lang="en-US" sz="2000" b="1" baseline="-25000" dirty="0" smtClean="0"/>
              <a:t>1/2</a:t>
            </a:r>
            <a:r>
              <a:rPr lang="en-US" sz="2000" b="1" dirty="0" smtClean="0"/>
              <a:t> = 1.6x10</a:t>
            </a:r>
            <a:r>
              <a:rPr lang="en-US" sz="2000" b="1" baseline="30000" dirty="0" smtClean="0"/>
              <a:t>5</a:t>
            </a:r>
            <a:r>
              <a:rPr lang="en-US" sz="2000" b="1" dirty="0" smtClean="0"/>
              <a:t> yr</a:t>
            </a:r>
          </a:p>
          <a:p>
            <a:pPr>
              <a:lnSpc>
                <a:spcPct val="200000"/>
              </a:lnSpc>
            </a:pPr>
            <a:r>
              <a:rPr lang="en-US" sz="2000" b="1" baseline="30000" dirty="0" smtClean="0"/>
              <a:t>241</a:t>
            </a:r>
            <a:r>
              <a:rPr lang="en-US" sz="2000" b="1" dirty="0" smtClean="0"/>
              <a:t>Pu → </a:t>
            </a:r>
            <a:r>
              <a:rPr lang="en-US" sz="2000" b="1" baseline="30000" dirty="0" smtClean="0"/>
              <a:t>241</a:t>
            </a:r>
            <a:r>
              <a:rPr lang="en-US" sz="2000" b="1" dirty="0" smtClean="0"/>
              <a:t>Am; t</a:t>
            </a:r>
            <a:r>
              <a:rPr lang="en-US" sz="2000" b="1" baseline="-25000" dirty="0" smtClean="0"/>
              <a:t>1/2</a:t>
            </a:r>
            <a:r>
              <a:rPr lang="en-US" sz="2000" b="1" dirty="0" smtClean="0"/>
              <a:t> = 14.4 yr</a:t>
            </a:r>
          </a:p>
          <a:p>
            <a:pPr>
              <a:lnSpc>
                <a:spcPct val="200000"/>
              </a:lnSpc>
            </a:pPr>
            <a:r>
              <a:rPr lang="en-US" sz="2000" b="1" baseline="30000" dirty="0" smtClean="0"/>
              <a:t>241</a:t>
            </a:r>
            <a:r>
              <a:rPr lang="en-US" sz="2000" b="1" dirty="0" smtClean="0"/>
              <a:t>Am → </a:t>
            </a:r>
            <a:r>
              <a:rPr lang="en-US" sz="2000" b="1" baseline="30000" dirty="0" smtClean="0"/>
              <a:t>237</a:t>
            </a:r>
            <a:r>
              <a:rPr lang="en-US" sz="2000" b="1" dirty="0" smtClean="0"/>
              <a:t>Np; t</a:t>
            </a:r>
            <a:r>
              <a:rPr lang="en-US" sz="2000" b="1" baseline="-25000" dirty="0" smtClean="0"/>
              <a:t>1/2</a:t>
            </a:r>
            <a:r>
              <a:rPr lang="en-US" sz="2000" b="1" dirty="0" smtClean="0"/>
              <a:t> = 433 yr</a:t>
            </a:r>
          </a:p>
          <a:p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 </a:t>
            </a:r>
          </a:p>
          <a:p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3429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Common </a:t>
            </a:r>
            <a:r>
              <a:rPr lang="en-US" sz="2400" b="1" u="sng" dirty="0" err="1" smtClean="0">
                <a:solidFill>
                  <a:schemeClr val="tx2"/>
                </a:solidFill>
              </a:rPr>
              <a:t>Radiochronometers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lum bright="-15000" contrast="20000"/>
          </a:blip>
          <a:srcRect/>
          <a:stretch>
            <a:fillRect/>
          </a:stretch>
        </p:blipFill>
        <p:spPr bwMode="auto">
          <a:xfrm>
            <a:off x="457200" y="838200"/>
            <a:ext cx="6172200" cy="2497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705600" y="1295400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 from ITWG: </a:t>
            </a:r>
            <a:r>
              <a:rPr lang="en-US" sz="2000" b="1" dirty="0" smtClean="0"/>
              <a:t>Behavior of U, Pa, </a:t>
            </a:r>
            <a:r>
              <a:rPr lang="en-US" sz="2000" b="1" dirty="0" err="1" smtClean="0"/>
              <a:t>Pu</a:t>
            </a:r>
            <a:r>
              <a:rPr lang="en-US" sz="2000" b="1" dirty="0" smtClean="0"/>
              <a:t>, Am during U metal casting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2012-08-23 NA-10 Briefing (2) (3)</Template>
  <TotalTime>6189</TotalTime>
  <Words>808</Words>
  <Application>Microsoft Office PowerPoint</Application>
  <PresentationFormat>On-screen Show (4:3)</PresentationFormat>
  <Paragraphs>134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NNSA’s Confidence Building Measures Program (CBM)</vt:lpstr>
      <vt:lpstr>CBM Mission</vt:lpstr>
      <vt:lpstr>DOE National Laboratory  Complex</vt:lpstr>
      <vt:lpstr>CBM: Key Objectives</vt:lpstr>
      <vt:lpstr>Slide 5</vt:lpstr>
      <vt:lpstr>Objective 1: Build global nuclear forensics awareness   </vt:lpstr>
      <vt:lpstr>Slide 7</vt:lpstr>
      <vt:lpstr>Slide 8</vt:lpstr>
      <vt:lpstr>Radiochronometry Examples</vt:lpstr>
      <vt:lpstr>Summary</vt:lpstr>
      <vt:lpstr>Collaborators</vt:lpstr>
    </vt:vector>
  </TitlesOfParts>
  <Company>U.S. Department of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Defense Nuclear Nonproliferation</dc:title>
  <dc:creator>kristin childress</dc:creator>
  <cp:lastModifiedBy>hdion</cp:lastModifiedBy>
  <cp:revision>589</cp:revision>
  <cp:lastPrinted>2014-07-01T15:28:12Z</cp:lastPrinted>
  <dcterms:created xsi:type="dcterms:W3CDTF">2010-09-13T17:32:53Z</dcterms:created>
  <dcterms:modified xsi:type="dcterms:W3CDTF">2014-07-04T02:49:37Z</dcterms:modified>
</cp:coreProperties>
</file>