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4"/>
  </p:notesMasterIdLst>
  <p:handoutMasterIdLst>
    <p:handoutMasterId r:id="rId35"/>
  </p:handoutMasterIdLst>
  <p:sldIdLst>
    <p:sldId id="259" r:id="rId2"/>
    <p:sldId id="264" r:id="rId3"/>
    <p:sldId id="265" r:id="rId4"/>
    <p:sldId id="266" r:id="rId5"/>
    <p:sldId id="267" r:id="rId6"/>
    <p:sldId id="268" r:id="rId7"/>
    <p:sldId id="270" r:id="rId8"/>
    <p:sldId id="273" r:id="rId9"/>
    <p:sldId id="274" r:id="rId10"/>
    <p:sldId id="283" r:id="rId11"/>
    <p:sldId id="306" r:id="rId12"/>
    <p:sldId id="275" r:id="rId13"/>
    <p:sldId id="276" r:id="rId14"/>
    <p:sldId id="286" r:id="rId15"/>
    <p:sldId id="284" r:id="rId16"/>
    <p:sldId id="285" r:id="rId17"/>
    <p:sldId id="279" r:id="rId18"/>
    <p:sldId id="278" r:id="rId19"/>
    <p:sldId id="289" r:id="rId20"/>
    <p:sldId id="287" r:id="rId21"/>
    <p:sldId id="288" r:id="rId22"/>
    <p:sldId id="295" r:id="rId23"/>
    <p:sldId id="293" r:id="rId24"/>
    <p:sldId id="294" r:id="rId25"/>
    <p:sldId id="298" r:id="rId26"/>
    <p:sldId id="296" r:id="rId27"/>
    <p:sldId id="297" r:id="rId28"/>
    <p:sldId id="292" r:id="rId29"/>
    <p:sldId id="290" r:id="rId30"/>
    <p:sldId id="291" r:id="rId31"/>
    <p:sldId id="301" r:id="rId32"/>
    <p:sldId id="302" r:id="rId3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99"/>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497" autoAdjust="0"/>
    <p:restoredTop sz="94683" autoAdjust="0"/>
  </p:normalViewPr>
  <p:slideViewPr>
    <p:cSldViewPr>
      <p:cViewPr varScale="1">
        <p:scale>
          <a:sx n="131" d="100"/>
          <a:sy n="131" d="100"/>
        </p:scale>
        <p:origin x="-78" y="-1080"/>
      </p:cViewPr>
      <p:guideLst>
        <p:guide orient="horz" pos="2160"/>
        <p:guide pos="2880"/>
      </p:guideLst>
    </p:cSldViewPr>
  </p:slideViewPr>
  <p:outlineViewPr>
    <p:cViewPr>
      <p:scale>
        <a:sx n="33" d="100"/>
        <a:sy n="33" d="100"/>
      </p:scale>
      <p:origin x="36"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1968"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E87BC510-34BA-4E09-9618-F80A27368726}" type="datetimeFigureOut">
              <a:rPr lang="en-US" smtClean="0"/>
              <a:pPr/>
              <a:t>7/2/2014</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E0624CA6-C559-4822-BAAC-A8EDDA8FA442}" type="slidenum">
              <a:rPr lang="en-US" smtClean="0"/>
              <a:pPr/>
              <a:t>‹#›</a:t>
            </a:fld>
            <a:endParaRPr lang="en-US"/>
          </a:p>
        </p:txBody>
      </p:sp>
    </p:spTree>
    <p:extLst>
      <p:ext uri="{BB962C8B-B14F-4D97-AF65-F5344CB8AC3E}">
        <p14:creationId xmlns:p14="http://schemas.microsoft.com/office/powerpoint/2010/main" val="2283840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6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int.lanl.gov/security/protectinf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a:prstGeom prst="rect">
            <a:avLst/>
          </a:prstGeom>
          <a:noFill/>
          <a:ln w="12700">
            <a:solidFill>
              <a:prstClr val="black"/>
            </a:solidFill>
          </a:ln>
        </p:spPr>
      </p:sp>
      <p:sp>
        <p:nvSpPr>
          <p:cNvPr id="3" name="Notes Placeholder 2"/>
          <p:cNvSpPr>
            <a:spLocks noGrp="1"/>
          </p:cNvSpPr>
          <p:nvPr>
            <p:ph type="body" idx="1"/>
          </p:nvPr>
        </p:nvSpPr>
        <p:spPr>
          <a:xfrm>
            <a:off x="695008" y="4387136"/>
            <a:ext cx="5560060" cy="4156234"/>
          </a:xfrm>
          <a:prstGeom prst="rect">
            <a:avLst/>
          </a:prstGeom>
        </p:spPr>
        <p:txBody>
          <a:bodyPr lIns="92492" tIns="46246" rIns="92492" bIns="46246"/>
          <a:lstStyle/>
          <a:p>
            <a:pPr eaLnBrk="1" hangingPunct="1"/>
            <a:r>
              <a:rPr lang="en-US" altLang="en-US" dirty="0" smtClean="0"/>
              <a:t>Content Slide Notes</a:t>
            </a:r>
          </a:p>
          <a:p>
            <a:pPr eaLnBrk="1" hangingPunct="1"/>
            <a:r>
              <a:rPr lang="en-US" altLang="en-US" dirty="0" smtClean="0">
                <a:solidFill>
                  <a:srgbClr val="000000"/>
                </a:solidFill>
                <a:latin typeface="Helvetica" charset="0"/>
              </a:rPr>
              <a:t>“UNCLASSIFIED”  marking of slides is not a security requirement and may be deleted from the Slide Master (View › Master › Slide Master). In general, slides should be marked “UNCLASSIFIED” if there is potential for confusion or misinterpretation of something that could be deemed classified. For guidance on marking slides containing classified and unclassified controlled information, see the Protecting Information Web site at </a:t>
            </a:r>
            <a:r>
              <a:rPr lang="en-US" altLang="en-US" dirty="0" smtClean="0">
                <a:hlinkClick r:id="rId3"/>
              </a:rPr>
              <a:t>http://int.lanl.gov/security/protectinfo/</a:t>
            </a:r>
            <a:r>
              <a:rPr lang="en-US" altLang="en-US" dirty="0" smtClean="0">
                <a:solidFill>
                  <a:srgbClr val="000000"/>
                </a:solidFill>
                <a:latin typeface="Helvetica" charset="0"/>
              </a:rPr>
              <a:t>.</a:t>
            </a:r>
          </a:p>
          <a:p>
            <a:endParaRPr lang="en-US" dirty="0"/>
          </a:p>
        </p:txBody>
      </p:sp>
    </p:spTree>
    <p:extLst>
      <p:ext uri="{BB962C8B-B14F-4D97-AF65-F5344CB8AC3E}">
        <p14:creationId xmlns:p14="http://schemas.microsoft.com/office/powerpoint/2010/main" val="1483793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14600"/>
            <a:ext cx="7772400" cy="1447800"/>
          </a:xfrm>
        </p:spPr>
        <p:txBody>
          <a:bodyPr vert="horz" lIns="91440" tIns="45720" rIns="91440" bIns="45720" rtlCol="0" anchor="t" anchorCtr="0">
            <a:noAutofit/>
          </a:bodyPr>
          <a:lstStyle>
            <a:lvl1pPr algn="ctr" rtl="0" eaLnBrk="1" fontAlgn="base" hangingPunct="1">
              <a:spcBef>
                <a:spcPct val="0"/>
              </a:spcBef>
              <a:spcAft>
                <a:spcPct val="0"/>
              </a:spcAft>
              <a:defRPr lang="en-US" sz="3200" b="1" dirty="0">
                <a:solidFill>
                  <a:srgbClr val="24459C"/>
                </a:solidFill>
                <a:latin typeface="+mj-lt"/>
                <a:ea typeface="+mj-ea"/>
                <a:cs typeface="+mj-cs"/>
              </a:defRPr>
            </a:lvl1pPr>
          </a:lstStyle>
          <a:p>
            <a:pPr marL="0" lvl="0" algn="ctr"/>
            <a:r>
              <a:rPr lang="en-US" dirty="0" smtClean="0"/>
              <a:t>Click to add presentation title</a:t>
            </a:r>
            <a:endParaRPr lang="en-US" dirty="0"/>
          </a:p>
        </p:txBody>
      </p:sp>
      <p:sp>
        <p:nvSpPr>
          <p:cNvPr id="3" name="Subtitle 2"/>
          <p:cNvSpPr>
            <a:spLocks noGrp="1"/>
          </p:cNvSpPr>
          <p:nvPr>
            <p:ph type="subTitle" idx="1" hasCustomPrompt="1"/>
          </p:nvPr>
        </p:nvSpPr>
        <p:spPr>
          <a:xfrm>
            <a:off x="1371600" y="3505200"/>
            <a:ext cx="6400800" cy="7620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presentation subtitle</a:t>
            </a:r>
            <a:endParaRPr lang="en-US" dirty="0"/>
          </a:p>
        </p:txBody>
      </p:sp>
      <p:sp>
        <p:nvSpPr>
          <p:cNvPr id="7" name="Text Placeholder 8"/>
          <p:cNvSpPr>
            <a:spLocks noGrp="1"/>
          </p:cNvSpPr>
          <p:nvPr>
            <p:ph type="body" sz="quarter" idx="10" hasCustomPrompt="1"/>
          </p:nvPr>
        </p:nvSpPr>
        <p:spPr>
          <a:xfrm>
            <a:off x="3328418" y="4724400"/>
            <a:ext cx="2479849" cy="523875"/>
          </a:xfrm>
        </p:spPr>
        <p:txBody>
          <a:bodyPr lIns="0" rIns="0">
            <a:noAutofit/>
          </a:bodyPr>
          <a:lstStyle>
            <a:lvl1pPr marL="0" indent="0" algn="ctr">
              <a:buFontTx/>
              <a:buNone/>
              <a:defRPr sz="2400" baseline="0">
                <a:solidFill>
                  <a:schemeClr val="tx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386407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gn="l" rtl="0" eaLnBrk="1" fontAlgn="base" hangingPunct="1">
              <a:spcBef>
                <a:spcPct val="0"/>
              </a:spcBef>
              <a:spcAft>
                <a:spcPct val="0"/>
              </a:spcAft>
              <a:defRPr lang="en-US" sz="2800" b="1" dirty="0">
                <a:solidFill>
                  <a:srgbClr val="003399"/>
                </a:solidFill>
                <a:latin typeface="+mj-lt"/>
                <a:ea typeface="+mj-ea"/>
                <a:cs typeface="+mj-cs"/>
              </a:defRPr>
            </a:lvl1pPr>
          </a:lstStyle>
          <a:p>
            <a:r>
              <a:rPr lang="en-US" dirty="0" smtClean="0"/>
              <a:t>Click to add slide title </a:t>
            </a:r>
            <a:endParaRPr lang="en-US" dirty="0"/>
          </a:p>
        </p:txBody>
      </p:sp>
      <p:sp>
        <p:nvSpPr>
          <p:cNvPr id="3" name="Content Placeholder 2"/>
          <p:cNvSpPr>
            <a:spLocks noGrp="1"/>
          </p:cNvSpPr>
          <p:nvPr>
            <p:ph idx="1" hasCustomPrompt="1"/>
          </p:nvPr>
        </p:nvSpPr>
        <p:spPr>
          <a:xfrm>
            <a:off x="457200" y="1371600"/>
            <a:ext cx="8229600" cy="4525963"/>
          </a:xfrm>
        </p:spPr>
        <p:txBody>
          <a:bodyPr>
            <a:noAutofit/>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sz="2400"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kumimoji="0" lang="en-US" sz="20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20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2900" marR="0" lvl="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Tree>
    <p:extLst>
      <p:ext uri="{BB962C8B-B14F-4D97-AF65-F5344CB8AC3E}">
        <p14:creationId xmlns:p14="http://schemas.microsoft.com/office/powerpoint/2010/main" val="306142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3" name="Content Placeholder 2"/>
          <p:cNvSpPr>
            <a:spLocks noGrp="1"/>
          </p:cNvSpPr>
          <p:nvPr>
            <p:ph sz="half" idx="1" hasCustomPrompt="1"/>
          </p:nvPr>
        </p:nvSpPr>
        <p:spPr>
          <a:xfrm>
            <a:off x="457200" y="1371600"/>
            <a:ext cx="4038600" cy="4495799"/>
          </a:xfrm>
        </p:spPr>
        <p:txBody>
          <a:bodyPr>
            <a:noAutofit/>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4648200" y="4678363"/>
            <a:ext cx="4038600" cy="1341437"/>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648200" y="1371600"/>
            <a:ext cx="4038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106842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5" name="Text Placeholder 5"/>
          <p:cNvSpPr>
            <a:spLocks noGrp="1"/>
          </p:cNvSpPr>
          <p:nvPr>
            <p:ph type="body" sz="quarter" idx="10" hasCustomPrompt="1"/>
          </p:nvPr>
        </p:nvSpPr>
        <p:spPr>
          <a:xfrm>
            <a:off x="457200" y="4602163"/>
            <a:ext cx="8229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57200" y="1371600"/>
            <a:ext cx="8229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4089582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05840"/>
          </a:xfrm>
          <a:prstGeom prst="rect">
            <a:avLst/>
          </a:prstGeom>
        </p:spPr>
        <p:txBody>
          <a:bodyPr vert="horz" lIns="91440" tIns="45720" rIns="91440" bIns="45720" rtlCol="0" anchor="ctr">
            <a:noAutofit/>
          </a:bodyPr>
          <a:lstStyle/>
          <a:p>
            <a:r>
              <a:rPr lang="en-US" dirty="0" smtClean="0"/>
              <a:t>Click to add slide title</a:t>
            </a:r>
            <a:endParaRPr lang="en-US" dirty="0"/>
          </a:p>
        </p:txBody>
      </p:sp>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Autofit/>
          </a:bodyPr>
          <a:lstStyle/>
          <a:p>
            <a:pPr lvl="0"/>
            <a:r>
              <a:rPr lang="en-US" dirty="0" smtClean="0"/>
              <a:t>Click to add text </a:t>
            </a:r>
          </a:p>
          <a:p>
            <a:pPr lvl="1"/>
            <a:r>
              <a:rPr lang="en-US" dirty="0" smtClean="0"/>
              <a:t>Second level text</a:t>
            </a:r>
          </a:p>
          <a:p>
            <a:pPr lvl="2"/>
            <a:r>
              <a:rPr lang="en-US" dirty="0" smtClean="0"/>
              <a:t>Third level text</a:t>
            </a:r>
          </a:p>
          <a:p>
            <a:pPr lvl="3"/>
            <a:r>
              <a:rPr lang="en-US" dirty="0" smtClean="0"/>
              <a:t>Fourth level text</a:t>
            </a:r>
          </a:p>
        </p:txBody>
      </p:sp>
      <p:sp>
        <p:nvSpPr>
          <p:cNvPr id="12" name="Rectangle 22"/>
          <p:cNvSpPr txBox="1">
            <a:spLocks noChangeArrowheads="1"/>
          </p:cNvSpPr>
          <p:nvPr/>
        </p:nvSpPr>
        <p:spPr bwMode="auto">
          <a:xfrm>
            <a:off x="6781800" y="6218238"/>
            <a:ext cx="19939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ClrTx/>
              <a:buSzTx/>
              <a:buFontTx/>
              <a:buNone/>
              <a:defRPr sz="800" i="1" kern="1200">
                <a:solidFill>
                  <a:schemeClr val="tx1"/>
                </a:solidFill>
                <a:latin typeface="Arial" charset="0"/>
                <a:ea typeface="+mn-ea"/>
                <a:cs typeface="+mn-cs"/>
              </a:defRPr>
            </a:lvl1pPr>
            <a:lvl2pPr marL="4572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2pPr>
            <a:lvl3pPr marL="9144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3pPr>
            <a:lvl4pPr marL="13716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4pPr>
            <a:lvl5pPr marL="18288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rPr>
              <a:t>Slide </a:t>
            </a:r>
            <a:fld id="{A6F8108F-975F-49E9-8C55-EC336499542B}" type="slidenum">
              <a:rPr kumimoji="0" lang="en-US" sz="800" b="0" i="1"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800" b="0" i="1" u="none" strike="noStrike" kern="1200" cap="none" spc="0" normalizeH="0" baseline="0" noProof="0" dirty="0">
              <a:ln>
                <a:noFill/>
              </a:ln>
              <a:solidFill>
                <a:srgbClr val="000000"/>
              </a:solidFill>
              <a:effectLst/>
              <a:uLnTx/>
              <a:uFillTx/>
              <a:latin typeface="Arial" charset="0"/>
            </a:endParaRPr>
          </a:p>
        </p:txBody>
      </p:sp>
      <p:sp>
        <p:nvSpPr>
          <p:cNvPr id="13" name="Text Box 24"/>
          <p:cNvSpPr txBox="1">
            <a:spLocks noChangeArrowheads="1"/>
          </p:cNvSpPr>
          <p:nvPr/>
        </p:nvSpPr>
        <p:spPr bwMode="auto">
          <a:xfrm>
            <a:off x="3238500" y="6116638"/>
            <a:ext cx="2667000" cy="231775"/>
          </a:xfrm>
          <a:prstGeom prst="rect">
            <a:avLst/>
          </a:prstGeom>
          <a:noFill/>
          <a:ln w="9525">
            <a:noFill/>
            <a:miter lim="800000"/>
            <a:headEnd/>
            <a:tailEnd/>
          </a:ln>
          <a:effectLst/>
        </p:spPr>
        <p:txBody>
          <a:bodyPr lIns="9144" tIns="0" rIns="9144" bIns="0" anchor="b"/>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250" normalizeH="0" baseline="0" noProof="0" dirty="0" smtClean="0">
                <a:ln>
                  <a:noFill/>
                </a:ln>
                <a:solidFill>
                  <a:srgbClr val="808080"/>
                </a:solidFill>
                <a:effectLst/>
                <a:uLnTx/>
                <a:uFillTx/>
                <a:latin typeface="Arial" panose="020B0604020202020204" pitchFamily="34" charset="0"/>
                <a:cs typeface="Arial" panose="020B0604020202020204" pitchFamily="34" charset="0"/>
              </a:rPr>
              <a:t>UNCLASSIFIED</a:t>
            </a:r>
            <a:endParaRPr kumimoji="0" lang="en-US" sz="900" b="0" i="0" u="none" strike="noStrike" kern="0" cap="none" spc="250" normalizeH="0" baseline="0" noProof="0" dirty="0" smtClean="0">
              <a:ln>
                <a:noFill/>
              </a:ln>
              <a:solidFill>
                <a:srgbClr val="80808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774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1" r:id="rId4"/>
  </p:sldLayoutIdLst>
  <p:txStyles>
    <p:titleStyle>
      <a:lvl1pPr algn="l" defTabSz="914400" rtl="0" eaLnBrk="1" fontAlgn="base" latinLnBrk="0" hangingPunct="1">
        <a:spcBef>
          <a:spcPct val="0"/>
        </a:spcBef>
        <a:spcAft>
          <a:spcPct val="0"/>
        </a:spcAft>
        <a:buNone/>
        <a:defRPr lang="en-US" sz="2800" b="1" kern="1200" baseline="0" dirty="0">
          <a:solidFill>
            <a:srgbClr val="24459C"/>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kumimoji="0" lang="en-US" sz="24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emf"/><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tiff"/></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563"/>
          <a:stretch/>
        </p:blipFill>
        <p:spPr>
          <a:xfrm>
            <a:off x="152400" y="0"/>
            <a:ext cx="8791978" cy="5760720"/>
          </a:xfrm>
          <a:prstGeom prst="rect">
            <a:avLst/>
          </a:prstGeom>
        </p:spPr>
      </p:pic>
      <p:sp>
        <p:nvSpPr>
          <p:cNvPr id="5" name="Title 4"/>
          <p:cNvSpPr>
            <a:spLocks noGrp="1"/>
          </p:cNvSpPr>
          <p:nvPr>
            <p:ph type="ctrTitle"/>
          </p:nvPr>
        </p:nvSpPr>
        <p:spPr>
          <a:xfrm>
            <a:off x="685800" y="1371600"/>
            <a:ext cx="7772400" cy="1447800"/>
          </a:xfrm>
        </p:spPr>
        <p:txBody>
          <a:bodyPr/>
          <a:lstStyle/>
          <a:p>
            <a:r>
              <a:rPr lang="en-US" dirty="0" smtClean="0">
                <a:solidFill>
                  <a:schemeClr val="bg1"/>
                </a:solidFill>
              </a:rPr>
              <a:t>Probing Forensic Signatures of Nuclear Materials</a:t>
            </a:r>
            <a:endParaRPr lang="en-US" dirty="0">
              <a:solidFill>
                <a:schemeClr val="bg1"/>
              </a:solidFill>
            </a:endParaRPr>
          </a:p>
        </p:txBody>
      </p:sp>
      <p:sp>
        <p:nvSpPr>
          <p:cNvPr id="6" name="Subtitle 5"/>
          <p:cNvSpPr>
            <a:spLocks noGrp="1"/>
          </p:cNvSpPr>
          <p:nvPr>
            <p:ph type="subTitle" idx="1"/>
          </p:nvPr>
        </p:nvSpPr>
        <p:spPr>
          <a:xfrm>
            <a:off x="1371600" y="3200400"/>
            <a:ext cx="6400800" cy="762000"/>
          </a:xfrm>
        </p:spPr>
        <p:txBody>
          <a:bodyPr/>
          <a:lstStyle/>
          <a:p>
            <a:r>
              <a:rPr lang="en-US" u="sng" dirty="0" smtClean="0">
                <a:solidFill>
                  <a:schemeClr val="bg1"/>
                </a:solidFill>
              </a:rPr>
              <a:t>Marianne P. Wilkerson</a:t>
            </a:r>
            <a:r>
              <a:rPr lang="en-US" dirty="0" smtClean="0">
                <a:solidFill>
                  <a:schemeClr val="bg1"/>
                </a:solidFill>
              </a:rPr>
              <a:t>, S. D. Conradson, J. Ellis, S. Kozimor, R. Martin, A. Pugmire, B. Scott, A. Tamasi, G. Wagner, J. Walensky, M. Zimmer</a:t>
            </a:r>
            <a:endParaRPr lang="en-US" dirty="0">
              <a:solidFill>
                <a:schemeClr val="bg1"/>
              </a:solidFill>
            </a:endParaRPr>
          </a:p>
        </p:txBody>
      </p:sp>
      <p:sp>
        <p:nvSpPr>
          <p:cNvPr id="7" name="Text Placeholder 6"/>
          <p:cNvSpPr>
            <a:spLocks noGrp="1"/>
          </p:cNvSpPr>
          <p:nvPr>
            <p:ph type="body" sz="quarter" idx="10"/>
          </p:nvPr>
        </p:nvSpPr>
        <p:spPr>
          <a:xfrm>
            <a:off x="3328418" y="5267325"/>
            <a:ext cx="2479849" cy="523875"/>
          </a:xfrm>
        </p:spPr>
        <p:txBody>
          <a:bodyPr>
            <a:normAutofit/>
          </a:bodyPr>
          <a:lstStyle/>
          <a:p>
            <a:r>
              <a:rPr lang="en-US" dirty="0" smtClean="0">
                <a:solidFill>
                  <a:schemeClr val="bg1"/>
                </a:solidFill>
              </a:rPr>
              <a:t>11 July 2014</a:t>
            </a:r>
            <a:endParaRPr lang="en-US" dirty="0">
              <a:solidFill>
                <a:schemeClr val="bg1"/>
              </a:solidFill>
            </a:endParaRPr>
          </a:p>
        </p:txBody>
      </p:sp>
      <p:sp>
        <p:nvSpPr>
          <p:cNvPr id="9" name="TextBox 8"/>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14-24839</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457200" y="5477470"/>
            <a:ext cx="8229600" cy="738664"/>
          </a:xfrm>
          <a:prstGeom prst="rect">
            <a:avLst/>
          </a:prstGeom>
          <a:noFill/>
        </p:spPr>
        <p:txBody>
          <a:bodyPr wrap="square" rtlCol="0">
            <a:spAutoFit/>
          </a:bodyPr>
          <a:lstStyle/>
          <a:p>
            <a:pPr algn="ctr"/>
            <a:endParaRPr lang="en-US" b="1" dirty="0">
              <a:solidFill>
                <a:schemeClr val="bg1"/>
              </a:solidFill>
              <a:latin typeface="Arial" pitchFamily="34" charset="0"/>
              <a:cs typeface="Arial" pitchFamily="34" charset="0"/>
            </a:endParaRPr>
          </a:p>
          <a:p>
            <a:pPr algn="ctr"/>
            <a:r>
              <a:rPr lang="en-US" sz="1200" b="1" dirty="0" smtClean="0">
                <a:latin typeface="Arial" pitchFamily="34" charset="0"/>
                <a:cs typeface="Arial" pitchFamily="34" charset="0"/>
              </a:rPr>
              <a:t>Transformational and Applied Research Directorate, National Technical Nuclear Forensics Center</a:t>
            </a:r>
          </a:p>
          <a:p>
            <a:pPr algn="ctr"/>
            <a:r>
              <a:rPr lang="en-US" sz="1200" b="1" dirty="0" smtClean="0">
                <a:latin typeface="Arial" pitchFamily="34" charset="0"/>
                <a:cs typeface="Arial" pitchFamily="34" charset="0"/>
              </a:rPr>
              <a:t>U.S. Department of Homeland Security</a:t>
            </a:r>
            <a:endParaRPr lang="en-US" sz="1200" b="1" dirty="0">
              <a:latin typeface="Arial" pitchFamily="34" charset="0"/>
              <a:cs typeface="Arial" pitchFamily="34" charset="0"/>
            </a:endParaRPr>
          </a:p>
        </p:txBody>
      </p:sp>
    </p:spTree>
    <p:extLst>
      <p:ext uri="{BB962C8B-B14F-4D97-AF65-F5344CB8AC3E}">
        <p14:creationId xmlns:p14="http://schemas.microsoft.com/office/powerpoint/2010/main" val="501877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dirty="0">
                <a:solidFill>
                  <a:srgbClr val="0000FF"/>
                </a:solidFill>
                <a:ea typeface="ＭＳ Ｐゴシック" pitchFamily="34" charset="-128"/>
              </a:rPr>
              <a:t>How is local structure through XAFS determined?</a:t>
            </a:r>
            <a:br>
              <a:rPr lang="en-US" dirty="0">
                <a:solidFill>
                  <a:srgbClr val="0000FF"/>
                </a:solidFill>
                <a:ea typeface="ＭＳ Ｐゴシック" pitchFamily="34" charset="-128"/>
              </a:rPr>
            </a:b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61" y="2819400"/>
            <a:ext cx="3326339"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228600" y="1308318"/>
            <a:ext cx="6858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69863" indent="-169863">
              <a:spcBef>
                <a:spcPct val="0"/>
              </a:spcBef>
              <a:spcAft>
                <a:spcPct val="0"/>
              </a:spcAft>
              <a:buFont typeface="Wingdings 3" pitchFamily="18" charset="2"/>
              <a:buNone/>
            </a:pPr>
            <a:r>
              <a:rPr lang="en-US" sz="1600" b="1" dirty="0">
                <a:latin typeface="Arial" pitchFamily="34" charset="0"/>
                <a:ea typeface="ＭＳ Ｐゴシック" pitchFamily="34" charset="-128"/>
                <a:cs typeface="Arial" pitchFamily="34" charset="0"/>
              </a:rPr>
              <a:t>XAFS</a:t>
            </a:r>
            <a:r>
              <a:rPr lang="en-US" sz="1600" dirty="0">
                <a:latin typeface="Arial" pitchFamily="34" charset="0"/>
                <a:ea typeface="ＭＳ Ｐゴシック" pitchFamily="34" charset="-128"/>
                <a:cs typeface="Arial" pitchFamily="34" charset="0"/>
              </a:rPr>
              <a:t>- </a:t>
            </a:r>
            <a:r>
              <a:rPr lang="en-US" sz="1600" dirty="0">
                <a:solidFill>
                  <a:srgbClr val="000080"/>
                </a:solidFill>
                <a:latin typeface="Arial" pitchFamily="34" charset="0"/>
                <a:ea typeface="ＭＳ Ｐゴシック" pitchFamily="34" charset="-128"/>
                <a:cs typeface="Arial" pitchFamily="34" charset="0"/>
              </a:rPr>
              <a:t>X</a:t>
            </a:r>
            <a:r>
              <a:rPr lang="en-US" sz="1600" dirty="0">
                <a:latin typeface="Arial" pitchFamily="34" charset="0"/>
                <a:ea typeface="ＭＳ Ｐゴシック" pitchFamily="34" charset="-128"/>
                <a:cs typeface="Arial" pitchFamily="34" charset="0"/>
              </a:rPr>
              <a:t>-ray </a:t>
            </a:r>
            <a:r>
              <a:rPr lang="en-US" sz="1600" dirty="0">
                <a:solidFill>
                  <a:srgbClr val="000080"/>
                </a:solidFill>
                <a:latin typeface="Arial" pitchFamily="34" charset="0"/>
                <a:ea typeface="ＭＳ Ｐゴシック" pitchFamily="34" charset="-128"/>
                <a:cs typeface="Arial" pitchFamily="34" charset="0"/>
              </a:rPr>
              <a:t>A</a:t>
            </a:r>
            <a:r>
              <a:rPr lang="en-US" sz="1600" dirty="0">
                <a:latin typeface="Arial" pitchFamily="34" charset="0"/>
                <a:ea typeface="ＭＳ Ｐゴシック" pitchFamily="34" charset="-128"/>
                <a:cs typeface="Arial" pitchFamily="34" charset="0"/>
              </a:rPr>
              <a:t>bsorption  </a:t>
            </a:r>
            <a:r>
              <a:rPr lang="en-US" sz="1600" dirty="0">
                <a:solidFill>
                  <a:srgbClr val="000080"/>
                </a:solidFill>
                <a:latin typeface="Arial" pitchFamily="34" charset="0"/>
                <a:ea typeface="ＭＳ Ｐゴシック" pitchFamily="34" charset="-128"/>
                <a:cs typeface="Arial" pitchFamily="34" charset="0"/>
              </a:rPr>
              <a:t>F</a:t>
            </a:r>
            <a:r>
              <a:rPr lang="en-US" sz="1600" dirty="0">
                <a:latin typeface="Arial" pitchFamily="34" charset="0"/>
                <a:ea typeface="ＭＳ Ｐゴシック" pitchFamily="34" charset="-128"/>
                <a:cs typeface="Arial" pitchFamily="34" charset="0"/>
              </a:rPr>
              <a:t>ine </a:t>
            </a:r>
            <a:r>
              <a:rPr lang="en-US" sz="1600" dirty="0" smtClean="0">
                <a:solidFill>
                  <a:srgbClr val="000080"/>
                </a:solidFill>
                <a:latin typeface="Arial" pitchFamily="34" charset="0"/>
                <a:ea typeface="ＭＳ Ｐゴシック" pitchFamily="34" charset="-128"/>
                <a:cs typeface="Arial" pitchFamily="34" charset="0"/>
              </a:rPr>
              <a:t>S</a:t>
            </a:r>
            <a:r>
              <a:rPr lang="en-US" sz="1600" dirty="0" smtClean="0">
                <a:latin typeface="Arial" pitchFamily="34" charset="0"/>
                <a:ea typeface="ＭＳ Ｐゴシック" pitchFamily="34" charset="-128"/>
                <a:cs typeface="Arial" pitchFamily="34" charset="0"/>
              </a:rPr>
              <a:t>tructure</a:t>
            </a:r>
          </a:p>
          <a:p>
            <a:pPr marL="169863" indent="-169863">
              <a:spcBef>
                <a:spcPct val="0"/>
              </a:spcBef>
              <a:spcAft>
                <a:spcPct val="0"/>
              </a:spcAft>
              <a:buFont typeface="Wingdings 3" pitchFamily="18" charset="2"/>
              <a:buNone/>
            </a:pPr>
            <a:r>
              <a:rPr lang="en-US" sz="1600" dirty="0">
                <a:latin typeface="Arial" pitchFamily="34" charset="0"/>
                <a:ea typeface="ＭＳ Ｐゴシック" pitchFamily="34" charset="-128"/>
                <a:cs typeface="Arial" pitchFamily="34" charset="0"/>
              </a:rPr>
              <a:t>	</a:t>
            </a:r>
            <a:r>
              <a:rPr lang="en-US" sz="1600" dirty="0" smtClean="0">
                <a:latin typeface="Arial" pitchFamily="34" charset="0"/>
                <a:ea typeface="ＭＳ Ｐゴシック" pitchFamily="34" charset="-128"/>
                <a:cs typeface="Arial" pitchFamily="34" charset="0"/>
              </a:rPr>
              <a:t>high </a:t>
            </a:r>
            <a:r>
              <a:rPr lang="en-US" sz="1600" dirty="0">
                <a:latin typeface="Arial" pitchFamily="34" charset="0"/>
                <a:ea typeface="ＭＳ Ｐゴシック" pitchFamily="34" charset="-128"/>
                <a:cs typeface="Arial" pitchFamily="34" charset="0"/>
              </a:rPr>
              <a:t>energy </a:t>
            </a:r>
            <a:r>
              <a:rPr lang="en-US" sz="1600" dirty="0" smtClean="0">
                <a:latin typeface="Arial" pitchFamily="34" charset="0"/>
                <a:ea typeface="ＭＳ Ｐゴシック" pitchFamily="34" charset="-128"/>
                <a:cs typeface="Arial" pitchFamily="34" charset="0"/>
              </a:rPr>
              <a:t>X-rays allow </a:t>
            </a:r>
            <a:r>
              <a:rPr lang="en-US" sz="1600" dirty="0">
                <a:latin typeface="Arial" pitchFamily="34" charset="0"/>
                <a:ea typeface="ＭＳ Ｐゴシック" pitchFamily="34" charset="-128"/>
                <a:cs typeface="Arial" pitchFamily="34" charset="0"/>
              </a:rPr>
              <a:t>for excitation of core electrons to bound states </a:t>
            </a:r>
            <a:endParaRPr lang="en-US" sz="1600" dirty="0" smtClean="0">
              <a:latin typeface="Arial" pitchFamily="34" charset="0"/>
              <a:ea typeface="ＭＳ Ｐゴシック" pitchFamily="34" charset="-128"/>
              <a:cs typeface="Arial" pitchFamily="34" charset="0"/>
            </a:endParaRPr>
          </a:p>
          <a:p>
            <a:pPr marL="169863" indent="-169863">
              <a:spcBef>
                <a:spcPct val="0"/>
              </a:spcBef>
              <a:spcAft>
                <a:spcPct val="0"/>
              </a:spcAft>
              <a:buFont typeface="Wingdings 3" pitchFamily="18" charset="2"/>
              <a:buNone/>
            </a:pPr>
            <a:r>
              <a:rPr lang="en-US" sz="1600" b="1" dirty="0" smtClean="0">
                <a:latin typeface="Arial" pitchFamily="34" charset="0"/>
                <a:ea typeface="ＭＳ Ｐゴシック" pitchFamily="34" charset="-128"/>
                <a:cs typeface="Arial" pitchFamily="34" charset="0"/>
              </a:rPr>
              <a:t>XANES</a:t>
            </a:r>
            <a:r>
              <a:rPr lang="en-US" sz="1600" dirty="0" smtClean="0">
                <a:latin typeface="Arial" pitchFamily="34" charset="0"/>
                <a:ea typeface="ＭＳ Ｐゴシック" pitchFamily="34" charset="-128"/>
                <a:cs typeface="Arial" pitchFamily="34" charset="0"/>
              </a:rPr>
              <a:t>- </a:t>
            </a:r>
            <a:r>
              <a:rPr lang="en-US" sz="1600" dirty="0">
                <a:solidFill>
                  <a:srgbClr val="000080"/>
                </a:solidFill>
                <a:latin typeface="Arial" pitchFamily="34" charset="0"/>
                <a:ea typeface="ＭＳ Ｐゴシック" pitchFamily="34" charset="-128"/>
                <a:cs typeface="Arial" pitchFamily="34" charset="0"/>
              </a:rPr>
              <a:t>X</a:t>
            </a:r>
            <a:r>
              <a:rPr lang="en-US" sz="1600" dirty="0">
                <a:latin typeface="Arial" pitchFamily="34" charset="0"/>
                <a:ea typeface="ＭＳ Ｐゴシック" pitchFamily="34" charset="-128"/>
                <a:cs typeface="Arial" pitchFamily="34" charset="0"/>
              </a:rPr>
              <a:t>-ray </a:t>
            </a:r>
            <a:r>
              <a:rPr lang="en-US" sz="1600" dirty="0">
                <a:solidFill>
                  <a:srgbClr val="000080"/>
                </a:solidFill>
                <a:latin typeface="Arial" pitchFamily="34" charset="0"/>
                <a:ea typeface="ＭＳ Ｐゴシック" pitchFamily="34" charset="-128"/>
                <a:cs typeface="Arial" pitchFamily="34" charset="0"/>
              </a:rPr>
              <a:t>A</a:t>
            </a:r>
            <a:r>
              <a:rPr lang="en-US" sz="1600" dirty="0">
                <a:latin typeface="Arial" pitchFamily="34" charset="0"/>
                <a:ea typeface="ＭＳ Ｐゴシック" pitchFamily="34" charset="-128"/>
                <a:cs typeface="Arial" pitchFamily="34" charset="0"/>
              </a:rPr>
              <a:t>bsorption </a:t>
            </a:r>
            <a:r>
              <a:rPr lang="en-US" sz="1600" dirty="0">
                <a:solidFill>
                  <a:srgbClr val="000080"/>
                </a:solidFill>
                <a:latin typeface="Arial" pitchFamily="34" charset="0"/>
                <a:ea typeface="ＭＳ Ｐゴシック" pitchFamily="34" charset="-128"/>
                <a:cs typeface="Arial" pitchFamily="34" charset="0"/>
              </a:rPr>
              <a:t>N</a:t>
            </a:r>
            <a:r>
              <a:rPr lang="en-US" sz="1600" dirty="0">
                <a:latin typeface="Arial" pitchFamily="34" charset="0"/>
                <a:ea typeface="ＭＳ Ｐゴシック" pitchFamily="34" charset="-128"/>
                <a:cs typeface="Arial" pitchFamily="34" charset="0"/>
              </a:rPr>
              <a:t>ear </a:t>
            </a:r>
            <a:r>
              <a:rPr lang="en-US" sz="1600" dirty="0">
                <a:solidFill>
                  <a:srgbClr val="000080"/>
                </a:solidFill>
                <a:latin typeface="Arial" pitchFamily="34" charset="0"/>
                <a:ea typeface="ＭＳ Ｐゴシック" pitchFamily="34" charset="-128"/>
                <a:cs typeface="Arial" pitchFamily="34" charset="0"/>
              </a:rPr>
              <a:t>E</a:t>
            </a:r>
            <a:r>
              <a:rPr lang="en-US" sz="1600" dirty="0">
                <a:latin typeface="Arial" pitchFamily="34" charset="0"/>
                <a:ea typeface="ＭＳ Ｐゴシック" pitchFamily="34" charset="-128"/>
                <a:cs typeface="Arial" pitchFamily="34" charset="0"/>
              </a:rPr>
              <a:t>dge </a:t>
            </a:r>
            <a:r>
              <a:rPr lang="en-US" sz="1600" dirty="0" smtClean="0">
                <a:solidFill>
                  <a:srgbClr val="000080"/>
                </a:solidFill>
                <a:latin typeface="Arial" pitchFamily="34" charset="0"/>
                <a:ea typeface="ＭＳ Ｐゴシック" pitchFamily="34" charset="-128"/>
                <a:cs typeface="Arial" pitchFamily="34" charset="0"/>
              </a:rPr>
              <a:t>S</a:t>
            </a:r>
            <a:r>
              <a:rPr lang="en-US" sz="1600" dirty="0" smtClean="0">
                <a:latin typeface="Arial" pitchFamily="34" charset="0"/>
                <a:ea typeface="ＭＳ Ｐゴシック" pitchFamily="34" charset="-128"/>
                <a:cs typeface="Arial" pitchFamily="34" charset="0"/>
              </a:rPr>
              <a:t>tructure</a:t>
            </a:r>
          </a:p>
          <a:p>
            <a:pPr marL="169863" indent="-169863">
              <a:spcBef>
                <a:spcPct val="0"/>
              </a:spcBef>
              <a:spcAft>
                <a:spcPct val="0"/>
              </a:spcAft>
              <a:buFont typeface="Wingdings 3" pitchFamily="18" charset="2"/>
              <a:buNone/>
            </a:pPr>
            <a:r>
              <a:rPr lang="en-US" sz="1600" dirty="0">
                <a:latin typeface="Arial" pitchFamily="34" charset="0"/>
                <a:ea typeface="ＭＳ Ｐゴシック" pitchFamily="34" charset="-128"/>
                <a:cs typeface="Arial" pitchFamily="34" charset="0"/>
              </a:rPr>
              <a:t>	</a:t>
            </a:r>
            <a:r>
              <a:rPr lang="en-US" sz="1600" dirty="0" smtClean="0">
                <a:latin typeface="Arial" pitchFamily="34" charset="0"/>
                <a:ea typeface="ＭＳ Ｐゴシック" pitchFamily="34" charset="-128"/>
                <a:cs typeface="Arial" pitchFamily="34" charset="0"/>
              </a:rPr>
              <a:t>arises </a:t>
            </a:r>
            <a:r>
              <a:rPr lang="en-US" sz="1600" dirty="0">
                <a:latin typeface="Arial" pitchFamily="34" charset="0"/>
                <a:ea typeface="ＭＳ Ｐゴシック" pitchFamily="34" charset="-128"/>
                <a:cs typeface="Arial" pitchFamily="34" charset="0"/>
              </a:rPr>
              <a:t>from </a:t>
            </a:r>
            <a:r>
              <a:rPr lang="en-US" sz="1600" dirty="0" smtClean="0">
                <a:latin typeface="Arial" pitchFamily="34" charset="0"/>
                <a:ea typeface="ＭＳ Ｐゴシック" pitchFamily="34" charset="-128"/>
                <a:cs typeface="Arial" pitchFamily="34" charset="0"/>
              </a:rPr>
              <a:t>differences </a:t>
            </a:r>
            <a:r>
              <a:rPr lang="en-US" sz="1600" dirty="0">
                <a:latin typeface="Arial" pitchFamily="34" charset="0"/>
                <a:ea typeface="ＭＳ Ｐゴシック" pitchFamily="34" charset="-128"/>
                <a:cs typeface="Arial" pitchFamily="34" charset="0"/>
              </a:rPr>
              <a:t>in </a:t>
            </a:r>
            <a:r>
              <a:rPr lang="en-US" sz="1600" dirty="0" smtClean="0">
                <a:latin typeface="Arial" pitchFamily="34" charset="0"/>
                <a:ea typeface="ＭＳ Ｐゴシック" pitchFamily="34" charset="-128"/>
                <a:cs typeface="Arial" pitchFamily="34" charset="0"/>
              </a:rPr>
              <a:t>oxidation state, </a:t>
            </a:r>
            <a:r>
              <a:rPr lang="en-US" sz="1600" dirty="0">
                <a:latin typeface="Arial" pitchFamily="34" charset="0"/>
                <a:ea typeface="ＭＳ Ｐゴシック" pitchFamily="34" charset="-128"/>
                <a:cs typeface="Arial" pitchFamily="34" charset="0"/>
              </a:rPr>
              <a:t>local structure </a:t>
            </a:r>
            <a:endParaRPr lang="en-US" sz="1600" dirty="0" smtClean="0">
              <a:latin typeface="Arial" pitchFamily="34" charset="0"/>
              <a:ea typeface="ＭＳ Ｐゴシック" pitchFamily="34" charset="-128"/>
              <a:cs typeface="Arial" pitchFamily="34" charset="0"/>
            </a:endParaRPr>
          </a:p>
          <a:p>
            <a:pPr marL="169863" indent="-169863">
              <a:spcBef>
                <a:spcPct val="0"/>
              </a:spcBef>
              <a:spcAft>
                <a:spcPct val="0"/>
              </a:spcAft>
              <a:buFont typeface="Wingdings 3" pitchFamily="18" charset="2"/>
              <a:buNone/>
            </a:pPr>
            <a:r>
              <a:rPr lang="en-US" sz="1600" b="1" dirty="0" smtClean="0">
                <a:latin typeface="Arial" pitchFamily="34" charset="0"/>
                <a:ea typeface="ＭＳ Ｐゴシック" pitchFamily="34" charset="-128"/>
                <a:cs typeface="Arial" pitchFamily="34" charset="0"/>
              </a:rPr>
              <a:t>EXAFS</a:t>
            </a:r>
            <a:r>
              <a:rPr lang="en-US" sz="1600" dirty="0" smtClean="0">
                <a:latin typeface="Arial" pitchFamily="34" charset="0"/>
                <a:ea typeface="ＭＳ Ｐゴシック" pitchFamily="34" charset="-128"/>
                <a:cs typeface="Arial" pitchFamily="34" charset="0"/>
              </a:rPr>
              <a:t>- </a:t>
            </a:r>
            <a:r>
              <a:rPr lang="en-US" sz="1600" dirty="0">
                <a:solidFill>
                  <a:srgbClr val="000080"/>
                </a:solidFill>
                <a:latin typeface="Arial" pitchFamily="34" charset="0"/>
                <a:ea typeface="ＭＳ Ｐゴシック" pitchFamily="34" charset="-128"/>
                <a:cs typeface="Arial" pitchFamily="34" charset="0"/>
              </a:rPr>
              <a:t>E</a:t>
            </a:r>
            <a:r>
              <a:rPr lang="en-US" sz="1600" dirty="0">
                <a:latin typeface="Arial" pitchFamily="34" charset="0"/>
                <a:ea typeface="ＭＳ Ｐゴシック" pitchFamily="34" charset="-128"/>
                <a:cs typeface="Arial" pitchFamily="34" charset="0"/>
              </a:rPr>
              <a:t>xtended </a:t>
            </a:r>
            <a:r>
              <a:rPr lang="en-US" sz="1600" dirty="0">
                <a:solidFill>
                  <a:srgbClr val="000080"/>
                </a:solidFill>
                <a:latin typeface="Arial" pitchFamily="34" charset="0"/>
                <a:ea typeface="ＭＳ Ｐゴシック" pitchFamily="34" charset="-128"/>
                <a:cs typeface="Arial" pitchFamily="34" charset="0"/>
              </a:rPr>
              <a:t>X</a:t>
            </a:r>
            <a:r>
              <a:rPr lang="en-US" sz="1600" dirty="0">
                <a:latin typeface="Arial" pitchFamily="34" charset="0"/>
                <a:ea typeface="ＭＳ Ｐゴシック" pitchFamily="34" charset="-128"/>
                <a:cs typeface="Arial" pitchFamily="34" charset="0"/>
              </a:rPr>
              <a:t>-ray </a:t>
            </a:r>
            <a:r>
              <a:rPr lang="en-US" sz="1600" dirty="0">
                <a:solidFill>
                  <a:srgbClr val="000080"/>
                </a:solidFill>
                <a:latin typeface="Arial" pitchFamily="34" charset="0"/>
                <a:ea typeface="ＭＳ Ｐゴシック" pitchFamily="34" charset="-128"/>
                <a:cs typeface="Arial" pitchFamily="34" charset="0"/>
              </a:rPr>
              <a:t>A</a:t>
            </a:r>
            <a:r>
              <a:rPr lang="en-US" sz="1600" dirty="0">
                <a:latin typeface="Arial" pitchFamily="34" charset="0"/>
                <a:ea typeface="ＭＳ Ｐゴシック" pitchFamily="34" charset="-128"/>
                <a:cs typeface="Arial" pitchFamily="34" charset="0"/>
              </a:rPr>
              <a:t>bsorption </a:t>
            </a:r>
            <a:r>
              <a:rPr lang="en-US" sz="1600" dirty="0">
                <a:solidFill>
                  <a:srgbClr val="000080"/>
                </a:solidFill>
                <a:latin typeface="Arial" pitchFamily="34" charset="0"/>
                <a:ea typeface="ＭＳ Ｐゴシック" pitchFamily="34" charset="-128"/>
                <a:cs typeface="Arial" pitchFamily="34" charset="0"/>
              </a:rPr>
              <a:t>F</a:t>
            </a:r>
            <a:r>
              <a:rPr lang="en-US" sz="1600" dirty="0">
                <a:latin typeface="Arial" pitchFamily="34" charset="0"/>
                <a:ea typeface="ＭＳ Ｐゴシック" pitchFamily="34" charset="-128"/>
                <a:cs typeface="Arial" pitchFamily="34" charset="0"/>
              </a:rPr>
              <a:t>ine </a:t>
            </a:r>
            <a:r>
              <a:rPr lang="en-US" sz="1600" dirty="0" smtClean="0">
                <a:solidFill>
                  <a:srgbClr val="000080"/>
                </a:solidFill>
                <a:latin typeface="Arial" pitchFamily="34" charset="0"/>
                <a:ea typeface="ＭＳ Ｐゴシック" pitchFamily="34" charset="-128"/>
                <a:cs typeface="Arial" pitchFamily="34" charset="0"/>
              </a:rPr>
              <a:t>S</a:t>
            </a:r>
            <a:r>
              <a:rPr lang="en-US" sz="1600" dirty="0" smtClean="0">
                <a:latin typeface="Arial" pitchFamily="34" charset="0"/>
                <a:ea typeface="ＭＳ Ｐゴシック" pitchFamily="34" charset="-128"/>
                <a:cs typeface="Arial" pitchFamily="34" charset="0"/>
              </a:rPr>
              <a:t>tructure</a:t>
            </a:r>
          </a:p>
          <a:p>
            <a:pPr marL="169863" indent="-169863">
              <a:spcBef>
                <a:spcPct val="0"/>
              </a:spcBef>
              <a:spcAft>
                <a:spcPct val="0"/>
              </a:spcAft>
              <a:buFont typeface="Wingdings 3" pitchFamily="18" charset="2"/>
              <a:buNone/>
            </a:pPr>
            <a:r>
              <a:rPr lang="en-US" sz="1600" dirty="0">
                <a:latin typeface="Arial" pitchFamily="34" charset="0"/>
                <a:ea typeface="ＭＳ Ｐゴシック" pitchFamily="34" charset="-128"/>
                <a:cs typeface="Arial" pitchFamily="34" charset="0"/>
              </a:rPr>
              <a:t>	</a:t>
            </a:r>
            <a:r>
              <a:rPr lang="en-US" sz="1600" dirty="0" smtClean="0">
                <a:latin typeface="Arial" pitchFamily="34" charset="0"/>
                <a:ea typeface="ＭＳ Ｐゴシック" pitchFamily="34" charset="-128"/>
                <a:cs typeface="Arial" pitchFamily="34" charset="0"/>
              </a:rPr>
              <a:t>distribution </a:t>
            </a:r>
            <a:r>
              <a:rPr lang="en-US" sz="1600" dirty="0">
                <a:latin typeface="Arial" pitchFamily="34" charset="0"/>
                <a:ea typeface="ＭＳ Ｐゴシック" pitchFamily="34" charset="-128"/>
                <a:cs typeface="Arial" pitchFamily="34" charset="0"/>
              </a:rPr>
              <a:t>of interatomic distances around </a:t>
            </a:r>
            <a:r>
              <a:rPr lang="en-US" sz="1600" dirty="0" smtClean="0">
                <a:latin typeface="Arial" pitchFamily="34" charset="0"/>
                <a:ea typeface="ＭＳ Ｐゴシック" pitchFamily="34" charset="-128"/>
                <a:cs typeface="Arial" pitchFamily="34" charset="0"/>
              </a:rPr>
              <a:t>atoms</a:t>
            </a:r>
            <a:endParaRPr lang="en-US" sz="1600" dirty="0">
              <a:latin typeface="Arial" pitchFamily="34" charset="0"/>
              <a:ea typeface="ＭＳ Ｐゴシック" pitchFamily="34" charset="-128"/>
              <a:cs typeface="Arial" pitchFamily="34" charset="0"/>
            </a:endParaRPr>
          </a:p>
        </p:txBody>
      </p:sp>
      <p:grpSp>
        <p:nvGrpSpPr>
          <p:cNvPr id="7" name="Group 7"/>
          <p:cNvGrpSpPr>
            <a:grpSpLocks/>
          </p:cNvGrpSpPr>
          <p:nvPr/>
        </p:nvGrpSpPr>
        <p:grpSpPr bwMode="auto">
          <a:xfrm>
            <a:off x="4648200" y="2819400"/>
            <a:ext cx="4343400" cy="3657600"/>
            <a:chOff x="404" y="374"/>
            <a:chExt cx="2474" cy="2102"/>
          </a:xfrm>
        </p:grpSpPr>
        <p:grpSp>
          <p:nvGrpSpPr>
            <p:cNvPr id="8" name="Group 9"/>
            <p:cNvGrpSpPr>
              <a:grpSpLocks/>
            </p:cNvGrpSpPr>
            <p:nvPr/>
          </p:nvGrpSpPr>
          <p:grpSpPr bwMode="auto">
            <a:xfrm>
              <a:off x="404" y="374"/>
              <a:ext cx="2474" cy="2102"/>
              <a:chOff x="3292" y="2054"/>
              <a:chExt cx="2066" cy="2102"/>
            </a:xfrm>
          </p:grpSpPr>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 y="2054"/>
                <a:ext cx="2066" cy="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3986" y="2974"/>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sz="1000">
                    <a:ea typeface="ＭＳ Ｐゴシック" pitchFamily="34" charset="-128"/>
                  </a:rPr>
                  <a:t>22 keV</a:t>
                </a:r>
              </a:p>
            </p:txBody>
          </p:sp>
          <p:sp>
            <p:nvSpPr>
              <p:cNvPr id="12" name="Text Box 11"/>
              <p:cNvSpPr txBox="1">
                <a:spLocks noChangeArrowheads="1"/>
              </p:cNvSpPr>
              <p:nvPr/>
            </p:nvSpPr>
            <p:spPr bwMode="auto">
              <a:xfrm>
                <a:off x="3778" y="3342"/>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sz="1000">
                    <a:ea typeface="ＭＳ Ｐゴシック" pitchFamily="34" charset="-128"/>
                  </a:rPr>
                  <a:t>21 keV</a:t>
                </a:r>
              </a:p>
            </p:txBody>
          </p:sp>
          <p:sp>
            <p:nvSpPr>
              <p:cNvPr id="13" name="Text Box 12"/>
              <p:cNvSpPr txBox="1">
                <a:spLocks noChangeArrowheads="1"/>
              </p:cNvSpPr>
              <p:nvPr/>
            </p:nvSpPr>
            <p:spPr bwMode="auto">
              <a:xfrm>
                <a:off x="3750" y="3674"/>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sz="1000">
                    <a:ea typeface="ＭＳ Ｐゴシック" pitchFamily="34" charset="-128"/>
                  </a:rPr>
                  <a:t>17 keV</a:t>
                </a:r>
              </a:p>
            </p:txBody>
          </p:sp>
          <p:sp>
            <p:nvSpPr>
              <p:cNvPr id="14" name="Text Box 13"/>
              <p:cNvSpPr txBox="1">
                <a:spLocks noChangeArrowheads="1"/>
              </p:cNvSpPr>
              <p:nvPr/>
            </p:nvSpPr>
            <p:spPr bwMode="auto">
              <a:xfrm>
                <a:off x="4890" y="3258"/>
                <a:ext cx="3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sz="1000">
                    <a:ea typeface="ＭＳ Ｐゴシック" pitchFamily="34" charset="-128"/>
                  </a:rPr>
                  <a:t>100 keV</a:t>
                </a:r>
              </a:p>
            </p:txBody>
          </p:sp>
          <p:sp>
            <p:nvSpPr>
              <p:cNvPr id="15" name="Text Box 14"/>
              <p:cNvSpPr txBox="1">
                <a:spLocks noChangeArrowheads="1"/>
              </p:cNvSpPr>
              <p:nvPr/>
            </p:nvSpPr>
            <p:spPr bwMode="auto">
              <a:xfrm>
                <a:off x="4115" y="3991"/>
                <a:ext cx="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endParaRPr lang="en-US" sz="1400">
                  <a:ea typeface="ＭＳ Ｐゴシック" pitchFamily="34" charset="-128"/>
                </a:endParaRPr>
              </a:p>
            </p:txBody>
          </p:sp>
        </p:grpSp>
        <p:pic>
          <p:nvPicPr>
            <p:cNvPr id="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13725" t="8499" r="9915" b="13698"/>
            <a:stretch>
              <a:fillRect/>
            </a:stretch>
          </p:blipFill>
          <p:spPr bwMode="auto">
            <a:xfrm>
              <a:off x="1692" y="428"/>
              <a:ext cx="1114" cy="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883" t="22701" r="49086" b="25526"/>
          <a:stretch/>
        </p:blipFill>
        <p:spPr bwMode="auto">
          <a:xfrm>
            <a:off x="7029450" y="807720"/>
            <a:ext cx="188595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Tree>
    <p:extLst>
      <p:ext uri="{BB962C8B-B14F-4D97-AF65-F5344CB8AC3E}">
        <p14:creationId xmlns:p14="http://schemas.microsoft.com/office/powerpoint/2010/main" val="308336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1905000" y="5029200"/>
            <a:ext cx="5410200" cy="457200"/>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endParaRPr lang="en-US" altLang="en-US"/>
          </a:p>
        </p:txBody>
      </p:sp>
      <p:sp>
        <p:nvSpPr>
          <p:cNvPr id="6" name="Rectangle 2"/>
          <p:cNvSpPr>
            <a:spLocks noGrp="1" noChangeArrowheads="1"/>
          </p:cNvSpPr>
          <p:nvPr>
            <p:ph type="title"/>
          </p:nvPr>
        </p:nvSpPr>
        <p:spPr>
          <a:xfrm>
            <a:off x="342900" y="228600"/>
            <a:ext cx="8343900" cy="838200"/>
          </a:xfrm>
        </p:spPr>
        <p:txBody>
          <a:bodyPr/>
          <a:lstStyle/>
          <a:p>
            <a:pPr eaLnBrk="1" hangingPunct="1"/>
            <a:r>
              <a:rPr lang="en-US" altLang="en-US" dirty="0" smtClean="0">
                <a:solidFill>
                  <a:srgbClr val="0000FF"/>
                </a:solidFill>
                <a:ea typeface="ＭＳ Ｐゴシック" pitchFamily="34" charset="-128"/>
              </a:rPr>
              <a:t>Systematic experiments on UO</a:t>
            </a:r>
            <a:r>
              <a:rPr lang="en-US" altLang="en-US" baseline="-25000" dirty="0" smtClean="0">
                <a:solidFill>
                  <a:srgbClr val="0000FF"/>
                </a:solidFill>
                <a:ea typeface="ＭＳ Ｐゴシック" pitchFamily="34" charset="-128"/>
              </a:rPr>
              <a:t>2</a:t>
            </a:r>
            <a:r>
              <a:rPr lang="en-US" altLang="en-US" dirty="0" smtClean="0">
                <a:solidFill>
                  <a:srgbClr val="0000FF"/>
                </a:solidFill>
                <a:ea typeface="ＭＳ Ｐゴシック" pitchFamily="34" charset="-128"/>
              </a:rPr>
              <a:t> using EXAFS to measure sensitivity to oxidation.</a:t>
            </a:r>
          </a:p>
        </p:txBody>
      </p:sp>
      <p:sp>
        <p:nvSpPr>
          <p:cNvPr id="7" name="Rectangle 10"/>
          <p:cNvSpPr>
            <a:spLocks noChangeArrowheads="1"/>
          </p:cNvSpPr>
          <p:nvPr/>
        </p:nvSpPr>
        <p:spPr bwMode="auto">
          <a:xfrm>
            <a:off x="533400" y="51054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algn="ctr" eaLnBrk="1" hangingPunct="1">
              <a:spcAft>
                <a:spcPct val="0"/>
              </a:spcAft>
              <a:buClr>
                <a:schemeClr val="tx1"/>
              </a:buClr>
              <a:buFont typeface="Wingdings" pitchFamily="2" charset="2"/>
              <a:buNone/>
            </a:pPr>
            <a:r>
              <a:rPr lang="en-US" altLang="en-US" sz="1800" b="1"/>
              <a:t>Increased oxidation yields monotonic changes.</a:t>
            </a:r>
          </a:p>
        </p:txBody>
      </p:sp>
      <p:sp>
        <p:nvSpPr>
          <p:cNvPr id="8" name="TextBox 6"/>
          <p:cNvSpPr txBox="1">
            <a:spLocks noChangeArrowheads="1"/>
          </p:cNvSpPr>
          <p:nvPr/>
        </p:nvSpPr>
        <p:spPr bwMode="auto">
          <a:xfrm>
            <a:off x="609600" y="1295400"/>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600" b="1" i="1"/>
              <a:t>With H</a:t>
            </a:r>
            <a:r>
              <a:rPr lang="en-US" altLang="en-US" sz="1600" b="1" i="1" baseline="-25000"/>
              <a:t>2</a:t>
            </a:r>
            <a:r>
              <a:rPr lang="en-US" altLang="en-US" sz="1600" b="1" i="1"/>
              <a:t>O, intermediate temperature 	            Weak CO:CO</a:t>
            </a:r>
            <a:r>
              <a:rPr lang="en-US" altLang="en-US" sz="1600" b="1" i="1" baseline="-25000"/>
              <a:t>2</a:t>
            </a:r>
            <a:r>
              <a:rPr lang="en-US" altLang="en-US" sz="1600" b="1" i="1"/>
              <a:t> oxidizer, high temperature</a:t>
            </a:r>
          </a:p>
        </p:txBody>
      </p:sp>
      <p:pic>
        <p:nvPicPr>
          <p:cNvPr id="9" name="Picture 3" descr="ITUallftm+r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3195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TG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631950"/>
            <a:ext cx="38862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p:cNvSpPr txBox="1">
            <a:spLocks noChangeArrowheads="1"/>
          </p:cNvSpPr>
          <p:nvPr/>
        </p:nvSpPr>
        <p:spPr bwMode="auto">
          <a:xfrm>
            <a:off x="990600" y="5527675"/>
            <a:ext cx="6553200" cy="415925"/>
          </a:xfrm>
          <a:prstGeom prst="rect">
            <a:avLst/>
          </a:prstGeom>
          <a:noFill/>
          <a:ln w="9525">
            <a:noFill/>
            <a:miter lim="800000"/>
            <a:headEnd/>
            <a:tailEnd/>
          </a:ln>
        </p:spPr>
        <p:txBody>
          <a:bodyPr>
            <a:spAutoFit/>
          </a:bodyPr>
          <a:lstStyle/>
          <a:p>
            <a:pPr>
              <a:buFont typeface="Wingdings" pitchFamily="2" charset="2"/>
              <a:buNone/>
              <a:defRPr/>
            </a:pPr>
            <a:r>
              <a:rPr lang="en-US" sz="1050" b="1" dirty="0">
                <a:latin typeface="Arial" charset="0"/>
              </a:rPr>
              <a:t>Conradson, S. D.; </a:t>
            </a:r>
            <a:r>
              <a:rPr lang="en-US" sz="1050" b="1" dirty="0" err="1">
                <a:latin typeface="Arial" charset="0"/>
              </a:rPr>
              <a:t>Manara</a:t>
            </a:r>
            <a:r>
              <a:rPr lang="en-US" sz="1050" b="1" dirty="0">
                <a:latin typeface="Arial" charset="0"/>
              </a:rPr>
              <a:t>, D.; </a:t>
            </a:r>
            <a:r>
              <a:rPr lang="en-US" sz="1050" b="1" dirty="0" err="1">
                <a:latin typeface="Arial" charset="0"/>
              </a:rPr>
              <a:t>Wastin</a:t>
            </a:r>
            <a:r>
              <a:rPr lang="en-US" sz="1050" b="1" dirty="0">
                <a:latin typeface="Arial" charset="0"/>
              </a:rPr>
              <a:t>, F.; Clark, D. L.; Lander, G. H.; Morales, L. A.; </a:t>
            </a:r>
            <a:r>
              <a:rPr lang="en-US" sz="1050" b="1" dirty="0" err="1">
                <a:latin typeface="Arial" charset="0"/>
              </a:rPr>
              <a:t>Rebizant</a:t>
            </a:r>
            <a:r>
              <a:rPr lang="en-US" sz="1050" b="1" dirty="0">
                <a:latin typeface="Arial" charset="0"/>
              </a:rPr>
              <a:t>, J.; </a:t>
            </a:r>
            <a:r>
              <a:rPr lang="en-US" sz="1050" b="1" dirty="0" err="1">
                <a:latin typeface="Arial" charset="0"/>
              </a:rPr>
              <a:t>Rondinella</a:t>
            </a:r>
            <a:r>
              <a:rPr lang="en-US" sz="1050" b="1" dirty="0">
                <a:latin typeface="Arial" charset="0"/>
              </a:rPr>
              <a:t>, V. V. . </a:t>
            </a:r>
            <a:r>
              <a:rPr lang="en-US" sz="1050" b="1" i="1" dirty="0" err="1">
                <a:latin typeface="Arial" charset="0"/>
              </a:rPr>
              <a:t>Inorg</a:t>
            </a:r>
            <a:r>
              <a:rPr lang="en-US" sz="1050" b="1" i="1" dirty="0">
                <a:latin typeface="Arial" charset="0"/>
              </a:rPr>
              <a:t>. Chem.</a:t>
            </a:r>
            <a:r>
              <a:rPr lang="en-US" sz="1050" b="1" dirty="0">
                <a:latin typeface="Arial" charset="0"/>
              </a:rPr>
              <a:t>  2004, </a:t>
            </a:r>
            <a:r>
              <a:rPr lang="en-US" sz="1050" b="1" i="1" dirty="0">
                <a:latin typeface="Arial" charset="0"/>
              </a:rPr>
              <a:t>43(22)</a:t>
            </a:r>
            <a:r>
              <a:rPr lang="en-US" sz="1050" b="1" dirty="0">
                <a:latin typeface="Arial" charset="0"/>
              </a:rPr>
              <a:t>, pp 6922-6935.</a:t>
            </a:r>
          </a:p>
        </p:txBody>
      </p:sp>
      <p:sp>
        <p:nvSpPr>
          <p:cNvPr id="12" name="TextBox 11"/>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Tree>
    <p:extLst>
      <p:ext uri="{BB962C8B-B14F-4D97-AF65-F5344CB8AC3E}">
        <p14:creationId xmlns:p14="http://schemas.microsoft.com/office/powerpoint/2010/main" val="57217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srcRect l="7452" t="-182" r="3137" b="31434"/>
          <a:stretch/>
        </p:blipFill>
        <p:spPr>
          <a:xfrm>
            <a:off x="4125603" y="4892040"/>
            <a:ext cx="1737360" cy="822960"/>
          </a:xfrm>
          <a:prstGeom prst="rect">
            <a:avLst/>
          </a:prstGeom>
        </p:spPr>
      </p:pic>
      <p:sp>
        <p:nvSpPr>
          <p:cNvPr id="2" name="Title 1"/>
          <p:cNvSpPr>
            <a:spLocks noGrp="1"/>
          </p:cNvSpPr>
          <p:nvPr>
            <p:ph type="title"/>
          </p:nvPr>
        </p:nvSpPr>
        <p:spPr>
          <a:xfrm>
            <a:off x="457200" y="518160"/>
            <a:ext cx="8229600" cy="1005840"/>
          </a:xfrm>
        </p:spPr>
        <p:txBody>
          <a:bodyPr/>
          <a:lstStyle/>
          <a:p>
            <a:r>
              <a:rPr lang="en-US" kern="0" dirty="0" smtClean="0">
                <a:solidFill>
                  <a:srgbClr val="0000FF"/>
                </a:solidFill>
                <a:ea typeface="ＭＳ Ｐゴシック" pitchFamily="-32" charset="-128"/>
              </a:rPr>
              <a:t>Reference information is derived from high-purity uranium </a:t>
            </a:r>
            <a:r>
              <a:rPr lang="en-US" kern="0" dirty="0">
                <a:solidFill>
                  <a:srgbClr val="0000FF"/>
                </a:solidFill>
                <a:ea typeface="ＭＳ Ｐゴシック" pitchFamily="-32" charset="-128"/>
              </a:rPr>
              <a:t>oxide </a:t>
            </a:r>
            <a:r>
              <a:rPr lang="en-US" kern="0" dirty="0" smtClean="0">
                <a:solidFill>
                  <a:srgbClr val="0000FF"/>
                </a:solidFill>
                <a:ea typeface="ＭＳ Ｐゴシック" pitchFamily="-32" charset="-128"/>
              </a:rPr>
              <a:t>bulk </a:t>
            </a:r>
            <a:r>
              <a:rPr lang="en-US" kern="0" dirty="0" smtClean="0">
                <a:solidFill>
                  <a:srgbClr val="3333FF"/>
                </a:solidFill>
                <a:ea typeface="ＭＳ Ｐゴシック" pitchFamily="-32" charset="-128"/>
              </a:rPr>
              <a:t>materials</a:t>
            </a:r>
            <a:r>
              <a:rPr lang="en-US" kern="0" dirty="0">
                <a:solidFill>
                  <a:srgbClr val="3333FF"/>
                </a:solidFill>
                <a:ea typeface="ＭＳ Ｐゴシック" pitchFamily="-32" charset="-128"/>
              </a:rPr>
              <a:t/>
            </a:r>
            <a:br>
              <a:rPr lang="en-US" kern="0" dirty="0">
                <a:solidFill>
                  <a:srgbClr val="3333FF"/>
                </a:solidFill>
                <a:ea typeface="ＭＳ Ｐゴシック" pitchFamily="-32" charset="-128"/>
              </a:rPr>
            </a:br>
            <a:endParaRPr lang="en-US" dirty="0"/>
          </a:p>
        </p:txBody>
      </p:sp>
      <p:pic>
        <p:nvPicPr>
          <p:cNvPr id="5" name="Picture 3" descr="C:\Marianne\Proposals and Programs\DNDO Full\Uranium Oxide materials\Photographs\415 pictures 004.jpg"/>
          <p:cNvPicPr>
            <a:picLocks noChangeAspect="1" noChangeArrowheads="1"/>
          </p:cNvPicPr>
          <p:nvPr/>
        </p:nvPicPr>
        <p:blipFill>
          <a:blip r:embed="rId3" cstate="print"/>
          <a:srcRect l="46339" t="52941" r="28686"/>
          <a:stretch>
            <a:fillRect/>
          </a:stretch>
        </p:blipFill>
        <p:spPr bwMode="auto">
          <a:xfrm>
            <a:off x="6558684" y="1341120"/>
            <a:ext cx="1747116" cy="2468880"/>
          </a:xfrm>
          <a:prstGeom prst="rect">
            <a:avLst/>
          </a:prstGeom>
          <a:noFill/>
          <a:ln w="9525">
            <a:solidFill>
              <a:schemeClr val="tx1"/>
            </a:solidFill>
            <a:miter lim="800000"/>
            <a:headEnd/>
            <a:tailEnd/>
          </a:ln>
        </p:spPr>
      </p:pic>
      <p:sp>
        <p:nvSpPr>
          <p:cNvPr id="7" name="TextBox 6"/>
          <p:cNvSpPr txBox="1"/>
          <p:nvPr/>
        </p:nvSpPr>
        <p:spPr>
          <a:xfrm>
            <a:off x="479097" y="1538000"/>
            <a:ext cx="3940502" cy="3693319"/>
          </a:xfrm>
          <a:prstGeom prst="rect">
            <a:avLst/>
          </a:prstGeom>
          <a:noFill/>
        </p:spPr>
        <p:txBody>
          <a:bodyPr wrap="none" rtlCol="0">
            <a:spAutoFit/>
          </a:bodyPr>
          <a:lstStyle/>
          <a:p>
            <a:r>
              <a:rPr lang="en-US" dirty="0" smtClean="0">
                <a:latin typeface="Arial" pitchFamily="34" charset="0"/>
                <a:cs typeface="Arial" pitchFamily="34" charset="0"/>
              </a:rPr>
              <a:t>Uº                               UO</a:t>
            </a:r>
            <a:r>
              <a:rPr lang="en-US" baseline="-25000" dirty="0" smtClean="0">
                <a:latin typeface="Arial" pitchFamily="34" charset="0"/>
                <a:cs typeface="Arial" pitchFamily="34" charset="0"/>
              </a:rPr>
              <a:t>2</a:t>
            </a:r>
            <a:r>
              <a:rPr lang="en-US" baseline="30000" dirty="0" smtClean="0">
                <a:latin typeface="Arial" pitchFamily="34" charset="0"/>
                <a:cs typeface="Arial" pitchFamily="34" charset="0"/>
              </a:rPr>
              <a:t>2+</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UO</a:t>
            </a:r>
            <a:r>
              <a:rPr lang="en-US" baseline="-25000" dirty="0" smtClean="0">
                <a:latin typeface="Arial" pitchFamily="34" charset="0"/>
                <a:cs typeface="Arial" pitchFamily="34" charset="0"/>
              </a:rPr>
              <a:t>2</a:t>
            </a:r>
            <a:r>
              <a:rPr lang="en-US" baseline="30000" dirty="0" smtClean="0">
                <a:latin typeface="Arial" pitchFamily="34" charset="0"/>
                <a:cs typeface="Arial" pitchFamily="34" charset="0"/>
              </a:rPr>
              <a:t>2+</a:t>
            </a:r>
            <a:r>
              <a:rPr lang="en-US" dirty="0" smtClean="0">
                <a:latin typeface="Arial" pitchFamily="34" charset="0"/>
                <a:cs typeface="Arial" pitchFamily="34" charset="0"/>
              </a:rPr>
              <a:t>  +  H</a:t>
            </a:r>
            <a:r>
              <a:rPr lang="en-US" baseline="-25000" dirty="0" smtClean="0">
                <a:latin typeface="Arial" pitchFamily="34" charset="0"/>
                <a:cs typeface="Arial" pitchFamily="34" charset="0"/>
              </a:rPr>
              <a:t>2</a:t>
            </a:r>
            <a:r>
              <a:rPr lang="en-US" dirty="0" smtClean="0">
                <a:latin typeface="Arial" pitchFamily="34" charset="0"/>
                <a:cs typeface="Arial" pitchFamily="34" charset="0"/>
              </a:rPr>
              <a:t>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UO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a:t>
            </a:r>
            <a:r>
              <a:rPr lang="en-US" i="1" dirty="0" smtClean="0">
                <a:latin typeface="Arial" pitchFamily="34" charset="0"/>
                <a:cs typeface="Arial" pitchFamily="34" charset="0"/>
              </a:rPr>
              <a:t>x</a:t>
            </a:r>
            <a:r>
              <a:rPr lang="en-US" dirty="0" smtClean="0">
                <a:latin typeface="Arial" pitchFamily="34" charset="0"/>
                <a:cs typeface="Arial" pitchFamily="34" charset="0"/>
              </a:rPr>
              <a:t>H</a:t>
            </a:r>
            <a:r>
              <a:rPr lang="en-US" baseline="-25000" dirty="0" smtClean="0">
                <a:latin typeface="Arial" pitchFamily="34" charset="0"/>
                <a:cs typeface="Arial" pitchFamily="34" charset="0"/>
              </a:rPr>
              <a:t>2</a:t>
            </a:r>
            <a:r>
              <a:rPr lang="en-US" dirty="0" smtClean="0">
                <a:latin typeface="Arial" pitchFamily="34" charset="0"/>
                <a:cs typeface="Arial" pitchFamily="34" charset="0"/>
              </a:rPr>
              <a:t>O</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UO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)·2H</a:t>
            </a:r>
            <a:r>
              <a:rPr lang="en-US" baseline="-25000" dirty="0" smtClean="0">
                <a:latin typeface="Arial" pitchFamily="34" charset="0"/>
                <a:cs typeface="Arial" pitchFamily="34" charset="0"/>
              </a:rPr>
              <a:t>2</a:t>
            </a:r>
            <a:r>
              <a:rPr lang="en-US" dirty="0" smtClean="0">
                <a:latin typeface="Arial" pitchFamily="34" charset="0"/>
                <a:cs typeface="Arial" pitchFamily="34" charset="0"/>
              </a:rPr>
              <a:t>O             A-UO</a:t>
            </a:r>
            <a:r>
              <a:rPr lang="en-US" baseline="-25000" dirty="0" smtClean="0">
                <a:latin typeface="Arial" pitchFamily="34" charset="0"/>
                <a:cs typeface="Arial" pitchFamily="34" charset="0"/>
              </a:rPr>
              <a:t>3</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A-UO</a:t>
            </a:r>
            <a:r>
              <a:rPr lang="en-US" baseline="-25000" dirty="0" smtClean="0">
                <a:latin typeface="Arial" pitchFamily="34" charset="0"/>
                <a:cs typeface="Arial" pitchFamily="34" charset="0"/>
              </a:rPr>
              <a:t>3</a:t>
            </a:r>
            <a:r>
              <a:rPr lang="en-US" dirty="0" smtClean="0">
                <a:latin typeface="Arial" pitchFamily="34" charset="0"/>
                <a:cs typeface="Arial" pitchFamily="34" charset="0"/>
              </a:rPr>
              <a:t>                         U</a:t>
            </a:r>
            <a:r>
              <a:rPr lang="en-US" baseline="-25000" dirty="0" smtClean="0">
                <a:latin typeface="Arial" pitchFamily="34" charset="0"/>
                <a:cs typeface="Arial" pitchFamily="34" charset="0"/>
              </a:rPr>
              <a:t>3</a:t>
            </a:r>
            <a:r>
              <a:rPr lang="en-US" dirty="0" smtClean="0">
                <a:latin typeface="Arial" pitchFamily="34" charset="0"/>
                <a:cs typeface="Arial" pitchFamily="34" charset="0"/>
              </a:rPr>
              <a:t>O</a:t>
            </a:r>
            <a:r>
              <a:rPr lang="en-US" baseline="-25000" dirty="0" smtClean="0">
                <a:latin typeface="Arial" pitchFamily="34" charset="0"/>
                <a:cs typeface="Arial" pitchFamily="34" charset="0"/>
              </a:rPr>
              <a:t>8</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A-UO</a:t>
            </a:r>
            <a:r>
              <a:rPr lang="en-US" baseline="-25000" dirty="0" smtClean="0">
                <a:latin typeface="Arial" pitchFamily="34" charset="0"/>
                <a:cs typeface="Arial" pitchFamily="34" charset="0"/>
              </a:rPr>
              <a:t>3</a:t>
            </a:r>
            <a:r>
              <a:rPr lang="en-US" dirty="0" smtClean="0">
                <a:latin typeface="Arial" pitchFamily="34" charset="0"/>
                <a:cs typeface="Arial" pitchFamily="34" charset="0"/>
              </a:rPr>
              <a:t>                         UO</a:t>
            </a:r>
            <a:r>
              <a:rPr lang="en-US" baseline="-25000" dirty="0" smtClean="0">
                <a:latin typeface="Arial" pitchFamily="34" charset="0"/>
                <a:cs typeface="Arial" pitchFamily="34" charset="0"/>
              </a:rPr>
              <a:t>2</a:t>
            </a:r>
            <a:endParaRPr lang="en-US" dirty="0">
              <a:latin typeface="Arial" pitchFamily="34" charset="0"/>
              <a:cs typeface="Arial" pitchFamily="34" charset="0"/>
            </a:endParaRPr>
          </a:p>
        </p:txBody>
      </p:sp>
      <p:pic>
        <p:nvPicPr>
          <p:cNvPr id="8" name="Picture 5" descr="oven2"/>
          <p:cNvPicPr>
            <a:picLocks noChangeAspect="1" noChangeArrowheads="1"/>
          </p:cNvPicPr>
          <p:nvPr/>
        </p:nvPicPr>
        <p:blipFill>
          <a:blip r:embed="rId4" cstate="print"/>
          <a:srcRect t="29312"/>
          <a:stretch>
            <a:fillRect/>
          </a:stretch>
        </p:blipFill>
        <p:spPr bwMode="auto">
          <a:xfrm>
            <a:off x="6042026" y="4236720"/>
            <a:ext cx="2461514" cy="2011680"/>
          </a:xfrm>
          <a:prstGeom prst="rect">
            <a:avLst/>
          </a:prstGeom>
          <a:noFill/>
          <a:ln w="9525">
            <a:solidFill>
              <a:schemeClr val="tx1"/>
            </a:solidFill>
            <a:miter lim="800000"/>
            <a:headEnd/>
            <a:tailEnd/>
          </a:ln>
        </p:spPr>
      </p:pic>
      <p:pic>
        <p:nvPicPr>
          <p:cNvPr id="9" name="Picture 6" descr="Pt boat"/>
          <p:cNvPicPr>
            <a:picLocks noChangeAspect="1" noChangeArrowheads="1"/>
          </p:cNvPicPr>
          <p:nvPr/>
        </p:nvPicPr>
        <p:blipFill>
          <a:blip r:embed="rId5" cstate="print"/>
          <a:srcRect l="23256" t="31977" r="18605" b="31977"/>
          <a:stretch>
            <a:fillRect/>
          </a:stretch>
        </p:blipFill>
        <p:spPr bwMode="auto">
          <a:xfrm>
            <a:off x="6122967" y="3120522"/>
            <a:ext cx="2716233" cy="1222878"/>
          </a:xfrm>
          <a:prstGeom prst="rect">
            <a:avLst/>
          </a:prstGeom>
          <a:noFill/>
          <a:ln w="9525">
            <a:solidFill>
              <a:schemeClr val="tx1"/>
            </a:solidFill>
            <a:miter lim="800000"/>
            <a:headEnd/>
            <a:tailEnd/>
          </a:ln>
        </p:spPr>
      </p:pic>
      <p:sp>
        <p:nvSpPr>
          <p:cNvPr id="10" name="TextBox 6"/>
          <p:cNvSpPr txBox="1">
            <a:spLocks noChangeArrowheads="1"/>
          </p:cNvSpPr>
          <p:nvPr/>
        </p:nvSpPr>
        <p:spPr bwMode="auto">
          <a:xfrm>
            <a:off x="6634884" y="1417320"/>
            <a:ext cx="1350963" cy="646113"/>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sz="1800" b="1" dirty="0">
                <a:solidFill>
                  <a:srgbClr val="FFFF00"/>
                </a:solidFill>
                <a:latin typeface="Arial" pitchFamily="34" charset="0"/>
                <a:cs typeface="Arial" pitchFamily="34" charset="0"/>
              </a:rPr>
              <a:t>UO</a:t>
            </a:r>
            <a:r>
              <a:rPr lang="en-US" sz="1800" b="1" baseline="-25000" dirty="0">
                <a:solidFill>
                  <a:srgbClr val="FFFF00"/>
                </a:solidFill>
                <a:latin typeface="Arial" pitchFamily="34" charset="0"/>
                <a:cs typeface="Arial" pitchFamily="34" charset="0"/>
              </a:rPr>
              <a:t>2</a:t>
            </a:r>
            <a:r>
              <a:rPr lang="en-US" sz="1800" b="1" dirty="0">
                <a:solidFill>
                  <a:srgbClr val="FFFF00"/>
                </a:solidFill>
                <a:latin typeface="Arial" pitchFamily="34" charset="0"/>
                <a:cs typeface="Arial" pitchFamily="34" charset="0"/>
              </a:rPr>
              <a:t>(O</a:t>
            </a:r>
            <a:r>
              <a:rPr lang="en-US" sz="1800" b="1" baseline="-25000" dirty="0">
                <a:solidFill>
                  <a:srgbClr val="FFFF00"/>
                </a:solidFill>
                <a:latin typeface="Arial" pitchFamily="34" charset="0"/>
                <a:cs typeface="Arial" pitchFamily="34" charset="0"/>
              </a:rPr>
              <a:t>2</a:t>
            </a:r>
            <a:r>
              <a:rPr lang="en-US" sz="1800" b="1" dirty="0">
                <a:solidFill>
                  <a:srgbClr val="FFFF00"/>
                </a:solidFill>
                <a:latin typeface="Arial" pitchFamily="34" charset="0"/>
                <a:cs typeface="Arial" pitchFamily="34" charset="0"/>
              </a:rPr>
              <a:t>) </a:t>
            </a:r>
          </a:p>
          <a:p>
            <a:pPr>
              <a:spcBef>
                <a:spcPct val="0"/>
              </a:spcBef>
              <a:spcAft>
                <a:spcPct val="0"/>
              </a:spcAft>
              <a:buFont typeface="Wingdings" pitchFamily="2" charset="2"/>
              <a:buNone/>
            </a:pPr>
            <a:r>
              <a:rPr lang="en-US" sz="1800" b="1" dirty="0">
                <a:solidFill>
                  <a:srgbClr val="FFFF00"/>
                </a:solidFill>
                <a:latin typeface="Arial" pitchFamily="34" charset="0"/>
                <a:cs typeface="Arial" pitchFamily="34" charset="0"/>
              </a:rPr>
              <a:t>precipitate</a:t>
            </a:r>
          </a:p>
        </p:txBody>
      </p:sp>
      <p:sp>
        <p:nvSpPr>
          <p:cNvPr id="11" name="TextBox 6"/>
          <p:cNvSpPr txBox="1">
            <a:spLocks noChangeArrowheads="1"/>
          </p:cNvSpPr>
          <p:nvPr/>
        </p:nvSpPr>
        <p:spPr bwMode="auto">
          <a:xfrm>
            <a:off x="6148467" y="3135868"/>
            <a:ext cx="1928733" cy="369332"/>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b="1" dirty="0" smtClean="0">
                <a:solidFill>
                  <a:srgbClr val="FFFF00"/>
                </a:solidFill>
                <a:latin typeface="Arial" pitchFamily="34" charset="0"/>
                <a:cs typeface="Arial" pitchFamily="34" charset="0"/>
              </a:rPr>
              <a:t>Reaction vessel</a:t>
            </a:r>
            <a:endParaRPr lang="en-US" sz="1800" b="1" dirty="0">
              <a:solidFill>
                <a:srgbClr val="FFFF00"/>
              </a:solidFill>
              <a:latin typeface="Arial" pitchFamily="34" charset="0"/>
              <a:cs typeface="Arial" pitchFamily="34" charset="0"/>
            </a:endParaRPr>
          </a:p>
        </p:txBody>
      </p:sp>
      <p:sp>
        <p:nvSpPr>
          <p:cNvPr id="12" name="TextBox 6"/>
          <p:cNvSpPr txBox="1">
            <a:spLocks noChangeArrowheads="1"/>
          </p:cNvSpPr>
          <p:nvPr/>
        </p:nvSpPr>
        <p:spPr bwMode="auto">
          <a:xfrm>
            <a:off x="6042025" y="4355068"/>
            <a:ext cx="1616661" cy="369332"/>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b="1" dirty="0" smtClean="0">
                <a:solidFill>
                  <a:srgbClr val="FF0000"/>
                </a:solidFill>
                <a:latin typeface="Arial" pitchFamily="34" charset="0"/>
                <a:cs typeface="Arial" pitchFamily="34" charset="0"/>
              </a:rPr>
              <a:t>Tube furnace</a:t>
            </a:r>
            <a:endParaRPr lang="en-US" sz="1800" b="1" dirty="0">
              <a:solidFill>
                <a:srgbClr val="FF0000"/>
              </a:solidFill>
              <a:latin typeface="Arial" pitchFamily="34" charset="0"/>
              <a:cs typeface="Arial" pitchFamily="34" charset="0"/>
            </a:endParaRPr>
          </a:p>
        </p:txBody>
      </p:sp>
      <p:pic>
        <p:nvPicPr>
          <p:cNvPr id="13" name="Picture 12"/>
          <p:cNvPicPr>
            <a:picLocks noChangeAspect="1"/>
          </p:cNvPicPr>
          <p:nvPr/>
        </p:nvPicPr>
        <p:blipFill rotWithShape="1">
          <a:blip r:embed="rId6" cstate="print"/>
          <a:srcRect t="-2" b="20001"/>
          <a:stretch/>
        </p:blipFill>
        <p:spPr>
          <a:xfrm>
            <a:off x="4151645" y="3048000"/>
            <a:ext cx="1715754" cy="731520"/>
          </a:xfrm>
          <a:prstGeom prst="rect">
            <a:avLst/>
          </a:prstGeom>
        </p:spPr>
      </p:pic>
      <p:pic>
        <p:nvPicPr>
          <p:cNvPr id="14" name="Picture 13"/>
          <p:cNvPicPr>
            <a:picLocks noChangeAspect="1"/>
          </p:cNvPicPr>
          <p:nvPr/>
        </p:nvPicPr>
        <p:blipFill>
          <a:blip r:embed="rId7" cstate="print"/>
          <a:stretch>
            <a:fillRect/>
          </a:stretch>
        </p:blipFill>
        <p:spPr>
          <a:xfrm>
            <a:off x="4221861" y="3839495"/>
            <a:ext cx="1625861" cy="1005840"/>
          </a:xfrm>
          <a:prstGeom prst="rect">
            <a:avLst/>
          </a:prstGeom>
        </p:spPr>
      </p:pic>
      <p:sp>
        <p:nvSpPr>
          <p:cNvPr id="15" name="TextBox 2"/>
          <p:cNvSpPr txBox="1">
            <a:spLocks/>
          </p:cNvSpPr>
          <p:nvPr/>
        </p:nvSpPr>
        <p:spPr bwMode="auto">
          <a:xfrm>
            <a:off x="4704339" y="5295900"/>
            <a:ext cx="5619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pitchFamily="34" charset="0"/>
              </a:rPr>
              <a:t>UO</a:t>
            </a:r>
            <a:r>
              <a:rPr kumimoji="0" lang="en-US" sz="1800" b="0" i="0" u="none" strike="noStrike" cap="none" normalizeH="0" baseline="-25000" dirty="0" smtClean="0">
                <a:ln>
                  <a:noFill/>
                </a:ln>
                <a:solidFill>
                  <a:srgbClr val="000000"/>
                </a:solidFill>
                <a:effectLst/>
                <a:latin typeface="Calibri" pitchFamily="34"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22547" b="6865"/>
          <a:stretch/>
        </p:blipFill>
        <p:spPr bwMode="auto">
          <a:xfrm>
            <a:off x="4638682" y="2331720"/>
            <a:ext cx="120904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cxnSp>
        <p:nvCxnSpPr>
          <p:cNvPr id="18" name="Straight Arrow Connector 17"/>
          <p:cNvCxnSpPr/>
          <p:nvPr/>
        </p:nvCxnSpPr>
        <p:spPr>
          <a:xfrm>
            <a:off x="1143000" y="1752600"/>
            <a:ext cx="1447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371600" y="4191000"/>
            <a:ext cx="1371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371600" y="5004375"/>
            <a:ext cx="1371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01923" y="2223800"/>
            <a:ext cx="617477" cy="584775"/>
          </a:xfrm>
          <a:prstGeom prst="rect">
            <a:avLst/>
          </a:prstGeom>
          <a:noFill/>
        </p:spPr>
        <p:txBody>
          <a:bodyPr wrap="none" rtlCol="0">
            <a:spAutoFit/>
          </a:bodyPr>
          <a:lstStyle/>
          <a:p>
            <a:r>
              <a:rPr lang="en-US" sz="1600" dirty="0" smtClean="0">
                <a:latin typeface="Arial" pitchFamily="34" charset="0"/>
                <a:cs typeface="Arial" pitchFamily="34" charset="0"/>
              </a:rPr>
              <a:t>pH 3</a:t>
            </a:r>
          </a:p>
          <a:p>
            <a:r>
              <a:rPr lang="en-US" sz="1600" dirty="0" smtClean="0">
                <a:latin typeface="Arial" pitchFamily="34" charset="0"/>
                <a:cs typeface="Arial" pitchFamily="34" charset="0"/>
              </a:rPr>
              <a:t>air</a:t>
            </a:r>
            <a:endParaRPr lang="en-US" sz="1600" dirty="0">
              <a:latin typeface="Arial" pitchFamily="34" charset="0"/>
              <a:cs typeface="Arial" pitchFamily="34" charset="0"/>
            </a:endParaRPr>
          </a:p>
        </p:txBody>
      </p:sp>
      <p:sp>
        <p:nvSpPr>
          <p:cNvPr id="22" name="TextBox 21"/>
          <p:cNvSpPr txBox="1"/>
          <p:nvPr/>
        </p:nvSpPr>
        <p:spPr>
          <a:xfrm>
            <a:off x="2070477" y="3072825"/>
            <a:ext cx="748923" cy="584775"/>
          </a:xfrm>
          <a:prstGeom prst="rect">
            <a:avLst/>
          </a:prstGeom>
          <a:noFill/>
        </p:spPr>
        <p:txBody>
          <a:bodyPr wrap="none" rtlCol="0">
            <a:spAutoFit/>
          </a:bodyPr>
          <a:lstStyle/>
          <a:p>
            <a:r>
              <a:rPr lang="en-US" sz="1600" dirty="0" smtClean="0">
                <a:latin typeface="Arial" pitchFamily="34" charset="0"/>
                <a:cs typeface="Arial" pitchFamily="34" charset="0"/>
              </a:rPr>
              <a:t>400ºC</a:t>
            </a:r>
          </a:p>
          <a:p>
            <a:r>
              <a:rPr lang="en-US" sz="1600" dirty="0" smtClean="0">
                <a:latin typeface="Arial" pitchFamily="34" charset="0"/>
                <a:cs typeface="Arial" pitchFamily="34" charset="0"/>
              </a:rPr>
              <a:t>air</a:t>
            </a:r>
            <a:endParaRPr lang="en-US" sz="1600" dirty="0">
              <a:latin typeface="Arial" pitchFamily="34" charset="0"/>
              <a:cs typeface="Arial" pitchFamily="34" charset="0"/>
            </a:endParaRPr>
          </a:p>
        </p:txBody>
      </p:sp>
      <p:sp>
        <p:nvSpPr>
          <p:cNvPr id="23" name="TextBox 22"/>
          <p:cNvSpPr txBox="1"/>
          <p:nvPr/>
        </p:nvSpPr>
        <p:spPr>
          <a:xfrm>
            <a:off x="1752600" y="3911025"/>
            <a:ext cx="748923" cy="584775"/>
          </a:xfrm>
          <a:prstGeom prst="rect">
            <a:avLst/>
          </a:prstGeom>
          <a:noFill/>
        </p:spPr>
        <p:txBody>
          <a:bodyPr wrap="none" rtlCol="0">
            <a:spAutoFit/>
          </a:bodyPr>
          <a:lstStyle/>
          <a:p>
            <a:r>
              <a:rPr lang="en-US" sz="1600" dirty="0" smtClean="0">
                <a:latin typeface="Arial" pitchFamily="34" charset="0"/>
                <a:cs typeface="Arial" pitchFamily="34" charset="0"/>
              </a:rPr>
              <a:t>900ºC</a:t>
            </a:r>
          </a:p>
          <a:p>
            <a:r>
              <a:rPr lang="en-US" sz="1600" dirty="0" smtClean="0">
                <a:latin typeface="Arial" pitchFamily="34" charset="0"/>
                <a:cs typeface="Arial" pitchFamily="34" charset="0"/>
              </a:rPr>
              <a:t>air</a:t>
            </a:r>
            <a:endParaRPr lang="en-US" sz="1600" dirty="0">
              <a:latin typeface="Arial" pitchFamily="34" charset="0"/>
              <a:cs typeface="Arial" pitchFamily="34" charset="0"/>
            </a:endParaRPr>
          </a:p>
        </p:txBody>
      </p:sp>
      <p:sp>
        <p:nvSpPr>
          <p:cNvPr id="24" name="TextBox 23"/>
          <p:cNvSpPr txBox="1"/>
          <p:nvPr/>
        </p:nvSpPr>
        <p:spPr>
          <a:xfrm>
            <a:off x="1676400" y="4724400"/>
            <a:ext cx="748923" cy="584775"/>
          </a:xfrm>
          <a:prstGeom prst="rect">
            <a:avLst/>
          </a:prstGeom>
          <a:noFill/>
        </p:spPr>
        <p:txBody>
          <a:bodyPr wrap="none" rtlCol="0">
            <a:spAutoFit/>
          </a:bodyPr>
          <a:lstStyle/>
          <a:p>
            <a:r>
              <a:rPr lang="en-US" sz="1600" dirty="0" smtClean="0">
                <a:latin typeface="Arial" pitchFamily="34" charset="0"/>
                <a:cs typeface="Arial" pitchFamily="34" charset="0"/>
              </a:rPr>
              <a:t>500ºC</a:t>
            </a:r>
          </a:p>
          <a:p>
            <a:r>
              <a:rPr lang="en-US" sz="1600" dirty="0" smtClean="0">
                <a:latin typeface="Arial" pitchFamily="34" charset="0"/>
                <a:cs typeface="Arial" pitchFamily="34" charset="0"/>
              </a:rPr>
              <a:t>H</a:t>
            </a:r>
            <a:r>
              <a:rPr lang="en-US" sz="1600" baseline="-25000" dirty="0" smtClean="0">
                <a:latin typeface="Arial" pitchFamily="34" charset="0"/>
                <a:cs typeface="Arial" pitchFamily="34" charset="0"/>
              </a:rPr>
              <a:t>2</a:t>
            </a:r>
            <a:endParaRPr lang="en-US" sz="1600" baseline="-25000" dirty="0">
              <a:latin typeface="Arial" pitchFamily="34" charset="0"/>
              <a:cs typeface="Arial" pitchFamily="34" charset="0"/>
            </a:endParaRPr>
          </a:p>
        </p:txBody>
      </p:sp>
      <p:cxnSp>
        <p:nvCxnSpPr>
          <p:cNvPr id="26" name="Straight Arrow Connector 25"/>
          <p:cNvCxnSpPr/>
          <p:nvPr/>
        </p:nvCxnSpPr>
        <p:spPr>
          <a:xfrm>
            <a:off x="2209800" y="3351212"/>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209800" y="25146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461080" y="1538000"/>
            <a:ext cx="1710789" cy="584775"/>
          </a:xfrm>
          <a:prstGeom prst="rect">
            <a:avLst/>
          </a:prstGeom>
          <a:noFill/>
          <a:ln w="9525">
            <a:solidFill>
              <a:schemeClr val="tx1"/>
            </a:solid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kern="1200" cap="none" spc="0" normalizeH="0" baseline="0" noProof="0" dirty="0" smtClean="0">
                <a:ln>
                  <a:noFill/>
                </a:ln>
                <a:solidFill>
                  <a:srgbClr val="000000"/>
                </a:solidFill>
                <a:effectLst/>
                <a:uLnTx/>
                <a:uFillTx/>
                <a:latin typeface="Arial" charset="0"/>
              </a:rPr>
              <a:t>NIST SRM U960</a:t>
            </a:r>
          </a:p>
          <a:p>
            <a:pPr marL="0" marR="0" indent="0" algn="ctr" defTabSz="914400" rtl="0" eaLnBrk="0" fontAlgn="base" latinLnBrk="0" hangingPunct="0">
              <a:lnSpc>
                <a:spcPct val="100000"/>
              </a:lnSpc>
              <a:spcBef>
                <a:spcPct val="0"/>
              </a:spcBef>
              <a:spcAft>
                <a:spcPct val="0"/>
              </a:spcAft>
              <a:buClrTx/>
              <a:buSzTx/>
              <a:buFontTx/>
              <a:buNone/>
              <a:tabLst/>
            </a:pPr>
            <a:r>
              <a:rPr lang="en-US" sz="1600" i="1" dirty="0" smtClean="0">
                <a:solidFill>
                  <a:srgbClr val="000000"/>
                </a:solidFill>
                <a:latin typeface="Arial" charset="0"/>
              </a:rPr>
              <a:t>NBL A112A</a:t>
            </a:r>
            <a:endParaRPr kumimoji="0" lang="en-US" sz="1600" b="0" i="1" u="none" strike="noStrike" kern="1200" cap="none" spc="0" normalizeH="0" baseline="0" noProof="0" dirty="0" smtClean="0">
              <a:ln>
                <a:noFill/>
              </a:ln>
              <a:solidFill>
                <a:srgbClr val="000000"/>
              </a:solidFill>
              <a:effectLst/>
              <a:uLnTx/>
              <a:uFillTx/>
              <a:latin typeface="Arial" charset="0"/>
            </a:endParaRPr>
          </a:p>
        </p:txBody>
      </p:sp>
    </p:spTree>
    <p:extLst>
      <p:ext uri="{BB962C8B-B14F-4D97-AF65-F5344CB8AC3E}">
        <p14:creationId xmlns:p14="http://schemas.microsoft.com/office/powerpoint/2010/main" val="2685913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kern="0" dirty="0" smtClean="0">
                <a:solidFill>
                  <a:srgbClr val="0000FF"/>
                </a:solidFill>
                <a:ea typeface="ＭＳ Ｐゴシック" pitchFamily="-32" charset="-128"/>
              </a:rPr>
              <a:t>Can trace chemical species be measured from legacy </a:t>
            </a:r>
            <a:r>
              <a:rPr lang="en-US" kern="0" dirty="0">
                <a:solidFill>
                  <a:srgbClr val="0000FF"/>
                </a:solidFill>
                <a:ea typeface="ＭＳ Ｐゴシック" pitchFamily="-32" charset="-128"/>
              </a:rPr>
              <a:t>samples of U</a:t>
            </a:r>
            <a:r>
              <a:rPr lang="en-US" kern="0" baseline="-25000" dirty="0">
                <a:solidFill>
                  <a:srgbClr val="0000FF"/>
                </a:solidFill>
                <a:ea typeface="ＭＳ Ｐゴシック" pitchFamily="-32" charset="-128"/>
              </a:rPr>
              <a:t>3</a:t>
            </a:r>
            <a:r>
              <a:rPr lang="en-US" kern="0" dirty="0">
                <a:solidFill>
                  <a:srgbClr val="0000FF"/>
                </a:solidFill>
                <a:ea typeface="ＭＳ Ｐゴシック" pitchFamily="-32" charset="-128"/>
              </a:rPr>
              <a:t>O</a:t>
            </a:r>
            <a:r>
              <a:rPr lang="en-US" kern="0" baseline="-25000" dirty="0">
                <a:solidFill>
                  <a:srgbClr val="0000FF"/>
                </a:solidFill>
                <a:ea typeface="ＭＳ Ｐゴシック" pitchFamily="-32" charset="-128"/>
              </a:rPr>
              <a:t>8</a:t>
            </a:r>
            <a:r>
              <a:rPr lang="en-US" kern="0" dirty="0">
                <a:solidFill>
                  <a:srgbClr val="3333FF"/>
                </a:solidFill>
                <a:ea typeface="ＭＳ Ｐゴシック" pitchFamily="-32" charset="-128"/>
              </a:rPr>
              <a:t/>
            </a:r>
            <a:br>
              <a:rPr lang="en-US" kern="0" dirty="0">
                <a:solidFill>
                  <a:srgbClr val="3333FF"/>
                </a:solidFill>
                <a:ea typeface="ＭＳ Ｐゴシック" pitchFamily="-32" charset="-128"/>
              </a:rPr>
            </a:br>
            <a:endParaRPr lang="en-US" dirty="0"/>
          </a:p>
        </p:txBody>
      </p:sp>
      <p:sp>
        <p:nvSpPr>
          <p:cNvPr id="5" name="TextBox 4"/>
          <p:cNvSpPr txBox="1"/>
          <p:nvPr/>
        </p:nvSpPr>
        <p:spPr>
          <a:xfrm>
            <a:off x="1018857" y="1618565"/>
            <a:ext cx="7571303" cy="369332"/>
          </a:xfrm>
          <a:prstGeom prst="rect">
            <a:avLst/>
          </a:prstGeom>
          <a:noFill/>
        </p:spPr>
        <p:txBody>
          <a:bodyPr wrap="none" rtlCol="0">
            <a:spAutoFit/>
          </a:bodyPr>
          <a:lstStyle/>
          <a:p>
            <a:r>
              <a:rPr lang="en-US" b="1" dirty="0" smtClean="0">
                <a:latin typeface="Arial" pitchFamily="34" charset="0"/>
                <a:cs typeface="Arial" pitchFamily="34" charset="0"/>
              </a:rPr>
              <a:t>Precipitate Source            Precipitate               Sample Product</a:t>
            </a:r>
            <a:r>
              <a:rPr lang="en-US" dirty="0" smtClean="0">
                <a:latin typeface="Arial" pitchFamily="34" charset="0"/>
                <a:cs typeface="Arial" pitchFamily="34" charset="0"/>
              </a:rPr>
              <a:t>	</a:t>
            </a:r>
          </a:p>
        </p:txBody>
      </p:sp>
      <p:sp>
        <p:nvSpPr>
          <p:cNvPr id="6" name="TextBox 5"/>
          <p:cNvSpPr txBox="1"/>
          <p:nvPr/>
        </p:nvSpPr>
        <p:spPr>
          <a:xfrm>
            <a:off x="1586141" y="2468434"/>
            <a:ext cx="742511" cy="400110"/>
          </a:xfrm>
          <a:prstGeom prst="rect">
            <a:avLst/>
          </a:prstGeom>
          <a:noFill/>
        </p:spPr>
        <p:txBody>
          <a:bodyPr wrap="none" rtlCol="0">
            <a:spAutoFit/>
          </a:bodyPr>
          <a:lstStyle/>
          <a:p>
            <a:r>
              <a:rPr lang="en-US" sz="2000" dirty="0" smtClean="0">
                <a:latin typeface="Arial" pitchFamily="34" charset="0"/>
                <a:cs typeface="Arial" pitchFamily="34" charset="0"/>
              </a:rPr>
              <a:t>UNH</a:t>
            </a:r>
          </a:p>
        </p:txBody>
      </p:sp>
      <p:sp>
        <p:nvSpPr>
          <p:cNvPr id="7" name="TextBox 6"/>
          <p:cNvSpPr txBox="1"/>
          <p:nvPr/>
        </p:nvSpPr>
        <p:spPr>
          <a:xfrm>
            <a:off x="4038600" y="2468434"/>
            <a:ext cx="712054" cy="400110"/>
          </a:xfrm>
          <a:prstGeom prst="rect">
            <a:avLst/>
          </a:prstGeom>
          <a:noFill/>
        </p:spPr>
        <p:txBody>
          <a:bodyPr wrap="none" rtlCol="0">
            <a:spAutoFit/>
          </a:bodyPr>
          <a:lstStyle/>
          <a:p>
            <a:r>
              <a:rPr lang="en-US" sz="2000" dirty="0" smtClean="0">
                <a:latin typeface="Arial" pitchFamily="34" charset="0"/>
                <a:cs typeface="Arial" pitchFamily="34" charset="0"/>
              </a:rPr>
              <a:t>UO4</a:t>
            </a:r>
          </a:p>
        </p:txBody>
      </p:sp>
      <p:sp>
        <p:nvSpPr>
          <p:cNvPr id="8" name="TextBox 7"/>
          <p:cNvSpPr txBox="1"/>
          <p:nvPr/>
        </p:nvSpPr>
        <p:spPr>
          <a:xfrm>
            <a:off x="6299205" y="2468434"/>
            <a:ext cx="854721" cy="400110"/>
          </a:xfrm>
          <a:prstGeom prst="rect">
            <a:avLst/>
          </a:prstGeom>
          <a:noFill/>
        </p:spPr>
        <p:txBody>
          <a:bodyPr wrap="none" rtlCol="0">
            <a:spAutoFit/>
          </a:bodyPr>
          <a:lstStyle/>
          <a:p>
            <a:r>
              <a:rPr lang="en-US" sz="2000" dirty="0" smtClean="0">
                <a:solidFill>
                  <a:srgbClr val="00B050"/>
                </a:solidFill>
                <a:latin typeface="Arial" pitchFamily="34" charset="0"/>
                <a:cs typeface="Arial" pitchFamily="34" charset="0"/>
              </a:rPr>
              <a:t>U3O8</a:t>
            </a:r>
            <a:endParaRPr lang="en-US" sz="2000" dirty="0">
              <a:solidFill>
                <a:srgbClr val="00B050"/>
              </a:solidFill>
              <a:latin typeface="Arial" pitchFamily="34" charset="0"/>
              <a:cs typeface="Arial" pitchFamily="34" charset="0"/>
            </a:endParaRPr>
          </a:p>
        </p:txBody>
      </p:sp>
      <p:sp>
        <p:nvSpPr>
          <p:cNvPr id="9" name="TextBox 8"/>
          <p:cNvSpPr txBox="1"/>
          <p:nvPr/>
        </p:nvSpPr>
        <p:spPr>
          <a:xfrm>
            <a:off x="2667000" y="2263914"/>
            <a:ext cx="748924" cy="707886"/>
          </a:xfrm>
          <a:prstGeom prst="rect">
            <a:avLst/>
          </a:prstGeom>
          <a:noFill/>
        </p:spPr>
        <p:txBody>
          <a:bodyPr wrap="none" rtlCol="0">
            <a:spAutoFit/>
          </a:bodyPr>
          <a:lstStyle/>
          <a:p>
            <a:pPr algn="ctr"/>
            <a:r>
              <a:rPr lang="en-US" sz="2000" dirty="0" smtClean="0">
                <a:solidFill>
                  <a:srgbClr val="7030A0"/>
                </a:solidFill>
                <a:latin typeface="Arial" panose="020B0604020202020204" pitchFamily="34" charset="0"/>
                <a:cs typeface="Arial" panose="020B0604020202020204" pitchFamily="34" charset="0"/>
              </a:rPr>
              <a:t>pH 1</a:t>
            </a:r>
          </a:p>
          <a:p>
            <a:pPr algn="ctr"/>
            <a:r>
              <a:rPr lang="en-US" sz="2000" dirty="0">
                <a:solidFill>
                  <a:srgbClr val="7030A0"/>
                </a:solidFill>
                <a:latin typeface="Arial" panose="020B0604020202020204" pitchFamily="34" charset="0"/>
                <a:cs typeface="Arial" panose="020B0604020202020204" pitchFamily="34" charset="0"/>
              </a:rPr>
              <a:t>2</a:t>
            </a:r>
            <a:r>
              <a:rPr lang="en-US" sz="2000" dirty="0" smtClean="0">
                <a:solidFill>
                  <a:srgbClr val="7030A0"/>
                </a:solidFill>
                <a:latin typeface="Arial" panose="020B0604020202020204" pitchFamily="34" charset="0"/>
                <a:cs typeface="Arial" panose="020B0604020202020204" pitchFamily="34" charset="0"/>
              </a:rPr>
              <a:t>0ºC</a:t>
            </a:r>
            <a:endParaRPr lang="en-US" sz="2000" dirty="0">
              <a:solidFill>
                <a:srgbClr val="7030A0"/>
              </a:solidFill>
              <a:latin typeface="Arial" panose="020B0604020202020204" pitchFamily="34" charset="0"/>
              <a:cs typeface="Arial" panose="020B0604020202020204" pitchFamily="34" charset="0"/>
            </a:endParaRPr>
          </a:p>
        </p:txBody>
      </p:sp>
      <p:sp>
        <p:nvSpPr>
          <p:cNvPr id="10" name="TextBox 9"/>
          <p:cNvSpPr txBox="1"/>
          <p:nvPr/>
        </p:nvSpPr>
        <p:spPr>
          <a:xfrm>
            <a:off x="4990638" y="2307103"/>
            <a:ext cx="891591" cy="400110"/>
          </a:xfrm>
          <a:prstGeom prst="rect">
            <a:avLst/>
          </a:prstGeom>
          <a:noFill/>
        </p:spPr>
        <p:txBody>
          <a:bodyPr wrap="none" rtlCol="0">
            <a:spAutoFit/>
          </a:bodyPr>
          <a:lstStyle/>
          <a:p>
            <a:pPr algn="ctr"/>
            <a:r>
              <a:rPr lang="en-US" sz="2000" dirty="0" smtClean="0">
                <a:solidFill>
                  <a:srgbClr val="7030A0"/>
                </a:solidFill>
                <a:latin typeface="Arial" panose="020B0604020202020204" pitchFamily="34" charset="0"/>
                <a:cs typeface="Arial" panose="020B0604020202020204" pitchFamily="34" charset="0"/>
              </a:rPr>
              <a:t>800ºC</a:t>
            </a:r>
            <a:endParaRPr lang="en-US" sz="2000" dirty="0">
              <a:solidFill>
                <a:srgbClr val="7030A0"/>
              </a:solidFill>
              <a:latin typeface="Arial" panose="020B0604020202020204" pitchFamily="34" charset="0"/>
              <a:cs typeface="Arial" panose="020B0604020202020204" pitchFamily="34" charset="0"/>
            </a:endParaRPr>
          </a:p>
        </p:txBody>
      </p:sp>
      <p:sp>
        <p:nvSpPr>
          <p:cNvPr id="11" name="TextBox 10"/>
          <p:cNvSpPr txBox="1"/>
          <p:nvPr/>
        </p:nvSpPr>
        <p:spPr>
          <a:xfrm>
            <a:off x="1601197" y="3154234"/>
            <a:ext cx="742511" cy="400110"/>
          </a:xfrm>
          <a:prstGeom prst="rect">
            <a:avLst/>
          </a:prstGeom>
          <a:noFill/>
        </p:spPr>
        <p:txBody>
          <a:bodyPr wrap="none" rtlCol="0">
            <a:spAutoFit/>
          </a:bodyPr>
          <a:lstStyle/>
          <a:p>
            <a:r>
              <a:rPr lang="en-US" sz="2000" dirty="0" smtClean="0">
                <a:latin typeface="Arial" pitchFamily="34" charset="0"/>
                <a:cs typeface="Arial" pitchFamily="34" charset="0"/>
              </a:rPr>
              <a:t>UNH</a:t>
            </a:r>
          </a:p>
        </p:txBody>
      </p:sp>
      <p:sp>
        <p:nvSpPr>
          <p:cNvPr id="12" name="TextBox 11"/>
          <p:cNvSpPr txBox="1"/>
          <p:nvPr/>
        </p:nvSpPr>
        <p:spPr>
          <a:xfrm>
            <a:off x="1601197" y="3840034"/>
            <a:ext cx="1011815" cy="400110"/>
          </a:xfrm>
          <a:prstGeom prst="rect">
            <a:avLst/>
          </a:prstGeom>
          <a:noFill/>
        </p:spPr>
        <p:txBody>
          <a:bodyPr wrap="none" rtlCol="0">
            <a:spAutoFit/>
          </a:bodyPr>
          <a:lstStyle/>
          <a:p>
            <a:r>
              <a:rPr lang="en-US" sz="2000" dirty="0" smtClean="0">
                <a:latin typeface="Arial" pitchFamily="34" charset="0"/>
                <a:cs typeface="Arial" pitchFamily="34" charset="0"/>
              </a:rPr>
              <a:t>UO2F2</a:t>
            </a:r>
          </a:p>
        </p:txBody>
      </p:sp>
      <p:sp>
        <p:nvSpPr>
          <p:cNvPr id="13" name="TextBox 12"/>
          <p:cNvSpPr txBox="1"/>
          <p:nvPr/>
        </p:nvSpPr>
        <p:spPr>
          <a:xfrm>
            <a:off x="4038600" y="3154234"/>
            <a:ext cx="712054" cy="400110"/>
          </a:xfrm>
          <a:prstGeom prst="rect">
            <a:avLst/>
          </a:prstGeom>
          <a:noFill/>
        </p:spPr>
        <p:txBody>
          <a:bodyPr wrap="none" rtlCol="0">
            <a:spAutoFit/>
          </a:bodyPr>
          <a:lstStyle/>
          <a:p>
            <a:r>
              <a:rPr lang="en-US" sz="2000" dirty="0" smtClean="0">
                <a:latin typeface="Arial" pitchFamily="34" charset="0"/>
                <a:cs typeface="Arial" pitchFamily="34" charset="0"/>
              </a:rPr>
              <a:t>UO4</a:t>
            </a:r>
          </a:p>
        </p:txBody>
      </p:sp>
      <p:sp>
        <p:nvSpPr>
          <p:cNvPr id="14" name="TextBox 13"/>
          <p:cNvSpPr txBox="1"/>
          <p:nvPr/>
        </p:nvSpPr>
        <p:spPr>
          <a:xfrm>
            <a:off x="2667000" y="2971800"/>
            <a:ext cx="748924" cy="707886"/>
          </a:xfrm>
          <a:prstGeom prst="rect">
            <a:avLst/>
          </a:prstGeom>
          <a:noFill/>
        </p:spPr>
        <p:txBody>
          <a:bodyPr wrap="none" rtlCol="0">
            <a:spAutoFit/>
          </a:bodyPr>
          <a:lstStyle/>
          <a:p>
            <a:pPr algn="ctr"/>
            <a:r>
              <a:rPr lang="en-US" sz="2000" dirty="0" smtClean="0">
                <a:solidFill>
                  <a:srgbClr val="7030A0"/>
                </a:solidFill>
                <a:latin typeface="Arial" panose="020B0604020202020204" pitchFamily="34" charset="0"/>
                <a:cs typeface="Arial" panose="020B0604020202020204" pitchFamily="34" charset="0"/>
              </a:rPr>
              <a:t>pH 1</a:t>
            </a:r>
          </a:p>
          <a:p>
            <a:pPr algn="ctr"/>
            <a:r>
              <a:rPr lang="en-US" sz="2000" dirty="0">
                <a:solidFill>
                  <a:srgbClr val="7030A0"/>
                </a:solidFill>
                <a:latin typeface="Arial" panose="020B0604020202020204" pitchFamily="34" charset="0"/>
                <a:cs typeface="Arial" panose="020B0604020202020204" pitchFamily="34" charset="0"/>
              </a:rPr>
              <a:t>2</a:t>
            </a:r>
            <a:r>
              <a:rPr lang="en-US" sz="2000" dirty="0" smtClean="0">
                <a:solidFill>
                  <a:srgbClr val="7030A0"/>
                </a:solidFill>
                <a:latin typeface="Arial" panose="020B0604020202020204" pitchFamily="34" charset="0"/>
                <a:cs typeface="Arial" panose="020B0604020202020204" pitchFamily="34" charset="0"/>
              </a:rPr>
              <a:t>0ºC</a:t>
            </a:r>
            <a:endParaRPr lang="en-US" sz="2000" dirty="0">
              <a:solidFill>
                <a:srgbClr val="7030A0"/>
              </a:solidFill>
              <a:latin typeface="Arial" panose="020B0604020202020204" pitchFamily="34" charset="0"/>
              <a:cs typeface="Arial" panose="020B0604020202020204" pitchFamily="34" charset="0"/>
            </a:endParaRPr>
          </a:p>
        </p:txBody>
      </p:sp>
      <p:sp>
        <p:nvSpPr>
          <p:cNvPr id="15" name="TextBox 14"/>
          <p:cNvSpPr txBox="1"/>
          <p:nvPr/>
        </p:nvSpPr>
        <p:spPr>
          <a:xfrm>
            <a:off x="4993934" y="2990166"/>
            <a:ext cx="891591" cy="400110"/>
          </a:xfrm>
          <a:prstGeom prst="rect">
            <a:avLst/>
          </a:prstGeom>
          <a:noFill/>
        </p:spPr>
        <p:txBody>
          <a:bodyPr wrap="none" rtlCol="0">
            <a:spAutoFit/>
          </a:bodyPr>
          <a:lstStyle/>
          <a:p>
            <a:pPr algn="ctr"/>
            <a:r>
              <a:rPr lang="en-US" sz="2000" dirty="0" smtClean="0">
                <a:solidFill>
                  <a:srgbClr val="7030A0"/>
                </a:solidFill>
                <a:latin typeface="Arial" panose="020B0604020202020204" pitchFamily="34" charset="0"/>
                <a:cs typeface="Arial" panose="020B0604020202020204" pitchFamily="34" charset="0"/>
              </a:rPr>
              <a:t>975ºC</a:t>
            </a:r>
            <a:endParaRPr lang="en-US" sz="2000" dirty="0">
              <a:solidFill>
                <a:srgbClr val="7030A0"/>
              </a:solidFill>
              <a:latin typeface="Arial" panose="020B0604020202020204" pitchFamily="34" charset="0"/>
              <a:cs typeface="Arial" panose="020B0604020202020204" pitchFamily="34" charset="0"/>
            </a:endParaRPr>
          </a:p>
        </p:txBody>
      </p:sp>
      <p:sp>
        <p:nvSpPr>
          <p:cNvPr id="16" name="TextBox 15"/>
          <p:cNvSpPr txBox="1"/>
          <p:nvPr/>
        </p:nvSpPr>
        <p:spPr>
          <a:xfrm>
            <a:off x="2819400" y="3697069"/>
            <a:ext cx="939681" cy="707886"/>
          </a:xfrm>
          <a:prstGeom prst="rect">
            <a:avLst/>
          </a:prstGeom>
          <a:noFill/>
        </p:spPr>
        <p:txBody>
          <a:bodyPr wrap="none" rtlCol="0">
            <a:spAutoFit/>
          </a:bodyPr>
          <a:lstStyle/>
          <a:p>
            <a:pPr algn="ctr"/>
            <a:r>
              <a:rPr lang="en-US" sz="2000" dirty="0" smtClean="0">
                <a:solidFill>
                  <a:srgbClr val="7030A0"/>
                </a:solidFill>
                <a:latin typeface="Arial" panose="020B0604020202020204" pitchFamily="34" charset="0"/>
                <a:cs typeface="Arial" panose="020B0604020202020204" pitchFamily="34" charset="0"/>
              </a:rPr>
              <a:t>pH 8.4</a:t>
            </a:r>
          </a:p>
          <a:p>
            <a:pPr algn="ctr"/>
            <a:r>
              <a:rPr lang="en-US" sz="2000" dirty="0">
                <a:solidFill>
                  <a:srgbClr val="7030A0"/>
                </a:solidFill>
                <a:latin typeface="Arial" panose="020B0604020202020204" pitchFamily="34" charset="0"/>
                <a:cs typeface="Arial" panose="020B0604020202020204" pitchFamily="34" charset="0"/>
              </a:rPr>
              <a:t>2</a:t>
            </a:r>
            <a:r>
              <a:rPr lang="en-US" sz="2000" dirty="0" smtClean="0">
                <a:solidFill>
                  <a:srgbClr val="7030A0"/>
                </a:solidFill>
                <a:latin typeface="Arial" panose="020B0604020202020204" pitchFamily="34" charset="0"/>
                <a:cs typeface="Arial" panose="020B0604020202020204" pitchFamily="34" charset="0"/>
              </a:rPr>
              <a:t>0ºC</a:t>
            </a:r>
            <a:endParaRPr lang="en-US" sz="2000" dirty="0">
              <a:solidFill>
                <a:srgbClr val="7030A0"/>
              </a:solidFill>
              <a:latin typeface="Arial" panose="020B0604020202020204" pitchFamily="34" charset="0"/>
              <a:cs typeface="Arial" panose="020B0604020202020204" pitchFamily="34" charset="0"/>
            </a:endParaRPr>
          </a:p>
        </p:txBody>
      </p:sp>
      <p:sp>
        <p:nvSpPr>
          <p:cNvPr id="17" name="TextBox 16"/>
          <p:cNvSpPr txBox="1"/>
          <p:nvPr/>
        </p:nvSpPr>
        <p:spPr>
          <a:xfrm>
            <a:off x="4052421" y="3840034"/>
            <a:ext cx="728084" cy="400110"/>
          </a:xfrm>
          <a:prstGeom prst="rect">
            <a:avLst/>
          </a:prstGeom>
          <a:noFill/>
        </p:spPr>
        <p:txBody>
          <a:bodyPr wrap="none" rtlCol="0">
            <a:spAutoFit/>
          </a:bodyPr>
          <a:lstStyle/>
          <a:p>
            <a:r>
              <a:rPr lang="en-US" sz="2000" dirty="0" smtClean="0">
                <a:latin typeface="Arial" pitchFamily="34" charset="0"/>
                <a:cs typeface="Arial" pitchFamily="34" charset="0"/>
              </a:rPr>
              <a:t>ADU</a:t>
            </a:r>
          </a:p>
        </p:txBody>
      </p:sp>
      <p:sp>
        <p:nvSpPr>
          <p:cNvPr id="18" name="TextBox 17"/>
          <p:cNvSpPr txBox="1"/>
          <p:nvPr/>
        </p:nvSpPr>
        <p:spPr>
          <a:xfrm>
            <a:off x="4993934" y="3675966"/>
            <a:ext cx="891591" cy="400110"/>
          </a:xfrm>
          <a:prstGeom prst="rect">
            <a:avLst/>
          </a:prstGeom>
          <a:noFill/>
        </p:spPr>
        <p:txBody>
          <a:bodyPr wrap="none" rtlCol="0">
            <a:spAutoFit/>
          </a:bodyPr>
          <a:lstStyle/>
          <a:p>
            <a:pPr algn="ctr"/>
            <a:r>
              <a:rPr lang="en-US" sz="2000" dirty="0" smtClean="0">
                <a:solidFill>
                  <a:srgbClr val="7030A0"/>
                </a:solidFill>
                <a:latin typeface="Arial" panose="020B0604020202020204" pitchFamily="34" charset="0"/>
                <a:cs typeface="Arial" panose="020B0604020202020204" pitchFamily="34" charset="0"/>
              </a:rPr>
              <a:t>800ºC</a:t>
            </a:r>
            <a:endParaRPr lang="en-US" sz="2000" dirty="0">
              <a:solidFill>
                <a:srgbClr val="7030A0"/>
              </a:solidFill>
              <a:latin typeface="Arial" panose="020B0604020202020204" pitchFamily="34" charset="0"/>
              <a:cs typeface="Arial" panose="020B0604020202020204" pitchFamily="34" charset="0"/>
            </a:endParaRPr>
          </a:p>
        </p:txBody>
      </p:sp>
      <p:sp>
        <p:nvSpPr>
          <p:cNvPr id="19" name="TextBox 18"/>
          <p:cNvSpPr txBox="1"/>
          <p:nvPr/>
        </p:nvSpPr>
        <p:spPr>
          <a:xfrm>
            <a:off x="6299205" y="3154234"/>
            <a:ext cx="854721" cy="400110"/>
          </a:xfrm>
          <a:prstGeom prst="rect">
            <a:avLst/>
          </a:prstGeom>
          <a:noFill/>
        </p:spPr>
        <p:txBody>
          <a:bodyPr wrap="none" rtlCol="0">
            <a:spAutoFit/>
          </a:bodyPr>
          <a:lstStyle/>
          <a:p>
            <a:r>
              <a:rPr lang="en-US" sz="2000" dirty="0" smtClean="0">
                <a:solidFill>
                  <a:srgbClr val="00B050"/>
                </a:solidFill>
                <a:latin typeface="Arial" pitchFamily="34" charset="0"/>
                <a:cs typeface="Arial" pitchFamily="34" charset="0"/>
              </a:rPr>
              <a:t>U3O8</a:t>
            </a:r>
            <a:endParaRPr lang="en-US" sz="2000" dirty="0">
              <a:solidFill>
                <a:srgbClr val="00B050"/>
              </a:solidFill>
              <a:latin typeface="Arial" pitchFamily="34" charset="0"/>
              <a:cs typeface="Arial" pitchFamily="34" charset="0"/>
            </a:endParaRPr>
          </a:p>
        </p:txBody>
      </p:sp>
      <p:sp>
        <p:nvSpPr>
          <p:cNvPr id="20" name="TextBox 19"/>
          <p:cNvSpPr txBox="1"/>
          <p:nvPr/>
        </p:nvSpPr>
        <p:spPr>
          <a:xfrm>
            <a:off x="6299205" y="3840034"/>
            <a:ext cx="854721" cy="400110"/>
          </a:xfrm>
          <a:prstGeom prst="rect">
            <a:avLst/>
          </a:prstGeom>
          <a:noFill/>
        </p:spPr>
        <p:txBody>
          <a:bodyPr wrap="none" rtlCol="0">
            <a:spAutoFit/>
          </a:bodyPr>
          <a:lstStyle/>
          <a:p>
            <a:r>
              <a:rPr lang="en-US" sz="2000" dirty="0" smtClean="0">
                <a:solidFill>
                  <a:srgbClr val="00B050"/>
                </a:solidFill>
                <a:latin typeface="Arial" pitchFamily="34" charset="0"/>
                <a:cs typeface="Arial" pitchFamily="34" charset="0"/>
              </a:rPr>
              <a:t>U3O8</a:t>
            </a:r>
            <a:endParaRPr lang="en-US" sz="2000" dirty="0">
              <a:solidFill>
                <a:srgbClr val="00B050"/>
              </a:solidFill>
              <a:latin typeface="Arial" pitchFamily="34" charset="0"/>
              <a:cs typeface="Arial" pitchFamily="34" charset="0"/>
            </a:endParaRPr>
          </a:p>
        </p:txBody>
      </p:sp>
      <p:sp>
        <p:nvSpPr>
          <p:cNvPr id="21" name="TextBox 20"/>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cxnSp>
        <p:nvCxnSpPr>
          <p:cNvPr id="22" name="Straight Arrow Connector 21"/>
          <p:cNvCxnSpPr/>
          <p:nvPr/>
        </p:nvCxnSpPr>
        <p:spPr>
          <a:xfrm>
            <a:off x="2332457" y="2629584"/>
            <a:ext cx="1447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422410" y="3332846"/>
            <a:ext cx="1447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24906" y="4018646"/>
            <a:ext cx="1447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10579" y="2667684"/>
            <a:ext cx="1447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697755" y="3332846"/>
            <a:ext cx="1447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97755" y="4018646"/>
            <a:ext cx="1447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57200" y="4800600"/>
            <a:ext cx="4114800" cy="1200329"/>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u="none" strike="noStrike" kern="1200" cap="none" spc="0" normalizeH="0" baseline="0" noProof="0" dirty="0" smtClean="0">
                <a:ln>
                  <a:noFill/>
                </a:ln>
                <a:solidFill>
                  <a:srgbClr val="000000"/>
                </a:solidFill>
                <a:effectLst/>
                <a:uLnTx/>
                <a:uFillTx/>
                <a:latin typeface="Arial" charset="0"/>
              </a:rPr>
              <a:t>Age of samples:  ~2-3</a:t>
            </a:r>
            <a:r>
              <a:rPr kumimoji="0" lang="en-US" b="0" u="none" strike="noStrike" kern="1200" cap="none" spc="0" normalizeH="0" noProof="0" dirty="0" smtClean="0">
                <a:ln>
                  <a:noFill/>
                </a:ln>
                <a:solidFill>
                  <a:srgbClr val="000000"/>
                </a:solidFill>
                <a:effectLst/>
                <a:uLnTx/>
                <a:uFillTx/>
                <a:latin typeface="Arial" charset="0"/>
              </a:rPr>
              <a:t> years</a:t>
            </a:r>
          </a:p>
          <a:p>
            <a:pPr marL="0" marR="0" indent="0" defTabSz="914400" rtl="0" eaLnBrk="0" fontAlgn="base" latinLnBrk="0" hangingPunct="0">
              <a:lnSpc>
                <a:spcPct val="100000"/>
              </a:lnSpc>
              <a:spcBef>
                <a:spcPct val="0"/>
              </a:spcBef>
              <a:spcAft>
                <a:spcPct val="0"/>
              </a:spcAft>
              <a:buClrTx/>
              <a:buSzTx/>
              <a:buFontTx/>
              <a:buNone/>
              <a:tabLst/>
            </a:pPr>
            <a:r>
              <a:rPr lang="en-US" dirty="0" smtClean="0">
                <a:solidFill>
                  <a:srgbClr val="000000"/>
                </a:solidFill>
                <a:latin typeface="Arial" charset="0"/>
              </a:rPr>
              <a:t>Common source of starting material</a:t>
            </a:r>
            <a:endParaRPr lang="en-US" baseline="0" dirty="0" smtClean="0">
              <a:solidFill>
                <a:srgbClr val="000000"/>
              </a:solidFill>
              <a:latin typeface="Arial" charset="0"/>
            </a:endParaRPr>
          </a:p>
          <a:p>
            <a:pPr marL="0" marR="0" indent="0" defTabSz="914400" rtl="0" eaLnBrk="0" fontAlgn="base" latinLnBrk="0" hangingPunct="0">
              <a:lnSpc>
                <a:spcPct val="100000"/>
              </a:lnSpc>
              <a:spcBef>
                <a:spcPct val="0"/>
              </a:spcBef>
              <a:spcAft>
                <a:spcPct val="0"/>
              </a:spcAft>
              <a:buClrTx/>
              <a:buSzTx/>
              <a:buFontTx/>
              <a:buNone/>
              <a:tabLst/>
            </a:pPr>
            <a:r>
              <a:rPr lang="en-US" baseline="0" dirty="0" smtClean="0">
                <a:solidFill>
                  <a:srgbClr val="000000"/>
                </a:solidFill>
                <a:latin typeface="Arial" charset="0"/>
              </a:rPr>
              <a:t>Preparation</a:t>
            </a:r>
            <a:r>
              <a:rPr lang="en-US" dirty="0" smtClean="0">
                <a:solidFill>
                  <a:srgbClr val="000000"/>
                </a:solidFill>
                <a:latin typeface="Arial" charset="0"/>
              </a:rPr>
              <a:t> scale:  10 g</a:t>
            </a:r>
          </a:p>
          <a:p>
            <a:pPr marL="0" marR="0" indent="0" defTabSz="914400" rtl="0" eaLnBrk="0" fontAlgn="base" latinLnBrk="0" hangingPunct="0">
              <a:lnSpc>
                <a:spcPct val="100000"/>
              </a:lnSpc>
              <a:spcBef>
                <a:spcPct val="0"/>
              </a:spcBef>
              <a:spcAft>
                <a:spcPct val="0"/>
              </a:spcAft>
              <a:buClrTx/>
              <a:buSzTx/>
              <a:buFontTx/>
              <a:buNone/>
              <a:tabLst/>
            </a:pPr>
            <a:endParaRPr kumimoji="0" lang="en-US" b="0" u="none" strike="noStrike" kern="1200" cap="none" spc="0" normalizeH="0" baseline="0" noProof="0" dirty="0" smtClean="0">
              <a:ln>
                <a:noFill/>
              </a:ln>
              <a:solidFill>
                <a:srgbClr val="000000"/>
              </a:solidFill>
              <a:effectLst/>
              <a:uLnTx/>
              <a:uFillTx/>
              <a:latin typeface="Arial" charset="0"/>
            </a:endParaRPr>
          </a:p>
        </p:txBody>
      </p:sp>
    </p:spTree>
    <p:extLst>
      <p:ext uri="{BB962C8B-B14F-4D97-AF65-F5344CB8AC3E}">
        <p14:creationId xmlns:p14="http://schemas.microsoft.com/office/powerpoint/2010/main" val="1272030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ea typeface="ＭＳ Ｐゴシック" pitchFamily="34" charset="-128"/>
              </a:rPr>
              <a:t>Comparison of SEM images of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materials at time 0</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325880"/>
            <a:ext cx="2777616"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6804" y="1325880"/>
            <a:ext cx="2777971" cy="2560320"/>
          </a:xfrm>
          <a:prstGeom prst="rect">
            <a:avLst/>
          </a:prstGeom>
        </p:spPr>
      </p:pic>
      <p:sp>
        <p:nvSpPr>
          <p:cNvPr id="7" name="TextBox 6"/>
          <p:cNvSpPr txBox="1"/>
          <p:nvPr/>
        </p:nvSpPr>
        <p:spPr>
          <a:xfrm>
            <a:off x="379281" y="1301555"/>
            <a:ext cx="498855"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S1</a:t>
            </a:r>
            <a:endParaRPr lang="en-US" sz="20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3578522" y="1325880"/>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L1</a:t>
            </a:r>
            <a:endParaRPr lang="en-US" sz="2000" b="1"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3657600"/>
            <a:ext cx="2777948" cy="2560320"/>
          </a:xfrm>
          <a:prstGeom prst="rect">
            <a:avLst/>
          </a:prstGeom>
        </p:spPr>
      </p:pic>
      <p:sp>
        <p:nvSpPr>
          <p:cNvPr id="10" name="TextBox 9"/>
          <p:cNvSpPr txBox="1"/>
          <p:nvPr/>
        </p:nvSpPr>
        <p:spPr>
          <a:xfrm>
            <a:off x="2667000" y="3733800"/>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L2</a:t>
            </a:r>
            <a:endParaRPr lang="en-US" sz="2000" b="1" dirty="0">
              <a:solidFill>
                <a:srgbClr val="FF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5576" y="3659684"/>
            <a:ext cx="2777950" cy="2560320"/>
          </a:xfrm>
          <a:prstGeom prst="rect">
            <a:avLst/>
          </a:prstGeom>
        </p:spPr>
      </p:pic>
      <p:sp>
        <p:nvSpPr>
          <p:cNvPr id="12" name="TextBox 11"/>
          <p:cNvSpPr txBox="1"/>
          <p:nvPr/>
        </p:nvSpPr>
        <p:spPr>
          <a:xfrm>
            <a:off x="5871825" y="3739529"/>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L3</a:t>
            </a:r>
            <a:endParaRPr lang="en-US" sz="20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14" name="TextBox 13"/>
          <p:cNvSpPr txBox="1"/>
          <p:nvPr/>
        </p:nvSpPr>
        <p:spPr>
          <a:xfrm>
            <a:off x="1828800" y="1475601"/>
            <a:ext cx="1218603"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A-UO</a:t>
            </a:r>
            <a:r>
              <a:rPr lang="en-US" sz="1200" b="1" baseline="-25000" dirty="0" smtClean="0">
                <a:solidFill>
                  <a:srgbClr val="FF0000"/>
                </a:solidFill>
                <a:latin typeface="Arial" panose="020B0604020202020204" pitchFamily="34" charset="0"/>
                <a:cs typeface="Arial" panose="020B0604020202020204" pitchFamily="34" charset="0"/>
              </a:rPr>
              <a:t>3</a:t>
            </a:r>
            <a:r>
              <a:rPr lang="en-US" sz="1200" b="1" dirty="0" smtClean="0">
                <a:solidFill>
                  <a:srgbClr val="FF0000"/>
                </a:solidFill>
                <a:latin typeface="Arial" panose="020B0604020202020204" pitchFamily="34" charset="0"/>
                <a:cs typeface="Arial" panose="020B0604020202020204" pitchFamily="34" charset="0"/>
              </a:rPr>
              <a:t> </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U</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3</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O</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8</a:t>
            </a:r>
            <a:endParaRPr lang="en-US" sz="12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2286000" y="1351002"/>
            <a:ext cx="606256"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9</a:t>
            </a:r>
            <a:r>
              <a:rPr lang="en-US" sz="1200" b="1" dirty="0" smtClean="0">
                <a:solidFill>
                  <a:srgbClr val="FF0000"/>
                </a:solidFill>
                <a:latin typeface="Arial" panose="020B0604020202020204" pitchFamily="34" charset="0"/>
                <a:cs typeface="Arial" panose="020B0604020202020204" pitchFamily="34" charset="0"/>
              </a:rPr>
              <a:t>00ºC</a:t>
            </a:r>
            <a:endParaRPr lang="en-US" sz="12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4692351" y="1543311"/>
            <a:ext cx="1625766"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UNH </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UO</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4</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 U</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3</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O</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8</a:t>
            </a:r>
            <a:endParaRPr lang="en-US" sz="1200" b="1"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3819182" y="3856911"/>
            <a:ext cx="1625766"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UNH </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UO</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4</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 U</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3</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O</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8</a:t>
            </a:r>
            <a:endParaRPr lang="en-US" sz="12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6629400" y="3789402"/>
            <a:ext cx="1816075"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UO2F2 </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ADU  U</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3</a:t>
            </a:r>
            <a:r>
              <a:rPr lang="en-US" sz="12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O</a:t>
            </a:r>
            <a:r>
              <a:rPr lang="en-US" sz="12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8</a:t>
            </a:r>
            <a:endParaRPr lang="en-US" sz="12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4997151" y="1363110"/>
            <a:ext cx="521297"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2</a:t>
            </a:r>
            <a:r>
              <a:rPr lang="en-US" sz="1200" b="1" dirty="0" smtClean="0">
                <a:solidFill>
                  <a:srgbClr val="FF0000"/>
                </a:solidFill>
                <a:latin typeface="Arial" panose="020B0604020202020204" pitchFamily="34" charset="0"/>
                <a:cs typeface="Arial" panose="020B0604020202020204" pitchFamily="34" charset="0"/>
              </a:rPr>
              <a:t>0ºC</a:t>
            </a:r>
            <a:endParaRPr lang="en-US" sz="1200" b="1"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4123982" y="3704511"/>
            <a:ext cx="521297"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2</a:t>
            </a:r>
            <a:r>
              <a:rPr lang="en-US" sz="1200" b="1" dirty="0" smtClean="0">
                <a:solidFill>
                  <a:srgbClr val="FF0000"/>
                </a:solidFill>
                <a:latin typeface="Arial" panose="020B0604020202020204" pitchFamily="34" charset="0"/>
                <a:cs typeface="Arial" panose="020B0604020202020204" pitchFamily="34" charset="0"/>
              </a:rPr>
              <a:t>0ºC</a:t>
            </a:r>
            <a:endParaRPr lang="en-US" sz="1200"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7022503" y="3637002"/>
            <a:ext cx="521297"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2</a:t>
            </a:r>
            <a:r>
              <a:rPr lang="en-US" sz="1200" b="1" dirty="0" smtClean="0">
                <a:solidFill>
                  <a:srgbClr val="FF0000"/>
                </a:solidFill>
                <a:latin typeface="Arial" panose="020B0604020202020204" pitchFamily="34" charset="0"/>
                <a:cs typeface="Arial" panose="020B0604020202020204" pitchFamily="34" charset="0"/>
              </a:rPr>
              <a:t>0ºC</a:t>
            </a:r>
            <a:endParaRPr lang="en-US" sz="1200" b="1"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4997151" y="1695711"/>
            <a:ext cx="518091"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pH 1</a:t>
            </a:r>
          </a:p>
        </p:txBody>
      </p:sp>
      <p:sp>
        <p:nvSpPr>
          <p:cNvPr id="23" name="TextBox 22"/>
          <p:cNvSpPr txBox="1"/>
          <p:nvPr/>
        </p:nvSpPr>
        <p:spPr>
          <a:xfrm>
            <a:off x="4123982" y="4009311"/>
            <a:ext cx="518091"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pH 1</a:t>
            </a:r>
          </a:p>
        </p:txBody>
      </p:sp>
      <p:sp>
        <p:nvSpPr>
          <p:cNvPr id="24" name="TextBox 23"/>
          <p:cNvSpPr txBox="1"/>
          <p:nvPr/>
        </p:nvSpPr>
        <p:spPr>
          <a:xfrm>
            <a:off x="7010400" y="3990201"/>
            <a:ext cx="646331"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pH 8.4</a:t>
            </a:r>
          </a:p>
        </p:txBody>
      </p:sp>
      <p:sp>
        <p:nvSpPr>
          <p:cNvPr id="25" name="TextBox 24"/>
          <p:cNvSpPr txBox="1"/>
          <p:nvPr/>
        </p:nvSpPr>
        <p:spPr>
          <a:xfrm>
            <a:off x="5542654" y="1363110"/>
            <a:ext cx="606256"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800ºC</a:t>
            </a:r>
            <a:endParaRPr lang="en-US" sz="1200" b="1" dirty="0">
              <a:solidFill>
                <a:srgbClr val="FF0000"/>
              </a:solidFill>
              <a:latin typeface="Arial" panose="020B0604020202020204" pitchFamily="34" charset="0"/>
              <a:cs typeface="Arial" panose="020B0604020202020204" pitchFamily="34" charset="0"/>
            </a:endParaRPr>
          </a:p>
        </p:txBody>
      </p:sp>
      <p:sp>
        <p:nvSpPr>
          <p:cNvPr id="26" name="TextBox 25"/>
          <p:cNvSpPr txBox="1"/>
          <p:nvPr/>
        </p:nvSpPr>
        <p:spPr>
          <a:xfrm>
            <a:off x="7623344" y="3637002"/>
            <a:ext cx="606256"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800ºC</a:t>
            </a:r>
            <a:endParaRPr lang="en-US" sz="1200" b="1" dirty="0">
              <a:solidFill>
                <a:srgbClr val="FF0000"/>
              </a:solidFill>
              <a:latin typeface="Arial" panose="020B0604020202020204" pitchFamily="34" charset="0"/>
              <a:cs typeface="Arial" panose="020B0604020202020204" pitchFamily="34" charset="0"/>
            </a:endParaRPr>
          </a:p>
        </p:txBody>
      </p:sp>
      <p:sp>
        <p:nvSpPr>
          <p:cNvPr id="27" name="TextBox 26"/>
          <p:cNvSpPr txBox="1"/>
          <p:nvPr/>
        </p:nvSpPr>
        <p:spPr>
          <a:xfrm>
            <a:off x="4660726" y="3704511"/>
            <a:ext cx="606256"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975ºC</a:t>
            </a:r>
            <a:endParaRPr lang="en-US" sz="1200" b="1" dirty="0">
              <a:solidFill>
                <a:srgbClr val="FF0000"/>
              </a:solidFill>
              <a:latin typeface="Arial" panose="020B0604020202020204" pitchFamily="34" charset="0"/>
              <a:cs typeface="Arial" panose="020B0604020202020204" pitchFamily="34" charset="0"/>
            </a:endParaRPr>
          </a:p>
        </p:txBody>
      </p:sp>
      <p:sp>
        <p:nvSpPr>
          <p:cNvPr id="28" name="TextBox 27"/>
          <p:cNvSpPr txBox="1"/>
          <p:nvPr/>
        </p:nvSpPr>
        <p:spPr>
          <a:xfrm>
            <a:off x="2286000" y="1628001"/>
            <a:ext cx="372218"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air</a:t>
            </a:r>
            <a:endParaRPr lang="en-US" sz="1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98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dirty="0">
                <a:solidFill>
                  <a:srgbClr val="0000FF"/>
                </a:solidFill>
                <a:ea typeface="ＭＳ Ｐゴシック" pitchFamily="34" charset="-128"/>
              </a:rPr>
              <a:t>Comparison of </a:t>
            </a:r>
            <a:r>
              <a:rPr lang="en-US" dirty="0" smtClean="0">
                <a:solidFill>
                  <a:srgbClr val="0000FF"/>
                </a:solidFill>
                <a:ea typeface="ＭＳ Ｐゴシック" pitchFamily="34" charset="-128"/>
              </a:rPr>
              <a:t>reference lines with </a:t>
            </a:r>
            <a:r>
              <a:rPr lang="en-US" dirty="0" err="1" smtClean="0">
                <a:solidFill>
                  <a:srgbClr val="0000FF"/>
                </a:solidFill>
                <a:ea typeface="ＭＳ Ｐゴシック" pitchFamily="34" charset="-128"/>
              </a:rPr>
              <a:t>pXRD</a:t>
            </a:r>
            <a:r>
              <a:rPr lang="en-US" dirty="0" smtClean="0">
                <a:solidFill>
                  <a:srgbClr val="0000FF"/>
                </a:solidFill>
                <a:ea typeface="ＭＳ Ｐゴシック" pitchFamily="34" charset="-128"/>
              </a:rPr>
              <a:t> </a:t>
            </a:r>
            <a:r>
              <a:rPr lang="en-US" dirty="0">
                <a:solidFill>
                  <a:srgbClr val="0000FF"/>
                </a:solidFill>
                <a:ea typeface="ＭＳ Ｐゴシック" pitchFamily="34" charset="-128"/>
              </a:rPr>
              <a:t>patterns of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materials </a:t>
            </a:r>
            <a:r>
              <a:rPr lang="en-US" dirty="0" smtClean="0">
                <a:solidFill>
                  <a:srgbClr val="0000FF"/>
                </a:solidFill>
                <a:ea typeface="ＭＳ Ｐゴシック" pitchFamily="34" charset="-128"/>
              </a:rPr>
              <a:t>identifies speciation</a:t>
            </a:r>
            <a:r>
              <a:rPr lang="en-US" dirty="0">
                <a:solidFill>
                  <a:srgbClr val="0000FF"/>
                </a:solidFill>
                <a:ea typeface="ＭＳ Ｐゴシック" pitchFamily="34" charset="-128"/>
              </a:rPr>
              <a:t/>
            </a:r>
            <a:br>
              <a:rPr lang="en-US" dirty="0">
                <a:solidFill>
                  <a:srgbClr val="0000FF"/>
                </a:solidFill>
                <a:ea typeface="ＭＳ Ｐゴシック" pitchFamily="34" charset="-128"/>
              </a:rPr>
            </a:b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00200" y="1320165"/>
            <a:ext cx="5943600" cy="4471035"/>
          </a:xfrm>
          <a:prstGeom prst="rect">
            <a:avLst/>
          </a:prstGeom>
        </p:spPr>
      </p:pic>
      <p:sp>
        <p:nvSpPr>
          <p:cNvPr id="6" name="TextBox 5"/>
          <p:cNvSpPr txBox="1"/>
          <p:nvPr/>
        </p:nvSpPr>
        <p:spPr>
          <a:xfrm>
            <a:off x="7251725" y="4747082"/>
            <a:ext cx="121058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A-UO</a:t>
            </a:r>
            <a:r>
              <a:rPr lang="en-US" sz="1200" baseline="-25000" dirty="0" smtClean="0">
                <a:latin typeface="Arial" panose="020B0604020202020204" pitchFamily="34" charset="0"/>
                <a:cs typeface="Arial" panose="020B0604020202020204" pitchFamily="34" charset="0"/>
              </a:rPr>
              <a:t>3</a:t>
            </a:r>
            <a:r>
              <a:rPr lang="en-US"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sym typeface="Wingdings" panose="05000000000000000000" pitchFamily="2" charset="2"/>
              </a:rPr>
              <a:t>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7" name="TextBox 6"/>
          <p:cNvSpPr txBox="1"/>
          <p:nvPr/>
        </p:nvSpPr>
        <p:spPr>
          <a:xfrm>
            <a:off x="7708925" y="4622483"/>
            <a:ext cx="60625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9</a:t>
            </a:r>
            <a:r>
              <a:rPr lang="en-US" sz="1200" dirty="0" smtClean="0">
                <a:latin typeface="Arial" panose="020B0604020202020204" pitchFamily="34" charset="0"/>
                <a:cs typeface="Arial" panose="020B0604020202020204" pitchFamily="34" charset="0"/>
              </a:rPr>
              <a:t>00ºC</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7327925" y="1907084"/>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7327925" y="28472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7251725" y="3789402"/>
            <a:ext cx="181607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UO2F2 </a:t>
            </a:r>
            <a:r>
              <a:rPr lang="en-US" sz="1200" dirty="0" smtClean="0">
                <a:latin typeface="Arial" panose="020B0604020202020204" pitchFamily="34" charset="0"/>
                <a:cs typeface="Arial" panose="020B0604020202020204" pitchFamily="34" charset="0"/>
                <a:sym typeface="Wingdings" panose="05000000000000000000" pitchFamily="2" charset="2"/>
              </a:rPr>
              <a:t> ADU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7632725" y="1726883"/>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7632725" y="26948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7644828" y="3637002"/>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5" name="TextBox 14"/>
          <p:cNvSpPr txBox="1"/>
          <p:nvPr/>
        </p:nvSpPr>
        <p:spPr>
          <a:xfrm>
            <a:off x="7632725" y="2059484"/>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16" name="TextBox 15"/>
          <p:cNvSpPr txBox="1"/>
          <p:nvPr/>
        </p:nvSpPr>
        <p:spPr>
          <a:xfrm>
            <a:off x="7632725" y="2999601"/>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17" name="TextBox 16"/>
          <p:cNvSpPr txBox="1"/>
          <p:nvPr/>
        </p:nvSpPr>
        <p:spPr>
          <a:xfrm>
            <a:off x="7632725" y="3990201"/>
            <a:ext cx="63671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8.4</a:t>
            </a:r>
          </a:p>
        </p:txBody>
      </p:sp>
      <p:sp>
        <p:nvSpPr>
          <p:cNvPr id="18" name="TextBox 17"/>
          <p:cNvSpPr txBox="1"/>
          <p:nvPr/>
        </p:nvSpPr>
        <p:spPr>
          <a:xfrm>
            <a:off x="8178228" y="1726883"/>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
        <p:nvSpPr>
          <p:cNvPr id="19" name="TextBox 18"/>
          <p:cNvSpPr txBox="1"/>
          <p:nvPr/>
        </p:nvSpPr>
        <p:spPr>
          <a:xfrm>
            <a:off x="8245669" y="3637002"/>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
        <p:nvSpPr>
          <p:cNvPr id="20" name="TextBox 19"/>
          <p:cNvSpPr txBox="1"/>
          <p:nvPr/>
        </p:nvSpPr>
        <p:spPr>
          <a:xfrm>
            <a:off x="8169469" y="2694801"/>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975ºC</a:t>
            </a:r>
            <a:endParaRPr lang="en-US" sz="1200" dirty="0">
              <a:latin typeface="Arial" panose="020B0604020202020204" pitchFamily="34" charset="0"/>
              <a:cs typeface="Arial" panose="020B0604020202020204" pitchFamily="34" charset="0"/>
            </a:endParaRPr>
          </a:p>
        </p:txBody>
      </p:sp>
      <p:sp>
        <p:nvSpPr>
          <p:cNvPr id="21" name="TextBox 20"/>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566881"/>
            <a:ext cx="992006"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667" y="1600200"/>
            <a:ext cx="992133" cy="9144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676" y="2590800"/>
            <a:ext cx="992124" cy="9144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875" y="3573428"/>
            <a:ext cx="992125" cy="914400"/>
          </a:xfrm>
          <a:prstGeom prst="rect">
            <a:avLst/>
          </a:prstGeom>
        </p:spPr>
      </p:pic>
      <p:sp>
        <p:nvSpPr>
          <p:cNvPr id="26" name="TextBox 25"/>
          <p:cNvSpPr txBox="1"/>
          <p:nvPr/>
        </p:nvSpPr>
        <p:spPr>
          <a:xfrm>
            <a:off x="549667" y="4572000"/>
            <a:ext cx="498855"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S1</a:t>
            </a:r>
            <a:endParaRPr lang="en-US" sz="2000" b="1" dirty="0">
              <a:solidFill>
                <a:srgbClr val="FF0000"/>
              </a:solidFill>
              <a:latin typeface="Arial" panose="020B0604020202020204" pitchFamily="34" charset="0"/>
              <a:cs typeface="Arial" panose="020B0604020202020204" pitchFamily="34" charset="0"/>
            </a:endParaRPr>
          </a:p>
        </p:txBody>
      </p:sp>
      <p:sp>
        <p:nvSpPr>
          <p:cNvPr id="27" name="TextBox 26"/>
          <p:cNvSpPr txBox="1"/>
          <p:nvPr/>
        </p:nvSpPr>
        <p:spPr>
          <a:xfrm>
            <a:off x="549676" y="1603772"/>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L1</a:t>
            </a:r>
            <a:endParaRPr lang="en-US" sz="2000" b="1" dirty="0">
              <a:solidFill>
                <a:srgbClr val="FF0000"/>
              </a:solidFill>
              <a:latin typeface="Arial" panose="020B0604020202020204" pitchFamily="34" charset="0"/>
              <a:cs typeface="Arial" panose="020B0604020202020204" pitchFamily="34" charset="0"/>
            </a:endParaRPr>
          </a:p>
        </p:txBody>
      </p:sp>
      <p:sp>
        <p:nvSpPr>
          <p:cNvPr id="28" name="TextBox 27"/>
          <p:cNvSpPr txBox="1"/>
          <p:nvPr/>
        </p:nvSpPr>
        <p:spPr>
          <a:xfrm>
            <a:off x="543509" y="2590800"/>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L2</a:t>
            </a:r>
            <a:endParaRPr lang="en-US" sz="2000" b="1" dirty="0">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533400" y="3584228"/>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L3</a:t>
            </a:r>
            <a:endParaRPr lang="en-US" sz="2000" b="1" dirty="0">
              <a:solidFill>
                <a:srgbClr val="FF0000"/>
              </a:solidFill>
              <a:latin typeface="Arial" panose="020B0604020202020204" pitchFamily="34" charset="0"/>
              <a:cs typeface="Arial" panose="020B0604020202020204" pitchFamily="34" charset="0"/>
            </a:endParaRPr>
          </a:p>
        </p:txBody>
      </p:sp>
      <p:sp>
        <p:nvSpPr>
          <p:cNvPr id="30" name="TextBox 29"/>
          <p:cNvSpPr txBox="1"/>
          <p:nvPr/>
        </p:nvSpPr>
        <p:spPr>
          <a:xfrm>
            <a:off x="7696200" y="4904601"/>
            <a:ext cx="354584"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air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277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dirty="0" smtClean="0">
                <a:solidFill>
                  <a:srgbClr val="0000FF"/>
                </a:solidFill>
                <a:ea typeface="ＭＳ Ｐゴシック" pitchFamily="34" charset="-128"/>
              </a:rPr>
              <a:t>EXAFS </a:t>
            </a:r>
            <a:r>
              <a:rPr lang="en-US" dirty="0">
                <a:solidFill>
                  <a:srgbClr val="0000FF"/>
                </a:solidFill>
                <a:ea typeface="ＭＳ Ｐゴシック" pitchFamily="34" charset="-128"/>
              </a:rPr>
              <a:t>of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materials </a:t>
            </a:r>
            <a:r>
              <a:rPr lang="en-US" dirty="0" smtClean="0">
                <a:solidFill>
                  <a:srgbClr val="0000FF"/>
                </a:solidFill>
                <a:ea typeface="ＭＳ Ｐゴシック" pitchFamily="34" charset="-128"/>
              </a:rPr>
              <a:t>reveals disorder</a:t>
            </a:r>
            <a:r>
              <a:rPr lang="en-US" dirty="0">
                <a:solidFill>
                  <a:srgbClr val="0000FF"/>
                </a:solidFill>
                <a:ea typeface="ＭＳ Ｐゴシック" pitchFamily="34" charset="-128"/>
              </a:rPr>
              <a:t/>
            </a:r>
            <a:br>
              <a:rPr lang="en-US" dirty="0">
                <a:solidFill>
                  <a:srgbClr val="0000FF"/>
                </a:solidFill>
                <a:ea typeface="ＭＳ Ｐゴシック" pitchFamily="34" charset="-128"/>
              </a:rPr>
            </a:b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371600"/>
            <a:ext cx="5943600" cy="4363720"/>
          </a:xfrm>
          <a:prstGeom prst="rect">
            <a:avLst/>
          </a:prstGeom>
          <a:noFill/>
          <a:ln>
            <a:solidFill>
              <a:schemeClr val="tx1"/>
            </a:solidFill>
          </a:ln>
        </p:spPr>
      </p:pic>
      <p:sp>
        <p:nvSpPr>
          <p:cNvPr id="6" name="TextBox 5"/>
          <p:cNvSpPr txBox="1"/>
          <p:nvPr/>
        </p:nvSpPr>
        <p:spPr>
          <a:xfrm>
            <a:off x="8027416" y="1981200"/>
            <a:ext cx="354584"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air</a:t>
            </a:r>
            <a:endParaRPr lang="en-US" sz="1200" dirty="0">
              <a:latin typeface="Arial" panose="020B0604020202020204" pitchFamily="34" charset="0"/>
              <a:cs typeface="Arial" panose="020B0604020202020204" pitchFamily="34" charset="0"/>
            </a:endParaRPr>
          </a:p>
        </p:txBody>
      </p:sp>
      <p:sp>
        <p:nvSpPr>
          <p:cNvPr id="7" name="TextBox 6"/>
          <p:cNvSpPr txBox="1"/>
          <p:nvPr/>
        </p:nvSpPr>
        <p:spPr>
          <a:xfrm>
            <a:off x="7566095" y="3048000"/>
            <a:ext cx="1273105"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8" name="TextBox 7"/>
          <p:cNvSpPr txBox="1"/>
          <p:nvPr/>
        </p:nvSpPr>
        <p:spPr>
          <a:xfrm>
            <a:off x="7578208" y="4066401"/>
            <a:ext cx="1515158"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dirty="0" smtClean="0">
                <a:latin typeface="Arial" panose="020B0604020202020204" pitchFamily="34" charset="0"/>
                <a:cs typeface="Arial" panose="020B0604020202020204" pitchFamily="34" charset="0"/>
              </a:rPr>
              <a:t> + UO</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9" name="TextBox 8"/>
          <p:cNvSpPr txBox="1"/>
          <p:nvPr/>
        </p:nvSpPr>
        <p:spPr>
          <a:xfrm>
            <a:off x="7521440" y="5285601"/>
            <a:ext cx="1622560"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baseline="-25000" dirty="0">
                <a:latin typeface="Arial" panose="020B0604020202020204" pitchFamily="34" charset="0"/>
                <a:cs typeface="Arial" panose="020B0604020202020204" pitchFamily="34" charset="0"/>
              </a:rPr>
              <a:t> </a:t>
            </a:r>
            <a:r>
              <a:rPr lang="en-US" sz="1200" i="1" baseline="-25000" dirty="0" smtClean="0">
                <a:latin typeface="Arial" panose="020B0604020202020204" pitchFamily="34" charset="0"/>
                <a:cs typeface="Arial" panose="020B0604020202020204" pitchFamily="34" charset="0"/>
              </a:rPr>
              <a:t>+</a:t>
            </a:r>
            <a:r>
              <a:rPr lang="en-US" sz="1200" i="1" dirty="0" smtClean="0">
                <a:latin typeface="Arial" panose="020B0604020202020204" pitchFamily="34" charset="0"/>
                <a:cs typeface="Arial" panose="020B0604020202020204" pitchFamily="34" charset="0"/>
              </a:rPr>
              <a:t> 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F</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10" name="TextBox 9"/>
          <p:cNvSpPr txBox="1"/>
          <p:nvPr/>
        </p:nvSpPr>
        <p:spPr>
          <a:xfrm>
            <a:off x="5257800" y="6477000"/>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24000"/>
            <a:ext cx="992006"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667" y="2514600"/>
            <a:ext cx="992133" cy="9144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676" y="3505200"/>
            <a:ext cx="992124" cy="9144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875" y="4495800"/>
            <a:ext cx="992125" cy="914400"/>
          </a:xfrm>
          <a:prstGeom prst="rect">
            <a:avLst/>
          </a:prstGeom>
        </p:spPr>
      </p:pic>
      <p:sp>
        <p:nvSpPr>
          <p:cNvPr id="15" name="TextBox 14"/>
          <p:cNvSpPr txBox="1"/>
          <p:nvPr/>
        </p:nvSpPr>
        <p:spPr>
          <a:xfrm>
            <a:off x="533400" y="1524000"/>
            <a:ext cx="498855"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S1</a:t>
            </a:r>
            <a:endParaRPr lang="en-US" sz="20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558229" y="2514600"/>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L1</a:t>
            </a:r>
            <a:endParaRPr lang="en-US" sz="2000" b="1"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561310" y="3519705"/>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L2</a:t>
            </a:r>
            <a:endParaRPr lang="en-US" sz="20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539402" y="4495800"/>
            <a:ext cx="484428"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L3</a:t>
            </a:r>
            <a:endParaRPr lang="en-US" sz="20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7567295" y="1771710"/>
            <a:ext cx="121058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A-UO</a:t>
            </a:r>
            <a:r>
              <a:rPr lang="en-US" sz="1200" baseline="-25000" dirty="0" smtClean="0">
                <a:latin typeface="Arial" panose="020B0604020202020204" pitchFamily="34" charset="0"/>
                <a:cs typeface="Arial" panose="020B0604020202020204" pitchFamily="34" charset="0"/>
              </a:rPr>
              <a:t>3</a:t>
            </a:r>
            <a:r>
              <a:rPr lang="en-US"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sym typeface="Wingdings" panose="05000000000000000000" pitchFamily="2" charset="2"/>
              </a:rPr>
              <a:t>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20" name="TextBox 19"/>
          <p:cNvSpPr txBox="1"/>
          <p:nvPr/>
        </p:nvSpPr>
        <p:spPr>
          <a:xfrm>
            <a:off x="8024495" y="1647111"/>
            <a:ext cx="60625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9</a:t>
            </a:r>
            <a:r>
              <a:rPr lang="en-US" sz="1200" dirty="0" smtClean="0">
                <a:latin typeface="Arial" panose="020B0604020202020204" pitchFamily="34" charset="0"/>
                <a:cs typeface="Arial" panose="020B0604020202020204" pitchFamily="34" charset="0"/>
              </a:rPr>
              <a:t>00ºC</a:t>
            </a:r>
            <a:endParaRPr lang="en-US" sz="1200" dirty="0">
              <a:latin typeface="Arial" panose="020B0604020202020204" pitchFamily="34" charset="0"/>
              <a:cs typeface="Arial" panose="020B0604020202020204" pitchFamily="34" charset="0"/>
            </a:endParaRPr>
          </a:p>
        </p:txBody>
      </p:sp>
      <p:sp>
        <p:nvSpPr>
          <p:cNvPr id="21" name="TextBox 20"/>
          <p:cNvSpPr txBox="1"/>
          <p:nvPr/>
        </p:nvSpPr>
        <p:spPr>
          <a:xfrm>
            <a:off x="7518234" y="26948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22" name="TextBox 21"/>
          <p:cNvSpPr txBox="1"/>
          <p:nvPr/>
        </p:nvSpPr>
        <p:spPr>
          <a:xfrm>
            <a:off x="7823034" y="2514600"/>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23" name="TextBox 22"/>
          <p:cNvSpPr txBox="1"/>
          <p:nvPr/>
        </p:nvSpPr>
        <p:spPr>
          <a:xfrm>
            <a:off x="7823034" y="2847201"/>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24" name="TextBox 23"/>
          <p:cNvSpPr txBox="1"/>
          <p:nvPr/>
        </p:nvSpPr>
        <p:spPr>
          <a:xfrm>
            <a:off x="8368537" y="2514600"/>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
        <p:nvSpPr>
          <p:cNvPr id="25" name="TextBox 24"/>
          <p:cNvSpPr txBox="1"/>
          <p:nvPr/>
        </p:nvSpPr>
        <p:spPr>
          <a:xfrm>
            <a:off x="7543800" y="3733800"/>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26" name="TextBox 25"/>
          <p:cNvSpPr txBox="1"/>
          <p:nvPr/>
        </p:nvSpPr>
        <p:spPr>
          <a:xfrm>
            <a:off x="7848600" y="3581400"/>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27" name="TextBox 26"/>
          <p:cNvSpPr txBox="1"/>
          <p:nvPr/>
        </p:nvSpPr>
        <p:spPr>
          <a:xfrm>
            <a:off x="7848600" y="3886200"/>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28" name="TextBox 27"/>
          <p:cNvSpPr txBox="1"/>
          <p:nvPr/>
        </p:nvSpPr>
        <p:spPr>
          <a:xfrm>
            <a:off x="8385344" y="3581400"/>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975ºC</a:t>
            </a:r>
            <a:endParaRPr lang="en-US" sz="1200" dirty="0">
              <a:latin typeface="Arial" panose="020B0604020202020204" pitchFamily="34" charset="0"/>
              <a:cs typeface="Arial" panose="020B0604020202020204" pitchFamily="34" charset="0"/>
            </a:endParaRPr>
          </a:p>
        </p:txBody>
      </p:sp>
      <p:sp>
        <p:nvSpPr>
          <p:cNvPr id="29" name="TextBox 28"/>
          <p:cNvSpPr txBox="1"/>
          <p:nvPr/>
        </p:nvSpPr>
        <p:spPr>
          <a:xfrm>
            <a:off x="7404125" y="4800600"/>
            <a:ext cx="181607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UO2F2 </a:t>
            </a:r>
            <a:r>
              <a:rPr lang="en-US" sz="1200" dirty="0" smtClean="0">
                <a:latin typeface="Arial" panose="020B0604020202020204" pitchFamily="34" charset="0"/>
                <a:cs typeface="Arial" panose="020B0604020202020204" pitchFamily="34" charset="0"/>
                <a:sym typeface="Wingdings" panose="05000000000000000000" pitchFamily="2" charset="2"/>
              </a:rPr>
              <a:t> ADU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30" name="TextBox 29"/>
          <p:cNvSpPr txBox="1"/>
          <p:nvPr/>
        </p:nvSpPr>
        <p:spPr>
          <a:xfrm>
            <a:off x="7797228" y="4648200"/>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31" name="TextBox 30"/>
          <p:cNvSpPr txBox="1"/>
          <p:nvPr/>
        </p:nvSpPr>
        <p:spPr>
          <a:xfrm>
            <a:off x="7785125" y="5001399"/>
            <a:ext cx="63671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8.4</a:t>
            </a:r>
          </a:p>
        </p:txBody>
      </p:sp>
      <p:sp>
        <p:nvSpPr>
          <p:cNvPr id="32" name="TextBox 31"/>
          <p:cNvSpPr txBox="1"/>
          <p:nvPr/>
        </p:nvSpPr>
        <p:spPr>
          <a:xfrm>
            <a:off x="8398069" y="4648200"/>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03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33FF"/>
                </a:solidFill>
              </a:rPr>
              <a:t>Aging </a:t>
            </a:r>
            <a:r>
              <a:rPr lang="en-US" dirty="0">
                <a:solidFill>
                  <a:srgbClr val="3333FF"/>
                </a:solidFill>
              </a:rPr>
              <a:t>Vessels and Circulating Bath</a:t>
            </a:r>
            <a:br>
              <a:rPr lang="en-US" dirty="0">
                <a:solidFill>
                  <a:srgbClr val="3333FF"/>
                </a:solidFill>
              </a:rPr>
            </a:br>
            <a:endParaRPr lang="en-US" dirty="0"/>
          </a:p>
        </p:txBody>
      </p:sp>
      <p:pic>
        <p:nvPicPr>
          <p:cNvPr id="5" name="Picture 3" descr="C:\Marianne\Proposals and Programs\DNDO Full\Aging\Anovitz vessels\Anovitz vessels\DSC_0010.JPG"/>
          <p:cNvPicPr>
            <a:picLocks noChangeAspect="1" noChangeArrowheads="1"/>
          </p:cNvPicPr>
          <p:nvPr/>
        </p:nvPicPr>
        <p:blipFill>
          <a:blip r:embed="rId2" cstate="print"/>
          <a:srcRect/>
          <a:stretch>
            <a:fillRect/>
          </a:stretch>
        </p:blipFill>
        <p:spPr bwMode="auto">
          <a:xfrm>
            <a:off x="4800600" y="1295400"/>
            <a:ext cx="3779792" cy="27432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5486401" y="3657600"/>
            <a:ext cx="2248785" cy="2743200"/>
          </a:xfrm>
          <a:prstGeom prst="rect">
            <a:avLst/>
          </a:prstGeom>
          <a:noFill/>
          <a:ln w="9525">
            <a:noFill/>
            <a:miter lim="800000"/>
            <a:headEnd/>
            <a:tailEnd/>
          </a:ln>
        </p:spPr>
      </p:pic>
      <p:sp>
        <p:nvSpPr>
          <p:cNvPr id="7" name="TextBox 6"/>
          <p:cNvSpPr txBox="1">
            <a:spLocks noChangeArrowheads="1"/>
          </p:cNvSpPr>
          <p:nvPr/>
        </p:nvSpPr>
        <p:spPr bwMode="auto">
          <a:xfrm>
            <a:off x="538579" y="5029200"/>
            <a:ext cx="3042821" cy="646331"/>
          </a:xfrm>
          <a:prstGeom prst="rect">
            <a:avLst/>
          </a:prstGeom>
          <a:noFill/>
          <a:ln w="9525">
            <a:noFill/>
            <a:miter lim="800000"/>
            <a:headEnd/>
            <a:tailEnd/>
          </a:ln>
        </p:spPr>
        <p:txBody>
          <a:bodyPr wrap="none">
            <a:spAutoFit/>
          </a:bodyPr>
          <a:lstStyle/>
          <a:p>
            <a:r>
              <a:rPr lang="en-US" sz="1200" dirty="0" err="1">
                <a:latin typeface="Arial" pitchFamily="34" charset="0"/>
                <a:cs typeface="Arial" pitchFamily="34" charset="0"/>
              </a:rPr>
              <a:t>Anovitz</a:t>
            </a:r>
            <a:r>
              <a:rPr lang="en-US" sz="1200" dirty="0">
                <a:latin typeface="Arial" pitchFamily="34" charset="0"/>
                <a:cs typeface="Arial" pitchFamily="34" charset="0"/>
              </a:rPr>
              <a:t>, L. M.; Riciputi, L. R.; Cole, D. R.; </a:t>
            </a:r>
          </a:p>
          <a:p>
            <a:r>
              <a:rPr lang="en-US" sz="1200" dirty="0" err="1">
                <a:latin typeface="Arial" pitchFamily="34" charset="0"/>
                <a:cs typeface="Arial" pitchFamily="34" charset="0"/>
              </a:rPr>
              <a:t>Gruszkiewicz</a:t>
            </a:r>
            <a:r>
              <a:rPr lang="en-US" sz="1200" dirty="0">
                <a:latin typeface="Arial" pitchFamily="34" charset="0"/>
                <a:cs typeface="Arial" pitchFamily="34" charset="0"/>
              </a:rPr>
              <a:t>, M. S.; Elam, J. M. </a:t>
            </a:r>
            <a:r>
              <a:rPr lang="en-US" sz="1200" b="1" dirty="0">
                <a:latin typeface="Arial" pitchFamily="34" charset="0"/>
                <a:cs typeface="Arial" pitchFamily="34" charset="0"/>
              </a:rPr>
              <a:t>J. </a:t>
            </a:r>
          </a:p>
          <a:p>
            <a:r>
              <a:rPr lang="en-US" sz="1200" b="1" dirty="0">
                <a:latin typeface="Arial" pitchFamily="34" charset="0"/>
                <a:cs typeface="Arial" pitchFamily="34" charset="0"/>
              </a:rPr>
              <a:t>Non-</a:t>
            </a:r>
            <a:r>
              <a:rPr lang="en-US" sz="1200" b="1" dirty="0" err="1">
                <a:latin typeface="Arial" pitchFamily="34" charset="0"/>
                <a:cs typeface="Arial" pitchFamily="34" charset="0"/>
              </a:rPr>
              <a:t>Cryst</a:t>
            </a:r>
            <a:r>
              <a:rPr lang="en-US" sz="1200" b="1" dirty="0">
                <a:latin typeface="Arial" pitchFamily="34" charset="0"/>
                <a:cs typeface="Arial" pitchFamily="34" charset="0"/>
              </a:rPr>
              <a:t>. Solids</a:t>
            </a:r>
            <a:r>
              <a:rPr lang="en-US" sz="1200" dirty="0">
                <a:latin typeface="Arial" pitchFamily="34" charset="0"/>
                <a:cs typeface="Arial" pitchFamily="34" charset="0"/>
              </a:rPr>
              <a:t> 2006, </a:t>
            </a:r>
            <a:r>
              <a:rPr lang="en-US" sz="1200" i="1" dirty="0">
                <a:latin typeface="Arial" pitchFamily="34" charset="0"/>
                <a:cs typeface="Arial" pitchFamily="34" charset="0"/>
              </a:rPr>
              <a:t>352</a:t>
            </a:r>
            <a:r>
              <a:rPr lang="en-US" sz="1200" dirty="0">
                <a:latin typeface="Arial" pitchFamily="34" charset="0"/>
                <a:cs typeface="Arial" pitchFamily="34" charset="0"/>
              </a:rPr>
              <a:t>, 5652.</a:t>
            </a:r>
          </a:p>
        </p:txBody>
      </p:sp>
      <p:pic>
        <p:nvPicPr>
          <p:cNvPr id="8" name="Picture 7" descr="C:\Users\278059\AppData\Local\Microsoft\Windows\Temporary Internet Files\Content.Outlook\NLU20QKW\schematic.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60" y="1342390"/>
            <a:ext cx="3553460" cy="3534410"/>
          </a:xfrm>
          <a:prstGeom prst="rect">
            <a:avLst/>
          </a:prstGeom>
          <a:noFill/>
          <a:ln>
            <a:noFill/>
          </a:ln>
        </p:spPr>
      </p:pic>
      <p:sp>
        <p:nvSpPr>
          <p:cNvPr id="9" name="TextBox 8"/>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Tree>
    <p:extLst>
      <p:ext uri="{BB962C8B-B14F-4D97-AF65-F5344CB8AC3E}">
        <p14:creationId xmlns:p14="http://schemas.microsoft.com/office/powerpoint/2010/main" val="3880983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
            <a:ext cx="8229600" cy="1005840"/>
          </a:xfrm>
        </p:spPr>
        <p:txBody>
          <a:bodyPr/>
          <a:lstStyle/>
          <a:p>
            <a:r>
              <a:rPr lang="en-US" dirty="0" smtClean="0">
                <a:solidFill>
                  <a:srgbClr val="3333FF"/>
                </a:solidFill>
              </a:rPr>
              <a:t>Do these chemical signatures change over time?</a:t>
            </a:r>
            <a:r>
              <a:rPr lang="en-US" dirty="0">
                <a:solidFill>
                  <a:srgbClr val="3333FF"/>
                </a:solidFill>
              </a:rPr>
              <a:t/>
            </a:r>
            <a:br>
              <a:rPr lang="en-US" dirty="0">
                <a:solidFill>
                  <a:srgbClr val="3333FF"/>
                </a:solidFill>
              </a:rPr>
            </a:br>
            <a:endParaRPr lang="en-US" dirty="0"/>
          </a:p>
        </p:txBody>
      </p:sp>
      <p:sp>
        <p:nvSpPr>
          <p:cNvPr id="5" name="TextBox 4"/>
          <p:cNvSpPr txBox="1">
            <a:spLocks noChangeArrowheads="1"/>
          </p:cNvSpPr>
          <p:nvPr/>
        </p:nvSpPr>
        <p:spPr bwMode="auto">
          <a:xfrm>
            <a:off x="457200" y="1253490"/>
            <a:ext cx="4572000" cy="5355312"/>
          </a:xfrm>
          <a:prstGeom prst="rect">
            <a:avLst/>
          </a:prstGeom>
          <a:noFill/>
          <a:ln w="9525">
            <a:noFill/>
            <a:miter lim="800000"/>
            <a:headEnd/>
            <a:tailEnd/>
          </a:ln>
        </p:spPr>
        <p:txBody>
          <a:bodyPr wrap="square">
            <a:spAutoFit/>
          </a:bodyPr>
          <a:lstStyle/>
          <a:p>
            <a:r>
              <a:rPr lang="en-US" dirty="0" smtClean="0">
                <a:latin typeface="Arial" pitchFamily="34" charset="0"/>
                <a:cs typeface="Arial" pitchFamily="34" charset="0"/>
              </a:rPr>
              <a:t>Constant </a:t>
            </a:r>
            <a:r>
              <a:rPr lang="en-US" dirty="0">
                <a:latin typeface="Arial" pitchFamily="34" charset="0"/>
                <a:cs typeface="Arial" pitchFamily="34" charset="0"/>
              </a:rPr>
              <a:t>relative humidity (+/- 2%) is produced by an excess of a water soluble salt in contact with its saturated solution.  </a:t>
            </a:r>
          </a:p>
          <a:p>
            <a:endParaRPr lang="en-US" dirty="0">
              <a:latin typeface="Arial" pitchFamily="34" charset="0"/>
              <a:cs typeface="Arial" pitchFamily="34" charset="0"/>
            </a:endParaRPr>
          </a:p>
          <a:p>
            <a:pPr lvl="1">
              <a:buClr>
                <a:srgbClr val="0000FF"/>
              </a:buClr>
              <a:buFont typeface="Arial" pitchFamily="34" charset="0"/>
              <a:buChar char="•"/>
            </a:pPr>
            <a:r>
              <a:rPr lang="en-US" dirty="0" smtClean="0">
                <a:latin typeface="Arial" pitchFamily="34" charset="0"/>
                <a:cs typeface="Arial" pitchFamily="34" charset="0"/>
              </a:rPr>
              <a:t> ASTM </a:t>
            </a:r>
            <a:r>
              <a:rPr lang="en-US" dirty="0">
                <a:latin typeface="Arial" pitchFamily="34" charset="0"/>
                <a:cs typeface="Arial" pitchFamily="34" charset="0"/>
              </a:rPr>
              <a:t>International, Designation: E104-02, </a:t>
            </a:r>
            <a:r>
              <a:rPr lang="en-US" i="1" dirty="0">
                <a:latin typeface="Arial" pitchFamily="34" charset="0"/>
                <a:cs typeface="Arial" pitchFamily="34" charset="0"/>
              </a:rPr>
              <a:t>Standard Practice for Maintaining Constant Relative Humidity by Means of Aqueous Solutions</a:t>
            </a:r>
            <a:endParaRPr lang="en-US" dirty="0">
              <a:latin typeface="Arial" pitchFamily="34" charset="0"/>
              <a:cs typeface="Arial" pitchFamily="34" charset="0"/>
            </a:endParaRPr>
          </a:p>
          <a:p>
            <a:pPr>
              <a:buFont typeface="Arial" pitchFamily="34" charset="0"/>
              <a:buChar char="•"/>
            </a:pPr>
            <a:endParaRPr lang="en-US" dirty="0">
              <a:latin typeface="Arial" pitchFamily="34" charset="0"/>
              <a:cs typeface="Arial" pitchFamily="34" charset="0"/>
            </a:endParaRPr>
          </a:p>
          <a:p>
            <a:pPr lvl="1">
              <a:buClr>
                <a:srgbClr val="0000FF"/>
              </a:buClr>
              <a:buFont typeface="Arial" pitchFamily="34" charset="0"/>
              <a:buChar char="•"/>
            </a:pPr>
            <a:r>
              <a:rPr lang="en-US" dirty="0" smtClean="0">
                <a:latin typeface="Arial" pitchFamily="34" charset="0"/>
                <a:cs typeface="Arial" pitchFamily="34" charset="0"/>
              </a:rPr>
              <a:t> CRC </a:t>
            </a:r>
            <a:r>
              <a:rPr lang="en-US" dirty="0">
                <a:latin typeface="Arial" pitchFamily="34" charset="0"/>
                <a:cs typeface="Arial" pitchFamily="34" charset="0"/>
              </a:rPr>
              <a:t>Manual, </a:t>
            </a:r>
            <a:r>
              <a:rPr lang="en-US" i="1" dirty="0">
                <a:latin typeface="Arial" pitchFamily="34" charset="0"/>
                <a:cs typeface="Arial" pitchFamily="34" charset="0"/>
              </a:rPr>
              <a:t>Constant Humidity </a:t>
            </a:r>
            <a:r>
              <a:rPr lang="en-US" i="1" dirty="0" smtClean="0">
                <a:latin typeface="Arial" pitchFamily="34" charset="0"/>
                <a:cs typeface="Arial" pitchFamily="34" charset="0"/>
              </a:rPr>
              <a:t>Solutions</a:t>
            </a:r>
            <a:endParaRPr lang="en-US" dirty="0">
              <a:latin typeface="Arial" pitchFamily="34" charset="0"/>
              <a:cs typeface="Arial" pitchFamily="34" charset="0"/>
            </a:endParaRPr>
          </a:p>
          <a:p>
            <a:r>
              <a:rPr lang="en-US" dirty="0">
                <a:latin typeface="Arial" pitchFamily="34" charset="0"/>
                <a:cs typeface="Arial" pitchFamily="34" charset="0"/>
                <a:sym typeface="Wingdings" pitchFamily="2" charset="2"/>
              </a:rPr>
              <a:t>		</a:t>
            </a:r>
            <a:r>
              <a:rPr lang="en-US" dirty="0" smtClean="0">
                <a:latin typeface="Arial" pitchFamily="34" charset="0"/>
                <a:cs typeface="Arial" pitchFamily="34" charset="0"/>
                <a:sym typeface="Wingdings" pitchFamily="2" charset="2"/>
              </a:rPr>
              <a:t>RH </a:t>
            </a:r>
            <a:r>
              <a:rPr lang="en-US" dirty="0">
                <a:latin typeface="Arial" pitchFamily="34" charset="0"/>
                <a:cs typeface="Arial" pitchFamily="34" charset="0"/>
                <a:sym typeface="Wingdings" pitchFamily="2" charset="2"/>
              </a:rPr>
              <a:t>= A*exp(B/T)</a:t>
            </a:r>
          </a:p>
          <a:p>
            <a:endParaRPr lang="en-US" dirty="0">
              <a:latin typeface="Arial" pitchFamily="34" charset="0"/>
              <a:cs typeface="Arial" pitchFamily="34" charset="0"/>
              <a:sym typeface="Wingdings" pitchFamily="2" charset="2"/>
            </a:endParaRPr>
          </a:p>
          <a:p>
            <a:r>
              <a:rPr lang="en-US" dirty="0">
                <a:latin typeface="Arial" pitchFamily="34" charset="0"/>
                <a:cs typeface="Arial" pitchFamily="34" charset="0"/>
                <a:sym typeface="Wingdings" pitchFamily="2" charset="2"/>
              </a:rPr>
              <a:t>Lithium Iodide: </a:t>
            </a:r>
            <a:r>
              <a:rPr lang="en-US" dirty="0" smtClean="0">
                <a:latin typeface="Arial" pitchFamily="34" charset="0"/>
                <a:cs typeface="Arial" pitchFamily="34" charset="0"/>
                <a:sym typeface="Wingdings" pitchFamily="2" charset="2"/>
              </a:rPr>
              <a:t>	25</a:t>
            </a:r>
            <a:r>
              <a:rPr lang="en-US" dirty="0">
                <a:latin typeface="Arial" pitchFamily="34" charset="0"/>
                <a:cs typeface="Arial" pitchFamily="34" charset="0"/>
                <a:sym typeface="Wingdings" pitchFamily="2" charset="2"/>
              </a:rPr>
              <a:t>% RH at 278.15 </a:t>
            </a:r>
            <a:r>
              <a:rPr lang="en-US" dirty="0" smtClean="0">
                <a:latin typeface="Arial" pitchFamily="34" charset="0"/>
                <a:cs typeface="Arial" pitchFamily="34" charset="0"/>
                <a:sym typeface="Wingdings" pitchFamily="2" charset="2"/>
              </a:rPr>
              <a:t>K</a:t>
            </a:r>
          </a:p>
          <a:p>
            <a:r>
              <a:rPr lang="en-US" dirty="0">
                <a:latin typeface="Arial" pitchFamily="34" charset="0"/>
                <a:cs typeface="Arial" pitchFamily="34" charset="0"/>
                <a:sym typeface="Wingdings" pitchFamily="2" charset="2"/>
              </a:rPr>
              <a:t>	</a:t>
            </a:r>
            <a:r>
              <a:rPr lang="en-US" dirty="0" smtClean="0">
                <a:latin typeface="Arial" pitchFamily="34" charset="0"/>
                <a:cs typeface="Arial" pitchFamily="34" charset="0"/>
                <a:sym typeface="Wingdings" pitchFamily="2" charset="2"/>
              </a:rPr>
              <a:t>	15</a:t>
            </a:r>
            <a:r>
              <a:rPr lang="en-US" dirty="0">
                <a:latin typeface="Arial" pitchFamily="34" charset="0"/>
                <a:cs typeface="Arial" pitchFamily="34" charset="0"/>
                <a:sym typeface="Wingdings" pitchFamily="2" charset="2"/>
              </a:rPr>
              <a:t>% RH at </a:t>
            </a:r>
            <a:r>
              <a:rPr lang="en-US" dirty="0" smtClean="0">
                <a:latin typeface="Arial" pitchFamily="34" charset="0"/>
                <a:cs typeface="Arial" pitchFamily="34" charset="0"/>
                <a:sym typeface="Wingdings" pitchFamily="2" charset="2"/>
              </a:rPr>
              <a:t>310.15 </a:t>
            </a:r>
            <a:r>
              <a:rPr lang="en-US" dirty="0">
                <a:latin typeface="Arial" pitchFamily="34" charset="0"/>
                <a:cs typeface="Arial" pitchFamily="34" charset="0"/>
                <a:sym typeface="Wingdings" pitchFamily="2" charset="2"/>
              </a:rPr>
              <a:t>K</a:t>
            </a:r>
          </a:p>
          <a:p>
            <a:r>
              <a:rPr lang="en-US" dirty="0">
                <a:latin typeface="Arial" pitchFamily="34" charset="0"/>
                <a:cs typeface="Arial" pitchFamily="34" charset="0"/>
                <a:sym typeface="Wingdings" pitchFamily="2" charset="2"/>
              </a:rPr>
              <a:t>Potassium Nitrate: </a:t>
            </a:r>
            <a:r>
              <a:rPr lang="en-US" dirty="0" smtClean="0">
                <a:latin typeface="Arial" pitchFamily="34" charset="0"/>
                <a:cs typeface="Arial" pitchFamily="34" charset="0"/>
                <a:sym typeface="Wingdings" pitchFamily="2" charset="2"/>
              </a:rPr>
              <a:t>97</a:t>
            </a:r>
            <a:r>
              <a:rPr lang="en-US" dirty="0">
                <a:latin typeface="Arial" pitchFamily="34" charset="0"/>
                <a:cs typeface="Arial" pitchFamily="34" charset="0"/>
                <a:sym typeface="Wingdings" pitchFamily="2" charset="2"/>
              </a:rPr>
              <a:t>% RH at 278.15 </a:t>
            </a:r>
            <a:r>
              <a:rPr lang="en-US" dirty="0" smtClean="0">
                <a:latin typeface="Arial" pitchFamily="34" charset="0"/>
                <a:cs typeface="Arial" pitchFamily="34" charset="0"/>
                <a:sym typeface="Wingdings" pitchFamily="2" charset="2"/>
              </a:rPr>
              <a:t>K 		89</a:t>
            </a:r>
            <a:r>
              <a:rPr lang="en-US" dirty="0">
                <a:latin typeface="Arial" pitchFamily="34" charset="0"/>
                <a:cs typeface="Arial" pitchFamily="34" charset="0"/>
                <a:sym typeface="Wingdings" pitchFamily="2" charset="2"/>
              </a:rPr>
              <a:t>% RH at 310.15 K</a:t>
            </a:r>
          </a:p>
          <a:p>
            <a:endParaRPr lang="en-US" b="1" dirty="0">
              <a:latin typeface="Arial" pitchFamily="34" charset="0"/>
              <a:cs typeface="Arial" pitchFamily="34" charset="0"/>
            </a:endParaRPr>
          </a:p>
        </p:txBody>
      </p:sp>
      <p:sp>
        <p:nvSpPr>
          <p:cNvPr id="6" name="TextBox 5"/>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7" name="TextBox 6"/>
          <p:cNvSpPr txBox="1"/>
          <p:nvPr/>
        </p:nvSpPr>
        <p:spPr>
          <a:xfrm>
            <a:off x="5029200" y="1371600"/>
            <a:ext cx="3810000" cy="523220"/>
          </a:xfrm>
          <a:prstGeom prst="rect">
            <a:avLst/>
          </a:prstGeom>
          <a:noFill/>
          <a:ln w="0">
            <a:noFill/>
          </a:ln>
        </p:spPr>
        <p:txBody>
          <a:bodyPr wrap="square" rtlCol="0">
            <a:spAutoFit/>
          </a:bodyPr>
          <a:lstStyle/>
          <a:p>
            <a:r>
              <a:rPr lang="en-US" sz="1400" i="1" dirty="0" smtClean="0">
                <a:latin typeface="Arial" panose="020B0604020202020204" pitchFamily="34" charset="0"/>
                <a:cs typeface="Arial" panose="020B0604020202020204" pitchFamily="34" charset="0"/>
              </a:rPr>
              <a:t>Relative Humidity = </a:t>
            </a:r>
            <a:r>
              <a:rPr lang="en-US" sz="1400" i="1" u="sng" dirty="0" smtClean="0">
                <a:latin typeface="Arial" panose="020B0604020202020204" pitchFamily="34" charset="0"/>
                <a:cs typeface="Arial" panose="020B0604020202020204" pitchFamily="34" charset="0"/>
              </a:rPr>
              <a:t>Actual Vapor Density</a:t>
            </a:r>
          </a:p>
          <a:p>
            <a:r>
              <a:rPr lang="en-US" sz="1400" i="1" dirty="0" smtClean="0">
                <a:latin typeface="Arial" panose="020B0604020202020204" pitchFamily="34" charset="0"/>
                <a:cs typeface="Arial" panose="020B0604020202020204" pitchFamily="34" charset="0"/>
              </a:rPr>
              <a:t>	             Saturation Vapor Density</a:t>
            </a:r>
            <a:endParaRPr lang="en-US" sz="1400" i="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1" y="1905000"/>
            <a:ext cx="2934588" cy="2286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58683856"/>
              </p:ext>
            </p:extLst>
          </p:nvPr>
        </p:nvGraphicFramePr>
        <p:xfrm>
          <a:off x="5257802" y="4191000"/>
          <a:ext cx="3657598" cy="2042160"/>
        </p:xfrm>
        <a:graphic>
          <a:graphicData uri="http://schemas.openxmlformats.org/drawingml/2006/table">
            <a:tbl>
              <a:tblPr firstRow="1" bandRow="1">
                <a:tableStyleId>{5C22544A-7EE6-4342-B048-85BDC9FD1C3A}</a:tableStyleId>
              </a:tblPr>
              <a:tblGrid>
                <a:gridCol w="1828799"/>
                <a:gridCol w="1828799"/>
              </a:tblGrid>
              <a:tr h="488765">
                <a:tc>
                  <a:txBody>
                    <a:bodyPr/>
                    <a:lstStyle/>
                    <a:p>
                      <a:r>
                        <a:rPr lang="en-US" sz="1400" dirty="0" smtClean="0"/>
                        <a:t>Conditions</a:t>
                      </a:r>
                      <a:endParaRPr lang="en-US" sz="1400" dirty="0"/>
                    </a:p>
                  </a:txBody>
                  <a:tcPr>
                    <a:solidFill>
                      <a:srgbClr val="00B0F0"/>
                    </a:solidFill>
                  </a:tcPr>
                </a:tc>
                <a:tc>
                  <a:txBody>
                    <a:bodyPr/>
                    <a:lstStyle/>
                    <a:p>
                      <a:r>
                        <a:rPr lang="en-US" sz="1400" dirty="0" smtClean="0"/>
                        <a:t>Water</a:t>
                      </a:r>
                      <a:r>
                        <a:rPr lang="en-US" sz="1400" baseline="0" dirty="0" smtClean="0"/>
                        <a:t> vapor density</a:t>
                      </a:r>
                      <a:endParaRPr lang="en-US" sz="1400" dirty="0"/>
                    </a:p>
                  </a:txBody>
                  <a:tcPr>
                    <a:solidFill>
                      <a:srgbClr val="00B0F0"/>
                    </a:solidFill>
                  </a:tcPr>
                </a:tc>
              </a:tr>
              <a:tr h="287509">
                <a:tc>
                  <a:txBody>
                    <a:bodyPr/>
                    <a:lstStyle/>
                    <a:p>
                      <a:r>
                        <a:rPr lang="en-US" sz="1400" dirty="0" smtClean="0"/>
                        <a:t>LTLH</a:t>
                      </a:r>
                      <a:endParaRPr lang="en-US" sz="1400" dirty="0"/>
                    </a:p>
                  </a:txBody>
                  <a:tcPr>
                    <a:solidFill>
                      <a:srgbClr val="00B0F0"/>
                    </a:solidFill>
                  </a:tcPr>
                </a:tc>
                <a:tc>
                  <a:txBody>
                    <a:bodyPr/>
                    <a:lstStyle/>
                    <a:p>
                      <a:r>
                        <a:rPr lang="en-US" sz="1400" dirty="0" smtClean="0"/>
                        <a:t>1.7e-06 g/cm</a:t>
                      </a:r>
                      <a:r>
                        <a:rPr lang="en-US" sz="1400" baseline="30000" dirty="0" smtClean="0"/>
                        <a:t>3</a:t>
                      </a:r>
                      <a:endParaRPr lang="en-US" sz="1400" dirty="0"/>
                    </a:p>
                  </a:txBody>
                  <a:tcPr>
                    <a:solidFill>
                      <a:srgbClr val="00B0F0"/>
                    </a:solidFill>
                  </a:tcPr>
                </a:tc>
              </a:tr>
              <a:tr h="287509">
                <a:tc>
                  <a:txBody>
                    <a:bodyPr/>
                    <a:lstStyle/>
                    <a:p>
                      <a:r>
                        <a:rPr lang="en-US" sz="1400" dirty="0" smtClean="0"/>
                        <a:t>HTLH</a:t>
                      </a:r>
                      <a:endParaRPr lang="en-US" sz="1400" dirty="0"/>
                    </a:p>
                  </a:txBody>
                  <a:tcPr>
                    <a:solidFill>
                      <a:srgbClr val="00B0F0"/>
                    </a:solidFill>
                  </a:tcPr>
                </a:tc>
                <a:tc>
                  <a:txBody>
                    <a:bodyPr/>
                    <a:lstStyle/>
                    <a:p>
                      <a:r>
                        <a:rPr lang="en-US" sz="1400" dirty="0" smtClean="0"/>
                        <a:t>6.6e-06 </a:t>
                      </a:r>
                      <a:r>
                        <a:rPr lang="en-US" sz="1400" dirty="0" smtClean="0"/>
                        <a:t>g/cm</a:t>
                      </a:r>
                      <a:r>
                        <a:rPr lang="en-US" sz="1400" baseline="30000" dirty="0" smtClean="0"/>
                        <a:t>3</a:t>
                      </a:r>
                      <a:endParaRPr lang="en-US" sz="1400" dirty="0"/>
                    </a:p>
                  </a:txBody>
                  <a:tcPr>
                    <a:solidFill>
                      <a:srgbClr val="00B0F0"/>
                    </a:solidFill>
                  </a:tcPr>
                </a:tc>
              </a:tr>
              <a:tr h="287509">
                <a:tc>
                  <a:txBody>
                    <a:bodyPr/>
                    <a:lstStyle/>
                    <a:p>
                      <a:r>
                        <a:rPr lang="en-US" sz="1400" dirty="0" smtClean="0"/>
                        <a:t>LTHH</a:t>
                      </a:r>
                      <a:endParaRPr lang="en-US" sz="1400" dirty="0"/>
                    </a:p>
                  </a:txBody>
                  <a:tcPr>
                    <a:solidFill>
                      <a:srgbClr val="00B0F0"/>
                    </a:solidFill>
                  </a:tcPr>
                </a:tc>
                <a:tc>
                  <a:txBody>
                    <a:bodyPr/>
                    <a:lstStyle/>
                    <a:p>
                      <a:r>
                        <a:rPr lang="en-US" sz="1400" dirty="0" smtClean="0"/>
                        <a:t>6.7e-06</a:t>
                      </a:r>
                      <a:r>
                        <a:rPr lang="en-US" sz="1400" baseline="0" dirty="0" smtClean="0"/>
                        <a:t> </a:t>
                      </a:r>
                      <a:r>
                        <a:rPr lang="en-US" sz="1400" baseline="0" dirty="0" smtClean="0"/>
                        <a:t>g/cm</a:t>
                      </a:r>
                      <a:r>
                        <a:rPr lang="en-US" sz="1400" baseline="30000" dirty="0" smtClean="0"/>
                        <a:t>3</a:t>
                      </a:r>
                      <a:endParaRPr lang="en-US" sz="1400" dirty="0"/>
                    </a:p>
                  </a:txBody>
                  <a:tcPr>
                    <a:solidFill>
                      <a:srgbClr val="00B0F0"/>
                    </a:solidFill>
                  </a:tcPr>
                </a:tc>
              </a:tr>
              <a:tr h="287509">
                <a:tc>
                  <a:txBody>
                    <a:bodyPr/>
                    <a:lstStyle/>
                    <a:p>
                      <a:r>
                        <a:rPr lang="en-US" sz="1400" dirty="0" smtClean="0"/>
                        <a:t>HTHH</a:t>
                      </a:r>
                      <a:endParaRPr lang="en-US" sz="1400" dirty="0"/>
                    </a:p>
                  </a:txBody>
                  <a:tcPr>
                    <a:solidFill>
                      <a:srgbClr val="00B0F0"/>
                    </a:solidFill>
                  </a:tcPr>
                </a:tc>
                <a:tc>
                  <a:txBody>
                    <a:bodyPr/>
                    <a:lstStyle/>
                    <a:p>
                      <a:r>
                        <a:rPr lang="en-US" sz="1400" dirty="0" smtClean="0"/>
                        <a:t>39e-06</a:t>
                      </a:r>
                      <a:r>
                        <a:rPr lang="en-US" sz="1400" baseline="0" dirty="0" smtClean="0"/>
                        <a:t> g/cm</a:t>
                      </a:r>
                      <a:r>
                        <a:rPr lang="en-US" sz="1400" baseline="30000" dirty="0" smtClean="0"/>
                        <a:t>3</a:t>
                      </a:r>
                      <a:endParaRPr lang="en-US" sz="1400" dirty="0"/>
                    </a:p>
                  </a:txBody>
                  <a:tcPr>
                    <a:solidFill>
                      <a:srgbClr val="00B0F0"/>
                    </a:solidFill>
                  </a:tcPr>
                </a:tc>
              </a:tr>
              <a:tr h="287509">
                <a:tc>
                  <a:txBody>
                    <a:bodyPr/>
                    <a:lstStyle/>
                    <a:p>
                      <a:r>
                        <a:rPr lang="en-US" sz="1400" dirty="0" smtClean="0"/>
                        <a:t>Liquid water</a:t>
                      </a:r>
                      <a:endParaRPr lang="en-US" sz="1400" dirty="0"/>
                    </a:p>
                  </a:txBody>
                  <a:tcPr>
                    <a:solidFill>
                      <a:srgbClr val="00B0F0"/>
                    </a:solidFill>
                  </a:tcPr>
                </a:tc>
                <a:tc>
                  <a:txBody>
                    <a:bodyPr/>
                    <a:lstStyle/>
                    <a:p>
                      <a:r>
                        <a:rPr lang="en-US" sz="1400" dirty="0" smtClean="0"/>
                        <a:t>~1 g/cm</a:t>
                      </a:r>
                      <a:r>
                        <a:rPr lang="en-US" sz="1400" baseline="30000" dirty="0" smtClean="0"/>
                        <a:t>3</a:t>
                      </a:r>
                      <a:endParaRPr lang="en-US" sz="1400" dirty="0"/>
                    </a:p>
                  </a:txBody>
                  <a:tcPr>
                    <a:solidFill>
                      <a:srgbClr val="00B0F0"/>
                    </a:solidFill>
                  </a:tcPr>
                </a:tc>
              </a:tr>
            </a:tbl>
          </a:graphicData>
        </a:graphic>
      </p:graphicFrame>
    </p:spTree>
    <p:extLst>
      <p:ext uri="{BB962C8B-B14F-4D97-AF65-F5344CB8AC3E}">
        <p14:creationId xmlns:p14="http://schemas.microsoft.com/office/powerpoint/2010/main" val="337251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a typeface="ＭＳ Ｐゴシック" pitchFamily="34" charset="-128"/>
              </a:rPr>
              <a:t>Morphology </a:t>
            </a:r>
            <a:r>
              <a:rPr lang="en-US" dirty="0">
                <a:solidFill>
                  <a:srgbClr val="0000FF"/>
                </a:solidFill>
                <a:ea typeface="ＭＳ Ｐゴシック" pitchFamily="34" charset="-128"/>
              </a:rPr>
              <a:t>of S1 at all conditions after 0 and </a:t>
            </a:r>
            <a:r>
              <a:rPr lang="en-US" dirty="0" smtClean="0">
                <a:solidFill>
                  <a:srgbClr val="0000FF"/>
                </a:solidFill>
                <a:ea typeface="ＭＳ Ｐゴシック" pitchFamily="34" charset="-128"/>
              </a:rPr>
              <a:t>2 </a:t>
            </a:r>
            <a:r>
              <a:rPr lang="en-US" dirty="0">
                <a:solidFill>
                  <a:srgbClr val="0000FF"/>
                </a:solidFill>
                <a:ea typeface="ＭＳ Ｐゴシック" pitchFamily="34" charset="-128"/>
              </a:rPr>
              <a:t>years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883"/>
          <a:stretch/>
        </p:blipFill>
        <p:spPr bwMode="auto">
          <a:xfrm>
            <a:off x="1294683" y="1264920"/>
            <a:ext cx="6553917" cy="475488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8" name="TextBox 7"/>
          <p:cNvSpPr txBox="1"/>
          <p:nvPr/>
        </p:nvSpPr>
        <p:spPr>
          <a:xfrm>
            <a:off x="3886200" y="1419999"/>
            <a:ext cx="121058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A-UO</a:t>
            </a:r>
            <a:r>
              <a:rPr lang="en-US" sz="1200" baseline="-25000" dirty="0" smtClean="0">
                <a:latin typeface="Arial" panose="020B0604020202020204" pitchFamily="34" charset="0"/>
                <a:cs typeface="Arial" panose="020B0604020202020204" pitchFamily="34" charset="0"/>
              </a:rPr>
              <a:t>3</a:t>
            </a:r>
            <a:r>
              <a:rPr lang="en-US"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sym typeface="Wingdings" panose="05000000000000000000" pitchFamily="2" charset="2"/>
              </a:rPr>
              <a:t>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4343400" y="1295400"/>
            <a:ext cx="60625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9</a:t>
            </a:r>
            <a:r>
              <a:rPr lang="en-US" sz="1200" dirty="0" smtClean="0">
                <a:latin typeface="Arial" panose="020B0604020202020204" pitchFamily="34" charset="0"/>
                <a:cs typeface="Arial" panose="020B0604020202020204" pitchFamily="34" charset="0"/>
              </a:rPr>
              <a:t>00ºC</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4343400" y="1551801"/>
            <a:ext cx="354584"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air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713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0000FF"/>
                </a:solidFill>
              </a:rPr>
              <a:t>What is the problem </a:t>
            </a:r>
            <a:r>
              <a:rPr lang="en-US" altLang="en-US" dirty="0" smtClean="0">
                <a:solidFill>
                  <a:srgbClr val="0000FF"/>
                </a:solidFill>
              </a:rPr>
              <a:t>that a </a:t>
            </a:r>
            <a:r>
              <a:rPr lang="en-US" altLang="en-US" i="1" dirty="0" smtClean="0">
                <a:solidFill>
                  <a:srgbClr val="0000FF"/>
                </a:solidFill>
              </a:rPr>
              <a:t>Molecular and Chemical  </a:t>
            </a:r>
            <a:r>
              <a:rPr lang="en-US" altLang="en-US" i="1" dirty="0">
                <a:solidFill>
                  <a:srgbClr val="0000FF"/>
                </a:solidFill>
              </a:rPr>
              <a:t>Forensic </a:t>
            </a:r>
            <a:r>
              <a:rPr lang="en-US" altLang="en-US" i="1" dirty="0" smtClean="0">
                <a:solidFill>
                  <a:srgbClr val="0000FF"/>
                </a:solidFill>
              </a:rPr>
              <a:t>approach</a:t>
            </a:r>
            <a:r>
              <a:rPr lang="en-US" altLang="en-US" dirty="0" smtClean="0">
                <a:solidFill>
                  <a:srgbClr val="0000FF"/>
                </a:solidFill>
              </a:rPr>
              <a:t> </a:t>
            </a:r>
            <a:r>
              <a:rPr lang="en-US" altLang="en-US" dirty="0">
                <a:solidFill>
                  <a:srgbClr val="0000FF"/>
                </a:solidFill>
              </a:rPr>
              <a:t>is addressing?</a:t>
            </a:r>
          </a:p>
        </p:txBody>
      </p:sp>
      <p:sp>
        <p:nvSpPr>
          <p:cNvPr id="7" name="TextBox 5"/>
          <p:cNvSpPr txBox="1">
            <a:spLocks noChangeArrowheads="1"/>
          </p:cNvSpPr>
          <p:nvPr/>
        </p:nvSpPr>
        <p:spPr bwMode="auto">
          <a:xfrm>
            <a:off x="381000" y="1335088"/>
            <a:ext cx="55626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27013" algn="l"/>
              </a:tabLst>
              <a:defRPr sz="2000">
                <a:solidFill>
                  <a:schemeClr val="tx1"/>
                </a:solidFill>
                <a:latin typeface="Arial" pitchFamily="34" charset="0"/>
              </a:defRPr>
            </a:lvl1pPr>
            <a:lvl2pPr eaLnBrk="0" hangingPunct="0">
              <a:tabLst>
                <a:tab pos="227013" algn="l"/>
              </a:tabLst>
              <a:defRPr sz="2000">
                <a:solidFill>
                  <a:schemeClr val="tx1"/>
                </a:solidFill>
                <a:latin typeface="Arial" pitchFamily="34" charset="0"/>
              </a:defRPr>
            </a:lvl2pPr>
            <a:lvl3pPr marL="1143000" indent="-228600" eaLnBrk="0" hangingPunct="0">
              <a:tabLst>
                <a:tab pos="227013" algn="l"/>
              </a:tabLst>
              <a:defRPr sz="2000">
                <a:solidFill>
                  <a:schemeClr val="tx1"/>
                </a:solidFill>
                <a:latin typeface="Arial" pitchFamily="34" charset="0"/>
              </a:defRPr>
            </a:lvl3pPr>
            <a:lvl4pPr marL="1600200" indent="-228600" eaLnBrk="0" hangingPunct="0">
              <a:tabLst>
                <a:tab pos="227013" algn="l"/>
              </a:tabLst>
              <a:defRPr sz="2000">
                <a:solidFill>
                  <a:schemeClr val="tx1"/>
                </a:solidFill>
                <a:latin typeface="Arial" pitchFamily="34" charset="0"/>
              </a:defRPr>
            </a:lvl4pPr>
            <a:lvl5pPr marL="2057400" indent="-228600" eaLnBrk="0" hangingPunct="0">
              <a:tabLst>
                <a:tab pos="227013" algn="l"/>
              </a:tabLst>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tabLst>
                <a:tab pos="227013" algn="l"/>
              </a:tabLst>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tabLst>
                <a:tab pos="227013" algn="l"/>
              </a:tabLst>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tabLst>
                <a:tab pos="227013" algn="l"/>
              </a:tabLst>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tabLst>
                <a:tab pos="227013" algn="l"/>
              </a:tabLst>
              <a:defRPr sz="2000">
                <a:solidFill>
                  <a:schemeClr val="tx1"/>
                </a:solidFill>
                <a:latin typeface="Arial" pitchFamily="34" charset="0"/>
              </a:defRPr>
            </a:lvl9pPr>
          </a:lstStyle>
          <a:p>
            <a:pPr eaLnBrk="1" hangingPunct="1">
              <a:spcBef>
                <a:spcPct val="0"/>
              </a:spcBef>
              <a:spcAft>
                <a:spcPct val="0"/>
              </a:spcAft>
              <a:buClr>
                <a:schemeClr val="tx1"/>
              </a:buClr>
              <a:buFont typeface="Arial" pitchFamily="34" charset="0"/>
              <a:buChar char="•"/>
            </a:pPr>
            <a:r>
              <a:rPr lang="en-US" altLang="en-US" sz="1600" dirty="0"/>
              <a:t> </a:t>
            </a:r>
            <a:r>
              <a:rPr lang="en-US" altLang="en-US" sz="1800" dirty="0"/>
              <a:t>Increasingly varied and asymmetric threats are expanding the scope of nuclear forensics</a:t>
            </a:r>
          </a:p>
          <a:p>
            <a:pPr eaLnBrk="1" hangingPunct="1">
              <a:spcBef>
                <a:spcPct val="0"/>
              </a:spcBef>
              <a:spcAft>
                <a:spcPct val="0"/>
              </a:spcAft>
              <a:buClr>
                <a:schemeClr val="tx1"/>
              </a:buClr>
              <a:buFont typeface="Wingdings" pitchFamily="2" charset="2"/>
              <a:buNone/>
            </a:pPr>
            <a:endParaRPr lang="en-US" altLang="en-US" sz="1800" dirty="0"/>
          </a:p>
          <a:p>
            <a:pPr eaLnBrk="1" hangingPunct="1">
              <a:spcBef>
                <a:spcPct val="0"/>
              </a:spcBef>
              <a:spcAft>
                <a:spcPct val="0"/>
              </a:spcAft>
              <a:buClr>
                <a:schemeClr val="tx1"/>
              </a:buClr>
              <a:buFont typeface="Arial" pitchFamily="34" charset="0"/>
              <a:buChar char="•"/>
            </a:pPr>
            <a:r>
              <a:rPr lang="en-US" altLang="en-US" sz="1800" dirty="0"/>
              <a:t> Signatures are varied and can evolve, while any given sample may include multiple signatures</a:t>
            </a:r>
          </a:p>
          <a:p>
            <a:pPr eaLnBrk="1" hangingPunct="1">
              <a:spcBef>
                <a:spcPct val="0"/>
              </a:spcBef>
              <a:spcAft>
                <a:spcPct val="0"/>
              </a:spcAft>
              <a:buClr>
                <a:schemeClr val="tx1"/>
              </a:buClr>
              <a:buFont typeface="Arial" pitchFamily="34" charset="0"/>
              <a:buChar char="•"/>
            </a:pPr>
            <a:r>
              <a:rPr lang="en-US" altLang="en-US" sz="1800" dirty="0"/>
              <a:t> The scale of </a:t>
            </a:r>
            <a:r>
              <a:rPr lang="en-US" altLang="en-US" sz="1800" dirty="0" smtClean="0"/>
              <a:t>a signature </a:t>
            </a:r>
            <a:r>
              <a:rPr lang="en-US" altLang="en-US" sz="1800" dirty="0"/>
              <a:t>may be </a:t>
            </a:r>
            <a:r>
              <a:rPr lang="en-US" altLang="en-US" sz="800" dirty="0"/>
              <a:t>tiny</a:t>
            </a:r>
            <a:r>
              <a:rPr lang="en-US" altLang="en-US" sz="1800" dirty="0"/>
              <a:t> or </a:t>
            </a:r>
            <a:r>
              <a:rPr lang="en-US" altLang="en-US" sz="2800" dirty="0"/>
              <a:t>LARGE</a:t>
            </a:r>
          </a:p>
          <a:p>
            <a:pPr eaLnBrk="1" hangingPunct="1">
              <a:spcBef>
                <a:spcPct val="0"/>
              </a:spcBef>
              <a:spcAft>
                <a:spcPct val="0"/>
              </a:spcAft>
              <a:buClr>
                <a:schemeClr val="tx1"/>
              </a:buClr>
              <a:buFont typeface="Arial" pitchFamily="34" charset="0"/>
              <a:buChar char="•"/>
            </a:pPr>
            <a:endParaRPr lang="en-US" altLang="en-US" sz="1800" dirty="0"/>
          </a:p>
          <a:p>
            <a:pPr eaLnBrk="1" hangingPunct="1">
              <a:spcBef>
                <a:spcPct val="0"/>
              </a:spcBef>
              <a:spcAft>
                <a:spcPct val="0"/>
              </a:spcAft>
              <a:buClr>
                <a:schemeClr val="tx1"/>
              </a:buClr>
              <a:buFont typeface="Arial" pitchFamily="34" charset="0"/>
              <a:buChar char="•"/>
            </a:pPr>
            <a:r>
              <a:rPr lang="en-US" altLang="en-US" sz="1800" dirty="0"/>
              <a:t> Accurate, effective technical analysis depends on </a:t>
            </a:r>
          </a:p>
          <a:p>
            <a:pPr eaLnBrk="1" hangingPunct="1">
              <a:spcBef>
                <a:spcPct val="0"/>
              </a:spcBef>
              <a:spcAft>
                <a:spcPct val="0"/>
              </a:spcAft>
              <a:buClr>
                <a:schemeClr val="tx1"/>
              </a:buClr>
              <a:buFont typeface="Wingdings" pitchFamily="2" charset="2"/>
              <a:buNone/>
            </a:pPr>
            <a:r>
              <a:rPr lang="en-US" altLang="en-US" sz="1800" dirty="0"/>
              <a:t>	- identifying new signatures 	</a:t>
            </a:r>
          </a:p>
          <a:p>
            <a:pPr eaLnBrk="1" hangingPunct="1">
              <a:spcBef>
                <a:spcPct val="0"/>
              </a:spcBef>
              <a:spcAft>
                <a:spcPct val="0"/>
              </a:spcAft>
              <a:buClr>
                <a:schemeClr val="tx1"/>
              </a:buClr>
              <a:buFont typeface="Wingdings" pitchFamily="2" charset="2"/>
              <a:buNone/>
            </a:pPr>
            <a:r>
              <a:rPr lang="en-US" altLang="en-US" sz="1800" dirty="0"/>
              <a:t>	- understanding measurement limitations</a:t>
            </a:r>
          </a:p>
          <a:p>
            <a:pPr eaLnBrk="1" hangingPunct="1">
              <a:spcBef>
                <a:spcPct val="0"/>
              </a:spcBef>
              <a:spcAft>
                <a:spcPct val="0"/>
              </a:spcAft>
              <a:buClr>
                <a:schemeClr val="tx1"/>
              </a:buClr>
              <a:buFont typeface="Wingdings" pitchFamily="2" charset="2"/>
              <a:buNone/>
            </a:pPr>
            <a:r>
              <a:rPr lang="en-US" altLang="en-US" sz="1800" dirty="0"/>
              <a:t>	- evaluating complementary nature between 	traditional and new measurements 	</a:t>
            </a:r>
          </a:p>
          <a:p>
            <a:pPr eaLnBrk="1" hangingPunct="1">
              <a:spcBef>
                <a:spcPct val="0"/>
              </a:spcBef>
              <a:spcAft>
                <a:spcPct val="0"/>
              </a:spcAft>
              <a:buClr>
                <a:schemeClr val="tx1"/>
              </a:buClr>
              <a:buFont typeface="Wingdings" pitchFamily="2" charset="2"/>
              <a:buNone/>
            </a:pPr>
            <a:r>
              <a:rPr lang="en-US" altLang="en-US" sz="1800" dirty="0"/>
              <a:t>	- assessing the value of the information</a:t>
            </a:r>
          </a:p>
          <a:p>
            <a:pPr eaLnBrk="1" hangingPunct="1">
              <a:spcBef>
                <a:spcPct val="0"/>
              </a:spcBef>
              <a:spcAft>
                <a:spcPct val="0"/>
              </a:spcAft>
              <a:buClr>
                <a:schemeClr val="tx1"/>
              </a:buClr>
              <a:buFont typeface="Wingdings" pitchFamily="2" charset="2"/>
              <a:buNone/>
            </a:pPr>
            <a:endParaRPr lang="en-US" altLang="en-US" sz="1800" dirty="0"/>
          </a:p>
          <a:p>
            <a:pPr eaLnBrk="1" hangingPunct="1">
              <a:spcBef>
                <a:spcPct val="0"/>
              </a:spcBef>
              <a:spcAft>
                <a:spcPct val="0"/>
              </a:spcAft>
              <a:buClr>
                <a:schemeClr val="tx1"/>
              </a:buClr>
              <a:buFont typeface="Arial" pitchFamily="34" charset="0"/>
              <a:buChar char="•"/>
            </a:pPr>
            <a:r>
              <a:rPr lang="en-US" altLang="en-US" sz="1800" dirty="0"/>
              <a:t> Production, conversion and aging of actinide materials are chemical in </a:t>
            </a:r>
            <a:r>
              <a:rPr lang="en-US" altLang="en-US" sz="1800" dirty="0" smtClean="0"/>
              <a:t>nature</a:t>
            </a:r>
            <a:endParaRPr lang="en-US" altLang="en-US" sz="1800" dirty="0"/>
          </a:p>
          <a:p>
            <a:pPr eaLnBrk="1" hangingPunct="1">
              <a:spcBef>
                <a:spcPct val="0"/>
              </a:spcBef>
              <a:spcAft>
                <a:spcPct val="0"/>
              </a:spcAft>
              <a:buClr>
                <a:schemeClr val="tx1"/>
              </a:buClr>
              <a:buFont typeface="Wingdings" pitchFamily="2" charset="2"/>
              <a:buNone/>
            </a:pPr>
            <a:r>
              <a:rPr lang="en-US" altLang="en-US" sz="1400" dirty="0"/>
              <a:t>	</a:t>
            </a:r>
          </a:p>
          <a:p>
            <a:pPr eaLnBrk="1" hangingPunct="1">
              <a:spcBef>
                <a:spcPct val="0"/>
              </a:spcBef>
              <a:spcAft>
                <a:spcPct val="0"/>
              </a:spcAft>
              <a:buClr>
                <a:schemeClr val="tx1"/>
              </a:buClr>
              <a:buFont typeface="Wingdings" pitchFamily="2" charset="2"/>
              <a:buNone/>
            </a:pPr>
            <a:endParaRPr lang="en-US" altLang="en-US" sz="1400" dirty="0"/>
          </a:p>
          <a:p>
            <a:pPr marL="0" lvl="1" eaLnBrk="1" hangingPunct="1">
              <a:spcBef>
                <a:spcPct val="0"/>
              </a:spcBef>
              <a:spcAft>
                <a:spcPct val="0"/>
              </a:spcAft>
              <a:buClr>
                <a:schemeClr val="tx1"/>
              </a:buClr>
              <a:buFont typeface="Wingdings" pitchFamily="2" charset="2"/>
              <a:buNone/>
            </a:pPr>
            <a:endParaRPr lang="en-US" altLang="en-US" sz="1400" dirty="0"/>
          </a:p>
        </p:txBody>
      </p:sp>
      <p:pic>
        <p:nvPicPr>
          <p:cNvPr id="8" name="Picture 7" descr="Pu button.jpg"/>
          <p:cNvPicPr>
            <a:picLocks noChangeAspect="1"/>
          </p:cNvPicPr>
          <p:nvPr/>
        </p:nvPicPr>
        <p:blipFill>
          <a:blip r:embed="rId2">
            <a:extLst>
              <a:ext uri="{28A0092B-C50C-407E-A947-70E740481C1C}">
                <a14:useLocalDpi xmlns:a14="http://schemas.microsoft.com/office/drawing/2010/main" val="0"/>
              </a:ext>
            </a:extLst>
          </a:blip>
          <a:srcRect l="67999" t="18668" b="53333"/>
          <a:stretch>
            <a:fillRect/>
          </a:stretch>
        </p:blipFill>
        <p:spPr bwMode="auto">
          <a:xfrm>
            <a:off x="5638800" y="1295400"/>
            <a:ext cx="33432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igure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551238"/>
            <a:ext cx="336391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7497763" y="5619750"/>
            <a:ext cx="11112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b="1" dirty="0">
                <a:solidFill>
                  <a:srgbClr val="FFFF00"/>
                </a:solidFill>
              </a:rPr>
              <a:t>Pu </a:t>
            </a:r>
            <a:r>
              <a:rPr lang="en-US" altLang="en-US" b="1" dirty="0" smtClean="0">
                <a:solidFill>
                  <a:srgbClr val="FFFF00"/>
                </a:solidFill>
              </a:rPr>
              <a:t>chip</a:t>
            </a:r>
            <a:endParaRPr lang="en-US" altLang="en-US" b="1" dirty="0">
              <a:solidFill>
                <a:srgbClr val="FFFF00"/>
              </a:solidFill>
            </a:endParaRPr>
          </a:p>
        </p:txBody>
      </p:sp>
      <p:sp>
        <p:nvSpPr>
          <p:cNvPr id="11" name="TextBox 10"/>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Tree>
    <p:extLst>
      <p:ext uri="{BB962C8B-B14F-4D97-AF65-F5344CB8AC3E}">
        <p14:creationId xmlns:p14="http://schemas.microsoft.com/office/powerpoint/2010/main" val="373917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dirty="0" err="1">
                <a:solidFill>
                  <a:srgbClr val="0000FF"/>
                </a:solidFill>
                <a:ea typeface="ＭＳ Ｐゴシック" pitchFamily="34" charset="-128"/>
              </a:rPr>
              <a:t>pXRD</a:t>
            </a:r>
            <a:r>
              <a:rPr lang="en-US" dirty="0">
                <a:solidFill>
                  <a:srgbClr val="0000FF"/>
                </a:solidFill>
                <a:ea typeface="ＭＳ Ｐゴシック" pitchFamily="34" charset="-128"/>
              </a:rPr>
              <a:t> patterns of S1 at all conditions after 3 </a:t>
            </a:r>
            <a:r>
              <a:rPr lang="en-US" dirty="0" smtClean="0">
                <a:solidFill>
                  <a:srgbClr val="0000FF"/>
                </a:solidFill>
                <a:ea typeface="ＭＳ Ｐゴシック" pitchFamily="34" charset="-128"/>
              </a:rPr>
              <a:t>years reveals speciation</a:t>
            </a:r>
            <a:r>
              <a:rPr lang="en-US" dirty="0">
                <a:solidFill>
                  <a:srgbClr val="0000FF"/>
                </a:solidFill>
                <a:ea typeface="ＭＳ Ｐゴシック" pitchFamily="34" charset="-128"/>
              </a:rPr>
              <a:t/>
            </a:r>
            <a:br>
              <a:rPr lang="en-US" dirty="0">
                <a:solidFill>
                  <a:srgbClr val="0000FF"/>
                </a:solidFill>
                <a:ea typeface="ＭＳ Ｐゴシック" pitchFamily="34" charset="-128"/>
              </a:rPr>
            </a:b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200400" y="1624965"/>
            <a:ext cx="5943600" cy="4471035"/>
          </a:xfrm>
          <a:prstGeom prst="rect">
            <a:avLst/>
          </a:prstGeom>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8883"/>
          <a:stretch/>
        </p:blipFill>
        <p:spPr bwMode="auto">
          <a:xfrm>
            <a:off x="76200" y="1295400"/>
            <a:ext cx="3150922" cy="2286000"/>
          </a:xfrm>
          <a:prstGeom prst="rect">
            <a:avLst/>
          </a:prstGeom>
          <a:noFill/>
          <a:ln>
            <a:noFill/>
          </a:ln>
          <a:extLst>
            <a:ext uri="{53640926-AAD7-44D8-BBD7-CCE9431645EC}">
              <a14:shadowObscured xmlns:a14="http://schemas.microsoft.com/office/drawing/2010/main"/>
            </a:ext>
          </a:extLst>
        </p:spPr>
      </p:pic>
      <p:sp>
        <p:nvSpPr>
          <p:cNvPr id="17" name="TextBox 16"/>
          <p:cNvSpPr txBox="1"/>
          <p:nvPr/>
        </p:nvSpPr>
        <p:spPr>
          <a:xfrm>
            <a:off x="3886200" y="1419999"/>
            <a:ext cx="121058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A-UO</a:t>
            </a:r>
            <a:r>
              <a:rPr lang="en-US" sz="1200" baseline="-25000" dirty="0" smtClean="0">
                <a:latin typeface="Arial" panose="020B0604020202020204" pitchFamily="34" charset="0"/>
                <a:cs typeface="Arial" panose="020B0604020202020204" pitchFamily="34" charset="0"/>
              </a:rPr>
              <a:t>3</a:t>
            </a:r>
            <a:r>
              <a:rPr lang="en-US"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sym typeface="Wingdings" panose="05000000000000000000" pitchFamily="2" charset="2"/>
              </a:rPr>
              <a:t>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8" name="TextBox 17"/>
          <p:cNvSpPr txBox="1"/>
          <p:nvPr/>
        </p:nvSpPr>
        <p:spPr>
          <a:xfrm>
            <a:off x="4343400" y="1295400"/>
            <a:ext cx="60625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9</a:t>
            </a:r>
            <a:r>
              <a:rPr lang="en-US" sz="1200" dirty="0" smtClean="0">
                <a:latin typeface="Arial" panose="020B0604020202020204" pitchFamily="34" charset="0"/>
                <a:cs typeface="Arial" panose="020B0604020202020204" pitchFamily="34" charset="0"/>
              </a:rPr>
              <a:t>00ºC</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4343400" y="1551801"/>
            <a:ext cx="354584"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air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676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ea typeface="ＭＳ Ｐゴシック" pitchFamily="34" charset="-128"/>
              </a:rPr>
              <a:t>EXAFS of S1 at all conditions after 0 and 3 years</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884680"/>
            <a:ext cx="5943600" cy="4363720"/>
          </a:xfrm>
          <a:prstGeom prst="rect">
            <a:avLst/>
          </a:prstGeom>
          <a:noFill/>
          <a:ln>
            <a:solidFill>
              <a:schemeClr val="tx1"/>
            </a:solidFill>
          </a:ln>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8883"/>
          <a:stretch/>
        </p:blipFill>
        <p:spPr bwMode="auto">
          <a:xfrm>
            <a:off x="76200" y="1295400"/>
            <a:ext cx="3150922" cy="2286000"/>
          </a:xfrm>
          <a:prstGeom prst="rect">
            <a:avLst/>
          </a:prstGeom>
          <a:noFill/>
          <a:ln>
            <a:noFill/>
          </a:ln>
          <a:extLst>
            <a:ext uri="{53640926-AAD7-44D8-BBD7-CCE9431645EC}">
              <a14:shadowObscured xmlns:a14="http://schemas.microsoft.com/office/drawing/2010/main"/>
            </a:ext>
          </a:extLst>
        </p:spPr>
      </p:pic>
      <p:sp>
        <p:nvSpPr>
          <p:cNvPr id="16" name="TextBox 15"/>
          <p:cNvSpPr txBox="1"/>
          <p:nvPr/>
        </p:nvSpPr>
        <p:spPr>
          <a:xfrm>
            <a:off x="3886200" y="1419999"/>
            <a:ext cx="121058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A-UO</a:t>
            </a:r>
            <a:r>
              <a:rPr lang="en-US" sz="1200" baseline="-25000" dirty="0" smtClean="0">
                <a:latin typeface="Arial" panose="020B0604020202020204" pitchFamily="34" charset="0"/>
                <a:cs typeface="Arial" panose="020B0604020202020204" pitchFamily="34" charset="0"/>
              </a:rPr>
              <a:t>3</a:t>
            </a:r>
            <a:r>
              <a:rPr lang="en-US"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sym typeface="Wingdings" panose="05000000000000000000" pitchFamily="2" charset="2"/>
              </a:rPr>
              <a:t>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7" name="TextBox 16"/>
          <p:cNvSpPr txBox="1"/>
          <p:nvPr/>
        </p:nvSpPr>
        <p:spPr>
          <a:xfrm>
            <a:off x="4343400" y="1295400"/>
            <a:ext cx="60625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9</a:t>
            </a:r>
            <a:r>
              <a:rPr lang="en-US" sz="1200" dirty="0" smtClean="0">
                <a:latin typeface="Arial" panose="020B0604020202020204" pitchFamily="34" charset="0"/>
                <a:cs typeface="Arial" panose="020B0604020202020204" pitchFamily="34" charset="0"/>
              </a:rPr>
              <a:t>00ºC</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4343400" y="1551801"/>
            <a:ext cx="354584"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air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361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ea typeface="ＭＳ Ｐゴシック" pitchFamily="34" charset="-128"/>
              </a:rPr>
              <a:t>Morphology of </a:t>
            </a:r>
            <a:r>
              <a:rPr lang="en-US" dirty="0" smtClean="0">
                <a:solidFill>
                  <a:srgbClr val="0000FF"/>
                </a:solidFill>
                <a:ea typeface="ＭＳ Ｐゴシック" pitchFamily="34" charset="-128"/>
              </a:rPr>
              <a:t>L2 U</a:t>
            </a:r>
            <a:r>
              <a:rPr lang="en-US" baseline="-25000" dirty="0" smtClean="0">
                <a:solidFill>
                  <a:srgbClr val="0000FF"/>
                </a:solidFill>
                <a:ea typeface="ＭＳ Ｐゴシック" pitchFamily="34" charset="-128"/>
              </a:rPr>
              <a:t>3</a:t>
            </a:r>
            <a:r>
              <a:rPr lang="en-US" dirty="0" smtClean="0">
                <a:solidFill>
                  <a:srgbClr val="0000FF"/>
                </a:solidFill>
                <a:ea typeface="ＭＳ Ｐゴシック" pitchFamily="34" charset="-128"/>
              </a:rPr>
              <a:t>O</a:t>
            </a:r>
            <a:r>
              <a:rPr lang="en-US" baseline="-25000" dirty="0" smtClean="0">
                <a:solidFill>
                  <a:srgbClr val="0000FF"/>
                </a:solidFill>
                <a:ea typeface="ＭＳ Ｐゴシック" pitchFamily="34" charset="-128"/>
              </a:rPr>
              <a:t>8</a:t>
            </a:r>
            <a:r>
              <a:rPr lang="en-US" dirty="0" smtClean="0">
                <a:solidFill>
                  <a:srgbClr val="0000FF"/>
                </a:solidFill>
                <a:ea typeface="ＭＳ Ｐゴシック" pitchFamily="34" charset="-128"/>
              </a:rPr>
              <a:t> </a:t>
            </a:r>
            <a:r>
              <a:rPr lang="en-US" dirty="0">
                <a:solidFill>
                  <a:srgbClr val="0000FF"/>
                </a:solidFill>
                <a:ea typeface="ＭＳ Ｐゴシック" pitchFamily="34" charset="-128"/>
              </a:rPr>
              <a:t>at all conditions after 0 and 2 years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412"/>
          <a:stretch/>
        </p:blipFill>
        <p:spPr bwMode="auto">
          <a:xfrm>
            <a:off x="1191109" y="1219200"/>
            <a:ext cx="6733691" cy="4846320"/>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11" name="TextBox 10"/>
          <p:cNvSpPr txBox="1"/>
          <p:nvPr/>
        </p:nvSpPr>
        <p:spPr>
          <a:xfrm>
            <a:off x="3768208" y="1766501"/>
            <a:ext cx="1515158"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dirty="0" smtClean="0">
                <a:latin typeface="Arial" panose="020B0604020202020204" pitchFamily="34" charset="0"/>
                <a:cs typeface="Arial" panose="020B0604020202020204" pitchFamily="34" charset="0"/>
              </a:rPr>
              <a:t> + UO</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12" name="TextBox 11"/>
          <p:cNvSpPr txBox="1"/>
          <p:nvPr/>
        </p:nvSpPr>
        <p:spPr>
          <a:xfrm>
            <a:off x="3733800" y="13994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4038600" y="12470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4038600" y="1551801"/>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15" name="TextBox 14"/>
          <p:cNvSpPr txBox="1"/>
          <p:nvPr/>
        </p:nvSpPr>
        <p:spPr>
          <a:xfrm>
            <a:off x="4575344" y="1247001"/>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975ºC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577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00FF"/>
                </a:solidFill>
                <a:ea typeface="ＭＳ Ｐゴシック" pitchFamily="34" charset="-128"/>
              </a:rPr>
              <a:t>pXRD</a:t>
            </a:r>
            <a:r>
              <a:rPr lang="en-US" dirty="0">
                <a:solidFill>
                  <a:srgbClr val="0000FF"/>
                </a:solidFill>
                <a:ea typeface="ＭＳ Ｐゴシック" pitchFamily="34" charset="-128"/>
              </a:rPr>
              <a:t> patterns of L2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at all conditions after 2 </a:t>
            </a:r>
            <a:r>
              <a:rPr lang="en-US" dirty="0" smtClean="0">
                <a:solidFill>
                  <a:srgbClr val="0000FF"/>
                </a:solidFill>
                <a:ea typeface="ＭＳ Ｐゴシック" pitchFamily="34" charset="-128"/>
              </a:rPr>
              <a:t>years reveals speciation</a:t>
            </a:r>
            <a:endParaRPr lang="en-US" dirty="0">
              <a:solidFill>
                <a:srgbClr val="0000FF"/>
              </a:solidFill>
              <a:ea typeface="ＭＳ Ｐゴシック" pitchFamily="34" charset="-128"/>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211894" y="1701165"/>
            <a:ext cx="5943600" cy="4471035"/>
          </a:xfrm>
          <a:prstGeom prst="rect">
            <a:avLst/>
          </a:prstGeom>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9" name="TextBox 8"/>
          <p:cNvSpPr txBox="1"/>
          <p:nvPr/>
        </p:nvSpPr>
        <p:spPr>
          <a:xfrm>
            <a:off x="5426115" y="1403643"/>
            <a:ext cx="1515158"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dirty="0" smtClean="0">
                <a:latin typeface="Arial" panose="020B0604020202020204" pitchFamily="34" charset="0"/>
                <a:cs typeface="Arial" panose="020B0604020202020204" pitchFamily="34" charset="0"/>
              </a:rPr>
              <a:t> + UO</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10" name="TextBox 9"/>
          <p:cNvSpPr txBox="1"/>
          <p:nvPr/>
        </p:nvSpPr>
        <p:spPr>
          <a:xfrm>
            <a:off x="3733800" y="14756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4038600" y="1295400"/>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4038600" y="1628001"/>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13" name="TextBox 12"/>
          <p:cNvSpPr txBox="1"/>
          <p:nvPr/>
        </p:nvSpPr>
        <p:spPr>
          <a:xfrm>
            <a:off x="4575344" y="1295400"/>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975ºC</a:t>
            </a:r>
            <a:endParaRPr lang="en-US" sz="12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9412"/>
          <a:stretch/>
        </p:blipFill>
        <p:spPr bwMode="auto">
          <a:xfrm>
            <a:off x="35625" y="1295400"/>
            <a:ext cx="3176269" cy="2286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1642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ea typeface="ＭＳ Ｐゴシック" pitchFamily="34" charset="-128"/>
              </a:rPr>
              <a:t>EXAFS of L2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at all conditions after 0 and 2 years</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872615"/>
            <a:ext cx="5943600" cy="4375785"/>
          </a:xfrm>
          <a:prstGeom prst="rect">
            <a:avLst/>
          </a:prstGeom>
          <a:noFill/>
          <a:ln>
            <a:solidFill>
              <a:schemeClr val="tx1"/>
            </a:solidFill>
          </a:ln>
        </p:spPr>
      </p:pic>
      <p:sp>
        <p:nvSpPr>
          <p:cNvPr id="8" name="TextBox 7"/>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9412"/>
          <a:stretch/>
        </p:blipFill>
        <p:spPr bwMode="auto">
          <a:xfrm>
            <a:off x="0" y="1339215"/>
            <a:ext cx="3176269" cy="2286000"/>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5359566" y="1371600"/>
            <a:ext cx="1515158"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dirty="0" smtClean="0">
                <a:latin typeface="Arial" panose="020B0604020202020204" pitchFamily="34" charset="0"/>
                <a:cs typeface="Arial" panose="020B0604020202020204" pitchFamily="34" charset="0"/>
              </a:rPr>
              <a:t> + UO</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11" name="TextBox 10"/>
          <p:cNvSpPr txBox="1"/>
          <p:nvPr/>
        </p:nvSpPr>
        <p:spPr>
          <a:xfrm>
            <a:off x="3733800" y="13994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4038600" y="12470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4038600" y="1524000"/>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14" name="TextBox 13"/>
          <p:cNvSpPr txBox="1"/>
          <p:nvPr/>
        </p:nvSpPr>
        <p:spPr>
          <a:xfrm>
            <a:off x="4575344" y="1247001"/>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975ºC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976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ea typeface="ＭＳ Ｐゴシック" pitchFamily="34" charset="-128"/>
              </a:rPr>
              <a:t>Morphology of </a:t>
            </a:r>
            <a:r>
              <a:rPr lang="en-US" dirty="0" smtClean="0">
                <a:solidFill>
                  <a:srgbClr val="0000FF"/>
                </a:solidFill>
                <a:ea typeface="ＭＳ Ｐゴシック" pitchFamily="34" charset="-128"/>
              </a:rPr>
              <a:t>L3 </a:t>
            </a:r>
            <a:r>
              <a:rPr lang="en-US" dirty="0">
                <a:solidFill>
                  <a:srgbClr val="0000FF"/>
                </a:solidFill>
                <a:ea typeface="ＭＳ Ｐゴシック" pitchFamily="34" charset="-128"/>
              </a:rPr>
              <a:t>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at all conditions after 0 and 2 years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010"/>
          <a:stretch/>
        </p:blipFill>
        <p:spPr bwMode="auto">
          <a:xfrm>
            <a:off x="1005643" y="1219200"/>
            <a:ext cx="7071557" cy="5120640"/>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8" name="TextBox 7"/>
          <p:cNvSpPr txBox="1"/>
          <p:nvPr/>
        </p:nvSpPr>
        <p:spPr>
          <a:xfrm>
            <a:off x="3787640" y="1932801"/>
            <a:ext cx="1622560"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baseline="-25000" dirty="0">
                <a:latin typeface="Arial" panose="020B0604020202020204" pitchFamily="34" charset="0"/>
                <a:cs typeface="Arial" panose="020B0604020202020204" pitchFamily="34" charset="0"/>
              </a:rPr>
              <a:t> </a:t>
            </a:r>
            <a:r>
              <a:rPr lang="en-US" sz="1200" i="1" baseline="-25000" dirty="0" smtClean="0">
                <a:latin typeface="Arial" panose="020B0604020202020204" pitchFamily="34" charset="0"/>
                <a:cs typeface="Arial" panose="020B0604020202020204" pitchFamily="34" charset="0"/>
              </a:rPr>
              <a:t>+</a:t>
            </a:r>
            <a:r>
              <a:rPr lang="en-US" sz="1200" i="1" dirty="0" smtClean="0">
                <a:latin typeface="Arial" panose="020B0604020202020204" pitchFamily="34" charset="0"/>
                <a:cs typeface="Arial" panose="020B0604020202020204" pitchFamily="34" charset="0"/>
              </a:rPr>
              <a:t> 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F</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9" name="TextBox 8"/>
          <p:cNvSpPr txBox="1"/>
          <p:nvPr/>
        </p:nvSpPr>
        <p:spPr>
          <a:xfrm>
            <a:off x="3670325" y="1399401"/>
            <a:ext cx="181607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UO2F2 </a:t>
            </a:r>
            <a:r>
              <a:rPr lang="en-US" sz="1200" dirty="0" smtClean="0">
                <a:latin typeface="Arial" panose="020B0604020202020204" pitchFamily="34" charset="0"/>
                <a:cs typeface="Arial" panose="020B0604020202020204" pitchFamily="34" charset="0"/>
                <a:sym typeface="Wingdings" panose="05000000000000000000" pitchFamily="2" charset="2"/>
              </a:rPr>
              <a:t> ADU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4063428" y="12470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4051325" y="1524000"/>
            <a:ext cx="63671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8.4</a:t>
            </a:r>
          </a:p>
        </p:txBody>
      </p:sp>
      <p:sp>
        <p:nvSpPr>
          <p:cNvPr id="12" name="TextBox 11"/>
          <p:cNvSpPr txBox="1"/>
          <p:nvPr/>
        </p:nvSpPr>
        <p:spPr>
          <a:xfrm>
            <a:off x="4664269" y="1247001"/>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861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200400" y="1701165"/>
            <a:ext cx="5943600" cy="4471035"/>
          </a:xfrm>
          <a:prstGeom prst="rect">
            <a:avLst/>
          </a:prstGeom>
        </p:spPr>
      </p:pic>
      <p:sp>
        <p:nvSpPr>
          <p:cNvPr id="2" name="Title 1"/>
          <p:cNvSpPr>
            <a:spLocks noGrp="1"/>
          </p:cNvSpPr>
          <p:nvPr>
            <p:ph type="title"/>
          </p:nvPr>
        </p:nvSpPr>
        <p:spPr/>
        <p:txBody>
          <a:bodyPr/>
          <a:lstStyle/>
          <a:p>
            <a:r>
              <a:rPr lang="en-US" dirty="0" err="1">
                <a:solidFill>
                  <a:srgbClr val="0000FF"/>
                </a:solidFill>
                <a:ea typeface="ＭＳ Ｐゴシック" pitchFamily="34" charset="-128"/>
              </a:rPr>
              <a:t>pXRD</a:t>
            </a:r>
            <a:r>
              <a:rPr lang="en-US" dirty="0">
                <a:solidFill>
                  <a:srgbClr val="0000FF"/>
                </a:solidFill>
                <a:ea typeface="ＭＳ Ｐゴシック" pitchFamily="34" charset="-128"/>
              </a:rPr>
              <a:t> patterns of L3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at all conditions after 2 </a:t>
            </a:r>
            <a:r>
              <a:rPr lang="en-US" dirty="0" smtClean="0">
                <a:solidFill>
                  <a:srgbClr val="0000FF"/>
                </a:solidFill>
                <a:ea typeface="ＭＳ Ｐゴシック" pitchFamily="34" charset="-128"/>
              </a:rPr>
              <a:t>years reveals oxidation</a:t>
            </a:r>
            <a:endParaRPr lang="en-US" dirty="0">
              <a:solidFill>
                <a:srgbClr val="0000FF"/>
              </a:solidFill>
              <a:ea typeface="ＭＳ Ｐゴシック" pitchFamily="34" charset="-128"/>
            </a:endParaRPr>
          </a:p>
        </p:txBody>
      </p:sp>
      <p:sp>
        <p:nvSpPr>
          <p:cNvPr id="6" name="TextBox 5"/>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010"/>
          <a:stretch/>
        </p:blipFill>
        <p:spPr bwMode="auto">
          <a:xfrm>
            <a:off x="76200" y="1320165"/>
            <a:ext cx="3156945" cy="2286000"/>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5486400" y="1371600"/>
            <a:ext cx="1622560"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baseline="-25000" dirty="0">
                <a:latin typeface="Arial" panose="020B0604020202020204" pitchFamily="34" charset="0"/>
                <a:cs typeface="Arial" panose="020B0604020202020204" pitchFamily="34" charset="0"/>
              </a:rPr>
              <a:t> </a:t>
            </a:r>
            <a:r>
              <a:rPr lang="en-US" sz="1200" i="1" baseline="-25000" dirty="0" smtClean="0">
                <a:latin typeface="Arial" panose="020B0604020202020204" pitchFamily="34" charset="0"/>
                <a:cs typeface="Arial" panose="020B0604020202020204" pitchFamily="34" charset="0"/>
              </a:rPr>
              <a:t>+</a:t>
            </a:r>
            <a:r>
              <a:rPr lang="en-US" sz="1200" i="1" dirty="0" smtClean="0">
                <a:latin typeface="Arial" panose="020B0604020202020204" pitchFamily="34" charset="0"/>
                <a:cs typeface="Arial" panose="020B0604020202020204" pitchFamily="34" charset="0"/>
              </a:rPr>
              <a:t> 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F</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9" name="TextBox 8"/>
          <p:cNvSpPr txBox="1"/>
          <p:nvPr/>
        </p:nvSpPr>
        <p:spPr>
          <a:xfrm>
            <a:off x="3670325" y="1399401"/>
            <a:ext cx="181607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UO2F2 </a:t>
            </a:r>
            <a:r>
              <a:rPr lang="en-US" sz="1200" dirty="0" smtClean="0">
                <a:latin typeface="Arial" panose="020B0604020202020204" pitchFamily="34" charset="0"/>
                <a:cs typeface="Arial" panose="020B0604020202020204" pitchFamily="34" charset="0"/>
                <a:sym typeface="Wingdings" panose="05000000000000000000" pitchFamily="2" charset="2"/>
              </a:rPr>
              <a:t> ADU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4063428" y="12470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4051325" y="1524000"/>
            <a:ext cx="63671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8.4</a:t>
            </a:r>
          </a:p>
        </p:txBody>
      </p:sp>
      <p:sp>
        <p:nvSpPr>
          <p:cNvPr id="12" name="TextBox 11"/>
          <p:cNvSpPr txBox="1"/>
          <p:nvPr/>
        </p:nvSpPr>
        <p:spPr>
          <a:xfrm>
            <a:off x="4664269" y="1247001"/>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65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ea typeface="ＭＳ Ｐゴシック" pitchFamily="34" charset="-128"/>
              </a:rPr>
              <a:t>EXAFS of L3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at all conditions after 0 and 2 years</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905000"/>
            <a:ext cx="5943600" cy="4369435"/>
          </a:xfrm>
          <a:prstGeom prst="rect">
            <a:avLst/>
          </a:prstGeom>
          <a:noFill/>
          <a:ln>
            <a:solidFill>
              <a:schemeClr val="tx1"/>
            </a:solidFill>
          </a:ln>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010"/>
          <a:stretch/>
        </p:blipFill>
        <p:spPr bwMode="auto">
          <a:xfrm>
            <a:off x="0" y="1320165"/>
            <a:ext cx="3156945" cy="2286000"/>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5508171" y="1371600"/>
            <a:ext cx="1622560"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a:t>
            </a:r>
            <a:r>
              <a:rPr lang="en-US" sz="1200" i="1" baseline="-25000" dirty="0" smtClean="0">
                <a:latin typeface="Arial" panose="020B0604020202020204" pitchFamily="34" charset="0"/>
                <a:cs typeface="Arial" panose="020B0604020202020204" pitchFamily="34" charset="0"/>
              </a:rPr>
              <a:t>3</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8</a:t>
            </a:r>
            <a:r>
              <a:rPr lang="en-US" sz="1200" i="1" baseline="-25000" dirty="0">
                <a:latin typeface="Arial" panose="020B0604020202020204" pitchFamily="34" charset="0"/>
                <a:cs typeface="Arial" panose="020B0604020202020204" pitchFamily="34" charset="0"/>
              </a:rPr>
              <a:t> </a:t>
            </a:r>
            <a:r>
              <a:rPr lang="en-US" sz="1200" i="1" baseline="-25000" dirty="0" smtClean="0">
                <a:latin typeface="Arial" panose="020B0604020202020204" pitchFamily="34" charset="0"/>
                <a:cs typeface="Arial" panose="020B0604020202020204" pitchFamily="34" charset="0"/>
              </a:rPr>
              <a:t>+</a:t>
            </a:r>
            <a:r>
              <a:rPr lang="en-US" sz="1200" i="1" dirty="0" smtClean="0">
                <a:latin typeface="Arial" panose="020B0604020202020204" pitchFamily="34" charset="0"/>
                <a:cs typeface="Arial" panose="020B0604020202020204" pitchFamily="34" charset="0"/>
              </a:rPr>
              <a:t> 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F</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10" name="TextBox 9"/>
          <p:cNvSpPr txBox="1"/>
          <p:nvPr/>
        </p:nvSpPr>
        <p:spPr>
          <a:xfrm>
            <a:off x="3670325" y="1399401"/>
            <a:ext cx="181607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UO2F2 </a:t>
            </a:r>
            <a:r>
              <a:rPr lang="en-US" sz="1200" dirty="0" smtClean="0">
                <a:latin typeface="Arial" panose="020B0604020202020204" pitchFamily="34" charset="0"/>
                <a:cs typeface="Arial" panose="020B0604020202020204" pitchFamily="34" charset="0"/>
                <a:sym typeface="Wingdings" panose="05000000000000000000" pitchFamily="2" charset="2"/>
              </a:rPr>
              <a:t> ADU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4063428" y="12470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4051325" y="1572399"/>
            <a:ext cx="63671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8.4</a:t>
            </a:r>
          </a:p>
        </p:txBody>
      </p:sp>
      <p:sp>
        <p:nvSpPr>
          <p:cNvPr id="13" name="TextBox 12"/>
          <p:cNvSpPr txBox="1"/>
          <p:nvPr/>
        </p:nvSpPr>
        <p:spPr>
          <a:xfrm>
            <a:off x="4664269" y="1247001"/>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654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ea typeface="ＭＳ Ｐゴシック" pitchFamily="34" charset="-128"/>
              </a:rPr>
              <a:t>Morphology of </a:t>
            </a:r>
            <a:r>
              <a:rPr lang="en-US" dirty="0" smtClean="0">
                <a:solidFill>
                  <a:srgbClr val="0000FF"/>
                </a:solidFill>
                <a:ea typeface="ＭＳ Ｐゴシック" pitchFamily="34" charset="-128"/>
              </a:rPr>
              <a:t>L1 </a:t>
            </a:r>
            <a:r>
              <a:rPr lang="en-US" dirty="0">
                <a:solidFill>
                  <a:srgbClr val="0000FF"/>
                </a:solidFill>
                <a:ea typeface="ＭＳ Ｐゴシック" pitchFamily="34" charset="-128"/>
              </a:rPr>
              <a:t>at all conditions after 0 and 2 years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68" y="1371600"/>
            <a:ext cx="2480332" cy="228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95400"/>
            <a:ext cx="4918094" cy="5029200"/>
          </a:xfrm>
          <a:prstGeom prst="rect">
            <a:avLst/>
          </a:prstGeom>
          <a:noFill/>
        </p:spPr>
      </p:pic>
      <p:sp>
        <p:nvSpPr>
          <p:cNvPr id="8" name="TextBox 7"/>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9" name="TextBox 11"/>
          <p:cNvSpPr txBox="1"/>
          <p:nvPr/>
        </p:nvSpPr>
        <p:spPr>
          <a:xfrm>
            <a:off x="1252492" y="1371600"/>
            <a:ext cx="1598515" cy="430887"/>
          </a:xfrm>
          <a:prstGeom prst="rect">
            <a:avLst/>
          </a:prstGeom>
          <a:solidFill>
            <a:schemeClr val="bg1">
              <a:lumMod val="50000"/>
            </a:schemeClr>
          </a:solidFill>
        </p:spPr>
        <p:txBody>
          <a:bodyPr wrap="none" rtlCol="0">
            <a:spAutoFit/>
          </a:bodyPr>
          <a:lstStyle/>
          <a:p>
            <a:pPr marL="0" marR="0" algn="ctr">
              <a:spcBef>
                <a:spcPts val="0"/>
              </a:spcBef>
              <a:spcAft>
                <a:spcPts val="0"/>
              </a:spcAft>
            </a:pPr>
            <a:r>
              <a:rPr lang="en-US" sz="1050" dirty="0" smtClean="0">
                <a:solidFill>
                  <a:srgbClr val="FFFFFF"/>
                </a:solidFill>
                <a:latin typeface="Arial"/>
                <a:ea typeface="Times New Roman"/>
              </a:rPr>
              <a:t>T=2 yrs.</a:t>
            </a:r>
          </a:p>
          <a:p>
            <a:pPr marL="0" marR="0" algn="ctr">
              <a:spcBef>
                <a:spcPts val="0"/>
              </a:spcBef>
              <a:spcAft>
                <a:spcPts val="0"/>
              </a:spcAft>
            </a:pPr>
            <a:r>
              <a:rPr lang="en-US" sz="1050" dirty="0" smtClean="0">
                <a:solidFill>
                  <a:srgbClr val="FFFFFF"/>
                </a:solidFill>
                <a:effectLst/>
                <a:latin typeface="Arial"/>
                <a:ea typeface="Times New Roman"/>
              </a:rPr>
              <a:t>LTLH-5°C @ 25% RH </a:t>
            </a:r>
            <a:endParaRPr lang="en-US" sz="1050" dirty="0">
              <a:effectLst/>
              <a:latin typeface="Times New Roman"/>
              <a:ea typeface="Times New Roman"/>
            </a:endParaRPr>
          </a:p>
        </p:txBody>
      </p:sp>
      <p:sp>
        <p:nvSpPr>
          <p:cNvPr id="10" name="TextBox 9"/>
          <p:cNvSpPr txBox="1"/>
          <p:nvPr/>
        </p:nvSpPr>
        <p:spPr>
          <a:xfrm>
            <a:off x="3845758" y="1905856"/>
            <a:ext cx="1273105"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11" name="TextBox 10"/>
          <p:cNvSpPr txBox="1"/>
          <p:nvPr/>
        </p:nvSpPr>
        <p:spPr>
          <a:xfrm>
            <a:off x="3569297" y="13994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3874097" y="12470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3874097" y="1524000"/>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sp>
        <p:nvSpPr>
          <p:cNvPr id="14" name="TextBox 13"/>
          <p:cNvSpPr txBox="1"/>
          <p:nvPr/>
        </p:nvSpPr>
        <p:spPr>
          <a:xfrm>
            <a:off x="4419600" y="1247001"/>
            <a:ext cx="60625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800ºC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005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dirty="0" err="1">
                <a:solidFill>
                  <a:srgbClr val="0000FF"/>
                </a:solidFill>
                <a:ea typeface="ＭＳ Ｐゴシック" pitchFamily="34" charset="-128"/>
              </a:rPr>
              <a:t>pXRD</a:t>
            </a:r>
            <a:r>
              <a:rPr lang="en-US" dirty="0">
                <a:solidFill>
                  <a:srgbClr val="0000FF"/>
                </a:solidFill>
                <a:ea typeface="ＭＳ Ｐゴシック" pitchFamily="34" charset="-128"/>
              </a:rPr>
              <a:t> patterns of L1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at all conditions after 3 </a:t>
            </a:r>
            <a:r>
              <a:rPr lang="en-US" dirty="0" smtClean="0">
                <a:solidFill>
                  <a:srgbClr val="0000FF"/>
                </a:solidFill>
                <a:ea typeface="ＭＳ Ｐゴシック" pitchFamily="34" charset="-128"/>
              </a:rPr>
              <a:t>years reveals hydration</a:t>
            </a:r>
            <a:r>
              <a:rPr lang="en-US" dirty="0">
                <a:solidFill>
                  <a:srgbClr val="0000FF"/>
                </a:solidFill>
                <a:ea typeface="ＭＳ Ｐゴシック" pitchFamily="34" charset="-128"/>
              </a:rPr>
              <a:t/>
            </a:r>
            <a:br>
              <a:rPr lang="en-US" dirty="0">
                <a:solidFill>
                  <a:srgbClr val="0000FF"/>
                </a:solidFill>
                <a:ea typeface="ＭＳ Ｐゴシック" pitchFamily="34" charset="-128"/>
              </a:rPr>
            </a:br>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t="3984" b="-111"/>
          <a:stretch/>
        </p:blipFill>
        <p:spPr>
          <a:xfrm>
            <a:off x="3200400" y="1874520"/>
            <a:ext cx="5943600" cy="4297680"/>
          </a:xfrm>
          <a:prstGeom prst="rect">
            <a:avLst/>
          </a:prstGeom>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8" name="TextBox 7"/>
          <p:cNvSpPr txBox="1"/>
          <p:nvPr/>
        </p:nvSpPr>
        <p:spPr>
          <a:xfrm>
            <a:off x="5280095" y="1371600"/>
            <a:ext cx="1273105"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9" name="TextBox 8"/>
          <p:cNvSpPr txBox="1"/>
          <p:nvPr/>
        </p:nvSpPr>
        <p:spPr>
          <a:xfrm>
            <a:off x="3569297" y="13994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3874097" y="1247001"/>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3874097" y="1524000"/>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62182"/>
            <a:ext cx="1190562" cy="10972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482" y="1372456"/>
            <a:ext cx="2324918" cy="2377440"/>
          </a:xfrm>
          <a:prstGeom prst="rect">
            <a:avLst/>
          </a:prstGeom>
          <a:noFill/>
        </p:spPr>
      </p:pic>
      <p:sp>
        <p:nvSpPr>
          <p:cNvPr id="14" name="TextBox 11"/>
          <p:cNvSpPr txBox="1"/>
          <p:nvPr/>
        </p:nvSpPr>
        <p:spPr>
          <a:xfrm>
            <a:off x="152400" y="1372456"/>
            <a:ext cx="888384" cy="261610"/>
          </a:xfrm>
          <a:prstGeom prst="rect">
            <a:avLst/>
          </a:prstGeom>
          <a:solidFill>
            <a:schemeClr val="bg1">
              <a:lumMod val="50000"/>
            </a:schemeClr>
          </a:solidFill>
        </p:spPr>
        <p:txBody>
          <a:bodyPr wrap="none" rtlCol="0">
            <a:spAutoFit/>
          </a:bodyPr>
          <a:lstStyle/>
          <a:p>
            <a:pPr marL="0" marR="0" algn="ctr">
              <a:spcBef>
                <a:spcPts val="0"/>
              </a:spcBef>
              <a:spcAft>
                <a:spcPts val="0"/>
              </a:spcAft>
            </a:pPr>
            <a:r>
              <a:rPr lang="en-US" sz="525" dirty="0" smtClean="0">
                <a:solidFill>
                  <a:srgbClr val="FFFFFF"/>
                </a:solidFill>
                <a:latin typeface="Arial"/>
                <a:ea typeface="Times New Roman"/>
              </a:rPr>
              <a:t>T=2 yrs.</a:t>
            </a:r>
          </a:p>
          <a:p>
            <a:pPr marL="0" marR="0" algn="ctr">
              <a:spcBef>
                <a:spcPts val="0"/>
              </a:spcBef>
              <a:spcAft>
                <a:spcPts val="0"/>
              </a:spcAft>
            </a:pPr>
            <a:r>
              <a:rPr lang="en-US" sz="525" dirty="0" smtClean="0">
                <a:solidFill>
                  <a:srgbClr val="FFFFFF"/>
                </a:solidFill>
                <a:effectLst/>
                <a:latin typeface="Arial"/>
                <a:ea typeface="Times New Roman"/>
              </a:rPr>
              <a:t>LTLH-5°C @ 25% RH </a:t>
            </a:r>
            <a:endParaRPr lang="en-US" sz="525" dirty="0">
              <a:effectLst/>
              <a:latin typeface="Times New Roman"/>
              <a:ea typeface="Times New Roman"/>
            </a:endParaRPr>
          </a:p>
        </p:txBody>
      </p:sp>
    </p:spTree>
    <p:extLst>
      <p:ext uri="{BB962C8B-B14F-4D97-AF65-F5344CB8AC3E}">
        <p14:creationId xmlns:p14="http://schemas.microsoft.com/office/powerpoint/2010/main" val="3749314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486400" y="1066800"/>
            <a:ext cx="3138488" cy="3381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600" b="1">
                <a:cs typeface="Arial" pitchFamily="34" charset="0"/>
              </a:rPr>
              <a:t>Levels of “Chemical Analysis”</a:t>
            </a:r>
          </a:p>
        </p:txBody>
      </p:sp>
      <p:sp>
        <p:nvSpPr>
          <p:cNvPr id="6" name="Rectangle 5"/>
          <p:cNvSpPr>
            <a:spLocks noChangeArrowheads="1"/>
          </p:cNvSpPr>
          <p:nvPr/>
        </p:nvSpPr>
        <p:spPr bwMode="auto">
          <a:xfrm>
            <a:off x="381000" y="1600200"/>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Clr>
                <a:schemeClr val="tx1"/>
              </a:buClr>
              <a:buFontTx/>
              <a:buChar char="•"/>
            </a:pPr>
            <a:r>
              <a:rPr lang="en-US" altLang="en-US" sz="1800" dirty="0">
                <a:cs typeface="Arial" panose="020B0604020202020204" pitchFamily="34" charset="0"/>
              </a:rPr>
              <a:t>Refers indirectly to the phase association:  dissolved, or associated with various mineral or colloidal phases</a:t>
            </a:r>
          </a:p>
        </p:txBody>
      </p:sp>
      <p:sp>
        <p:nvSpPr>
          <p:cNvPr id="7" name="Rectangle 12"/>
          <p:cNvSpPr>
            <a:spLocks noChangeArrowheads="1"/>
          </p:cNvSpPr>
          <p:nvPr/>
        </p:nvSpPr>
        <p:spPr bwMode="auto">
          <a:xfrm>
            <a:off x="381000" y="1306513"/>
            <a:ext cx="354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dirty="0">
                <a:cs typeface="Arial" panose="020B0604020202020204" pitchFamily="34" charset="0"/>
              </a:rPr>
              <a:t>Physical (or Phase) Speciation</a:t>
            </a:r>
          </a:p>
        </p:txBody>
      </p:sp>
      <p:sp>
        <p:nvSpPr>
          <p:cNvPr id="8" name="Rectangle 13"/>
          <p:cNvSpPr>
            <a:spLocks noChangeArrowheads="1"/>
          </p:cNvSpPr>
          <p:nvPr/>
        </p:nvSpPr>
        <p:spPr bwMode="auto">
          <a:xfrm>
            <a:off x="381000" y="2895600"/>
            <a:ext cx="4648200" cy="2586038"/>
          </a:xfrm>
          <a:prstGeom prst="rect">
            <a:avLst/>
          </a:prstGeom>
          <a:noFill/>
          <a:ln w="9525">
            <a:noFill/>
            <a:miter lim="800000"/>
            <a:headEnd/>
            <a:tailEnd/>
          </a:ln>
        </p:spPr>
        <p:txBody>
          <a:bodyPr>
            <a:spAutoFit/>
          </a:bodyPr>
          <a:lstStyle/>
          <a:p>
            <a:pPr marL="114300" indent="-114300">
              <a:spcBef>
                <a:spcPct val="0"/>
              </a:spcBef>
              <a:spcAft>
                <a:spcPct val="0"/>
              </a:spcAft>
              <a:buClr>
                <a:schemeClr val="tx1"/>
              </a:buClr>
              <a:buFont typeface="Arial" pitchFamily="34" charset="0"/>
              <a:buChar char="•"/>
              <a:tabLst>
                <a:tab pos="687388" algn="l"/>
              </a:tabLst>
              <a:defRPr/>
            </a:pPr>
            <a:r>
              <a:rPr lang="en-US" sz="1800" dirty="0">
                <a:latin typeface="Arial" panose="020B0604020202020204" pitchFamily="34" charset="0"/>
                <a:cs typeface="Arial" panose="020B0604020202020204" pitchFamily="34" charset="0"/>
              </a:rPr>
              <a:t>Refers to the chemical form and generally includes a knowledge of phase</a:t>
            </a:r>
          </a:p>
          <a:p>
            <a:pPr marL="114300" indent="-114300">
              <a:spcBef>
                <a:spcPct val="0"/>
              </a:spcBef>
              <a:spcAft>
                <a:spcPct val="0"/>
              </a:spcAft>
              <a:buClr>
                <a:schemeClr val="tx1"/>
              </a:buClr>
              <a:buFont typeface="Arial" pitchFamily="34" charset="0"/>
              <a:buChar char="•"/>
              <a:tabLst>
                <a:tab pos="687388" algn="l"/>
              </a:tabLst>
              <a:defRPr/>
            </a:pPr>
            <a:endParaRPr lang="en-US" sz="1800" dirty="0">
              <a:latin typeface="Arial" panose="020B0604020202020204" pitchFamily="34" charset="0"/>
              <a:cs typeface="Arial" panose="020B0604020202020204" pitchFamily="34" charset="0"/>
            </a:endParaRPr>
          </a:p>
          <a:p>
            <a:pPr marL="114300" indent="-114300">
              <a:spcBef>
                <a:spcPct val="0"/>
              </a:spcBef>
              <a:spcAft>
                <a:spcPct val="0"/>
              </a:spcAft>
              <a:buClr>
                <a:schemeClr val="tx1"/>
              </a:buClr>
              <a:buFont typeface="Arial" pitchFamily="34" charset="0"/>
              <a:buChar char="•"/>
              <a:tabLst>
                <a:tab pos="687388" algn="l"/>
              </a:tabLst>
              <a:defRPr/>
            </a:pPr>
            <a:r>
              <a:rPr lang="en-US" sz="1800" dirty="0">
                <a:latin typeface="Arial" panose="020B0604020202020204" pitchFamily="34" charset="0"/>
                <a:cs typeface="Arial" panose="020B0604020202020204" pitchFamily="34" charset="0"/>
              </a:rPr>
              <a:t>Depending on the type of information, various levels exist</a:t>
            </a:r>
          </a:p>
          <a:p>
            <a:pPr marL="114300" indent="-114300">
              <a:spcBef>
                <a:spcPct val="0"/>
              </a:spcBef>
              <a:spcAft>
                <a:spcPct val="0"/>
              </a:spcAft>
              <a:buClr>
                <a:schemeClr val="tx1"/>
              </a:buClr>
              <a:buFont typeface="Arial" pitchFamily="34" charset="0"/>
              <a:buChar char="•"/>
              <a:tabLst>
                <a:tab pos="687388" algn="l"/>
              </a:tabLst>
              <a:defRPr/>
            </a:pPr>
            <a:endParaRPr lang="en-US" sz="1800" dirty="0">
              <a:latin typeface="Arial" panose="020B0604020202020204" pitchFamily="34" charset="0"/>
              <a:cs typeface="Arial" panose="020B0604020202020204" pitchFamily="34" charset="0"/>
            </a:endParaRP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Identity of the element</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Physical state</a:t>
            </a:r>
          </a:p>
          <a:p>
            <a:pPr lvl="1" indent="-1588">
              <a:spcBef>
                <a:spcPct val="0"/>
              </a:spcBef>
              <a:spcAft>
                <a:spcPct val="0"/>
              </a:spcAft>
              <a:buClr>
                <a:schemeClr val="tx1"/>
              </a:buClr>
              <a:buFont typeface="Wingdings" pitchFamily="2" charset="2"/>
              <a:buNone/>
              <a:tabLst>
                <a:tab pos="687388" algn="l"/>
              </a:tabLst>
              <a:defRPr/>
            </a:pPr>
            <a:endParaRPr lang="en-US" sz="1800" dirty="0">
              <a:solidFill>
                <a:srgbClr val="0033CC"/>
              </a:solidFill>
              <a:latin typeface="Arial" panose="020B0604020202020204" pitchFamily="34" charset="0"/>
              <a:cs typeface="Arial" panose="020B0604020202020204" pitchFamily="34" charset="0"/>
            </a:endParaRPr>
          </a:p>
        </p:txBody>
      </p:sp>
      <p:sp>
        <p:nvSpPr>
          <p:cNvPr id="9" name="Rectangle 14"/>
          <p:cNvSpPr>
            <a:spLocks noChangeArrowheads="1"/>
          </p:cNvSpPr>
          <p:nvPr/>
        </p:nvSpPr>
        <p:spPr bwMode="auto">
          <a:xfrm>
            <a:off x="381000" y="26019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a:cs typeface="Arial" panose="020B0604020202020204" pitchFamily="34" charset="0"/>
              </a:rPr>
              <a:t>Chemical  Speciation</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04950"/>
            <a:ext cx="22764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14" name="Title 1"/>
          <p:cNvSpPr>
            <a:spLocks noGrp="1"/>
          </p:cNvSpPr>
          <p:nvPr>
            <p:ph type="title"/>
          </p:nvPr>
        </p:nvSpPr>
        <p:spPr>
          <a:xfrm>
            <a:off x="457200" y="76200"/>
            <a:ext cx="8229600" cy="1005840"/>
          </a:xfrm>
        </p:spPr>
        <p:txBody>
          <a:bodyPr/>
          <a:lstStyle/>
          <a:p>
            <a:pPr>
              <a:defRPr/>
            </a:pPr>
            <a:r>
              <a:rPr lang="en-US" kern="0" dirty="0">
                <a:solidFill>
                  <a:srgbClr val="0000FF"/>
                </a:solidFill>
                <a:ea typeface="ＭＳ Ｐゴシック" pitchFamily="34" charset="-128"/>
              </a:rPr>
              <a:t>What do we mean by chemical speciation?</a:t>
            </a:r>
          </a:p>
        </p:txBody>
      </p:sp>
    </p:spTree>
    <p:extLst>
      <p:ext uri="{BB962C8B-B14F-4D97-AF65-F5344CB8AC3E}">
        <p14:creationId xmlns:p14="http://schemas.microsoft.com/office/powerpoint/2010/main" val="1898768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dirty="0">
                <a:solidFill>
                  <a:srgbClr val="0000FF"/>
                </a:solidFill>
                <a:ea typeface="ＭＳ Ｐゴシック" pitchFamily="34" charset="-128"/>
              </a:rPr>
              <a:t>EXAFS of L1 U</a:t>
            </a:r>
            <a:r>
              <a:rPr lang="en-US" baseline="-25000" dirty="0">
                <a:solidFill>
                  <a:srgbClr val="0000FF"/>
                </a:solidFill>
                <a:ea typeface="ＭＳ Ｐゴシック" pitchFamily="34" charset="-128"/>
              </a:rPr>
              <a:t>3</a:t>
            </a:r>
            <a:r>
              <a:rPr lang="en-US" dirty="0">
                <a:solidFill>
                  <a:srgbClr val="0000FF"/>
                </a:solidFill>
                <a:ea typeface="ＭＳ Ｐゴシック" pitchFamily="34" charset="-128"/>
              </a:rPr>
              <a:t>O</a:t>
            </a:r>
            <a:r>
              <a:rPr lang="en-US" baseline="-25000" dirty="0">
                <a:solidFill>
                  <a:srgbClr val="0000FF"/>
                </a:solidFill>
                <a:ea typeface="ＭＳ Ｐゴシック" pitchFamily="34" charset="-128"/>
              </a:rPr>
              <a:t>8</a:t>
            </a:r>
            <a:r>
              <a:rPr lang="en-US" dirty="0">
                <a:solidFill>
                  <a:srgbClr val="0000FF"/>
                </a:solidFill>
                <a:ea typeface="ＭＳ Ｐゴシック" pitchFamily="34" charset="-128"/>
              </a:rPr>
              <a:t> at all conditions after 0 and 3.5 years</a:t>
            </a:r>
            <a:br>
              <a:rPr lang="en-US" dirty="0">
                <a:solidFill>
                  <a:srgbClr val="0000FF"/>
                </a:solidFill>
                <a:ea typeface="ＭＳ Ｐゴシック" pitchFamily="34" charset="-128"/>
              </a:rPr>
            </a:b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1894" y="1905000"/>
            <a:ext cx="5943600" cy="4358005"/>
          </a:xfrm>
          <a:prstGeom prst="rect">
            <a:avLst/>
          </a:prstGeom>
          <a:noFill/>
          <a:ln>
            <a:solidFill>
              <a:schemeClr val="tx1"/>
            </a:solidFill>
          </a:ln>
        </p:spPr>
      </p:pic>
      <p:sp>
        <p:nvSpPr>
          <p:cNvPr id="8" name="TextBox 7"/>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9" name="TextBox 8"/>
          <p:cNvSpPr txBox="1"/>
          <p:nvPr/>
        </p:nvSpPr>
        <p:spPr>
          <a:xfrm>
            <a:off x="5356295" y="1399401"/>
            <a:ext cx="1273105"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(UO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)·xH</a:t>
            </a:r>
            <a:r>
              <a:rPr lang="en-US" sz="1200" i="1" baseline="-25000" dirty="0" smtClean="0">
                <a:latin typeface="Arial" panose="020B0604020202020204" pitchFamily="34" charset="0"/>
                <a:cs typeface="Arial" panose="020B0604020202020204" pitchFamily="34" charset="0"/>
              </a:rPr>
              <a:t>2</a:t>
            </a:r>
            <a:r>
              <a:rPr lang="en-US" sz="1200" i="1" dirty="0" smtClean="0">
                <a:latin typeface="Arial" panose="020B0604020202020204" pitchFamily="34" charset="0"/>
                <a:cs typeface="Arial" panose="020B0604020202020204" pitchFamily="34" charset="0"/>
              </a:rPr>
              <a:t>O)</a:t>
            </a:r>
            <a:endParaRPr lang="en-US" sz="1200" i="1" dirty="0">
              <a:latin typeface="Arial" panose="020B0604020202020204" pitchFamily="34" charset="0"/>
              <a:cs typeface="Arial" panose="020B0604020202020204" pitchFamily="34" charset="0"/>
            </a:endParaRPr>
          </a:p>
        </p:txBody>
      </p:sp>
      <p:sp>
        <p:nvSpPr>
          <p:cNvPr id="10" name="TextBox 9"/>
          <p:cNvSpPr txBox="1"/>
          <p:nvPr/>
        </p:nvSpPr>
        <p:spPr>
          <a:xfrm>
            <a:off x="3569297" y="1475601"/>
            <a:ext cx="162576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UNH </a:t>
            </a:r>
            <a:r>
              <a:rPr lang="en-US" sz="1200" dirty="0" smtClean="0">
                <a:latin typeface="Arial" panose="020B0604020202020204" pitchFamily="34" charset="0"/>
                <a:cs typeface="Arial" panose="020B0604020202020204" pitchFamily="34" charset="0"/>
                <a:sym typeface="Wingdings" panose="05000000000000000000" pitchFamily="2" charset="2"/>
              </a:rPr>
              <a:t> UO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4</a:t>
            </a:r>
            <a:r>
              <a:rPr lang="en-US" sz="1200" dirty="0" smtClean="0">
                <a:latin typeface="Arial" panose="020B0604020202020204" pitchFamily="34" charset="0"/>
                <a:cs typeface="Arial" panose="020B0604020202020204" pitchFamily="34" charset="0"/>
                <a:sym typeface="Wingdings" panose="05000000000000000000" pitchFamily="2" charset="2"/>
              </a:rPr>
              <a:t>  U</a:t>
            </a:r>
            <a:r>
              <a:rPr lang="en-US" sz="1200" baseline="-25000" dirty="0" smtClean="0">
                <a:latin typeface="Arial" panose="020B0604020202020204" pitchFamily="34" charset="0"/>
                <a:cs typeface="Arial" panose="020B0604020202020204" pitchFamily="34" charset="0"/>
                <a:sym typeface="Wingdings" panose="05000000000000000000" pitchFamily="2" charset="2"/>
              </a:rPr>
              <a:t>3</a:t>
            </a:r>
            <a:r>
              <a:rPr lang="en-US" sz="1200" dirty="0" smtClean="0">
                <a:latin typeface="Arial" panose="020B0604020202020204" pitchFamily="34" charset="0"/>
                <a:cs typeface="Arial" panose="020B0604020202020204" pitchFamily="34" charset="0"/>
                <a:sym typeface="Wingdings" panose="05000000000000000000" pitchFamily="2" charset="2"/>
              </a:rPr>
              <a:t>O</a:t>
            </a:r>
            <a:r>
              <a:rPr lang="en-US" sz="1200" baseline="-25000" dirty="0" smtClean="0">
                <a:latin typeface="Arial" panose="020B0604020202020204" pitchFamily="34" charset="0"/>
                <a:cs typeface="Arial" panose="020B0604020202020204" pitchFamily="34" charset="0"/>
                <a:sym typeface="Wingdings" panose="05000000000000000000" pitchFamily="2" charset="2"/>
              </a:rPr>
              <a:t>8</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3874097" y="1295400"/>
            <a:ext cx="5212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r>
              <a:rPr lang="en-US" sz="1200" dirty="0" smtClean="0">
                <a:latin typeface="Arial" panose="020B0604020202020204" pitchFamily="34" charset="0"/>
                <a:cs typeface="Arial" panose="020B0604020202020204" pitchFamily="34" charset="0"/>
              </a:rPr>
              <a:t>0ºC</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3874097" y="1628001"/>
            <a:ext cx="50847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pH 1</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92428"/>
            <a:ext cx="992133" cy="9144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301846"/>
            <a:ext cx="1967238" cy="2011680"/>
          </a:xfrm>
          <a:prstGeom prst="rect">
            <a:avLst/>
          </a:prstGeom>
          <a:noFill/>
        </p:spPr>
      </p:pic>
    </p:spTree>
    <p:extLst>
      <p:ext uri="{BB962C8B-B14F-4D97-AF65-F5344CB8AC3E}">
        <p14:creationId xmlns:p14="http://schemas.microsoft.com/office/powerpoint/2010/main" val="644071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Conclusions</a:t>
            </a:r>
            <a:br>
              <a:rPr lang="en-US" dirty="0">
                <a:solidFill>
                  <a:srgbClr val="0000FF"/>
                </a:solidFill>
              </a:rPr>
            </a:br>
            <a:endParaRPr lang="en-US" dirty="0"/>
          </a:p>
        </p:txBody>
      </p:sp>
      <p:sp>
        <p:nvSpPr>
          <p:cNvPr id="5" name="Rectangle 3"/>
          <p:cNvSpPr txBox="1">
            <a:spLocks noChangeArrowheads="1"/>
          </p:cNvSpPr>
          <p:nvPr/>
        </p:nvSpPr>
        <p:spPr>
          <a:xfrm>
            <a:off x="457200" y="1295400"/>
            <a:ext cx="8229600" cy="1143000"/>
          </a:xfrm>
          <a:prstGeom prst="rect">
            <a:avLst/>
          </a:prstGeom>
        </p:spPr>
        <p:txBody>
          <a:bodyPr/>
          <a:lstStyle/>
          <a:p>
            <a:pPr marL="342900" indent="-342900">
              <a:buClr>
                <a:srgbClr val="0000FF"/>
              </a:buClr>
              <a:buFont typeface="Arial" panose="020B0604020202020204" pitchFamily="34" charset="0"/>
              <a:buChar char="•"/>
              <a:defRPr/>
            </a:pPr>
            <a:r>
              <a:rPr lang="en-US" sz="2200" kern="0" dirty="0" smtClean="0">
                <a:latin typeface="Arial" pitchFamily="34" charset="0"/>
                <a:ea typeface="Helvetica" pitchFamily="34" charset="0"/>
                <a:cs typeface="Arial" pitchFamily="34" charset="0"/>
              </a:rPr>
              <a:t>Processing of uranium oxides is chemical in nature, providing opportunities for measurements of chemical signatures</a:t>
            </a:r>
          </a:p>
          <a:p>
            <a:pPr marL="342900" indent="-342900">
              <a:buClr>
                <a:srgbClr val="0000FF"/>
              </a:buClr>
              <a:buFont typeface="Arial" panose="020B0604020202020204" pitchFamily="34" charset="0"/>
              <a:buChar char="•"/>
              <a:defRPr/>
            </a:pPr>
            <a:endParaRPr lang="en-US" sz="2200" kern="0" dirty="0">
              <a:latin typeface="Arial" pitchFamily="34" charset="0"/>
              <a:ea typeface="Helvetica" pitchFamily="34" charset="0"/>
              <a:cs typeface="Arial" pitchFamily="34" charset="0"/>
            </a:endParaRPr>
          </a:p>
          <a:p>
            <a:pPr marL="342900" indent="-342900">
              <a:buClr>
                <a:srgbClr val="0000FF"/>
              </a:buClr>
              <a:buFont typeface="Arial" panose="020B0604020202020204" pitchFamily="34" charset="0"/>
              <a:buChar char="•"/>
              <a:defRPr/>
            </a:pPr>
            <a:r>
              <a:rPr lang="en-US" sz="2200" kern="0" dirty="0" smtClean="0">
                <a:latin typeface="Arial" pitchFamily="34" charset="0"/>
                <a:ea typeface="Helvetica" pitchFamily="34" charset="0"/>
                <a:cs typeface="Arial" pitchFamily="34" charset="0"/>
              </a:rPr>
              <a:t>Results from an integrated approach rely upon synthesis, spectroscopy and morphologic characterization of a variety of materials</a:t>
            </a:r>
          </a:p>
          <a:p>
            <a:pPr marL="342900" indent="-342900">
              <a:buClr>
                <a:srgbClr val="0000FF"/>
              </a:buClr>
              <a:buFont typeface="Arial" panose="020B0604020202020204" pitchFamily="34" charset="0"/>
              <a:buChar char="•"/>
              <a:defRPr/>
            </a:pPr>
            <a:endParaRPr lang="en-US" sz="2200" kern="0" dirty="0" smtClean="0">
              <a:latin typeface="Arial" pitchFamily="34" charset="0"/>
              <a:ea typeface="Helvetica" pitchFamily="34" charset="0"/>
              <a:cs typeface="Arial" pitchFamily="34" charset="0"/>
            </a:endParaRPr>
          </a:p>
          <a:p>
            <a:pPr marL="342900" indent="-342900">
              <a:buClr>
                <a:srgbClr val="0000FF"/>
              </a:buClr>
              <a:buFont typeface="Arial" panose="020B0604020202020204" pitchFamily="34" charset="0"/>
              <a:buChar char="•"/>
              <a:defRPr/>
            </a:pPr>
            <a:r>
              <a:rPr lang="en-US" sz="2200" kern="0" dirty="0" smtClean="0">
                <a:latin typeface="Arial" pitchFamily="34" charset="0"/>
                <a:ea typeface="Helvetica" pitchFamily="34" charset="0"/>
                <a:cs typeface="Arial" pitchFamily="34" charset="0"/>
              </a:rPr>
              <a:t>Chemical speciation following aging under environmental conditions is providing insights into chemical transformations</a:t>
            </a:r>
          </a:p>
          <a:p>
            <a:pPr marL="342900" indent="-342900">
              <a:buClr>
                <a:srgbClr val="0000FF"/>
              </a:buClr>
              <a:buFont typeface="Arial" panose="020B0604020202020204" pitchFamily="34" charset="0"/>
              <a:buChar char="•"/>
              <a:defRPr/>
            </a:pPr>
            <a:endParaRPr lang="en-US" sz="2200" kern="0" dirty="0">
              <a:latin typeface="Arial" pitchFamily="34" charset="0"/>
              <a:ea typeface="Helvetica" pitchFamily="34" charset="0"/>
              <a:cs typeface="Arial" pitchFamily="34" charset="0"/>
            </a:endParaRPr>
          </a:p>
          <a:p>
            <a:pPr marL="342900" indent="-342900">
              <a:buClr>
                <a:srgbClr val="0000FF"/>
              </a:buClr>
              <a:buFont typeface="Arial" panose="020B0604020202020204" pitchFamily="34" charset="0"/>
              <a:buChar char="•"/>
              <a:defRPr/>
            </a:pPr>
            <a:r>
              <a:rPr lang="en-US" sz="2200" kern="0" dirty="0">
                <a:ea typeface="Helvetica" pitchFamily="34" charset="0"/>
                <a:cs typeface="Arial" pitchFamily="34" charset="0"/>
              </a:rPr>
              <a:t>Speciation can be characterized, not only by </a:t>
            </a:r>
            <a:r>
              <a:rPr lang="en-US" sz="2200" kern="0" dirty="0">
                <a:latin typeface="Symbol" pitchFamily="18" charset="2"/>
                <a:ea typeface="Helvetica" pitchFamily="34" charset="0"/>
                <a:cs typeface="Arial" pitchFamily="34" charset="0"/>
              </a:rPr>
              <a:t>m</a:t>
            </a:r>
            <a:r>
              <a:rPr lang="en-US" sz="2200" kern="0" dirty="0">
                <a:ea typeface="Helvetica" pitchFamily="34" charset="0"/>
                <a:cs typeface="Arial" pitchFamily="34" charset="0"/>
              </a:rPr>
              <a:t>-XRD and </a:t>
            </a:r>
            <a:r>
              <a:rPr lang="en-US" sz="2200" kern="0" dirty="0">
                <a:latin typeface="Symbol" pitchFamily="18" charset="2"/>
                <a:ea typeface="Helvetica" pitchFamily="34" charset="0"/>
                <a:cs typeface="Arial" pitchFamily="34" charset="0"/>
              </a:rPr>
              <a:t>m</a:t>
            </a:r>
            <a:r>
              <a:rPr lang="en-US" sz="2200" kern="0" dirty="0">
                <a:ea typeface="Helvetica" pitchFamily="34" charset="0"/>
                <a:cs typeface="Arial" pitchFamily="34" charset="0"/>
              </a:rPr>
              <a:t>-XANES spectroscopy, but also via </a:t>
            </a:r>
            <a:r>
              <a:rPr lang="en-US" sz="2200" kern="0" dirty="0">
                <a:latin typeface="Symbol" pitchFamily="18" charset="2"/>
                <a:ea typeface="Helvetica" pitchFamily="34" charset="0"/>
                <a:cs typeface="Arial" pitchFamily="34" charset="0"/>
              </a:rPr>
              <a:t>m</a:t>
            </a:r>
            <a:r>
              <a:rPr lang="en-US" sz="2200" kern="0" dirty="0">
                <a:ea typeface="Helvetica" pitchFamily="34" charset="0"/>
                <a:cs typeface="Arial" pitchFamily="34" charset="0"/>
              </a:rPr>
              <a:t>-EXAFS </a:t>
            </a:r>
            <a:r>
              <a:rPr lang="en-US" sz="2200" kern="0" dirty="0" smtClean="0">
                <a:ea typeface="Helvetica" pitchFamily="34" charset="0"/>
                <a:cs typeface="Arial" pitchFamily="34" charset="0"/>
              </a:rPr>
              <a:t>measurements, an </a:t>
            </a:r>
            <a:r>
              <a:rPr lang="en-US" sz="2200" kern="0" dirty="0">
                <a:ea typeface="Helvetica" pitchFamily="34" charset="0"/>
                <a:cs typeface="Arial" pitchFamily="34" charset="0"/>
              </a:rPr>
              <a:t>incisive technique for determining chemical speciation and changes in local structure</a:t>
            </a:r>
          </a:p>
        </p:txBody>
      </p:sp>
      <p:sp>
        <p:nvSpPr>
          <p:cNvPr id="6" name="TextBox 5"/>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Tree>
    <p:extLst>
      <p:ext uri="{BB962C8B-B14F-4D97-AF65-F5344CB8AC3E}">
        <p14:creationId xmlns:p14="http://schemas.microsoft.com/office/powerpoint/2010/main" val="2609002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05840"/>
          </a:xfrm>
        </p:spPr>
        <p:txBody>
          <a:bodyPr/>
          <a:lstStyle/>
          <a:p>
            <a:pPr algn="ctr"/>
            <a:r>
              <a:rPr lang="en-US" dirty="0">
                <a:solidFill>
                  <a:srgbClr val="0000FF"/>
                </a:solidFill>
              </a:rPr>
              <a:t>Acknowledgements</a:t>
            </a:r>
          </a:p>
        </p:txBody>
      </p:sp>
      <p:sp>
        <p:nvSpPr>
          <p:cNvPr id="5" name="Text Box 2"/>
          <p:cNvSpPr txBox="1">
            <a:spLocks noChangeArrowheads="1"/>
          </p:cNvSpPr>
          <p:nvPr/>
        </p:nvSpPr>
        <p:spPr bwMode="auto">
          <a:xfrm>
            <a:off x="457200" y="1219200"/>
            <a:ext cx="8610600" cy="6055504"/>
          </a:xfrm>
          <a:prstGeom prst="rect">
            <a:avLst/>
          </a:prstGeom>
          <a:noFill/>
          <a:ln w="9525">
            <a:noFill/>
            <a:miter lim="800000"/>
            <a:headEnd/>
            <a:tailEnd/>
          </a:ln>
        </p:spPr>
        <p:txBody>
          <a:bodyPr wrap="square" numCol="2">
            <a:spAutoFit/>
          </a:bodyPr>
          <a:lstStyle/>
          <a:p>
            <a:r>
              <a:rPr lang="en-US" sz="1200" b="1" dirty="0" smtClean="0">
                <a:latin typeface="Arial" pitchFamily="34" charset="0"/>
                <a:cs typeface="Arial" pitchFamily="34" charset="0"/>
              </a:rPr>
              <a:t>Synthesis</a:t>
            </a:r>
          </a:p>
          <a:p>
            <a:r>
              <a:rPr lang="en-US" sz="1200" dirty="0" smtClean="0">
                <a:latin typeface="Arial" pitchFamily="34" charset="0"/>
                <a:cs typeface="Arial" pitchFamily="34" charset="0"/>
              </a:rPr>
              <a:t>Dallas D. Reilly, Univ. Nevada-Las Vegas</a:t>
            </a:r>
          </a:p>
          <a:p>
            <a:r>
              <a:rPr lang="en-US" sz="1200" dirty="0" smtClean="0">
                <a:latin typeface="Arial" pitchFamily="34" charset="0"/>
                <a:cs typeface="Arial" pitchFamily="34" charset="0"/>
              </a:rPr>
              <a:t>Alison L. Tamasi, Univ. Missouri-Columbia (NTNFC Graduate Fellow)</a:t>
            </a:r>
          </a:p>
          <a:p>
            <a:endParaRPr lang="en-US" sz="1200" dirty="0">
              <a:latin typeface="Arial" pitchFamily="34" charset="0"/>
              <a:cs typeface="Arial" pitchFamily="34" charset="0"/>
            </a:endParaRPr>
          </a:p>
          <a:p>
            <a:r>
              <a:rPr lang="en-US" sz="1200" b="1" dirty="0" smtClean="0">
                <a:latin typeface="Arial" pitchFamily="34" charset="0"/>
                <a:cs typeface="Arial" pitchFamily="34" charset="0"/>
              </a:rPr>
              <a:t>Morphology</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Beau J. Barker, LANL Seaborg Institute Postdoc Fellow</a:t>
            </a:r>
          </a:p>
          <a:p>
            <a:r>
              <a:rPr lang="en-US" sz="1200" dirty="0">
                <a:latin typeface="Arial" pitchFamily="34" charset="0"/>
                <a:cs typeface="Arial" pitchFamily="34" charset="0"/>
              </a:rPr>
              <a:t>Gregory L. </a:t>
            </a:r>
            <a:r>
              <a:rPr lang="en-US" sz="1200" dirty="0" smtClean="0">
                <a:latin typeface="Arial" pitchFamily="34" charset="0"/>
                <a:cs typeface="Arial" pitchFamily="34" charset="0"/>
              </a:rPr>
              <a:t>Wagner, Technologist 2</a:t>
            </a:r>
          </a:p>
          <a:p>
            <a:r>
              <a:rPr lang="en-US" sz="1200" dirty="0" smtClean="0">
                <a:latin typeface="Arial" pitchFamily="34" charset="0"/>
                <a:cs typeface="Arial" pitchFamily="34" charset="0"/>
              </a:rPr>
              <a:t>Sandra A. Zerkle, UCSD undergraduate</a:t>
            </a:r>
          </a:p>
          <a:p>
            <a:r>
              <a:rPr lang="en-US" sz="1200" dirty="0">
                <a:latin typeface="Arial" pitchFamily="34" charset="0"/>
                <a:cs typeface="Arial" pitchFamily="34" charset="0"/>
              </a:rPr>
              <a:t>Mindy M. </a:t>
            </a:r>
            <a:r>
              <a:rPr lang="en-US" sz="1200" dirty="0" smtClean="0">
                <a:latin typeface="Arial" pitchFamily="34" charset="0"/>
                <a:cs typeface="Arial" pitchFamily="34" charset="0"/>
              </a:rPr>
              <a:t>Zimmer, Postdoc</a:t>
            </a:r>
          </a:p>
          <a:p>
            <a:endParaRPr lang="en-US" sz="1200" dirty="0">
              <a:latin typeface="Arial" pitchFamily="34" charset="0"/>
              <a:cs typeface="Arial" pitchFamily="34" charset="0"/>
            </a:endParaRPr>
          </a:p>
          <a:p>
            <a:r>
              <a:rPr lang="en-US" sz="1200" b="1" dirty="0" smtClean="0">
                <a:latin typeface="Arial" pitchFamily="34" charset="0"/>
                <a:cs typeface="Arial" pitchFamily="34" charset="0"/>
              </a:rPr>
              <a:t>Powder X-ray Diffraction Analysis</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Brian L. Scott</a:t>
            </a:r>
            <a:endParaRPr lang="en-US" sz="1200" b="1" dirty="0" smtClean="0">
              <a:latin typeface="Arial" pitchFamily="34" charset="0"/>
              <a:cs typeface="Arial" pitchFamily="34" charset="0"/>
            </a:endParaRPr>
          </a:p>
          <a:p>
            <a:endParaRPr lang="en-US" sz="1200" b="1" dirty="0">
              <a:latin typeface="Arial" pitchFamily="34" charset="0"/>
              <a:cs typeface="Arial" pitchFamily="34" charset="0"/>
            </a:endParaRPr>
          </a:p>
          <a:p>
            <a:r>
              <a:rPr lang="en-US" sz="1200" b="1" dirty="0" smtClean="0">
                <a:latin typeface="Arial" pitchFamily="34" charset="0"/>
                <a:cs typeface="Arial" pitchFamily="34" charset="0"/>
              </a:rPr>
              <a:t>X-ray Absorption Spectroscopy</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Steven D. Conradson</a:t>
            </a:r>
          </a:p>
          <a:p>
            <a:r>
              <a:rPr lang="en-US" sz="1200" dirty="0" smtClean="0">
                <a:latin typeface="Arial" pitchFamily="34" charset="0"/>
                <a:cs typeface="Arial" pitchFamily="34" charset="0"/>
              </a:rPr>
              <a:t>Stosh A. Kozimor</a:t>
            </a:r>
          </a:p>
          <a:p>
            <a:r>
              <a:rPr lang="en-US" sz="1200" dirty="0" smtClean="0">
                <a:latin typeface="Arial" pitchFamily="34" charset="0"/>
                <a:cs typeface="Arial" pitchFamily="34" charset="0"/>
              </a:rPr>
              <a:t>Alison L. Pugmire (LANL LDRD Early Career Award)</a:t>
            </a:r>
          </a:p>
          <a:p>
            <a:endParaRPr lang="en-US" sz="1200" b="1" dirty="0" smtClean="0">
              <a:latin typeface="Arial" pitchFamily="34" charset="0"/>
              <a:cs typeface="Arial" pitchFamily="34" charset="0"/>
            </a:endParaRPr>
          </a:p>
          <a:p>
            <a:r>
              <a:rPr lang="en-US" sz="1200" b="1" dirty="0" smtClean="0">
                <a:latin typeface="Arial" pitchFamily="34" charset="0"/>
                <a:cs typeface="Arial" pitchFamily="34" charset="0"/>
              </a:rPr>
              <a:t>Isotopic Analysis</a:t>
            </a:r>
            <a:endParaRPr lang="en-US" sz="1200" dirty="0" smtClean="0">
              <a:latin typeface="Arial" pitchFamily="34" charset="0"/>
              <a:cs typeface="Arial" pitchFamily="34" charset="0"/>
            </a:endParaRPr>
          </a:p>
          <a:p>
            <a:r>
              <a:rPr lang="en-US" sz="1200" dirty="0">
                <a:latin typeface="Arial" pitchFamily="34" charset="0"/>
                <a:cs typeface="Arial" pitchFamily="34" charset="0"/>
              </a:rPr>
              <a:t>William S. </a:t>
            </a:r>
            <a:r>
              <a:rPr lang="en-US" sz="1200" dirty="0" smtClean="0">
                <a:latin typeface="Arial" pitchFamily="34" charset="0"/>
                <a:cs typeface="Arial" pitchFamily="34" charset="0"/>
              </a:rPr>
              <a:t>Kinman</a:t>
            </a:r>
          </a:p>
          <a:p>
            <a:endParaRPr lang="en-US" sz="1200" dirty="0" smtClean="0">
              <a:latin typeface="Arial" pitchFamily="34" charset="0"/>
              <a:cs typeface="Arial" pitchFamily="34" charset="0"/>
            </a:endParaRPr>
          </a:p>
          <a:p>
            <a:endParaRPr lang="en-US" sz="1200" b="1" dirty="0" smtClean="0">
              <a:latin typeface="Arial" pitchFamily="34" charset="0"/>
              <a:cs typeface="Arial" pitchFamily="34" charset="0"/>
            </a:endParaRPr>
          </a:p>
          <a:p>
            <a:endParaRPr lang="en-US" sz="1200" b="1" dirty="0">
              <a:latin typeface="Arial" pitchFamily="34" charset="0"/>
              <a:cs typeface="Arial" pitchFamily="34" charset="0"/>
            </a:endParaRPr>
          </a:p>
          <a:p>
            <a:endParaRPr lang="en-US" sz="1200" b="1" dirty="0" smtClean="0">
              <a:latin typeface="Arial" pitchFamily="34" charset="0"/>
              <a:cs typeface="Arial" pitchFamily="34" charset="0"/>
            </a:endParaRPr>
          </a:p>
          <a:p>
            <a:endParaRPr lang="en-US" sz="1200" b="1" dirty="0">
              <a:latin typeface="Arial" pitchFamily="34" charset="0"/>
              <a:cs typeface="Arial" pitchFamily="34" charset="0"/>
            </a:endParaRPr>
          </a:p>
          <a:p>
            <a:endParaRPr lang="en-US" sz="1200" b="1" dirty="0" smtClean="0">
              <a:latin typeface="Arial" pitchFamily="34" charset="0"/>
              <a:cs typeface="Arial" pitchFamily="34" charset="0"/>
            </a:endParaRPr>
          </a:p>
          <a:p>
            <a:endParaRPr lang="en-US" sz="1200" b="1" dirty="0">
              <a:latin typeface="Arial" pitchFamily="34" charset="0"/>
              <a:cs typeface="Arial" pitchFamily="34" charset="0"/>
            </a:endParaRPr>
          </a:p>
          <a:p>
            <a:endParaRPr lang="en-US" sz="1200" b="1" dirty="0" smtClean="0">
              <a:latin typeface="Arial" pitchFamily="34" charset="0"/>
              <a:cs typeface="Arial" pitchFamily="34" charset="0"/>
            </a:endParaRPr>
          </a:p>
          <a:p>
            <a:endParaRPr lang="en-US" sz="1200" b="1" dirty="0">
              <a:latin typeface="Arial" pitchFamily="34" charset="0"/>
              <a:cs typeface="Arial" pitchFamily="34" charset="0"/>
            </a:endParaRPr>
          </a:p>
          <a:p>
            <a:endParaRPr lang="en-US" sz="1200" b="1" dirty="0" smtClean="0">
              <a:latin typeface="Arial" pitchFamily="34" charset="0"/>
              <a:cs typeface="Arial" pitchFamily="34" charset="0"/>
            </a:endParaRPr>
          </a:p>
          <a:p>
            <a:endParaRPr lang="en-US" sz="1200" b="1" dirty="0">
              <a:latin typeface="Arial" pitchFamily="34" charset="0"/>
              <a:cs typeface="Arial" pitchFamily="34" charset="0"/>
            </a:endParaRPr>
          </a:p>
          <a:p>
            <a:r>
              <a:rPr lang="en-US" sz="1200" b="1" dirty="0" smtClean="0">
                <a:latin typeface="Arial" pitchFamily="34" charset="0"/>
                <a:cs typeface="Arial" pitchFamily="34" charset="0"/>
              </a:rPr>
              <a:t>Computational Analysis</a:t>
            </a:r>
            <a:endParaRPr lang="en-US" sz="1200" dirty="0" smtClean="0">
              <a:latin typeface="Arial" pitchFamily="34" charset="0"/>
              <a:cs typeface="Arial" pitchFamily="34" charset="0"/>
            </a:endParaRPr>
          </a:p>
          <a:p>
            <a:r>
              <a:rPr lang="en-US" sz="1200" dirty="0">
                <a:latin typeface="Arial" pitchFamily="34" charset="0"/>
                <a:cs typeface="Arial" pitchFamily="34" charset="0"/>
              </a:rPr>
              <a:t>Tyler Mullen, High School </a:t>
            </a:r>
            <a:r>
              <a:rPr lang="en-US" sz="1200" dirty="0" smtClean="0">
                <a:latin typeface="Arial" pitchFamily="34" charset="0"/>
                <a:cs typeface="Arial" pitchFamily="34" charset="0"/>
              </a:rPr>
              <a:t>Co-Op</a:t>
            </a:r>
          </a:p>
          <a:p>
            <a:r>
              <a:rPr lang="en-US" sz="1200" dirty="0" smtClean="0">
                <a:latin typeface="Arial" pitchFamily="34" charset="0"/>
                <a:cs typeface="Arial" pitchFamily="34" charset="0"/>
              </a:rPr>
              <a:t>Reid B. Porter</a:t>
            </a:r>
          </a:p>
          <a:p>
            <a:r>
              <a:rPr lang="en-US" sz="1200" dirty="0" smtClean="0">
                <a:latin typeface="Arial" pitchFamily="34" charset="0"/>
                <a:cs typeface="Arial" pitchFamily="34" charset="0"/>
              </a:rPr>
              <a:t>Christy E. Ruggiero</a:t>
            </a:r>
          </a:p>
          <a:p>
            <a:r>
              <a:rPr lang="en-US" sz="1200" dirty="0" smtClean="0">
                <a:latin typeface="Arial" pitchFamily="34" charset="0"/>
                <a:cs typeface="Arial" pitchFamily="34" charset="0"/>
              </a:rPr>
              <a:t>Lav Tandon</a:t>
            </a:r>
          </a:p>
          <a:p>
            <a:endParaRPr lang="en-US" sz="1200" dirty="0">
              <a:latin typeface="Arial" pitchFamily="34" charset="0"/>
              <a:cs typeface="Arial" pitchFamily="34" charset="0"/>
            </a:endParaRPr>
          </a:p>
          <a:p>
            <a:r>
              <a:rPr lang="en-US" sz="1200" b="1" dirty="0" smtClean="0">
                <a:latin typeface="Arial" pitchFamily="34" charset="0"/>
                <a:cs typeface="Arial" pitchFamily="34" charset="0"/>
              </a:rPr>
              <a:t>Theory</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Jason K. Ellis, Postdoc</a:t>
            </a:r>
          </a:p>
          <a:p>
            <a:r>
              <a:rPr lang="en-US" sz="1200" dirty="0" smtClean="0">
                <a:latin typeface="Arial" pitchFamily="34" charset="0"/>
                <a:cs typeface="Arial" pitchFamily="34" charset="0"/>
              </a:rPr>
              <a:t>Richard L. Martin</a:t>
            </a:r>
          </a:p>
          <a:p>
            <a:endParaRPr lang="en-US" sz="1200" dirty="0">
              <a:latin typeface="Arial" pitchFamily="34" charset="0"/>
              <a:cs typeface="Arial" pitchFamily="34" charset="0"/>
            </a:endParaRPr>
          </a:p>
          <a:p>
            <a:r>
              <a:rPr lang="en-US" sz="1200" b="1" dirty="0" smtClean="0">
                <a:latin typeface="Arial" pitchFamily="34" charset="0"/>
                <a:cs typeface="Arial" pitchFamily="34" charset="0"/>
              </a:rPr>
              <a:t>Additional Collaborators</a:t>
            </a:r>
            <a:endParaRPr lang="en-US" sz="1200" b="1" dirty="0">
              <a:latin typeface="Arial" pitchFamily="34" charset="0"/>
              <a:cs typeface="Arial" pitchFamily="34" charset="0"/>
            </a:endParaRPr>
          </a:p>
          <a:p>
            <a:r>
              <a:rPr lang="en-US" sz="1200" dirty="0" smtClean="0">
                <a:latin typeface="Arial" pitchFamily="34" charset="0"/>
                <a:cs typeface="Arial" pitchFamily="34" charset="0"/>
              </a:rPr>
              <a:t>Larry </a:t>
            </a:r>
            <a:r>
              <a:rPr lang="en-US" sz="1200" dirty="0" err="1" smtClean="0">
                <a:latin typeface="Arial" pitchFamily="34" charset="0"/>
                <a:cs typeface="Arial" pitchFamily="34" charset="0"/>
              </a:rPr>
              <a:t>Anovitz</a:t>
            </a:r>
            <a:r>
              <a:rPr lang="en-US" sz="1200" dirty="0" smtClean="0">
                <a:latin typeface="Arial" pitchFamily="34" charset="0"/>
                <a:cs typeface="Arial" pitchFamily="34" charset="0"/>
              </a:rPr>
              <a:t>, University of Tennessee</a:t>
            </a:r>
          </a:p>
          <a:p>
            <a:r>
              <a:rPr lang="en-US" sz="1200" dirty="0" smtClean="0">
                <a:latin typeface="Arial" pitchFamily="34" charset="0"/>
                <a:cs typeface="Arial" pitchFamily="34" charset="0"/>
              </a:rPr>
              <a:t>Corwin H. Booth, LBNL</a:t>
            </a:r>
          </a:p>
          <a:p>
            <a:r>
              <a:rPr lang="en-US" sz="1200" dirty="0" smtClean="0">
                <a:latin typeface="Arial" pitchFamily="34" charset="0"/>
                <a:cs typeface="Arial" pitchFamily="34" charset="0"/>
              </a:rPr>
              <a:t>Carol J. Burns</a:t>
            </a:r>
          </a:p>
          <a:p>
            <a:r>
              <a:rPr lang="en-US" sz="1200" dirty="0" smtClean="0">
                <a:latin typeface="Arial" pitchFamily="34" charset="0"/>
                <a:cs typeface="Arial" pitchFamily="34" charset="0"/>
              </a:rPr>
              <a:t>David L. Clark</a:t>
            </a:r>
          </a:p>
          <a:p>
            <a:r>
              <a:rPr lang="en-US" sz="1200" dirty="0" smtClean="0">
                <a:latin typeface="Arial" pitchFamily="34" charset="0"/>
                <a:cs typeface="Arial" pitchFamily="34" charset="0"/>
              </a:rPr>
              <a:t>Kenneth Czerwinski, Univ. Nevada-Las Vegas</a:t>
            </a:r>
          </a:p>
          <a:p>
            <a:r>
              <a:rPr lang="en-US" sz="1200" dirty="0" smtClean="0">
                <a:latin typeface="Arial" pitchFamily="34" charset="0"/>
                <a:cs typeface="Arial" pitchFamily="34" charset="0"/>
              </a:rPr>
              <a:t>Julianna E. Fessenden-Rahn</a:t>
            </a:r>
          </a:p>
          <a:p>
            <a:r>
              <a:rPr lang="en-US" sz="1200" dirty="0" smtClean="0">
                <a:latin typeface="Arial" pitchFamily="34" charset="0"/>
                <a:cs typeface="Arial" pitchFamily="34" charset="0"/>
              </a:rPr>
              <a:t>Susan D. Hanson</a:t>
            </a:r>
          </a:p>
          <a:p>
            <a:r>
              <a:rPr lang="en-US" sz="1200" dirty="0" smtClean="0">
                <a:latin typeface="Arial" pitchFamily="34" charset="0"/>
                <a:cs typeface="Arial" pitchFamily="34" charset="0"/>
              </a:rPr>
              <a:t>Justin Holland, Y-12 NSC</a:t>
            </a:r>
          </a:p>
          <a:p>
            <a:r>
              <a:rPr lang="en-US" sz="1200" dirty="0" smtClean="0">
                <a:latin typeface="Arial" pitchFamily="34" charset="0"/>
                <a:cs typeface="Arial" pitchFamily="34" charset="0"/>
              </a:rPr>
              <a:t>Andrew Sutton</a:t>
            </a:r>
            <a:endParaRPr lang="en-US" sz="1200" dirty="0">
              <a:latin typeface="Arial" pitchFamily="34" charset="0"/>
              <a:cs typeface="Arial" pitchFamily="34" charset="0"/>
            </a:endParaRPr>
          </a:p>
          <a:p>
            <a:r>
              <a:rPr lang="en-US" sz="1200" dirty="0" smtClean="0">
                <a:latin typeface="Arial" pitchFamily="34" charset="0"/>
                <a:cs typeface="Arial" pitchFamily="34" charset="0"/>
              </a:rPr>
              <a:t>Larry E. Ussery</a:t>
            </a:r>
          </a:p>
          <a:p>
            <a:r>
              <a:rPr lang="en-US" sz="1200" dirty="0" smtClean="0">
                <a:latin typeface="Arial" pitchFamily="34" charset="0"/>
                <a:cs typeface="Arial" pitchFamily="34" charset="0"/>
              </a:rPr>
              <a:t>Gregory J. Van Tuyle</a:t>
            </a:r>
          </a:p>
          <a:p>
            <a:r>
              <a:rPr lang="en-US" sz="1200" dirty="0" smtClean="0">
                <a:latin typeface="Arial" pitchFamily="34" charset="0"/>
                <a:cs typeface="Arial" pitchFamily="34" charset="0"/>
              </a:rPr>
              <a:t>Justin R. Walensky, Univ. Missouri</a:t>
            </a:r>
          </a:p>
          <a:p>
            <a:r>
              <a:rPr lang="en-US" sz="1200" dirty="0">
                <a:latin typeface="Arial" pitchFamily="34" charset="0"/>
                <a:cs typeface="Arial" pitchFamily="34" charset="0"/>
              </a:rPr>
              <a:t>Sam Webb, </a:t>
            </a:r>
            <a:r>
              <a:rPr lang="en-US" sz="1200" dirty="0" smtClean="0">
                <a:latin typeface="Arial" pitchFamily="34" charset="0"/>
                <a:cs typeface="Arial" pitchFamily="34" charset="0"/>
              </a:rPr>
              <a:t>SSRL</a:t>
            </a:r>
            <a:endParaRPr lang="en-US" sz="1200" dirty="0">
              <a:latin typeface="Arial" pitchFamily="34" charset="0"/>
              <a:cs typeface="Arial" pitchFamily="34" charset="0"/>
            </a:endParaRPr>
          </a:p>
        </p:txBody>
      </p:sp>
      <p:sp>
        <p:nvSpPr>
          <p:cNvPr id="6" name="TextBox 5"/>
          <p:cNvSpPr txBox="1"/>
          <p:nvPr/>
        </p:nvSpPr>
        <p:spPr>
          <a:xfrm>
            <a:off x="1752600" y="5638800"/>
            <a:ext cx="7086600" cy="646331"/>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This work has been supported by the U.S. Department of Homeland Security, Domestic Nuclear Detection Office, under competitively awarded IAA HSHQDC-08-X-00805.  This support does not constitute an express or implied endorsement on the part of the Government. </a:t>
            </a:r>
            <a:endParaRPr lang="en-US" sz="1200" dirty="0">
              <a:latin typeface="Arial" panose="020B0604020202020204" pitchFamily="34" charset="0"/>
              <a:cs typeface="Arial" panose="020B0604020202020204" pitchFamily="34" charset="0"/>
            </a:endParaRPr>
          </a:p>
        </p:txBody>
      </p:sp>
      <p:sp>
        <p:nvSpPr>
          <p:cNvPr id="8" name="TextBox 7"/>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Tree>
    <p:extLst>
      <p:ext uri="{BB962C8B-B14F-4D97-AF65-F5344CB8AC3E}">
        <p14:creationId xmlns:p14="http://schemas.microsoft.com/office/powerpoint/2010/main" val="1722444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05840"/>
          </a:xfrm>
        </p:spPr>
        <p:txBody>
          <a:bodyPr/>
          <a:lstStyle/>
          <a:p>
            <a:pPr>
              <a:defRPr/>
            </a:pPr>
            <a:r>
              <a:rPr lang="en-US" kern="0" dirty="0">
                <a:solidFill>
                  <a:srgbClr val="0000FF"/>
                </a:solidFill>
                <a:ea typeface="ＭＳ Ｐゴシック" pitchFamily="34" charset="-128"/>
              </a:rPr>
              <a:t>What do we mean by chemical speciation?</a:t>
            </a:r>
          </a:p>
        </p:txBody>
      </p:sp>
      <p:sp>
        <p:nvSpPr>
          <p:cNvPr id="5" name="Rectangle 3"/>
          <p:cNvSpPr>
            <a:spLocks noChangeArrowheads="1"/>
          </p:cNvSpPr>
          <p:nvPr/>
        </p:nvSpPr>
        <p:spPr bwMode="auto">
          <a:xfrm>
            <a:off x="5486400" y="1066800"/>
            <a:ext cx="3138488" cy="3381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600" b="1">
                <a:cs typeface="Arial" pitchFamily="34" charset="0"/>
              </a:rPr>
              <a:t>Levels of “Chemical Analysis”</a:t>
            </a:r>
          </a:p>
        </p:txBody>
      </p:sp>
      <p:sp>
        <p:nvSpPr>
          <p:cNvPr id="6" name="Rectangle 5"/>
          <p:cNvSpPr>
            <a:spLocks noChangeArrowheads="1"/>
          </p:cNvSpPr>
          <p:nvPr/>
        </p:nvSpPr>
        <p:spPr bwMode="auto">
          <a:xfrm>
            <a:off x="381000" y="1600200"/>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Clr>
                <a:schemeClr val="tx1"/>
              </a:buClr>
              <a:buFontTx/>
              <a:buChar char="•"/>
            </a:pPr>
            <a:r>
              <a:rPr lang="en-US" altLang="en-US" sz="1800">
                <a:cs typeface="Arial" panose="020B0604020202020204" pitchFamily="34" charset="0"/>
              </a:rPr>
              <a:t>Refers indirectly to the phase association:  dissolved, or associated with various mineral or colloidal phases</a:t>
            </a:r>
          </a:p>
        </p:txBody>
      </p:sp>
      <p:sp>
        <p:nvSpPr>
          <p:cNvPr id="7" name="Rectangle 12"/>
          <p:cNvSpPr>
            <a:spLocks noChangeArrowheads="1"/>
          </p:cNvSpPr>
          <p:nvPr/>
        </p:nvSpPr>
        <p:spPr bwMode="auto">
          <a:xfrm>
            <a:off x="381000" y="1306513"/>
            <a:ext cx="354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dirty="0">
                <a:cs typeface="Arial" panose="020B0604020202020204" pitchFamily="34" charset="0"/>
              </a:rPr>
              <a:t>Physical (or Phase) Speciation</a:t>
            </a:r>
          </a:p>
        </p:txBody>
      </p:sp>
      <p:sp>
        <p:nvSpPr>
          <p:cNvPr id="8" name="Rectangle 13"/>
          <p:cNvSpPr>
            <a:spLocks noChangeArrowheads="1"/>
          </p:cNvSpPr>
          <p:nvPr/>
        </p:nvSpPr>
        <p:spPr bwMode="auto">
          <a:xfrm>
            <a:off x="381000" y="2895600"/>
            <a:ext cx="4648200" cy="2862263"/>
          </a:xfrm>
          <a:prstGeom prst="rect">
            <a:avLst/>
          </a:prstGeom>
          <a:noFill/>
          <a:ln w="9525">
            <a:noFill/>
            <a:miter lim="800000"/>
            <a:headEnd/>
            <a:tailEnd/>
          </a:ln>
        </p:spPr>
        <p:txBody>
          <a:bodyPr>
            <a:spAutoFit/>
          </a:bodyPr>
          <a:lstStyle/>
          <a:p>
            <a:pPr marL="114300" indent="-114300">
              <a:spcBef>
                <a:spcPct val="0"/>
              </a:spcBef>
              <a:spcAft>
                <a:spcPct val="0"/>
              </a:spcAft>
              <a:buClr>
                <a:schemeClr val="tx1"/>
              </a:buClr>
              <a:buFont typeface="Arial" pitchFamily="34" charset="0"/>
              <a:buChar char="•"/>
              <a:tabLst>
                <a:tab pos="687388" algn="l"/>
              </a:tabLst>
              <a:defRPr/>
            </a:pPr>
            <a:r>
              <a:rPr lang="en-US" sz="1800" dirty="0">
                <a:latin typeface="Arial" panose="020B0604020202020204" pitchFamily="34" charset="0"/>
                <a:cs typeface="Arial" panose="020B0604020202020204" pitchFamily="34" charset="0"/>
              </a:rPr>
              <a:t>Refers to the chemical form and generally includes a knowledge of phase</a:t>
            </a:r>
          </a:p>
          <a:p>
            <a:pPr marL="114300" indent="-114300">
              <a:spcBef>
                <a:spcPct val="0"/>
              </a:spcBef>
              <a:spcAft>
                <a:spcPct val="0"/>
              </a:spcAft>
              <a:buClr>
                <a:schemeClr val="tx1"/>
              </a:buClr>
              <a:buFont typeface="Arial" pitchFamily="34" charset="0"/>
              <a:buChar char="•"/>
              <a:tabLst>
                <a:tab pos="687388" algn="l"/>
              </a:tabLst>
              <a:defRPr/>
            </a:pPr>
            <a:endParaRPr lang="en-US" sz="1800" dirty="0">
              <a:latin typeface="Arial" panose="020B0604020202020204" pitchFamily="34" charset="0"/>
              <a:cs typeface="Arial" panose="020B0604020202020204" pitchFamily="34" charset="0"/>
            </a:endParaRPr>
          </a:p>
          <a:p>
            <a:pPr marL="114300" indent="-114300">
              <a:spcBef>
                <a:spcPct val="0"/>
              </a:spcBef>
              <a:spcAft>
                <a:spcPct val="0"/>
              </a:spcAft>
              <a:buClr>
                <a:schemeClr val="tx1"/>
              </a:buClr>
              <a:buFont typeface="Arial" pitchFamily="34" charset="0"/>
              <a:buChar char="•"/>
              <a:tabLst>
                <a:tab pos="687388" algn="l"/>
              </a:tabLst>
              <a:defRPr/>
            </a:pPr>
            <a:r>
              <a:rPr lang="en-US" sz="1800" dirty="0">
                <a:latin typeface="Arial" panose="020B0604020202020204" pitchFamily="34" charset="0"/>
                <a:cs typeface="Arial" panose="020B0604020202020204" pitchFamily="34" charset="0"/>
              </a:rPr>
              <a:t>Depending on the type of information, various levels exist</a:t>
            </a:r>
          </a:p>
          <a:p>
            <a:pPr marL="114300" indent="-114300">
              <a:spcBef>
                <a:spcPct val="0"/>
              </a:spcBef>
              <a:spcAft>
                <a:spcPct val="0"/>
              </a:spcAft>
              <a:buClr>
                <a:schemeClr val="tx1"/>
              </a:buClr>
              <a:buFont typeface="Arial" pitchFamily="34" charset="0"/>
              <a:buChar char="•"/>
              <a:tabLst>
                <a:tab pos="687388" algn="l"/>
              </a:tabLst>
              <a:defRPr/>
            </a:pPr>
            <a:endParaRPr lang="en-US" sz="1800" dirty="0">
              <a:latin typeface="Arial" panose="020B0604020202020204" pitchFamily="34" charset="0"/>
              <a:cs typeface="Arial" panose="020B0604020202020204" pitchFamily="34" charset="0"/>
            </a:endParaRP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Identity of the element</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Physical state</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Oxidation state</a:t>
            </a:r>
          </a:p>
          <a:p>
            <a:pPr lvl="1" indent="-1588">
              <a:spcBef>
                <a:spcPct val="0"/>
              </a:spcBef>
              <a:spcAft>
                <a:spcPct val="0"/>
              </a:spcAft>
              <a:buClr>
                <a:schemeClr val="tx1"/>
              </a:buClr>
              <a:buFont typeface="Wingdings" pitchFamily="2" charset="2"/>
              <a:buNone/>
              <a:tabLst>
                <a:tab pos="687388" algn="l"/>
              </a:tabLst>
              <a:defRPr/>
            </a:pPr>
            <a:endParaRPr lang="en-US" sz="1800" dirty="0">
              <a:solidFill>
                <a:srgbClr val="0033CC"/>
              </a:solidFill>
              <a:latin typeface="Arial" panose="020B0604020202020204" pitchFamily="34" charset="0"/>
              <a:cs typeface="Arial" panose="020B0604020202020204" pitchFamily="34" charset="0"/>
            </a:endParaRPr>
          </a:p>
        </p:txBody>
      </p:sp>
      <p:sp>
        <p:nvSpPr>
          <p:cNvPr id="9" name="Rectangle 14"/>
          <p:cNvSpPr>
            <a:spLocks noChangeArrowheads="1"/>
          </p:cNvSpPr>
          <p:nvPr/>
        </p:nvSpPr>
        <p:spPr bwMode="auto">
          <a:xfrm>
            <a:off x="381000" y="26019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a:cs typeface="Arial" panose="020B0604020202020204" pitchFamily="34" charset="0"/>
              </a:rPr>
              <a:t>Chemical  Speciation</a:t>
            </a:r>
          </a:p>
        </p:txBody>
      </p:sp>
      <p:sp>
        <p:nvSpPr>
          <p:cNvPr id="10" name="Rectangle 24"/>
          <p:cNvSpPr>
            <a:spLocks noChangeArrowheads="1"/>
          </p:cNvSpPr>
          <p:nvPr/>
        </p:nvSpPr>
        <p:spPr bwMode="auto">
          <a:xfrm>
            <a:off x="5259388" y="2435225"/>
            <a:ext cx="3576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400" b="1"/>
              <a:t>U(III)            U(IV)           U(V)            U(VI)</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04950"/>
            <a:ext cx="22764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76550"/>
            <a:ext cx="36957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Tree>
    <p:extLst>
      <p:ext uri="{BB962C8B-B14F-4D97-AF65-F5344CB8AC3E}">
        <p14:creationId xmlns:p14="http://schemas.microsoft.com/office/powerpoint/2010/main" val="1902714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486400" y="1066800"/>
            <a:ext cx="3138488" cy="3381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600" b="1">
                <a:cs typeface="Arial" pitchFamily="34" charset="0"/>
              </a:rPr>
              <a:t>Levels of “Chemical Analysis”</a:t>
            </a:r>
          </a:p>
        </p:txBody>
      </p:sp>
      <p:sp>
        <p:nvSpPr>
          <p:cNvPr id="6" name="Rectangle 5"/>
          <p:cNvSpPr>
            <a:spLocks noChangeArrowheads="1"/>
          </p:cNvSpPr>
          <p:nvPr/>
        </p:nvSpPr>
        <p:spPr bwMode="auto">
          <a:xfrm>
            <a:off x="381000" y="1600200"/>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Clr>
                <a:schemeClr val="tx1"/>
              </a:buClr>
              <a:buFontTx/>
              <a:buChar char="•"/>
            </a:pPr>
            <a:r>
              <a:rPr lang="en-US" altLang="en-US" sz="1800"/>
              <a:t>Refers indirectly to the phase association:  dissolved, or associated with various mineral or colloidal phases</a:t>
            </a:r>
          </a:p>
        </p:txBody>
      </p:sp>
      <p:sp>
        <p:nvSpPr>
          <p:cNvPr id="7" name="Rectangle 12"/>
          <p:cNvSpPr>
            <a:spLocks noChangeArrowheads="1"/>
          </p:cNvSpPr>
          <p:nvPr/>
        </p:nvSpPr>
        <p:spPr bwMode="auto">
          <a:xfrm>
            <a:off x="381000" y="1306513"/>
            <a:ext cx="354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dirty="0">
                <a:cs typeface="Arial" pitchFamily="34" charset="0"/>
              </a:rPr>
              <a:t>Physical (or Phase) Speciation</a:t>
            </a:r>
          </a:p>
        </p:txBody>
      </p:sp>
      <p:sp>
        <p:nvSpPr>
          <p:cNvPr id="8" name="Rectangle 13"/>
          <p:cNvSpPr>
            <a:spLocks noChangeArrowheads="1"/>
          </p:cNvSpPr>
          <p:nvPr/>
        </p:nvSpPr>
        <p:spPr bwMode="auto">
          <a:xfrm>
            <a:off x="381000" y="2895600"/>
            <a:ext cx="4648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tabLst>
                <a:tab pos="687388" algn="l"/>
              </a:tabLst>
              <a:defRPr sz="2000">
                <a:solidFill>
                  <a:schemeClr val="tx1"/>
                </a:solidFill>
                <a:latin typeface="Arial" pitchFamily="34" charset="0"/>
              </a:defRPr>
            </a:lvl1pPr>
            <a:lvl2pPr marL="341313" eaLnBrk="0" hangingPunct="0">
              <a:tabLst>
                <a:tab pos="687388" algn="l"/>
              </a:tabLst>
              <a:defRPr sz="2000">
                <a:solidFill>
                  <a:schemeClr val="tx1"/>
                </a:solidFill>
                <a:latin typeface="Arial" pitchFamily="34" charset="0"/>
              </a:defRPr>
            </a:lvl2pPr>
            <a:lvl3pPr marL="1143000" indent="-228600" eaLnBrk="0" hangingPunct="0">
              <a:tabLst>
                <a:tab pos="687388" algn="l"/>
              </a:tabLst>
              <a:defRPr sz="2000">
                <a:solidFill>
                  <a:schemeClr val="tx1"/>
                </a:solidFill>
                <a:latin typeface="Arial" pitchFamily="34" charset="0"/>
              </a:defRPr>
            </a:lvl3pPr>
            <a:lvl4pPr marL="1600200" indent="-228600" eaLnBrk="0" hangingPunct="0">
              <a:tabLst>
                <a:tab pos="687388" algn="l"/>
              </a:tabLst>
              <a:defRPr sz="2000">
                <a:solidFill>
                  <a:schemeClr val="tx1"/>
                </a:solidFill>
                <a:latin typeface="Arial" pitchFamily="34" charset="0"/>
              </a:defRPr>
            </a:lvl4pPr>
            <a:lvl5pPr marL="2057400" indent="-228600" eaLnBrk="0" hangingPunct="0">
              <a:tabLst>
                <a:tab pos="687388" algn="l"/>
              </a:tabLst>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tabLst>
                <a:tab pos="687388" algn="l"/>
              </a:tabLst>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tabLst>
                <a:tab pos="687388" algn="l"/>
              </a:tabLst>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tabLst>
                <a:tab pos="687388" algn="l"/>
              </a:tabLst>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tabLst>
                <a:tab pos="687388" algn="l"/>
              </a:tabLst>
              <a:defRPr sz="2000">
                <a:solidFill>
                  <a:schemeClr val="tx1"/>
                </a:solidFill>
                <a:latin typeface="Arial" pitchFamily="34" charset="0"/>
              </a:defRPr>
            </a:lvl9pPr>
          </a:lstStyle>
          <a:p>
            <a:pPr eaLnBrk="1" hangingPunct="1">
              <a:spcBef>
                <a:spcPct val="0"/>
              </a:spcBef>
              <a:spcAft>
                <a:spcPct val="0"/>
              </a:spcAft>
              <a:buClr>
                <a:schemeClr val="tx1"/>
              </a:buClr>
              <a:buFont typeface="Arial" pitchFamily="34" charset="0"/>
              <a:buChar char="•"/>
            </a:pPr>
            <a:r>
              <a:rPr lang="en-US" altLang="en-US" sz="1800"/>
              <a:t>Refers to the chemical form and generally includes a knowledge of phase</a:t>
            </a:r>
          </a:p>
          <a:p>
            <a:pPr eaLnBrk="1" hangingPunct="1">
              <a:spcBef>
                <a:spcPct val="0"/>
              </a:spcBef>
              <a:spcAft>
                <a:spcPct val="0"/>
              </a:spcAft>
              <a:buClr>
                <a:schemeClr val="tx1"/>
              </a:buClr>
              <a:buFont typeface="Arial" pitchFamily="34" charset="0"/>
              <a:buChar char="•"/>
            </a:pPr>
            <a:endParaRPr lang="en-US" altLang="en-US" sz="1800"/>
          </a:p>
          <a:p>
            <a:pPr eaLnBrk="1" hangingPunct="1">
              <a:spcBef>
                <a:spcPct val="0"/>
              </a:spcBef>
              <a:spcAft>
                <a:spcPct val="0"/>
              </a:spcAft>
              <a:buClr>
                <a:schemeClr val="tx1"/>
              </a:buClr>
              <a:buFont typeface="Arial" pitchFamily="34" charset="0"/>
              <a:buChar char="•"/>
            </a:pPr>
            <a:r>
              <a:rPr lang="en-US" altLang="en-US" sz="1800"/>
              <a:t>Depending on the type of information, various levels exist</a:t>
            </a:r>
          </a:p>
          <a:p>
            <a:pPr eaLnBrk="1" hangingPunct="1">
              <a:spcBef>
                <a:spcPct val="0"/>
              </a:spcBef>
              <a:spcAft>
                <a:spcPct val="0"/>
              </a:spcAft>
              <a:buClr>
                <a:schemeClr val="tx1"/>
              </a:buClr>
              <a:buFont typeface="Arial" pitchFamily="34" charset="0"/>
              <a:buChar char="•"/>
            </a:pPr>
            <a:endParaRPr lang="en-US" altLang="en-US" sz="1800"/>
          </a:p>
          <a:p>
            <a:pPr lvl="1" eaLnBrk="1" hangingPunct="1">
              <a:spcBef>
                <a:spcPct val="0"/>
              </a:spcBef>
              <a:spcAft>
                <a:spcPct val="0"/>
              </a:spcAft>
              <a:buClr>
                <a:schemeClr val="tx1"/>
              </a:buClr>
              <a:buFont typeface="Arial" pitchFamily="34" charset="0"/>
              <a:buChar char="•"/>
            </a:pPr>
            <a:r>
              <a:rPr lang="en-US" altLang="en-US" sz="1800">
                <a:solidFill>
                  <a:srgbClr val="0033CC"/>
                </a:solidFill>
              </a:rPr>
              <a:t> Identity of the element</a:t>
            </a:r>
          </a:p>
          <a:p>
            <a:pPr lvl="1" eaLnBrk="1" hangingPunct="1">
              <a:spcBef>
                <a:spcPct val="0"/>
              </a:spcBef>
              <a:spcAft>
                <a:spcPct val="0"/>
              </a:spcAft>
              <a:buClr>
                <a:schemeClr val="tx1"/>
              </a:buClr>
              <a:buFont typeface="Arial" pitchFamily="34" charset="0"/>
              <a:buChar char="•"/>
            </a:pPr>
            <a:r>
              <a:rPr lang="en-US" altLang="en-US" sz="1800">
                <a:solidFill>
                  <a:srgbClr val="0033CC"/>
                </a:solidFill>
              </a:rPr>
              <a:t> Physical state</a:t>
            </a:r>
          </a:p>
          <a:p>
            <a:pPr lvl="1" eaLnBrk="1" hangingPunct="1">
              <a:spcBef>
                <a:spcPct val="0"/>
              </a:spcBef>
              <a:spcAft>
                <a:spcPct val="0"/>
              </a:spcAft>
              <a:buClr>
                <a:schemeClr val="tx1"/>
              </a:buClr>
              <a:buFont typeface="Arial" pitchFamily="34" charset="0"/>
              <a:buChar char="•"/>
            </a:pPr>
            <a:r>
              <a:rPr lang="en-US" altLang="en-US" sz="1800">
                <a:solidFill>
                  <a:srgbClr val="0033CC"/>
                </a:solidFill>
              </a:rPr>
              <a:t> Oxidation state</a:t>
            </a:r>
          </a:p>
          <a:p>
            <a:pPr lvl="1" eaLnBrk="1" hangingPunct="1">
              <a:spcBef>
                <a:spcPct val="0"/>
              </a:spcBef>
              <a:spcAft>
                <a:spcPct val="0"/>
              </a:spcAft>
              <a:buClr>
                <a:schemeClr val="tx1"/>
              </a:buClr>
              <a:buFont typeface="Arial" pitchFamily="34" charset="0"/>
              <a:buChar char="•"/>
            </a:pPr>
            <a:r>
              <a:rPr lang="en-US" altLang="en-US" sz="1800">
                <a:solidFill>
                  <a:srgbClr val="0033CC"/>
                </a:solidFill>
              </a:rPr>
              <a:t> Empirical formula</a:t>
            </a:r>
          </a:p>
        </p:txBody>
      </p:sp>
      <p:sp>
        <p:nvSpPr>
          <p:cNvPr id="9" name="Rectangle 14"/>
          <p:cNvSpPr>
            <a:spLocks noChangeArrowheads="1"/>
          </p:cNvSpPr>
          <p:nvPr/>
        </p:nvSpPr>
        <p:spPr bwMode="auto">
          <a:xfrm>
            <a:off x="381000" y="26019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a:cs typeface="Arial" pitchFamily="34" charset="0"/>
              </a:rPr>
              <a:t>Chemical  Speciation</a:t>
            </a:r>
          </a:p>
        </p:txBody>
      </p:sp>
      <p:sp>
        <p:nvSpPr>
          <p:cNvPr id="10" name="Rectangle 16"/>
          <p:cNvSpPr>
            <a:spLocks noChangeArrowheads="1"/>
          </p:cNvSpPr>
          <p:nvPr/>
        </p:nvSpPr>
        <p:spPr bwMode="auto">
          <a:xfrm>
            <a:off x="6324600" y="4129088"/>
            <a:ext cx="119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a:solidFill>
                  <a:srgbClr val="0033CC"/>
                </a:solidFill>
              </a:rPr>
              <a:t>UO</a:t>
            </a:r>
            <a:r>
              <a:rPr lang="en-US" altLang="en-US" sz="1800" b="1" baseline="-25000">
                <a:solidFill>
                  <a:srgbClr val="0033CC"/>
                </a:solidFill>
              </a:rPr>
              <a:t>2</a:t>
            </a:r>
            <a:r>
              <a:rPr lang="en-US" altLang="en-US" sz="1800" b="1">
                <a:solidFill>
                  <a:srgbClr val="0033CC"/>
                </a:solidFill>
              </a:rPr>
              <a:t>(OH)</a:t>
            </a:r>
            <a:r>
              <a:rPr lang="en-US" altLang="en-US" sz="1800" b="1" baseline="30000">
                <a:solidFill>
                  <a:srgbClr val="0033CC"/>
                </a:solidFill>
              </a:rPr>
              <a:t>+</a:t>
            </a:r>
          </a:p>
        </p:txBody>
      </p:sp>
      <p:sp>
        <p:nvSpPr>
          <p:cNvPr id="11" name="Rectangle 24"/>
          <p:cNvSpPr>
            <a:spLocks noChangeArrowheads="1"/>
          </p:cNvSpPr>
          <p:nvPr/>
        </p:nvSpPr>
        <p:spPr bwMode="auto">
          <a:xfrm>
            <a:off x="5259388" y="2435225"/>
            <a:ext cx="3576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400" b="1"/>
              <a:t>U(III)            U(IV)           U(V)            U(VI)</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04950"/>
            <a:ext cx="22764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76550"/>
            <a:ext cx="36957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17" name="Title 1"/>
          <p:cNvSpPr>
            <a:spLocks noGrp="1"/>
          </p:cNvSpPr>
          <p:nvPr>
            <p:ph type="title"/>
          </p:nvPr>
        </p:nvSpPr>
        <p:spPr>
          <a:xfrm>
            <a:off x="457200" y="76200"/>
            <a:ext cx="8229600" cy="1005840"/>
          </a:xfrm>
        </p:spPr>
        <p:txBody>
          <a:bodyPr/>
          <a:lstStyle/>
          <a:p>
            <a:pPr>
              <a:defRPr/>
            </a:pPr>
            <a:r>
              <a:rPr lang="en-US" kern="0" dirty="0">
                <a:solidFill>
                  <a:srgbClr val="0000FF"/>
                </a:solidFill>
                <a:ea typeface="ＭＳ Ｐゴシック" pitchFamily="34" charset="-128"/>
              </a:rPr>
              <a:t>What do we mean by chemical speciation?</a:t>
            </a:r>
          </a:p>
        </p:txBody>
      </p:sp>
    </p:spTree>
    <p:extLst>
      <p:ext uri="{BB962C8B-B14F-4D97-AF65-F5344CB8AC3E}">
        <p14:creationId xmlns:p14="http://schemas.microsoft.com/office/powerpoint/2010/main" val="4264063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486400" y="1066800"/>
            <a:ext cx="3138488" cy="3381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600" b="1">
                <a:cs typeface="Arial" pitchFamily="34" charset="0"/>
              </a:rPr>
              <a:t>Levels of “Chemical Analysis”</a:t>
            </a:r>
          </a:p>
        </p:txBody>
      </p:sp>
      <p:sp>
        <p:nvSpPr>
          <p:cNvPr id="6" name="Rectangle 5"/>
          <p:cNvSpPr>
            <a:spLocks noChangeArrowheads="1"/>
          </p:cNvSpPr>
          <p:nvPr/>
        </p:nvSpPr>
        <p:spPr bwMode="auto">
          <a:xfrm>
            <a:off x="381000" y="1600200"/>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Clr>
                <a:schemeClr val="tx1"/>
              </a:buClr>
              <a:buFontTx/>
              <a:buChar char="•"/>
            </a:pPr>
            <a:r>
              <a:rPr lang="en-US" altLang="en-US" sz="1800">
                <a:cs typeface="Arial" panose="020B0604020202020204" pitchFamily="34" charset="0"/>
              </a:rPr>
              <a:t>Refers indirectly to the phase association:  dissolved, or associated with various mineral or colloidal phases</a:t>
            </a:r>
          </a:p>
        </p:txBody>
      </p:sp>
      <p:sp>
        <p:nvSpPr>
          <p:cNvPr id="7" name="Rectangle 12"/>
          <p:cNvSpPr>
            <a:spLocks noChangeArrowheads="1"/>
          </p:cNvSpPr>
          <p:nvPr/>
        </p:nvSpPr>
        <p:spPr bwMode="auto">
          <a:xfrm>
            <a:off x="381000" y="1306513"/>
            <a:ext cx="354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dirty="0">
                <a:cs typeface="Arial" panose="020B0604020202020204" pitchFamily="34" charset="0"/>
              </a:rPr>
              <a:t>Physical (or Phase) Speciation</a:t>
            </a:r>
          </a:p>
        </p:txBody>
      </p:sp>
      <p:sp>
        <p:nvSpPr>
          <p:cNvPr id="8" name="Rectangle 13"/>
          <p:cNvSpPr>
            <a:spLocks noChangeArrowheads="1"/>
          </p:cNvSpPr>
          <p:nvPr/>
        </p:nvSpPr>
        <p:spPr bwMode="auto">
          <a:xfrm>
            <a:off x="381000" y="2895600"/>
            <a:ext cx="4648200" cy="3139321"/>
          </a:xfrm>
          <a:prstGeom prst="rect">
            <a:avLst/>
          </a:prstGeom>
          <a:noFill/>
          <a:ln w="9525">
            <a:noFill/>
            <a:miter lim="800000"/>
            <a:headEnd/>
            <a:tailEnd/>
          </a:ln>
        </p:spPr>
        <p:txBody>
          <a:bodyPr>
            <a:spAutoFit/>
          </a:bodyPr>
          <a:lstStyle/>
          <a:p>
            <a:pPr marL="114300" indent="-114300">
              <a:spcBef>
                <a:spcPct val="0"/>
              </a:spcBef>
              <a:spcAft>
                <a:spcPct val="0"/>
              </a:spcAft>
              <a:buClr>
                <a:schemeClr val="tx1"/>
              </a:buClr>
              <a:buFont typeface="Arial" pitchFamily="34" charset="0"/>
              <a:buChar char="•"/>
              <a:tabLst>
                <a:tab pos="687388" algn="l"/>
              </a:tabLst>
              <a:defRPr/>
            </a:pPr>
            <a:r>
              <a:rPr lang="en-US" sz="1800" dirty="0">
                <a:latin typeface="Arial" panose="020B0604020202020204" pitchFamily="34" charset="0"/>
                <a:cs typeface="Arial" panose="020B0604020202020204" pitchFamily="34" charset="0"/>
              </a:rPr>
              <a:t>Refers to the chemical form and generally includes a knowledge of phase</a:t>
            </a:r>
          </a:p>
          <a:p>
            <a:pPr marL="114300" indent="-114300">
              <a:spcBef>
                <a:spcPct val="0"/>
              </a:spcBef>
              <a:spcAft>
                <a:spcPct val="0"/>
              </a:spcAft>
              <a:buClr>
                <a:schemeClr val="tx1"/>
              </a:buClr>
              <a:buFont typeface="Arial" pitchFamily="34" charset="0"/>
              <a:buChar char="•"/>
              <a:tabLst>
                <a:tab pos="687388" algn="l"/>
              </a:tabLst>
              <a:defRPr/>
            </a:pPr>
            <a:endParaRPr lang="en-US" sz="1800" dirty="0">
              <a:latin typeface="Arial" panose="020B0604020202020204" pitchFamily="34" charset="0"/>
              <a:cs typeface="Arial" panose="020B0604020202020204" pitchFamily="34" charset="0"/>
            </a:endParaRPr>
          </a:p>
          <a:p>
            <a:pPr marL="114300" indent="-114300">
              <a:spcBef>
                <a:spcPct val="0"/>
              </a:spcBef>
              <a:spcAft>
                <a:spcPct val="0"/>
              </a:spcAft>
              <a:buClr>
                <a:schemeClr val="tx1"/>
              </a:buClr>
              <a:buFont typeface="Arial" pitchFamily="34" charset="0"/>
              <a:buChar char="•"/>
              <a:tabLst>
                <a:tab pos="687388" algn="l"/>
              </a:tabLst>
              <a:defRPr/>
            </a:pPr>
            <a:r>
              <a:rPr lang="en-US" sz="1800" dirty="0">
                <a:latin typeface="Arial" panose="020B0604020202020204" pitchFamily="34" charset="0"/>
                <a:cs typeface="Arial" panose="020B0604020202020204" pitchFamily="34" charset="0"/>
              </a:rPr>
              <a:t>Depending on the type of information, various levels </a:t>
            </a:r>
            <a:r>
              <a:rPr lang="en-US" sz="1800" dirty="0" smtClean="0">
                <a:latin typeface="Arial" panose="020B0604020202020204" pitchFamily="34" charset="0"/>
                <a:cs typeface="Arial" panose="020B0604020202020204" pitchFamily="34" charset="0"/>
              </a:rPr>
              <a:t>exist</a:t>
            </a:r>
            <a:endParaRPr lang="en-US" sz="1800" dirty="0">
              <a:latin typeface="Arial" panose="020B0604020202020204" pitchFamily="34" charset="0"/>
              <a:cs typeface="Arial" panose="020B0604020202020204" pitchFamily="34" charset="0"/>
            </a:endParaRP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Identity of the element</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Physical state</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Oxidation state</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Empirical formula</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Molecular formula</a:t>
            </a:r>
          </a:p>
          <a:p>
            <a:pPr marL="341313" lvl="1">
              <a:spcBef>
                <a:spcPct val="0"/>
              </a:spcBef>
              <a:spcAft>
                <a:spcPct val="0"/>
              </a:spcAft>
              <a:buClr>
                <a:schemeClr val="tx1"/>
              </a:buClr>
              <a:buFont typeface="Arial" pitchFamily="34" charset="0"/>
              <a:buChar char="•"/>
              <a:tabLst>
                <a:tab pos="687388" algn="l"/>
              </a:tabLst>
              <a:defRPr/>
            </a:pPr>
            <a:r>
              <a:rPr lang="en-US" sz="1800" dirty="0">
                <a:solidFill>
                  <a:srgbClr val="0033CC"/>
                </a:solidFill>
                <a:latin typeface="Arial" panose="020B0604020202020204" pitchFamily="34" charset="0"/>
                <a:cs typeface="Arial" panose="020B0604020202020204" pitchFamily="34" charset="0"/>
              </a:rPr>
              <a:t> Molecular structure</a:t>
            </a:r>
          </a:p>
        </p:txBody>
      </p:sp>
      <p:sp>
        <p:nvSpPr>
          <p:cNvPr id="9" name="Rectangle 14"/>
          <p:cNvSpPr>
            <a:spLocks noChangeArrowheads="1"/>
          </p:cNvSpPr>
          <p:nvPr/>
        </p:nvSpPr>
        <p:spPr bwMode="auto">
          <a:xfrm>
            <a:off x="381000" y="26019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a:cs typeface="Arial" panose="020B0604020202020204" pitchFamily="34" charset="0"/>
              </a:rPr>
              <a:t>Chemical  Speciation</a:t>
            </a:r>
          </a:p>
        </p:txBody>
      </p:sp>
      <p:sp>
        <p:nvSpPr>
          <p:cNvPr id="10" name="Rectangle 16"/>
          <p:cNvSpPr>
            <a:spLocks noChangeArrowheads="1"/>
          </p:cNvSpPr>
          <p:nvPr/>
        </p:nvSpPr>
        <p:spPr bwMode="auto">
          <a:xfrm>
            <a:off x="6324600" y="4129088"/>
            <a:ext cx="119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800" b="1">
                <a:solidFill>
                  <a:srgbClr val="0033CC"/>
                </a:solidFill>
              </a:rPr>
              <a:t>UO</a:t>
            </a:r>
            <a:r>
              <a:rPr lang="en-US" altLang="en-US" sz="1800" b="1" baseline="-25000">
                <a:solidFill>
                  <a:srgbClr val="0033CC"/>
                </a:solidFill>
              </a:rPr>
              <a:t>2</a:t>
            </a:r>
            <a:r>
              <a:rPr lang="en-US" altLang="en-US" sz="1800" b="1">
                <a:solidFill>
                  <a:srgbClr val="0033CC"/>
                </a:solidFill>
              </a:rPr>
              <a:t>(OH)</a:t>
            </a:r>
            <a:r>
              <a:rPr lang="en-US" altLang="en-US" sz="1800" b="1" baseline="30000">
                <a:solidFill>
                  <a:srgbClr val="0033CC"/>
                </a:solidFill>
              </a:rPr>
              <a:t>+</a:t>
            </a:r>
          </a:p>
        </p:txBody>
      </p:sp>
      <p:pic>
        <p:nvPicPr>
          <p:cNvPr id="11"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681538"/>
            <a:ext cx="3048000" cy="1414462"/>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2" name="Rectangle 24"/>
          <p:cNvSpPr>
            <a:spLocks noChangeArrowheads="1"/>
          </p:cNvSpPr>
          <p:nvPr/>
        </p:nvSpPr>
        <p:spPr bwMode="auto">
          <a:xfrm>
            <a:off x="5259388" y="2435225"/>
            <a:ext cx="3576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6pPr>
            <a:lvl7pPr marL="29718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7pPr>
            <a:lvl8pPr marL="34290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8pPr>
            <a:lvl9pPr marL="3886200" indent="-228600" eaLnBrk="0" fontAlgn="base" hangingPunct="0">
              <a:spcBef>
                <a:spcPct val="50000"/>
              </a:spcBef>
              <a:spcAft>
                <a:spcPct val="50000"/>
              </a:spcAft>
              <a:buClr>
                <a:srgbClr val="004080"/>
              </a:buClr>
              <a:buSzPct val="65000"/>
              <a:buFont typeface="Wingdings" pitchFamily="2" charset="2"/>
              <a:buChar char="§"/>
              <a:defRPr sz="2000">
                <a:solidFill>
                  <a:schemeClr val="tx1"/>
                </a:solidFill>
                <a:latin typeface="Arial" pitchFamily="34" charset="0"/>
              </a:defRPr>
            </a:lvl9pPr>
          </a:lstStyle>
          <a:p>
            <a:pPr eaLnBrk="1" hangingPunct="1">
              <a:buFont typeface="Wingdings" pitchFamily="2" charset="2"/>
              <a:buNone/>
            </a:pPr>
            <a:r>
              <a:rPr lang="en-US" altLang="en-US" sz="1400" b="1"/>
              <a:t>U(III)            U(IV)           U(V)            U(VI)</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04950"/>
            <a:ext cx="22764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876550"/>
            <a:ext cx="36957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18" name="Title 1"/>
          <p:cNvSpPr>
            <a:spLocks noGrp="1"/>
          </p:cNvSpPr>
          <p:nvPr>
            <p:ph type="title"/>
          </p:nvPr>
        </p:nvSpPr>
        <p:spPr>
          <a:xfrm>
            <a:off x="457200" y="76200"/>
            <a:ext cx="8229600" cy="1005840"/>
          </a:xfrm>
        </p:spPr>
        <p:txBody>
          <a:bodyPr/>
          <a:lstStyle/>
          <a:p>
            <a:pPr>
              <a:defRPr/>
            </a:pPr>
            <a:r>
              <a:rPr lang="en-US" kern="0" dirty="0">
                <a:solidFill>
                  <a:srgbClr val="0000FF"/>
                </a:solidFill>
                <a:ea typeface="ＭＳ Ｐゴシック" pitchFamily="34" charset="-128"/>
              </a:rPr>
              <a:t>What do we mean by chemical speciation?</a:t>
            </a:r>
          </a:p>
        </p:txBody>
      </p:sp>
      <p:pic>
        <p:nvPicPr>
          <p:cNvPr id="16" name="Picture 9" descr="UO2cub+fcc.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5444" y="4526280"/>
            <a:ext cx="2648583"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00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pPr lvl="0"/>
            <a:r>
              <a:rPr lang="en-US" dirty="0">
                <a:solidFill>
                  <a:srgbClr val="0000FF"/>
                </a:solidFill>
                <a:ea typeface="ＭＳ Ｐゴシック" pitchFamily="34" charset="-128"/>
              </a:rPr>
              <a:t>Actinide processing is rich in chemical </a:t>
            </a:r>
            <a:r>
              <a:rPr lang="en-US" dirty="0" smtClean="0">
                <a:solidFill>
                  <a:srgbClr val="0000FF"/>
                </a:solidFill>
                <a:ea typeface="ＭＳ Ｐゴシック" pitchFamily="34" charset="-128"/>
              </a:rPr>
              <a:t>information</a:t>
            </a:r>
            <a:r>
              <a:rPr lang="en-US" dirty="0">
                <a:solidFill>
                  <a:srgbClr val="0000FF"/>
                </a:solidFill>
                <a:ea typeface="ＭＳ Ｐゴシック" pitchFamily="34" charset="-128"/>
              </a:rPr>
              <a:t/>
            </a:r>
            <a:br>
              <a:rPr lang="en-US" dirty="0">
                <a:solidFill>
                  <a:srgbClr val="0000FF"/>
                </a:solidFill>
                <a:ea typeface="ＭＳ Ｐゴシック" pitchFamily="34" charset="-128"/>
              </a:rPr>
            </a:br>
            <a:endParaRPr lang="en-US" dirty="0"/>
          </a:p>
        </p:txBody>
      </p:sp>
      <p:pic>
        <p:nvPicPr>
          <p:cNvPr id="6" name="Picture 18"/>
          <p:cNvPicPr>
            <a:picLocks noChangeAspect="1" noChangeArrowheads="1"/>
          </p:cNvPicPr>
          <p:nvPr/>
        </p:nvPicPr>
        <p:blipFill>
          <a:blip r:embed="rId2" cstate="print"/>
          <a:srcRect/>
          <a:stretch>
            <a:fillRect/>
          </a:stretch>
        </p:blipFill>
        <p:spPr bwMode="auto">
          <a:xfrm>
            <a:off x="3810000" y="1295400"/>
            <a:ext cx="5270500" cy="3657600"/>
          </a:xfrm>
          <a:prstGeom prst="rect">
            <a:avLst/>
          </a:prstGeom>
          <a:noFill/>
          <a:ln w="9525">
            <a:noFill/>
            <a:miter lim="800000"/>
            <a:headEnd/>
            <a:tailEnd/>
          </a:ln>
        </p:spPr>
      </p:pic>
      <p:sp>
        <p:nvSpPr>
          <p:cNvPr id="7" name="TextBox 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8" name="Rectangle 7"/>
          <p:cNvSpPr/>
          <p:nvPr/>
        </p:nvSpPr>
        <p:spPr>
          <a:xfrm>
            <a:off x="3886200" y="914400"/>
            <a:ext cx="838200" cy="685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886200" y="990600"/>
            <a:ext cx="806631" cy="461665"/>
          </a:xfrm>
          <a:prstGeom prst="rect">
            <a:avLst/>
          </a:prstGeom>
          <a:noFill/>
        </p:spPr>
        <p:txBody>
          <a:bodyPr wrap="none" rtlCol="0">
            <a:spAutoFit/>
          </a:bodyPr>
          <a:lstStyle/>
          <a:p>
            <a:r>
              <a:rPr lang="en-US" sz="1200" dirty="0" smtClean="0">
                <a:latin typeface="Arial" pitchFamily="34" charset="0"/>
                <a:cs typeface="Arial" pitchFamily="34" charset="0"/>
              </a:rPr>
              <a:t>Uranium </a:t>
            </a:r>
          </a:p>
          <a:p>
            <a:r>
              <a:rPr lang="en-US" sz="1200" dirty="0" smtClean="0">
                <a:latin typeface="Arial" pitchFamily="34" charset="0"/>
                <a:cs typeface="Arial" pitchFamily="34" charset="0"/>
              </a:rPr>
              <a:t>Ore</a:t>
            </a:r>
            <a:endParaRPr lang="en-US" sz="1200" dirty="0">
              <a:latin typeface="Arial" pitchFamily="34" charset="0"/>
              <a:cs typeface="Arial" pitchFamily="34" charset="0"/>
            </a:endParaRPr>
          </a:p>
        </p:txBody>
      </p:sp>
      <p:cxnSp>
        <p:nvCxnSpPr>
          <p:cNvPr id="10" name="Straight Arrow Connector 9"/>
          <p:cNvCxnSpPr/>
          <p:nvPr/>
        </p:nvCxnSpPr>
        <p:spPr>
          <a:xfrm rot="5400000">
            <a:off x="4229100" y="1790700"/>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17"/>
          <p:cNvSpPr txBox="1">
            <a:spLocks noChangeArrowheads="1"/>
          </p:cNvSpPr>
          <p:nvPr/>
        </p:nvSpPr>
        <p:spPr bwMode="auto">
          <a:xfrm>
            <a:off x="381000" y="1090910"/>
            <a:ext cx="8458200" cy="5386090"/>
          </a:xfrm>
          <a:prstGeom prst="rect">
            <a:avLst/>
          </a:prstGeom>
          <a:noFill/>
          <a:ln w="9525">
            <a:noFill/>
            <a:miter lim="800000"/>
            <a:headEnd/>
            <a:tailEnd/>
          </a:ln>
        </p:spPr>
        <p:txBody>
          <a:bodyPr>
            <a:spAutoFit/>
          </a:bodyPr>
          <a:lstStyle/>
          <a:p>
            <a:pPr>
              <a:spcBef>
                <a:spcPct val="0"/>
              </a:spcBef>
              <a:spcAft>
                <a:spcPct val="0"/>
              </a:spcAft>
              <a:buClr>
                <a:srgbClr val="3333FF"/>
              </a:buClr>
              <a:tabLst>
                <a:tab pos="685800" algn="l"/>
              </a:tabLst>
            </a:pPr>
            <a:endParaRPr lang="en-US" b="1" dirty="0">
              <a:latin typeface="Arial" pitchFamily="34" charset="0"/>
              <a:cs typeface="Arial" pitchFamily="34" charset="0"/>
            </a:endParaRPr>
          </a:p>
          <a:p>
            <a:pPr>
              <a:spcBef>
                <a:spcPct val="0"/>
              </a:spcBef>
              <a:spcAft>
                <a:spcPct val="0"/>
              </a:spcAft>
              <a:buClr>
                <a:srgbClr val="3333FF"/>
              </a:buClr>
              <a:buFont typeface="Arial" pitchFamily="34" charset="0"/>
              <a:buChar char="•"/>
              <a:tabLst>
                <a:tab pos="685800" algn="l"/>
              </a:tabLst>
            </a:pPr>
            <a:r>
              <a:rPr lang="en-US" sz="1800" dirty="0" smtClean="0">
                <a:latin typeface="Arial" pitchFamily="34" charset="0"/>
                <a:cs typeface="Arial" pitchFamily="34" charset="0"/>
              </a:rPr>
              <a:t> &gt; 10 </a:t>
            </a:r>
            <a:r>
              <a:rPr lang="en-US" sz="1800" dirty="0">
                <a:latin typeface="Arial" pitchFamily="34" charset="0"/>
                <a:cs typeface="Arial" pitchFamily="34" charset="0"/>
              </a:rPr>
              <a:t>phases </a:t>
            </a:r>
            <a:r>
              <a:rPr lang="en-US" sz="1800" dirty="0" smtClean="0">
                <a:latin typeface="Arial" pitchFamily="34" charset="0"/>
                <a:cs typeface="Arial" pitchFamily="34" charset="0"/>
              </a:rPr>
              <a:t>between </a:t>
            </a:r>
            <a:r>
              <a:rPr lang="en-US" sz="1800" dirty="0">
                <a:latin typeface="Arial" pitchFamily="34" charset="0"/>
                <a:cs typeface="Arial" pitchFamily="34" charset="0"/>
              </a:rPr>
              <a:t>UO</a:t>
            </a:r>
            <a:r>
              <a:rPr lang="en-US" sz="1800" baseline="-25000" dirty="0">
                <a:latin typeface="Arial" pitchFamily="34" charset="0"/>
                <a:cs typeface="Arial" pitchFamily="34" charset="0"/>
              </a:rPr>
              <a:t>2</a:t>
            </a:r>
            <a:r>
              <a:rPr lang="en-US" sz="1800" dirty="0">
                <a:latin typeface="Arial" pitchFamily="34" charset="0"/>
                <a:cs typeface="Arial" pitchFamily="34" charset="0"/>
              </a:rPr>
              <a:t> </a:t>
            </a:r>
            <a:endParaRPr lang="en-US" sz="1800" dirty="0" smtClean="0">
              <a:latin typeface="Arial" pitchFamily="34" charset="0"/>
              <a:cs typeface="Arial" pitchFamily="34" charset="0"/>
            </a:endParaRPr>
          </a:p>
          <a:p>
            <a:pPr>
              <a:spcBef>
                <a:spcPct val="0"/>
              </a:spcBef>
              <a:spcAft>
                <a:spcPct val="0"/>
              </a:spcAft>
              <a:buClr>
                <a:srgbClr val="3333FF"/>
              </a:buClr>
              <a:tabLst>
                <a:tab pos="685800" algn="l"/>
              </a:tabLst>
            </a:pPr>
            <a:r>
              <a:rPr lang="en-US" dirty="0">
                <a:latin typeface="Arial" pitchFamily="34" charset="0"/>
                <a:cs typeface="Arial" pitchFamily="34" charset="0"/>
              </a:rPr>
              <a:t> </a:t>
            </a:r>
            <a:r>
              <a:rPr lang="en-US" dirty="0" smtClean="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UO</a:t>
            </a:r>
            <a:r>
              <a:rPr lang="en-US" sz="1800" baseline="-25000" dirty="0">
                <a:latin typeface="Arial" pitchFamily="34" charset="0"/>
                <a:cs typeface="Arial" pitchFamily="34" charset="0"/>
              </a:rPr>
              <a:t>3</a:t>
            </a:r>
            <a:r>
              <a:rPr lang="en-US" sz="1800" dirty="0">
                <a:latin typeface="Arial" pitchFamily="34" charset="0"/>
                <a:cs typeface="Arial" pitchFamily="34" charset="0"/>
              </a:rPr>
              <a:t>,</a:t>
            </a:r>
            <a:r>
              <a:rPr lang="en-US" sz="1800" baseline="-25000" dirty="0">
                <a:latin typeface="Arial" pitchFamily="34" charset="0"/>
                <a:cs typeface="Arial" pitchFamily="34" charset="0"/>
              </a:rPr>
              <a:t> </a:t>
            </a:r>
            <a:r>
              <a:rPr lang="en-US" sz="1800" dirty="0">
                <a:latin typeface="Arial" pitchFamily="34" charset="0"/>
                <a:cs typeface="Arial" pitchFamily="34" charset="0"/>
              </a:rPr>
              <a:t>in </a:t>
            </a:r>
            <a:r>
              <a:rPr lang="en-US" sz="1800" dirty="0" smtClean="0">
                <a:latin typeface="Arial" pitchFamily="34" charset="0"/>
                <a:cs typeface="Arial" pitchFamily="34" charset="0"/>
              </a:rPr>
              <a:t>addition </a:t>
            </a:r>
            <a:r>
              <a:rPr lang="en-US" sz="1800" dirty="0">
                <a:latin typeface="Arial" pitchFamily="34" charset="0"/>
                <a:cs typeface="Arial" pitchFamily="34" charset="0"/>
              </a:rPr>
              <a:t>to </a:t>
            </a:r>
            <a:endParaRPr lang="en-US" sz="1800" dirty="0" smtClean="0">
              <a:latin typeface="Arial" pitchFamily="34" charset="0"/>
              <a:cs typeface="Arial" pitchFamily="34" charset="0"/>
            </a:endParaRPr>
          </a:p>
          <a:p>
            <a:pPr>
              <a:spcBef>
                <a:spcPct val="0"/>
              </a:spcBef>
              <a:spcAft>
                <a:spcPct val="0"/>
              </a:spcAft>
              <a:buClr>
                <a:srgbClr val="3333FF"/>
              </a:buClr>
              <a:tabLst>
                <a:tab pos="685800" algn="l"/>
              </a:tabLst>
            </a:pPr>
            <a:r>
              <a:rPr lang="en-US" dirty="0">
                <a:latin typeface="Arial" pitchFamily="34" charset="0"/>
                <a:cs typeface="Arial" pitchFamily="34" charset="0"/>
              </a:rPr>
              <a:t> </a:t>
            </a:r>
            <a:r>
              <a:rPr lang="en-US" dirty="0" smtClean="0">
                <a:latin typeface="Arial" pitchFamily="34" charset="0"/>
                <a:cs typeface="Arial" pitchFamily="34" charset="0"/>
              </a:rPr>
              <a:t> </a:t>
            </a:r>
            <a:r>
              <a:rPr lang="en-US" sz="1800" dirty="0" smtClean="0">
                <a:latin typeface="Arial" pitchFamily="34" charset="0"/>
                <a:cs typeface="Arial" pitchFamily="34" charset="0"/>
              </a:rPr>
              <a:t>hydrated </a:t>
            </a:r>
            <a:r>
              <a:rPr lang="en-US" sz="1800" dirty="0">
                <a:latin typeface="Arial" pitchFamily="34" charset="0"/>
                <a:cs typeface="Arial" pitchFamily="34" charset="0"/>
              </a:rPr>
              <a:t>forms </a:t>
            </a:r>
            <a:r>
              <a:rPr lang="en-US" sz="1800" dirty="0" smtClean="0">
                <a:latin typeface="Arial" pitchFamily="34" charset="0"/>
                <a:cs typeface="Arial" pitchFamily="34" charset="0"/>
              </a:rPr>
              <a:t>of UO</a:t>
            </a:r>
            <a:r>
              <a:rPr lang="en-US" sz="1800" baseline="-25000" dirty="0" smtClean="0">
                <a:latin typeface="Arial" pitchFamily="34" charset="0"/>
                <a:cs typeface="Arial" pitchFamily="34" charset="0"/>
              </a:rPr>
              <a:t>3</a:t>
            </a:r>
          </a:p>
          <a:p>
            <a:pPr>
              <a:spcBef>
                <a:spcPct val="0"/>
              </a:spcBef>
              <a:spcAft>
                <a:spcPct val="0"/>
              </a:spcAft>
              <a:buClr>
                <a:srgbClr val="3333FF"/>
              </a:buClr>
              <a:tabLst>
                <a:tab pos="685800" algn="l"/>
              </a:tabLst>
            </a:pPr>
            <a:endParaRPr lang="en-US" sz="1800" dirty="0" smtClean="0">
              <a:latin typeface="Arial" pitchFamily="34" charset="0"/>
              <a:cs typeface="Arial" pitchFamily="34" charset="0"/>
            </a:endParaRPr>
          </a:p>
          <a:p>
            <a:pPr>
              <a:spcBef>
                <a:spcPct val="0"/>
              </a:spcBef>
              <a:spcAft>
                <a:spcPct val="0"/>
              </a:spcAft>
              <a:buClr>
                <a:srgbClr val="3333FF"/>
              </a:buClr>
              <a:buFont typeface="Arial" pitchFamily="34" charset="0"/>
              <a:buChar char="•"/>
              <a:tabLst>
                <a:tab pos="685800" algn="l"/>
              </a:tabLst>
            </a:pPr>
            <a:r>
              <a:rPr lang="en-US" sz="1800" dirty="0" smtClean="0">
                <a:latin typeface="Arial" pitchFamily="34" charset="0"/>
                <a:cs typeface="Arial" pitchFamily="34" charset="0"/>
              </a:rPr>
              <a:t> </a:t>
            </a:r>
            <a:r>
              <a:rPr lang="en-US" sz="1800" dirty="0">
                <a:latin typeface="Arial" pitchFamily="34" charset="0"/>
                <a:cs typeface="Arial" pitchFamily="34" charset="0"/>
              </a:rPr>
              <a:t>Deceptively simple formula </a:t>
            </a:r>
          </a:p>
          <a:p>
            <a:pPr>
              <a:spcBef>
                <a:spcPct val="0"/>
              </a:spcBef>
              <a:spcAft>
                <a:spcPct val="0"/>
              </a:spcAft>
              <a:buClr>
                <a:srgbClr val="3333FF"/>
              </a:buClr>
              <a:buFont typeface="Wingdings" pitchFamily="2" charset="2"/>
              <a:buNone/>
              <a:tabLst>
                <a:tab pos="685800" algn="l"/>
              </a:tabLst>
            </a:pPr>
            <a:r>
              <a:rPr lang="en-US" sz="1800" dirty="0">
                <a:latin typeface="Arial" pitchFamily="34" charset="0"/>
                <a:cs typeface="Arial" pitchFamily="34" charset="0"/>
              </a:rPr>
              <a:t>  and cubic structure of UO</a:t>
            </a:r>
            <a:r>
              <a:rPr lang="en-US" sz="1800" baseline="-25000" dirty="0">
                <a:latin typeface="Arial" pitchFamily="34" charset="0"/>
                <a:cs typeface="Arial" pitchFamily="34" charset="0"/>
              </a:rPr>
              <a:t>2</a:t>
            </a:r>
            <a:r>
              <a:rPr lang="en-US" sz="1800" dirty="0">
                <a:latin typeface="Arial" pitchFamily="34" charset="0"/>
                <a:cs typeface="Arial" pitchFamily="34" charset="0"/>
              </a:rPr>
              <a:t> </a:t>
            </a:r>
          </a:p>
          <a:p>
            <a:pPr>
              <a:spcBef>
                <a:spcPct val="0"/>
              </a:spcBef>
              <a:spcAft>
                <a:spcPct val="0"/>
              </a:spcAft>
              <a:buClr>
                <a:srgbClr val="3333FF"/>
              </a:buClr>
              <a:buFont typeface="Wingdings" pitchFamily="2" charset="2"/>
              <a:buNone/>
              <a:tabLst>
                <a:tab pos="685800" algn="l"/>
              </a:tabLst>
            </a:pPr>
            <a:r>
              <a:rPr lang="en-US" sz="1800" dirty="0">
                <a:latin typeface="Arial" pitchFamily="34" charset="0"/>
                <a:cs typeface="Arial" pitchFamily="34" charset="0"/>
              </a:rPr>
              <a:t>  masks incredibly complex </a:t>
            </a:r>
          </a:p>
          <a:p>
            <a:pPr>
              <a:spcBef>
                <a:spcPct val="0"/>
              </a:spcBef>
              <a:spcAft>
                <a:spcPct val="0"/>
              </a:spcAft>
              <a:buClr>
                <a:srgbClr val="3333FF"/>
              </a:buClr>
              <a:buFont typeface="Wingdings" pitchFamily="2" charset="2"/>
              <a:buNone/>
              <a:tabLst>
                <a:tab pos="685800" algn="l"/>
              </a:tabLst>
            </a:pPr>
            <a:r>
              <a:rPr lang="en-US" sz="1800" dirty="0">
                <a:latin typeface="Arial" pitchFamily="34" charset="0"/>
                <a:cs typeface="Arial" pitchFamily="34" charset="0"/>
              </a:rPr>
              <a:t>  </a:t>
            </a:r>
            <a:r>
              <a:rPr lang="en-US" sz="1800" dirty="0" smtClean="0">
                <a:latin typeface="Arial" pitchFamily="34" charset="0"/>
                <a:cs typeface="Arial" pitchFamily="34" charset="0"/>
              </a:rPr>
              <a:t>speciation</a:t>
            </a:r>
          </a:p>
          <a:p>
            <a:pPr>
              <a:spcBef>
                <a:spcPct val="0"/>
              </a:spcBef>
              <a:spcAft>
                <a:spcPct val="0"/>
              </a:spcAft>
              <a:buClr>
                <a:srgbClr val="3333FF"/>
              </a:buClr>
              <a:buFont typeface="Wingdings" pitchFamily="2" charset="2"/>
              <a:buNone/>
              <a:tabLst>
                <a:tab pos="685800" algn="l"/>
              </a:tabLst>
            </a:pPr>
            <a:endParaRPr lang="en-US" sz="1800" dirty="0" smtClean="0">
              <a:latin typeface="Arial" pitchFamily="34" charset="0"/>
              <a:cs typeface="Arial" pitchFamily="34" charset="0"/>
            </a:endParaRPr>
          </a:p>
          <a:p>
            <a:pPr>
              <a:spcBef>
                <a:spcPct val="0"/>
              </a:spcBef>
              <a:spcAft>
                <a:spcPct val="0"/>
              </a:spcAft>
              <a:buClr>
                <a:srgbClr val="3333FF"/>
              </a:buClr>
              <a:buFont typeface="Arial" pitchFamily="34" charset="0"/>
              <a:buChar char="•"/>
              <a:tabLst>
                <a:tab pos="685800" algn="l"/>
              </a:tabLst>
            </a:pPr>
            <a:r>
              <a:rPr lang="en-US" dirty="0" smtClean="0">
                <a:latin typeface="Arial" pitchFamily="34" charset="0"/>
                <a:cs typeface="Arial" pitchFamily="34" charset="0"/>
              </a:rPr>
              <a:t> Weathering under </a:t>
            </a:r>
          </a:p>
          <a:p>
            <a:pPr>
              <a:spcBef>
                <a:spcPct val="0"/>
              </a:spcBef>
              <a:spcAft>
                <a:spcPct val="0"/>
              </a:spcAft>
              <a:buClr>
                <a:srgbClr val="3333FF"/>
              </a:buClr>
              <a:tabLst>
                <a:tab pos="685800" algn="l"/>
              </a:tabLst>
            </a:pPr>
            <a:r>
              <a:rPr lang="en-US" dirty="0">
                <a:latin typeface="Arial" pitchFamily="34" charset="0"/>
                <a:cs typeface="Arial" pitchFamily="34" charset="0"/>
              </a:rPr>
              <a:t> </a:t>
            </a:r>
            <a:r>
              <a:rPr lang="en-US" dirty="0" smtClean="0">
                <a:latin typeface="Arial" pitchFamily="34" charset="0"/>
                <a:cs typeface="Arial" pitchFamily="34" charset="0"/>
              </a:rPr>
              <a:t> environmental conditions may </a:t>
            </a:r>
          </a:p>
          <a:p>
            <a:pPr>
              <a:spcBef>
                <a:spcPct val="0"/>
              </a:spcBef>
              <a:spcAft>
                <a:spcPct val="0"/>
              </a:spcAft>
              <a:buClr>
                <a:srgbClr val="3333FF"/>
              </a:buClr>
              <a:tabLst>
                <a:tab pos="685800" algn="l"/>
              </a:tabLst>
            </a:pPr>
            <a:r>
              <a:rPr lang="en-US" dirty="0">
                <a:latin typeface="Arial" pitchFamily="34" charset="0"/>
                <a:cs typeface="Arial" pitchFamily="34" charset="0"/>
              </a:rPr>
              <a:t> </a:t>
            </a:r>
            <a:r>
              <a:rPr lang="en-US" dirty="0" smtClean="0">
                <a:latin typeface="Arial" pitchFamily="34" charset="0"/>
                <a:cs typeface="Arial" pitchFamily="34" charset="0"/>
              </a:rPr>
              <a:t> effect changes in morphology, chemical speciation</a:t>
            </a:r>
          </a:p>
          <a:p>
            <a:pPr>
              <a:spcBef>
                <a:spcPct val="0"/>
              </a:spcBef>
              <a:spcAft>
                <a:spcPct val="0"/>
              </a:spcAft>
              <a:buClr>
                <a:srgbClr val="3333FF"/>
              </a:buClr>
              <a:tabLst>
                <a:tab pos="685800" algn="l"/>
              </a:tabLst>
            </a:pPr>
            <a:endParaRPr lang="en-US" sz="1800" dirty="0">
              <a:latin typeface="Arial" pitchFamily="34" charset="0"/>
              <a:cs typeface="Arial" pitchFamily="34" charset="0"/>
            </a:endParaRPr>
          </a:p>
          <a:p>
            <a:pPr marL="285750" indent="-285750">
              <a:spcBef>
                <a:spcPct val="0"/>
              </a:spcBef>
              <a:spcAft>
                <a:spcPct val="0"/>
              </a:spcAft>
              <a:buClr>
                <a:srgbClr val="3333FF"/>
              </a:buClr>
              <a:buFont typeface="Arial" panose="020B0604020202020204" pitchFamily="34" charset="0"/>
              <a:buChar char="•"/>
              <a:tabLst>
                <a:tab pos="685800" algn="l"/>
              </a:tabLst>
            </a:pPr>
            <a:r>
              <a:rPr lang="en-US" i="1" dirty="0" smtClean="0">
                <a:latin typeface="Arial" pitchFamily="34" charset="0"/>
                <a:cs typeface="Arial" pitchFamily="34" charset="0"/>
              </a:rPr>
              <a:t>Can chemical speciation of major and minor constituents be measured?</a:t>
            </a:r>
          </a:p>
          <a:p>
            <a:pPr marL="285750" indent="-285750">
              <a:spcBef>
                <a:spcPct val="0"/>
              </a:spcBef>
              <a:spcAft>
                <a:spcPct val="0"/>
              </a:spcAft>
              <a:buClr>
                <a:srgbClr val="3333FF"/>
              </a:buClr>
              <a:buFont typeface="Arial" panose="020B0604020202020204" pitchFamily="34" charset="0"/>
              <a:buChar char="•"/>
              <a:tabLst>
                <a:tab pos="685800" algn="l"/>
              </a:tabLst>
            </a:pPr>
            <a:r>
              <a:rPr lang="en-US" sz="1800" i="1" dirty="0" smtClean="0">
                <a:latin typeface="Arial" pitchFamily="34" charset="0"/>
                <a:cs typeface="Arial" pitchFamily="34" charset="0"/>
              </a:rPr>
              <a:t>Do signatures of chemical speciation change over time?</a:t>
            </a:r>
          </a:p>
          <a:p>
            <a:pPr marL="285750" indent="-285750">
              <a:spcBef>
                <a:spcPct val="0"/>
              </a:spcBef>
              <a:spcAft>
                <a:spcPct val="0"/>
              </a:spcAft>
              <a:buClr>
                <a:srgbClr val="3333FF"/>
              </a:buClr>
              <a:buFont typeface="Arial" panose="020B0604020202020204" pitchFamily="34" charset="0"/>
              <a:buChar char="•"/>
              <a:tabLst>
                <a:tab pos="685800" algn="l"/>
              </a:tabLst>
            </a:pPr>
            <a:r>
              <a:rPr lang="en-US" i="1" dirty="0" smtClean="0">
                <a:latin typeface="Arial" pitchFamily="34" charset="0"/>
                <a:cs typeface="Arial" pitchFamily="34" charset="0"/>
              </a:rPr>
              <a:t>How can we ground these measurements with standards?</a:t>
            </a:r>
            <a:endParaRPr lang="en-US" sz="1800" i="1" dirty="0">
              <a:latin typeface="Arial" pitchFamily="34" charset="0"/>
              <a:cs typeface="Arial" pitchFamily="34" charset="0"/>
            </a:endParaRPr>
          </a:p>
          <a:p>
            <a:pPr>
              <a:spcBef>
                <a:spcPct val="0"/>
              </a:spcBef>
              <a:spcAft>
                <a:spcPct val="0"/>
              </a:spcAft>
              <a:buClr>
                <a:srgbClr val="3333FF"/>
              </a:buClr>
              <a:buFont typeface="Wingdings" pitchFamily="2" charset="2"/>
              <a:buNone/>
              <a:tabLst>
                <a:tab pos="685800" algn="l"/>
              </a:tabLst>
            </a:pPr>
            <a:endParaRPr lang="en-US" sz="1800" b="1" dirty="0">
              <a:latin typeface="Arial" pitchFamily="34" charset="0"/>
              <a:cs typeface="Arial" pitchFamily="34" charset="0"/>
            </a:endParaRPr>
          </a:p>
          <a:p>
            <a:pPr>
              <a:spcBef>
                <a:spcPct val="0"/>
              </a:spcBef>
              <a:spcAft>
                <a:spcPct val="0"/>
              </a:spcAft>
              <a:buFont typeface="Wingdings" pitchFamily="2" charset="2"/>
              <a:buNone/>
              <a:tabLst>
                <a:tab pos="685800" algn="l"/>
              </a:tabLst>
            </a:pPr>
            <a:r>
              <a:rPr lang="en-US" sz="1000" b="1" dirty="0">
                <a:latin typeface="Arial" pitchFamily="34" charset="0"/>
                <a:cs typeface="Arial" pitchFamily="34" charset="0"/>
              </a:rPr>
              <a:t>	</a:t>
            </a:r>
            <a:endParaRPr lang="en-US" sz="1000" b="1" dirty="0" smtClean="0">
              <a:latin typeface="Arial" pitchFamily="34" charset="0"/>
              <a:cs typeface="Arial" pitchFamily="34" charset="0"/>
            </a:endParaRPr>
          </a:p>
          <a:p>
            <a:pPr>
              <a:spcBef>
                <a:spcPct val="0"/>
              </a:spcBef>
              <a:spcAft>
                <a:spcPct val="0"/>
              </a:spcAft>
              <a:buFont typeface="Wingdings" pitchFamily="2" charset="2"/>
              <a:buNone/>
              <a:tabLst>
                <a:tab pos="685800" algn="l"/>
              </a:tabLst>
            </a:pPr>
            <a:r>
              <a:rPr lang="en-US" sz="1000" b="1" dirty="0">
                <a:latin typeface="Arial" pitchFamily="34" charset="0"/>
                <a:cs typeface="Arial" pitchFamily="34" charset="0"/>
              </a:rPr>
              <a:t>	</a:t>
            </a:r>
            <a:endParaRPr lang="en-US" sz="1100" b="1" dirty="0">
              <a:latin typeface="Arial" pitchFamily="34" charset="0"/>
              <a:cs typeface="Arial" pitchFamily="34" charset="0"/>
            </a:endParaRPr>
          </a:p>
        </p:txBody>
      </p:sp>
    </p:spTree>
    <p:extLst>
      <p:ext uri="{BB962C8B-B14F-4D97-AF65-F5344CB8AC3E}">
        <p14:creationId xmlns:p14="http://schemas.microsoft.com/office/powerpoint/2010/main" val="357612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1005840"/>
          </a:xfrm>
        </p:spPr>
        <p:txBody>
          <a:bodyPr/>
          <a:lstStyle/>
          <a:p>
            <a:r>
              <a:rPr lang="en-US" kern="0" dirty="0">
                <a:solidFill>
                  <a:srgbClr val="0000FF"/>
                </a:solidFill>
                <a:ea typeface="ＭＳ Ｐゴシック" pitchFamily="-32" charset="-128"/>
              </a:rPr>
              <a:t>What </a:t>
            </a:r>
            <a:r>
              <a:rPr lang="en-US" kern="0" dirty="0" smtClean="0">
                <a:solidFill>
                  <a:srgbClr val="0000FF"/>
                </a:solidFill>
                <a:ea typeface="ＭＳ Ｐゴシック" pitchFamily="-32" charset="-128"/>
              </a:rPr>
              <a:t>tools provide access to chemical speciation?</a:t>
            </a:r>
            <a:r>
              <a:rPr lang="en-US" kern="0" dirty="0">
                <a:solidFill>
                  <a:srgbClr val="0000FF"/>
                </a:solidFill>
                <a:ea typeface="ＭＳ Ｐゴシック" pitchFamily="-32" charset="-128"/>
              </a:rPr>
              <a:t/>
            </a:r>
            <a:br>
              <a:rPr lang="en-US" kern="0" dirty="0">
                <a:solidFill>
                  <a:srgbClr val="0000FF"/>
                </a:solidFill>
                <a:ea typeface="ＭＳ Ｐゴシック" pitchFamily="-32" charset="-128"/>
              </a:rPr>
            </a:br>
            <a:endParaRPr lang="en-US" dirty="0"/>
          </a:p>
        </p:txBody>
      </p:sp>
      <p:sp>
        <p:nvSpPr>
          <p:cNvPr id="5" name="Rectangle 14"/>
          <p:cNvSpPr>
            <a:spLocks noChangeArrowheads="1"/>
          </p:cNvSpPr>
          <p:nvPr/>
        </p:nvSpPr>
        <p:spPr bwMode="auto">
          <a:xfrm>
            <a:off x="6629400" y="1295400"/>
            <a:ext cx="1828800" cy="457200"/>
          </a:xfrm>
          <a:prstGeom prst="rect">
            <a:avLst/>
          </a:prstGeom>
          <a:solidFill>
            <a:srgbClr val="FFC000"/>
          </a:solidFill>
          <a:ln w="9525" algn="ctr">
            <a:noFill/>
            <a:round/>
            <a:headEnd/>
            <a:tailEnd/>
          </a:ln>
        </p:spPr>
        <p:txBody>
          <a:bodyPr/>
          <a:lstStyle/>
          <a:p>
            <a:pPr marL="342900" indent="-342900"/>
            <a:endParaRPr lang="en-US"/>
          </a:p>
        </p:txBody>
      </p:sp>
      <p:sp>
        <p:nvSpPr>
          <p:cNvPr id="6" name="Rectangle 13"/>
          <p:cNvSpPr>
            <a:spLocks noChangeArrowheads="1"/>
          </p:cNvSpPr>
          <p:nvPr/>
        </p:nvSpPr>
        <p:spPr bwMode="auto">
          <a:xfrm>
            <a:off x="4114800" y="1295400"/>
            <a:ext cx="1295400" cy="457200"/>
          </a:xfrm>
          <a:prstGeom prst="rect">
            <a:avLst/>
          </a:prstGeom>
          <a:solidFill>
            <a:srgbClr val="FFC000"/>
          </a:solidFill>
          <a:ln w="9525" algn="ctr">
            <a:noFill/>
            <a:round/>
            <a:headEnd/>
            <a:tailEnd/>
          </a:ln>
        </p:spPr>
        <p:txBody>
          <a:bodyPr/>
          <a:lstStyle/>
          <a:p>
            <a:pPr marL="342900" indent="-342900"/>
            <a:endParaRPr lang="en-US"/>
          </a:p>
        </p:txBody>
      </p:sp>
      <p:sp>
        <p:nvSpPr>
          <p:cNvPr id="7" name="Rectangle 12"/>
          <p:cNvSpPr>
            <a:spLocks noChangeArrowheads="1"/>
          </p:cNvSpPr>
          <p:nvPr/>
        </p:nvSpPr>
        <p:spPr bwMode="auto">
          <a:xfrm>
            <a:off x="838200" y="1295400"/>
            <a:ext cx="1295400" cy="457200"/>
          </a:xfrm>
          <a:prstGeom prst="rect">
            <a:avLst/>
          </a:prstGeom>
          <a:solidFill>
            <a:srgbClr val="FFC000"/>
          </a:solidFill>
          <a:ln w="9525" algn="ctr">
            <a:noFill/>
            <a:round/>
            <a:headEnd/>
            <a:tailEnd/>
          </a:ln>
        </p:spPr>
        <p:txBody>
          <a:bodyPr/>
          <a:lstStyle/>
          <a:p>
            <a:pPr marL="342900" indent="-342900"/>
            <a:endParaRPr lang="en-US"/>
          </a:p>
        </p:txBody>
      </p:sp>
      <p:sp>
        <p:nvSpPr>
          <p:cNvPr id="8" name="TextBox 6"/>
          <p:cNvSpPr txBox="1">
            <a:spLocks noChangeArrowheads="1"/>
          </p:cNvSpPr>
          <p:nvPr/>
        </p:nvSpPr>
        <p:spPr bwMode="auto">
          <a:xfrm>
            <a:off x="838200" y="1371600"/>
            <a:ext cx="1207382" cy="307777"/>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sz="1400" b="1" dirty="0">
                <a:latin typeface="Arial" pitchFamily="34" charset="0"/>
                <a:cs typeface="Arial" pitchFamily="34" charset="0"/>
              </a:rPr>
              <a:t>Morphology</a:t>
            </a:r>
          </a:p>
        </p:txBody>
      </p:sp>
      <p:sp>
        <p:nvSpPr>
          <p:cNvPr id="9" name="TextBox 7"/>
          <p:cNvSpPr txBox="1">
            <a:spLocks noChangeArrowheads="1"/>
          </p:cNvSpPr>
          <p:nvPr/>
        </p:nvSpPr>
        <p:spPr bwMode="auto">
          <a:xfrm>
            <a:off x="3809998" y="3505200"/>
            <a:ext cx="3363711" cy="2893100"/>
          </a:xfrm>
          <a:prstGeom prst="rect">
            <a:avLst/>
          </a:prstGeom>
          <a:noFill/>
          <a:ln w="9525">
            <a:noFill/>
            <a:miter lim="800000"/>
            <a:headEnd/>
            <a:tailEnd/>
          </a:ln>
        </p:spPr>
        <p:txBody>
          <a:bodyPr wrap="square">
            <a:spAutoFit/>
          </a:bodyPr>
          <a:lstStyle/>
          <a:p>
            <a:pPr>
              <a:spcBef>
                <a:spcPct val="0"/>
              </a:spcBef>
              <a:spcAft>
                <a:spcPct val="0"/>
              </a:spcAft>
              <a:buClr>
                <a:srgbClr val="0000FF"/>
              </a:buClr>
              <a:buFont typeface="Arial" pitchFamily="34" charset="0"/>
              <a:buChar char="•"/>
            </a:pPr>
            <a:r>
              <a:rPr lang="en-US" sz="1400" b="1" dirty="0"/>
              <a:t> </a:t>
            </a:r>
            <a:r>
              <a:rPr lang="en-US" sz="1400" b="1" dirty="0" smtClean="0">
                <a:latin typeface="Arial" pitchFamily="34" charset="0"/>
                <a:cs typeface="Arial" pitchFamily="34" charset="0"/>
              </a:rPr>
              <a:t>SEM-Energy</a:t>
            </a:r>
          </a:p>
          <a:p>
            <a:pPr>
              <a:spcBef>
                <a:spcPct val="0"/>
              </a:spcBef>
              <a:spcAft>
                <a:spcPct val="0"/>
              </a:spcAft>
              <a:buClr>
                <a:srgbClr val="0000FF"/>
              </a:buClr>
            </a:pPr>
            <a:r>
              <a:rPr lang="en-US" sz="1400" b="1" dirty="0" smtClean="0">
                <a:latin typeface="Arial" pitchFamily="34" charset="0"/>
                <a:cs typeface="Arial" pitchFamily="34" charset="0"/>
              </a:rPr>
              <a:t>  Dispersive </a:t>
            </a:r>
            <a:endParaRPr lang="en-US" sz="1400" b="1" dirty="0">
              <a:latin typeface="Arial" pitchFamily="34" charset="0"/>
              <a:cs typeface="Arial" pitchFamily="34" charset="0"/>
            </a:endParaRPr>
          </a:p>
          <a:p>
            <a:pPr>
              <a:spcBef>
                <a:spcPct val="0"/>
              </a:spcBef>
              <a:spcAft>
                <a:spcPct val="0"/>
              </a:spcAft>
              <a:buFont typeface="Wingdings" pitchFamily="2" charset="2"/>
              <a:buNone/>
            </a:pPr>
            <a:r>
              <a:rPr lang="en-US" sz="1400" b="1" dirty="0">
                <a:latin typeface="Arial" pitchFamily="34" charset="0"/>
                <a:cs typeface="Arial" pitchFamily="34" charset="0"/>
              </a:rPr>
              <a:t>  </a:t>
            </a:r>
            <a:r>
              <a:rPr lang="en-US" sz="1400" b="1" dirty="0" smtClean="0">
                <a:latin typeface="Arial" pitchFamily="34" charset="0"/>
                <a:cs typeface="Arial" pitchFamily="34" charset="0"/>
              </a:rPr>
              <a:t>Spectroscopy</a:t>
            </a:r>
          </a:p>
          <a:p>
            <a:pPr>
              <a:spcBef>
                <a:spcPct val="0"/>
              </a:spcBef>
              <a:spcAft>
                <a:spcPct val="0"/>
              </a:spcAft>
              <a:buFont typeface="Wingdings" pitchFamily="2" charset="2"/>
              <a:buNone/>
            </a:pPr>
            <a:endParaRPr lang="en-US" sz="1400" b="1" dirty="0" smtClean="0">
              <a:latin typeface="Arial" pitchFamily="34" charset="0"/>
              <a:cs typeface="Arial" pitchFamily="34" charset="0"/>
            </a:endParaRPr>
          </a:p>
          <a:p>
            <a:pPr>
              <a:spcBef>
                <a:spcPct val="0"/>
              </a:spcBef>
              <a:spcAft>
                <a:spcPct val="0"/>
              </a:spcAft>
              <a:buFont typeface="Wingdings" pitchFamily="2" charset="2"/>
              <a:buNone/>
            </a:pPr>
            <a:endParaRPr lang="en-US" sz="1400" b="1" dirty="0">
              <a:latin typeface="Arial" pitchFamily="34" charset="0"/>
              <a:cs typeface="Arial" pitchFamily="34" charset="0"/>
            </a:endParaRPr>
          </a:p>
          <a:p>
            <a:pPr>
              <a:spcBef>
                <a:spcPct val="0"/>
              </a:spcBef>
              <a:spcAft>
                <a:spcPct val="0"/>
              </a:spcAft>
              <a:buFont typeface="Wingdings" pitchFamily="2" charset="2"/>
              <a:buNone/>
            </a:pPr>
            <a:endParaRPr lang="en-US" sz="1400" b="1" dirty="0" smtClean="0">
              <a:latin typeface="Arial" pitchFamily="34" charset="0"/>
              <a:cs typeface="Arial" pitchFamily="34" charset="0"/>
            </a:endParaRPr>
          </a:p>
          <a:p>
            <a:pPr>
              <a:spcBef>
                <a:spcPct val="0"/>
              </a:spcBef>
              <a:spcAft>
                <a:spcPct val="0"/>
              </a:spcAft>
              <a:buFont typeface="Wingdings" pitchFamily="2" charset="2"/>
              <a:buNone/>
            </a:pPr>
            <a:endParaRPr lang="en-US" sz="1400" b="1" dirty="0">
              <a:latin typeface="Arial" pitchFamily="34" charset="0"/>
              <a:cs typeface="Arial" pitchFamily="34" charset="0"/>
            </a:endParaRPr>
          </a:p>
          <a:p>
            <a:pPr>
              <a:spcBef>
                <a:spcPct val="0"/>
              </a:spcBef>
              <a:spcAft>
                <a:spcPct val="0"/>
              </a:spcAft>
              <a:buFont typeface="Wingdings" pitchFamily="2" charset="2"/>
              <a:buNone/>
            </a:pPr>
            <a:endParaRPr lang="en-US" sz="1400" b="1" dirty="0" smtClean="0">
              <a:latin typeface="Arial" pitchFamily="34" charset="0"/>
              <a:cs typeface="Arial" pitchFamily="34" charset="0"/>
            </a:endParaRPr>
          </a:p>
          <a:p>
            <a:pPr>
              <a:spcBef>
                <a:spcPct val="0"/>
              </a:spcBef>
              <a:spcAft>
                <a:spcPct val="0"/>
              </a:spcAft>
              <a:buFont typeface="Wingdings" pitchFamily="2" charset="2"/>
              <a:buNone/>
            </a:pPr>
            <a:endParaRPr lang="en-US" sz="1400" b="1" dirty="0" smtClean="0">
              <a:latin typeface="Arial" pitchFamily="34" charset="0"/>
              <a:cs typeface="Arial" pitchFamily="34" charset="0"/>
            </a:endParaRPr>
          </a:p>
          <a:p>
            <a:pPr>
              <a:spcBef>
                <a:spcPct val="0"/>
              </a:spcBef>
              <a:spcAft>
                <a:spcPct val="0"/>
              </a:spcAft>
              <a:buFont typeface="Wingdings" pitchFamily="2" charset="2"/>
              <a:buNone/>
            </a:pPr>
            <a:endParaRPr lang="en-US" sz="1400" b="1" dirty="0">
              <a:latin typeface="Arial" pitchFamily="34" charset="0"/>
              <a:cs typeface="Arial" pitchFamily="34" charset="0"/>
            </a:endParaRPr>
          </a:p>
          <a:p>
            <a:pPr>
              <a:spcBef>
                <a:spcPct val="0"/>
              </a:spcBef>
              <a:spcAft>
                <a:spcPct val="0"/>
              </a:spcAft>
              <a:buClr>
                <a:srgbClr val="0000FF"/>
              </a:buClr>
              <a:buFont typeface="Arial" pitchFamily="34" charset="0"/>
              <a:buChar char="•"/>
            </a:pPr>
            <a:r>
              <a:rPr lang="en-US" sz="1400" b="1" dirty="0">
                <a:latin typeface="Arial" pitchFamily="34" charset="0"/>
                <a:cs typeface="Arial" pitchFamily="34" charset="0"/>
              </a:rPr>
              <a:t> </a:t>
            </a:r>
            <a:r>
              <a:rPr lang="en-US" sz="1400" b="1" dirty="0" smtClean="0">
                <a:latin typeface="Arial" pitchFamily="34" charset="0"/>
                <a:cs typeface="Arial" pitchFamily="34" charset="0"/>
              </a:rPr>
              <a:t>Inductively Coupled</a:t>
            </a:r>
          </a:p>
          <a:p>
            <a:pPr>
              <a:spcBef>
                <a:spcPct val="0"/>
              </a:spcBef>
              <a:spcAft>
                <a:spcPct val="0"/>
              </a:spcAft>
              <a:buClr>
                <a:srgbClr val="0000FF"/>
              </a:buClr>
            </a:pPr>
            <a:r>
              <a:rPr lang="en-US" sz="1400" b="1" dirty="0" smtClean="0">
                <a:latin typeface="Arial" pitchFamily="34" charset="0"/>
                <a:cs typeface="Arial" pitchFamily="34" charset="0"/>
              </a:rPr>
              <a:t>  Plasma – Mass Spectrometry</a:t>
            </a:r>
            <a:endParaRPr lang="en-US" sz="1400" b="1" dirty="0">
              <a:latin typeface="Arial" pitchFamily="34" charset="0"/>
              <a:cs typeface="Arial" pitchFamily="34" charset="0"/>
            </a:endParaRPr>
          </a:p>
          <a:p>
            <a:pPr>
              <a:spcBef>
                <a:spcPct val="0"/>
              </a:spcBef>
              <a:spcAft>
                <a:spcPct val="0"/>
              </a:spcAft>
              <a:buFont typeface="Wingdings" pitchFamily="2" charset="2"/>
              <a:buNone/>
            </a:pPr>
            <a:endParaRPr lang="en-US" sz="1400" b="1" dirty="0">
              <a:solidFill>
                <a:srgbClr val="FF0000"/>
              </a:solidFill>
            </a:endParaRPr>
          </a:p>
        </p:txBody>
      </p:sp>
      <p:sp>
        <p:nvSpPr>
          <p:cNvPr id="10" name="TextBox 11"/>
          <p:cNvSpPr txBox="1">
            <a:spLocks noChangeArrowheads="1"/>
          </p:cNvSpPr>
          <p:nvPr/>
        </p:nvSpPr>
        <p:spPr bwMode="auto">
          <a:xfrm>
            <a:off x="6172200" y="4913313"/>
            <a:ext cx="2514600" cy="1169551"/>
          </a:xfrm>
          <a:prstGeom prst="rect">
            <a:avLst/>
          </a:prstGeom>
          <a:noFill/>
          <a:ln w="9525">
            <a:noFill/>
            <a:miter lim="800000"/>
            <a:headEnd/>
            <a:tailEnd/>
          </a:ln>
        </p:spPr>
        <p:txBody>
          <a:bodyPr wrap="square">
            <a:spAutoFit/>
          </a:bodyPr>
          <a:lstStyle/>
          <a:p>
            <a:pPr>
              <a:spcBef>
                <a:spcPct val="0"/>
              </a:spcBef>
              <a:spcAft>
                <a:spcPct val="0"/>
              </a:spcAft>
              <a:buClr>
                <a:srgbClr val="0000FF"/>
              </a:buClr>
              <a:buFont typeface="Arial" pitchFamily="34" charset="0"/>
              <a:buChar char="•"/>
            </a:pPr>
            <a:r>
              <a:rPr lang="en-US" sz="1400" b="1" dirty="0"/>
              <a:t> </a:t>
            </a:r>
            <a:r>
              <a:rPr lang="en-US" sz="1400" b="1" dirty="0">
                <a:latin typeface="Arial" pitchFamily="34" charset="0"/>
                <a:cs typeface="Arial" pitchFamily="34" charset="0"/>
              </a:rPr>
              <a:t>X-ray diffraction </a:t>
            </a:r>
            <a:r>
              <a:rPr lang="en-US" sz="1400" b="1" dirty="0" smtClean="0">
                <a:latin typeface="Arial" pitchFamily="34" charset="0"/>
                <a:cs typeface="Arial" pitchFamily="34" charset="0"/>
              </a:rPr>
              <a:t>analysis</a:t>
            </a:r>
          </a:p>
          <a:p>
            <a:pPr>
              <a:spcBef>
                <a:spcPct val="0"/>
              </a:spcBef>
              <a:spcAft>
                <a:spcPct val="0"/>
              </a:spcAft>
              <a:buClr>
                <a:srgbClr val="0000FF"/>
              </a:buClr>
            </a:pPr>
            <a:r>
              <a:rPr lang="en-US" sz="1400" b="1" dirty="0" smtClean="0">
                <a:latin typeface="Arial" pitchFamily="34" charset="0"/>
                <a:cs typeface="Arial" pitchFamily="34" charset="0"/>
              </a:rPr>
              <a:t> </a:t>
            </a:r>
            <a:endParaRPr lang="en-US" sz="1400" b="1" dirty="0">
              <a:latin typeface="Arial" pitchFamily="34" charset="0"/>
              <a:cs typeface="Arial" pitchFamily="34" charset="0"/>
            </a:endParaRPr>
          </a:p>
          <a:p>
            <a:pPr>
              <a:spcBef>
                <a:spcPct val="0"/>
              </a:spcBef>
              <a:spcAft>
                <a:spcPct val="0"/>
              </a:spcAft>
              <a:buClr>
                <a:srgbClr val="0000FF"/>
              </a:buClr>
              <a:buFont typeface="Arial" pitchFamily="34" charset="0"/>
              <a:buChar char="•"/>
            </a:pPr>
            <a:r>
              <a:rPr lang="en-US" sz="1400" b="1" dirty="0">
                <a:latin typeface="Arial" pitchFamily="34" charset="0"/>
                <a:cs typeface="Arial" pitchFamily="34" charset="0"/>
              </a:rPr>
              <a:t> </a:t>
            </a:r>
            <a:r>
              <a:rPr lang="en-US" sz="1400" b="1" dirty="0" smtClean="0">
                <a:latin typeface="Arial" pitchFamily="34" charset="0"/>
                <a:cs typeface="Arial" pitchFamily="34" charset="0"/>
              </a:rPr>
              <a:t>X-ray Absorption</a:t>
            </a:r>
          </a:p>
          <a:p>
            <a:pPr>
              <a:spcBef>
                <a:spcPct val="0"/>
              </a:spcBef>
              <a:spcAft>
                <a:spcPct val="0"/>
              </a:spcAft>
              <a:buClr>
                <a:srgbClr val="0000FF"/>
              </a:buClr>
            </a:pPr>
            <a:r>
              <a:rPr lang="en-US" sz="1400" b="1" dirty="0">
                <a:latin typeface="Arial" pitchFamily="34" charset="0"/>
                <a:cs typeface="Arial" pitchFamily="34" charset="0"/>
              </a:rPr>
              <a:t> </a:t>
            </a:r>
            <a:r>
              <a:rPr lang="en-US" sz="1400" b="1" dirty="0" smtClean="0">
                <a:latin typeface="Arial" pitchFamily="34" charset="0"/>
                <a:cs typeface="Arial" pitchFamily="34" charset="0"/>
              </a:rPr>
              <a:t> Spectroscopy</a:t>
            </a:r>
            <a:endParaRPr lang="en-US" sz="1400" b="1" dirty="0">
              <a:latin typeface="Arial" pitchFamily="34" charset="0"/>
              <a:cs typeface="Arial" pitchFamily="34" charset="0"/>
            </a:endParaRPr>
          </a:p>
          <a:p>
            <a:pPr>
              <a:spcBef>
                <a:spcPct val="0"/>
              </a:spcBef>
              <a:spcAft>
                <a:spcPct val="0"/>
              </a:spcAft>
              <a:buClr>
                <a:schemeClr val="tx1"/>
              </a:buClr>
              <a:buFont typeface="Wingdings" pitchFamily="2" charset="2"/>
              <a:buNone/>
            </a:pPr>
            <a:r>
              <a:rPr lang="en-US" sz="1400" b="1" dirty="0"/>
              <a:t>  </a:t>
            </a:r>
          </a:p>
        </p:txBody>
      </p:sp>
      <p:sp>
        <p:nvSpPr>
          <p:cNvPr id="11" name="TextBox 6"/>
          <p:cNvSpPr txBox="1">
            <a:spLocks noChangeArrowheads="1"/>
          </p:cNvSpPr>
          <p:nvPr/>
        </p:nvSpPr>
        <p:spPr bwMode="auto">
          <a:xfrm>
            <a:off x="4267200" y="1368425"/>
            <a:ext cx="1030288" cy="307975"/>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sz="1400" b="1" dirty="0">
                <a:latin typeface="Arial" pitchFamily="34" charset="0"/>
                <a:cs typeface="Arial" pitchFamily="34" charset="0"/>
              </a:rPr>
              <a:t>Elemental</a:t>
            </a:r>
          </a:p>
        </p:txBody>
      </p:sp>
      <p:sp>
        <p:nvSpPr>
          <p:cNvPr id="12" name="TextBox 6"/>
          <p:cNvSpPr txBox="1">
            <a:spLocks noChangeArrowheads="1"/>
          </p:cNvSpPr>
          <p:nvPr/>
        </p:nvSpPr>
        <p:spPr bwMode="auto">
          <a:xfrm>
            <a:off x="6716713" y="1368425"/>
            <a:ext cx="1716087" cy="307975"/>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sz="1400" b="1" dirty="0">
                <a:latin typeface="Arial" pitchFamily="34" charset="0"/>
                <a:cs typeface="Arial" pitchFamily="34" charset="0"/>
              </a:rPr>
              <a:t>Structural (lattice)</a:t>
            </a:r>
          </a:p>
        </p:txBody>
      </p:sp>
      <p:sp>
        <p:nvSpPr>
          <p:cNvPr id="13" name="TextBox 7"/>
          <p:cNvSpPr txBox="1">
            <a:spLocks noChangeArrowheads="1"/>
          </p:cNvSpPr>
          <p:nvPr/>
        </p:nvSpPr>
        <p:spPr bwMode="auto">
          <a:xfrm>
            <a:off x="304800" y="5029200"/>
            <a:ext cx="3352800" cy="307777"/>
          </a:xfrm>
          <a:prstGeom prst="rect">
            <a:avLst/>
          </a:prstGeom>
          <a:noFill/>
          <a:ln w="9525">
            <a:noFill/>
            <a:miter lim="800000"/>
            <a:headEnd/>
            <a:tailEnd/>
          </a:ln>
        </p:spPr>
        <p:txBody>
          <a:bodyPr wrap="square">
            <a:spAutoFit/>
          </a:bodyPr>
          <a:lstStyle/>
          <a:p>
            <a:pPr>
              <a:spcBef>
                <a:spcPct val="0"/>
              </a:spcBef>
              <a:spcAft>
                <a:spcPct val="0"/>
              </a:spcAft>
              <a:buClr>
                <a:srgbClr val="0000FF"/>
              </a:buClr>
              <a:buFont typeface="Arial" pitchFamily="34" charset="0"/>
              <a:buChar char="•"/>
            </a:pPr>
            <a:r>
              <a:rPr lang="en-US" sz="1400" b="1" dirty="0"/>
              <a:t>  </a:t>
            </a:r>
            <a:r>
              <a:rPr lang="en-US" sz="1400" b="1" dirty="0">
                <a:latin typeface="Arial" pitchFamily="34" charset="0"/>
                <a:cs typeface="Arial" pitchFamily="34" charset="0"/>
              </a:rPr>
              <a:t>Scanning </a:t>
            </a:r>
            <a:r>
              <a:rPr lang="en-US" sz="1400" b="1" dirty="0" smtClean="0">
                <a:latin typeface="Arial" pitchFamily="34" charset="0"/>
                <a:cs typeface="Arial" pitchFamily="34" charset="0"/>
              </a:rPr>
              <a:t>Electron Microscopy</a:t>
            </a:r>
            <a:endParaRPr lang="en-US" sz="1400" b="1" dirty="0">
              <a:latin typeface="Arial" pitchFamily="34" charset="0"/>
              <a:cs typeface="Arial" pitchFamily="34" charset="0"/>
            </a:endParaRPr>
          </a:p>
        </p:txBody>
      </p:sp>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a:xfrm>
            <a:off x="381000" y="1828800"/>
            <a:ext cx="3474720" cy="32004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752600"/>
            <a:ext cx="1828800" cy="1371600"/>
          </a:xfrm>
          <a:prstGeom prst="rect">
            <a:avLst/>
          </a:prstGeom>
        </p:spPr>
      </p:pic>
      <p:pic>
        <p:nvPicPr>
          <p:cNvPr id="16" name="Picture 15" descr="UO3_gamma_lattice.jpg"/>
          <p:cNvPicPr>
            <a:picLocks noChangeAspect="1"/>
          </p:cNvPicPr>
          <p:nvPr/>
        </p:nvPicPr>
        <p:blipFill>
          <a:blip r:embed="rId4" cstate="print"/>
          <a:stretch>
            <a:fillRect/>
          </a:stretch>
        </p:blipFill>
        <p:spPr>
          <a:xfrm>
            <a:off x="6172200" y="3124200"/>
            <a:ext cx="2887401" cy="1828800"/>
          </a:xfrm>
          <a:prstGeom prst="rect">
            <a:avLst/>
          </a:prstGeom>
        </p:spPr>
      </p:pic>
      <p:sp>
        <p:nvSpPr>
          <p:cNvPr id="17" name="TextBox 16"/>
          <p:cNvSpPr txBox="1"/>
          <p:nvPr/>
        </p:nvSpPr>
        <p:spPr>
          <a:xfrm>
            <a:off x="6629400" y="1828800"/>
            <a:ext cx="721672" cy="338554"/>
          </a:xfrm>
          <a:prstGeom prst="rect">
            <a:avLst/>
          </a:prstGeom>
          <a:noFill/>
        </p:spPr>
        <p:txBody>
          <a:bodyPr wrap="none" rtlCol="0">
            <a:spAutoFit/>
          </a:bodyPr>
          <a:lstStyle/>
          <a:p>
            <a:r>
              <a:rPr lang="en-US" sz="1600" dirty="0" smtClean="0">
                <a:latin typeface="Symbol" pitchFamily="18" charset="2"/>
                <a:cs typeface="Arial" pitchFamily="34" charset="0"/>
              </a:rPr>
              <a:t>g</a:t>
            </a:r>
            <a:r>
              <a:rPr lang="en-US" sz="1600" dirty="0" smtClean="0">
                <a:latin typeface="Arial" pitchFamily="34" charset="0"/>
                <a:cs typeface="Arial" pitchFamily="34" charset="0"/>
              </a:rPr>
              <a:t>-UO</a:t>
            </a:r>
            <a:r>
              <a:rPr lang="en-US" sz="1600" baseline="-25000" dirty="0" smtClean="0">
                <a:latin typeface="Arial" pitchFamily="34" charset="0"/>
                <a:cs typeface="Arial" pitchFamily="34" charset="0"/>
              </a:rPr>
              <a:t>3</a:t>
            </a:r>
            <a:endParaRPr lang="en-US" sz="1600" dirty="0">
              <a:latin typeface="Symbol" pitchFamily="18" charset="2"/>
              <a:cs typeface="Arial" pitchFamily="34" charset="0"/>
            </a:endParaRPr>
          </a:p>
        </p:txBody>
      </p:sp>
      <p:sp>
        <p:nvSpPr>
          <p:cNvPr id="18" name="TextBox 17"/>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pic>
        <p:nvPicPr>
          <p:cNvPr id="19" name="Picture 18" descr="Spc2OX_57_LTLH_1"/>
          <p:cNvPicPr>
            <a:picLocks noChangeAspect="1"/>
          </p:cNvPicPr>
          <p:nvPr/>
        </p:nvPicPr>
        <p:blipFill rotWithShape="1">
          <a:blip r:embed="rId5">
            <a:extLst>
              <a:ext uri="{28A0092B-C50C-407E-A947-70E740481C1C}">
                <a14:useLocalDpi xmlns:a14="http://schemas.microsoft.com/office/drawing/2010/main" val="0"/>
              </a:ext>
            </a:extLst>
          </a:blip>
          <a:srcRect l="1038" t="8332" r="-1038" b="1666"/>
          <a:stretch/>
        </p:blipFill>
        <p:spPr bwMode="auto">
          <a:xfrm>
            <a:off x="3931920" y="1828800"/>
            <a:ext cx="2340791" cy="1645920"/>
          </a:xfrm>
          <a:prstGeom prst="rect">
            <a:avLst/>
          </a:prstGeom>
          <a:solidFill>
            <a:srgbClr val="FFFFFF"/>
          </a:solidFill>
          <a:ln w="19050">
            <a:solidFill>
              <a:srgbClr val="000000"/>
            </a:solidFill>
            <a:miter lim="800000"/>
            <a:headEnd/>
            <a:tailEnd/>
          </a:ln>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1249" t="15000" r="9998" b="20000"/>
          <a:stretch/>
        </p:blipFill>
        <p:spPr>
          <a:xfrm>
            <a:off x="3907609" y="4273233"/>
            <a:ext cx="2067953" cy="1280160"/>
          </a:xfrm>
          <a:prstGeom prst="rect">
            <a:avLst/>
          </a:prstGeom>
          <a:ln w="15875">
            <a:solidFill>
              <a:schemeClr val="tx1"/>
            </a:solidFill>
          </a:ln>
        </p:spPr>
      </p:pic>
    </p:spTree>
    <p:extLst>
      <p:ext uri="{BB962C8B-B14F-4D97-AF65-F5344CB8AC3E}">
        <p14:creationId xmlns:p14="http://schemas.microsoft.com/office/powerpoint/2010/main" val="255133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Quanta 3D FEG"/>
          <p:cNvPicPr>
            <a:picLocks noChangeAspect="1" noChangeArrowheads="1"/>
          </p:cNvPicPr>
          <p:nvPr/>
        </p:nvPicPr>
        <p:blipFill>
          <a:blip r:embed="rId2" cstate="print"/>
          <a:srcRect/>
          <a:stretch>
            <a:fillRect/>
          </a:stretch>
        </p:blipFill>
        <p:spPr bwMode="auto">
          <a:xfrm>
            <a:off x="1905000" y="1356360"/>
            <a:ext cx="3004617" cy="2377440"/>
          </a:xfrm>
          <a:prstGeom prst="rect">
            <a:avLst/>
          </a:prstGeom>
          <a:noFill/>
          <a:ln w="9525">
            <a:solidFill>
              <a:schemeClr val="tx1"/>
            </a:solidFill>
            <a:miter lim="800000"/>
            <a:headEnd/>
            <a:tailEnd/>
          </a:ln>
        </p:spPr>
      </p:pic>
      <p:sp>
        <p:nvSpPr>
          <p:cNvPr id="2" name="Title 1"/>
          <p:cNvSpPr>
            <a:spLocks noGrp="1"/>
          </p:cNvSpPr>
          <p:nvPr>
            <p:ph type="title"/>
          </p:nvPr>
        </p:nvSpPr>
        <p:spPr/>
        <p:txBody>
          <a:bodyPr/>
          <a:lstStyle/>
          <a:p>
            <a:r>
              <a:rPr lang="en-US" dirty="0" smtClean="0">
                <a:solidFill>
                  <a:srgbClr val="0000FF"/>
                </a:solidFill>
              </a:rPr>
              <a:t>Measurement </a:t>
            </a:r>
            <a:r>
              <a:rPr lang="en-US" dirty="0">
                <a:solidFill>
                  <a:srgbClr val="0000FF"/>
                </a:solidFill>
              </a:rPr>
              <a:t>Capabilities</a:t>
            </a:r>
            <a:br>
              <a:rPr lang="en-US" dirty="0">
                <a:solidFill>
                  <a:srgbClr val="0000FF"/>
                </a:solidFill>
              </a:rPr>
            </a:b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45920"/>
            <a:ext cx="2833140" cy="2468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6" descr="70080_SEM_SEI30kV_3"/>
          <p:cNvPicPr>
            <a:picLocks noChangeAspect="1" noChangeArrowheads="1"/>
          </p:cNvPicPr>
          <p:nvPr/>
        </p:nvPicPr>
        <p:blipFill>
          <a:blip r:embed="rId4" cstate="print"/>
          <a:srcRect/>
          <a:stretch>
            <a:fillRect/>
          </a:stretch>
        </p:blipFill>
        <p:spPr bwMode="auto">
          <a:xfrm>
            <a:off x="3903690" y="914400"/>
            <a:ext cx="1219200" cy="914400"/>
          </a:xfrm>
          <a:prstGeom prst="rect">
            <a:avLst/>
          </a:prstGeom>
          <a:noFill/>
          <a:ln w="9525">
            <a:solidFill>
              <a:schemeClr val="tx1"/>
            </a:solidFill>
            <a:miter lim="800000"/>
            <a:headEnd/>
            <a:tailEnd/>
          </a:ln>
        </p:spPr>
      </p:pic>
      <p:pic>
        <p:nvPicPr>
          <p:cNvPr id="7" name="Picture 2" descr="C:\Documents and Settings\214217\My Documents\Experimental Data\2012\05-18-12\IMG_1107.JPG"/>
          <p:cNvPicPr>
            <a:picLocks noChangeAspect="1" noChangeArrowheads="1"/>
          </p:cNvPicPr>
          <p:nvPr/>
        </p:nvPicPr>
        <p:blipFill>
          <a:blip r:embed="rId5" cstate="print"/>
          <a:srcRect l="22956" t="15946" r="12003" b="11311"/>
          <a:stretch>
            <a:fillRect/>
          </a:stretch>
        </p:blipFill>
        <p:spPr bwMode="auto">
          <a:xfrm>
            <a:off x="1164199" y="4012058"/>
            <a:ext cx="2289067" cy="1920240"/>
          </a:xfrm>
          <a:prstGeom prst="rect">
            <a:avLst/>
          </a:prstGeom>
          <a:noFill/>
          <a:ln>
            <a:solidFill>
              <a:schemeClr val="tx1"/>
            </a:solidFill>
          </a:ln>
        </p:spPr>
      </p:pic>
      <p:sp>
        <p:nvSpPr>
          <p:cNvPr id="8" name="TextBox 7"/>
          <p:cNvSpPr txBox="1"/>
          <p:nvPr/>
        </p:nvSpPr>
        <p:spPr>
          <a:xfrm>
            <a:off x="1182318" y="5181600"/>
            <a:ext cx="2725079" cy="738664"/>
          </a:xfrm>
          <a:prstGeom prst="rect">
            <a:avLst/>
          </a:prstGeom>
          <a:noFill/>
        </p:spPr>
        <p:txBody>
          <a:bodyPr wrap="square" rtlCol="0">
            <a:spAutoFit/>
          </a:bodyPr>
          <a:lstStyle/>
          <a:p>
            <a:r>
              <a:rPr lang="en-US" sz="1400" b="1" dirty="0" err="1" smtClean="0">
                <a:solidFill>
                  <a:srgbClr val="FF0000"/>
                </a:solidFill>
                <a:latin typeface="Arial" pitchFamily="34" charset="0"/>
                <a:cs typeface="Arial" pitchFamily="34" charset="0"/>
              </a:rPr>
              <a:t>Bruker</a:t>
            </a:r>
            <a:r>
              <a:rPr lang="en-US" sz="1400" b="1" dirty="0" smtClean="0">
                <a:solidFill>
                  <a:srgbClr val="FF0000"/>
                </a:solidFill>
                <a:latin typeface="Arial" pitchFamily="34" charset="0"/>
                <a:cs typeface="Arial" pitchFamily="34" charset="0"/>
              </a:rPr>
              <a:t> D8 ADVANCE </a:t>
            </a:r>
          </a:p>
          <a:p>
            <a:r>
              <a:rPr lang="en-US" sz="1400" b="1" dirty="0" smtClean="0">
                <a:solidFill>
                  <a:srgbClr val="FF0000"/>
                </a:solidFill>
                <a:latin typeface="Arial" pitchFamily="34" charset="0"/>
                <a:cs typeface="Arial" pitchFamily="34" charset="0"/>
              </a:rPr>
              <a:t>powder X-ray </a:t>
            </a:r>
          </a:p>
          <a:p>
            <a:r>
              <a:rPr lang="en-US" sz="1400" b="1" dirty="0" err="1" smtClean="0">
                <a:solidFill>
                  <a:srgbClr val="FF0000"/>
                </a:solidFill>
                <a:latin typeface="Arial" pitchFamily="34" charset="0"/>
                <a:cs typeface="Arial" pitchFamily="34" charset="0"/>
              </a:rPr>
              <a:t>diffractometer</a:t>
            </a:r>
            <a:endParaRPr lang="en-US" sz="1400" b="1" dirty="0">
              <a:solidFill>
                <a:srgbClr val="FF0000"/>
              </a:solidFill>
              <a:latin typeface="Arial" pitchFamily="34" charset="0"/>
              <a:cs typeface="Arial" pitchFamily="34" charset="0"/>
            </a:endParaRPr>
          </a:p>
        </p:txBody>
      </p:sp>
      <p:pic>
        <p:nvPicPr>
          <p:cNvPr id="9" name="Picture 4" descr="SSRL"/>
          <p:cNvPicPr>
            <a:picLocks noChangeAspect="1" noChangeArrowheads="1"/>
          </p:cNvPicPr>
          <p:nvPr/>
        </p:nvPicPr>
        <p:blipFill>
          <a:blip r:embed="rId6" cstate="print"/>
          <a:srcRect/>
          <a:stretch>
            <a:fillRect/>
          </a:stretch>
        </p:blipFill>
        <p:spPr bwMode="auto">
          <a:xfrm>
            <a:off x="4419600" y="4267200"/>
            <a:ext cx="2268510" cy="1828800"/>
          </a:xfrm>
          <a:prstGeom prst="rect">
            <a:avLst/>
          </a:prstGeom>
          <a:noFill/>
          <a:ln w="9525">
            <a:solidFill>
              <a:schemeClr val="tx1"/>
            </a:solidFill>
            <a:miter lim="800000"/>
            <a:headEnd/>
            <a:tailEnd/>
          </a:ln>
        </p:spPr>
      </p:pic>
      <p:sp>
        <p:nvSpPr>
          <p:cNvPr id="10" name="Text Box 9"/>
          <p:cNvSpPr txBox="1">
            <a:spLocks noChangeArrowheads="1"/>
          </p:cNvSpPr>
          <p:nvPr/>
        </p:nvSpPr>
        <p:spPr bwMode="auto">
          <a:xfrm>
            <a:off x="4419600" y="5265003"/>
            <a:ext cx="2503655" cy="738664"/>
          </a:xfrm>
          <a:prstGeom prst="rect">
            <a:avLst/>
          </a:prstGeom>
          <a:noFill/>
          <a:ln w="9525">
            <a:noFill/>
            <a:miter lim="800000"/>
            <a:headEnd/>
            <a:tailEnd/>
          </a:ln>
        </p:spPr>
        <p:txBody>
          <a:bodyPr wrap="square">
            <a:spAutoFit/>
          </a:bodyPr>
          <a:lstStyle/>
          <a:p>
            <a:pPr defTabSz="457200"/>
            <a:r>
              <a:rPr lang="en-US" sz="1400" b="1" dirty="0">
                <a:solidFill>
                  <a:srgbClr val="FF0000"/>
                </a:solidFill>
                <a:latin typeface="Arial" pitchFamily="34" charset="0"/>
                <a:cs typeface="Arial" pitchFamily="34" charset="0"/>
              </a:rPr>
              <a:t>Stanford Synchrotron Radiation </a:t>
            </a:r>
            <a:r>
              <a:rPr lang="en-US" sz="1400" b="1" dirty="0" err="1" smtClean="0">
                <a:solidFill>
                  <a:srgbClr val="FF0000"/>
                </a:solidFill>
                <a:latin typeface="Arial" pitchFamily="34" charset="0"/>
                <a:cs typeface="Arial" pitchFamily="34" charset="0"/>
              </a:rPr>
              <a:t>Lightsource</a:t>
            </a:r>
            <a:endParaRPr lang="en-US" sz="1400" b="1" dirty="0" smtClean="0">
              <a:solidFill>
                <a:srgbClr val="FF0000"/>
              </a:solidFill>
              <a:latin typeface="Arial" pitchFamily="34" charset="0"/>
              <a:cs typeface="Arial" pitchFamily="34" charset="0"/>
            </a:endParaRPr>
          </a:p>
          <a:p>
            <a:pPr defTabSz="457200"/>
            <a:r>
              <a:rPr lang="en-US" sz="1400" b="1" dirty="0" smtClean="0">
                <a:solidFill>
                  <a:srgbClr val="FF0000"/>
                </a:solidFill>
                <a:latin typeface="Arial" pitchFamily="34" charset="0"/>
                <a:cs typeface="Arial" pitchFamily="34" charset="0"/>
              </a:rPr>
              <a:t>Menlo </a:t>
            </a:r>
            <a:r>
              <a:rPr lang="en-US" sz="1400" b="1" dirty="0">
                <a:solidFill>
                  <a:srgbClr val="FF0000"/>
                </a:solidFill>
                <a:latin typeface="Arial" pitchFamily="34" charset="0"/>
                <a:cs typeface="Arial" pitchFamily="34" charset="0"/>
              </a:rPr>
              <a:t>Park, CA</a:t>
            </a:r>
          </a:p>
        </p:txBody>
      </p:sp>
      <p:sp>
        <p:nvSpPr>
          <p:cNvPr id="11" name="TextBox 10"/>
          <p:cNvSpPr txBox="1"/>
          <p:nvPr/>
        </p:nvSpPr>
        <p:spPr>
          <a:xfrm>
            <a:off x="1905000" y="1547336"/>
            <a:ext cx="2725079" cy="738664"/>
          </a:xfrm>
          <a:prstGeom prst="rect">
            <a:avLst/>
          </a:prstGeom>
          <a:noFill/>
        </p:spPr>
        <p:txBody>
          <a:bodyPr wrap="square" rtlCol="0">
            <a:spAutoFit/>
          </a:bodyPr>
          <a:lstStyle/>
          <a:p>
            <a:r>
              <a:rPr lang="en-US" sz="1400" b="1" dirty="0" smtClean="0">
                <a:latin typeface="Arial" pitchFamily="34" charset="0"/>
                <a:cs typeface="Arial" pitchFamily="34" charset="0"/>
              </a:rPr>
              <a:t>FEI Quanta 200F Field Emission Scanning Electron Microscope</a:t>
            </a:r>
            <a:endParaRPr lang="en-US" sz="1400" b="1" dirty="0">
              <a:latin typeface="Arial" pitchFamily="34" charset="0"/>
              <a:cs typeface="Arial" pitchFamily="34" charset="0"/>
            </a:endParaRPr>
          </a:p>
        </p:txBody>
      </p:sp>
      <p:sp>
        <p:nvSpPr>
          <p:cNvPr id="12" name="TextBox 6"/>
          <p:cNvSpPr txBox="1">
            <a:spLocks noChangeArrowheads="1"/>
          </p:cNvSpPr>
          <p:nvPr/>
        </p:nvSpPr>
        <p:spPr bwMode="auto">
          <a:xfrm>
            <a:off x="381000" y="1307068"/>
            <a:ext cx="1568970" cy="369332"/>
          </a:xfrm>
          <a:prstGeom prst="rect">
            <a:avLst/>
          </a:prstGeom>
          <a:noFill/>
          <a:ln w="9525">
            <a:noFill/>
            <a:miter lim="800000"/>
            <a:headEnd/>
            <a:tailEnd/>
          </a:ln>
        </p:spPr>
        <p:txBody>
          <a:bodyPr wrap="square">
            <a:spAutoFit/>
          </a:bodyPr>
          <a:lstStyle/>
          <a:p>
            <a:pPr>
              <a:spcBef>
                <a:spcPct val="0"/>
              </a:spcBef>
              <a:spcAft>
                <a:spcPct val="0"/>
              </a:spcAft>
              <a:buFont typeface="Wingdings" pitchFamily="2" charset="2"/>
              <a:buNone/>
            </a:pPr>
            <a:r>
              <a:rPr lang="en-US" sz="1800" b="1" dirty="0" smtClean="0">
                <a:latin typeface="Arial" pitchFamily="34" charset="0"/>
                <a:cs typeface="Arial" pitchFamily="34" charset="0"/>
              </a:rPr>
              <a:t>Morphology</a:t>
            </a:r>
            <a:endParaRPr lang="en-US" sz="1800" b="1" dirty="0">
              <a:latin typeface="Arial" pitchFamily="34" charset="0"/>
              <a:cs typeface="Arial" pitchFamily="34" charset="0"/>
            </a:endParaRPr>
          </a:p>
        </p:txBody>
      </p:sp>
      <p:sp>
        <p:nvSpPr>
          <p:cNvPr id="13" name="TextBox 6"/>
          <p:cNvSpPr txBox="1">
            <a:spLocks noChangeArrowheads="1"/>
          </p:cNvSpPr>
          <p:nvPr/>
        </p:nvSpPr>
        <p:spPr bwMode="auto">
          <a:xfrm>
            <a:off x="5382409" y="1230868"/>
            <a:ext cx="3228191" cy="369332"/>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sz="1800" b="1" dirty="0" smtClean="0">
                <a:latin typeface="Arial" pitchFamily="34" charset="0"/>
                <a:cs typeface="Arial" pitchFamily="34" charset="0"/>
              </a:rPr>
              <a:t>Elemental/isotopic Analysis</a:t>
            </a:r>
            <a:endParaRPr lang="en-US" sz="1800" b="1" dirty="0">
              <a:latin typeface="Arial" pitchFamily="34" charset="0"/>
              <a:cs typeface="Arial" pitchFamily="34" charset="0"/>
            </a:endParaRPr>
          </a:p>
        </p:txBody>
      </p:sp>
      <p:sp>
        <p:nvSpPr>
          <p:cNvPr id="14" name="TextBox 6"/>
          <p:cNvSpPr txBox="1">
            <a:spLocks noChangeArrowheads="1"/>
          </p:cNvSpPr>
          <p:nvPr/>
        </p:nvSpPr>
        <p:spPr bwMode="auto">
          <a:xfrm>
            <a:off x="457200" y="3669268"/>
            <a:ext cx="2441694" cy="369332"/>
          </a:xfrm>
          <a:prstGeom prst="rect">
            <a:avLst/>
          </a:prstGeom>
          <a:noFill/>
          <a:ln w="9525">
            <a:noFill/>
            <a:miter lim="800000"/>
            <a:headEnd/>
            <a:tailEnd/>
          </a:ln>
        </p:spPr>
        <p:txBody>
          <a:bodyPr wrap="none">
            <a:spAutoFit/>
          </a:bodyPr>
          <a:lstStyle/>
          <a:p>
            <a:pPr>
              <a:spcBef>
                <a:spcPct val="0"/>
              </a:spcBef>
              <a:spcAft>
                <a:spcPct val="0"/>
              </a:spcAft>
              <a:buFont typeface="Wingdings" pitchFamily="2" charset="2"/>
              <a:buNone/>
            </a:pPr>
            <a:r>
              <a:rPr lang="en-US" sz="1800" b="1" dirty="0" smtClean="0">
                <a:latin typeface="Arial" pitchFamily="34" charset="0"/>
                <a:cs typeface="Arial" pitchFamily="34" charset="0"/>
              </a:rPr>
              <a:t>Chemical Speciation</a:t>
            </a:r>
            <a:endParaRPr lang="en-US" sz="1800" b="1" dirty="0">
              <a:latin typeface="Arial" pitchFamily="34" charset="0"/>
              <a:cs typeface="Arial" pitchFamily="34" charset="0"/>
            </a:endParaRPr>
          </a:p>
        </p:txBody>
      </p:sp>
      <p:pic>
        <p:nvPicPr>
          <p:cNvPr id="15" name="Picture 14" descr="UO3alphalattice.jpg"/>
          <p:cNvPicPr>
            <a:picLocks noChangeAspect="1"/>
          </p:cNvPicPr>
          <p:nvPr/>
        </p:nvPicPr>
        <p:blipFill>
          <a:blip r:embed="rId7" cstate="print"/>
          <a:stretch>
            <a:fillRect/>
          </a:stretch>
        </p:blipFill>
        <p:spPr>
          <a:xfrm>
            <a:off x="6996504" y="4639295"/>
            <a:ext cx="1195198" cy="1645920"/>
          </a:xfrm>
          <a:prstGeom prst="rect">
            <a:avLst/>
          </a:prstGeom>
          <a:ln w="9525">
            <a:solidFill>
              <a:schemeClr val="tx1">
                <a:alpha val="75000"/>
              </a:schemeClr>
            </a:solidFill>
          </a:ln>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11249" t="15000" r="9998" b="20000"/>
          <a:stretch/>
        </p:blipFill>
        <p:spPr>
          <a:xfrm>
            <a:off x="6918960" y="3307080"/>
            <a:ext cx="1920240" cy="1188720"/>
          </a:xfrm>
          <a:prstGeom prst="rect">
            <a:avLst/>
          </a:prstGeom>
          <a:ln>
            <a:solidFill>
              <a:schemeClr val="tx1"/>
            </a:solidFill>
          </a:ln>
        </p:spPr>
      </p:pic>
      <p:sp>
        <p:nvSpPr>
          <p:cNvPr id="17" name="TextBox 16"/>
          <p:cNvSpPr txBox="1"/>
          <p:nvPr/>
        </p:nvSpPr>
        <p:spPr>
          <a:xfrm>
            <a:off x="5257800" y="6479143"/>
            <a:ext cx="19159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LA-UR </a:t>
            </a:r>
            <a:r>
              <a:rPr lang="en-US" dirty="0">
                <a:latin typeface="Arial" panose="020B0604020202020204" pitchFamily="34" charset="0"/>
                <a:cs typeface="Arial" panose="020B0604020202020204" pitchFamily="34" charset="0"/>
              </a:rPr>
              <a:t>14-24839</a:t>
            </a:r>
          </a:p>
        </p:txBody>
      </p:sp>
      <p:sp>
        <p:nvSpPr>
          <p:cNvPr id="19" name="TextBox 18"/>
          <p:cNvSpPr txBox="1"/>
          <p:nvPr/>
        </p:nvSpPr>
        <p:spPr>
          <a:xfrm>
            <a:off x="5661755" y="1659238"/>
            <a:ext cx="2725079" cy="523220"/>
          </a:xfrm>
          <a:prstGeom prst="rect">
            <a:avLst/>
          </a:prstGeom>
          <a:noFill/>
        </p:spPr>
        <p:txBody>
          <a:bodyPr wrap="square" rtlCol="0">
            <a:spAutoFit/>
          </a:bodyPr>
          <a:lstStyle/>
          <a:p>
            <a:r>
              <a:rPr lang="en-US" sz="1400" b="1" dirty="0" smtClean="0">
                <a:solidFill>
                  <a:srgbClr val="00FFFF"/>
                </a:solidFill>
                <a:latin typeface="Arial" pitchFamily="34" charset="0"/>
                <a:cs typeface="Arial" pitchFamily="34" charset="0"/>
              </a:rPr>
              <a:t>Thermo </a:t>
            </a:r>
            <a:r>
              <a:rPr lang="en-US" sz="1400" b="1" dirty="0" err="1" smtClean="0">
                <a:solidFill>
                  <a:srgbClr val="00FFFF"/>
                </a:solidFill>
                <a:latin typeface="Arial" pitchFamily="34" charset="0"/>
                <a:cs typeface="Arial" pitchFamily="34" charset="0"/>
              </a:rPr>
              <a:t>Finnigan</a:t>
            </a:r>
            <a:r>
              <a:rPr lang="en-US" sz="1400" b="1" dirty="0" smtClean="0">
                <a:solidFill>
                  <a:srgbClr val="00FFFF"/>
                </a:solidFill>
                <a:latin typeface="Arial" pitchFamily="34" charset="0"/>
                <a:cs typeface="Arial" pitchFamily="34" charset="0"/>
              </a:rPr>
              <a:t> Element XR ICP-MS</a:t>
            </a:r>
            <a:endParaRPr lang="en-US" sz="1400" b="1" dirty="0">
              <a:solidFill>
                <a:srgbClr val="00FFFF"/>
              </a:solidFill>
              <a:latin typeface="Arial" pitchFamily="34" charset="0"/>
              <a:cs typeface="Arial" pitchFamily="34" charset="0"/>
            </a:endParaRPr>
          </a:p>
        </p:txBody>
      </p:sp>
    </p:spTree>
    <p:extLst>
      <p:ext uri="{BB962C8B-B14F-4D97-AF65-F5344CB8AC3E}">
        <p14:creationId xmlns:p14="http://schemas.microsoft.com/office/powerpoint/2010/main" val="3953321588"/>
      </p:ext>
    </p:extLst>
  </p:cSld>
  <p:clrMapOvr>
    <a:masterClrMapping/>
  </p:clrMapOvr>
</p:sld>
</file>

<file path=ppt/theme/theme1.xml><?xml version="1.0" encoding="utf-8"?>
<a:theme xmlns:a="http://schemas.openxmlformats.org/drawingml/2006/main" name="powerpoint-template_basic_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sz="800" b="0" i="1" u="none" strike="noStrike" kern="1200" cap="none" spc="0" normalizeH="0" baseline="0" noProof="0" dirty="0" smtClean="0">
            <a:ln>
              <a:noFill/>
            </a:ln>
            <a:solidFill>
              <a:srgbClr val="000000"/>
            </a:solidFill>
            <a:effectLst/>
            <a:uLnTx/>
            <a:uFillTx/>
            <a:latin typeface="Arial"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powerpoint-template_basic_r1</Template>
  <TotalTime>366</TotalTime>
  <Words>1858</Words>
  <Application>Microsoft Office PowerPoint</Application>
  <PresentationFormat>On-screen Show (4:3)</PresentationFormat>
  <Paragraphs>459</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powerpoint-template_basic_r1</vt:lpstr>
      <vt:lpstr>Probing Forensic Signatures of Nuclear Materials</vt:lpstr>
      <vt:lpstr>What is the problem that a Molecular and Chemical  Forensic approach is addressing?</vt:lpstr>
      <vt:lpstr>What do we mean by chemical speciation?</vt:lpstr>
      <vt:lpstr>What do we mean by chemical speciation?</vt:lpstr>
      <vt:lpstr>What do we mean by chemical speciation?</vt:lpstr>
      <vt:lpstr>What do we mean by chemical speciation?</vt:lpstr>
      <vt:lpstr>Actinide processing is rich in chemical information </vt:lpstr>
      <vt:lpstr>What tools provide access to chemical speciation? </vt:lpstr>
      <vt:lpstr>Measurement Capabilities </vt:lpstr>
      <vt:lpstr>How is local structure through XAFS determined? </vt:lpstr>
      <vt:lpstr>Systematic experiments on UO2 using EXAFS to measure sensitivity to oxidation.</vt:lpstr>
      <vt:lpstr>Reference information is derived from high-purity uranium oxide bulk materials </vt:lpstr>
      <vt:lpstr>Can trace chemical species be measured from legacy samples of U3O8 </vt:lpstr>
      <vt:lpstr>Comparison of SEM images of U3O8 materials at time 0</vt:lpstr>
      <vt:lpstr>Comparison of reference lines with pXRD patterns of U3O8 materials identifies speciation </vt:lpstr>
      <vt:lpstr>EXAFS of U3O8 materials reveals disorder </vt:lpstr>
      <vt:lpstr>Aging Vessels and Circulating Bath </vt:lpstr>
      <vt:lpstr>Do these chemical signatures change over time? </vt:lpstr>
      <vt:lpstr>Morphology of S1 at all conditions after 0 and 2 years</vt:lpstr>
      <vt:lpstr>pXRD patterns of S1 at all conditions after 3 years reveals speciation </vt:lpstr>
      <vt:lpstr>EXAFS of S1 at all conditions after 0 and 3 years</vt:lpstr>
      <vt:lpstr>Morphology of L2 U3O8 at all conditions after 0 and 2 years</vt:lpstr>
      <vt:lpstr>pXRD patterns of L2 U3O8 at all conditions after 2 years reveals speciation</vt:lpstr>
      <vt:lpstr>EXAFS of L2 U3O8 at all conditions after 0 and 2 years</vt:lpstr>
      <vt:lpstr>Morphology of L3 U3O8 at all conditions after 0 and 2 years</vt:lpstr>
      <vt:lpstr>pXRD patterns of L3 U3O8 at all conditions after 2 years reveals oxidation</vt:lpstr>
      <vt:lpstr>EXAFS of L3 U3O8 at all conditions after 0 and 2 years</vt:lpstr>
      <vt:lpstr>Morphology of L1 at all conditions after 0 and 2 years</vt:lpstr>
      <vt:lpstr>pXRD patterns of L1 U3O8 at all conditions after 3 years reveals hydration </vt:lpstr>
      <vt:lpstr>EXAFS of L1 U3O8 at all conditions after 0 and 3.5 years </vt:lpstr>
      <vt:lpstr>Conclusions </vt:lpstr>
      <vt:lpstr>Acknowledgements</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Bingham, Dana A</dc:creator>
  <cp:lastModifiedBy>109904</cp:lastModifiedBy>
  <cp:revision>35</cp:revision>
  <cp:lastPrinted>2014-07-02T20:38:47Z</cp:lastPrinted>
  <dcterms:created xsi:type="dcterms:W3CDTF">2014-01-16T17:37:14Z</dcterms:created>
  <dcterms:modified xsi:type="dcterms:W3CDTF">2014-07-02T20:44:28Z</dcterms:modified>
</cp:coreProperties>
</file>