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Lst>
  <p:notesMasterIdLst>
    <p:notesMasterId r:id="rId24"/>
  </p:notesMasterIdLst>
  <p:handoutMasterIdLst>
    <p:handoutMasterId r:id="rId25"/>
  </p:handoutMasterIdLst>
  <p:sldIdLst>
    <p:sldId id="269" r:id="rId4"/>
    <p:sldId id="391" r:id="rId5"/>
    <p:sldId id="405" r:id="rId6"/>
    <p:sldId id="407" r:id="rId7"/>
    <p:sldId id="410" r:id="rId8"/>
    <p:sldId id="409" r:id="rId9"/>
    <p:sldId id="411" r:id="rId10"/>
    <p:sldId id="393" r:id="rId11"/>
    <p:sldId id="394" r:id="rId12"/>
    <p:sldId id="392" r:id="rId13"/>
    <p:sldId id="395" r:id="rId14"/>
    <p:sldId id="403" r:id="rId15"/>
    <p:sldId id="408" r:id="rId16"/>
    <p:sldId id="397" r:id="rId17"/>
    <p:sldId id="400" r:id="rId18"/>
    <p:sldId id="413" r:id="rId19"/>
    <p:sldId id="414" r:id="rId20"/>
    <p:sldId id="415" r:id="rId21"/>
    <p:sldId id="402" r:id="rId22"/>
    <p:sldId id="406" r:id="rId23"/>
  </p:sldIdLst>
  <p:sldSz cx="9144000" cy="6858000" type="screen4x3"/>
  <p:notesSz cx="7010400" cy="9296400"/>
  <p:defaultTextStyle>
    <a:defPPr>
      <a:defRPr lang="en-US"/>
    </a:defPPr>
    <a:lvl1pPr algn="l" rtl="0" fontAlgn="base">
      <a:spcBef>
        <a:spcPct val="0"/>
      </a:spcBef>
      <a:spcAft>
        <a:spcPct val="0"/>
      </a:spcAft>
      <a:defRPr sz="3200" b="1" kern="1200">
        <a:solidFill>
          <a:srgbClr val="000099"/>
        </a:solidFill>
        <a:latin typeface="Arial" pitchFamily="34" charset="0"/>
        <a:ea typeface="+mn-ea"/>
        <a:cs typeface="+mn-cs"/>
      </a:defRPr>
    </a:lvl1pPr>
    <a:lvl2pPr marL="457200" algn="l" rtl="0" fontAlgn="base">
      <a:spcBef>
        <a:spcPct val="0"/>
      </a:spcBef>
      <a:spcAft>
        <a:spcPct val="0"/>
      </a:spcAft>
      <a:defRPr sz="3200" b="1" kern="1200">
        <a:solidFill>
          <a:srgbClr val="000099"/>
        </a:solidFill>
        <a:latin typeface="Arial" pitchFamily="34" charset="0"/>
        <a:ea typeface="+mn-ea"/>
        <a:cs typeface="+mn-cs"/>
      </a:defRPr>
    </a:lvl2pPr>
    <a:lvl3pPr marL="914400" algn="l" rtl="0" fontAlgn="base">
      <a:spcBef>
        <a:spcPct val="0"/>
      </a:spcBef>
      <a:spcAft>
        <a:spcPct val="0"/>
      </a:spcAft>
      <a:defRPr sz="3200" b="1" kern="1200">
        <a:solidFill>
          <a:srgbClr val="000099"/>
        </a:solidFill>
        <a:latin typeface="Arial" pitchFamily="34" charset="0"/>
        <a:ea typeface="+mn-ea"/>
        <a:cs typeface="+mn-cs"/>
      </a:defRPr>
    </a:lvl3pPr>
    <a:lvl4pPr marL="1371600" algn="l" rtl="0" fontAlgn="base">
      <a:spcBef>
        <a:spcPct val="0"/>
      </a:spcBef>
      <a:spcAft>
        <a:spcPct val="0"/>
      </a:spcAft>
      <a:defRPr sz="3200" b="1" kern="1200">
        <a:solidFill>
          <a:srgbClr val="000099"/>
        </a:solidFill>
        <a:latin typeface="Arial" pitchFamily="34" charset="0"/>
        <a:ea typeface="+mn-ea"/>
        <a:cs typeface="+mn-cs"/>
      </a:defRPr>
    </a:lvl4pPr>
    <a:lvl5pPr marL="1828800" algn="l" rtl="0" fontAlgn="base">
      <a:spcBef>
        <a:spcPct val="0"/>
      </a:spcBef>
      <a:spcAft>
        <a:spcPct val="0"/>
      </a:spcAft>
      <a:defRPr sz="3200" b="1" kern="1200">
        <a:solidFill>
          <a:srgbClr val="000099"/>
        </a:solidFill>
        <a:latin typeface="Arial" pitchFamily="34" charset="0"/>
        <a:ea typeface="+mn-ea"/>
        <a:cs typeface="+mn-cs"/>
      </a:defRPr>
    </a:lvl5pPr>
    <a:lvl6pPr marL="2286000" algn="l" defTabSz="914400" rtl="0" eaLnBrk="1" latinLnBrk="0" hangingPunct="1">
      <a:defRPr sz="3200" b="1" kern="1200">
        <a:solidFill>
          <a:srgbClr val="000099"/>
        </a:solidFill>
        <a:latin typeface="Arial" pitchFamily="34" charset="0"/>
        <a:ea typeface="+mn-ea"/>
        <a:cs typeface="+mn-cs"/>
      </a:defRPr>
    </a:lvl6pPr>
    <a:lvl7pPr marL="2743200" algn="l" defTabSz="914400" rtl="0" eaLnBrk="1" latinLnBrk="0" hangingPunct="1">
      <a:defRPr sz="3200" b="1" kern="1200">
        <a:solidFill>
          <a:srgbClr val="000099"/>
        </a:solidFill>
        <a:latin typeface="Arial" pitchFamily="34" charset="0"/>
        <a:ea typeface="+mn-ea"/>
        <a:cs typeface="+mn-cs"/>
      </a:defRPr>
    </a:lvl7pPr>
    <a:lvl8pPr marL="3200400" algn="l" defTabSz="914400" rtl="0" eaLnBrk="1" latinLnBrk="0" hangingPunct="1">
      <a:defRPr sz="3200" b="1" kern="1200">
        <a:solidFill>
          <a:srgbClr val="000099"/>
        </a:solidFill>
        <a:latin typeface="Arial" pitchFamily="34" charset="0"/>
        <a:ea typeface="+mn-ea"/>
        <a:cs typeface="+mn-cs"/>
      </a:defRPr>
    </a:lvl8pPr>
    <a:lvl9pPr marL="3657600" algn="l" defTabSz="914400" rtl="0" eaLnBrk="1" latinLnBrk="0" hangingPunct="1">
      <a:defRPr sz="3200" b="1" kern="1200">
        <a:solidFill>
          <a:srgbClr val="000099"/>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CCFFFF"/>
    <a:srgbClr val="F9F67A"/>
    <a:srgbClr val="FFFF99"/>
    <a:srgbClr val="99FFCC"/>
    <a:srgbClr val="09EB94"/>
    <a:srgbClr val="ABCE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p:scale>
          <a:sx n="70" d="100"/>
          <a:sy n="70" d="100"/>
        </p:scale>
        <p:origin x="-10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80"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87ECD-7B19-4DDB-90A3-3E501CB5884E}" type="doc">
      <dgm:prSet loTypeId="urn:microsoft.com/office/officeart/2005/8/layout/radial3" loCatId="relationship" qsTypeId="urn:microsoft.com/office/officeart/2005/8/quickstyle/simple1" qsCatId="simple" csTypeId="urn:microsoft.com/office/officeart/2005/8/colors/colorful3" csCatId="colorful" phldr="1"/>
      <dgm:spPr/>
      <dgm:t>
        <a:bodyPr/>
        <a:lstStyle/>
        <a:p>
          <a:endParaRPr lang="en-US"/>
        </a:p>
      </dgm:t>
    </dgm:pt>
    <dgm:pt modelId="{C70D7429-0E8E-4692-ACF0-EA1B10E39BBE}">
      <dgm:prSet phldrT="[Text]"/>
      <dgm:spPr/>
      <dgm:t>
        <a:bodyPr/>
        <a:lstStyle/>
        <a:p>
          <a:r>
            <a:rPr lang="en-US" dirty="0" smtClean="0"/>
            <a:t>Nuclear Forensics</a:t>
          </a:r>
          <a:endParaRPr lang="en-US" dirty="0"/>
        </a:p>
      </dgm:t>
    </dgm:pt>
    <dgm:pt modelId="{E87FEA71-F3BA-4A40-B70A-E27C5E76323C}" type="parTrans" cxnId="{5147D1E0-4260-45FF-A23C-DD745ED4EA33}">
      <dgm:prSet/>
      <dgm:spPr/>
      <dgm:t>
        <a:bodyPr/>
        <a:lstStyle/>
        <a:p>
          <a:endParaRPr lang="en-US"/>
        </a:p>
      </dgm:t>
    </dgm:pt>
    <dgm:pt modelId="{DD31C673-089C-4F85-BB3F-0F458463F4B4}" type="sibTrans" cxnId="{5147D1E0-4260-45FF-A23C-DD745ED4EA33}">
      <dgm:prSet/>
      <dgm:spPr/>
      <dgm:t>
        <a:bodyPr/>
        <a:lstStyle/>
        <a:p>
          <a:endParaRPr lang="en-US"/>
        </a:p>
      </dgm:t>
    </dgm:pt>
    <dgm:pt modelId="{853B03AB-1313-406A-83A0-B216B99F5258}">
      <dgm:prSet phldrT="[Text]" custT="1"/>
      <dgm:spPr/>
      <dgm:t>
        <a:bodyPr/>
        <a:lstStyle/>
        <a:p>
          <a:r>
            <a:rPr lang="en-US" sz="1800" dirty="0" smtClean="0"/>
            <a:t>Traditional Forensics</a:t>
          </a:r>
          <a:endParaRPr lang="en-US" sz="1800" dirty="0"/>
        </a:p>
      </dgm:t>
    </dgm:pt>
    <dgm:pt modelId="{E01AEFCE-8011-4E9E-8867-0CF5374E74ED}" type="parTrans" cxnId="{CAF7F4AB-4AEE-4D75-B3B7-0D7AF6A6CECB}">
      <dgm:prSet/>
      <dgm:spPr/>
      <dgm:t>
        <a:bodyPr/>
        <a:lstStyle/>
        <a:p>
          <a:endParaRPr lang="en-US"/>
        </a:p>
      </dgm:t>
    </dgm:pt>
    <dgm:pt modelId="{097AB329-3E77-4F37-9741-6BE97CC99A40}" type="sibTrans" cxnId="{CAF7F4AB-4AEE-4D75-B3B7-0D7AF6A6CECB}">
      <dgm:prSet/>
      <dgm:spPr/>
      <dgm:t>
        <a:bodyPr/>
        <a:lstStyle/>
        <a:p>
          <a:endParaRPr lang="en-US"/>
        </a:p>
      </dgm:t>
    </dgm:pt>
    <dgm:pt modelId="{5B34D128-B643-43BD-909C-0EAEA8D74C2E}">
      <dgm:prSet phldrT="[Text]" custT="1"/>
      <dgm:spPr/>
      <dgm:t>
        <a:bodyPr/>
        <a:lstStyle/>
        <a:p>
          <a:r>
            <a:rPr lang="en-US" sz="1800" dirty="0" smtClean="0"/>
            <a:t>Treaty Monitoring</a:t>
          </a:r>
          <a:endParaRPr lang="en-US" sz="1800" dirty="0"/>
        </a:p>
      </dgm:t>
    </dgm:pt>
    <dgm:pt modelId="{BDB08F7E-3F44-4534-BB0C-F976A60E889A}" type="parTrans" cxnId="{9548241E-E0E1-4D96-8D5E-1AF96B5260D0}">
      <dgm:prSet/>
      <dgm:spPr/>
      <dgm:t>
        <a:bodyPr/>
        <a:lstStyle/>
        <a:p>
          <a:endParaRPr lang="en-US"/>
        </a:p>
      </dgm:t>
    </dgm:pt>
    <dgm:pt modelId="{25A52CA9-F077-424A-A881-BB2096398145}" type="sibTrans" cxnId="{9548241E-E0E1-4D96-8D5E-1AF96B5260D0}">
      <dgm:prSet/>
      <dgm:spPr/>
      <dgm:t>
        <a:bodyPr/>
        <a:lstStyle/>
        <a:p>
          <a:endParaRPr lang="en-US"/>
        </a:p>
      </dgm:t>
    </dgm:pt>
    <dgm:pt modelId="{38FD9DC1-868E-4C76-A7AA-21455D79AB05}">
      <dgm:prSet phldrT="[Text]" custT="1"/>
      <dgm:spPr/>
      <dgm:t>
        <a:bodyPr/>
        <a:lstStyle/>
        <a:p>
          <a:r>
            <a:rPr lang="en-US" sz="1800" dirty="0" smtClean="0"/>
            <a:t>Law Enforcement</a:t>
          </a:r>
          <a:endParaRPr lang="en-US" sz="1800" dirty="0"/>
        </a:p>
      </dgm:t>
    </dgm:pt>
    <dgm:pt modelId="{B4BC1999-CC7F-4E27-92C7-463F4BA67BF7}" type="parTrans" cxnId="{B7DE6763-02B3-4095-8C58-2C554A5CC242}">
      <dgm:prSet/>
      <dgm:spPr/>
      <dgm:t>
        <a:bodyPr/>
        <a:lstStyle/>
        <a:p>
          <a:endParaRPr lang="en-US"/>
        </a:p>
      </dgm:t>
    </dgm:pt>
    <dgm:pt modelId="{F5C755EB-A76E-429D-B7F4-DE8B532EC05A}" type="sibTrans" cxnId="{B7DE6763-02B3-4095-8C58-2C554A5CC242}">
      <dgm:prSet/>
      <dgm:spPr/>
      <dgm:t>
        <a:bodyPr/>
        <a:lstStyle/>
        <a:p>
          <a:endParaRPr lang="en-US"/>
        </a:p>
      </dgm:t>
    </dgm:pt>
    <dgm:pt modelId="{88FCB958-E90B-4E5B-A51E-CA55A5B99E07}">
      <dgm:prSet phldrT="[Text]" custT="1"/>
      <dgm:spPr/>
      <dgm:t>
        <a:bodyPr/>
        <a:lstStyle/>
        <a:p>
          <a:r>
            <a:rPr lang="en-US" sz="1800" dirty="0" smtClean="0"/>
            <a:t>Fuel Cycle</a:t>
          </a:r>
          <a:endParaRPr lang="en-US" sz="1800" dirty="0"/>
        </a:p>
      </dgm:t>
    </dgm:pt>
    <dgm:pt modelId="{2749100E-F187-400E-B6DB-2FE2F32BCCA4}" type="parTrans" cxnId="{76CE35F6-B264-4E62-AED0-63465C44E7D7}">
      <dgm:prSet/>
      <dgm:spPr/>
      <dgm:t>
        <a:bodyPr/>
        <a:lstStyle/>
        <a:p>
          <a:endParaRPr lang="en-US"/>
        </a:p>
      </dgm:t>
    </dgm:pt>
    <dgm:pt modelId="{2E6CC2F4-491F-4181-9F3D-21438D4C6539}" type="sibTrans" cxnId="{76CE35F6-B264-4E62-AED0-63465C44E7D7}">
      <dgm:prSet/>
      <dgm:spPr/>
      <dgm:t>
        <a:bodyPr/>
        <a:lstStyle/>
        <a:p>
          <a:endParaRPr lang="en-US"/>
        </a:p>
      </dgm:t>
    </dgm:pt>
    <dgm:pt modelId="{C761504D-F9BC-49A9-A177-4C3E919DA8BA}">
      <dgm:prSet phldrT="[Text]" custT="1"/>
      <dgm:spPr/>
      <dgm:t>
        <a:bodyPr/>
        <a:lstStyle/>
        <a:p>
          <a:r>
            <a:rPr lang="en-US" sz="1800" dirty="0" smtClean="0"/>
            <a:t>Safeguards</a:t>
          </a:r>
          <a:endParaRPr lang="en-US" sz="1800" dirty="0"/>
        </a:p>
      </dgm:t>
    </dgm:pt>
    <dgm:pt modelId="{E1B8BC9E-297D-4766-AD33-4B5AEA3A8496}" type="parTrans" cxnId="{029246FD-B237-4A5A-8781-76C0FA1DEDDB}">
      <dgm:prSet/>
      <dgm:spPr/>
      <dgm:t>
        <a:bodyPr/>
        <a:lstStyle/>
        <a:p>
          <a:endParaRPr lang="en-US"/>
        </a:p>
      </dgm:t>
    </dgm:pt>
    <dgm:pt modelId="{9622F727-02E5-4D31-A2EC-0965BD9CC8F5}" type="sibTrans" cxnId="{029246FD-B237-4A5A-8781-76C0FA1DEDDB}">
      <dgm:prSet/>
      <dgm:spPr/>
      <dgm:t>
        <a:bodyPr/>
        <a:lstStyle/>
        <a:p>
          <a:endParaRPr lang="en-US"/>
        </a:p>
      </dgm:t>
    </dgm:pt>
    <dgm:pt modelId="{33EBF0BD-C759-4558-BDB6-17525C22DF0E}">
      <dgm:prSet phldrT="[Text]" custT="1"/>
      <dgm:spPr/>
      <dgm:t>
        <a:bodyPr/>
        <a:lstStyle/>
        <a:p>
          <a:r>
            <a:rPr lang="en-US" sz="1800" dirty="0" smtClean="0"/>
            <a:t>Measurement Science</a:t>
          </a:r>
          <a:endParaRPr lang="en-US" sz="1800" dirty="0"/>
        </a:p>
      </dgm:t>
    </dgm:pt>
    <dgm:pt modelId="{2758C49D-3942-43A6-AA86-1E94A6CBFAD6}" type="parTrans" cxnId="{011D5249-90C4-4B61-8514-8173606F0C93}">
      <dgm:prSet/>
      <dgm:spPr/>
      <dgm:t>
        <a:bodyPr/>
        <a:lstStyle/>
        <a:p>
          <a:endParaRPr lang="en-US"/>
        </a:p>
      </dgm:t>
    </dgm:pt>
    <dgm:pt modelId="{81FF71E3-ACE8-46EB-BE71-C4816B27E822}" type="sibTrans" cxnId="{011D5249-90C4-4B61-8514-8173606F0C93}">
      <dgm:prSet/>
      <dgm:spPr/>
      <dgm:t>
        <a:bodyPr/>
        <a:lstStyle/>
        <a:p>
          <a:endParaRPr lang="en-US"/>
        </a:p>
      </dgm:t>
    </dgm:pt>
    <dgm:pt modelId="{25C12C74-FEE9-44AB-A79A-984921ABD9FC}" type="pres">
      <dgm:prSet presAssocID="{34287ECD-7B19-4DDB-90A3-3E501CB5884E}" presName="composite" presStyleCnt="0">
        <dgm:presLayoutVars>
          <dgm:chMax val="1"/>
          <dgm:dir/>
          <dgm:resizeHandles val="exact"/>
        </dgm:presLayoutVars>
      </dgm:prSet>
      <dgm:spPr/>
      <dgm:t>
        <a:bodyPr/>
        <a:lstStyle/>
        <a:p>
          <a:endParaRPr lang="en-US"/>
        </a:p>
      </dgm:t>
    </dgm:pt>
    <dgm:pt modelId="{5819F95B-30BE-4701-872C-4E8F835A3240}" type="pres">
      <dgm:prSet presAssocID="{34287ECD-7B19-4DDB-90A3-3E501CB5884E}" presName="radial" presStyleCnt="0">
        <dgm:presLayoutVars>
          <dgm:animLvl val="ctr"/>
        </dgm:presLayoutVars>
      </dgm:prSet>
      <dgm:spPr/>
      <dgm:t>
        <a:bodyPr/>
        <a:lstStyle/>
        <a:p>
          <a:endParaRPr lang="en-US"/>
        </a:p>
      </dgm:t>
    </dgm:pt>
    <dgm:pt modelId="{B536747E-CCA4-4236-B509-09649BC1C469}" type="pres">
      <dgm:prSet presAssocID="{C70D7429-0E8E-4692-ACF0-EA1B10E39BBE}" presName="centerShape" presStyleLbl="vennNode1" presStyleIdx="0" presStyleCnt="7"/>
      <dgm:spPr/>
      <dgm:t>
        <a:bodyPr/>
        <a:lstStyle/>
        <a:p>
          <a:endParaRPr lang="en-US"/>
        </a:p>
      </dgm:t>
    </dgm:pt>
    <dgm:pt modelId="{369C0A1A-1C14-44CD-A30B-73224414C13A}" type="pres">
      <dgm:prSet presAssocID="{853B03AB-1313-406A-83A0-B216B99F5258}" presName="node" presStyleLbl="vennNode1" presStyleIdx="1" presStyleCnt="7" custScaleX="139327" custScaleY="99413" custRadScaleRad="110205" custRadScaleInc="189143">
        <dgm:presLayoutVars>
          <dgm:bulletEnabled val="1"/>
        </dgm:presLayoutVars>
      </dgm:prSet>
      <dgm:spPr/>
      <dgm:t>
        <a:bodyPr/>
        <a:lstStyle/>
        <a:p>
          <a:endParaRPr lang="en-US"/>
        </a:p>
      </dgm:t>
    </dgm:pt>
    <dgm:pt modelId="{E191EB2A-644A-4F5D-9E49-6C96E53C630C}" type="pres">
      <dgm:prSet presAssocID="{5B34D128-B643-43BD-909C-0EAEA8D74C2E}" presName="node" presStyleLbl="vennNode1" presStyleIdx="2" presStyleCnt="7" custScaleX="133366" custScaleY="105363" custRadScaleRad="112195" custRadScaleInc="13855">
        <dgm:presLayoutVars>
          <dgm:bulletEnabled val="1"/>
        </dgm:presLayoutVars>
      </dgm:prSet>
      <dgm:spPr/>
      <dgm:t>
        <a:bodyPr/>
        <a:lstStyle/>
        <a:p>
          <a:endParaRPr lang="en-US"/>
        </a:p>
      </dgm:t>
    </dgm:pt>
    <dgm:pt modelId="{A1354619-B271-413A-B696-720705DAF177}" type="pres">
      <dgm:prSet presAssocID="{33EBF0BD-C759-4558-BDB6-17525C22DF0E}" presName="node" presStyleLbl="vennNode1" presStyleIdx="3" presStyleCnt="7" custScaleX="181848" custScaleY="105363" custRadScaleRad="96842" custRadScaleInc="-198322">
        <dgm:presLayoutVars>
          <dgm:bulletEnabled val="1"/>
        </dgm:presLayoutVars>
      </dgm:prSet>
      <dgm:spPr/>
      <dgm:t>
        <a:bodyPr/>
        <a:lstStyle/>
        <a:p>
          <a:endParaRPr lang="en-US"/>
        </a:p>
      </dgm:t>
    </dgm:pt>
    <dgm:pt modelId="{4F093F15-7882-4942-A148-AFE0B9B65C0F}" type="pres">
      <dgm:prSet presAssocID="{C761504D-F9BC-49A9-A177-4C3E919DA8BA}" presName="node" presStyleLbl="vennNode1" presStyleIdx="4" presStyleCnt="7" custScaleX="135988" custScaleY="105363" custRadScaleRad="108120" custRadScaleInc="107835">
        <dgm:presLayoutVars>
          <dgm:bulletEnabled val="1"/>
        </dgm:presLayoutVars>
      </dgm:prSet>
      <dgm:spPr/>
      <dgm:t>
        <a:bodyPr/>
        <a:lstStyle/>
        <a:p>
          <a:endParaRPr lang="en-US"/>
        </a:p>
      </dgm:t>
    </dgm:pt>
    <dgm:pt modelId="{90D25A31-2317-4441-AF44-4F6161044AF9}" type="pres">
      <dgm:prSet presAssocID="{38FD9DC1-868E-4C76-A7AA-21455D79AB05}" presName="node" presStyleLbl="vennNode1" presStyleIdx="5" presStyleCnt="7" custScaleX="151820" custScaleY="93801" custRadScaleRad="92519" custRadScaleInc="-100544">
        <dgm:presLayoutVars>
          <dgm:bulletEnabled val="1"/>
        </dgm:presLayoutVars>
      </dgm:prSet>
      <dgm:spPr/>
      <dgm:t>
        <a:bodyPr/>
        <a:lstStyle/>
        <a:p>
          <a:endParaRPr lang="en-US"/>
        </a:p>
      </dgm:t>
    </dgm:pt>
    <dgm:pt modelId="{97157DC4-CCD2-4C2D-899E-FD1AB2E487AA}" type="pres">
      <dgm:prSet presAssocID="{88FCB958-E90B-4E5B-A51E-CA55A5B99E07}" presName="node" presStyleLbl="vennNode1" presStyleIdx="6" presStyleCnt="7" custScaleX="139649" custScaleY="102529" custRadScaleRad="113930" custRadScaleInc="-13195">
        <dgm:presLayoutVars>
          <dgm:bulletEnabled val="1"/>
        </dgm:presLayoutVars>
      </dgm:prSet>
      <dgm:spPr/>
      <dgm:t>
        <a:bodyPr/>
        <a:lstStyle/>
        <a:p>
          <a:endParaRPr lang="en-US"/>
        </a:p>
      </dgm:t>
    </dgm:pt>
  </dgm:ptLst>
  <dgm:cxnLst>
    <dgm:cxn modelId="{CAF7F4AB-4AEE-4D75-B3B7-0D7AF6A6CECB}" srcId="{C70D7429-0E8E-4692-ACF0-EA1B10E39BBE}" destId="{853B03AB-1313-406A-83A0-B216B99F5258}" srcOrd="0" destOrd="0" parTransId="{E01AEFCE-8011-4E9E-8867-0CF5374E74ED}" sibTransId="{097AB329-3E77-4F37-9741-6BE97CC99A40}"/>
    <dgm:cxn modelId="{8D1F626B-D93C-4AC2-AA79-F25E8AA53718}" type="presOf" srcId="{C761504D-F9BC-49A9-A177-4C3E919DA8BA}" destId="{4F093F15-7882-4942-A148-AFE0B9B65C0F}" srcOrd="0" destOrd="0" presId="urn:microsoft.com/office/officeart/2005/8/layout/radial3"/>
    <dgm:cxn modelId="{9548241E-E0E1-4D96-8D5E-1AF96B5260D0}" srcId="{C70D7429-0E8E-4692-ACF0-EA1B10E39BBE}" destId="{5B34D128-B643-43BD-909C-0EAEA8D74C2E}" srcOrd="1" destOrd="0" parTransId="{BDB08F7E-3F44-4534-BB0C-F976A60E889A}" sibTransId="{25A52CA9-F077-424A-A881-BB2096398145}"/>
    <dgm:cxn modelId="{BA006752-D04E-430E-84AF-BEB9320253D1}" type="presOf" srcId="{C70D7429-0E8E-4692-ACF0-EA1B10E39BBE}" destId="{B536747E-CCA4-4236-B509-09649BC1C469}" srcOrd="0" destOrd="0" presId="urn:microsoft.com/office/officeart/2005/8/layout/radial3"/>
    <dgm:cxn modelId="{000BE812-18A4-415A-A5E5-22B981CEAA01}" type="presOf" srcId="{88FCB958-E90B-4E5B-A51E-CA55A5B99E07}" destId="{97157DC4-CCD2-4C2D-899E-FD1AB2E487AA}" srcOrd="0" destOrd="0" presId="urn:microsoft.com/office/officeart/2005/8/layout/radial3"/>
    <dgm:cxn modelId="{E69346C9-A70C-43AA-AEB4-35E7B3D1BECE}" type="presOf" srcId="{38FD9DC1-868E-4C76-A7AA-21455D79AB05}" destId="{90D25A31-2317-4441-AF44-4F6161044AF9}" srcOrd="0" destOrd="0" presId="urn:microsoft.com/office/officeart/2005/8/layout/radial3"/>
    <dgm:cxn modelId="{011D5249-90C4-4B61-8514-8173606F0C93}" srcId="{C70D7429-0E8E-4692-ACF0-EA1B10E39BBE}" destId="{33EBF0BD-C759-4558-BDB6-17525C22DF0E}" srcOrd="2" destOrd="0" parTransId="{2758C49D-3942-43A6-AA86-1E94A6CBFAD6}" sibTransId="{81FF71E3-ACE8-46EB-BE71-C4816B27E822}"/>
    <dgm:cxn modelId="{B7DE6763-02B3-4095-8C58-2C554A5CC242}" srcId="{C70D7429-0E8E-4692-ACF0-EA1B10E39BBE}" destId="{38FD9DC1-868E-4C76-A7AA-21455D79AB05}" srcOrd="4" destOrd="0" parTransId="{B4BC1999-CC7F-4E27-92C7-463F4BA67BF7}" sibTransId="{F5C755EB-A76E-429D-B7F4-DE8B532EC05A}"/>
    <dgm:cxn modelId="{029246FD-B237-4A5A-8781-76C0FA1DEDDB}" srcId="{C70D7429-0E8E-4692-ACF0-EA1B10E39BBE}" destId="{C761504D-F9BC-49A9-A177-4C3E919DA8BA}" srcOrd="3" destOrd="0" parTransId="{E1B8BC9E-297D-4766-AD33-4B5AEA3A8496}" sibTransId="{9622F727-02E5-4D31-A2EC-0965BD9CC8F5}"/>
    <dgm:cxn modelId="{AFEFE77F-9055-4966-9454-A1C7720E2BF8}" type="presOf" srcId="{34287ECD-7B19-4DDB-90A3-3E501CB5884E}" destId="{25C12C74-FEE9-44AB-A79A-984921ABD9FC}" srcOrd="0" destOrd="0" presId="urn:microsoft.com/office/officeart/2005/8/layout/radial3"/>
    <dgm:cxn modelId="{7A8F04CE-808A-4263-AEA1-ECED66EC0021}" type="presOf" srcId="{5B34D128-B643-43BD-909C-0EAEA8D74C2E}" destId="{E191EB2A-644A-4F5D-9E49-6C96E53C630C}" srcOrd="0" destOrd="0" presId="urn:microsoft.com/office/officeart/2005/8/layout/radial3"/>
    <dgm:cxn modelId="{D299B0A9-44F0-40EB-9873-0112007E1E2E}" type="presOf" srcId="{33EBF0BD-C759-4558-BDB6-17525C22DF0E}" destId="{A1354619-B271-413A-B696-720705DAF177}" srcOrd="0" destOrd="0" presId="urn:microsoft.com/office/officeart/2005/8/layout/radial3"/>
    <dgm:cxn modelId="{76CE35F6-B264-4E62-AED0-63465C44E7D7}" srcId="{C70D7429-0E8E-4692-ACF0-EA1B10E39BBE}" destId="{88FCB958-E90B-4E5B-A51E-CA55A5B99E07}" srcOrd="5" destOrd="0" parTransId="{2749100E-F187-400E-B6DB-2FE2F32BCCA4}" sibTransId="{2E6CC2F4-491F-4181-9F3D-21438D4C6539}"/>
    <dgm:cxn modelId="{5147D1E0-4260-45FF-A23C-DD745ED4EA33}" srcId="{34287ECD-7B19-4DDB-90A3-3E501CB5884E}" destId="{C70D7429-0E8E-4692-ACF0-EA1B10E39BBE}" srcOrd="0" destOrd="0" parTransId="{E87FEA71-F3BA-4A40-B70A-E27C5E76323C}" sibTransId="{DD31C673-089C-4F85-BB3F-0F458463F4B4}"/>
    <dgm:cxn modelId="{16DC420A-2FCD-42CB-BF61-4769A2C6CE0C}" type="presOf" srcId="{853B03AB-1313-406A-83A0-B216B99F5258}" destId="{369C0A1A-1C14-44CD-A30B-73224414C13A}" srcOrd="0" destOrd="0" presId="urn:microsoft.com/office/officeart/2005/8/layout/radial3"/>
    <dgm:cxn modelId="{591721C8-FA7E-4AC8-9F10-D827A5C181D0}" type="presParOf" srcId="{25C12C74-FEE9-44AB-A79A-984921ABD9FC}" destId="{5819F95B-30BE-4701-872C-4E8F835A3240}" srcOrd="0" destOrd="0" presId="urn:microsoft.com/office/officeart/2005/8/layout/radial3"/>
    <dgm:cxn modelId="{E97040CB-6DC8-4002-99A8-7D2E9E66AD8E}" type="presParOf" srcId="{5819F95B-30BE-4701-872C-4E8F835A3240}" destId="{B536747E-CCA4-4236-B509-09649BC1C469}" srcOrd="0" destOrd="0" presId="urn:microsoft.com/office/officeart/2005/8/layout/radial3"/>
    <dgm:cxn modelId="{236ABFC9-6115-4705-B64B-372F34C28379}" type="presParOf" srcId="{5819F95B-30BE-4701-872C-4E8F835A3240}" destId="{369C0A1A-1C14-44CD-A30B-73224414C13A}" srcOrd="1" destOrd="0" presId="urn:microsoft.com/office/officeart/2005/8/layout/radial3"/>
    <dgm:cxn modelId="{6FDF25E6-F9D5-4014-9954-1ED9DF8C3853}" type="presParOf" srcId="{5819F95B-30BE-4701-872C-4E8F835A3240}" destId="{E191EB2A-644A-4F5D-9E49-6C96E53C630C}" srcOrd="2" destOrd="0" presId="urn:microsoft.com/office/officeart/2005/8/layout/radial3"/>
    <dgm:cxn modelId="{0576A23C-F75A-49BB-9C91-2B3D85D1F011}" type="presParOf" srcId="{5819F95B-30BE-4701-872C-4E8F835A3240}" destId="{A1354619-B271-413A-B696-720705DAF177}" srcOrd="3" destOrd="0" presId="urn:microsoft.com/office/officeart/2005/8/layout/radial3"/>
    <dgm:cxn modelId="{E90613DE-6408-4B1C-ACA2-D7F87D7D1D5B}" type="presParOf" srcId="{5819F95B-30BE-4701-872C-4E8F835A3240}" destId="{4F093F15-7882-4942-A148-AFE0B9B65C0F}" srcOrd="4" destOrd="0" presId="urn:microsoft.com/office/officeart/2005/8/layout/radial3"/>
    <dgm:cxn modelId="{4DCB3345-3B7E-4738-90A2-9B254E6C0A0A}" type="presParOf" srcId="{5819F95B-30BE-4701-872C-4E8F835A3240}" destId="{90D25A31-2317-4441-AF44-4F6161044AF9}" srcOrd="5" destOrd="0" presId="urn:microsoft.com/office/officeart/2005/8/layout/radial3"/>
    <dgm:cxn modelId="{5AE32E35-6A26-4FEC-A0F4-45DB26E09809}" type="presParOf" srcId="{5819F95B-30BE-4701-872C-4E8F835A3240}" destId="{97157DC4-CCD2-4C2D-899E-FD1AB2E487AA}"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57245-E07A-4A3A-8DE5-3FEBB02D723D}" type="doc">
      <dgm:prSet loTypeId="urn:microsoft.com/office/officeart/2005/8/layout/hChevron3" loCatId="process" qsTypeId="urn:microsoft.com/office/officeart/2005/8/quickstyle/simple5" qsCatId="simple" csTypeId="urn:microsoft.com/office/officeart/2005/8/colors/colorful1#1" csCatId="colorful" phldr="1"/>
      <dgm:spPr/>
      <dgm:t>
        <a:bodyPr/>
        <a:lstStyle/>
        <a:p>
          <a:endParaRPr lang="en-US"/>
        </a:p>
      </dgm:t>
    </dgm:pt>
    <dgm:pt modelId="{B04D721A-06B8-4928-B377-65E6655A3E80}">
      <dgm:prSet phldrT="[Text]"/>
      <dgm:spPr/>
      <dgm:t>
        <a:bodyPr/>
        <a:lstStyle/>
        <a:p>
          <a:r>
            <a:rPr lang="en-US" dirty="0" smtClean="0"/>
            <a:t>Prevent</a:t>
          </a:r>
        </a:p>
      </dgm:t>
    </dgm:pt>
    <dgm:pt modelId="{1B735A9E-5887-4378-8D08-4692151C187B}" type="parTrans" cxnId="{D9028D56-1E8B-457A-A46D-E2313449EBE6}">
      <dgm:prSet/>
      <dgm:spPr/>
      <dgm:t>
        <a:bodyPr/>
        <a:lstStyle/>
        <a:p>
          <a:endParaRPr lang="en-US"/>
        </a:p>
      </dgm:t>
    </dgm:pt>
    <dgm:pt modelId="{A3CAE54F-853F-438B-AE65-771A1E162334}" type="sibTrans" cxnId="{D9028D56-1E8B-457A-A46D-E2313449EBE6}">
      <dgm:prSet/>
      <dgm:spPr/>
      <dgm:t>
        <a:bodyPr/>
        <a:lstStyle/>
        <a:p>
          <a:endParaRPr lang="en-US"/>
        </a:p>
      </dgm:t>
    </dgm:pt>
    <dgm:pt modelId="{C9E041D3-3A93-4917-9583-EB4F6C2FDB08}">
      <dgm:prSet phldrT="[Text]"/>
      <dgm:spPr/>
      <dgm:t>
        <a:bodyPr/>
        <a:lstStyle/>
        <a:p>
          <a:r>
            <a:rPr lang="en-US" dirty="0" smtClean="0"/>
            <a:t>Deter</a:t>
          </a:r>
          <a:endParaRPr lang="en-US" dirty="0"/>
        </a:p>
      </dgm:t>
    </dgm:pt>
    <dgm:pt modelId="{903EB821-8432-4F3C-AE15-2496CF1150F6}" type="parTrans" cxnId="{91C82FB8-D0A3-499D-842B-FD2A333F3DE3}">
      <dgm:prSet/>
      <dgm:spPr/>
      <dgm:t>
        <a:bodyPr/>
        <a:lstStyle/>
        <a:p>
          <a:endParaRPr lang="en-US"/>
        </a:p>
      </dgm:t>
    </dgm:pt>
    <dgm:pt modelId="{4687E5FE-74F4-495D-9191-9FFFFDC4AB75}" type="sibTrans" cxnId="{91C82FB8-D0A3-499D-842B-FD2A333F3DE3}">
      <dgm:prSet/>
      <dgm:spPr/>
      <dgm:t>
        <a:bodyPr/>
        <a:lstStyle/>
        <a:p>
          <a:endParaRPr lang="en-US"/>
        </a:p>
      </dgm:t>
    </dgm:pt>
    <dgm:pt modelId="{92A9D445-9C28-45EC-BA92-C0F9F4CDC711}">
      <dgm:prSet phldrT="[Text]"/>
      <dgm:spPr/>
      <dgm:t>
        <a:bodyPr/>
        <a:lstStyle/>
        <a:p>
          <a:r>
            <a:rPr lang="en-US" dirty="0" smtClean="0"/>
            <a:t>Respond</a:t>
          </a:r>
          <a:endParaRPr lang="en-US" dirty="0"/>
        </a:p>
      </dgm:t>
    </dgm:pt>
    <dgm:pt modelId="{0E0368CD-89A9-4E3D-93BC-06C44A10A663}" type="parTrans" cxnId="{1E8B2664-1A0E-4AD7-92BD-B9D4F419F41E}">
      <dgm:prSet/>
      <dgm:spPr/>
      <dgm:t>
        <a:bodyPr/>
        <a:lstStyle/>
        <a:p>
          <a:endParaRPr lang="en-US"/>
        </a:p>
      </dgm:t>
    </dgm:pt>
    <dgm:pt modelId="{208A2400-9C71-4E8B-ACC8-08CB6EAE8279}" type="sibTrans" cxnId="{1E8B2664-1A0E-4AD7-92BD-B9D4F419F41E}">
      <dgm:prSet/>
      <dgm:spPr/>
      <dgm:t>
        <a:bodyPr/>
        <a:lstStyle/>
        <a:p>
          <a:endParaRPr lang="en-US"/>
        </a:p>
      </dgm:t>
    </dgm:pt>
    <dgm:pt modelId="{523D03E2-9C55-456B-940C-9BBC150527EE}">
      <dgm:prSet/>
      <dgm:spPr/>
      <dgm:t>
        <a:bodyPr/>
        <a:lstStyle/>
        <a:p>
          <a:r>
            <a:rPr lang="en-US" dirty="0" smtClean="0"/>
            <a:t>Detect</a:t>
          </a:r>
          <a:endParaRPr lang="en-US" dirty="0"/>
        </a:p>
      </dgm:t>
    </dgm:pt>
    <dgm:pt modelId="{FBC781F6-4ECF-4044-AF6F-F1C343CCCE15}" type="parTrans" cxnId="{CB13930A-5237-4579-B82B-CA8420731C82}">
      <dgm:prSet/>
      <dgm:spPr/>
      <dgm:t>
        <a:bodyPr/>
        <a:lstStyle/>
        <a:p>
          <a:endParaRPr lang="en-US"/>
        </a:p>
      </dgm:t>
    </dgm:pt>
    <dgm:pt modelId="{8D94957F-C5CB-4809-894D-490EBC8BBBFB}" type="sibTrans" cxnId="{CB13930A-5237-4579-B82B-CA8420731C82}">
      <dgm:prSet/>
      <dgm:spPr/>
      <dgm:t>
        <a:bodyPr/>
        <a:lstStyle/>
        <a:p>
          <a:endParaRPr lang="en-US"/>
        </a:p>
      </dgm:t>
    </dgm:pt>
    <dgm:pt modelId="{85C9E5B3-0468-441F-9985-35580BE7A861}" type="pres">
      <dgm:prSet presAssocID="{EDD57245-E07A-4A3A-8DE5-3FEBB02D723D}" presName="Name0" presStyleCnt="0">
        <dgm:presLayoutVars>
          <dgm:dir/>
          <dgm:resizeHandles val="exact"/>
        </dgm:presLayoutVars>
      </dgm:prSet>
      <dgm:spPr/>
      <dgm:t>
        <a:bodyPr/>
        <a:lstStyle/>
        <a:p>
          <a:endParaRPr lang="en-US"/>
        </a:p>
      </dgm:t>
    </dgm:pt>
    <dgm:pt modelId="{79396DB2-B808-4E4E-809D-6FE11AB82C1A}" type="pres">
      <dgm:prSet presAssocID="{B04D721A-06B8-4928-B377-65E6655A3E80}" presName="parTxOnly" presStyleLbl="node1" presStyleIdx="0" presStyleCnt="4">
        <dgm:presLayoutVars>
          <dgm:bulletEnabled val="1"/>
        </dgm:presLayoutVars>
      </dgm:prSet>
      <dgm:spPr/>
      <dgm:t>
        <a:bodyPr/>
        <a:lstStyle/>
        <a:p>
          <a:endParaRPr lang="en-US"/>
        </a:p>
      </dgm:t>
    </dgm:pt>
    <dgm:pt modelId="{DC23F848-0928-41F7-B4F8-95D6EC274262}" type="pres">
      <dgm:prSet presAssocID="{A3CAE54F-853F-438B-AE65-771A1E162334}" presName="parSpace" presStyleCnt="0"/>
      <dgm:spPr/>
      <dgm:t>
        <a:bodyPr/>
        <a:lstStyle/>
        <a:p>
          <a:endParaRPr lang="en-US"/>
        </a:p>
      </dgm:t>
    </dgm:pt>
    <dgm:pt modelId="{DF49E94A-7E20-4F5C-BB3C-33A1D113F9BD}" type="pres">
      <dgm:prSet presAssocID="{C9E041D3-3A93-4917-9583-EB4F6C2FDB08}" presName="parTxOnly" presStyleLbl="node1" presStyleIdx="1" presStyleCnt="4">
        <dgm:presLayoutVars>
          <dgm:bulletEnabled val="1"/>
        </dgm:presLayoutVars>
      </dgm:prSet>
      <dgm:spPr/>
      <dgm:t>
        <a:bodyPr/>
        <a:lstStyle/>
        <a:p>
          <a:endParaRPr lang="en-US"/>
        </a:p>
      </dgm:t>
    </dgm:pt>
    <dgm:pt modelId="{6FDCF20D-6BD3-4D33-AAD8-A44AAD6A6E4C}" type="pres">
      <dgm:prSet presAssocID="{4687E5FE-74F4-495D-9191-9FFFFDC4AB75}" presName="parSpace" presStyleCnt="0"/>
      <dgm:spPr/>
      <dgm:t>
        <a:bodyPr/>
        <a:lstStyle/>
        <a:p>
          <a:endParaRPr lang="en-US"/>
        </a:p>
      </dgm:t>
    </dgm:pt>
    <dgm:pt modelId="{6B343D94-AE0D-4388-8FF7-9B463CE65548}" type="pres">
      <dgm:prSet presAssocID="{523D03E2-9C55-456B-940C-9BBC150527EE}" presName="parTxOnly" presStyleLbl="node1" presStyleIdx="2" presStyleCnt="4">
        <dgm:presLayoutVars>
          <dgm:bulletEnabled val="1"/>
        </dgm:presLayoutVars>
      </dgm:prSet>
      <dgm:spPr/>
      <dgm:t>
        <a:bodyPr/>
        <a:lstStyle/>
        <a:p>
          <a:endParaRPr lang="en-US"/>
        </a:p>
      </dgm:t>
    </dgm:pt>
    <dgm:pt modelId="{BD3926A9-FD5D-432D-920D-82D85DDF01DC}" type="pres">
      <dgm:prSet presAssocID="{8D94957F-C5CB-4809-894D-490EBC8BBBFB}" presName="parSpace" presStyleCnt="0"/>
      <dgm:spPr/>
      <dgm:t>
        <a:bodyPr/>
        <a:lstStyle/>
        <a:p>
          <a:endParaRPr lang="en-US"/>
        </a:p>
      </dgm:t>
    </dgm:pt>
    <dgm:pt modelId="{A1D6D47B-40DD-46D9-8DD2-8D3B5CD00B34}" type="pres">
      <dgm:prSet presAssocID="{92A9D445-9C28-45EC-BA92-C0F9F4CDC711}" presName="parTxOnly" presStyleLbl="node1" presStyleIdx="3" presStyleCnt="4">
        <dgm:presLayoutVars>
          <dgm:bulletEnabled val="1"/>
        </dgm:presLayoutVars>
      </dgm:prSet>
      <dgm:spPr/>
      <dgm:t>
        <a:bodyPr/>
        <a:lstStyle/>
        <a:p>
          <a:endParaRPr lang="en-US"/>
        </a:p>
      </dgm:t>
    </dgm:pt>
  </dgm:ptLst>
  <dgm:cxnLst>
    <dgm:cxn modelId="{A9E37D7F-651A-4C3A-A8DB-AB49804AD506}" type="presOf" srcId="{C9E041D3-3A93-4917-9583-EB4F6C2FDB08}" destId="{DF49E94A-7E20-4F5C-BB3C-33A1D113F9BD}" srcOrd="0" destOrd="0" presId="urn:microsoft.com/office/officeart/2005/8/layout/hChevron3"/>
    <dgm:cxn modelId="{BB32E308-1199-422D-83F0-F8D6E9D98E2A}" type="presOf" srcId="{B04D721A-06B8-4928-B377-65E6655A3E80}" destId="{79396DB2-B808-4E4E-809D-6FE11AB82C1A}" srcOrd="0" destOrd="0" presId="urn:microsoft.com/office/officeart/2005/8/layout/hChevron3"/>
    <dgm:cxn modelId="{79AEBD3B-263B-42F5-B17C-FFB3C7FBC289}" type="presOf" srcId="{523D03E2-9C55-456B-940C-9BBC150527EE}" destId="{6B343D94-AE0D-4388-8FF7-9B463CE65548}" srcOrd="0" destOrd="0" presId="urn:microsoft.com/office/officeart/2005/8/layout/hChevron3"/>
    <dgm:cxn modelId="{CB13930A-5237-4579-B82B-CA8420731C82}" srcId="{EDD57245-E07A-4A3A-8DE5-3FEBB02D723D}" destId="{523D03E2-9C55-456B-940C-9BBC150527EE}" srcOrd="2" destOrd="0" parTransId="{FBC781F6-4ECF-4044-AF6F-F1C343CCCE15}" sibTransId="{8D94957F-C5CB-4809-894D-490EBC8BBBFB}"/>
    <dgm:cxn modelId="{91C82FB8-D0A3-499D-842B-FD2A333F3DE3}" srcId="{EDD57245-E07A-4A3A-8DE5-3FEBB02D723D}" destId="{C9E041D3-3A93-4917-9583-EB4F6C2FDB08}" srcOrd="1" destOrd="0" parTransId="{903EB821-8432-4F3C-AE15-2496CF1150F6}" sibTransId="{4687E5FE-74F4-495D-9191-9FFFFDC4AB75}"/>
    <dgm:cxn modelId="{D9028D56-1E8B-457A-A46D-E2313449EBE6}" srcId="{EDD57245-E07A-4A3A-8DE5-3FEBB02D723D}" destId="{B04D721A-06B8-4928-B377-65E6655A3E80}" srcOrd="0" destOrd="0" parTransId="{1B735A9E-5887-4378-8D08-4692151C187B}" sibTransId="{A3CAE54F-853F-438B-AE65-771A1E162334}"/>
    <dgm:cxn modelId="{B2E4893E-8E7D-4623-A2B2-1D9E21445032}" type="presOf" srcId="{92A9D445-9C28-45EC-BA92-C0F9F4CDC711}" destId="{A1D6D47B-40DD-46D9-8DD2-8D3B5CD00B34}" srcOrd="0" destOrd="0" presId="urn:microsoft.com/office/officeart/2005/8/layout/hChevron3"/>
    <dgm:cxn modelId="{BA1A8F10-72D5-4B3F-8838-FCA8B8F9B18C}" type="presOf" srcId="{EDD57245-E07A-4A3A-8DE5-3FEBB02D723D}" destId="{85C9E5B3-0468-441F-9985-35580BE7A861}" srcOrd="0" destOrd="0" presId="urn:microsoft.com/office/officeart/2005/8/layout/hChevron3"/>
    <dgm:cxn modelId="{1E8B2664-1A0E-4AD7-92BD-B9D4F419F41E}" srcId="{EDD57245-E07A-4A3A-8DE5-3FEBB02D723D}" destId="{92A9D445-9C28-45EC-BA92-C0F9F4CDC711}" srcOrd="3" destOrd="0" parTransId="{0E0368CD-89A9-4E3D-93BC-06C44A10A663}" sibTransId="{208A2400-9C71-4E8B-ACC8-08CB6EAE8279}"/>
    <dgm:cxn modelId="{C76D719C-8576-4917-A6AE-CE785EC19826}" type="presParOf" srcId="{85C9E5B3-0468-441F-9985-35580BE7A861}" destId="{79396DB2-B808-4E4E-809D-6FE11AB82C1A}" srcOrd="0" destOrd="0" presId="urn:microsoft.com/office/officeart/2005/8/layout/hChevron3"/>
    <dgm:cxn modelId="{BC3707E8-A320-48AD-B732-47F560442E6B}" type="presParOf" srcId="{85C9E5B3-0468-441F-9985-35580BE7A861}" destId="{DC23F848-0928-41F7-B4F8-95D6EC274262}" srcOrd="1" destOrd="0" presId="urn:microsoft.com/office/officeart/2005/8/layout/hChevron3"/>
    <dgm:cxn modelId="{FBC5575B-59EE-4391-BCE2-C17661FFF9E9}" type="presParOf" srcId="{85C9E5B3-0468-441F-9985-35580BE7A861}" destId="{DF49E94A-7E20-4F5C-BB3C-33A1D113F9BD}" srcOrd="2" destOrd="0" presId="urn:microsoft.com/office/officeart/2005/8/layout/hChevron3"/>
    <dgm:cxn modelId="{90B982B7-847C-4CE3-B848-BE5CE9AEBF94}" type="presParOf" srcId="{85C9E5B3-0468-441F-9985-35580BE7A861}" destId="{6FDCF20D-6BD3-4D33-AAD8-A44AAD6A6E4C}" srcOrd="3" destOrd="0" presId="urn:microsoft.com/office/officeart/2005/8/layout/hChevron3"/>
    <dgm:cxn modelId="{1713A37B-C910-45F4-BBFA-7706223B127C}" type="presParOf" srcId="{85C9E5B3-0468-441F-9985-35580BE7A861}" destId="{6B343D94-AE0D-4388-8FF7-9B463CE65548}" srcOrd="4" destOrd="0" presId="urn:microsoft.com/office/officeart/2005/8/layout/hChevron3"/>
    <dgm:cxn modelId="{51A4D74D-8D16-47D1-9D52-0F0C0AECA5F4}" type="presParOf" srcId="{85C9E5B3-0468-441F-9985-35580BE7A861}" destId="{BD3926A9-FD5D-432D-920D-82D85DDF01DC}" srcOrd="5" destOrd="0" presId="urn:microsoft.com/office/officeart/2005/8/layout/hChevron3"/>
    <dgm:cxn modelId="{F8905200-9AFD-4D41-B974-84CE41D0C13D}" type="presParOf" srcId="{85C9E5B3-0468-441F-9985-35580BE7A861}" destId="{A1D6D47B-40DD-46D9-8DD2-8D3B5CD00B34}" srcOrd="6"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36747E-CCA4-4236-B509-09649BC1C469}">
      <dsp:nvSpPr>
        <dsp:cNvPr id="0" name=""/>
        <dsp:cNvSpPr/>
      </dsp:nvSpPr>
      <dsp:spPr>
        <a:xfrm>
          <a:off x="1360944" y="999122"/>
          <a:ext cx="2536031" cy="253603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Nuclear Forensics</a:t>
          </a:r>
          <a:endParaRPr lang="en-US" sz="3100" kern="1200" dirty="0"/>
        </a:p>
      </dsp:txBody>
      <dsp:txXfrm>
        <a:off x="1360944" y="999122"/>
        <a:ext cx="2536031" cy="2536031"/>
      </dsp:txXfrm>
    </dsp:sp>
    <dsp:sp modelId="{369C0A1A-1C14-44CD-A30B-73224414C13A}">
      <dsp:nvSpPr>
        <dsp:cNvPr id="0" name=""/>
        <dsp:cNvSpPr/>
      </dsp:nvSpPr>
      <dsp:spPr>
        <a:xfrm>
          <a:off x="3414917" y="2362193"/>
          <a:ext cx="1766688" cy="1260572"/>
        </a:xfrm>
        <a:prstGeom prst="ellipse">
          <a:avLst/>
        </a:prstGeom>
        <a:solidFill>
          <a:schemeClr val="accent3">
            <a:alpha val="50000"/>
            <a:hueOff val="2559728"/>
            <a:satOff val="-11765"/>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Traditional Forensics</a:t>
          </a:r>
          <a:endParaRPr lang="en-US" sz="1800" kern="1200" dirty="0"/>
        </a:p>
      </dsp:txBody>
      <dsp:txXfrm>
        <a:off x="3414917" y="2362193"/>
        <a:ext cx="1766688" cy="1260572"/>
      </dsp:txXfrm>
    </dsp:sp>
    <dsp:sp modelId="{E191EB2A-644A-4F5D-9E49-6C96E53C630C}">
      <dsp:nvSpPr>
        <dsp:cNvPr id="0" name=""/>
        <dsp:cNvSpPr/>
      </dsp:nvSpPr>
      <dsp:spPr>
        <a:xfrm>
          <a:off x="3505195" y="914398"/>
          <a:ext cx="1691101" cy="1336019"/>
        </a:xfrm>
        <a:prstGeom prst="ellipse">
          <a:avLst/>
        </a:prstGeom>
        <a:solidFill>
          <a:schemeClr val="accent3">
            <a:alpha val="50000"/>
            <a:hueOff val="5119456"/>
            <a:satOff val="-23529"/>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Treaty Monitoring</a:t>
          </a:r>
          <a:endParaRPr lang="en-US" sz="1800" kern="1200" dirty="0"/>
        </a:p>
      </dsp:txBody>
      <dsp:txXfrm>
        <a:off x="3505195" y="914398"/>
        <a:ext cx="1691101" cy="1336019"/>
      </dsp:txXfrm>
    </dsp:sp>
    <dsp:sp modelId="{A1354619-B271-413A-B696-720705DAF177}">
      <dsp:nvSpPr>
        <dsp:cNvPr id="0" name=""/>
        <dsp:cNvSpPr/>
      </dsp:nvSpPr>
      <dsp:spPr>
        <a:xfrm>
          <a:off x="1504132" y="0"/>
          <a:ext cx="2305861" cy="1336019"/>
        </a:xfrm>
        <a:prstGeom prst="ellipse">
          <a:avLst/>
        </a:prstGeom>
        <a:solidFill>
          <a:schemeClr val="accent3">
            <a:alpha val="50000"/>
            <a:hueOff val="7679183"/>
            <a:satOff val="-35294"/>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Measurement Science</a:t>
          </a:r>
          <a:endParaRPr lang="en-US" sz="1800" kern="1200" dirty="0"/>
        </a:p>
      </dsp:txBody>
      <dsp:txXfrm>
        <a:off x="1504132" y="0"/>
        <a:ext cx="2305861" cy="1336019"/>
      </dsp:txXfrm>
    </dsp:sp>
    <dsp:sp modelId="{4F093F15-7882-4942-A148-AFE0B9B65C0F}">
      <dsp:nvSpPr>
        <dsp:cNvPr id="0" name=""/>
        <dsp:cNvSpPr/>
      </dsp:nvSpPr>
      <dsp:spPr>
        <a:xfrm>
          <a:off x="152402" y="2362209"/>
          <a:ext cx="1724349" cy="1336019"/>
        </a:xfrm>
        <a:prstGeom prst="ellipse">
          <a:avLst/>
        </a:prstGeom>
        <a:solidFill>
          <a:schemeClr val="accent3">
            <a:alpha val="50000"/>
            <a:hueOff val="10238912"/>
            <a:satOff val="-47059"/>
            <a:lumOff val="1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Safeguards</a:t>
          </a:r>
          <a:endParaRPr lang="en-US" sz="1800" kern="1200" dirty="0"/>
        </a:p>
      </dsp:txBody>
      <dsp:txXfrm>
        <a:off x="152402" y="2362209"/>
        <a:ext cx="1724349" cy="1336019"/>
      </dsp:txXfrm>
    </dsp:sp>
    <dsp:sp modelId="{90D25A31-2317-4441-AF44-4F6161044AF9}">
      <dsp:nvSpPr>
        <dsp:cNvPr id="0" name=""/>
        <dsp:cNvSpPr/>
      </dsp:nvSpPr>
      <dsp:spPr>
        <a:xfrm>
          <a:off x="1675113" y="3200395"/>
          <a:ext cx="1925101" cy="1189411"/>
        </a:xfrm>
        <a:prstGeom prst="ellipse">
          <a:avLst/>
        </a:prstGeom>
        <a:solidFill>
          <a:schemeClr val="accent3">
            <a:alpha val="50000"/>
            <a:hueOff val="12798638"/>
            <a:satOff val="-58823"/>
            <a:lumOff val="1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Law Enforcement</a:t>
          </a:r>
          <a:endParaRPr lang="en-US" sz="1800" kern="1200" dirty="0"/>
        </a:p>
      </dsp:txBody>
      <dsp:txXfrm>
        <a:off x="1675113" y="3200395"/>
        <a:ext cx="1925101" cy="1189411"/>
      </dsp:txXfrm>
    </dsp:sp>
    <dsp:sp modelId="{97157DC4-CCD2-4C2D-899E-FD1AB2E487AA}">
      <dsp:nvSpPr>
        <dsp:cNvPr id="0" name=""/>
        <dsp:cNvSpPr/>
      </dsp:nvSpPr>
      <dsp:spPr>
        <a:xfrm>
          <a:off x="9" y="909710"/>
          <a:ext cx="1770771" cy="1300083"/>
        </a:xfrm>
        <a:prstGeom prst="ellipse">
          <a:avLst/>
        </a:prstGeom>
        <a:solidFill>
          <a:schemeClr val="accent3">
            <a:alpha val="50000"/>
            <a:hueOff val="15358367"/>
            <a:satOff val="-70588"/>
            <a:lumOff val="1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Fuel Cycle</a:t>
          </a:r>
          <a:endParaRPr lang="en-US" sz="1800" kern="1200" dirty="0"/>
        </a:p>
      </dsp:txBody>
      <dsp:txXfrm>
        <a:off x="9" y="909710"/>
        <a:ext cx="1770771" cy="130008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396DB2-B808-4E4E-809D-6FE11AB82C1A}">
      <dsp:nvSpPr>
        <dsp:cNvPr id="0" name=""/>
        <dsp:cNvSpPr/>
      </dsp:nvSpPr>
      <dsp:spPr>
        <a:xfrm>
          <a:off x="2344" y="367828"/>
          <a:ext cx="2351856" cy="94074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US" sz="2500" kern="1200" dirty="0" smtClean="0"/>
            <a:t>Prevent</a:t>
          </a:r>
        </a:p>
      </dsp:txBody>
      <dsp:txXfrm>
        <a:off x="2344" y="367828"/>
        <a:ext cx="2351856" cy="940742"/>
      </dsp:txXfrm>
    </dsp:sp>
    <dsp:sp modelId="{DF49E94A-7E20-4F5C-BB3C-33A1D113F9BD}">
      <dsp:nvSpPr>
        <dsp:cNvPr id="0" name=""/>
        <dsp:cNvSpPr/>
      </dsp:nvSpPr>
      <dsp:spPr>
        <a:xfrm>
          <a:off x="1883829" y="367828"/>
          <a:ext cx="2351856" cy="94074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smtClean="0"/>
            <a:t>Deter</a:t>
          </a:r>
          <a:endParaRPr lang="en-US" sz="2500" kern="1200" dirty="0"/>
        </a:p>
      </dsp:txBody>
      <dsp:txXfrm>
        <a:off x="1883829" y="367828"/>
        <a:ext cx="2351856" cy="940742"/>
      </dsp:txXfrm>
    </dsp:sp>
    <dsp:sp modelId="{6B343D94-AE0D-4388-8FF7-9B463CE65548}">
      <dsp:nvSpPr>
        <dsp:cNvPr id="0" name=""/>
        <dsp:cNvSpPr/>
      </dsp:nvSpPr>
      <dsp:spPr>
        <a:xfrm>
          <a:off x="3765314" y="367828"/>
          <a:ext cx="2351856" cy="94074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smtClean="0"/>
            <a:t>Detect</a:t>
          </a:r>
          <a:endParaRPr lang="en-US" sz="2500" kern="1200" dirty="0"/>
        </a:p>
      </dsp:txBody>
      <dsp:txXfrm>
        <a:off x="3765314" y="367828"/>
        <a:ext cx="2351856" cy="940742"/>
      </dsp:txXfrm>
    </dsp:sp>
    <dsp:sp modelId="{A1D6D47B-40DD-46D9-8DD2-8D3B5CD00B34}">
      <dsp:nvSpPr>
        <dsp:cNvPr id="0" name=""/>
        <dsp:cNvSpPr/>
      </dsp:nvSpPr>
      <dsp:spPr>
        <a:xfrm>
          <a:off x="5646799" y="367828"/>
          <a:ext cx="2351856" cy="940742"/>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smtClean="0"/>
            <a:t>Respond</a:t>
          </a:r>
          <a:endParaRPr lang="en-US" sz="2500" kern="1200" dirty="0"/>
        </a:p>
      </dsp:txBody>
      <dsp:txXfrm>
        <a:off x="5646799" y="367828"/>
        <a:ext cx="2351856" cy="94074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solidFill>
                  <a:schemeClr val="tx1"/>
                </a:solidFill>
                <a:latin typeface="Times New Roman" pitchFamily="18" charset="0"/>
              </a:defRPr>
            </a:lvl1pPr>
          </a:lstStyle>
          <a:p>
            <a:endParaRPr lang="en-US"/>
          </a:p>
        </p:txBody>
      </p:sp>
      <p:sp>
        <p:nvSpPr>
          <p:cNvPr id="13315"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p>
        </p:txBody>
      </p:sp>
      <p:sp>
        <p:nvSpPr>
          <p:cNvPr id="13316"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solidFill>
                  <a:schemeClr val="tx1"/>
                </a:solidFill>
                <a:latin typeface="Times New Roman" pitchFamily="18" charset="0"/>
              </a:defRPr>
            </a:lvl1pPr>
          </a:lstStyle>
          <a:p>
            <a:endParaRPr lang="en-US"/>
          </a:p>
        </p:txBody>
      </p:sp>
      <p:sp>
        <p:nvSpPr>
          <p:cNvPr id="13317"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solidFill>
                  <a:schemeClr val="tx1"/>
                </a:solidFill>
                <a:latin typeface="Times New Roman" pitchFamily="18" charset="0"/>
              </a:defRPr>
            </a:lvl1pPr>
          </a:lstStyle>
          <a:p>
            <a:fld id="{F484A954-3945-4CA5-924F-D6CAD617887A}" type="slidenum">
              <a:rPr lang="en-US"/>
              <a:pPr/>
              <a:t>‹#›</a:t>
            </a:fld>
            <a:endParaRPr lang="en-US"/>
          </a:p>
        </p:txBody>
      </p:sp>
    </p:spTree>
    <p:extLst>
      <p:ext uri="{BB962C8B-B14F-4D97-AF65-F5344CB8AC3E}">
        <p14:creationId xmlns:p14="http://schemas.microsoft.com/office/powerpoint/2010/main" xmlns="" val="38075885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solidFill>
                  <a:schemeClr val="tx1"/>
                </a:solidFill>
                <a:latin typeface="Times New Roman" pitchFamily="18" charset="0"/>
              </a:defRPr>
            </a:lvl1pPr>
          </a:lstStyle>
          <a:p>
            <a:endParaRPr lang="en-US"/>
          </a:p>
        </p:txBody>
      </p:sp>
      <p:sp>
        <p:nvSpPr>
          <p:cNvPr id="901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p>
        </p:txBody>
      </p:sp>
      <p:sp>
        <p:nvSpPr>
          <p:cNvPr id="901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901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solidFill>
                  <a:schemeClr val="tx1"/>
                </a:solidFill>
                <a:latin typeface="Times New Roman" pitchFamily="18" charset="0"/>
              </a:defRPr>
            </a:lvl1pPr>
          </a:lstStyle>
          <a:p>
            <a:endParaRPr lang="en-US"/>
          </a:p>
        </p:txBody>
      </p:sp>
      <p:sp>
        <p:nvSpPr>
          <p:cNvPr id="901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solidFill>
                  <a:schemeClr val="tx1"/>
                </a:solidFill>
                <a:latin typeface="Times New Roman" pitchFamily="18" charset="0"/>
              </a:defRPr>
            </a:lvl1pPr>
          </a:lstStyle>
          <a:p>
            <a:fld id="{37A139D1-A24E-4019-A7F2-F4C915DFD87B}" type="slidenum">
              <a:rPr lang="en-US"/>
              <a:pPr/>
              <a:t>‹#›</a:t>
            </a:fld>
            <a:endParaRPr lang="en-US"/>
          </a:p>
        </p:txBody>
      </p:sp>
    </p:spTree>
    <p:extLst>
      <p:ext uri="{BB962C8B-B14F-4D97-AF65-F5344CB8AC3E}">
        <p14:creationId xmlns:p14="http://schemas.microsoft.com/office/powerpoint/2010/main" xmlns="" val="1910067677"/>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a:t>
            </a:r>
            <a:r>
              <a:rPr lang="en-US" baseline="0" dirty="0" smtClean="0"/>
              <a:t> is designed to give an overview of nuclear forensics best practices and the elements needed to establish a successful and effective national nuclear forensics program.</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Definition at top</a:t>
            </a:r>
          </a:p>
          <a:p>
            <a:r>
              <a:rPr lang="en-US" dirty="0" smtClean="0"/>
              <a:t>Nuclear forensics</a:t>
            </a:r>
            <a:r>
              <a:rPr lang="en-US" baseline="0" dirty="0" smtClean="0"/>
              <a:t> answers the questions associated with an illicit trafficking investigation through the laboratory analysis of nuclear material.  The material characteristics provide insight into the history of the material, and help answer questions, for example</a:t>
            </a:r>
            <a:r>
              <a:rPr lang="en-US" i="1" baseline="0" dirty="0" smtClean="0"/>
              <a:t> (see middle bullets)</a:t>
            </a:r>
            <a:r>
              <a:rPr lang="en-US" baseline="0" dirty="0" smtClean="0"/>
              <a:t>.</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aspects</a:t>
            </a:r>
            <a:r>
              <a:rPr lang="en-US" baseline="0" dirty="0" smtClean="0"/>
              <a:t> to most nuclear forensics investigations.  The first is to support the criminal investigation through analysis that identifies the material and confirms it is illegal for the individual to posses.  In addition to identifying the material, it is often important to answer questions like “how much is there?” and “what is the isotopic composition?”.  It is important to note that the analyses needed for most criminal investigations are relatively simple and do not require expensive or sophisticated equipment.  Many universities and government labs already possess this type of equipment.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aspect is to identify the history of</a:t>
            </a:r>
            <a:r>
              <a:rPr lang="en-US" baseline="0" dirty="0" smtClean="0"/>
              <a:t> the nuclear material through a much more detailed laboratory analysis.  This requires an advanced analytical laboratory capability with sophisticated instrumentation, and the expertise to interpret the data and assess possible origins or at least process history.  Ideally, this data will enhance nuclear security through the identification of possible facilities where the diversion happened.  These facilities can then implement improved safeguards and physical protection measures to prevent future diversions.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the key best practices for establishing a successful nuclear forensics program is to develop a model action plan.  Some of the most important elements to include in a model action plan are: </a:t>
            </a:r>
            <a:r>
              <a:rPr lang="en-US" i="1" baseline="0" dirty="0" smtClean="0"/>
              <a:t>see bullets</a:t>
            </a:r>
          </a:p>
          <a:p>
            <a:r>
              <a:rPr lang="en-US" i="0" baseline="0" dirty="0" smtClean="0"/>
              <a:t>Additional details on national nuclear forensics libraries will be addressed later in the talk.</a:t>
            </a:r>
            <a:endParaRPr lang="en-US" i="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Quality</a:t>
            </a:r>
            <a:r>
              <a:rPr lang="en-US" baseline="0" dirty="0" smtClean="0"/>
              <a:t> assurance for any nuclear forensics program should be consistent with the requirements of law enforcement to produce legally defensible data in a court of law.  There are international standards that address the documentation requirements for the various aspects of a forensics investigation including field work conducted during the initial response to an incident and any subsequent laboratory analysis.  In addition to following international standards, it is important to use practical exercises to test and validate forensics analysis capabilities including laboratory proficiency tests, table top exercises, and end-to-end process tests.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Nuclear</a:t>
            </a:r>
            <a:r>
              <a:rPr lang="en-US" baseline="0" dirty="0" smtClean="0"/>
              <a:t> forensics libraries provide a source of comparative information to determine if an illicit material is consistent with any material known to exist within a country.  </a:t>
            </a:r>
            <a:r>
              <a:rPr lang="en-US" i="1" baseline="0" dirty="0" smtClean="0"/>
              <a:t>(First set of bullets) </a:t>
            </a:r>
          </a:p>
          <a:p>
            <a:r>
              <a:rPr lang="en-US" i="0" dirty="0" smtClean="0"/>
              <a:t>Another</a:t>
            </a:r>
            <a:r>
              <a:rPr lang="en-US" i="0" baseline="0" dirty="0" smtClean="0"/>
              <a:t> important element is that each country would have a national-level point-of-contact who could respond to queries from international partners.  The IAEA would maintain a list of country contacts.</a:t>
            </a:r>
          </a:p>
          <a:p>
            <a:r>
              <a:rPr lang="en-US" i="1" baseline="0" dirty="0" smtClean="0"/>
              <a:t>Last bullet</a:t>
            </a:r>
            <a:endParaRPr lang="en-US"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80081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9509" name="Line 5"/>
          <p:cNvSpPr>
            <a:spLocks noChangeShapeType="1"/>
          </p:cNvSpPr>
          <p:nvPr userDrawn="1"/>
        </p:nvSpPr>
        <p:spPr bwMode="auto">
          <a:xfrm>
            <a:off x="457201" y="6477000"/>
            <a:ext cx="8153400" cy="0"/>
          </a:xfrm>
          <a:prstGeom prst="line">
            <a:avLst/>
          </a:prstGeom>
          <a:noFill/>
          <a:ln w="9525">
            <a:solidFill>
              <a:schemeClr val="tx1"/>
            </a:solidFill>
            <a:round/>
            <a:headEnd/>
            <a:tailEnd/>
          </a:ln>
          <a:effectLst/>
        </p:spPr>
        <p:txBody>
          <a:bodyPr wrap="none" anchor="ctr"/>
          <a:lstStyle/>
          <a:p>
            <a:endParaRPr lang="en-US"/>
          </a:p>
        </p:txBody>
      </p:sp>
      <p:sp>
        <p:nvSpPr>
          <p:cNvPr id="149513" name="Rectangle 9"/>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9514"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dirty="0"/>
              <a:t>Click to edit Master subtitle style</a:t>
            </a:r>
          </a:p>
        </p:txBody>
      </p:sp>
      <p:pic>
        <p:nvPicPr>
          <p:cNvPr id="11" name="Picture 13" descr="New_DOE_Seal_Color_042808"/>
          <p:cNvPicPr>
            <a:picLocks noChangeAspect="1" noChangeArrowheads="1"/>
          </p:cNvPicPr>
          <p:nvPr userDrawn="1"/>
        </p:nvPicPr>
        <p:blipFill>
          <a:blip r:embed="rId2" cstate="print"/>
          <a:srcRect/>
          <a:stretch>
            <a:fillRect/>
          </a:stretch>
        </p:blipFill>
        <p:spPr bwMode="auto">
          <a:xfrm>
            <a:off x="152400" y="152400"/>
            <a:ext cx="914400" cy="914400"/>
          </a:xfrm>
          <a:prstGeom prst="rect">
            <a:avLst/>
          </a:prstGeom>
          <a:noFill/>
          <a:ln w="9525">
            <a:noFill/>
            <a:miter lim="800000"/>
            <a:headEnd/>
            <a:tailEnd/>
          </a:ln>
        </p:spPr>
      </p:pic>
      <p:sp>
        <p:nvSpPr>
          <p:cNvPr id="7" name="TextBox 6"/>
          <p:cNvSpPr txBox="1"/>
          <p:nvPr userDrawn="1"/>
        </p:nvSpPr>
        <p:spPr>
          <a:xfrm>
            <a:off x="381000" y="6477000"/>
            <a:ext cx="1828800" cy="46166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tx1"/>
                </a:solidFill>
              </a:rPr>
              <a:t>LA-UR-14-24861</a:t>
            </a:r>
            <a:endParaRPr lang="en-US" sz="1200" b="0" dirty="0" smtClean="0">
              <a:solidFill>
                <a:schemeClr val="tx1"/>
              </a:solidFill>
            </a:endParaRPr>
          </a:p>
          <a:p>
            <a:endParaRPr lang="en-US" sz="1200" b="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13" descr="New_DOE_Seal_Color_042808"/>
          <p:cNvPicPr>
            <a:picLocks noChangeAspect="1" noChangeArrowheads="1"/>
          </p:cNvPicPr>
          <p:nvPr userDrawn="1"/>
        </p:nvPicPr>
        <p:blipFill>
          <a:blip r:embed="rId2" cstate="print"/>
          <a:srcRect/>
          <a:stretch>
            <a:fillRect/>
          </a:stretch>
        </p:blipFill>
        <p:spPr bwMode="auto">
          <a:xfrm>
            <a:off x="146050" y="152400"/>
            <a:ext cx="768350" cy="768350"/>
          </a:xfrm>
          <a:prstGeom prst="rect">
            <a:avLst/>
          </a:prstGeom>
          <a:noFill/>
          <a:ln w="9525">
            <a:noFill/>
            <a:miter lim="800000"/>
            <a:headEnd/>
            <a:tailEnd/>
          </a:ln>
        </p:spPr>
      </p:pic>
      <p:sp>
        <p:nvSpPr>
          <p:cNvPr id="8" name="TextBox 7"/>
          <p:cNvSpPr txBox="1"/>
          <p:nvPr userDrawn="1"/>
        </p:nvSpPr>
        <p:spPr>
          <a:xfrm>
            <a:off x="381000" y="6477000"/>
            <a:ext cx="1828800" cy="46166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tx1"/>
                </a:solidFill>
              </a:rPr>
              <a:t>LA-UR-14-24861</a:t>
            </a:r>
            <a:endParaRPr lang="en-US" sz="1200" b="0" dirty="0" smtClean="0">
              <a:solidFill>
                <a:schemeClr val="tx1"/>
              </a:solidFill>
            </a:endParaRPr>
          </a:p>
          <a:p>
            <a:endParaRPr lang="en-US" sz="1200" b="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81000"/>
            <a:ext cx="2085975" cy="506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381000"/>
            <a:ext cx="6105525" cy="506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60296-2DED-4A64-B858-45C3322E933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60296-2DED-4A64-B858-45C3322E933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60296-2DED-4A64-B858-45C3322E933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60296-2DED-4A64-B858-45C3322E933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E60296-2DED-4A64-B858-45C3322E93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381000" y="6477000"/>
            <a:ext cx="1828800" cy="46166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tx1"/>
                </a:solidFill>
              </a:rPr>
              <a:t>LA-UR-14-24861</a:t>
            </a:r>
          </a:p>
          <a:p>
            <a:endParaRPr lang="en-US" sz="1200" b="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60296-2DED-4A64-B858-45C3322E933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E60296-2DED-4A64-B858-45C3322E933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60296-2DED-4A64-B858-45C3322E933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60296-2DED-4A64-B858-45C3322E933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60296-2DED-4A64-B858-45C3322E933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60296-2DED-4A64-B858-45C3322E933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60296-2DED-4A64-B858-45C3322E933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9509" name="Line 5"/>
          <p:cNvSpPr>
            <a:spLocks noChangeShapeType="1"/>
          </p:cNvSpPr>
          <p:nvPr userDrawn="1"/>
        </p:nvSpPr>
        <p:spPr bwMode="auto">
          <a:xfrm>
            <a:off x="457201" y="6477000"/>
            <a:ext cx="8153400" cy="0"/>
          </a:xfrm>
          <a:prstGeom prst="line">
            <a:avLst/>
          </a:prstGeom>
          <a:noFill/>
          <a:ln w="9525">
            <a:solidFill>
              <a:schemeClr val="tx1"/>
            </a:solidFill>
            <a:round/>
            <a:headEnd/>
            <a:tailEnd/>
          </a:ln>
          <a:effectLst/>
        </p:spPr>
        <p:txBody>
          <a:bodyPr wrap="none" anchor="ctr"/>
          <a:lstStyle/>
          <a:p>
            <a:endParaRPr lang="en-US"/>
          </a:p>
        </p:txBody>
      </p:sp>
      <p:sp>
        <p:nvSpPr>
          <p:cNvPr id="149513" name="Rectangle 9"/>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9514"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dirty="0"/>
              <a:t>Click to edit Master subtitle style</a:t>
            </a:r>
          </a:p>
        </p:txBody>
      </p:sp>
      <p:pic>
        <p:nvPicPr>
          <p:cNvPr id="11" name="Picture 13" descr="New_DOE_Seal_Color_042808"/>
          <p:cNvPicPr>
            <a:picLocks noChangeAspect="1" noChangeArrowheads="1"/>
          </p:cNvPicPr>
          <p:nvPr userDrawn="1"/>
        </p:nvPicPr>
        <p:blipFill>
          <a:blip r:embed="rId2" cstate="print"/>
          <a:srcRect/>
          <a:stretch>
            <a:fillRect/>
          </a:stretch>
        </p:blipFill>
        <p:spPr bwMode="auto">
          <a:xfrm>
            <a:off x="8077200" y="152400"/>
            <a:ext cx="914400" cy="914400"/>
          </a:xfrm>
          <a:prstGeom prst="rect">
            <a:avLst/>
          </a:prstGeom>
          <a:noFill/>
          <a:ln w="9525">
            <a:noFill/>
            <a:miter lim="800000"/>
            <a:headEnd/>
            <a:tailEnd/>
          </a:ln>
        </p:spPr>
      </p:pic>
    </p:spTree>
    <p:extLst>
      <p:ext uri="{BB962C8B-B14F-4D97-AF65-F5344CB8AC3E}">
        <p14:creationId xmlns:p14="http://schemas.microsoft.com/office/powerpoint/2010/main" xmlns="" val="2379480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16407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7658100" cy="685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13" descr="New_DOE_Seal_Color_042808"/>
          <p:cNvPicPr>
            <a:picLocks noChangeAspect="1" noChangeArrowheads="1"/>
          </p:cNvPicPr>
          <p:nvPr userDrawn="1"/>
        </p:nvPicPr>
        <p:blipFill>
          <a:blip r:embed="rId2" cstate="print"/>
          <a:srcRect/>
          <a:stretch>
            <a:fillRect/>
          </a:stretch>
        </p:blipFill>
        <p:spPr bwMode="auto">
          <a:xfrm>
            <a:off x="8223250" y="152400"/>
            <a:ext cx="768350" cy="768350"/>
          </a:xfrm>
          <a:prstGeom prst="rect">
            <a:avLst/>
          </a:prstGeom>
          <a:noFill/>
          <a:ln w="9525">
            <a:noFill/>
            <a:miter lim="800000"/>
            <a:headEnd/>
            <a:tailEnd/>
          </a:ln>
        </p:spPr>
      </p:pic>
    </p:spTree>
    <p:extLst>
      <p:ext uri="{BB962C8B-B14F-4D97-AF65-F5344CB8AC3E}">
        <p14:creationId xmlns:p14="http://schemas.microsoft.com/office/powerpoint/2010/main" xmlns="" val="309119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7658100" cy="685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13" descr="New_DOE_Seal_Color_042808"/>
          <p:cNvPicPr>
            <a:picLocks noChangeAspect="1" noChangeArrowheads="1"/>
          </p:cNvPicPr>
          <p:nvPr userDrawn="1"/>
        </p:nvPicPr>
        <p:blipFill>
          <a:blip r:embed="rId2" cstate="print"/>
          <a:srcRect/>
          <a:stretch>
            <a:fillRect/>
          </a:stretch>
        </p:blipFill>
        <p:spPr bwMode="auto">
          <a:xfrm>
            <a:off x="146050" y="152400"/>
            <a:ext cx="768350" cy="768350"/>
          </a:xfrm>
          <a:prstGeom prst="rect">
            <a:avLst/>
          </a:prstGeom>
          <a:noFill/>
          <a:ln w="9525">
            <a:noFill/>
            <a:miter lim="800000"/>
            <a:headEnd/>
            <a:tailEnd/>
          </a:ln>
        </p:spPr>
      </p:pic>
      <p:sp>
        <p:nvSpPr>
          <p:cNvPr id="7" name="TextBox 6"/>
          <p:cNvSpPr txBox="1"/>
          <p:nvPr userDrawn="1"/>
        </p:nvSpPr>
        <p:spPr>
          <a:xfrm>
            <a:off x="381000" y="6477000"/>
            <a:ext cx="1828800" cy="46166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tx1"/>
                </a:solidFill>
              </a:rPr>
              <a:t>LA-UR-14-24861</a:t>
            </a:r>
          </a:p>
          <a:p>
            <a:endParaRPr lang="en-US" sz="1200" b="0" dirty="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736761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643538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010515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2954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3450" y="12954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88133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82058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845566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13" descr="New_DOE_Seal_Color_042808"/>
          <p:cNvPicPr>
            <a:picLocks noChangeAspect="1" noChangeArrowheads="1"/>
          </p:cNvPicPr>
          <p:nvPr userDrawn="1"/>
        </p:nvPicPr>
        <p:blipFill>
          <a:blip r:embed="rId2" cstate="print"/>
          <a:srcRect/>
          <a:stretch>
            <a:fillRect/>
          </a:stretch>
        </p:blipFill>
        <p:spPr bwMode="auto">
          <a:xfrm>
            <a:off x="8229600" y="152400"/>
            <a:ext cx="768350" cy="768350"/>
          </a:xfrm>
          <a:prstGeom prst="rect">
            <a:avLst/>
          </a:prstGeom>
          <a:noFill/>
          <a:ln w="9525">
            <a:noFill/>
            <a:miter lim="800000"/>
            <a:headEnd/>
            <a:tailEnd/>
          </a:ln>
        </p:spPr>
      </p:pic>
    </p:spTree>
    <p:extLst>
      <p:ext uri="{BB962C8B-B14F-4D97-AF65-F5344CB8AC3E}">
        <p14:creationId xmlns:p14="http://schemas.microsoft.com/office/powerpoint/2010/main" xmlns="" val="597654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649573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39495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7914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381000" y="6477000"/>
            <a:ext cx="1828800" cy="46166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tx1"/>
                </a:solidFill>
              </a:rPr>
              <a:t>LA-UR-14-24861</a:t>
            </a:r>
          </a:p>
          <a:p>
            <a:endParaRPr lang="en-US" sz="1200" b="0" dirty="0">
              <a:solidFill>
                <a:schemeClr val="tx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81000"/>
            <a:ext cx="2085975" cy="506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381000"/>
            <a:ext cx="6105525" cy="506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831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381000" y="6477000"/>
            <a:ext cx="1828800" cy="276999"/>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tx1"/>
                </a:solidFill>
              </a:rPr>
              <a:t>LA-UR-14-24861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2954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3450" y="12954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Line 16"/>
          <p:cNvSpPr>
            <a:spLocks noChangeShapeType="1"/>
          </p:cNvSpPr>
          <p:nvPr userDrawn="1"/>
        </p:nvSpPr>
        <p:spPr bwMode="auto">
          <a:xfrm>
            <a:off x="533401" y="6476998"/>
            <a:ext cx="8153399" cy="1"/>
          </a:xfrm>
          <a:prstGeom prst="line">
            <a:avLst/>
          </a:prstGeom>
          <a:noFill/>
          <a:ln w="9525">
            <a:solidFill>
              <a:schemeClr val="tx1"/>
            </a:solidFill>
            <a:round/>
            <a:headEnd/>
            <a:tailEnd/>
          </a:ln>
          <a:effectLst/>
        </p:spPr>
        <p:txBody>
          <a:bodyPr wrap="none" anchor="ctr"/>
          <a:lstStyle/>
          <a:p>
            <a:endParaRPr lang="en-US"/>
          </a:p>
        </p:txBody>
      </p:sp>
      <p:sp>
        <p:nvSpPr>
          <p:cNvPr id="1044" name="Rectangle 20"/>
          <p:cNvSpPr>
            <a:spLocks noGrp="1" noChangeArrowheads="1"/>
          </p:cNvSpPr>
          <p:nvPr>
            <p:ph type="title"/>
          </p:nvPr>
        </p:nvSpPr>
        <p:spPr bwMode="auto">
          <a:xfrm>
            <a:off x="495300" y="381000"/>
            <a:ext cx="83439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45" name="Rectangle 21"/>
          <p:cNvSpPr>
            <a:spLocks noGrp="1" noChangeArrowheads="1"/>
          </p:cNvSpPr>
          <p:nvPr>
            <p:ph type="body" idx="1"/>
          </p:nvPr>
        </p:nvSpPr>
        <p:spPr bwMode="auto">
          <a:xfrm>
            <a:off x="495300" y="1295400"/>
            <a:ext cx="8343900" cy="415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46" name="Line 22"/>
          <p:cNvSpPr>
            <a:spLocks noChangeShapeType="1"/>
          </p:cNvSpPr>
          <p:nvPr userDrawn="1"/>
        </p:nvSpPr>
        <p:spPr bwMode="auto">
          <a:xfrm flipV="1">
            <a:off x="609600" y="990600"/>
            <a:ext cx="8229600" cy="12700"/>
          </a:xfrm>
          <a:prstGeom prst="line">
            <a:avLst/>
          </a:prstGeom>
          <a:noFill/>
          <a:ln w="38100">
            <a:solidFill>
              <a:srgbClr val="FFB300"/>
            </a:solidFill>
            <a:round/>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rtl="0" fontAlgn="base">
        <a:spcBef>
          <a:spcPct val="0"/>
        </a:spcBef>
        <a:spcAft>
          <a:spcPct val="0"/>
        </a:spcAft>
        <a:defRPr sz="3200" b="1">
          <a:solidFill>
            <a:srgbClr val="000099"/>
          </a:solidFill>
          <a:latin typeface="+mj-lt"/>
          <a:ea typeface="+mj-ea"/>
          <a:cs typeface="+mj-cs"/>
        </a:defRPr>
      </a:lvl1pPr>
      <a:lvl2pPr algn="l" rtl="0" fontAlgn="base">
        <a:spcBef>
          <a:spcPct val="0"/>
        </a:spcBef>
        <a:spcAft>
          <a:spcPct val="0"/>
        </a:spcAft>
        <a:defRPr sz="3200" b="1">
          <a:solidFill>
            <a:srgbClr val="000099"/>
          </a:solidFill>
          <a:latin typeface="Arial" pitchFamily="34" charset="0"/>
        </a:defRPr>
      </a:lvl2pPr>
      <a:lvl3pPr algn="l" rtl="0" fontAlgn="base">
        <a:spcBef>
          <a:spcPct val="0"/>
        </a:spcBef>
        <a:spcAft>
          <a:spcPct val="0"/>
        </a:spcAft>
        <a:defRPr sz="3200" b="1">
          <a:solidFill>
            <a:srgbClr val="000099"/>
          </a:solidFill>
          <a:latin typeface="Arial" pitchFamily="34" charset="0"/>
        </a:defRPr>
      </a:lvl3pPr>
      <a:lvl4pPr algn="l" rtl="0" fontAlgn="base">
        <a:spcBef>
          <a:spcPct val="0"/>
        </a:spcBef>
        <a:spcAft>
          <a:spcPct val="0"/>
        </a:spcAft>
        <a:defRPr sz="3200" b="1">
          <a:solidFill>
            <a:srgbClr val="000099"/>
          </a:solidFill>
          <a:latin typeface="Arial" pitchFamily="34" charset="0"/>
        </a:defRPr>
      </a:lvl4pPr>
      <a:lvl5pPr algn="l" rtl="0" fontAlgn="base">
        <a:spcBef>
          <a:spcPct val="0"/>
        </a:spcBef>
        <a:spcAft>
          <a:spcPct val="0"/>
        </a:spcAft>
        <a:defRPr sz="3200" b="1">
          <a:solidFill>
            <a:srgbClr val="000099"/>
          </a:solidFill>
          <a:latin typeface="Arial" pitchFamily="34" charset="0"/>
        </a:defRPr>
      </a:lvl5pPr>
      <a:lvl6pPr marL="457200" algn="l" rtl="0" fontAlgn="base">
        <a:spcBef>
          <a:spcPct val="0"/>
        </a:spcBef>
        <a:spcAft>
          <a:spcPct val="0"/>
        </a:spcAft>
        <a:defRPr sz="3200" b="1">
          <a:solidFill>
            <a:srgbClr val="000099"/>
          </a:solidFill>
          <a:latin typeface="Arial" pitchFamily="34" charset="0"/>
        </a:defRPr>
      </a:lvl6pPr>
      <a:lvl7pPr marL="914400" algn="l" rtl="0" fontAlgn="base">
        <a:spcBef>
          <a:spcPct val="0"/>
        </a:spcBef>
        <a:spcAft>
          <a:spcPct val="0"/>
        </a:spcAft>
        <a:defRPr sz="3200" b="1">
          <a:solidFill>
            <a:srgbClr val="000099"/>
          </a:solidFill>
          <a:latin typeface="Arial" pitchFamily="34" charset="0"/>
        </a:defRPr>
      </a:lvl7pPr>
      <a:lvl8pPr marL="1371600" algn="l" rtl="0" fontAlgn="base">
        <a:spcBef>
          <a:spcPct val="0"/>
        </a:spcBef>
        <a:spcAft>
          <a:spcPct val="0"/>
        </a:spcAft>
        <a:defRPr sz="3200" b="1">
          <a:solidFill>
            <a:srgbClr val="000099"/>
          </a:solidFill>
          <a:latin typeface="Arial" pitchFamily="34" charset="0"/>
        </a:defRPr>
      </a:lvl8pPr>
      <a:lvl9pPr marL="1828800" algn="l" rtl="0" fontAlgn="base">
        <a:spcBef>
          <a:spcPct val="0"/>
        </a:spcBef>
        <a:spcAft>
          <a:spcPct val="0"/>
        </a:spcAft>
        <a:defRPr sz="3200" b="1">
          <a:solidFill>
            <a:srgbClr val="000099"/>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60296-2DED-4A64-B858-45C3322E93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Line 16"/>
          <p:cNvSpPr>
            <a:spLocks noChangeShapeType="1"/>
          </p:cNvSpPr>
          <p:nvPr/>
        </p:nvSpPr>
        <p:spPr bwMode="auto">
          <a:xfrm>
            <a:off x="533401" y="6476998"/>
            <a:ext cx="8153399" cy="1"/>
          </a:xfrm>
          <a:prstGeom prst="line">
            <a:avLst/>
          </a:prstGeom>
          <a:noFill/>
          <a:ln w="9525">
            <a:solidFill>
              <a:schemeClr val="tx1"/>
            </a:solidFill>
            <a:round/>
            <a:headEnd/>
            <a:tailEnd/>
          </a:ln>
          <a:effectLst/>
        </p:spPr>
        <p:txBody>
          <a:bodyPr wrap="none" anchor="ctr"/>
          <a:lstStyle/>
          <a:p>
            <a:endParaRPr lang="en-US"/>
          </a:p>
        </p:txBody>
      </p:sp>
      <p:sp>
        <p:nvSpPr>
          <p:cNvPr id="1044" name="Rectangle 20"/>
          <p:cNvSpPr>
            <a:spLocks noGrp="1" noChangeArrowheads="1"/>
          </p:cNvSpPr>
          <p:nvPr>
            <p:ph type="title"/>
          </p:nvPr>
        </p:nvSpPr>
        <p:spPr bwMode="auto">
          <a:xfrm>
            <a:off x="495300" y="381000"/>
            <a:ext cx="83439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45" name="Rectangle 21"/>
          <p:cNvSpPr>
            <a:spLocks noGrp="1" noChangeArrowheads="1"/>
          </p:cNvSpPr>
          <p:nvPr>
            <p:ph type="body" idx="1"/>
          </p:nvPr>
        </p:nvSpPr>
        <p:spPr bwMode="auto">
          <a:xfrm>
            <a:off x="495300" y="1295400"/>
            <a:ext cx="8343900" cy="415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46" name="Line 22"/>
          <p:cNvSpPr>
            <a:spLocks noChangeShapeType="1"/>
          </p:cNvSpPr>
          <p:nvPr/>
        </p:nvSpPr>
        <p:spPr bwMode="auto">
          <a:xfrm flipV="1">
            <a:off x="609600" y="990600"/>
            <a:ext cx="8229600" cy="12700"/>
          </a:xfrm>
          <a:prstGeom prst="line">
            <a:avLst/>
          </a:prstGeom>
          <a:noFill/>
          <a:ln w="38100">
            <a:solidFill>
              <a:srgbClr val="FFB300"/>
            </a:solidFill>
            <a:round/>
            <a:headEnd/>
            <a:tailEnd/>
          </a:ln>
          <a:effectLst/>
        </p:spPr>
        <p:txBody>
          <a:bodyPr wrap="none" anchor="ctr"/>
          <a:lstStyle/>
          <a:p>
            <a:endParaRPr lang="en-US"/>
          </a:p>
        </p:txBody>
      </p:sp>
    </p:spTree>
    <p:extLst>
      <p:ext uri="{BB962C8B-B14F-4D97-AF65-F5344CB8AC3E}">
        <p14:creationId xmlns:p14="http://schemas.microsoft.com/office/powerpoint/2010/main" xmlns="" val="5082708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rtl="0" fontAlgn="base">
        <a:spcBef>
          <a:spcPct val="0"/>
        </a:spcBef>
        <a:spcAft>
          <a:spcPct val="0"/>
        </a:spcAft>
        <a:defRPr sz="3200" b="1">
          <a:solidFill>
            <a:srgbClr val="000099"/>
          </a:solidFill>
          <a:latin typeface="+mj-lt"/>
          <a:ea typeface="+mj-ea"/>
          <a:cs typeface="+mj-cs"/>
        </a:defRPr>
      </a:lvl1pPr>
      <a:lvl2pPr algn="l" rtl="0" fontAlgn="base">
        <a:spcBef>
          <a:spcPct val="0"/>
        </a:spcBef>
        <a:spcAft>
          <a:spcPct val="0"/>
        </a:spcAft>
        <a:defRPr sz="3200" b="1">
          <a:solidFill>
            <a:srgbClr val="000099"/>
          </a:solidFill>
          <a:latin typeface="Arial" pitchFamily="34" charset="0"/>
        </a:defRPr>
      </a:lvl2pPr>
      <a:lvl3pPr algn="l" rtl="0" fontAlgn="base">
        <a:spcBef>
          <a:spcPct val="0"/>
        </a:spcBef>
        <a:spcAft>
          <a:spcPct val="0"/>
        </a:spcAft>
        <a:defRPr sz="3200" b="1">
          <a:solidFill>
            <a:srgbClr val="000099"/>
          </a:solidFill>
          <a:latin typeface="Arial" pitchFamily="34" charset="0"/>
        </a:defRPr>
      </a:lvl3pPr>
      <a:lvl4pPr algn="l" rtl="0" fontAlgn="base">
        <a:spcBef>
          <a:spcPct val="0"/>
        </a:spcBef>
        <a:spcAft>
          <a:spcPct val="0"/>
        </a:spcAft>
        <a:defRPr sz="3200" b="1">
          <a:solidFill>
            <a:srgbClr val="000099"/>
          </a:solidFill>
          <a:latin typeface="Arial" pitchFamily="34" charset="0"/>
        </a:defRPr>
      </a:lvl4pPr>
      <a:lvl5pPr algn="l" rtl="0" fontAlgn="base">
        <a:spcBef>
          <a:spcPct val="0"/>
        </a:spcBef>
        <a:spcAft>
          <a:spcPct val="0"/>
        </a:spcAft>
        <a:defRPr sz="3200" b="1">
          <a:solidFill>
            <a:srgbClr val="000099"/>
          </a:solidFill>
          <a:latin typeface="Arial" pitchFamily="34" charset="0"/>
        </a:defRPr>
      </a:lvl5pPr>
      <a:lvl6pPr marL="457200" algn="l" rtl="0" fontAlgn="base">
        <a:spcBef>
          <a:spcPct val="0"/>
        </a:spcBef>
        <a:spcAft>
          <a:spcPct val="0"/>
        </a:spcAft>
        <a:defRPr sz="3200" b="1">
          <a:solidFill>
            <a:srgbClr val="000099"/>
          </a:solidFill>
          <a:latin typeface="Arial" pitchFamily="34" charset="0"/>
        </a:defRPr>
      </a:lvl6pPr>
      <a:lvl7pPr marL="914400" algn="l" rtl="0" fontAlgn="base">
        <a:spcBef>
          <a:spcPct val="0"/>
        </a:spcBef>
        <a:spcAft>
          <a:spcPct val="0"/>
        </a:spcAft>
        <a:defRPr sz="3200" b="1">
          <a:solidFill>
            <a:srgbClr val="000099"/>
          </a:solidFill>
          <a:latin typeface="Arial" pitchFamily="34" charset="0"/>
        </a:defRPr>
      </a:lvl7pPr>
      <a:lvl8pPr marL="1371600" algn="l" rtl="0" fontAlgn="base">
        <a:spcBef>
          <a:spcPct val="0"/>
        </a:spcBef>
        <a:spcAft>
          <a:spcPct val="0"/>
        </a:spcAft>
        <a:defRPr sz="3200" b="1">
          <a:solidFill>
            <a:srgbClr val="000099"/>
          </a:solidFill>
          <a:latin typeface="Arial" pitchFamily="34" charset="0"/>
        </a:defRPr>
      </a:lvl8pPr>
      <a:lvl9pPr marL="1828800" algn="l" rtl="0" fontAlgn="base">
        <a:spcBef>
          <a:spcPct val="0"/>
        </a:spcBef>
        <a:spcAft>
          <a:spcPct val="0"/>
        </a:spcAft>
        <a:defRPr sz="3200" b="1">
          <a:solidFill>
            <a:srgbClr val="000099"/>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wmf"/><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533400" y="1981200"/>
            <a:ext cx="5029200" cy="1600200"/>
          </a:xfrm>
        </p:spPr>
        <p:txBody>
          <a:bodyPr/>
          <a:lstStyle/>
          <a:p>
            <a:r>
              <a:rPr lang="en-US" sz="2800" dirty="0" smtClean="0"/>
              <a:t>Nuclear Forensic Science:</a:t>
            </a:r>
            <a:br>
              <a:rPr lang="en-US" sz="2800" dirty="0" smtClean="0"/>
            </a:br>
            <a:r>
              <a:rPr lang="en-US" sz="2800" dirty="0" smtClean="0"/>
              <a:t>An Emerging Discipline</a:t>
            </a:r>
            <a:r>
              <a:rPr lang="en-US" sz="2800" dirty="0"/>
              <a:t/>
            </a:r>
            <a:br>
              <a:rPr lang="en-US" sz="2800" dirty="0"/>
            </a:br>
            <a:r>
              <a:rPr lang="en-US" sz="2400" b="0" dirty="0" smtClean="0"/>
              <a:t/>
            </a:r>
            <a:br>
              <a:rPr lang="en-US" sz="2400" b="0" dirty="0" smtClean="0"/>
            </a:br>
            <a:r>
              <a:rPr lang="en-US" sz="2400" b="0" dirty="0" smtClean="0"/>
              <a:t>Stephen LaMont</a:t>
            </a:r>
            <a:br>
              <a:rPr lang="en-US" sz="2400" b="0" dirty="0" smtClean="0"/>
            </a:br>
            <a:r>
              <a:rPr lang="en-US" sz="2400" b="0" dirty="0" smtClean="0"/>
              <a:t>U.S. Department of Energy</a:t>
            </a:r>
            <a:br>
              <a:rPr lang="en-US" sz="2400" b="0" dirty="0" smtClean="0"/>
            </a:br>
            <a:r>
              <a:rPr lang="en-US" sz="2400" b="0" dirty="0"/>
              <a:t/>
            </a:r>
            <a:br>
              <a:rPr lang="en-US" sz="2400" b="0" dirty="0"/>
            </a:br>
            <a:r>
              <a:rPr lang="en-US" sz="2400" b="0" dirty="0" smtClean="0"/>
              <a:t/>
            </a:r>
            <a:br>
              <a:rPr lang="en-US" sz="2400" b="0" dirty="0" smtClean="0"/>
            </a:br>
            <a:r>
              <a:rPr lang="en-US" sz="2400" b="0" dirty="0" smtClean="0"/>
              <a:t>July 2014</a:t>
            </a:r>
            <a:r>
              <a:rPr lang="en-US" sz="2800" dirty="0" smtClean="0"/>
              <a:t/>
            </a:r>
            <a:br>
              <a:rPr lang="en-US" sz="2800" dirty="0" smtClean="0"/>
            </a:br>
            <a:r>
              <a:rPr lang="en-US" sz="2800" dirty="0"/>
              <a:t/>
            </a:r>
            <a:br>
              <a:rPr lang="en-US" sz="2800" dirty="0"/>
            </a:br>
            <a:r>
              <a:rPr lang="en-US" sz="3600" dirty="0" smtClean="0"/>
              <a:t/>
            </a:r>
            <a:br>
              <a:rPr lang="en-US" sz="3600" dirty="0" smtClean="0"/>
            </a:br>
            <a:endParaRPr lang="en-US" sz="3600" b="0" dirty="0"/>
          </a:p>
        </p:txBody>
      </p:sp>
      <p:pic>
        <p:nvPicPr>
          <p:cNvPr id="4" name="Picture 2"/>
          <p:cNvPicPr>
            <a:picLocks noChangeAspect="1" noChangeArrowheads="1"/>
          </p:cNvPicPr>
          <p:nvPr/>
        </p:nvPicPr>
        <p:blipFill>
          <a:blip r:embed="rId3" cstate="print"/>
          <a:srcRect t="44776"/>
          <a:stretch>
            <a:fillRect/>
          </a:stretch>
        </p:blipFill>
        <p:spPr bwMode="auto">
          <a:xfrm>
            <a:off x="5105400" y="3807068"/>
            <a:ext cx="3216875" cy="2288932"/>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5890910" y="1219200"/>
            <a:ext cx="2414889" cy="2362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81000"/>
            <a:ext cx="7658100" cy="685800"/>
          </a:xfrm>
        </p:spPr>
        <p:txBody>
          <a:bodyPr/>
          <a:lstStyle/>
          <a:p>
            <a:r>
              <a:rPr lang="en-US" b="0" dirty="0" smtClean="0"/>
              <a:t>Getting Organized: NF Best Practices</a:t>
            </a:r>
            <a:endParaRPr lang="en-US" b="0" dirty="0"/>
          </a:p>
        </p:txBody>
      </p:sp>
      <p:sp>
        <p:nvSpPr>
          <p:cNvPr id="3" name="Content Placeholder 2"/>
          <p:cNvSpPr>
            <a:spLocks noGrp="1"/>
          </p:cNvSpPr>
          <p:nvPr>
            <p:ph idx="1"/>
          </p:nvPr>
        </p:nvSpPr>
        <p:spPr>
          <a:xfrm>
            <a:off x="381000" y="1066800"/>
            <a:ext cx="8458200" cy="4152900"/>
          </a:xfrm>
        </p:spPr>
        <p:txBody>
          <a:bodyPr/>
          <a:lstStyle/>
          <a:p>
            <a:r>
              <a:rPr lang="en-US" sz="2400" dirty="0" smtClean="0"/>
              <a:t>Develop and implement a national response plan</a:t>
            </a:r>
          </a:p>
          <a:p>
            <a:pPr lvl="1"/>
            <a:r>
              <a:rPr lang="en-US" sz="2000" dirty="0" smtClean="0"/>
              <a:t>Organizations and responsibilities</a:t>
            </a:r>
          </a:p>
          <a:p>
            <a:pPr lvl="1"/>
            <a:r>
              <a:rPr lang="en-US" sz="2000" dirty="0" smtClean="0"/>
              <a:t>Crime scene response protocols</a:t>
            </a:r>
          </a:p>
          <a:p>
            <a:pPr lvl="2"/>
            <a:r>
              <a:rPr lang="en-US" sz="1800" dirty="0" smtClean="0"/>
              <a:t>Coordination between nuclear and traditional evidence collection</a:t>
            </a:r>
          </a:p>
          <a:p>
            <a:pPr lvl="1"/>
            <a:r>
              <a:rPr lang="en-US" sz="2000" dirty="0" smtClean="0"/>
              <a:t>Identify, secure, and transport of radioactive material</a:t>
            </a:r>
          </a:p>
          <a:p>
            <a:pPr lvl="1"/>
            <a:r>
              <a:rPr lang="en-US" sz="2000" dirty="0" smtClean="0"/>
              <a:t>Define analysis requirements in advance</a:t>
            </a:r>
          </a:p>
          <a:p>
            <a:pPr lvl="2"/>
            <a:r>
              <a:rPr lang="en-US" sz="1800" dirty="0" smtClean="0"/>
              <a:t>Determine what is needed for criminal prosecution</a:t>
            </a:r>
          </a:p>
          <a:p>
            <a:pPr lvl="2"/>
            <a:r>
              <a:rPr lang="en-US" sz="1800" dirty="0" smtClean="0"/>
              <a:t>Quality assuranc</a:t>
            </a:r>
            <a:r>
              <a:rPr lang="en-US" sz="1800" dirty="0"/>
              <a:t>e</a:t>
            </a:r>
            <a:endParaRPr lang="en-US" sz="1800" dirty="0" smtClean="0"/>
          </a:p>
          <a:p>
            <a:pPr lvl="1"/>
            <a:r>
              <a:rPr lang="en-US" sz="2000" dirty="0" smtClean="0"/>
              <a:t>Laboratory analysis alternatives</a:t>
            </a:r>
          </a:p>
          <a:p>
            <a:pPr lvl="2"/>
            <a:r>
              <a:rPr lang="en-US" sz="1800" dirty="0" smtClean="0"/>
              <a:t>Limited vs. full characterization</a:t>
            </a:r>
          </a:p>
          <a:p>
            <a:pPr lvl="2"/>
            <a:r>
              <a:rPr lang="en-US" sz="1800" dirty="0" smtClean="0"/>
              <a:t>Domestic analysis vs. foreign assistance</a:t>
            </a:r>
          </a:p>
          <a:p>
            <a:pPr lvl="1"/>
            <a:r>
              <a:rPr lang="en-US" sz="2000" dirty="0" smtClean="0"/>
              <a:t>Reporting and documentation</a:t>
            </a:r>
          </a:p>
          <a:p>
            <a:pPr lvl="2"/>
            <a:r>
              <a:rPr lang="en-US" sz="1800" dirty="0" smtClean="0"/>
              <a:t>Domestic and IAEA reporting requirements</a:t>
            </a:r>
          </a:p>
          <a:p>
            <a:pPr lvl="1"/>
            <a:r>
              <a:rPr lang="en-US" sz="2000" dirty="0" smtClean="0"/>
              <a:t>Develop a national nuclear forensics library to determine if source is consistent with domestic material</a:t>
            </a:r>
          </a:p>
        </p:txBody>
      </p:sp>
      <p:pic>
        <p:nvPicPr>
          <p:cNvPr id="4" name="Picture 2"/>
          <p:cNvPicPr>
            <a:picLocks noChangeAspect="1" noChangeArrowheads="1"/>
          </p:cNvPicPr>
          <p:nvPr/>
        </p:nvPicPr>
        <p:blipFill>
          <a:blip r:embed="rId3" cstate="print"/>
          <a:srcRect/>
          <a:stretch>
            <a:fillRect/>
          </a:stretch>
        </p:blipFill>
        <p:spPr bwMode="auto">
          <a:xfrm rot="16200000">
            <a:off x="7459425" y="4075348"/>
            <a:ext cx="657227" cy="1860076"/>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7239000" y="3228972"/>
            <a:ext cx="1295400" cy="1295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81000"/>
            <a:ext cx="7658100" cy="685800"/>
          </a:xfrm>
        </p:spPr>
        <p:txBody>
          <a:bodyPr/>
          <a:lstStyle/>
          <a:p>
            <a:r>
              <a:rPr lang="en-US" b="0" dirty="0" smtClean="0"/>
              <a:t>Integration of Quality Assurance (QA)</a:t>
            </a:r>
            <a:endParaRPr lang="en-US" b="0" dirty="0"/>
          </a:p>
        </p:txBody>
      </p:sp>
      <p:sp>
        <p:nvSpPr>
          <p:cNvPr id="3" name="Content Placeholder 2"/>
          <p:cNvSpPr>
            <a:spLocks noGrp="1"/>
          </p:cNvSpPr>
          <p:nvPr>
            <p:ph idx="1"/>
          </p:nvPr>
        </p:nvSpPr>
        <p:spPr/>
        <p:txBody>
          <a:bodyPr/>
          <a:lstStyle/>
          <a:p>
            <a:r>
              <a:rPr lang="en-US" sz="2400" dirty="0" smtClean="0"/>
              <a:t>Quality assurance is now an important part of any nuclear forensics program</a:t>
            </a:r>
          </a:p>
          <a:p>
            <a:pPr lvl="1"/>
            <a:r>
              <a:rPr lang="en-US" sz="2000" dirty="0" smtClean="0"/>
              <a:t>Ensures admissibility of evidence during criminal proceedings</a:t>
            </a:r>
          </a:p>
          <a:p>
            <a:pPr lvl="1"/>
            <a:r>
              <a:rPr lang="en-US" sz="2000" dirty="0" smtClean="0"/>
              <a:t>Provides reliable investigative information</a:t>
            </a:r>
          </a:p>
          <a:p>
            <a:pPr lvl="1"/>
            <a:endParaRPr lang="en-US" sz="2000" dirty="0" smtClean="0"/>
          </a:p>
          <a:p>
            <a:r>
              <a:rPr lang="en-US" sz="2400" dirty="0" smtClean="0"/>
              <a:t>International Organization for Standards (ISO)</a:t>
            </a:r>
          </a:p>
          <a:p>
            <a:pPr lvl="1"/>
            <a:r>
              <a:rPr lang="en-US" sz="2000" dirty="0" smtClean="0"/>
              <a:t>ISO 17020 for Field Work</a:t>
            </a:r>
          </a:p>
          <a:p>
            <a:pPr lvl="1"/>
            <a:r>
              <a:rPr lang="en-US" sz="2000" dirty="0" smtClean="0"/>
              <a:t>ISO 17025 for Laboratory Analysis</a:t>
            </a:r>
          </a:p>
          <a:p>
            <a:pPr lvl="1"/>
            <a:r>
              <a:rPr lang="en-US" sz="2000" dirty="0" smtClean="0"/>
              <a:t>ISO 17043 for Proficiency Testing</a:t>
            </a:r>
          </a:p>
          <a:p>
            <a:endParaRPr lang="en-US" sz="2400" dirty="0" smtClean="0"/>
          </a:p>
          <a:p>
            <a:r>
              <a:rPr lang="en-US" sz="2400" dirty="0" smtClean="0"/>
              <a:t>Regularly evaluate capabilities using table top, laboratory proficiency, and end-to-end test exercises</a:t>
            </a:r>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81000"/>
            <a:ext cx="7658100" cy="685800"/>
          </a:xfrm>
        </p:spPr>
        <p:txBody>
          <a:bodyPr/>
          <a:lstStyle/>
          <a:p>
            <a:r>
              <a:rPr lang="en-US" b="0" dirty="0" smtClean="0"/>
              <a:t>Investigating Possible Material Origin</a:t>
            </a:r>
            <a:endParaRPr lang="en-US" b="0" dirty="0"/>
          </a:p>
        </p:txBody>
      </p:sp>
      <p:sp>
        <p:nvSpPr>
          <p:cNvPr id="3" name="Content Placeholder 2"/>
          <p:cNvSpPr>
            <a:spLocks noGrp="1"/>
          </p:cNvSpPr>
          <p:nvPr>
            <p:ph idx="1"/>
          </p:nvPr>
        </p:nvSpPr>
        <p:spPr>
          <a:xfrm>
            <a:off x="495300" y="1219200"/>
            <a:ext cx="8343900" cy="4152900"/>
          </a:xfrm>
        </p:spPr>
        <p:txBody>
          <a:bodyPr/>
          <a:lstStyle/>
          <a:p>
            <a:r>
              <a:rPr lang="en-US" sz="2400" dirty="0" smtClean="0"/>
              <a:t>If some nuclear material is found outside of administrative controls anywhere in the world, then each country should be able to answer the question:</a:t>
            </a:r>
          </a:p>
          <a:p>
            <a:pPr lvl="1" eaLnBrk="1" hangingPunct="1">
              <a:buFontTx/>
              <a:buNone/>
            </a:pPr>
            <a:endParaRPr lang="en-US" sz="1800" dirty="0" smtClean="0"/>
          </a:p>
          <a:p>
            <a:pPr lvl="1" eaLnBrk="1" hangingPunct="1">
              <a:buFontTx/>
              <a:buNone/>
            </a:pPr>
            <a:r>
              <a:rPr lang="en-US" sz="1800" dirty="0" smtClean="0"/>
              <a:t>		</a:t>
            </a:r>
            <a:r>
              <a:rPr lang="en-US" dirty="0" smtClean="0"/>
              <a:t>“Is it consistent with our material?”</a:t>
            </a:r>
          </a:p>
          <a:p>
            <a:pPr eaLnBrk="1" hangingPunct="1">
              <a:buNone/>
            </a:pPr>
            <a:endParaRPr lang="en-US" sz="2000" dirty="0" smtClean="0"/>
          </a:p>
          <a:p>
            <a:pPr eaLnBrk="1" hangingPunct="1"/>
            <a:r>
              <a:rPr lang="en-US" sz="2400" dirty="0" smtClean="0"/>
              <a:t>Verifying inventory based on material accountancy data or source registries may not be sufficient</a:t>
            </a:r>
          </a:p>
          <a:p>
            <a:pPr lvl="1"/>
            <a:r>
              <a:rPr lang="en-US" sz="2000" dirty="0" smtClean="0"/>
              <a:t>A serious problem for small quantities</a:t>
            </a:r>
          </a:p>
          <a:p>
            <a:pPr lvl="1"/>
            <a:r>
              <a:rPr lang="en-US" sz="2000" dirty="0" smtClean="0"/>
              <a:t>Materials that pre-date implementation of good accounting practices</a:t>
            </a:r>
            <a:endParaRPr lang="en-US" sz="1600" dirty="0" smtClean="0"/>
          </a:p>
          <a:p>
            <a:r>
              <a:rPr lang="en-US" sz="2400" dirty="0" smtClean="0">
                <a:solidFill>
                  <a:srgbClr val="C00000"/>
                </a:solidFill>
              </a:rPr>
              <a:t>This question forms a basic requirement for developing a national nuclear forensic library</a:t>
            </a:r>
          </a:p>
          <a:p>
            <a:endParaRPr lang="en-US" dirty="0"/>
          </a:p>
        </p:txBody>
      </p:sp>
    </p:spTree>
    <p:extLst>
      <p:ext uri="{BB962C8B-B14F-4D97-AF65-F5344CB8AC3E}">
        <p14:creationId xmlns:p14="http://schemas.microsoft.com/office/powerpoint/2010/main" xmlns="" val="138152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53400" cy="685800"/>
          </a:xfrm>
        </p:spPr>
        <p:txBody>
          <a:bodyPr/>
          <a:lstStyle/>
          <a:p>
            <a:r>
              <a:rPr lang="en-US" sz="2800" b="0" dirty="0" smtClean="0"/>
              <a:t>Data Evaluation and Comparative Analysis</a:t>
            </a:r>
            <a:endParaRPr lang="en-US" sz="2800" b="0" dirty="0"/>
          </a:p>
        </p:txBody>
      </p:sp>
      <p:sp>
        <p:nvSpPr>
          <p:cNvPr id="3" name="Content Placeholder 2"/>
          <p:cNvSpPr>
            <a:spLocks noGrp="1"/>
          </p:cNvSpPr>
          <p:nvPr>
            <p:ph idx="1"/>
          </p:nvPr>
        </p:nvSpPr>
        <p:spPr>
          <a:xfrm>
            <a:off x="495300" y="1104900"/>
            <a:ext cx="8343900" cy="4152900"/>
          </a:xfrm>
        </p:spPr>
        <p:txBody>
          <a:bodyPr/>
          <a:lstStyle/>
          <a:p>
            <a:r>
              <a:rPr lang="en-US" sz="2400" dirty="0" smtClean="0"/>
              <a:t>Three methods are commonly used to assess nuclear forensic measurement data</a:t>
            </a:r>
            <a:endParaRPr lang="en-US" sz="2000" dirty="0" smtClean="0"/>
          </a:p>
          <a:p>
            <a:pPr marL="860425" indent="-457200">
              <a:buFont typeface="+mj-lt"/>
              <a:buAutoNum type="arabicPeriod"/>
            </a:pPr>
            <a:r>
              <a:rPr lang="en-US" sz="2400" dirty="0" smtClean="0"/>
              <a:t>Point-to-point comparisons</a:t>
            </a:r>
          </a:p>
          <a:p>
            <a:pPr marL="1201738" lvl="1" indent="-457200"/>
            <a:r>
              <a:rPr lang="en-US" sz="2000" dirty="0" smtClean="0"/>
              <a:t>Not very common, only used in special cases to link materials from exactly the same batch</a:t>
            </a:r>
          </a:p>
          <a:p>
            <a:pPr marL="860425" indent="-457200">
              <a:buFont typeface="+mj-lt"/>
              <a:buAutoNum type="arabicPeriod"/>
            </a:pPr>
            <a:r>
              <a:rPr lang="en-US" sz="2400" dirty="0" smtClean="0"/>
              <a:t>Point-to-population comparisons</a:t>
            </a:r>
          </a:p>
          <a:p>
            <a:pPr marL="1201738" lvl="1" indent="-457200"/>
            <a:r>
              <a:rPr lang="en-US" sz="2000" dirty="0" smtClean="0"/>
              <a:t>Used to connect forensic sample to a known population of materials, e.g. uranium ore concentrate from a particular mine</a:t>
            </a:r>
          </a:p>
          <a:p>
            <a:pPr marL="860425" indent="-457200">
              <a:buFont typeface="+mj-lt"/>
              <a:buAutoNum type="arabicPeriod"/>
            </a:pPr>
            <a:r>
              <a:rPr lang="en-US" sz="2400" dirty="0" smtClean="0"/>
              <a:t>Point-to-model comparisons</a:t>
            </a:r>
          </a:p>
          <a:p>
            <a:pPr marL="1201738" lvl="1" indent="-457200"/>
            <a:r>
              <a:rPr lang="en-US" sz="2000" dirty="0" smtClean="0"/>
              <a:t>Used to identify production history and possible origins, e.g. are </a:t>
            </a:r>
            <a:r>
              <a:rPr lang="en-US" sz="2000" dirty="0" err="1" smtClean="0"/>
              <a:t>isotopics</a:t>
            </a:r>
            <a:r>
              <a:rPr lang="en-US" sz="2000" dirty="0" smtClean="0"/>
              <a:t> consistent with a particular reactor type</a:t>
            </a:r>
          </a:p>
        </p:txBody>
      </p:sp>
      <p:sp>
        <p:nvSpPr>
          <p:cNvPr id="4" name="TextBox 3"/>
          <p:cNvSpPr txBox="1"/>
          <p:nvPr/>
        </p:nvSpPr>
        <p:spPr>
          <a:xfrm>
            <a:off x="457200" y="5426095"/>
            <a:ext cx="8382000" cy="707886"/>
          </a:xfrm>
          <a:prstGeom prst="rect">
            <a:avLst/>
          </a:prstGeom>
          <a:noFill/>
        </p:spPr>
        <p:txBody>
          <a:bodyPr wrap="square" rtlCol="0">
            <a:spAutoFit/>
          </a:bodyPr>
          <a:lstStyle/>
          <a:p>
            <a:r>
              <a:rPr lang="en-US" sz="2000" b="0" i="1" dirty="0" smtClean="0">
                <a:solidFill>
                  <a:srgbClr val="C00000"/>
                </a:solidFill>
              </a:rPr>
              <a:t>The need for comparative data was recognized by early practitioners, who recognized the lack of complete or accessible data.</a:t>
            </a:r>
            <a:endParaRPr lang="en-US" dirty="0"/>
          </a:p>
        </p:txBody>
      </p:sp>
    </p:spTree>
    <p:extLst>
      <p:ext uri="{BB962C8B-B14F-4D97-AF65-F5344CB8AC3E}">
        <p14:creationId xmlns:p14="http://schemas.microsoft.com/office/powerpoint/2010/main" xmlns="" val="41023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81000"/>
            <a:ext cx="7658100" cy="685800"/>
          </a:xfrm>
        </p:spPr>
        <p:txBody>
          <a:bodyPr/>
          <a:lstStyle/>
          <a:p>
            <a:r>
              <a:rPr lang="en-US" sz="2800" b="0" dirty="0" smtClean="0"/>
              <a:t>The National Nuclear Forensic Library Model</a:t>
            </a:r>
            <a:endParaRPr lang="en-US" sz="2800" b="0" dirty="0"/>
          </a:p>
        </p:txBody>
      </p:sp>
      <p:sp>
        <p:nvSpPr>
          <p:cNvPr id="3" name="Content Placeholder 2"/>
          <p:cNvSpPr>
            <a:spLocks noGrp="1"/>
          </p:cNvSpPr>
          <p:nvPr>
            <p:ph idx="1"/>
          </p:nvPr>
        </p:nvSpPr>
        <p:spPr>
          <a:xfrm>
            <a:off x="457200" y="1143000"/>
            <a:ext cx="6019800" cy="4152900"/>
          </a:xfrm>
        </p:spPr>
        <p:txBody>
          <a:bodyPr/>
          <a:lstStyle/>
          <a:p>
            <a:r>
              <a:rPr lang="en-US" sz="2000" dirty="0" smtClean="0"/>
              <a:t>National nuclear forensics libraries</a:t>
            </a:r>
          </a:p>
          <a:p>
            <a:pPr lvl="1"/>
            <a:r>
              <a:rPr lang="en-US" sz="1800" dirty="0" smtClean="0"/>
              <a:t>Sources of nuclear material characteristic data that could support an investigation (centralized or distributed databases)</a:t>
            </a:r>
            <a:endParaRPr lang="en-US" sz="1800" dirty="0" smtClean="0"/>
          </a:p>
          <a:p>
            <a:pPr lvl="1"/>
            <a:r>
              <a:rPr lang="en-US" sz="1800" dirty="0" smtClean="0"/>
              <a:t>Includes subject matter expertise required to make comparative analyses and develop forensic conclusions</a:t>
            </a:r>
            <a:endParaRPr lang="en-US" sz="1800" dirty="0" smtClean="0"/>
          </a:p>
          <a:p>
            <a:pPr lvl="1"/>
            <a:r>
              <a:rPr lang="en-US" sz="1800" dirty="0" smtClean="0"/>
              <a:t>Complexity </a:t>
            </a:r>
            <a:r>
              <a:rPr lang="en-US" sz="1800" dirty="0" smtClean="0"/>
              <a:t>tailored to each country’s situation</a:t>
            </a:r>
          </a:p>
          <a:p>
            <a:endParaRPr lang="en-US" sz="2000" dirty="0" smtClean="0"/>
          </a:p>
          <a:p>
            <a:r>
              <a:rPr lang="en-US" sz="2000" dirty="0" smtClean="0"/>
              <a:t>National point-of-contact (POC)</a:t>
            </a:r>
          </a:p>
          <a:p>
            <a:pPr lvl="1"/>
            <a:r>
              <a:rPr lang="en-US" sz="1800" dirty="0" smtClean="0"/>
              <a:t>Single  national level POC to </a:t>
            </a:r>
            <a:r>
              <a:rPr lang="en-US" sz="1800" dirty="0" smtClean="0"/>
              <a:t>facilitate response </a:t>
            </a:r>
            <a:r>
              <a:rPr lang="en-US" sz="1800" dirty="0" smtClean="0"/>
              <a:t>to international </a:t>
            </a:r>
            <a:r>
              <a:rPr lang="en-US" sz="1800" dirty="0" smtClean="0"/>
              <a:t>queries</a:t>
            </a:r>
            <a:endParaRPr lang="en-US" sz="1800" dirty="0" smtClean="0"/>
          </a:p>
        </p:txBody>
      </p:sp>
      <p:sp>
        <p:nvSpPr>
          <p:cNvPr id="4" name="TextBox 3"/>
          <p:cNvSpPr txBox="1"/>
          <p:nvPr/>
        </p:nvSpPr>
        <p:spPr>
          <a:xfrm>
            <a:off x="381000" y="5654695"/>
            <a:ext cx="8382000" cy="1508105"/>
          </a:xfrm>
          <a:prstGeom prst="rect">
            <a:avLst/>
          </a:prstGeom>
          <a:noFill/>
        </p:spPr>
        <p:txBody>
          <a:bodyPr wrap="square" rtlCol="0">
            <a:spAutoFit/>
          </a:bodyPr>
          <a:lstStyle/>
          <a:p>
            <a:r>
              <a:rPr lang="en-US" sz="2000" b="0" i="1" dirty="0">
                <a:solidFill>
                  <a:srgbClr val="C00000"/>
                </a:solidFill>
              </a:rPr>
              <a:t>National library and point-of-contact model designed to protect proprietary and sensitive nuclear material characteristics and inventories</a:t>
            </a:r>
          </a:p>
          <a:p>
            <a:pPr lvl="1"/>
            <a:endParaRPr lang="en-US" sz="2000" dirty="0"/>
          </a:p>
          <a:p>
            <a:endParaRPr lang="en-US" dirty="0"/>
          </a:p>
        </p:txBody>
      </p:sp>
      <p:pic>
        <p:nvPicPr>
          <p:cNvPr id="5" name="Picture 4" descr="05-1-3 Refl-XC 50X CP-2"/>
          <p:cNvPicPr>
            <a:picLocks noChangeAspect="1" noChangeArrowheads="1"/>
          </p:cNvPicPr>
          <p:nvPr/>
        </p:nvPicPr>
        <p:blipFill>
          <a:blip r:embed="rId3" cstate="print"/>
          <a:srcRect/>
          <a:stretch>
            <a:fillRect/>
          </a:stretch>
        </p:blipFill>
        <p:spPr bwMode="auto">
          <a:xfrm>
            <a:off x="6523036" y="2514600"/>
            <a:ext cx="2239963" cy="2239963"/>
          </a:xfrm>
          <a:prstGeom prst="rect">
            <a:avLst/>
          </a:prstGeom>
          <a:noFill/>
          <a:ln w="9525">
            <a:noFill/>
            <a:miter lim="800000"/>
            <a:headEnd/>
            <a:tailEnd/>
          </a:ln>
        </p:spPr>
      </p:pic>
      <p:sp>
        <p:nvSpPr>
          <p:cNvPr id="6" name="TextBox 5"/>
          <p:cNvSpPr txBox="1"/>
          <p:nvPr/>
        </p:nvSpPr>
        <p:spPr>
          <a:xfrm>
            <a:off x="7952784" y="4062126"/>
            <a:ext cx="703851" cy="369332"/>
          </a:xfrm>
          <a:prstGeom prst="rect">
            <a:avLst/>
          </a:prstGeom>
          <a:noFill/>
        </p:spPr>
        <p:txBody>
          <a:bodyPr wrap="square" rtlCol="0">
            <a:spAutoFit/>
          </a:bodyPr>
          <a:lstStyle/>
          <a:p>
            <a:r>
              <a:rPr lang="en-US" sz="1800" dirty="0" smtClean="0">
                <a:solidFill>
                  <a:srgbClr val="FF0000"/>
                </a:solidFill>
              </a:rPr>
              <a:t>UO</a:t>
            </a:r>
            <a:r>
              <a:rPr lang="en-US" sz="1800" baseline="-25000" dirty="0" smtClean="0">
                <a:solidFill>
                  <a:srgbClr val="FF0000"/>
                </a:solidFill>
              </a:rPr>
              <a:t>3</a:t>
            </a:r>
            <a:endParaRPr lang="en-US" sz="1800" baseline="-250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81000"/>
            <a:ext cx="7658100" cy="685800"/>
          </a:xfrm>
        </p:spPr>
        <p:txBody>
          <a:bodyPr/>
          <a:lstStyle/>
          <a:p>
            <a:r>
              <a:rPr lang="en-US" b="0" dirty="0" smtClean="0"/>
              <a:t>Summary</a:t>
            </a:r>
            <a:endParaRPr lang="en-US" b="0" dirty="0"/>
          </a:p>
        </p:txBody>
      </p:sp>
      <p:sp>
        <p:nvSpPr>
          <p:cNvPr id="3" name="Content Placeholder 2"/>
          <p:cNvSpPr>
            <a:spLocks noGrp="1"/>
          </p:cNvSpPr>
          <p:nvPr>
            <p:ph idx="1"/>
          </p:nvPr>
        </p:nvSpPr>
        <p:spPr>
          <a:xfrm>
            <a:off x="495300" y="1143000"/>
            <a:ext cx="8343900" cy="4152900"/>
          </a:xfrm>
        </p:spPr>
        <p:txBody>
          <a:bodyPr/>
          <a:lstStyle/>
          <a:p>
            <a:pPr marL="354013" indent="-354013"/>
            <a:r>
              <a:rPr lang="en-US" sz="2400" dirty="0" smtClean="0"/>
              <a:t>Nuclear forensics has matured significantly as a multidisciplinary science over the last 20+ years</a:t>
            </a:r>
            <a:endParaRPr lang="en-US" sz="2000" dirty="0" smtClean="0"/>
          </a:p>
          <a:p>
            <a:pPr lvl="1"/>
            <a:r>
              <a:rPr lang="en-US" sz="2000" dirty="0" smtClean="0"/>
              <a:t>Coordination between scientists, law enforcement, and policy makers</a:t>
            </a:r>
          </a:p>
          <a:p>
            <a:pPr lvl="1"/>
            <a:r>
              <a:rPr lang="en-US" sz="2000" dirty="0" smtClean="0"/>
              <a:t>National response plans</a:t>
            </a:r>
          </a:p>
          <a:p>
            <a:pPr lvl="1"/>
            <a:r>
              <a:rPr lang="en-US" sz="2000" dirty="0" smtClean="0"/>
              <a:t>Ensuring nuclear forensic evidence is admissible</a:t>
            </a:r>
          </a:p>
          <a:p>
            <a:pPr lvl="1"/>
            <a:r>
              <a:rPr lang="en-US" sz="2000" dirty="0" smtClean="0"/>
              <a:t>Establishing a workable model for national nuclear forensics libraries</a:t>
            </a:r>
          </a:p>
          <a:p>
            <a:r>
              <a:rPr lang="en-US" sz="2400" dirty="0" smtClean="0"/>
              <a:t>Recognized as a valuable tool to assist with many types of investigations beyond illicit trafficking</a:t>
            </a:r>
          </a:p>
          <a:p>
            <a:pPr lvl="1"/>
            <a:r>
              <a:rPr lang="en-US" sz="2000" dirty="0" smtClean="0"/>
              <a:t>Illegal waste disposal</a:t>
            </a:r>
            <a:endParaRPr lang="en-US" sz="2000" dirty="0" smtClean="0"/>
          </a:p>
          <a:p>
            <a:pPr lvl="1"/>
            <a:r>
              <a:rPr lang="en-US" sz="2000" dirty="0" smtClean="0"/>
              <a:t>Treaty compliance</a:t>
            </a:r>
          </a:p>
          <a:p>
            <a:r>
              <a:rPr lang="en-US" sz="2400" dirty="0" smtClean="0"/>
              <a:t>Demonstrated capability of nuclear forensics serves as a deterrent to would-be smugglers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839200" cy="685800"/>
          </a:xfrm>
        </p:spPr>
        <p:txBody>
          <a:bodyPr/>
          <a:lstStyle/>
          <a:p>
            <a:pPr algn="l"/>
            <a:r>
              <a:rPr lang="en-US" b="0" dirty="0" smtClean="0"/>
              <a:t>Nuclear Security and </a:t>
            </a:r>
            <a:r>
              <a:rPr lang="en-US" b="0" dirty="0" smtClean="0"/>
              <a:t>Forensics: </a:t>
            </a:r>
            <a:br>
              <a:rPr lang="en-US" b="0" dirty="0" smtClean="0"/>
            </a:br>
            <a:r>
              <a:rPr lang="en-US" b="0" dirty="0" smtClean="0"/>
              <a:t>Looking Ahead and Broader Applications</a:t>
            </a:r>
            <a:endParaRPr lang="en-US" b="0" dirty="0"/>
          </a:p>
        </p:txBody>
      </p:sp>
      <p:graphicFrame>
        <p:nvGraphicFramePr>
          <p:cNvPr id="4" name="Content Placeholder 3"/>
          <p:cNvGraphicFramePr>
            <a:graphicFrameLocks noGrp="1"/>
          </p:cNvGraphicFramePr>
          <p:nvPr>
            <p:ph idx="1"/>
          </p:nvPr>
        </p:nvGraphicFramePr>
        <p:xfrm>
          <a:off x="533400" y="2438400"/>
          <a:ext cx="80010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p:cNvGrpSpPr/>
          <p:nvPr/>
        </p:nvGrpSpPr>
        <p:grpSpPr>
          <a:xfrm>
            <a:off x="381000" y="1549063"/>
            <a:ext cx="8839200" cy="838200"/>
            <a:chOff x="533400" y="1447800"/>
            <a:chExt cx="8839200" cy="838200"/>
          </a:xfrm>
        </p:grpSpPr>
        <p:sp>
          <p:nvSpPr>
            <p:cNvPr id="6" name="TextBox 5"/>
            <p:cNvSpPr txBox="1"/>
            <p:nvPr/>
          </p:nvSpPr>
          <p:spPr>
            <a:xfrm>
              <a:off x="533400" y="1447800"/>
              <a:ext cx="3048000" cy="400110"/>
            </a:xfrm>
            <a:prstGeom prst="rect">
              <a:avLst/>
            </a:prstGeom>
            <a:noFill/>
            <a:scene3d>
              <a:camera prst="orthographicFront">
                <a:rot lat="0" lon="0" rev="1800000"/>
              </a:camera>
              <a:lightRig rig="threePt" dir="t"/>
            </a:scene3d>
          </p:spPr>
          <p:txBody>
            <a:bodyPr wrap="square" rtlCol="0">
              <a:spAutoFit/>
            </a:bodyPr>
            <a:lstStyle/>
            <a:p>
              <a:r>
                <a:rPr lang="en-US" sz="2000" dirty="0" smtClean="0"/>
                <a:t>Nonproliferation</a:t>
              </a:r>
              <a:endParaRPr lang="en-US" sz="2000" dirty="0"/>
            </a:p>
          </p:txBody>
        </p:sp>
        <p:sp>
          <p:nvSpPr>
            <p:cNvPr id="8" name="TextBox 7"/>
            <p:cNvSpPr txBox="1"/>
            <p:nvPr/>
          </p:nvSpPr>
          <p:spPr>
            <a:xfrm>
              <a:off x="2362200" y="1447800"/>
              <a:ext cx="3048000" cy="400110"/>
            </a:xfrm>
            <a:prstGeom prst="rect">
              <a:avLst/>
            </a:prstGeom>
            <a:noFill/>
            <a:scene3d>
              <a:camera prst="orthographicFront">
                <a:rot lat="0" lon="0" rev="1800000"/>
              </a:camera>
              <a:lightRig rig="threePt" dir="t"/>
            </a:scene3d>
          </p:spPr>
          <p:txBody>
            <a:bodyPr wrap="square" rtlCol="0">
              <a:spAutoFit/>
            </a:bodyPr>
            <a:lstStyle/>
            <a:p>
              <a:r>
                <a:rPr lang="en-US" sz="2000" dirty="0" err="1" smtClean="0"/>
                <a:t>Counterproliferation</a:t>
              </a:r>
              <a:endParaRPr lang="en-US" sz="2000" dirty="0"/>
            </a:p>
          </p:txBody>
        </p:sp>
        <p:sp>
          <p:nvSpPr>
            <p:cNvPr id="9" name="TextBox 8"/>
            <p:cNvSpPr txBox="1"/>
            <p:nvPr/>
          </p:nvSpPr>
          <p:spPr>
            <a:xfrm>
              <a:off x="4267200" y="1447800"/>
              <a:ext cx="3048000" cy="400110"/>
            </a:xfrm>
            <a:prstGeom prst="rect">
              <a:avLst/>
            </a:prstGeom>
            <a:noFill/>
            <a:scene3d>
              <a:camera prst="orthographicFront">
                <a:rot lat="0" lon="0" rev="1800000"/>
              </a:camera>
              <a:lightRig rig="threePt" dir="t"/>
            </a:scene3d>
          </p:spPr>
          <p:txBody>
            <a:bodyPr wrap="square" rtlCol="0">
              <a:spAutoFit/>
            </a:bodyPr>
            <a:lstStyle/>
            <a:p>
              <a:r>
                <a:rPr lang="en-US" sz="2000" dirty="0" smtClean="0"/>
                <a:t>Counterterrorism</a:t>
              </a:r>
              <a:endParaRPr lang="en-US" sz="2000" dirty="0"/>
            </a:p>
          </p:txBody>
        </p:sp>
        <p:sp>
          <p:nvSpPr>
            <p:cNvPr id="10" name="TextBox 9"/>
            <p:cNvSpPr txBox="1"/>
            <p:nvPr/>
          </p:nvSpPr>
          <p:spPr>
            <a:xfrm>
              <a:off x="6096000" y="1733490"/>
              <a:ext cx="1828800" cy="400110"/>
            </a:xfrm>
            <a:prstGeom prst="rect">
              <a:avLst/>
            </a:prstGeom>
            <a:noFill/>
            <a:scene3d>
              <a:camera prst="orthographicFront">
                <a:rot lat="0" lon="0" rev="1800000"/>
              </a:camera>
              <a:lightRig rig="threePt" dir="t"/>
            </a:scene3d>
          </p:spPr>
          <p:txBody>
            <a:bodyPr wrap="square" rtlCol="0">
              <a:spAutoFit/>
            </a:bodyPr>
            <a:lstStyle/>
            <a:p>
              <a:r>
                <a:rPr lang="en-US" sz="2000" dirty="0" smtClean="0"/>
                <a:t>Attribution</a:t>
              </a:r>
              <a:endParaRPr lang="en-US" sz="2000" dirty="0"/>
            </a:p>
          </p:txBody>
        </p:sp>
        <p:sp>
          <p:nvSpPr>
            <p:cNvPr id="11" name="Right Arrow 10"/>
            <p:cNvSpPr/>
            <p:nvPr/>
          </p:nvSpPr>
          <p:spPr bwMode="auto">
            <a:xfrm>
              <a:off x="1676400" y="2133600"/>
              <a:ext cx="762000" cy="152400"/>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mtClean="0"/>
            </a:p>
          </p:txBody>
        </p:sp>
        <p:sp>
          <p:nvSpPr>
            <p:cNvPr id="12" name="Right Arrow 11"/>
            <p:cNvSpPr/>
            <p:nvPr/>
          </p:nvSpPr>
          <p:spPr bwMode="auto">
            <a:xfrm>
              <a:off x="3505200" y="2133600"/>
              <a:ext cx="762000" cy="15240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mtClean="0"/>
            </a:p>
          </p:txBody>
        </p:sp>
        <p:sp>
          <p:nvSpPr>
            <p:cNvPr id="13" name="Right Arrow 12"/>
            <p:cNvSpPr/>
            <p:nvPr/>
          </p:nvSpPr>
          <p:spPr bwMode="auto">
            <a:xfrm>
              <a:off x="5334000" y="2133600"/>
              <a:ext cx="762000" cy="152400"/>
            </a:xfrm>
            <a:prstGeom prst="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mtClean="0"/>
            </a:p>
          </p:txBody>
        </p:sp>
        <p:sp>
          <p:nvSpPr>
            <p:cNvPr id="14" name="TextBox 13"/>
            <p:cNvSpPr txBox="1"/>
            <p:nvPr/>
          </p:nvSpPr>
          <p:spPr>
            <a:xfrm>
              <a:off x="7543800" y="1733490"/>
              <a:ext cx="1828800" cy="400110"/>
            </a:xfrm>
            <a:prstGeom prst="rect">
              <a:avLst/>
            </a:prstGeom>
            <a:noFill/>
            <a:scene3d>
              <a:camera prst="orthographicFront">
                <a:rot lat="0" lon="0" rev="1800000"/>
              </a:camera>
              <a:lightRig rig="threePt" dir="t"/>
            </a:scene3d>
          </p:spPr>
          <p:txBody>
            <a:bodyPr wrap="square" rtlCol="0">
              <a:spAutoFit/>
            </a:bodyPr>
            <a:lstStyle/>
            <a:p>
              <a:r>
                <a:rPr lang="en-US" sz="2000" dirty="0" smtClean="0"/>
                <a:t>Retribution</a:t>
              </a:r>
              <a:endParaRPr lang="en-US" sz="2000" dirty="0"/>
            </a:p>
          </p:txBody>
        </p:sp>
        <p:sp>
          <p:nvSpPr>
            <p:cNvPr id="15" name="Right Arrow 14"/>
            <p:cNvSpPr/>
            <p:nvPr/>
          </p:nvSpPr>
          <p:spPr bwMode="auto">
            <a:xfrm>
              <a:off x="6858000" y="2133600"/>
              <a:ext cx="762000" cy="152400"/>
            </a:xfrm>
            <a:prstGeom prst="right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mtClean="0"/>
            </a:p>
          </p:txBody>
        </p:sp>
      </p:grpSp>
      <p:sp>
        <p:nvSpPr>
          <p:cNvPr id="19" name="TextBox 18"/>
          <p:cNvSpPr txBox="1"/>
          <p:nvPr/>
        </p:nvSpPr>
        <p:spPr>
          <a:xfrm>
            <a:off x="4572000" y="4267200"/>
            <a:ext cx="1905000" cy="1200329"/>
          </a:xfrm>
          <a:prstGeom prst="rect">
            <a:avLst/>
          </a:prstGeom>
          <a:noFill/>
        </p:spPr>
        <p:txBody>
          <a:bodyPr wrap="square" rtlCol="0">
            <a:spAutoFit/>
          </a:bodyPr>
          <a:lstStyle/>
          <a:p>
            <a:r>
              <a:rPr lang="en-US" sz="1800" b="0" dirty="0" smtClean="0"/>
              <a:t>Detect material outside of legitimate control</a:t>
            </a:r>
            <a:endParaRPr lang="en-US" sz="1600" b="0" dirty="0"/>
          </a:p>
        </p:txBody>
      </p:sp>
      <p:sp>
        <p:nvSpPr>
          <p:cNvPr id="20" name="TextBox 19"/>
          <p:cNvSpPr txBox="1"/>
          <p:nvPr/>
        </p:nvSpPr>
        <p:spPr>
          <a:xfrm>
            <a:off x="6477000" y="3886200"/>
            <a:ext cx="1905000" cy="923330"/>
          </a:xfrm>
          <a:prstGeom prst="rect">
            <a:avLst/>
          </a:prstGeom>
          <a:noFill/>
        </p:spPr>
        <p:txBody>
          <a:bodyPr wrap="square" rtlCol="0">
            <a:spAutoFit/>
          </a:bodyPr>
          <a:lstStyle/>
          <a:p>
            <a:r>
              <a:rPr lang="en-US" sz="1800" b="0" dirty="0" smtClean="0"/>
              <a:t>Respond to illicit trafficking or nuclear event</a:t>
            </a:r>
            <a:endParaRPr lang="en-US" sz="1800" b="0" dirty="0"/>
          </a:p>
        </p:txBody>
      </p:sp>
      <p:sp>
        <p:nvSpPr>
          <p:cNvPr id="21" name="TextBox 20"/>
          <p:cNvSpPr txBox="1"/>
          <p:nvPr/>
        </p:nvSpPr>
        <p:spPr>
          <a:xfrm>
            <a:off x="457200" y="4209871"/>
            <a:ext cx="1981200" cy="1200329"/>
          </a:xfrm>
          <a:prstGeom prst="rect">
            <a:avLst/>
          </a:prstGeom>
          <a:noFill/>
        </p:spPr>
        <p:txBody>
          <a:bodyPr wrap="square" rtlCol="0">
            <a:spAutoFit/>
          </a:bodyPr>
          <a:lstStyle/>
          <a:p>
            <a:r>
              <a:rPr lang="en-US" sz="1800" b="0" dirty="0" smtClean="0"/>
              <a:t>Prevent material diversion through safeguards and physical security</a:t>
            </a:r>
            <a:endParaRPr lang="en-US" sz="1800" b="0" dirty="0"/>
          </a:p>
        </p:txBody>
      </p:sp>
      <p:sp>
        <p:nvSpPr>
          <p:cNvPr id="22" name="TextBox 21"/>
          <p:cNvSpPr txBox="1"/>
          <p:nvPr/>
        </p:nvSpPr>
        <p:spPr>
          <a:xfrm>
            <a:off x="2590800" y="3886200"/>
            <a:ext cx="1981200" cy="1477328"/>
          </a:xfrm>
          <a:prstGeom prst="rect">
            <a:avLst/>
          </a:prstGeom>
          <a:noFill/>
        </p:spPr>
        <p:txBody>
          <a:bodyPr wrap="square" rtlCol="0">
            <a:spAutoFit/>
          </a:bodyPr>
          <a:lstStyle/>
          <a:p>
            <a:r>
              <a:rPr lang="en-US" sz="1800" b="0" dirty="0" smtClean="0"/>
              <a:t>Deter undeclared activities or material diversion through treaty monitoring</a:t>
            </a:r>
            <a:endParaRPr lang="en-US" sz="1800" b="0" dirty="0"/>
          </a:p>
        </p:txBody>
      </p:sp>
      <p:sp>
        <p:nvSpPr>
          <p:cNvPr id="24" name="Left-Right Arrow 23"/>
          <p:cNvSpPr/>
          <p:nvPr/>
        </p:nvSpPr>
        <p:spPr bwMode="auto">
          <a:xfrm>
            <a:off x="2438400" y="5562600"/>
            <a:ext cx="6096000" cy="609600"/>
          </a:xfrm>
          <a:prstGeom prst="leftRightArrow">
            <a:avLst>
              <a:gd name="adj1" fmla="val 100000"/>
              <a:gd name="adj2" fmla="val 50000"/>
            </a:avLst>
          </a:prstGeom>
          <a:gradFill flip="none" rotWithShape="1">
            <a:gsLst>
              <a:gs pos="14000">
                <a:schemeClr val="accent1"/>
              </a:gs>
              <a:gs pos="49000">
                <a:schemeClr val="accent4">
                  <a:alpha val="79000"/>
                </a:schemeClr>
              </a:gs>
              <a:gs pos="80000">
                <a:schemeClr val="accent5"/>
              </a:gs>
            </a:gsLst>
            <a:lin ang="0" scaled="1"/>
            <a:tileRect/>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endParaRPr lang="en-US" smtClean="0"/>
          </a:p>
        </p:txBody>
      </p:sp>
      <p:sp>
        <p:nvSpPr>
          <p:cNvPr id="25" name="TextBox 24"/>
          <p:cNvSpPr txBox="1"/>
          <p:nvPr/>
        </p:nvSpPr>
        <p:spPr>
          <a:xfrm>
            <a:off x="2895600" y="5562600"/>
            <a:ext cx="5181600" cy="584775"/>
          </a:xfrm>
          <a:prstGeom prst="rect">
            <a:avLst/>
          </a:prstGeom>
          <a:noFill/>
        </p:spPr>
        <p:txBody>
          <a:bodyPr wrap="square" rtlCol="0">
            <a:spAutoFit/>
          </a:bodyPr>
          <a:lstStyle/>
          <a:p>
            <a:pPr algn="ctr"/>
            <a:r>
              <a:rPr lang="en-US" dirty="0" smtClean="0">
                <a:solidFill>
                  <a:srgbClr val="FFFF00"/>
                </a:solidFill>
              </a:rPr>
              <a:t>Nuclear Forensics</a:t>
            </a:r>
            <a:endParaRPr lang="en-US" dirty="0">
              <a:solidFill>
                <a:srgbClr val="FFFF00"/>
              </a:solidFill>
            </a:endParaRPr>
          </a:p>
        </p:txBody>
      </p:sp>
    </p:spTree>
    <p:extLst>
      <p:ext uri="{BB962C8B-B14F-4D97-AF65-F5344CB8AC3E}">
        <p14:creationId xmlns:p14="http://schemas.microsoft.com/office/powerpoint/2010/main" xmlns="" val="124523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95300" y="1295400"/>
            <a:ext cx="8420100" cy="4152900"/>
          </a:xfrm>
        </p:spPr>
        <p:txBody>
          <a:bodyPr/>
          <a:lstStyle/>
          <a:p>
            <a:r>
              <a:rPr lang="en-US" sz="2000" dirty="0" smtClean="0"/>
              <a:t>U.S. Department of Energy</a:t>
            </a:r>
          </a:p>
          <a:p>
            <a:pPr lvl="1"/>
            <a:r>
              <a:rPr lang="en-US" sz="1800" dirty="0" smtClean="0"/>
              <a:t>Marcia </a:t>
            </a:r>
            <a:r>
              <a:rPr lang="en-US" sz="1800" dirty="0" err="1" smtClean="0"/>
              <a:t>Brisson</a:t>
            </a:r>
            <a:r>
              <a:rPr lang="en-US" sz="1800" dirty="0" smtClean="0"/>
              <a:t>, Heather Dion &amp; Ed </a:t>
            </a:r>
            <a:r>
              <a:rPr lang="en-US" sz="1800" dirty="0" err="1" smtClean="0"/>
              <a:t>Fei</a:t>
            </a:r>
            <a:endParaRPr lang="en-US" sz="1800" dirty="0" smtClean="0"/>
          </a:p>
          <a:p>
            <a:r>
              <a:rPr lang="en-US" sz="2000" dirty="0" smtClean="0"/>
              <a:t>U.S. Department of State</a:t>
            </a:r>
          </a:p>
          <a:p>
            <a:pPr lvl="1"/>
            <a:r>
              <a:rPr lang="en-US" sz="1800" dirty="0" smtClean="0"/>
              <a:t>Michael Curry &amp; Sarah </a:t>
            </a:r>
            <a:r>
              <a:rPr lang="en-US" sz="1800" dirty="0" err="1" smtClean="0"/>
              <a:t>Fendrich</a:t>
            </a:r>
            <a:endParaRPr lang="en-US" sz="1800" dirty="0" smtClean="0"/>
          </a:p>
          <a:p>
            <a:r>
              <a:rPr lang="en-US" sz="2000" dirty="0" smtClean="0"/>
              <a:t>U.S. Department of Homeland Security</a:t>
            </a:r>
          </a:p>
          <a:p>
            <a:pPr lvl="1"/>
            <a:r>
              <a:rPr lang="en-US" sz="1800" dirty="0" smtClean="0"/>
              <a:t>Frank Wong</a:t>
            </a:r>
          </a:p>
          <a:p>
            <a:r>
              <a:rPr lang="en-US" sz="2000" dirty="0" smtClean="0"/>
              <a:t>U.S. Federal Bureau of Investigation</a:t>
            </a:r>
          </a:p>
          <a:p>
            <a:pPr lvl="1"/>
            <a:r>
              <a:rPr lang="en-US" sz="1800" dirty="0" smtClean="0"/>
              <a:t>Ben Garret, James Blankenship, Brian </a:t>
            </a:r>
            <a:r>
              <a:rPr lang="en-US" sz="1800" dirty="0" err="1" smtClean="0"/>
              <a:t>Kile</a:t>
            </a:r>
            <a:endParaRPr lang="en-US" sz="1800" dirty="0" smtClean="0"/>
          </a:p>
          <a:p>
            <a:r>
              <a:rPr lang="en-US" sz="2000" dirty="0" smtClean="0"/>
              <a:t>Lawrence Livermore National Laboratory</a:t>
            </a:r>
          </a:p>
          <a:p>
            <a:pPr lvl="1"/>
            <a:r>
              <a:rPr lang="en-US" sz="1800" dirty="0" smtClean="0"/>
              <a:t>Ian </a:t>
            </a:r>
            <a:r>
              <a:rPr lang="en-US" sz="1800" dirty="0" err="1" smtClean="0"/>
              <a:t>Hutcheon</a:t>
            </a:r>
            <a:r>
              <a:rPr lang="en-US" sz="1800" dirty="0" smtClean="0"/>
              <a:t>, Michael </a:t>
            </a:r>
            <a:r>
              <a:rPr lang="en-US" sz="1800" dirty="0" err="1" smtClean="0"/>
              <a:t>Kristo</a:t>
            </a:r>
            <a:r>
              <a:rPr lang="en-US" sz="1800" dirty="0" smtClean="0"/>
              <a:t>, Martin </a:t>
            </a:r>
            <a:r>
              <a:rPr lang="en-US" sz="1800" dirty="0" err="1" smtClean="0"/>
              <a:t>Robel</a:t>
            </a:r>
            <a:r>
              <a:rPr lang="en-US" sz="1800" dirty="0" smtClean="0"/>
              <a:t>, Kim Knight, Ross Williams</a:t>
            </a:r>
          </a:p>
          <a:p>
            <a:r>
              <a:rPr lang="en-US" sz="2000" dirty="0" smtClean="0"/>
              <a:t>Los Alamos National Laboratory</a:t>
            </a:r>
          </a:p>
          <a:p>
            <a:pPr lvl="1"/>
            <a:r>
              <a:rPr lang="en-US" sz="1800" dirty="0" err="1" smtClean="0"/>
              <a:t>Lav</a:t>
            </a:r>
            <a:r>
              <a:rPr lang="en-US" sz="1800" dirty="0" smtClean="0"/>
              <a:t> </a:t>
            </a:r>
            <a:r>
              <a:rPr lang="en-US" sz="1800" dirty="0" err="1" smtClean="0"/>
              <a:t>Tandon</a:t>
            </a:r>
            <a:r>
              <a:rPr lang="en-US" sz="1800" dirty="0" smtClean="0"/>
              <a:t>, Robert Steiner</a:t>
            </a:r>
          </a:p>
          <a:p>
            <a:r>
              <a:rPr lang="en-US" sz="2200" dirty="0" smtClean="0"/>
              <a:t>Pacific Northwest National Laboratory</a:t>
            </a:r>
          </a:p>
          <a:p>
            <a:pPr lvl="1"/>
            <a:r>
              <a:rPr lang="en-US" sz="1800" dirty="0" smtClean="0"/>
              <a:t>John </a:t>
            </a:r>
            <a:r>
              <a:rPr lang="en-US" sz="1800" dirty="0" err="1" smtClean="0"/>
              <a:t>Wacker</a:t>
            </a:r>
            <a:endParaRPr lang="en-US" sz="18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bwMode="auto">
          <a:xfrm>
            <a:off x="457200" y="1143000"/>
            <a:ext cx="1295400" cy="4873824"/>
          </a:xfrm>
          <a:prstGeom prst="downArrow">
            <a:avLst>
              <a:gd name="adj1" fmla="val 69048"/>
              <a:gd name="adj2" fmla="val 56593"/>
            </a:avLst>
          </a:prstGeom>
          <a:gradFill>
            <a:gsLst>
              <a:gs pos="0">
                <a:schemeClr val="accent1">
                  <a:lumMod val="99000"/>
                  <a:lumOff val="1000"/>
                </a:schemeClr>
              </a:gs>
              <a:gs pos="29000">
                <a:srgbClr val="F9F67A">
                  <a:lumMod val="75000"/>
                </a:srgbClr>
              </a:gs>
              <a:gs pos="27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2" name="Title 1"/>
          <p:cNvSpPr>
            <a:spLocks noGrp="1"/>
          </p:cNvSpPr>
          <p:nvPr>
            <p:ph type="title"/>
          </p:nvPr>
        </p:nvSpPr>
        <p:spPr/>
        <p:txBody>
          <a:bodyPr/>
          <a:lstStyle/>
          <a:p>
            <a:r>
              <a:rPr lang="en-US" b="0" dirty="0" smtClean="0"/>
              <a:t>Detection and Response </a:t>
            </a:r>
            <a:endParaRPr lang="en-US" b="0" dirty="0"/>
          </a:p>
        </p:txBody>
      </p:sp>
      <p:sp>
        <p:nvSpPr>
          <p:cNvPr id="4" name="Content Placeholder 11"/>
          <p:cNvSpPr txBox="1">
            <a:spLocks/>
          </p:cNvSpPr>
          <p:nvPr/>
        </p:nvSpPr>
        <p:spPr bwMode="auto">
          <a:xfrm>
            <a:off x="1905000" y="1295400"/>
            <a:ext cx="6858000" cy="415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r>
              <a:rPr lang="en-US" sz="2400" b="0" dirty="0" smtClean="0"/>
              <a:t>Detection</a:t>
            </a:r>
          </a:p>
          <a:p>
            <a:pPr lvl="1"/>
            <a:r>
              <a:rPr lang="en-US" sz="2000" b="0" dirty="0" smtClean="0"/>
              <a:t>Radioactive or nuclear material determined to be outside legitimate control</a:t>
            </a:r>
          </a:p>
          <a:p>
            <a:r>
              <a:rPr lang="en-US" sz="2400" b="0" dirty="0" smtClean="0"/>
              <a:t>Categorization</a:t>
            </a:r>
          </a:p>
          <a:p>
            <a:pPr lvl="1"/>
            <a:r>
              <a:rPr lang="en-US" sz="2000" b="0" dirty="0" smtClean="0"/>
              <a:t>Early (e.g. in-field) measurements</a:t>
            </a:r>
          </a:p>
          <a:p>
            <a:pPr lvl="1"/>
            <a:r>
              <a:rPr lang="en-US" sz="2000" b="0" dirty="0" smtClean="0"/>
              <a:t>Material ID, approximate amounts, health &amp; safety, transportation info.</a:t>
            </a:r>
          </a:p>
          <a:p>
            <a:r>
              <a:rPr lang="en-US" sz="2400" b="0" dirty="0" smtClean="0"/>
              <a:t>Characterization</a:t>
            </a:r>
          </a:p>
          <a:p>
            <a:pPr lvl="1"/>
            <a:r>
              <a:rPr lang="en-US" sz="2000" b="0" dirty="0" smtClean="0"/>
              <a:t>Detailed laboratory analysis</a:t>
            </a:r>
          </a:p>
          <a:p>
            <a:pPr lvl="1"/>
            <a:r>
              <a:rPr lang="en-US" sz="2000" b="0" dirty="0" smtClean="0"/>
              <a:t>Designed to answer investigative questions</a:t>
            </a:r>
          </a:p>
          <a:p>
            <a:r>
              <a:rPr lang="en-US" sz="2400" b="0" dirty="0" smtClean="0"/>
              <a:t>Interpretation</a:t>
            </a:r>
          </a:p>
          <a:p>
            <a:pPr lvl="1"/>
            <a:r>
              <a:rPr lang="en-US" sz="2000" b="0" dirty="0" smtClean="0"/>
              <a:t>Comparative analysis / attribution</a:t>
            </a:r>
          </a:p>
        </p:txBody>
      </p:sp>
      <p:sp>
        <p:nvSpPr>
          <p:cNvPr id="5" name="TextBox 4"/>
          <p:cNvSpPr txBox="1"/>
          <p:nvPr/>
        </p:nvSpPr>
        <p:spPr>
          <a:xfrm>
            <a:off x="381000" y="1600200"/>
            <a:ext cx="1447800" cy="523220"/>
          </a:xfrm>
          <a:prstGeom prst="rect">
            <a:avLst/>
          </a:prstGeom>
          <a:noFill/>
          <a:scene3d>
            <a:camera prst="orthographicFront">
              <a:rot lat="0" lon="0" rev="5400000"/>
            </a:camera>
            <a:lightRig rig="threePt" dir="t"/>
          </a:scene3d>
        </p:spPr>
        <p:txBody>
          <a:bodyPr wrap="square" rtlCol="0">
            <a:spAutoFit/>
          </a:bodyPr>
          <a:lstStyle/>
          <a:p>
            <a:pPr algn="ctr"/>
            <a:r>
              <a:rPr lang="en-US" sz="2800" dirty="0" smtClean="0"/>
              <a:t>Detect</a:t>
            </a:r>
            <a:endParaRPr lang="en-US" sz="2800" dirty="0"/>
          </a:p>
        </p:txBody>
      </p:sp>
      <p:sp>
        <p:nvSpPr>
          <p:cNvPr id="9" name="TextBox 8"/>
          <p:cNvSpPr txBox="1"/>
          <p:nvPr/>
        </p:nvSpPr>
        <p:spPr>
          <a:xfrm>
            <a:off x="-914400" y="3962400"/>
            <a:ext cx="3962400" cy="523220"/>
          </a:xfrm>
          <a:prstGeom prst="rect">
            <a:avLst/>
          </a:prstGeom>
          <a:noFill/>
          <a:scene3d>
            <a:camera prst="orthographicFront">
              <a:rot lat="0" lon="0" rev="5400000"/>
            </a:camera>
            <a:lightRig rig="threePt" dir="t"/>
          </a:scene3d>
        </p:spPr>
        <p:txBody>
          <a:bodyPr wrap="square" rtlCol="0">
            <a:spAutoFit/>
          </a:bodyPr>
          <a:lstStyle/>
          <a:p>
            <a:pPr algn="ctr"/>
            <a:r>
              <a:rPr lang="en-US" sz="2800" dirty="0" smtClean="0"/>
              <a:t>Nuclear Forensics</a:t>
            </a:r>
            <a:endParaRPr lang="en-US" sz="2800" dirty="0"/>
          </a:p>
        </p:txBody>
      </p:sp>
    </p:spTree>
    <p:extLst>
      <p:ext uri="{BB962C8B-B14F-4D97-AF65-F5344CB8AC3E}">
        <p14:creationId xmlns:p14="http://schemas.microsoft.com/office/powerpoint/2010/main" xmlns="" val="400173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81000"/>
            <a:ext cx="7658100" cy="685800"/>
          </a:xfrm>
        </p:spPr>
        <p:txBody>
          <a:bodyPr/>
          <a:lstStyle/>
          <a:p>
            <a:r>
              <a:rPr lang="en-US" b="0" dirty="0" smtClean="0"/>
              <a:t>Nuclear Forensics Background</a:t>
            </a:r>
            <a:endParaRPr lang="en-US" b="0" dirty="0"/>
          </a:p>
        </p:txBody>
      </p:sp>
      <p:sp>
        <p:nvSpPr>
          <p:cNvPr id="4" name="Content Placeholder 2"/>
          <p:cNvSpPr txBox="1">
            <a:spLocks/>
          </p:cNvSpPr>
          <p:nvPr/>
        </p:nvSpPr>
        <p:spPr bwMode="auto">
          <a:xfrm>
            <a:off x="495300" y="1333500"/>
            <a:ext cx="8343900" cy="415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r>
              <a:rPr lang="en-US" sz="2400" b="0" i="1" dirty="0" smtClean="0"/>
              <a:t>Nuclear forensics </a:t>
            </a:r>
            <a:r>
              <a:rPr lang="en-US" sz="2400" b="0" dirty="0" smtClean="0"/>
              <a:t>is the collection and analysis of nuclear or radiological material to support investigations into the diversion, trafficking, or illicit use of those materials</a:t>
            </a:r>
          </a:p>
          <a:p>
            <a:pPr lvl="1"/>
            <a:endParaRPr lang="en-US" sz="2000" b="0" dirty="0" smtClean="0"/>
          </a:p>
          <a:p>
            <a:pPr lvl="1"/>
            <a:endParaRPr lang="en-US" sz="2000" b="0" dirty="0" smtClean="0"/>
          </a:p>
          <a:p>
            <a:pPr lvl="1"/>
            <a:endParaRPr lang="en-US" sz="2000" b="0" dirty="0"/>
          </a:p>
          <a:p>
            <a:pPr lvl="1"/>
            <a:endParaRPr lang="en-US" sz="2000" b="0" dirty="0" smtClean="0"/>
          </a:p>
          <a:p>
            <a:pPr lvl="1"/>
            <a:endParaRPr lang="en-US" sz="2000" b="0" dirty="0"/>
          </a:p>
          <a:p>
            <a:pPr lvl="1"/>
            <a:endParaRPr lang="en-US" sz="2000" b="0" dirty="0" smtClean="0"/>
          </a:p>
          <a:p>
            <a:pPr lvl="1"/>
            <a:endParaRPr lang="en-US" sz="2000" b="0" dirty="0"/>
          </a:p>
          <a:p>
            <a:pPr lvl="1"/>
            <a:endParaRPr lang="en-US" sz="2000" b="0" dirty="0" smtClean="0"/>
          </a:p>
          <a:p>
            <a:r>
              <a:rPr lang="en-US" sz="2400" b="0" i="1" dirty="0" smtClean="0">
                <a:solidFill>
                  <a:srgbClr val="C00000"/>
                </a:solidFill>
              </a:rPr>
              <a:t>These are examples of the many questions possibly answered through a nuclear forensics examination</a:t>
            </a:r>
          </a:p>
          <a:p>
            <a:endParaRPr lang="en-US" sz="2400" b="0" dirty="0"/>
          </a:p>
        </p:txBody>
      </p:sp>
      <p:pic>
        <p:nvPicPr>
          <p:cNvPr id="5" name="Picture 4"/>
          <p:cNvPicPr>
            <a:picLocks noChangeAspect="1" noChangeArrowheads="1"/>
          </p:cNvPicPr>
          <p:nvPr/>
        </p:nvPicPr>
        <p:blipFill>
          <a:blip r:embed="rId3" cstate="print"/>
          <a:srcRect l="20157" t="30234" r="17343" b="30586"/>
          <a:stretch>
            <a:fillRect/>
          </a:stretch>
        </p:blipFill>
        <p:spPr bwMode="auto">
          <a:xfrm>
            <a:off x="6218237" y="2819400"/>
            <a:ext cx="2369850" cy="1981200"/>
          </a:xfrm>
          <a:prstGeom prst="rect">
            <a:avLst/>
          </a:prstGeom>
          <a:noFill/>
          <a:ln w="9525">
            <a:noFill/>
            <a:miter lim="800000"/>
            <a:headEnd/>
            <a:tailEnd/>
          </a:ln>
        </p:spPr>
      </p:pic>
      <p:sp>
        <p:nvSpPr>
          <p:cNvPr id="3" name="TextBox 2"/>
          <p:cNvSpPr txBox="1"/>
          <p:nvPr/>
        </p:nvSpPr>
        <p:spPr>
          <a:xfrm>
            <a:off x="381000" y="2826365"/>
            <a:ext cx="5791200" cy="2431435"/>
          </a:xfrm>
          <a:prstGeom prst="rect">
            <a:avLst/>
          </a:prstGeom>
          <a:noFill/>
        </p:spPr>
        <p:txBody>
          <a:bodyPr wrap="square" rtlCol="0">
            <a:spAutoFit/>
          </a:bodyPr>
          <a:lstStyle/>
          <a:p>
            <a:pPr marL="800100" lvl="1" indent="-342900">
              <a:buFont typeface="Arial" pitchFamily="34" charset="0"/>
              <a:buChar char="•"/>
            </a:pPr>
            <a:r>
              <a:rPr lang="en-US" sz="2000" b="0" dirty="0"/>
              <a:t>What is the material?</a:t>
            </a:r>
          </a:p>
          <a:p>
            <a:pPr marL="800100" lvl="1" indent="-342900">
              <a:buFont typeface="Arial" pitchFamily="34" charset="0"/>
              <a:buChar char="•"/>
            </a:pPr>
            <a:r>
              <a:rPr lang="en-US" sz="2000" b="0" dirty="0"/>
              <a:t>Is the material possessed illegally?</a:t>
            </a:r>
          </a:p>
          <a:p>
            <a:pPr marL="800100" lvl="1" indent="-342900">
              <a:buFont typeface="Arial" pitchFamily="34" charset="0"/>
              <a:buChar char="•"/>
            </a:pPr>
            <a:r>
              <a:rPr lang="en-US" sz="2000" b="0" dirty="0"/>
              <a:t>When was the material removed from legitimate control?</a:t>
            </a:r>
          </a:p>
          <a:p>
            <a:pPr marL="800100" lvl="1" indent="-342900">
              <a:buFont typeface="Arial" pitchFamily="34" charset="0"/>
              <a:buChar char="•"/>
            </a:pPr>
            <a:r>
              <a:rPr lang="en-US" sz="2000" b="0" dirty="0"/>
              <a:t>Where or how was the material produced?</a:t>
            </a:r>
          </a:p>
          <a:p>
            <a:pPr marL="800100" lvl="1" indent="-342900">
              <a:buFont typeface="Arial" pitchFamily="34" charset="0"/>
              <a:buChar char="•"/>
            </a:pPr>
            <a:r>
              <a:rPr lang="en-US" sz="2000" b="0" dirty="0"/>
              <a:t>Who is associated with a material?</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241004" y="2514600"/>
            <a:ext cx="4178596" cy="2895601"/>
          </a:xfrm>
          <a:prstGeom prst="roundRect">
            <a:avLst>
              <a:gd name="adj" fmla="val 7697"/>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9" name="Rounded Rectangle 8"/>
          <p:cNvSpPr/>
          <p:nvPr/>
        </p:nvSpPr>
        <p:spPr bwMode="auto">
          <a:xfrm>
            <a:off x="4584404" y="2514601"/>
            <a:ext cx="4178596" cy="2895600"/>
          </a:xfrm>
          <a:prstGeom prst="roundRect">
            <a:avLst>
              <a:gd name="adj" fmla="val 7697"/>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2" name="Title 1"/>
          <p:cNvSpPr>
            <a:spLocks noGrp="1"/>
          </p:cNvSpPr>
          <p:nvPr>
            <p:ph type="title"/>
          </p:nvPr>
        </p:nvSpPr>
        <p:spPr>
          <a:xfrm>
            <a:off x="304800" y="381000"/>
            <a:ext cx="8305800" cy="685800"/>
          </a:xfrm>
        </p:spPr>
        <p:txBody>
          <a:bodyPr/>
          <a:lstStyle/>
          <a:p>
            <a:r>
              <a:rPr lang="en-US" b="0" dirty="0" smtClean="0"/>
              <a:t>Current NNFL Model</a:t>
            </a:r>
            <a:endParaRPr lang="en-US" dirty="0"/>
          </a:p>
        </p:txBody>
      </p:sp>
      <p:sp>
        <p:nvSpPr>
          <p:cNvPr id="3" name="Content Placeholder 2"/>
          <p:cNvSpPr>
            <a:spLocks noGrp="1"/>
          </p:cNvSpPr>
          <p:nvPr>
            <p:ph idx="1"/>
          </p:nvPr>
        </p:nvSpPr>
        <p:spPr>
          <a:xfrm>
            <a:off x="495300" y="1143000"/>
            <a:ext cx="8343900" cy="1600200"/>
          </a:xfrm>
        </p:spPr>
        <p:txBody>
          <a:bodyPr/>
          <a:lstStyle/>
          <a:p>
            <a:r>
              <a:rPr lang="en-US" sz="2000" dirty="0" smtClean="0"/>
              <a:t>NNFLs give countries the capability to identify materials used, produced or stored within their borders</a:t>
            </a:r>
          </a:p>
        </p:txBody>
      </p:sp>
      <p:sp>
        <p:nvSpPr>
          <p:cNvPr id="4" name="TextBox 3"/>
          <p:cNvSpPr txBox="1"/>
          <p:nvPr/>
        </p:nvSpPr>
        <p:spPr>
          <a:xfrm>
            <a:off x="762000" y="2590800"/>
            <a:ext cx="3124200" cy="400110"/>
          </a:xfrm>
          <a:prstGeom prst="rect">
            <a:avLst/>
          </a:prstGeom>
          <a:noFill/>
        </p:spPr>
        <p:txBody>
          <a:bodyPr wrap="square" rtlCol="0">
            <a:spAutoFit/>
          </a:bodyPr>
          <a:lstStyle/>
          <a:p>
            <a:pPr algn="ctr"/>
            <a:r>
              <a:rPr lang="en-US" sz="2000" dirty="0" smtClean="0">
                <a:solidFill>
                  <a:srgbClr val="C00000"/>
                </a:solidFill>
              </a:rPr>
              <a:t>Requirements</a:t>
            </a:r>
            <a:endParaRPr lang="en-US" sz="2000" dirty="0">
              <a:solidFill>
                <a:srgbClr val="C00000"/>
              </a:solidFill>
            </a:endParaRPr>
          </a:p>
        </p:txBody>
      </p:sp>
      <p:sp>
        <p:nvSpPr>
          <p:cNvPr id="5" name="TextBox 4"/>
          <p:cNvSpPr txBox="1"/>
          <p:nvPr/>
        </p:nvSpPr>
        <p:spPr>
          <a:xfrm>
            <a:off x="4876800" y="2590801"/>
            <a:ext cx="3429000" cy="400110"/>
          </a:xfrm>
          <a:prstGeom prst="rect">
            <a:avLst/>
          </a:prstGeom>
          <a:noFill/>
        </p:spPr>
        <p:txBody>
          <a:bodyPr wrap="square" rtlCol="0">
            <a:spAutoFit/>
          </a:bodyPr>
          <a:lstStyle/>
          <a:p>
            <a:pPr algn="ctr"/>
            <a:r>
              <a:rPr lang="en-US" sz="2000" dirty="0" smtClean="0">
                <a:solidFill>
                  <a:srgbClr val="C00000"/>
                </a:solidFill>
              </a:rPr>
              <a:t>Options for Success</a:t>
            </a:r>
            <a:endParaRPr lang="en-US" sz="2000" dirty="0">
              <a:solidFill>
                <a:srgbClr val="C00000"/>
              </a:solidFill>
            </a:endParaRPr>
          </a:p>
        </p:txBody>
      </p:sp>
      <p:sp>
        <p:nvSpPr>
          <p:cNvPr id="6" name="TextBox 5"/>
          <p:cNvSpPr txBox="1"/>
          <p:nvPr/>
        </p:nvSpPr>
        <p:spPr>
          <a:xfrm>
            <a:off x="430618" y="2971800"/>
            <a:ext cx="3900377" cy="2308324"/>
          </a:xfrm>
          <a:prstGeom prst="rect">
            <a:avLst/>
          </a:prstGeom>
          <a:noFill/>
        </p:spPr>
        <p:txBody>
          <a:bodyPr wrap="square" rtlCol="0">
            <a:spAutoFit/>
          </a:bodyPr>
          <a:lstStyle/>
          <a:p>
            <a:pPr marL="342900" indent="-342900">
              <a:buFont typeface="Arial" panose="020B0604020202020204" pitchFamily="34" charset="0"/>
              <a:buChar char="•"/>
            </a:pPr>
            <a:r>
              <a:rPr lang="en-US" sz="1800" b="0" dirty="0" smtClean="0"/>
              <a:t>National-level mandate</a:t>
            </a:r>
          </a:p>
          <a:p>
            <a:pPr marL="342900" indent="-342900">
              <a:buFont typeface="Arial" panose="020B0604020202020204" pitchFamily="34" charset="0"/>
              <a:buChar char="•"/>
            </a:pPr>
            <a:r>
              <a:rPr lang="en-US" sz="1800" b="0" dirty="0" smtClean="0"/>
              <a:t>Defined query protocol</a:t>
            </a:r>
          </a:p>
          <a:p>
            <a:pPr marL="342900" indent="-342900">
              <a:buFont typeface="Arial" panose="020B0604020202020204" pitchFamily="34" charset="0"/>
              <a:buChar char="•"/>
            </a:pPr>
            <a:r>
              <a:rPr lang="en-US" sz="1800" b="0" dirty="0" smtClean="0"/>
              <a:t>Understand and organize necessary resources</a:t>
            </a:r>
          </a:p>
          <a:p>
            <a:pPr marL="800100" lvl="1" indent="-342900">
              <a:buFont typeface="Arial" panose="020B0604020202020204" pitchFamily="34" charset="0"/>
              <a:buChar char="•"/>
            </a:pPr>
            <a:r>
              <a:rPr lang="en-US" sz="1800" b="0" dirty="0" smtClean="0"/>
              <a:t>Government and industrial material holders</a:t>
            </a:r>
          </a:p>
          <a:p>
            <a:pPr marL="800100" lvl="1" indent="-342900">
              <a:buFont typeface="Arial" panose="020B0604020202020204" pitchFamily="34" charset="0"/>
              <a:buChar char="•"/>
            </a:pPr>
            <a:r>
              <a:rPr lang="en-US" sz="1800" b="0" dirty="0" smtClean="0"/>
              <a:t>Data</a:t>
            </a:r>
          </a:p>
          <a:p>
            <a:pPr marL="800100" lvl="1" indent="-342900">
              <a:buFont typeface="Arial" panose="020B0604020202020204" pitchFamily="34" charset="0"/>
              <a:buChar char="•"/>
            </a:pPr>
            <a:r>
              <a:rPr lang="en-US" sz="1800" b="0" dirty="0" smtClean="0"/>
              <a:t>Subject matter expertise</a:t>
            </a:r>
            <a:endParaRPr lang="en-US" sz="1800" b="0" dirty="0"/>
          </a:p>
        </p:txBody>
      </p:sp>
      <p:sp>
        <p:nvSpPr>
          <p:cNvPr id="7" name="TextBox 6"/>
          <p:cNvSpPr txBox="1"/>
          <p:nvPr/>
        </p:nvSpPr>
        <p:spPr>
          <a:xfrm>
            <a:off x="4710223" y="2971800"/>
            <a:ext cx="4052777" cy="2616101"/>
          </a:xfrm>
          <a:prstGeom prst="rect">
            <a:avLst/>
          </a:prstGeom>
          <a:noFill/>
        </p:spPr>
        <p:txBody>
          <a:bodyPr wrap="square" rtlCol="0">
            <a:spAutoFit/>
          </a:bodyPr>
          <a:lstStyle/>
          <a:p>
            <a:pPr marL="342900" indent="-342900">
              <a:buFont typeface="Arial" panose="020B0604020202020204" pitchFamily="34" charset="0"/>
              <a:buChar char="•"/>
            </a:pPr>
            <a:r>
              <a:rPr lang="en-US" sz="1800" b="0" dirty="0" smtClean="0"/>
              <a:t>Centralized or formally federated databases</a:t>
            </a:r>
          </a:p>
          <a:p>
            <a:pPr marL="342900" indent="-342900">
              <a:buFont typeface="Arial" panose="020B0604020202020204" pitchFamily="34" charset="0"/>
              <a:buChar char="•"/>
            </a:pPr>
            <a:r>
              <a:rPr lang="en-US" sz="1800" b="0" dirty="0" smtClean="0"/>
              <a:t>Formal effort to understand useful material characteristics</a:t>
            </a:r>
          </a:p>
          <a:p>
            <a:pPr marL="342900" indent="-342900">
              <a:buFont typeface="Arial" panose="020B0604020202020204" pitchFamily="34" charset="0"/>
              <a:buChar char="•"/>
            </a:pPr>
            <a:r>
              <a:rPr lang="en-US" sz="1800" b="0" dirty="0" smtClean="0"/>
              <a:t>Accompanying material archive and analysis capability</a:t>
            </a:r>
          </a:p>
          <a:p>
            <a:pPr marL="342900" indent="-342900">
              <a:buFont typeface="Arial" panose="020B0604020202020204" pitchFamily="34" charset="0"/>
              <a:buChar char="•"/>
            </a:pPr>
            <a:r>
              <a:rPr lang="en-US" sz="1800" b="0" dirty="0" smtClean="0"/>
              <a:t>Ability to accept queries during trans-national investigations</a:t>
            </a:r>
          </a:p>
          <a:p>
            <a:pPr marL="800100" lvl="1" indent="-342900">
              <a:buFont typeface="Arial" panose="020B0604020202020204" pitchFamily="34" charset="0"/>
              <a:buChar char="•"/>
            </a:pPr>
            <a:endParaRPr lang="en-US" sz="2000" b="0" dirty="0"/>
          </a:p>
        </p:txBody>
      </p:sp>
      <p:sp>
        <p:nvSpPr>
          <p:cNvPr id="8" name="TextBox 7"/>
          <p:cNvSpPr txBox="1"/>
          <p:nvPr/>
        </p:nvSpPr>
        <p:spPr>
          <a:xfrm>
            <a:off x="430618" y="1981200"/>
            <a:ext cx="8027582" cy="400110"/>
          </a:xfrm>
          <a:prstGeom prst="rect">
            <a:avLst/>
          </a:prstGeom>
          <a:noFill/>
        </p:spPr>
        <p:txBody>
          <a:bodyPr wrap="square" rtlCol="0">
            <a:spAutoFit/>
          </a:bodyPr>
          <a:lstStyle/>
          <a:p>
            <a:pPr algn="ctr"/>
            <a:r>
              <a:rPr lang="en-US" sz="2000" dirty="0" smtClean="0"/>
              <a:t>What is needed to answer “is it ours?”</a:t>
            </a:r>
            <a:endParaRPr lang="en-US" sz="2000" dirty="0"/>
          </a:p>
        </p:txBody>
      </p:sp>
      <p:sp>
        <p:nvSpPr>
          <p:cNvPr id="11" name="TextBox 10"/>
          <p:cNvSpPr txBox="1"/>
          <p:nvPr/>
        </p:nvSpPr>
        <p:spPr>
          <a:xfrm>
            <a:off x="519223" y="5578495"/>
            <a:ext cx="8382000" cy="1508105"/>
          </a:xfrm>
          <a:prstGeom prst="rect">
            <a:avLst/>
          </a:prstGeom>
          <a:noFill/>
        </p:spPr>
        <p:txBody>
          <a:bodyPr wrap="square" rtlCol="0">
            <a:spAutoFit/>
          </a:bodyPr>
          <a:lstStyle/>
          <a:p>
            <a:r>
              <a:rPr lang="en-US" sz="2000" b="0" i="1" dirty="0">
                <a:solidFill>
                  <a:srgbClr val="C00000"/>
                </a:solidFill>
              </a:rPr>
              <a:t>National library </a:t>
            </a:r>
            <a:r>
              <a:rPr lang="en-US" sz="2000" b="0" i="1" dirty="0" smtClean="0">
                <a:solidFill>
                  <a:srgbClr val="C00000"/>
                </a:solidFill>
              </a:rPr>
              <a:t>model is the combination of comparative data sets and the subject matter expertise necessary  draw forensics conclusions.</a:t>
            </a:r>
            <a:endParaRPr lang="en-US" sz="2000" b="0" i="1" dirty="0">
              <a:solidFill>
                <a:srgbClr val="C00000"/>
              </a:solidFill>
            </a:endParaRPr>
          </a:p>
          <a:p>
            <a:pPr lvl="1"/>
            <a:endParaRPr lang="en-US" sz="2000" dirty="0"/>
          </a:p>
          <a:p>
            <a:endParaRPr lang="en-US" dirty="0"/>
          </a:p>
        </p:txBody>
      </p:sp>
    </p:spTree>
    <p:extLst>
      <p:ext uri="{BB962C8B-B14F-4D97-AF65-F5344CB8AC3E}">
        <p14:creationId xmlns:p14="http://schemas.microsoft.com/office/powerpoint/2010/main" xmlns="" val="298860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802" y="304800"/>
            <a:ext cx="8306598" cy="685800"/>
          </a:xfrm>
        </p:spPr>
        <p:txBody>
          <a:bodyPr/>
          <a:lstStyle/>
          <a:p>
            <a:r>
              <a:rPr lang="en-US" b="0" dirty="0" smtClean="0"/>
              <a:t>The first nuclear forensic analysis request</a:t>
            </a:r>
            <a:endParaRPr lang="en-US" b="0"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3427"/>
          <a:stretch/>
        </p:blipFill>
        <p:spPr bwMode="auto">
          <a:xfrm flipH="1">
            <a:off x="609600" y="3587783"/>
            <a:ext cx="2128963" cy="25844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descr="http://science.phillipmartin.info/science_icon.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3962400"/>
            <a:ext cx="325120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http://www.clipartlord.com/wp-content/uploads/2013/02/radioactive-wast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85252" y="5105400"/>
            <a:ext cx="740292" cy="98705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526629" y="2252506"/>
            <a:ext cx="2743200" cy="1323439"/>
          </a:xfrm>
          <a:prstGeom prst="rect">
            <a:avLst/>
          </a:prstGeom>
          <a:noFill/>
        </p:spPr>
        <p:txBody>
          <a:bodyPr wrap="square" rtlCol="0">
            <a:spAutoFit/>
          </a:bodyPr>
          <a:lstStyle/>
          <a:p>
            <a:r>
              <a:rPr lang="en-US" sz="2000" b="0" dirty="0" smtClean="0"/>
              <a:t>We recovered this stuff we think is radioactive – can you tell us about it?</a:t>
            </a:r>
            <a:endParaRPr lang="en-US" sz="2000" b="0" dirty="0"/>
          </a:p>
        </p:txBody>
      </p:sp>
      <p:sp>
        <p:nvSpPr>
          <p:cNvPr id="9" name="TextBox 8"/>
          <p:cNvSpPr txBox="1"/>
          <p:nvPr/>
        </p:nvSpPr>
        <p:spPr>
          <a:xfrm>
            <a:off x="5185144" y="2248521"/>
            <a:ext cx="3733800" cy="1631216"/>
          </a:xfrm>
          <a:prstGeom prst="rect">
            <a:avLst/>
          </a:prstGeom>
          <a:noFill/>
        </p:spPr>
        <p:txBody>
          <a:bodyPr wrap="square" rtlCol="0">
            <a:spAutoFit/>
          </a:bodyPr>
          <a:lstStyle/>
          <a:p>
            <a:r>
              <a:rPr lang="en-US" sz="2000" b="0" dirty="0" smtClean="0"/>
              <a:t>Sure – I have a laboratory full of the best instruments and scientists in the world – I can tell you everything you want to know and more!</a:t>
            </a:r>
            <a:endParaRPr lang="en-US" sz="2000" b="0" dirty="0"/>
          </a:p>
        </p:txBody>
      </p:sp>
      <p:sp>
        <p:nvSpPr>
          <p:cNvPr id="5" name="Rounded Rectangular Callout 4"/>
          <p:cNvSpPr/>
          <p:nvPr/>
        </p:nvSpPr>
        <p:spPr bwMode="auto">
          <a:xfrm flipH="1">
            <a:off x="1242739" y="2209534"/>
            <a:ext cx="2991648" cy="1458513"/>
          </a:xfrm>
          <a:prstGeom prst="wedgeRoundRectCallout">
            <a:avLst>
              <a:gd name="adj1" fmla="val -3860"/>
              <a:gd name="adj2" fmla="val 72648"/>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6" name="Rounded Rectangular Callout 5"/>
          <p:cNvSpPr/>
          <p:nvPr/>
        </p:nvSpPr>
        <p:spPr bwMode="auto">
          <a:xfrm flipH="1">
            <a:off x="5087679" y="2165858"/>
            <a:ext cx="3810000" cy="1796542"/>
          </a:xfrm>
          <a:prstGeom prst="wedgeRoundRectCallout">
            <a:avLst>
              <a:gd name="adj1" fmla="val -7159"/>
              <a:gd name="adj2" fmla="val 90908"/>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7" name="TextBox 6"/>
          <p:cNvSpPr txBox="1"/>
          <p:nvPr/>
        </p:nvSpPr>
        <p:spPr>
          <a:xfrm>
            <a:off x="228600" y="1143000"/>
            <a:ext cx="8686800" cy="954107"/>
          </a:xfrm>
          <a:prstGeom prst="rect">
            <a:avLst/>
          </a:prstGeom>
          <a:noFill/>
        </p:spPr>
        <p:txBody>
          <a:bodyPr wrap="square" rtlCol="0">
            <a:spAutoFit/>
          </a:bodyPr>
          <a:lstStyle/>
          <a:p>
            <a:pPr algn="ctr"/>
            <a:r>
              <a:rPr lang="en-US" sz="2800" b="0" dirty="0" smtClean="0">
                <a:solidFill>
                  <a:srgbClr val="C00000"/>
                </a:solidFill>
              </a:rPr>
              <a:t>The conversation between law enforcement and nuclear scientists, early 1990s</a:t>
            </a:r>
            <a:endParaRPr lang="en-US" sz="2800" b="0" dirty="0">
              <a:solidFill>
                <a:srgbClr val="C00000"/>
              </a:solidFill>
            </a:endParaRPr>
          </a:p>
        </p:txBody>
      </p:sp>
    </p:spTree>
    <p:extLst>
      <p:ext uri="{BB962C8B-B14F-4D97-AF65-F5344CB8AC3E}">
        <p14:creationId xmlns:p14="http://schemas.microsoft.com/office/powerpoint/2010/main" xmlns="" val="229707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1999 Bulgaria 73% HEU Example</a:t>
            </a:r>
            <a:endParaRPr lang="en-US" dirty="0"/>
          </a:p>
        </p:txBody>
      </p:sp>
      <p:grpSp>
        <p:nvGrpSpPr>
          <p:cNvPr id="4" name="Group 3"/>
          <p:cNvGrpSpPr>
            <a:grpSpLocks/>
          </p:cNvGrpSpPr>
          <p:nvPr/>
        </p:nvGrpSpPr>
        <p:grpSpPr bwMode="auto">
          <a:xfrm>
            <a:off x="1385888" y="1962150"/>
            <a:ext cx="1301750" cy="328612"/>
            <a:chOff x="1946" y="839"/>
            <a:chExt cx="820" cy="207"/>
          </a:xfrm>
        </p:grpSpPr>
        <p:sp>
          <p:nvSpPr>
            <p:cNvPr id="5" name="Oval 4"/>
            <p:cNvSpPr>
              <a:spLocks noChangeArrowheads="1"/>
            </p:cNvSpPr>
            <p:nvPr/>
          </p:nvSpPr>
          <p:spPr bwMode="auto">
            <a:xfrm>
              <a:off x="1946" y="840"/>
              <a:ext cx="820" cy="206"/>
            </a:xfrm>
            <a:prstGeom prst="ellipse">
              <a:avLst/>
            </a:prstGeom>
            <a:solidFill>
              <a:srgbClr val="D5EDDB"/>
            </a:solidFill>
            <a:ln w="12700">
              <a:solidFill>
                <a:schemeClr val="tx1"/>
              </a:solidFill>
              <a:round/>
              <a:headEnd/>
              <a:tailEnd/>
            </a:ln>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6" name="Rectangle 5"/>
            <p:cNvSpPr>
              <a:spLocks noChangeArrowheads="1"/>
            </p:cNvSpPr>
            <p:nvPr/>
          </p:nvSpPr>
          <p:spPr bwMode="auto">
            <a:xfrm>
              <a:off x="2063" y="839"/>
              <a:ext cx="60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400" b="1"/>
                <a:t>Wax type</a:t>
              </a:r>
            </a:p>
          </p:txBody>
        </p:sp>
      </p:grpSp>
      <p:grpSp>
        <p:nvGrpSpPr>
          <p:cNvPr id="7" name="Group 6"/>
          <p:cNvGrpSpPr>
            <a:grpSpLocks/>
          </p:cNvGrpSpPr>
          <p:nvPr/>
        </p:nvGrpSpPr>
        <p:grpSpPr bwMode="auto">
          <a:xfrm>
            <a:off x="869950" y="2538412"/>
            <a:ext cx="1314450" cy="327025"/>
            <a:chOff x="985" y="1343"/>
            <a:chExt cx="828" cy="206"/>
          </a:xfrm>
        </p:grpSpPr>
        <p:sp>
          <p:nvSpPr>
            <p:cNvPr id="8" name="Oval 7"/>
            <p:cNvSpPr>
              <a:spLocks noChangeArrowheads="1"/>
            </p:cNvSpPr>
            <p:nvPr/>
          </p:nvSpPr>
          <p:spPr bwMode="auto">
            <a:xfrm>
              <a:off x="985" y="1343"/>
              <a:ext cx="820" cy="206"/>
            </a:xfrm>
            <a:prstGeom prst="ellipse">
              <a:avLst/>
            </a:prstGeom>
            <a:solidFill>
              <a:srgbClr val="D5EDDB"/>
            </a:solidFill>
            <a:ln w="12700">
              <a:solidFill>
                <a:schemeClr val="tx1"/>
              </a:solidFill>
              <a:round/>
              <a:headEnd/>
              <a:tailEnd/>
            </a:ln>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9" name="Rectangle 8"/>
            <p:cNvSpPr>
              <a:spLocks noChangeArrowheads="1"/>
            </p:cNvSpPr>
            <p:nvPr/>
          </p:nvSpPr>
          <p:spPr bwMode="auto">
            <a:xfrm>
              <a:off x="996" y="1349"/>
              <a:ext cx="81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400" b="1"/>
                <a:t>Wax colorant</a:t>
              </a:r>
            </a:p>
          </p:txBody>
        </p:sp>
      </p:grpSp>
      <p:grpSp>
        <p:nvGrpSpPr>
          <p:cNvPr id="10" name="Group 9"/>
          <p:cNvGrpSpPr>
            <a:grpSpLocks/>
          </p:cNvGrpSpPr>
          <p:nvPr/>
        </p:nvGrpSpPr>
        <p:grpSpPr bwMode="auto">
          <a:xfrm>
            <a:off x="530225" y="3017837"/>
            <a:ext cx="1301750" cy="339725"/>
            <a:chOff x="646" y="1626"/>
            <a:chExt cx="820" cy="214"/>
          </a:xfrm>
        </p:grpSpPr>
        <p:sp>
          <p:nvSpPr>
            <p:cNvPr id="11" name="Oval 10"/>
            <p:cNvSpPr>
              <a:spLocks noChangeArrowheads="1"/>
            </p:cNvSpPr>
            <p:nvPr/>
          </p:nvSpPr>
          <p:spPr bwMode="auto">
            <a:xfrm>
              <a:off x="646" y="1634"/>
              <a:ext cx="820" cy="206"/>
            </a:xfrm>
            <a:prstGeom prst="ellipse">
              <a:avLst/>
            </a:prstGeom>
            <a:solidFill>
              <a:srgbClr val="D5EDDB"/>
            </a:solidFill>
            <a:ln w="12700">
              <a:solidFill>
                <a:schemeClr val="tx1"/>
              </a:solidFill>
              <a:round/>
              <a:headEnd/>
              <a:tailEnd/>
            </a:ln>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12" name="Rectangle 11"/>
            <p:cNvSpPr>
              <a:spLocks noChangeArrowheads="1"/>
            </p:cNvSpPr>
            <p:nvPr/>
          </p:nvSpPr>
          <p:spPr bwMode="auto">
            <a:xfrm>
              <a:off x="676" y="1626"/>
              <a:ext cx="76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400" b="1"/>
                <a:t>Paper origin</a:t>
              </a:r>
            </a:p>
          </p:txBody>
        </p:sp>
      </p:grpSp>
      <p:grpSp>
        <p:nvGrpSpPr>
          <p:cNvPr id="13" name="Group 12"/>
          <p:cNvGrpSpPr>
            <a:grpSpLocks/>
          </p:cNvGrpSpPr>
          <p:nvPr/>
        </p:nvGrpSpPr>
        <p:grpSpPr bwMode="auto">
          <a:xfrm>
            <a:off x="457200" y="3536950"/>
            <a:ext cx="1514475" cy="327025"/>
            <a:chOff x="319" y="1942"/>
            <a:chExt cx="954" cy="206"/>
          </a:xfrm>
        </p:grpSpPr>
        <p:sp>
          <p:nvSpPr>
            <p:cNvPr id="14" name="Oval 13"/>
            <p:cNvSpPr>
              <a:spLocks noChangeArrowheads="1"/>
            </p:cNvSpPr>
            <p:nvPr/>
          </p:nvSpPr>
          <p:spPr bwMode="auto">
            <a:xfrm>
              <a:off x="319" y="1942"/>
              <a:ext cx="954" cy="206"/>
            </a:xfrm>
            <a:prstGeom prst="ellipse">
              <a:avLst/>
            </a:prstGeom>
            <a:solidFill>
              <a:srgbClr val="D5EDDB"/>
            </a:solidFill>
            <a:ln w="12700">
              <a:solidFill>
                <a:schemeClr val="tx1"/>
              </a:solidFill>
              <a:round/>
              <a:headEnd/>
              <a:tailEnd/>
            </a:ln>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15" name="Rectangle 14"/>
            <p:cNvSpPr>
              <a:spLocks noChangeArrowheads="1"/>
            </p:cNvSpPr>
            <p:nvPr/>
          </p:nvSpPr>
          <p:spPr bwMode="auto">
            <a:xfrm>
              <a:off x="368" y="1954"/>
              <a:ext cx="85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400" b="1"/>
                <a:t>Pb metallurgy</a:t>
              </a:r>
            </a:p>
          </p:txBody>
        </p:sp>
      </p:grpSp>
      <p:grpSp>
        <p:nvGrpSpPr>
          <p:cNvPr id="16" name="Group 15"/>
          <p:cNvGrpSpPr>
            <a:grpSpLocks/>
          </p:cNvGrpSpPr>
          <p:nvPr/>
        </p:nvGrpSpPr>
        <p:grpSpPr bwMode="auto">
          <a:xfrm>
            <a:off x="839788" y="4022725"/>
            <a:ext cx="1301750" cy="327025"/>
            <a:chOff x="192" y="2255"/>
            <a:chExt cx="820" cy="206"/>
          </a:xfrm>
        </p:grpSpPr>
        <p:sp>
          <p:nvSpPr>
            <p:cNvPr id="17" name="Oval 16"/>
            <p:cNvSpPr>
              <a:spLocks noChangeArrowheads="1"/>
            </p:cNvSpPr>
            <p:nvPr/>
          </p:nvSpPr>
          <p:spPr bwMode="auto">
            <a:xfrm>
              <a:off x="192" y="2255"/>
              <a:ext cx="820" cy="206"/>
            </a:xfrm>
            <a:prstGeom prst="ellipse">
              <a:avLst/>
            </a:prstGeom>
            <a:solidFill>
              <a:srgbClr val="D5EDDB"/>
            </a:solidFill>
            <a:ln w="12700">
              <a:solidFill>
                <a:schemeClr val="tx1"/>
              </a:solidFill>
              <a:round/>
              <a:headEnd/>
              <a:tailEnd/>
            </a:ln>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18" name="Rectangle 17"/>
            <p:cNvSpPr>
              <a:spLocks noChangeArrowheads="1"/>
            </p:cNvSpPr>
            <p:nvPr/>
          </p:nvSpPr>
          <p:spPr bwMode="auto">
            <a:xfrm>
              <a:off x="213" y="2268"/>
              <a:ext cx="779"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400" b="1"/>
                <a:t>Pb isotopics</a:t>
              </a:r>
            </a:p>
          </p:txBody>
        </p:sp>
      </p:grpSp>
      <p:grpSp>
        <p:nvGrpSpPr>
          <p:cNvPr id="19" name="Group 18"/>
          <p:cNvGrpSpPr>
            <a:grpSpLocks/>
          </p:cNvGrpSpPr>
          <p:nvPr/>
        </p:nvGrpSpPr>
        <p:grpSpPr bwMode="auto">
          <a:xfrm>
            <a:off x="1014413" y="4506912"/>
            <a:ext cx="1719262" cy="327025"/>
            <a:chOff x="278" y="2542"/>
            <a:chExt cx="1083" cy="206"/>
          </a:xfrm>
        </p:grpSpPr>
        <p:sp>
          <p:nvSpPr>
            <p:cNvPr id="20" name="Oval 19"/>
            <p:cNvSpPr>
              <a:spLocks noChangeArrowheads="1"/>
            </p:cNvSpPr>
            <p:nvPr/>
          </p:nvSpPr>
          <p:spPr bwMode="auto">
            <a:xfrm>
              <a:off x="278" y="2542"/>
              <a:ext cx="1083" cy="206"/>
            </a:xfrm>
            <a:prstGeom prst="ellipse">
              <a:avLst/>
            </a:prstGeom>
            <a:solidFill>
              <a:srgbClr val="D5EDDB"/>
            </a:solidFill>
            <a:ln w="12700">
              <a:solidFill>
                <a:schemeClr val="tx1"/>
              </a:solidFill>
              <a:round/>
              <a:headEnd/>
              <a:tailEnd/>
            </a:ln>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 name="Rectangle 20"/>
            <p:cNvSpPr>
              <a:spLocks noChangeArrowheads="1"/>
            </p:cNvSpPr>
            <p:nvPr/>
          </p:nvSpPr>
          <p:spPr bwMode="auto">
            <a:xfrm>
              <a:off x="302" y="2555"/>
              <a:ext cx="105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400" b="1"/>
                <a:t>Ampoule material</a:t>
              </a:r>
            </a:p>
          </p:txBody>
        </p:sp>
      </p:grpSp>
      <p:grpSp>
        <p:nvGrpSpPr>
          <p:cNvPr id="22" name="Group 21"/>
          <p:cNvGrpSpPr>
            <a:grpSpLocks/>
          </p:cNvGrpSpPr>
          <p:nvPr/>
        </p:nvGrpSpPr>
        <p:grpSpPr bwMode="auto">
          <a:xfrm>
            <a:off x="5946775" y="4529137"/>
            <a:ext cx="1682750" cy="304800"/>
            <a:chOff x="476" y="2620"/>
            <a:chExt cx="1060" cy="192"/>
          </a:xfrm>
        </p:grpSpPr>
        <p:sp>
          <p:nvSpPr>
            <p:cNvPr id="23" name="Oval 22"/>
            <p:cNvSpPr>
              <a:spLocks noChangeArrowheads="1"/>
            </p:cNvSpPr>
            <p:nvPr/>
          </p:nvSpPr>
          <p:spPr bwMode="auto">
            <a:xfrm>
              <a:off x="476" y="2627"/>
              <a:ext cx="1060" cy="180"/>
            </a:xfrm>
            <a:prstGeom prst="ellipse">
              <a:avLst/>
            </a:prstGeom>
            <a:solidFill>
              <a:srgbClr val="E8C8FA"/>
            </a:solidFill>
            <a:ln w="12700">
              <a:solidFill>
                <a:schemeClr val="tx1"/>
              </a:solidFill>
              <a:round/>
              <a:headEnd/>
              <a:tailEnd/>
            </a:ln>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4" name="Rectangle 23"/>
            <p:cNvSpPr>
              <a:spLocks noChangeArrowheads="1"/>
            </p:cNvSpPr>
            <p:nvPr/>
          </p:nvSpPr>
          <p:spPr bwMode="auto">
            <a:xfrm>
              <a:off x="510" y="2620"/>
              <a:ext cx="100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400" b="1"/>
                <a:t>U &amp; Pu isotopics</a:t>
              </a:r>
            </a:p>
          </p:txBody>
        </p:sp>
      </p:grpSp>
      <p:grpSp>
        <p:nvGrpSpPr>
          <p:cNvPr id="25" name="Group 24"/>
          <p:cNvGrpSpPr>
            <a:grpSpLocks/>
          </p:cNvGrpSpPr>
          <p:nvPr/>
        </p:nvGrpSpPr>
        <p:grpSpPr bwMode="auto">
          <a:xfrm>
            <a:off x="6308725" y="4044950"/>
            <a:ext cx="1682750" cy="311150"/>
            <a:chOff x="753" y="2920"/>
            <a:chExt cx="1060" cy="196"/>
          </a:xfrm>
        </p:grpSpPr>
        <p:sp>
          <p:nvSpPr>
            <p:cNvPr id="26" name="Oval 25"/>
            <p:cNvSpPr>
              <a:spLocks noChangeArrowheads="1"/>
            </p:cNvSpPr>
            <p:nvPr/>
          </p:nvSpPr>
          <p:spPr bwMode="auto">
            <a:xfrm>
              <a:off x="753" y="2936"/>
              <a:ext cx="1060" cy="180"/>
            </a:xfrm>
            <a:prstGeom prst="ellipse">
              <a:avLst/>
            </a:prstGeom>
            <a:solidFill>
              <a:srgbClr val="E8C8FA"/>
            </a:solidFill>
            <a:ln w="12700">
              <a:solidFill>
                <a:schemeClr val="tx1"/>
              </a:solidFill>
              <a:round/>
              <a:headEnd/>
              <a:tailEnd/>
            </a:ln>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7" name="Rectangle 26"/>
            <p:cNvSpPr>
              <a:spLocks noChangeArrowheads="1"/>
            </p:cNvSpPr>
            <p:nvPr/>
          </p:nvSpPr>
          <p:spPr bwMode="auto">
            <a:xfrm>
              <a:off x="948" y="2920"/>
              <a:ext cx="69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400" b="1"/>
                <a:t>Age-dating</a:t>
              </a:r>
            </a:p>
          </p:txBody>
        </p:sp>
      </p:grpSp>
      <p:grpSp>
        <p:nvGrpSpPr>
          <p:cNvPr id="28" name="Group 27"/>
          <p:cNvGrpSpPr>
            <a:grpSpLocks/>
          </p:cNvGrpSpPr>
          <p:nvPr/>
        </p:nvGrpSpPr>
        <p:grpSpPr bwMode="auto">
          <a:xfrm>
            <a:off x="6578600" y="3543300"/>
            <a:ext cx="2184400" cy="327025"/>
            <a:chOff x="3982" y="2239"/>
            <a:chExt cx="1376" cy="206"/>
          </a:xfrm>
        </p:grpSpPr>
        <p:sp>
          <p:nvSpPr>
            <p:cNvPr id="29" name="Oval 28"/>
            <p:cNvSpPr>
              <a:spLocks noChangeArrowheads="1"/>
            </p:cNvSpPr>
            <p:nvPr/>
          </p:nvSpPr>
          <p:spPr bwMode="auto">
            <a:xfrm>
              <a:off x="3982" y="2239"/>
              <a:ext cx="1360" cy="206"/>
            </a:xfrm>
            <a:prstGeom prst="ellipse">
              <a:avLst/>
            </a:prstGeom>
            <a:solidFill>
              <a:srgbClr val="E8C8FA"/>
            </a:solidFill>
            <a:ln w="12700">
              <a:solidFill>
                <a:schemeClr val="tx1"/>
              </a:solidFill>
              <a:round/>
              <a:headEnd/>
              <a:tailEnd/>
            </a:ln>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30" name="Rectangle 29"/>
            <p:cNvSpPr>
              <a:spLocks noChangeArrowheads="1"/>
            </p:cNvSpPr>
            <p:nvPr/>
          </p:nvSpPr>
          <p:spPr bwMode="auto">
            <a:xfrm>
              <a:off x="4021" y="2246"/>
              <a:ext cx="133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400" b="1"/>
                <a:t>Residual radionuclides</a:t>
              </a:r>
            </a:p>
          </p:txBody>
        </p:sp>
      </p:grpSp>
      <p:grpSp>
        <p:nvGrpSpPr>
          <p:cNvPr id="31" name="Group 30"/>
          <p:cNvGrpSpPr>
            <a:grpSpLocks/>
          </p:cNvGrpSpPr>
          <p:nvPr/>
        </p:nvGrpSpPr>
        <p:grpSpPr bwMode="auto">
          <a:xfrm>
            <a:off x="6727825" y="3021012"/>
            <a:ext cx="1768475" cy="327025"/>
            <a:chOff x="4076" y="1958"/>
            <a:chExt cx="1114" cy="206"/>
          </a:xfrm>
        </p:grpSpPr>
        <p:sp>
          <p:nvSpPr>
            <p:cNvPr id="32" name="Oval 31"/>
            <p:cNvSpPr>
              <a:spLocks noChangeArrowheads="1"/>
            </p:cNvSpPr>
            <p:nvPr/>
          </p:nvSpPr>
          <p:spPr bwMode="auto">
            <a:xfrm>
              <a:off x="4076" y="1958"/>
              <a:ext cx="1114" cy="206"/>
            </a:xfrm>
            <a:prstGeom prst="ellipse">
              <a:avLst/>
            </a:prstGeom>
            <a:solidFill>
              <a:srgbClr val="E8C8FA"/>
            </a:solidFill>
            <a:ln w="12700">
              <a:solidFill>
                <a:schemeClr val="tx1"/>
              </a:solidFill>
              <a:round/>
              <a:headEnd/>
              <a:tailEnd/>
            </a:ln>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33" name="Rectangle 32"/>
            <p:cNvSpPr>
              <a:spLocks noChangeArrowheads="1"/>
            </p:cNvSpPr>
            <p:nvPr/>
          </p:nvSpPr>
          <p:spPr bwMode="auto">
            <a:xfrm>
              <a:off x="4111" y="1962"/>
              <a:ext cx="107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400" b="1"/>
                <a:t>Impurity elements</a:t>
              </a:r>
            </a:p>
          </p:txBody>
        </p:sp>
      </p:grpSp>
      <p:grpSp>
        <p:nvGrpSpPr>
          <p:cNvPr id="34" name="Group 33"/>
          <p:cNvGrpSpPr>
            <a:grpSpLocks/>
          </p:cNvGrpSpPr>
          <p:nvPr/>
        </p:nvGrpSpPr>
        <p:grpSpPr bwMode="auto">
          <a:xfrm>
            <a:off x="5918200" y="1982787"/>
            <a:ext cx="2251075" cy="327025"/>
            <a:chOff x="3566" y="1256"/>
            <a:chExt cx="1418" cy="206"/>
          </a:xfrm>
        </p:grpSpPr>
        <p:sp>
          <p:nvSpPr>
            <p:cNvPr id="35" name="Oval 34"/>
            <p:cNvSpPr>
              <a:spLocks noChangeArrowheads="1"/>
            </p:cNvSpPr>
            <p:nvPr/>
          </p:nvSpPr>
          <p:spPr bwMode="auto">
            <a:xfrm>
              <a:off x="3566" y="1256"/>
              <a:ext cx="1413" cy="206"/>
            </a:xfrm>
            <a:prstGeom prst="ellipse">
              <a:avLst/>
            </a:prstGeom>
            <a:solidFill>
              <a:srgbClr val="E8C8FA"/>
            </a:solidFill>
            <a:ln w="12700">
              <a:solidFill>
                <a:schemeClr val="tx1"/>
              </a:solidFill>
              <a:round/>
              <a:headEnd/>
              <a:tailEnd/>
            </a:ln>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36" name="Rectangle 35"/>
            <p:cNvSpPr>
              <a:spLocks noChangeArrowheads="1"/>
            </p:cNvSpPr>
            <p:nvPr/>
          </p:nvSpPr>
          <p:spPr bwMode="auto">
            <a:xfrm>
              <a:off x="3577" y="1263"/>
              <a:ext cx="140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400" b="1"/>
                <a:t>Particle characterization</a:t>
              </a:r>
            </a:p>
          </p:txBody>
        </p:sp>
      </p:grpSp>
      <p:grpSp>
        <p:nvGrpSpPr>
          <p:cNvPr id="37" name="Group 36"/>
          <p:cNvGrpSpPr>
            <a:grpSpLocks/>
          </p:cNvGrpSpPr>
          <p:nvPr/>
        </p:nvGrpSpPr>
        <p:grpSpPr bwMode="auto">
          <a:xfrm>
            <a:off x="6489700" y="2489200"/>
            <a:ext cx="1719263" cy="327025"/>
            <a:chOff x="3919" y="1367"/>
            <a:chExt cx="1083" cy="206"/>
          </a:xfrm>
        </p:grpSpPr>
        <p:sp>
          <p:nvSpPr>
            <p:cNvPr id="38" name="Oval 37"/>
            <p:cNvSpPr>
              <a:spLocks noChangeArrowheads="1"/>
            </p:cNvSpPr>
            <p:nvPr/>
          </p:nvSpPr>
          <p:spPr bwMode="auto">
            <a:xfrm>
              <a:off x="3919" y="1367"/>
              <a:ext cx="1083" cy="206"/>
            </a:xfrm>
            <a:prstGeom prst="ellipse">
              <a:avLst/>
            </a:prstGeom>
            <a:solidFill>
              <a:srgbClr val="E8C8FA"/>
            </a:solidFill>
            <a:ln w="12700">
              <a:solidFill>
                <a:schemeClr val="tx1"/>
              </a:solidFill>
              <a:round/>
              <a:headEnd/>
              <a:tailEnd/>
            </a:ln>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39" name="Rectangle 38"/>
            <p:cNvSpPr>
              <a:spLocks noChangeArrowheads="1"/>
            </p:cNvSpPr>
            <p:nvPr/>
          </p:nvSpPr>
          <p:spPr bwMode="auto">
            <a:xfrm>
              <a:off x="4058" y="1373"/>
              <a:ext cx="86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400" b="1"/>
                <a:t>Stoichiometry</a:t>
              </a:r>
            </a:p>
          </p:txBody>
        </p:sp>
      </p:grpSp>
      <p:sp>
        <p:nvSpPr>
          <p:cNvPr id="40" name="Text Box 39"/>
          <p:cNvSpPr txBox="1">
            <a:spLocks noChangeArrowheads="1"/>
          </p:cNvSpPr>
          <p:nvPr/>
        </p:nvSpPr>
        <p:spPr bwMode="auto">
          <a:xfrm>
            <a:off x="533400" y="1143000"/>
            <a:ext cx="2584450" cy="422275"/>
          </a:xfrm>
          <a:prstGeom prst="rect">
            <a:avLst/>
          </a:prstGeom>
          <a:solidFill>
            <a:srgbClr val="D5EDDB"/>
          </a:solidFill>
          <a:ln w="25400">
            <a:solidFill>
              <a:srgbClr val="000000">
                <a:alpha val="50195"/>
              </a:srgbClr>
            </a:solidFill>
            <a:miter lim="800000"/>
            <a:headEnd/>
            <a:tailEnd/>
          </a:ln>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2000" b="1">
                <a:latin typeface="Times New Roman" pitchFamily="18" charset="0"/>
              </a:rPr>
              <a:t>Non-nuclear forensics</a:t>
            </a:r>
          </a:p>
        </p:txBody>
      </p:sp>
      <p:sp>
        <p:nvSpPr>
          <p:cNvPr id="41" name="Text Box 40"/>
          <p:cNvSpPr txBox="1">
            <a:spLocks noChangeArrowheads="1"/>
          </p:cNvSpPr>
          <p:nvPr/>
        </p:nvSpPr>
        <p:spPr bwMode="auto">
          <a:xfrm>
            <a:off x="5522913" y="1176337"/>
            <a:ext cx="3068637" cy="422275"/>
          </a:xfrm>
          <a:prstGeom prst="rect">
            <a:avLst/>
          </a:prstGeom>
          <a:solidFill>
            <a:srgbClr val="E8C8FA"/>
          </a:solidFill>
          <a:ln w="25400">
            <a:solidFill>
              <a:schemeClr val="tx1"/>
            </a:solidFill>
            <a:miter lim="800000"/>
            <a:headEnd/>
            <a:tailEnd/>
          </a:ln>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2000" b="1">
                <a:latin typeface="Times New Roman" pitchFamily="18" charset="0"/>
              </a:rPr>
              <a:t>Nuclear material forensics</a:t>
            </a:r>
          </a:p>
        </p:txBody>
      </p:sp>
      <p:sp>
        <p:nvSpPr>
          <p:cNvPr id="42" name="AutoShape 41"/>
          <p:cNvSpPr>
            <a:spLocks noChangeArrowheads="1"/>
          </p:cNvSpPr>
          <p:nvPr/>
        </p:nvSpPr>
        <p:spPr bwMode="auto">
          <a:xfrm>
            <a:off x="2178050" y="3289300"/>
            <a:ext cx="641350" cy="285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5EDDB"/>
          </a:solidFill>
          <a:ln w="12700">
            <a:solidFill>
              <a:schemeClr val="tx1"/>
            </a:solidFill>
            <a:miter lim="800000"/>
            <a:headEnd/>
            <a:tailEnd/>
          </a:ln>
        </p:spPr>
        <p:txBody>
          <a:bodyPr wrap="none" anchor="ctr"/>
          <a:lstStyle/>
          <a:p>
            <a:endParaRPr lang="en-US"/>
          </a:p>
        </p:txBody>
      </p:sp>
      <p:sp>
        <p:nvSpPr>
          <p:cNvPr id="43" name="AutoShape 42"/>
          <p:cNvSpPr>
            <a:spLocks noChangeArrowheads="1"/>
          </p:cNvSpPr>
          <p:nvPr/>
        </p:nvSpPr>
        <p:spPr bwMode="auto">
          <a:xfrm flipH="1">
            <a:off x="5778500" y="3381375"/>
            <a:ext cx="617538" cy="285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C8FA"/>
          </a:solidFill>
          <a:ln w="12700">
            <a:solidFill>
              <a:schemeClr val="tx1"/>
            </a:solidFill>
            <a:miter lim="800000"/>
            <a:headEnd/>
            <a:tailEnd/>
          </a:ln>
        </p:spPr>
        <p:txBody>
          <a:bodyPr wrap="none" anchor="ctr"/>
          <a:lstStyle/>
          <a:p>
            <a:endParaRPr lang="en-US"/>
          </a:p>
        </p:txBody>
      </p:sp>
      <p:sp>
        <p:nvSpPr>
          <p:cNvPr id="44" name="Rectangle 43"/>
          <p:cNvSpPr>
            <a:spLocks noChangeArrowheads="1"/>
          </p:cNvSpPr>
          <p:nvPr/>
        </p:nvSpPr>
        <p:spPr bwMode="auto">
          <a:xfrm>
            <a:off x="304800" y="5181600"/>
            <a:ext cx="8610600" cy="1200329"/>
          </a:xfrm>
          <a:prstGeom prst="rect">
            <a:avLst/>
          </a:prstGeom>
          <a:solidFill>
            <a:srgbClr val="F7FF00">
              <a:alpha val="50195"/>
            </a:srgbClr>
          </a:solidFill>
          <a:ln w="12700">
            <a:solidFill>
              <a:schemeClr val="tx1"/>
            </a:solidFill>
            <a:miter lim="800000"/>
            <a:headEnd/>
            <a:tailEnd/>
          </a:ln>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r>
              <a:rPr lang="en-US" altLang="en-US" sz="1800" dirty="0" smtClean="0"/>
              <a:t>Nearly all nuclear and non-nuclear forensics available at LLNL with support from other DOE labs used to characterize the material and assess its history</a:t>
            </a:r>
          </a:p>
          <a:p>
            <a:pPr algn="ctr"/>
            <a:endParaRPr lang="en-US" altLang="en-US" sz="1800" b="1" i="1" dirty="0" smtClean="0">
              <a:solidFill>
                <a:srgbClr val="C00000"/>
              </a:solidFill>
            </a:endParaRPr>
          </a:p>
          <a:p>
            <a:pPr algn="ctr"/>
            <a:r>
              <a:rPr lang="en-US" altLang="en-US" sz="1800" b="1" i="1" dirty="0" smtClean="0">
                <a:solidFill>
                  <a:srgbClr val="C00000"/>
                </a:solidFill>
              </a:rPr>
              <a:t>Excellent demonstration of what could be done!</a:t>
            </a:r>
            <a:endParaRPr lang="en-US" altLang="en-US" sz="1800" b="1" i="1" dirty="0">
              <a:solidFill>
                <a:srgbClr val="C00000"/>
              </a:solidFill>
            </a:endParaRPr>
          </a:p>
        </p:txBody>
      </p:sp>
      <p:pic>
        <p:nvPicPr>
          <p:cNvPr id="45" name="Picture 44" descr="Wax + ampoule.pct                                              0001D6E5Macintosh HD                   B761F6A9:"/>
          <p:cNvPicPr>
            <a:picLocks noChangeArrowheads="1"/>
          </p:cNvPicPr>
          <p:nvPr/>
        </p:nvPicPr>
        <p:blipFill>
          <a:blip r:embed="rId2" cstate="print">
            <a:lum bright="-10000"/>
            <a:extLst>
              <a:ext uri="{28A0092B-C50C-407E-A947-70E740481C1C}">
                <a14:useLocalDpi xmlns:a14="http://schemas.microsoft.com/office/drawing/2010/main" xmlns="" val="0"/>
              </a:ext>
            </a:extLst>
          </a:blip>
          <a:srcRect/>
          <a:stretch>
            <a:fillRect/>
          </a:stretch>
        </p:blipFill>
        <p:spPr bwMode="auto">
          <a:xfrm>
            <a:off x="2971800" y="1744662"/>
            <a:ext cx="2697163" cy="33178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991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1999 Bulgaria 73% HEU Example</a:t>
            </a:r>
          </a:p>
        </p:txBody>
      </p:sp>
      <p:sp>
        <p:nvSpPr>
          <p:cNvPr id="3" name="Content Placeholder 2"/>
          <p:cNvSpPr>
            <a:spLocks noGrp="1"/>
          </p:cNvSpPr>
          <p:nvPr>
            <p:ph idx="1"/>
          </p:nvPr>
        </p:nvSpPr>
        <p:spPr/>
        <p:txBody>
          <a:bodyPr/>
          <a:lstStyle/>
          <a:p>
            <a:r>
              <a:rPr lang="en-US" dirty="0" smtClean="0"/>
              <a:t>Outstanding example demonstrating the power of nuclear forensics</a:t>
            </a:r>
          </a:p>
          <a:p>
            <a:pPr lvl="1"/>
            <a:r>
              <a:rPr lang="en-US" dirty="0" smtClean="0"/>
              <a:t>Characterization and assessment of production history through nuclear signatures</a:t>
            </a:r>
          </a:p>
          <a:p>
            <a:pPr lvl="1"/>
            <a:r>
              <a:rPr lang="en-US" dirty="0" smtClean="0"/>
              <a:t>Geographic insights through geochemical signatures</a:t>
            </a:r>
          </a:p>
        </p:txBody>
      </p:sp>
      <p:sp>
        <p:nvSpPr>
          <p:cNvPr id="4" name="TextBox 3"/>
          <p:cNvSpPr txBox="1"/>
          <p:nvPr/>
        </p:nvSpPr>
        <p:spPr>
          <a:xfrm>
            <a:off x="685800" y="5265003"/>
            <a:ext cx="7620000" cy="830997"/>
          </a:xfrm>
          <a:prstGeom prst="rect">
            <a:avLst/>
          </a:prstGeom>
          <a:noFill/>
        </p:spPr>
        <p:txBody>
          <a:bodyPr wrap="square" rtlCol="0">
            <a:spAutoFit/>
          </a:bodyPr>
          <a:lstStyle/>
          <a:p>
            <a:r>
              <a:rPr lang="en-US" sz="2400" b="0" i="1" dirty="0" smtClean="0">
                <a:solidFill>
                  <a:srgbClr val="C00000"/>
                </a:solidFill>
              </a:rPr>
              <a:t>Bulgaria and other early cases demonstrated the limited availability of comparative data sets</a:t>
            </a:r>
            <a:endParaRPr lang="en-US" sz="2400" b="0" i="1" dirty="0">
              <a:solidFill>
                <a:srgbClr val="C00000"/>
              </a:solidFill>
            </a:endParaRPr>
          </a:p>
        </p:txBody>
      </p:sp>
    </p:spTree>
    <p:extLst>
      <p:ext uri="{BB962C8B-B14F-4D97-AF65-F5344CB8AC3E}">
        <p14:creationId xmlns:p14="http://schemas.microsoft.com/office/powerpoint/2010/main" xmlns="" val="40836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81000"/>
            <a:ext cx="7886700" cy="685800"/>
          </a:xfrm>
        </p:spPr>
        <p:txBody>
          <a:bodyPr/>
          <a:lstStyle/>
          <a:p>
            <a:pPr algn="l"/>
            <a:r>
              <a:rPr lang="en-US" b="0" dirty="0" smtClean="0"/>
              <a:t>Nuclear Forensics Expertise</a:t>
            </a:r>
            <a:endParaRPr lang="en-US"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12024034"/>
              </p:ext>
            </p:extLst>
          </p:nvPr>
        </p:nvGraphicFramePr>
        <p:xfrm>
          <a:off x="228600" y="1295400"/>
          <a:ext cx="54483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562600" y="1600200"/>
            <a:ext cx="3352800" cy="4154984"/>
          </a:xfrm>
          <a:prstGeom prst="rect">
            <a:avLst/>
          </a:prstGeom>
          <a:noFill/>
        </p:spPr>
        <p:txBody>
          <a:bodyPr wrap="square" rtlCol="0">
            <a:spAutoFit/>
          </a:bodyPr>
          <a:lstStyle/>
          <a:p>
            <a:pPr algn="ctr"/>
            <a:r>
              <a:rPr lang="en-US" sz="2400" u="sng" dirty="0" smtClean="0"/>
              <a:t>Many </a:t>
            </a:r>
            <a:r>
              <a:rPr lang="en-US" sz="2400" u="sng" dirty="0" err="1" smtClean="0"/>
              <a:t>Subdisciplines</a:t>
            </a:r>
            <a:endParaRPr lang="en-US" sz="2400" u="sng" dirty="0" smtClean="0"/>
          </a:p>
          <a:p>
            <a:pPr algn="ctr"/>
            <a:endParaRPr lang="en-US" sz="2400" u="sng" dirty="0" smtClean="0"/>
          </a:p>
          <a:p>
            <a:pPr marL="174625" indent="-174625">
              <a:buFont typeface="Arial" pitchFamily="34" charset="0"/>
              <a:buChar char="•"/>
            </a:pPr>
            <a:r>
              <a:rPr lang="en-US" sz="2400" b="0" dirty="0" err="1" smtClean="0"/>
              <a:t>Radiochemists</a:t>
            </a:r>
            <a:endParaRPr lang="en-US" sz="2400" b="0" dirty="0" smtClean="0"/>
          </a:p>
          <a:p>
            <a:pPr marL="174625" indent="-174625">
              <a:buFont typeface="Arial" pitchFamily="34" charset="0"/>
              <a:buChar char="•"/>
            </a:pPr>
            <a:r>
              <a:rPr lang="en-US" sz="2400" b="0" dirty="0" smtClean="0"/>
              <a:t>Geochemists</a:t>
            </a:r>
          </a:p>
          <a:p>
            <a:pPr marL="174625" indent="-174625">
              <a:buFont typeface="Arial" pitchFamily="34" charset="0"/>
              <a:buChar char="•"/>
            </a:pPr>
            <a:r>
              <a:rPr lang="en-US" sz="2400" b="0" dirty="0" smtClean="0"/>
              <a:t>Analytical chemists</a:t>
            </a:r>
          </a:p>
          <a:p>
            <a:pPr marL="174625" indent="-174625">
              <a:buFont typeface="Arial" pitchFamily="34" charset="0"/>
              <a:buChar char="•"/>
            </a:pPr>
            <a:r>
              <a:rPr lang="en-US" sz="2400" b="0" dirty="0" smtClean="0"/>
              <a:t>Reactor physicists</a:t>
            </a:r>
          </a:p>
          <a:p>
            <a:pPr marL="174625" indent="-174625">
              <a:buFont typeface="Arial" pitchFamily="34" charset="0"/>
              <a:buChar char="•"/>
            </a:pPr>
            <a:r>
              <a:rPr lang="en-US" sz="2400" b="0" dirty="0" smtClean="0"/>
              <a:t>Nuclear engineers</a:t>
            </a:r>
          </a:p>
          <a:p>
            <a:pPr marL="174625" indent="-174625">
              <a:buFont typeface="Arial" pitchFamily="34" charset="0"/>
              <a:buChar char="•"/>
            </a:pPr>
            <a:r>
              <a:rPr lang="en-US" sz="2400" b="0" dirty="0" smtClean="0"/>
              <a:t>Process engineers</a:t>
            </a:r>
          </a:p>
          <a:p>
            <a:pPr marL="174625" indent="-174625">
              <a:buFont typeface="Arial" pitchFamily="34" charset="0"/>
              <a:buChar char="•"/>
            </a:pPr>
            <a:r>
              <a:rPr lang="en-US" sz="2400" b="0" dirty="0" smtClean="0"/>
              <a:t>Enrichment engineers</a:t>
            </a:r>
          </a:p>
          <a:p>
            <a:pPr marL="174625" indent="-174625">
              <a:buFont typeface="Arial" pitchFamily="34" charset="0"/>
              <a:buChar char="•"/>
            </a:pPr>
            <a:r>
              <a:rPr lang="en-US" sz="2400" b="0" dirty="0" smtClean="0"/>
              <a:t>Statisticians</a:t>
            </a:r>
          </a:p>
          <a:p>
            <a:pPr marL="174625" indent="-174625">
              <a:buFont typeface="Arial" pitchFamily="34" charset="0"/>
              <a:buChar char="•"/>
            </a:pPr>
            <a:r>
              <a:rPr lang="en-US" sz="2400" b="0" dirty="0" smtClean="0"/>
              <a:t>Quality assurance</a:t>
            </a:r>
          </a:p>
        </p:txBody>
      </p:sp>
    </p:spTree>
    <p:extLst>
      <p:ext uri="{BB962C8B-B14F-4D97-AF65-F5344CB8AC3E}">
        <p14:creationId xmlns:p14="http://schemas.microsoft.com/office/powerpoint/2010/main" xmlns="" val="63271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420100" cy="685800"/>
          </a:xfrm>
        </p:spPr>
        <p:txBody>
          <a:bodyPr/>
          <a:lstStyle/>
          <a:p>
            <a:r>
              <a:rPr lang="en-US" b="0" dirty="0" smtClean="0"/>
              <a:t>Nuclear Forensics Matures – 20 years Later</a:t>
            </a:r>
            <a:endParaRPr lang="en-US" b="0" dirty="0"/>
          </a:p>
        </p:txBody>
      </p:sp>
      <p:sp>
        <p:nvSpPr>
          <p:cNvPr id="3" name="Content Placeholder 2"/>
          <p:cNvSpPr>
            <a:spLocks noGrp="1"/>
          </p:cNvSpPr>
          <p:nvPr>
            <p:ph idx="1"/>
          </p:nvPr>
        </p:nvSpPr>
        <p:spPr>
          <a:xfrm>
            <a:off x="533400" y="1295400"/>
            <a:ext cx="8343900" cy="4152900"/>
          </a:xfrm>
        </p:spPr>
        <p:txBody>
          <a:bodyPr/>
          <a:lstStyle/>
          <a:p>
            <a:r>
              <a:rPr lang="en-US" dirty="0" smtClean="0"/>
              <a:t>What is really required to support a case</a:t>
            </a:r>
          </a:p>
          <a:p>
            <a:pPr marL="971550" lvl="1" indent="-514350">
              <a:buFont typeface="+mj-lt"/>
              <a:buAutoNum type="arabicPeriod"/>
            </a:pPr>
            <a:r>
              <a:rPr lang="en-US" dirty="0" smtClean="0">
                <a:solidFill>
                  <a:srgbClr val="C00000"/>
                </a:solidFill>
              </a:rPr>
              <a:t>Admissible forensic evidence</a:t>
            </a:r>
          </a:p>
          <a:p>
            <a:pPr marL="971550" lvl="1" indent="-514350">
              <a:buFont typeface="+mj-lt"/>
              <a:buAutoNum type="arabicPeriod"/>
            </a:pPr>
            <a:r>
              <a:rPr lang="en-US" dirty="0" smtClean="0"/>
              <a:t>Investigative leads generated through forensic examination</a:t>
            </a:r>
          </a:p>
          <a:p>
            <a:pPr marL="971550" lvl="1" indent="-514350">
              <a:buFont typeface="+mj-lt"/>
              <a:buAutoNum type="arabicPeriod"/>
            </a:pPr>
            <a:r>
              <a:rPr lang="en-US" dirty="0" smtClean="0"/>
              <a:t>Material attribution</a:t>
            </a:r>
          </a:p>
          <a:p>
            <a:pPr lvl="1"/>
            <a:endParaRPr lang="en-US" dirty="0"/>
          </a:p>
          <a:p>
            <a:pPr marL="0" indent="0">
              <a:buNone/>
            </a:pPr>
            <a:endParaRPr lang="en-US" dirty="0"/>
          </a:p>
        </p:txBody>
      </p:sp>
      <p:sp>
        <p:nvSpPr>
          <p:cNvPr id="4" name="TextBox 3"/>
          <p:cNvSpPr txBox="1"/>
          <p:nvPr/>
        </p:nvSpPr>
        <p:spPr>
          <a:xfrm>
            <a:off x="609600" y="4343400"/>
            <a:ext cx="3200400" cy="954107"/>
          </a:xfrm>
          <a:prstGeom prst="rect">
            <a:avLst/>
          </a:prstGeom>
          <a:solidFill>
            <a:srgbClr val="CCFFFF"/>
          </a:solidFill>
          <a:ln w="19050">
            <a:solidFill>
              <a:srgbClr val="000099"/>
            </a:solidFill>
          </a:ln>
        </p:spPr>
        <p:txBody>
          <a:bodyPr wrap="square" rtlCol="0">
            <a:spAutoFit/>
          </a:bodyPr>
          <a:lstStyle/>
          <a:p>
            <a:pPr algn="ctr"/>
            <a:r>
              <a:rPr lang="en-US" sz="2800" dirty="0" smtClean="0"/>
              <a:t>Law Enforcement &amp; Prosecution</a:t>
            </a:r>
            <a:endParaRPr lang="en-US" sz="2800" dirty="0"/>
          </a:p>
        </p:txBody>
      </p:sp>
      <p:sp>
        <p:nvSpPr>
          <p:cNvPr id="5" name="TextBox 4"/>
          <p:cNvSpPr txBox="1"/>
          <p:nvPr/>
        </p:nvSpPr>
        <p:spPr>
          <a:xfrm>
            <a:off x="5257800" y="4343400"/>
            <a:ext cx="3200400" cy="954107"/>
          </a:xfrm>
          <a:prstGeom prst="rect">
            <a:avLst/>
          </a:prstGeom>
          <a:solidFill>
            <a:srgbClr val="CCFFFF"/>
          </a:solidFill>
          <a:ln w="19050">
            <a:solidFill>
              <a:srgbClr val="000099"/>
            </a:solidFill>
          </a:ln>
        </p:spPr>
        <p:txBody>
          <a:bodyPr wrap="square" rtlCol="0">
            <a:spAutoFit/>
          </a:bodyPr>
          <a:lstStyle/>
          <a:p>
            <a:pPr algn="ctr"/>
            <a:r>
              <a:rPr lang="en-US" sz="2800" dirty="0" smtClean="0"/>
              <a:t>Nuclear Forensic Scientists</a:t>
            </a:r>
            <a:endParaRPr lang="en-US" sz="2800" dirty="0"/>
          </a:p>
        </p:txBody>
      </p:sp>
      <p:sp>
        <p:nvSpPr>
          <p:cNvPr id="10" name="Right Arrow 9"/>
          <p:cNvSpPr/>
          <p:nvPr/>
        </p:nvSpPr>
        <p:spPr bwMode="auto">
          <a:xfrm>
            <a:off x="3886200" y="4343400"/>
            <a:ext cx="1295400" cy="60960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11" name="Right Arrow 10"/>
          <p:cNvSpPr/>
          <p:nvPr/>
        </p:nvSpPr>
        <p:spPr bwMode="auto">
          <a:xfrm rot="10800000">
            <a:off x="3886201" y="5019272"/>
            <a:ext cx="1295400" cy="238527"/>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12" name="TextBox 11"/>
          <p:cNvSpPr txBox="1"/>
          <p:nvPr/>
        </p:nvSpPr>
        <p:spPr>
          <a:xfrm>
            <a:off x="762000" y="5638800"/>
            <a:ext cx="7620000" cy="523220"/>
          </a:xfrm>
          <a:prstGeom prst="rect">
            <a:avLst/>
          </a:prstGeom>
          <a:noFill/>
        </p:spPr>
        <p:txBody>
          <a:bodyPr wrap="square" rtlCol="0">
            <a:spAutoFit/>
          </a:bodyPr>
          <a:lstStyle/>
          <a:p>
            <a:r>
              <a:rPr lang="en-US" sz="2800" i="1" dirty="0" smtClean="0">
                <a:solidFill>
                  <a:srgbClr val="C00000"/>
                </a:solidFill>
              </a:rPr>
              <a:t>Case needs drive the forensic examination</a:t>
            </a:r>
            <a:endParaRPr lang="en-US" sz="2800" i="1" dirty="0">
              <a:solidFill>
                <a:srgbClr val="C00000"/>
              </a:solidFill>
            </a:endParaRPr>
          </a:p>
        </p:txBody>
      </p:sp>
    </p:spTree>
    <p:extLst>
      <p:ext uri="{BB962C8B-B14F-4D97-AF65-F5344CB8AC3E}">
        <p14:creationId xmlns:p14="http://schemas.microsoft.com/office/powerpoint/2010/main" xmlns="" val="346145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7658100" cy="685800"/>
          </a:xfrm>
        </p:spPr>
        <p:txBody>
          <a:bodyPr/>
          <a:lstStyle/>
          <a:p>
            <a:r>
              <a:rPr lang="en-US" b="0" dirty="0" smtClean="0"/>
              <a:t>Nuclear Forensics</a:t>
            </a:r>
            <a:r>
              <a:rPr lang="en-US" b="0" dirty="0"/>
              <a:t> </a:t>
            </a:r>
            <a:r>
              <a:rPr lang="en-US" b="0" dirty="0" smtClean="0"/>
              <a:t>Part 1: Evidence</a:t>
            </a:r>
            <a:endParaRPr lang="en-US" b="0" dirty="0"/>
          </a:p>
        </p:txBody>
      </p:sp>
      <p:sp>
        <p:nvSpPr>
          <p:cNvPr id="4" name="TextBox 3"/>
          <p:cNvSpPr txBox="1"/>
          <p:nvPr/>
        </p:nvSpPr>
        <p:spPr>
          <a:xfrm>
            <a:off x="533400" y="1182469"/>
            <a:ext cx="3657600" cy="646331"/>
          </a:xfrm>
          <a:prstGeom prst="rect">
            <a:avLst/>
          </a:prstGeom>
          <a:noFill/>
        </p:spPr>
        <p:txBody>
          <a:bodyPr wrap="square" rtlCol="0">
            <a:spAutoFit/>
          </a:bodyPr>
          <a:lstStyle/>
          <a:p>
            <a:pPr algn="ctr"/>
            <a:r>
              <a:rPr lang="en-US" sz="1800" b="0" dirty="0" smtClean="0"/>
              <a:t> Part 1: Traditional Forensics: </a:t>
            </a:r>
          </a:p>
          <a:p>
            <a:pPr algn="ctr"/>
            <a:r>
              <a:rPr lang="en-US" sz="1800" b="0" dirty="0" smtClean="0"/>
              <a:t>Link individuals to criminal activity</a:t>
            </a:r>
            <a:endParaRPr lang="en-US" sz="1800" b="0" dirty="0"/>
          </a:p>
        </p:txBody>
      </p:sp>
      <p:pic>
        <p:nvPicPr>
          <p:cNvPr id="2050" name="Picture 2"/>
          <p:cNvPicPr>
            <a:picLocks noChangeAspect="1" noChangeArrowheads="1"/>
          </p:cNvPicPr>
          <p:nvPr/>
        </p:nvPicPr>
        <p:blipFill>
          <a:blip r:embed="rId3" cstate="print"/>
          <a:srcRect t="44776"/>
          <a:stretch>
            <a:fillRect/>
          </a:stretch>
        </p:blipFill>
        <p:spPr bwMode="auto">
          <a:xfrm>
            <a:off x="2057400" y="2057400"/>
            <a:ext cx="1392194" cy="990600"/>
          </a:xfrm>
          <a:prstGeom prst="rect">
            <a:avLst/>
          </a:prstGeom>
          <a:noFill/>
          <a:ln w="9525">
            <a:noFill/>
            <a:miter lim="800000"/>
            <a:headEnd/>
            <a:tailEnd/>
          </a:ln>
        </p:spPr>
      </p:pic>
      <p:pic>
        <p:nvPicPr>
          <p:cNvPr id="2051" name="Picture 3" descr="C:\Documents and Settings\lamonts\Local Settings\Temporary Internet Files\Content.IE5\M29AV30L\MC900290885[1].wmf"/>
          <p:cNvPicPr>
            <a:picLocks noChangeAspect="1" noChangeArrowheads="1"/>
          </p:cNvPicPr>
          <p:nvPr/>
        </p:nvPicPr>
        <p:blipFill>
          <a:blip r:embed="rId4" cstate="print"/>
          <a:srcRect/>
          <a:stretch>
            <a:fillRect/>
          </a:stretch>
        </p:blipFill>
        <p:spPr bwMode="auto">
          <a:xfrm>
            <a:off x="2161694" y="4728918"/>
            <a:ext cx="1419706" cy="1290882"/>
          </a:xfrm>
          <a:prstGeom prst="rect">
            <a:avLst/>
          </a:prstGeom>
          <a:noFill/>
        </p:spPr>
      </p:pic>
      <p:pic>
        <p:nvPicPr>
          <p:cNvPr id="2056" name="Picture 8" descr="C:\Documents and Settings\lamonts\Local Settings\Temporary Internet Files\Content.IE5\M29AV30L\MC900352229[1].wmf"/>
          <p:cNvPicPr>
            <a:picLocks noChangeAspect="1" noChangeArrowheads="1"/>
          </p:cNvPicPr>
          <p:nvPr/>
        </p:nvPicPr>
        <p:blipFill>
          <a:blip r:embed="rId5" cstate="print"/>
          <a:srcRect/>
          <a:stretch>
            <a:fillRect/>
          </a:stretch>
        </p:blipFill>
        <p:spPr bwMode="auto">
          <a:xfrm>
            <a:off x="762000" y="3352800"/>
            <a:ext cx="1217951" cy="867624"/>
          </a:xfrm>
          <a:prstGeom prst="rect">
            <a:avLst/>
          </a:prstGeom>
          <a:noFill/>
        </p:spPr>
      </p:pic>
      <p:sp>
        <p:nvSpPr>
          <p:cNvPr id="13" name="TextBox 12"/>
          <p:cNvSpPr txBox="1"/>
          <p:nvPr/>
        </p:nvSpPr>
        <p:spPr>
          <a:xfrm>
            <a:off x="533400" y="2234625"/>
            <a:ext cx="1524000" cy="584775"/>
          </a:xfrm>
          <a:prstGeom prst="rect">
            <a:avLst/>
          </a:prstGeom>
          <a:noFill/>
        </p:spPr>
        <p:txBody>
          <a:bodyPr wrap="square" rtlCol="0">
            <a:spAutoFit/>
          </a:bodyPr>
          <a:lstStyle/>
          <a:p>
            <a:pPr algn="ctr"/>
            <a:r>
              <a:rPr lang="en-US" sz="1600" b="0" dirty="0" smtClean="0">
                <a:solidFill>
                  <a:schemeClr val="accent5">
                    <a:lumMod val="50000"/>
                  </a:schemeClr>
                </a:solidFill>
              </a:rPr>
              <a:t>Material Analysis</a:t>
            </a:r>
            <a:endParaRPr lang="en-US" sz="1600" b="0" dirty="0">
              <a:solidFill>
                <a:schemeClr val="accent5">
                  <a:lumMod val="50000"/>
                </a:schemeClr>
              </a:solidFill>
            </a:endParaRPr>
          </a:p>
        </p:txBody>
      </p:sp>
      <p:sp>
        <p:nvSpPr>
          <p:cNvPr id="14" name="TextBox 13"/>
          <p:cNvSpPr txBox="1"/>
          <p:nvPr/>
        </p:nvSpPr>
        <p:spPr>
          <a:xfrm>
            <a:off x="2209800" y="3505200"/>
            <a:ext cx="1447800" cy="584775"/>
          </a:xfrm>
          <a:prstGeom prst="rect">
            <a:avLst/>
          </a:prstGeom>
          <a:noFill/>
        </p:spPr>
        <p:txBody>
          <a:bodyPr wrap="square" rtlCol="0">
            <a:spAutoFit/>
          </a:bodyPr>
          <a:lstStyle/>
          <a:p>
            <a:pPr algn="ctr"/>
            <a:r>
              <a:rPr lang="en-US" sz="1600" b="0" dirty="0" smtClean="0">
                <a:solidFill>
                  <a:schemeClr val="accent5">
                    <a:lumMod val="50000"/>
                  </a:schemeClr>
                </a:solidFill>
              </a:rPr>
              <a:t>Criminal Proceedings</a:t>
            </a:r>
            <a:endParaRPr lang="en-US" sz="1600" b="0" dirty="0">
              <a:solidFill>
                <a:schemeClr val="accent5">
                  <a:lumMod val="50000"/>
                </a:schemeClr>
              </a:solidFill>
            </a:endParaRPr>
          </a:p>
        </p:txBody>
      </p:sp>
      <p:sp>
        <p:nvSpPr>
          <p:cNvPr id="15" name="TextBox 14"/>
          <p:cNvSpPr txBox="1"/>
          <p:nvPr/>
        </p:nvSpPr>
        <p:spPr>
          <a:xfrm>
            <a:off x="685800" y="4953000"/>
            <a:ext cx="1447800" cy="584775"/>
          </a:xfrm>
          <a:prstGeom prst="rect">
            <a:avLst/>
          </a:prstGeom>
          <a:noFill/>
        </p:spPr>
        <p:txBody>
          <a:bodyPr wrap="square" rtlCol="0">
            <a:spAutoFit/>
          </a:bodyPr>
          <a:lstStyle/>
          <a:p>
            <a:pPr algn="ctr"/>
            <a:r>
              <a:rPr lang="en-US" sz="1600" b="0" dirty="0" smtClean="0">
                <a:solidFill>
                  <a:schemeClr val="accent5">
                    <a:lumMod val="50000"/>
                  </a:schemeClr>
                </a:solidFill>
              </a:rPr>
              <a:t>Trafficker Convicted</a:t>
            </a:r>
            <a:endParaRPr lang="en-US" sz="1600" b="0" dirty="0">
              <a:solidFill>
                <a:schemeClr val="accent5">
                  <a:lumMod val="50000"/>
                </a:schemeClr>
              </a:solidFill>
            </a:endParaRPr>
          </a:p>
        </p:txBody>
      </p:sp>
      <p:cxnSp>
        <p:nvCxnSpPr>
          <p:cNvPr id="19" name="Straight Arrow Connector 18"/>
          <p:cNvCxnSpPr>
            <a:stCxn id="13" idx="2"/>
          </p:cNvCxnSpPr>
          <p:nvPr/>
        </p:nvCxnSpPr>
        <p:spPr bwMode="auto">
          <a:xfrm>
            <a:off x="1295400" y="2819400"/>
            <a:ext cx="990600" cy="7620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endCxn id="15" idx="0"/>
          </p:cNvCxnSpPr>
          <p:nvPr/>
        </p:nvCxnSpPr>
        <p:spPr bwMode="auto">
          <a:xfrm rot="10800000" flipV="1">
            <a:off x="1409700" y="4114800"/>
            <a:ext cx="1181100" cy="8382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27" name="Rounded Rectangle 26"/>
          <p:cNvSpPr/>
          <p:nvPr/>
        </p:nvSpPr>
        <p:spPr bwMode="auto">
          <a:xfrm>
            <a:off x="533400" y="1143000"/>
            <a:ext cx="3657600" cy="5105400"/>
          </a:xfrm>
          <a:prstGeom prst="roundRect">
            <a:avLst>
              <a:gd name="adj" fmla="val 546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31" name="TextBox 30"/>
          <p:cNvSpPr txBox="1"/>
          <p:nvPr/>
        </p:nvSpPr>
        <p:spPr>
          <a:xfrm>
            <a:off x="4495800" y="1219200"/>
            <a:ext cx="3962400" cy="5539978"/>
          </a:xfrm>
          <a:prstGeom prst="rect">
            <a:avLst/>
          </a:prstGeom>
          <a:noFill/>
        </p:spPr>
        <p:txBody>
          <a:bodyPr wrap="square" rtlCol="0">
            <a:spAutoFit/>
          </a:bodyPr>
          <a:lstStyle/>
          <a:p>
            <a:pPr marL="171450" indent="-171450">
              <a:buFont typeface="Arial" pitchFamily="34" charset="0"/>
              <a:buChar char="•"/>
            </a:pPr>
            <a:r>
              <a:rPr lang="en-US" sz="2000" b="0" dirty="0" smtClean="0"/>
              <a:t>Important for criminal proceedings</a:t>
            </a:r>
          </a:p>
          <a:p>
            <a:pPr marL="171450" indent="-171450">
              <a:buFont typeface="Arial" pitchFamily="34" charset="0"/>
              <a:buChar char="•"/>
            </a:pPr>
            <a:endParaRPr lang="en-US" sz="2000" b="0" dirty="0" smtClean="0"/>
          </a:p>
          <a:p>
            <a:pPr marL="171450" indent="-171450">
              <a:buFont typeface="Arial" pitchFamily="34" charset="0"/>
              <a:buChar char="•"/>
            </a:pPr>
            <a:r>
              <a:rPr lang="en-US" sz="2000" b="0" dirty="0" smtClean="0"/>
              <a:t>Requires high-quality, legally defensible analyses</a:t>
            </a:r>
          </a:p>
          <a:p>
            <a:pPr marL="628650" lvl="2" indent="-171450">
              <a:buFont typeface="Arial" pitchFamily="34" charset="0"/>
              <a:buChar char="•"/>
            </a:pPr>
            <a:r>
              <a:rPr lang="en-US" sz="1800" b="0" dirty="0" smtClean="0"/>
              <a:t>What is it?</a:t>
            </a:r>
          </a:p>
          <a:p>
            <a:pPr marL="628650" lvl="2" indent="-171450">
              <a:buFont typeface="Arial" pitchFamily="34" charset="0"/>
              <a:buChar char="•"/>
            </a:pPr>
            <a:r>
              <a:rPr lang="en-US" sz="1800" b="0" dirty="0" smtClean="0"/>
              <a:t>How much is there?</a:t>
            </a:r>
          </a:p>
          <a:p>
            <a:pPr marL="628650" lvl="2" indent="-171450">
              <a:buFont typeface="Arial" pitchFamily="34" charset="0"/>
              <a:buChar char="•"/>
            </a:pPr>
            <a:r>
              <a:rPr lang="en-US" sz="1800" b="0" dirty="0" smtClean="0"/>
              <a:t>Was a law broken?</a:t>
            </a:r>
          </a:p>
          <a:p>
            <a:pPr marL="171450" indent="-171450">
              <a:buFont typeface="Arial" pitchFamily="34" charset="0"/>
              <a:buChar char="•"/>
            </a:pPr>
            <a:endParaRPr lang="en-US" sz="2000" b="0" dirty="0" smtClean="0"/>
          </a:p>
          <a:p>
            <a:pPr marL="171450" indent="-171450">
              <a:buFont typeface="Arial" pitchFamily="34" charset="0"/>
              <a:buChar char="•"/>
            </a:pPr>
            <a:r>
              <a:rPr lang="en-US" sz="2000" b="0" dirty="0" smtClean="0"/>
              <a:t>Does not require a detailed analysis of all material attributes</a:t>
            </a:r>
          </a:p>
          <a:p>
            <a:pPr marL="171450" indent="-171450">
              <a:buFont typeface="Arial" pitchFamily="34" charset="0"/>
              <a:buChar char="•"/>
            </a:pPr>
            <a:endParaRPr lang="en-US" sz="2000" b="0" dirty="0" smtClean="0">
              <a:solidFill>
                <a:schemeClr val="accent4"/>
              </a:solidFill>
            </a:endParaRPr>
          </a:p>
          <a:p>
            <a:pPr marL="171450" indent="-171450">
              <a:buFont typeface="Arial" pitchFamily="34" charset="0"/>
              <a:buChar char="•"/>
            </a:pPr>
            <a:r>
              <a:rPr lang="en-US" sz="2000" b="0" i="1" dirty="0" smtClean="0">
                <a:solidFill>
                  <a:srgbClr val="C00000"/>
                </a:solidFill>
              </a:rPr>
              <a:t>Most countries have the technology, equipment and expertise for these analyses</a:t>
            </a:r>
          </a:p>
          <a:p>
            <a:pPr>
              <a:buFont typeface="Arial" pitchFamily="34" charset="0"/>
              <a:buChar char="•"/>
            </a:pPr>
            <a:endParaRPr lang="en-US" sz="2000" b="0" dirty="0" smtClean="0">
              <a:solidFill>
                <a:schemeClr val="accent4"/>
              </a:solidFill>
            </a:endParaRPr>
          </a:p>
          <a:p>
            <a:pPr>
              <a:buFont typeface="Arial" pitchFamily="34" charset="0"/>
              <a:buChar char="•"/>
            </a:pPr>
            <a:endParaRPr lang="en-US" sz="2000" b="0" dirty="0">
              <a:solidFill>
                <a:schemeClr val="accent4"/>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58100" cy="685800"/>
          </a:xfrm>
        </p:spPr>
        <p:txBody>
          <a:bodyPr/>
          <a:lstStyle/>
          <a:p>
            <a:r>
              <a:rPr lang="en-US" b="0" dirty="0" smtClean="0"/>
              <a:t>Nuclear Forensics Part 2: Investigations</a:t>
            </a:r>
            <a:endParaRPr lang="en-US" b="0" dirty="0"/>
          </a:p>
        </p:txBody>
      </p:sp>
      <p:sp>
        <p:nvSpPr>
          <p:cNvPr id="5" name="TextBox 4"/>
          <p:cNvSpPr txBox="1"/>
          <p:nvPr/>
        </p:nvSpPr>
        <p:spPr>
          <a:xfrm>
            <a:off x="4800600" y="1182469"/>
            <a:ext cx="3352800" cy="646331"/>
          </a:xfrm>
          <a:prstGeom prst="rect">
            <a:avLst/>
          </a:prstGeom>
          <a:noFill/>
        </p:spPr>
        <p:txBody>
          <a:bodyPr wrap="square" rtlCol="0">
            <a:spAutoFit/>
          </a:bodyPr>
          <a:lstStyle/>
          <a:p>
            <a:pPr algn="ctr"/>
            <a:r>
              <a:rPr lang="en-US" sz="1800" b="0" dirty="0" smtClean="0"/>
              <a:t>Part 2: Investigative Forensics: History of nuclear material</a:t>
            </a:r>
            <a:endParaRPr lang="en-US" sz="1800" b="0" dirty="0"/>
          </a:p>
        </p:txBody>
      </p:sp>
      <p:pic>
        <p:nvPicPr>
          <p:cNvPr id="22" name="Picture 2"/>
          <p:cNvPicPr>
            <a:picLocks noChangeAspect="1" noChangeArrowheads="1"/>
          </p:cNvPicPr>
          <p:nvPr/>
        </p:nvPicPr>
        <p:blipFill>
          <a:blip r:embed="rId3" cstate="print"/>
          <a:srcRect t="44776"/>
          <a:stretch>
            <a:fillRect/>
          </a:stretch>
        </p:blipFill>
        <p:spPr bwMode="auto">
          <a:xfrm>
            <a:off x="4876800" y="2057400"/>
            <a:ext cx="1392194" cy="990600"/>
          </a:xfrm>
          <a:prstGeom prst="rect">
            <a:avLst/>
          </a:prstGeom>
          <a:noFill/>
          <a:ln w="9525">
            <a:noFill/>
            <a:miter lim="800000"/>
            <a:headEnd/>
            <a:tailEnd/>
          </a:ln>
        </p:spPr>
      </p:pic>
      <p:sp>
        <p:nvSpPr>
          <p:cNvPr id="23" name="TextBox 22"/>
          <p:cNvSpPr txBox="1"/>
          <p:nvPr/>
        </p:nvSpPr>
        <p:spPr>
          <a:xfrm>
            <a:off x="6400800" y="1981200"/>
            <a:ext cx="2133600" cy="1200329"/>
          </a:xfrm>
          <a:prstGeom prst="rect">
            <a:avLst/>
          </a:prstGeom>
          <a:noFill/>
        </p:spPr>
        <p:txBody>
          <a:bodyPr wrap="square" rtlCol="0">
            <a:spAutoFit/>
          </a:bodyPr>
          <a:lstStyle/>
          <a:p>
            <a:pPr algn="ctr"/>
            <a:r>
              <a:rPr lang="en-US" sz="1600" b="0" dirty="0" smtClean="0">
                <a:solidFill>
                  <a:schemeClr val="accent5">
                    <a:lumMod val="50000"/>
                  </a:schemeClr>
                </a:solidFill>
              </a:rPr>
              <a:t>Full Characterization</a:t>
            </a:r>
          </a:p>
          <a:p>
            <a:pPr marL="171450" indent="-171450">
              <a:buFont typeface="Arial" pitchFamily="34" charset="0"/>
              <a:buChar char="•"/>
            </a:pPr>
            <a:r>
              <a:rPr lang="en-US" sz="1400" b="0" dirty="0" smtClean="0">
                <a:solidFill>
                  <a:schemeClr val="accent5">
                    <a:lumMod val="50000"/>
                  </a:schemeClr>
                </a:solidFill>
              </a:rPr>
              <a:t> Precision </a:t>
            </a:r>
            <a:r>
              <a:rPr lang="en-US" sz="1400" b="0" dirty="0" err="1" smtClean="0">
                <a:solidFill>
                  <a:schemeClr val="accent5">
                    <a:lumMod val="50000"/>
                  </a:schemeClr>
                </a:solidFill>
              </a:rPr>
              <a:t>isotopics</a:t>
            </a:r>
            <a:endParaRPr lang="en-US" sz="1400" b="0" dirty="0" smtClean="0">
              <a:solidFill>
                <a:schemeClr val="accent5">
                  <a:lumMod val="50000"/>
                </a:schemeClr>
              </a:solidFill>
            </a:endParaRPr>
          </a:p>
          <a:p>
            <a:pPr marL="171450" indent="-171450">
              <a:buFont typeface="Arial" pitchFamily="34" charset="0"/>
              <a:buChar char="•"/>
            </a:pPr>
            <a:r>
              <a:rPr lang="en-US" sz="1400" b="0" dirty="0" smtClean="0">
                <a:solidFill>
                  <a:schemeClr val="accent5">
                    <a:lumMod val="50000"/>
                  </a:schemeClr>
                </a:solidFill>
              </a:rPr>
              <a:t>Chemical composition</a:t>
            </a:r>
          </a:p>
          <a:p>
            <a:pPr marL="171450" indent="-171450">
              <a:buFont typeface="Arial" pitchFamily="34" charset="0"/>
              <a:buChar char="•"/>
            </a:pPr>
            <a:r>
              <a:rPr lang="en-US" sz="1400" b="0" dirty="0" smtClean="0">
                <a:solidFill>
                  <a:schemeClr val="accent5">
                    <a:lumMod val="50000"/>
                  </a:schemeClr>
                </a:solidFill>
              </a:rPr>
              <a:t>Age dating</a:t>
            </a:r>
          </a:p>
          <a:p>
            <a:pPr marL="171450" indent="-171450">
              <a:buFont typeface="Arial" pitchFamily="34" charset="0"/>
              <a:buChar char="•"/>
            </a:pPr>
            <a:r>
              <a:rPr lang="en-US" sz="1400" b="0" dirty="0" smtClean="0">
                <a:solidFill>
                  <a:schemeClr val="accent5">
                    <a:lumMod val="50000"/>
                  </a:schemeClr>
                </a:solidFill>
              </a:rPr>
              <a:t>Morphology</a:t>
            </a:r>
            <a:endParaRPr lang="en-US" sz="1400" b="0" dirty="0">
              <a:solidFill>
                <a:schemeClr val="accent5">
                  <a:lumMod val="50000"/>
                </a:schemeClr>
              </a:solidFill>
            </a:endParaRPr>
          </a:p>
        </p:txBody>
      </p:sp>
      <p:pic>
        <p:nvPicPr>
          <p:cNvPr id="2057" name="Picture 9" descr="C:\Documents and Settings\lamonts\Local Settings\Temporary Internet Files\Content.IE5\1PJ2Z1WU\MC900215569[1].wmf"/>
          <p:cNvPicPr>
            <a:picLocks noChangeAspect="1" noChangeArrowheads="1"/>
          </p:cNvPicPr>
          <p:nvPr/>
        </p:nvPicPr>
        <p:blipFill>
          <a:blip r:embed="rId4" cstate="print"/>
          <a:srcRect/>
          <a:stretch>
            <a:fillRect/>
          </a:stretch>
        </p:blipFill>
        <p:spPr bwMode="auto">
          <a:xfrm>
            <a:off x="4495800" y="5029200"/>
            <a:ext cx="1942176" cy="990600"/>
          </a:xfrm>
          <a:prstGeom prst="rect">
            <a:avLst/>
          </a:prstGeom>
          <a:noFill/>
        </p:spPr>
      </p:pic>
      <p:pic>
        <p:nvPicPr>
          <p:cNvPr id="2058" name="Picture 10"/>
          <p:cNvPicPr>
            <a:picLocks noChangeAspect="1" noChangeArrowheads="1"/>
          </p:cNvPicPr>
          <p:nvPr/>
        </p:nvPicPr>
        <p:blipFill>
          <a:blip r:embed="rId5" cstate="print"/>
          <a:srcRect/>
          <a:stretch>
            <a:fillRect/>
          </a:stretch>
        </p:blipFill>
        <p:spPr bwMode="auto">
          <a:xfrm>
            <a:off x="6553200" y="3352800"/>
            <a:ext cx="1970087" cy="1331650"/>
          </a:xfrm>
          <a:prstGeom prst="rect">
            <a:avLst/>
          </a:prstGeom>
          <a:noFill/>
          <a:ln w="9525">
            <a:noFill/>
            <a:miter lim="800000"/>
            <a:headEnd/>
            <a:tailEnd/>
          </a:ln>
          <a:effectLst/>
        </p:spPr>
      </p:pic>
      <p:sp>
        <p:nvSpPr>
          <p:cNvPr id="50" name="TextBox 49"/>
          <p:cNvSpPr txBox="1"/>
          <p:nvPr/>
        </p:nvSpPr>
        <p:spPr>
          <a:xfrm>
            <a:off x="4343400" y="3429000"/>
            <a:ext cx="2209800" cy="984885"/>
          </a:xfrm>
          <a:prstGeom prst="rect">
            <a:avLst/>
          </a:prstGeom>
          <a:noFill/>
        </p:spPr>
        <p:txBody>
          <a:bodyPr wrap="square" rtlCol="0">
            <a:spAutoFit/>
          </a:bodyPr>
          <a:lstStyle/>
          <a:p>
            <a:pPr algn="ctr"/>
            <a:r>
              <a:rPr lang="en-US" sz="1600" b="0" dirty="0" smtClean="0">
                <a:solidFill>
                  <a:schemeClr val="accent5">
                    <a:lumMod val="50000"/>
                  </a:schemeClr>
                </a:solidFill>
              </a:rPr>
              <a:t>Comparative Analysis</a:t>
            </a:r>
          </a:p>
          <a:p>
            <a:pPr marL="171450" indent="-171450">
              <a:buFont typeface="Arial" pitchFamily="34" charset="0"/>
              <a:buChar char="•"/>
            </a:pPr>
            <a:r>
              <a:rPr lang="en-US" sz="1400" b="0" dirty="0" smtClean="0">
                <a:solidFill>
                  <a:schemeClr val="accent5">
                    <a:lumMod val="50000"/>
                  </a:schemeClr>
                </a:solidFill>
              </a:rPr>
              <a:t>Intended use</a:t>
            </a:r>
          </a:p>
          <a:p>
            <a:pPr marL="171450" indent="-171450">
              <a:buFont typeface="Arial" pitchFamily="34" charset="0"/>
              <a:buChar char="•"/>
            </a:pPr>
            <a:r>
              <a:rPr lang="en-US" sz="1400" b="0" dirty="0" smtClean="0">
                <a:solidFill>
                  <a:schemeClr val="accent5">
                    <a:lumMod val="50000"/>
                  </a:schemeClr>
                </a:solidFill>
              </a:rPr>
              <a:t>Process history</a:t>
            </a:r>
          </a:p>
          <a:p>
            <a:pPr marL="171450" indent="-171450">
              <a:buFont typeface="Arial" pitchFamily="34" charset="0"/>
              <a:buChar char="•"/>
            </a:pPr>
            <a:r>
              <a:rPr lang="en-US" sz="1400" b="0" dirty="0" smtClean="0">
                <a:solidFill>
                  <a:schemeClr val="accent5">
                    <a:lumMod val="50000"/>
                  </a:schemeClr>
                </a:solidFill>
              </a:rPr>
              <a:t>Fuel cycle information</a:t>
            </a:r>
          </a:p>
        </p:txBody>
      </p:sp>
      <p:sp>
        <p:nvSpPr>
          <p:cNvPr id="51" name="TextBox 50"/>
          <p:cNvSpPr txBox="1"/>
          <p:nvPr/>
        </p:nvSpPr>
        <p:spPr>
          <a:xfrm>
            <a:off x="6477000" y="5029200"/>
            <a:ext cx="2209800" cy="1200329"/>
          </a:xfrm>
          <a:prstGeom prst="rect">
            <a:avLst/>
          </a:prstGeom>
          <a:noFill/>
        </p:spPr>
        <p:txBody>
          <a:bodyPr wrap="square" rtlCol="0">
            <a:spAutoFit/>
          </a:bodyPr>
          <a:lstStyle/>
          <a:p>
            <a:pPr algn="ctr"/>
            <a:r>
              <a:rPr lang="en-US" sz="1600" b="0" dirty="0" smtClean="0">
                <a:solidFill>
                  <a:schemeClr val="accent5">
                    <a:lumMod val="50000"/>
                  </a:schemeClr>
                </a:solidFill>
              </a:rPr>
              <a:t>Outcome</a:t>
            </a:r>
          </a:p>
          <a:p>
            <a:pPr marL="171450" indent="-171450">
              <a:buFont typeface="Arial" pitchFamily="34" charset="0"/>
              <a:buChar char="•"/>
            </a:pPr>
            <a:r>
              <a:rPr lang="en-US" sz="1400" b="0" dirty="0" smtClean="0">
                <a:solidFill>
                  <a:schemeClr val="accent5">
                    <a:lumMod val="50000"/>
                  </a:schemeClr>
                </a:solidFill>
              </a:rPr>
              <a:t>Possible origins</a:t>
            </a:r>
          </a:p>
          <a:p>
            <a:pPr marL="171450" indent="-171450">
              <a:buFont typeface="Arial" pitchFamily="34" charset="0"/>
              <a:buChar char="•"/>
            </a:pPr>
            <a:r>
              <a:rPr lang="en-US" sz="1400" b="0" dirty="0" smtClean="0">
                <a:solidFill>
                  <a:schemeClr val="accent5">
                    <a:lumMod val="50000"/>
                  </a:schemeClr>
                </a:solidFill>
              </a:rPr>
              <a:t>Connections between cases</a:t>
            </a:r>
          </a:p>
          <a:p>
            <a:pPr marL="171450" indent="-171450">
              <a:buFont typeface="Arial" pitchFamily="34" charset="0"/>
              <a:buChar char="•"/>
            </a:pPr>
            <a:r>
              <a:rPr lang="en-US" sz="1400" b="0" dirty="0" smtClean="0">
                <a:solidFill>
                  <a:schemeClr val="accent5">
                    <a:lumMod val="50000"/>
                  </a:schemeClr>
                </a:solidFill>
              </a:rPr>
              <a:t>Enhanced security</a:t>
            </a:r>
          </a:p>
        </p:txBody>
      </p:sp>
      <p:cxnSp>
        <p:nvCxnSpPr>
          <p:cNvPr id="24" name="Straight Arrow Connector 23"/>
          <p:cNvCxnSpPr/>
          <p:nvPr/>
        </p:nvCxnSpPr>
        <p:spPr bwMode="auto">
          <a:xfrm rot="10800000" flipV="1">
            <a:off x="6019800" y="3200400"/>
            <a:ext cx="533400" cy="2286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bwMode="auto">
          <a:xfrm>
            <a:off x="6019800" y="4648200"/>
            <a:ext cx="609600" cy="3810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28" name="Rounded Rectangle 27"/>
          <p:cNvSpPr/>
          <p:nvPr/>
        </p:nvSpPr>
        <p:spPr bwMode="auto">
          <a:xfrm>
            <a:off x="4343400" y="1143000"/>
            <a:ext cx="4343400" cy="5105400"/>
          </a:xfrm>
          <a:prstGeom prst="roundRect">
            <a:avLst>
              <a:gd name="adj" fmla="val 546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29" name="TextBox 28"/>
          <p:cNvSpPr txBox="1"/>
          <p:nvPr/>
        </p:nvSpPr>
        <p:spPr>
          <a:xfrm>
            <a:off x="381000" y="1143000"/>
            <a:ext cx="3962400" cy="5324535"/>
          </a:xfrm>
          <a:prstGeom prst="rect">
            <a:avLst/>
          </a:prstGeom>
          <a:noFill/>
        </p:spPr>
        <p:txBody>
          <a:bodyPr wrap="square" rtlCol="0">
            <a:spAutoFit/>
          </a:bodyPr>
          <a:lstStyle/>
          <a:p>
            <a:pPr marL="171450" indent="-171450">
              <a:buFont typeface="Arial" pitchFamily="34" charset="0"/>
              <a:buChar char="•"/>
            </a:pPr>
            <a:r>
              <a:rPr lang="en-US" sz="2000" b="0" dirty="0" smtClean="0"/>
              <a:t>Detailed analysis of material attributes</a:t>
            </a:r>
          </a:p>
          <a:p>
            <a:pPr marL="171450" indent="-171450">
              <a:buFont typeface="Arial" pitchFamily="34" charset="0"/>
              <a:buChar char="•"/>
            </a:pPr>
            <a:endParaRPr lang="en-US" sz="2000" b="0" dirty="0" smtClean="0"/>
          </a:p>
          <a:p>
            <a:pPr marL="171450" indent="-171450">
              <a:buFont typeface="Arial" pitchFamily="34" charset="0"/>
              <a:buChar char="•"/>
            </a:pPr>
            <a:r>
              <a:rPr lang="en-US" sz="2000" b="0" dirty="0" smtClean="0"/>
              <a:t>Expert evaluation and comparative analysis</a:t>
            </a:r>
          </a:p>
          <a:p>
            <a:pPr marL="171450" indent="-171450">
              <a:buFont typeface="Arial" pitchFamily="34" charset="0"/>
              <a:buChar char="•"/>
            </a:pPr>
            <a:endParaRPr lang="en-US" sz="2000" b="0" dirty="0" smtClean="0"/>
          </a:p>
          <a:p>
            <a:pPr marL="171450" indent="-171450">
              <a:buFont typeface="Arial" pitchFamily="34" charset="0"/>
              <a:buChar char="•"/>
            </a:pPr>
            <a:r>
              <a:rPr lang="en-US" sz="2000" b="0" dirty="0" smtClean="0"/>
              <a:t>Assessment of domestic or foreign material origin</a:t>
            </a:r>
          </a:p>
          <a:p>
            <a:pPr marL="171450" indent="-171450">
              <a:buFont typeface="Arial" pitchFamily="34" charset="0"/>
              <a:buChar char="•"/>
            </a:pPr>
            <a:endParaRPr lang="en-US" sz="2000" b="0" dirty="0" smtClean="0"/>
          </a:p>
          <a:p>
            <a:pPr marL="171450" indent="-171450">
              <a:buFont typeface="Arial" pitchFamily="34" charset="0"/>
              <a:buChar char="•"/>
            </a:pPr>
            <a:r>
              <a:rPr lang="en-US" sz="2000" b="0" dirty="0" smtClean="0"/>
              <a:t>Enhanced nuclear security</a:t>
            </a:r>
          </a:p>
          <a:p>
            <a:pPr marL="171450" indent="-171450">
              <a:buFont typeface="Arial" pitchFamily="34" charset="0"/>
              <a:buChar char="•"/>
            </a:pPr>
            <a:endParaRPr lang="en-US" sz="2000" b="0" dirty="0" smtClean="0">
              <a:solidFill>
                <a:schemeClr val="accent4"/>
              </a:solidFill>
            </a:endParaRPr>
          </a:p>
          <a:p>
            <a:pPr marL="171450" indent="-171450">
              <a:buFont typeface="Arial" pitchFamily="34" charset="0"/>
              <a:buChar char="•"/>
            </a:pPr>
            <a:r>
              <a:rPr lang="en-US" sz="2000" b="0" i="1" dirty="0" smtClean="0">
                <a:solidFill>
                  <a:srgbClr val="C00000"/>
                </a:solidFill>
              </a:rPr>
              <a:t>Requires advanced capabilities:</a:t>
            </a:r>
          </a:p>
          <a:p>
            <a:pPr marL="628650" lvl="1" indent="-171450">
              <a:buFont typeface="Arial" pitchFamily="34" charset="0"/>
              <a:buChar char="•"/>
            </a:pPr>
            <a:r>
              <a:rPr lang="en-US" sz="2000" b="0" i="1" dirty="0" smtClean="0">
                <a:solidFill>
                  <a:srgbClr val="C00000"/>
                </a:solidFill>
              </a:rPr>
              <a:t>Laboratory analysis</a:t>
            </a:r>
          </a:p>
          <a:p>
            <a:pPr marL="628650" lvl="1" indent="-171450">
              <a:buFont typeface="Arial" pitchFamily="34" charset="0"/>
              <a:buChar char="•"/>
            </a:pPr>
            <a:r>
              <a:rPr lang="en-US" sz="2000" b="0" i="1" dirty="0" smtClean="0">
                <a:solidFill>
                  <a:srgbClr val="C00000"/>
                </a:solidFill>
              </a:rPr>
              <a:t>Data interpretation</a:t>
            </a:r>
          </a:p>
          <a:p>
            <a:pPr marL="628650" lvl="1" indent="-171450">
              <a:buFont typeface="Arial" pitchFamily="34" charset="0"/>
              <a:buChar char="•"/>
            </a:pPr>
            <a:r>
              <a:rPr lang="en-US" sz="2000" b="0" i="1" dirty="0" smtClean="0">
                <a:solidFill>
                  <a:srgbClr val="C00000"/>
                </a:solidFill>
              </a:rPr>
              <a:t>National nuclear forensics library</a:t>
            </a:r>
          </a:p>
          <a:p>
            <a:pPr>
              <a:buFont typeface="Arial" pitchFamily="34" charset="0"/>
              <a:buChar char="•"/>
            </a:pPr>
            <a:endParaRPr lang="en-US" sz="2000" b="0" dirty="0">
              <a:solidFill>
                <a:schemeClr val="accent4"/>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99"/>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99"/>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Custom 1">
      <a:dk1>
        <a:sysClr val="windowText" lastClr="000000"/>
      </a:dk1>
      <a:lt1>
        <a:sysClr val="window" lastClr="FFFFFF"/>
      </a:lt1>
      <a:dk2>
        <a:srgbClr val="1F497D"/>
      </a:dk2>
      <a:lt2>
        <a:srgbClr val="EEECE1"/>
      </a:lt2>
      <a:accent1>
        <a:srgbClr val="4F81BD"/>
      </a:accent1>
      <a:accent2>
        <a:srgbClr val="9BBB59"/>
      </a:accent2>
      <a:accent3>
        <a:srgbClr val="4F81BD"/>
      </a:accent3>
      <a:accent4>
        <a:srgbClr val="F79646"/>
      </a:accent4>
      <a:accent5>
        <a:srgbClr val="C0504D"/>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99"/>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99"/>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39388</TotalTime>
  <Words>1654</Words>
  <Application>Microsoft Office PowerPoint</Application>
  <PresentationFormat>On-screen Show (4:3)</PresentationFormat>
  <Paragraphs>249</Paragraphs>
  <Slides>20</Slides>
  <Notes>9</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Default Design</vt:lpstr>
      <vt:lpstr>Custom Design</vt:lpstr>
      <vt:lpstr>1_Default Design</vt:lpstr>
      <vt:lpstr>Nuclear Forensic Science: An Emerging Discipline  Stephen LaMont U.S. Department of Energy   July 2014   </vt:lpstr>
      <vt:lpstr>Nuclear Forensics Background</vt:lpstr>
      <vt:lpstr>The first nuclear forensic analysis request</vt:lpstr>
      <vt:lpstr>1999 Bulgaria 73% HEU Example</vt:lpstr>
      <vt:lpstr>1999 Bulgaria 73% HEU Example</vt:lpstr>
      <vt:lpstr>Nuclear Forensics Expertise</vt:lpstr>
      <vt:lpstr>Nuclear Forensics Matures – 20 years Later</vt:lpstr>
      <vt:lpstr>Nuclear Forensics Part 1: Evidence</vt:lpstr>
      <vt:lpstr>Nuclear Forensics Part 2: Investigations</vt:lpstr>
      <vt:lpstr>Getting Organized: NF Best Practices</vt:lpstr>
      <vt:lpstr>Integration of Quality Assurance (QA)</vt:lpstr>
      <vt:lpstr>Investigating Possible Material Origin</vt:lpstr>
      <vt:lpstr>Data Evaluation and Comparative Analysis</vt:lpstr>
      <vt:lpstr>The National Nuclear Forensic Library Model</vt:lpstr>
      <vt:lpstr>Summary</vt:lpstr>
      <vt:lpstr>Nuclear Security and Forensics:  Looking Ahead and Broader Applications</vt:lpstr>
      <vt:lpstr>Acknowledgements</vt:lpstr>
      <vt:lpstr>Backup Slides</vt:lpstr>
      <vt:lpstr>Detection and Response </vt:lpstr>
      <vt:lpstr>Current NNFL Model</vt:lpstr>
    </vt:vector>
  </TitlesOfParts>
  <Company>Los Alamos National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Radiochemistry Building</dc:title>
  <dc:creator>Sandra Wagner</dc:creator>
  <cp:lastModifiedBy>174760</cp:lastModifiedBy>
  <cp:revision>649</cp:revision>
  <cp:lastPrinted>2012-11-02T16:42:57Z</cp:lastPrinted>
  <dcterms:created xsi:type="dcterms:W3CDTF">2003-07-21T22:59:03Z</dcterms:created>
  <dcterms:modified xsi:type="dcterms:W3CDTF">2014-07-04T02:20:53Z</dcterms:modified>
</cp:coreProperties>
</file>