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38F05-C7B2-45AD-9C5A-04AC1ECBA50A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2F8E0-49DF-463D-8D42-2467F8429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03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2EA3-5AE0-40D8-BE74-84CCC321A4A9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2615-6204-4490-9681-4B0AFC24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6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2EA3-5AE0-40D8-BE74-84CCC321A4A9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2615-6204-4490-9681-4B0AFC24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2EA3-5AE0-40D8-BE74-84CCC321A4A9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2615-6204-4490-9681-4B0AFC24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2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2EA3-5AE0-40D8-BE74-84CCC321A4A9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2615-6204-4490-9681-4B0AFC24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6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2EA3-5AE0-40D8-BE74-84CCC321A4A9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2615-6204-4490-9681-4B0AFC24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2EA3-5AE0-40D8-BE74-84CCC321A4A9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2615-6204-4490-9681-4B0AFC24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2EA3-5AE0-40D8-BE74-84CCC321A4A9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2615-6204-4490-9681-4B0AFC24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1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2EA3-5AE0-40D8-BE74-84CCC321A4A9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2615-6204-4490-9681-4B0AFC24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8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2EA3-5AE0-40D8-BE74-84CCC321A4A9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2615-6204-4490-9681-4B0AFC24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0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2EA3-5AE0-40D8-BE74-84CCC321A4A9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2615-6204-4490-9681-4B0AFC24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8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2EA3-5AE0-40D8-BE74-84CCC321A4A9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2615-6204-4490-9681-4B0AFC24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3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A2EA3-5AE0-40D8-BE74-84CCC321A4A9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52615-6204-4490-9681-4B0AFC24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5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Tiger Reef: Cross-Disciplinary Training Workshop and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Tabletop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 Exercise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Kuala Lumpur</a:t>
            </a:r>
          </a:p>
          <a:p>
            <a:r>
              <a:rPr lang="en-US" dirty="0" smtClean="0"/>
              <a:t>Malaysia</a:t>
            </a:r>
          </a:p>
          <a:p>
            <a:endParaRPr lang="en-US" dirty="0" smtClean="0"/>
          </a:p>
          <a:p>
            <a:r>
              <a:rPr lang="en-US" dirty="0" smtClean="0"/>
              <a:t>4-6 February 2014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27" y="290511"/>
            <a:ext cx="1974273" cy="129540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512"/>
            <a:ext cx="238311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90511"/>
            <a:ext cx="2133599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Outcomes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defTabSz="457200">
              <a:buFont typeface="Arial"/>
              <a:buChar char="•"/>
            </a:pPr>
            <a:r>
              <a:rPr lang="en-US" sz="2500" dirty="0">
                <a:solidFill>
                  <a:prstClr val="black"/>
                </a:solidFill>
                <a:latin typeface="Meta-Normal"/>
              </a:rPr>
              <a:t>Participants identified the following areas as focus points of interaction between organizations or groups of experts when developing national response plans or training programs for responding to a nuclear security event: </a:t>
            </a:r>
            <a:endParaRPr lang="en-AU" sz="2200" dirty="0">
              <a:solidFill>
                <a:prstClr val="black"/>
              </a:solidFill>
              <a:latin typeface="Meta-Normal"/>
            </a:endParaRPr>
          </a:p>
          <a:p>
            <a:pPr lvl="1" defTabSz="457200">
              <a:buFont typeface="Arial"/>
              <a:buChar char="–"/>
            </a:pPr>
            <a:r>
              <a:rPr lang="en-US" sz="2200" dirty="0">
                <a:solidFill>
                  <a:prstClr val="black"/>
                </a:solidFill>
                <a:latin typeface="Meta-Normal"/>
              </a:rPr>
              <a:t>establishing radiation zones; </a:t>
            </a:r>
            <a:endParaRPr lang="en-AU" sz="1900" dirty="0">
              <a:solidFill>
                <a:prstClr val="black"/>
              </a:solidFill>
              <a:latin typeface="Meta-Normal"/>
            </a:endParaRPr>
          </a:p>
          <a:p>
            <a:pPr lvl="1" defTabSz="457200">
              <a:buFont typeface="Arial"/>
              <a:buChar char="–"/>
            </a:pPr>
            <a:r>
              <a:rPr lang="en-US" sz="2200" dirty="0">
                <a:solidFill>
                  <a:prstClr val="black"/>
                </a:solidFill>
                <a:latin typeface="Meta-Normal"/>
              </a:rPr>
              <a:t>establishing access points; </a:t>
            </a:r>
            <a:endParaRPr lang="en-AU" sz="1900" dirty="0">
              <a:solidFill>
                <a:prstClr val="black"/>
              </a:solidFill>
              <a:latin typeface="Meta-Normal"/>
            </a:endParaRPr>
          </a:p>
          <a:p>
            <a:pPr lvl="1" defTabSz="457200">
              <a:buFont typeface="Arial"/>
              <a:buChar char="–"/>
            </a:pPr>
            <a:r>
              <a:rPr lang="en-US" sz="2200" dirty="0">
                <a:solidFill>
                  <a:prstClr val="black"/>
                </a:solidFill>
                <a:latin typeface="Meta-Normal"/>
              </a:rPr>
              <a:t>handling perimeter and other security issues; </a:t>
            </a:r>
            <a:endParaRPr lang="en-AU" sz="1900" dirty="0">
              <a:solidFill>
                <a:prstClr val="black"/>
              </a:solidFill>
              <a:latin typeface="Meta-Normal"/>
            </a:endParaRPr>
          </a:p>
          <a:p>
            <a:pPr lvl="1" defTabSz="457200">
              <a:buFont typeface="Arial"/>
              <a:buChar char="–"/>
            </a:pPr>
            <a:r>
              <a:rPr lang="en-US" sz="2200" dirty="0">
                <a:solidFill>
                  <a:prstClr val="black"/>
                </a:solidFill>
                <a:latin typeface="Meta-Normal"/>
              </a:rPr>
              <a:t>triage/rescue recovery/evacuation; </a:t>
            </a:r>
            <a:endParaRPr lang="en-AU" sz="1900" dirty="0">
              <a:solidFill>
                <a:prstClr val="black"/>
              </a:solidFill>
              <a:latin typeface="Meta-Normal"/>
            </a:endParaRPr>
          </a:p>
          <a:p>
            <a:pPr lvl="1" defTabSz="457200">
              <a:buFont typeface="Arial"/>
              <a:buChar char="–"/>
            </a:pPr>
            <a:r>
              <a:rPr lang="en-US" sz="2200" dirty="0">
                <a:solidFill>
                  <a:prstClr val="black"/>
                </a:solidFill>
                <a:latin typeface="Meta-Normal"/>
              </a:rPr>
              <a:t>decontamination; </a:t>
            </a:r>
            <a:endParaRPr lang="en-AU" sz="1900" dirty="0">
              <a:solidFill>
                <a:prstClr val="black"/>
              </a:solidFill>
              <a:latin typeface="Meta-Normal"/>
            </a:endParaRPr>
          </a:p>
          <a:p>
            <a:pPr lvl="1" defTabSz="457200">
              <a:buFont typeface="Arial"/>
              <a:buChar char="–"/>
            </a:pPr>
            <a:r>
              <a:rPr lang="en-US" sz="2200" dirty="0">
                <a:solidFill>
                  <a:prstClr val="black"/>
                </a:solidFill>
                <a:latin typeface="Meta-Normal"/>
              </a:rPr>
              <a:t>collecting and controlling evidence; </a:t>
            </a:r>
            <a:endParaRPr lang="en-AU" sz="1900" dirty="0">
              <a:solidFill>
                <a:prstClr val="black"/>
              </a:solidFill>
              <a:latin typeface="Meta-Normal"/>
            </a:endParaRPr>
          </a:p>
          <a:p>
            <a:pPr lvl="1" defTabSz="457200">
              <a:buFont typeface="Arial"/>
              <a:buChar char="–"/>
            </a:pPr>
            <a:r>
              <a:rPr lang="en-US" sz="2200" dirty="0">
                <a:solidFill>
                  <a:prstClr val="black"/>
                </a:solidFill>
                <a:latin typeface="Meta-Normal"/>
              </a:rPr>
              <a:t>coordinating public messaging; and </a:t>
            </a:r>
            <a:endParaRPr lang="en-AU" sz="1900" dirty="0">
              <a:solidFill>
                <a:prstClr val="black"/>
              </a:solidFill>
              <a:latin typeface="Meta-Normal"/>
            </a:endParaRPr>
          </a:p>
          <a:p>
            <a:pPr lvl="1" defTabSz="457200">
              <a:buFont typeface="Arial"/>
              <a:buChar char="–"/>
            </a:pPr>
            <a:r>
              <a:rPr lang="en-US" sz="2200" dirty="0">
                <a:solidFill>
                  <a:prstClr val="black"/>
                </a:solidFill>
                <a:latin typeface="Meta-Normal"/>
              </a:rPr>
              <a:t>responding to additional threats.  </a:t>
            </a:r>
            <a:endParaRPr lang="en-AU" sz="1900" dirty="0">
              <a:solidFill>
                <a:prstClr val="black"/>
              </a:solidFill>
              <a:latin typeface="Meta-Normal"/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467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63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Outcomes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Meta-Normal"/>
              </a:rPr>
              <a:t>Tabletop and field exercises are particularly valuable (even necessary) as part of a national cross-disciplinary training program. </a:t>
            </a:r>
            <a:endParaRPr lang="en-US" dirty="0" smtClean="0">
              <a:solidFill>
                <a:prstClr val="black"/>
              </a:solidFill>
              <a:latin typeface="Meta-Normal"/>
            </a:endParaRPr>
          </a:p>
          <a:p>
            <a:pPr lvl="0" defTabSz="457200">
              <a:buFont typeface="Arial"/>
              <a:buChar char="•"/>
            </a:pPr>
            <a:endParaRPr lang="en-AU" sz="2800" dirty="0">
              <a:solidFill>
                <a:prstClr val="black"/>
              </a:solidFill>
              <a:latin typeface="Meta-Normal"/>
            </a:endParaRPr>
          </a:p>
          <a:p>
            <a:pPr lvl="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Meta-Normal"/>
              </a:rPr>
              <a:t>Countries should incorporate a graded approach to training and exercises, in which the complexity and scale of the training and exercises is gradually increased over time.  </a:t>
            </a:r>
            <a:endParaRPr lang="en-AU" dirty="0">
              <a:solidFill>
                <a:prstClr val="black"/>
              </a:solidFill>
              <a:latin typeface="Meta-Normal"/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467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173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Next Steps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GB" b="1" dirty="0" smtClean="0">
                <a:effectLst/>
                <a:latin typeface="Times New Roman"/>
                <a:ea typeface="Calibri"/>
                <a:cs typeface="Times New Roman"/>
              </a:rPr>
              <a:t>Present analogies at future events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GB" i="1" dirty="0" smtClean="0">
                <a:effectLst/>
                <a:latin typeface="Times New Roman"/>
                <a:ea typeface="Calibri"/>
                <a:cs typeface="Times New Roman"/>
              </a:rPr>
              <a:t>Tiger Reef 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included two presentations outside the nuclear sphere, </a:t>
            </a:r>
            <a:r>
              <a:rPr lang="en-GB" dirty="0" smtClean="0">
                <a:latin typeface="Times New Roman"/>
                <a:ea typeface="Calibri"/>
                <a:cs typeface="Times New Roman"/>
              </a:rPr>
              <a:t>namely 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cross-organisation communication and Malaysia’s national response to a biological incident.  Each of these presentations allowed participants a chance to break down barriers and begin interacting openly with one another, while also providing an opportunity to think outside of their typical day-to-day work.  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467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38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Next Steps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GB" b="1" dirty="0" smtClean="0">
                <a:effectLst/>
                <a:latin typeface="Times New Roman"/>
                <a:ea typeface="Calibri"/>
                <a:cs typeface="Times New Roman"/>
              </a:rPr>
              <a:t>Promote training programs and activities of partner organisations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:  the GICNT will work with other partner organisations such as the IAEA and INTERPOL to uplift their current activities and collaborate to enhance training opportunities. </a:t>
            </a:r>
            <a:endParaRPr lang="en-US" sz="2800" dirty="0"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467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213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Next Steps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GB" b="1" dirty="0" smtClean="0">
                <a:effectLst/>
                <a:latin typeface="Times New Roman"/>
                <a:ea typeface="Calibri"/>
                <a:cs typeface="Times New Roman"/>
              </a:rPr>
              <a:t>Plan a follow-on event</a:t>
            </a:r>
            <a:r>
              <a:rPr lang="en-GB" dirty="0" smtClean="0">
                <a:effectLst/>
                <a:latin typeface="Times New Roman"/>
                <a:ea typeface="Calibri"/>
                <a:cs typeface="Times New Roman"/>
              </a:rPr>
              <a:t>:  the GICNT will hold a follow-on exercise on cross-disciplinary training in another region to draw new perspectives and continue the important work started in Malaysia.</a:t>
            </a:r>
            <a:endParaRPr lang="en-US" sz="2800" dirty="0"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467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41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THANK YOU</a:t>
            </a:r>
            <a:endParaRPr lang="en-US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2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Participants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 countries, 2 official observer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r>
              <a:rPr lang="en-US" dirty="0" smtClean="0"/>
              <a:t>More than 100 participants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467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8" y="2819400"/>
            <a:ext cx="771698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1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Objectives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defTabSz="457200">
              <a:buFont typeface="Wingdings" panose="05000000000000000000" pitchFamily="2" charset="2"/>
              <a:buChar char="Ø"/>
            </a:pPr>
            <a:r>
              <a:rPr lang="en-AU" sz="2500" dirty="0" smtClean="0">
                <a:solidFill>
                  <a:prstClr val="black"/>
                </a:solidFill>
                <a:latin typeface="Meta-Normal"/>
              </a:rPr>
              <a:t>Emphasise </a:t>
            </a:r>
            <a:r>
              <a:rPr lang="en-AU" sz="2500" dirty="0">
                <a:solidFill>
                  <a:prstClr val="black"/>
                </a:solidFill>
                <a:latin typeface="Meta-Normal"/>
              </a:rPr>
              <a:t>communication and cooperation between the different communities responding to an incident involving radioactive </a:t>
            </a:r>
            <a:r>
              <a:rPr lang="en-AU" sz="2500" dirty="0" smtClean="0">
                <a:solidFill>
                  <a:prstClr val="black"/>
                </a:solidFill>
                <a:latin typeface="Meta-Normal"/>
              </a:rPr>
              <a:t>materials </a:t>
            </a:r>
            <a:endParaRPr lang="en-AU" sz="2500" dirty="0">
              <a:solidFill>
                <a:prstClr val="black"/>
              </a:solidFill>
              <a:latin typeface="Meta-Normal"/>
            </a:endParaRPr>
          </a:p>
          <a:p>
            <a:pPr lvl="0" algn="just" defTabSz="457200">
              <a:buFont typeface="Wingdings" panose="05000000000000000000" pitchFamily="2" charset="2"/>
              <a:buChar char="Ø"/>
            </a:pPr>
            <a:r>
              <a:rPr lang="en-AU" sz="2500" dirty="0">
                <a:solidFill>
                  <a:prstClr val="black"/>
                </a:solidFill>
                <a:latin typeface="Meta-Normal"/>
              </a:rPr>
              <a:t>Explore the complementary missions but often conflicting goals of the response and forensics </a:t>
            </a:r>
            <a:r>
              <a:rPr lang="en-AU" sz="2500" dirty="0" smtClean="0">
                <a:solidFill>
                  <a:prstClr val="black"/>
                </a:solidFill>
                <a:latin typeface="Meta-Normal"/>
              </a:rPr>
              <a:t>communities </a:t>
            </a:r>
            <a:endParaRPr lang="en-AU" sz="2500" dirty="0">
              <a:solidFill>
                <a:prstClr val="black"/>
              </a:solidFill>
              <a:latin typeface="Meta-Normal"/>
            </a:endParaRPr>
          </a:p>
          <a:p>
            <a:pPr lvl="0" algn="just" defTabSz="457200">
              <a:buFont typeface="Wingdings" panose="05000000000000000000" pitchFamily="2" charset="2"/>
              <a:buChar char="Ø"/>
            </a:pPr>
            <a:r>
              <a:rPr lang="en-AU" sz="2500" dirty="0">
                <a:solidFill>
                  <a:prstClr val="black"/>
                </a:solidFill>
                <a:latin typeface="Meta-Normal"/>
              </a:rPr>
              <a:t>Increase awareness of international resources available to assist in developing the capabilities to manage such a crime </a:t>
            </a:r>
            <a:r>
              <a:rPr lang="en-AU" sz="2500" dirty="0" smtClean="0">
                <a:solidFill>
                  <a:prstClr val="black"/>
                </a:solidFill>
                <a:latin typeface="Meta-Normal"/>
              </a:rPr>
              <a:t>scene  </a:t>
            </a:r>
            <a:endParaRPr lang="en-AU" sz="2500" dirty="0">
              <a:solidFill>
                <a:prstClr val="black"/>
              </a:solidFill>
              <a:latin typeface="Meta-Norm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467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Objectives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lvl="0" algn="just" defTabSz="457200">
              <a:buFont typeface="Wingdings" panose="05000000000000000000" pitchFamily="2" charset="2"/>
              <a:buChar char="Ø"/>
            </a:pPr>
            <a:r>
              <a:rPr lang="en-AU" dirty="0">
                <a:solidFill>
                  <a:prstClr val="black"/>
                </a:solidFill>
                <a:latin typeface="Meta-Normal"/>
              </a:rPr>
              <a:t>Underscore the value of cross-training the various communities, and help identify </a:t>
            </a:r>
            <a:r>
              <a:rPr lang="en-AU" dirty="0" smtClean="0">
                <a:solidFill>
                  <a:prstClr val="black"/>
                </a:solidFill>
                <a:latin typeface="Meta-Normal"/>
              </a:rPr>
              <a:t>gaps. </a:t>
            </a:r>
            <a:endParaRPr lang="en-AU" dirty="0">
              <a:solidFill>
                <a:prstClr val="black"/>
              </a:solidFill>
              <a:latin typeface="Meta-Normal"/>
            </a:endParaRPr>
          </a:p>
          <a:p>
            <a:pPr lvl="0" algn="just" defTabSz="457200">
              <a:buFont typeface="Wingdings" panose="05000000000000000000" pitchFamily="2" charset="2"/>
              <a:buChar char="Ø"/>
            </a:pPr>
            <a:r>
              <a:rPr lang="en-AU" dirty="0">
                <a:solidFill>
                  <a:prstClr val="black"/>
                </a:solidFill>
                <a:latin typeface="Meta-Normal"/>
              </a:rPr>
              <a:t>Provide information on resources that may assist with </a:t>
            </a:r>
            <a:r>
              <a:rPr lang="en-AU" dirty="0" smtClean="0">
                <a:solidFill>
                  <a:prstClr val="black"/>
                </a:solidFill>
                <a:latin typeface="Meta-Normal"/>
              </a:rPr>
              <a:t>cross-training. </a:t>
            </a:r>
            <a:endParaRPr lang="en-US" dirty="0">
              <a:solidFill>
                <a:prstClr val="black"/>
              </a:solidFill>
              <a:latin typeface="Meta-Normal"/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467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0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Target Audience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457200">
              <a:buFont typeface="Arial"/>
              <a:buChar char="•"/>
            </a:pPr>
            <a:r>
              <a:rPr lang="en-AU" dirty="0">
                <a:solidFill>
                  <a:prstClr val="black"/>
                </a:solidFill>
                <a:latin typeface="Meta-Normal"/>
              </a:rPr>
              <a:t>Response organisations (police, fire brigade, medical services, customs services etc.)  </a:t>
            </a:r>
          </a:p>
          <a:p>
            <a:pPr lvl="0" defTabSz="457200">
              <a:buFont typeface="Arial"/>
              <a:buChar char="•"/>
            </a:pPr>
            <a:r>
              <a:rPr lang="en-AU" dirty="0">
                <a:solidFill>
                  <a:prstClr val="black"/>
                </a:solidFill>
                <a:latin typeface="Meta-Normal"/>
              </a:rPr>
              <a:t>Radiation and nuclear health and safety officials  </a:t>
            </a:r>
          </a:p>
          <a:p>
            <a:pPr lvl="0" defTabSz="457200">
              <a:buFont typeface="Arial"/>
              <a:buChar char="•"/>
            </a:pPr>
            <a:r>
              <a:rPr lang="en-AU" dirty="0">
                <a:solidFill>
                  <a:prstClr val="black"/>
                </a:solidFill>
                <a:latin typeface="Meta-Normal"/>
              </a:rPr>
              <a:t>Nuclear science and technology </a:t>
            </a:r>
            <a:r>
              <a:rPr lang="en-AU" dirty="0" smtClean="0">
                <a:solidFill>
                  <a:prstClr val="black"/>
                </a:solidFill>
                <a:latin typeface="Meta-Normal"/>
              </a:rPr>
              <a:t>organisation </a:t>
            </a:r>
            <a:r>
              <a:rPr lang="en-AU" dirty="0">
                <a:solidFill>
                  <a:prstClr val="black"/>
                </a:solidFill>
                <a:latin typeface="Meta-Normal"/>
              </a:rPr>
              <a:t>officials   </a:t>
            </a:r>
          </a:p>
          <a:p>
            <a:pPr lvl="0" defTabSz="457200">
              <a:buFont typeface="Arial"/>
              <a:buChar char="•"/>
            </a:pPr>
            <a:r>
              <a:rPr lang="en-AU" dirty="0">
                <a:solidFill>
                  <a:prstClr val="black"/>
                </a:solidFill>
                <a:latin typeface="Meta-Normal"/>
              </a:rPr>
              <a:t>Senior-level policy and decision makers </a:t>
            </a:r>
            <a:endParaRPr lang="en-US" dirty="0">
              <a:solidFill>
                <a:prstClr val="black"/>
              </a:solidFill>
              <a:latin typeface="Meta-Normal"/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467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7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Organisational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Culture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457200">
              <a:buFont typeface="Arial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Meta-Normal"/>
              </a:rPr>
              <a:t>Each </a:t>
            </a:r>
            <a:r>
              <a:rPr lang="en-US" altLang="en-US" dirty="0" err="1">
                <a:solidFill>
                  <a:prstClr val="black"/>
                </a:solidFill>
                <a:latin typeface="Meta-Normal"/>
              </a:rPr>
              <a:t>organisation</a:t>
            </a:r>
            <a:r>
              <a:rPr lang="en-US" altLang="en-US" dirty="0">
                <a:solidFill>
                  <a:prstClr val="black"/>
                </a:solidFill>
                <a:latin typeface="Meta-Normal"/>
              </a:rPr>
              <a:t> has a set of assumptions, practices, beliefs and values that allow it to effectively function as a problem-solving </a:t>
            </a:r>
            <a:r>
              <a:rPr lang="en-US" altLang="en-US" dirty="0" smtClean="0">
                <a:solidFill>
                  <a:prstClr val="black"/>
                </a:solidFill>
                <a:latin typeface="Meta-Normal"/>
              </a:rPr>
              <a:t>system</a:t>
            </a:r>
            <a:endParaRPr lang="en-US" altLang="en-US" dirty="0">
              <a:solidFill>
                <a:prstClr val="black"/>
              </a:solidFill>
              <a:latin typeface="Meta-Normal"/>
            </a:endParaRPr>
          </a:p>
          <a:p>
            <a:pPr lvl="0" defTabSz="457200">
              <a:buFont typeface="Arial"/>
              <a:buChar char="•"/>
            </a:pPr>
            <a:endParaRPr lang="en-US" altLang="en-US" dirty="0">
              <a:solidFill>
                <a:prstClr val="black"/>
              </a:solidFill>
              <a:latin typeface="Meta-Normal"/>
            </a:endParaRPr>
          </a:p>
          <a:p>
            <a:pPr lvl="0" defTabSz="457200">
              <a:buFont typeface="Arial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Meta-Normal"/>
              </a:rPr>
              <a:t>When separate </a:t>
            </a:r>
            <a:r>
              <a:rPr lang="en-US" altLang="en-US" dirty="0" err="1">
                <a:solidFill>
                  <a:prstClr val="black"/>
                </a:solidFill>
                <a:latin typeface="Meta-Normal"/>
              </a:rPr>
              <a:t>organisations</a:t>
            </a:r>
            <a:r>
              <a:rPr lang="en-US" altLang="en-US" dirty="0">
                <a:solidFill>
                  <a:prstClr val="black"/>
                </a:solidFill>
                <a:latin typeface="Meta-Normal"/>
              </a:rPr>
              <a:t> come together, rather than a smooth operation it can be a collision of cultures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467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33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Gaps Identified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dirty="0" smtClean="0">
                <a:latin typeface="Meta-Normal"/>
                <a:ea typeface="Calibri"/>
                <a:cs typeface="Times New Roman"/>
              </a:rPr>
              <a:t>The SOP for the </a:t>
            </a:r>
            <a:r>
              <a:rPr lang="en-MY" dirty="0">
                <a:latin typeface="Meta-Normal"/>
                <a:ea typeface="Calibri"/>
                <a:cs typeface="Times New Roman"/>
              </a:rPr>
              <a:t>management of a radiological crime </a:t>
            </a:r>
            <a:r>
              <a:rPr lang="en-MY" dirty="0" smtClean="0">
                <a:latin typeface="Meta-Normal"/>
                <a:ea typeface="Calibri"/>
                <a:cs typeface="Times New Roman"/>
              </a:rPr>
              <a:t>scene is not fully developed</a:t>
            </a:r>
          </a:p>
          <a:p>
            <a:r>
              <a:rPr lang="en-MY" dirty="0" smtClean="0">
                <a:latin typeface="Meta-Normal"/>
                <a:ea typeface="Calibri"/>
                <a:cs typeface="Times New Roman"/>
              </a:rPr>
              <a:t>Conflicting priorities among </a:t>
            </a:r>
            <a:r>
              <a:rPr lang="en-US" dirty="0">
                <a:latin typeface="Meta-Normal"/>
                <a:ea typeface="Calibri"/>
                <a:cs typeface="Times New Roman"/>
              </a:rPr>
              <a:t>different communities responding to an incident involving radioactive materials </a:t>
            </a:r>
            <a:endParaRPr lang="en-MY" dirty="0" smtClean="0">
              <a:latin typeface="Meta-Normal"/>
              <a:ea typeface="Calibri"/>
              <a:cs typeface="Times New Roman"/>
            </a:endParaRPr>
          </a:p>
          <a:p>
            <a:r>
              <a:rPr lang="en-US" dirty="0" smtClean="0">
                <a:latin typeface="Meta-Normal"/>
              </a:rPr>
              <a:t>Level </a:t>
            </a:r>
            <a:r>
              <a:rPr lang="en-US" dirty="0">
                <a:latin typeface="Meta-Normal"/>
              </a:rPr>
              <a:t>of awareness on </a:t>
            </a:r>
            <a:r>
              <a:rPr lang="en-MY" dirty="0">
                <a:latin typeface="Meta-Normal"/>
                <a:ea typeface="Calibri"/>
                <a:cs typeface="Times New Roman"/>
              </a:rPr>
              <a:t>radiological crime scene</a:t>
            </a:r>
            <a:r>
              <a:rPr lang="en-US" dirty="0" smtClean="0">
                <a:latin typeface="Meta-Normal"/>
              </a:rPr>
              <a:t> </a:t>
            </a:r>
            <a:r>
              <a:rPr lang="en-US" dirty="0">
                <a:latin typeface="Meta-Normal"/>
              </a:rPr>
              <a:t>is still low among </a:t>
            </a:r>
            <a:r>
              <a:rPr lang="en-US" dirty="0" smtClean="0">
                <a:latin typeface="Meta-Normal"/>
              </a:rPr>
              <a:t>relevant agencies</a:t>
            </a:r>
            <a:endParaRPr lang="en-US" dirty="0">
              <a:latin typeface="Meta-Normal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467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21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Lessons Learned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prstClr val="black"/>
                </a:solidFill>
                <a:latin typeface="Meta-Normal"/>
              </a:rPr>
              <a:t>Tiger Reef</a:t>
            </a:r>
            <a:r>
              <a:rPr lang="en-US" dirty="0">
                <a:solidFill>
                  <a:prstClr val="black"/>
                </a:solidFill>
                <a:latin typeface="Meta-Normal"/>
              </a:rPr>
              <a:t> participants effectively demonstrated that coordination and communication among groups of experts is not </a:t>
            </a:r>
            <a:r>
              <a:rPr lang="en-US" dirty="0" smtClean="0">
                <a:solidFill>
                  <a:prstClr val="black"/>
                </a:solidFill>
                <a:latin typeface="Meta-Normal"/>
              </a:rPr>
              <a:t>just </a:t>
            </a:r>
            <a:r>
              <a:rPr lang="en-US" dirty="0">
                <a:solidFill>
                  <a:prstClr val="black"/>
                </a:solidFill>
                <a:latin typeface="Meta-Normal"/>
              </a:rPr>
              <a:t>possible, but ideal</a:t>
            </a:r>
            <a:r>
              <a:rPr lang="en-US" dirty="0" smtClean="0">
                <a:solidFill>
                  <a:prstClr val="black"/>
                </a:solidFill>
                <a:latin typeface="Meta-Normal"/>
              </a:rPr>
              <a:t>.</a:t>
            </a:r>
          </a:p>
          <a:p>
            <a:endParaRPr lang="en-US" dirty="0" smtClean="0">
              <a:solidFill>
                <a:prstClr val="black"/>
              </a:solidFill>
              <a:latin typeface="Meta-Normal"/>
            </a:endParaRPr>
          </a:p>
          <a:p>
            <a:pPr lvl="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Meta-Normal"/>
              </a:rPr>
              <a:t>Efforts to learn, coordinate, and collaborate across expert communities before an event occurs will enhance how these communities communicate and work together in a real world event. </a:t>
            </a:r>
            <a:endParaRPr lang="en-AU" dirty="0">
              <a:solidFill>
                <a:prstClr val="black"/>
              </a:solidFill>
              <a:latin typeface="Meta-Normal"/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467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37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457200">
              <a:buFont typeface="Arial"/>
              <a:buChar char="•"/>
            </a:pPr>
            <a:r>
              <a:rPr lang="en-US" sz="2500" dirty="0">
                <a:solidFill>
                  <a:prstClr val="black"/>
                </a:solidFill>
                <a:latin typeface="Meta-Normal"/>
              </a:rPr>
              <a:t>Important and useful training resources are currently available through many sources, including the IAEA, INTERPOL, the European Union, various </a:t>
            </a:r>
            <a:r>
              <a:rPr lang="en-US" sz="2500" dirty="0" err="1">
                <a:solidFill>
                  <a:prstClr val="black"/>
                </a:solidFill>
                <a:latin typeface="Meta-Normal"/>
              </a:rPr>
              <a:t>centres</a:t>
            </a:r>
            <a:r>
              <a:rPr lang="en-US" sz="2500" dirty="0">
                <a:solidFill>
                  <a:prstClr val="black"/>
                </a:solidFill>
                <a:latin typeface="Meta-Normal"/>
              </a:rPr>
              <a:t> of excellence, private industry, and bilateral government arrangements. </a:t>
            </a:r>
            <a:endParaRPr lang="en-US" sz="2500" dirty="0" smtClean="0">
              <a:solidFill>
                <a:prstClr val="black"/>
              </a:solidFill>
              <a:latin typeface="Meta-Normal"/>
            </a:endParaRPr>
          </a:p>
          <a:p>
            <a:pPr lvl="0" defTabSz="457200">
              <a:buFont typeface="Arial"/>
              <a:buChar char="•"/>
            </a:pPr>
            <a:endParaRPr lang="en-AU" sz="2200" dirty="0">
              <a:solidFill>
                <a:prstClr val="black"/>
              </a:solidFill>
              <a:latin typeface="Meta-Normal"/>
            </a:endParaRPr>
          </a:p>
          <a:p>
            <a:pPr lvl="0" defTabSz="457200">
              <a:buFont typeface="Arial"/>
              <a:buChar char="•"/>
            </a:pPr>
            <a:r>
              <a:rPr lang="en-US" sz="2500" dirty="0">
                <a:solidFill>
                  <a:prstClr val="black"/>
                </a:solidFill>
                <a:latin typeface="Meta-Normal"/>
              </a:rPr>
              <a:t>Available training resources should be adapted to encourage cross-disciplinary training, or training across </a:t>
            </a:r>
            <a:r>
              <a:rPr lang="en-US" sz="2500" dirty="0" err="1" smtClean="0">
                <a:solidFill>
                  <a:prstClr val="black"/>
                </a:solidFill>
                <a:latin typeface="Meta-Normal"/>
              </a:rPr>
              <a:t>organisational</a:t>
            </a:r>
            <a:r>
              <a:rPr lang="en-US" sz="2500" dirty="0" smtClean="0">
                <a:solidFill>
                  <a:prstClr val="black"/>
                </a:solidFill>
                <a:latin typeface="Meta-Normal"/>
              </a:rPr>
              <a:t> </a:t>
            </a:r>
            <a:r>
              <a:rPr lang="en-US" sz="2500" dirty="0">
                <a:solidFill>
                  <a:prstClr val="black"/>
                </a:solidFill>
                <a:latin typeface="Meta-Normal"/>
              </a:rPr>
              <a:t>or agency lines, to enhance coordination and communication in a crisis environment.</a:t>
            </a:r>
            <a:endParaRPr lang="en-AU" sz="2200" dirty="0">
              <a:solidFill>
                <a:prstClr val="black"/>
              </a:solidFill>
              <a:latin typeface="Meta-Normal"/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7467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036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591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Tiger Reef: Cross-Disciplinary Training Workshop and Tabletop Exercise</vt:lpstr>
      <vt:lpstr>Participants</vt:lpstr>
      <vt:lpstr>Objectives</vt:lpstr>
      <vt:lpstr>Objectives </vt:lpstr>
      <vt:lpstr>Target Audience</vt:lpstr>
      <vt:lpstr>Organisational Culture</vt:lpstr>
      <vt:lpstr>Gaps Identified</vt:lpstr>
      <vt:lpstr>Lessons Learned</vt:lpstr>
      <vt:lpstr>Lessons Learned</vt:lpstr>
      <vt:lpstr>Outcomes</vt:lpstr>
      <vt:lpstr>Outcomes</vt:lpstr>
      <vt:lpstr>Next Steps</vt:lpstr>
      <vt:lpstr>Next Steps</vt:lpstr>
      <vt:lpstr>Next Steps</vt:lpstr>
      <vt:lpstr>PowerPoint Presentation</vt:lpstr>
    </vt:vector>
  </TitlesOfParts>
  <Company>KLN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Mohd Saifulnizam Zulkipli</dc:creator>
  <cp:lastModifiedBy>Mohd Saifulnizam Zulkipli</cp:lastModifiedBy>
  <cp:revision>12</cp:revision>
  <cp:lastPrinted>2014-07-03T10:05:05Z</cp:lastPrinted>
  <dcterms:created xsi:type="dcterms:W3CDTF">2014-07-03T08:47:43Z</dcterms:created>
  <dcterms:modified xsi:type="dcterms:W3CDTF">2014-07-04T08:24:57Z</dcterms:modified>
</cp:coreProperties>
</file>