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4"/>
  </p:sldMasterIdLst>
  <p:notesMasterIdLst>
    <p:notesMasterId r:id="rId29"/>
  </p:notesMasterIdLst>
  <p:handoutMasterIdLst>
    <p:handoutMasterId r:id="rId30"/>
  </p:handoutMasterIdLst>
  <p:sldIdLst>
    <p:sldId id="590" r:id="rId5"/>
    <p:sldId id="654" r:id="rId6"/>
    <p:sldId id="648" r:id="rId7"/>
    <p:sldId id="645" r:id="rId8"/>
    <p:sldId id="668" r:id="rId9"/>
    <p:sldId id="666" r:id="rId10"/>
    <p:sldId id="658" r:id="rId11"/>
    <p:sldId id="659" r:id="rId12"/>
    <p:sldId id="675" r:id="rId13"/>
    <p:sldId id="660" r:id="rId14"/>
    <p:sldId id="661" r:id="rId15"/>
    <p:sldId id="649" r:id="rId16"/>
    <p:sldId id="667" r:id="rId17"/>
    <p:sldId id="663" r:id="rId18"/>
    <p:sldId id="622" r:id="rId19"/>
    <p:sldId id="674" r:id="rId20"/>
    <p:sldId id="662" r:id="rId21"/>
    <p:sldId id="673" r:id="rId22"/>
    <p:sldId id="664" r:id="rId23"/>
    <p:sldId id="669" r:id="rId24"/>
    <p:sldId id="670" r:id="rId25"/>
    <p:sldId id="671" r:id="rId26"/>
    <p:sldId id="672" r:id="rId27"/>
    <p:sldId id="640" r:id="rId28"/>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9E7A7"/>
    <a:srgbClr val="FFFFCC"/>
    <a:srgbClr val="CCCC00"/>
    <a:srgbClr val="F2960E"/>
    <a:srgbClr val="CCFF66"/>
    <a:srgbClr val="99CCFF"/>
    <a:srgbClr val="CCECFF"/>
    <a:srgbClr val="E1B9FF"/>
    <a:srgbClr val="BE6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5829" autoAdjust="0"/>
  </p:normalViewPr>
  <p:slideViewPr>
    <p:cSldViewPr>
      <p:cViewPr varScale="1">
        <p:scale>
          <a:sx n="100" d="100"/>
          <a:sy n="100" d="100"/>
        </p:scale>
        <p:origin x="-1356" y="-9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810"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http://nsns/activities/itdb/Shared%20Documents/ITDB%20Working%20Folder/Analysis%20Report%20-%20Long%20Term/2007-2012%20ANALYSIS%20REPORT%20(CHARTS%20COLLECTION%20USED%20IN%20REPORT).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http://nsns/activities/itdb/Shared%20Documents/ITDB%20Working%20Folder/Analysis%20Report%20-%20Long%20Term/2007-2012%20ANALYSIS%20REPORT%20(CHARTS%20COLLECTION%20USED%20IN%20REPORT).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Confirmed </a:t>
            </a:r>
            <a:r>
              <a:rPr lang="en-GB" dirty="0" smtClean="0"/>
              <a:t>incidents:</a:t>
            </a:r>
            <a:r>
              <a:rPr lang="en-GB" baseline="0" dirty="0" smtClean="0"/>
              <a:t> </a:t>
            </a:r>
            <a:r>
              <a:rPr lang="en-GB" dirty="0" smtClean="0"/>
              <a:t>#</a:t>
            </a:r>
            <a:r>
              <a:rPr lang="en-GB" baseline="0" dirty="0" smtClean="0"/>
              <a:t> 2489</a:t>
            </a:r>
            <a:endParaRPr lang="en-GB" dirty="0"/>
          </a:p>
        </c:rich>
      </c:tx>
      <c:layout/>
      <c:overlay val="0"/>
    </c:title>
    <c:autoTitleDeleted val="0"/>
    <c:plotArea>
      <c:layout/>
      <c:barChart>
        <c:barDir val="col"/>
        <c:grouping val="clustered"/>
        <c:varyColors val="0"/>
        <c:ser>
          <c:idx val="0"/>
          <c:order val="0"/>
          <c:tx>
            <c:strRef>
              <c:f>Sheet1!$B$1</c:f>
              <c:strCache>
                <c:ptCount val="1"/>
                <c:pt idx="0">
                  <c:v>Confirmed incidents 1993-2013 (# 2489)</c:v>
                </c:pt>
              </c:strCache>
            </c:strRef>
          </c:tx>
          <c:invertIfNegative val="0"/>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General</c:formatCode>
                <c:ptCount val="21"/>
                <c:pt idx="0">
                  <c:v>57</c:v>
                </c:pt>
                <c:pt idx="1">
                  <c:v>72</c:v>
                </c:pt>
                <c:pt idx="2">
                  <c:v>48</c:v>
                </c:pt>
                <c:pt idx="3">
                  <c:v>27</c:v>
                </c:pt>
                <c:pt idx="4">
                  <c:v>34</c:v>
                </c:pt>
                <c:pt idx="5">
                  <c:v>51</c:v>
                </c:pt>
                <c:pt idx="6">
                  <c:v>72</c:v>
                </c:pt>
                <c:pt idx="7">
                  <c:v>76</c:v>
                </c:pt>
                <c:pt idx="8">
                  <c:v>68</c:v>
                </c:pt>
                <c:pt idx="9">
                  <c:v>72</c:v>
                </c:pt>
                <c:pt idx="10">
                  <c:v>104</c:v>
                </c:pt>
                <c:pt idx="11">
                  <c:v>160</c:v>
                </c:pt>
                <c:pt idx="12">
                  <c:v>184</c:v>
                </c:pt>
                <c:pt idx="13">
                  <c:v>280</c:v>
                </c:pt>
                <c:pt idx="14">
                  <c:v>237</c:v>
                </c:pt>
                <c:pt idx="15">
                  <c:v>177</c:v>
                </c:pt>
                <c:pt idx="16">
                  <c:v>168</c:v>
                </c:pt>
                <c:pt idx="17">
                  <c:v>177</c:v>
                </c:pt>
                <c:pt idx="18">
                  <c:v>147</c:v>
                </c:pt>
                <c:pt idx="19">
                  <c:v>158</c:v>
                </c:pt>
                <c:pt idx="20">
                  <c:v>120</c:v>
                </c:pt>
              </c:numCache>
            </c:numRef>
          </c:val>
        </c:ser>
        <c:dLbls>
          <c:showLegendKey val="0"/>
          <c:showVal val="0"/>
          <c:showCatName val="0"/>
          <c:showSerName val="0"/>
          <c:showPercent val="0"/>
          <c:showBubbleSize val="0"/>
        </c:dLbls>
        <c:gapWidth val="150"/>
        <c:axId val="88662016"/>
        <c:axId val="88663552"/>
      </c:barChart>
      <c:catAx>
        <c:axId val="88662016"/>
        <c:scaling>
          <c:orientation val="minMax"/>
        </c:scaling>
        <c:delete val="0"/>
        <c:axPos val="b"/>
        <c:numFmt formatCode="General" sourceLinked="1"/>
        <c:majorTickMark val="out"/>
        <c:minorTickMark val="none"/>
        <c:tickLblPos val="nextTo"/>
        <c:crossAx val="88663552"/>
        <c:crosses val="autoZero"/>
        <c:auto val="1"/>
        <c:lblAlgn val="ctr"/>
        <c:lblOffset val="100"/>
        <c:noMultiLvlLbl val="0"/>
      </c:catAx>
      <c:valAx>
        <c:axId val="88663552"/>
        <c:scaling>
          <c:orientation val="minMax"/>
        </c:scaling>
        <c:delete val="0"/>
        <c:axPos val="l"/>
        <c:majorGridlines>
          <c:spPr>
            <a:ln>
              <a:noFill/>
            </a:ln>
          </c:spPr>
        </c:majorGridlines>
        <c:numFmt formatCode="General" sourceLinked="1"/>
        <c:majorTickMark val="out"/>
        <c:minorTickMark val="none"/>
        <c:tickLblPos val="nextTo"/>
        <c:crossAx val="88662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GB" dirty="0" smtClean="0">
                <a:solidFill>
                  <a:srgbClr val="FFFFFF"/>
                </a:solidFill>
              </a:rPr>
              <a:t>Border </a:t>
            </a:r>
            <a:r>
              <a:rPr lang="en-GB" dirty="0">
                <a:solidFill>
                  <a:srgbClr val="FFFFFF"/>
                </a:solidFill>
              </a:rPr>
              <a:t>detections by material type</a:t>
            </a:r>
          </a:p>
        </c:rich>
      </c:tx>
      <c:layout>
        <c:manualLayout>
          <c:xMode val="edge"/>
          <c:yMode val="edge"/>
          <c:x val="0.20030908603002273"/>
          <c:y val="3.4255453097803683E-4"/>
        </c:manualLayout>
      </c:layout>
      <c:overlay val="0"/>
    </c:title>
    <c:autoTitleDeleted val="0"/>
    <c:plotArea>
      <c:layout/>
      <c:pieChart>
        <c:varyColors val="1"/>
        <c:dLbls>
          <c:showLegendKey val="0"/>
          <c:showVal val="0"/>
          <c:showCatName val="1"/>
          <c:showSerName val="0"/>
          <c:showPercent val="1"/>
          <c:showBubbleSize val="0"/>
          <c:showLeaderLines val="1"/>
        </c:dLbls>
        <c:firstSliceAng val="50"/>
      </c:pieChart>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GB" dirty="0" smtClean="0">
                <a:solidFill>
                  <a:srgbClr val="FFFFFF"/>
                </a:solidFill>
              </a:rPr>
              <a:t>Border/Non-border </a:t>
            </a:r>
            <a:r>
              <a:rPr lang="en-GB" dirty="0">
                <a:solidFill>
                  <a:srgbClr val="FFFFFF"/>
                </a:solidFill>
              </a:rPr>
              <a:t>detections </a:t>
            </a:r>
          </a:p>
        </c:rich>
      </c:tx>
      <c:layout>
        <c:manualLayout>
          <c:xMode val="edge"/>
          <c:yMode val="edge"/>
          <c:x val="8.0632831802302671E-2"/>
          <c:y val="4.0481270952407254E-3"/>
        </c:manualLayout>
      </c:layout>
      <c:overlay val="0"/>
    </c:title>
    <c:autoTitleDeleted val="0"/>
    <c:plotArea>
      <c:layout>
        <c:manualLayout>
          <c:layoutTarget val="inner"/>
          <c:xMode val="edge"/>
          <c:yMode val="edge"/>
          <c:x val="0.26961423767196374"/>
          <c:y val="0.21660829473682866"/>
          <c:w val="0.46077152465607252"/>
          <c:h val="0.67606784903452644"/>
        </c:manualLayout>
      </c:layout>
      <c:pieChart>
        <c:varyColors val="1"/>
        <c:ser>
          <c:idx val="0"/>
          <c:order val="0"/>
          <c:dPt>
            <c:idx val="3"/>
            <c:bubble3D val="0"/>
            <c:explosion val="1"/>
          </c:dPt>
          <c:dLbls>
            <c:txPr>
              <a:bodyPr/>
              <a:lstStyle/>
              <a:p>
                <a:pPr>
                  <a:defRPr sz="1400" b="1" i="0" baseline="0">
                    <a:solidFill>
                      <a:srgbClr val="FFFFFF"/>
                    </a:solidFill>
                  </a:defRPr>
                </a:pPr>
                <a:endParaRPr lang="en-US"/>
              </a:p>
            </c:txPr>
            <c:showLegendKey val="0"/>
            <c:showVal val="0"/>
            <c:showCatName val="1"/>
            <c:showSerName val="0"/>
            <c:showPercent val="1"/>
            <c:showBubbleSize val="0"/>
            <c:showLeaderLines val="1"/>
          </c:dLbls>
          <c:cat>
            <c:strRef>
              <c:f>'[2007-2012 ANALYSIS REPORT (ITDB).xlsx]Tables'!$AD$12:$AD$15</c:f>
              <c:strCache>
                <c:ptCount val="4"/>
                <c:pt idx="0">
                  <c:v>Unknown if border detection</c:v>
                </c:pt>
                <c:pt idx="1">
                  <c:v>Border detection</c:v>
                </c:pt>
                <c:pt idx="2">
                  <c:v>Not border-related</c:v>
                </c:pt>
                <c:pt idx="3">
                  <c:v>Post-border detection</c:v>
                </c:pt>
              </c:strCache>
            </c:strRef>
          </c:cat>
          <c:val>
            <c:numRef>
              <c:f>'[2007-2012 ANALYSIS REPORT (ITDB).xlsx]Tables'!$AF$12:$AF$15</c:f>
              <c:numCache>
                <c:formatCode>General</c:formatCode>
                <c:ptCount val="4"/>
                <c:pt idx="0">
                  <c:v>40</c:v>
                </c:pt>
                <c:pt idx="1">
                  <c:v>454</c:v>
                </c:pt>
                <c:pt idx="2">
                  <c:v>645</c:v>
                </c:pt>
                <c:pt idx="3">
                  <c:v>103</c:v>
                </c:pt>
              </c:numCache>
            </c:numRef>
          </c:val>
        </c:ser>
        <c:dLbls>
          <c:showLegendKey val="0"/>
          <c:showVal val="0"/>
          <c:showCatName val="1"/>
          <c:showSerName val="0"/>
          <c:showPercent val="1"/>
          <c:showBubbleSize val="0"/>
          <c:showLeaderLines val="1"/>
        </c:dLbls>
        <c:firstSliceAng val="58"/>
      </c:pieChart>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GB" dirty="0" smtClean="0">
                <a:solidFill>
                  <a:srgbClr val="FFFFFF"/>
                </a:solidFill>
              </a:rPr>
              <a:t>Border </a:t>
            </a:r>
            <a:r>
              <a:rPr lang="en-GB" dirty="0">
                <a:solidFill>
                  <a:srgbClr val="FFFFFF"/>
                </a:solidFill>
              </a:rPr>
              <a:t>detections by material type</a:t>
            </a:r>
          </a:p>
        </c:rich>
      </c:tx>
      <c:layout>
        <c:manualLayout>
          <c:xMode val="edge"/>
          <c:yMode val="edge"/>
          <c:x val="0.20030908603002273"/>
          <c:y val="3.4255453097803683E-4"/>
        </c:manualLayout>
      </c:layout>
      <c:overlay val="0"/>
    </c:title>
    <c:autoTitleDeleted val="0"/>
    <c:plotArea>
      <c:layout/>
      <c:pieChart>
        <c:varyColors val="1"/>
        <c:ser>
          <c:idx val="0"/>
          <c:order val="0"/>
          <c:dLbls>
            <c:dLbl>
              <c:idx val="2"/>
              <c:layout>
                <c:manualLayout>
                  <c:x val="-0.19484037560203341"/>
                  <c:y val="-5.0861632658099717E-2"/>
                </c:manualLayout>
              </c:layout>
              <c:showLegendKey val="0"/>
              <c:showVal val="0"/>
              <c:showCatName val="1"/>
              <c:showSerName val="0"/>
              <c:showPercent val="1"/>
              <c:showBubbleSize val="0"/>
            </c:dLbl>
            <c:dLbl>
              <c:idx val="3"/>
              <c:layout>
                <c:manualLayout>
                  <c:x val="0.23098953870957661"/>
                  <c:y val="5.4607512745497411E-2"/>
                </c:manualLayout>
              </c:layout>
              <c:tx>
                <c:rich>
                  <a:bodyPr/>
                  <a:lstStyle/>
                  <a:p>
                    <a:r>
                      <a:rPr lang="en-US" sz="1400" dirty="0"/>
                      <a:t>Rad. </a:t>
                    </a:r>
                    <a:r>
                      <a:rPr lang="en-US" sz="1400" dirty="0" err="1" smtClean="0"/>
                      <a:t>Contam</a:t>
                    </a:r>
                    <a:r>
                      <a:rPr lang="en-US" sz="1400" dirty="0" smtClean="0"/>
                      <a:t>.</a:t>
                    </a:r>
                  </a:p>
                  <a:p>
                    <a:r>
                      <a:rPr lang="en-US" sz="1400" dirty="0" smtClean="0"/>
                      <a:t>Material</a:t>
                    </a:r>
                    <a:r>
                      <a:rPr lang="en-US" sz="1400" dirty="0"/>
                      <a:t>
71%</a:t>
                    </a:r>
                    <a:endParaRPr lang="en-US" dirty="0"/>
                  </a:p>
                </c:rich>
              </c:tx>
              <c:showLegendKey val="0"/>
              <c:showVal val="0"/>
              <c:showCatName val="1"/>
              <c:showSerName val="0"/>
              <c:showPercent val="1"/>
              <c:showBubbleSize val="0"/>
            </c:dLbl>
            <c:txPr>
              <a:bodyPr/>
              <a:lstStyle/>
              <a:p>
                <a:pPr>
                  <a:defRPr sz="1400" b="1" i="0" baseline="0">
                    <a:solidFill>
                      <a:srgbClr val="FFFFFF"/>
                    </a:solidFill>
                  </a:defRPr>
                </a:pPr>
                <a:endParaRPr lang="en-US"/>
              </a:p>
            </c:txPr>
            <c:showLegendKey val="0"/>
            <c:showVal val="0"/>
            <c:showCatName val="1"/>
            <c:showSerName val="0"/>
            <c:showPercent val="1"/>
            <c:showBubbleSize val="0"/>
            <c:showLeaderLines val="1"/>
          </c:dLbls>
          <c:cat>
            <c:strRef>
              <c:f>'[2007-2012 ANALYSIS REPORT (ITDB).xlsx]Tables'!$AK$4:$AK$7</c:f>
              <c:strCache>
                <c:ptCount val="4"/>
                <c:pt idx="0">
                  <c:v>Other</c:v>
                </c:pt>
                <c:pt idx="1">
                  <c:v>Nuclear</c:v>
                </c:pt>
                <c:pt idx="2">
                  <c:v>Rad. Source</c:v>
                </c:pt>
                <c:pt idx="3">
                  <c:v>Rad. Contaminated</c:v>
                </c:pt>
              </c:strCache>
            </c:strRef>
          </c:cat>
          <c:val>
            <c:numRef>
              <c:f>'[2007-2012 ANALYSIS REPORT (ITDB).xlsx]Tables'!$AL$4:$AL$7</c:f>
              <c:numCache>
                <c:formatCode>General</c:formatCode>
                <c:ptCount val="4"/>
                <c:pt idx="0">
                  <c:v>5</c:v>
                </c:pt>
                <c:pt idx="1">
                  <c:v>8</c:v>
                </c:pt>
                <c:pt idx="2">
                  <c:v>118</c:v>
                </c:pt>
                <c:pt idx="3">
                  <c:v>314</c:v>
                </c:pt>
              </c:numCache>
            </c:numRef>
          </c:val>
        </c:ser>
        <c:dLbls>
          <c:showLegendKey val="0"/>
          <c:showVal val="0"/>
          <c:showCatName val="1"/>
          <c:showSerName val="0"/>
          <c:showPercent val="1"/>
          <c:showBubbleSize val="0"/>
          <c:showLeaderLines val="1"/>
        </c:dLbls>
        <c:firstSliceAng val="5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Confirmed </a:t>
            </a:r>
            <a:r>
              <a:rPr lang="en-GB" dirty="0" smtClean="0"/>
              <a:t>incidents:</a:t>
            </a:r>
            <a:r>
              <a:rPr lang="en-GB" baseline="0" dirty="0" smtClean="0"/>
              <a:t> </a:t>
            </a:r>
            <a:r>
              <a:rPr lang="en-GB" dirty="0" smtClean="0"/>
              <a:t>#</a:t>
            </a:r>
            <a:r>
              <a:rPr lang="en-GB" baseline="0" dirty="0" smtClean="0"/>
              <a:t> 2489</a:t>
            </a:r>
            <a:endParaRPr lang="en-GB" dirty="0"/>
          </a:p>
        </c:rich>
      </c:tx>
      <c:layout/>
      <c:overlay val="0"/>
    </c:title>
    <c:autoTitleDeleted val="0"/>
    <c:plotArea>
      <c:layout/>
      <c:barChart>
        <c:barDir val="col"/>
        <c:grouping val="clustered"/>
        <c:varyColors val="0"/>
        <c:ser>
          <c:idx val="0"/>
          <c:order val="0"/>
          <c:tx>
            <c:strRef>
              <c:f>Sheet1!$B$1</c:f>
              <c:strCache>
                <c:ptCount val="1"/>
                <c:pt idx="0">
                  <c:v>Confirmed incidents 1993-2013 (# 2489)</c:v>
                </c:pt>
              </c:strCache>
            </c:strRef>
          </c:tx>
          <c:invertIfNegative val="0"/>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General</c:formatCode>
                <c:ptCount val="21"/>
                <c:pt idx="0">
                  <c:v>57</c:v>
                </c:pt>
                <c:pt idx="1">
                  <c:v>72</c:v>
                </c:pt>
                <c:pt idx="2">
                  <c:v>48</c:v>
                </c:pt>
                <c:pt idx="3">
                  <c:v>27</c:v>
                </c:pt>
                <c:pt idx="4">
                  <c:v>34</c:v>
                </c:pt>
                <c:pt idx="5">
                  <c:v>51</c:v>
                </c:pt>
                <c:pt idx="6">
                  <c:v>72</c:v>
                </c:pt>
                <c:pt idx="7">
                  <c:v>76</c:v>
                </c:pt>
                <c:pt idx="8">
                  <c:v>68</c:v>
                </c:pt>
                <c:pt idx="9">
                  <c:v>72</c:v>
                </c:pt>
                <c:pt idx="10">
                  <c:v>104</c:v>
                </c:pt>
                <c:pt idx="11">
                  <c:v>160</c:v>
                </c:pt>
                <c:pt idx="12">
                  <c:v>184</c:v>
                </c:pt>
                <c:pt idx="13">
                  <c:v>280</c:v>
                </c:pt>
                <c:pt idx="14">
                  <c:v>237</c:v>
                </c:pt>
                <c:pt idx="15">
                  <c:v>177</c:v>
                </c:pt>
                <c:pt idx="16">
                  <c:v>168</c:v>
                </c:pt>
                <c:pt idx="17">
                  <c:v>177</c:v>
                </c:pt>
                <c:pt idx="18">
                  <c:v>147</c:v>
                </c:pt>
                <c:pt idx="19">
                  <c:v>158</c:v>
                </c:pt>
                <c:pt idx="20">
                  <c:v>120</c:v>
                </c:pt>
              </c:numCache>
            </c:numRef>
          </c:val>
        </c:ser>
        <c:dLbls>
          <c:showLegendKey val="0"/>
          <c:showVal val="0"/>
          <c:showCatName val="0"/>
          <c:showSerName val="0"/>
          <c:showPercent val="0"/>
          <c:showBubbleSize val="0"/>
        </c:dLbls>
        <c:gapWidth val="150"/>
        <c:axId val="124628992"/>
        <c:axId val="124630912"/>
      </c:barChart>
      <c:catAx>
        <c:axId val="124628992"/>
        <c:scaling>
          <c:orientation val="minMax"/>
        </c:scaling>
        <c:delete val="0"/>
        <c:axPos val="b"/>
        <c:numFmt formatCode="General" sourceLinked="1"/>
        <c:majorTickMark val="out"/>
        <c:minorTickMark val="none"/>
        <c:tickLblPos val="nextTo"/>
        <c:crossAx val="124630912"/>
        <c:crosses val="autoZero"/>
        <c:auto val="1"/>
        <c:lblAlgn val="ctr"/>
        <c:lblOffset val="100"/>
        <c:noMultiLvlLbl val="0"/>
      </c:catAx>
      <c:valAx>
        <c:axId val="124630912"/>
        <c:scaling>
          <c:orientation val="minMax"/>
        </c:scaling>
        <c:delete val="0"/>
        <c:axPos val="l"/>
        <c:majorGridlines>
          <c:spPr>
            <a:ln>
              <a:noFill/>
            </a:ln>
          </c:spPr>
        </c:majorGridlines>
        <c:numFmt formatCode="General" sourceLinked="1"/>
        <c:majorTickMark val="out"/>
        <c:minorTickMark val="none"/>
        <c:tickLblPos val="nextTo"/>
        <c:crossAx val="124628992"/>
        <c:crosses val="autoZero"/>
        <c:crossBetween val="between"/>
      </c:valAx>
      <c:spPr>
        <a:ln w="12700" cmpd="sng"/>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dLbls>
            <c:dLbl>
              <c:idx val="0"/>
              <c:layout>
                <c:manualLayout>
                  <c:x val="-4.9503874569492276E-2"/>
                  <c:y val="0.12297711089264099"/>
                </c:manualLayout>
              </c:layout>
              <c:showLegendKey val="0"/>
              <c:showVal val="0"/>
              <c:showCatName val="0"/>
              <c:showSerName val="0"/>
              <c:showPercent val="1"/>
              <c:showBubbleSize val="0"/>
            </c:dLbl>
            <c:dLbl>
              <c:idx val="1"/>
              <c:layout>
                <c:manualLayout>
                  <c:x val="-0.12409645456060438"/>
                  <c:y val="-0.11384873122217978"/>
                </c:manualLayout>
              </c:layout>
              <c:showLegendKey val="0"/>
              <c:showVal val="0"/>
              <c:showCatName val="0"/>
              <c:showSerName val="0"/>
              <c:showPercent val="1"/>
              <c:showBubbleSize val="0"/>
            </c:dLbl>
            <c:dLbl>
              <c:idx val="2"/>
              <c:layout>
                <c:manualLayout>
                  <c:x val="0.12669252027552494"/>
                  <c:y val="2.4373896042153065E-2"/>
                </c:manualLayout>
              </c:layout>
              <c:showLegendKey val="0"/>
              <c:showVal val="0"/>
              <c:showCatName val="0"/>
              <c:showSerName val="0"/>
              <c:showPercent val="1"/>
              <c:showBubbleSize val="0"/>
            </c:dLbl>
            <c:txPr>
              <a:bodyPr/>
              <a:lstStyle/>
              <a:p>
                <a:pPr>
                  <a:defRPr sz="1600" b="1" i="0" baseline="0">
                    <a:solidFill>
                      <a:srgbClr val="FFFFFF"/>
                    </a:solidFill>
                  </a:defRPr>
                </a:pPr>
                <a:endParaRPr lang="en-US"/>
              </a:p>
            </c:txPr>
            <c:showLegendKey val="0"/>
            <c:showVal val="0"/>
            <c:showCatName val="0"/>
            <c:showSerName val="0"/>
            <c:showPercent val="1"/>
            <c:showBubbleSize val="0"/>
            <c:showLeaderLines val="1"/>
          </c:dLbls>
          <c:cat>
            <c:strRef>
              <c:f>'[2007-2012 ANALYSIS REPORT (ITDB).xlsx]Tables'!$S$24:$S$27</c:f>
              <c:strCache>
                <c:ptCount val="4"/>
                <c:pt idx="0">
                  <c:v>Nuclear </c:v>
                </c:pt>
                <c:pt idx="1">
                  <c:v>Rad. sources</c:v>
                </c:pt>
                <c:pt idx="2">
                  <c:v>Rad. contaminated </c:v>
                </c:pt>
                <c:pt idx="3">
                  <c:v> Other/Unknown/Scam</c:v>
                </c:pt>
              </c:strCache>
            </c:strRef>
          </c:cat>
          <c:val>
            <c:numRef>
              <c:f>'[2007-2012 ANALYSIS REPORT (ITDB).xlsx]Tables'!$E$43:$H$43</c:f>
              <c:numCache>
                <c:formatCode>General</c:formatCode>
                <c:ptCount val="4"/>
                <c:pt idx="0">
                  <c:v>121</c:v>
                </c:pt>
                <c:pt idx="1">
                  <c:v>656</c:v>
                </c:pt>
                <c:pt idx="2">
                  <c:v>436</c:v>
                </c:pt>
                <c:pt idx="3">
                  <c:v>48</c:v>
                </c:pt>
              </c:numCache>
            </c:numRef>
          </c:val>
        </c:ser>
        <c:ser>
          <c:idx val="0"/>
          <c:order val="0"/>
          <c:dLbls>
            <c:showLegendKey val="0"/>
            <c:showVal val="0"/>
            <c:showCatName val="0"/>
            <c:showSerName val="0"/>
            <c:showPercent val="1"/>
            <c:showBubbleSize val="0"/>
            <c:showLeaderLines val="1"/>
          </c:dLbls>
          <c:cat>
            <c:strRef>
              <c:f>'[2007-2012 ANALYSIS REPORT (ITDB).xlsx]Tables'!$S$24:$S$27</c:f>
              <c:strCache>
                <c:ptCount val="4"/>
                <c:pt idx="0">
                  <c:v>Nuclear </c:v>
                </c:pt>
                <c:pt idx="1">
                  <c:v>Rad. sources</c:v>
                </c:pt>
                <c:pt idx="2">
                  <c:v>Rad. contaminated </c:v>
                </c:pt>
                <c:pt idx="3">
                  <c:v> Other/Unknown/Scam</c:v>
                </c:pt>
              </c:strCache>
            </c:strRef>
          </c:cat>
          <c:val>
            <c:numRef>
              <c:f>'[2007-2012 ANALYSIS REPORT (ITDB).xlsx]Tables'!$E$43:$H$43</c:f>
              <c:numCache>
                <c:formatCode>General</c:formatCode>
                <c:ptCount val="4"/>
                <c:pt idx="0">
                  <c:v>121</c:v>
                </c:pt>
                <c:pt idx="1">
                  <c:v>656</c:v>
                </c:pt>
                <c:pt idx="2">
                  <c:v>436</c:v>
                </c:pt>
                <c:pt idx="3">
                  <c:v>48</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1600" b="1" i="0" baseline="0">
              <a:solidFill>
                <a:srgbClr val="FFFFFF"/>
              </a:solidFill>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EAEAEA"/>
                </a:solidFill>
                <a:latin typeface="+mn-lt"/>
                <a:ea typeface="+mn-ea"/>
                <a:cs typeface="+mn-cs"/>
              </a:defRPr>
            </a:pPr>
            <a:r>
              <a:rPr lang="en-GB" dirty="0" smtClean="0"/>
              <a:t>Group</a:t>
            </a:r>
            <a:r>
              <a:rPr lang="en-GB" baseline="0" dirty="0" smtClean="0"/>
              <a:t> B: </a:t>
            </a:r>
            <a:r>
              <a:rPr lang="en-GB" dirty="0" smtClean="0"/>
              <a:t>Incidents of unrecovered and recovered </a:t>
            </a:r>
            <a:r>
              <a:rPr lang="en-GB" sz="1800" b="1" i="0" baseline="0" dirty="0" smtClean="0">
                <a:effectLst/>
              </a:rPr>
              <a:t>materials</a:t>
            </a:r>
            <a:endParaRPr lang="en-GB"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EAEAEA"/>
                </a:solidFill>
                <a:latin typeface="+mn-lt"/>
                <a:ea typeface="+mn-ea"/>
                <a:cs typeface="+mn-cs"/>
              </a:defRPr>
            </a:pPr>
            <a:r>
              <a:rPr lang="en-GB" dirty="0" smtClean="0"/>
              <a:t> (Group A materials + lost,</a:t>
            </a:r>
            <a:r>
              <a:rPr lang="en-GB" baseline="0" dirty="0" smtClean="0"/>
              <a:t> missing materials)</a:t>
            </a:r>
            <a:endParaRPr lang="en-GB" dirty="0"/>
          </a:p>
        </c:rich>
      </c:tx>
      <c:layout/>
      <c:overlay val="0"/>
    </c:title>
    <c:autoTitleDeleted val="0"/>
    <c:plotArea>
      <c:layout>
        <c:manualLayout>
          <c:layoutTarget val="inner"/>
          <c:xMode val="edge"/>
          <c:yMode val="edge"/>
          <c:x val="2.8602035085903699E-2"/>
          <c:y val="0.19134074134213008"/>
          <c:w val="0.92829983091180601"/>
          <c:h val="0.74794473484011881"/>
        </c:manualLayout>
      </c:layout>
      <c:barChart>
        <c:barDir val="col"/>
        <c:grouping val="clustered"/>
        <c:varyColors val="0"/>
        <c:ser>
          <c:idx val="0"/>
          <c:order val="0"/>
          <c:tx>
            <c:v>Recovered material</c:v>
          </c:tx>
          <c:invertIfNegative val="0"/>
          <c:dLbls>
            <c:txPr>
              <a:bodyPr/>
              <a:lstStyle/>
              <a:p>
                <a:pPr>
                  <a:defRPr b="1" i="0" baseline="0"/>
                </a:pPr>
                <a:endParaRPr lang="en-US"/>
              </a:p>
            </c:txPr>
            <c:showLegendKey val="0"/>
            <c:showVal val="1"/>
            <c:showCatName val="0"/>
            <c:showSerName val="0"/>
            <c:showPercent val="0"/>
            <c:showBubbleSize val="0"/>
            <c:showLeaderLines val="0"/>
          </c:dLbls>
          <c:cat>
            <c:strRef>
              <c:f>'[2007-2012 ANALYSIS REPORT (ITDB).xlsx]Tables'!$AM$10:$AN$10</c:f>
              <c:strCache>
                <c:ptCount val="2"/>
                <c:pt idx="0">
                  <c:v>Nuclear material</c:v>
                </c:pt>
                <c:pt idx="1">
                  <c:v>Radioactive sources</c:v>
                </c:pt>
              </c:strCache>
            </c:strRef>
          </c:cat>
          <c:val>
            <c:numRef>
              <c:f>'[2007-2012 ANALYSIS REPORT (ITDB).xlsx]Tables'!$AM$11:$AN$11</c:f>
              <c:numCache>
                <c:formatCode>General</c:formatCode>
                <c:ptCount val="2"/>
                <c:pt idx="0">
                  <c:v>57</c:v>
                </c:pt>
                <c:pt idx="1">
                  <c:v>159</c:v>
                </c:pt>
              </c:numCache>
            </c:numRef>
          </c:val>
        </c:ser>
        <c:ser>
          <c:idx val="1"/>
          <c:order val="1"/>
          <c:tx>
            <c:v>Unrecovered material</c:v>
          </c:tx>
          <c:spPr>
            <a:solidFill>
              <a:srgbClr val="C00000"/>
            </a:solidFill>
          </c:spPr>
          <c:invertIfNegative val="0"/>
          <c:dLbls>
            <c:txPr>
              <a:bodyPr/>
              <a:lstStyle/>
              <a:p>
                <a:pPr>
                  <a:defRPr b="1" i="0" baseline="0"/>
                </a:pPr>
                <a:endParaRPr lang="en-US"/>
              </a:p>
            </c:txPr>
            <c:showLegendKey val="0"/>
            <c:showVal val="1"/>
            <c:showCatName val="0"/>
            <c:showSerName val="0"/>
            <c:showPercent val="0"/>
            <c:showBubbleSize val="0"/>
            <c:showLeaderLines val="0"/>
          </c:dLbls>
          <c:cat>
            <c:strRef>
              <c:f>'[2007-2012 ANALYSIS REPORT (ITDB).xlsx]Tables'!$AM$10:$AN$10</c:f>
              <c:strCache>
                <c:ptCount val="2"/>
                <c:pt idx="0">
                  <c:v>Nuclear material</c:v>
                </c:pt>
                <c:pt idx="1">
                  <c:v>Radioactive sources</c:v>
                </c:pt>
              </c:strCache>
            </c:strRef>
          </c:cat>
          <c:val>
            <c:numRef>
              <c:f>'[2007-2012 ANALYSIS REPORT (ITDB).xlsx]Tables'!$AM$12:$AN$12</c:f>
              <c:numCache>
                <c:formatCode>General</c:formatCode>
                <c:ptCount val="2"/>
                <c:pt idx="0">
                  <c:v>14</c:v>
                </c:pt>
                <c:pt idx="1">
                  <c:v>153</c:v>
                </c:pt>
              </c:numCache>
            </c:numRef>
          </c:val>
        </c:ser>
        <c:ser>
          <c:idx val="2"/>
          <c:order val="2"/>
          <c:tx>
            <c:v>Not determined</c:v>
          </c:tx>
          <c:spPr>
            <a:solidFill>
              <a:srgbClr val="00B050"/>
            </a:solidFill>
          </c:spPr>
          <c:invertIfNegative val="0"/>
          <c:dLbls>
            <c:txPr>
              <a:bodyPr/>
              <a:lstStyle/>
              <a:p>
                <a:pPr>
                  <a:defRPr b="1" i="0" baseline="0"/>
                </a:pPr>
                <a:endParaRPr lang="en-US"/>
              </a:p>
            </c:txPr>
            <c:showLegendKey val="0"/>
            <c:showVal val="1"/>
            <c:showCatName val="0"/>
            <c:showSerName val="0"/>
            <c:showPercent val="0"/>
            <c:showBubbleSize val="0"/>
            <c:showLeaderLines val="0"/>
          </c:dLbls>
          <c:cat>
            <c:strRef>
              <c:f>'[2007-2012 ANALYSIS REPORT (ITDB).xlsx]Tables'!$AM$10:$AN$10</c:f>
              <c:strCache>
                <c:ptCount val="2"/>
                <c:pt idx="0">
                  <c:v>Nuclear material</c:v>
                </c:pt>
                <c:pt idx="1">
                  <c:v>Radioactive sources</c:v>
                </c:pt>
              </c:strCache>
            </c:strRef>
          </c:cat>
          <c:val>
            <c:numRef>
              <c:f>'[2007-2012 ANALYSIS REPORT (ITDB).xlsx]Tables'!$AM$13:$AN$13</c:f>
              <c:numCache>
                <c:formatCode>General</c:formatCode>
                <c:ptCount val="2"/>
                <c:pt idx="0">
                  <c:v>2</c:v>
                </c:pt>
                <c:pt idx="1">
                  <c:v>2</c:v>
                </c:pt>
              </c:numCache>
            </c:numRef>
          </c:val>
        </c:ser>
        <c:dLbls>
          <c:showLegendKey val="0"/>
          <c:showVal val="1"/>
          <c:showCatName val="0"/>
          <c:showSerName val="0"/>
          <c:showPercent val="0"/>
          <c:showBubbleSize val="0"/>
        </c:dLbls>
        <c:gapWidth val="150"/>
        <c:overlap val="-25"/>
        <c:axId val="84110336"/>
        <c:axId val="85141760"/>
      </c:barChart>
      <c:catAx>
        <c:axId val="84110336"/>
        <c:scaling>
          <c:orientation val="minMax"/>
        </c:scaling>
        <c:delete val="0"/>
        <c:axPos val="b"/>
        <c:majorTickMark val="none"/>
        <c:minorTickMark val="none"/>
        <c:tickLblPos val="nextTo"/>
        <c:txPr>
          <a:bodyPr/>
          <a:lstStyle/>
          <a:p>
            <a:pPr>
              <a:defRPr sz="1400" b="1"/>
            </a:pPr>
            <a:endParaRPr lang="en-US"/>
          </a:p>
        </c:txPr>
        <c:crossAx val="85141760"/>
        <c:crosses val="autoZero"/>
        <c:auto val="1"/>
        <c:lblAlgn val="ctr"/>
        <c:lblOffset val="100"/>
        <c:noMultiLvlLbl val="0"/>
      </c:catAx>
      <c:valAx>
        <c:axId val="85141760"/>
        <c:scaling>
          <c:orientation val="minMax"/>
        </c:scaling>
        <c:delete val="1"/>
        <c:axPos val="l"/>
        <c:numFmt formatCode="General" sourceLinked="1"/>
        <c:majorTickMark val="none"/>
        <c:minorTickMark val="none"/>
        <c:tickLblPos val="nextTo"/>
        <c:crossAx val="84110336"/>
        <c:crosses val="autoZero"/>
        <c:crossBetween val="between"/>
      </c:valAx>
    </c:plotArea>
    <c:legend>
      <c:legendPos val="t"/>
      <c:layout>
        <c:manualLayout>
          <c:xMode val="edge"/>
          <c:yMode val="edge"/>
          <c:x val="1.4667320069459557E-4"/>
          <c:y val="0.31986029330074434"/>
          <c:w val="0.6977044407546803"/>
          <c:h val="0.10192051448538399"/>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1"/>
              <c:layout>
                <c:manualLayout>
                  <c:x val="0.11450379158413293"/>
                  <c:y val="9.471952611326015E-2"/>
                </c:manualLayout>
              </c:layout>
              <c:showLegendKey val="0"/>
              <c:showVal val="0"/>
              <c:showCatName val="1"/>
              <c:showSerName val="0"/>
              <c:showPercent val="1"/>
              <c:showBubbleSize val="0"/>
            </c:dLbl>
            <c:dLbl>
              <c:idx val="2"/>
              <c:layout>
                <c:manualLayout>
                  <c:x val="-2.8905578919415458E-2"/>
                  <c:y val="0.14269879104341943"/>
                </c:manualLayout>
              </c:layout>
              <c:showLegendKey val="0"/>
              <c:showVal val="0"/>
              <c:showCatName val="1"/>
              <c:showSerName val="0"/>
              <c:showPercent val="1"/>
              <c:showBubbleSize val="0"/>
            </c:dLbl>
            <c:dLbl>
              <c:idx val="3"/>
              <c:layout>
                <c:manualLayout>
                  <c:x val="-8.1228525421294648E-2"/>
                  <c:y val="0.15545368696407469"/>
                </c:manualLayout>
              </c:layout>
              <c:showLegendKey val="0"/>
              <c:showVal val="0"/>
              <c:showCatName val="1"/>
              <c:showSerName val="0"/>
              <c:showPercent val="1"/>
              <c:showBubbleSize val="0"/>
            </c:dLbl>
            <c:dLbl>
              <c:idx val="5"/>
              <c:layout/>
              <c:tx>
                <c:rich>
                  <a:bodyPr/>
                  <a:lstStyle/>
                  <a:p>
                    <a:r>
                      <a:rPr lang="en-US" sz="1400" b="1" i="0" baseline="0" dirty="0">
                        <a:solidFill>
                          <a:srgbClr val="FFFFFF"/>
                        </a:solidFill>
                      </a:rPr>
                      <a:t>Pu (excl. smoke detectors)
</a:t>
                    </a:r>
                    <a:r>
                      <a:rPr lang="en-US" sz="1400" b="1" i="0" baseline="0" dirty="0" smtClean="0">
                        <a:solidFill>
                          <a:srgbClr val="FFFFFF"/>
                        </a:solidFill>
                      </a:rPr>
                      <a:t>8%</a:t>
                    </a:r>
                    <a:endParaRPr lang="en-US" dirty="0"/>
                  </a:p>
                </c:rich>
              </c:tx>
              <c:showLegendKey val="0"/>
              <c:showVal val="0"/>
              <c:showCatName val="1"/>
              <c:showSerName val="0"/>
              <c:showPercent val="1"/>
              <c:showBubbleSize val="0"/>
            </c:dLbl>
            <c:txPr>
              <a:bodyPr/>
              <a:lstStyle/>
              <a:p>
                <a:pPr>
                  <a:defRPr sz="1400" b="1" i="0" baseline="0">
                    <a:solidFill>
                      <a:srgbClr val="FFFFFF"/>
                    </a:solidFill>
                  </a:defRPr>
                </a:pPr>
                <a:endParaRPr lang="en-US"/>
              </a:p>
            </c:txPr>
            <c:showLegendKey val="0"/>
            <c:showVal val="0"/>
            <c:showCatName val="1"/>
            <c:showSerName val="0"/>
            <c:showPercent val="1"/>
            <c:showBubbleSize val="0"/>
            <c:showLeaderLines val="1"/>
          </c:dLbls>
          <c:cat>
            <c:strRef>
              <c:f>'[2007-2012 ANALYSIS REPORT (ITDB).xlsx]Tables'!$U$36:$AB$36</c:f>
              <c:strCache>
                <c:ptCount val="8"/>
                <c:pt idx="0">
                  <c:v>DU</c:v>
                </c:pt>
                <c:pt idx="1">
                  <c:v>NU</c:v>
                </c:pt>
                <c:pt idx="2">
                  <c:v>LEU</c:v>
                </c:pt>
                <c:pt idx="3">
                  <c:v>HEU</c:v>
                </c:pt>
                <c:pt idx="4">
                  <c:v>Uranium unknown category</c:v>
                </c:pt>
                <c:pt idx="5">
                  <c:v>Pu (excl. smoke detetors)</c:v>
                </c:pt>
                <c:pt idx="6">
                  <c:v>Thorium</c:v>
                </c:pt>
                <c:pt idx="7">
                  <c:v>Other</c:v>
                </c:pt>
              </c:strCache>
            </c:strRef>
          </c:cat>
          <c:val>
            <c:numRef>
              <c:f>'[2007-2012 ANALYSIS REPORT (ITDB).xlsx]Tables'!$U$37:$AB$37</c:f>
              <c:numCache>
                <c:formatCode>General</c:formatCode>
                <c:ptCount val="8"/>
                <c:pt idx="0">
                  <c:v>51</c:v>
                </c:pt>
                <c:pt idx="1">
                  <c:v>40</c:v>
                </c:pt>
                <c:pt idx="2">
                  <c:v>13</c:v>
                </c:pt>
                <c:pt idx="3">
                  <c:v>11</c:v>
                </c:pt>
                <c:pt idx="4">
                  <c:v>7</c:v>
                </c:pt>
                <c:pt idx="5">
                  <c:v>11</c:v>
                </c:pt>
                <c:pt idx="6">
                  <c:v>11</c:v>
                </c:pt>
                <c:pt idx="7">
                  <c:v>1</c:v>
                </c:pt>
              </c:numCache>
            </c:numRef>
          </c:val>
        </c:ser>
        <c:dLbls>
          <c:showLegendKey val="0"/>
          <c:showVal val="0"/>
          <c:showCatName val="1"/>
          <c:showSerName val="0"/>
          <c:showPercent val="1"/>
          <c:showBubbleSize val="0"/>
          <c:showLeaderLines val="1"/>
        </c:dLbls>
        <c:firstSliceAng val="124"/>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1"/>
              <c:layout>
                <c:manualLayout>
                  <c:x val="0.11450379158413293"/>
                  <c:y val="9.471952611326015E-2"/>
                </c:manualLayout>
              </c:layout>
              <c:showLegendKey val="0"/>
              <c:showVal val="0"/>
              <c:showCatName val="1"/>
              <c:showSerName val="0"/>
              <c:showPercent val="1"/>
              <c:showBubbleSize val="0"/>
            </c:dLbl>
            <c:dLbl>
              <c:idx val="2"/>
              <c:layout>
                <c:manualLayout>
                  <c:x val="-2.8905578919415458E-2"/>
                  <c:y val="0.14269879104341943"/>
                </c:manualLayout>
              </c:layout>
              <c:showLegendKey val="0"/>
              <c:showVal val="0"/>
              <c:showCatName val="1"/>
              <c:showSerName val="0"/>
              <c:showPercent val="1"/>
              <c:showBubbleSize val="0"/>
            </c:dLbl>
            <c:dLbl>
              <c:idx val="3"/>
              <c:layout>
                <c:manualLayout>
                  <c:x val="-8.1228525421294648E-2"/>
                  <c:y val="0.15545368696407469"/>
                </c:manualLayout>
              </c:layout>
              <c:showLegendKey val="0"/>
              <c:showVal val="0"/>
              <c:showCatName val="1"/>
              <c:showSerName val="0"/>
              <c:showPercent val="1"/>
              <c:showBubbleSize val="0"/>
            </c:dLbl>
            <c:dLbl>
              <c:idx val="5"/>
              <c:layout/>
              <c:tx>
                <c:rich>
                  <a:bodyPr/>
                  <a:lstStyle/>
                  <a:p>
                    <a:r>
                      <a:rPr lang="en-US" sz="1400" b="1" i="0" baseline="0" dirty="0">
                        <a:solidFill>
                          <a:srgbClr val="FFFFFF"/>
                        </a:solidFill>
                      </a:rPr>
                      <a:t>Pu (excl. smoke detectors)
</a:t>
                    </a:r>
                    <a:r>
                      <a:rPr lang="en-US" sz="1400" b="1" i="0" baseline="0" dirty="0" smtClean="0">
                        <a:solidFill>
                          <a:srgbClr val="FFFFFF"/>
                        </a:solidFill>
                      </a:rPr>
                      <a:t>8%</a:t>
                    </a:r>
                    <a:endParaRPr lang="en-US" dirty="0"/>
                  </a:p>
                </c:rich>
              </c:tx>
              <c:showLegendKey val="0"/>
              <c:showVal val="0"/>
              <c:showCatName val="1"/>
              <c:showSerName val="0"/>
              <c:showPercent val="1"/>
              <c:showBubbleSize val="0"/>
            </c:dLbl>
            <c:txPr>
              <a:bodyPr/>
              <a:lstStyle/>
              <a:p>
                <a:pPr>
                  <a:defRPr sz="1400" b="1" i="0" baseline="0">
                    <a:solidFill>
                      <a:srgbClr val="FFFFFF"/>
                    </a:solidFill>
                  </a:defRPr>
                </a:pPr>
                <a:endParaRPr lang="en-US"/>
              </a:p>
            </c:txPr>
            <c:showLegendKey val="0"/>
            <c:showVal val="0"/>
            <c:showCatName val="1"/>
            <c:showSerName val="0"/>
            <c:showPercent val="1"/>
            <c:showBubbleSize val="0"/>
            <c:showLeaderLines val="1"/>
          </c:dLbls>
          <c:cat>
            <c:strRef>
              <c:f>'[2007-2012 ANALYSIS REPORT (ITDB).xlsx]Tables'!$U$36:$AB$36</c:f>
              <c:strCache>
                <c:ptCount val="8"/>
                <c:pt idx="0">
                  <c:v>DU</c:v>
                </c:pt>
                <c:pt idx="1">
                  <c:v>NU</c:v>
                </c:pt>
                <c:pt idx="2">
                  <c:v>LEU</c:v>
                </c:pt>
                <c:pt idx="3">
                  <c:v>HEU</c:v>
                </c:pt>
                <c:pt idx="4">
                  <c:v>Uranium unknown category</c:v>
                </c:pt>
                <c:pt idx="5">
                  <c:v>Pu (excl. smoke detetors)</c:v>
                </c:pt>
                <c:pt idx="6">
                  <c:v>Thorium</c:v>
                </c:pt>
                <c:pt idx="7">
                  <c:v>Other</c:v>
                </c:pt>
              </c:strCache>
            </c:strRef>
          </c:cat>
          <c:val>
            <c:numRef>
              <c:f>'[2007-2012 ANALYSIS REPORT (ITDB).xlsx]Tables'!$U$37:$AB$37</c:f>
              <c:numCache>
                <c:formatCode>General</c:formatCode>
                <c:ptCount val="8"/>
                <c:pt idx="0">
                  <c:v>51</c:v>
                </c:pt>
                <c:pt idx="1">
                  <c:v>40</c:v>
                </c:pt>
                <c:pt idx="2">
                  <c:v>13</c:v>
                </c:pt>
                <c:pt idx="3">
                  <c:v>11</c:v>
                </c:pt>
                <c:pt idx="4">
                  <c:v>7</c:v>
                </c:pt>
                <c:pt idx="5">
                  <c:v>11</c:v>
                </c:pt>
                <c:pt idx="6">
                  <c:v>11</c:v>
                </c:pt>
                <c:pt idx="7">
                  <c:v>1</c:v>
                </c:pt>
              </c:numCache>
            </c:numRef>
          </c:val>
        </c:ser>
        <c:dLbls>
          <c:showLegendKey val="0"/>
          <c:showVal val="0"/>
          <c:showCatName val="1"/>
          <c:showSerName val="0"/>
          <c:showPercent val="1"/>
          <c:showBubbleSize val="0"/>
          <c:showLeaderLines val="1"/>
        </c:dLbls>
        <c:firstSliceAng val="124"/>
      </c:pie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3"/>
              <c:layout>
                <c:manualLayout>
                  <c:x val="-0.14401752000120699"/>
                  <c:y val="-0.18864346613817104"/>
                </c:manualLayout>
              </c:layout>
              <c:showLegendKey val="0"/>
              <c:showVal val="0"/>
              <c:showCatName val="1"/>
              <c:showSerName val="0"/>
              <c:showPercent val="1"/>
              <c:showBubbleSize val="0"/>
            </c:dLbl>
            <c:dLbl>
              <c:idx val="4"/>
              <c:layout>
                <c:manualLayout>
                  <c:x val="0.21894249404387167"/>
                  <c:y val="-2.1171258749027887E-2"/>
                </c:manualLayout>
              </c:layout>
              <c:showLegendKey val="0"/>
              <c:showVal val="0"/>
              <c:showCatName val="1"/>
              <c:showSerName val="0"/>
              <c:showPercent val="1"/>
              <c:showBubbleSize val="0"/>
            </c:dLbl>
            <c:dLbl>
              <c:idx val="5"/>
              <c:layout>
                <c:manualLayout>
                  <c:x val="-0.13667085687324179"/>
                  <c:y val="0.25756905146739967"/>
                </c:manualLayout>
              </c:layout>
              <c:showLegendKey val="0"/>
              <c:showVal val="0"/>
              <c:showCatName val="1"/>
              <c:showSerName val="0"/>
              <c:showPercent val="1"/>
              <c:showBubbleSize val="0"/>
            </c:dLbl>
            <c:txPr>
              <a:bodyPr/>
              <a:lstStyle/>
              <a:p>
                <a:pPr>
                  <a:defRPr sz="1400" b="1" i="0" baseline="0">
                    <a:solidFill>
                      <a:srgbClr val="FFFFFF"/>
                    </a:solidFill>
                  </a:defRPr>
                </a:pPr>
                <a:endParaRPr lang="en-US"/>
              </a:p>
            </c:txPr>
            <c:showLegendKey val="0"/>
            <c:showVal val="0"/>
            <c:showCatName val="1"/>
            <c:showSerName val="0"/>
            <c:showPercent val="1"/>
            <c:showBubbleSize val="0"/>
            <c:showLeaderLines val="1"/>
          </c:dLbls>
          <c:cat>
            <c:strRef>
              <c:f>'http://nsns/activities/itdb/Shared Documents/ITDB Working Folder/Analysis Report - Long Term/[2007-2012 ANALYSIS REPORT (ITDB) charts and graphs.xlsx]Group or material'!$V$28:$V$33</c:f>
              <c:strCache>
                <c:ptCount val="6"/>
                <c:pt idx="0">
                  <c:v>Category 1</c:v>
                </c:pt>
                <c:pt idx="1">
                  <c:v>Category 2</c:v>
                </c:pt>
                <c:pt idx="2">
                  <c:v>Category 3</c:v>
                </c:pt>
                <c:pt idx="3">
                  <c:v>Category 4</c:v>
                </c:pt>
                <c:pt idx="4">
                  <c:v>Category 5</c:v>
                </c:pt>
                <c:pt idx="5">
                  <c:v>Cat Unknown</c:v>
                </c:pt>
              </c:strCache>
            </c:strRef>
          </c:cat>
          <c:val>
            <c:numRef>
              <c:f>'http://nsns/activities/itdb/Shared Documents/ITDB Working Folder/Analysis Report - Long Term/[2007-2012 ANALYSIS REPORT (ITDB) charts and graphs.xlsx]Group or material'!$W$28:$W$33</c:f>
              <c:numCache>
                <c:formatCode>General</c:formatCode>
                <c:ptCount val="6"/>
                <c:pt idx="0">
                  <c:v>0</c:v>
                </c:pt>
                <c:pt idx="1">
                  <c:v>31</c:v>
                </c:pt>
                <c:pt idx="2">
                  <c:v>30</c:v>
                </c:pt>
                <c:pt idx="3">
                  <c:v>164</c:v>
                </c:pt>
                <c:pt idx="4">
                  <c:v>220</c:v>
                </c:pt>
                <c:pt idx="5">
                  <c:v>207</c:v>
                </c:pt>
              </c:numCache>
            </c:numRef>
          </c:val>
        </c:ser>
        <c:dLbls>
          <c:showLegendKey val="0"/>
          <c:showVal val="0"/>
          <c:showCatName val="1"/>
          <c:showSerName val="0"/>
          <c:showPercent val="1"/>
          <c:showBubbleSize val="0"/>
          <c:showLeaderLines val="1"/>
        </c:dLbls>
        <c:firstSliceAng val="76"/>
      </c:pieChart>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3"/>
              <c:layout>
                <c:manualLayout>
                  <c:x val="-0.14401752000120699"/>
                  <c:y val="-0.18864346613817104"/>
                </c:manualLayout>
              </c:layout>
              <c:showLegendKey val="0"/>
              <c:showVal val="0"/>
              <c:showCatName val="1"/>
              <c:showSerName val="0"/>
              <c:showPercent val="1"/>
              <c:showBubbleSize val="0"/>
            </c:dLbl>
            <c:dLbl>
              <c:idx val="4"/>
              <c:layout>
                <c:manualLayout>
                  <c:x val="0.21894249404387167"/>
                  <c:y val="-2.1171258749027887E-2"/>
                </c:manualLayout>
              </c:layout>
              <c:showLegendKey val="0"/>
              <c:showVal val="0"/>
              <c:showCatName val="1"/>
              <c:showSerName val="0"/>
              <c:showPercent val="1"/>
              <c:showBubbleSize val="0"/>
            </c:dLbl>
            <c:dLbl>
              <c:idx val="5"/>
              <c:layout>
                <c:manualLayout>
                  <c:x val="-0.13667085687324179"/>
                  <c:y val="0.25756905146739967"/>
                </c:manualLayout>
              </c:layout>
              <c:showLegendKey val="0"/>
              <c:showVal val="0"/>
              <c:showCatName val="1"/>
              <c:showSerName val="0"/>
              <c:showPercent val="1"/>
              <c:showBubbleSize val="0"/>
            </c:dLbl>
            <c:txPr>
              <a:bodyPr/>
              <a:lstStyle/>
              <a:p>
                <a:pPr>
                  <a:defRPr sz="1400" b="1" i="0" baseline="0">
                    <a:solidFill>
                      <a:srgbClr val="FFFFFF"/>
                    </a:solidFill>
                  </a:defRPr>
                </a:pPr>
                <a:endParaRPr lang="en-US"/>
              </a:p>
            </c:txPr>
            <c:showLegendKey val="0"/>
            <c:showVal val="0"/>
            <c:showCatName val="1"/>
            <c:showSerName val="0"/>
            <c:showPercent val="1"/>
            <c:showBubbleSize val="0"/>
            <c:showLeaderLines val="1"/>
          </c:dLbls>
          <c:cat>
            <c:strRef>
              <c:f>'http://nsns/activities/itdb/Shared Documents/ITDB Working Folder/Analysis Report - Long Term/[2007-2012 ANALYSIS REPORT (ITDB) charts and graphs.xlsx]Group or material'!$V$28:$V$33</c:f>
              <c:strCache>
                <c:ptCount val="6"/>
                <c:pt idx="0">
                  <c:v>Category 1</c:v>
                </c:pt>
                <c:pt idx="1">
                  <c:v>Category 2</c:v>
                </c:pt>
                <c:pt idx="2">
                  <c:v>Category 3</c:v>
                </c:pt>
                <c:pt idx="3">
                  <c:v>Category 4</c:v>
                </c:pt>
                <c:pt idx="4">
                  <c:v>Category 5</c:v>
                </c:pt>
                <c:pt idx="5">
                  <c:v>Cat Unknown</c:v>
                </c:pt>
              </c:strCache>
            </c:strRef>
          </c:cat>
          <c:val>
            <c:numRef>
              <c:f>'http://nsns/activities/itdb/Shared Documents/ITDB Working Folder/Analysis Report - Long Term/[2007-2012 ANALYSIS REPORT (ITDB) charts and graphs.xlsx]Group or material'!$W$28:$W$33</c:f>
              <c:numCache>
                <c:formatCode>General</c:formatCode>
                <c:ptCount val="6"/>
                <c:pt idx="0">
                  <c:v>0</c:v>
                </c:pt>
                <c:pt idx="1">
                  <c:v>31</c:v>
                </c:pt>
                <c:pt idx="2">
                  <c:v>30</c:v>
                </c:pt>
                <c:pt idx="3">
                  <c:v>164</c:v>
                </c:pt>
                <c:pt idx="4">
                  <c:v>220</c:v>
                </c:pt>
                <c:pt idx="5">
                  <c:v>207</c:v>
                </c:pt>
              </c:numCache>
            </c:numRef>
          </c:val>
        </c:ser>
        <c:dLbls>
          <c:showLegendKey val="0"/>
          <c:showVal val="0"/>
          <c:showCatName val="1"/>
          <c:showSerName val="0"/>
          <c:showPercent val="1"/>
          <c:showBubbleSize val="0"/>
          <c:showLeaderLines val="1"/>
        </c:dLbls>
        <c:firstSliceAng val="76"/>
      </c:pieChart>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GB" dirty="0" smtClean="0">
                <a:solidFill>
                  <a:srgbClr val="FFFFFF"/>
                </a:solidFill>
              </a:rPr>
              <a:t>Border/Non-border </a:t>
            </a:r>
            <a:r>
              <a:rPr lang="en-GB" dirty="0">
                <a:solidFill>
                  <a:srgbClr val="FFFFFF"/>
                </a:solidFill>
              </a:rPr>
              <a:t>detections </a:t>
            </a:r>
          </a:p>
        </c:rich>
      </c:tx>
      <c:layout>
        <c:manualLayout>
          <c:xMode val="edge"/>
          <c:yMode val="edge"/>
          <c:x val="8.0632831802302671E-2"/>
          <c:y val="4.0481270952407254E-3"/>
        </c:manualLayout>
      </c:layout>
      <c:overlay val="0"/>
    </c:title>
    <c:autoTitleDeleted val="0"/>
    <c:plotArea>
      <c:layout>
        <c:manualLayout>
          <c:layoutTarget val="inner"/>
          <c:xMode val="edge"/>
          <c:yMode val="edge"/>
          <c:x val="0.26961423767196374"/>
          <c:y val="0.21660829473682866"/>
          <c:w val="0.46077152465607252"/>
          <c:h val="0.67606784903452644"/>
        </c:manualLayout>
      </c:layout>
      <c:pieChart>
        <c:varyColors val="1"/>
        <c:ser>
          <c:idx val="0"/>
          <c:order val="0"/>
          <c:dPt>
            <c:idx val="3"/>
            <c:bubble3D val="0"/>
            <c:explosion val="1"/>
          </c:dPt>
          <c:dLbls>
            <c:txPr>
              <a:bodyPr/>
              <a:lstStyle/>
              <a:p>
                <a:pPr>
                  <a:defRPr sz="1400" b="1" i="0" baseline="0">
                    <a:solidFill>
                      <a:srgbClr val="FFFFFF"/>
                    </a:solidFill>
                  </a:defRPr>
                </a:pPr>
                <a:endParaRPr lang="en-US"/>
              </a:p>
            </c:txPr>
            <c:showLegendKey val="0"/>
            <c:showVal val="0"/>
            <c:showCatName val="1"/>
            <c:showSerName val="0"/>
            <c:showPercent val="1"/>
            <c:showBubbleSize val="0"/>
            <c:showLeaderLines val="1"/>
          </c:dLbls>
          <c:cat>
            <c:strRef>
              <c:f>'[2007-2012 ANALYSIS REPORT (ITDB).xlsx]Tables'!$AD$12:$AD$15</c:f>
              <c:strCache>
                <c:ptCount val="4"/>
                <c:pt idx="0">
                  <c:v>Unknown if border detection</c:v>
                </c:pt>
                <c:pt idx="1">
                  <c:v>Border detection</c:v>
                </c:pt>
                <c:pt idx="2">
                  <c:v>Not border-related</c:v>
                </c:pt>
                <c:pt idx="3">
                  <c:v>Post-border detection</c:v>
                </c:pt>
              </c:strCache>
            </c:strRef>
          </c:cat>
          <c:val>
            <c:numRef>
              <c:f>'[2007-2012 ANALYSIS REPORT (ITDB).xlsx]Tables'!$AF$12:$AF$15</c:f>
              <c:numCache>
                <c:formatCode>General</c:formatCode>
                <c:ptCount val="4"/>
                <c:pt idx="0">
                  <c:v>40</c:v>
                </c:pt>
                <c:pt idx="1">
                  <c:v>454</c:v>
                </c:pt>
                <c:pt idx="2">
                  <c:v>645</c:v>
                </c:pt>
                <c:pt idx="3">
                  <c:v>103</c:v>
                </c:pt>
              </c:numCache>
            </c:numRef>
          </c:val>
        </c:ser>
        <c:dLbls>
          <c:showLegendKey val="0"/>
          <c:showVal val="0"/>
          <c:showCatName val="1"/>
          <c:showSerName val="0"/>
          <c:showPercent val="1"/>
          <c:showBubbleSize val="0"/>
          <c:showLeaderLines val="1"/>
        </c:dLbls>
        <c:firstSliceAng val="58"/>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45059"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45060" name="Rectangle 4"/>
          <p:cNvSpPr>
            <a:spLocks noGrp="1" noChangeArrowheads="1"/>
          </p:cNvSpPr>
          <p:nvPr>
            <p:ph type="ftr" sz="quarter" idx="2"/>
          </p:nvPr>
        </p:nvSpPr>
        <p:spPr bwMode="auto">
          <a:xfrm>
            <a:off x="0" y="9431338"/>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45061" name="Rectangle 5"/>
          <p:cNvSpPr>
            <a:spLocks noGrp="1" noChangeArrowheads="1"/>
          </p:cNvSpPr>
          <p:nvPr>
            <p:ph type="sldNum" sz="quarter" idx="3"/>
          </p:nvPr>
        </p:nvSpPr>
        <p:spPr bwMode="auto">
          <a:xfrm>
            <a:off x="3852863" y="9431338"/>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B9CA07EA-F01F-49E6-BBB5-5BA0345CB778}" type="slidenum">
              <a:rPr lang="en-US"/>
              <a:pPr>
                <a:defRPr/>
              </a:pPr>
              <a:t>‹#›</a:t>
            </a:fld>
            <a:endParaRPr lang="en-US"/>
          </a:p>
        </p:txBody>
      </p:sp>
    </p:spTree>
    <p:extLst>
      <p:ext uri="{BB962C8B-B14F-4D97-AF65-F5344CB8AC3E}">
        <p14:creationId xmlns:p14="http://schemas.microsoft.com/office/powerpoint/2010/main" val="372351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6147"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31338"/>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52863" y="9431338"/>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08C79199-CEB6-45D2-A0CC-847E721A6C4C}" type="slidenum">
              <a:rPr lang="en-US"/>
              <a:pPr>
                <a:defRPr/>
              </a:pPr>
              <a:t>‹#›</a:t>
            </a:fld>
            <a:endParaRPr lang="en-US"/>
          </a:p>
        </p:txBody>
      </p:sp>
    </p:spTree>
    <p:extLst>
      <p:ext uri="{BB962C8B-B14F-4D97-AF65-F5344CB8AC3E}">
        <p14:creationId xmlns:p14="http://schemas.microsoft.com/office/powerpoint/2010/main" val="111946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5101B-9F91-8745-B7AD-C91BB4EAA688}" type="slidenum">
              <a:rPr lang="en-US"/>
              <a:pPr/>
              <a:t>1</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07549-6FDB-6946-AE3B-AF6142A264BF}" type="slidenum">
              <a:rPr lang="en-US"/>
              <a:pPr/>
              <a:t>2</a:t>
            </a:fld>
            <a:endParaRPr 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r>
              <a:rPr lang="en-US" dirty="0" smtClean="0"/>
              <a:t>The scope of the ITDB</a:t>
            </a:r>
            <a:r>
              <a:rPr lang="en-US" baseline="0" dirty="0" smtClean="0"/>
              <a:t> information essentially covers any circumstance leading to the acquisition or movement of nuclear material. Importantly, these include circumstances regardless of whether there is intent or not. In other words we are concerned with any situation in which the materials are out of regulatory control. We are also interested in any failed attempts to acquire such materials and also any accidental losses of control. So we have a very comprehensive interest in materials that are out of regulatory control.</a:t>
            </a: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ITDB has 126 participating States including virtually all with significant nuclear industrial or research activities (except DPRK). There are some States that have uranium deposits that are not participants. Some other States may have significant numbers of radioisotopes for use in industry that are also not member States. Overall, participants represent virtually all significant global nuclear material and radioisotope owners, which is a major strength in the information sharing infrastructure internationally.</a:t>
            </a:r>
          </a:p>
        </p:txBody>
      </p:sp>
      <p:sp>
        <p:nvSpPr>
          <p:cNvPr id="4" name="Slide Number Placeholder 3"/>
          <p:cNvSpPr>
            <a:spLocks noGrp="1"/>
          </p:cNvSpPr>
          <p:nvPr>
            <p:ph type="sldNum" sz="quarter" idx="10"/>
          </p:nvPr>
        </p:nvSpPr>
        <p:spPr/>
        <p:txBody>
          <a:bodyPr/>
          <a:lstStyle/>
          <a:p>
            <a:fld id="{213204FE-F140-422F-A4FF-D56C30A384DC}" type="slidenum">
              <a:rPr lang="en-GB" smtClean="0"/>
              <a:t>3</a:t>
            </a:fld>
            <a:endParaRPr lang="en-GB"/>
          </a:p>
        </p:txBody>
      </p:sp>
    </p:spTree>
    <p:extLst>
      <p:ext uri="{BB962C8B-B14F-4D97-AF65-F5344CB8AC3E}">
        <p14:creationId xmlns:p14="http://schemas.microsoft.com/office/powerpoint/2010/main" val="26444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30EA3-108A-094E-AE0E-E1F54D2D5E0F}" type="slidenum">
              <a:rPr lang="en-US"/>
              <a:pPr/>
              <a:t>4</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fr-CA" sz="1200" b="0" i="0" u="none" strike="noStrike" kern="1200" baseline="0" dirty="0" smtClean="0">
              <a:solidFill>
                <a:schemeClr val="tx1"/>
              </a:solidFill>
              <a:latin typeface="Times New Roman"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30EA3-108A-094E-AE0E-E1F54D2D5E0F}" type="slidenum">
              <a:rPr lang="en-US"/>
              <a:pPr/>
              <a:t>5</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fr-CA" sz="1200" b="0" i="0" u="none" strike="noStrike" kern="1200" baseline="0" dirty="0" smtClean="0">
              <a:solidFill>
                <a:schemeClr val="tx1"/>
              </a:solidFill>
              <a:latin typeface="Times New Roman"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However, although Category</a:t>
            </a:r>
            <a:r>
              <a:rPr lang="en-US" baseline="0" dirty="0" smtClean="0"/>
              <a:t> 4 is relatively low risk of harm, there have been studies such as this concerning the explosive release of Am-241 that show that disruption and clean-up would be expensive.  This study involves a Cat 4 source (top end of Cat 4) and its </a:t>
            </a:r>
            <a:r>
              <a:rPr lang="en-US" baseline="0" dirty="0" err="1" smtClean="0"/>
              <a:t>modelled</a:t>
            </a:r>
            <a:r>
              <a:rPr lang="en-US" baseline="0" dirty="0" smtClean="0"/>
              <a:t> effect.  Not much personal risk but costly.  </a:t>
            </a:r>
          </a:p>
          <a:p>
            <a:pPr eaLnBrk="1" hangingPunct="1"/>
            <a:endParaRPr lang="en-US" baseline="0" dirty="0" smtClean="0"/>
          </a:p>
          <a:p>
            <a:pPr eaLnBrk="1" hangingPunct="1"/>
            <a:r>
              <a:rPr lang="en-US" baseline="0" dirty="0" smtClean="0"/>
              <a:t>IT SHOULD ALSO BE SAID THAT IN THE </a:t>
            </a:r>
            <a:r>
              <a:rPr lang="en-US" baseline="0" dirty="0" err="1" smtClean="0"/>
              <a:t>ITDB</a:t>
            </a:r>
            <a:r>
              <a:rPr lang="en-US" baseline="0" dirty="0" smtClean="0"/>
              <a:t> WE HAVE SEVERAL INCIDENTS IN RECENT YEARS THAT INVOLVE AM-241 SOURCES THAT ARE MANY TIMES MORE RADIOACTIVE THAN THAT USED IN THIS MODEL.</a:t>
            </a:r>
            <a:endParaRPr lang="en-US" dirty="0" smtClean="0"/>
          </a:p>
        </p:txBody>
      </p:sp>
      <p:sp>
        <p:nvSpPr>
          <p:cNvPr id="59396" name="Slide Number Placeholder 3"/>
          <p:cNvSpPr txBox="1">
            <a:spLocks noGrp="1"/>
          </p:cNvSpPr>
          <p:nvPr/>
        </p:nvSpPr>
        <p:spPr bwMode="auto">
          <a:xfrm>
            <a:off x="3849899" y="9430224"/>
            <a:ext cx="294618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0" tIns="46135" rIns="92270" bIns="46135" anchor="b"/>
          <a:lstStyle>
            <a:lvl1pPr defTabSz="923925" eaLnBrk="0" hangingPunct="0">
              <a:defRPr sz="1600">
                <a:solidFill>
                  <a:schemeClr val="tx1"/>
                </a:solidFill>
                <a:latin typeface="Times New Roman" pitchFamily="18" charset="0"/>
                <a:cs typeface="Arial" charset="0"/>
              </a:defRPr>
            </a:lvl1pPr>
            <a:lvl2pPr marL="742950" indent="-285750" defTabSz="923925" eaLnBrk="0" hangingPunct="0">
              <a:defRPr sz="1600">
                <a:solidFill>
                  <a:schemeClr val="tx1"/>
                </a:solidFill>
                <a:latin typeface="Times New Roman" pitchFamily="18" charset="0"/>
                <a:cs typeface="Arial" charset="0"/>
              </a:defRPr>
            </a:lvl2pPr>
            <a:lvl3pPr marL="1143000" indent="-228600" defTabSz="923925" eaLnBrk="0" hangingPunct="0">
              <a:defRPr sz="1600">
                <a:solidFill>
                  <a:schemeClr val="tx1"/>
                </a:solidFill>
                <a:latin typeface="Times New Roman" pitchFamily="18" charset="0"/>
                <a:cs typeface="Arial" charset="0"/>
              </a:defRPr>
            </a:lvl3pPr>
            <a:lvl4pPr marL="1600200" indent="-228600" defTabSz="923925" eaLnBrk="0" hangingPunct="0">
              <a:defRPr sz="1600">
                <a:solidFill>
                  <a:schemeClr val="tx1"/>
                </a:solidFill>
                <a:latin typeface="Times New Roman" pitchFamily="18" charset="0"/>
                <a:cs typeface="Arial" charset="0"/>
              </a:defRPr>
            </a:lvl4pPr>
            <a:lvl5pPr marL="2057400" indent="-228600" defTabSz="923925" eaLnBrk="0" hangingPunct="0">
              <a:defRPr sz="1600">
                <a:solidFill>
                  <a:schemeClr val="tx1"/>
                </a:solidFill>
                <a:latin typeface="Times New Roman" pitchFamily="18" charset="0"/>
                <a:cs typeface="Arial" charset="0"/>
              </a:defRPr>
            </a:lvl5pPr>
            <a:lvl6pPr marL="2514600" indent="-228600" defTabSz="923925"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defTabSz="923925"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defTabSz="923925"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defTabSz="923925" eaLnBrk="0" fontAlgn="base" hangingPunct="0">
              <a:spcBef>
                <a:spcPct val="0"/>
              </a:spcBef>
              <a:spcAft>
                <a:spcPct val="0"/>
              </a:spcAft>
              <a:defRPr sz="1600">
                <a:solidFill>
                  <a:schemeClr val="tx1"/>
                </a:solidFill>
                <a:latin typeface="Times New Roman" pitchFamily="18" charset="0"/>
                <a:cs typeface="Arial" charset="0"/>
              </a:defRPr>
            </a:lvl9pPr>
          </a:lstStyle>
          <a:p>
            <a:pPr algn="r" eaLnBrk="1" hangingPunct="1"/>
            <a:fld id="{6AE82854-6E7A-4505-B9AC-F6BA95DFD2FD}" type="slidenum">
              <a:rPr lang="en-GB" sz="1200"/>
              <a:pPr algn="r" eaLnBrk="1" hangingPunct="1"/>
              <a:t>15</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98DB5B0-AFC4-48B3-BDE0-192B8E901F62}" type="slidenum">
              <a:rPr lang="en-US" smtClean="0">
                <a:cs typeface="Arial" charset="0"/>
              </a:rPr>
              <a:pPr/>
              <a:t>24</a:t>
            </a:fld>
            <a:endParaRPr lang="en-US"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692525" y="5118100"/>
            <a:ext cx="1919288" cy="1439863"/>
            <a:chOff x="485" y="1104"/>
            <a:chExt cx="1810" cy="1357"/>
          </a:xfrm>
        </p:grpSpPr>
        <p:sp>
          <p:nvSpPr>
            <p:cNvPr id="5" name="Freeform 3"/>
            <p:cNvSpPr>
              <a:spLocks noChangeAspect="1"/>
            </p:cNvSpPr>
            <p:nvPr userDrawn="1"/>
          </p:nvSpPr>
          <p:spPr bwMode="auto">
            <a:xfrm>
              <a:off x="984" y="1687"/>
              <a:ext cx="225" cy="162"/>
            </a:xfrm>
            <a:custGeom>
              <a:avLst/>
              <a:gdLst/>
              <a:ahLst/>
              <a:cxnLst>
                <a:cxn ang="0">
                  <a:pos x="445" y="296"/>
                </a:cxn>
                <a:cxn ang="0">
                  <a:pos x="450" y="289"/>
                </a:cxn>
                <a:cxn ang="0">
                  <a:pos x="441" y="286"/>
                </a:cxn>
                <a:cxn ang="0">
                  <a:pos x="425" y="277"/>
                </a:cxn>
                <a:cxn ang="0">
                  <a:pos x="406" y="257"/>
                </a:cxn>
                <a:cxn ang="0">
                  <a:pos x="398" y="249"/>
                </a:cxn>
                <a:cxn ang="0">
                  <a:pos x="380" y="217"/>
                </a:cxn>
                <a:cxn ang="0">
                  <a:pos x="342" y="156"/>
                </a:cxn>
                <a:cxn ang="0">
                  <a:pos x="308" y="114"/>
                </a:cxn>
                <a:cxn ang="0">
                  <a:pos x="236" y="34"/>
                </a:cxn>
                <a:cxn ang="0">
                  <a:pos x="200" y="0"/>
                </a:cxn>
                <a:cxn ang="0">
                  <a:pos x="221" y="87"/>
                </a:cxn>
                <a:cxn ang="0">
                  <a:pos x="236" y="129"/>
                </a:cxn>
                <a:cxn ang="0">
                  <a:pos x="254" y="169"/>
                </a:cxn>
                <a:cxn ang="0">
                  <a:pos x="263" y="185"/>
                </a:cxn>
                <a:cxn ang="0">
                  <a:pos x="284" y="216"/>
                </a:cxn>
                <a:cxn ang="0">
                  <a:pos x="310" y="241"/>
                </a:cxn>
                <a:cxn ang="0">
                  <a:pos x="347" y="264"/>
                </a:cxn>
                <a:cxn ang="0">
                  <a:pos x="369" y="273"/>
                </a:cxn>
                <a:cxn ang="0">
                  <a:pos x="239" y="238"/>
                </a:cxn>
                <a:cxn ang="0">
                  <a:pos x="217" y="233"/>
                </a:cxn>
                <a:cxn ang="0">
                  <a:pos x="138" y="214"/>
                </a:cxn>
                <a:cxn ang="0">
                  <a:pos x="66" y="191"/>
                </a:cxn>
                <a:cxn ang="0">
                  <a:pos x="27" y="172"/>
                </a:cxn>
                <a:cxn ang="0">
                  <a:pos x="0" y="159"/>
                </a:cxn>
                <a:cxn ang="0">
                  <a:pos x="33" y="208"/>
                </a:cxn>
                <a:cxn ang="0">
                  <a:pos x="78" y="251"/>
                </a:cxn>
                <a:cxn ang="0">
                  <a:pos x="130" y="286"/>
                </a:cxn>
                <a:cxn ang="0">
                  <a:pos x="186" y="312"/>
                </a:cxn>
                <a:cxn ang="0">
                  <a:pos x="202" y="317"/>
                </a:cxn>
                <a:cxn ang="0">
                  <a:pos x="234" y="323"/>
                </a:cxn>
                <a:cxn ang="0">
                  <a:pos x="282" y="325"/>
                </a:cxn>
                <a:cxn ang="0">
                  <a:pos x="348" y="315"/>
                </a:cxn>
                <a:cxn ang="0">
                  <a:pos x="445" y="296"/>
                </a:cxn>
                <a:cxn ang="0">
                  <a:pos x="445" y="296"/>
                </a:cxn>
              </a:cxnLst>
              <a:rect l="0" t="0" r="r" b="b"/>
              <a:pathLst>
                <a:path w="450" h="325">
                  <a:moveTo>
                    <a:pt x="445" y="296"/>
                  </a:moveTo>
                  <a:lnTo>
                    <a:pt x="445" y="296"/>
                  </a:lnTo>
                  <a:lnTo>
                    <a:pt x="448" y="293"/>
                  </a:lnTo>
                  <a:lnTo>
                    <a:pt x="450" y="289"/>
                  </a:lnTo>
                  <a:lnTo>
                    <a:pt x="450" y="289"/>
                  </a:lnTo>
                  <a:lnTo>
                    <a:pt x="441" y="286"/>
                  </a:lnTo>
                  <a:lnTo>
                    <a:pt x="433" y="283"/>
                  </a:lnTo>
                  <a:lnTo>
                    <a:pt x="425" y="277"/>
                  </a:lnTo>
                  <a:lnTo>
                    <a:pt x="417" y="270"/>
                  </a:lnTo>
                  <a:lnTo>
                    <a:pt x="406" y="257"/>
                  </a:lnTo>
                  <a:lnTo>
                    <a:pt x="398" y="249"/>
                  </a:lnTo>
                  <a:lnTo>
                    <a:pt x="398" y="249"/>
                  </a:lnTo>
                  <a:lnTo>
                    <a:pt x="392" y="238"/>
                  </a:lnTo>
                  <a:lnTo>
                    <a:pt x="380" y="217"/>
                  </a:lnTo>
                  <a:lnTo>
                    <a:pt x="364" y="190"/>
                  </a:lnTo>
                  <a:lnTo>
                    <a:pt x="342" y="156"/>
                  </a:lnTo>
                  <a:lnTo>
                    <a:pt x="342" y="156"/>
                  </a:lnTo>
                  <a:lnTo>
                    <a:pt x="308" y="114"/>
                  </a:lnTo>
                  <a:lnTo>
                    <a:pt x="271" y="73"/>
                  </a:lnTo>
                  <a:lnTo>
                    <a:pt x="236" y="34"/>
                  </a:lnTo>
                  <a:lnTo>
                    <a:pt x="200" y="0"/>
                  </a:lnTo>
                  <a:lnTo>
                    <a:pt x="200" y="0"/>
                  </a:lnTo>
                  <a:lnTo>
                    <a:pt x="212" y="44"/>
                  </a:lnTo>
                  <a:lnTo>
                    <a:pt x="221" y="87"/>
                  </a:lnTo>
                  <a:lnTo>
                    <a:pt x="228" y="108"/>
                  </a:lnTo>
                  <a:lnTo>
                    <a:pt x="236" y="129"/>
                  </a:lnTo>
                  <a:lnTo>
                    <a:pt x="244" y="148"/>
                  </a:lnTo>
                  <a:lnTo>
                    <a:pt x="254" y="169"/>
                  </a:lnTo>
                  <a:lnTo>
                    <a:pt x="254" y="169"/>
                  </a:lnTo>
                  <a:lnTo>
                    <a:pt x="263" y="185"/>
                  </a:lnTo>
                  <a:lnTo>
                    <a:pt x="273" y="201"/>
                  </a:lnTo>
                  <a:lnTo>
                    <a:pt x="284" y="216"/>
                  </a:lnTo>
                  <a:lnTo>
                    <a:pt x="297" y="228"/>
                  </a:lnTo>
                  <a:lnTo>
                    <a:pt x="310" y="241"/>
                  </a:lnTo>
                  <a:lnTo>
                    <a:pt x="327" y="253"/>
                  </a:lnTo>
                  <a:lnTo>
                    <a:pt x="347" y="264"/>
                  </a:lnTo>
                  <a:lnTo>
                    <a:pt x="369" y="273"/>
                  </a:lnTo>
                  <a:lnTo>
                    <a:pt x="369" y="273"/>
                  </a:lnTo>
                  <a:lnTo>
                    <a:pt x="302" y="254"/>
                  </a:lnTo>
                  <a:lnTo>
                    <a:pt x="239" y="238"/>
                  </a:lnTo>
                  <a:lnTo>
                    <a:pt x="239" y="238"/>
                  </a:lnTo>
                  <a:lnTo>
                    <a:pt x="217" y="233"/>
                  </a:lnTo>
                  <a:lnTo>
                    <a:pt x="191" y="228"/>
                  </a:lnTo>
                  <a:lnTo>
                    <a:pt x="138" y="214"/>
                  </a:lnTo>
                  <a:lnTo>
                    <a:pt x="91" y="200"/>
                  </a:lnTo>
                  <a:lnTo>
                    <a:pt x="66" y="191"/>
                  </a:lnTo>
                  <a:lnTo>
                    <a:pt x="66" y="191"/>
                  </a:lnTo>
                  <a:lnTo>
                    <a:pt x="27" y="172"/>
                  </a:lnTo>
                  <a:lnTo>
                    <a:pt x="0" y="159"/>
                  </a:lnTo>
                  <a:lnTo>
                    <a:pt x="0" y="159"/>
                  </a:lnTo>
                  <a:lnTo>
                    <a:pt x="16" y="185"/>
                  </a:lnTo>
                  <a:lnTo>
                    <a:pt x="33" y="208"/>
                  </a:lnTo>
                  <a:lnTo>
                    <a:pt x="56" y="230"/>
                  </a:lnTo>
                  <a:lnTo>
                    <a:pt x="78" y="251"/>
                  </a:lnTo>
                  <a:lnTo>
                    <a:pt x="104" y="270"/>
                  </a:lnTo>
                  <a:lnTo>
                    <a:pt x="130" y="286"/>
                  </a:lnTo>
                  <a:lnTo>
                    <a:pt x="157" y="301"/>
                  </a:lnTo>
                  <a:lnTo>
                    <a:pt x="186" y="312"/>
                  </a:lnTo>
                  <a:lnTo>
                    <a:pt x="186" y="312"/>
                  </a:lnTo>
                  <a:lnTo>
                    <a:pt x="202" y="317"/>
                  </a:lnTo>
                  <a:lnTo>
                    <a:pt x="218" y="322"/>
                  </a:lnTo>
                  <a:lnTo>
                    <a:pt x="234" y="323"/>
                  </a:lnTo>
                  <a:lnTo>
                    <a:pt x="250" y="325"/>
                  </a:lnTo>
                  <a:lnTo>
                    <a:pt x="282" y="325"/>
                  </a:lnTo>
                  <a:lnTo>
                    <a:pt x="316" y="322"/>
                  </a:lnTo>
                  <a:lnTo>
                    <a:pt x="348" y="315"/>
                  </a:lnTo>
                  <a:lnTo>
                    <a:pt x="380" y="309"/>
                  </a:lnTo>
                  <a:lnTo>
                    <a:pt x="445" y="296"/>
                  </a:lnTo>
                  <a:lnTo>
                    <a:pt x="445" y="296"/>
                  </a:lnTo>
                  <a:lnTo>
                    <a:pt x="445" y="296"/>
                  </a:lnTo>
                  <a:lnTo>
                    <a:pt x="445" y="296"/>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6" name="Freeform 4"/>
            <p:cNvSpPr>
              <a:spLocks noChangeAspect="1"/>
            </p:cNvSpPr>
            <p:nvPr userDrawn="1"/>
          </p:nvSpPr>
          <p:spPr bwMode="auto">
            <a:xfrm>
              <a:off x="916" y="1601"/>
              <a:ext cx="181" cy="187"/>
            </a:xfrm>
            <a:custGeom>
              <a:avLst/>
              <a:gdLst/>
              <a:ahLst/>
              <a:cxnLst>
                <a:cxn ang="0">
                  <a:pos x="354" y="376"/>
                </a:cxn>
                <a:cxn ang="0">
                  <a:pos x="362" y="374"/>
                </a:cxn>
                <a:cxn ang="0">
                  <a:pos x="346" y="340"/>
                </a:cxn>
                <a:cxn ang="0">
                  <a:pos x="341" y="324"/>
                </a:cxn>
                <a:cxn ang="0">
                  <a:pos x="328" y="250"/>
                </a:cxn>
                <a:cxn ang="0">
                  <a:pos x="314" y="189"/>
                </a:cxn>
                <a:cxn ang="0">
                  <a:pos x="307" y="170"/>
                </a:cxn>
                <a:cxn ang="0">
                  <a:pos x="278" y="107"/>
                </a:cxn>
                <a:cxn ang="0">
                  <a:pos x="246" y="51"/>
                </a:cxn>
                <a:cxn ang="0">
                  <a:pos x="212" y="0"/>
                </a:cxn>
                <a:cxn ang="0">
                  <a:pos x="216" y="43"/>
                </a:cxn>
                <a:cxn ang="0">
                  <a:pos x="220" y="128"/>
                </a:cxn>
                <a:cxn ang="0">
                  <a:pos x="230" y="191"/>
                </a:cxn>
                <a:cxn ang="0">
                  <a:pos x="243" y="231"/>
                </a:cxn>
                <a:cxn ang="0">
                  <a:pos x="264" y="275"/>
                </a:cxn>
                <a:cxn ang="0">
                  <a:pos x="293" y="316"/>
                </a:cxn>
                <a:cxn ang="0">
                  <a:pos x="312" y="339"/>
                </a:cxn>
                <a:cxn ang="0">
                  <a:pos x="298" y="329"/>
                </a:cxn>
                <a:cxn ang="0">
                  <a:pos x="275" y="307"/>
                </a:cxn>
                <a:cxn ang="0">
                  <a:pos x="249" y="281"/>
                </a:cxn>
                <a:cxn ang="0">
                  <a:pos x="190" y="233"/>
                </a:cxn>
                <a:cxn ang="0">
                  <a:pos x="127" y="188"/>
                </a:cxn>
                <a:cxn ang="0">
                  <a:pos x="69" y="140"/>
                </a:cxn>
                <a:cxn ang="0">
                  <a:pos x="44" y="114"/>
                </a:cxn>
                <a:cxn ang="0">
                  <a:pos x="34" y="101"/>
                </a:cxn>
                <a:cxn ang="0">
                  <a:pos x="13" y="74"/>
                </a:cxn>
                <a:cxn ang="0">
                  <a:pos x="0" y="62"/>
                </a:cxn>
                <a:cxn ang="0">
                  <a:pos x="7" y="87"/>
                </a:cxn>
                <a:cxn ang="0">
                  <a:pos x="23" y="135"/>
                </a:cxn>
                <a:cxn ang="0">
                  <a:pos x="45" y="185"/>
                </a:cxn>
                <a:cxn ang="0">
                  <a:pos x="71" y="228"/>
                </a:cxn>
                <a:cxn ang="0">
                  <a:pos x="85" y="249"/>
                </a:cxn>
                <a:cxn ang="0">
                  <a:pos x="110" y="276"/>
                </a:cxn>
                <a:cxn ang="0">
                  <a:pos x="134" y="299"/>
                </a:cxn>
                <a:cxn ang="0">
                  <a:pos x="159" y="316"/>
                </a:cxn>
                <a:cxn ang="0">
                  <a:pos x="214" y="340"/>
                </a:cxn>
                <a:cxn ang="0">
                  <a:pos x="270" y="355"/>
                </a:cxn>
                <a:cxn ang="0">
                  <a:pos x="298" y="360"/>
                </a:cxn>
                <a:cxn ang="0">
                  <a:pos x="333" y="368"/>
                </a:cxn>
                <a:cxn ang="0">
                  <a:pos x="354" y="376"/>
                </a:cxn>
                <a:cxn ang="0">
                  <a:pos x="354" y="376"/>
                </a:cxn>
              </a:cxnLst>
              <a:rect l="0" t="0" r="r" b="b"/>
              <a:pathLst>
                <a:path w="362" h="376">
                  <a:moveTo>
                    <a:pt x="354" y="376"/>
                  </a:moveTo>
                  <a:lnTo>
                    <a:pt x="354" y="376"/>
                  </a:lnTo>
                  <a:lnTo>
                    <a:pt x="362" y="374"/>
                  </a:lnTo>
                  <a:lnTo>
                    <a:pt x="362" y="374"/>
                  </a:lnTo>
                  <a:lnTo>
                    <a:pt x="351" y="353"/>
                  </a:lnTo>
                  <a:lnTo>
                    <a:pt x="346" y="340"/>
                  </a:lnTo>
                  <a:lnTo>
                    <a:pt x="341" y="324"/>
                  </a:lnTo>
                  <a:lnTo>
                    <a:pt x="341" y="324"/>
                  </a:lnTo>
                  <a:lnTo>
                    <a:pt x="334" y="291"/>
                  </a:lnTo>
                  <a:lnTo>
                    <a:pt x="328" y="250"/>
                  </a:lnTo>
                  <a:lnTo>
                    <a:pt x="318" y="209"/>
                  </a:lnTo>
                  <a:lnTo>
                    <a:pt x="314" y="189"/>
                  </a:lnTo>
                  <a:lnTo>
                    <a:pt x="307" y="170"/>
                  </a:lnTo>
                  <a:lnTo>
                    <a:pt x="307" y="170"/>
                  </a:lnTo>
                  <a:lnTo>
                    <a:pt x="293" y="138"/>
                  </a:lnTo>
                  <a:lnTo>
                    <a:pt x="278" y="107"/>
                  </a:lnTo>
                  <a:lnTo>
                    <a:pt x="262" y="79"/>
                  </a:lnTo>
                  <a:lnTo>
                    <a:pt x="246" y="51"/>
                  </a:lnTo>
                  <a:lnTo>
                    <a:pt x="222" y="14"/>
                  </a:lnTo>
                  <a:lnTo>
                    <a:pt x="212" y="0"/>
                  </a:lnTo>
                  <a:lnTo>
                    <a:pt x="212" y="0"/>
                  </a:lnTo>
                  <a:lnTo>
                    <a:pt x="216" y="43"/>
                  </a:lnTo>
                  <a:lnTo>
                    <a:pt x="219" y="87"/>
                  </a:lnTo>
                  <a:lnTo>
                    <a:pt x="220" y="128"/>
                  </a:lnTo>
                  <a:lnTo>
                    <a:pt x="227" y="170"/>
                  </a:lnTo>
                  <a:lnTo>
                    <a:pt x="230" y="191"/>
                  </a:lnTo>
                  <a:lnTo>
                    <a:pt x="236" y="212"/>
                  </a:lnTo>
                  <a:lnTo>
                    <a:pt x="243" y="231"/>
                  </a:lnTo>
                  <a:lnTo>
                    <a:pt x="253" y="252"/>
                  </a:lnTo>
                  <a:lnTo>
                    <a:pt x="264" y="275"/>
                  </a:lnTo>
                  <a:lnTo>
                    <a:pt x="277" y="295"/>
                  </a:lnTo>
                  <a:lnTo>
                    <a:pt x="293" y="316"/>
                  </a:lnTo>
                  <a:lnTo>
                    <a:pt x="312" y="339"/>
                  </a:lnTo>
                  <a:lnTo>
                    <a:pt x="312" y="339"/>
                  </a:lnTo>
                  <a:lnTo>
                    <a:pt x="304" y="334"/>
                  </a:lnTo>
                  <a:lnTo>
                    <a:pt x="298" y="329"/>
                  </a:lnTo>
                  <a:lnTo>
                    <a:pt x="288" y="321"/>
                  </a:lnTo>
                  <a:lnTo>
                    <a:pt x="275" y="307"/>
                  </a:lnTo>
                  <a:lnTo>
                    <a:pt x="275" y="307"/>
                  </a:lnTo>
                  <a:lnTo>
                    <a:pt x="249" y="281"/>
                  </a:lnTo>
                  <a:lnTo>
                    <a:pt x="220" y="257"/>
                  </a:lnTo>
                  <a:lnTo>
                    <a:pt x="190" y="233"/>
                  </a:lnTo>
                  <a:lnTo>
                    <a:pt x="159" y="210"/>
                  </a:lnTo>
                  <a:lnTo>
                    <a:pt x="127" y="188"/>
                  </a:lnTo>
                  <a:lnTo>
                    <a:pt x="98" y="165"/>
                  </a:lnTo>
                  <a:lnTo>
                    <a:pt x="69" y="140"/>
                  </a:lnTo>
                  <a:lnTo>
                    <a:pt x="57" y="127"/>
                  </a:lnTo>
                  <a:lnTo>
                    <a:pt x="44" y="114"/>
                  </a:lnTo>
                  <a:lnTo>
                    <a:pt x="44" y="114"/>
                  </a:lnTo>
                  <a:lnTo>
                    <a:pt x="34" y="101"/>
                  </a:lnTo>
                  <a:lnTo>
                    <a:pt x="23" y="87"/>
                  </a:lnTo>
                  <a:lnTo>
                    <a:pt x="13" y="74"/>
                  </a:lnTo>
                  <a:lnTo>
                    <a:pt x="7" y="67"/>
                  </a:lnTo>
                  <a:lnTo>
                    <a:pt x="0" y="62"/>
                  </a:lnTo>
                  <a:lnTo>
                    <a:pt x="0" y="62"/>
                  </a:lnTo>
                  <a:lnTo>
                    <a:pt x="7" y="87"/>
                  </a:lnTo>
                  <a:lnTo>
                    <a:pt x="15" y="111"/>
                  </a:lnTo>
                  <a:lnTo>
                    <a:pt x="23" y="135"/>
                  </a:lnTo>
                  <a:lnTo>
                    <a:pt x="34" y="160"/>
                  </a:lnTo>
                  <a:lnTo>
                    <a:pt x="45" y="185"/>
                  </a:lnTo>
                  <a:lnTo>
                    <a:pt x="58" y="207"/>
                  </a:lnTo>
                  <a:lnTo>
                    <a:pt x="71" y="228"/>
                  </a:lnTo>
                  <a:lnTo>
                    <a:pt x="85" y="249"/>
                  </a:lnTo>
                  <a:lnTo>
                    <a:pt x="85" y="249"/>
                  </a:lnTo>
                  <a:lnTo>
                    <a:pt x="97" y="263"/>
                  </a:lnTo>
                  <a:lnTo>
                    <a:pt x="110" y="276"/>
                  </a:lnTo>
                  <a:lnTo>
                    <a:pt x="121" y="287"/>
                  </a:lnTo>
                  <a:lnTo>
                    <a:pt x="134" y="299"/>
                  </a:lnTo>
                  <a:lnTo>
                    <a:pt x="147" y="307"/>
                  </a:lnTo>
                  <a:lnTo>
                    <a:pt x="159" y="316"/>
                  </a:lnTo>
                  <a:lnTo>
                    <a:pt x="187" y="329"/>
                  </a:lnTo>
                  <a:lnTo>
                    <a:pt x="214" y="340"/>
                  </a:lnTo>
                  <a:lnTo>
                    <a:pt x="241" y="348"/>
                  </a:lnTo>
                  <a:lnTo>
                    <a:pt x="270" y="355"/>
                  </a:lnTo>
                  <a:lnTo>
                    <a:pt x="298" y="360"/>
                  </a:lnTo>
                  <a:lnTo>
                    <a:pt x="298" y="360"/>
                  </a:lnTo>
                  <a:lnTo>
                    <a:pt x="320" y="364"/>
                  </a:lnTo>
                  <a:lnTo>
                    <a:pt x="333" y="368"/>
                  </a:lnTo>
                  <a:lnTo>
                    <a:pt x="354" y="376"/>
                  </a:lnTo>
                  <a:lnTo>
                    <a:pt x="354" y="376"/>
                  </a:lnTo>
                  <a:lnTo>
                    <a:pt x="354" y="376"/>
                  </a:lnTo>
                  <a:lnTo>
                    <a:pt x="354" y="376"/>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7" name="Freeform 5"/>
            <p:cNvSpPr>
              <a:spLocks noChangeAspect="1"/>
            </p:cNvSpPr>
            <p:nvPr userDrawn="1"/>
          </p:nvSpPr>
          <p:spPr bwMode="auto">
            <a:xfrm>
              <a:off x="888" y="1490"/>
              <a:ext cx="127" cy="203"/>
            </a:xfrm>
            <a:custGeom>
              <a:avLst/>
              <a:gdLst/>
              <a:ahLst/>
              <a:cxnLst>
                <a:cxn ang="0">
                  <a:pos x="248" y="407"/>
                </a:cxn>
                <a:cxn ang="0">
                  <a:pos x="256" y="405"/>
                </a:cxn>
                <a:cxn ang="0">
                  <a:pos x="250" y="387"/>
                </a:cxn>
                <a:cxn ang="0">
                  <a:pos x="241" y="349"/>
                </a:cxn>
                <a:cxn ang="0">
                  <a:pos x="240" y="331"/>
                </a:cxn>
                <a:cxn ang="0">
                  <a:pos x="246" y="233"/>
                </a:cxn>
                <a:cxn ang="0">
                  <a:pos x="248" y="196"/>
                </a:cxn>
                <a:cxn ang="0">
                  <a:pos x="246" y="146"/>
                </a:cxn>
                <a:cxn ang="0">
                  <a:pos x="241" y="95"/>
                </a:cxn>
                <a:cxn ang="0">
                  <a:pos x="230" y="45"/>
                </a:cxn>
                <a:cxn ang="0">
                  <a:pos x="211" y="0"/>
                </a:cxn>
                <a:cxn ang="0">
                  <a:pos x="196" y="68"/>
                </a:cxn>
                <a:cxn ang="0">
                  <a:pos x="187" y="138"/>
                </a:cxn>
                <a:cxn ang="0">
                  <a:pos x="185" y="211"/>
                </a:cxn>
                <a:cxn ang="0">
                  <a:pos x="192" y="264"/>
                </a:cxn>
                <a:cxn ang="0">
                  <a:pos x="195" y="281"/>
                </a:cxn>
                <a:cxn ang="0">
                  <a:pos x="209" y="325"/>
                </a:cxn>
                <a:cxn ang="0">
                  <a:pos x="213" y="341"/>
                </a:cxn>
                <a:cxn ang="0">
                  <a:pos x="174" y="272"/>
                </a:cxn>
                <a:cxn ang="0">
                  <a:pos x="137" y="217"/>
                </a:cxn>
                <a:cxn ang="0">
                  <a:pos x="124" y="203"/>
                </a:cxn>
                <a:cxn ang="0">
                  <a:pos x="63" y="133"/>
                </a:cxn>
                <a:cxn ang="0">
                  <a:pos x="45" y="111"/>
                </a:cxn>
                <a:cxn ang="0">
                  <a:pos x="12" y="53"/>
                </a:cxn>
                <a:cxn ang="0">
                  <a:pos x="0" y="29"/>
                </a:cxn>
                <a:cxn ang="0">
                  <a:pos x="2" y="69"/>
                </a:cxn>
                <a:cxn ang="0">
                  <a:pos x="5" y="96"/>
                </a:cxn>
                <a:cxn ang="0">
                  <a:pos x="20" y="148"/>
                </a:cxn>
                <a:cxn ang="0">
                  <a:pos x="39" y="198"/>
                </a:cxn>
                <a:cxn ang="0">
                  <a:pos x="47" y="214"/>
                </a:cxn>
                <a:cxn ang="0">
                  <a:pos x="65" y="244"/>
                </a:cxn>
                <a:cxn ang="0">
                  <a:pos x="86" y="270"/>
                </a:cxn>
                <a:cxn ang="0">
                  <a:pos x="123" y="304"/>
                </a:cxn>
                <a:cxn ang="0">
                  <a:pos x="213" y="376"/>
                </a:cxn>
                <a:cxn ang="0">
                  <a:pos x="248" y="407"/>
                </a:cxn>
                <a:cxn ang="0">
                  <a:pos x="248" y="407"/>
                </a:cxn>
              </a:cxnLst>
              <a:rect l="0" t="0" r="r" b="b"/>
              <a:pathLst>
                <a:path w="256" h="407">
                  <a:moveTo>
                    <a:pt x="248" y="407"/>
                  </a:moveTo>
                  <a:lnTo>
                    <a:pt x="248" y="407"/>
                  </a:lnTo>
                  <a:lnTo>
                    <a:pt x="251" y="407"/>
                  </a:lnTo>
                  <a:lnTo>
                    <a:pt x="256" y="405"/>
                  </a:lnTo>
                  <a:lnTo>
                    <a:pt x="256" y="405"/>
                  </a:lnTo>
                  <a:lnTo>
                    <a:pt x="250" y="387"/>
                  </a:lnTo>
                  <a:lnTo>
                    <a:pt x="245" y="368"/>
                  </a:lnTo>
                  <a:lnTo>
                    <a:pt x="241" y="349"/>
                  </a:lnTo>
                  <a:lnTo>
                    <a:pt x="240" y="331"/>
                  </a:lnTo>
                  <a:lnTo>
                    <a:pt x="240" y="331"/>
                  </a:lnTo>
                  <a:lnTo>
                    <a:pt x="245" y="268"/>
                  </a:lnTo>
                  <a:lnTo>
                    <a:pt x="246" y="233"/>
                  </a:lnTo>
                  <a:lnTo>
                    <a:pt x="248" y="196"/>
                  </a:lnTo>
                  <a:lnTo>
                    <a:pt x="248" y="196"/>
                  </a:lnTo>
                  <a:lnTo>
                    <a:pt x="248" y="170"/>
                  </a:lnTo>
                  <a:lnTo>
                    <a:pt x="246" y="146"/>
                  </a:lnTo>
                  <a:lnTo>
                    <a:pt x="245" y="121"/>
                  </a:lnTo>
                  <a:lnTo>
                    <a:pt x="241" y="95"/>
                  </a:lnTo>
                  <a:lnTo>
                    <a:pt x="237" y="71"/>
                  </a:lnTo>
                  <a:lnTo>
                    <a:pt x="230" y="45"/>
                  </a:lnTo>
                  <a:lnTo>
                    <a:pt x="222" y="23"/>
                  </a:lnTo>
                  <a:lnTo>
                    <a:pt x="211" y="0"/>
                  </a:lnTo>
                  <a:lnTo>
                    <a:pt x="211" y="0"/>
                  </a:lnTo>
                  <a:lnTo>
                    <a:pt x="196" y="68"/>
                  </a:lnTo>
                  <a:lnTo>
                    <a:pt x="192" y="103"/>
                  </a:lnTo>
                  <a:lnTo>
                    <a:pt x="187" y="138"/>
                  </a:lnTo>
                  <a:lnTo>
                    <a:pt x="185" y="175"/>
                  </a:lnTo>
                  <a:lnTo>
                    <a:pt x="185" y="211"/>
                  </a:lnTo>
                  <a:lnTo>
                    <a:pt x="188" y="246"/>
                  </a:lnTo>
                  <a:lnTo>
                    <a:pt x="192" y="264"/>
                  </a:lnTo>
                  <a:lnTo>
                    <a:pt x="195" y="281"/>
                  </a:lnTo>
                  <a:lnTo>
                    <a:pt x="195" y="281"/>
                  </a:lnTo>
                  <a:lnTo>
                    <a:pt x="205" y="310"/>
                  </a:lnTo>
                  <a:lnTo>
                    <a:pt x="209" y="325"/>
                  </a:lnTo>
                  <a:lnTo>
                    <a:pt x="213" y="341"/>
                  </a:lnTo>
                  <a:lnTo>
                    <a:pt x="213" y="341"/>
                  </a:lnTo>
                  <a:lnTo>
                    <a:pt x="195" y="309"/>
                  </a:lnTo>
                  <a:lnTo>
                    <a:pt x="174" y="272"/>
                  </a:lnTo>
                  <a:lnTo>
                    <a:pt x="150" y="235"/>
                  </a:lnTo>
                  <a:lnTo>
                    <a:pt x="137" y="217"/>
                  </a:lnTo>
                  <a:lnTo>
                    <a:pt x="124" y="203"/>
                  </a:lnTo>
                  <a:lnTo>
                    <a:pt x="124" y="203"/>
                  </a:lnTo>
                  <a:lnTo>
                    <a:pt x="81" y="156"/>
                  </a:lnTo>
                  <a:lnTo>
                    <a:pt x="63" y="133"/>
                  </a:lnTo>
                  <a:lnTo>
                    <a:pt x="45" y="111"/>
                  </a:lnTo>
                  <a:lnTo>
                    <a:pt x="45" y="111"/>
                  </a:lnTo>
                  <a:lnTo>
                    <a:pt x="26" y="79"/>
                  </a:lnTo>
                  <a:lnTo>
                    <a:pt x="12" y="53"/>
                  </a:lnTo>
                  <a:lnTo>
                    <a:pt x="0" y="29"/>
                  </a:lnTo>
                  <a:lnTo>
                    <a:pt x="0" y="29"/>
                  </a:lnTo>
                  <a:lnTo>
                    <a:pt x="0" y="48"/>
                  </a:lnTo>
                  <a:lnTo>
                    <a:pt x="2" y="69"/>
                  </a:lnTo>
                  <a:lnTo>
                    <a:pt x="5" y="96"/>
                  </a:lnTo>
                  <a:lnTo>
                    <a:pt x="5" y="96"/>
                  </a:lnTo>
                  <a:lnTo>
                    <a:pt x="12" y="121"/>
                  </a:lnTo>
                  <a:lnTo>
                    <a:pt x="20" y="148"/>
                  </a:lnTo>
                  <a:lnTo>
                    <a:pt x="31" y="175"/>
                  </a:lnTo>
                  <a:lnTo>
                    <a:pt x="39" y="198"/>
                  </a:lnTo>
                  <a:lnTo>
                    <a:pt x="39" y="198"/>
                  </a:lnTo>
                  <a:lnTo>
                    <a:pt x="47" y="214"/>
                  </a:lnTo>
                  <a:lnTo>
                    <a:pt x="55" y="230"/>
                  </a:lnTo>
                  <a:lnTo>
                    <a:pt x="65" y="244"/>
                  </a:lnTo>
                  <a:lnTo>
                    <a:pt x="74" y="257"/>
                  </a:lnTo>
                  <a:lnTo>
                    <a:pt x="86" y="270"/>
                  </a:lnTo>
                  <a:lnTo>
                    <a:pt x="97" y="281"/>
                  </a:lnTo>
                  <a:lnTo>
                    <a:pt x="123" y="304"/>
                  </a:lnTo>
                  <a:lnTo>
                    <a:pt x="180" y="349"/>
                  </a:lnTo>
                  <a:lnTo>
                    <a:pt x="213" y="376"/>
                  </a:lnTo>
                  <a:lnTo>
                    <a:pt x="248" y="407"/>
                  </a:lnTo>
                  <a:lnTo>
                    <a:pt x="248" y="407"/>
                  </a:lnTo>
                  <a:lnTo>
                    <a:pt x="248" y="407"/>
                  </a:lnTo>
                  <a:lnTo>
                    <a:pt x="248" y="40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8" name="Freeform 6"/>
            <p:cNvSpPr>
              <a:spLocks noChangeAspect="1"/>
            </p:cNvSpPr>
            <p:nvPr userDrawn="1"/>
          </p:nvSpPr>
          <p:spPr bwMode="auto">
            <a:xfrm>
              <a:off x="879" y="1370"/>
              <a:ext cx="117" cy="208"/>
            </a:xfrm>
            <a:custGeom>
              <a:avLst/>
              <a:gdLst/>
              <a:ahLst/>
              <a:cxnLst>
                <a:cxn ang="0">
                  <a:pos x="160" y="416"/>
                </a:cxn>
                <a:cxn ang="0">
                  <a:pos x="157" y="403"/>
                </a:cxn>
                <a:cxn ang="0">
                  <a:pos x="157" y="371"/>
                </a:cxn>
                <a:cxn ang="0">
                  <a:pos x="160" y="356"/>
                </a:cxn>
                <a:cxn ang="0">
                  <a:pos x="193" y="281"/>
                </a:cxn>
                <a:cxn ang="0">
                  <a:pos x="217" y="204"/>
                </a:cxn>
                <a:cxn ang="0">
                  <a:pos x="223" y="175"/>
                </a:cxn>
                <a:cxn ang="0">
                  <a:pos x="231" y="125"/>
                </a:cxn>
                <a:cxn ang="0">
                  <a:pos x="233" y="106"/>
                </a:cxn>
                <a:cxn ang="0">
                  <a:pos x="230" y="64"/>
                </a:cxn>
                <a:cxn ang="0">
                  <a:pos x="213" y="90"/>
                </a:cxn>
                <a:cxn ang="0">
                  <a:pos x="177" y="154"/>
                </a:cxn>
                <a:cxn ang="0">
                  <a:pos x="157" y="197"/>
                </a:cxn>
                <a:cxn ang="0">
                  <a:pos x="143" y="242"/>
                </a:cxn>
                <a:cxn ang="0">
                  <a:pos x="133" y="291"/>
                </a:cxn>
                <a:cxn ang="0">
                  <a:pos x="133" y="337"/>
                </a:cxn>
                <a:cxn ang="0">
                  <a:pos x="125" y="300"/>
                </a:cxn>
                <a:cxn ang="0">
                  <a:pos x="107" y="236"/>
                </a:cxn>
                <a:cxn ang="0">
                  <a:pos x="83" y="175"/>
                </a:cxn>
                <a:cxn ang="0">
                  <a:pos x="40" y="80"/>
                </a:cxn>
                <a:cxn ang="0">
                  <a:pos x="34" y="64"/>
                </a:cxn>
                <a:cxn ang="0">
                  <a:pos x="13" y="0"/>
                </a:cxn>
                <a:cxn ang="0">
                  <a:pos x="6" y="38"/>
                </a:cxn>
                <a:cxn ang="0">
                  <a:pos x="1" y="74"/>
                </a:cxn>
                <a:cxn ang="0">
                  <a:pos x="1" y="115"/>
                </a:cxn>
                <a:cxn ang="0">
                  <a:pos x="8" y="167"/>
                </a:cxn>
                <a:cxn ang="0">
                  <a:pos x="16" y="193"/>
                </a:cxn>
                <a:cxn ang="0">
                  <a:pos x="40" y="247"/>
                </a:cxn>
                <a:cxn ang="0">
                  <a:pos x="56" y="274"/>
                </a:cxn>
                <a:cxn ang="0">
                  <a:pos x="106" y="345"/>
                </a:cxn>
                <a:cxn ang="0">
                  <a:pos x="143" y="398"/>
                </a:cxn>
                <a:cxn ang="0">
                  <a:pos x="152" y="416"/>
                </a:cxn>
                <a:cxn ang="0">
                  <a:pos x="152" y="416"/>
                </a:cxn>
              </a:cxnLst>
              <a:rect l="0" t="0" r="r" b="b"/>
              <a:pathLst>
                <a:path w="233" h="416">
                  <a:moveTo>
                    <a:pt x="152" y="416"/>
                  </a:moveTo>
                  <a:lnTo>
                    <a:pt x="160" y="416"/>
                  </a:lnTo>
                  <a:lnTo>
                    <a:pt x="160" y="416"/>
                  </a:lnTo>
                  <a:lnTo>
                    <a:pt x="157" y="403"/>
                  </a:lnTo>
                  <a:lnTo>
                    <a:pt x="156" y="387"/>
                  </a:lnTo>
                  <a:lnTo>
                    <a:pt x="157" y="371"/>
                  </a:lnTo>
                  <a:lnTo>
                    <a:pt x="160" y="356"/>
                  </a:lnTo>
                  <a:lnTo>
                    <a:pt x="160" y="356"/>
                  </a:lnTo>
                  <a:lnTo>
                    <a:pt x="177" y="319"/>
                  </a:lnTo>
                  <a:lnTo>
                    <a:pt x="193" y="281"/>
                  </a:lnTo>
                  <a:lnTo>
                    <a:pt x="205" y="242"/>
                  </a:lnTo>
                  <a:lnTo>
                    <a:pt x="217" y="204"/>
                  </a:lnTo>
                  <a:lnTo>
                    <a:pt x="217" y="204"/>
                  </a:lnTo>
                  <a:lnTo>
                    <a:pt x="223" y="175"/>
                  </a:lnTo>
                  <a:lnTo>
                    <a:pt x="228" y="148"/>
                  </a:lnTo>
                  <a:lnTo>
                    <a:pt x="231" y="125"/>
                  </a:lnTo>
                  <a:lnTo>
                    <a:pt x="233" y="106"/>
                  </a:lnTo>
                  <a:lnTo>
                    <a:pt x="233" y="106"/>
                  </a:lnTo>
                  <a:lnTo>
                    <a:pt x="233" y="80"/>
                  </a:lnTo>
                  <a:lnTo>
                    <a:pt x="230" y="64"/>
                  </a:lnTo>
                  <a:lnTo>
                    <a:pt x="230" y="64"/>
                  </a:lnTo>
                  <a:lnTo>
                    <a:pt x="213" y="90"/>
                  </a:lnTo>
                  <a:lnTo>
                    <a:pt x="196" y="119"/>
                  </a:lnTo>
                  <a:lnTo>
                    <a:pt x="177" y="154"/>
                  </a:lnTo>
                  <a:lnTo>
                    <a:pt x="167" y="175"/>
                  </a:lnTo>
                  <a:lnTo>
                    <a:pt x="157" y="197"/>
                  </a:lnTo>
                  <a:lnTo>
                    <a:pt x="149" y="220"/>
                  </a:lnTo>
                  <a:lnTo>
                    <a:pt x="143" y="242"/>
                  </a:lnTo>
                  <a:lnTo>
                    <a:pt x="136" y="266"/>
                  </a:lnTo>
                  <a:lnTo>
                    <a:pt x="133" y="291"/>
                  </a:lnTo>
                  <a:lnTo>
                    <a:pt x="132" y="315"/>
                  </a:lnTo>
                  <a:lnTo>
                    <a:pt x="133" y="337"/>
                  </a:lnTo>
                  <a:lnTo>
                    <a:pt x="133" y="337"/>
                  </a:lnTo>
                  <a:lnTo>
                    <a:pt x="125" y="300"/>
                  </a:lnTo>
                  <a:lnTo>
                    <a:pt x="117" y="266"/>
                  </a:lnTo>
                  <a:lnTo>
                    <a:pt x="107" y="236"/>
                  </a:lnTo>
                  <a:lnTo>
                    <a:pt x="96" y="205"/>
                  </a:lnTo>
                  <a:lnTo>
                    <a:pt x="83" y="175"/>
                  </a:lnTo>
                  <a:lnTo>
                    <a:pt x="71" y="144"/>
                  </a:lnTo>
                  <a:lnTo>
                    <a:pt x="40" y="80"/>
                  </a:lnTo>
                  <a:lnTo>
                    <a:pt x="40" y="80"/>
                  </a:lnTo>
                  <a:lnTo>
                    <a:pt x="34" y="64"/>
                  </a:lnTo>
                  <a:lnTo>
                    <a:pt x="26" y="42"/>
                  </a:lnTo>
                  <a:lnTo>
                    <a:pt x="13" y="0"/>
                  </a:lnTo>
                  <a:lnTo>
                    <a:pt x="13" y="0"/>
                  </a:lnTo>
                  <a:lnTo>
                    <a:pt x="6" y="38"/>
                  </a:lnTo>
                  <a:lnTo>
                    <a:pt x="3" y="56"/>
                  </a:lnTo>
                  <a:lnTo>
                    <a:pt x="1" y="74"/>
                  </a:lnTo>
                  <a:lnTo>
                    <a:pt x="0" y="93"/>
                  </a:lnTo>
                  <a:lnTo>
                    <a:pt x="1" y="115"/>
                  </a:lnTo>
                  <a:lnTo>
                    <a:pt x="3" y="140"/>
                  </a:lnTo>
                  <a:lnTo>
                    <a:pt x="8" y="167"/>
                  </a:lnTo>
                  <a:lnTo>
                    <a:pt x="8" y="167"/>
                  </a:lnTo>
                  <a:lnTo>
                    <a:pt x="16" y="193"/>
                  </a:lnTo>
                  <a:lnTo>
                    <a:pt x="26" y="220"/>
                  </a:lnTo>
                  <a:lnTo>
                    <a:pt x="40" y="247"/>
                  </a:lnTo>
                  <a:lnTo>
                    <a:pt x="56" y="274"/>
                  </a:lnTo>
                  <a:lnTo>
                    <a:pt x="56" y="274"/>
                  </a:lnTo>
                  <a:lnTo>
                    <a:pt x="80" y="310"/>
                  </a:lnTo>
                  <a:lnTo>
                    <a:pt x="106" y="345"/>
                  </a:lnTo>
                  <a:lnTo>
                    <a:pt x="132" y="380"/>
                  </a:lnTo>
                  <a:lnTo>
                    <a:pt x="143" y="398"/>
                  </a:lnTo>
                  <a:lnTo>
                    <a:pt x="152" y="416"/>
                  </a:lnTo>
                  <a:lnTo>
                    <a:pt x="152" y="416"/>
                  </a:lnTo>
                  <a:lnTo>
                    <a:pt x="152" y="416"/>
                  </a:lnTo>
                  <a:lnTo>
                    <a:pt x="152" y="416"/>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9" name="Freeform 7"/>
            <p:cNvSpPr>
              <a:spLocks noChangeAspect="1"/>
            </p:cNvSpPr>
            <p:nvPr userDrawn="1"/>
          </p:nvSpPr>
          <p:spPr bwMode="auto">
            <a:xfrm>
              <a:off x="912" y="1248"/>
              <a:ext cx="114" cy="230"/>
            </a:xfrm>
            <a:custGeom>
              <a:avLst/>
              <a:gdLst/>
              <a:ahLst/>
              <a:cxnLst>
                <a:cxn ang="0">
                  <a:pos x="61" y="463"/>
                </a:cxn>
                <a:cxn ang="0">
                  <a:pos x="61" y="463"/>
                </a:cxn>
                <a:cxn ang="0">
                  <a:pos x="72" y="426"/>
                </a:cxn>
                <a:cxn ang="0">
                  <a:pos x="77" y="410"/>
                </a:cxn>
                <a:cxn ang="0">
                  <a:pos x="84" y="395"/>
                </a:cxn>
                <a:cxn ang="0">
                  <a:pos x="84" y="395"/>
                </a:cxn>
                <a:cxn ang="0">
                  <a:pos x="95" y="377"/>
                </a:cxn>
                <a:cxn ang="0">
                  <a:pos x="114" y="349"/>
                </a:cxn>
                <a:cxn ang="0">
                  <a:pos x="140" y="313"/>
                </a:cxn>
                <a:cxn ang="0">
                  <a:pos x="164" y="275"/>
                </a:cxn>
                <a:cxn ang="0">
                  <a:pos x="164" y="275"/>
                </a:cxn>
                <a:cxn ang="0">
                  <a:pos x="185" y="236"/>
                </a:cxn>
                <a:cxn ang="0">
                  <a:pos x="203" y="196"/>
                </a:cxn>
                <a:cxn ang="0">
                  <a:pos x="219" y="157"/>
                </a:cxn>
                <a:cxn ang="0">
                  <a:pos x="231" y="122"/>
                </a:cxn>
                <a:cxn ang="0">
                  <a:pos x="231" y="122"/>
                </a:cxn>
                <a:cxn ang="0">
                  <a:pos x="206" y="145"/>
                </a:cxn>
                <a:cxn ang="0">
                  <a:pos x="182" y="167"/>
                </a:cxn>
                <a:cxn ang="0">
                  <a:pos x="156" y="190"/>
                </a:cxn>
                <a:cxn ang="0">
                  <a:pos x="133" y="212"/>
                </a:cxn>
                <a:cxn ang="0">
                  <a:pos x="113" y="236"/>
                </a:cxn>
                <a:cxn ang="0">
                  <a:pos x="93" y="262"/>
                </a:cxn>
                <a:cxn ang="0">
                  <a:pos x="85" y="276"/>
                </a:cxn>
                <a:cxn ang="0">
                  <a:pos x="77" y="291"/>
                </a:cxn>
                <a:cxn ang="0">
                  <a:pos x="71" y="307"/>
                </a:cxn>
                <a:cxn ang="0">
                  <a:pos x="66" y="324"/>
                </a:cxn>
                <a:cxn ang="0">
                  <a:pos x="66" y="324"/>
                </a:cxn>
                <a:cxn ang="0">
                  <a:pos x="71" y="299"/>
                </a:cxn>
                <a:cxn ang="0">
                  <a:pos x="72" y="273"/>
                </a:cxn>
                <a:cxn ang="0">
                  <a:pos x="72" y="251"/>
                </a:cxn>
                <a:cxn ang="0">
                  <a:pos x="72" y="226"/>
                </a:cxn>
                <a:cxn ang="0">
                  <a:pos x="66" y="178"/>
                </a:cxn>
                <a:cxn ang="0">
                  <a:pos x="58" y="127"/>
                </a:cxn>
                <a:cxn ang="0">
                  <a:pos x="58" y="127"/>
                </a:cxn>
                <a:cxn ang="0">
                  <a:pos x="56" y="111"/>
                </a:cxn>
                <a:cxn ang="0">
                  <a:pos x="56" y="95"/>
                </a:cxn>
                <a:cxn ang="0">
                  <a:pos x="58" y="77"/>
                </a:cxn>
                <a:cxn ang="0">
                  <a:pos x="61" y="61"/>
                </a:cxn>
                <a:cxn ang="0">
                  <a:pos x="69" y="30"/>
                </a:cxn>
                <a:cxn ang="0">
                  <a:pos x="76" y="0"/>
                </a:cxn>
                <a:cxn ang="0">
                  <a:pos x="76" y="0"/>
                </a:cxn>
                <a:cxn ang="0">
                  <a:pos x="66" y="10"/>
                </a:cxn>
                <a:cxn ang="0">
                  <a:pos x="58" y="21"/>
                </a:cxn>
                <a:cxn ang="0">
                  <a:pos x="45" y="45"/>
                </a:cxn>
                <a:cxn ang="0">
                  <a:pos x="32" y="69"/>
                </a:cxn>
                <a:cxn ang="0">
                  <a:pos x="23" y="95"/>
                </a:cxn>
                <a:cxn ang="0">
                  <a:pos x="23" y="95"/>
                </a:cxn>
                <a:cxn ang="0">
                  <a:pos x="15" y="117"/>
                </a:cxn>
                <a:cxn ang="0">
                  <a:pos x="7" y="141"/>
                </a:cxn>
                <a:cxn ang="0">
                  <a:pos x="3" y="165"/>
                </a:cxn>
                <a:cxn ang="0">
                  <a:pos x="0" y="188"/>
                </a:cxn>
                <a:cxn ang="0">
                  <a:pos x="0" y="212"/>
                </a:cxn>
                <a:cxn ang="0">
                  <a:pos x="2" y="234"/>
                </a:cxn>
                <a:cxn ang="0">
                  <a:pos x="3" y="257"/>
                </a:cxn>
                <a:cxn ang="0">
                  <a:pos x="8" y="281"/>
                </a:cxn>
                <a:cxn ang="0">
                  <a:pos x="18" y="326"/>
                </a:cxn>
                <a:cxn ang="0">
                  <a:pos x="31" y="371"/>
                </a:cxn>
                <a:cxn ang="0">
                  <a:pos x="43" y="414"/>
                </a:cxn>
                <a:cxn ang="0">
                  <a:pos x="55" y="459"/>
                </a:cxn>
                <a:cxn ang="0">
                  <a:pos x="61" y="463"/>
                </a:cxn>
                <a:cxn ang="0">
                  <a:pos x="61" y="463"/>
                </a:cxn>
                <a:cxn ang="0">
                  <a:pos x="61" y="463"/>
                </a:cxn>
              </a:cxnLst>
              <a:rect l="0" t="0" r="r" b="b"/>
              <a:pathLst>
                <a:path w="231" h="463">
                  <a:moveTo>
                    <a:pt x="61" y="463"/>
                  </a:moveTo>
                  <a:lnTo>
                    <a:pt x="61" y="463"/>
                  </a:lnTo>
                  <a:lnTo>
                    <a:pt x="72" y="426"/>
                  </a:lnTo>
                  <a:lnTo>
                    <a:pt x="77" y="410"/>
                  </a:lnTo>
                  <a:lnTo>
                    <a:pt x="84" y="395"/>
                  </a:lnTo>
                  <a:lnTo>
                    <a:pt x="84" y="395"/>
                  </a:lnTo>
                  <a:lnTo>
                    <a:pt x="95" y="377"/>
                  </a:lnTo>
                  <a:lnTo>
                    <a:pt x="114" y="349"/>
                  </a:lnTo>
                  <a:lnTo>
                    <a:pt x="140" y="313"/>
                  </a:lnTo>
                  <a:lnTo>
                    <a:pt x="164" y="275"/>
                  </a:lnTo>
                  <a:lnTo>
                    <a:pt x="164" y="275"/>
                  </a:lnTo>
                  <a:lnTo>
                    <a:pt x="185" y="236"/>
                  </a:lnTo>
                  <a:lnTo>
                    <a:pt x="203" y="196"/>
                  </a:lnTo>
                  <a:lnTo>
                    <a:pt x="219" y="157"/>
                  </a:lnTo>
                  <a:lnTo>
                    <a:pt x="231" y="122"/>
                  </a:lnTo>
                  <a:lnTo>
                    <a:pt x="231" y="122"/>
                  </a:lnTo>
                  <a:lnTo>
                    <a:pt x="206" y="145"/>
                  </a:lnTo>
                  <a:lnTo>
                    <a:pt x="182" y="167"/>
                  </a:lnTo>
                  <a:lnTo>
                    <a:pt x="156" y="190"/>
                  </a:lnTo>
                  <a:lnTo>
                    <a:pt x="133" y="212"/>
                  </a:lnTo>
                  <a:lnTo>
                    <a:pt x="113" y="236"/>
                  </a:lnTo>
                  <a:lnTo>
                    <a:pt x="93" y="262"/>
                  </a:lnTo>
                  <a:lnTo>
                    <a:pt x="85" y="276"/>
                  </a:lnTo>
                  <a:lnTo>
                    <a:pt x="77" y="291"/>
                  </a:lnTo>
                  <a:lnTo>
                    <a:pt x="71" y="307"/>
                  </a:lnTo>
                  <a:lnTo>
                    <a:pt x="66" y="324"/>
                  </a:lnTo>
                  <a:lnTo>
                    <a:pt x="66" y="324"/>
                  </a:lnTo>
                  <a:lnTo>
                    <a:pt x="71" y="299"/>
                  </a:lnTo>
                  <a:lnTo>
                    <a:pt x="72" y="273"/>
                  </a:lnTo>
                  <a:lnTo>
                    <a:pt x="72" y="251"/>
                  </a:lnTo>
                  <a:lnTo>
                    <a:pt x="72" y="226"/>
                  </a:lnTo>
                  <a:lnTo>
                    <a:pt x="66" y="178"/>
                  </a:lnTo>
                  <a:lnTo>
                    <a:pt x="58" y="127"/>
                  </a:lnTo>
                  <a:lnTo>
                    <a:pt x="58" y="127"/>
                  </a:lnTo>
                  <a:lnTo>
                    <a:pt x="56" y="111"/>
                  </a:lnTo>
                  <a:lnTo>
                    <a:pt x="56" y="95"/>
                  </a:lnTo>
                  <a:lnTo>
                    <a:pt x="58" y="77"/>
                  </a:lnTo>
                  <a:lnTo>
                    <a:pt x="61" y="61"/>
                  </a:lnTo>
                  <a:lnTo>
                    <a:pt x="69" y="30"/>
                  </a:lnTo>
                  <a:lnTo>
                    <a:pt x="76" y="0"/>
                  </a:lnTo>
                  <a:lnTo>
                    <a:pt x="76" y="0"/>
                  </a:lnTo>
                  <a:lnTo>
                    <a:pt x="66" y="10"/>
                  </a:lnTo>
                  <a:lnTo>
                    <a:pt x="58" y="21"/>
                  </a:lnTo>
                  <a:lnTo>
                    <a:pt x="45" y="45"/>
                  </a:lnTo>
                  <a:lnTo>
                    <a:pt x="32" y="69"/>
                  </a:lnTo>
                  <a:lnTo>
                    <a:pt x="23" y="95"/>
                  </a:lnTo>
                  <a:lnTo>
                    <a:pt x="23" y="95"/>
                  </a:lnTo>
                  <a:lnTo>
                    <a:pt x="15" y="117"/>
                  </a:lnTo>
                  <a:lnTo>
                    <a:pt x="7" y="141"/>
                  </a:lnTo>
                  <a:lnTo>
                    <a:pt x="3" y="165"/>
                  </a:lnTo>
                  <a:lnTo>
                    <a:pt x="0" y="188"/>
                  </a:lnTo>
                  <a:lnTo>
                    <a:pt x="0" y="212"/>
                  </a:lnTo>
                  <a:lnTo>
                    <a:pt x="2" y="234"/>
                  </a:lnTo>
                  <a:lnTo>
                    <a:pt x="3" y="257"/>
                  </a:lnTo>
                  <a:lnTo>
                    <a:pt x="8" y="281"/>
                  </a:lnTo>
                  <a:lnTo>
                    <a:pt x="18" y="326"/>
                  </a:lnTo>
                  <a:lnTo>
                    <a:pt x="31" y="371"/>
                  </a:lnTo>
                  <a:lnTo>
                    <a:pt x="43" y="414"/>
                  </a:lnTo>
                  <a:lnTo>
                    <a:pt x="55" y="459"/>
                  </a:lnTo>
                  <a:lnTo>
                    <a:pt x="61" y="463"/>
                  </a:lnTo>
                  <a:lnTo>
                    <a:pt x="61" y="463"/>
                  </a:lnTo>
                  <a:lnTo>
                    <a:pt x="61" y="463"/>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10" name="Freeform 8"/>
            <p:cNvSpPr>
              <a:spLocks noChangeAspect="1"/>
            </p:cNvSpPr>
            <p:nvPr userDrawn="1"/>
          </p:nvSpPr>
          <p:spPr bwMode="auto">
            <a:xfrm>
              <a:off x="955" y="1180"/>
              <a:ext cx="117" cy="177"/>
            </a:xfrm>
            <a:custGeom>
              <a:avLst/>
              <a:gdLst/>
              <a:ahLst/>
              <a:cxnLst>
                <a:cxn ang="0">
                  <a:pos x="8" y="353"/>
                </a:cxn>
                <a:cxn ang="0">
                  <a:pos x="8" y="353"/>
                </a:cxn>
                <a:cxn ang="0">
                  <a:pos x="26" y="332"/>
                </a:cxn>
                <a:cxn ang="0">
                  <a:pos x="47" y="310"/>
                </a:cxn>
                <a:cxn ang="0">
                  <a:pos x="66" y="292"/>
                </a:cxn>
                <a:cxn ang="0">
                  <a:pos x="82" y="279"/>
                </a:cxn>
                <a:cxn ang="0">
                  <a:pos x="82" y="279"/>
                </a:cxn>
                <a:cxn ang="0">
                  <a:pos x="92" y="270"/>
                </a:cxn>
                <a:cxn ang="0">
                  <a:pos x="110" y="253"/>
                </a:cxn>
                <a:cxn ang="0">
                  <a:pos x="132" y="229"/>
                </a:cxn>
                <a:cxn ang="0">
                  <a:pos x="158" y="202"/>
                </a:cxn>
                <a:cxn ang="0">
                  <a:pos x="182" y="170"/>
                </a:cxn>
                <a:cxn ang="0">
                  <a:pos x="206" y="138"/>
                </a:cxn>
                <a:cxn ang="0">
                  <a:pos x="216" y="122"/>
                </a:cxn>
                <a:cxn ang="0">
                  <a:pos x="224" y="106"/>
                </a:cxn>
                <a:cxn ang="0">
                  <a:pos x="230" y="90"/>
                </a:cxn>
                <a:cxn ang="0">
                  <a:pos x="235" y="74"/>
                </a:cxn>
                <a:cxn ang="0">
                  <a:pos x="235" y="74"/>
                </a:cxn>
                <a:cxn ang="0">
                  <a:pos x="225" y="86"/>
                </a:cxn>
                <a:cxn ang="0">
                  <a:pos x="213" y="98"/>
                </a:cxn>
                <a:cxn ang="0">
                  <a:pos x="188" y="118"/>
                </a:cxn>
                <a:cxn ang="0">
                  <a:pos x="161" y="136"/>
                </a:cxn>
                <a:cxn ang="0">
                  <a:pos x="135" y="154"/>
                </a:cxn>
                <a:cxn ang="0">
                  <a:pos x="110" y="173"/>
                </a:cxn>
                <a:cxn ang="0">
                  <a:pos x="97" y="184"/>
                </a:cxn>
                <a:cxn ang="0">
                  <a:pos x="86" y="194"/>
                </a:cxn>
                <a:cxn ang="0">
                  <a:pos x="74" y="207"/>
                </a:cxn>
                <a:cxn ang="0">
                  <a:pos x="65" y="220"/>
                </a:cxn>
                <a:cxn ang="0">
                  <a:pos x="55" y="233"/>
                </a:cxn>
                <a:cxn ang="0">
                  <a:pos x="47" y="249"/>
                </a:cxn>
                <a:cxn ang="0">
                  <a:pos x="47" y="249"/>
                </a:cxn>
                <a:cxn ang="0">
                  <a:pos x="71" y="130"/>
                </a:cxn>
                <a:cxn ang="0">
                  <a:pos x="81" y="82"/>
                </a:cxn>
                <a:cxn ang="0">
                  <a:pos x="89" y="53"/>
                </a:cxn>
                <a:cxn ang="0">
                  <a:pos x="110" y="0"/>
                </a:cxn>
                <a:cxn ang="0">
                  <a:pos x="110" y="0"/>
                </a:cxn>
                <a:cxn ang="0">
                  <a:pos x="90" y="16"/>
                </a:cxn>
                <a:cxn ang="0">
                  <a:pos x="74" y="33"/>
                </a:cxn>
                <a:cxn ang="0">
                  <a:pos x="58" y="51"/>
                </a:cxn>
                <a:cxn ang="0">
                  <a:pos x="45" y="72"/>
                </a:cxn>
                <a:cxn ang="0">
                  <a:pos x="33" y="93"/>
                </a:cxn>
                <a:cxn ang="0">
                  <a:pos x="23" y="115"/>
                </a:cxn>
                <a:cxn ang="0">
                  <a:pos x="15" y="138"/>
                </a:cxn>
                <a:cxn ang="0">
                  <a:pos x="8" y="162"/>
                </a:cxn>
                <a:cxn ang="0">
                  <a:pos x="8" y="162"/>
                </a:cxn>
                <a:cxn ang="0">
                  <a:pos x="4" y="180"/>
                </a:cxn>
                <a:cxn ang="0">
                  <a:pos x="0" y="208"/>
                </a:cxn>
                <a:cxn ang="0">
                  <a:pos x="0" y="226"/>
                </a:cxn>
                <a:cxn ang="0">
                  <a:pos x="0" y="247"/>
                </a:cxn>
                <a:cxn ang="0">
                  <a:pos x="0" y="270"/>
                </a:cxn>
                <a:cxn ang="0">
                  <a:pos x="4" y="295"/>
                </a:cxn>
                <a:cxn ang="0">
                  <a:pos x="4" y="295"/>
                </a:cxn>
                <a:cxn ang="0">
                  <a:pos x="7" y="327"/>
                </a:cxn>
                <a:cxn ang="0">
                  <a:pos x="8" y="353"/>
                </a:cxn>
                <a:cxn ang="0">
                  <a:pos x="8" y="353"/>
                </a:cxn>
                <a:cxn ang="0">
                  <a:pos x="8" y="353"/>
                </a:cxn>
                <a:cxn ang="0">
                  <a:pos x="8" y="353"/>
                </a:cxn>
              </a:cxnLst>
              <a:rect l="0" t="0" r="r" b="b"/>
              <a:pathLst>
                <a:path w="235" h="353">
                  <a:moveTo>
                    <a:pt x="8" y="353"/>
                  </a:moveTo>
                  <a:lnTo>
                    <a:pt x="8" y="353"/>
                  </a:lnTo>
                  <a:lnTo>
                    <a:pt x="26" y="332"/>
                  </a:lnTo>
                  <a:lnTo>
                    <a:pt x="47" y="310"/>
                  </a:lnTo>
                  <a:lnTo>
                    <a:pt x="66" y="292"/>
                  </a:lnTo>
                  <a:lnTo>
                    <a:pt x="82" y="279"/>
                  </a:lnTo>
                  <a:lnTo>
                    <a:pt x="82" y="279"/>
                  </a:lnTo>
                  <a:lnTo>
                    <a:pt x="92" y="270"/>
                  </a:lnTo>
                  <a:lnTo>
                    <a:pt x="110" y="253"/>
                  </a:lnTo>
                  <a:lnTo>
                    <a:pt x="132" y="229"/>
                  </a:lnTo>
                  <a:lnTo>
                    <a:pt x="158" y="202"/>
                  </a:lnTo>
                  <a:lnTo>
                    <a:pt x="182" y="170"/>
                  </a:lnTo>
                  <a:lnTo>
                    <a:pt x="206" y="138"/>
                  </a:lnTo>
                  <a:lnTo>
                    <a:pt x="216" y="122"/>
                  </a:lnTo>
                  <a:lnTo>
                    <a:pt x="224" y="106"/>
                  </a:lnTo>
                  <a:lnTo>
                    <a:pt x="230" y="90"/>
                  </a:lnTo>
                  <a:lnTo>
                    <a:pt x="235" y="74"/>
                  </a:lnTo>
                  <a:lnTo>
                    <a:pt x="235" y="74"/>
                  </a:lnTo>
                  <a:lnTo>
                    <a:pt x="225" y="86"/>
                  </a:lnTo>
                  <a:lnTo>
                    <a:pt x="213" y="98"/>
                  </a:lnTo>
                  <a:lnTo>
                    <a:pt x="188" y="118"/>
                  </a:lnTo>
                  <a:lnTo>
                    <a:pt x="161" y="136"/>
                  </a:lnTo>
                  <a:lnTo>
                    <a:pt x="135" y="154"/>
                  </a:lnTo>
                  <a:lnTo>
                    <a:pt x="110" y="173"/>
                  </a:lnTo>
                  <a:lnTo>
                    <a:pt x="97" y="184"/>
                  </a:lnTo>
                  <a:lnTo>
                    <a:pt x="86" y="194"/>
                  </a:lnTo>
                  <a:lnTo>
                    <a:pt x="74" y="207"/>
                  </a:lnTo>
                  <a:lnTo>
                    <a:pt x="65" y="220"/>
                  </a:lnTo>
                  <a:lnTo>
                    <a:pt x="55" y="233"/>
                  </a:lnTo>
                  <a:lnTo>
                    <a:pt x="47" y="249"/>
                  </a:lnTo>
                  <a:lnTo>
                    <a:pt x="47" y="249"/>
                  </a:lnTo>
                  <a:lnTo>
                    <a:pt x="71" y="130"/>
                  </a:lnTo>
                  <a:lnTo>
                    <a:pt x="81" y="82"/>
                  </a:lnTo>
                  <a:lnTo>
                    <a:pt x="89" y="53"/>
                  </a:lnTo>
                  <a:lnTo>
                    <a:pt x="110" y="0"/>
                  </a:lnTo>
                  <a:lnTo>
                    <a:pt x="110" y="0"/>
                  </a:lnTo>
                  <a:lnTo>
                    <a:pt x="90" y="16"/>
                  </a:lnTo>
                  <a:lnTo>
                    <a:pt x="74" y="33"/>
                  </a:lnTo>
                  <a:lnTo>
                    <a:pt x="58" y="51"/>
                  </a:lnTo>
                  <a:lnTo>
                    <a:pt x="45" y="72"/>
                  </a:lnTo>
                  <a:lnTo>
                    <a:pt x="33" y="93"/>
                  </a:lnTo>
                  <a:lnTo>
                    <a:pt x="23" y="115"/>
                  </a:lnTo>
                  <a:lnTo>
                    <a:pt x="15" y="138"/>
                  </a:lnTo>
                  <a:lnTo>
                    <a:pt x="8" y="162"/>
                  </a:lnTo>
                  <a:lnTo>
                    <a:pt x="8" y="162"/>
                  </a:lnTo>
                  <a:lnTo>
                    <a:pt x="4" y="180"/>
                  </a:lnTo>
                  <a:lnTo>
                    <a:pt x="0" y="208"/>
                  </a:lnTo>
                  <a:lnTo>
                    <a:pt x="0" y="226"/>
                  </a:lnTo>
                  <a:lnTo>
                    <a:pt x="0" y="247"/>
                  </a:lnTo>
                  <a:lnTo>
                    <a:pt x="0" y="270"/>
                  </a:lnTo>
                  <a:lnTo>
                    <a:pt x="4" y="295"/>
                  </a:lnTo>
                  <a:lnTo>
                    <a:pt x="4" y="295"/>
                  </a:lnTo>
                  <a:lnTo>
                    <a:pt x="7" y="327"/>
                  </a:lnTo>
                  <a:lnTo>
                    <a:pt x="8" y="353"/>
                  </a:lnTo>
                  <a:lnTo>
                    <a:pt x="8" y="353"/>
                  </a:lnTo>
                  <a:lnTo>
                    <a:pt x="8" y="353"/>
                  </a:lnTo>
                  <a:lnTo>
                    <a:pt x="8" y="353"/>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11" name="Freeform 9"/>
            <p:cNvSpPr>
              <a:spLocks noChangeAspect="1"/>
            </p:cNvSpPr>
            <p:nvPr userDrawn="1"/>
          </p:nvSpPr>
          <p:spPr bwMode="auto">
            <a:xfrm>
              <a:off x="999" y="1150"/>
              <a:ext cx="99" cy="111"/>
            </a:xfrm>
            <a:custGeom>
              <a:avLst/>
              <a:gdLst/>
              <a:ahLst/>
              <a:cxnLst>
                <a:cxn ang="0">
                  <a:pos x="0" y="220"/>
                </a:cxn>
                <a:cxn ang="0">
                  <a:pos x="0" y="220"/>
                </a:cxn>
                <a:cxn ang="0">
                  <a:pos x="16" y="211"/>
                </a:cxn>
                <a:cxn ang="0">
                  <a:pos x="32" y="201"/>
                </a:cxn>
                <a:cxn ang="0">
                  <a:pos x="46" y="190"/>
                </a:cxn>
                <a:cxn ang="0">
                  <a:pos x="61" y="178"/>
                </a:cxn>
                <a:cxn ang="0">
                  <a:pos x="75" y="166"/>
                </a:cxn>
                <a:cxn ang="0">
                  <a:pos x="87" y="151"/>
                </a:cxn>
                <a:cxn ang="0">
                  <a:pos x="111" y="122"/>
                </a:cxn>
                <a:cxn ang="0">
                  <a:pos x="133" y="92"/>
                </a:cxn>
                <a:cxn ang="0">
                  <a:pos x="154" y="60"/>
                </a:cxn>
                <a:cxn ang="0">
                  <a:pos x="175" y="29"/>
                </a:cxn>
                <a:cxn ang="0">
                  <a:pos x="197" y="0"/>
                </a:cxn>
                <a:cxn ang="0">
                  <a:pos x="197" y="0"/>
                </a:cxn>
                <a:cxn ang="0">
                  <a:pos x="180" y="7"/>
                </a:cxn>
                <a:cxn ang="0">
                  <a:pos x="164" y="13"/>
                </a:cxn>
                <a:cxn ang="0">
                  <a:pos x="148" y="21"/>
                </a:cxn>
                <a:cxn ang="0">
                  <a:pos x="133" y="29"/>
                </a:cxn>
                <a:cxn ang="0">
                  <a:pos x="119" y="39"/>
                </a:cxn>
                <a:cxn ang="0">
                  <a:pos x="104" y="50"/>
                </a:cxn>
                <a:cxn ang="0">
                  <a:pos x="79" y="71"/>
                </a:cxn>
                <a:cxn ang="0">
                  <a:pos x="56" y="97"/>
                </a:cxn>
                <a:cxn ang="0">
                  <a:pos x="45" y="109"/>
                </a:cxn>
                <a:cxn ang="0">
                  <a:pos x="35" y="124"/>
                </a:cxn>
                <a:cxn ang="0">
                  <a:pos x="27" y="137"/>
                </a:cxn>
                <a:cxn ang="0">
                  <a:pos x="19" y="153"/>
                </a:cxn>
                <a:cxn ang="0">
                  <a:pos x="13" y="167"/>
                </a:cxn>
                <a:cxn ang="0">
                  <a:pos x="6" y="182"/>
                </a:cxn>
                <a:cxn ang="0">
                  <a:pos x="6" y="182"/>
                </a:cxn>
                <a:cxn ang="0">
                  <a:pos x="3" y="196"/>
                </a:cxn>
                <a:cxn ang="0">
                  <a:pos x="0" y="207"/>
                </a:cxn>
                <a:cxn ang="0">
                  <a:pos x="0" y="220"/>
                </a:cxn>
                <a:cxn ang="0">
                  <a:pos x="0" y="220"/>
                </a:cxn>
                <a:cxn ang="0">
                  <a:pos x="0" y="220"/>
                </a:cxn>
                <a:cxn ang="0">
                  <a:pos x="0" y="220"/>
                </a:cxn>
              </a:cxnLst>
              <a:rect l="0" t="0" r="r" b="b"/>
              <a:pathLst>
                <a:path w="197" h="220">
                  <a:moveTo>
                    <a:pt x="0" y="220"/>
                  </a:moveTo>
                  <a:lnTo>
                    <a:pt x="0" y="220"/>
                  </a:lnTo>
                  <a:lnTo>
                    <a:pt x="16" y="211"/>
                  </a:lnTo>
                  <a:lnTo>
                    <a:pt x="32" y="201"/>
                  </a:lnTo>
                  <a:lnTo>
                    <a:pt x="46" y="190"/>
                  </a:lnTo>
                  <a:lnTo>
                    <a:pt x="61" y="178"/>
                  </a:lnTo>
                  <a:lnTo>
                    <a:pt x="75" y="166"/>
                  </a:lnTo>
                  <a:lnTo>
                    <a:pt x="87" y="151"/>
                  </a:lnTo>
                  <a:lnTo>
                    <a:pt x="111" y="122"/>
                  </a:lnTo>
                  <a:lnTo>
                    <a:pt x="133" y="92"/>
                  </a:lnTo>
                  <a:lnTo>
                    <a:pt x="154" y="60"/>
                  </a:lnTo>
                  <a:lnTo>
                    <a:pt x="175" y="29"/>
                  </a:lnTo>
                  <a:lnTo>
                    <a:pt x="197" y="0"/>
                  </a:lnTo>
                  <a:lnTo>
                    <a:pt x="197" y="0"/>
                  </a:lnTo>
                  <a:lnTo>
                    <a:pt x="180" y="7"/>
                  </a:lnTo>
                  <a:lnTo>
                    <a:pt x="164" y="13"/>
                  </a:lnTo>
                  <a:lnTo>
                    <a:pt x="148" y="21"/>
                  </a:lnTo>
                  <a:lnTo>
                    <a:pt x="133" y="29"/>
                  </a:lnTo>
                  <a:lnTo>
                    <a:pt x="119" y="39"/>
                  </a:lnTo>
                  <a:lnTo>
                    <a:pt x="104" y="50"/>
                  </a:lnTo>
                  <a:lnTo>
                    <a:pt x="79" y="71"/>
                  </a:lnTo>
                  <a:lnTo>
                    <a:pt x="56" y="97"/>
                  </a:lnTo>
                  <a:lnTo>
                    <a:pt x="45" y="109"/>
                  </a:lnTo>
                  <a:lnTo>
                    <a:pt x="35" y="124"/>
                  </a:lnTo>
                  <a:lnTo>
                    <a:pt x="27" y="137"/>
                  </a:lnTo>
                  <a:lnTo>
                    <a:pt x="19" y="153"/>
                  </a:lnTo>
                  <a:lnTo>
                    <a:pt x="13" y="167"/>
                  </a:lnTo>
                  <a:lnTo>
                    <a:pt x="6" y="182"/>
                  </a:lnTo>
                  <a:lnTo>
                    <a:pt x="6" y="182"/>
                  </a:lnTo>
                  <a:lnTo>
                    <a:pt x="3" y="196"/>
                  </a:lnTo>
                  <a:lnTo>
                    <a:pt x="0" y="207"/>
                  </a:lnTo>
                  <a:lnTo>
                    <a:pt x="0" y="220"/>
                  </a:lnTo>
                  <a:lnTo>
                    <a:pt x="0" y="220"/>
                  </a:lnTo>
                  <a:lnTo>
                    <a:pt x="0" y="220"/>
                  </a:lnTo>
                  <a:lnTo>
                    <a:pt x="0" y="22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12" name="Freeform 10"/>
            <p:cNvSpPr>
              <a:spLocks noChangeAspect="1"/>
            </p:cNvSpPr>
            <p:nvPr userDrawn="1"/>
          </p:nvSpPr>
          <p:spPr bwMode="auto">
            <a:xfrm>
              <a:off x="1515" y="1690"/>
              <a:ext cx="225" cy="163"/>
            </a:xfrm>
            <a:custGeom>
              <a:avLst/>
              <a:gdLst/>
              <a:ahLst/>
              <a:cxnLst>
                <a:cxn ang="0">
                  <a:pos x="211" y="239"/>
                </a:cxn>
                <a:cxn ang="0">
                  <a:pos x="81" y="275"/>
                </a:cxn>
                <a:cxn ang="0">
                  <a:pos x="103" y="265"/>
                </a:cxn>
                <a:cxn ang="0">
                  <a:pos x="140" y="243"/>
                </a:cxn>
                <a:cxn ang="0">
                  <a:pos x="166" y="217"/>
                </a:cxn>
                <a:cxn ang="0">
                  <a:pos x="187" y="186"/>
                </a:cxn>
                <a:cxn ang="0">
                  <a:pos x="196" y="170"/>
                </a:cxn>
                <a:cxn ang="0">
                  <a:pos x="215" y="130"/>
                </a:cxn>
                <a:cxn ang="0">
                  <a:pos x="230" y="87"/>
                </a:cxn>
                <a:cxn ang="0">
                  <a:pos x="252" y="0"/>
                </a:cxn>
                <a:cxn ang="0">
                  <a:pos x="217" y="34"/>
                </a:cxn>
                <a:cxn ang="0">
                  <a:pos x="142" y="116"/>
                </a:cxn>
                <a:cxn ang="0">
                  <a:pos x="108" y="158"/>
                </a:cxn>
                <a:cxn ang="0">
                  <a:pos x="69" y="219"/>
                </a:cxn>
                <a:cxn ang="0">
                  <a:pos x="52" y="251"/>
                </a:cxn>
                <a:cxn ang="0">
                  <a:pos x="45" y="259"/>
                </a:cxn>
                <a:cxn ang="0">
                  <a:pos x="24" y="278"/>
                </a:cxn>
                <a:cxn ang="0">
                  <a:pos x="8" y="288"/>
                </a:cxn>
                <a:cxn ang="0">
                  <a:pos x="0" y="291"/>
                </a:cxn>
                <a:cxn ang="0">
                  <a:pos x="7" y="297"/>
                </a:cxn>
                <a:cxn ang="0">
                  <a:pos x="69" y="310"/>
                </a:cxn>
                <a:cxn ang="0">
                  <a:pos x="134" y="323"/>
                </a:cxn>
                <a:cxn ang="0">
                  <a:pos x="199" y="326"/>
                </a:cxn>
                <a:cxn ang="0">
                  <a:pos x="233" y="323"/>
                </a:cxn>
                <a:cxn ang="0">
                  <a:pos x="265" y="313"/>
                </a:cxn>
                <a:cxn ang="0">
                  <a:pos x="293" y="302"/>
                </a:cxn>
                <a:cxn ang="0">
                  <a:pos x="347" y="272"/>
                </a:cxn>
                <a:cxn ang="0">
                  <a:pos x="395" y="231"/>
                </a:cxn>
                <a:cxn ang="0">
                  <a:pos x="436" y="186"/>
                </a:cxn>
                <a:cxn ang="0">
                  <a:pos x="452" y="161"/>
                </a:cxn>
                <a:cxn ang="0">
                  <a:pos x="384" y="191"/>
                </a:cxn>
                <a:cxn ang="0">
                  <a:pos x="358" y="201"/>
                </a:cxn>
                <a:cxn ang="0">
                  <a:pos x="259" y="230"/>
                </a:cxn>
                <a:cxn ang="0">
                  <a:pos x="211" y="239"/>
                </a:cxn>
                <a:cxn ang="0">
                  <a:pos x="211" y="239"/>
                </a:cxn>
              </a:cxnLst>
              <a:rect l="0" t="0" r="r" b="b"/>
              <a:pathLst>
                <a:path w="452" h="326">
                  <a:moveTo>
                    <a:pt x="211" y="239"/>
                  </a:moveTo>
                  <a:lnTo>
                    <a:pt x="211" y="239"/>
                  </a:lnTo>
                  <a:lnTo>
                    <a:pt x="148" y="256"/>
                  </a:lnTo>
                  <a:lnTo>
                    <a:pt x="81" y="275"/>
                  </a:lnTo>
                  <a:lnTo>
                    <a:pt x="81" y="275"/>
                  </a:lnTo>
                  <a:lnTo>
                    <a:pt x="103" y="265"/>
                  </a:lnTo>
                  <a:lnTo>
                    <a:pt x="122" y="254"/>
                  </a:lnTo>
                  <a:lnTo>
                    <a:pt x="140" y="243"/>
                  </a:lnTo>
                  <a:lnTo>
                    <a:pt x="154" y="230"/>
                  </a:lnTo>
                  <a:lnTo>
                    <a:pt x="166" y="217"/>
                  </a:lnTo>
                  <a:lnTo>
                    <a:pt x="177" y="203"/>
                  </a:lnTo>
                  <a:lnTo>
                    <a:pt x="187" y="186"/>
                  </a:lnTo>
                  <a:lnTo>
                    <a:pt x="196" y="170"/>
                  </a:lnTo>
                  <a:lnTo>
                    <a:pt x="196" y="170"/>
                  </a:lnTo>
                  <a:lnTo>
                    <a:pt x="206" y="150"/>
                  </a:lnTo>
                  <a:lnTo>
                    <a:pt x="215" y="130"/>
                  </a:lnTo>
                  <a:lnTo>
                    <a:pt x="222" y="109"/>
                  </a:lnTo>
                  <a:lnTo>
                    <a:pt x="230" y="87"/>
                  </a:lnTo>
                  <a:lnTo>
                    <a:pt x="241" y="43"/>
                  </a:lnTo>
                  <a:lnTo>
                    <a:pt x="252" y="0"/>
                  </a:lnTo>
                  <a:lnTo>
                    <a:pt x="252" y="0"/>
                  </a:lnTo>
                  <a:lnTo>
                    <a:pt x="217" y="34"/>
                  </a:lnTo>
                  <a:lnTo>
                    <a:pt x="180" y="72"/>
                  </a:lnTo>
                  <a:lnTo>
                    <a:pt x="142" y="116"/>
                  </a:lnTo>
                  <a:lnTo>
                    <a:pt x="108" y="158"/>
                  </a:lnTo>
                  <a:lnTo>
                    <a:pt x="108" y="158"/>
                  </a:lnTo>
                  <a:lnTo>
                    <a:pt x="85" y="191"/>
                  </a:lnTo>
                  <a:lnTo>
                    <a:pt x="69" y="219"/>
                  </a:lnTo>
                  <a:lnTo>
                    <a:pt x="58" y="239"/>
                  </a:lnTo>
                  <a:lnTo>
                    <a:pt x="52" y="251"/>
                  </a:lnTo>
                  <a:lnTo>
                    <a:pt x="52" y="251"/>
                  </a:lnTo>
                  <a:lnTo>
                    <a:pt x="45" y="259"/>
                  </a:lnTo>
                  <a:lnTo>
                    <a:pt x="32" y="272"/>
                  </a:lnTo>
                  <a:lnTo>
                    <a:pt x="24" y="278"/>
                  </a:lnTo>
                  <a:lnTo>
                    <a:pt x="18" y="283"/>
                  </a:lnTo>
                  <a:lnTo>
                    <a:pt x="8" y="288"/>
                  </a:lnTo>
                  <a:lnTo>
                    <a:pt x="0" y="291"/>
                  </a:lnTo>
                  <a:lnTo>
                    <a:pt x="0" y="291"/>
                  </a:lnTo>
                  <a:lnTo>
                    <a:pt x="3" y="294"/>
                  </a:lnTo>
                  <a:lnTo>
                    <a:pt x="7" y="297"/>
                  </a:lnTo>
                  <a:lnTo>
                    <a:pt x="7" y="297"/>
                  </a:lnTo>
                  <a:lnTo>
                    <a:pt x="69" y="310"/>
                  </a:lnTo>
                  <a:lnTo>
                    <a:pt x="101" y="317"/>
                  </a:lnTo>
                  <a:lnTo>
                    <a:pt x="134" y="323"/>
                  </a:lnTo>
                  <a:lnTo>
                    <a:pt x="167" y="326"/>
                  </a:lnTo>
                  <a:lnTo>
                    <a:pt x="199" y="326"/>
                  </a:lnTo>
                  <a:lnTo>
                    <a:pt x="217" y="325"/>
                  </a:lnTo>
                  <a:lnTo>
                    <a:pt x="233" y="323"/>
                  </a:lnTo>
                  <a:lnTo>
                    <a:pt x="249" y="318"/>
                  </a:lnTo>
                  <a:lnTo>
                    <a:pt x="265" y="313"/>
                  </a:lnTo>
                  <a:lnTo>
                    <a:pt x="265" y="313"/>
                  </a:lnTo>
                  <a:lnTo>
                    <a:pt x="293" y="302"/>
                  </a:lnTo>
                  <a:lnTo>
                    <a:pt x="320" y="288"/>
                  </a:lnTo>
                  <a:lnTo>
                    <a:pt x="347" y="272"/>
                  </a:lnTo>
                  <a:lnTo>
                    <a:pt x="371" y="252"/>
                  </a:lnTo>
                  <a:lnTo>
                    <a:pt x="395" y="231"/>
                  </a:lnTo>
                  <a:lnTo>
                    <a:pt x="416" y="209"/>
                  </a:lnTo>
                  <a:lnTo>
                    <a:pt x="436" y="186"/>
                  </a:lnTo>
                  <a:lnTo>
                    <a:pt x="452" y="161"/>
                  </a:lnTo>
                  <a:lnTo>
                    <a:pt x="452" y="161"/>
                  </a:lnTo>
                  <a:lnTo>
                    <a:pt x="423" y="174"/>
                  </a:lnTo>
                  <a:lnTo>
                    <a:pt x="384" y="191"/>
                  </a:lnTo>
                  <a:lnTo>
                    <a:pt x="384" y="191"/>
                  </a:lnTo>
                  <a:lnTo>
                    <a:pt x="358" y="201"/>
                  </a:lnTo>
                  <a:lnTo>
                    <a:pt x="312" y="215"/>
                  </a:lnTo>
                  <a:lnTo>
                    <a:pt x="259" y="230"/>
                  </a:lnTo>
                  <a:lnTo>
                    <a:pt x="233" y="235"/>
                  </a:lnTo>
                  <a:lnTo>
                    <a:pt x="211" y="239"/>
                  </a:lnTo>
                  <a:lnTo>
                    <a:pt x="211" y="239"/>
                  </a:lnTo>
                  <a:lnTo>
                    <a:pt x="211" y="239"/>
                  </a:lnTo>
                  <a:lnTo>
                    <a:pt x="211" y="239"/>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13" name="Freeform 11"/>
            <p:cNvSpPr>
              <a:spLocks noChangeAspect="1"/>
            </p:cNvSpPr>
            <p:nvPr userDrawn="1"/>
          </p:nvSpPr>
          <p:spPr bwMode="auto">
            <a:xfrm>
              <a:off x="1626" y="1604"/>
              <a:ext cx="180" cy="189"/>
            </a:xfrm>
            <a:custGeom>
              <a:avLst/>
              <a:gdLst/>
              <a:ahLst/>
              <a:cxnLst>
                <a:cxn ang="0">
                  <a:pos x="316" y="115"/>
                </a:cxn>
                <a:cxn ang="0">
                  <a:pos x="290" y="141"/>
                </a:cxn>
                <a:cxn ang="0">
                  <a:pos x="232" y="189"/>
                </a:cxn>
                <a:cxn ang="0">
                  <a:pos x="170" y="234"/>
                </a:cxn>
                <a:cxn ang="0">
                  <a:pos x="110" y="282"/>
                </a:cxn>
                <a:cxn ang="0">
                  <a:pos x="85" y="308"/>
                </a:cxn>
                <a:cxn ang="0">
                  <a:pos x="62" y="331"/>
                </a:cxn>
                <a:cxn ang="0">
                  <a:pos x="49" y="340"/>
                </a:cxn>
                <a:cxn ang="0">
                  <a:pos x="67" y="318"/>
                </a:cxn>
                <a:cxn ang="0">
                  <a:pos x="98" y="274"/>
                </a:cxn>
                <a:cxn ang="0">
                  <a:pos x="117" y="233"/>
                </a:cxn>
                <a:cxn ang="0">
                  <a:pos x="130" y="192"/>
                </a:cxn>
                <a:cxn ang="0">
                  <a:pos x="139" y="130"/>
                </a:cxn>
                <a:cxn ang="0">
                  <a:pos x="144" y="45"/>
                </a:cxn>
                <a:cxn ang="0">
                  <a:pos x="147" y="0"/>
                </a:cxn>
                <a:cxn ang="0">
                  <a:pos x="118" y="56"/>
                </a:cxn>
                <a:cxn ang="0">
                  <a:pos x="75" y="146"/>
                </a:cxn>
                <a:cxn ang="0">
                  <a:pos x="62" y="180"/>
                </a:cxn>
                <a:cxn ang="0">
                  <a:pos x="45" y="229"/>
                </a:cxn>
                <a:cxn ang="0">
                  <a:pos x="19" y="326"/>
                </a:cxn>
                <a:cxn ang="0">
                  <a:pos x="14" y="342"/>
                </a:cxn>
                <a:cxn ang="0">
                  <a:pos x="0" y="376"/>
                </a:cxn>
                <a:cxn ang="0">
                  <a:pos x="6" y="377"/>
                </a:cxn>
                <a:cxn ang="0">
                  <a:pos x="27" y="369"/>
                </a:cxn>
                <a:cxn ang="0">
                  <a:pos x="62" y="361"/>
                </a:cxn>
                <a:cxn ang="0">
                  <a:pos x="91" y="356"/>
                </a:cxn>
                <a:cxn ang="0">
                  <a:pos x="147" y="342"/>
                </a:cxn>
                <a:cxn ang="0">
                  <a:pos x="200" y="318"/>
                </a:cxn>
                <a:cxn ang="0">
                  <a:pos x="226" y="298"/>
                </a:cxn>
                <a:cxn ang="0">
                  <a:pos x="250" y="278"/>
                </a:cxn>
                <a:cxn ang="0">
                  <a:pos x="274" y="250"/>
                </a:cxn>
                <a:cxn ang="0">
                  <a:pos x="289" y="229"/>
                </a:cxn>
                <a:cxn ang="0">
                  <a:pos x="314" y="186"/>
                </a:cxn>
                <a:cxn ang="0">
                  <a:pos x="337" y="136"/>
                </a:cxn>
                <a:cxn ang="0">
                  <a:pos x="355" y="88"/>
                </a:cxn>
                <a:cxn ang="0">
                  <a:pos x="359" y="64"/>
                </a:cxn>
                <a:cxn ang="0">
                  <a:pos x="348" y="75"/>
                </a:cxn>
                <a:cxn ang="0">
                  <a:pos x="327" y="102"/>
                </a:cxn>
                <a:cxn ang="0">
                  <a:pos x="316" y="115"/>
                </a:cxn>
                <a:cxn ang="0">
                  <a:pos x="316" y="115"/>
                </a:cxn>
              </a:cxnLst>
              <a:rect l="0" t="0" r="r" b="b"/>
              <a:pathLst>
                <a:path w="359" h="377">
                  <a:moveTo>
                    <a:pt x="316" y="115"/>
                  </a:moveTo>
                  <a:lnTo>
                    <a:pt x="316" y="115"/>
                  </a:lnTo>
                  <a:lnTo>
                    <a:pt x="303" y="128"/>
                  </a:lnTo>
                  <a:lnTo>
                    <a:pt x="290" y="141"/>
                  </a:lnTo>
                  <a:lnTo>
                    <a:pt x="263" y="167"/>
                  </a:lnTo>
                  <a:lnTo>
                    <a:pt x="232" y="189"/>
                  </a:lnTo>
                  <a:lnTo>
                    <a:pt x="200" y="212"/>
                  </a:lnTo>
                  <a:lnTo>
                    <a:pt x="170" y="234"/>
                  </a:lnTo>
                  <a:lnTo>
                    <a:pt x="139" y="258"/>
                  </a:lnTo>
                  <a:lnTo>
                    <a:pt x="110" y="282"/>
                  </a:lnTo>
                  <a:lnTo>
                    <a:pt x="85" y="308"/>
                  </a:lnTo>
                  <a:lnTo>
                    <a:pt x="85" y="308"/>
                  </a:lnTo>
                  <a:lnTo>
                    <a:pt x="72" y="323"/>
                  </a:lnTo>
                  <a:lnTo>
                    <a:pt x="62" y="331"/>
                  </a:lnTo>
                  <a:lnTo>
                    <a:pt x="56" y="335"/>
                  </a:lnTo>
                  <a:lnTo>
                    <a:pt x="49" y="340"/>
                  </a:lnTo>
                  <a:lnTo>
                    <a:pt x="49" y="340"/>
                  </a:lnTo>
                  <a:lnTo>
                    <a:pt x="67" y="318"/>
                  </a:lnTo>
                  <a:lnTo>
                    <a:pt x="83" y="297"/>
                  </a:lnTo>
                  <a:lnTo>
                    <a:pt x="98" y="274"/>
                  </a:lnTo>
                  <a:lnTo>
                    <a:pt x="109" y="253"/>
                  </a:lnTo>
                  <a:lnTo>
                    <a:pt x="117" y="233"/>
                  </a:lnTo>
                  <a:lnTo>
                    <a:pt x="125" y="212"/>
                  </a:lnTo>
                  <a:lnTo>
                    <a:pt x="130" y="192"/>
                  </a:lnTo>
                  <a:lnTo>
                    <a:pt x="134" y="172"/>
                  </a:lnTo>
                  <a:lnTo>
                    <a:pt x="139" y="130"/>
                  </a:lnTo>
                  <a:lnTo>
                    <a:pt x="143" y="88"/>
                  </a:lnTo>
                  <a:lnTo>
                    <a:pt x="144" y="45"/>
                  </a:lnTo>
                  <a:lnTo>
                    <a:pt x="147" y="0"/>
                  </a:lnTo>
                  <a:lnTo>
                    <a:pt x="147" y="0"/>
                  </a:lnTo>
                  <a:lnTo>
                    <a:pt x="139" y="16"/>
                  </a:lnTo>
                  <a:lnTo>
                    <a:pt x="118" y="56"/>
                  </a:lnTo>
                  <a:lnTo>
                    <a:pt x="89" y="114"/>
                  </a:lnTo>
                  <a:lnTo>
                    <a:pt x="75" y="146"/>
                  </a:lnTo>
                  <a:lnTo>
                    <a:pt x="62" y="180"/>
                  </a:lnTo>
                  <a:lnTo>
                    <a:pt x="62" y="180"/>
                  </a:lnTo>
                  <a:lnTo>
                    <a:pt x="53" y="204"/>
                  </a:lnTo>
                  <a:lnTo>
                    <a:pt x="45" y="229"/>
                  </a:lnTo>
                  <a:lnTo>
                    <a:pt x="32" y="274"/>
                  </a:lnTo>
                  <a:lnTo>
                    <a:pt x="19" y="326"/>
                  </a:lnTo>
                  <a:lnTo>
                    <a:pt x="19" y="326"/>
                  </a:lnTo>
                  <a:lnTo>
                    <a:pt x="14" y="342"/>
                  </a:lnTo>
                  <a:lnTo>
                    <a:pt x="9" y="353"/>
                  </a:lnTo>
                  <a:lnTo>
                    <a:pt x="0" y="376"/>
                  </a:lnTo>
                  <a:lnTo>
                    <a:pt x="0" y="376"/>
                  </a:lnTo>
                  <a:lnTo>
                    <a:pt x="6" y="377"/>
                  </a:lnTo>
                  <a:lnTo>
                    <a:pt x="6" y="377"/>
                  </a:lnTo>
                  <a:lnTo>
                    <a:pt x="27" y="369"/>
                  </a:lnTo>
                  <a:lnTo>
                    <a:pt x="41" y="366"/>
                  </a:lnTo>
                  <a:lnTo>
                    <a:pt x="62" y="361"/>
                  </a:lnTo>
                  <a:lnTo>
                    <a:pt x="62" y="361"/>
                  </a:lnTo>
                  <a:lnTo>
                    <a:pt x="91" y="356"/>
                  </a:lnTo>
                  <a:lnTo>
                    <a:pt x="118" y="350"/>
                  </a:lnTo>
                  <a:lnTo>
                    <a:pt x="147" y="342"/>
                  </a:lnTo>
                  <a:lnTo>
                    <a:pt x="173" y="331"/>
                  </a:lnTo>
                  <a:lnTo>
                    <a:pt x="200" y="318"/>
                  </a:lnTo>
                  <a:lnTo>
                    <a:pt x="213" y="308"/>
                  </a:lnTo>
                  <a:lnTo>
                    <a:pt x="226" y="298"/>
                  </a:lnTo>
                  <a:lnTo>
                    <a:pt x="239" y="289"/>
                  </a:lnTo>
                  <a:lnTo>
                    <a:pt x="250" y="278"/>
                  </a:lnTo>
                  <a:lnTo>
                    <a:pt x="263" y="265"/>
                  </a:lnTo>
                  <a:lnTo>
                    <a:pt x="274" y="250"/>
                  </a:lnTo>
                  <a:lnTo>
                    <a:pt x="274" y="250"/>
                  </a:lnTo>
                  <a:lnTo>
                    <a:pt x="289" y="229"/>
                  </a:lnTo>
                  <a:lnTo>
                    <a:pt x="302" y="208"/>
                  </a:lnTo>
                  <a:lnTo>
                    <a:pt x="314" y="186"/>
                  </a:lnTo>
                  <a:lnTo>
                    <a:pt x="326" y="162"/>
                  </a:lnTo>
                  <a:lnTo>
                    <a:pt x="337" y="136"/>
                  </a:lnTo>
                  <a:lnTo>
                    <a:pt x="347" y="112"/>
                  </a:lnTo>
                  <a:lnTo>
                    <a:pt x="355" y="88"/>
                  </a:lnTo>
                  <a:lnTo>
                    <a:pt x="359" y="64"/>
                  </a:lnTo>
                  <a:lnTo>
                    <a:pt x="359" y="64"/>
                  </a:lnTo>
                  <a:lnTo>
                    <a:pt x="353" y="69"/>
                  </a:lnTo>
                  <a:lnTo>
                    <a:pt x="348" y="75"/>
                  </a:lnTo>
                  <a:lnTo>
                    <a:pt x="337" y="88"/>
                  </a:lnTo>
                  <a:lnTo>
                    <a:pt x="327" y="102"/>
                  </a:lnTo>
                  <a:lnTo>
                    <a:pt x="316" y="115"/>
                  </a:lnTo>
                  <a:lnTo>
                    <a:pt x="316" y="115"/>
                  </a:lnTo>
                  <a:lnTo>
                    <a:pt x="316" y="115"/>
                  </a:lnTo>
                  <a:lnTo>
                    <a:pt x="316" y="115"/>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14" name="Freeform 12"/>
            <p:cNvSpPr>
              <a:spLocks noChangeAspect="1"/>
            </p:cNvSpPr>
            <p:nvPr userDrawn="1"/>
          </p:nvSpPr>
          <p:spPr bwMode="auto">
            <a:xfrm>
              <a:off x="1707" y="1493"/>
              <a:ext cx="129" cy="203"/>
            </a:xfrm>
            <a:custGeom>
              <a:avLst/>
              <a:gdLst/>
              <a:ahLst/>
              <a:cxnLst>
                <a:cxn ang="0">
                  <a:pos x="210" y="110"/>
                </a:cxn>
                <a:cxn ang="0">
                  <a:pos x="175" y="155"/>
                </a:cxn>
                <a:cxn ang="0">
                  <a:pos x="132" y="202"/>
                </a:cxn>
                <a:cxn ang="0">
                  <a:pos x="107" y="234"/>
                </a:cxn>
                <a:cxn ang="0">
                  <a:pos x="61" y="308"/>
                </a:cxn>
                <a:cxn ang="0">
                  <a:pos x="43" y="340"/>
                </a:cxn>
                <a:cxn ang="0">
                  <a:pos x="51" y="310"/>
                </a:cxn>
                <a:cxn ang="0">
                  <a:pos x="61" y="281"/>
                </a:cxn>
                <a:cxn ang="0">
                  <a:pos x="67" y="245"/>
                </a:cxn>
                <a:cxn ang="0">
                  <a:pos x="72" y="175"/>
                </a:cxn>
                <a:cxn ang="0">
                  <a:pos x="64" y="102"/>
                </a:cxn>
                <a:cxn ang="0">
                  <a:pos x="45" y="0"/>
                </a:cxn>
                <a:cxn ang="0">
                  <a:pos x="34" y="22"/>
                </a:cxn>
                <a:cxn ang="0">
                  <a:pos x="19" y="70"/>
                </a:cxn>
                <a:cxn ang="0">
                  <a:pos x="11" y="120"/>
                </a:cxn>
                <a:cxn ang="0">
                  <a:pos x="8" y="170"/>
                </a:cxn>
                <a:cxn ang="0">
                  <a:pos x="8" y="196"/>
                </a:cxn>
                <a:cxn ang="0">
                  <a:pos x="13" y="268"/>
                </a:cxn>
                <a:cxn ang="0">
                  <a:pos x="16" y="330"/>
                </a:cxn>
                <a:cxn ang="0">
                  <a:pos x="11" y="367"/>
                </a:cxn>
                <a:cxn ang="0">
                  <a:pos x="0" y="404"/>
                </a:cxn>
                <a:cxn ang="0">
                  <a:pos x="5" y="406"/>
                </a:cxn>
                <a:cxn ang="0">
                  <a:pos x="8" y="406"/>
                </a:cxn>
                <a:cxn ang="0">
                  <a:pos x="75" y="348"/>
                </a:cxn>
                <a:cxn ang="0">
                  <a:pos x="159" y="281"/>
                </a:cxn>
                <a:cxn ang="0">
                  <a:pos x="181" y="257"/>
                </a:cxn>
                <a:cxn ang="0">
                  <a:pos x="201" y="229"/>
                </a:cxn>
                <a:cxn ang="0">
                  <a:pos x="217" y="197"/>
                </a:cxn>
                <a:cxn ang="0">
                  <a:pos x="226" y="175"/>
                </a:cxn>
                <a:cxn ang="0">
                  <a:pos x="244" y="120"/>
                </a:cxn>
                <a:cxn ang="0">
                  <a:pos x="250" y="96"/>
                </a:cxn>
                <a:cxn ang="0">
                  <a:pos x="255" y="48"/>
                </a:cxn>
                <a:cxn ang="0">
                  <a:pos x="255" y="28"/>
                </a:cxn>
                <a:cxn ang="0">
                  <a:pos x="231" y="78"/>
                </a:cxn>
                <a:cxn ang="0">
                  <a:pos x="210" y="110"/>
                </a:cxn>
                <a:cxn ang="0">
                  <a:pos x="210" y="110"/>
                </a:cxn>
              </a:cxnLst>
              <a:rect l="0" t="0" r="r" b="b"/>
              <a:pathLst>
                <a:path w="255" h="406">
                  <a:moveTo>
                    <a:pt x="210" y="110"/>
                  </a:moveTo>
                  <a:lnTo>
                    <a:pt x="210" y="110"/>
                  </a:lnTo>
                  <a:lnTo>
                    <a:pt x="193" y="133"/>
                  </a:lnTo>
                  <a:lnTo>
                    <a:pt x="175" y="155"/>
                  </a:lnTo>
                  <a:lnTo>
                    <a:pt x="132" y="202"/>
                  </a:lnTo>
                  <a:lnTo>
                    <a:pt x="132" y="202"/>
                  </a:lnTo>
                  <a:lnTo>
                    <a:pt x="119" y="216"/>
                  </a:lnTo>
                  <a:lnTo>
                    <a:pt x="107" y="234"/>
                  </a:lnTo>
                  <a:lnTo>
                    <a:pt x="82" y="271"/>
                  </a:lnTo>
                  <a:lnTo>
                    <a:pt x="61" y="308"/>
                  </a:lnTo>
                  <a:lnTo>
                    <a:pt x="43" y="340"/>
                  </a:lnTo>
                  <a:lnTo>
                    <a:pt x="43" y="340"/>
                  </a:lnTo>
                  <a:lnTo>
                    <a:pt x="46" y="324"/>
                  </a:lnTo>
                  <a:lnTo>
                    <a:pt x="51" y="310"/>
                  </a:lnTo>
                  <a:lnTo>
                    <a:pt x="61" y="281"/>
                  </a:lnTo>
                  <a:lnTo>
                    <a:pt x="61" y="281"/>
                  </a:lnTo>
                  <a:lnTo>
                    <a:pt x="66" y="263"/>
                  </a:lnTo>
                  <a:lnTo>
                    <a:pt x="67" y="245"/>
                  </a:lnTo>
                  <a:lnTo>
                    <a:pt x="70" y="210"/>
                  </a:lnTo>
                  <a:lnTo>
                    <a:pt x="72" y="175"/>
                  </a:lnTo>
                  <a:lnTo>
                    <a:pt x="69" y="138"/>
                  </a:lnTo>
                  <a:lnTo>
                    <a:pt x="64" y="102"/>
                  </a:lnTo>
                  <a:lnTo>
                    <a:pt x="59" y="67"/>
                  </a:lnTo>
                  <a:lnTo>
                    <a:pt x="45" y="0"/>
                  </a:lnTo>
                  <a:lnTo>
                    <a:pt x="45" y="0"/>
                  </a:lnTo>
                  <a:lnTo>
                    <a:pt x="34" y="22"/>
                  </a:lnTo>
                  <a:lnTo>
                    <a:pt x="25" y="45"/>
                  </a:lnTo>
                  <a:lnTo>
                    <a:pt x="19" y="70"/>
                  </a:lnTo>
                  <a:lnTo>
                    <a:pt x="14" y="94"/>
                  </a:lnTo>
                  <a:lnTo>
                    <a:pt x="11" y="120"/>
                  </a:lnTo>
                  <a:lnTo>
                    <a:pt x="9" y="144"/>
                  </a:lnTo>
                  <a:lnTo>
                    <a:pt x="8" y="170"/>
                  </a:lnTo>
                  <a:lnTo>
                    <a:pt x="8" y="196"/>
                  </a:lnTo>
                  <a:lnTo>
                    <a:pt x="8" y="196"/>
                  </a:lnTo>
                  <a:lnTo>
                    <a:pt x="9" y="232"/>
                  </a:lnTo>
                  <a:lnTo>
                    <a:pt x="13" y="268"/>
                  </a:lnTo>
                  <a:lnTo>
                    <a:pt x="16" y="330"/>
                  </a:lnTo>
                  <a:lnTo>
                    <a:pt x="16" y="330"/>
                  </a:lnTo>
                  <a:lnTo>
                    <a:pt x="16" y="348"/>
                  </a:lnTo>
                  <a:lnTo>
                    <a:pt x="11" y="367"/>
                  </a:lnTo>
                  <a:lnTo>
                    <a:pt x="6" y="387"/>
                  </a:lnTo>
                  <a:lnTo>
                    <a:pt x="0" y="404"/>
                  </a:lnTo>
                  <a:lnTo>
                    <a:pt x="0" y="404"/>
                  </a:lnTo>
                  <a:lnTo>
                    <a:pt x="5" y="406"/>
                  </a:lnTo>
                  <a:lnTo>
                    <a:pt x="8" y="406"/>
                  </a:lnTo>
                  <a:lnTo>
                    <a:pt x="8" y="406"/>
                  </a:lnTo>
                  <a:lnTo>
                    <a:pt x="43" y="374"/>
                  </a:lnTo>
                  <a:lnTo>
                    <a:pt x="75" y="348"/>
                  </a:lnTo>
                  <a:lnTo>
                    <a:pt x="133" y="303"/>
                  </a:lnTo>
                  <a:lnTo>
                    <a:pt x="159" y="281"/>
                  </a:lnTo>
                  <a:lnTo>
                    <a:pt x="170" y="269"/>
                  </a:lnTo>
                  <a:lnTo>
                    <a:pt x="181" y="257"/>
                  </a:lnTo>
                  <a:lnTo>
                    <a:pt x="191" y="244"/>
                  </a:lnTo>
                  <a:lnTo>
                    <a:pt x="201" y="229"/>
                  </a:lnTo>
                  <a:lnTo>
                    <a:pt x="209" y="213"/>
                  </a:lnTo>
                  <a:lnTo>
                    <a:pt x="217" y="197"/>
                  </a:lnTo>
                  <a:lnTo>
                    <a:pt x="217" y="197"/>
                  </a:lnTo>
                  <a:lnTo>
                    <a:pt x="226" y="175"/>
                  </a:lnTo>
                  <a:lnTo>
                    <a:pt x="236" y="147"/>
                  </a:lnTo>
                  <a:lnTo>
                    <a:pt x="244" y="120"/>
                  </a:lnTo>
                  <a:lnTo>
                    <a:pt x="250" y="96"/>
                  </a:lnTo>
                  <a:lnTo>
                    <a:pt x="250" y="96"/>
                  </a:lnTo>
                  <a:lnTo>
                    <a:pt x="254" y="69"/>
                  </a:lnTo>
                  <a:lnTo>
                    <a:pt x="255" y="48"/>
                  </a:lnTo>
                  <a:lnTo>
                    <a:pt x="255" y="28"/>
                  </a:lnTo>
                  <a:lnTo>
                    <a:pt x="255" y="28"/>
                  </a:lnTo>
                  <a:lnTo>
                    <a:pt x="244" y="53"/>
                  </a:lnTo>
                  <a:lnTo>
                    <a:pt x="231" y="78"/>
                  </a:lnTo>
                  <a:lnTo>
                    <a:pt x="210" y="110"/>
                  </a:lnTo>
                  <a:lnTo>
                    <a:pt x="210" y="110"/>
                  </a:lnTo>
                  <a:lnTo>
                    <a:pt x="210" y="110"/>
                  </a:lnTo>
                  <a:lnTo>
                    <a:pt x="210" y="11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15" name="Freeform 13"/>
            <p:cNvSpPr>
              <a:spLocks noChangeAspect="1"/>
            </p:cNvSpPr>
            <p:nvPr userDrawn="1"/>
          </p:nvSpPr>
          <p:spPr bwMode="auto">
            <a:xfrm>
              <a:off x="1728" y="1370"/>
              <a:ext cx="115" cy="211"/>
            </a:xfrm>
            <a:custGeom>
              <a:avLst/>
              <a:gdLst/>
              <a:ahLst/>
              <a:cxnLst>
                <a:cxn ang="0">
                  <a:pos x="210" y="0"/>
                </a:cxn>
                <a:cxn ang="0">
                  <a:pos x="205" y="24"/>
                </a:cxn>
                <a:cxn ang="0">
                  <a:pos x="197" y="55"/>
                </a:cxn>
                <a:cxn ang="0">
                  <a:pos x="167" y="124"/>
                </a:cxn>
                <a:cxn ang="0">
                  <a:pos x="126" y="230"/>
                </a:cxn>
                <a:cxn ang="0">
                  <a:pos x="106" y="304"/>
                </a:cxn>
                <a:cxn ang="0">
                  <a:pos x="98" y="341"/>
                </a:cxn>
                <a:cxn ang="0">
                  <a:pos x="98" y="294"/>
                </a:cxn>
                <a:cxn ang="0">
                  <a:pos x="90" y="246"/>
                </a:cxn>
                <a:cxn ang="0">
                  <a:pos x="73" y="201"/>
                </a:cxn>
                <a:cxn ang="0">
                  <a:pos x="56" y="157"/>
                </a:cxn>
                <a:cxn ang="0">
                  <a:pos x="19" y="93"/>
                </a:cxn>
                <a:cxn ang="0">
                  <a:pos x="1" y="67"/>
                </a:cxn>
                <a:cxn ang="0">
                  <a:pos x="0" y="109"/>
                </a:cxn>
                <a:cxn ang="0">
                  <a:pos x="0" y="128"/>
                </a:cxn>
                <a:cxn ang="0">
                  <a:pos x="8" y="178"/>
                </a:cxn>
                <a:cxn ang="0">
                  <a:pos x="14" y="207"/>
                </a:cxn>
                <a:cxn ang="0">
                  <a:pos x="38" y="284"/>
                </a:cxn>
                <a:cxn ang="0">
                  <a:pos x="72" y="360"/>
                </a:cxn>
                <a:cxn ang="0">
                  <a:pos x="75" y="374"/>
                </a:cxn>
                <a:cxn ang="0">
                  <a:pos x="75" y="406"/>
                </a:cxn>
                <a:cxn ang="0">
                  <a:pos x="78" y="419"/>
                </a:cxn>
                <a:cxn ang="0">
                  <a:pos x="88" y="402"/>
                </a:cxn>
                <a:cxn ang="0">
                  <a:pos x="125" y="349"/>
                </a:cxn>
                <a:cxn ang="0">
                  <a:pos x="175" y="278"/>
                </a:cxn>
                <a:cxn ang="0">
                  <a:pos x="191" y="251"/>
                </a:cxn>
                <a:cxn ang="0">
                  <a:pos x="213" y="196"/>
                </a:cxn>
                <a:cxn ang="0">
                  <a:pos x="221" y="170"/>
                </a:cxn>
                <a:cxn ang="0">
                  <a:pos x="229" y="109"/>
                </a:cxn>
                <a:cxn ang="0">
                  <a:pos x="228" y="67"/>
                </a:cxn>
                <a:cxn ang="0">
                  <a:pos x="220" y="35"/>
                </a:cxn>
                <a:cxn ang="0">
                  <a:pos x="210" y="0"/>
                </a:cxn>
                <a:cxn ang="0">
                  <a:pos x="210" y="0"/>
                </a:cxn>
              </a:cxnLst>
              <a:rect l="0" t="0" r="r" b="b"/>
              <a:pathLst>
                <a:path w="229" h="419">
                  <a:moveTo>
                    <a:pt x="210" y="0"/>
                  </a:moveTo>
                  <a:lnTo>
                    <a:pt x="210" y="0"/>
                  </a:lnTo>
                  <a:lnTo>
                    <a:pt x="208" y="11"/>
                  </a:lnTo>
                  <a:lnTo>
                    <a:pt x="205" y="24"/>
                  </a:lnTo>
                  <a:lnTo>
                    <a:pt x="202" y="39"/>
                  </a:lnTo>
                  <a:lnTo>
                    <a:pt x="197" y="55"/>
                  </a:lnTo>
                  <a:lnTo>
                    <a:pt x="197" y="55"/>
                  </a:lnTo>
                  <a:lnTo>
                    <a:pt x="167" y="124"/>
                  </a:lnTo>
                  <a:lnTo>
                    <a:pt x="139" y="194"/>
                  </a:lnTo>
                  <a:lnTo>
                    <a:pt x="126" y="230"/>
                  </a:lnTo>
                  <a:lnTo>
                    <a:pt x="115" y="267"/>
                  </a:lnTo>
                  <a:lnTo>
                    <a:pt x="106" y="304"/>
                  </a:lnTo>
                  <a:lnTo>
                    <a:pt x="98" y="341"/>
                  </a:lnTo>
                  <a:lnTo>
                    <a:pt x="98" y="341"/>
                  </a:lnTo>
                  <a:lnTo>
                    <a:pt x="99" y="318"/>
                  </a:lnTo>
                  <a:lnTo>
                    <a:pt x="98" y="294"/>
                  </a:lnTo>
                  <a:lnTo>
                    <a:pt x="94" y="270"/>
                  </a:lnTo>
                  <a:lnTo>
                    <a:pt x="90" y="246"/>
                  </a:lnTo>
                  <a:lnTo>
                    <a:pt x="81" y="223"/>
                  </a:lnTo>
                  <a:lnTo>
                    <a:pt x="73" y="201"/>
                  </a:lnTo>
                  <a:lnTo>
                    <a:pt x="65" y="178"/>
                  </a:lnTo>
                  <a:lnTo>
                    <a:pt x="56" y="157"/>
                  </a:lnTo>
                  <a:lnTo>
                    <a:pt x="37" y="122"/>
                  </a:lnTo>
                  <a:lnTo>
                    <a:pt x="19" y="93"/>
                  </a:lnTo>
                  <a:lnTo>
                    <a:pt x="1" y="67"/>
                  </a:lnTo>
                  <a:lnTo>
                    <a:pt x="1" y="67"/>
                  </a:lnTo>
                  <a:lnTo>
                    <a:pt x="0" y="83"/>
                  </a:lnTo>
                  <a:lnTo>
                    <a:pt x="0" y="109"/>
                  </a:lnTo>
                  <a:lnTo>
                    <a:pt x="0" y="109"/>
                  </a:lnTo>
                  <a:lnTo>
                    <a:pt x="0" y="128"/>
                  </a:lnTo>
                  <a:lnTo>
                    <a:pt x="3" y="151"/>
                  </a:lnTo>
                  <a:lnTo>
                    <a:pt x="8" y="178"/>
                  </a:lnTo>
                  <a:lnTo>
                    <a:pt x="14" y="207"/>
                  </a:lnTo>
                  <a:lnTo>
                    <a:pt x="14" y="207"/>
                  </a:lnTo>
                  <a:lnTo>
                    <a:pt x="25" y="246"/>
                  </a:lnTo>
                  <a:lnTo>
                    <a:pt x="38" y="284"/>
                  </a:lnTo>
                  <a:lnTo>
                    <a:pt x="54" y="323"/>
                  </a:lnTo>
                  <a:lnTo>
                    <a:pt x="72" y="360"/>
                  </a:lnTo>
                  <a:lnTo>
                    <a:pt x="72" y="360"/>
                  </a:lnTo>
                  <a:lnTo>
                    <a:pt x="75" y="374"/>
                  </a:lnTo>
                  <a:lnTo>
                    <a:pt x="75" y="390"/>
                  </a:lnTo>
                  <a:lnTo>
                    <a:pt x="75" y="406"/>
                  </a:lnTo>
                  <a:lnTo>
                    <a:pt x="72" y="419"/>
                  </a:lnTo>
                  <a:lnTo>
                    <a:pt x="78" y="419"/>
                  </a:lnTo>
                  <a:lnTo>
                    <a:pt x="78" y="419"/>
                  </a:lnTo>
                  <a:lnTo>
                    <a:pt x="88" y="402"/>
                  </a:lnTo>
                  <a:lnTo>
                    <a:pt x="101" y="384"/>
                  </a:lnTo>
                  <a:lnTo>
                    <a:pt x="125" y="349"/>
                  </a:lnTo>
                  <a:lnTo>
                    <a:pt x="152" y="313"/>
                  </a:lnTo>
                  <a:lnTo>
                    <a:pt x="175" y="278"/>
                  </a:lnTo>
                  <a:lnTo>
                    <a:pt x="175" y="278"/>
                  </a:lnTo>
                  <a:lnTo>
                    <a:pt x="191" y="251"/>
                  </a:lnTo>
                  <a:lnTo>
                    <a:pt x="204" y="223"/>
                  </a:lnTo>
                  <a:lnTo>
                    <a:pt x="213" y="196"/>
                  </a:lnTo>
                  <a:lnTo>
                    <a:pt x="221" y="170"/>
                  </a:lnTo>
                  <a:lnTo>
                    <a:pt x="221" y="170"/>
                  </a:lnTo>
                  <a:lnTo>
                    <a:pt x="226" y="137"/>
                  </a:lnTo>
                  <a:lnTo>
                    <a:pt x="229" y="109"/>
                  </a:lnTo>
                  <a:lnTo>
                    <a:pt x="229" y="87"/>
                  </a:lnTo>
                  <a:lnTo>
                    <a:pt x="228" y="67"/>
                  </a:lnTo>
                  <a:lnTo>
                    <a:pt x="224" y="51"/>
                  </a:lnTo>
                  <a:lnTo>
                    <a:pt x="220" y="35"/>
                  </a:lnTo>
                  <a:lnTo>
                    <a:pt x="210" y="0"/>
                  </a:lnTo>
                  <a:lnTo>
                    <a:pt x="210" y="0"/>
                  </a:lnTo>
                  <a:lnTo>
                    <a:pt x="210" y="0"/>
                  </a:lnTo>
                  <a:lnTo>
                    <a:pt x="210" y="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16" name="Freeform 14"/>
            <p:cNvSpPr>
              <a:spLocks noChangeAspect="1"/>
            </p:cNvSpPr>
            <p:nvPr userDrawn="1"/>
          </p:nvSpPr>
          <p:spPr bwMode="auto">
            <a:xfrm>
              <a:off x="1698" y="1249"/>
              <a:ext cx="114" cy="229"/>
            </a:xfrm>
            <a:custGeom>
              <a:avLst/>
              <a:gdLst/>
              <a:ahLst/>
              <a:cxnLst>
                <a:cxn ang="0">
                  <a:pos x="167" y="125"/>
                </a:cxn>
                <a:cxn ang="0">
                  <a:pos x="157" y="202"/>
                </a:cxn>
                <a:cxn ang="0">
                  <a:pos x="156" y="250"/>
                </a:cxn>
                <a:cxn ang="0">
                  <a:pos x="159" y="299"/>
                </a:cxn>
                <a:cxn ang="0">
                  <a:pos x="165" y="326"/>
                </a:cxn>
                <a:cxn ang="0">
                  <a:pos x="153" y="292"/>
                </a:cxn>
                <a:cxn ang="0">
                  <a:pos x="136" y="263"/>
                </a:cxn>
                <a:cxn ang="0">
                  <a:pos x="96" y="213"/>
                </a:cxn>
                <a:cxn ang="0">
                  <a:pos x="50" y="168"/>
                </a:cxn>
                <a:cxn ang="0">
                  <a:pos x="0" y="123"/>
                </a:cxn>
                <a:cxn ang="0">
                  <a:pos x="11" y="157"/>
                </a:cxn>
                <a:cxn ang="0">
                  <a:pos x="45" y="234"/>
                </a:cxn>
                <a:cxn ang="0">
                  <a:pos x="66" y="273"/>
                </a:cxn>
                <a:cxn ang="0">
                  <a:pos x="117" y="348"/>
                </a:cxn>
                <a:cxn ang="0">
                  <a:pos x="148" y="389"/>
                </a:cxn>
                <a:cxn ang="0">
                  <a:pos x="156" y="408"/>
                </a:cxn>
                <a:cxn ang="0">
                  <a:pos x="172" y="458"/>
                </a:cxn>
                <a:cxn ang="0">
                  <a:pos x="177" y="454"/>
                </a:cxn>
                <a:cxn ang="0">
                  <a:pos x="199" y="366"/>
                </a:cxn>
                <a:cxn ang="0">
                  <a:pos x="222" y="276"/>
                </a:cxn>
                <a:cxn ang="0">
                  <a:pos x="226" y="231"/>
                </a:cxn>
                <a:cxn ang="0">
                  <a:pos x="228" y="186"/>
                </a:cxn>
                <a:cxn ang="0">
                  <a:pos x="222" y="141"/>
                </a:cxn>
                <a:cxn ang="0">
                  <a:pos x="207" y="95"/>
                </a:cxn>
                <a:cxn ang="0">
                  <a:pos x="198" y="70"/>
                </a:cxn>
                <a:cxn ang="0">
                  <a:pos x="172" y="22"/>
                </a:cxn>
                <a:cxn ang="0">
                  <a:pos x="154" y="0"/>
                </a:cxn>
                <a:cxn ang="0">
                  <a:pos x="161" y="30"/>
                </a:cxn>
                <a:cxn ang="0">
                  <a:pos x="169" y="77"/>
                </a:cxn>
                <a:cxn ang="0">
                  <a:pos x="169" y="109"/>
                </a:cxn>
                <a:cxn ang="0">
                  <a:pos x="167" y="125"/>
                </a:cxn>
                <a:cxn ang="0">
                  <a:pos x="167" y="125"/>
                </a:cxn>
              </a:cxnLst>
              <a:rect l="0" t="0" r="r" b="b"/>
              <a:pathLst>
                <a:path w="228" h="458">
                  <a:moveTo>
                    <a:pt x="167" y="125"/>
                  </a:moveTo>
                  <a:lnTo>
                    <a:pt x="167" y="125"/>
                  </a:lnTo>
                  <a:lnTo>
                    <a:pt x="161" y="178"/>
                  </a:lnTo>
                  <a:lnTo>
                    <a:pt x="157" y="202"/>
                  </a:lnTo>
                  <a:lnTo>
                    <a:pt x="156" y="226"/>
                  </a:lnTo>
                  <a:lnTo>
                    <a:pt x="156" y="250"/>
                  </a:lnTo>
                  <a:lnTo>
                    <a:pt x="157" y="274"/>
                  </a:lnTo>
                  <a:lnTo>
                    <a:pt x="159" y="299"/>
                  </a:lnTo>
                  <a:lnTo>
                    <a:pt x="165" y="326"/>
                  </a:lnTo>
                  <a:lnTo>
                    <a:pt x="165" y="326"/>
                  </a:lnTo>
                  <a:lnTo>
                    <a:pt x="159" y="308"/>
                  </a:lnTo>
                  <a:lnTo>
                    <a:pt x="153" y="292"/>
                  </a:lnTo>
                  <a:lnTo>
                    <a:pt x="144" y="278"/>
                  </a:lnTo>
                  <a:lnTo>
                    <a:pt x="136" y="263"/>
                  </a:lnTo>
                  <a:lnTo>
                    <a:pt x="117" y="238"/>
                  </a:lnTo>
                  <a:lnTo>
                    <a:pt x="96" y="213"/>
                  </a:lnTo>
                  <a:lnTo>
                    <a:pt x="74" y="191"/>
                  </a:lnTo>
                  <a:lnTo>
                    <a:pt x="50" y="168"/>
                  </a:lnTo>
                  <a:lnTo>
                    <a:pt x="24" y="146"/>
                  </a:lnTo>
                  <a:lnTo>
                    <a:pt x="0" y="123"/>
                  </a:lnTo>
                  <a:lnTo>
                    <a:pt x="0" y="123"/>
                  </a:lnTo>
                  <a:lnTo>
                    <a:pt x="11" y="157"/>
                  </a:lnTo>
                  <a:lnTo>
                    <a:pt x="27" y="196"/>
                  </a:lnTo>
                  <a:lnTo>
                    <a:pt x="45" y="234"/>
                  </a:lnTo>
                  <a:lnTo>
                    <a:pt x="66" y="273"/>
                  </a:lnTo>
                  <a:lnTo>
                    <a:pt x="66" y="273"/>
                  </a:lnTo>
                  <a:lnTo>
                    <a:pt x="93" y="315"/>
                  </a:lnTo>
                  <a:lnTo>
                    <a:pt x="117" y="348"/>
                  </a:lnTo>
                  <a:lnTo>
                    <a:pt x="136" y="374"/>
                  </a:lnTo>
                  <a:lnTo>
                    <a:pt x="148" y="389"/>
                  </a:lnTo>
                  <a:lnTo>
                    <a:pt x="148" y="389"/>
                  </a:lnTo>
                  <a:lnTo>
                    <a:pt x="156" y="408"/>
                  </a:lnTo>
                  <a:lnTo>
                    <a:pt x="162" y="425"/>
                  </a:lnTo>
                  <a:lnTo>
                    <a:pt x="172" y="458"/>
                  </a:lnTo>
                  <a:lnTo>
                    <a:pt x="177" y="454"/>
                  </a:lnTo>
                  <a:lnTo>
                    <a:pt x="177" y="454"/>
                  </a:lnTo>
                  <a:lnTo>
                    <a:pt x="188" y="411"/>
                  </a:lnTo>
                  <a:lnTo>
                    <a:pt x="199" y="366"/>
                  </a:lnTo>
                  <a:lnTo>
                    <a:pt x="212" y="321"/>
                  </a:lnTo>
                  <a:lnTo>
                    <a:pt x="222" y="276"/>
                  </a:lnTo>
                  <a:lnTo>
                    <a:pt x="225" y="254"/>
                  </a:lnTo>
                  <a:lnTo>
                    <a:pt x="226" y="231"/>
                  </a:lnTo>
                  <a:lnTo>
                    <a:pt x="228" y="209"/>
                  </a:lnTo>
                  <a:lnTo>
                    <a:pt x="228" y="186"/>
                  </a:lnTo>
                  <a:lnTo>
                    <a:pt x="225" y="164"/>
                  </a:lnTo>
                  <a:lnTo>
                    <a:pt x="222" y="141"/>
                  </a:lnTo>
                  <a:lnTo>
                    <a:pt x="215" y="119"/>
                  </a:lnTo>
                  <a:lnTo>
                    <a:pt x="207" y="95"/>
                  </a:lnTo>
                  <a:lnTo>
                    <a:pt x="207" y="95"/>
                  </a:lnTo>
                  <a:lnTo>
                    <a:pt x="198" y="70"/>
                  </a:lnTo>
                  <a:lnTo>
                    <a:pt x="186" y="46"/>
                  </a:lnTo>
                  <a:lnTo>
                    <a:pt x="172" y="22"/>
                  </a:lnTo>
                  <a:lnTo>
                    <a:pt x="164" y="11"/>
                  </a:lnTo>
                  <a:lnTo>
                    <a:pt x="154" y="0"/>
                  </a:lnTo>
                  <a:lnTo>
                    <a:pt x="154" y="0"/>
                  </a:lnTo>
                  <a:lnTo>
                    <a:pt x="161" y="30"/>
                  </a:lnTo>
                  <a:lnTo>
                    <a:pt x="165" y="61"/>
                  </a:lnTo>
                  <a:lnTo>
                    <a:pt x="169" y="77"/>
                  </a:lnTo>
                  <a:lnTo>
                    <a:pt x="169" y="93"/>
                  </a:lnTo>
                  <a:lnTo>
                    <a:pt x="169" y="109"/>
                  </a:lnTo>
                  <a:lnTo>
                    <a:pt x="167" y="125"/>
                  </a:lnTo>
                  <a:lnTo>
                    <a:pt x="167" y="125"/>
                  </a:lnTo>
                  <a:lnTo>
                    <a:pt x="167" y="125"/>
                  </a:lnTo>
                  <a:lnTo>
                    <a:pt x="167" y="125"/>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17" name="Freeform 15"/>
            <p:cNvSpPr>
              <a:spLocks noChangeAspect="1"/>
            </p:cNvSpPr>
            <p:nvPr userDrawn="1"/>
          </p:nvSpPr>
          <p:spPr bwMode="auto">
            <a:xfrm>
              <a:off x="1650" y="1183"/>
              <a:ext cx="118" cy="177"/>
            </a:xfrm>
            <a:custGeom>
              <a:avLst/>
              <a:gdLst/>
              <a:ahLst/>
              <a:cxnLst>
                <a:cxn ang="0">
                  <a:pos x="188" y="249"/>
                </a:cxn>
                <a:cxn ang="0">
                  <a:pos x="188" y="249"/>
                </a:cxn>
                <a:cxn ang="0">
                  <a:pos x="180" y="233"/>
                </a:cxn>
                <a:cxn ang="0">
                  <a:pos x="172" y="220"/>
                </a:cxn>
                <a:cxn ang="0">
                  <a:pos x="160" y="207"/>
                </a:cxn>
                <a:cxn ang="0">
                  <a:pos x="151" y="194"/>
                </a:cxn>
                <a:cxn ang="0">
                  <a:pos x="138" y="183"/>
                </a:cxn>
                <a:cxn ang="0">
                  <a:pos x="127" y="174"/>
                </a:cxn>
                <a:cxn ang="0">
                  <a:pos x="101" y="154"/>
                </a:cxn>
                <a:cxn ang="0">
                  <a:pos x="74" y="137"/>
                </a:cxn>
                <a:cxn ang="0">
                  <a:pos x="48" y="119"/>
                </a:cxn>
                <a:cxn ang="0">
                  <a:pos x="22" y="98"/>
                </a:cxn>
                <a:cxn ang="0">
                  <a:pos x="11" y="87"/>
                </a:cxn>
                <a:cxn ang="0">
                  <a:pos x="0" y="74"/>
                </a:cxn>
                <a:cxn ang="0">
                  <a:pos x="0" y="74"/>
                </a:cxn>
                <a:cxn ang="0">
                  <a:pos x="5" y="90"/>
                </a:cxn>
                <a:cxn ang="0">
                  <a:pos x="11" y="104"/>
                </a:cxn>
                <a:cxn ang="0">
                  <a:pos x="19" y="122"/>
                </a:cxn>
                <a:cxn ang="0">
                  <a:pos x="30" y="138"/>
                </a:cxn>
                <a:cxn ang="0">
                  <a:pos x="53" y="170"/>
                </a:cxn>
                <a:cxn ang="0">
                  <a:pos x="77" y="201"/>
                </a:cxn>
                <a:cxn ang="0">
                  <a:pos x="103" y="230"/>
                </a:cxn>
                <a:cxn ang="0">
                  <a:pos x="125" y="252"/>
                </a:cxn>
                <a:cxn ang="0">
                  <a:pos x="143" y="270"/>
                </a:cxn>
                <a:cxn ang="0">
                  <a:pos x="152" y="280"/>
                </a:cxn>
                <a:cxn ang="0">
                  <a:pos x="152" y="280"/>
                </a:cxn>
                <a:cxn ang="0">
                  <a:pos x="168" y="292"/>
                </a:cxn>
                <a:cxn ang="0">
                  <a:pos x="189" y="310"/>
                </a:cxn>
                <a:cxn ang="0">
                  <a:pos x="209" y="333"/>
                </a:cxn>
                <a:cxn ang="0">
                  <a:pos x="226" y="353"/>
                </a:cxn>
                <a:cxn ang="0">
                  <a:pos x="226" y="353"/>
                </a:cxn>
                <a:cxn ang="0">
                  <a:pos x="228" y="328"/>
                </a:cxn>
                <a:cxn ang="0">
                  <a:pos x="231" y="296"/>
                </a:cxn>
                <a:cxn ang="0">
                  <a:pos x="231" y="296"/>
                </a:cxn>
                <a:cxn ang="0">
                  <a:pos x="234" y="270"/>
                </a:cxn>
                <a:cxn ang="0">
                  <a:pos x="234" y="247"/>
                </a:cxn>
                <a:cxn ang="0">
                  <a:pos x="234" y="227"/>
                </a:cxn>
                <a:cxn ang="0">
                  <a:pos x="234" y="209"/>
                </a:cxn>
                <a:cxn ang="0">
                  <a:pos x="231" y="180"/>
                </a:cxn>
                <a:cxn ang="0">
                  <a:pos x="226" y="162"/>
                </a:cxn>
                <a:cxn ang="0">
                  <a:pos x="226" y="162"/>
                </a:cxn>
                <a:cxn ang="0">
                  <a:pos x="221" y="138"/>
                </a:cxn>
                <a:cxn ang="0">
                  <a:pos x="212" y="116"/>
                </a:cxn>
                <a:cxn ang="0">
                  <a:pos x="202" y="93"/>
                </a:cxn>
                <a:cxn ang="0">
                  <a:pos x="191" y="72"/>
                </a:cxn>
                <a:cxn ang="0">
                  <a:pos x="176" y="51"/>
                </a:cxn>
                <a:cxn ang="0">
                  <a:pos x="162" y="34"/>
                </a:cxn>
                <a:cxn ang="0">
                  <a:pos x="144" y="16"/>
                </a:cxn>
                <a:cxn ang="0">
                  <a:pos x="127" y="0"/>
                </a:cxn>
                <a:cxn ang="0">
                  <a:pos x="146" y="53"/>
                </a:cxn>
                <a:cxn ang="0">
                  <a:pos x="146" y="53"/>
                </a:cxn>
                <a:cxn ang="0">
                  <a:pos x="154" y="82"/>
                </a:cxn>
                <a:cxn ang="0">
                  <a:pos x="164" y="130"/>
                </a:cxn>
                <a:cxn ang="0">
                  <a:pos x="188" y="249"/>
                </a:cxn>
                <a:cxn ang="0">
                  <a:pos x="188" y="249"/>
                </a:cxn>
                <a:cxn ang="0">
                  <a:pos x="188" y="249"/>
                </a:cxn>
                <a:cxn ang="0">
                  <a:pos x="188" y="249"/>
                </a:cxn>
              </a:cxnLst>
              <a:rect l="0" t="0" r="r" b="b"/>
              <a:pathLst>
                <a:path w="234" h="353">
                  <a:moveTo>
                    <a:pt x="188" y="249"/>
                  </a:moveTo>
                  <a:lnTo>
                    <a:pt x="188" y="249"/>
                  </a:lnTo>
                  <a:lnTo>
                    <a:pt x="180" y="233"/>
                  </a:lnTo>
                  <a:lnTo>
                    <a:pt x="172" y="220"/>
                  </a:lnTo>
                  <a:lnTo>
                    <a:pt x="160" y="207"/>
                  </a:lnTo>
                  <a:lnTo>
                    <a:pt x="151" y="194"/>
                  </a:lnTo>
                  <a:lnTo>
                    <a:pt x="138" y="183"/>
                  </a:lnTo>
                  <a:lnTo>
                    <a:pt x="127" y="174"/>
                  </a:lnTo>
                  <a:lnTo>
                    <a:pt x="101" y="154"/>
                  </a:lnTo>
                  <a:lnTo>
                    <a:pt x="74" y="137"/>
                  </a:lnTo>
                  <a:lnTo>
                    <a:pt x="48" y="119"/>
                  </a:lnTo>
                  <a:lnTo>
                    <a:pt x="22" y="98"/>
                  </a:lnTo>
                  <a:lnTo>
                    <a:pt x="11" y="87"/>
                  </a:lnTo>
                  <a:lnTo>
                    <a:pt x="0" y="74"/>
                  </a:lnTo>
                  <a:lnTo>
                    <a:pt x="0" y="74"/>
                  </a:lnTo>
                  <a:lnTo>
                    <a:pt x="5" y="90"/>
                  </a:lnTo>
                  <a:lnTo>
                    <a:pt x="11" y="104"/>
                  </a:lnTo>
                  <a:lnTo>
                    <a:pt x="19" y="122"/>
                  </a:lnTo>
                  <a:lnTo>
                    <a:pt x="30" y="138"/>
                  </a:lnTo>
                  <a:lnTo>
                    <a:pt x="53" y="170"/>
                  </a:lnTo>
                  <a:lnTo>
                    <a:pt x="77" y="201"/>
                  </a:lnTo>
                  <a:lnTo>
                    <a:pt x="103" y="230"/>
                  </a:lnTo>
                  <a:lnTo>
                    <a:pt x="125" y="252"/>
                  </a:lnTo>
                  <a:lnTo>
                    <a:pt x="143" y="270"/>
                  </a:lnTo>
                  <a:lnTo>
                    <a:pt x="152" y="280"/>
                  </a:lnTo>
                  <a:lnTo>
                    <a:pt x="152" y="280"/>
                  </a:lnTo>
                  <a:lnTo>
                    <a:pt x="168" y="292"/>
                  </a:lnTo>
                  <a:lnTo>
                    <a:pt x="189" y="310"/>
                  </a:lnTo>
                  <a:lnTo>
                    <a:pt x="209" y="333"/>
                  </a:lnTo>
                  <a:lnTo>
                    <a:pt x="226" y="353"/>
                  </a:lnTo>
                  <a:lnTo>
                    <a:pt x="226" y="353"/>
                  </a:lnTo>
                  <a:lnTo>
                    <a:pt x="228" y="328"/>
                  </a:lnTo>
                  <a:lnTo>
                    <a:pt x="231" y="296"/>
                  </a:lnTo>
                  <a:lnTo>
                    <a:pt x="231" y="296"/>
                  </a:lnTo>
                  <a:lnTo>
                    <a:pt x="234" y="270"/>
                  </a:lnTo>
                  <a:lnTo>
                    <a:pt x="234" y="247"/>
                  </a:lnTo>
                  <a:lnTo>
                    <a:pt x="234" y="227"/>
                  </a:lnTo>
                  <a:lnTo>
                    <a:pt x="234" y="209"/>
                  </a:lnTo>
                  <a:lnTo>
                    <a:pt x="231" y="180"/>
                  </a:lnTo>
                  <a:lnTo>
                    <a:pt x="226" y="162"/>
                  </a:lnTo>
                  <a:lnTo>
                    <a:pt x="226" y="162"/>
                  </a:lnTo>
                  <a:lnTo>
                    <a:pt x="221" y="138"/>
                  </a:lnTo>
                  <a:lnTo>
                    <a:pt x="212" y="116"/>
                  </a:lnTo>
                  <a:lnTo>
                    <a:pt x="202" y="93"/>
                  </a:lnTo>
                  <a:lnTo>
                    <a:pt x="191" y="72"/>
                  </a:lnTo>
                  <a:lnTo>
                    <a:pt x="176" y="51"/>
                  </a:lnTo>
                  <a:lnTo>
                    <a:pt x="162" y="34"/>
                  </a:lnTo>
                  <a:lnTo>
                    <a:pt x="144" y="16"/>
                  </a:lnTo>
                  <a:lnTo>
                    <a:pt x="127" y="0"/>
                  </a:lnTo>
                  <a:lnTo>
                    <a:pt x="146" y="53"/>
                  </a:lnTo>
                  <a:lnTo>
                    <a:pt x="146" y="53"/>
                  </a:lnTo>
                  <a:lnTo>
                    <a:pt x="154" y="82"/>
                  </a:lnTo>
                  <a:lnTo>
                    <a:pt x="164" y="130"/>
                  </a:lnTo>
                  <a:lnTo>
                    <a:pt x="188" y="249"/>
                  </a:lnTo>
                  <a:lnTo>
                    <a:pt x="188" y="249"/>
                  </a:lnTo>
                  <a:lnTo>
                    <a:pt x="188" y="249"/>
                  </a:lnTo>
                  <a:lnTo>
                    <a:pt x="188" y="249"/>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18" name="Freeform 16"/>
            <p:cNvSpPr>
              <a:spLocks noChangeAspect="1"/>
            </p:cNvSpPr>
            <p:nvPr userDrawn="1"/>
          </p:nvSpPr>
          <p:spPr bwMode="auto">
            <a:xfrm>
              <a:off x="1626" y="1153"/>
              <a:ext cx="99" cy="111"/>
            </a:xfrm>
            <a:custGeom>
              <a:avLst/>
              <a:gdLst/>
              <a:ahLst/>
              <a:cxnLst>
                <a:cxn ang="0">
                  <a:pos x="197" y="220"/>
                </a:cxn>
                <a:cxn ang="0">
                  <a:pos x="197" y="220"/>
                </a:cxn>
                <a:cxn ang="0">
                  <a:pos x="197" y="207"/>
                </a:cxn>
                <a:cxn ang="0">
                  <a:pos x="194" y="196"/>
                </a:cxn>
                <a:cxn ang="0">
                  <a:pos x="189" y="181"/>
                </a:cxn>
                <a:cxn ang="0">
                  <a:pos x="189" y="181"/>
                </a:cxn>
                <a:cxn ang="0">
                  <a:pos x="184" y="167"/>
                </a:cxn>
                <a:cxn ang="0">
                  <a:pos x="178" y="151"/>
                </a:cxn>
                <a:cxn ang="0">
                  <a:pos x="170" y="136"/>
                </a:cxn>
                <a:cxn ang="0">
                  <a:pos x="160" y="123"/>
                </a:cxn>
                <a:cxn ang="0">
                  <a:pos x="151" y="109"/>
                </a:cxn>
                <a:cxn ang="0">
                  <a:pos x="141" y="96"/>
                </a:cxn>
                <a:cxn ang="0">
                  <a:pos x="118" y="70"/>
                </a:cxn>
                <a:cxn ang="0">
                  <a:pos x="93" y="48"/>
                </a:cxn>
                <a:cxn ang="0">
                  <a:pos x="78" y="38"/>
                </a:cxn>
                <a:cxn ang="0">
                  <a:pos x="64" y="29"/>
                </a:cxn>
                <a:cxn ang="0">
                  <a:pos x="48" y="20"/>
                </a:cxn>
                <a:cxn ang="0">
                  <a:pos x="32" y="12"/>
                </a:cxn>
                <a:cxn ang="0">
                  <a:pos x="16" y="6"/>
                </a:cxn>
                <a:cxn ang="0">
                  <a:pos x="0" y="0"/>
                </a:cxn>
                <a:cxn ang="0">
                  <a:pos x="0" y="0"/>
                </a:cxn>
                <a:cxn ang="0">
                  <a:pos x="20" y="29"/>
                </a:cxn>
                <a:cxn ang="0">
                  <a:pos x="41" y="59"/>
                </a:cxn>
                <a:cxn ang="0">
                  <a:pos x="64" y="91"/>
                </a:cxn>
                <a:cxn ang="0">
                  <a:pos x="85" y="122"/>
                </a:cxn>
                <a:cxn ang="0">
                  <a:pos x="109" y="151"/>
                </a:cxn>
                <a:cxn ang="0">
                  <a:pos x="122" y="165"/>
                </a:cxn>
                <a:cxn ang="0">
                  <a:pos x="134" y="178"/>
                </a:cxn>
                <a:cxn ang="0">
                  <a:pos x="149" y="189"/>
                </a:cxn>
                <a:cxn ang="0">
                  <a:pos x="165" y="200"/>
                </a:cxn>
                <a:cxn ang="0">
                  <a:pos x="179" y="210"/>
                </a:cxn>
                <a:cxn ang="0">
                  <a:pos x="197" y="220"/>
                </a:cxn>
                <a:cxn ang="0">
                  <a:pos x="197" y="220"/>
                </a:cxn>
                <a:cxn ang="0">
                  <a:pos x="197" y="220"/>
                </a:cxn>
                <a:cxn ang="0">
                  <a:pos x="197" y="220"/>
                </a:cxn>
              </a:cxnLst>
              <a:rect l="0" t="0" r="r" b="b"/>
              <a:pathLst>
                <a:path w="197" h="220">
                  <a:moveTo>
                    <a:pt x="197" y="220"/>
                  </a:moveTo>
                  <a:lnTo>
                    <a:pt x="197" y="220"/>
                  </a:lnTo>
                  <a:lnTo>
                    <a:pt x="197" y="207"/>
                  </a:lnTo>
                  <a:lnTo>
                    <a:pt x="194" y="196"/>
                  </a:lnTo>
                  <a:lnTo>
                    <a:pt x="189" y="181"/>
                  </a:lnTo>
                  <a:lnTo>
                    <a:pt x="189" y="181"/>
                  </a:lnTo>
                  <a:lnTo>
                    <a:pt x="184" y="167"/>
                  </a:lnTo>
                  <a:lnTo>
                    <a:pt x="178" y="151"/>
                  </a:lnTo>
                  <a:lnTo>
                    <a:pt x="170" y="136"/>
                  </a:lnTo>
                  <a:lnTo>
                    <a:pt x="160" y="123"/>
                  </a:lnTo>
                  <a:lnTo>
                    <a:pt x="151" y="109"/>
                  </a:lnTo>
                  <a:lnTo>
                    <a:pt x="141" y="96"/>
                  </a:lnTo>
                  <a:lnTo>
                    <a:pt x="118" y="70"/>
                  </a:lnTo>
                  <a:lnTo>
                    <a:pt x="93" y="48"/>
                  </a:lnTo>
                  <a:lnTo>
                    <a:pt x="78" y="38"/>
                  </a:lnTo>
                  <a:lnTo>
                    <a:pt x="64" y="29"/>
                  </a:lnTo>
                  <a:lnTo>
                    <a:pt x="48" y="20"/>
                  </a:lnTo>
                  <a:lnTo>
                    <a:pt x="32" y="12"/>
                  </a:lnTo>
                  <a:lnTo>
                    <a:pt x="16" y="6"/>
                  </a:lnTo>
                  <a:lnTo>
                    <a:pt x="0" y="0"/>
                  </a:lnTo>
                  <a:lnTo>
                    <a:pt x="0" y="0"/>
                  </a:lnTo>
                  <a:lnTo>
                    <a:pt x="20" y="29"/>
                  </a:lnTo>
                  <a:lnTo>
                    <a:pt x="41" y="59"/>
                  </a:lnTo>
                  <a:lnTo>
                    <a:pt x="64" y="91"/>
                  </a:lnTo>
                  <a:lnTo>
                    <a:pt x="85" y="122"/>
                  </a:lnTo>
                  <a:lnTo>
                    <a:pt x="109" y="151"/>
                  </a:lnTo>
                  <a:lnTo>
                    <a:pt x="122" y="165"/>
                  </a:lnTo>
                  <a:lnTo>
                    <a:pt x="134" y="178"/>
                  </a:lnTo>
                  <a:lnTo>
                    <a:pt x="149" y="189"/>
                  </a:lnTo>
                  <a:lnTo>
                    <a:pt x="165" y="200"/>
                  </a:lnTo>
                  <a:lnTo>
                    <a:pt x="179" y="210"/>
                  </a:lnTo>
                  <a:lnTo>
                    <a:pt x="197" y="220"/>
                  </a:lnTo>
                  <a:lnTo>
                    <a:pt x="197" y="220"/>
                  </a:lnTo>
                  <a:lnTo>
                    <a:pt x="197" y="220"/>
                  </a:lnTo>
                  <a:lnTo>
                    <a:pt x="197" y="22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19" name="Freeform 17"/>
            <p:cNvSpPr>
              <a:spLocks noChangeAspect="1"/>
            </p:cNvSpPr>
            <p:nvPr userDrawn="1"/>
          </p:nvSpPr>
          <p:spPr bwMode="auto">
            <a:xfrm>
              <a:off x="1057" y="1842"/>
              <a:ext cx="611" cy="102"/>
            </a:xfrm>
            <a:custGeom>
              <a:avLst/>
              <a:gdLst/>
              <a:ahLst/>
              <a:cxnLst>
                <a:cxn ang="0">
                  <a:pos x="1038" y="56"/>
                </a:cxn>
                <a:cxn ang="0">
                  <a:pos x="884" y="18"/>
                </a:cxn>
                <a:cxn ang="0">
                  <a:pos x="817" y="8"/>
                </a:cxn>
                <a:cxn ang="0">
                  <a:pos x="759" y="7"/>
                </a:cxn>
                <a:cxn ang="0">
                  <a:pos x="674" y="18"/>
                </a:cxn>
                <a:cxn ang="0">
                  <a:pos x="619" y="29"/>
                </a:cxn>
                <a:cxn ang="0">
                  <a:pos x="492" y="3"/>
                </a:cxn>
                <a:cxn ang="0">
                  <a:pos x="436" y="0"/>
                </a:cxn>
                <a:cxn ang="0">
                  <a:pos x="339" y="11"/>
                </a:cxn>
                <a:cxn ang="0">
                  <a:pos x="235" y="37"/>
                </a:cxn>
                <a:cxn ang="0">
                  <a:pos x="137" y="60"/>
                </a:cxn>
                <a:cxn ang="0">
                  <a:pos x="66" y="61"/>
                </a:cxn>
                <a:cxn ang="0">
                  <a:pos x="0" y="48"/>
                </a:cxn>
                <a:cxn ang="0">
                  <a:pos x="42" y="77"/>
                </a:cxn>
                <a:cxn ang="0">
                  <a:pos x="121" y="106"/>
                </a:cxn>
                <a:cxn ang="0">
                  <a:pos x="188" y="119"/>
                </a:cxn>
                <a:cxn ang="0">
                  <a:pos x="282" y="116"/>
                </a:cxn>
                <a:cxn ang="0">
                  <a:pos x="365" y="98"/>
                </a:cxn>
                <a:cxn ang="0">
                  <a:pos x="489" y="52"/>
                </a:cxn>
                <a:cxn ang="0">
                  <a:pos x="511" y="44"/>
                </a:cxn>
                <a:cxn ang="0">
                  <a:pos x="564" y="39"/>
                </a:cxn>
                <a:cxn ang="0">
                  <a:pos x="571" y="45"/>
                </a:cxn>
                <a:cxn ang="0">
                  <a:pos x="486" y="87"/>
                </a:cxn>
                <a:cxn ang="0">
                  <a:pos x="407" y="142"/>
                </a:cxn>
                <a:cxn ang="0">
                  <a:pos x="360" y="188"/>
                </a:cxn>
                <a:cxn ang="0">
                  <a:pos x="397" y="207"/>
                </a:cxn>
                <a:cxn ang="0">
                  <a:pos x="409" y="188"/>
                </a:cxn>
                <a:cxn ang="0">
                  <a:pos x="445" y="148"/>
                </a:cxn>
                <a:cxn ang="0">
                  <a:pos x="486" y="114"/>
                </a:cxn>
                <a:cxn ang="0">
                  <a:pos x="548" y="79"/>
                </a:cxn>
                <a:cxn ang="0">
                  <a:pos x="621" y="50"/>
                </a:cxn>
                <a:cxn ang="0">
                  <a:pos x="706" y="88"/>
                </a:cxn>
                <a:cxn ang="0">
                  <a:pos x="757" y="124"/>
                </a:cxn>
                <a:cxn ang="0">
                  <a:pos x="793" y="156"/>
                </a:cxn>
                <a:cxn ang="0">
                  <a:pos x="823" y="196"/>
                </a:cxn>
                <a:cxn ang="0">
                  <a:pos x="839" y="196"/>
                </a:cxn>
                <a:cxn ang="0">
                  <a:pos x="863" y="183"/>
                </a:cxn>
                <a:cxn ang="0">
                  <a:pos x="794" y="119"/>
                </a:cxn>
                <a:cxn ang="0">
                  <a:pos x="717" y="69"/>
                </a:cxn>
                <a:cxn ang="0">
                  <a:pos x="662" y="42"/>
                </a:cxn>
                <a:cxn ang="0">
                  <a:pos x="712" y="50"/>
                </a:cxn>
                <a:cxn ang="0">
                  <a:pos x="735" y="58"/>
                </a:cxn>
                <a:cxn ang="0">
                  <a:pos x="857" y="105"/>
                </a:cxn>
                <a:cxn ang="0">
                  <a:pos x="940" y="122"/>
                </a:cxn>
                <a:cxn ang="0">
                  <a:pos x="1035" y="125"/>
                </a:cxn>
                <a:cxn ang="0">
                  <a:pos x="1101" y="113"/>
                </a:cxn>
                <a:cxn ang="0">
                  <a:pos x="1181" y="84"/>
                </a:cxn>
                <a:cxn ang="0">
                  <a:pos x="1223" y="55"/>
                </a:cxn>
                <a:cxn ang="0">
                  <a:pos x="1157" y="68"/>
                </a:cxn>
                <a:cxn ang="0">
                  <a:pos x="1085" y="66"/>
                </a:cxn>
                <a:cxn ang="0">
                  <a:pos x="1085" y="66"/>
                </a:cxn>
              </a:cxnLst>
              <a:rect l="0" t="0" r="r" b="b"/>
              <a:pathLst>
                <a:path w="1223" h="207">
                  <a:moveTo>
                    <a:pt x="1085" y="66"/>
                  </a:moveTo>
                  <a:lnTo>
                    <a:pt x="1085" y="66"/>
                  </a:lnTo>
                  <a:lnTo>
                    <a:pt x="1038" y="56"/>
                  </a:lnTo>
                  <a:lnTo>
                    <a:pt x="989" y="42"/>
                  </a:lnTo>
                  <a:lnTo>
                    <a:pt x="935" y="29"/>
                  </a:lnTo>
                  <a:lnTo>
                    <a:pt x="884" y="18"/>
                  </a:lnTo>
                  <a:lnTo>
                    <a:pt x="884" y="18"/>
                  </a:lnTo>
                  <a:lnTo>
                    <a:pt x="852" y="11"/>
                  </a:lnTo>
                  <a:lnTo>
                    <a:pt x="817" y="8"/>
                  </a:lnTo>
                  <a:lnTo>
                    <a:pt x="797" y="7"/>
                  </a:lnTo>
                  <a:lnTo>
                    <a:pt x="778" y="7"/>
                  </a:lnTo>
                  <a:lnTo>
                    <a:pt x="759" y="7"/>
                  </a:lnTo>
                  <a:lnTo>
                    <a:pt x="738" y="8"/>
                  </a:lnTo>
                  <a:lnTo>
                    <a:pt x="738" y="8"/>
                  </a:lnTo>
                  <a:lnTo>
                    <a:pt x="674" y="18"/>
                  </a:lnTo>
                  <a:lnTo>
                    <a:pt x="645" y="23"/>
                  </a:lnTo>
                  <a:lnTo>
                    <a:pt x="619" y="29"/>
                  </a:lnTo>
                  <a:lnTo>
                    <a:pt x="619" y="29"/>
                  </a:lnTo>
                  <a:lnTo>
                    <a:pt x="561" y="16"/>
                  </a:lnTo>
                  <a:lnTo>
                    <a:pt x="515" y="7"/>
                  </a:lnTo>
                  <a:lnTo>
                    <a:pt x="492" y="3"/>
                  </a:lnTo>
                  <a:lnTo>
                    <a:pt x="471" y="0"/>
                  </a:lnTo>
                  <a:lnTo>
                    <a:pt x="471" y="0"/>
                  </a:lnTo>
                  <a:lnTo>
                    <a:pt x="436" y="0"/>
                  </a:lnTo>
                  <a:lnTo>
                    <a:pt x="402" y="2"/>
                  </a:lnTo>
                  <a:lnTo>
                    <a:pt x="370" y="7"/>
                  </a:lnTo>
                  <a:lnTo>
                    <a:pt x="339" y="11"/>
                  </a:lnTo>
                  <a:lnTo>
                    <a:pt x="339" y="11"/>
                  </a:lnTo>
                  <a:lnTo>
                    <a:pt x="286" y="23"/>
                  </a:lnTo>
                  <a:lnTo>
                    <a:pt x="235" y="37"/>
                  </a:lnTo>
                  <a:lnTo>
                    <a:pt x="184" y="50"/>
                  </a:lnTo>
                  <a:lnTo>
                    <a:pt x="137" y="60"/>
                  </a:lnTo>
                  <a:lnTo>
                    <a:pt x="137" y="60"/>
                  </a:lnTo>
                  <a:lnTo>
                    <a:pt x="119" y="61"/>
                  </a:lnTo>
                  <a:lnTo>
                    <a:pt x="102" y="63"/>
                  </a:lnTo>
                  <a:lnTo>
                    <a:pt x="66" y="61"/>
                  </a:lnTo>
                  <a:lnTo>
                    <a:pt x="31" y="56"/>
                  </a:lnTo>
                  <a:lnTo>
                    <a:pt x="0" y="48"/>
                  </a:lnTo>
                  <a:lnTo>
                    <a:pt x="0" y="48"/>
                  </a:lnTo>
                  <a:lnTo>
                    <a:pt x="13" y="58"/>
                  </a:lnTo>
                  <a:lnTo>
                    <a:pt x="28" y="68"/>
                  </a:lnTo>
                  <a:lnTo>
                    <a:pt x="42" y="77"/>
                  </a:lnTo>
                  <a:lnTo>
                    <a:pt x="57" y="84"/>
                  </a:lnTo>
                  <a:lnTo>
                    <a:pt x="89" y="97"/>
                  </a:lnTo>
                  <a:lnTo>
                    <a:pt x="121" y="106"/>
                  </a:lnTo>
                  <a:lnTo>
                    <a:pt x="121" y="106"/>
                  </a:lnTo>
                  <a:lnTo>
                    <a:pt x="155" y="114"/>
                  </a:lnTo>
                  <a:lnTo>
                    <a:pt x="188" y="119"/>
                  </a:lnTo>
                  <a:lnTo>
                    <a:pt x="221" y="121"/>
                  </a:lnTo>
                  <a:lnTo>
                    <a:pt x="251" y="119"/>
                  </a:lnTo>
                  <a:lnTo>
                    <a:pt x="282" y="116"/>
                  </a:lnTo>
                  <a:lnTo>
                    <a:pt x="311" y="111"/>
                  </a:lnTo>
                  <a:lnTo>
                    <a:pt x="339" y="105"/>
                  </a:lnTo>
                  <a:lnTo>
                    <a:pt x="365" y="98"/>
                  </a:lnTo>
                  <a:lnTo>
                    <a:pt x="415" y="80"/>
                  </a:lnTo>
                  <a:lnTo>
                    <a:pt x="455" y="64"/>
                  </a:lnTo>
                  <a:lnTo>
                    <a:pt x="489" y="52"/>
                  </a:lnTo>
                  <a:lnTo>
                    <a:pt x="502" y="47"/>
                  </a:lnTo>
                  <a:lnTo>
                    <a:pt x="511" y="44"/>
                  </a:lnTo>
                  <a:lnTo>
                    <a:pt x="511" y="44"/>
                  </a:lnTo>
                  <a:lnTo>
                    <a:pt x="534" y="40"/>
                  </a:lnTo>
                  <a:lnTo>
                    <a:pt x="550" y="39"/>
                  </a:lnTo>
                  <a:lnTo>
                    <a:pt x="564" y="39"/>
                  </a:lnTo>
                  <a:lnTo>
                    <a:pt x="584" y="40"/>
                  </a:lnTo>
                  <a:lnTo>
                    <a:pt x="571" y="45"/>
                  </a:lnTo>
                  <a:lnTo>
                    <a:pt x="571" y="45"/>
                  </a:lnTo>
                  <a:lnTo>
                    <a:pt x="542" y="58"/>
                  </a:lnTo>
                  <a:lnTo>
                    <a:pt x="515" y="71"/>
                  </a:lnTo>
                  <a:lnTo>
                    <a:pt x="486" y="87"/>
                  </a:lnTo>
                  <a:lnTo>
                    <a:pt x="458" y="103"/>
                  </a:lnTo>
                  <a:lnTo>
                    <a:pt x="433" y="122"/>
                  </a:lnTo>
                  <a:lnTo>
                    <a:pt x="407" y="142"/>
                  </a:lnTo>
                  <a:lnTo>
                    <a:pt x="383" y="164"/>
                  </a:lnTo>
                  <a:lnTo>
                    <a:pt x="360" y="188"/>
                  </a:lnTo>
                  <a:lnTo>
                    <a:pt x="360" y="188"/>
                  </a:lnTo>
                  <a:lnTo>
                    <a:pt x="372" y="196"/>
                  </a:lnTo>
                  <a:lnTo>
                    <a:pt x="383" y="203"/>
                  </a:lnTo>
                  <a:lnTo>
                    <a:pt x="397" y="207"/>
                  </a:lnTo>
                  <a:lnTo>
                    <a:pt x="397" y="207"/>
                  </a:lnTo>
                  <a:lnTo>
                    <a:pt x="399" y="203"/>
                  </a:lnTo>
                  <a:lnTo>
                    <a:pt x="409" y="188"/>
                  </a:lnTo>
                  <a:lnTo>
                    <a:pt x="418" y="177"/>
                  </a:lnTo>
                  <a:lnTo>
                    <a:pt x="429" y="162"/>
                  </a:lnTo>
                  <a:lnTo>
                    <a:pt x="445" y="148"/>
                  </a:lnTo>
                  <a:lnTo>
                    <a:pt x="466" y="130"/>
                  </a:lnTo>
                  <a:lnTo>
                    <a:pt x="466" y="130"/>
                  </a:lnTo>
                  <a:lnTo>
                    <a:pt x="486" y="114"/>
                  </a:lnTo>
                  <a:lnTo>
                    <a:pt x="505" y="101"/>
                  </a:lnTo>
                  <a:lnTo>
                    <a:pt x="526" y="90"/>
                  </a:lnTo>
                  <a:lnTo>
                    <a:pt x="548" y="79"/>
                  </a:lnTo>
                  <a:lnTo>
                    <a:pt x="587" y="61"/>
                  </a:lnTo>
                  <a:lnTo>
                    <a:pt x="621" y="50"/>
                  </a:lnTo>
                  <a:lnTo>
                    <a:pt x="621" y="50"/>
                  </a:lnTo>
                  <a:lnTo>
                    <a:pt x="653" y="63"/>
                  </a:lnTo>
                  <a:lnTo>
                    <a:pt x="688" y="79"/>
                  </a:lnTo>
                  <a:lnTo>
                    <a:pt x="706" y="88"/>
                  </a:lnTo>
                  <a:lnTo>
                    <a:pt x="723" y="100"/>
                  </a:lnTo>
                  <a:lnTo>
                    <a:pt x="741" y="111"/>
                  </a:lnTo>
                  <a:lnTo>
                    <a:pt x="757" y="124"/>
                  </a:lnTo>
                  <a:lnTo>
                    <a:pt x="757" y="124"/>
                  </a:lnTo>
                  <a:lnTo>
                    <a:pt x="776" y="142"/>
                  </a:lnTo>
                  <a:lnTo>
                    <a:pt x="793" y="156"/>
                  </a:lnTo>
                  <a:lnTo>
                    <a:pt x="805" y="170"/>
                  </a:lnTo>
                  <a:lnTo>
                    <a:pt x="813" y="182"/>
                  </a:lnTo>
                  <a:lnTo>
                    <a:pt x="823" y="196"/>
                  </a:lnTo>
                  <a:lnTo>
                    <a:pt x="826" y="203"/>
                  </a:lnTo>
                  <a:lnTo>
                    <a:pt x="826" y="203"/>
                  </a:lnTo>
                  <a:lnTo>
                    <a:pt x="839" y="196"/>
                  </a:lnTo>
                  <a:lnTo>
                    <a:pt x="852" y="190"/>
                  </a:lnTo>
                  <a:lnTo>
                    <a:pt x="863" y="183"/>
                  </a:lnTo>
                  <a:lnTo>
                    <a:pt x="863" y="183"/>
                  </a:lnTo>
                  <a:lnTo>
                    <a:pt x="842" y="159"/>
                  </a:lnTo>
                  <a:lnTo>
                    <a:pt x="818" y="138"/>
                  </a:lnTo>
                  <a:lnTo>
                    <a:pt x="794" y="119"/>
                  </a:lnTo>
                  <a:lnTo>
                    <a:pt x="770" y="100"/>
                  </a:lnTo>
                  <a:lnTo>
                    <a:pt x="743" y="84"/>
                  </a:lnTo>
                  <a:lnTo>
                    <a:pt x="717" y="69"/>
                  </a:lnTo>
                  <a:lnTo>
                    <a:pt x="690" y="55"/>
                  </a:lnTo>
                  <a:lnTo>
                    <a:pt x="662" y="42"/>
                  </a:lnTo>
                  <a:lnTo>
                    <a:pt x="662" y="42"/>
                  </a:lnTo>
                  <a:lnTo>
                    <a:pt x="672" y="44"/>
                  </a:lnTo>
                  <a:lnTo>
                    <a:pt x="683" y="45"/>
                  </a:lnTo>
                  <a:lnTo>
                    <a:pt x="712" y="50"/>
                  </a:lnTo>
                  <a:lnTo>
                    <a:pt x="712" y="50"/>
                  </a:lnTo>
                  <a:lnTo>
                    <a:pt x="722" y="53"/>
                  </a:lnTo>
                  <a:lnTo>
                    <a:pt x="735" y="58"/>
                  </a:lnTo>
                  <a:lnTo>
                    <a:pt x="767" y="71"/>
                  </a:lnTo>
                  <a:lnTo>
                    <a:pt x="809" y="87"/>
                  </a:lnTo>
                  <a:lnTo>
                    <a:pt x="857" y="105"/>
                  </a:lnTo>
                  <a:lnTo>
                    <a:pt x="884" y="111"/>
                  </a:lnTo>
                  <a:lnTo>
                    <a:pt x="911" y="117"/>
                  </a:lnTo>
                  <a:lnTo>
                    <a:pt x="940" y="122"/>
                  </a:lnTo>
                  <a:lnTo>
                    <a:pt x="971" y="125"/>
                  </a:lnTo>
                  <a:lnTo>
                    <a:pt x="1003" y="127"/>
                  </a:lnTo>
                  <a:lnTo>
                    <a:pt x="1035" y="125"/>
                  </a:lnTo>
                  <a:lnTo>
                    <a:pt x="1069" y="121"/>
                  </a:lnTo>
                  <a:lnTo>
                    <a:pt x="1101" y="113"/>
                  </a:lnTo>
                  <a:lnTo>
                    <a:pt x="1101" y="113"/>
                  </a:lnTo>
                  <a:lnTo>
                    <a:pt x="1135" y="103"/>
                  </a:lnTo>
                  <a:lnTo>
                    <a:pt x="1165" y="90"/>
                  </a:lnTo>
                  <a:lnTo>
                    <a:pt x="1181" y="84"/>
                  </a:lnTo>
                  <a:lnTo>
                    <a:pt x="1196" y="74"/>
                  </a:lnTo>
                  <a:lnTo>
                    <a:pt x="1210" y="64"/>
                  </a:lnTo>
                  <a:lnTo>
                    <a:pt x="1223" y="55"/>
                  </a:lnTo>
                  <a:lnTo>
                    <a:pt x="1223" y="55"/>
                  </a:lnTo>
                  <a:lnTo>
                    <a:pt x="1191" y="63"/>
                  </a:lnTo>
                  <a:lnTo>
                    <a:pt x="1157" y="68"/>
                  </a:lnTo>
                  <a:lnTo>
                    <a:pt x="1122" y="69"/>
                  </a:lnTo>
                  <a:lnTo>
                    <a:pt x="1104" y="68"/>
                  </a:lnTo>
                  <a:lnTo>
                    <a:pt x="1085" y="66"/>
                  </a:lnTo>
                  <a:lnTo>
                    <a:pt x="1085" y="66"/>
                  </a:lnTo>
                  <a:lnTo>
                    <a:pt x="1085" y="66"/>
                  </a:lnTo>
                  <a:lnTo>
                    <a:pt x="1085" y="66"/>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20" name="Freeform 18"/>
            <p:cNvSpPr>
              <a:spLocks noChangeAspect="1" noEditPoints="1"/>
            </p:cNvSpPr>
            <p:nvPr userDrawn="1"/>
          </p:nvSpPr>
          <p:spPr bwMode="auto">
            <a:xfrm>
              <a:off x="1096" y="1104"/>
              <a:ext cx="525" cy="667"/>
            </a:xfrm>
            <a:custGeom>
              <a:avLst/>
              <a:gdLst/>
              <a:ahLst/>
              <a:cxnLst>
                <a:cxn ang="0">
                  <a:pos x="885" y="565"/>
                </a:cxn>
                <a:cxn ang="0">
                  <a:pos x="750" y="82"/>
                </a:cxn>
                <a:cxn ang="0">
                  <a:pos x="617" y="5"/>
                </a:cxn>
                <a:cxn ang="0">
                  <a:pos x="572" y="37"/>
                </a:cxn>
                <a:cxn ang="0">
                  <a:pos x="357" y="281"/>
                </a:cxn>
                <a:cxn ang="0">
                  <a:pos x="259" y="416"/>
                </a:cxn>
                <a:cxn ang="0">
                  <a:pos x="259" y="511"/>
                </a:cxn>
                <a:cxn ang="0">
                  <a:pos x="188" y="614"/>
                </a:cxn>
                <a:cxn ang="0">
                  <a:pos x="2" y="797"/>
                </a:cxn>
                <a:cxn ang="0">
                  <a:pos x="142" y="917"/>
                </a:cxn>
                <a:cxn ang="0">
                  <a:pos x="312" y="1256"/>
                </a:cxn>
                <a:cxn ang="0">
                  <a:pos x="479" y="1304"/>
                </a:cxn>
                <a:cxn ang="0">
                  <a:pos x="718" y="1206"/>
                </a:cxn>
                <a:cxn ang="0">
                  <a:pos x="775" y="980"/>
                </a:cxn>
                <a:cxn ang="0">
                  <a:pos x="890" y="930"/>
                </a:cxn>
                <a:cxn ang="0">
                  <a:pos x="934" y="800"/>
                </a:cxn>
                <a:cxn ang="0">
                  <a:pos x="1051" y="665"/>
                </a:cxn>
                <a:cxn ang="0">
                  <a:pos x="669" y="39"/>
                </a:cxn>
                <a:cxn ang="0">
                  <a:pos x="770" y="355"/>
                </a:cxn>
                <a:cxn ang="0">
                  <a:pos x="519" y="410"/>
                </a:cxn>
                <a:cxn ang="0">
                  <a:pos x="587" y="56"/>
                </a:cxn>
                <a:cxn ang="0">
                  <a:pos x="757" y="565"/>
                </a:cxn>
                <a:cxn ang="0">
                  <a:pos x="561" y="914"/>
                </a:cxn>
                <a:cxn ang="0">
                  <a:pos x="505" y="1015"/>
                </a:cxn>
                <a:cxn ang="0">
                  <a:pos x="569" y="896"/>
                </a:cxn>
                <a:cxn ang="0">
                  <a:pos x="333" y="618"/>
                </a:cxn>
                <a:cxn ang="0">
                  <a:pos x="659" y="689"/>
                </a:cxn>
                <a:cxn ang="0">
                  <a:pos x="646" y="660"/>
                </a:cxn>
                <a:cxn ang="0">
                  <a:pos x="368" y="476"/>
                </a:cxn>
                <a:cxn ang="0">
                  <a:pos x="548" y="561"/>
                </a:cxn>
                <a:cxn ang="0">
                  <a:pos x="455" y="575"/>
                </a:cxn>
                <a:cxn ang="0">
                  <a:pos x="315" y="606"/>
                </a:cxn>
                <a:cxn ang="0">
                  <a:pos x="307" y="643"/>
                </a:cxn>
                <a:cxn ang="0">
                  <a:pos x="365" y="797"/>
                </a:cxn>
                <a:cxn ang="0">
                  <a:pos x="333" y="903"/>
                </a:cxn>
                <a:cxn ang="0">
                  <a:pos x="394" y="818"/>
                </a:cxn>
                <a:cxn ang="0">
                  <a:pos x="394" y="818"/>
                </a:cxn>
                <a:cxn ang="0">
                  <a:pos x="707" y="885"/>
                </a:cxn>
                <a:cxn ang="0">
                  <a:pos x="714" y="867"/>
                </a:cxn>
                <a:cxn ang="0">
                  <a:pos x="767" y="774"/>
                </a:cxn>
                <a:cxn ang="0">
                  <a:pos x="693" y="713"/>
                </a:cxn>
                <a:cxn ang="0">
                  <a:pos x="304" y="435"/>
                </a:cxn>
                <a:cxn ang="0">
                  <a:pos x="334" y="312"/>
                </a:cxn>
                <a:cxn ang="0">
                  <a:pos x="294" y="512"/>
                </a:cxn>
                <a:cxn ang="0">
                  <a:pos x="277" y="525"/>
                </a:cxn>
                <a:cxn ang="0">
                  <a:pos x="198" y="557"/>
                </a:cxn>
                <a:cxn ang="0">
                  <a:pos x="71" y="734"/>
                </a:cxn>
                <a:cxn ang="0">
                  <a:pos x="272" y="911"/>
                </a:cxn>
                <a:cxn ang="0">
                  <a:pos x="23" y="816"/>
                </a:cxn>
                <a:cxn ang="0">
                  <a:pos x="309" y="1176"/>
                </a:cxn>
                <a:cxn ang="0">
                  <a:pos x="347" y="949"/>
                </a:cxn>
                <a:cxn ang="0">
                  <a:pos x="548" y="1099"/>
                </a:cxn>
                <a:cxn ang="0">
                  <a:pos x="413" y="1312"/>
                </a:cxn>
                <a:cxn ang="0">
                  <a:pos x="606" y="1136"/>
                </a:cxn>
                <a:cxn ang="0">
                  <a:pos x="755" y="1137"/>
                </a:cxn>
                <a:cxn ang="0">
                  <a:pos x="840" y="909"/>
                </a:cxn>
                <a:cxn ang="0">
                  <a:pos x="770" y="957"/>
                </a:cxn>
                <a:cxn ang="0">
                  <a:pos x="836" y="827"/>
                </a:cxn>
                <a:cxn ang="0">
                  <a:pos x="919" y="588"/>
                </a:cxn>
                <a:cxn ang="0">
                  <a:pos x="1024" y="697"/>
                </a:cxn>
              </a:cxnLst>
              <a:rect l="0" t="0" r="r" b="b"/>
              <a:pathLst>
                <a:path w="1051" h="1333">
                  <a:moveTo>
                    <a:pt x="1051" y="665"/>
                  </a:moveTo>
                  <a:lnTo>
                    <a:pt x="1051" y="665"/>
                  </a:lnTo>
                  <a:lnTo>
                    <a:pt x="1048" y="654"/>
                  </a:lnTo>
                  <a:lnTo>
                    <a:pt x="1043" y="643"/>
                  </a:lnTo>
                  <a:lnTo>
                    <a:pt x="1035" y="631"/>
                  </a:lnTo>
                  <a:lnTo>
                    <a:pt x="1027" y="622"/>
                  </a:lnTo>
                  <a:lnTo>
                    <a:pt x="1016" y="612"/>
                  </a:lnTo>
                  <a:lnTo>
                    <a:pt x="1001" y="604"/>
                  </a:lnTo>
                  <a:lnTo>
                    <a:pt x="987" y="596"/>
                  </a:lnTo>
                  <a:lnTo>
                    <a:pt x="971" y="588"/>
                  </a:lnTo>
                  <a:lnTo>
                    <a:pt x="951" y="582"/>
                  </a:lnTo>
                  <a:lnTo>
                    <a:pt x="930" y="575"/>
                  </a:lnTo>
                  <a:lnTo>
                    <a:pt x="910" y="570"/>
                  </a:lnTo>
                  <a:lnTo>
                    <a:pt x="885" y="565"/>
                  </a:lnTo>
                  <a:lnTo>
                    <a:pt x="836" y="557"/>
                  </a:lnTo>
                  <a:lnTo>
                    <a:pt x="779" y="553"/>
                  </a:lnTo>
                  <a:lnTo>
                    <a:pt x="779" y="553"/>
                  </a:lnTo>
                  <a:lnTo>
                    <a:pt x="786" y="498"/>
                  </a:lnTo>
                  <a:lnTo>
                    <a:pt x="791" y="445"/>
                  </a:lnTo>
                  <a:lnTo>
                    <a:pt x="792" y="394"/>
                  </a:lnTo>
                  <a:lnTo>
                    <a:pt x="794" y="345"/>
                  </a:lnTo>
                  <a:lnTo>
                    <a:pt x="792" y="299"/>
                  </a:lnTo>
                  <a:lnTo>
                    <a:pt x="789" y="255"/>
                  </a:lnTo>
                  <a:lnTo>
                    <a:pt x="786" y="214"/>
                  </a:lnTo>
                  <a:lnTo>
                    <a:pt x="779" y="175"/>
                  </a:lnTo>
                  <a:lnTo>
                    <a:pt x="771" y="140"/>
                  </a:lnTo>
                  <a:lnTo>
                    <a:pt x="762" y="109"/>
                  </a:lnTo>
                  <a:lnTo>
                    <a:pt x="750" y="82"/>
                  </a:lnTo>
                  <a:lnTo>
                    <a:pt x="738" y="58"/>
                  </a:lnTo>
                  <a:lnTo>
                    <a:pt x="723" y="37"/>
                  </a:lnTo>
                  <a:lnTo>
                    <a:pt x="715" y="29"/>
                  </a:lnTo>
                  <a:lnTo>
                    <a:pt x="707" y="22"/>
                  </a:lnTo>
                  <a:lnTo>
                    <a:pt x="699" y="16"/>
                  </a:lnTo>
                  <a:lnTo>
                    <a:pt x="691" y="11"/>
                  </a:lnTo>
                  <a:lnTo>
                    <a:pt x="681" y="6"/>
                  </a:lnTo>
                  <a:lnTo>
                    <a:pt x="672" y="5"/>
                  </a:lnTo>
                  <a:lnTo>
                    <a:pt x="672" y="5"/>
                  </a:lnTo>
                  <a:lnTo>
                    <a:pt x="659" y="3"/>
                  </a:lnTo>
                  <a:lnTo>
                    <a:pt x="644" y="2"/>
                  </a:lnTo>
                  <a:lnTo>
                    <a:pt x="632" y="3"/>
                  </a:lnTo>
                  <a:lnTo>
                    <a:pt x="617" y="5"/>
                  </a:lnTo>
                  <a:lnTo>
                    <a:pt x="617" y="5"/>
                  </a:lnTo>
                  <a:lnTo>
                    <a:pt x="612" y="3"/>
                  </a:lnTo>
                  <a:lnTo>
                    <a:pt x="609" y="2"/>
                  </a:lnTo>
                  <a:lnTo>
                    <a:pt x="598" y="0"/>
                  </a:lnTo>
                  <a:lnTo>
                    <a:pt x="598" y="0"/>
                  </a:lnTo>
                  <a:lnTo>
                    <a:pt x="593" y="0"/>
                  </a:lnTo>
                  <a:lnTo>
                    <a:pt x="588" y="2"/>
                  </a:lnTo>
                  <a:lnTo>
                    <a:pt x="583" y="5"/>
                  </a:lnTo>
                  <a:lnTo>
                    <a:pt x="579" y="8"/>
                  </a:lnTo>
                  <a:lnTo>
                    <a:pt x="575" y="13"/>
                  </a:lnTo>
                  <a:lnTo>
                    <a:pt x="572" y="18"/>
                  </a:lnTo>
                  <a:lnTo>
                    <a:pt x="571" y="22"/>
                  </a:lnTo>
                  <a:lnTo>
                    <a:pt x="571" y="27"/>
                  </a:lnTo>
                  <a:lnTo>
                    <a:pt x="571" y="27"/>
                  </a:lnTo>
                  <a:lnTo>
                    <a:pt x="572" y="37"/>
                  </a:lnTo>
                  <a:lnTo>
                    <a:pt x="572" y="37"/>
                  </a:lnTo>
                  <a:lnTo>
                    <a:pt x="548" y="61"/>
                  </a:lnTo>
                  <a:lnTo>
                    <a:pt x="526" y="90"/>
                  </a:lnTo>
                  <a:lnTo>
                    <a:pt x="503" y="119"/>
                  </a:lnTo>
                  <a:lnTo>
                    <a:pt x="482" y="151"/>
                  </a:lnTo>
                  <a:lnTo>
                    <a:pt x="461" y="186"/>
                  </a:lnTo>
                  <a:lnTo>
                    <a:pt x="442" y="222"/>
                  </a:lnTo>
                  <a:lnTo>
                    <a:pt x="423" y="260"/>
                  </a:lnTo>
                  <a:lnTo>
                    <a:pt x="405" y="302"/>
                  </a:lnTo>
                  <a:lnTo>
                    <a:pt x="405" y="302"/>
                  </a:lnTo>
                  <a:lnTo>
                    <a:pt x="392" y="294"/>
                  </a:lnTo>
                  <a:lnTo>
                    <a:pt x="381" y="289"/>
                  </a:lnTo>
                  <a:lnTo>
                    <a:pt x="368" y="284"/>
                  </a:lnTo>
                  <a:lnTo>
                    <a:pt x="357" y="281"/>
                  </a:lnTo>
                  <a:lnTo>
                    <a:pt x="346" y="280"/>
                  </a:lnTo>
                  <a:lnTo>
                    <a:pt x="334" y="280"/>
                  </a:lnTo>
                  <a:lnTo>
                    <a:pt x="325" y="281"/>
                  </a:lnTo>
                  <a:lnTo>
                    <a:pt x="315" y="284"/>
                  </a:lnTo>
                  <a:lnTo>
                    <a:pt x="315" y="284"/>
                  </a:lnTo>
                  <a:lnTo>
                    <a:pt x="304" y="291"/>
                  </a:lnTo>
                  <a:lnTo>
                    <a:pt x="293" y="302"/>
                  </a:lnTo>
                  <a:lnTo>
                    <a:pt x="283" y="315"/>
                  </a:lnTo>
                  <a:lnTo>
                    <a:pt x="275" y="331"/>
                  </a:lnTo>
                  <a:lnTo>
                    <a:pt x="268" y="349"/>
                  </a:lnTo>
                  <a:lnTo>
                    <a:pt x="264" y="369"/>
                  </a:lnTo>
                  <a:lnTo>
                    <a:pt x="260" y="392"/>
                  </a:lnTo>
                  <a:lnTo>
                    <a:pt x="259" y="416"/>
                  </a:lnTo>
                  <a:lnTo>
                    <a:pt x="259" y="416"/>
                  </a:lnTo>
                  <a:lnTo>
                    <a:pt x="254" y="421"/>
                  </a:lnTo>
                  <a:lnTo>
                    <a:pt x="252" y="426"/>
                  </a:lnTo>
                  <a:lnTo>
                    <a:pt x="251" y="432"/>
                  </a:lnTo>
                  <a:lnTo>
                    <a:pt x="251" y="437"/>
                  </a:lnTo>
                  <a:lnTo>
                    <a:pt x="251" y="437"/>
                  </a:lnTo>
                  <a:lnTo>
                    <a:pt x="252" y="445"/>
                  </a:lnTo>
                  <a:lnTo>
                    <a:pt x="256" y="451"/>
                  </a:lnTo>
                  <a:lnTo>
                    <a:pt x="260" y="456"/>
                  </a:lnTo>
                  <a:lnTo>
                    <a:pt x="267" y="461"/>
                  </a:lnTo>
                  <a:lnTo>
                    <a:pt x="267" y="461"/>
                  </a:lnTo>
                  <a:lnTo>
                    <a:pt x="270" y="485"/>
                  </a:lnTo>
                  <a:lnTo>
                    <a:pt x="275" y="512"/>
                  </a:lnTo>
                  <a:lnTo>
                    <a:pt x="275" y="512"/>
                  </a:lnTo>
                  <a:lnTo>
                    <a:pt x="259" y="511"/>
                  </a:lnTo>
                  <a:lnTo>
                    <a:pt x="243" y="512"/>
                  </a:lnTo>
                  <a:lnTo>
                    <a:pt x="230" y="514"/>
                  </a:lnTo>
                  <a:lnTo>
                    <a:pt x="217" y="517"/>
                  </a:lnTo>
                  <a:lnTo>
                    <a:pt x="206" y="522"/>
                  </a:lnTo>
                  <a:lnTo>
                    <a:pt x="196" y="529"/>
                  </a:lnTo>
                  <a:lnTo>
                    <a:pt x="190" y="535"/>
                  </a:lnTo>
                  <a:lnTo>
                    <a:pt x="183" y="543"/>
                  </a:lnTo>
                  <a:lnTo>
                    <a:pt x="183" y="543"/>
                  </a:lnTo>
                  <a:lnTo>
                    <a:pt x="179" y="553"/>
                  </a:lnTo>
                  <a:lnTo>
                    <a:pt x="177" y="562"/>
                  </a:lnTo>
                  <a:lnTo>
                    <a:pt x="177" y="575"/>
                  </a:lnTo>
                  <a:lnTo>
                    <a:pt x="179" y="586"/>
                  </a:lnTo>
                  <a:lnTo>
                    <a:pt x="182" y="599"/>
                  </a:lnTo>
                  <a:lnTo>
                    <a:pt x="188" y="614"/>
                  </a:lnTo>
                  <a:lnTo>
                    <a:pt x="196" y="628"/>
                  </a:lnTo>
                  <a:lnTo>
                    <a:pt x="204" y="643"/>
                  </a:lnTo>
                  <a:lnTo>
                    <a:pt x="204" y="643"/>
                  </a:lnTo>
                  <a:lnTo>
                    <a:pt x="158" y="663"/>
                  </a:lnTo>
                  <a:lnTo>
                    <a:pt x="117" y="684"/>
                  </a:lnTo>
                  <a:lnTo>
                    <a:pt x="81" y="705"/>
                  </a:lnTo>
                  <a:lnTo>
                    <a:pt x="64" y="716"/>
                  </a:lnTo>
                  <a:lnTo>
                    <a:pt x="52" y="728"/>
                  </a:lnTo>
                  <a:lnTo>
                    <a:pt x="39" y="739"/>
                  </a:lnTo>
                  <a:lnTo>
                    <a:pt x="28" y="750"/>
                  </a:lnTo>
                  <a:lnTo>
                    <a:pt x="18" y="761"/>
                  </a:lnTo>
                  <a:lnTo>
                    <a:pt x="11" y="773"/>
                  </a:lnTo>
                  <a:lnTo>
                    <a:pt x="5" y="786"/>
                  </a:lnTo>
                  <a:lnTo>
                    <a:pt x="2" y="797"/>
                  </a:lnTo>
                  <a:lnTo>
                    <a:pt x="0" y="808"/>
                  </a:lnTo>
                  <a:lnTo>
                    <a:pt x="0" y="819"/>
                  </a:lnTo>
                  <a:lnTo>
                    <a:pt x="0" y="819"/>
                  </a:lnTo>
                  <a:lnTo>
                    <a:pt x="3" y="831"/>
                  </a:lnTo>
                  <a:lnTo>
                    <a:pt x="8" y="842"/>
                  </a:lnTo>
                  <a:lnTo>
                    <a:pt x="15" y="851"/>
                  </a:lnTo>
                  <a:lnTo>
                    <a:pt x="24" y="863"/>
                  </a:lnTo>
                  <a:lnTo>
                    <a:pt x="36" y="872"/>
                  </a:lnTo>
                  <a:lnTo>
                    <a:pt x="48" y="880"/>
                  </a:lnTo>
                  <a:lnTo>
                    <a:pt x="63" y="890"/>
                  </a:lnTo>
                  <a:lnTo>
                    <a:pt x="81" y="898"/>
                  </a:lnTo>
                  <a:lnTo>
                    <a:pt x="98" y="904"/>
                  </a:lnTo>
                  <a:lnTo>
                    <a:pt x="119" y="911"/>
                  </a:lnTo>
                  <a:lnTo>
                    <a:pt x="142" y="917"/>
                  </a:lnTo>
                  <a:lnTo>
                    <a:pt x="164" y="922"/>
                  </a:lnTo>
                  <a:lnTo>
                    <a:pt x="214" y="932"/>
                  </a:lnTo>
                  <a:lnTo>
                    <a:pt x="270" y="937"/>
                  </a:lnTo>
                  <a:lnTo>
                    <a:pt x="270" y="937"/>
                  </a:lnTo>
                  <a:lnTo>
                    <a:pt x="268" y="977"/>
                  </a:lnTo>
                  <a:lnTo>
                    <a:pt x="268" y="1015"/>
                  </a:lnTo>
                  <a:lnTo>
                    <a:pt x="270" y="1052"/>
                  </a:lnTo>
                  <a:lnTo>
                    <a:pt x="273" y="1088"/>
                  </a:lnTo>
                  <a:lnTo>
                    <a:pt x="277" y="1121"/>
                  </a:lnTo>
                  <a:lnTo>
                    <a:pt x="281" y="1152"/>
                  </a:lnTo>
                  <a:lnTo>
                    <a:pt x="288" y="1181"/>
                  </a:lnTo>
                  <a:lnTo>
                    <a:pt x="294" y="1208"/>
                  </a:lnTo>
                  <a:lnTo>
                    <a:pt x="302" y="1234"/>
                  </a:lnTo>
                  <a:lnTo>
                    <a:pt x="312" y="1256"/>
                  </a:lnTo>
                  <a:lnTo>
                    <a:pt x="323" y="1276"/>
                  </a:lnTo>
                  <a:lnTo>
                    <a:pt x="334" y="1293"/>
                  </a:lnTo>
                  <a:lnTo>
                    <a:pt x="347" y="1308"/>
                  </a:lnTo>
                  <a:lnTo>
                    <a:pt x="360" y="1319"/>
                  </a:lnTo>
                  <a:lnTo>
                    <a:pt x="375" y="1327"/>
                  </a:lnTo>
                  <a:lnTo>
                    <a:pt x="391" y="1332"/>
                  </a:lnTo>
                  <a:lnTo>
                    <a:pt x="391" y="1332"/>
                  </a:lnTo>
                  <a:lnTo>
                    <a:pt x="402" y="1333"/>
                  </a:lnTo>
                  <a:lnTo>
                    <a:pt x="415" y="1333"/>
                  </a:lnTo>
                  <a:lnTo>
                    <a:pt x="428" y="1332"/>
                  </a:lnTo>
                  <a:lnTo>
                    <a:pt x="440" y="1327"/>
                  </a:lnTo>
                  <a:lnTo>
                    <a:pt x="453" y="1322"/>
                  </a:lnTo>
                  <a:lnTo>
                    <a:pt x="466" y="1314"/>
                  </a:lnTo>
                  <a:lnTo>
                    <a:pt x="479" y="1304"/>
                  </a:lnTo>
                  <a:lnTo>
                    <a:pt x="493" y="1293"/>
                  </a:lnTo>
                  <a:lnTo>
                    <a:pt x="506" y="1282"/>
                  </a:lnTo>
                  <a:lnTo>
                    <a:pt x="519" y="1268"/>
                  </a:lnTo>
                  <a:lnTo>
                    <a:pt x="546" y="1234"/>
                  </a:lnTo>
                  <a:lnTo>
                    <a:pt x="572" y="1195"/>
                  </a:lnTo>
                  <a:lnTo>
                    <a:pt x="598" y="1150"/>
                  </a:lnTo>
                  <a:lnTo>
                    <a:pt x="598" y="1150"/>
                  </a:lnTo>
                  <a:lnTo>
                    <a:pt x="617" y="1166"/>
                  </a:lnTo>
                  <a:lnTo>
                    <a:pt x="636" y="1181"/>
                  </a:lnTo>
                  <a:lnTo>
                    <a:pt x="654" y="1192"/>
                  </a:lnTo>
                  <a:lnTo>
                    <a:pt x="672" y="1200"/>
                  </a:lnTo>
                  <a:lnTo>
                    <a:pt x="688" y="1205"/>
                  </a:lnTo>
                  <a:lnTo>
                    <a:pt x="704" y="1206"/>
                  </a:lnTo>
                  <a:lnTo>
                    <a:pt x="718" y="1206"/>
                  </a:lnTo>
                  <a:lnTo>
                    <a:pt x="731" y="1202"/>
                  </a:lnTo>
                  <a:lnTo>
                    <a:pt x="731" y="1202"/>
                  </a:lnTo>
                  <a:lnTo>
                    <a:pt x="741" y="1197"/>
                  </a:lnTo>
                  <a:lnTo>
                    <a:pt x="749" y="1190"/>
                  </a:lnTo>
                  <a:lnTo>
                    <a:pt x="755" y="1184"/>
                  </a:lnTo>
                  <a:lnTo>
                    <a:pt x="762" y="1174"/>
                  </a:lnTo>
                  <a:lnTo>
                    <a:pt x="767" y="1165"/>
                  </a:lnTo>
                  <a:lnTo>
                    <a:pt x="771" y="1153"/>
                  </a:lnTo>
                  <a:lnTo>
                    <a:pt x="775" y="1141"/>
                  </a:lnTo>
                  <a:lnTo>
                    <a:pt x="778" y="1126"/>
                  </a:lnTo>
                  <a:lnTo>
                    <a:pt x="781" y="1096"/>
                  </a:lnTo>
                  <a:lnTo>
                    <a:pt x="783" y="1060"/>
                  </a:lnTo>
                  <a:lnTo>
                    <a:pt x="779" y="1022"/>
                  </a:lnTo>
                  <a:lnTo>
                    <a:pt x="775" y="980"/>
                  </a:lnTo>
                  <a:lnTo>
                    <a:pt x="775" y="980"/>
                  </a:lnTo>
                  <a:lnTo>
                    <a:pt x="792" y="982"/>
                  </a:lnTo>
                  <a:lnTo>
                    <a:pt x="808" y="982"/>
                  </a:lnTo>
                  <a:lnTo>
                    <a:pt x="823" y="980"/>
                  </a:lnTo>
                  <a:lnTo>
                    <a:pt x="837" y="977"/>
                  </a:lnTo>
                  <a:lnTo>
                    <a:pt x="848" y="972"/>
                  </a:lnTo>
                  <a:lnTo>
                    <a:pt x="860" y="967"/>
                  </a:lnTo>
                  <a:lnTo>
                    <a:pt x="868" y="961"/>
                  </a:lnTo>
                  <a:lnTo>
                    <a:pt x="874" y="951"/>
                  </a:lnTo>
                  <a:lnTo>
                    <a:pt x="874" y="951"/>
                  </a:lnTo>
                  <a:lnTo>
                    <a:pt x="879" y="940"/>
                  </a:lnTo>
                  <a:lnTo>
                    <a:pt x="879" y="940"/>
                  </a:lnTo>
                  <a:lnTo>
                    <a:pt x="885" y="937"/>
                  </a:lnTo>
                  <a:lnTo>
                    <a:pt x="890" y="930"/>
                  </a:lnTo>
                  <a:lnTo>
                    <a:pt x="893" y="924"/>
                  </a:lnTo>
                  <a:lnTo>
                    <a:pt x="893" y="916"/>
                  </a:lnTo>
                  <a:lnTo>
                    <a:pt x="893" y="916"/>
                  </a:lnTo>
                  <a:lnTo>
                    <a:pt x="892" y="906"/>
                  </a:lnTo>
                  <a:lnTo>
                    <a:pt x="887" y="900"/>
                  </a:lnTo>
                  <a:lnTo>
                    <a:pt x="881" y="893"/>
                  </a:lnTo>
                  <a:lnTo>
                    <a:pt x="873" y="890"/>
                  </a:lnTo>
                  <a:lnTo>
                    <a:pt x="873" y="890"/>
                  </a:lnTo>
                  <a:lnTo>
                    <a:pt x="868" y="879"/>
                  </a:lnTo>
                  <a:lnTo>
                    <a:pt x="861" y="866"/>
                  </a:lnTo>
                  <a:lnTo>
                    <a:pt x="845" y="840"/>
                  </a:lnTo>
                  <a:lnTo>
                    <a:pt x="845" y="840"/>
                  </a:lnTo>
                  <a:lnTo>
                    <a:pt x="892" y="821"/>
                  </a:lnTo>
                  <a:lnTo>
                    <a:pt x="934" y="800"/>
                  </a:lnTo>
                  <a:lnTo>
                    <a:pt x="969" y="778"/>
                  </a:lnTo>
                  <a:lnTo>
                    <a:pt x="985" y="766"/>
                  </a:lnTo>
                  <a:lnTo>
                    <a:pt x="999" y="755"/>
                  </a:lnTo>
                  <a:lnTo>
                    <a:pt x="1012" y="744"/>
                  </a:lnTo>
                  <a:lnTo>
                    <a:pt x="1024" y="733"/>
                  </a:lnTo>
                  <a:lnTo>
                    <a:pt x="1032" y="721"/>
                  </a:lnTo>
                  <a:lnTo>
                    <a:pt x="1040" y="710"/>
                  </a:lnTo>
                  <a:lnTo>
                    <a:pt x="1044" y="699"/>
                  </a:lnTo>
                  <a:lnTo>
                    <a:pt x="1049" y="688"/>
                  </a:lnTo>
                  <a:lnTo>
                    <a:pt x="1051" y="676"/>
                  </a:lnTo>
                  <a:lnTo>
                    <a:pt x="1051" y="665"/>
                  </a:lnTo>
                  <a:lnTo>
                    <a:pt x="1051" y="665"/>
                  </a:lnTo>
                  <a:lnTo>
                    <a:pt x="1051" y="665"/>
                  </a:lnTo>
                  <a:lnTo>
                    <a:pt x="1051" y="665"/>
                  </a:lnTo>
                  <a:close/>
                  <a:moveTo>
                    <a:pt x="587" y="56"/>
                  </a:moveTo>
                  <a:lnTo>
                    <a:pt x="587" y="56"/>
                  </a:lnTo>
                  <a:lnTo>
                    <a:pt x="595" y="59"/>
                  </a:lnTo>
                  <a:lnTo>
                    <a:pt x="603" y="59"/>
                  </a:lnTo>
                  <a:lnTo>
                    <a:pt x="603" y="59"/>
                  </a:lnTo>
                  <a:lnTo>
                    <a:pt x="612" y="58"/>
                  </a:lnTo>
                  <a:lnTo>
                    <a:pt x="622" y="55"/>
                  </a:lnTo>
                  <a:lnTo>
                    <a:pt x="627" y="47"/>
                  </a:lnTo>
                  <a:lnTo>
                    <a:pt x="630" y="39"/>
                  </a:lnTo>
                  <a:lnTo>
                    <a:pt x="630" y="39"/>
                  </a:lnTo>
                  <a:lnTo>
                    <a:pt x="646" y="35"/>
                  </a:lnTo>
                  <a:lnTo>
                    <a:pt x="660" y="37"/>
                  </a:lnTo>
                  <a:lnTo>
                    <a:pt x="660" y="37"/>
                  </a:lnTo>
                  <a:lnTo>
                    <a:pt x="669" y="39"/>
                  </a:lnTo>
                  <a:lnTo>
                    <a:pt x="677" y="42"/>
                  </a:lnTo>
                  <a:lnTo>
                    <a:pt x="685" y="47"/>
                  </a:lnTo>
                  <a:lnTo>
                    <a:pt x="693" y="53"/>
                  </a:lnTo>
                  <a:lnTo>
                    <a:pt x="701" y="59"/>
                  </a:lnTo>
                  <a:lnTo>
                    <a:pt x="707" y="67"/>
                  </a:lnTo>
                  <a:lnTo>
                    <a:pt x="720" y="85"/>
                  </a:lnTo>
                  <a:lnTo>
                    <a:pt x="731" y="108"/>
                  </a:lnTo>
                  <a:lnTo>
                    <a:pt x="741" y="133"/>
                  </a:lnTo>
                  <a:lnTo>
                    <a:pt x="750" y="164"/>
                  </a:lnTo>
                  <a:lnTo>
                    <a:pt x="757" y="196"/>
                  </a:lnTo>
                  <a:lnTo>
                    <a:pt x="763" y="231"/>
                  </a:lnTo>
                  <a:lnTo>
                    <a:pt x="767" y="270"/>
                  </a:lnTo>
                  <a:lnTo>
                    <a:pt x="770" y="312"/>
                  </a:lnTo>
                  <a:lnTo>
                    <a:pt x="770" y="355"/>
                  </a:lnTo>
                  <a:lnTo>
                    <a:pt x="770" y="402"/>
                  </a:lnTo>
                  <a:lnTo>
                    <a:pt x="768" y="450"/>
                  </a:lnTo>
                  <a:lnTo>
                    <a:pt x="763" y="500"/>
                  </a:lnTo>
                  <a:lnTo>
                    <a:pt x="758" y="551"/>
                  </a:lnTo>
                  <a:lnTo>
                    <a:pt x="758" y="551"/>
                  </a:lnTo>
                  <a:lnTo>
                    <a:pt x="725" y="551"/>
                  </a:lnTo>
                  <a:lnTo>
                    <a:pt x="689" y="551"/>
                  </a:lnTo>
                  <a:lnTo>
                    <a:pt x="652" y="553"/>
                  </a:lnTo>
                  <a:lnTo>
                    <a:pt x="616" y="554"/>
                  </a:lnTo>
                  <a:lnTo>
                    <a:pt x="616" y="554"/>
                  </a:lnTo>
                  <a:lnTo>
                    <a:pt x="591" y="514"/>
                  </a:lnTo>
                  <a:lnTo>
                    <a:pt x="567" y="477"/>
                  </a:lnTo>
                  <a:lnTo>
                    <a:pt x="543" y="442"/>
                  </a:lnTo>
                  <a:lnTo>
                    <a:pt x="519" y="410"/>
                  </a:lnTo>
                  <a:lnTo>
                    <a:pt x="493" y="381"/>
                  </a:lnTo>
                  <a:lnTo>
                    <a:pt x="469" y="355"/>
                  </a:lnTo>
                  <a:lnTo>
                    <a:pt x="447" y="333"/>
                  </a:lnTo>
                  <a:lnTo>
                    <a:pt x="423" y="315"/>
                  </a:lnTo>
                  <a:lnTo>
                    <a:pt x="423" y="315"/>
                  </a:lnTo>
                  <a:lnTo>
                    <a:pt x="442" y="268"/>
                  </a:lnTo>
                  <a:lnTo>
                    <a:pt x="463" y="227"/>
                  </a:lnTo>
                  <a:lnTo>
                    <a:pt x="482" y="188"/>
                  </a:lnTo>
                  <a:lnTo>
                    <a:pt x="503" y="154"/>
                  </a:lnTo>
                  <a:lnTo>
                    <a:pt x="524" y="122"/>
                  </a:lnTo>
                  <a:lnTo>
                    <a:pt x="545" y="96"/>
                  </a:lnTo>
                  <a:lnTo>
                    <a:pt x="566" y="74"/>
                  </a:lnTo>
                  <a:lnTo>
                    <a:pt x="587" y="56"/>
                  </a:lnTo>
                  <a:lnTo>
                    <a:pt x="587" y="56"/>
                  </a:lnTo>
                  <a:lnTo>
                    <a:pt x="587" y="56"/>
                  </a:lnTo>
                  <a:lnTo>
                    <a:pt x="587" y="56"/>
                  </a:lnTo>
                  <a:close/>
                  <a:moveTo>
                    <a:pt x="731" y="721"/>
                  </a:moveTo>
                  <a:lnTo>
                    <a:pt x="731" y="721"/>
                  </a:lnTo>
                  <a:lnTo>
                    <a:pt x="707" y="704"/>
                  </a:lnTo>
                  <a:lnTo>
                    <a:pt x="681" y="684"/>
                  </a:lnTo>
                  <a:lnTo>
                    <a:pt x="681" y="684"/>
                  </a:lnTo>
                  <a:lnTo>
                    <a:pt x="677" y="675"/>
                  </a:lnTo>
                  <a:lnTo>
                    <a:pt x="677" y="675"/>
                  </a:lnTo>
                  <a:lnTo>
                    <a:pt x="651" y="620"/>
                  </a:lnTo>
                  <a:lnTo>
                    <a:pt x="624" y="569"/>
                  </a:lnTo>
                  <a:lnTo>
                    <a:pt x="624" y="569"/>
                  </a:lnTo>
                  <a:lnTo>
                    <a:pt x="693" y="565"/>
                  </a:lnTo>
                  <a:lnTo>
                    <a:pt x="757" y="565"/>
                  </a:lnTo>
                  <a:lnTo>
                    <a:pt x="757" y="565"/>
                  </a:lnTo>
                  <a:lnTo>
                    <a:pt x="746" y="638"/>
                  </a:lnTo>
                  <a:lnTo>
                    <a:pt x="733" y="713"/>
                  </a:lnTo>
                  <a:lnTo>
                    <a:pt x="733" y="713"/>
                  </a:lnTo>
                  <a:lnTo>
                    <a:pt x="731" y="721"/>
                  </a:lnTo>
                  <a:lnTo>
                    <a:pt x="731" y="721"/>
                  </a:lnTo>
                  <a:lnTo>
                    <a:pt x="731" y="721"/>
                  </a:lnTo>
                  <a:lnTo>
                    <a:pt x="731" y="721"/>
                  </a:lnTo>
                  <a:close/>
                  <a:moveTo>
                    <a:pt x="450" y="927"/>
                  </a:moveTo>
                  <a:lnTo>
                    <a:pt x="450" y="927"/>
                  </a:lnTo>
                  <a:lnTo>
                    <a:pt x="498" y="922"/>
                  </a:lnTo>
                  <a:lnTo>
                    <a:pt x="546" y="917"/>
                  </a:lnTo>
                  <a:lnTo>
                    <a:pt x="546" y="917"/>
                  </a:lnTo>
                  <a:lnTo>
                    <a:pt x="561" y="914"/>
                  </a:lnTo>
                  <a:lnTo>
                    <a:pt x="561" y="914"/>
                  </a:lnTo>
                  <a:lnTo>
                    <a:pt x="616" y="938"/>
                  </a:lnTo>
                  <a:lnTo>
                    <a:pt x="665" y="956"/>
                  </a:lnTo>
                  <a:lnTo>
                    <a:pt x="665" y="956"/>
                  </a:lnTo>
                  <a:lnTo>
                    <a:pt x="649" y="1002"/>
                  </a:lnTo>
                  <a:lnTo>
                    <a:pt x="632" y="1046"/>
                  </a:lnTo>
                  <a:lnTo>
                    <a:pt x="612" y="1088"/>
                  </a:lnTo>
                  <a:lnTo>
                    <a:pt x="595" y="1125"/>
                  </a:lnTo>
                  <a:lnTo>
                    <a:pt x="595" y="1125"/>
                  </a:lnTo>
                  <a:lnTo>
                    <a:pt x="577" y="1107"/>
                  </a:lnTo>
                  <a:lnTo>
                    <a:pt x="559" y="1086"/>
                  </a:lnTo>
                  <a:lnTo>
                    <a:pt x="540" y="1065"/>
                  </a:lnTo>
                  <a:lnTo>
                    <a:pt x="522" y="1041"/>
                  </a:lnTo>
                  <a:lnTo>
                    <a:pt x="505" y="1015"/>
                  </a:lnTo>
                  <a:lnTo>
                    <a:pt x="485" y="986"/>
                  </a:lnTo>
                  <a:lnTo>
                    <a:pt x="450" y="927"/>
                  </a:lnTo>
                  <a:lnTo>
                    <a:pt x="450" y="927"/>
                  </a:lnTo>
                  <a:lnTo>
                    <a:pt x="450" y="927"/>
                  </a:lnTo>
                  <a:lnTo>
                    <a:pt x="450" y="927"/>
                  </a:lnTo>
                  <a:close/>
                  <a:moveTo>
                    <a:pt x="659" y="689"/>
                  </a:moveTo>
                  <a:lnTo>
                    <a:pt x="659" y="689"/>
                  </a:lnTo>
                  <a:lnTo>
                    <a:pt x="686" y="752"/>
                  </a:lnTo>
                  <a:lnTo>
                    <a:pt x="709" y="813"/>
                  </a:lnTo>
                  <a:lnTo>
                    <a:pt x="709" y="813"/>
                  </a:lnTo>
                  <a:lnTo>
                    <a:pt x="693" y="872"/>
                  </a:lnTo>
                  <a:lnTo>
                    <a:pt x="693" y="872"/>
                  </a:lnTo>
                  <a:lnTo>
                    <a:pt x="633" y="885"/>
                  </a:lnTo>
                  <a:lnTo>
                    <a:pt x="569" y="896"/>
                  </a:lnTo>
                  <a:lnTo>
                    <a:pt x="569" y="896"/>
                  </a:lnTo>
                  <a:lnTo>
                    <a:pt x="519" y="872"/>
                  </a:lnTo>
                  <a:lnTo>
                    <a:pt x="468" y="843"/>
                  </a:lnTo>
                  <a:lnTo>
                    <a:pt x="468" y="843"/>
                  </a:lnTo>
                  <a:lnTo>
                    <a:pt x="421" y="814"/>
                  </a:lnTo>
                  <a:lnTo>
                    <a:pt x="379" y="786"/>
                  </a:lnTo>
                  <a:lnTo>
                    <a:pt x="379" y="786"/>
                  </a:lnTo>
                  <a:lnTo>
                    <a:pt x="365" y="750"/>
                  </a:lnTo>
                  <a:lnTo>
                    <a:pt x="350" y="715"/>
                  </a:lnTo>
                  <a:lnTo>
                    <a:pt x="328" y="647"/>
                  </a:lnTo>
                  <a:lnTo>
                    <a:pt x="328" y="647"/>
                  </a:lnTo>
                  <a:lnTo>
                    <a:pt x="330" y="636"/>
                  </a:lnTo>
                  <a:lnTo>
                    <a:pt x="330" y="636"/>
                  </a:lnTo>
                  <a:lnTo>
                    <a:pt x="333" y="618"/>
                  </a:lnTo>
                  <a:lnTo>
                    <a:pt x="333" y="618"/>
                  </a:lnTo>
                  <a:lnTo>
                    <a:pt x="405" y="601"/>
                  </a:lnTo>
                  <a:lnTo>
                    <a:pt x="442" y="593"/>
                  </a:lnTo>
                  <a:lnTo>
                    <a:pt x="481" y="586"/>
                  </a:lnTo>
                  <a:lnTo>
                    <a:pt x="481" y="586"/>
                  </a:lnTo>
                  <a:lnTo>
                    <a:pt x="534" y="612"/>
                  </a:lnTo>
                  <a:lnTo>
                    <a:pt x="587" y="641"/>
                  </a:lnTo>
                  <a:lnTo>
                    <a:pt x="587" y="641"/>
                  </a:lnTo>
                  <a:lnTo>
                    <a:pt x="624" y="665"/>
                  </a:lnTo>
                  <a:lnTo>
                    <a:pt x="659" y="689"/>
                  </a:lnTo>
                  <a:lnTo>
                    <a:pt x="659" y="689"/>
                  </a:lnTo>
                  <a:lnTo>
                    <a:pt x="659" y="689"/>
                  </a:lnTo>
                  <a:lnTo>
                    <a:pt x="659" y="689"/>
                  </a:lnTo>
                  <a:lnTo>
                    <a:pt x="659" y="689"/>
                  </a:lnTo>
                  <a:lnTo>
                    <a:pt x="659" y="689"/>
                  </a:lnTo>
                  <a:close/>
                  <a:moveTo>
                    <a:pt x="596" y="630"/>
                  </a:moveTo>
                  <a:lnTo>
                    <a:pt x="596" y="630"/>
                  </a:lnTo>
                  <a:lnTo>
                    <a:pt x="553" y="604"/>
                  </a:lnTo>
                  <a:lnTo>
                    <a:pt x="508" y="582"/>
                  </a:lnTo>
                  <a:lnTo>
                    <a:pt x="508" y="582"/>
                  </a:lnTo>
                  <a:lnTo>
                    <a:pt x="508" y="582"/>
                  </a:lnTo>
                  <a:lnTo>
                    <a:pt x="508" y="582"/>
                  </a:lnTo>
                  <a:lnTo>
                    <a:pt x="554" y="575"/>
                  </a:lnTo>
                  <a:lnTo>
                    <a:pt x="599" y="572"/>
                  </a:lnTo>
                  <a:lnTo>
                    <a:pt x="599" y="572"/>
                  </a:lnTo>
                  <a:lnTo>
                    <a:pt x="624" y="615"/>
                  </a:lnTo>
                  <a:lnTo>
                    <a:pt x="646" y="660"/>
                  </a:lnTo>
                  <a:lnTo>
                    <a:pt x="646" y="660"/>
                  </a:lnTo>
                  <a:lnTo>
                    <a:pt x="596" y="630"/>
                  </a:lnTo>
                  <a:lnTo>
                    <a:pt x="596" y="630"/>
                  </a:lnTo>
                  <a:lnTo>
                    <a:pt x="596" y="630"/>
                  </a:lnTo>
                  <a:lnTo>
                    <a:pt x="596" y="630"/>
                  </a:lnTo>
                  <a:close/>
                  <a:moveTo>
                    <a:pt x="503" y="567"/>
                  </a:moveTo>
                  <a:lnTo>
                    <a:pt x="503" y="567"/>
                  </a:lnTo>
                  <a:lnTo>
                    <a:pt x="482" y="570"/>
                  </a:lnTo>
                  <a:lnTo>
                    <a:pt x="482" y="570"/>
                  </a:lnTo>
                  <a:lnTo>
                    <a:pt x="448" y="556"/>
                  </a:lnTo>
                  <a:lnTo>
                    <a:pt x="416" y="543"/>
                  </a:lnTo>
                  <a:lnTo>
                    <a:pt x="386" y="533"/>
                  </a:lnTo>
                  <a:lnTo>
                    <a:pt x="355" y="525"/>
                  </a:lnTo>
                  <a:lnTo>
                    <a:pt x="355" y="525"/>
                  </a:lnTo>
                  <a:lnTo>
                    <a:pt x="368" y="476"/>
                  </a:lnTo>
                  <a:lnTo>
                    <a:pt x="383" y="427"/>
                  </a:lnTo>
                  <a:lnTo>
                    <a:pt x="399" y="381"/>
                  </a:lnTo>
                  <a:lnTo>
                    <a:pt x="415" y="337"/>
                  </a:lnTo>
                  <a:lnTo>
                    <a:pt x="415" y="337"/>
                  </a:lnTo>
                  <a:lnTo>
                    <a:pt x="436" y="353"/>
                  </a:lnTo>
                  <a:lnTo>
                    <a:pt x="456" y="374"/>
                  </a:lnTo>
                  <a:lnTo>
                    <a:pt x="479" y="397"/>
                  </a:lnTo>
                  <a:lnTo>
                    <a:pt x="501" y="424"/>
                  </a:lnTo>
                  <a:lnTo>
                    <a:pt x="524" y="453"/>
                  </a:lnTo>
                  <a:lnTo>
                    <a:pt x="546" y="485"/>
                  </a:lnTo>
                  <a:lnTo>
                    <a:pt x="569" y="519"/>
                  </a:lnTo>
                  <a:lnTo>
                    <a:pt x="591" y="556"/>
                  </a:lnTo>
                  <a:lnTo>
                    <a:pt x="591" y="556"/>
                  </a:lnTo>
                  <a:lnTo>
                    <a:pt x="548" y="561"/>
                  </a:lnTo>
                  <a:lnTo>
                    <a:pt x="503" y="567"/>
                  </a:lnTo>
                  <a:lnTo>
                    <a:pt x="503" y="567"/>
                  </a:lnTo>
                  <a:lnTo>
                    <a:pt x="503" y="567"/>
                  </a:lnTo>
                  <a:lnTo>
                    <a:pt x="503" y="567"/>
                  </a:lnTo>
                  <a:close/>
                  <a:moveTo>
                    <a:pt x="455" y="575"/>
                  </a:moveTo>
                  <a:lnTo>
                    <a:pt x="455" y="575"/>
                  </a:lnTo>
                  <a:lnTo>
                    <a:pt x="395" y="586"/>
                  </a:lnTo>
                  <a:lnTo>
                    <a:pt x="338" y="601"/>
                  </a:lnTo>
                  <a:lnTo>
                    <a:pt x="338" y="601"/>
                  </a:lnTo>
                  <a:lnTo>
                    <a:pt x="352" y="538"/>
                  </a:lnTo>
                  <a:lnTo>
                    <a:pt x="352" y="538"/>
                  </a:lnTo>
                  <a:lnTo>
                    <a:pt x="376" y="545"/>
                  </a:lnTo>
                  <a:lnTo>
                    <a:pt x="402" y="554"/>
                  </a:lnTo>
                  <a:lnTo>
                    <a:pt x="455" y="575"/>
                  </a:lnTo>
                  <a:lnTo>
                    <a:pt x="455" y="575"/>
                  </a:lnTo>
                  <a:lnTo>
                    <a:pt x="455" y="575"/>
                  </a:lnTo>
                  <a:lnTo>
                    <a:pt x="455" y="575"/>
                  </a:lnTo>
                  <a:close/>
                  <a:moveTo>
                    <a:pt x="315" y="606"/>
                  </a:moveTo>
                  <a:lnTo>
                    <a:pt x="315" y="606"/>
                  </a:lnTo>
                  <a:lnTo>
                    <a:pt x="304" y="565"/>
                  </a:lnTo>
                  <a:lnTo>
                    <a:pt x="296" y="527"/>
                  </a:lnTo>
                  <a:lnTo>
                    <a:pt x="296" y="527"/>
                  </a:lnTo>
                  <a:lnTo>
                    <a:pt x="331" y="533"/>
                  </a:lnTo>
                  <a:lnTo>
                    <a:pt x="331" y="533"/>
                  </a:lnTo>
                  <a:lnTo>
                    <a:pt x="315" y="606"/>
                  </a:lnTo>
                  <a:lnTo>
                    <a:pt x="315" y="606"/>
                  </a:lnTo>
                  <a:lnTo>
                    <a:pt x="315" y="606"/>
                  </a:lnTo>
                  <a:lnTo>
                    <a:pt x="315" y="606"/>
                  </a:lnTo>
                  <a:close/>
                  <a:moveTo>
                    <a:pt x="307" y="643"/>
                  </a:moveTo>
                  <a:lnTo>
                    <a:pt x="307" y="643"/>
                  </a:lnTo>
                  <a:lnTo>
                    <a:pt x="293" y="715"/>
                  </a:lnTo>
                  <a:lnTo>
                    <a:pt x="293" y="715"/>
                  </a:lnTo>
                  <a:lnTo>
                    <a:pt x="259" y="683"/>
                  </a:lnTo>
                  <a:lnTo>
                    <a:pt x="244" y="665"/>
                  </a:lnTo>
                  <a:lnTo>
                    <a:pt x="232" y="651"/>
                  </a:lnTo>
                  <a:lnTo>
                    <a:pt x="232" y="651"/>
                  </a:lnTo>
                  <a:lnTo>
                    <a:pt x="265" y="638"/>
                  </a:lnTo>
                  <a:lnTo>
                    <a:pt x="302" y="627"/>
                  </a:lnTo>
                  <a:lnTo>
                    <a:pt x="302" y="627"/>
                  </a:lnTo>
                  <a:lnTo>
                    <a:pt x="307" y="643"/>
                  </a:lnTo>
                  <a:lnTo>
                    <a:pt x="307" y="643"/>
                  </a:lnTo>
                  <a:lnTo>
                    <a:pt x="307" y="643"/>
                  </a:lnTo>
                  <a:lnTo>
                    <a:pt x="307" y="643"/>
                  </a:lnTo>
                  <a:close/>
                  <a:moveTo>
                    <a:pt x="320" y="686"/>
                  </a:moveTo>
                  <a:lnTo>
                    <a:pt x="320" y="686"/>
                  </a:lnTo>
                  <a:lnTo>
                    <a:pt x="334" y="725"/>
                  </a:lnTo>
                  <a:lnTo>
                    <a:pt x="350" y="763"/>
                  </a:lnTo>
                  <a:lnTo>
                    <a:pt x="350" y="763"/>
                  </a:lnTo>
                  <a:lnTo>
                    <a:pt x="312" y="733"/>
                  </a:lnTo>
                  <a:lnTo>
                    <a:pt x="312" y="733"/>
                  </a:lnTo>
                  <a:lnTo>
                    <a:pt x="320" y="686"/>
                  </a:lnTo>
                  <a:lnTo>
                    <a:pt x="320" y="686"/>
                  </a:lnTo>
                  <a:lnTo>
                    <a:pt x="320" y="686"/>
                  </a:lnTo>
                  <a:lnTo>
                    <a:pt x="320" y="686"/>
                  </a:lnTo>
                  <a:close/>
                  <a:moveTo>
                    <a:pt x="365" y="797"/>
                  </a:moveTo>
                  <a:lnTo>
                    <a:pt x="365" y="797"/>
                  </a:lnTo>
                  <a:lnTo>
                    <a:pt x="370" y="811"/>
                  </a:lnTo>
                  <a:lnTo>
                    <a:pt x="370" y="811"/>
                  </a:lnTo>
                  <a:lnTo>
                    <a:pt x="395" y="864"/>
                  </a:lnTo>
                  <a:lnTo>
                    <a:pt x="421" y="914"/>
                  </a:lnTo>
                  <a:lnTo>
                    <a:pt x="421" y="914"/>
                  </a:lnTo>
                  <a:lnTo>
                    <a:pt x="370" y="916"/>
                  </a:lnTo>
                  <a:lnTo>
                    <a:pt x="370" y="916"/>
                  </a:lnTo>
                  <a:lnTo>
                    <a:pt x="368" y="909"/>
                  </a:lnTo>
                  <a:lnTo>
                    <a:pt x="363" y="903"/>
                  </a:lnTo>
                  <a:lnTo>
                    <a:pt x="355" y="900"/>
                  </a:lnTo>
                  <a:lnTo>
                    <a:pt x="347" y="900"/>
                  </a:lnTo>
                  <a:lnTo>
                    <a:pt x="347" y="900"/>
                  </a:lnTo>
                  <a:lnTo>
                    <a:pt x="339" y="900"/>
                  </a:lnTo>
                  <a:lnTo>
                    <a:pt x="333" y="903"/>
                  </a:lnTo>
                  <a:lnTo>
                    <a:pt x="330" y="906"/>
                  </a:lnTo>
                  <a:lnTo>
                    <a:pt x="325" y="912"/>
                  </a:lnTo>
                  <a:lnTo>
                    <a:pt x="325" y="912"/>
                  </a:lnTo>
                  <a:lnTo>
                    <a:pt x="294" y="911"/>
                  </a:lnTo>
                  <a:lnTo>
                    <a:pt x="294" y="911"/>
                  </a:lnTo>
                  <a:lnTo>
                    <a:pt x="299" y="834"/>
                  </a:lnTo>
                  <a:lnTo>
                    <a:pt x="309" y="753"/>
                  </a:lnTo>
                  <a:lnTo>
                    <a:pt x="309" y="753"/>
                  </a:lnTo>
                  <a:lnTo>
                    <a:pt x="336" y="776"/>
                  </a:lnTo>
                  <a:lnTo>
                    <a:pt x="365" y="797"/>
                  </a:lnTo>
                  <a:lnTo>
                    <a:pt x="365" y="797"/>
                  </a:lnTo>
                  <a:lnTo>
                    <a:pt x="365" y="797"/>
                  </a:lnTo>
                  <a:lnTo>
                    <a:pt x="365" y="797"/>
                  </a:lnTo>
                  <a:close/>
                  <a:moveTo>
                    <a:pt x="394" y="818"/>
                  </a:moveTo>
                  <a:lnTo>
                    <a:pt x="394" y="818"/>
                  </a:lnTo>
                  <a:lnTo>
                    <a:pt x="428" y="840"/>
                  </a:lnTo>
                  <a:lnTo>
                    <a:pt x="461" y="861"/>
                  </a:lnTo>
                  <a:lnTo>
                    <a:pt x="461" y="861"/>
                  </a:lnTo>
                  <a:lnTo>
                    <a:pt x="498" y="882"/>
                  </a:lnTo>
                  <a:lnTo>
                    <a:pt x="537" y="901"/>
                  </a:lnTo>
                  <a:lnTo>
                    <a:pt x="537" y="901"/>
                  </a:lnTo>
                  <a:lnTo>
                    <a:pt x="489" y="908"/>
                  </a:lnTo>
                  <a:lnTo>
                    <a:pt x="442" y="912"/>
                  </a:lnTo>
                  <a:lnTo>
                    <a:pt x="442" y="912"/>
                  </a:lnTo>
                  <a:lnTo>
                    <a:pt x="418" y="866"/>
                  </a:lnTo>
                  <a:lnTo>
                    <a:pt x="394" y="818"/>
                  </a:lnTo>
                  <a:lnTo>
                    <a:pt x="394" y="818"/>
                  </a:lnTo>
                  <a:lnTo>
                    <a:pt x="394" y="818"/>
                  </a:lnTo>
                  <a:lnTo>
                    <a:pt x="394" y="818"/>
                  </a:lnTo>
                  <a:close/>
                  <a:moveTo>
                    <a:pt x="596" y="909"/>
                  </a:moveTo>
                  <a:lnTo>
                    <a:pt x="596" y="909"/>
                  </a:lnTo>
                  <a:lnTo>
                    <a:pt x="643" y="900"/>
                  </a:lnTo>
                  <a:lnTo>
                    <a:pt x="688" y="890"/>
                  </a:lnTo>
                  <a:lnTo>
                    <a:pt x="688" y="890"/>
                  </a:lnTo>
                  <a:lnTo>
                    <a:pt x="673" y="938"/>
                  </a:lnTo>
                  <a:lnTo>
                    <a:pt x="673" y="938"/>
                  </a:lnTo>
                  <a:lnTo>
                    <a:pt x="635" y="925"/>
                  </a:lnTo>
                  <a:lnTo>
                    <a:pt x="596" y="909"/>
                  </a:lnTo>
                  <a:lnTo>
                    <a:pt x="596" y="909"/>
                  </a:lnTo>
                  <a:lnTo>
                    <a:pt x="596" y="909"/>
                  </a:lnTo>
                  <a:lnTo>
                    <a:pt x="596" y="909"/>
                  </a:lnTo>
                  <a:close/>
                  <a:moveTo>
                    <a:pt x="707" y="885"/>
                  </a:moveTo>
                  <a:lnTo>
                    <a:pt x="707" y="885"/>
                  </a:lnTo>
                  <a:lnTo>
                    <a:pt x="730" y="879"/>
                  </a:lnTo>
                  <a:lnTo>
                    <a:pt x="730" y="879"/>
                  </a:lnTo>
                  <a:lnTo>
                    <a:pt x="741" y="917"/>
                  </a:lnTo>
                  <a:lnTo>
                    <a:pt x="750" y="956"/>
                  </a:lnTo>
                  <a:lnTo>
                    <a:pt x="750" y="956"/>
                  </a:lnTo>
                  <a:lnTo>
                    <a:pt x="720" y="951"/>
                  </a:lnTo>
                  <a:lnTo>
                    <a:pt x="689" y="943"/>
                  </a:lnTo>
                  <a:lnTo>
                    <a:pt x="689" y="943"/>
                  </a:lnTo>
                  <a:lnTo>
                    <a:pt x="707" y="885"/>
                  </a:lnTo>
                  <a:lnTo>
                    <a:pt x="707" y="885"/>
                  </a:lnTo>
                  <a:lnTo>
                    <a:pt x="707" y="885"/>
                  </a:lnTo>
                  <a:lnTo>
                    <a:pt x="707" y="885"/>
                  </a:lnTo>
                  <a:close/>
                  <a:moveTo>
                    <a:pt x="714" y="867"/>
                  </a:moveTo>
                  <a:lnTo>
                    <a:pt x="714" y="867"/>
                  </a:lnTo>
                  <a:lnTo>
                    <a:pt x="720" y="843"/>
                  </a:lnTo>
                  <a:lnTo>
                    <a:pt x="720" y="843"/>
                  </a:lnTo>
                  <a:lnTo>
                    <a:pt x="726" y="863"/>
                  </a:lnTo>
                  <a:lnTo>
                    <a:pt x="726" y="863"/>
                  </a:lnTo>
                  <a:lnTo>
                    <a:pt x="714" y="867"/>
                  </a:lnTo>
                  <a:lnTo>
                    <a:pt x="714" y="867"/>
                  </a:lnTo>
                  <a:lnTo>
                    <a:pt x="714" y="867"/>
                  </a:lnTo>
                  <a:lnTo>
                    <a:pt x="714" y="867"/>
                  </a:lnTo>
                  <a:close/>
                  <a:moveTo>
                    <a:pt x="730" y="808"/>
                  </a:moveTo>
                  <a:lnTo>
                    <a:pt x="730" y="808"/>
                  </a:lnTo>
                  <a:lnTo>
                    <a:pt x="742" y="753"/>
                  </a:lnTo>
                  <a:lnTo>
                    <a:pt x="742" y="753"/>
                  </a:lnTo>
                  <a:lnTo>
                    <a:pt x="767" y="774"/>
                  </a:lnTo>
                  <a:lnTo>
                    <a:pt x="786" y="795"/>
                  </a:lnTo>
                  <a:lnTo>
                    <a:pt x="805" y="814"/>
                  </a:lnTo>
                  <a:lnTo>
                    <a:pt x="820" y="834"/>
                  </a:lnTo>
                  <a:lnTo>
                    <a:pt x="820" y="834"/>
                  </a:lnTo>
                  <a:lnTo>
                    <a:pt x="784" y="847"/>
                  </a:lnTo>
                  <a:lnTo>
                    <a:pt x="746" y="858"/>
                  </a:lnTo>
                  <a:lnTo>
                    <a:pt x="746" y="858"/>
                  </a:lnTo>
                  <a:lnTo>
                    <a:pt x="730" y="808"/>
                  </a:lnTo>
                  <a:lnTo>
                    <a:pt x="730" y="808"/>
                  </a:lnTo>
                  <a:lnTo>
                    <a:pt x="730" y="808"/>
                  </a:lnTo>
                  <a:lnTo>
                    <a:pt x="730" y="808"/>
                  </a:lnTo>
                  <a:close/>
                  <a:moveTo>
                    <a:pt x="718" y="776"/>
                  </a:moveTo>
                  <a:lnTo>
                    <a:pt x="718" y="776"/>
                  </a:lnTo>
                  <a:lnTo>
                    <a:pt x="693" y="713"/>
                  </a:lnTo>
                  <a:lnTo>
                    <a:pt x="693" y="713"/>
                  </a:lnTo>
                  <a:lnTo>
                    <a:pt x="726" y="739"/>
                  </a:lnTo>
                  <a:lnTo>
                    <a:pt x="726" y="739"/>
                  </a:lnTo>
                  <a:lnTo>
                    <a:pt x="718" y="776"/>
                  </a:lnTo>
                  <a:lnTo>
                    <a:pt x="718" y="776"/>
                  </a:lnTo>
                  <a:lnTo>
                    <a:pt x="718" y="776"/>
                  </a:lnTo>
                  <a:lnTo>
                    <a:pt x="718" y="776"/>
                  </a:lnTo>
                  <a:close/>
                  <a:moveTo>
                    <a:pt x="288" y="461"/>
                  </a:moveTo>
                  <a:lnTo>
                    <a:pt x="288" y="461"/>
                  </a:lnTo>
                  <a:lnTo>
                    <a:pt x="294" y="458"/>
                  </a:lnTo>
                  <a:lnTo>
                    <a:pt x="301" y="451"/>
                  </a:lnTo>
                  <a:lnTo>
                    <a:pt x="304" y="445"/>
                  </a:lnTo>
                  <a:lnTo>
                    <a:pt x="304" y="435"/>
                  </a:lnTo>
                  <a:lnTo>
                    <a:pt x="304" y="435"/>
                  </a:lnTo>
                  <a:lnTo>
                    <a:pt x="304" y="429"/>
                  </a:lnTo>
                  <a:lnTo>
                    <a:pt x="302" y="423"/>
                  </a:lnTo>
                  <a:lnTo>
                    <a:pt x="297" y="418"/>
                  </a:lnTo>
                  <a:lnTo>
                    <a:pt x="291" y="413"/>
                  </a:lnTo>
                  <a:lnTo>
                    <a:pt x="291" y="413"/>
                  </a:lnTo>
                  <a:lnTo>
                    <a:pt x="294" y="379"/>
                  </a:lnTo>
                  <a:lnTo>
                    <a:pt x="296" y="363"/>
                  </a:lnTo>
                  <a:lnTo>
                    <a:pt x="301" y="350"/>
                  </a:lnTo>
                  <a:lnTo>
                    <a:pt x="305" y="337"/>
                  </a:lnTo>
                  <a:lnTo>
                    <a:pt x="310" y="328"/>
                  </a:lnTo>
                  <a:lnTo>
                    <a:pt x="318" y="320"/>
                  </a:lnTo>
                  <a:lnTo>
                    <a:pt x="328" y="313"/>
                  </a:lnTo>
                  <a:lnTo>
                    <a:pt x="328" y="313"/>
                  </a:lnTo>
                  <a:lnTo>
                    <a:pt x="334" y="312"/>
                  </a:lnTo>
                  <a:lnTo>
                    <a:pt x="342" y="310"/>
                  </a:lnTo>
                  <a:lnTo>
                    <a:pt x="350" y="310"/>
                  </a:lnTo>
                  <a:lnTo>
                    <a:pt x="358" y="310"/>
                  </a:lnTo>
                  <a:lnTo>
                    <a:pt x="378" y="316"/>
                  </a:lnTo>
                  <a:lnTo>
                    <a:pt x="397" y="326"/>
                  </a:lnTo>
                  <a:lnTo>
                    <a:pt x="397" y="326"/>
                  </a:lnTo>
                  <a:lnTo>
                    <a:pt x="379" y="371"/>
                  </a:lnTo>
                  <a:lnTo>
                    <a:pt x="363" y="418"/>
                  </a:lnTo>
                  <a:lnTo>
                    <a:pt x="349" y="467"/>
                  </a:lnTo>
                  <a:lnTo>
                    <a:pt x="334" y="520"/>
                  </a:lnTo>
                  <a:lnTo>
                    <a:pt x="334" y="520"/>
                  </a:lnTo>
                  <a:lnTo>
                    <a:pt x="313" y="516"/>
                  </a:lnTo>
                  <a:lnTo>
                    <a:pt x="294" y="512"/>
                  </a:lnTo>
                  <a:lnTo>
                    <a:pt x="294" y="512"/>
                  </a:lnTo>
                  <a:lnTo>
                    <a:pt x="289" y="487"/>
                  </a:lnTo>
                  <a:lnTo>
                    <a:pt x="288" y="461"/>
                  </a:lnTo>
                  <a:lnTo>
                    <a:pt x="288" y="461"/>
                  </a:lnTo>
                  <a:lnTo>
                    <a:pt x="288" y="461"/>
                  </a:lnTo>
                  <a:lnTo>
                    <a:pt x="288" y="461"/>
                  </a:lnTo>
                  <a:close/>
                  <a:moveTo>
                    <a:pt x="201" y="549"/>
                  </a:moveTo>
                  <a:lnTo>
                    <a:pt x="201" y="549"/>
                  </a:lnTo>
                  <a:lnTo>
                    <a:pt x="206" y="543"/>
                  </a:lnTo>
                  <a:lnTo>
                    <a:pt x="212" y="538"/>
                  </a:lnTo>
                  <a:lnTo>
                    <a:pt x="220" y="533"/>
                  </a:lnTo>
                  <a:lnTo>
                    <a:pt x="230" y="530"/>
                  </a:lnTo>
                  <a:lnTo>
                    <a:pt x="240" y="527"/>
                  </a:lnTo>
                  <a:lnTo>
                    <a:pt x="251" y="525"/>
                  </a:lnTo>
                  <a:lnTo>
                    <a:pt x="277" y="525"/>
                  </a:lnTo>
                  <a:lnTo>
                    <a:pt x="277" y="525"/>
                  </a:lnTo>
                  <a:lnTo>
                    <a:pt x="286" y="567"/>
                  </a:lnTo>
                  <a:lnTo>
                    <a:pt x="297" y="612"/>
                  </a:lnTo>
                  <a:lnTo>
                    <a:pt x="297" y="612"/>
                  </a:lnTo>
                  <a:lnTo>
                    <a:pt x="259" y="623"/>
                  </a:lnTo>
                  <a:lnTo>
                    <a:pt x="222" y="636"/>
                  </a:lnTo>
                  <a:lnTo>
                    <a:pt x="222" y="636"/>
                  </a:lnTo>
                  <a:lnTo>
                    <a:pt x="214" y="623"/>
                  </a:lnTo>
                  <a:lnTo>
                    <a:pt x="207" y="610"/>
                  </a:lnTo>
                  <a:lnTo>
                    <a:pt x="203" y="599"/>
                  </a:lnTo>
                  <a:lnTo>
                    <a:pt x="198" y="588"/>
                  </a:lnTo>
                  <a:lnTo>
                    <a:pt x="196" y="577"/>
                  </a:lnTo>
                  <a:lnTo>
                    <a:pt x="196" y="567"/>
                  </a:lnTo>
                  <a:lnTo>
                    <a:pt x="198" y="557"/>
                  </a:lnTo>
                  <a:lnTo>
                    <a:pt x="201" y="549"/>
                  </a:lnTo>
                  <a:lnTo>
                    <a:pt x="201" y="549"/>
                  </a:lnTo>
                  <a:lnTo>
                    <a:pt x="201" y="549"/>
                  </a:lnTo>
                  <a:lnTo>
                    <a:pt x="201" y="549"/>
                  </a:lnTo>
                  <a:close/>
                  <a:moveTo>
                    <a:pt x="23" y="816"/>
                  </a:moveTo>
                  <a:lnTo>
                    <a:pt x="23" y="816"/>
                  </a:lnTo>
                  <a:lnTo>
                    <a:pt x="23" y="805"/>
                  </a:lnTo>
                  <a:lnTo>
                    <a:pt x="24" y="795"/>
                  </a:lnTo>
                  <a:lnTo>
                    <a:pt x="28" y="786"/>
                  </a:lnTo>
                  <a:lnTo>
                    <a:pt x="34" y="776"/>
                  </a:lnTo>
                  <a:lnTo>
                    <a:pt x="40" y="765"/>
                  </a:lnTo>
                  <a:lnTo>
                    <a:pt x="48" y="755"/>
                  </a:lnTo>
                  <a:lnTo>
                    <a:pt x="60" y="744"/>
                  </a:lnTo>
                  <a:lnTo>
                    <a:pt x="71" y="734"/>
                  </a:lnTo>
                  <a:lnTo>
                    <a:pt x="98" y="713"/>
                  </a:lnTo>
                  <a:lnTo>
                    <a:pt x="132" y="694"/>
                  </a:lnTo>
                  <a:lnTo>
                    <a:pt x="170" y="675"/>
                  </a:lnTo>
                  <a:lnTo>
                    <a:pt x="214" y="657"/>
                  </a:lnTo>
                  <a:lnTo>
                    <a:pt x="214" y="657"/>
                  </a:lnTo>
                  <a:lnTo>
                    <a:pt x="230" y="676"/>
                  </a:lnTo>
                  <a:lnTo>
                    <a:pt x="248" y="696"/>
                  </a:lnTo>
                  <a:lnTo>
                    <a:pt x="267" y="716"/>
                  </a:lnTo>
                  <a:lnTo>
                    <a:pt x="289" y="737"/>
                  </a:lnTo>
                  <a:lnTo>
                    <a:pt x="289" y="737"/>
                  </a:lnTo>
                  <a:lnTo>
                    <a:pt x="283" y="782"/>
                  </a:lnTo>
                  <a:lnTo>
                    <a:pt x="278" y="826"/>
                  </a:lnTo>
                  <a:lnTo>
                    <a:pt x="273" y="869"/>
                  </a:lnTo>
                  <a:lnTo>
                    <a:pt x="272" y="911"/>
                  </a:lnTo>
                  <a:lnTo>
                    <a:pt x="272" y="911"/>
                  </a:lnTo>
                  <a:lnTo>
                    <a:pt x="220" y="906"/>
                  </a:lnTo>
                  <a:lnTo>
                    <a:pt x="174" y="900"/>
                  </a:lnTo>
                  <a:lnTo>
                    <a:pt x="134" y="892"/>
                  </a:lnTo>
                  <a:lnTo>
                    <a:pt x="114" y="887"/>
                  </a:lnTo>
                  <a:lnTo>
                    <a:pt x="98" y="880"/>
                  </a:lnTo>
                  <a:lnTo>
                    <a:pt x="82" y="874"/>
                  </a:lnTo>
                  <a:lnTo>
                    <a:pt x="68" y="867"/>
                  </a:lnTo>
                  <a:lnTo>
                    <a:pt x="56" y="861"/>
                  </a:lnTo>
                  <a:lnTo>
                    <a:pt x="45" y="853"/>
                  </a:lnTo>
                  <a:lnTo>
                    <a:pt x="37" y="843"/>
                  </a:lnTo>
                  <a:lnTo>
                    <a:pt x="31" y="835"/>
                  </a:lnTo>
                  <a:lnTo>
                    <a:pt x="26" y="826"/>
                  </a:lnTo>
                  <a:lnTo>
                    <a:pt x="23" y="816"/>
                  </a:lnTo>
                  <a:lnTo>
                    <a:pt x="23" y="816"/>
                  </a:lnTo>
                  <a:lnTo>
                    <a:pt x="23" y="816"/>
                  </a:lnTo>
                  <a:lnTo>
                    <a:pt x="23" y="816"/>
                  </a:lnTo>
                  <a:close/>
                  <a:moveTo>
                    <a:pt x="402" y="1312"/>
                  </a:moveTo>
                  <a:lnTo>
                    <a:pt x="402" y="1312"/>
                  </a:lnTo>
                  <a:lnTo>
                    <a:pt x="387" y="1309"/>
                  </a:lnTo>
                  <a:lnTo>
                    <a:pt x="375" y="1303"/>
                  </a:lnTo>
                  <a:lnTo>
                    <a:pt x="362" y="1293"/>
                  </a:lnTo>
                  <a:lnTo>
                    <a:pt x="350" y="1280"/>
                  </a:lnTo>
                  <a:lnTo>
                    <a:pt x="339" y="1266"/>
                  </a:lnTo>
                  <a:lnTo>
                    <a:pt x="330" y="1247"/>
                  </a:lnTo>
                  <a:lnTo>
                    <a:pt x="322" y="1226"/>
                  </a:lnTo>
                  <a:lnTo>
                    <a:pt x="315" y="1202"/>
                  </a:lnTo>
                  <a:lnTo>
                    <a:pt x="309" y="1176"/>
                  </a:lnTo>
                  <a:lnTo>
                    <a:pt x="302" y="1149"/>
                  </a:lnTo>
                  <a:lnTo>
                    <a:pt x="297" y="1118"/>
                  </a:lnTo>
                  <a:lnTo>
                    <a:pt x="294" y="1084"/>
                  </a:lnTo>
                  <a:lnTo>
                    <a:pt x="293" y="1051"/>
                  </a:lnTo>
                  <a:lnTo>
                    <a:pt x="291" y="1015"/>
                  </a:lnTo>
                  <a:lnTo>
                    <a:pt x="291" y="977"/>
                  </a:lnTo>
                  <a:lnTo>
                    <a:pt x="293" y="938"/>
                  </a:lnTo>
                  <a:lnTo>
                    <a:pt x="293" y="938"/>
                  </a:lnTo>
                  <a:lnTo>
                    <a:pt x="326" y="938"/>
                  </a:lnTo>
                  <a:lnTo>
                    <a:pt x="326" y="938"/>
                  </a:lnTo>
                  <a:lnTo>
                    <a:pt x="331" y="945"/>
                  </a:lnTo>
                  <a:lnTo>
                    <a:pt x="336" y="948"/>
                  </a:lnTo>
                  <a:lnTo>
                    <a:pt x="342" y="949"/>
                  </a:lnTo>
                  <a:lnTo>
                    <a:pt x="347" y="949"/>
                  </a:lnTo>
                  <a:lnTo>
                    <a:pt x="347" y="949"/>
                  </a:lnTo>
                  <a:lnTo>
                    <a:pt x="355" y="948"/>
                  </a:lnTo>
                  <a:lnTo>
                    <a:pt x="363" y="945"/>
                  </a:lnTo>
                  <a:lnTo>
                    <a:pt x="368" y="940"/>
                  </a:lnTo>
                  <a:lnTo>
                    <a:pt x="371" y="932"/>
                  </a:lnTo>
                  <a:lnTo>
                    <a:pt x="371" y="932"/>
                  </a:lnTo>
                  <a:lnTo>
                    <a:pt x="431" y="929"/>
                  </a:lnTo>
                  <a:lnTo>
                    <a:pt x="431" y="929"/>
                  </a:lnTo>
                  <a:lnTo>
                    <a:pt x="450" y="961"/>
                  </a:lnTo>
                  <a:lnTo>
                    <a:pt x="469" y="993"/>
                  </a:lnTo>
                  <a:lnTo>
                    <a:pt x="489" y="1022"/>
                  </a:lnTo>
                  <a:lnTo>
                    <a:pt x="508" y="1049"/>
                  </a:lnTo>
                  <a:lnTo>
                    <a:pt x="527" y="1075"/>
                  </a:lnTo>
                  <a:lnTo>
                    <a:pt x="548" y="1099"/>
                  </a:lnTo>
                  <a:lnTo>
                    <a:pt x="567" y="1120"/>
                  </a:lnTo>
                  <a:lnTo>
                    <a:pt x="587" y="1139"/>
                  </a:lnTo>
                  <a:lnTo>
                    <a:pt x="587" y="1139"/>
                  </a:lnTo>
                  <a:lnTo>
                    <a:pt x="562" y="1179"/>
                  </a:lnTo>
                  <a:lnTo>
                    <a:pt x="540" y="1214"/>
                  </a:lnTo>
                  <a:lnTo>
                    <a:pt x="516" y="1245"/>
                  </a:lnTo>
                  <a:lnTo>
                    <a:pt x="492" y="1271"/>
                  </a:lnTo>
                  <a:lnTo>
                    <a:pt x="481" y="1280"/>
                  </a:lnTo>
                  <a:lnTo>
                    <a:pt x="469" y="1290"/>
                  </a:lnTo>
                  <a:lnTo>
                    <a:pt x="456" y="1298"/>
                  </a:lnTo>
                  <a:lnTo>
                    <a:pt x="445" y="1303"/>
                  </a:lnTo>
                  <a:lnTo>
                    <a:pt x="434" y="1308"/>
                  </a:lnTo>
                  <a:lnTo>
                    <a:pt x="423" y="1311"/>
                  </a:lnTo>
                  <a:lnTo>
                    <a:pt x="413" y="1312"/>
                  </a:lnTo>
                  <a:lnTo>
                    <a:pt x="402" y="1312"/>
                  </a:lnTo>
                  <a:lnTo>
                    <a:pt x="402" y="1312"/>
                  </a:lnTo>
                  <a:lnTo>
                    <a:pt x="402" y="1312"/>
                  </a:lnTo>
                  <a:lnTo>
                    <a:pt x="402" y="1312"/>
                  </a:lnTo>
                  <a:close/>
                  <a:moveTo>
                    <a:pt x="722" y="1182"/>
                  </a:moveTo>
                  <a:lnTo>
                    <a:pt x="722" y="1182"/>
                  </a:lnTo>
                  <a:lnTo>
                    <a:pt x="710" y="1186"/>
                  </a:lnTo>
                  <a:lnTo>
                    <a:pt x="697" y="1187"/>
                  </a:lnTo>
                  <a:lnTo>
                    <a:pt x="685" y="1184"/>
                  </a:lnTo>
                  <a:lnTo>
                    <a:pt x="670" y="1179"/>
                  </a:lnTo>
                  <a:lnTo>
                    <a:pt x="656" y="1173"/>
                  </a:lnTo>
                  <a:lnTo>
                    <a:pt x="640" y="1163"/>
                  </a:lnTo>
                  <a:lnTo>
                    <a:pt x="624" y="1150"/>
                  </a:lnTo>
                  <a:lnTo>
                    <a:pt x="606" y="1136"/>
                  </a:lnTo>
                  <a:lnTo>
                    <a:pt x="606" y="1136"/>
                  </a:lnTo>
                  <a:lnTo>
                    <a:pt x="627" y="1097"/>
                  </a:lnTo>
                  <a:lnTo>
                    <a:pt x="646" y="1054"/>
                  </a:lnTo>
                  <a:lnTo>
                    <a:pt x="664" y="1009"/>
                  </a:lnTo>
                  <a:lnTo>
                    <a:pt x="681" y="962"/>
                  </a:lnTo>
                  <a:lnTo>
                    <a:pt x="681" y="962"/>
                  </a:lnTo>
                  <a:lnTo>
                    <a:pt x="720" y="972"/>
                  </a:lnTo>
                  <a:lnTo>
                    <a:pt x="754" y="978"/>
                  </a:lnTo>
                  <a:lnTo>
                    <a:pt x="754" y="978"/>
                  </a:lnTo>
                  <a:lnTo>
                    <a:pt x="760" y="1017"/>
                  </a:lnTo>
                  <a:lnTo>
                    <a:pt x="763" y="1052"/>
                  </a:lnTo>
                  <a:lnTo>
                    <a:pt x="763" y="1086"/>
                  </a:lnTo>
                  <a:lnTo>
                    <a:pt x="760" y="1113"/>
                  </a:lnTo>
                  <a:lnTo>
                    <a:pt x="755" y="1137"/>
                  </a:lnTo>
                  <a:lnTo>
                    <a:pt x="752" y="1149"/>
                  </a:lnTo>
                  <a:lnTo>
                    <a:pt x="747" y="1158"/>
                  </a:lnTo>
                  <a:lnTo>
                    <a:pt x="742" y="1166"/>
                  </a:lnTo>
                  <a:lnTo>
                    <a:pt x="736" y="1173"/>
                  </a:lnTo>
                  <a:lnTo>
                    <a:pt x="730" y="1179"/>
                  </a:lnTo>
                  <a:lnTo>
                    <a:pt x="722" y="1182"/>
                  </a:lnTo>
                  <a:lnTo>
                    <a:pt x="722" y="1182"/>
                  </a:lnTo>
                  <a:lnTo>
                    <a:pt x="722" y="1182"/>
                  </a:lnTo>
                  <a:lnTo>
                    <a:pt x="722" y="1182"/>
                  </a:lnTo>
                  <a:close/>
                  <a:moveTo>
                    <a:pt x="853" y="893"/>
                  </a:moveTo>
                  <a:lnTo>
                    <a:pt x="853" y="893"/>
                  </a:lnTo>
                  <a:lnTo>
                    <a:pt x="848" y="896"/>
                  </a:lnTo>
                  <a:lnTo>
                    <a:pt x="844" y="903"/>
                  </a:lnTo>
                  <a:lnTo>
                    <a:pt x="840" y="909"/>
                  </a:lnTo>
                  <a:lnTo>
                    <a:pt x="840" y="916"/>
                  </a:lnTo>
                  <a:lnTo>
                    <a:pt x="840" y="916"/>
                  </a:lnTo>
                  <a:lnTo>
                    <a:pt x="840" y="922"/>
                  </a:lnTo>
                  <a:lnTo>
                    <a:pt x="842" y="927"/>
                  </a:lnTo>
                  <a:lnTo>
                    <a:pt x="845" y="932"/>
                  </a:lnTo>
                  <a:lnTo>
                    <a:pt x="850" y="937"/>
                  </a:lnTo>
                  <a:lnTo>
                    <a:pt x="850" y="937"/>
                  </a:lnTo>
                  <a:lnTo>
                    <a:pt x="844" y="943"/>
                  </a:lnTo>
                  <a:lnTo>
                    <a:pt x="837" y="948"/>
                  </a:lnTo>
                  <a:lnTo>
                    <a:pt x="829" y="951"/>
                  </a:lnTo>
                  <a:lnTo>
                    <a:pt x="820" y="954"/>
                  </a:lnTo>
                  <a:lnTo>
                    <a:pt x="808" y="957"/>
                  </a:lnTo>
                  <a:lnTo>
                    <a:pt x="797" y="959"/>
                  </a:lnTo>
                  <a:lnTo>
                    <a:pt x="770" y="957"/>
                  </a:lnTo>
                  <a:lnTo>
                    <a:pt x="770" y="957"/>
                  </a:lnTo>
                  <a:lnTo>
                    <a:pt x="762" y="917"/>
                  </a:lnTo>
                  <a:lnTo>
                    <a:pt x="750" y="872"/>
                  </a:lnTo>
                  <a:lnTo>
                    <a:pt x="750" y="872"/>
                  </a:lnTo>
                  <a:lnTo>
                    <a:pt x="791" y="859"/>
                  </a:lnTo>
                  <a:lnTo>
                    <a:pt x="829" y="847"/>
                  </a:lnTo>
                  <a:lnTo>
                    <a:pt x="829" y="847"/>
                  </a:lnTo>
                  <a:lnTo>
                    <a:pt x="844" y="871"/>
                  </a:lnTo>
                  <a:lnTo>
                    <a:pt x="850" y="882"/>
                  </a:lnTo>
                  <a:lnTo>
                    <a:pt x="853" y="893"/>
                  </a:lnTo>
                  <a:lnTo>
                    <a:pt x="853" y="893"/>
                  </a:lnTo>
                  <a:lnTo>
                    <a:pt x="853" y="893"/>
                  </a:lnTo>
                  <a:lnTo>
                    <a:pt x="853" y="893"/>
                  </a:lnTo>
                  <a:close/>
                  <a:moveTo>
                    <a:pt x="836" y="827"/>
                  </a:moveTo>
                  <a:lnTo>
                    <a:pt x="836" y="827"/>
                  </a:lnTo>
                  <a:lnTo>
                    <a:pt x="818" y="805"/>
                  </a:lnTo>
                  <a:lnTo>
                    <a:pt x="797" y="782"/>
                  </a:lnTo>
                  <a:lnTo>
                    <a:pt x="773" y="760"/>
                  </a:lnTo>
                  <a:lnTo>
                    <a:pt x="747" y="736"/>
                  </a:lnTo>
                  <a:lnTo>
                    <a:pt x="747" y="736"/>
                  </a:lnTo>
                  <a:lnTo>
                    <a:pt x="752" y="712"/>
                  </a:lnTo>
                  <a:lnTo>
                    <a:pt x="752" y="712"/>
                  </a:lnTo>
                  <a:lnTo>
                    <a:pt x="767" y="638"/>
                  </a:lnTo>
                  <a:lnTo>
                    <a:pt x="778" y="567"/>
                  </a:lnTo>
                  <a:lnTo>
                    <a:pt x="778" y="567"/>
                  </a:lnTo>
                  <a:lnTo>
                    <a:pt x="829" y="572"/>
                  </a:lnTo>
                  <a:lnTo>
                    <a:pt x="877" y="578"/>
                  </a:lnTo>
                  <a:lnTo>
                    <a:pt x="919" y="588"/>
                  </a:lnTo>
                  <a:lnTo>
                    <a:pt x="937" y="593"/>
                  </a:lnTo>
                  <a:lnTo>
                    <a:pt x="954" y="599"/>
                  </a:lnTo>
                  <a:lnTo>
                    <a:pt x="971" y="606"/>
                  </a:lnTo>
                  <a:lnTo>
                    <a:pt x="985" y="612"/>
                  </a:lnTo>
                  <a:lnTo>
                    <a:pt x="996" y="620"/>
                  </a:lnTo>
                  <a:lnTo>
                    <a:pt x="1008" y="628"/>
                  </a:lnTo>
                  <a:lnTo>
                    <a:pt x="1016" y="638"/>
                  </a:lnTo>
                  <a:lnTo>
                    <a:pt x="1022" y="647"/>
                  </a:lnTo>
                  <a:lnTo>
                    <a:pt x="1027" y="657"/>
                  </a:lnTo>
                  <a:lnTo>
                    <a:pt x="1028" y="667"/>
                  </a:lnTo>
                  <a:lnTo>
                    <a:pt x="1028" y="667"/>
                  </a:lnTo>
                  <a:lnTo>
                    <a:pt x="1028" y="678"/>
                  </a:lnTo>
                  <a:lnTo>
                    <a:pt x="1027" y="688"/>
                  </a:lnTo>
                  <a:lnTo>
                    <a:pt x="1024" y="697"/>
                  </a:lnTo>
                  <a:lnTo>
                    <a:pt x="1019" y="708"/>
                  </a:lnTo>
                  <a:lnTo>
                    <a:pt x="1012" y="718"/>
                  </a:lnTo>
                  <a:lnTo>
                    <a:pt x="1003" y="729"/>
                  </a:lnTo>
                  <a:lnTo>
                    <a:pt x="993" y="739"/>
                  </a:lnTo>
                  <a:lnTo>
                    <a:pt x="982" y="750"/>
                  </a:lnTo>
                  <a:lnTo>
                    <a:pt x="953" y="770"/>
                  </a:lnTo>
                  <a:lnTo>
                    <a:pt x="919" y="790"/>
                  </a:lnTo>
                  <a:lnTo>
                    <a:pt x="881" y="810"/>
                  </a:lnTo>
                  <a:lnTo>
                    <a:pt x="836" y="827"/>
                  </a:lnTo>
                  <a:lnTo>
                    <a:pt x="836" y="827"/>
                  </a:lnTo>
                  <a:lnTo>
                    <a:pt x="836" y="827"/>
                  </a:lnTo>
                  <a:lnTo>
                    <a:pt x="836" y="82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21" name="Freeform 19"/>
            <p:cNvSpPr>
              <a:spLocks noChangeAspect="1"/>
            </p:cNvSpPr>
            <p:nvPr userDrawn="1"/>
          </p:nvSpPr>
          <p:spPr bwMode="auto">
            <a:xfrm>
              <a:off x="1383" y="1502"/>
              <a:ext cx="34" cy="34"/>
            </a:xfrm>
            <a:custGeom>
              <a:avLst/>
              <a:gdLst/>
              <a:ahLst/>
              <a:cxnLst>
                <a:cxn ang="0">
                  <a:pos x="0" y="35"/>
                </a:cxn>
                <a:cxn ang="0">
                  <a:pos x="0" y="35"/>
                </a:cxn>
                <a:cxn ang="0">
                  <a:pos x="2" y="42"/>
                </a:cxn>
                <a:cxn ang="0">
                  <a:pos x="4" y="48"/>
                </a:cxn>
                <a:cxn ang="0">
                  <a:pos x="7" y="54"/>
                </a:cxn>
                <a:cxn ang="0">
                  <a:pos x="12" y="59"/>
                </a:cxn>
                <a:cxn ang="0">
                  <a:pos x="16" y="64"/>
                </a:cxn>
                <a:cxn ang="0">
                  <a:pos x="21" y="67"/>
                </a:cxn>
                <a:cxn ang="0">
                  <a:pos x="29" y="69"/>
                </a:cxn>
                <a:cxn ang="0">
                  <a:pos x="36" y="69"/>
                </a:cxn>
                <a:cxn ang="0">
                  <a:pos x="36" y="69"/>
                </a:cxn>
                <a:cxn ang="0">
                  <a:pos x="42" y="69"/>
                </a:cxn>
                <a:cxn ang="0">
                  <a:pos x="49" y="67"/>
                </a:cxn>
                <a:cxn ang="0">
                  <a:pos x="55" y="64"/>
                </a:cxn>
                <a:cxn ang="0">
                  <a:pos x="60" y="59"/>
                </a:cxn>
                <a:cxn ang="0">
                  <a:pos x="65" y="54"/>
                </a:cxn>
                <a:cxn ang="0">
                  <a:pos x="68" y="48"/>
                </a:cxn>
                <a:cxn ang="0">
                  <a:pos x="69" y="42"/>
                </a:cxn>
                <a:cxn ang="0">
                  <a:pos x="69" y="35"/>
                </a:cxn>
                <a:cxn ang="0">
                  <a:pos x="69" y="35"/>
                </a:cxn>
                <a:cxn ang="0">
                  <a:pos x="69" y="27"/>
                </a:cxn>
                <a:cxn ang="0">
                  <a:pos x="68" y="21"/>
                </a:cxn>
                <a:cxn ang="0">
                  <a:pos x="65" y="16"/>
                </a:cxn>
                <a:cxn ang="0">
                  <a:pos x="60" y="11"/>
                </a:cxn>
                <a:cxn ang="0">
                  <a:pos x="55" y="6"/>
                </a:cxn>
                <a:cxn ang="0">
                  <a:pos x="49" y="3"/>
                </a:cxn>
                <a:cxn ang="0">
                  <a:pos x="42" y="1"/>
                </a:cxn>
                <a:cxn ang="0">
                  <a:pos x="36" y="0"/>
                </a:cxn>
                <a:cxn ang="0">
                  <a:pos x="36" y="0"/>
                </a:cxn>
                <a:cxn ang="0">
                  <a:pos x="29" y="1"/>
                </a:cxn>
                <a:cxn ang="0">
                  <a:pos x="21" y="3"/>
                </a:cxn>
                <a:cxn ang="0">
                  <a:pos x="16" y="6"/>
                </a:cxn>
                <a:cxn ang="0">
                  <a:pos x="12" y="11"/>
                </a:cxn>
                <a:cxn ang="0">
                  <a:pos x="7" y="16"/>
                </a:cxn>
                <a:cxn ang="0">
                  <a:pos x="4" y="21"/>
                </a:cxn>
                <a:cxn ang="0">
                  <a:pos x="2" y="27"/>
                </a:cxn>
                <a:cxn ang="0">
                  <a:pos x="0" y="35"/>
                </a:cxn>
                <a:cxn ang="0">
                  <a:pos x="0" y="35"/>
                </a:cxn>
                <a:cxn ang="0">
                  <a:pos x="0" y="35"/>
                </a:cxn>
                <a:cxn ang="0">
                  <a:pos x="0" y="35"/>
                </a:cxn>
              </a:cxnLst>
              <a:rect l="0" t="0" r="r" b="b"/>
              <a:pathLst>
                <a:path w="69" h="69">
                  <a:moveTo>
                    <a:pt x="0" y="35"/>
                  </a:moveTo>
                  <a:lnTo>
                    <a:pt x="0" y="35"/>
                  </a:lnTo>
                  <a:lnTo>
                    <a:pt x="2" y="42"/>
                  </a:lnTo>
                  <a:lnTo>
                    <a:pt x="4" y="48"/>
                  </a:lnTo>
                  <a:lnTo>
                    <a:pt x="7" y="54"/>
                  </a:lnTo>
                  <a:lnTo>
                    <a:pt x="12" y="59"/>
                  </a:lnTo>
                  <a:lnTo>
                    <a:pt x="16" y="64"/>
                  </a:lnTo>
                  <a:lnTo>
                    <a:pt x="21" y="67"/>
                  </a:lnTo>
                  <a:lnTo>
                    <a:pt x="29" y="69"/>
                  </a:lnTo>
                  <a:lnTo>
                    <a:pt x="36" y="69"/>
                  </a:lnTo>
                  <a:lnTo>
                    <a:pt x="36" y="69"/>
                  </a:lnTo>
                  <a:lnTo>
                    <a:pt x="42" y="69"/>
                  </a:lnTo>
                  <a:lnTo>
                    <a:pt x="49" y="67"/>
                  </a:lnTo>
                  <a:lnTo>
                    <a:pt x="55" y="64"/>
                  </a:lnTo>
                  <a:lnTo>
                    <a:pt x="60" y="59"/>
                  </a:lnTo>
                  <a:lnTo>
                    <a:pt x="65" y="54"/>
                  </a:lnTo>
                  <a:lnTo>
                    <a:pt x="68" y="48"/>
                  </a:lnTo>
                  <a:lnTo>
                    <a:pt x="69" y="42"/>
                  </a:lnTo>
                  <a:lnTo>
                    <a:pt x="69" y="35"/>
                  </a:lnTo>
                  <a:lnTo>
                    <a:pt x="69" y="35"/>
                  </a:lnTo>
                  <a:lnTo>
                    <a:pt x="69" y="27"/>
                  </a:lnTo>
                  <a:lnTo>
                    <a:pt x="68" y="21"/>
                  </a:lnTo>
                  <a:lnTo>
                    <a:pt x="65" y="16"/>
                  </a:lnTo>
                  <a:lnTo>
                    <a:pt x="60" y="11"/>
                  </a:lnTo>
                  <a:lnTo>
                    <a:pt x="55" y="6"/>
                  </a:lnTo>
                  <a:lnTo>
                    <a:pt x="49" y="3"/>
                  </a:lnTo>
                  <a:lnTo>
                    <a:pt x="42" y="1"/>
                  </a:lnTo>
                  <a:lnTo>
                    <a:pt x="36" y="0"/>
                  </a:lnTo>
                  <a:lnTo>
                    <a:pt x="36" y="0"/>
                  </a:lnTo>
                  <a:lnTo>
                    <a:pt x="29" y="1"/>
                  </a:lnTo>
                  <a:lnTo>
                    <a:pt x="21" y="3"/>
                  </a:lnTo>
                  <a:lnTo>
                    <a:pt x="16" y="6"/>
                  </a:lnTo>
                  <a:lnTo>
                    <a:pt x="12" y="11"/>
                  </a:lnTo>
                  <a:lnTo>
                    <a:pt x="7" y="16"/>
                  </a:lnTo>
                  <a:lnTo>
                    <a:pt x="4" y="21"/>
                  </a:lnTo>
                  <a:lnTo>
                    <a:pt x="2" y="27"/>
                  </a:lnTo>
                  <a:lnTo>
                    <a:pt x="0" y="35"/>
                  </a:lnTo>
                  <a:lnTo>
                    <a:pt x="0" y="35"/>
                  </a:lnTo>
                  <a:lnTo>
                    <a:pt x="0" y="35"/>
                  </a:lnTo>
                  <a:lnTo>
                    <a:pt x="0" y="35"/>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22" name="Freeform 20"/>
            <p:cNvSpPr>
              <a:spLocks noChangeAspect="1"/>
            </p:cNvSpPr>
            <p:nvPr userDrawn="1"/>
          </p:nvSpPr>
          <p:spPr bwMode="auto">
            <a:xfrm>
              <a:off x="967" y="2076"/>
              <a:ext cx="46" cy="226"/>
            </a:xfrm>
            <a:custGeom>
              <a:avLst/>
              <a:gdLst/>
              <a:ahLst/>
              <a:cxnLst>
                <a:cxn ang="0">
                  <a:pos x="0" y="451"/>
                </a:cxn>
                <a:cxn ang="0">
                  <a:pos x="0" y="0"/>
                </a:cxn>
                <a:cxn ang="0">
                  <a:pos x="91" y="0"/>
                </a:cxn>
                <a:cxn ang="0">
                  <a:pos x="91" y="451"/>
                </a:cxn>
                <a:cxn ang="0">
                  <a:pos x="0" y="451"/>
                </a:cxn>
                <a:cxn ang="0">
                  <a:pos x="0" y="451"/>
                </a:cxn>
                <a:cxn ang="0">
                  <a:pos x="0" y="451"/>
                </a:cxn>
              </a:cxnLst>
              <a:rect l="0" t="0" r="r" b="b"/>
              <a:pathLst>
                <a:path w="91" h="451">
                  <a:moveTo>
                    <a:pt x="0" y="451"/>
                  </a:moveTo>
                  <a:lnTo>
                    <a:pt x="0" y="0"/>
                  </a:lnTo>
                  <a:lnTo>
                    <a:pt x="91" y="0"/>
                  </a:lnTo>
                  <a:lnTo>
                    <a:pt x="91" y="451"/>
                  </a:lnTo>
                  <a:lnTo>
                    <a:pt x="0" y="451"/>
                  </a:lnTo>
                  <a:lnTo>
                    <a:pt x="0" y="451"/>
                  </a:lnTo>
                  <a:lnTo>
                    <a:pt x="0" y="451"/>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23" name="Freeform 21"/>
            <p:cNvSpPr>
              <a:spLocks noChangeAspect="1" noEditPoints="1"/>
            </p:cNvSpPr>
            <p:nvPr userDrawn="1"/>
          </p:nvSpPr>
          <p:spPr bwMode="auto">
            <a:xfrm>
              <a:off x="1072" y="2076"/>
              <a:ext cx="226" cy="226"/>
            </a:xfrm>
            <a:custGeom>
              <a:avLst/>
              <a:gdLst/>
              <a:ahLst/>
              <a:cxnLst>
                <a:cxn ang="0">
                  <a:pos x="451" y="451"/>
                </a:cxn>
                <a:cxn ang="0">
                  <a:pos x="353" y="451"/>
                </a:cxn>
                <a:cxn ang="0">
                  <a:pos x="315" y="348"/>
                </a:cxn>
                <a:cxn ang="0">
                  <a:pos x="133" y="348"/>
                </a:cxn>
                <a:cxn ang="0">
                  <a:pos x="96" y="451"/>
                </a:cxn>
                <a:cxn ang="0">
                  <a:pos x="0" y="451"/>
                </a:cxn>
                <a:cxn ang="0">
                  <a:pos x="175" y="0"/>
                </a:cxn>
                <a:cxn ang="0">
                  <a:pos x="272" y="0"/>
                </a:cxn>
                <a:cxn ang="0">
                  <a:pos x="451" y="451"/>
                </a:cxn>
                <a:cxn ang="0">
                  <a:pos x="451" y="451"/>
                </a:cxn>
                <a:cxn ang="0">
                  <a:pos x="451" y="451"/>
                </a:cxn>
                <a:cxn ang="0">
                  <a:pos x="284" y="273"/>
                </a:cxn>
                <a:cxn ang="0">
                  <a:pos x="222" y="104"/>
                </a:cxn>
                <a:cxn ang="0">
                  <a:pos x="161" y="273"/>
                </a:cxn>
                <a:cxn ang="0">
                  <a:pos x="284" y="273"/>
                </a:cxn>
                <a:cxn ang="0">
                  <a:pos x="284" y="273"/>
                </a:cxn>
                <a:cxn ang="0">
                  <a:pos x="284" y="273"/>
                </a:cxn>
              </a:cxnLst>
              <a:rect l="0" t="0" r="r" b="b"/>
              <a:pathLst>
                <a:path w="451" h="451">
                  <a:moveTo>
                    <a:pt x="451" y="451"/>
                  </a:moveTo>
                  <a:lnTo>
                    <a:pt x="353" y="451"/>
                  </a:lnTo>
                  <a:lnTo>
                    <a:pt x="315" y="348"/>
                  </a:lnTo>
                  <a:lnTo>
                    <a:pt x="133" y="348"/>
                  </a:lnTo>
                  <a:lnTo>
                    <a:pt x="96" y="451"/>
                  </a:lnTo>
                  <a:lnTo>
                    <a:pt x="0" y="451"/>
                  </a:lnTo>
                  <a:lnTo>
                    <a:pt x="175" y="0"/>
                  </a:lnTo>
                  <a:lnTo>
                    <a:pt x="272" y="0"/>
                  </a:lnTo>
                  <a:lnTo>
                    <a:pt x="451" y="451"/>
                  </a:lnTo>
                  <a:lnTo>
                    <a:pt x="451" y="451"/>
                  </a:lnTo>
                  <a:lnTo>
                    <a:pt x="451" y="451"/>
                  </a:lnTo>
                  <a:close/>
                  <a:moveTo>
                    <a:pt x="284" y="273"/>
                  </a:moveTo>
                  <a:lnTo>
                    <a:pt x="222" y="104"/>
                  </a:lnTo>
                  <a:lnTo>
                    <a:pt x="161" y="273"/>
                  </a:lnTo>
                  <a:lnTo>
                    <a:pt x="284" y="273"/>
                  </a:lnTo>
                  <a:lnTo>
                    <a:pt x="284" y="273"/>
                  </a:lnTo>
                  <a:lnTo>
                    <a:pt x="284" y="273"/>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24" name="Freeform 22"/>
            <p:cNvSpPr>
              <a:spLocks noChangeAspect="1"/>
            </p:cNvSpPr>
            <p:nvPr userDrawn="1"/>
          </p:nvSpPr>
          <p:spPr bwMode="auto">
            <a:xfrm>
              <a:off x="1361" y="2076"/>
              <a:ext cx="171" cy="226"/>
            </a:xfrm>
            <a:custGeom>
              <a:avLst/>
              <a:gdLst/>
              <a:ahLst/>
              <a:cxnLst>
                <a:cxn ang="0">
                  <a:pos x="0" y="451"/>
                </a:cxn>
                <a:cxn ang="0">
                  <a:pos x="0" y="0"/>
                </a:cxn>
                <a:cxn ang="0">
                  <a:pos x="335" y="0"/>
                </a:cxn>
                <a:cxn ang="0">
                  <a:pos x="335" y="75"/>
                </a:cxn>
                <a:cxn ang="0">
                  <a:pos x="92" y="75"/>
                </a:cxn>
                <a:cxn ang="0">
                  <a:pos x="92" y="177"/>
                </a:cxn>
                <a:cxn ang="0">
                  <a:pos x="318" y="177"/>
                </a:cxn>
                <a:cxn ang="0">
                  <a:pos x="318" y="252"/>
                </a:cxn>
                <a:cxn ang="0">
                  <a:pos x="92" y="252"/>
                </a:cxn>
                <a:cxn ang="0">
                  <a:pos x="92" y="376"/>
                </a:cxn>
                <a:cxn ang="0">
                  <a:pos x="343" y="376"/>
                </a:cxn>
                <a:cxn ang="0">
                  <a:pos x="343" y="451"/>
                </a:cxn>
                <a:cxn ang="0">
                  <a:pos x="0" y="451"/>
                </a:cxn>
                <a:cxn ang="0">
                  <a:pos x="0" y="451"/>
                </a:cxn>
                <a:cxn ang="0">
                  <a:pos x="0" y="451"/>
                </a:cxn>
              </a:cxnLst>
              <a:rect l="0" t="0" r="r" b="b"/>
              <a:pathLst>
                <a:path w="343" h="451">
                  <a:moveTo>
                    <a:pt x="0" y="451"/>
                  </a:moveTo>
                  <a:lnTo>
                    <a:pt x="0" y="0"/>
                  </a:lnTo>
                  <a:lnTo>
                    <a:pt x="335" y="0"/>
                  </a:lnTo>
                  <a:lnTo>
                    <a:pt x="335" y="75"/>
                  </a:lnTo>
                  <a:lnTo>
                    <a:pt x="92" y="75"/>
                  </a:lnTo>
                  <a:lnTo>
                    <a:pt x="92" y="177"/>
                  </a:lnTo>
                  <a:lnTo>
                    <a:pt x="318" y="177"/>
                  </a:lnTo>
                  <a:lnTo>
                    <a:pt x="318" y="252"/>
                  </a:lnTo>
                  <a:lnTo>
                    <a:pt x="92" y="252"/>
                  </a:lnTo>
                  <a:lnTo>
                    <a:pt x="92" y="376"/>
                  </a:lnTo>
                  <a:lnTo>
                    <a:pt x="343" y="376"/>
                  </a:lnTo>
                  <a:lnTo>
                    <a:pt x="343" y="451"/>
                  </a:lnTo>
                  <a:lnTo>
                    <a:pt x="0" y="451"/>
                  </a:lnTo>
                  <a:lnTo>
                    <a:pt x="0" y="451"/>
                  </a:lnTo>
                  <a:lnTo>
                    <a:pt x="0" y="451"/>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25" name="Freeform 23"/>
            <p:cNvSpPr>
              <a:spLocks noChangeAspect="1" noEditPoints="1"/>
            </p:cNvSpPr>
            <p:nvPr userDrawn="1"/>
          </p:nvSpPr>
          <p:spPr bwMode="auto">
            <a:xfrm>
              <a:off x="1587" y="2076"/>
              <a:ext cx="226" cy="226"/>
            </a:xfrm>
            <a:custGeom>
              <a:avLst/>
              <a:gdLst/>
              <a:ahLst/>
              <a:cxnLst>
                <a:cxn ang="0">
                  <a:pos x="453" y="451"/>
                </a:cxn>
                <a:cxn ang="0">
                  <a:pos x="353" y="451"/>
                </a:cxn>
                <a:cxn ang="0">
                  <a:pos x="315" y="348"/>
                </a:cxn>
                <a:cxn ang="0">
                  <a:pos x="135" y="348"/>
                </a:cxn>
                <a:cxn ang="0">
                  <a:pos x="96" y="451"/>
                </a:cxn>
                <a:cxn ang="0">
                  <a:pos x="0" y="451"/>
                </a:cxn>
                <a:cxn ang="0">
                  <a:pos x="177" y="0"/>
                </a:cxn>
                <a:cxn ang="0">
                  <a:pos x="273" y="0"/>
                </a:cxn>
                <a:cxn ang="0">
                  <a:pos x="453" y="451"/>
                </a:cxn>
                <a:cxn ang="0">
                  <a:pos x="453" y="451"/>
                </a:cxn>
                <a:cxn ang="0">
                  <a:pos x="453" y="451"/>
                </a:cxn>
                <a:cxn ang="0">
                  <a:pos x="286" y="273"/>
                </a:cxn>
                <a:cxn ang="0">
                  <a:pos x="223" y="104"/>
                </a:cxn>
                <a:cxn ang="0">
                  <a:pos x="162" y="273"/>
                </a:cxn>
                <a:cxn ang="0">
                  <a:pos x="286" y="273"/>
                </a:cxn>
                <a:cxn ang="0">
                  <a:pos x="286" y="273"/>
                </a:cxn>
                <a:cxn ang="0">
                  <a:pos x="286" y="273"/>
                </a:cxn>
              </a:cxnLst>
              <a:rect l="0" t="0" r="r" b="b"/>
              <a:pathLst>
                <a:path w="453" h="451">
                  <a:moveTo>
                    <a:pt x="453" y="451"/>
                  </a:moveTo>
                  <a:lnTo>
                    <a:pt x="353" y="451"/>
                  </a:lnTo>
                  <a:lnTo>
                    <a:pt x="315" y="348"/>
                  </a:lnTo>
                  <a:lnTo>
                    <a:pt x="135" y="348"/>
                  </a:lnTo>
                  <a:lnTo>
                    <a:pt x="96" y="451"/>
                  </a:lnTo>
                  <a:lnTo>
                    <a:pt x="0" y="451"/>
                  </a:lnTo>
                  <a:lnTo>
                    <a:pt x="177" y="0"/>
                  </a:lnTo>
                  <a:lnTo>
                    <a:pt x="273" y="0"/>
                  </a:lnTo>
                  <a:lnTo>
                    <a:pt x="453" y="451"/>
                  </a:lnTo>
                  <a:lnTo>
                    <a:pt x="453" y="451"/>
                  </a:lnTo>
                  <a:lnTo>
                    <a:pt x="453" y="451"/>
                  </a:lnTo>
                  <a:close/>
                  <a:moveTo>
                    <a:pt x="286" y="273"/>
                  </a:moveTo>
                  <a:lnTo>
                    <a:pt x="223" y="104"/>
                  </a:lnTo>
                  <a:lnTo>
                    <a:pt x="162" y="273"/>
                  </a:lnTo>
                  <a:lnTo>
                    <a:pt x="286" y="273"/>
                  </a:lnTo>
                  <a:lnTo>
                    <a:pt x="286" y="273"/>
                  </a:lnTo>
                  <a:lnTo>
                    <a:pt x="286" y="273"/>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26" name="Freeform 24"/>
            <p:cNvSpPr>
              <a:spLocks noChangeAspect="1"/>
            </p:cNvSpPr>
            <p:nvPr userDrawn="1"/>
          </p:nvSpPr>
          <p:spPr bwMode="auto">
            <a:xfrm>
              <a:off x="485" y="2364"/>
              <a:ext cx="15" cy="75"/>
            </a:xfrm>
            <a:custGeom>
              <a:avLst/>
              <a:gdLst/>
              <a:ahLst/>
              <a:cxnLst>
                <a:cxn ang="0">
                  <a:pos x="0" y="147"/>
                </a:cxn>
                <a:cxn ang="0">
                  <a:pos x="0" y="0"/>
                </a:cxn>
                <a:cxn ang="0">
                  <a:pos x="30" y="0"/>
                </a:cxn>
                <a:cxn ang="0">
                  <a:pos x="30" y="147"/>
                </a:cxn>
                <a:cxn ang="0">
                  <a:pos x="0" y="147"/>
                </a:cxn>
                <a:cxn ang="0">
                  <a:pos x="0" y="147"/>
                </a:cxn>
                <a:cxn ang="0">
                  <a:pos x="0" y="147"/>
                </a:cxn>
              </a:cxnLst>
              <a:rect l="0" t="0" r="r" b="b"/>
              <a:pathLst>
                <a:path w="30" h="147">
                  <a:moveTo>
                    <a:pt x="0" y="147"/>
                  </a:moveTo>
                  <a:lnTo>
                    <a:pt x="0" y="0"/>
                  </a:lnTo>
                  <a:lnTo>
                    <a:pt x="30" y="0"/>
                  </a:lnTo>
                  <a:lnTo>
                    <a:pt x="30" y="147"/>
                  </a:lnTo>
                  <a:lnTo>
                    <a:pt x="0" y="147"/>
                  </a:lnTo>
                  <a:lnTo>
                    <a:pt x="0" y="147"/>
                  </a:lnTo>
                  <a:lnTo>
                    <a:pt x="0" y="14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27" name="Freeform 25"/>
            <p:cNvSpPr>
              <a:spLocks noChangeAspect="1"/>
            </p:cNvSpPr>
            <p:nvPr userDrawn="1"/>
          </p:nvSpPr>
          <p:spPr bwMode="auto">
            <a:xfrm>
              <a:off x="515" y="2385"/>
              <a:ext cx="49" cy="54"/>
            </a:xfrm>
            <a:custGeom>
              <a:avLst/>
              <a:gdLst/>
              <a:ahLst/>
              <a:cxnLst>
                <a:cxn ang="0">
                  <a:pos x="96" y="109"/>
                </a:cxn>
                <a:cxn ang="0">
                  <a:pos x="69" y="109"/>
                </a:cxn>
                <a:cxn ang="0">
                  <a:pos x="69" y="55"/>
                </a:cxn>
                <a:cxn ang="0">
                  <a:pos x="69" y="55"/>
                </a:cxn>
                <a:cxn ang="0">
                  <a:pos x="67" y="40"/>
                </a:cxn>
                <a:cxn ang="0">
                  <a:pos x="67" y="32"/>
                </a:cxn>
                <a:cxn ang="0">
                  <a:pos x="67" y="32"/>
                </a:cxn>
                <a:cxn ang="0">
                  <a:pos x="64" y="27"/>
                </a:cxn>
                <a:cxn ang="0">
                  <a:pos x="61" y="24"/>
                </a:cxn>
                <a:cxn ang="0">
                  <a:pos x="61" y="24"/>
                </a:cxn>
                <a:cxn ang="0">
                  <a:pos x="56" y="23"/>
                </a:cxn>
                <a:cxn ang="0">
                  <a:pos x="51" y="23"/>
                </a:cxn>
                <a:cxn ang="0">
                  <a:pos x="51" y="23"/>
                </a:cxn>
                <a:cxn ang="0">
                  <a:pos x="45" y="23"/>
                </a:cxn>
                <a:cxn ang="0">
                  <a:pos x="38" y="26"/>
                </a:cxn>
                <a:cxn ang="0">
                  <a:pos x="38" y="26"/>
                </a:cxn>
                <a:cxn ang="0">
                  <a:pos x="33" y="31"/>
                </a:cxn>
                <a:cxn ang="0">
                  <a:pos x="30" y="37"/>
                </a:cxn>
                <a:cxn ang="0">
                  <a:pos x="30" y="37"/>
                </a:cxn>
                <a:cxn ang="0">
                  <a:pos x="29" y="47"/>
                </a:cxn>
                <a:cxn ang="0">
                  <a:pos x="27" y="61"/>
                </a:cxn>
                <a:cxn ang="0">
                  <a:pos x="27" y="109"/>
                </a:cxn>
                <a:cxn ang="0">
                  <a:pos x="0" y="109"/>
                </a:cxn>
                <a:cxn ang="0">
                  <a:pos x="0" y="2"/>
                </a:cxn>
                <a:cxn ang="0">
                  <a:pos x="25" y="2"/>
                </a:cxn>
                <a:cxn ang="0">
                  <a:pos x="25" y="18"/>
                </a:cxn>
                <a:cxn ang="0">
                  <a:pos x="25" y="18"/>
                </a:cxn>
                <a:cxn ang="0">
                  <a:pos x="33" y="10"/>
                </a:cxn>
                <a:cxn ang="0">
                  <a:pos x="41" y="5"/>
                </a:cxn>
                <a:cxn ang="0">
                  <a:pos x="51" y="2"/>
                </a:cxn>
                <a:cxn ang="0">
                  <a:pos x="61" y="0"/>
                </a:cxn>
                <a:cxn ang="0">
                  <a:pos x="61" y="0"/>
                </a:cxn>
                <a:cxn ang="0">
                  <a:pos x="70" y="2"/>
                </a:cxn>
                <a:cxn ang="0">
                  <a:pos x="78" y="3"/>
                </a:cxn>
                <a:cxn ang="0">
                  <a:pos x="78" y="3"/>
                </a:cxn>
                <a:cxn ang="0">
                  <a:pos x="85" y="8"/>
                </a:cxn>
                <a:cxn ang="0">
                  <a:pos x="90" y="13"/>
                </a:cxn>
                <a:cxn ang="0">
                  <a:pos x="90" y="13"/>
                </a:cxn>
                <a:cxn ang="0">
                  <a:pos x="93" y="18"/>
                </a:cxn>
                <a:cxn ang="0">
                  <a:pos x="94" y="24"/>
                </a:cxn>
                <a:cxn ang="0">
                  <a:pos x="94" y="24"/>
                </a:cxn>
                <a:cxn ang="0">
                  <a:pos x="96" y="32"/>
                </a:cxn>
                <a:cxn ang="0">
                  <a:pos x="96" y="43"/>
                </a:cxn>
                <a:cxn ang="0">
                  <a:pos x="96" y="109"/>
                </a:cxn>
                <a:cxn ang="0">
                  <a:pos x="96" y="109"/>
                </a:cxn>
                <a:cxn ang="0">
                  <a:pos x="96" y="109"/>
                </a:cxn>
              </a:cxnLst>
              <a:rect l="0" t="0" r="r" b="b"/>
              <a:pathLst>
                <a:path w="96" h="109">
                  <a:moveTo>
                    <a:pt x="96" y="109"/>
                  </a:moveTo>
                  <a:lnTo>
                    <a:pt x="69" y="109"/>
                  </a:lnTo>
                  <a:lnTo>
                    <a:pt x="69" y="55"/>
                  </a:lnTo>
                  <a:lnTo>
                    <a:pt x="69" y="55"/>
                  </a:lnTo>
                  <a:lnTo>
                    <a:pt x="67" y="40"/>
                  </a:lnTo>
                  <a:lnTo>
                    <a:pt x="67" y="32"/>
                  </a:lnTo>
                  <a:lnTo>
                    <a:pt x="67" y="32"/>
                  </a:lnTo>
                  <a:lnTo>
                    <a:pt x="64" y="27"/>
                  </a:lnTo>
                  <a:lnTo>
                    <a:pt x="61" y="24"/>
                  </a:lnTo>
                  <a:lnTo>
                    <a:pt x="61" y="24"/>
                  </a:lnTo>
                  <a:lnTo>
                    <a:pt x="56" y="23"/>
                  </a:lnTo>
                  <a:lnTo>
                    <a:pt x="51" y="23"/>
                  </a:lnTo>
                  <a:lnTo>
                    <a:pt x="51" y="23"/>
                  </a:lnTo>
                  <a:lnTo>
                    <a:pt x="45" y="23"/>
                  </a:lnTo>
                  <a:lnTo>
                    <a:pt x="38" y="26"/>
                  </a:lnTo>
                  <a:lnTo>
                    <a:pt x="38" y="26"/>
                  </a:lnTo>
                  <a:lnTo>
                    <a:pt x="33" y="31"/>
                  </a:lnTo>
                  <a:lnTo>
                    <a:pt x="30" y="37"/>
                  </a:lnTo>
                  <a:lnTo>
                    <a:pt x="30" y="37"/>
                  </a:lnTo>
                  <a:lnTo>
                    <a:pt x="29" y="47"/>
                  </a:lnTo>
                  <a:lnTo>
                    <a:pt x="27" y="61"/>
                  </a:lnTo>
                  <a:lnTo>
                    <a:pt x="27" y="109"/>
                  </a:lnTo>
                  <a:lnTo>
                    <a:pt x="0" y="109"/>
                  </a:lnTo>
                  <a:lnTo>
                    <a:pt x="0" y="2"/>
                  </a:lnTo>
                  <a:lnTo>
                    <a:pt x="25" y="2"/>
                  </a:lnTo>
                  <a:lnTo>
                    <a:pt x="25" y="18"/>
                  </a:lnTo>
                  <a:lnTo>
                    <a:pt x="25" y="18"/>
                  </a:lnTo>
                  <a:lnTo>
                    <a:pt x="33" y="10"/>
                  </a:lnTo>
                  <a:lnTo>
                    <a:pt x="41" y="5"/>
                  </a:lnTo>
                  <a:lnTo>
                    <a:pt x="51" y="2"/>
                  </a:lnTo>
                  <a:lnTo>
                    <a:pt x="61" y="0"/>
                  </a:lnTo>
                  <a:lnTo>
                    <a:pt x="61" y="0"/>
                  </a:lnTo>
                  <a:lnTo>
                    <a:pt x="70" y="2"/>
                  </a:lnTo>
                  <a:lnTo>
                    <a:pt x="78" y="3"/>
                  </a:lnTo>
                  <a:lnTo>
                    <a:pt x="78" y="3"/>
                  </a:lnTo>
                  <a:lnTo>
                    <a:pt x="85" y="8"/>
                  </a:lnTo>
                  <a:lnTo>
                    <a:pt x="90" y="13"/>
                  </a:lnTo>
                  <a:lnTo>
                    <a:pt x="90" y="13"/>
                  </a:lnTo>
                  <a:lnTo>
                    <a:pt x="93" y="18"/>
                  </a:lnTo>
                  <a:lnTo>
                    <a:pt x="94" y="24"/>
                  </a:lnTo>
                  <a:lnTo>
                    <a:pt x="94" y="24"/>
                  </a:lnTo>
                  <a:lnTo>
                    <a:pt x="96" y="32"/>
                  </a:lnTo>
                  <a:lnTo>
                    <a:pt x="96" y="43"/>
                  </a:lnTo>
                  <a:lnTo>
                    <a:pt x="96" y="109"/>
                  </a:lnTo>
                  <a:lnTo>
                    <a:pt x="96" y="109"/>
                  </a:lnTo>
                  <a:lnTo>
                    <a:pt x="96" y="109"/>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28" name="Freeform 26"/>
            <p:cNvSpPr>
              <a:spLocks noChangeAspect="1"/>
            </p:cNvSpPr>
            <p:nvPr userDrawn="1"/>
          </p:nvSpPr>
          <p:spPr bwMode="auto">
            <a:xfrm>
              <a:off x="573" y="2367"/>
              <a:ext cx="31" cy="73"/>
            </a:xfrm>
            <a:custGeom>
              <a:avLst/>
              <a:gdLst/>
              <a:ahLst/>
              <a:cxnLst>
                <a:cxn ang="0">
                  <a:pos x="61" y="37"/>
                </a:cxn>
                <a:cxn ang="0">
                  <a:pos x="61" y="61"/>
                </a:cxn>
                <a:cxn ang="0">
                  <a:pos x="42" y="61"/>
                </a:cxn>
                <a:cxn ang="0">
                  <a:pos x="42" y="103"/>
                </a:cxn>
                <a:cxn ang="0">
                  <a:pos x="42" y="103"/>
                </a:cxn>
                <a:cxn ang="0">
                  <a:pos x="42" y="119"/>
                </a:cxn>
                <a:cxn ang="0">
                  <a:pos x="42" y="119"/>
                </a:cxn>
                <a:cxn ang="0">
                  <a:pos x="45" y="122"/>
                </a:cxn>
                <a:cxn ang="0">
                  <a:pos x="45" y="122"/>
                </a:cxn>
                <a:cxn ang="0">
                  <a:pos x="50" y="123"/>
                </a:cxn>
                <a:cxn ang="0">
                  <a:pos x="50" y="123"/>
                </a:cxn>
                <a:cxn ang="0">
                  <a:pos x="61" y="120"/>
                </a:cxn>
                <a:cxn ang="0">
                  <a:pos x="63" y="143"/>
                </a:cxn>
                <a:cxn ang="0">
                  <a:pos x="63" y="143"/>
                </a:cxn>
                <a:cxn ang="0">
                  <a:pos x="53" y="146"/>
                </a:cxn>
                <a:cxn ang="0">
                  <a:pos x="40" y="148"/>
                </a:cxn>
                <a:cxn ang="0">
                  <a:pos x="40" y="148"/>
                </a:cxn>
                <a:cxn ang="0">
                  <a:pos x="34" y="146"/>
                </a:cxn>
                <a:cxn ang="0">
                  <a:pos x="27" y="144"/>
                </a:cxn>
                <a:cxn ang="0">
                  <a:pos x="27" y="144"/>
                </a:cxn>
                <a:cxn ang="0">
                  <a:pos x="21" y="141"/>
                </a:cxn>
                <a:cxn ang="0">
                  <a:pos x="18" y="138"/>
                </a:cxn>
                <a:cxn ang="0">
                  <a:pos x="18" y="138"/>
                </a:cxn>
                <a:cxn ang="0">
                  <a:pos x="16" y="133"/>
                </a:cxn>
                <a:cxn ang="0">
                  <a:pos x="14" y="127"/>
                </a:cxn>
                <a:cxn ang="0">
                  <a:pos x="14" y="127"/>
                </a:cxn>
                <a:cxn ang="0">
                  <a:pos x="13" y="107"/>
                </a:cxn>
                <a:cxn ang="0">
                  <a:pos x="13" y="61"/>
                </a:cxn>
                <a:cxn ang="0">
                  <a:pos x="0" y="61"/>
                </a:cxn>
                <a:cxn ang="0">
                  <a:pos x="0" y="37"/>
                </a:cxn>
                <a:cxn ang="0">
                  <a:pos x="13" y="37"/>
                </a:cxn>
                <a:cxn ang="0">
                  <a:pos x="13" y="16"/>
                </a:cxn>
                <a:cxn ang="0">
                  <a:pos x="42" y="0"/>
                </a:cxn>
                <a:cxn ang="0">
                  <a:pos x="42" y="37"/>
                </a:cxn>
                <a:cxn ang="0">
                  <a:pos x="61" y="37"/>
                </a:cxn>
                <a:cxn ang="0">
                  <a:pos x="61" y="37"/>
                </a:cxn>
                <a:cxn ang="0">
                  <a:pos x="61" y="37"/>
                </a:cxn>
              </a:cxnLst>
              <a:rect l="0" t="0" r="r" b="b"/>
              <a:pathLst>
                <a:path w="63" h="148">
                  <a:moveTo>
                    <a:pt x="61" y="37"/>
                  </a:moveTo>
                  <a:lnTo>
                    <a:pt x="61" y="61"/>
                  </a:lnTo>
                  <a:lnTo>
                    <a:pt x="42" y="61"/>
                  </a:lnTo>
                  <a:lnTo>
                    <a:pt x="42" y="103"/>
                  </a:lnTo>
                  <a:lnTo>
                    <a:pt x="42" y="103"/>
                  </a:lnTo>
                  <a:lnTo>
                    <a:pt x="42" y="119"/>
                  </a:lnTo>
                  <a:lnTo>
                    <a:pt x="42" y="119"/>
                  </a:lnTo>
                  <a:lnTo>
                    <a:pt x="45" y="122"/>
                  </a:lnTo>
                  <a:lnTo>
                    <a:pt x="45" y="122"/>
                  </a:lnTo>
                  <a:lnTo>
                    <a:pt x="50" y="123"/>
                  </a:lnTo>
                  <a:lnTo>
                    <a:pt x="50" y="123"/>
                  </a:lnTo>
                  <a:lnTo>
                    <a:pt x="61" y="120"/>
                  </a:lnTo>
                  <a:lnTo>
                    <a:pt x="63" y="143"/>
                  </a:lnTo>
                  <a:lnTo>
                    <a:pt x="63" y="143"/>
                  </a:lnTo>
                  <a:lnTo>
                    <a:pt x="53" y="146"/>
                  </a:lnTo>
                  <a:lnTo>
                    <a:pt x="40" y="148"/>
                  </a:lnTo>
                  <a:lnTo>
                    <a:pt x="40" y="148"/>
                  </a:lnTo>
                  <a:lnTo>
                    <a:pt x="34" y="146"/>
                  </a:lnTo>
                  <a:lnTo>
                    <a:pt x="27" y="144"/>
                  </a:lnTo>
                  <a:lnTo>
                    <a:pt x="27" y="144"/>
                  </a:lnTo>
                  <a:lnTo>
                    <a:pt x="21" y="141"/>
                  </a:lnTo>
                  <a:lnTo>
                    <a:pt x="18" y="138"/>
                  </a:lnTo>
                  <a:lnTo>
                    <a:pt x="18" y="138"/>
                  </a:lnTo>
                  <a:lnTo>
                    <a:pt x="16" y="133"/>
                  </a:lnTo>
                  <a:lnTo>
                    <a:pt x="14" y="127"/>
                  </a:lnTo>
                  <a:lnTo>
                    <a:pt x="14" y="127"/>
                  </a:lnTo>
                  <a:lnTo>
                    <a:pt x="13" y="107"/>
                  </a:lnTo>
                  <a:lnTo>
                    <a:pt x="13" y="61"/>
                  </a:lnTo>
                  <a:lnTo>
                    <a:pt x="0" y="61"/>
                  </a:lnTo>
                  <a:lnTo>
                    <a:pt x="0" y="37"/>
                  </a:lnTo>
                  <a:lnTo>
                    <a:pt x="13" y="37"/>
                  </a:lnTo>
                  <a:lnTo>
                    <a:pt x="13" y="16"/>
                  </a:lnTo>
                  <a:lnTo>
                    <a:pt x="42" y="0"/>
                  </a:lnTo>
                  <a:lnTo>
                    <a:pt x="42" y="37"/>
                  </a:lnTo>
                  <a:lnTo>
                    <a:pt x="61" y="37"/>
                  </a:lnTo>
                  <a:lnTo>
                    <a:pt x="61" y="37"/>
                  </a:lnTo>
                  <a:lnTo>
                    <a:pt x="61" y="3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29" name="Freeform 27"/>
            <p:cNvSpPr>
              <a:spLocks noChangeAspect="1" noEditPoints="1"/>
            </p:cNvSpPr>
            <p:nvPr userDrawn="1"/>
          </p:nvSpPr>
          <p:spPr bwMode="auto">
            <a:xfrm>
              <a:off x="612" y="2385"/>
              <a:ext cx="49" cy="55"/>
            </a:xfrm>
            <a:custGeom>
              <a:avLst/>
              <a:gdLst/>
              <a:ahLst/>
              <a:cxnLst>
                <a:cxn ang="0">
                  <a:pos x="98" y="80"/>
                </a:cxn>
                <a:cxn ang="0">
                  <a:pos x="95" y="87"/>
                </a:cxn>
                <a:cxn ang="0">
                  <a:pos x="87" y="100"/>
                </a:cxn>
                <a:cxn ang="0">
                  <a:pos x="81" y="105"/>
                </a:cxn>
                <a:cxn ang="0">
                  <a:pos x="68" y="111"/>
                </a:cxn>
                <a:cxn ang="0">
                  <a:pos x="52" y="113"/>
                </a:cxn>
                <a:cxn ang="0">
                  <a:pos x="39" y="111"/>
                </a:cxn>
                <a:cxn ang="0">
                  <a:pos x="18" y="101"/>
                </a:cxn>
                <a:cxn ang="0">
                  <a:pos x="10" y="93"/>
                </a:cxn>
                <a:cxn ang="0">
                  <a:pos x="2" y="77"/>
                </a:cxn>
                <a:cxn ang="0">
                  <a:pos x="0" y="56"/>
                </a:cxn>
                <a:cxn ang="0">
                  <a:pos x="0" y="45"/>
                </a:cxn>
                <a:cxn ang="0">
                  <a:pos x="8" y="24"/>
                </a:cxn>
                <a:cxn ang="0">
                  <a:pos x="13" y="15"/>
                </a:cxn>
                <a:cxn ang="0">
                  <a:pos x="29" y="3"/>
                </a:cxn>
                <a:cxn ang="0">
                  <a:pos x="49" y="0"/>
                </a:cxn>
                <a:cxn ang="0">
                  <a:pos x="60" y="2"/>
                </a:cxn>
                <a:cxn ang="0">
                  <a:pos x="79" y="10"/>
                </a:cxn>
                <a:cxn ang="0">
                  <a:pos x="87" y="16"/>
                </a:cxn>
                <a:cxn ang="0">
                  <a:pos x="97" y="35"/>
                </a:cxn>
                <a:cxn ang="0">
                  <a:pos x="100" y="64"/>
                </a:cxn>
                <a:cxn ang="0">
                  <a:pos x="29" y="64"/>
                </a:cxn>
                <a:cxn ang="0">
                  <a:pos x="33" y="80"/>
                </a:cxn>
                <a:cxn ang="0">
                  <a:pos x="36" y="84"/>
                </a:cxn>
                <a:cxn ang="0">
                  <a:pos x="52" y="92"/>
                </a:cxn>
                <a:cxn ang="0">
                  <a:pos x="58" y="90"/>
                </a:cxn>
                <a:cxn ang="0">
                  <a:pos x="63" y="87"/>
                </a:cxn>
                <a:cxn ang="0">
                  <a:pos x="70" y="76"/>
                </a:cxn>
                <a:cxn ang="0">
                  <a:pos x="70" y="76"/>
                </a:cxn>
                <a:cxn ang="0">
                  <a:pos x="73" y="47"/>
                </a:cxn>
                <a:cxn ang="0">
                  <a:pos x="71" y="35"/>
                </a:cxn>
                <a:cxn ang="0">
                  <a:pos x="66" y="29"/>
                </a:cxn>
                <a:cxn ang="0">
                  <a:pos x="58" y="24"/>
                </a:cxn>
                <a:cxn ang="0">
                  <a:pos x="50" y="23"/>
                </a:cxn>
                <a:cxn ang="0">
                  <a:pos x="36" y="29"/>
                </a:cxn>
                <a:cxn ang="0">
                  <a:pos x="33" y="32"/>
                </a:cxn>
                <a:cxn ang="0">
                  <a:pos x="29" y="47"/>
                </a:cxn>
                <a:cxn ang="0">
                  <a:pos x="73" y="47"/>
                </a:cxn>
              </a:cxnLst>
              <a:rect l="0" t="0" r="r" b="b"/>
              <a:pathLst>
                <a:path w="100" h="113">
                  <a:moveTo>
                    <a:pt x="70" y="76"/>
                  </a:moveTo>
                  <a:lnTo>
                    <a:pt x="98" y="80"/>
                  </a:lnTo>
                  <a:lnTo>
                    <a:pt x="98" y="80"/>
                  </a:lnTo>
                  <a:lnTo>
                    <a:pt x="95" y="87"/>
                  </a:lnTo>
                  <a:lnTo>
                    <a:pt x="92" y="93"/>
                  </a:lnTo>
                  <a:lnTo>
                    <a:pt x="87" y="100"/>
                  </a:lnTo>
                  <a:lnTo>
                    <a:pt x="81" y="105"/>
                  </a:lnTo>
                  <a:lnTo>
                    <a:pt x="81" y="105"/>
                  </a:lnTo>
                  <a:lnTo>
                    <a:pt x="76" y="108"/>
                  </a:lnTo>
                  <a:lnTo>
                    <a:pt x="68" y="111"/>
                  </a:lnTo>
                  <a:lnTo>
                    <a:pt x="60" y="111"/>
                  </a:lnTo>
                  <a:lnTo>
                    <a:pt x="52" y="113"/>
                  </a:lnTo>
                  <a:lnTo>
                    <a:pt x="52" y="113"/>
                  </a:lnTo>
                  <a:lnTo>
                    <a:pt x="39" y="111"/>
                  </a:lnTo>
                  <a:lnTo>
                    <a:pt x="28" y="108"/>
                  </a:lnTo>
                  <a:lnTo>
                    <a:pt x="18" y="101"/>
                  </a:lnTo>
                  <a:lnTo>
                    <a:pt x="10" y="93"/>
                  </a:lnTo>
                  <a:lnTo>
                    <a:pt x="10" y="93"/>
                  </a:lnTo>
                  <a:lnTo>
                    <a:pt x="5" y="87"/>
                  </a:lnTo>
                  <a:lnTo>
                    <a:pt x="2" y="77"/>
                  </a:lnTo>
                  <a:lnTo>
                    <a:pt x="0" y="68"/>
                  </a:lnTo>
                  <a:lnTo>
                    <a:pt x="0" y="56"/>
                  </a:lnTo>
                  <a:lnTo>
                    <a:pt x="0" y="56"/>
                  </a:lnTo>
                  <a:lnTo>
                    <a:pt x="0" y="45"/>
                  </a:lnTo>
                  <a:lnTo>
                    <a:pt x="4" y="34"/>
                  </a:lnTo>
                  <a:lnTo>
                    <a:pt x="8" y="24"/>
                  </a:lnTo>
                  <a:lnTo>
                    <a:pt x="13" y="15"/>
                  </a:lnTo>
                  <a:lnTo>
                    <a:pt x="13" y="15"/>
                  </a:lnTo>
                  <a:lnTo>
                    <a:pt x="21" y="8"/>
                  </a:lnTo>
                  <a:lnTo>
                    <a:pt x="29" y="3"/>
                  </a:lnTo>
                  <a:lnTo>
                    <a:pt x="39" y="2"/>
                  </a:lnTo>
                  <a:lnTo>
                    <a:pt x="49" y="0"/>
                  </a:lnTo>
                  <a:lnTo>
                    <a:pt x="49" y="0"/>
                  </a:lnTo>
                  <a:lnTo>
                    <a:pt x="60" y="2"/>
                  </a:lnTo>
                  <a:lnTo>
                    <a:pt x="71" y="5"/>
                  </a:lnTo>
                  <a:lnTo>
                    <a:pt x="79" y="10"/>
                  </a:lnTo>
                  <a:lnTo>
                    <a:pt x="87" y="16"/>
                  </a:lnTo>
                  <a:lnTo>
                    <a:pt x="87" y="16"/>
                  </a:lnTo>
                  <a:lnTo>
                    <a:pt x="94" y="24"/>
                  </a:lnTo>
                  <a:lnTo>
                    <a:pt x="97" y="35"/>
                  </a:lnTo>
                  <a:lnTo>
                    <a:pt x="100" y="50"/>
                  </a:lnTo>
                  <a:lnTo>
                    <a:pt x="100" y="64"/>
                  </a:lnTo>
                  <a:lnTo>
                    <a:pt x="29" y="64"/>
                  </a:lnTo>
                  <a:lnTo>
                    <a:pt x="29" y="64"/>
                  </a:lnTo>
                  <a:lnTo>
                    <a:pt x="31" y="76"/>
                  </a:lnTo>
                  <a:lnTo>
                    <a:pt x="33" y="80"/>
                  </a:lnTo>
                  <a:lnTo>
                    <a:pt x="36" y="84"/>
                  </a:lnTo>
                  <a:lnTo>
                    <a:pt x="36" y="84"/>
                  </a:lnTo>
                  <a:lnTo>
                    <a:pt x="44" y="88"/>
                  </a:lnTo>
                  <a:lnTo>
                    <a:pt x="52" y="92"/>
                  </a:lnTo>
                  <a:lnTo>
                    <a:pt x="52" y="92"/>
                  </a:lnTo>
                  <a:lnTo>
                    <a:pt x="58" y="90"/>
                  </a:lnTo>
                  <a:lnTo>
                    <a:pt x="63" y="87"/>
                  </a:lnTo>
                  <a:lnTo>
                    <a:pt x="63" y="87"/>
                  </a:lnTo>
                  <a:lnTo>
                    <a:pt x="68" y="82"/>
                  </a:lnTo>
                  <a:lnTo>
                    <a:pt x="70" y="76"/>
                  </a:lnTo>
                  <a:lnTo>
                    <a:pt x="70" y="76"/>
                  </a:lnTo>
                  <a:lnTo>
                    <a:pt x="70" y="76"/>
                  </a:lnTo>
                  <a:lnTo>
                    <a:pt x="70" y="76"/>
                  </a:lnTo>
                  <a:close/>
                  <a:moveTo>
                    <a:pt x="73" y="47"/>
                  </a:moveTo>
                  <a:lnTo>
                    <a:pt x="73" y="47"/>
                  </a:lnTo>
                  <a:lnTo>
                    <a:pt x="71" y="35"/>
                  </a:lnTo>
                  <a:lnTo>
                    <a:pt x="68" y="32"/>
                  </a:lnTo>
                  <a:lnTo>
                    <a:pt x="66" y="29"/>
                  </a:lnTo>
                  <a:lnTo>
                    <a:pt x="66" y="29"/>
                  </a:lnTo>
                  <a:lnTo>
                    <a:pt x="58" y="24"/>
                  </a:lnTo>
                  <a:lnTo>
                    <a:pt x="50" y="23"/>
                  </a:lnTo>
                  <a:lnTo>
                    <a:pt x="50" y="23"/>
                  </a:lnTo>
                  <a:lnTo>
                    <a:pt x="42" y="24"/>
                  </a:lnTo>
                  <a:lnTo>
                    <a:pt x="36" y="29"/>
                  </a:lnTo>
                  <a:lnTo>
                    <a:pt x="36" y="29"/>
                  </a:lnTo>
                  <a:lnTo>
                    <a:pt x="33" y="32"/>
                  </a:lnTo>
                  <a:lnTo>
                    <a:pt x="31" y="37"/>
                  </a:lnTo>
                  <a:lnTo>
                    <a:pt x="29" y="47"/>
                  </a:lnTo>
                  <a:lnTo>
                    <a:pt x="73" y="47"/>
                  </a:lnTo>
                  <a:lnTo>
                    <a:pt x="73" y="47"/>
                  </a:lnTo>
                  <a:lnTo>
                    <a:pt x="73" y="4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30" name="Freeform 28"/>
            <p:cNvSpPr>
              <a:spLocks noChangeAspect="1"/>
            </p:cNvSpPr>
            <p:nvPr userDrawn="1"/>
          </p:nvSpPr>
          <p:spPr bwMode="auto">
            <a:xfrm>
              <a:off x="672" y="2385"/>
              <a:ext cx="34" cy="54"/>
            </a:xfrm>
            <a:custGeom>
              <a:avLst/>
              <a:gdLst/>
              <a:ahLst/>
              <a:cxnLst>
                <a:cxn ang="0">
                  <a:pos x="29" y="109"/>
                </a:cxn>
                <a:cxn ang="0">
                  <a:pos x="0" y="109"/>
                </a:cxn>
                <a:cxn ang="0">
                  <a:pos x="0" y="2"/>
                </a:cxn>
                <a:cxn ang="0">
                  <a:pos x="26" y="2"/>
                </a:cxn>
                <a:cxn ang="0">
                  <a:pos x="26" y="18"/>
                </a:cxn>
                <a:cxn ang="0">
                  <a:pos x="26" y="18"/>
                </a:cxn>
                <a:cxn ang="0">
                  <a:pos x="32" y="8"/>
                </a:cxn>
                <a:cxn ang="0">
                  <a:pos x="38" y="3"/>
                </a:cxn>
                <a:cxn ang="0">
                  <a:pos x="38" y="3"/>
                </a:cxn>
                <a:cxn ang="0">
                  <a:pos x="45" y="2"/>
                </a:cxn>
                <a:cxn ang="0">
                  <a:pos x="51" y="0"/>
                </a:cxn>
                <a:cxn ang="0">
                  <a:pos x="51" y="0"/>
                </a:cxn>
                <a:cxn ang="0">
                  <a:pos x="61" y="2"/>
                </a:cxn>
                <a:cxn ang="0">
                  <a:pos x="69" y="5"/>
                </a:cxn>
                <a:cxn ang="0">
                  <a:pos x="61" y="31"/>
                </a:cxn>
                <a:cxn ang="0">
                  <a:pos x="61" y="31"/>
                </a:cxn>
                <a:cxn ang="0">
                  <a:pos x="53" y="27"/>
                </a:cxn>
                <a:cxn ang="0">
                  <a:pos x="47" y="26"/>
                </a:cxn>
                <a:cxn ang="0">
                  <a:pos x="47" y="26"/>
                </a:cxn>
                <a:cxn ang="0">
                  <a:pos x="42" y="26"/>
                </a:cxn>
                <a:cxn ang="0">
                  <a:pos x="37" y="29"/>
                </a:cxn>
                <a:cxn ang="0">
                  <a:pos x="37" y="29"/>
                </a:cxn>
                <a:cxn ang="0">
                  <a:pos x="34" y="34"/>
                </a:cxn>
                <a:cxn ang="0">
                  <a:pos x="30" y="40"/>
                </a:cxn>
                <a:cxn ang="0">
                  <a:pos x="30" y="40"/>
                </a:cxn>
                <a:cxn ang="0">
                  <a:pos x="29" y="55"/>
                </a:cxn>
                <a:cxn ang="0">
                  <a:pos x="29" y="77"/>
                </a:cxn>
                <a:cxn ang="0">
                  <a:pos x="29" y="109"/>
                </a:cxn>
                <a:cxn ang="0">
                  <a:pos x="29" y="109"/>
                </a:cxn>
                <a:cxn ang="0">
                  <a:pos x="29" y="109"/>
                </a:cxn>
              </a:cxnLst>
              <a:rect l="0" t="0" r="r" b="b"/>
              <a:pathLst>
                <a:path w="69" h="109">
                  <a:moveTo>
                    <a:pt x="29" y="109"/>
                  </a:moveTo>
                  <a:lnTo>
                    <a:pt x="0" y="109"/>
                  </a:lnTo>
                  <a:lnTo>
                    <a:pt x="0" y="2"/>
                  </a:lnTo>
                  <a:lnTo>
                    <a:pt x="26" y="2"/>
                  </a:lnTo>
                  <a:lnTo>
                    <a:pt x="26" y="18"/>
                  </a:lnTo>
                  <a:lnTo>
                    <a:pt x="26" y="18"/>
                  </a:lnTo>
                  <a:lnTo>
                    <a:pt x="32" y="8"/>
                  </a:lnTo>
                  <a:lnTo>
                    <a:pt x="38" y="3"/>
                  </a:lnTo>
                  <a:lnTo>
                    <a:pt x="38" y="3"/>
                  </a:lnTo>
                  <a:lnTo>
                    <a:pt x="45" y="2"/>
                  </a:lnTo>
                  <a:lnTo>
                    <a:pt x="51" y="0"/>
                  </a:lnTo>
                  <a:lnTo>
                    <a:pt x="51" y="0"/>
                  </a:lnTo>
                  <a:lnTo>
                    <a:pt x="61" y="2"/>
                  </a:lnTo>
                  <a:lnTo>
                    <a:pt x="69" y="5"/>
                  </a:lnTo>
                  <a:lnTo>
                    <a:pt x="61" y="31"/>
                  </a:lnTo>
                  <a:lnTo>
                    <a:pt x="61" y="31"/>
                  </a:lnTo>
                  <a:lnTo>
                    <a:pt x="53" y="27"/>
                  </a:lnTo>
                  <a:lnTo>
                    <a:pt x="47" y="26"/>
                  </a:lnTo>
                  <a:lnTo>
                    <a:pt x="47" y="26"/>
                  </a:lnTo>
                  <a:lnTo>
                    <a:pt x="42" y="26"/>
                  </a:lnTo>
                  <a:lnTo>
                    <a:pt x="37" y="29"/>
                  </a:lnTo>
                  <a:lnTo>
                    <a:pt x="37" y="29"/>
                  </a:lnTo>
                  <a:lnTo>
                    <a:pt x="34" y="34"/>
                  </a:lnTo>
                  <a:lnTo>
                    <a:pt x="30" y="40"/>
                  </a:lnTo>
                  <a:lnTo>
                    <a:pt x="30" y="40"/>
                  </a:lnTo>
                  <a:lnTo>
                    <a:pt x="29" y="55"/>
                  </a:lnTo>
                  <a:lnTo>
                    <a:pt x="29" y="77"/>
                  </a:lnTo>
                  <a:lnTo>
                    <a:pt x="29" y="109"/>
                  </a:lnTo>
                  <a:lnTo>
                    <a:pt x="29" y="109"/>
                  </a:lnTo>
                  <a:lnTo>
                    <a:pt x="29" y="109"/>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31" name="Freeform 29"/>
            <p:cNvSpPr>
              <a:spLocks noChangeAspect="1"/>
            </p:cNvSpPr>
            <p:nvPr userDrawn="1"/>
          </p:nvSpPr>
          <p:spPr bwMode="auto">
            <a:xfrm>
              <a:off x="714" y="2385"/>
              <a:ext cx="49" cy="54"/>
            </a:xfrm>
            <a:custGeom>
              <a:avLst/>
              <a:gdLst/>
              <a:ahLst/>
              <a:cxnLst>
                <a:cxn ang="0">
                  <a:pos x="98" y="109"/>
                </a:cxn>
                <a:cxn ang="0">
                  <a:pos x="70" y="109"/>
                </a:cxn>
                <a:cxn ang="0">
                  <a:pos x="70" y="55"/>
                </a:cxn>
                <a:cxn ang="0">
                  <a:pos x="70" y="55"/>
                </a:cxn>
                <a:cxn ang="0">
                  <a:pos x="70" y="40"/>
                </a:cxn>
                <a:cxn ang="0">
                  <a:pos x="68" y="32"/>
                </a:cxn>
                <a:cxn ang="0">
                  <a:pos x="68" y="32"/>
                </a:cxn>
                <a:cxn ang="0">
                  <a:pos x="66" y="27"/>
                </a:cxn>
                <a:cxn ang="0">
                  <a:pos x="63" y="24"/>
                </a:cxn>
                <a:cxn ang="0">
                  <a:pos x="63" y="24"/>
                </a:cxn>
                <a:cxn ang="0">
                  <a:pos x="58" y="23"/>
                </a:cxn>
                <a:cxn ang="0">
                  <a:pos x="53" y="23"/>
                </a:cxn>
                <a:cxn ang="0">
                  <a:pos x="53" y="23"/>
                </a:cxn>
                <a:cxn ang="0">
                  <a:pos x="45" y="23"/>
                </a:cxn>
                <a:cxn ang="0">
                  <a:pos x="39" y="26"/>
                </a:cxn>
                <a:cxn ang="0">
                  <a:pos x="39" y="26"/>
                </a:cxn>
                <a:cxn ang="0">
                  <a:pos x="34" y="31"/>
                </a:cxn>
                <a:cxn ang="0">
                  <a:pos x="33" y="37"/>
                </a:cxn>
                <a:cxn ang="0">
                  <a:pos x="33" y="37"/>
                </a:cxn>
                <a:cxn ang="0">
                  <a:pos x="29" y="47"/>
                </a:cxn>
                <a:cxn ang="0">
                  <a:pos x="29" y="61"/>
                </a:cxn>
                <a:cxn ang="0">
                  <a:pos x="29" y="109"/>
                </a:cxn>
                <a:cxn ang="0">
                  <a:pos x="0" y="109"/>
                </a:cxn>
                <a:cxn ang="0">
                  <a:pos x="0" y="2"/>
                </a:cxn>
                <a:cxn ang="0">
                  <a:pos x="28" y="2"/>
                </a:cxn>
                <a:cxn ang="0">
                  <a:pos x="28" y="18"/>
                </a:cxn>
                <a:cxn ang="0">
                  <a:pos x="28" y="18"/>
                </a:cxn>
                <a:cxn ang="0">
                  <a:pos x="36" y="10"/>
                </a:cxn>
                <a:cxn ang="0">
                  <a:pos x="44" y="5"/>
                </a:cxn>
                <a:cxn ang="0">
                  <a:pos x="53" y="2"/>
                </a:cxn>
                <a:cxn ang="0">
                  <a:pos x="63" y="0"/>
                </a:cxn>
                <a:cxn ang="0">
                  <a:pos x="63" y="0"/>
                </a:cxn>
                <a:cxn ang="0">
                  <a:pos x="71" y="2"/>
                </a:cxn>
                <a:cxn ang="0">
                  <a:pos x="79" y="3"/>
                </a:cxn>
                <a:cxn ang="0">
                  <a:pos x="79" y="3"/>
                </a:cxn>
                <a:cxn ang="0">
                  <a:pos x="87" y="8"/>
                </a:cxn>
                <a:cxn ang="0">
                  <a:pos x="92" y="13"/>
                </a:cxn>
                <a:cxn ang="0">
                  <a:pos x="92" y="13"/>
                </a:cxn>
                <a:cxn ang="0">
                  <a:pos x="95" y="18"/>
                </a:cxn>
                <a:cxn ang="0">
                  <a:pos x="97" y="24"/>
                </a:cxn>
                <a:cxn ang="0">
                  <a:pos x="97" y="24"/>
                </a:cxn>
                <a:cxn ang="0">
                  <a:pos x="98" y="32"/>
                </a:cxn>
                <a:cxn ang="0">
                  <a:pos x="98" y="43"/>
                </a:cxn>
                <a:cxn ang="0">
                  <a:pos x="98" y="109"/>
                </a:cxn>
                <a:cxn ang="0">
                  <a:pos x="98" y="109"/>
                </a:cxn>
                <a:cxn ang="0">
                  <a:pos x="98" y="109"/>
                </a:cxn>
              </a:cxnLst>
              <a:rect l="0" t="0" r="r" b="b"/>
              <a:pathLst>
                <a:path w="98" h="109">
                  <a:moveTo>
                    <a:pt x="98" y="109"/>
                  </a:moveTo>
                  <a:lnTo>
                    <a:pt x="70" y="109"/>
                  </a:lnTo>
                  <a:lnTo>
                    <a:pt x="70" y="55"/>
                  </a:lnTo>
                  <a:lnTo>
                    <a:pt x="70" y="55"/>
                  </a:lnTo>
                  <a:lnTo>
                    <a:pt x="70" y="40"/>
                  </a:lnTo>
                  <a:lnTo>
                    <a:pt x="68" y="32"/>
                  </a:lnTo>
                  <a:lnTo>
                    <a:pt x="68" y="32"/>
                  </a:lnTo>
                  <a:lnTo>
                    <a:pt x="66" y="27"/>
                  </a:lnTo>
                  <a:lnTo>
                    <a:pt x="63" y="24"/>
                  </a:lnTo>
                  <a:lnTo>
                    <a:pt x="63" y="24"/>
                  </a:lnTo>
                  <a:lnTo>
                    <a:pt x="58" y="23"/>
                  </a:lnTo>
                  <a:lnTo>
                    <a:pt x="53" y="23"/>
                  </a:lnTo>
                  <a:lnTo>
                    <a:pt x="53" y="23"/>
                  </a:lnTo>
                  <a:lnTo>
                    <a:pt x="45" y="23"/>
                  </a:lnTo>
                  <a:lnTo>
                    <a:pt x="39" y="26"/>
                  </a:lnTo>
                  <a:lnTo>
                    <a:pt x="39" y="26"/>
                  </a:lnTo>
                  <a:lnTo>
                    <a:pt x="34" y="31"/>
                  </a:lnTo>
                  <a:lnTo>
                    <a:pt x="33" y="37"/>
                  </a:lnTo>
                  <a:lnTo>
                    <a:pt x="33" y="37"/>
                  </a:lnTo>
                  <a:lnTo>
                    <a:pt x="29" y="47"/>
                  </a:lnTo>
                  <a:lnTo>
                    <a:pt x="29" y="61"/>
                  </a:lnTo>
                  <a:lnTo>
                    <a:pt x="29" y="109"/>
                  </a:lnTo>
                  <a:lnTo>
                    <a:pt x="0" y="109"/>
                  </a:lnTo>
                  <a:lnTo>
                    <a:pt x="0" y="2"/>
                  </a:lnTo>
                  <a:lnTo>
                    <a:pt x="28" y="2"/>
                  </a:lnTo>
                  <a:lnTo>
                    <a:pt x="28" y="18"/>
                  </a:lnTo>
                  <a:lnTo>
                    <a:pt x="28" y="18"/>
                  </a:lnTo>
                  <a:lnTo>
                    <a:pt x="36" y="10"/>
                  </a:lnTo>
                  <a:lnTo>
                    <a:pt x="44" y="5"/>
                  </a:lnTo>
                  <a:lnTo>
                    <a:pt x="53" y="2"/>
                  </a:lnTo>
                  <a:lnTo>
                    <a:pt x="63" y="0"/>
                  </a:lnTo>
                  <a:lnTo>
                    <a:pt x="63" y="0"/>
                  </a:lnTo>
                  <a:lnTo>
                    <a:pt x="71" y="2"/>
                  </a:lnTo>
                  <a:lnTo>
                    <a:pt x="79" y="3"/>
                  </a:lnTo>
                  <a:lnTo>
                    <a:pt x="79" y="3"/>
                  </a:lnTo>
                  <a:lnTo>
                    <a:pt x="87" y="8"/>
                  </a:lnTo>
                  <a:lnTo>
                    <a:pt x="92" y="13"/>
                  </a:lnTo>
                  <a:lnTo>
                    <a:pt x="92" y="13"/>
                  </a:lnTo>
                  <a:lnTo>
                    <a:pt x="95" y="18"/>
                  </a:lnTo>
                  <a:lnTo>
                    <a:pt x="97" y="24"/>
                  </a:lnTo>
                  <a:lnTo>
                    <a:pt x="97" y="24"/>
                  </a:lnTo>
                  <a:lnTo>
                    <a:pt x="98" y="32"/>
                  </a:lnTo>
                  <a:lnTo>
                    <a:pt x="98" y="43"/>
                  </a:lnTo>
                  <a:lnTo>
                    <a:pt x="98" y="109"/>
                  </a:lnTo>
                  <a:lnTo>
                    <a:pt x="98" y="109"/>
                  </a:lnTo>
                  <a:lnTo>
                    <a:pt x="98" y="109"/>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32" name="Freeform 30"/>
            <p:cNvSpPr>
              <a:spLocks noChangeAspect="1" noEditPoints="1"/>
            </p:cNvSpPr>
            <p:nvPr userDrawn="1"/>
          </p:nvSpPr>
          <p:spPr bwMode="auto">
            <a:xfrm>
              <a:off x="775" y="2385"/>
              <a:ext cx="49" cy="55"/>
            </a:xfrm>
            <a:custGeom>
              <a:avLst/>
              <a:gdLst/>
              <a:ahLst/>
              <a:cxnLst>
                <a:cxn ang="0">
                  <a:pos x="3" y="31"/>
                </a:cxn>
                <a:cxn ang="0">
                  <a:pos x="6" y="24"/>
                </a:cxn>
                <a:cxn ang="0">
                  <a:pos x="12" y="11"/>
                </a:cxn>
                <a:cxn ang="0">
                  <a:pos x="19" y="8"/>
                </a:cxn>
                <a:cxn ang="0">
                  <a:pos x="32" y="2"/>
                </a:cxn>
                <a:cxn ang="0">
                  <a:pos x="49" y="0"/>
                </a:cxn>
                <a:cxn ang="0">
                  <a:pos x="65" y="2"/>
                </a:cxn>
                <a:cxn ang="0">
                  <a:pos x="78" y="5"/>
                </a:cxn>
                <a:cxn ang="0">
                  <a:pos x="91" y="16"/>
                </a:cxn>
                <a:cxn ang="0">
                  <a:pos x="94" y="26"/>
                </a:cxn>
                <a:cxn ang="0">
                  <a:pos x="94" y="74"/>
                </a:cxn>
                <a:cxn ang="0">
                  <a:pos x="96" y="95"/>
                </a:cxn>
                <a:cxn ang="0">
                  <a:pos x="101" y="109"/>
                </a:cxn>
                <a:cxn ang="0">
                  <a:pos x="72" y="109"/>
                </a:cxn>
                <a:cxn ang="0">
                  <a:pos x="70" y="101"/>
                </a:cxn>
                <a:cxn ang="0">
                  <a:pos x="69" y="98"/>
                </a:cxn>
                <a:cxn ang="0">
                  <a:pos x="53" y="109"/>
                </a:cxn>
                <a:cxn ang="0">
                  <a:pos x="45" y="111"/>
                </a:cxn>
                <a:cxn ang="0">
                  <a:pos x="35" y="113"/>
                </a:cxn>
                <a:cxn ang="0">
                  <a:pos x="20" y="109"/>
                </a:cxn>
                <a:cxn ang="0">
                  <a:pos x="9" y="103"/>
                </a:cxn>
                <a:cxn ang="0">
                  <a:pos x="6" y="98"/>
                </a:cxn>
                <a:cxn ang="0">
                  <a:pos x="1" y="87"/>
                </a:cxn>
                <a:cxn ang="0">
                  <a:pos x="0" y="80"/>
                </a:cxn>
                <a:cxn ang="0">
                  <a:pos x="4" y="64"/>
                </a:cxn>
                <a:cxn ang="0">
                  <a:pos x="9" y="58"/>
                </a:cxn>
                <a:cxn ang="0">
                  <a:pos x="17" y="53"/>
                </a:cxn>
                <a:cxn ang="0">
                  <a:pos x="40" y="47"/>
                </a:cxn>
                <a:cxn ang="0">
                  <a:pos x="56" y="43"/>
                </a:cxn>
                <a:cxn ang="0">
                  <a:pos x="67" y="37"/>
                </a:cxn>
                <a:cxn ang="0">
                  <a:pos x="65" y="31"/>
                </a:cxn>
                <a:cxn ang="0">
                  <a:pos x="62" y="26"/>
                </a:cxn>
                <a:cxn ang="0">
                  <a:pos x="48" y="23"/>
                </a:cxn>
                <a:cxn ang="0">
                  <a:pos x="41" y="23"/>
                </a:cxn>
                <a:cxn ang="0">
                  <a:pos x="35" y="24"/>
                </a:cxn>
                <a:cxn ang="0">
                  <a:pos x="28" y="35"/>
                </a:cxn>
                <a:cxn ang="0">
                  <a:pos x="28" y="35"/>
                </a:cxn>
                <a:cxn ang="0">
                  <a:pos x="67" y="58"/>
                </a:cxn>
                <a:cxn ang="0">
                  <a:pos x="49" y="63"/>
                </a:cxn>
                <a:cxn ang="0">
                  <a:pos x="40" y="64"/>
                </a:cxn>
                <a:cxn ang="0">
                  <a:pos x="35" y="68"/>
                </a:cxn>
                <a:cxn ang="0">
                  <a:pos x="28" y="77"/>
                </a:cxn>
                <a:cxn ang="0">
                  <a:pos x="30" y="84"/>
                </a:cxn>
                <a:cxn ang="0">
                  <a:pos x="33" y="88"/>
                </a:cxn>
                <a:cxn ang="0">
                  <a:pos x="45" y="92"/>
                </a:cxn>
                <a:cxn ang="0">
                  <a:pos x="53" y="92"/>
                </a:cxn>
                <a:cxn ang="0">
                  <a:pos x="59" y="87"/>
                </a:cxn>
                <a:cxn ang="0">
                  <a:pos x="65" y="77"/>
                </a:cxn>
                <a:cxn ang="0">
                  <a:pos x="67" y="64"/>
                </a:cxn>
                <a:cxn ang="0">
                  <a:pos x="67" y="58"/>
                </a:cxn>
              </a:cxnLst>
              <a:rect l="0" t="0" r="r" b="b"/>
              <a:pathLst>
                <a:path w="101" h="113">
                  <a:moveTo>
                    <a:pt x="28" y="35"/>
                  </a:moveTo>
                  <a:lnTo>
                    <a:pt x="3" y="31"/>
                  </a:lnTo>
                  <a:lnTo>
                    <a:pt x="3" y="31"/>
                  </a:lnTo>
                  <a:lnTo>
                    <a:pt x="6" y="24"/>
                  </a:lnTo>
                  <a:lnTo>
                    <a:pt x="9" y="18"/>
                  </a:lnTo>
                  <a:lnTo>
                    <a:pt x="12" y="11"/>
                  </a:lnTo>
                  <a:lnTo>
                    <a:pt x="19" y="8"/>
                  </a:lnTo>
                  <a:lnTo>
                    <a:pt x="19" y="8"/>
                  </a:lnTo>
                  <a:lnTo>
                    <a:pt x="24" y="5"/>
                  </a:lnTo>
                  <a:lnTo>
                    <a:pt x="32" y="2"/>
                  </a:lnTo>
                  <a:lnTo>
                    <a:pt x="40" y="0"/>
                  </a:lnTo>
                  <a:lnTo>
                    <a:pt x="49" y="0"/>
                  </a:lnTo>
                  <a:lnTo>
                    <a:pt x="49" y="0"/>
                  </a:lnTo>
                  <a:lnTo>
                    <a:pt x="65" y="2"/>
                  </a:lnTo>
                  <a:lnTo>
                    <a:pt x="78" y="5"/>
                  </a:lnTo>
                  <a:lnTo>
                    <a:pt x="78" y="5"/>
                  </a:lnTo>
                  <a:lnTo>
                    <a:pt x="86" y="10"/>
                  </a:lnTo>
                  <a:lnTo>
                    <a:pt x="91" y="16"/>
                  </a:lnTo>
                  <a:lnTo>
                    <a:pt x="91" y="16"/>
                  </a:lnTo>
                  <a:lnTo>
                    <a:pt x="94" y="26"/>
                  </a:lnTo>
                  <a:lnTo>
                    <a:pt x="94" y="42"/>
                  </a:lnTo>
                  <a:lnTo>
                    <a:pt x="94" y="74"/>
                  </a:lnTo>
                  <a:lnTo>
                    <a:pt x="94" y="74"/>
                  </a:lnTo>
                  <a:lnTo>
                    <a:pt x="96" y="95"/>
                  </a:lnTo>
                  <a:lnTo>
                    <a:pt x="96" y="95"/>
                  </a:lnTo>
                  <a:lnTo>
                    <a:pt x="101" y="109"/>
                  </a:lnTo>
                  <a:lnTo>
                    <a:pt x="72" y="109"/>
                  </a:lnTo>
                  <a:lnTo>
                    <a:pt x="72" y="109"/>
                  </a:lnTo>
                  <a:lnTo>
                    <a:pt x="70" y="101"/>
                  </a:lnTo>
                  <a:lnTo>
                    <a:pt x="70" y="101"/>
                  </a:lnTo>
                  <a:lnTo>
                    <a:pt x="69" y="98"/>
                  </a:lnTo>
                  <a:lnTo>
                    <a:pt x="69" y="98"/>
                  </a:lnTo>
                  <a:lnTo>
                    <a:pt x="61" y="105"/>
                  </a:lnTo>
                  <a:lnTo>
                    <a:pt x="53" y="109"/>
                  </a:lnTo>
                  <a:lnTo>
                    <a:pt x="53" y="109"/>
                  </a:lnTo>
                  <a:lnTo>
                    <a:pt x="45" y="111"/>
                  </a:lnTo>
                  <a:lnTo>
                    <a:pt x="35" y="113"/>
                  </a:lnTo>
                  <a:lnTo>
                    <a:pt x="35" y="113"/>
                  </a:lnTo>
                  <a:lnTo>
                    <a:pt x="28" y="111"/>
                  </a:lnTo>
                  <a:lnTo>
                    <a:pt x="20" y="109"/>
                  </a:lnTo>
                  <a:lnTo>
                    <a:pt x="16" y="108"/>
                  </a:lnTo>
                  <a:lnTo>
                    <a:pt x="9" y="103"/>
                  </a:lnTo>
                  <a:lnTo>
                    <a:pt x="9" y="103"/>
                  </a:lnTo>
                  <a:lnTo>
                    <a:pt x="6" y="98"/>
                  </a:lnTo>
                  <a:lnTo>
                    <a:pt x="3" y="93"/>
                  </a:lnTo>
                  <a:lnTo>
                    <a:pt x="1" y="87"/>
                  </a:lnTo>
                  <a:lnTo>
                    <a:pt x="0" y="80"/>
                  </a:lnTo>
                  <a:lnTo>
                    <a:pt x="0" y="80"/>
                  </a:lnTo>
                  <a:lnTo>
                    <a:pt x="1" y="72"/>
                  </a:lnTo>
                  <a:lnTo>
                    <a:pt x="4" y="64"/>
                  </a:lnTo>
                  <a:lnTo>
                    <a:pt x="4" y="64"/>
                  </a:lnTo>
                  <a:lnTo>
                    <a:pt x="9" y="58"/>
                  </a:lnTo>
                  <a:lnTo>
                    <a:pt x="17" y="53"/>
                  </a:lnTo>
                  <a:lnTo>
                    <a:pt x="17" y="53"/>
                  </a:lnTo>
                  <a:lnTo>
                    <a:pt x="27" y="50"/>
                  </a:lnTo>
                  <a:lnTo>
                    <a:pt x="40" y="47"/>
                  </a:lnTo>
                  <a:lnTo>
                    <a:pt x="40" y="47"/>
                  </a:lnTo>
                  <a:lnTo>
                    <a:pt x="56" y="43"/>
                  </a:lnTo>
                  <a:lnTo>
                    <a:pt x="67" y="40"/>
                  </a:lnTo>
                  <a:lnTo>
                    <a:pt x="67" y="37"/>
                  </a:lnTo>
                  <a:lnTo>
                    <a:pt x="67" y="37"/>
                  </a:lnTo>
                  <a:lnTo>
                    <a:pt x="65" y="31"/>
                  </a:lnTo>
                  <a:lnTo>
                    <a:pt x="62" y="26"/>
                  </a:lnTo>
                  <a:lnTo>
                    <a:pt x="62" y="26"/>
                  </a:lnTo>
                  <a:lnTo>
                    <a:pt x="57" y="23"/>
                  </a:lnTo>
                  <a:lnTo>
                    <a:pt x="48" y="23"/>
                  </a:lnTo>
                  <a:lnTo>
                    <a:pt x="48" y="23"/>
                  </a:lnTo>
                  <a:lnTo>
                    <a:pt x="41" y="23"/>
                  </a:lnTo>
                  <a:lnTo>
                    <a:pt x="35" y="24"/>
                  </a:lnTo>
                  <a:lnTo>
                    <a:pt x="35" y="24"/>
                  </a:lnTo>
                  <a:lnTo>
                    <a:pt x="32" y="29"/>
                  </a:lnTo>
                  <a:lnTo>
                    <a:pt x="28" y="35"/>
                  </a:lnTo>
                  <a:lnTo>
                    <a:pt x="28" y="35"/>
                  </a:lnTo>
                  <a:lnTo>
                    <a:pt x="28" y="35"/>
                  </a:lnTo>
                  <a:lnTo>
                    <a:pt x="28" y="35"/>
                  </a:lnTo>
                  <a:close/>
                  <a:moveTo>
                    <a:pt x="67" y="58"/>
                  </a:moveTo>
                  <a:lnTo>
                    <a:pt x="67" y="58"/>
                  </a:lnTo>
                  <a:lnTo>
                    <a:pt x="49" y="63"/>
                  </a:lnTo>
                  <a:lnTo>
                    <a:pt x="49" y="63"/>
                  </a:lnTo>
                  <a:lnTo>
                    <a:pt x="40" y="64"/>
                  </a:lnTo>
                  <a:lnTo>
                    <a:pt x="35" y="68"/>
                  </a:lnTo>
                  <a:lnTo>
                    <a:pt x="35" y="68"/>
                  </a:lnTo>
                  <a:lnTo>
                    <a:pt x="30" y="72"/>
                  </a:lnTo>
                  <a:lnTo>
                    <a:pt x="28" y="77"/>
                  </a:lnTo>
                  <a:lnTo>
                    <a:pt x="28" y="77"/>
                  </a:lnTo>
                  <a:lnTo>
                    <a:pt x="30" y="84"/>
                  </a:lnTo>
                  <a:lnTo>
                    <a:pt x="33" y="88"/>
                  </a:lnTo>
                  <a:lnTo>
                    <a:pt x="33" y="88"/>
                  </a:lnTo>
                  <a:lnTo>
                    <a:pt x="38" y="92"/>
                  </a:lnTo>
                  <a:lnTo>
                    <a:pt x="45" y="92"/>
                  </a:lnTo>
                  <a:lnTo>
                    <a:pt x="45" y="92"/>
                  </a:lnTo>
                  <a:lnTo>
                    <a:pt x="53" y="92"/>
                  </a:lnTo>
                  <a:lnTo>
                    <a:pt x="59" y="87"/>
                  </a:lnTo>
                  <a:lnTo>
                    <a:pt x="59" y="87"/>
                  </a:lnTo>
                  <a:lnTo>
                    <a:pt x="64" y="84"/>
                  </a:lnTo>
                  <a:lnTo>
                    <a:pt x="65" y="77"/>
                  </a:lnTo>
                  <a:lnTo>
                    <a:pt x="65" y="77"/>
                  </a:lnTo>
                  <a:lnTo>
                    <a:pt x="67" y="64"/>
                  </a:lnTo>
                  <a:lnTo>
                    <a:pt x="67" y="58"/>
                  </a:lnTo>
                  <a:lnTo>
                    <a:pt x="67" y="58"/>
                  </a:lnTo>
                  <a:lnTo>
                    <a:pt x="67" y="58"/>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33" name="Freeform 31"/>
            <p:cNvSpPr>
              <a:spLocks noChangeAspect="1"/>
            </p:cNvSpPr>
            <p:nvPr userDrawn="1"/>
          </p:nvSpPr>
          <p:spPr bwMode="auto">
            <a:xfrm>
              <a:off x="832" y="2367"/>
              <a:ext cx="30" cy="73"/>
            </a:xfrm>
            <a:custGeom>
              <a:avLst/>
              <a:gdLst/>
              <a:ahLst/>
              <a:cxnLst>
                <a:cxn ang="0">
                  <a:pos x="61" y="37"/>
                </a:cxn>
                <a:cxn ang="0">
                  <a:pos x="61" y="61"/>
                </a:cxn>
                <a:cxn ang="0">
                  <a:pos x="41" y="61"/>
                </a:cxn>
                <a:cxn ang="0">
                  <a:pos x="41" y="103"/>
                </a:cxn>
                <a:cxn ang="0">
                  <a:pos x="41" y="103"/>
                </a:cxn>
                <a:cxn ang="0">
                  <a:pos x="41" y="119"/>
                </a:cxn>
                <a:cxn ang="0">
                  <a:pos x="41" y="119"/>
                </a:cxn>
                <a:cxn ang="0">
                  <a:pos x="45" y="122"/>
                </a:cxn>
                <a:cxn ang="0">
                  <a:pos x="45" y="122"/>
                </a:cxn>
                <a:cxn ang="0">
                  <a:pos x="49" y="123"/>
                </a:cxn>
                <a:cxn ang="0">
                  <a:pos x="49" y="123"/>
                </a:cxn>
                <a:cxn ang="0">
                  <a:pos x="61" y="120"/>
                </a:cxn>
                <a:cxn ang="0">
                  <a:pos x="62" y="143"/>
                </a:cxn>
                <a:cxn ang="0">
                  <a:pos x="62" y="143"/>
                </a:cxn>
                <a:cxn ang="0">
                  <a:pos x="53" y="146"/>
                </a:cxn>
                <a:cxn ang="0">
                  <a:pos x="40" y="148"/>
                </a:cxn>
                <a:cxn ang="0">
                  <a:pos x="40" y="148"/>
                </a:cxn>
                <a:cxn ang="0">
                  <a:pos x="33" y="146"/>
                </a:cxn>
                <a:cxn ang="0">
                  <a:pos x="27" y="144"/>
                </a:cxn>
                <a:cxn ang="0">
                  <a:pos x="27" y="144"/>
                </a:cxn>
                <a:cxn ang="0">
                  <a:pos x="22" y="141"/>
                </a:cxn>
                <a:cxn ang="0">
                  <a:pos x="17" y="138"/>
                </a:cxn>
                <a:cxn ang="0">
                  <a:pos x="17" y="138"/>
                </a:cxn>
                <a:cxn ang="0">
                  <a:pos x="16" y="133"/>
                </a:cxn>
                <a:cxn ang="0">
                  <a:pos x="14" y="127"/>
                </a:cxn>
                <a:cxn ang="0">
                  <a:pos x="14" y="127"/>
                </a:cxn>
                <a:cxn ang="0">
                  <a:pos x="12" y="107"/>
                </a:cxn>
                <a:cxn ang="0">
                  <a:pos x="12" y="61"/>
                </a:cxn>
                <a:cxn ang="0">
                  <a:pos x="0" y="61"/>
                </a:cxn>
                <a:cxn ang="0">
                  <a:pos x="0" y="37"/>
                </a:cxn>
                <a:cxn ang="0">
                  <a:pos x="12" y="37"/>
                </a:cxn>
                <a:cxn ang="0">
                  <a:pos x="12" y="16"/>
                </a:cxn>
                <a:cxn ang="0">
                  <a:pos x="41" y="0"/>
                </a:cxn>
                <a:cxn ang="0">
                  <a:pos x="41" y="37"/>
                </a:cxn>
                <a:cxn ang="0">
                  <a:pos x="61" y="37"/>
                </a:cxn>
                <a:cxn ang="0">
                  <a:pos x="61" y="37"/>
                </a:cxn>
                <a:cxn ang="0">
                  <a:pos x="61" y="37"/>
                </a:cxn>
              </a:cxnLst>
              <a:rect l="0" t="0" r="r" b="b"/>
              <a:pathLst>
                <a:path w="62" h="148">
                  <a:moveTo>
                    <a:pt x="61" y="37"/>
                  </a:moveTo>
                  <a:lnTo>
                    <a:pt x="61" y="61"/>
                  </a:lnTo>
                  <a:lnTo>
                    <a:pt x="41" y="61"/>
                  </a:lnTo>
                  <a:lnTo>
                    <a:pt x="41" y="103"/>
                  </a:lnTo>
                  <a:lnTo>
                    <a:pt x="41" y="103"/>
                  </a:lnTo>
                  <a:lnTo>
                    <a:pt x="41" y="119"/>
                  </a:lnTo>
                  <a:lnTo>
                    <a:pt x="41" y="119"/>
                  </a:lnTo>
                  <a:lnTo>
                    <a:pt x="45" y="122"/>
                  </a:lnTo>
                  <a:lnTo>
                    <a:pt x="45" y="122"/>
                  </a:lnTo>
                  <a:lnTo>
                    <a:pt x="49" y="123"/>
                  </a:lnTo>
                  <a:lnTo>
                    <a:pt x="49" y="123"/>
                  </a:lnTo>
                  <a:lnTo>
                    <a:pt x="61" y="120"/>
                  </a:lnTo>
                  <a:lnTo>
                    <a:pt x="62" y="143"/>
                  </a:lnTo>
                  <a:lnTo>
                    <a:pt x="62" y="143"/>
                  </a:lnTo>
                  <a:lnTo>
                    <a:pt x="53" y="146"/>
                  </a:lnTo>
                  <a:lnTo>
                    <a:pt x="40" y="148"/>
                  </a:lnTo>
                  <a:lnTo>
                    <a:pt x="40" y="148"/>
                  </a:lnTo>
                  <a:lnTo>
                    <a:pt x="33" y="146"/>
                  </a:lnTo>
                  <a:lnTo>
                    <a:pt x="27" y="144"/>
                  </a:lnTo>
                  <a:lnTo>
                    <a:pt x="27" y="144"/>
                  </a:lnTo>
                  <a:lnTo>
                    <a:pt x="22" y="141"/>
                  </a:lnTo>
                  <a:lnTo>
                    <a:pt x="17" y="138"/>
                  </a:lnTo>
                  <a:lnTo>
                    <a:pt x="17" y="138"/>
                  </a:lnTo>
                  <a:lnTo>
                    <a:pt x="16" y="133"/>
                  </a:lnTo>
                  <a:lnTo>
                    <a:pt x="14" y="127"/>
                  </a:lnTo>
                  <a:lnTo>
                    <a:pt x="14" y="127"/>
                  </a:lnTo>
                  <a:lnTo>
                    <a:pt x="12" y="107"/>
                  </a:lnTo>
                  <a:lnTo>
                    <a:pt x="12" y="61"/>
                  </a:lnTo>
                  <a:lnTo>
                    <a:pt x="0" y="61"/>
                  </a:lnTo>
                  <a:lnTo>
                    <a:pt x="0" y="37"/>
                  </a:lnTo>
                  <a:lnTo>
                    <a:pt x="12" y="37"/>
                  </a:lnTo>
                  <a:lnTo>
                    <a:pt x="12" y="16"/>
                  </a:lnTo>
                  <a:lnTo>
                    <a:pt x="41" y="0"/>
                  </a:lnTo>
                  <a:lnTo>
                    <a:pt x="41" y="37"/>
                  </a:lnTo>
                  <a:lnTo>
                    <a:pt x="61" y="37"/>
                  </a:lnTo>
                  <a:lnTo>
                    <a:pt x="61" y="37"/>
                  </a:lnTo>
                  <a:lnTo>
                    <a:pt x="61" y="3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34" name="Freeform 32"/>
            <p:cNvSpPr>
              <a:spLocks noChangeAspect="1" noEditPoints="1"/>
            </p:cNvSpPr>
            <p:nvPr userDrawn="1"/>
          </p:nvSpPr>
          <p:spPr bwMode="auto">
            <a:xfrm>
              <a:off x="874" y="2364"/>
              <a:ext cx="13" cy="75"/>
            </a:xfrm>
            <a:custGeom>
              <a:avLst/>
              <a:gdLst/>
              <a:ahLst/>
              <a:cxnLst>
                <a:cxn ang="0">
                  <a:pos x="0" y="25"/>
                </a:cxn>
                <a:cxn ang="0">
                  <a:pos x="0" y="0"/>
                </a:cxn>
                <a:cxn ang="0">
                  <a:pos x="29" y="0"/>
                </a:cxn>
                <a:cxn ang="0">
                  <a:pos x="29" y="25"/>
                </a:cxn>
                <a:cxn ang="0">
                  <a:pos x="0" y="25"/>
                </a:cxn>
                <a:cxn ang="0">
                  <a:pos x="0" y="25"/>
                </a:cxn>
                <a:cxn ang="0">
                  <a:pos x="0" y="25"/>
                </a:cxn>
                <a:cxn ang="0">
                  <a:pos x="0" y="147"/>
                </a:cxn>
                <a:cxn ang="0">
                  <a:pos x="0" y="40"/>
                </a:cxn>
                <a:cxn ang="0">
                  <a:pos x="29" y="40"/>
                </a:cxn>
                <a:cxn ang="0">
                  <a:pos x="29" y="147"/>
                </a:cxn>
                <a:cxn ang="0">
                  <a:pos x="0" y="147"/>
                </a:cxn>
                <a:cxn ang="0">
                  <a:pos x="0" y="147"/>
                </a:cxn>
                <a:cxn ang="0">
                  <a:pos x="0" y="147"/>
                </a:cxn>
              </a:cxnLst>
              <a:rect l="0" t="0" r="r" b="b"/>
              <a:pathLst>
                <a:path w="29" h="147">
                  <a:moveTo>
                    <a:pt x="0" y="25"/>
                  </a:moveTo>
                  <a:lnTo>
                    <a:pt x="0" y="0"/>
                  </a:lnTo>
                  <a:lnTo>
                    <a:pt x="29" y="0"/>
                  </a:lnTo>
                  <a:lnTo>
                    <a:pt x="29" y="25"/>
                  </a:lnTo>
                  <a:lnTo>
                    <a:pt x="0" y="25"/>
                  </a:lnTo>
                  <a:lnTo>
                    <a:pt x="0" y="25"/>
                  </a:lnTo>
                  <a:lnTo>
                    <a:pt x="0" y="25"/>
                  </a:lnTo>
                  <a:close/>
                  <a:moveTo>
                    <a:pt x="0" y="147"/>
                  </a:moveTo>
                  <a:lnTo>
                    <a:pt x="0" y="40"/>
                  </a:lnTo>
                  <a:lnTo>
                    <a:pt x="29" y="40"/>
                  </a:lnTo>
                  <a:lnTo>
                    <a:pt x="29" y="147"/>
                  </a:lnTo>
                  <a:lnTo>
                    <a:pt x="0" y="147"/>
                  </a:lnTo>
                  <a:lnTo>
                    <a:pt x="0" y="147"/>
                  </a:lnTo>
                  <a:lnTo>
                    <a:pt x="0" y="14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35" name="Freeform 33"/>
            <p:cNvSpPr>
              <a:spLocks noChangeAspect="1" noEditPoints="1"/>
            </p:cNvSpPr>
            <p:nvPr userDrawn="1"/>
          </p:nvSpPr>
          <p:spPr bwMode="auto">
            <a:xfrm>
              <a:off x="900" y="2385"/>
              <a:ext cx="57" cy="55"/>
            </a:xfrm>
            <a:custGeom>
              <a:avLst/>
              <a:gdLst/>
              <a:ahLst/>
              <a:cxnLst>
                <a:cxn ang="0">
                  <a:pos x="0" y="55"/>
                </a:cxn>
                <a:cxn ang="0">
                  <a:pos x="8" y="27"/>
                </a:cxn>
                <a:cxn ang="0">
                  <a:pos x="11" y="21"/>
                </a:cxn>
                <a:cxn ang="0">
                  <a:pos x="21" y="11"/>
                </a:cxn>
                <a:cxn ang="0">
                  <a:pos x="28" y="7"/>
                </a:cxn>
                <a:cxn ang="0">
                  <a:pos x="56" y="0"/>
                </a:cxn>
                <a:cxn ang="0">
                  <a:pos x="68" y="2"/>
                </a:cxn>
                <a:cxn ang="0">
                  <a:pos x="87" y="10"/>
                </a:cxn>
                <a:cxn ang="0">
                  <a:pos x="97" y="16"/>
                </a:cxn>
                <a:cxn ang="0">
                  <a:pos x="108" y="34"/>
                </a:cxn>
                <a:cxn ang="0">
                  <a:pos x="111" y="56"/>
                </a:cxn>
                <a:cxn ang="0">
                  <a:pos x="111" y="68"/>
                </a:cxn>
                <a:cxn ang="0">
                  <a:pos x="103" y="88"/>
                </a:cxn>
                <a:cxn ang="0">
                  <a:pos x="95" y="97"/>
                </a:cxn>
                <a:cxn ang="0">
                  <a:pos x="77" y="108"/>
                </a:cxn>
                <a:cxn ang="0">
                  <a:pos x="56" y="113"/>
                </a:cxn>
                <a:cxn ang="0">
                  <a:pos x="42" y="111"/>
                </a:cxn>
                <a:cxn ang="0">
                  <a:pos x="28" y="106"/>
                </a:cxn>
                <a:cxn ang="0">
                  <a:pos x="16" y="98"/>
                </a:cxn>
                <a:cxn ang="0">
                  <a:pos x="8" y="87"/>
                </a:cxn>
                <a:cxn ang="0">
                  <a:pos x="5" y="79"/>
                </a:cxn>
                <a:cxn ang="0">
                  <a:pos x="0" y="55"/>
                </a:cxn>
                <a:cxn ang="0">
                  <a:pos x="0" y="55"/>
                </a:cxn>
                <a:cxn ang="0">
                  <a:pos x="31" y="56"/>
                </a:cxn>
                <a:cxn ang="0">
                  <a:pos x="31" y="64"/>
                </a:cxn>
                <a:cxn ang="0">
                  <a:pos x="34" y="76"/>
                </a:cxn>
                <a:cxn ang="0">
                  <a:pos x="37" y="80"/>
                </a:cxn>
                <a:cxn ang="0">
                  <a:pos x="45" y="87"/>
                </a:cxn>
                <a:cxn ang="0">
                  <a:pos x="56" y="88"/>
                </a:cxn>
                <a:cxn ang="0">
                  <a:pos x="61" y="88"/>
                </a:cxn>
                <a:cxn ang="0">
                  <a:pos x="71" y="84"/>
                </a:cxn>
                <a:cxn ang="0">
                  <a:pos x="74" y="80"/>
                </a:cxn>
                <a:cxn ang="0">
                  <a:pos x="81" y="71"/>
                </a:cxn>
                <a:cxn ang="0">
                  <a:pos x="82" y="56"/>
                </a:cxn>
                <a:cxn ang="0">
                  <a:pos x="82" y="48"/>
                </a:cxn>
                <a:cxn ang="0">
                  <a:pos x="77" y="37"/>
                </a:cxn>
                <a:cxn ang="0">
                  <a:pos x="74" y="32"/>
                </a:cxn>
                <a:cxn ang="0">
                  <a:pos x="66" y="26"/>
                </a:cxn>
                <a:cxn ang="0">
                  <a:pos x="56" y="24"/>
                </a:cxn>
                <a:cxn ang="0">
                  <a:pos x="52" y="24"/>
                </a:cxn>
                <a:cxn ang="0">
                  <a:pos x="42" y="27"/>
                </a:cxn>
                <a:cxn ang="0">
                  <a:pos x="37" y="32"/>
                </a:cxn>
                <a:cxn ang="0">
                  <a:pos x="32" y="42"/>
                </a:cxn>
                <a:cxn ang="0">
                  <a:pos x="31" y="56"/>
                </a:cxn>
                <a:cxn ang="0">
                  <a:pos x="31" y="56"/>
                </a:cxn>
              </a:cxnLst>
              <a:rect l="0" t="0" r="r" b="b"/>
              <a:pathLst>
                <a:path w="111" h="113">
                  <a:moveTo>
                    <a:pt x="0" y="55"/>
                  </a:moveTo>
                  <a:lnTo>
                    <a:pt x="0" y="55"/>
                  </a:lnTo>
                  <a:lnTo>
                    <a:pt x="3" y="40"/>
                  </a:lnTo>
                  <a:lnTo>
                    <a:pt x="8" y="27"/>
                  </a:lnTo>
                  <a:lnTo>
                    <a:pt x="8" y="27"/>
                  </a:lnTo>
                  <a:lnTo>
                    <a:pt x="11" y="21"/>
                  </a:lnTo>
                  <a:lnTo>
                    <a:pt x="16" y="16"/>
                  </a:lnTo>
                  <a:lnTo>
                    <a:pt x="21" y="11"/>
                  </a:lnTo>
                  <a:lnTo>
                    <a:pt x="28" y="7"/>
                  </a:lnTo>
                  <a:lnTo>
                    <a:pt x="28" y="7"/>
                  </a:lnTo>
                  <a:lnTo>
                    <a:pt x="40" y="2"/>
                  </a:lnTo>
                  <a:lnTo>
                    <a:pt x="56" y="0"/>
                  </a:lnTo>
                  <a:lnTo>
                    <a:pt x="56" y="0"/>
                  </a:lnTo>
                  <a:lnTo>
                    <a:pt x="68" y="2"/>
                  </a:lnTo>
                  <a:lnTo>
                    <a:pt x="77" y="5"/>
                  </a:lnTo>
                  <a:lnTo>
                    <a:pt x="87" y="10"/>
                  </a:lnTo>
                  <a:lnTo>
                    <a:pt x="97" y="16"/>
                  </a:lnTo>
                  <a:lnTo>
                    <a:pt x="97" y="16"/>
                  </a:lnTo>
                  <a:lnTo>
                    <a:pt x="103" y="24"/>
                  </a:lnTo>
                  <a:lnTo>
                    <a:pt x="108" y="34"/>
                  </a:lnTo>
                  <a:lnTo>
                    <a:pt x="111" y="45"/>
                  </a:lnTo>
                  <a:lnTo>
                    <a:pt x="111" y="56"/>
                  </a:lnTo>
                  <a:lnTo>
                    <a:pt x="111" y="56"/>
                  </a:lnTo>
                  <a:lnTo>
                    <a:pt x="111" y="68"/>
                  </a:lnTo>
                  <a:lnTo>
                    <a:pt x="108" y="79"/>
                  </a:lnTo>
                  <a:lnTo>
                    <a:pt x="103" y="88"/>
                  </a:lnTo>
                  <a:lnTo>
                    <a:pt x="95" y="97"/>
                  </a:lnTo>
                  <a:lnTo>
                    <a:pt x="95" y="97"/>
                  </a:lnTo>
                  <a:lnTo>
                    <a:pt x="87" y="103"/>
                  </a:lnTo>
                  <a:lnTo>
                    <a:pt x="77" y="108"/>
                  </a:lnTo>
                  <a:lnTo>
                    <a:pt x="68" y="111"/>
                  </a:lnTo>
                  <a:lnTo>
                    <a:pt x="56" y="113"/>
                  </a:lnTo>
                  <a:lnTo>
                    <a:pt x="56" y="113"/>
                  </a:lnTo>
                  <a:lnTo>
                    <a:pt x="42" y="111"/>
                  </a:lnTo>
                  <a:lnTo>
                    <a:pt x="28" y="106"/>
                  </a:lnTo>
                  <a:lnTo>
                    <a:pt x="28" y="106"/>
                  </a:lnTo>
                  <a:lnTo>
                    <a:pt x="21" y="101"/>
                  </a:lnTo>
                  <a:lnTo>
                    <a:pt x="16" y="98"/>
                  </a:lnTo>
                  <a:lnTo>
                    <a:pt x="11" y="92"/>
                  </a:lnTo>
                  <a:lnTo>
                    <a:pt x="8" y="87"/>
                  </a:lnTo>
                  <a:lnTo>
                    <a:pt x="8" y="87"/>
                  </a:lnTo>
                  <a:lnTo>
                    <a:pt x="5" y="79"/>
                  </a:lnTo>
                  <a:lnTo>
                    <a:pt x="3" y="72"/>
                  </a:lnTo>
                  <a:lnTo>
                    <a:pt x="0" y="55"/>
                  </a:lnTo>
                  <a:lnTo>
                    <a:pt x="0" y="55"/>
                  </a:lnTo>
                  <a:lnTo>
                    <a:pt x="0" y="55"/>
                  </a:lnTo>
                  <a:lnTo>
                    <a:pt x="0" y="55"/>
                  </a:lnTo>
                  <a:close/>
                  <a:moveTo>
                    <a:pt x="31" y="56"/>
                  </a:moveTo>
                  <a:lnTo>
                    <a:pt x="31" y="56"/>
                  </a:lnTo>
                  <a:lnTo>
                    <a:pt x="31" y="64"/>
                  </a:lnTo>
                  <a:lnTo>
                    <a:pt x="32" y="71"/>
                  </a:lnTo>
                  <a:lnTo>
                    <a:pt x="34" y="76"/>
                  </a:lnTo>
                  <a:lnTo>
                    <a:pt x="37" y="80"/>
                  </a:lnTo>
                  <a:lnTo>
                    <a:pt x="37" y="80"/>
                  </a:lnTo>
                  <a:lnTo>
                    <a:pt x="42" y="84"/>
                  </a:lnTo>
                  <a:lnTo>
                    <a:pt x="45" y="87"/>
                  </a:lnTo>
                  <a:lnTo>
                    <a:pt x="52" y="88"/>
                  </a:lnTo>
                  <a:lnTo>
                    <a:pt x="56" y="88"/>
                  </a:lnTo>
                  <a:lnTo>
                    <a:pt x="56" y="88"/>
                  </a:lnTo>
                  <a:lnTo>
                    <a:pt x="61" y="88"/>
                  </a:lnTo>
                  <a:lnTo>
                    <a:pt x="66" y="87"/>
                  </a:lnTo>
                  <a:lnTo>
                    <a:pt x="71" y="84"/>
                  </a:lnTo>
                  <a:lnTo>
                    <a:pt x="74" y="80"/>
                  </a:lnTo>
                  <a:lnTo>
                    <a:pt x="74" y="80"/>
                  </a:lnTo>
                  <a:lnTo>
                    <a:pt x="77" y="76"/>
                  </a:lnTo>
                  <a:lnTo>
                    <a:pt x="81" y="71"/>
                  </a:lnTo>
                  <a:lnTo>
                    <a:pt x="82" y="64"/>
                  </a:lnTo>
                  <a:lnTo>
                    <a:pt x="82" y="56"/>
                  </a:lnTo>
                  <a:lnTo>
                    <a:pt x="82" y="56"/>
                  </a:lnTo>
                  <a:lnTo>
                    <a:pt x="82" y="48"/>
                  </a:lnTo>
                  <a:lnTo>
                    <a:pt x="81" y="42"/>
                  </a:lnTo>
                  <a:lnTo>
                    <a:pt x="77" y="37"/>
                  </a:lnTo>
                  <a:lnTo>
                    <a:pt x="74" y="32"/>
                  </a:lnTo>
                  <a:lnTo>
                    <a:pt x="74" y="32"/>
                  </a:lnTo>
                  <a:lnTo>
                    <a:pt x="71" y="27"/>
                  </a:lnTo>
                  <a:lnTo>
                    <a:pt x="66" y="26"/>
                  </a:lnTo>
                  <a:lnTo>
                    <a:pt x="61" y="24"/>
                  </a:lnTo>
                  <a:lnTo>
                    <a:pt x="56" y="24"/>
                  </a:lnTo>
                  <a:lnTo>
                    <a:pt x="56" y="24"/>
                  </a:lnTo>
                  <a:lnTo>
                    <a:pt x="52" y="24"/>
                  </a:lnTo>
                  <a:lnTo>
                    <a:pt x="45" y="26"/>
                  </a:lnTo>
                  <a:lnTo>
                    <a:pt x="42" y="27"/>
                  </a:lnTo>
                  <a:lnTo>
                    <a:pt x="37" y="32"/>
                  </a:lnTo>
                  <a:lnTo>
                    <a:pt x="37" y="32"/>
                  </a:lnTo>
                  <a:lnTo>
                    <a:pt x="34" y="37"/>
                  </a:lnTo>
                  <a:lnTo>
                    <a:pt x="32" y="42"/>
                  </a:lnTo>
                  <a:lnTo>
                    <a:pt x="31" y="48"/>
                  </a:lnTo>
                  <a:lnTo>
                    <a:pt x="31" y="56"/>
                  </a:lnTo>
                  <a:lnTo>
                    <a:pt x="31" y="56"/>
                  </a:lnTo>
                  <a:lnTo>
                    <a:pt x="31" y="56"/>
                  </a:lnTo>
                  <a:lnTo>
                    <a:pt x="31" y="56"/>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36" name="Freeform 34"/>
            <p:cNvSpPr>
              <a:spLocks noChangeAspect="1"/>
            </p:cNvSpPr>
            <p:nvPr userDrawn="1"/>
          </p:nvSpPr>
          <p:spPr bwMode="auto">
            <a:xfrm>
              <a:off x="969" y="2385"/>
              <a:ext cx="48" cy="54"/>
            </a:xfrm>
            <a:custGeom>
              <a:avLst/>
              <a:gdLst/>
              <a:ahLst/>
              <a:cxnLst>
                <a:cxn ang="0">
                  <a:pos x="98" y="109"/>
                </a:cxn>
                <a:cxn ang="0">
                  <a:pos x="69" y="109"/>
                </a:cxn>
                <a:cxn ang="0">
                  <a:pos x="69" y="55"/>
                </a:cxn>
                <a:cxn ang="0">
                  <a:pos x="69" y="55"/>
                </a:cxn>
                <a:cxn ang="0">
                  <a:pos x="69" y="40"/>
                </a:cxn>
                <a:cxn ang="0">
                  <a:pos x="67" y="32"/>
                </a:cxn>
                <a:cxn ang="0">
                  <a:pos x="67" y="32"/>
                </a:cxn>
                <a:cxn ang="0">
                  <a:pos x="64" y="27"/>
                </a:cxn>
                <a:cxn ang="0">
                  <a:pos x="61" y="24"/>
                </a:cxn>
                <a:cxn ang="0">
                  <a:pos x="61" y="24"/>
                </a:cxn>
                <a:cxn ang="0">
                  <a:pos x="56" y="23"/>
                </a:cxn>
                <a:cxn ang="0">
                  <a:pos x="51" y="23"/>
                </a:cxn>
                <a:cxn ang="0">
                  <a:pos x="51" y="23"/>
                </a:cxn>
                <a:cxn ang="0">
                  <a:pos x="45" y="23"/>
                </a:cxn>
                <a:cxn ang="0">
                  <a:pos x="38" y="26"/>
                </a:cxn>
                <a:cxn ang="0">
                  <a:pos x="38" y="26"/>
                </a:cxn>
                <a:cxn ang="0">
                  <a:pos x="33" y="31"/>
                </a:cxn>
                <a:cxn ang="0">
                  <a:pos x="30" y="37"/>
                </a:cxn>
                <a:cxn ang="0">
                  <a:pos x="30" y="37"/>
                </a:cxn>
                <a:cxn ang="0">
                  <a:pos x="29" y="47"/>
                </a:cxn>
                <a:cxn ang="0">
                  <a:pos x="29" y="61"/>
                </a:cxn>
                <a:cxn ang="0">
                  <a:pos x="29" y="109"/>
                </a:cxn>
                <a:cxn ang="0">
                  <a:pos x="0" y="109"/>
                </a:cxn>
                <a:cxn ang="0">
                  <a:pos x="0" y="2"/>
                </a:cxn>
                <a:cxn ang="0">
                  <a:pos x="25" y="2"/>
                </a:cxn>
                <a:cxn ang="0">
                  <a:pos x="25" y="18"/>
                </a:cxn>
                <a:cxn ang="0">
                  <a:pos x="25" y="18"/>
                </a:cxn>
                <a:cxn ang="0">
                  <a:pos x="33" y="10"/>
                </a:cxn>
                <a:cxn ang="0">
                  <a:pos x="42" y="5"/>
                </a:cxn>
                <a:cxn ang="0">
                  <a:pos x="51" y="2"/>
                </a:cxn>
                <a:cxn ang="0">
                  <a:pos x="61" y="0"/>
                </a:cxn>
                <a:cxn ang="0">
                  <a:pos x="61" y="0"/>
                </a:cxn>
                <a:cxn ang="0">
                  <a:pos x="70" y="2"/>
                </a:cxn>
                <a:cxn ang="0">
                  <a:pos x="78" y="3"/>
                </a:cxn>
                <a:cxn ang="0">
                  <a:pos x="78" y="3"/>
                </a:cxn>
                <a:cxn ang="0">
                  <a:pos x="85" y="8"/>
                </a:cxn>
                <a:cxn ang="0">
                  <a:pos x="90" y="13"/>
                </a:cxn>
                <a:cxn ang="0">
                  <a:pos x="90" y="13"/>
                </a:cxn>
                <a:cxn ang="0">
                  <a:pos x="93" y="18"/>
                </a:cxn>
                <a:cxn ang="0">
                  <a:pos x="96" y="24"/>
                </a:cxn>
                <a:cxn ang="0">
                  <a:pos x="96" y="24"/>
                </a:cxn>
                <a:cxn ang="0">
                  <a:pos x="96" y="32"/>
                </a:cxn>
                <a:cxn ang="0">
                  <a:pos x="98" y="43"/>
                </a:cxn>
                <a:cxn ang="0">
                  <a:pos x="98" y="109"/>
                </a:cxn>
                <a:cxn ang="0">
                  <a:pos x="98" y="109"/>
                </a:cxn>
                <a:cxn ang="0">
                  <a:pos x="98" y="109"/>
                </a:cxn>
              </a:cxnLst>
              <a:rect l="0" t="0" r="r" b="b"/>
              <a:pathLst>
                <a:path w="98" h="109">
                  <a:moveTo>
                    <a:pt x="98" y="109"/>
                  </a:moveTo>
                  <a:lnTo>
                    <a:pt x="69" y="109"/>
                  </a:lnTo>
                  <a:lnTo>
                    <a:pt x="69" y="55"/>
                  </a:lnTo>
                  <a:lnTo>
                    <a:pt x="69" y="55"/>
                  </a:lnTo>
                  <a:lnTo>
                    <a:pt x="69" y="40"/>
                  </a:lnTo>
                  <a:lnTo>
                    <a:pt x="67" y="32"/>
                  </a:lnTo>
                  <a:lnTo>
                    <a:pt x="67" y="32"/>
                  </a:lnTo>
                  <a:lnTo>
                    <a:pt x="64" y="27"/>
                  </a:lnTo>
                  <a:lnTo>
                    <a:pt x="61" y="24"/>
                  </a:lnTo>
                  <a:lnTo>
                    <a:pt x="61" y="24"/>
                  </a:lnTo>
                  <a:lnTo>
                    <a:pt x="56" y="23"/>
                  </a:lnTo>
                  <a:lnTo>
                    <a:pt x="51" y="23"/>
                  </a:lnTo>
                  <a:lnTo>
                    <a:pt x="51" y="23"/>
                  </a:lnTo>
                  <a:lnTo>
                    <a:pt x="45" y="23"/>
                  </a:lnTo>
                  <a:lnTo>
                    <a:pt x="38" y="26"/>
                  </a:lnTo>
                  <a:lnTo>
                    <a:pt x="38" y="26"/>
                  </a:lnTo>
                  <a:lnTo>
                    <a:pt x="33" y="31"/>
                  </a:lnTo>
                  <a:lnTo>
                    <a:pt x="30" y="37"/>
                  </a:lnTo>
                  <a:lnTo>
                    <a:pt x="30" y="37"/>
                  </a:lnTo>
                  <a:lnTo>
                    <a:pt x="29" y="47"/>
                  </a:lnTo>
                  <a:lnTo>
                    <a:pt x="29" y="61"/>
                  </a:lnTo>
                  <a:lnTo>
                    <a:pt x="29" y="109"/>
                  </a:lnTo>
                  <a:lnTo>
                    <a:pt x="0" y="109"/>
                  </a:lnTo>
                  <a:lnTo>
                    <a:pt x="0" y="2"/>
                  </a:lnTo>
                  <a:lnTo>
                    <a:pt x="25" y="2"/>
                  </a:lnTo>
                  <a:lnTo>
                    <a:pt x="25" y="18"/>
                  </a:lnTo>
                  <a:lnTo>
                    <a:pt x="25" y="18"/>
                  </a:lnTo>
                  <a:lnTo>
                    <a:pt x="33" y="10"/>
                  </a:lnTo>
                  <a:lnTo>
                    <a:pt x="42" y="5"/>
                  </a:lnTo>
                  <a:lnTo>
                    <a:pt x="51" y="2"/>
                  </a:lnTo>
                  <a:lnTo>
                    <a:pt x="61" y="0"/>
                  </a:lnTo>
                  <a:lnTo>
                    <a:pt x="61" y="0"/>
                  </a:lnTo>
                  <a:lnTo>
                    <a:pt x="70" y="2"/>
                  </a:lnTo>
                  <a:lnTo>
                    <a:pt x="78" y="3"/>
                  </a:lnTo>
                  <a:lnTo>
                    <a:pt x="78" y="3"/>
                  </a:lnTo>
                  <a:lnTo>
                    <a:pt x="85" y="8"/>
                  </a:lnTo>
                  <a:lnTo>
                    <a:pt x="90" y="13"/>
                  </a:lnTo>
                  <a:lnTo>
                    <a:pt x="90" y="13"/>
                  </a:lnTo>
                  <a:lnTo>
                    <a:pt x="93" y="18"/>
                  </a:lnTo>
                  <a:lnTo>
                    <a:pt x="96" y="24"/>
                  </a:lnTo>
                  <a:lnTo>
                    <a:pt x="96" y="24"/>
                  </a:lnTo>
                  <a:lnTo>
                    <a:pt x="96" y="32"/>
                  </a:lnTo>
                  <a:lnTo>
                    <a:pt x="98" y="43"/>
                  </a:lnTo>
                  <a:lnTo>
                    <a:pt x="98" y="109"/>
                  </a:lnTo>
                  <a:lnTo>
                    <a:pt x="98" y="109"/>
                  </a:lnTo>
                  <a:lnTo>
                    <a:pt x="98" y="109"/>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37" name="Freeform 35"/>
            <p:cNvSpPr>
              <a:spLocks noChangeAspect="1" noEditPoints="1"/>
            </p:cNvSpPr>
            <p:nvPr userDrawn="1"/>
          </p:nvSpPr>
          <p:spPr bwMode="auto">
            <a:xfrm>
              <a:off x="1028" y="2385"/>
              <a:ext cx="51" cy="55"/>
            </a:xfrm>
            <a:custGeom>
              <a:avLst/>
              <a:gdLst/>
              <a:ahLst/>
              <a:cxnLst>
                <a:cxn ang="0">
                  <a:pos x="3" y="31"/>
                </a:cxn>
                <a:cxn ang="0">
                  <a:pos x="5" y="24"/>
                </a:cxn>
                <a:cxn ang="0">
                  <a:pos x="13" y="11"/>
                </a:cxn>
                <a:cxn ang="0">
                  <a:pos x="18" y="8"/>
                </a:cxn>
                <a:cxn ang="0">
                  <a:pos x="30" y="2"/>
                </a:cxn>
                <a:cxn ang="0">
                  <a:pos x="48" y="0"/>
                </a:cxn>
                <a:cxn ang="0">
                  <a:pos x="66" y="2"/>
                </a:cxn>
                <a:cxn ang="0">
                  <a:pos x="77" y="5"/>
                </a:cxn>
                <a:cxn ang="0">
                  <a:pos x="90" y="16"/>
                </a:cxn>
                <a:cxn ang="0">
                  <a:pos x="93" y="26"/>
                </a:cxn>
                <a:cxn ang="0">
                  <a:pos x="93" y="74"/>
                </a:cxn>
                <a:cxn ang="0">
                  <a:pos x="95" y="95"/>
                </a:cxn>
                <a:cxn ang="0">
                  <a:pos x="99" y="109"/>
                </a:cxn>
                <a:cxn ang="0">
                  <a:pos x="72" y="109"/>
                </a:cxn>
                <a:cxn ang="0">
                  <a:pos x="69" y="101"/>
                </a:cxn>
                <a:cxn ang="0">
                  <a:pos x="67" y="98"/>
                </a:cxn>
                <a:cxn ang="0">
                  <a:pos x="53" y="109"/>
                </a:cxn>
                <a:cxn ang="0">
                  <a:pos x="43" y="111"/>
                </a:cxn>
                <a:cxn ang="0">
                  <a:pos x="35" y="113"/>
                </a:cxn>
                <a:cxn ang="0">
                  <a:pos x="21" y="109"/>
                </a:cxn>
                <a:cxn ang="0">
                  <a:pos x="9" y="103"/>
                </a:cxn>
                <a:cxn ang="0">
                  <a:pos x="5" y="98"/>
                </a:cxn>
                <a:cxn ang="0">
                  <a:pos x="0" y="87"/>
                </a:cxn>
                <a:cxn ang="0">
                  <a:pos x="0" y="80"/>
                </a:cxn>
                <a:cxn ang="0">
                  <a:pos x="5" y="64"/>
                </a:cxn>
                <a:cxn ang="0">
                  <a:pos x="9" y="58"/>
                </a:cxn>
                <a:cxn ang="0">
                  <a:pos x="16" y="53"/>
                </a:cxn>
                <a:cxn ang="0">
                  <a:pos x="38" y="47"/>
                </a:cxn>
                <a:cxn ang="0">
                  <a:pos x="56" y="43"/>
                </a:cxn>
                <a:cxn ang="0">
                  <a:pos x="66" y="37"/>
                </a:cxn>
                <a:cxn ang="0">
                  <a:pos x="66" y="31"/>
                </a:cxn>
                <a:cxn ang="0">
                  <a:pos x="63" y="26"/>
                </a:cxn>
                <a:cxn ang="0">
                  <a:pos x="46" y="23"/>
                </a:cxn>
                <a:cxn ang="0">
                  <a:pos x="40" y="23"/>
                </a:cxn>
                <a:cxn ang="0">
                  <a:pos x="35" y="24"/>
                </a:cxn>
                <a:cxn ang="0">
                  <a:pos x="29" y="35"/>
                </a:cxn>
                <a:cxn ang="0">
                  <a:pos x="29" y="35"/>
                </a:cxn>
                <a:cxn ang="0">
                  <a:pos x="66" y="58"/>
                </a:cxn>
                <a:cxn ang="0">
                  <a:pos x="50" y="63"/>
                </a:cxn>
                <a:cxn ang="0">
                  <a:pos x="38" y="64"/>
                </a:cxn>
                <a:cxn ang="0">
                  <a:pos x="34" y="68"/>
                </a:cxn>
                <a:cxn ang="0">
                  <a:pos x="29" y="77"/>
                </a:cxn>
                <a:cxn ang="0">
                  <a:pos x="29" y="84"/>
                </a:cxn>
                <a:cxn ang="0">
                  <a:pos x="32" y="88"/>
                </a:cxn>
                <a:cxn ang="0">
                  <a:pos x="43" y="92"/>
                </a:cxn>
                <a:cxn ang="0">
                  <a:pos x="51" y="92"/>
                </a:cxn>
                <a:cxn ang="0">
                  <a:pos x="58" y="87"/>
                </a:cxn>
                <a:cxn ang="0">
                  <a:pos x="66" y="77"/>
                </a:cxn>
                <a:cxn ang="0">
                  <a:pos x="66" y="64"/>
                </a:cxn>
                <a:cxn ang="0">
                  <a:pos x="66" y="58"/>
                </a:cxn>
              </a:cxnLst>
              <a:rect l="0" t="0" r="r" b="b"/>
              <a:pathLst>
                <a:path w="99" h="113">
                  <a:moveTo>
                    <a:pt x="29" y="35"/>
                  </a:moveTo>
                  <a:lnTo>
                    <a:pt x="3" y="31"/>
                  </a:lnTo>
                  <a:lnTo>
                    <a:pt x="3" y="31"/>
                  </a:lnTo>
                  <a:lnTo>
                    <a:pt x="5" y="24"/>
                  </a:lnTo>
                  <a:lnTo>
                    <a:pt x="8" y="18"/>
                  </a:lnTo>
                  <a:lnTo>
                    <a:pt x="13" y="11"/>
                  </a:lnTo>
                  <a:lnTo>
                    <a:pt x="18" y="8"/>
                  </a:lnTo>
                  <a:lnTo>
                    <a:pt x="18" y="8"/>
                  </a:lnTo>
                  <a:lnTo>
                    <a:pt x="24" y="5"/>
                  </a:lnTo>
                  <a:lnTo>
                    <a:pt x="30" y="2"/>
                  </a:lnTo>
                  <a:lnTo>
                    <a:pt x="38" y="0"/>
                  </a:lnTo>
                  <a:lnTo>
                    <a:pt x="48" y="0"/>
                  </a:lnTo>
                  <a:lnTo>
                    <a:pt x="48" y="0"/>
                  </a:lnTo>
                  <a:lnTo>
                    <a:pt x="66" y="2"/>
                  </a:lnTo>
                  <a:lnTo>
                    <a:pt x="77" y="5"/>
                  </a:lnTo>
                  <a:lnTo>
                    <a:pt x="77" y="5"/>
                  </a:lnTo>
                  <a:lnTo>
                    <a:pt x="85" y="10"/>
                  </a:lnTo>
                  <a:lnTo>
                    <a:pt x="90" y="16"/>
                  </a:lnTo>
                  <a:lnTo>
                    <a:pt x="90" y="16"/>
                  </a:lnTo>
                  <a:lnTo>
                    <a:pt x="93" y="26"/>
                  </a:lnTo>
                  <a:lnTo>
                    <a:pt x="95" y="42"/>
                  </a:lnTo>
                  <a:lnTo>
                    <a:pt x="93" y="74"/>
                  </a:lnTo>
                  <a:lnTo>
                    <a:pt x="93" y="74"/>
                  </a:lnTo>
                  <a:lnTo>
                    <a:pt x="95" y="95"/>
                  </a:lnTo>
                  <a:lnTo>
                    <a:pt x="95" y="95"/>
                  </a:lnTo>
                  <a:lnTo>
                    <a:pt x="99" y="109"/>
                  </a:lnTo>
                  <a:lnTo>
                    <a:pt x="72" y="109"/>
                  </a:lnTo>
                  <a:lnTo>
                    <a:pt x="72" y="109"/>
                  </a:lnTo>
                  <a:lnTo>
                    <a:pt x="69" y="101"/>
                  </a:lnTo>
                  <a:lnTo>
                    <a:pt x="69" y="101"/>
                  </a:lnTo>
                  <a:lnTo>
                    <a:pt x="67" y="98"/>
                  </a:lnTo>
                  <a:lnTo>
                    <a:pt x="67" y="98"/>
                  </a:lnTo>
                  <a:lnTo>
                    <a:pt x="61" y="105"/>
                  </a:lnTo>
                  <a:lnTo>
                    <a:pt x="53" y="109"/>
                  </a:lnTo>
                  <a:lnTo>
                    <a:pt x="53" y="109"/>
                  </a:lnTo>
                  <a:lnTo>
                    <a:pt x="43" y="111"/>
                  </a:lnTo>
                  <a:lnTo>
                    <a:pt x="35" y="113"/>
                  </a:lnTo>
                  <a:lnTo>
                    <a:pt x="35" y="113"/>
                  </a:lnTo>
                  <a:lnTo>
                    <a:pt x="27" y="111"/>
                  </a:lnTo>
                  <a:lnTo>
                    <a:pt x="21" y="109"/>
                  </a:lnTo>
                  <a:lnTo>
                    <a:pt x="14" y="108"/>
                  </a:lnTo>
                  <a:lnTo>
                    <a:pt x="9" y="103"/>
                  </a:lnTo>
                  <a:lnTo>
                    <a:pt x="9" y="103"/>
                  </a:lnTo>
                  <a:lnTo>
                    <a:pt x="5" y="98"/>
                  </a:lnTo>
                  <a:lnTo>
                    <a:pt x="1" y="93"/>
                  </a:lnTo>
                  <a:lnTo>
                    <a:pt x="0" y="87"/>
                  </a:lnTo>
                  <a:lnTo>
                    <a:pt x="0" y="80"/>
                  </a:lnTo>
                  <a:lnTo>
                    <a:pt x="0" y="80"/>
                  </a:lnTo>
                  <a:lnTo>
                    <a:pt x="1" y="72"/>
                  </a:lnTo>
                  <a:lnTo>
                    <a:pt x="5" y="64"/>
                  </a:lnTo>
                  <a:lnTo>
                    <a:pt x="5" y="64"/>
                  </a:lnTo>
                  <a:lnTo>
                    <a:pt x="9" y="58"/>
                  </a:lnTo>
                  <a:lnTo>
                    <a:pt x="16" y="53"/>
                  </a:lnTo>
                  <a:lnTo>
                    <a:pt x="16" y="53"/>
                  </a:lnTo>
                  <a:lnTo>
                    <a:pt x="26" y="50"/>
                  </a:lnTo>
                  <a:lnTo>
                    <a:pt x="38" y="47"/>
                  </a:lnTo>
                  <a:lnTo>
                    <a:pt x="38" y="47"/>
                  </a:lnTo>
                  <a:lnTo>
                    <a:pt x="56" y="43"/>
                  </a:lnTo>
                  <a:lnTo>
                    <a:pt x="66" y="40"/>
                  </a:lnTo>
                  <a:lnTo>
                    <a:pt x="66" y="37"/>
                  </a:lnTo>
                  <a:lnTo>
                    <a:pt x="66" y="37"/>
                  </a:lnTo>
                  <a:lnTo>
                    <a:pt x="66" y="31"/>
                  </a:lnTo>
                  <a:lnTo>
                    <a:pt x="63" y="26"/>
                  </a:lnTo>
                  <a:lnTo>
                    <a:pt x="63" y="26"/>
                  </a:lnTo>
                  <a:lnTo>
                    <a:pt x="56" y="23"/>
                  </a:lnTo>
                  <a:lnTo>
                    <a:pt x="46" y="23"/>
                  </a:lnTo>
                  <a:lnTo>
                    <a:pt x="46" y="23"/>
                  </a:lnTo>
                  <a:lnTo>
                    <a:pt x="40" y="23"/>
                  </a:lnTo>
                  <a:lnTo>
                    <a:pt x="35" y="24"/>
                  </a:lnTo>
                  <a:lnTo>
                    <a:pt x="35" y="24"/>
                  </a:lnTo>
                  <a:lnTo>
                    <a:pt x="30" y="29"/>
                  </a:lnTo>
                  <a:lnTo>
                    <a:pt x="29" y="35"/>
                  </a:lnTo>
                  <a:lnTo>
                    <a:pt x="29" y="35"/>
                  </a:lnTo>
                  <a:lnTo>
                    <a:pt x="29" y="35"/>
                  </a:lnTo>
                  <a:lnTo>
                    <a:pt x="29" y="35"/>
                  </a:lnTo>
                  <a:close/>
                  <a:moveTo>
                    <a:pt x="66" y="58"/>
                  </a:moveTo>
                  <a:lnTo>
                    <a:pt x="66" y="58"/>
                  </a:lnTo>
                  <a:lnTo>
                    <a:pt x="50" y="63"/>
                  </a:lnTo>
                  <a:lnTo>
                    <a:pt x="50" y="63"/>
                  </a:lnTo>
                  <a:lnTo>
                    <a:pt x="38" y="64"/>
                  </a:lnTo>
                  <a:lnTo>
                    <a:pt x="34" y="68"/>
                  </a:lnTo>
                  <a:lnTo>
                    <a:pt x="34" y="68"/>
                  </a:lnTo>
                  <a:lnTo>
                    <a:pt x="29" y="72"/>
                  </a:lnTo>
                  <a:lnTo>
                    <a:pt x="29" y="77"/>
                  </a:lnTo>
                  <a:lnTo>
                    <a:pt x="29" y="77"/>
                  </a:lnTo>
                  <a:lnTo>
                    <a:pt x="29" y="84"/>
                  </a:lnTo>
                  <a:lnTo>
                    <a:pt x="32" y="88"/>
                  </a:lnTo>
                  <a:lnTo>
                    <a:pt x="32" y="88"/>
                  </a:lnTo>
                  <a:lnTo>
                    <a:pt x="37" y="92"/>
                  </a:lnTo>
                  <a:lnTo>
                    <a:pt x="43" y="92"/>
                  </a:lnTo>
                  <a:lnTo>
                    <a:pt x="43" y="92"/>
                  </a:lnTo>
                  <a:lnTo>
                    <a:pt x="51" y="92"/>
                  </a:lnTo>
                  <a:lnTo>
                    <a:pt x="58" y="87"/>
                  </a:lnTo>
                  <a:lnTo>
                    <a:pt x="58" y="87"/>
                  </a:lnTo>
                  <a:lnTo>
                    <a:pt x="63" y="84"/>
                  </a:lnTo>
                  <a:lnTo>
                    <a:pt x="66" y="77"/>
                  </a:lnTo>
                  <a:lnTo>
                    <a:pt x="66" y="77"/>
                  </a:lnTo>
                  <a:lnTo>
                    <a:pt x="66" y="64"/>
                  </a:lnTo>
                  <a:lnTo>
                    <a:pt x="66" y="58"/>
                  </a:lnTo>
                  <a:lnTo>
                    <a:pt x="66" y="58"/>
                  </a:lnTo>
                  <a:lnTo>
                    <a:pt x="66" y="58"/>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38" name="Freeform 36"/>
            <p:cNvSpPr>
              <a:spLocks noChangeAspect="1"/>
            </p:cNvSpPr>
            <p:nvPr userDrawn="1"/>
          </p:nvSpPr>
          <p:spPr bwMode="auto">
            <a:xfrm>
              <a:off x="1090" y="2364"/>
              <a:ext cx="13" cy="75"/>
            </a:xfrm>
            <a:custGeom>
              <a:avLst/>
              <a:gdLst/>
              <a:ahLst/>
              <a:cxnLst>
                <a:cxn ang="0">
                  <a:pos x="0" y="147"/>
                </a:cxn>
                <a:cxn ang="0">
                  <a:pos x="0" y="0"/>
                </a:cxn>
                <a:cxn ang="0">
                  <a:pos x="29" y="0"/>
                </a:cxn>
                <a:cxn ang="0">
                  <a:pos x="29" y="147"/>
                </a:cxn>
                <a:cxn ang="0">
                  <a:pos x="0" y="147"/>
                </a:cxn>
                <a:cxn ang="0">
                  <a:pos x="0" y="147"/>
                </a:cxn>
                <a:cxn ang="0">
                  <a:pos x="0" y="147"/>
                </a:cxn>
              </a:cxnLst>
              <a:rect l="0" t="0" r="r" b="b"/>
              <a:pathLst>
                <a:path w="29" h="147">
                  <a:moveTo>
                    <a:pt x="0" y="147"/>
                  </a:moveTo>
                  <a:lnTo>
                    <a:pt x="0" y="0"/>
                  </a:lnTo>
                  <a:lnTo>
                    <a:pt x="29" y="0"/>
                  </a:lnTo>
                  <a:lnTo>
                    <a:pt x="29" y="147"/>
                  </a:lnTo>
                  <a:lnTo>
                    <a:pt x="0" y="147"/>
                  </a:lnTo>
                  <a:lnTo>
                    <a:pt x="0" y="147"/>
                  </a:lnTo>
                  <a:lnTo>
                    <a:pt x="0" y="14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39" name="Freeform 37"/>
            <p:cNvSpPr>
              <a:spLocks noChangeAspect="1" noEditPoints="1"/>
            </p:cNvSpPr>
            <p:nvPr userDrawn="1"/>
          </p:nvSpPr>
          <p:spPr bwMode="auto">
            <a:xfrm>
              <a:off x="1141" y="2364"/>
              <a:ext cx="75" cy="75"/>
            </a:xfrm>
            <a:custGeom>
              <a:avLst/>
              <a:gdLst/>
              <a:ahLst/>
              <a:cxnLst>
                <a:cxn ang="0">
                  <a:pos x="148" y="147"/>
                </a:cxn>
                <a:cxn ang="0">
                  <a:pos x="116" y="147"/>
                </a:cxn>
                <a:cxn ang="0">
                  <a:pos x="103" y="114"/>
                </a:cxn>
                <a:cxn ang="0">
                  <a:pos x="44" y="114"/>
                </a:cxn>
                <a:cxn ang="0">
                  <a:pos x="32" y="147"/>
                </a:cxn>
                <a:cxn ang="0">
                  <a:pos x="0" y="147"/>
                </a:cxn>
                <a:cxn ang="0">
                  <a:pos x="58" y="0"/>
                </a:cxn>
                <a:cxn ang="0">
                  <a:pos x="89" y="0"/>
                </a:cxn>
                <a:cxn ang="0">
                  <a:pos x="148" y="147"/>
                </a:cxn>
                <a:cxn ang="0">
                  <a:pos x="148" y="147"/>
                </a:cxn>
                <a:cxn ang="0">
                  <a:pos x="148" y="147"/>
                </a:cxn>
                <a:cxn ang="0">
                  <a:pos x="93" y="90"/>
                </a:cxn>
                <a:cxn ang="0">
                  <a:pos x="72" y="35"/>
                </a:cxn>
                <a:cxn ang="0">
                  <a:pos x="53" y="90"/>
                </a:cxn>
                <a:cxn ang="0">
                  <a:pos x="93" y="90"/>
                </a:cxn>
                <a:cxn ang="0">
                  <a:pos x="93" y="90"/>
                </a:cxn>
                <a:cxn ang="0">
                  <a:pos x="93" y="90"/>
                </a:cxn>
              </a:cxnLst>
              <a:rect l="0" t="0" r="r" b="b"/>
              <a:pathLst>
                <a:path w="148" h="147">
                  <a:moveTo>
                    <a:pt x="148" y="147"/>
                  </a:moveTo>
                  <a:lnTo>
                    <a:pt x="116" y="147"/>
                  </a:lnTo>
                  <a:lnTo>
                    <a:pt x="103" y="114"/>
                  </a:lnTo>
                  <a:lnTo>
                    <a:pt x="44" y="114"/>
                  </a:lnTo>
                  <a:lnTo>
                    <a:pt x="32" y="147"/>
                  </a:lnTo>
                  <a:lnTo>
                    <a:pt x="0" y="147"/>
                  </a:lnTo>
                  <a:lnTo>
                    <a:pt x="58" y="0"/>
                  </a:lnTo>
                  <a:lnTo>
                    <a:pt x="89" y="0"/>
                  </a:lnTo>
                  <a:lnTo>
                    <a:pt x="148" y="147"/>
                  </a:lnTo>
                  <a:lnTo>
                    <a:pt x="148" y="147"/>
                  </a:lnTo>
                  <a:lnTo>
                    <a:pt x="148" y="147"/>
                  </a:lnTo>
                  <a:close/>
                  <a:moveTo>
                    <a:pt x="93" y="90"/>
                  </a:moveTo>
                  <a:lnTo>
                    <a:pt x="72" y="35"/>
                  </a:lnTo>
                  <a:lnTo>
                    <a:pt x="53" y="90"/>
                  </a:lnTo>
                  <a:lnTo>
                    <a:pt x="93" y="90"/>
                  </a:lnTo>
                  <a:lnTo>
                    <a:pt x="93" y="90"/>
                  </a:lnTo>
                  <a:lnTo>
                    <a:pt x="93" y="9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0" name="Freeform 38"/>
            <p:cNvSpPr>
              <a:spLocks noChangeAspect="1"/>
            </p:cNvSpPr>
            <p:nvPr userDrawn="1"/>
          </p:nvSpPr>
          <p:spPr bwMode="auto">
            <a:xfrm>
              <a:off x="1219" y="2367"/>
              <a:ext cx="31" cy="73"/>
            </a:xfrm>
            <a:custGeom>
              <a:avLst/>
              <a:gdLst/>
              <a:ahLst/>
              <a:cxnLst>
                <a:cxn ang="0">
                  <a:pos x="59" y="37"/>
                </a:cxn>
                <a:cxn ang="0">
                  <a:pos x="59" y="61"/>
                </a:cxn>
                <a:cxn ang="0">
                  <a:pos x="40" y="61"/>
                </a:cxn>
                <a:cxn ang="0">
                  <a:pos x="40" y="103"/>
                </a:cxn>
                <a:cxn ang="0">
                  <a:pos x="40" y="103"/>
                </a:cxn>
                <a:cxn ang="0">
                  <a:pos x="42" y="119"/>
                </a:cxn>
                <a:cxn ang="0">
                  <a:pos x="42" y="119"/>
                </a:cxn>
                <a:cxn ang="0">
                  <a:pos x="43" y="122"/>
                </a:cxn>
                <a:cxn ang="0">
                  <a:pos x="43" y="122"/>
                </a:cxn>
                <a:cxn ang="0">
                  <a:pos x="48" y="123"/>
                </a:cxn>
                <a:cxn ang="0">
                  <a:pos x="48" y="123"/>
                </a:cxn>
                <a:cxn ang="0">
                  <a:pos x="59" y="120"/>
                </a:cxn>
                <a:cxn ang="0">
                  <a:pos x="63" y="143"/>
                </a:cxn>
                <a:cxn ang="0">
                  <a:pos x="63" y="143"/>
                </a:cxn>
                <a:cxn ang="0">
                  <a:pos x="51" y="146"/>
                </a:cxn>
                <a:cxn ang="0">
                  <a:pos x="40" y="148"/>
                </a:cxn>
                <a:cxn ang="0">
                  <a:pos x="40" y="148"/>
                </a:cxn>
                <a:cxn ang="0">
                  <a:pos x="32" y="146"/>
                </a:cxn>
                <a:cxn ang="0">
                  <a:pos x="26" y="144"/>
                </a:cxn>
                <a:cxn ang="0">
                  <a:pos x="26" y="144"/>
                </a:cxn>
                <a:cxn ang="0">
                  <a:pos x="21" y="141"/>
                </a:cxn>
                <a:cxn ang="0">
                  <a:pos x="18" y="138"/>
                </a:cxn>
                <a:cxn ang="0">
                  <a:pos x="18" y="138"/>
                </a:cxn>
                <a:cxn ang="0">
                  <a:pos x="14" y="133"/>
                </a:cxn>
                <a:cxn ang="0">
                  <a:pos x="13" y="127"/>
                </a:cxn>
                <a:cxn ang="0">
                  <a:pos x="13" y="127"/>
                </a:cxn>
                <a:cxn ang="0">
                  <a:pos x="13" y="107"/>
                </a:cxn>
                <a:cxn ang="0">
                  <a:pos x="13" y="61"/>
                </a:cxn>
                <a:cxn ang="0">
                  <a:pos x="0" y="61"/>
                </a:cxn>
                <a:cxn ang="0">
                  <a:pos x="0" y="37"/>
                </a:cxn>
                <a:cxn ang="0">
                  <a:pos x="13" y="37"/>
                </a:cxn>
                <a:cxn ang="0">
                  <a:pos x="13" y="16"/>
                </a:cxn>
                <a:cxn ang="0">
                  <a:pos x="40" y="0"/>
                </a:cxn>
                <a:cxn ang="0">
                  <a:pos x="40" y="37"/>
                </a:cxn>
                <a:cxn ang="0">
                  <a:pos x="59" y="37"/>
                </a:cxn>
                <a:cxn ang="0">
                  <a:pos x="59" y="37"/>
                </a:cxn>
                <a:cxn ang="0">
                  <a:pos x="59" y="37"/>
                </a:cxn>
              </a:cxnLst>
              <a:rect l="0" t="0" r="r" b="b"/>
              <a:pathLst>
                <a:path w="63" h="148">
                  <a:moveTo>
                    <a:pt x="59" y="37"/>
                  </a:moveTo>
                  <a:lnTo>
                    <a:pt x="59" y="61"/>
                  </a:lnTo>
                  <a:lnTo>
                    <a:pt x="40" y="61"/>
                  </a:lnTo>
                  <a:lnTo>
                    <a:pt x="40" y="103"/>
                  </a:lnTo>
                  <a:lnTo>
                    <a:pt x="40" y="103"/>
                  </a:lnTo>
                  <a:lnTo>
                    <a:pt x="42" y="119"/>
                  </a:lnTo>
                  <a:lnTo>
                    <a:pt x="42" y="119"/>
                  </a:lnTo>
                  <a:lnTo>
                    <a:pt x="43" y="122"/>
                  </a:lnTo>
                  <a:lnTo>
                    <a:pt x="43" y="122"/>
                  </a:lnTo>
                  <a:lnTo>
                    <a:pt x="48" y="123"/>
                  </a:lnTo>
                  <a:lnTo>
                    <a:pt x="48" y="123"/>
                  </a:lnTo>
                  <a:lnTo>
                    <a:pt x="59" y="120"/>
                  </a:lnTo>
                  <a:lnTo>
                    <a:pt x="63" y="143"/>
                  </a:lnTo>
                  <a:lnTo>
                    <a:pt x="63" y="143"/>
                  </a:lnTo>
                  <a:lnTo>
                    <a:pt x="51" y="146"/>
                  </a:lnTo>
                  <a:lnTo>
                    <a:pt x="40" y="148"/>
                  </a:lnTo>
                  <a:lnTo>
                    <a:pt x="40" y="148"/>
                  </a:lnTo>
                  <a:lnTo>
                    <a:pt x="32" y="146"/>
                  </a:lnTo>
                  <a:lnTo>
                    <a:pt x="26" y="144"/>
                  </a:lnTo>
                  <a:lnTo>
                    <a:pt x="26" y="144"/>
                  </a:lnTo>
                  <a:lnTo>
                    <a:pt x="21" y="141"/>
                  </a:lnTo>
                  <a:lnTo>
                    <a:pt x="18" y="138"/>
                  </a:lnTo>
                  <a:lnTo>
                    <a:pt x="18" y="138"/>
                  </a:lnTo>
                  <a:lnTo>
                    <a:pt x="14" y="133"/>
                  </a:lnTo>
                  <a:lnTo>
                    <a:pt x="13" y="127"/>
                  </a:lnTo>
                  <a:lnTo>
                    <a:pt x="13" y="127"/>
                  </a:lnTo>
                  <a:lnTo>
                    <a:pt x="13" y="107"/>
                  </a:lnTo>
                  <a:lnTo>
                    <a:pt x="13" y="61"/>
                  </a:lnTo>
                  <a:lnTo>
                    <a:pt x="0" y="61"/>
                  </a:lnTo>
                  <a:lnTo>
                    <a:pt x="0" y="37"/>
                  </a:lnTo>
                  <a:lnTo>
                    <a:pt x="13" y="37"/>
                  </a:lnTo>
                  <a:lnTo>
                    <a:pt x="13" y="16"/>
                  </a:lnTo>
                  <a:lnTo>
                    <a:pt x="40" y="0"/>
                  </a:lnTo>
                  <a:lnTo>
                    <a:pt x="40" y="37"/>
                  </a:lnTo>
                  <a:lnTo>
                    <a:pt x="59" y="37"/>
                  </a:lnTo>
                  <a:lnTo>
                    <a:pt x="59" y="37"/>
                  </a:lnTo>
                  <a:lnTo>
                    <a:pt x="59" y="3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1" name="Freeform 39"/>
            <p:cNvSpPr>
              <a:spLocks noChangeAspect="1" noEditPoints="1"/>
            </p:cNvSpPr>
            <p:nvPr userDrawn="1"/>
          </p:nvSpPr>
          <p:spPr bwMode="auto">
            <a:xfrm>
              <a:off x="1258" y="2385"/>
              <a:ext cx="54" cy="55"/>
            </a:xfrm>
            <a:custGeom>
              <a:avLst/>
              <a:gdLst/>
              <a:ahLst/>
              <a:cxnLst>
                <a:cxn ang="0">
                  <a:pos x="0" y="55"/>
                </a:cxn>
                <a:cxn ang="0">
                  <a:pos x="8" y="27"/>
                </a:cxn>
                <a:cxn ang="0">
                  <a:pos x="11" y="21"/>
                </a:cxn>
                <a:cxn ang="0">
                  <a:pos x="20" y="11"/>
                </a:cxn>
                <a:cxn ang="0">
                  <a:pos x="27" y="7"/>
                </a:cxn>
                <a:cxn ang="0">
                  <a:pos x="56" y="0"/>
                </a:cxn>
                <a:cxn ang="0">
                  <a:pos x="67" y="2"/>
                </a:cxn>
                <a:cxn ang="0">
                  <a:pos x="86" y="10"/>
                </a:cxn>
                <a:cxn ang="0">
                  <a:pos x="94" y="16"/>
                </a:cxn>
                <a:cxn ang="0">
                  <a:pos x="107" y="34"/>
                </a:cxn>
                <a:cxn ang="0">
                  <a:pos x="110" y="56"/>
                </a:cxn>
                <a:cxn ang="0">
                  <a:pos x="109" y="68"/>
                </a:cxn>
                <a:cxn ang="0">
                  <a:pos x="102" y="88"/>
                </a:cxn>
                <a:cxn ang="0">
                  <a:pos x="94" y="97"/>
                </a:cxn>
                <a:cxn ang="0">
                  <a:pos x="77" y="108"/>
                </a:cxn>
                <a:cxn ang="0">
                  <a:pos x="56" y="113"/>
                </a:cxn>
                <a:cxn ang="0">
                  <a:pos x="41" y="111"/>
                </a:cxn>
                <a:cxn ang="0">
                  <a:pos x="27" y="106"/>
                </a:cxn>
                <a:cxn ang="0">
                  <a:pos x="16" y="98"/>
                </a:cxn>
                <a:cxn ang="0">
                  <a:pos x="8" y="87"/>
                </a:cxn>
                <a:cxn ang="0">
                  <a:pos x="4" y="79"/>
                </a:cxn>
                <a:cxn ang="0">
                  <a:pos x="0" y="55"/>
                </a:cxn>
                <a:cxn ang="0">
                  <a:pos x="0" y="55"/>
                </a:cxn>
                <a:cxn ang="0">
                  <a:pos x="28" y="56"/>
                </a:cxn>
                <a:cxn ang="0">
                  <a:pos x="30" y="64"/>
                </a:cxn>
                <a:cxn ang="0">
                  <a:pos x="33" y="76"/>
                </a:cxn>
                <a:cxn ang="0">
                  <a:pos x="36" y="80"/>
                </a:cxn>
                <a:cxn ang="0">
                  <a:pos x="44" y="87"/>
                </a:cxn>
                <a:cxn ang="0">
                  <a:pos x="56" y="88"/>
                </a:cxn>
                <a:cxn ang="0">
                  <a:pos x="61" y="88"/>
                </a:cxn>
                <a:cxn ang="0">
                  <a:pos x="70" y="84"/>
                </a:cxn>
                <a:cxn ang="0">
                  <a:pos x="73" y="80"/>
                </a:cxn>
                <a:cxn ang="0">
                  <a:pos x="80" y="71"/>
                </a:cxn>
                <a:cxn ang="0">
                  <a:pos x="81" y="56"/>
                </a:cxn>
                <a:cxn ang="0">
                  <a:pos x="81" y="48"/>
                </a:cxn>
                <a:cxn ang="0">
                  <a:pos x="77" y="37"/>
                </a:cxn>
                <a:cxn ang="0">
                  <a:pos x="73" y="32"/>
                </a:cxn>
                <a:cxn ang="0">
                  <a:pos x="65" y="26"/>
                </a:cxn>
                <a:cxn ang="0">
                  <a:pos x="56" y="24"/>
                </a:cxn>
                <a:cxn ang="0">
                  <a:pos x="49" y="24"/>
                </a:cxn>
                <a:cxn ang="0">
                  <a:pos x="41" y="27"/>
                </a:cxn>
                <a:cxn ang="0">
                  <a:pos x="36" y="32"/>
                </a:cxn>
                <a:cxn ang="0">
                  <a:pos x="32" y="42"/>
                </a:cxn>
                <a:cxn ang="0">
                  <a:pos x="28" y="56"/>
                </a:cxn>
                <a:cxn ang="0">
                  <a:pos x="28" y="56"/>
                </a:cxn>
              </a:cxnLst>
              <a:rect l="0" t="0" r="r" b="b"/>
              <a:pathLst>
                <a:path w="110" h="113">
                  <a:moveTo>
                    <a:pt x="0" y="55"/>
                  </a:moveTo>
                  <a:lnTo>
                    <a:pt x="0" y="55"/>
                  </a:lnTo>
                  <a:lnTo>
                    <a:pt x="1" y="40"/>
                  </a:lnTo>
                  <a:lnTo>
                    <a:pt x="8" y="27"/>
                  </a:lnTo>
                  <a:lnTo>
                    <a:pt x="8" y="27"/>
                  </a:lnTo>
                  <a:lnTo>
                    <a:pt x="11" y="21"/>
                  </a:lnTo>
                  <a:lnTo>
                    <a:pt x="16" y="16"/>
                  </a:lnTo>
                  <a:lnTo>
                    <a:pt x="20" y="11"/>
                  </a:lnTo>
                  <a:lnTo>
                    <a:pt x="27" y="7"/>
                  </a:lnTo>
                  <a:lnTo>
                    <a:pt x="27" y="7"/>
                  </a:lnTo>
                  <a:lnTo>
                    <a:pt x="40" y="2"/>
                  </a:lnTo>
                  <a:lnTo>
                    <a:pt x="56" y="0"/>
                  </a:lnTo>
                  <a:lnTo>
                    <a:pt x="56" y="0"/>
                  </a:lnTo>
                  <a:lnTo>
                    <a:pt x="67" y="2"/>
                  </a:lnTo>
                  <a:lnTo>
                    <a:pt x="77" y="5"/>
                  </a:lnTo>
                  <a:lnTo>
                    <a:pt x="86" y="10"/>
                  </a:lnTo>
                  <a:lnTo>
                    <a:pt x="94" y="16"/>
                  </a:lnTo>
                  <a:lnTo>
                    <a:pt x="94" y="16"/>
                  </a:lnTo>
                  <a:lnTo>
                    <a:pt x="102" y="24"/>
                  </a:lnTo>
                  <a:lnTo>
                    <a:pt x="107" y="34"/>
                  </a:lnTo>
                  <a:lnTo>
                    <a:pt x="109" y="45"/>
                  </a:lnTo>
                  <a:lnTo>
                    <a:pt x="110" y="56"/>
                  </a:lnTo>
                  <a:lnTo>
                    <a:pt x="110" y="56"/>
                  </a:lnTo>
                  <a:lnTo>
                    <a:pt x="109" y="68"/>
                  </a:lnTo>
                  <a:lnTo>
                    <a:pt x="107" y="79"/>
                  </a:lnTo>
                  <a:lnTo>
                    <a:pt x="102" y="88"/>
                  </a:lnTo>
                  <a:lnTo>
                    <a:pt x="94" y="97"/>
                  </a:lnTo>
                  <a:lnTo>
                    <a:pt x="94" y="97"/>
                  </a:lnTo>
                  <a:lnTo>
                    <a:pt x="86" y="103"/>
                  </a:lnTo>
                  <a:lnTo>
                    <a:pt x="77" y="108"/>
                  </a:lnTo>
                  <a:lnTo>
                    <a:pt x="67" y="111"/>
                  </a:lnTo>
                  <a:lnTo>
                    <a:pt x="56" y="113"/>
                  </a:lnTo>
                  <a:lnTo>
                    <a:pt x="56" y="113"/>
                  </a:lnTo>
                  <a:lnTo>
                    <a:pt x="41" y="111"/>
                  </a:lnTo>
                  <a:lnTo>
                    <a:pt x="27" y="106"/>
                  </a:lnTo>
                  <a:lnTo>
                    <a:pt x="27" y="106"/>
                  </a:lnTo>
                  <a:lnTo>
                    <a:pt x="20" y="101"/>
                  </a:lnTo>
                  <a:lnTo>
                    <a:pt x="16" y="98"/>
                  </a:lnTo>
                  <a:lnTo>
                    <a:pt x="11" y="92"/>
                  </a:lnTo>
                  <a:lnTo>
                    <a:pt x="8" y="87"/>
                  </a:lnTo>
                  <a:lnTo>
                    <a:pt x="8" y="87"/>
                  </a:lnTo>
                  <a:lnTo>
                    <a:pt x="4" y="79"/>
                  </a:lnTo>
                  <a:lnTo>
                    <a:pt x="1" y="72"/>
                  </a:lnTo>
                  <a:lnTo>
                    <a:pt x="0" y="55"/>
                  </a:lnTo>
                  <a:lnTo>
                    <a:pt x="0" y="55"/>
                  </a:lnTo>
                  <a:lnTo>
                    <a:pt x="0" y="55"/>
                  </a:lnTo>
                  <a:lnTo>
                    <a:pt x="0" y="55"/>
                  </a:lnTo>
                  <a:close/>
                  <a:moveTo>
                    <a:pt x="28" y="56"/>
                  </a:moveTo>
                  <a:lnTo>
                    <a:pt x="28" y="56"/>
                  </a:lnTo>
                  <a:lnTo>
                    <a:pt x="30" y="64"/>
                  </a:lnTo>
                  <a:lnTo>
                    <a:pt x="32" y="71"/>
                  </a:lnTo>
                  <a:lnTo>
                    <a:pt x="33" y="76"/>
                  </a:lnTo>
                  <a:lnTo>
                    <a:pt x="36" y="80"/>
                  </a:lnTo>
                  <a:lnTo>
                    <a:pt x="36" y="80"/>
                  </a:lnTo>
                  <a:lnTo>
                    <a:pt x="41" y="84"/>
                  </a:lnTo>
                  <a:lnTo>
                    <a:pt x="44" y="87"/>
                  </a:lnTo>
                  <a:lnTo>
                    <a:pt x="49" y="88"/>
                  </a:lnTo>
                  <a:lnTo>
                    <a:pt x="56" y="88"/>
                  </a:lnTo>
                  <a:lnTo>
                    <a:pt x="56" y="88"/>
                  </a:lnTo>
                  <a:lnTo>
                    <a:pt x="61" y="88"/>
                  </a:lnTo>
                  <a:lnTo>
                    <a:pt x="65" y="87"/>
                  </a:lnTo>
                  <a:lnTo>
                    <a:pt x="70" y="84"/>
                  </a:lnTo>
                  <a:lnTo>
                    <a:pt x="73" y="80"/>
                  </a:lnTo>
                  <a:lnTo>
                    <a:pt x="73" y="80"/>
                  </a:lnTo>
                  <a:lnTo>
                    <a:pt x="77" y="76"/>
                  </a:lnTo>
                  <a:lnTo>
                    <a:pt x="80" y="71"/>
                  </a:lnTo>
                  <a:lnTo>
                    <a:pt x="81" y="64"/>
                  </a:lnTo>
                  <a:lnTo>
                    <a:pt x="81" y="56"/>
                  </a:lnTo>
                  <a:lnTo>
                    <a:pt x="81" y="56"/>
                  </a:lnTo>
                  <a:lnTo>
                    <a:pt x="81" y="48"/>
                  </a:lnTo>
                  <a:lnTo>
                    <a:pt x="80" y="42"/>
                  </a:lnTo>
                  <a:lnTo>
                    <a:pt x="77" y="37"/>
                  </a:lnTo>
                  <a:lnTo>
                    <a:pt x="73" y="32"/>
                  </a:lnTo>
                  <a:lnTo>
                    <a:pt x="73" y="32"/>
                  </a:lnTo>
                  <a:lnTo>
                    <a:pt x="70" y="27"/>
                  </a:lnTo>
                  <a:lnTo>
                    <a:pt x="65" y="26"/>
                  </a:lnTo>
                  <a:lnTo>
                    <a:pt x="61" y="24"/>
                  </a:lnTo>
                  <a:lnTo>
                    <a:pt x="56" y="24"/>
                  </a:lnTo>
                  <a:lnTo>
                    <a:pt x="56" y="24"/>
                  </a:lnTo>
                  <a:lnTo>
                    <a:pt x="49" y="24"/>
                  </a:lnTo>
                  <a:lnTo>
                    <a:pt x="44" y="26"/>
                  </a:lnTo>
                  <a:lnTo>
                    <a:pt x="41" y="27"/>
                  </a:lnTo>
                  <a:lnTo>
                    <a:pt x="36" y="32"/>
                  </a:lnTo>
                  <a:lnTo>
                    <a:pt x="36" y="32"/>
                  </a:lnTo>
                  <a:lnTo>
                    <a:pt x="33" y="37"/>
                  </a:lnTo>
                  <a:lnTo>
                    <a:pt x="32" y="42"/>
                  </a:lnTo>
                  <a:lnTo>
                    <a:pt x="30" y="48"/>
                  </a:lnTo>
                  <a:lnTo>
                    <a:pt x="28" y="56"/>
                  </a:lnTo>
                  <a:lnTo>
                    <a:pt x="28" y="56"/>
                  </a:lnTo>
                  <a:lnTo>
                    <a:pt x="28" y="56"/>
                  </a:lnTo>
                  <a:lnTo>
                    <a:pt x="28" y="56"/>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2" name="Freeform 40"/>
            <p:cNvSpPr>
              <a:spLocks noChangeAspect="1"/>
            </p:cNvSpPr>
            <p:nvPr userDrawn="1"/>
          </p:nvSpPr>
          <p:spPr bwMode="auto">
            <a:xfrm>
              <a:off x="1323" y="2385"/>
              <a:ext cx="79" cy="54"/>
            </a:xfrm>
            <a:custGeom>
              <a:avLst/>
              <a:gdLst/>
              <a:ahLst/>
              <a:cxnLst>
                <a:cxn ang="0">
                  <a:pos x="26" y="2"/>
                </a:cxn>
                <a:cxn ang="0">
                  <a:pos x="26" y="18"/>
                </a:cxn>
                <a:cxn ang="0">
                  <a:pos x="41" y="5"/>
                </a:cxn>
                <a:cxn ang="0">
                  <a:pos x="60" y="0"/>
                </a:cxn>
                <a:cxn ang="0">
                  <a:pos x="70" y="2"/>
                </a:cxn>
                <a:cxn ang="0">
                  <a:pos x="78" y="5"/>
                </a:cxn>
                <a:cxn ang="0">
                  <a:pos x="90" y="18"/>
                </a:cxn>
                <a:cxn ang="0">
                  <a:pos x="97" y="10"/>
                </a:cxn>
                <a:cxn ang="0">
                  <a:pos x="105" y="5"/>
                </a:cxn>
                <a:cxn ang="0">
                  <a:pos x="123" y="0"/>
                </a:cxn>
                <a:cxn ang="0">
                  <a:pos x="134" y="2"/>
                </a:cxn>
                <a:cxn ang="0">
                  <a:pos x="142" y="5"/>
                </a:cxn>
                <a:cxn ang="0">
                  <a:pos x="155" y="19"/>
                </a:cxn>
                <a:cxn ang="0">
                  <a:pos x="156" y="27"/>
                </a:cxn>
                <a:cxn ang="0">
                  <a:pos x="158" y="109"/>
                </a:cxn>
                <a:cxn ang="0">
                  <a:pos x="129" y="48"/>
                </a:cxn>
                <a:cxn ang="0">
                  <a:pos x="129" y="35"/>
                </a:cxn>
                <a:cxn ang="0">
                  <a:pos x="126" y="27"/>
                </a:cxn>
                <a:cxn ang="0">
                  <a:pos x="115" y="23"/>
                </a:cxn>
                <a:cxn ang="0">
                  <a:pos x="108" y="23"/>
                </a:cxn>
                <a:cxn ang="0">
                  <a:pos x="103" y="26"/>
                </a:cxn>
                <a:cxn ang="0">
                  <a:pos x="95" y="35"/>
                </a:cxn>
                <a:cxn ang="0">
                  <a:pos x="94" y="45"/>
                </a:cxn>
                <a:cxn ang="0">
                  <a:pos x="94" y="109"/>
                </a:cxn>
                <a:cxn ang="0">
                  <a:pos x="65" y="52"/>
                </a:cxn>
                <a:cxn ang="0">
                  <a:pos x="65" y="39"/>
                </a:cxn>
                <a:cxn ang="0">
                  <a:pos x="63" y="31"/>
                </a:cxn>
                <a:cxn ang="0">
                  <a:pos x="58" y="24"/>
                </a:cxn>
                <a:cxn ang="0">
                  <a:pos x="55" y="23"/>
                </a:cxn>
                <a:cxn ang="0">
                  <a:pos x="50" y="23"/>
                </a:cxn>
                <a:cxn ang="0">
                  <a:pos x="37" y="26"/>
                </a:cxn>
                <a:cxn ang="0">
                  <a:pos x="34" y="29"/>
                </a:cxn>
                <a:cxn ang="0">
                  <a:pos x="31" y="35"/>
                </a:cxn>
                <a:cxn ang="0">
                  <a:pos x="28" y="58"/>
                </a:cxn>
                <a:cxn ang="0">
                  <a:pos x="0" y="109"/>
                </a:cxn>
                <a:cxn ang="0">
                  <a:pos x="0" y="2"/>
                </a:cxn>
              </a:cxnLst>
              <a:rect l="0" t="0" r="r" b="b"/>
              <a:pathLst>
                <a:path w="158" h="109">
                  <a:moveTo>
                    <a:pt x="0" y="2"/>
                  </a:moveTo>
                  <a:lnTo>
                    <a:pt x="26" y="2"/>
                  </a:lnTo>
                  <a:lnTo>
                    <a:pt x="26" y="18"/>
                  </a:lnTo>
                  <a:lnTo>
                    <a:pt x="26" y="18"/>
                  </a:lnTo>
                  <a:lnTo>
                    <a:pt x="33" y="10"/>
                  </a:lnTo>
                  <a:lnTo>
                    <a:pt x="41" y="5"/>
                  </a:lnTo>
                  <a:lnTo>
                    <a:pt x="50" y="2"/>
                  </a:lnTo>
                  <a:lnTo>
                    <a:pt x="60" y="0"/>
                  </a:lnTo>
                  <a:lnTo>
                    <a:pt x="60" y="0"/>
                  </a:lnTo>
                  <a:lnTo>
                    <a:pt x="70" y="2"/>
                  </a:lnTo>
                  <a:lnTo>
                    <a:pt x="78" y="5"/>
                  </a:lnTo>
                  <a:lnTo>
                    <a:pt x="78" y="5"/>
                  </a:lnTo>
                  <a:lnTo>
                    <a:pt x="84" y="10"/>
                  </a:lnTo>
                  <a:lnTo>
                    <a:pt x="90" y="18"/>
                  </a:lnTo>
                  <a:lnTo>
                    <a:pt x="90" y="18"/>
                  </a:lnTo>
                  <a:lnTo>
                    <a:pt x="97" y="10"/>
                  </a:lnTo>
                  <a:lnTo>
                    <a:pt x="105" y="5"/>
                  </a:lnTo>
                  <a:lnTo>
                    <a:pt x="105" y="5"/>
                  </a:lnTo>
                  <a:lnTo>
                    <a:pt x="113" y="2"/>
                  </a:lnTo>
                  <a:lnTo>
                    <a:pt x="123" y="0"/>
                  </a:lnTo>
                  <a:lnTo>
                    <a:pt x="123" y="0"/>
                  </a:lnTo>
                  <a:lnTo>
                    <a:pt x="134" y="2"/>
                  </a:lnTo>
                  <a:lnTo>
                    <a:pt x="142" y="5"/>
                  </a:lnTo>
                  <a:lnTo>
                    <a:pt x="142" y="5"/>
                  </a:lnTo>
                  <a:lnTo>
                    <a:pt x="150" y="11"/>
                  </a:lnTo>
                  <a:lnTo>
                    <a:pt x="155" y="19"/>
                  </a:lnTo>
                  <a:lnTo>
                    <a:pt x="155" y="19"/>
                  </a:lnTo>
                  <a:lnTo>
                    <a:pt x="156" y="27"/>
                  </a:lnTo>
                  <a:lnTo>
                    <a:pt x="158" y="42"/>
                  </a:lnTo>
                  <a:lnTo>
                    <a:pt x="158" y="109"/>
                  </a:lnTo>
                  <a:lnTo>
                    <a:pt x="129" y="109"/>
                  </a:lnTo>
                  <a:lnTo>
                    <a:pt x="129" y="48"/>
                  </a:lnTo>
                  <a:lnTo>
                    <a:pt x="129" y="48"/>
                  </a:lnTo>
                  <a:lnTo>
                    <a:pt x="129" y="35"/>
                  </a:lnTo>
                  <a:lnTo>
                    <a:pt x="126" y="27"/>
                  </a:lnTo>
                  <a:lnTo>
                    <a:pt x="126" y="27"/>
                  </a:lnTo>
                  <a:lnTo>
                    <a:pt x="121" y="23"/>
                  </a:lnTo>
                  <a:lnTo>
                    <a:pt x="115" y="23"/>
                  </a:lnTo>
                  <a:lnTo>
                    <a:pt x="115" y="23"/>
                  </a:lnTo>
                  <a:lnTo>
                    <a:pt x="108" y="23"/>
                  </a:lnTo>
                  <a:lnTo>
                    <a:pt x="103" y="26"/>
                  </a:lnTo>
                  <a:lnTo>
                    <a:pt x="103" y="26"/>
                  </a:lnTo>
                  <a:lnTo>
                    <a:pt x="98" y="31"/>
                  </a:lnTo>
                  <a:lnTo>
                    <a:pt x="95" y="35"/>
                  </a:lnTo>
                  <a:lnTo>
                    <a:pt x="95" y="35"/>
                  </a:lnTo>
                  <a:lnTo>
                    <a:pt x="94" y="45"/>
                  </a:lnTo>
                  <a:lnTo>
                    <a:pt x="94" y="58"/>
                  </a:lnTo>
                  <a:lnTo>
                    <a:pt x="94" y="109"/>
                  </a:lnTo>
                  <a:lnTo>
                    <a:pt x="65" y="109"/>
                  </a:lnTo>
                  <a:lnTo>
                    <a:pt x="65" y="52"/>
                  </a:lnTo>
                  <a:lnTo>
                    <a:pt x="65" y="52"/>
                  </a:lnTo>
                  <a:lnTo>
                    <a:pt x="65" y="39"/>
                  </a:lnTo>
                  <a:lnTo>
                    <a:pt x="63" y="31"/>
                  </a:lnTo>
                  <a:lnTo>
                    <a:pt x="63" y="31"/>
                  </a:lnTo>
                  <a:lnTo>
                    <a:pt x="62" y="27"/>
                  </a:lnTo>
                  <a:lnTo>
                    <a:pt x="58" y="24"/>
                  </a:lnTo>
                  <a:lnTo>
                    <a:pt x="58" y="24"/>
                  </a:lnTo>
                  <a:lnTo>
                    <a:pt x="55" y="23"/>
                  </a:lnTo>
                  <a:lnTo>
                    <a:pt x="50" y="23"/>
                  </a:lnTo>
                  <a:lnTo>
                    <a:pt x="50" y="23"/>
                  </a:lnTo>
                  <a:lnTo>
                    <a:pt x="44" y="23"/>
                  </a:lnTo>
                  <a:lnTo>
                    <a:pt x="37" y="26"/>
                  </a:lnTo>
                  <a:lnTo>
                    <a:pt x="37" y="26"/>
                  </a:lnTo>
                  <a:lnTo>
                    <a:pt x="34" y="29"/>
                  </a:lnTo>
                  <a:lnTo>
                    <a:pt x="31" y="35"/>
                  </a:lnTo>
                  <a:lnTo>
                    <a:pt x="31" y="35"/>
                  </a:lnTo>
                  <a:lnTo>
                    <a:pt x="29" y="45"/>
                  </a:lnTo>
                  <a:lnTo>
                    <a:pt x="28" y="58"/>
                  </a:lnTo>
                  <a:lnTo>
                    <a:pt x="28" y="109"/>
                  </a:lnTo>
                  <a:lnTo>
                    <a:pt x="0" y="109"/>
                  </a:lnTo>
                  <a:lnTo>
                    <a:pt x="0" y="2"/>
                  </a:lnTo>
                  <a:lnTo>
                    <a:pt x="0" y="2"/>
                  </a:lnTo>
                  <a:lnTo>
                    <a:pt x="0" y="2"/>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3" name="Freeform 41"/>
            <p:cNvSpPr>
              <a:spLocks noChangeAspect="1" noEditPoints="1"/>
            </p:cNvSpPr>
            <p:nvPr userDrawn="1"/>
          </p:nvSpPr>
          <p:spPr bwMode="auto">
            <a:xfrm>
              <a:off x="1418" y="2364"/>
              <a:ext cx="15" cy="75"/>
            </a:xfrm>
            <a:custGeom>
              <a:avLst/>
              <a:gdLst/>
              <a:ahLst/>
              <a:cxnLst>
                <a:cxn ang="0">
                  <a:pos x="0" y="25"/>
                </a:cxn>
                <a:cxn ang="0">
                  <a:pos x="0" y="0"/>
                </a:cxn>
                <a:cxn ang="0">
                  <a:pos x="29" y="0"/>
                </a:cxn>
                <a:cxn ang="0">
                  <a:pos x="29" y="25"/>
                </a:cxn>
                <a:cxn ang="0">
                  <a:pos x="0" y="25"/>
                </a:cxn>
                <a:cxn ang="0">
                  <a:pos x="0" y="25"/>
                </a:cxn>
                <a:cxn ang="0">
                  <a:pos x="0" y="25"/>
                </a:cxn>
                <a:cxn ang="0">
                  <a:pos x="0" y="147"/>
                </a:cxn>
                <a:cxn ang="0">
                  <a:pos x="0" y="40"/>
                </a:cxn>
                <a:cxn ang="0">
                  <a:pos x="29" y="40"/>
                </a:cxn>
                <a:cxn ang="0">
                  <a:pos x="29" y="147"/>
                </a:cxn>
                <a:cxn ang="0">
                  <a:pos x="0" y="147"/>
                </a:cxn>
                <a:cxn ang="0">
                  <a:pos x="0" y="147"/>
                </a:cxn>
                <a:cxn ang="0">
                  <a:pos x="0" y="147"/>
                </a:cxn>
              </a:cxnLst>
              <a:rect l="0" t="0" r="r" b="b"/>
              <a:pathLst>
                <a:path w="29" h="147">
                  <a:moveTo>
                    <a:pt x="0" y="25"/>
                  </a:moveTo>
                  <a:lnTo>
                    <a:pt x="0" y="0"/>
                  </a:lnTo>
                  <a:lnTo>
                    <a:pt x="29" y="0"/>
                  </a:lnTo>
                  <a:lnTo>
                    <a:pt x="29" y="25"/>
                  </a:lnTo>
                  <a:lnTo>
                    <a:pt x="0" y="25"/>
                  </a:lnTo>
                  <a:lnTo>
                    <a:pt x="0" y="25"/>
                  </a:lnTo>
                  <a:lnTo>
                    <a:pt x="0" y="25"/>
                  </a:lnTo>
                  <a:close/>
                  <a:moveTo>
                    <a:pt x="0" y="147"/>
                  </a:moveTo>
                  <a:lnTo>
                    <a:pt x="0" y="40"/>
                  </a:lnTo>
                  <a:lnTo>
                    <a:pt x="29" y="40"/>
                  </a:lnTo>
                  <a:lnTo>
                    <a:pt x="29" y="147"/>
                  </a:lnTo>
                  <a:lnTo>
                    <a:pt x="0" y="147"/>
                  </a:lnTo>
                  <a:lnTo>
                    <a:pt x="0" y="147"/>
                  </a:lnTo>
                  <a:lnTo>
                    <a:pt x="0" y="14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 name="Freeform 42"/>
            <p:cNvSpPr>
              <a:spLocks noChangeAspect="1"/>
            </p:cNvSpPr>
            <p:nvPr userDrawn="1"/>
          </p:nvSpPr>
          <p:spPr bwMode="auto">
            <a:xfrm>
              <a:off x="1446" y="2385"/>
              <a:ext cx="49" cy="55"/>
            </a:xfrm>
            <a:custGeom>
              <a:avLst/>
              <a:gdLst/>
              <a:ahLst/>
              <a:cxnLst>
                <a:cxn ang="0">
                  <a:pos x="72" y="39"/>
                </a:cxn>
                <a:cxn ang="0">
                  <a:pos x="69" y="32"/>
                </a:cxn>
                <a:cxn ang="0">
                  <a:pos x="66" y="27"/>
                </a:cxn>
                <a:cxn ang="0">
                  <a:pos x="51" y="23"/>
                </a:cxn>
                <a:cxn ang="0">
                  <a:pos x="47" y="23"/>
                </a:cxn>
                <a:cxn ang="0">
                  <a:pos x="39" y="26"/>
                </a:cxn>
                <a:cxn ang="0">
                  <a:pos x="35" y="29"/>
                </a:cxn>
                <a:cxn ang="0">
                  <a:pos x="31" y="40"/>
                </a:cxn>
                <a:cxn ang="0">
                  <a:pos x="29" y="55"/>
                </a:cxn>
                <a:cxn ang="0">
                  <a:pos x="32" y="77"/>
                </a:cxn>
                <a:cxn ang="0">
                  <a:pos x="35" y="80"/>
                </a:cxn>
                <a:cxn ang="0">
                  <a:pos x="43" y="87"/>
                </a:cxn>
                <a:cxn ang="0">
                  <a:pos x="53" y="88"/>
                </a:cxn>
                <a:cxn ang="0">
                  <a:pos x="59" y="88"/>
                </a:cxn>
                <a:cxn ang="0">
                  <a:pos x="66" y="84"/>
                </a:cxn>
                <a:cxn ang="0">
                  <a:pos x="74" y="68"/>
                </a:cxn>
                <a:cxn ang="0">
                  <a:pos x="101" y="72"/>
                </a:cxn>
                <a:cxn ang="0">
                  <a:pos x="95" y="90"/>
                </a:cxn>
                <a:cxn ang="0">
                  <a:pos x="84" y="103"/>
                </a:cxn>
                <a:cxn ang="0">
                  <a:pos x="77" y="106"/>
                </a:cxn>
                <a:cxn ang="0">
                  <a:pos x="61" y="111"/>
                </a:cxn>
                <a:cxn ang="0">
                  <a:pos x="51" y="113"/>
                </a:cxn>
                <a:cxn ang="0">
                  <a:pos x="31" y="109"/>
                </a:cxn>
                <a:cxn ang="0">
                  <a:pos x="15" y="98"/>
                </a:cxn>
                <a:cxn ang="0">
                  <a:pos x="8" y="90"/>
                </a:cxn>
                <a:cxn ang="0">
                  <a:pos x="0" y="69"/>
                </a:cxn>
                <a:cxn ang="0">
                  <a:pos x="0" y="56"/>
                </a:cxn>
                <a:cxn ang="0">
                  <a:pos x="3" y="32"/>
                </a:cxn>
                <a:cxn ang="0">
                  <a:pos x="15" y="15"/>
                </a:cxn>
                <a:cxn ang="0">
                  <a:pos x="21" y="8"/>
                </a:cxn>
                <a:cxn ang="0">
                  <a:pos x="40" y="2"/>
                </a:cxn>
                <a:cxn ang="0">
                  <a:pos x="51" y="0"/>
                </a:cxn>
                <a:cxn ang="0">
                  <a:pos x="69" y="2"/>
                </a:cxn>
                <a:cxn ang="0">
                  <a:pos x="84" y="8"/>
                </a:cxn>
                <a:cxn ang="0">
                  <a:pos x="88" y="13"/>
                </a:cxn>
                <a:cxn ang="0">
                  <a:pos x="96" y="26"/>
                </a:cxn>
                <a:cxn ang="0">
                  <a:pos x="100" y="34"/>
                </a:cxn>
                <a:cxn ang="0">
                  <a:pos x="100" y="34"/>
                </a:cxn>
              </a:cxnLst>
              <a:rect l="0" t="0" r="r" b="b"/>
              <a:pathLst>
                <a:path w="101" h="113">
                  <a:moveTo>
                    <a:pt x="100" y="34"/>
                  </a:moveTo>
                  <a:lnTo>
                    <a:pt x="72" y="39"/>
                  </a:lnTo>
                  <a:lnTo>
                    <a:pt x="72" y="39"/>
                  </a:lnTo>
                  <a:lnTo>
                    <a:pt x="69" y="32"/>
                  </a:lnTo>
                  <a:lnTo>
                    <a:pt x="66" y="27"/>
                  </a:lnTo>
                  <a:lnTo>
                    <a:pt x="66" y="27"/>
                  </a:lnTo>
                  <a:lnTo>
                    <a:pt x="59" y="24"/>
                  </a:lnTo>
                  <a:lnTo>
                    <a:pt x="51" y="23"/>
                  </a:lnTo>
                  <a:lnTo>
                    <a:pt x="51" y="23"/>
                  </a:lnTo>
                  <a:lnTo>
                    <a:pt x="47" y="23"/>
                  </a:lnTo>
                  <a:lnTo>
                    <a:pt x="43" y="24"/>
                  </a:lnTo>
                  <a:lnTo>
                    <a:pt x="39" y="26"/>
                  </a:lnTo>
                  <a:lnTo>
                    <a:pt x="35" y="29"/>
                  </a:lnTo>
                  <a:lnTo>
                    <a:pt x="35" y="29"/>
                  </a:lnTo>
                  <a:lnTo>
                    <a:pt x="32" y="34"/>
                  </a:lnTo>
                  <a:lnTo>
                    <a:pt x="31" y="40"/>
                  </a:lnTo>
                  <a:lnTo>
                    <a:pt x="29" y="55"/>
                  </a:lnTo>
                  <a:lnTo>
                    <a:pt x="29" y="55"/>
                  </a:lnTo>
                  <a:lnTo>
                    <a:pt x="31" y="71"/>
                  </a:lnTo>
                  <a:lnTo>
                    <a:pt x="32" y="77"/>
                  </a:lnTo>
                  <a:lnTo>
                    <a:pt x="35" y="80"/>
                  </a:lnTo>
                  <a:lnTo>
                    <a:pt x="35" y="80"/>
                  </a:lnTo>
                  <a:lnTo>
                    <a:pt x="39" y="85"/>
                  </a:lnTo>
                  <a:lnTo>
                    <a:pt x="43" y="87"/>
                  </a:lnTo>
                  <a:lnTo>
                    <a:pt x="48" y="88"/>
                  </a:lnTo>
                  <a:lnTo>
                    <a:pt x="53" y="88"/>
                  </a:lnTo>
                  <a:lnTo>
                    <a:pt x="53" y="88"/>
                  </a:lnTo>
                  <a:lnTo>
                    <a:pt x="59" y="88"/>
                  </a:lnTo>
                  <a:lnTo>
                    <a:pt x="66" y="84"/>
                  </a:lnTo>
                  <a:lnTo>
                    <a:pt x="66" y="84"/>
                  </a:lnTo>
                  <a:lnTo>
                    <a:pt x="71" y="77"/>
                  </a:lnTo>
                  <a:lnTo>
                    <a:pt x="74" y="68"/>
                  </a:lnTo>
                  <a:lnTo>
                    <a:pt x="101" y="72"/>
                  </a:lnTo>
                  <a:lnTo>
                    <a:pt x="101" y="72"/>
                  </a:lnTo>
                  <a:lnTo>
                    <a:pt x="98" y="82"/>
                  </a:lnTo>
                  <a:lnTo>
                    <a:pt x="95" y="90"/>
                  </a:lnTo>
                  <a:lnTo>
                    <a:pt x="90" y="97"/>
                  </a:lnTo>
                  <a:lnTo>
                    <a:pt x="84" y="103"/>
                  </a:lnTo>
                  <a:lnTo>
                    <a:pt x="84" y="103"/>
                  </a:lnTo>
                  <a:lnTo>
                    <a:pt x="77" y="106"/>
                  </a:lnTo>
                  <a:lnTo>
                    <a:pt x="71" y="109"/>
                  </a:lnTo>
                  <a:lnTo>
                    <a:pt x="61" y="111"/>
                  </a:lnTo>
                  <a:lnTo>
                    <a:pt x="51" y="113"/>
                  </a:lnTo>
                  <a:lnTo>
                    <a:pt x="51" y="113"/>
                  </a:lnTo>
                  <a:lnTo>
                    <a:pt x="40" y="111"/>
                  </a:lnTo>
                  <a:lnTo>
                    <a:pt x="31" y="109"/>
                  </a:lnTo>
                  <a:lnTo>
                    <a:pt x="21" y="105"/>
                  </a:lnTo>
                  <a:lnTo>
                    <a:pt x="15" y="98"/>
                  </a:lnTo>
                  <a:lnTo>
                    <a:pt x="15" y="98"/>
                  </a:lnTo>
                  <a:lnTo>
                    <a:pt x="8" y="90"/>
                  </a:lnTo>
                  <a:lnTo>
                    <a:pt x="3" y="80"/>
                  </a:lnTo>
                  <a:lnTo>
                    <a:pt x="0" y="69"/>
                  </a:lnTo>
                  <a:lnTo>
                    <a:pt x="0" y="56"/>
                  </a:lnTo>
                  <a:lnTo>
                    <a:pt x="0" y="56"/>
                  </a:lnTo>
                  <a:lnTo>
                    <a:pt x="0" y="43"/>
                  </a:lnTo>
                  <a:lnTo>
                    <a:pt x="3" y="32"/>
                  </a:lnTo>
                  <a:lnTo>
                    <a:pt x="8" y="23"/>
                  </a:lnTo>
                  <a:lnTo>
                    <a:pt x="15" y="15"/>
                  </a:lnTo>
                  <a:lnTo>
                    <a:pt x="15" y="15"/>
                  </a:lnTo>
                  <a:lnTo>
                    <a:pt x="21" y="8"/>
                  </a:lnTo>
                  <a:lnTo>
                    <a:pt x="31" y="3"/>
                  </a:lnTo>
                  <a:lnTo>
                    <a:pt x="40" y="2"/>
                  </a:lnTo>
                  <a:lnTo>
                    <a:pt x="51" y="0"/>
                  </a:lnTo>
                  <a:lnTo>
                    <a:pt x="51" y="0"/>
                  </a:lnTo>
                  <a:lnTo>
                    <a:pt x="61" y="0"/>
                  </a:lnTo>
                  <a:lnTo>
                    <a:pt x="69" y="2"/>
                  </a:lnTo>
                  <a:lnTo>
                    <a:pt x="77" y="5"/>
                  </a:lnTo>
                  <a:lnTo>
                    <a:pt x="84" y="8"/>
                  </a:lnTo>
                  <a:lnTo>
                    <a:pt x="84" y="8"/>
                  </a:lnTo>
                  <a:lnTo>
                    <a:pt x="88" y="13"/>
                  </a:lnTo>
                  <a:lnTo>
                    <a:pt x="93" y="19"/>
                  </a:lnTo>
                  <a:lnTo>
                    <a:pt x="96" y="26"/>
                  </a:lnTo>
                  <a:lnTo>
                    <a:pt x="100" y="34"/>
                  </a:lnTo>
                  <a:lnTo>
                    <a:pt x="100" y="34"/>
                  </a:lnTo>
                  <a:lnTo>
                    <a:pt x="100" y="34"/>
                  </a:lnTo>
                  <a:lnTo>
                    <a:pt x="100" y="34"/>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5" name="Freeform 43"/>
            <p:cNvSpPr>
              <a:spLocks noChangeAspect="1"/>
            </p:cNvSpPr>
            <p:nvPr userDrawn="1"/>
          </p:nvSpPr>
          <p:spPr bwMode="auto">
            <a:xfrm>
              <a:off x="1537" y="2364"/>
              <a:ext cx="57" cy="75"/>
            </a:xfrm>
            <a:custGeom>
              <a:avLst/>
              <a:gdLst/>
              <a:ahLst/>
              <a:cxnLst>
                <a:cxn ang="0">
                  <a:pos x="0" y="147"/>
                </a:cxn>
                <a:cxn ang="0">
                  <a:pos x="0" y="0"/>
                </a:cxn>
                <a:cxn ang="0">
                  <a:pos x="109" y="0"/>
                </a:cxn>
                <a:cxn ang="0">
                  <a:pos x="109" y="25"/>
                </a:cxn>
                <a:cxn ang="0">
                  <a:pos x="30" y="25"/>
                </a:cxn>
                <a:cxn ang="0">
                  <a:pos x="30" y="57"/>
                </a:cxn>
                <a:cxn ang="0">
                  <a:pos x="104" y="57"/>
                </a:cxn>
                <a:cxn ang="0">
                  <a:pos x="104" y="83"/>
                </a:cxn>
                <a:cxn ang="0">
                  <a:pos x="30" y="83"/>
                </a:cxn>
                <a:cxn ang="0">
                  <a:pos x="30" y="123"/>
                </a:cxn>
                <a:cxn ang="0">
                  <a:pos x="112" y="123"/>
                </a:cxn>
                <a:cxn ang="0">
                  <a:pos x="112" y="147"/>
                </a:cxn>
                <a:cxn ang="0">
                  <a:pos x="0" y="147"/>
                </a:cxn>
                <a:cxn ang="0">
                  <a:pos x="0" y="147"/>
                </a:cxn>
                <a:cxn ang="0">
                  <a:pos x="0" y="147"/>
                </a:cxn>
              </a:cxnLst>
              <a:rect l="0" t="0" r="r" b="b"/>
              <a:pathLst>
                <a:path w="112" h="147">
                  <a:moveTo>
                    <a:pt x="0" y="147"/>
                  </a:moveTo>
                  <a:lnTo>
                    <a:pt x="0" y="0"/>
                  </a:lnTo>
                  <a:lnTo>
                    <a:pt x="109" y="0"/>
                  </a:lnTo>
                  <a:lnTo>
                    <a:pt x="109" y="25"/>
                  </a:lnTo>
                  <a:lnTo>
                    <a:pt x="30" y="25"/>
                  </a:lnTo>
                  <a:lnTo>
                    <a:pt x="30" y="57"/>
                  </a:lnTo>
                  <a:lnTo>
                    <a:pt x="104" y="57"/>
                  </a:lnTo>
                  <a:lnTo>
                    <a:pt x="104" y="83"/>
                  </a:lnTo>
                  <a:lnTo>
                    <a:pt x="30" y="83"/>
                  </a:lnTo>
                  <a:lnTo>
                    <a:pt x="30" y="123"/>
                  </a:lnTo>
                  <a:lnTo>
                    <a:pt x="112" y="123"/>
                  </a:lnTo>
                  <a:lnTo>
                    <a:pt x="112" y="147"/>
                  </a:lnTo>
                  <a:lnTo>
                    <a:pt x="0" y="147"/>
                  </a:lnTo>
                  <a:lnTo>
                    <a:pt x="0" y="147"/>
                  </a:lnTo>
                  <a:lnTo>
                    <a:pt x="0" y="14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6" name="Freeform 44"/>
            <p:cNvSpPr>
              <a:spLocks noChangeAspect="1"/>
            </p:cNvSpPr>
            <p:nvPr userDrawn="1"/>
          </p:nvSpPr>
          <p:spPr bwMode="auto">
            <a:xfrm>
              <a:off x="1608" y="2385"/>
              <a:ext cx="49" cy="54"/>
            </a:xfrm>
            <a:custGeom>
              <a:avLst/>
              <a:gdLst/>
              <a:ahLst/>
              <a:cxnLst>
                <a:cxn ang="0">
                  <a:pos x="98" y="109"/>
                </a:cxn>
                <a:cxn ang="0">
                  <a:pos x="69" y="109"/>
                </a:cxn>
                <a:cxn ang="0">
                  <a:pos x="69" y="55"/>
                </a:cxn>
                <a:cxn ang="0">
                  <a:pos x="69" y="55"/>
                </a:cxn>
                <a:cxn ang="0">
                  <a:pos x="69" y="40"/>
                </a:cxn>
                <a:cxn ang="0">
                  <a:pos x="67" y="32"/>
                </a:cxn>
                <a:cxn ang="0">
                  <a:pos x="67" y="32"/>
                </a:cxn>
                <a:cxn ang="0">
                  <a:pos x="64" y="27"/>
                </a:cxn>
                <a:cxn ang="0">
                  <a:pos x="61" y="24"/>
                </a:cxn>
                <a:cxn ang="0">
                  <a:pos x="61" y="24"/>
                </a:cxn>
                <a:cxn ang="0">
                  <a:pos x="57" y="23"/>
                </a:cxn>
                <a:cxn ang="0">
                  <a:pos x="51" y="23"/>
                </a:cxn>
                <a:cxn ang="0">
                  <a:pos x="51" y="23"/>
                </a:cxn>
                <a:cxn ang="0">
                  <a:pos x="45" y="23"/>
                </a:cxn>
                <a:cxn ang="0">
                  <a:pos x="38" y="26"/>
                </a:cxn>
                <a:cxn ang="0">
                  <a:pos x="38" y="26"/>
                </a:cxn>
                <a:cxn ang="0">
                  <a:pos x="33" y="31"/>
                </a:cxn>
                <a:cxn ang="0">
                  <a:pos x="30" y="37"/>
                </a:cxn>
                <a:cxn ang="0">
                  <a:pos x="30" y="37"/>
                </a:cxn>
                <a:cxn ang="0">
                  <a:pos x="28" y="47"/>
                </a:cxn>
                <a:cxn ang="0">
                  <a:pos x="28" y="61"/>
                </a:cxn>
                <a:cxn ang="0">
                  <a:pos x="28" y="109"/>
                </a:cxn>
                <a:cxn ang="0">
                  <a:pos x="0" y="109"/>
                </a:cxn>
                <a:cxn ang="0">
                  <a:pos x="0" y="2"/>
                </a:cxn>
                <a:cxn ang="0">
                  <a:pos x="27" y="2"/>
                </a:cxn>
                <a:cxn ang="0">
                  <a:pos x="27" y="18"/>
                </a:cxn>
                <a:cxn ang="0">
                  <a:pos x="27" y="18"/>
                </a:cxn>
                <a:cxn ang="0">
                  <a:pos x="33" y="10"/>
                </a:cxn>
                <a:cxn ang="0">
                  <a:pos x="41" y="5"/>
                </a:cxn>
                <a:cxn ang="0">
                  <a:pos x="51" y="2"/>
                </a:cxn>
                <a:cxn ang="0">
                  <a:pos x="61" y="0"/>
                </a:cxn>
                <a:cxn ang="0">
                  <a:pos x="61" y="0"/>
                </a:cxn>
                <a:cxn ang="0">
                  <a:pos x="70" y="2"/>
                </a:cxn>
                <a:cxn ang="0">
                  <a:pos x="78" y="3"/>
                </a:cxn>
                <a:cxn ang="0">
                  <a:pos x="78" y="3"/>
                </a:cxn>
                <a:cxn ang="0">
                  <a:pos x="85" y="8"/>
                </a:cxn>
                <a:cxn ang="0">
                  <a:pos x="90" y="13"/>
                </a:cxn>
                <a:cxn ang="0">
                  <a:pos x="90" y="13"/>
                </a:cxn>
                <a:cxn ang="0">
                  <a:pos x="93" y="18"/>
                </a:cxn>
                <a:cxn ang="0">
                  <a:pos x="96" y="24"/>
                </a:cxn>
                <a:cxn ang="0">
                  <a:pos x="96" y="24"/>
                </a:cxn>
                <a:cxn ang="0">
                  <a:pos x="98" y="32"/>
                </a:cxn>
                <a:cxn ang="0">
                  <a:pos x="98" y="43"/>
                </a:cxn>
                <a:cxn ang="0">
                  <a:pos x="98" y="109"/>
                </a:cxn>
                <a:cxn ang="0">
                  <a:pos x="98" y="109"/>
                </a:cxn>
                <a:cxn ang="0">
                  <a:pos x="98" y="109"/>
                </a:cxn>
              </a:cxnLst>
              <a:rect l="0" t="0" r="r" b="b"/>
              <a:pathLst>
                <a:path w="98" h="109">
                  <a:moveTo>
                    <a:pt x="98" y="109"/>
                  </a:moveTo>
                  <a:lnTo>
                    <a:pt x="69" y="109"/>
                  </a:lnTo>
                  <a:lnTo>
                    <a:pt x="69" y="55"/>
                  </a:lnTo>
                  <a:lnTo>
                    <a:pt x="69" y="55"/>
                  </a:lnTo>
                  <a:lnTo>
                    <a:pt x="69" y="40"/>
                  </a:lnTo>
                  <a:lnTo>
                    <a:pt x="67" y="32"/>
                  </a:lnTo>
                  <a:lnTo>
                    <a:pt x="67" y="32"/>
                  </a:lnTo>
                  <a:lnTo>
                    <a:pt x="64" y="27"/>
                  </a:lnTo>
                  <a:lnTo>
                    <a:pt x="61" y="24"/>
                  </a:lnTo>
                  <a:lnTo>
                    <a:pt x="61" y="24"/>
                  </a:lnTo>
                  <a:lnTo>
                    <a:pt x="57" y="23"/>
                  </a:lnTo>
                  <a:lnTo>
                    <a:pt x="51" y="23"/>
                  </a:lnTo>
                  <a:lnTo>
                    <a:pt x="51" y="23"/>
                  </a:lnTo>
                  <a:lnTo>
                    <a:pt x="45" y="23"/>
                  </a:lnTo>
                  <a:lnTo>
                    <a:pt x="38" y="26"/>
                  </a:lnTo>
                  <a:lnTo>
                    <a:pt x="38" y="26"/>
                  </a:lnTo>
                  <a:lnTo>
                    <a:pt x="33" y="31"/>
                  </a:lnTo>
                  <a:lnTo>
                    <a:pt x="30" y="37"/>
                  </a:lnTo>
                  <a:lnTo>
                    <a:pt x="30" y="37"/>
                  </a:lnTo>
                  <a:lnTo>
                    <a:pt x="28" y="47"/>
                  </a:lnTo>
                  <a:lnTo>
                    <a:pt x="28" y="61"/>
                  </a:lnTo>
                  <a:lnTo>
                    <a:pt x="28" y="109"/>
                  </a:lnTo>
                  <a:lnTo>
                    <a:pt x="0" y="109"/>
                  </a:lnTo>
                  <a:lnTo>
                    <a:pt x="0" y="2"/>
                  </a:lnTo>
                  <a:lnTo>
                    <a:pt x="27" y="2"/>
                  </a:lnTo>
                  <a:lnTo>
                    <a:pt x="27" y="18"/>
                  </a:lnTo>
                  <a:lnTo>
                    <a:pt x="27" y="18"/>
                  </a:lnTo>
                  <a:lnTo>
                    <a:pt x="33" y="10"/>
                  </a:lnTo>
                  <a:lnTo>
                    <a:pt x="41" y="5"/>
                  </a:lnTo>
                  <a:lnTo>
                    <a:pt x="51" y="2"/>
                  </a:lnTo>
                  <a:lnTo>
                    <a:pt x="61" y="0"/>
                  </a:lnTo>
                  <a:lnTo>
                    <a:pt x="61" y="0"/>
                  </a:lnTo>
                  <a:lnTo>
                    <a:pt x="70" y="2"/>
                  </a:lnTo>
                  <a:lnTo>
                    <a:pt x="78" y="3"/>
                  </a:lnTo>
                  <a:lnTo>
                    <a:pt x="78" y="3"/>
                  </a:lnTo>
                  <a:lnTo>
                    <a:pt x="85" y="8"/>
                  </a:lnTo>
                  <a:lnTo>
                    <a:pt x="90" y="13"/>
                  </a:lnTo>
                  <a:lnTo>
                    <a:pt x="90" y="13"/>
                  </a:lnTo>
                  <a:lnTo>
                    <a:pt x="93" y="18"/>
                  </a:lnTo>
                  <a:lnTo>
                    <a:pt x="96" y="24"/>
                  </a:lnTo>
                  <a:lnTo>
                    <a:pt x="96" y="24"/>
                  </a:lnTo>
                  <a:lnTo>
                    <a:pt x="98" y="32"/>
                  </a:lnTo>
                  <a:lnTo>
                    <a:pt x="98" y="43"/>
                  </a:lnTo>
                  <a:lnTo>
                    <a:pt x="98" y="109"/>
                  </a:lnTo>
                  <a:lnTo>
                    <a:pt x="98" y="109"/>
                  </a:lnTo>
                  <a:lnTo>
                    <a:pt x="98" y="109"/>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7" name="Freeform 45"/>
            <p:cNvSpPr>
              <a:spLocks noChangeAspect="1" noEditPoints="1"/>
            </p:cNvSpPr>
            <p:nvPr userDrawn="1"/>
          </p:nvSpPr>
          <p:spPr bwMode="auto">
            <a:xfrm>
              <a:off x="1668" y="2385"/>
              <a:ext cx="51" cy="55"/>
            </a:xfrm>
            <a:custGeom>
              <a:avLst/>
              <a:gdLst/>
              <a:ahLst/>
              <a:cxnLst>
                <a:cxn ang="0">
                  <a:pos x="100" y="80"/>
                </a:cxn>
                <a:cxn ang="0">
                  <a:pos x="96" y="87"/>
                </a:cxn>
                <a:cxn ang="0">
                  <a:pos x="87" y="100"/>
                </a:cxn>
                <a:cxn ang="0">
                  <a:pos x="82" y="105"/>
                </a:cxn>
                <a:cxn ang="0">
                  <a:pos x="69" y="111"/>
                </a:cxn>
                <a:cxn ang="0">
                  <a:pos x="53" y="113"/>
                </a:cxn>
                <a:cxn ang="0">
                  <a:pos x="40" y="111"/>
                </a:cxn>
                <a:cxn ang="0">
                  <a:pos x="19" y="101"/>
                </a:cxn>
                <a:cxn ang="0">
                  <a:pos x="11" y="93"/>
                </a:cxn>
                <a:cxn ang="0">
                  <a:pos x="3" y="77"/>
                </a:cxn>
                <a:cxn ang="0">
                  <a:pos x="0" y="56"/>
                </a:cxn>
                <a:cxn ang="0">
                  <a:pos x="2" y="45"/>
                </a:cxn>
                <a:cxn ang="0">
                  <a:pos x="8" y="24"/>
                </a:cxn>
                <a:cxn ang="0">
                  <a:pos x="15" y="15"/>
                </a:cxn>
                <a:cxn ang="0">
                  <a:pos x="31" y="3"/>
                </a:cxn>
                <a:cxn ang="0">
                  <a:pos x="50" y="0"/>
                </a:cxn>
                <a:cxn ang="0">
                  <a:pos x="61" y="2"/>
                </a:cxn>
                <a:cxn ang="0">
                  <a:pos x="80" y="10"/>
                </a:cxn>
                <a:cxn ang="0">
                  <a:pos x="88" y="16"/>
                </a:cxn>
                <a:cxn ang="0">
                  <a:pos x="98" y="35"/>
                </a:cxn>
                <a:cxn ang="0">
                  <a:pos x="101" y="64"/>
                </a:cxn>
                <a:cxn ang="0">
                  <a:pos x="31" y="64"/>
                </a:cxn>
                <a:cxn ang="0">
                  <a:pos x="34" y="80"/>
                </a:cxn>
                <a:cxn ang="0">
                  <a:pos x="37" y="84"/>
                </a:cxn>
                <a:cxn ang="0">
                  <a:pos x="53" y="92"/>
                </a:cxn>
                <a:cxn ang="0">
                  <a:pos x="60" y="90"/>
                </a:cxn>
                <a:cxn ang="0">
                  <a:pos x="64" y="87"/>
                </a:cxn>
                <a:cxn ang="0">
                  <a:pos x="71" y="76"/>
                </a:cxn>
                <a:cxn ang="0">
                  <a:pos x="71" y="76"/>
                </a:cxn>
                <a:cxn ang="0">
                  <a:pos x="72" y="47"/>
                </a:cxn>
                <a:cxn ang="0">
                  <a:pos x="71" y="35"/>
                </a:cxn>
                <a:cxn ang="0">
                  <a:pos x="66" y="29"/>
                </a:cxn>
                <a:cxn ang="0">
                  <a:pos x="60" y="24"/>
                </a:cxn>
                <a:cxn ang="0">
                  <a:pos x="51" y="23"/>
                </a:cxn>
                <a:cxn ang="0">
                  <a:pos x="37" y="29"/>
                </a:cxn>
                <a:cxn ang="0">
                  <a:pos x="34" y="32"/>
                </a:cxn>
                <a:cxn ang="0">
                  <a:pos x="31" y="47"/>
                </a:cxn>
                <a:cxn ang="0">
                  <a:pos x="72" y="47"/>
                </a:cxn>
              </a:cxnLst>
              <a:rect l="0" t="0" r="r" b="b"/>
              <a:pathLst>
                <a:path w="101" h="113">
                  <a:moveTo>
                    <a:pt x="71" y="76"/>
                  </a:moveTo>
                  <a:lnTo>
                    <a:pt x="100" y="80"/>
                  </a:lnTo>
                  <a:lnTo>
                    <a:pt x="100" y="80"/>
                  </a:lnTo>
                  <a:lnTo>
                    <a:pt x="96" y="87"/>
                  </a:lnTo>
                  <a:lnTo>
                    <a:pt x="92" y="93"/>
                  </a:lnTo>
                  <a:lnTo>
                    <a:pt x="87" y="100"/>
                  </a:lnTo>
                  <a:lnTo>
                    <a:pt x="82" y="105"/>
                  </a:lnTo>
                  <a:lnTo>
                    <a:pt x="82" y="105"/>
                  </a:lnTo>
                  <a:lnTo>
                    <a:pt x="76" y="108"/>
                  </a:lnTo>
                  <a:lnTo>
                    <a:pt x="69" y="111"/>
                  </a:lnTo>
                  <a:lnTo>
                    <a:pt x="61" y="111"/>
                  </a:lnTo>
                  <a:lnTo>
                    <a:pt x="53" y="113"/>
                  </a:lnTo>
                  <a:lnTo>
                    <a:pt x="53" y="113"/>
                  </a:lnTo>
                  <a:lnTo>
                    <a:pt x="40" y="111"/>
                  </a:lnTo>
                  <a:lnTo>
                    <a:pt x="29" y="108"/>
                  </a:lnTo>
                  <a:lnTo>
                    <a:pt x="19" y="101"/>
                  </a:lnTo>
                  <a:lnTo>
                    <a:pt x="11" y="93"/>
                  </a:lnTo>
                  <a:lnTo>
                    <a:pt x="11" y="93"/>
                  </a:lnTo>
                  <a:lnTo>
                    <a:pt x="6" y="87"/>
                  </a:lnTo>
                  <a:lnTo>
                    <a:pt x="3" y="77"/>
                  </a:lnTo>
                  <a:lnTo>
                    <a:pt x="2" y="68"/>
                  </a:lnTo>
                  <a:lnTo>
                    <a:pt x="0" y="56"/>
                  </a:lnTo>
                  <a:lnTo>
                    <a:pt x="0" y="56"/>
                  </a:lnTo>
                  <a:lnTo>
                    <a:pt x="2" y="45"/>
                  </a:lnTo>
                  <a:lnTo>
                    <a:pt x="5" y="34"/>
                  </a:lnTo>
                  <a:lnTo>
                    <a:pt x="8" y="24"/>
                  </a:lnTo>
                  <a:lnTo>
                    <a:pt x="15" y="15"/>
                  </a:lnTo>
                  <a:lnTo>
                    <a:pt x="15" y="15"/>
                  </a:lnTo>
                  <a:lnTo>
                    <a:pt x="23" y="8"/>
                  </a:lnTo>
                  <a:lnTo>
                    <a:pt x="31" y="3"/>
                  </a:lnTo>
                  <a:lnTo>
                    <a:pt x="40" y="2"/>
                  </a:lnTo>
                  <a:lnTo>
                    <a:pt x="50" y="0"/>
                  </a:lnTo>
                  <a:lnTo>
                    <a:pt x="50" y="0"/>
                  </a:lnTo>
                  <a:lnTo>
                    <a:pt x="61" y="2"/>
                  </a:lnTo>
                  <a:lnTo>
                    <a:pt x="71" y="5"/>
                  </a:lnTo>
                  <a:lnTo>
                    <a:pt x="80" y="10"/>
                  </a:lnTo>
                  <a:lnTo>
                    <a:pt x="88" y="16"/>
                  </a:lnTo>
                  <a:lnTo>
                    <a:pt x="88" y="16"/>
                  </a:lnTo>
                  <a:lnTo>
                    <a:pt x="93" y="24"/>
                  </a:lnTo>
                  <a:lnTo>
                    <a:pt x="98" y="35"/>
                  </a:lnTo>
                  <a:lnTo>
                    <a:pt x="100" y="50"/>
                  </a:lnTo>
                  <a:lnTo>
                    <a:pt x="101" y="64"/>
                  </a:lnTo>
                  <a:lnTo>
                    <a:pt x="31" y="64"/>
                  </a:lnTo>
                  <a:lnTo>
                    <a:pt x="31" y="64"/>
                  </a:lnTo>
                  <a:lnTo>
                    <a:pt x="32" y="76"/>
                  </a:lnTo>
                  <a:lnTo>
                    <a:pt x="34" y="80"/>
                  </a:lnTo>
                  <a:lnTo>
                    <a:pt x="37" y="84"/>
                  </a:lnTo>
                  <a:lnTo>
                    <a:pt x="37" y="84"/>
                  </a:lnTo>
                  <a:lnTo>
                    <a:pt x="43" y="88"/>
                  </a:lnTo>
                  <a:lnTo>
                    <a:pt x="53" y="92"/>
                  </a:lnTo>
                  <a:lnTo>
                    <a:pt x="53" y="92"/>
                  </a:lnTo>
                  <a:lnTo>
                    <a:pt x="60" y="90"/>
                  </a:lnTo>
                  <a:lnTo>
                    <a:pt x="64" y="87"/>
                  </a:lnTo>
                  <a:lnTo>
                    <a:pt x="64" y="87"/>
                  </a:lnTo>
                  <a:lnTo>
                    <a:pt x="68" y="82"/>
                  </a:lnTo>
                  <a:lnTo>
                    <a:pt x="71" y="76"/>
                  </a:lnTo>
                  <a:lnTo>
                    <a:pt x="71" y="76"/>
                  </a:lnTo>
                  <a:lnTo>
                    <a:pt x="71" y="76"/>
                  </a:lnTo>
                  <a:lnTo>
                    <a:pt x="71" y="76"/>
                  </a:lnTo>
                  <a:close/>
                  <a:moveTo>
                    <a:pt x="72" y="47"/>
                  </a:moveTo>
                  <a:lnTo>
                    <a:pt x="72" y="47"/>
                  </a:lnTo>
                  <a:lnTo>
                    <a:pt x="71" y="35"/>
                  </a:lnTo>
                  <a:lnTo>
                    <a:pt x="69" y="32"/>
                  </a:lnTo>
                  <a:lnTo>
                    <a:pt x="66" y="29"/>
                  </a:lnTo>
                  <a:lnTo>
                    <a:pt x="66" y="29"/>
                  </a:lnTo>
                  <a:lnTo>
                    <a:pt x="60" y="24"/>
                  </a:lnTo>
                  <a:lnTo>
                    <a:pt x="51" y="23"/>
                  </a:lnTo>
                  <a:lnTo>
                    <a:pt x="51" y="23"/>
                  </a:lnTo>
                  <a:lnTo>
                    <a:pt x="43" y="24"/>
                  </a:lnTo>
                  <a:lnTo>
                    <a:pt x="37" y="29"/>
                  </a:lnTo>
                  <a:lnTo>
                    <a:pt x="37" y="29"/>
                  </a:lnTo>
                  <a:lnTo>
                    <a:pt x="34" y="32"/>
                  </a:lnTo>
                  <a:lnTo>
                    <a:pt x="32" y="37"/>
                  </a:lnTo>
                  <a:lnTo>
                    <a:pt x="31" y="47"/>
                  </a:lnTo>
                  <a:lnTo>
                    <a:pt x="72" y="47"/>
                  </a:lnTo>
                  <a:lnTo>
                    <a:pt x="72" y="47"/>
                  </a:lnTo>
                  <a:lnTo>
                    <a:pt x="72" y="4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8" name="Freeform 46"/>
            <p:cNvSpPr>
              <a:spLocks noChangeAspect="1"/>
            </p:cNvSpPr>
            <p:nvPr userDrawn="1"/>
          </p:nvSpPr>
          <p:spPr bwMode="auto">
            <a:xfrm>
              <a:off x="1731" y="2385"/>
              <a:ext cx="34" cy="54"/>
            </a:xfrm>
            <a:custGeom>
              <a:avLst/>
              <a:gdLst/>
              <a:ahLst/>
              <a:cxnLst>
                <a:cxn ang="0">
                  <a:pos x="29" y="109"/>
                </a:cxn>
                <a:cxn ang="0">
                  <a:pos x="0" y="109"/>
                </a:cxn>
                <a:cxn ang="0">
                  <a:pos x="0" y="2"/>
                </a:cxn>
                <a:cxn ang="0">
                  <a:pos x="28" y="2"/>
                </a:cxn>
                <a:cxn ang="0">
                  <a:pos x="28" y="18"/>
                </a:cxn>
                <a:cxn ang="0">
                  <a:pos x="28" y="18"/>
                </a:cxn>
                <a:cxn ang="0">
                  <a:pos x="34" y="8"/>
                </a:cxn>
                <a:cxn ang="0">
                  <a:pos x="39" y="3"/>
                </a:cxn>
                <a:cxn ang="0">
                  <a:pos x="39" y="3"/>
                </a:cxn>
                <a:cxn ang="0">
                  <a:pos x="45" y="2"/>
                </a:cxn>
                <a:cxn ang="0">
                  <a:pos x="52" y="0"/>
                </a:cxn>
                <a:cxn ang="0">
                  <a:pos x="52" y="0"/>
                </a:cxn>
                <a:cxn ang="0">
                  <a:pos x="61" y="2"/>
                </a:cxn>
                <a:cxn ang="0">
                  <a:pos x="69" y="5"/>
                </a:cxn>
                <a:cxn ang="0">
                  <a:pos x="61" y="31"/>
                </a:cxn>
                <a:cxn ang="0">
                  <a:pos x="61" y="31"/>
                </a:cxn>
                <a:cxn ang="0">
                  <a:pos x="55" y="27"/>
                </a:cxn>
                <a:cxn ang="0">
                  <a:pos x="49" y="26"/>
                </a:cxn>
                <a:cxn ang="0">
                  <a:pos x="49" y="26"/>
                </a:cxn>
                <a:cxn ang="0">
                  <a:pos x="42" y="26"/>
                </a:cxn>
                <a:cxn ang="0">
                  <a:pos x="37" y="29"/>
                </a:cxn>
                <a:cxn ang="0">
                  <a:pos x="37" y="29"/>
                </a:cxn>
                <a:cxn ang="0">
                  <a:pos x="34" y="34"/>
                </a:cxn>
                <a:cxn ang="0">
                  <a:pos x="31" y="40"/>
                </a:cxn>
                <a:cxn ang="0">
                  <a:pos x="31" y="40"/>
                </a:cxn>
                <a:cxn ang="0">
                  <a:pos x="29" y="55"/>
                </a:cxn>
                <a:cxn ang="0">
                  <a:pos x="29" y="77"/>
                </a:cxn>
                <a:cxn ang="0">
                  <a:pos x="29" y="109"/>
                </a:cxn>
                <a:cxn ang="0">
                  <a:pos x="29" y="109"/>
                </a:cxn>
                <a:cxn ang="0">
                  <a:pos x="29" y="109"/>
                </a:cxn>
              </a:cxnLst>
              <a:rect l="0" t="0" r="r" b="b"/>
              <a:pathLst>
                <a:path w="69" h="109">
                  <a:moveTo>
                    <a:pt x="29" y="109"/>
                  </a:moveTo>
                  <a:lnTo>
                    <a:pt x="0" y="109"/>
                  </a:lnTo>
                  <a:lnTo>
                    <a:pt x="0" y="2"/>
                  </a:lnTo>
                  <a:lnTo>
                    <a:pt x="28" y="2"/>
                  </a:lnTo>
                  <a:lnTo>
                    <a:pt x="28" y="18"/>
                  </a:lnTo>
                  <a:lnTo>
                    <a:pt x="28" y="18"/>
                  </a:lnTo>
                  <a:lnTo>
                    <a:pt x="34" y="8"/>
                  </a:lnTo>
                  <a:lnTo>
                    <a:pt x="39" y="3"/>
                  </a:lnTo>
                  <a:lnTo>
                    <a:pt x="39" y="3"/>
                  </a:lnTo>
                  <a:lnTo>
                    <a:pt x="45" y="2"/>
                  </a:lnTo>
                  <a:lnTo>
                    <a:pt x="52" y="0"/>
                  </a:lnTo>
                  <a:lnTo>
                    <a:pt x="52" y="0"/>
                  </a:lnTo>
                  <a:lnTo>
                    <a:pt x="61" y="2"/>
                  </a:lnTo>
                  <a:lnTo>
                    <a:pt x="69" y="5"/>
                  </a:lnTo>
                  <a:lnTo>
                    <a:pt x="61" y="31"/>
                  </a:lnTo>
                  <a:lnTo>
                    <a:pt x="61" y="31"/>
                  </a:lnTo>
                  <a:lnTo>
                    <a:pt x="55" y="27"/>
                  </a:lnTo>
                  <a:lnTo>
                    <a:pt x="49" y="26"/>
                  </a:lnTo>
                  <a:lnTo>
                    <a:pt x="49" y="26"/>
                  </a:lnTo>
                  <a:lnTo>
                    <a:pt x="42" y="26"/>
                  </a:lnTo>
                  <a:lnTo>
                    <a:pt x="37" y="29"/>
                  </a:lnTo>
                  <a:lnTo>
                    <a:pt x="37" y="29"/>
                  </a:lnTo>
                  <a:lnTo>
                    <a:pt x="34" y="34"/>
                  </a:lnTo>
                  <a:lnTo>
                    <a:pt x="31" y="40"/>
                  </a:lnTo>
                  <a:lnTo>
                    <a:pt x="31" y="40"/>
                  </a:lnTo>
                  <a:lnTo>
                    <a:pt x="29" y="55"/>
                  </a:lnTo>
                  <a:lnTo>
                    <a:pt x="29" y="77"/>
                  </a:lnTo>
                  <a:lnTo>
                    <a:pt x="29" y="109"/>
                  </a:lnTo>
                  <a:lnTo>
                    <a:pt x="29" y="109"/>
                  </a:lnTo>
                  <a:lnTo>
                    <a:pt x="29" y="109"/>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9" name="Freeform 47"/>
            <p:cNvSpPr>
              <a:spLocks noChangeAspect="1" noEditPoints="1"/>
            </p:cNvSpPr>
            <p:nvPr userDrawn="1"/>
          </p:nvSpPr>
          <p:spPr bwMode="auto">
            <a:xfrm>
              <a:off x="1768" y="2385"/>
              <a:ext cx="52" cy="76"/>
            </a:xfrm>
            <a:custGeom>
              <a:avLst/>
              <a:gdLst/>
              <a:ahLst/>
              <a:cxnLst>
                <a:cxn ang="0">
                  <a:pos x="36" y="121"/>
                </a:cxn>
                <a:cxn ang="0">
                  <a:pos x="37" y="125"/>
                </a:cxn>
                <a:cxn ang="0">
                  <a:pos x="40" y="129"/>
                </a:cxn>
                <a:cxn ang="0">
                  <a:pos x="53" y="132"/>
                </a:cxn>
                <a:cxn ang="0">
                  <a:pos x="63" y="132"/>
                </a:cxn>
                <a:cxn ang="0">
                  <a:pos x="69" y="129"/>
                </a:cxn>
                <a:cxn ang="0">
                  <a:pos x="76" y="121"/>
                </a:cxn>
                <a:cxn ang="0">
                  <a:pos x="77" y="116"/>
                </a:cxn>
                <a:cxn ang="0">
                  <a:pos x="77" y="92"/>
                </a:cxn>
                <a:cxn ang="0">
                  <a:pos x="71" y="100"/>
                </a:cxn>
                <a:cxn ang="0">
                  <a:pos x="55" y="109"/>
                </a:cxn>
                <a:cxn ang="0">
                  <a:pos x="45" y="109"/>
                </a:cxn>
                <a:cxn ang="0">
                  <a:pos x="26" y="105"/>
                </a:cxn>
                <a:cxn ang="0">
                  <a:pos x="10" y="92"/>
                </a:cxn>
                <a:cxn ang="0">
                  <a:pos x="7" y="84"/>
                </a:cxn>
                <a:cxn ang="0">
                  <a:pos x="2" y="66"/>
                </a:cxn>
                <a:cxn ang="0">
                  <a:pos x="0" y="56"/>
                </a:cxn>
                <a:cxn ang="0">
                  <a:pos x="3" y="32"/>
                </a:cxn>
                <a:cxn ang="0">
                  <a:pos x="13" y="15"/>
                </a:cxn>
                <a:cxn ang="0">
                  <a:pos x="21" y="8"/>
                </a:cxn>
                <a:cxn ang="0">
                  <a:pos x="37" y="2"/>
                </a:cxn>
                <a:cxn ang="0">
                  <a:pos x="45" y="0"/>
                </a:cxn>
                <a:cxn ang="0">
                  <a:pos x="65" y="5"/>
                </a:cxn>
                <a:cxn ang="0">
                  <a:pos x="79" y="18"/>
                </a:cxn>
                <a:cxn ang="0">
                  <a:pos x="105" y="2"/>
                </a:cxn>
                <a:cxn ang="0">
                  <a:pos x="105" y="100"/>
                </a:cxn>
                <a:cxn ang="0">
                  <a:pos x="103" y="127"/>
                </a:cxn>
                <a:cxn ang="0">
                  <a:pos x="98" y="135"/>
                </a:cxn>
                <a:cxn ang="0">
                  <a:pos x="93" y="141"/>
                </a:cxn>
                <a:cxn ang="0">
                  <a:pos x="79" y="151"/>
                </a:cxn>
                <a:cxn ang="0">
                  <a:pos x="68" y="153"/>
                </a:cxn>
                <a:cxn ang="0">
                  <a:pos x="55" y="154"/>
                </a:cxn>
                <a:cxn ang="0">
                  <a:pos x="31" y="151"/>
                </a:cxn>
                <a:cxn ang="0">
                  <a:pos x="15" y="145"/>
                </a:cxn>
                <a:cxn ang="0">
                  <a:pos x="10" y="140"/>
                </a:cxn>
                <a:cxn ang="0">
                  <a:pos x="5" y="127"/>
                </a:cxn>
                <a:cxn ang="0">
                  <a:pos x="3" y="121"/>
                </a:cxn>
                <a:cxn ang="0">
                  <a:pos x="3" y="117"/>
                </a:cxn>
                <a:cxn ang="0">
                  <a:pos x="3" y="117"/>
                </a:cxn>
                <a:cxn ang="0">
                  <a:pos x="29" y="53"/>
                </a:cxn>
                <a:cxn ang="0">
                  <a:pos x="34" y="74"/>
                </a:cxn>
                <a:cxn ang="0">
                  <a:pos x="36" y="79"/>
                </a:cxn>
                <a:cxn ang="0">
                  <a:pos x="44" y="85"/>
                </a:cxn>
                <a:cxn ang="0">
                  <a:pos x="53" y="87"/>
                </a:cxn>
                <a:cxn ang="0">
                  <a:pos x="58" y="87"/>
                </a:cxn>
                <a:cxn ang="0">
                  <a:pos x="66" y="82"/>
                </a:cxn>
                <a:cxn ang="0">
                  <a:pos x="71" y="79"/>
                </a:cxn>
                <a:cxn ang="0">
                  <a:pos x="76" y="69"/>
                </a:cxn>
                <a:cxn ang="0">
                  <a:pos x="77" y="55"/>
                </a:cxn>
                <a:cxn ang="0">
                  <a:pos x="77" y="47"/>
                </a:cxn>
                <a:cxn ang="0">
                  <a:pos x="74" y="34"/>
                </a:cxn>
                <a:cxn ang="0">
                  <a:pos x="71" y="31"/>
                </a:cxn>
                <a:cxn ang="0">
                  <a:pos x="63" y="24"/>
                </a:cxn>
                <a:cxn ang="0">
                  <a:pos x="53" y="23"/>
                </a:cxn>
                <a:cxn ang="0">
                  <a:pos x="48" y="23"/>
                </a:cxn>
                <a:cxn ang="0">
                  <a:pos x="40" y="26"/>
                </a:cxn>
                <a:cxn ang="0">
                  <a:pos x="36" y="29"/>
                </a:cxn>
                <a:cxn ang="0">
                  <a:pos x="31" y="40"/>
                </a:cxn>
                <a:cxn ang="0">
                  <a:pos x="29" y="53"/>
                </a:cxn>
                <a:cxn ang="0">
                  <a:pos x="29" y="53"/>
                </a:cxn>
              </a:cxnLst>
              <a:rect l="0" t="0" r="r" b="b"/>
              <a:pathLst>
                <a:path w="105" h="154">
                  <a:moveTo>
                    <a:pt x="3" y="117"/>
                  </a:moveTo>
                  <a:lnTo>
                    <a:pt x="36" y="121"/>
                  </a:lnTo>
                  <a:lnTo>
                    <a:pt x="36" y="121"/>
                  </a:lnTo>
                  <a:lnTo>
                    <a:pt x="37" y="125"/>
                  </a:lnTo>
                  <a:lnTo>
                    <a:pt x="40" y="129"/>
                  </a:lnTo>
                  <a:lnTo>
                    <a:pt x="40" y="129"/>
                  </a:lnTo>
                  <a:lnTo>
                    <a:pt x="45" y="132"/>
                  </a:lnTo>
                  <a:lnTo>
                    <a:pt x="53" y="132"/>
                  </a:lnTo>
                  <a:lnTo>
                    <a:pt x="53" y="132"/>
                  </a:lnTo>
                  <a:lnTo>
                    <a:pt x="63" y="132"/>
                  </a:lnTo>
                  <a:lnTo>
                    <a:pt x="69" y="129"/>
                  </a:lnTo>
                  <a:lnTo>
                    <a:pt x="69" y="129"/>
                  </a:lnTo>
                  <a:lnTo>
                    <a:pt x="73" y="125"/>
                  </a:lnTo>
                  <a:lnTo>
                    <a:pt x="76" y="121"/>
                  </a:lnTo>
                  <a:lnTo>
                    <a:pt x="76" y="121"/>
                  </a:lnTo>
                  <a:lnTo>
                    <a:pt x="77" y="116"/>
                  </a:lnTo>
                  <a:lnTo>
                    <a:pt x="77" y="108"/>
                  </a:lnTo>
                  <a:lnTo>
                    <a:pt x="77" y="92"/>
                  </a:lnTo>
                  <a:lnTo>
                    <a:pt x="77" y="92"/>
                  </a:lnTo>
                  <a:lnTo>
                    <a:pt x="71" y="100"/>
                  </a:lnTo>
                  <a:lnTo>
                    <a:pt x="63" y="106"/>
                  </a:lnTo>
                  <a:lnTo>
                    <a:pt x="55" y="109"/>
                  </a:lnTo>
                  <a:lnTo>
                    <a:pt x="45" y="109"/>
                  </a:lnTo>
                  <a:lnTo>
                    <a:pt x="45" y="109"/>
                  </a:lnTo>
                  <a:lnTo>
                    <a:pt x="34" y="108"/>
                  </a:lnTo>
                  <a:lnTo>
                    <a:pt x="26" y="105"/>
                  </a:lnTo>
                  <a:lnTo>
                    <a:pt x="18" y="100"/>
                  </a:lnTo>
                  <a:lnTo>
                    <a:pt x="10" y="92"/>
                  </a:lnTo>
                  <a:lnTo>
                    <a:pt x="10" y="92"/>
                  </a:lnTo>
                  <a:lnTo>
                    <a:pt x="7" y="84"/>
                  </a:lnTo>
                  <a:lnTo>
                    <a:pt x="3" y="76"/>
                  </a:lnTo>
                  <a:lnTo>
                    <a:pt x="2" y="66"/>
                  </a:lnTo>
                  <a:lnTo>
                    <a:pt x="0" y="56"/>
                  </a:lnTo>
                  <a:lnTo>
                    <a:pt x="0" y="56"/>
                  </a:lnTo>
                  <a:lnTo>
                    <a:pt x="2" y="43"/>
                  </a:lnTo>
                  <a:lnTo>
                    <a:pt x="3" y="32"/>
                  </a:lnTo>
                  <a:lnTo>
                    <a:pt x="8" y="23"/>
                  </a:lnTo>
                  <a:lnTo>
                    <a:pt x="13" y="15"/>
                  </a:lnTo>
                  <a:lnTo>
                    <a:pt x="13" y="15"/>
                  </a:lnTo>
                  <a:lnTo>
                    <a:pt x="21" y="8"/>
                  </a:lnTo>
                  <a:lnTo>
                    <a:pt x="28" y="3"/>
                  </a:lnTo>
                  <a:lnTo>
                    <a:pt x="37" y="2"/>
                  </a:lnTo>
                  <a:lnTo>
                    <a:pt x="45" y="0"/>
                  </a:lnTo>
                  <a:lnTo>
                    <a:pt x="45" y="0"/>
                  </a:lnTo>
                  <a:lnTo>
                    <a:pt x="55" y="2"/>
                  </a:lnTo>
                  <a:lnTo>
                    <a:pt x="65" y="5"/>
                  </a:lnTo>
                  <a:lnTo>
                    <a:pt x="73" y="10"/>
                  </a:lnTo>
                  <a:lnTo>
                    <a:pt x="79" y="18"/>
                  </a:lnTo>
                  <a:lnTo>
                    <a:pt x="79" y="2"/>
                  </a:lnTo>
                  <a:lnTo>
                    <a:pt x="105" y="2"/>
                  </a:lnTo>
                  <a:lnTo>
                    <a:pt x="105" y="100"/>
                  </a:lnTo>
                  <a:lnTo>
                    <a:pt x="105" y="100"/>
                  </a:lnTo>
                  <a:lnTo>
                    <a:pt x="105" y="116"/>
                  </a:lnTo>
                  <a:lnTo>
                    <a:pt x="103" y="127"/>
                  </a:lnTo>
                  <a:lnTo>
                    <a:pt x="103" y="127"/>
                  </a:lnTo>
                  <a:lnTo>
                    <a:pt x="98" y="135"/>
                  </a:lnTo>
                  <a:lnTo>
                    <a:pt x="93" y="141"/>
                  </a:lnTo>
                  <a:lnTo>
                    <a:pt x="93" y="141"/>
                  </a:lnTo>
                  <a:lnTo>
                    <a:pt x="87" y="146"/>
                  </a:lnTo>
                  <a:lnTo>
                    <a:pt x="79" y="151"/>
                  </a:lnTo>
                  <a:lnTo>
                    <a:pt x="79" y="151"/>
                  </a:lnTo>
                  <a:lnTo>
                    <a:pt x="68" y="153"/>
                  </a:lnTo>
                  <a:lnTo>
                    <a:pt x="55" y="154"/>
                  </a:lnTo>
                  <a:lnTo>
                    <a:pt x="55" y="154"/>
                  </a:lnTo>
                  <a:lnTo>
                    <a:pt x="42" y="153"/>
                  </a:lnTo>
                  <a:lnTo>
                    <a:pt x="31" y="151"/>
                  </a:lnTo>
                  <a:lnTo>
                    <a:pt x="23" y="148"/>
                  </a:lnTo>
                  <a:lnTo>
                    <a:pt x="15" y="145"/>
                  </a:lnTo>
                  <a:lnTo>
                    <a:pt x="15" y="145"/>
                  </a:lnTo>
                  <a:lnTo>
                    <a:pt x="10" y="140"/>
                  </a:lnTo>
                  <a:lnTo>
                    <a:pt x="7" y="133"/>
                  </a:lnTo>
                  <a:lnTo>
                    <a:pt x="5" y="127"/>
                  </a:lnTo>
                  <a:lnTo>
                    <a:pt x="3" y="121"/>
                  </a:lnTo>
                  <a:lnTo>
                    <a:pt x="3" y="121"/>
                  </a:lnTo>
                  <a:lnTo>
                    <a:pt x="3" y="117"/>
                  </a:lnTo>
                  <a:lnTo>
                    <a:pt x="3" y="117"/>
                  </a:lnTo>
                  <a:lnTo>
                    <a:pt x="3" y="117"/>
                  </a:lnTo>
                  <a:lnTo>
                    <a:pt x="3" y="117"/>
                  </a:lnTo>
                  <a:close/>
                  <a:moveTo>
                    <a:pt x="29" y="53"/>
                  </a:moveTo>
                  <a:lnTo>
                    <a:pt x="29" y="53"/>
                  </a:lnTo>
                  <a:lnTo>
                    <a:pt x="31" y="69"/>
                  </a:lnTo>
                  <a:lnTo>
                    <a:pt x="34" y="74"/>
                  </a:lnTo>
                  <a:lnTo>
                    <a:pt x="36" y="79"/>
                  </a:lnTo>
                  <a:lnTo>
                    <a:pt x="36" y="79"/>
                  </a:lnTo>
                  <a:lnTo>
                    <a:pt x="40" y="82"/>
                  </a:lnTo>
                  <a:lnTo>
                    <a:pt x="44" y="85"/>
                  </a:lnTo>
                  <a:lnTo>
                    <a:pt x="48" y="87"/>
                  </a:lnTo>
                  <a:lnTo>
                    <a:pt x="53" y="87"/>
                  </a:lnTo>
                  <a:lnTo>
                    <a:pt x="53" y="87"/>
                  </a:lnTo>
                  <a:lnTo>
                    <a:pt x="58" y="87"/>
                  </a:lnTo>
                  <a:lnTo>
                    <a:pt x="63" y="85"/>
                  </a:lnTo>
                  <a:lnTo>
                    <a:pt x="66" y="82"/>
                  </a:lnTo>
                  <a:lnTo>
                    <a:pt x="71" y="79"/>
                  </a:lnTo>
                  <a:lnTo>
                    <a:pt x="71" y="79"/>
                  </a:lnTo>
                  <a:lnTo>
                    <a:pt x="73" y="74"/>
                  </a:lnTo>
                  <a:lnTo>
                    <a:pt x="76" y="69"/>
                  </a:lnTo>
                  <a:lnTo>
                    <a:pt x="77" y="63"/>
                  </a:lnTo>
                  <a:lnTo>
                    <a:pt x="77" y="55"/>
                  </a:lnTo>
                  <a:lnTo>
                    <a:pt x="77" y="55"/>
                  </a:lnTo>
                  <a:lnTo>
                    <a:pt x="77" y="47"/>
                  </a:lnTo>
                  <a:lnTo>
                    <a:pt x="76" y="40"/>
                  </a:lnTo>
                  <a:lnTo>
                    <a:pt x="74" y="34"/>
                  </a:lnTo>
                  <a:lnTo>
                    <a:pt x="71" y="31"/>
                  </a:lnTo>
                  <a:lnTo>
                    <a:pt x="71" y="31"/>
                  </a:lnTo>
                  <a:lnTo>
                    <a:pt x="66" y="26"/>
                  </a:lnTo>
                  <a:lnTo>
                    <a:pt x="63" y="24"/>
                  </a:lnTo>
                  <a:lnTo>
                    <a:pt x="58" y="23"/>
                  </a:lnTo>
                  <a:lnTo>
                    <a:pt x="53" y="23"/>
                  </a:lnTo>
                  <a:lnTo>
                    <a:pt x="53" y="23"/>
                  </a:lnTo>
                  <a:lnTo>
                    <a:pt x="48" y="23"/>
                  </a:lnTo>
                  <a:lnTo>
                    <a:pt x="44" y="24"/>
                  </a:lnTo>
                  <a:lnTo>
                    <a:pt x="40" y="26"/>
                  </a:lnTo>
                  <a:lnTo>
                    <a:pt x="36" y="29"/>
                  </a:lnTo>
                  <a:lnTo>
                    <a:pt x="36" y="29"/>
                  </a:lnTo>
                  <a:lnTo>
                    <a:pt x="34" y="34"/>
                  </a:lnTo>
                  <a:lnTo>
                    <a:pt x="31" y="40"/>
                  </a:lnTo>
                  <a:lnTo>
                    <a:pt x="29" y="53"/>
                  </a:lnTo>
                  <a:lnTo>
                    <a:pt x="29" y="53"/>
                  </a:lnTo>
                  <a:lnTo>
                    <a:pt x="29" y="53"/>
                  </a:lnTo>
                  <a:lnTo>
                    <a:pt x="29" y="53"/>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50" name="Freeform 48"/>
            <p:cNvSpPr>
              <a:spLocks noChangeAspect="1"/>
            </p:cNvSpPr>
            <p:nvPr userDrawn="1"/>
          </p:nvSpPr>
          <p:spPr bwMode="auto">
            <a:xfrm>
              <a:off x="1829" y="2385"/>
              <a:ext cx="54" cy="76"/>
            </a:xfrm>
            <a:custGeom>
              <a:avLst/>
              <a:gdLst/>
              <a:ahLst/>
              <a:cxnLst>
                <a:cxn ang="0">
                  <a:pos x="0" y="0"/>
                </a:cxn>
                <a:cxn ang="0">
                  <a:pos x="31" y="0"/>
                </a:cxn>
                <a:cxn ang="0">
                  <a:pos x="57" y="77"/>
                </a:cxn>
                <a:cxn ang="0">
                  <a:pos x="82" y="0"/>
                </a:cxn>
                <a:cxn ang="0">
                  <a:pos x="111" y="0"/>
                </a:cxn>
                <a:cxn ang="0">
                  <a:pos x="73" y="104"/>
                </a:cxn>
                <a:cxn ang="0">
                  <a:pos x="66" y="123"/>
                </a:cxn>
                <a:cxn ang="0">
                  <a:pos x="66" y="123"/>
                </a:cxn>
                <a:cxn ang="0">
                  <a:pos x="60" y="136"/>
                </a:cxn>
                <a:cxn ang="0">
                  <a:pos x="60" y="136"/>
                </a:cxn>
                <a:cxn ang="0">
                  <a:pos x="55" y="141"/>
                </a:cxn>
                <a:cxn ang="0">
                  <a:pos x="52" y="144"/>
                </a:cxn>
                <a:cxn ang="0">
                  <a:pos x="52" y="144"/>
                </a:cxn>
                <a:cxn ang="0">
                  <a:pos x="47" y="148"/>
                </a:cxn>
                <a:cxn ang="0">
                  <a:pos x="41" y="149"/>
                </a:cxn>
                <a:cxn ang="0">
                  <a:pos x="41" y="149"/>
                </a:cxn>
                <a:cxn ang="0">
                  <a:pos x="26" y="152"/>
                </a:cxn>
                <a:cxn ang="0">
                  <a:pos x="26" y="152"/>
                </a:cxn>
                <a:cxn ang="0">
                  <a:pos x="10" y="149"/>
                </a:cxn>
                <a:cxn ang="0">
                  <a:pos x="8" y="128"/>
                </a:cxn>
                <a:cxn ang="0">
                  <a:pos x="8" y="128"/>
                </a:cxn>
                <a:cxn ang="0">
                  <a:pos x="20" y="128"/>
                </a:cxn>
                <a:cxn ang="0">
                  <a:pos x="20" y="128"/>
                </a:cxn>
                <a:cxn ang="0">
                  <a:pos x="28" y="128"/>
                </a:cxn>
                <a:cxn ang="0">
                  <a:pos x="31" y="125"/>
                </a:cxn>
                <a:cxn ang="0">
                  <a:pos x="34" y="123"/>
                </a:cxn>
                <a:cxn ang="0">
                  <a:pos x="34" y="123"/>
                </a:cxn>
                <a:cxn ang="0">
                  <a:pos x="39" y="117"/>
                </a:cxn>
                <a:cxn ang="0">
                  <a:pos x="42" y="107"/>
                </a:cxn>
                <a:cxn ang="0">
                  <a:pos x="0" y="0"/>
                </a:cxn>
                <a:cxn ang="0">
                  <a:pos x="0" y="0"/>
                </a:cxn>
                <a:cxn ang="0">
                  <a:pos x="0" y="0"/>
                </a:cxn>
              </a:cxnLst>
              <a:rect l="0" t="0" r="r" b="b"/>
              <a:pathLst>
                <a:path w="111" h="152">
                  <a:moveTo>
                    <a:pt x="0" y="0"/>
                  </a:moveTo>
                  <a:lnTo>
                    <a:pt x="31" y="0"/>
                  </a:lnTo>
                  <a:lnTo>
                    <a:pt x="57" y="77"/>
                  </a:lnTo>
                  <a:lnTo>
                    <a:pt x="82" y="0"/>
                  </a:lnTo>
                  <a:lnTo>
                    <a:pt x="111" y="0"/>
                  </a:lnTo>
                  <a:lnTo>
                    <a:pt x="73" y="104"/>
                  </a:lnTo>
                  <a:lnTo>
                    <a:pt x="66" y="123"/>
                  </a:lnTo>
                  <a:lnTo>
                    <a:pt x="66" y="123"/>
                  </a:lnTo>
                  <a:lnTo>
                    <a:pt x="60" y="136"/>
                  </a:lnTo>
                  <a:lnTo>
                    <a:pt x="60" y="136"/>
                  </a:lnTo>
                  <a:lnTo>
                    <a:pt x="55" y="141"/>
                  </a:lnTo>
                  <a:lnTo>
                    <a:pt x="52" y="144"/>
                  </a:lnTo>
                  <a:lnTo>
                    <a:pt x="52" y="144"/>
                  </a:lnTo>
                  <a:lnTo>
                    <a:pt x="47" y="148"/>
                  </a:lnTo>
                  <a:lnTo>
                    <a:pt x="41" y="149"/>
                  </a:lnTo>
                  <a:lnTo>
                    <a:pt x="41" y="149"/>
                  </a:lnTo>
                  <a:lnTo>
                    <a:pt x="26" y="152"/>
                  </a:lnTo>
                  <a:lnTo>
                    <a:pt x="26" y="152"/>
                  </a:lnTo>
                  <a:lnTo>
                    <a:pt x="10" y="149"/>
                  </a:lnTo>
                  <a:lnTo>
                    <a:pt x="8" y="128"/>
                  </a:lnTo>
                  <a:lnTo>
                    <a:pt x="8" y="128"/>
                  </a:lnTo>
                  <a:lnTo>
                    <a:pt x="20" y="128"/>
                  </a:lnTo>
                  <a:lnTo>
                    <a:pt x="20" y="128"/>
                  </a:lnTo>
                  <a:lnTo>
                    <a:pt x="28" y="128"/>
                  </a:lnTo>
                  <a:lnTo>
                    <a:pt x="31" y="125"/>
                  </a:lnTo>
                  <a:lnTo>
                    <a:pt x="34" y="123"/>
                  </a:lnTo>
                  <a:lnTo>
                    <a:pt x="34" y="123"/>
                  </a:lnTo>
                  <a:lnTo>
                    <a:pt x="39" y="117"/>
                  </a:lnTo>
                  <a:lnTo>
                    <a:pt x="42" y="107"/>
                  </a:lnTo>
                  <a:lnTo>
                    <a:pt x="0" y="0"/>
                  </a:lnTo>
                  <a:lnTo>
                    <a:pt x="0" y="0"/>
                  </a:lnTo>
                  <a:lnTo>
                    <a:pt x="0" y="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51" name="Freeform 49"/>
            <p:cNvSpPr>
              <a:spLocks noChangeAspect="1" noEditPoints="1"/>
            </p:cNvSpPr>
            <p:nvPr userDrawn="1"/>
          </p:nvSpPr>
          <p:spPr bwMode="auto">
            <a:xfrm>
              <a:off x="1915" y="2364"/>
              <a:ext cx="75" cy="75"/>
            </a:xfrm>
            <a:custGeom>
              <a:avLst/>
              <a:gdLst/>
              <a:ahLst/>
              <a:cxnLst>
                <a:cxn ang="0">
                  <a:pos x="149" y="147"/>
                </a:cxn>
                <a:cxn ang="0">
                  <a:pos x="117" y="147"/>
                </a:cxn>
                <a:cxn ang="0">
                  <a:pos x="104" y="114"/>
                </a:cxn>
                <a:cxn ang="0">
                  <a:pos x="45" y="114"/>
                </a:cxn>
                <a:cxn ang="0">
                  <a:pos x="32" y="147"/>
                </a:cxn>
                <a:cxn ang="0">
                  <a:pos x="0" y="147"/>
                </a:cxn>
                <a:cxn ang="0">
                  <a:pos x="58" y="0"/>
                </a:cxn>
                <a:cxn ang="0">
                  <a:pos x="90" y="0"/>
                </a:cxn>
                <a:cxn ang="0">
                  <a:pos x="149" y="147"/>
                </a:cxn>
                <a:cxn ang="0">
                  <a:pos x="149" y="147"/>
                </a:cxn>
                <a:cxn ang="0">
                  <a:pos x="149" y="147"/>
                </a:cxn>
                <a:cxn ang="0">
                  <a:pos x="95" y="90"/>
                </a:cxn>
                <a:cxn ang="0">
                  <a:pos x="74" y="35"/>
                </a:cxn>
                <a:cxn ang="0">
                  <a:pos x="53" y="90"/>
                </a:cxn>
                <a:cxn ang="0">
                  <a:pos x="95" y="90"/>
                </a:cxn>
                <a:cxn ang="0">
                  <a:pos x="95" y="90"/>
                </a:cxn>
                <a:cxn ang="0">
                  <a:pos x="95" y="90"/>
                </a:cxn>
              </a:cxnLst>
              <a:rect l="0" t="0" r="r" b="b"/>
              <a:pathLst>
                <a:path w="149" h="147">
                  <a:moveTo>
                    <a:pt x="149" y="147"/>
                  </a:moveTo>
                  <a:lnTo>
                    <a:pt x="117" y="147"/>
                  </a:lnTo>
                  <a:lnTo>
                    <a:pt x="104" y="114"/>
                  </a:lnTo>
                  <a:lnTo>
                    <a:pt x="45" y="114"/>
                  </a:lnTo>
                  <a:lnTo>
                    <a:pt x="32" y="147"/>
                  </a:lnTo>
                  <a:lnTo>
                    <a:pt x="0" y="147"/>
                  </a:lnTo>
                  <a:lnTo>
                    <a:pt x="58" y="0"/>
                  </a:lnTo>
                  <a:lnTo>
                    <a:pt x="90" y="0"/>
                  </a:lnTo>
                  <a:lnTo>
                    <a:pt x="149" y="147"/>
                  </a:lnTo>
                  <a:lnTo>
                    <a:pt x="149" y="147"/>
                  </a:lnTo>
                  <a:lnTo>
                    <a:pt x="149" y="147"/>
                  </a:lnTo>
                  <a:close/>
                  <a:moveTo>
                    <a:pt x="95" y="90"/>
                  </a:moveTo>
                  <a:lnTo>
                    <a:pt x="74" y="35"/>
                  </a:lnTo>
                  <a:lnTo>
                    <a:pt x="53" y="90"/>
                  </a:lnTo>
                  <a:lnTo>
                    <a:pt x="95" y="90"/>
                  </a:lnTo>
                  <a:lnTo>
                    <a:pt x="95" y="90"/>
                  </a:lnTo>
                  <a:lnTo>
                    <a:pt x="95" y="9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52" name="Freeform 50"/>
            <p:cNvSpPr>
              <a:spLocks noChangeAspect="1" noEditPoints="1"/>
            </p:cNvSpPr>
            <p:nvPr userDrawn="1"/>
          </p:nvSpPr>
          <p:spPr bwMode="auto">
            <a:xfrm>
              <a:off x="1996" y="2385"/>
              <a:ext cx="52" cy="76"/>
            </a:xfrm>
            <a:custGeom>
              <a:avLst/>
              <a:gdLst/>
              <a:ahLst/>
              <a:cxnLst>
                <a:cxn ang="0">
                  <a:pos x="35" y="121"/>
                </a:cxn>
                <a:cxn ang="0">
                  <a:pos x="36" y="125"/>
                </a:cxn>
                <a:cxn ang="0">
                  <a:pos x="40" y="129"/>
                </a:cxn>
                <a:cxn ang="0">
                  <a:pos x="53" y="132"/>
                </a:cxn>
                <a:cxn ang="0">
                  <a:pos x="62" y="132"/>
                </a:cxn>
                <a:cxn ang="0">
                  <a:pos x="69" y="129"/>
                </a:cxn>
                <a:cxn ang="0">
                  <a:pos x="75" y="121"/>
                </a:cxn>
                <a:cxn ang="0">
                  <a:pos x="75" y="116"/>
                </a:cxn>
                <a:cxn ang="0">
                  <a:pos x="77" y="92"/>
                </a:cxn>
                <a:cxn ang="0">
                  <a:pos x="69" y="100"/>
                </a:cxn>
                <a:cxn ang="0">
                  <a:pos x="53" y="109"/>
                </a:cxn>
                <a:cxn ang="0">
                  <a:pos x="45" y="109"/>
                </a:cxn>
                <a:cxn ang="0">
                  <a:pos x="24" y="105"/>
                </a:cxn>
                <a:cxn ang="0">
                  <a:pos x="9" y="92"/>
                </a:cxn>
                <a:cxn ang="0">
                  <a:pos x="4" y="84"/>
                </a:cxn>
                <a:cxn ang="0">
                  <a:pos x="0" y="66"/>
                </a:cxn>
                <a:cxn ang="0">
                  <a:pos x="0" y="56"/>
                </a:cxn>
                <a:cxn ang="0">
                  <a:pos x="3" y="32"/>
                </a:cxn>
                <a:cxn ang="0">
                  <a:pos x="12" y="15"/>
                </a:cxn>
                <a:cxn ang="0">
                  <a:pos x="19" y="8"/>
                </a:cxn>
                <a:cxn ang="0">
                  <a:pos x="35" y="2"/>
                </a:cxn>
                <a:cxn ang="0">
                  <a:pos x="45" y="0"/>
                </a:cxn>
                <a:cxn ang="0">
                  <a:pos x="64" y="5"/>
                </a:cxn>
                <a:cxn ang="0">
                  <a:pos x="78" y="18"/>
                </a:cxn>
                <a:cxn ang="0">
                  <a:pos x="104" y="2"/>
                </a:cxn>
                <a:cxn ang="0">
                  <a:pos x="104" y="100"/>
                </a:cxn>
                <a:cxn ang="0">
                  <a:pos x="101" y="127"/>
                </a:cxn>
                <a:cxn ang="0">
                  <a:pos x="98" y="135"/>
                </a:cxn>
                <a:cxn ang="0">
                  <a:pos x="93" y="141"/>
                </a:cxn>
                <a:cxn ang="0">
                  <a:pos x="77" y="151"/>
                </a:cxn>
                <a:cxn ang="0">
                  <a:pos x="67" y="153"/>
                </a:cxn>
                <a:cxn ang="0">
                  <a:pos x="53" y="154"/>
                </a:cxn>
                <a:cxn ang="0">
                  <a:pos x="30" y="151"/>
                </a:cxn>
                <a:cxn ang="0">
                  <a:pos x="14" y="145"/>
                </a:cxn>
                <a:cxn ang="0">
                  <a:pos x="9" y="140"/>
                </a:cxn>
                <a:cxn ang="0">
                  <a:pos x="4" y="127"/>
                </a:cxn>
                <a:cxn ang="0">
                  <a:pos x="3" y="121"/>
                </a:cxn>
                <a:cxn ang="0">
                  <a:pos x="3" y="117"/>
                </a:cxn>
                <a:cxn ang="0">
                  <a:pos x="3" y="117"/>
                </a:cxn>
                <a:cxn ang="0">
                  <a:pos x="28" y="53"/>
                </a:cxn>
                <a:cxn ang="0">
                  <a:pos x="32" y="74"/>
                </a:cxn>
                <a:cxn ang="0">
                  <a:pos x="35" y="79"/>
                </a:cxn>
                <a:cxn ang="0">
                  <a:pos x="43" y="85"/>
                </a:cxn>
                <a:cxn ang="0">
                  <a:pos x="51" y="87"/>
                </a:cxn>
                <a:cxn ang="0">
                  <a:pos x="56" y="87"/>
                </a:cxn>
                <a:cxn ang="0">
                  <a:pos x="65" y="82"/>
                </a:cxn>
                <a:cxn ang="0">
                  <a:pos x="69" y="79"/>
                </a:cxn>
                <a:cxn ang="0">
                  <a:pos x="75" y="69"/>
                </a:cxn>
                <a:cxn ang="0">
                  <a:pos x="77" y="55"/>
                </a:cxn>
                <a:cxn ang="0">
                  <a:pos x="77" y="47"/>
                </a:cxn>
                <a:cxn ang="0">
                  <a:pos x="72" y="34"/>
                </a:cxn>
                <a:cxn ang="0">
                  <a:pos x="70" y="31"/>
                </a:cxn>
                <a:cxn ang="0">
                  <a:pos x="62" y="24"/>
                </a:cxn>
                <a:cxn ang="0">
                  <a:pos x="53" y="23"/>
                </a:cxn>
                <a:cxn ang="0">
                  <a:pos x="48" y="23"/>
                </a:cxn>
                <a:cxn ang="0">
                  <a:pos x="38" y="26"/>
                </a:cxn>
                <a:cxn ang="0">
                  <a:pos x="35" y="29"/>
                </a:cxn>
                <a:cxn ang="0">
                  <a:pos x="30" y="40"/>
                </a:cxn>
                <a:cxn ang="0">
                  <a:pos x="28" y="53"/>
                </a:cxn>
                <a:cxn ang="0">
                  <a:pos x="28" y="53"/>
                </a:cxn>
              </a:cxnLst>
              <a:rect l="0" t="0" r="r" b="b"/>
              <a:pathLst>
                <a:path w="104" h="154">
                  <a:moveTo>
                    <a:pt x="3" y="117"/>
                  </a:moveTo>
                  <a:lnTo>
                    <a:pt x="35" y="121"/>
                  </a:lnTo>
                  <a:lnTo>
                    <a:pt x="35" y="121"/>
                  </a:lnTo>
                  <a:lnTo>
                    <a:pt x="36" y="125"/>
                  </a:lnTo>
                  <a:lnTo>
                    <a:pt x="40" y="129"/>
                  </a:lnTo>
                  <a:lnTo>
                    <a:pt x="40" y="129"/>
                  </a:lnTo>
                  <a:lnTo>
                    <a:pt x="45" y="132"/>
                  </a:lnTo>
                  <a:lnTo>
                    <a:pt x="53" y="132"/>
                  </a:lnTo>
                  <a:lnTo>
                    <a:pt x="53" y="132"/>
                  </a:lnTo>
                  <a:lnTo>
                    <a:pt x="62" y="132"/>
                  </a:lnTo>
                  <a:lnTo>
                    <a:pt x="69" y="129"/>
                  </a:lnTo>
                  <a:lnTo>
                    <a:pt x="69" y="129"/>
                  </a:lnTo>
                  <a:lnTo>
                    <a:pt x="72" y="125"/>
                  </a:lnTo>
                  <a:lnTo>
                    <a:pt x="75" y="121"/>
                  </a:lnTo>
                  <a:lnTo>
                    <a:pt x="75" y="121"/>
                  </a:lnTo>
                  <a:lnTo>
                    <a:pt x="75" y="116"/>
                  </a:lnTo>
                  <a:lnTo>
                    <a:pt x="77" y="108"/>
                  </a:lnTo>
                  <a:lnTo>
                    <a:pt x="77" y="92"/>
                  </a:lnTo>
                  <a:lnTo>
                    <a:pt x="77" y="92"/>
                  </a:lnTo>
                  <a:lnTo>
                    <a:pt x="69" y="100"/>
                  </a:lnTo>
                  <a:lnTo>
                    <a:pt x="62" y="106"/>
                  </a:lnTo>
                  <a:lnTo>
                    <a:pt x="53" y="109"/>
                  </a:lnTo>
                  <a:lnTo>
                    <a:pt x="45" y="109"/>
                  </a:lnTo>
                  <a:lnTo>
                    <a:pt x="45" y="109"/>
                  </a:lnTo>
                  <a:lnTo>
                    <a:pt x="33" y="108"/>
                  </a:lnTo>
                  <a:lnTo>
                    <a:pt x="24" y="105"/>
                  </a:lnTo>
                  <a:lnTo>
                    <a:pt x="16" y="100"/>
                  </a:lnTo>
                  <a:lnTo>
                    <a:pt x="9" y="92"/>
                  </a:lnTo>
                  <a:lnTo>
                    <a:pt x="9" y="92"/>
                  </a:lnTo>
                  <a:lnTo>
                    <a:pt x="4" y="84"/>
                  </a:lnTo>
                  <a:lnTo>
                    <a:pt x="3" y="76"/>
                  </a:lnTo>
                  <a:lnTo>
                    <a:pt x="0" y="66"/>
                  </a:lnTo>
                  <a:lnTo>
                    <a:pt x="0" y="56"/>
                  </a:lnTo>
                  <a:lnTo>
                    <a:pt x="0" y="56"/>
                  </a:lnTo>
                  <a:lnTo>
                    <a:pt x="0" y="43"/>
                  </a:lnTo>
                  <a:lnTo>
                    <a:pt x="3" y="32"/>
                  </a:lnTo>
                  <a:lnTo>
                    <a:pt x="8" y="23"/>
                  </a:lnTo>
                  <a:lnTo>
                    <a:pt x="12" y="15"/>
                  </a:lnTo>
                  <a:lnTo>
                    <a:pt x="12" y="15"/>
                  </a:lnTo>
                  <a:lnTo>
                    <a:pt x="19" y="8"/>
                  </a:lnTo>
                  <a:lnTo>
                    <a:pt x="27" y="3"/>
                  </a:lnTo>
                  <a:lnTo>
                    <a:pt x="35" y="2"/>
                  </a:lnTo>
                  <a:lnTo>
                    <a:pt x="45" y="0"/>
                  </a:lnTo>
                  <a:lnTo>
                    <a:pt x="45" y="0"/>
                  </a:lnTo>
                  <a:lnTo>
                    <a:pt x="54" y="2"/>
                  </a:lnTo>
                  <a:lnTo>
                    <a:pt x="64" y="5"/>
                  </a:lnTo>
                  <a:lnTo>
                    <a:pt x="72" y="10"/>
                  </a:lnTo>
                  <a:lnTo>
                    <a:pt x="78" y="18"/>
                  </a:lnTo>
                  <a:lnTo>
                    <a:pt x="78" y="2"/>
                  </a:lnTo>
                  <a:lnTo>
                    <a:pt x="104" y="2"/>
                  </a:lnTo>
                  <a:lnTo>
                    <a:pt x="104" y="100"/>
                  </a:lnTo>
                  <a:lnTo>
                    <a:pt x="104" y="100"/>
                  </a:lnTo>
                  <a:lnTo>
                    <a:pt x="104" y="116"/>
                  </a:lnTo>
                  <a:lnTo>
                    <a:pt x="101" y="127"/>
                  </a:lnTo>
                  <a:lnTo>
                    <a:pt x="101" y="127"/>
                  </a:lnTo>
                  <a:lnTo>
                    <a:pt x="98" y="135"/>
                  </a:lnTo>
                  <a:lnTo>
                    <a:pt x="93" y="141"/>
                  </a:lnTo>
                  <a:lnTo>
                    <a:pt x="93" y="141"/>
                  </a:lnTo>
                  <a:lnTo>
                    <a:pt x="86" y="146"/>
                  </a:lnTo>
                  <a:lnTo>
                    <a:pt x="77" y="151"/>
                  </a:lnTo>
                  <a:lnTo>
                    <a:pt x="77" y="151"/>
                  </a:lnTo>
                  <a:lnTo>
                    <a:pt x="67" y="153"/>
                  </a:lnTo>
                  <a:lnTo>
                    <a:pt x="53" y="154"/>
                  </a:lnTo>
                  <a:lnTo>
                    <a:pt x="53" y="154"/>
                  </a:lnTo>
                  <a:lnTo>
                    <a:pt x="41" y="153"/>
                  </a:lnTo>
                  <a:lnTo>
                    <a:pt x="30" y="151"/>
                  </a:lnTo>
                  <a:lnTo>
                    <a:pt x="20" y="148"/>
                  </a:lnTo>
                  <a:lnTo>
                    <a:pt x="14" y="145"/>
                  </a:lnTo>
                  <a:lnTo>
                    <a:pt x="14" y="145"/>
                  </a:lnTo>
                  <a:lnTo>
                    <a:pt x="9" y="140"/>
                  </a:lnTo>
                  <a:lnTo>
                    <a:pt x="6" y="133"/>
                  </a:lnTo>
                  <a:lnTo>
                    <a:pt x="4" y="127"/>
                  </a:lnTo>
                  <a:lnTo>
                    <a:pt x="3" y="121"/>
                  </a:lnTo>
                  <a:lnTo>
                    <a:pt x="3" y="121"/>
                  </a:lnTo>
                  <a:lnTo>
                    <a:pt x="3" y="117"/>
                  </a:lnTo>
                  <a:lnTo>
                    <a:pt x="3" y="117"/>
                  </a:lnTo>
                  <a:lnTo>
                    <a:pt x="3" y="117"/>
                  </a:lnTo>
                  <a:lnTo>
                    <a:pt x="3" y="117"/>
                  </a:lnTo>
                  <a:close/>
                  <a:moveTo>
                    <a:pt x="28" y="53"/>
                  </a:moveTo>
                  <a:lnTo>
                    <a:pt x="28" y="53"/>
                  </a:lnTo>
                  <a:lnTo>
                    <a:pt x="30" y="69"/>
                  </a:lnTo>
                  <a:lnTo>
                    <a:pt x="32" y="74"/>
                  </a:lnTo>
                  <a:lnTo>
                    <a:pt x="35" y="79"/>
                  </a:lnTo>
                  <a:lnTo>
                    <a:pt x="35" y="79"/>
                  </a:lnTo>
                  <a:lnTo>
                    <a:pt x="38" y="82"/>
                  </a:lnTo>
                  <a:lnTo>
                    <a:pt x="43" y="85"/>
                  </a:lnTo>
                  <a:lnTo>
                    <a:pt x="46" y="87"/>
                  </a:lnTo>
                  <a:lnTo>
                    <a:pt x="51" y="87"/>
                  </a:lnTo>
                  <a:lnTo>
                    <a:pt x="51" y="87"/>
                  </a:lnTo>
                  <a:lnTo>
                    <a:pt x="56" y="87"/>
                  </a:lnTo>
                  <a:lnTo>
                    <a:pt x="61" y="85"/>
                  </a:lnTo>
                  <a:lnTo>
                    <a:pt x="65" y="82"/>
                  </a:lnTo>
                  <a:lnTo>
                    <a:pt x="69" y="79"/>
                  </a:lnTo>
                  <a:lnTo>
                    <a:pt x="69" y="79"/>
                  </a:lnTo>
                  <a:lnTo>
                    <a:pt x="72" y="74"/>
                  </a:lnTo>
                  <a:lnTo>
                    <a:pt x="75" y="69"/>
                  </a:lnTo>
                  <a:lnTo>
                    <a:pt x="77" y="63"/>
                  </a:lnTo>
                  <a:lnTo>
                    <a:pt x="77" y="55"/>
                  </a:lnTo>
                  <a:lnTo>
                    <a:pt x="77" y="55"/>
                  </a:lnTo>
                  <a:lnTo>
                    <a:pt x="77" y="47"/>
                  </a:lnTo>
                  <a:lnTo>
                    <a:pt x="75" y="40"/>
                  </a:lnTo>
                  <a:lnTo>
                    <a:pt x="72" y="34"/>
                  </a:lnTo>
                  <a:lnTo>
                    <a:pt x="70" y="31"/>
                  </a:lnTo>
                  <a:lnTo>
                    <a:pt x="70" y="31"/>
                  </a:lnTo>
                  <a:lnTo>
                    <a:pt x="65" y="26"/>
                  </a:lnTo>
                  <a:lnTo>
                    <a:pt x="62" y="24"/>
                  </a:lnTo>
                  <a:lnTo>
                    <a:pt x="57" y="23"/>
                  </a:lnTo>
                  <a:lnTo>
                    <a:pt x="53" y="23"/>
                  </a:lnTo>
                  <a:lnTo>
                    <a:pt x="53" y="23"/>
                  </a:lnTo>
                  <a:lnTo>
                    <a:pt x="48" y="23"/>
                  </a:lnTo>
                  <a:lnTo>
                    <a:pt x="43" y="24"/>
                  </a:lnTo>
                  <a:lnTo>
                    <a:pt x="38" y="26"/>
                  </a:lnTo>
                  <a:lnTo>
                    <a:pt x="35" y="29"/>
                  </a:lnTo>
                  <a:lnTo>
                    <a:pt x="35" y="29"/>
                  </a:lnTo>
                  <a:lnTo>
                    <a:pt x="32" y="34"/>
                  </a:lnTo>
                  <a:lnTo>
                    <a:pt x="30" y="40"/>
                  </a:lnTo>
                  <a:lnTo>
                    <a:pt x="28" y="53"/>
                  </a:lnTo>
                  <a:lnTo>
                    <a:pt x="28" y="53"/>
                  </a:lnTo>
                  <a:lnTo>
                    <a:pt x="28" y="53"/>
                  </a:lnTo>
                  <a:lnTo>
                    <a:pt x="28" y="53"/>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53" name="Freeform 51"/>
            <p:cNvSpPr>
              <a:spLocks noChangeAspect="1" noEditPoints="1"/>
            </p:cNvSpPr>
            <p:nvPr userDrawn="1"/>
          </p:nvSpPr>
          <p:spPr bwMode="auto">
            <a:xfrm>
              <a:off x="2058" y="2385"/>
              <a:ext cx="51" cy="55"/>
            </a:xfrm>
            <a:custGeom>
              <a:avLst/>
              <a:gdLst/>
              <a:ahLst/>
              <a:cxnLst>
                <a:cxn ang="0">
                  <a:pos x="100" y="80"/>
                </a:cxn>
                <a:cxn ang="0">
                  <a:pos x="97" y="87"/>
                </a:cxn>
                <a:cxn ang="0">
                  <a:pos x="87" y="100"/>
                </a:cxn>
                <a:cxn ang="0">
                  <a:pos x="82" y="105"/>
                </a:cxn>
                <a:cxn ang="0">
                  <a:pos x="70" y="111"/>
                </a:cxn>
                <a:cxn ang="0">
                  <a:pos x="53" y="113"/>
                </a:cxn>
                <a:cxn ang="0">
                  <a:pos x="41" y="111"/>
                </a:cxn>
                <a:cxn ang="0">
                  <a:pos x="20" y="101"/>
                </a:cxn>
                <a:cxn ang="0">
                  <a:pos x="12" y="93"/>
                </a:cxn>
                <a:cxn ang="0">
                  <a:pos x="4" y="77"/>
                </a:cxn>
                <a:cxn ang="0">
                  <a:pos x="0" y="56"/>
                </a:cxn>
                <a:cxn ang="0">
                  <a:pos x="2" y="45"/>
                </a:cxn>
                <a:cxn ang="0">
                  <a:pos x="8" y="24"/>
                </a:cxn>
                <a:cxn ang="0">
                  <a:pos x="15" y="15"/>
                </a:cxn>
                <a:cxn ang="0">
                  <a:pos x="31" y="3"/>
                </a:cxn>
                <a:cxn ang="0">
                  <a:pos x="50" y="0"/>
                </a:cxn>
                <a:cxn ang="0">
                  <a:pos x="62" y="2"/>
                </a:cxn>
                <a:cxn ang="0">
                  <a:pos x="81" y="10"/>
                </a:cxn>
                <a:cxn ang="0">
                  <a:pos x="87" y="16"/>
                </a:cxn>
                <a:cxn ang="0">
                  <a:pos x="98" y="35"/>
                </a:cxn>
                <a:cxn ang="0">
                  <a:pos x="102" y="64"/>
                </a:cxn>
                <a:cxn ang="0">
                  <a:pos x="29" y="64"/>
                </a:cxn>
                <a:cxn ang="0">
                  <a:pos x="34" y="80"/>
                </a:cxn>
                <a:cxn ang="0">
                  <a:pos x="37" y="84"/>
                </a:cxn>
                <a:cxn ang="0">
                  <a:pos x="53" y="92"/>
                </a:cxn>
                <a:cxn ang="0">
                  <a:pos x="60" y="90"/>
                </a:cxn>
                <a:cxn ang="0">
                  <a:pos x="65" y="87"/>
                </a:cxn>
                <a:cxn ang="0">
                  <a:pos x="71" y="76"/>
                </a:cxn>
                <a:cxn ang="0">
                  <a:pos x="71" y="76"/>
                </a:cxn>
                <a:cxn ang="0">
                  <a:pos x="73" y="47"/>
                </a:cxn>
                <a:cxn ang="0">
                  <a:pos x="71" y="35"/>
                </a:cxn>
                <a:cxn ang="0">
                  <a:pos x="66" y="29"/>
                </a:cxn>
                <a:cxn ang="0">
                  <a:pos x="60" y="24"/>
                </a:cxn>
                <a:cxn ang="0">
                  <a:pos x="52" y="23"/>
                </a:cxn>
                <a:cxn ang="0">
                  <a:pos x="36" y="29"/>
                </a:cxn>
                <a:cxn ang="0">
                  <a:pos x="34" y="32"/>
                </a:cxn>
                <a:cxn ang="0">
                  <a:pos x="31" y="47"/>
                </a:cxn>
                <a:cxn ang="0">
                  <a:pos x="73" y="47"/>
                </a:cxn>
              </a:cxnLst>
              <a:rect l="0" t="0" r="r" b="b"/>
              <a:pathLst>
                <a:path w="102" h="113">
                  <a:moveTo>
                    <a:pt x="71" y="76"/>
                  </a:moveTo>
                  <a:lnTo>
                    <a:pt x="100" y="80"/>
                  </a:lnTo>
                  <a:lnTo>
                    <a:pt x="100" y="80"/>
                  </a:lnTo>
                  <a:lnTo>
                    <a:pt x="97" y="87"/>
                  </a:lnTo>
                  <a:lnTo>
                    <a:pt x="92" y="93"/>
                  </a:lnTo>
                  <a:lnTo>
                    <a:pt x="87" y="100"/>
                  </a:lnTo>
                  <a:lnTo>
                    <a:pt x="82" y="105"/>
                  </a:lnTo>
                  <a:lnTo>
                    <a:pt x="82" y="105"/>
                  </a:lnTo>
                  <a:lnTo>
                    <a:pt x="76" y="108"/>
                  </a:lnTo>
                  <a:lnTo>
                    <a:pt x="70" y="111"/>
                  </a:lnTo>
                  <a:lnTo>
                    <a:pt x="62" y="111"/>
                  </a:lnTo>
                  <a:lnTo>
                    <a:pt x="53" y="113"/>
                  </a:lnTo>
                  <a:lnTo>
                    <a:pt x="53" y="113"/>
                  </a:lnTo>
                  <a:lnTo>
                    <a:pt x="41" y="111"/>
                  </a:lnTo>
                  <a:lnTo>
                    <a:pt x="29" y="108"/>
                  </a:lnTo>
                  <a:lnTo>
                    <a:pt x="20" y="101"/>
                  </a:lnTo>
                  <a:lnTo>
                    <a:pt x="12" y="93"/>
                  </a:lnTo>
                  <a:lnTo>
                    <a:pt x="12" y="93"/>
                  </a:lnTo>
                  <a:lnTo>
                    <a:pt x="7" y="87"/>
                  </a:lnTo>
                  <a:lnTo>
                    <a:pt x="4" y="77"/>
                  </a:lnTo>
                  <a:lnTo>
                    <a:pt x="2" y="68"/>
                  </a:lnTo>
                  <a:lnTo>
                    <a:pt x="0" y="56"/>
                  </a:lnTo>
                  <a:lnTo>
                    <a:pt x="0" y="56"/>
                  </a:lnTo>
                  <a:lnTo>
                    <a:pt x="2" y="45"/>
                  </a:lnTo>
                  <a:lnTo>
                    <a:pt x="5" y="34"/>
                  </a:lnTo>
                  <a:lnTo>
                    <a:pt x="8" y="24"/>
                  </a:lnTo>
                  <a:lnTo>
                    <a:pt x="15" y="15"/>
                  </a:lnTo>
                  <a:lnTo>
                    <a:pt x="15" y="15"/>
                  </a:lnTo>
                  <a:lnTo>
                    <a:pt x="23" y="8"/>
                  </a:lnTo>
                  <a:lnTo>
                    <a:pt x="31" y="3"/>
                  </a:lnTo>
                  <a:lnTo>
                    <a:pt x="41" y="2"/>
                  </a:lnTo>
                  <a:lnTo>
                    <a:pt x="50" y="0"/>
                  </a:lnTo>
                  <a:lnTo>
                    <a:pt x="50" y="0"/>
                  </a:lnTo>
                  <a:lnTo>
                    <a:pt x="62" y="2"/>
                  </a:lnTo>
                  <a:lnTo>
                    <a:pt x="71" y="5"/>
                  </a:lnTo>
                  <a:lnTo>
                    <a:pt x="81" y="10"/>
                  </a:lnTo>
                  <a:lnTo>
                    <a:pt x="87" y="16"/>
                  </a:lnTo>
                  <a:lnTo>
                    <a:pt x="87" y="16"/>
                  </a:lnTo>
                  <a:lnTo>
                    <a:pt x="94" y="24"/>
                  </a:lnTo>
                  <a:lnTo>
                    <a:pt x="98" y="35"/>
                  </a:lnTo>
                  <a:lnTo>
                    <a:pt x="100" y="50"/>
                  </a:lnTo>
                  <a:lnTo>
                    <a:pt x="102" y="64"/>
                  </a:lnTo>
                  <a:lnTo>
                    <a:pt x="29" y="64"/>
                  </a:lnTo>
                  <a:lnTo>
                    <a:pt x="29" y="64"/>
                  </a:lnTo>
                  <a:lnTo>
                    <a:pt x="33" y="76"/>
                  </a:lnTo>
                  <a:lnTo>
                    <a:pt x="34" y="80"/>
                  </a:lnTo>
                  <a:lnTo>
                    <a:pt x="37" y="84"/>
                  </a:lnTo>
                  <a:lnTo>
                    <a:pt x="37" y="84"/>
                  </a:lnTo>
                  <a:lnTo>
                    <a:pt x="44" y="88"/>
                  </a:lnTo>
                  <a:lnTo>
                    <a:pt x="53" y="92"/>
                  </a:lnTo>
                  <a:lnTo>
                    <a:pt x="53" y="92"/>
                  </a:lnTo>
                  <a:lnTo>
                    <a:pt x="60" y="90"/>
                  </a:lnTo>
                  <a:lnTo>
                    <a:pt x="65" y="87"/>
                  </a:lnTo>
                  <a:lnTo>
                    <a:pt x="65" y="87"/>
                  </a:lnTo>
                  <a:lnTo>
                    <a:pt x="68" y="82"/>
                  </a:lnTo>
                  <a:lnTo>
                    <a:pt x="71" y="76"/>
                  </a:lnTo>
                  <a:lnTo>
                    <a:pt x="71" y="76"/>
                  </a:lnTo>
                  <a:lnTo>
                    <a:pt x="71" y="76"/>
                  </a:lnTo>
                  <a:lnTo>
                    <a:pt x="71" y="76"/>
                  </a:lnTo>
                  <a:close/>
                  <a:moveTo>
                    <a:pt x="73" y="47"/>
                  </a:moveTo>
                  <a:lnTo>
                    <a:pt x="73" y="47"/>
                  </a:lnTo>
                  <a:lnTo>
                    <a:pt x="71" y="35"/>
                  </a:lnTo>
                  <a:lnTo>
                    <a:pt x="70" y="32"/>
                  </a:lnTo>
                  <a:lnTo>
                    <a:pt x="66" y="29"/>
                  </a:lnTo>
                  <a:lnTo>
                    <a:pt x="66" y="29"/>
                  </a:lnTo>
                  <a:lnTo>
                    <a:pt x="60" y="24"/>
                  </a:lnTo>
                  <a:lnTo>
                    <a:pt x="52" y="23"/>
                  </a:lnTo>
                  <a:lnTo>
                    <a:pt x="52" y="23"/>
                  </a:lnTo>
                  <a:lnTo>
                    <a:pt x="44" y="24"/>
                  </a:lnTo>
                  <a:lnTo>
                    <a:pt x="36" y="29"/>
                  </a:lnTo>
                  <a:lnTo>
                    <a:pt x="36" y="29"/>
                  </a:lnTo>
                  <a:lnTo>
                    <a:pt x="34" y="32"/>
                  </a:lnTo>
                  <a:lnTo>
                    <a:pt x="33" y="37"/>
                  </a:lnTo>
                  <a:lnTo>
                    <a:pt x="31" y="47"/>
                  </a:lnTo>
                  <a:lnTo>
                    <a:pt x="73" y="47"/>
                  </a:lnTo>
                  <a:lnTo>
                    <a:pt x="73" y="47"/>
                  </a:lnTo>
                  <a:lnTo>
                    <a:pt x="73" y="4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54" name="Freeform 52"/>
            <p:cNvSpPr>
              <a:spLocks noChangeAspect="1"/>
            </p:cNvSpPr>
            <p:nvPr userDrawn="1"/>
          </p:nvSpPr>
          <p:spPr bwMode="auto">
            <a:xfrm>
              <a:off x="2123" y="2385"/>
              <a:ext cx="48" cy="54"/>
            </a:xfrm>
            <a:custGeom>
              <a:avLst/>
              <a:gdLst/>
              <a:ahLst/>
              <a:cxnLst>
                <a:cxn ang="0">
                  <a:pos x="97" y="109"/>
                </a:cxn>
                <a:cxn ang="0">
                  <a:pos x="69" y="109"/>
                </a:cxn>
                <a:cxn ang="0">
                  <a:pos x="69" y="55"/>
                </a:cxn>
                <a:cxn ang="0">
                  <a:pos x="69" y="55"/>
                </a:cxn>
                <a:cxn ang="0">
                  <a:pos x="69" y="40"/>
                </a:cxn>
                <a:cxn ang="0">
                  <a:pos x="68" y="32"/>
                </a:cxn>
                <a:cxn ang="0">
                  <a:pos x="68" y="32"/>
                </a:cxn>
                <a:cxn ang="0">
                  <a:pos x="65" y="27"/>
                </a:cxn>
                <a:cxn ang="0">
                  <a:pos x="61" y="24"/>
                </a:cxn>
                <a:cxn ang="0">
                  <a:pos x="61" y="24"/>
                </a:cxn>
                <a:cxn ang="0">
                  <a:pos x="57" y="23"/>
                </a:cxn>
                <a:cxn ang="0">
                  <a:pos x="52" y="23"/>
                </a:cxn>
                <a:cxn ang="0">
                  <a:pos x="52" y="23"/>
                </a:cxn>
                <a:cxn ang="0">
                  <a:pos x="45" y="23"/>
                </a:cxn>
                <a:cxn ang="0">
                  <a:pos x="39" y="26"/>
                </a:cxn>
                <a:cxn ang="0">
                  <a:pos x="39" y="26"/>
                </a:cxn>
                <a:cxn ang="0">
                  <a:pos x="34" y="31"/>
                </a:cxn>
                <a:cxn ang="0">
                  <a:pos x="31" y="37"/>
                </a:cxn>
                <a:cxn ang="0">
                  <a:pos x="31" y="37"/>
                </a:cxn>
                <a:cxn ang="0">
                  <a:pos x="29" y="47"/>
                </a:cxn>
                <a:cxn ang="0">
                  <a:pos x="28" y="61"/>
                </a:cxn>
                <a:cxn ang="0">
                  <a:pos x="28" y="109"/>
                </a:cxn>
                <a:cxn ang="0">
                  <a:pos x="0" y="109"/>
                </a:cxn>
                <a:cxn ang="0">
                  <a:pos x="0" y="2"/>
                </a:cxn>
                <a:cxn ang="0">
                  <a:pos x="26" y="2"/>
                </a:cxn>
                <a:cxn ang="0">
                  <a:pos x="26" y="18"/>
                </a:cxn>
                <a:cxn ang="0">
                  <a:pos x="26" y="18"/>
                </a:cxn>
                <a:cxn ang="0">
                  <a:pos x="34" y="10"/>
                </a:cxn>
                <a:cxn ang="0">
                  <a:pos x="42" y="5"/>
                </a:cxn>
                <a:cxn ang="0">
                  <a:pos x="52" y="2"/>
                </a:cxn>
                <a:cxn ang="0">
                  <a:pos x="61" y="0"/>
                </a:cxn>
                <a:cxn ang="0">
                  <a:pos x="61" y="0"/>
                </a:cxn>
                <a:cxn ang="0">
                  <a:pos x="71" y="2"/>
                </a:cxn>
                <a:cxn ang="0">
                  <a:pos x="79" y="3"/>
                </a:cxn>
                <a:cxn ang="0">
                  <a:pos x="79" y="3"/>
                </a:cxn>
                <a:cxn ang="0">
                  <a:pos x="86" y="8"/>
                </a:cxn>
                <a:cxn ang="0">
                  <a:pos x="90" y="13"/>
                </a:cxn>
                <a:cxn ang="0">
                  <a:pos x="90" y="13"/>
                </a:cxn>
                <a:cxn ang="0">
                  <a:pos x="94" y="18"/>
                </a:cxn>
                <a:cxn ang="0">
                  <a:pos x="97" y="24"/>
                </a:cxn>
                <a:cxn ang="0">
                  <a:pos x="97" y="24"/>
                </a:cxn>
                <a:cxn ang="0">
                  <a:pos x="97" y="32"/>
                </a:cxn>
                <a:cxn ang="0">
                  <a:pos x="97" y="43"/>
                </a:cxn>
                <a:cxn ang="0">
                  <a:pos x="97" y="109"/>
                </a:cxn>
                <a:cxn ang="0">
                  <a:pos x="97" y="109"/>
                </a:cxn>
                <a:cxn ang="0">
                  <a:pos x="97" y="109"/>
                </a:cxn>
              </a:cxnLst>
              <a:rect l="0" t="0" r="r" b="b"/>
              <a:pathLst>
                <a:path w="97" h="109">
                  <a:moveTo>
                    <a:pt x="97" y="109"/>
                  </a:moveTo>
                  <a:lnTo>
                    <a:pt x="69" y="109"/>
                  </a:lnTo>
                  <a:lnTo>
                    <a:pt x="69" y="55"/>
                  </a:lnTo>
                  <a:lnTo>
                    <a:pt x="69" y="55"/>
                  </a:lnTo>
                  <a:lnTo>
                    <a:pt x="69" y="40"/>
                  </a:lnTo>
                  <a:lnTo>
                    <a:pt x="68" y="32"/>
                  </a:lnTo>
                  <a:lnTo>
                    <a:pt x="68" y="32"/>
                  </a:lnTo>
                  <a:lnTo>
                    <a:pt x="65" y="27"/>
                  </a:lnTo>
                  <a:lnTo>
                    <a:pt x="61" y="24"/>
                  </a:lnTo>
                  <a:lnTo>
                    <a:pt x="61" y="24"/>
                  </a:lnTo>
                  <a:lnTo>
                    <a:pt x="57" y="23"/>
                  </a:lnTo>
                  <a:lnTo>
                    <a:pt x="52" y="23"/>
                  </a:lnTo>
                  <a:lnTo>
                    <a:pt x="52" y="23"/>
                  </a:lnTo>
                  <a:lnTo>
                    <a:pt x="45" y="23"/>
                  </a:lnTo>
                  <a:lnTo>
                    <a:pt x="39" y="26"/>
                  </a:lnTo>
                  <a:lnTo>
                    <a:pt x="39" y="26"/>
                  </a:lnTo>
                  <a:lnTo>
                    <a:pt x="34" y="31"/>
                  </a:lnTo>
                  <a:lnTo>
                    <a:pt x="31" y="37"/>
                  </a:lnTo>
                  <a:lnTo>
                    <a:pt x="31" y="37"/>
                  </a:lnTo>
                  <a:lnTo>
                    <a:pt x="29" y="47"/>
                  </a:lnTo>
                  <a:lnTo>
                    <a:pt x="28" y="61"/>
                  </a:lnTo>
                  <a:lnTo>
                    <a:pt x="28" y="109"/>
                  </a:lnTo>
                  <a:lnTo>
                    <a:pt x="0" y="109"/>
                  </a:lnTo>
                  <a:lnTo>
                    <a:pt x="0" y="2"/>
                  </a:lnTo>
                  <a:lnTo>
                    <a:pt x="26" y="2"/>
                  </a:lnTo>
                  <a:lnTo>
                    <a:pt x="26" y="18"/>
                  </a:lnTo>
                  <a:lnTo>
                    <a:pt x="26" y="18"/>
                  </a:lnTo>
                  <a:lnTo>
                    <a:pt x="34" y="10"/>
                  </a:lnTo>
                  <a:lnTo>
                    <a:pt x="42" y="5"/>
                  </a:lnTo>
                  <a:lnTo>
                    <a:pt x="52" y="2"/>
                  </a:lnTo>
                  <a:lnTo>
                    <a:pt x="61" y="0"/>
                  </a:lnTo>
                  <a:lnTo>
                    <a:pt x="61" y="0"/>
                  </a:lnTo>
                  <a:lnTo>
                    <a:pt x="71" y="2"/>
                  </a:lnTo>
                  <a:lnTo>
                    <a:pt x="79" y="3"/>
                  </a:lnTo>
                  <a:lnTo>
                    <a:pt x="79" y="3"/>
                  </a:lnTo>
                  <a:lnTo>
                    <a:pt x="86" y="8"/>
                  </a:lnTo>
                  <a:lnTo>
                    <a:pt x="90" y="13"/>
                  </a:lnTo>
                  <a:lnTo>
                    <a:pt x="90" y="13"/>
                  </a:lnTo>
                  <a:lnTo>
                    <a:pt x="94" y="18"/>
                  </a:lnTo>
                  <a:lnTo>
                    <a:pt x="97" y="24"/>
                  </a:lnTo>
                  <a:lnTo>
                    <a:pt x="97" y="24"/>
                  </a:lnTo>
                  <a:lnTo>
                    <a:pt x="97" y="32"/>
                  </a:lnTo>
                  <a:lnTo>
                    <a:pt x="97" y="43"/>
                  </a:lnTo>
                  <a:lnTo>
                    <a:pt x="97" y="109"/>
                  </a:lnTo>
                  <a:lnTo>
                    <a:pt x="97" y="109"/>
                  </a:lnTo>
                  <a:lnTo>
                    <a:pt x="97" y="109"/>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55" name="Freeform 53"/>
            <p:cNvSpPr>
              <a:spLocks noChangeAspect="1"/>
            </p:cNvSpPr>
            <p:nvPr userDrawn="1"/>
          </p:nvSpPr>
          <p:spPr bwMode="auto">
            <a:xfrm>
              <a:off x="2186" y="2385"/>
              <a:ext cx="48" cy="55"/>
            </a:xfrm>
            <a:custGeom>
              <a:avLst/>
              <a:gdLst/>
              <a:ahLst/>
              <a:cxnLst>
                <a:cxn ang="0">
                  <a:pos x="71" y="39"/>
                </a:cxn>
                <a:cxn ang="0">
                  <a:pos x="69" y="32"/>
                </a:cxn>
                <a:cxn ang="0">
                  <a:pos x="64" y="27"/>
                </a:cxn>
                <a:cxn ang="0">
                  <a:pos x="51" y="23"/>
                </a:cxn>
                <a:cxn ang="0">
                  <a:pos x="47" y="23"/>
                </a:cxn>
                <a:cxn ang="0">
                  <a:pos x="39" y="26"/>
                </a:cxn>
                <a:cxn ang="0">
                  <a:pos x="35" y="29"/>
                </a:cxn>
                <a:cxn ang="0">
                  <a:pos x="31" y="40"/>
                </a:cxn>
                <a:cxn ang="0">
                  <a:pos x="29" y="55"/>
                </a:cxn>
                <a:cxn ang="0">
                  <a:pos x="32" y="77"/>
                </a:cxn>
                <a:cxn ang="0">
                  <a:pos x="35" y="80"/>
                </a:cxn>
                <a:cxn ang="0">
                  <a:pos x="42" y="87"/>
                </a:cxn>
                <a:cxn ang="0">
                  <a:pos x="51" y="88"/>
                </a:cxn>
                <a:cxn ang="0">
                  <a:pos x="60" y="88"/>
                </a:cxn>
                <a:cxn ang="0">
                  <a:pos x="66" y="84"/>
                </a:cxn>
                <a:cxn ang="0">
                  <a:pos x="72" y="68"/>
                </a:cxn>
                <a:cxn ang="0">
                  <a:pos x="100" y="72"/>
                </a:cxn>
                <a:cxn ang="0">
                  <a:pos x="95" y="90"/>
                </a:cxn>
                <a:cxn ang="0">
                  <a:pos x="84" y="103"/>
                </a:cxn>
                <a:cxn ang="0">
                  <a:pos x="77" y="106"/>
                </a:cxn>
                <a:cxn ang="0">
                  <a:pos x="61" y="111"/>
                </a:cxn>
                <a:cxn ang="0">
                  <a:pos x="51" y="113"/>
                </a:cxn>
                <a:cxn ang="0">
                  <a:pos x="29" y="109"/>
                </a:cxn>
                <a:cxn ang="0">
                  <a:pos x="13" y="98"/>
                </a:cxn>
                <a:cxn ang="0">
                  <a:pos x="7" y="90"/>
                </a:cxn>
                <a:cxn ang="0">
                  <a:pos x="0" y="69"/>
                </a:cxn>
                <a:cxn ang="0">
                  <a:pos x="0" y="56"/>
                </a:cxn>
                <a:cxn ang="0">
                  <a:pos x="3" y="32"/>
                </a:cxn>
                <a:cxn ang="0">
                  <a:pos x="13" y="15"/>
                </a:cxn>
                <a:cxn ang="0">
                  <a:pos x="21" y="8"/>
                </a:cxn>
                <a:cxn ang="0">
                  <a:pos x="40" y="2"/>
                </a:cxn>
                <a:cxn ang="0">
                  <a:pos x="51" y="0"/>
                </a:cxn>
                <a:cxn ang="0">
                  <a:pos x="69" y="2"/>
                </a:cxn>
                <a:cxn ang="0">
                  <a:pos x="82" y="8"/>
                </a:cxn>
                <a:cxn ang="0">
                  <a:pos x="88" y="13"/>
                </a:cxn>
                <a:cxn ang="0">
                  <a:pos x="96" y="26"/>
                </a:cxn>
                <a:cxn ang="0">
                  <a:pos x="100" y="34"/>
                </a:cxn>
                <a:cxn ang="0">
                  <a:pos x="100" y="34"/>
                </a:cxn>
              </a:cxnLst>
              <a:rect l="0" t="0" r="r" b="b"/>
              <a:pathLst>
                <a:path w="100" h="113">
                  <a:moveTo>
                    <a:pt x="100" y="34"/>
                  </a:moveTo>
                  <a:lnTo>
                    <a:pt x="71" y="39"/>
                  </a:lnTo>
                  <a:lnTo>
                    <a:pt x="71" y="39"/>
                  </a:lnTo>
                  <a:lnTo>
                    <a:pt x="69" y="32"/>
                  </a:lnTo>
                  <a:lnTo>
                    <a:pt x="64" y="27"/>
                  </a:lnTo>
                  <a:lnTo>
                    <a:pt x="64" y="27"/>
                  </a:lnTo>
                  <a:lnTo>
                    <a:pt x="60" y="24"/>
                  </a:lnTo>
                  <a:lnTo>
                    <a:pt x="51" y="23"/>
                  </a:lnTo>
                  <a:lnTo>
                    <a:pt x="51" y="23"/>
                  </a:lnTo>
                  <a:lnTo>
                    <a:pt x="47" y="23"/>
                  </a:lnTo>
                  <a:lnTo>
                    <a:pt x="42" y="24"/>
                  </a:lnTo>
                  <a:lnTo>
                    <a:pt x="39" y="26"/>
                  </a:lnTo>
                  <a:lnTo>
                    <a:pt x="35" y="29"/>
                  </a:lnTo>
                  <a:lnTo>
                    <a:pt x="35" y="29"/>
                  </a:lnTo>
                  <a:lnTo>
                    <a:pt x="32" y="34"/>
                  </a:lnTo>
                  <a:lnTo>
                    <a:pt x="31" y="40"/>
                  </a:lnTo>
                  <a:lnTo>
                    <a:pt x="29" y="55"/>
                  </a:lnTo>
                  <a:lnTo>
                    <a:pt x="29" y="55"/>
                  </a:lnTo>
                  <a:lnTo>
                    <a:pt x="31" y="71"/>
                  </a:lnTo>
                  <a:lnTo>
                    <a:pt x="32" y="77"/>
                  </a:lnTo>
                  <a:lnTo>
                    <a:pt x="35" y="80"/>
                  </a:lnTo>
                  <a:lnTo>
                    <a:pt x="35" y="80"/>
                  </a:lnTo>
                  <a:lnTo>
                    <a:pt x="39" y="85"/>
                  </a:lnTo>
                  <a:lnTo>
                    <a:pt x="42" y="87"/>
                  </a:lnTo>
                  <a:lnTo>
                    <a:pt x="47" y="88"/>
                  </a:lnTo>
                  <a:lnTo>
                    <a:pt x="51" y="88"/>
                  </a:lnTo>
                  <a:lnTo>
                    <a:pt x="51" y="88"/>
                  </a:lnTo>
                  <a:lnTo>
                    <a:pt x="60" y="88"/>
                  </a:lnTo>
                  <a:lnTo>
                    <a:pt x="66" y="84"/>
                  </a:lnTo>
                  <a:lnTo>
                    <a:pt x="66" y="84"/>
                  </a:lnTo>
                  <a:lnTo>
                    <a:pt x="69" y="77"/>
                  </a:lnTo>
                  <a:lnTo>
                    <a:pt x="72" y="68"/>
                  </a:lnTo>
                  <a:lnTo>
                    <a:pt x="100" y="72"/>
                  </a:lnTo>
                  <a:lnTo>
                    <a:pt x="100" y="72"/>
                  </a:lnTo>
                  <a:lnTo>
                    <a:pt x="98" y="82"/>
                  </a:lnTo>
                  <a:lnTo>
                    <a:pt x="95" y="90"/>
                  </a:lnTo>
                  <a:lnTo>
                    <a:pt x="90" y="97"/>
                  </a:lnTo>
                  <a:lnTo>
                    <a:pt x="84" y="103"/>
                  </a:lnTo>
                  <a:lnTo>
                    <a:pt x="84" y="103"/>
                  </a:lnTo>
                  <a:lnTo>
                    <a:pt x="77" y="106"/>
                  </a:lnTo>
                  <a:lnTo>
                    <a:pt x="69" y="109"/>
                  </a:lnTo>
                  <a:lnTo>
                    <a:pt x="61" y="111"/>
                  </a:lnTo>
                  <a:lnTo>
                    <a:pt x="51" y="113"/>
                  </a:lnTo>
                  <a:lnTo>
                    <a:pt x="51" y="113"/>
                  </a:lnTo>
                  <a:lnTo>
                    <a:pt x="40" y="111"/>
                  </a:lnTo>
                  <a:lnTo>
                    <a:pt x="29" y="109"/>
                  </a:lnTo>
                  <a:lnTo>
                    <a:pt x="21" y="105"/>
                  </a:lnTo>
                  <a:lnTo>
                    <a:pt x="13" y="98"/>
                  </a:lnTo>
                  <a:lnTo>
                    <a:pt x="13" y="98"/>
                  </a:lnTo>
                  <a:lnTo>
                    <a:pt x="7" y="90"/>
                  </a:lnTo>
                  <a:lnTo>
                    <a:pt x="3" y="80"/>
                  </a:lnTo>
                  <a:lnTo>
                    <a:pt x="0" y="69"/>
                  </a:lnTo>
                  <a:lnTo>
                    <a:pt x="0" y="56"/>
                  </a:lnTo>
                  <a:lnTo>
                    <a:pt x="0" y="56"/>
                  </a:lnTo>
                  <a:lnTo>
                    <a:pt x="0" y="43"/>
                  </a:lnTo>
                  <a:lnTo>
                    <a:pt x="3" y="32"/>
                  </a:lnTo>
                  <a:lnTo>
                    <a:pt x="7" y="23"/>
                  </a:lnTo>
                  <a:lnTo>
                    <a:pt x="13" y="15"/>
                  </a:lnTo>
                  <a:lnTo>
                    <a:pt x="13" y="15"/>
                  </a:lnTo>
                  <a:lnTo>
                    <a:pt x="21" y="8"/>
                  </a:lnTo>
                  <a:lnTo>
                    <a:pt x="31" y="3"/>
                  </a:lnTo>
                  <a:lnTo>
                    <a:pt x="40" y="2"/>
                  </a:lnTo>
                  <a:lnTo>
                    <a:pt x="51" y="0"/>
                  </a:lnTo>
                  <a:lnTo>
                    <a:pt x="51" y="0"/>
                  </a:lnTo>
                  <a:lnTo>
                    <a:pt x="61" y="0"/>
                  </a:lnTo>
                  <a:lnTo>
                    <a:pt x="69" y="2"/>
                  </a:lnTo>
                  <a:lnTo>
                    <a:pt x="76" y="5"/>
                  </a:lnTo>
                  <a:lnTo>
                    <a:pt x="82" y="8"/>
                  </a:lnTo>
                  <a:lnTo>
                    <a:pt x="82" y="8"/>
                  </a:lnTo>
                  <a:lnTo>
                    <a:pt x="88" y="13"/>
                  </a:lnTo>
                  <a:lnTo>
                    <a:pt x="93" y="19"/>
                  </a:lnTo>
                  <a:lnTo>
                    <a:pt x="96" y="26"/>
                  </a:lnTo>
                  <a:lnTo>
                    <a:pt x="100" y="34"/>
                  </a:lnTo>
                  <a:lnTo>
                    <a:pt x="100" y="34"/>
                  </a:lnTo>
                  <a:lnTo>
                    <a:pt x="100" y="34"/>
                  </a:lnTo>
                  <a:lnTo>
                    <a:pt x="100" y="34"/>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56" name="Freeform 54"/>
            <p:cNvSpPr>
              <a:spLocks noChangeAspect="1"/>
            </p:cNvSpPr>
            <p:nvPr userDrawn="1"/>
          </p:nvSpPr>
          <p:spPr bwMode="auto">
            <a:xfrm>
              <a:off x="2240" y="2385"/>
              <a:ext cx="55" cy="76"/>
            </a:xfrm>
            <a:custGeom>
              <a:avLst/>
              <a:gdLst/>
              <a:ahLst/>
              <a:cxnLst>
                <a:cxn ang="0">
                  <a:pos x="0" y="0"/>
                </a:cxn>
                <a:cxn ang="0">
                  <a:pos x="31" y="0"/>
                </a:cxn>
                <a:cxn ang="0">
                  <a:pos x="57" y="77"/>
                </a:cxn>
                <a:cxn ang="0">
                  <a:pos x="82" y="0"/>
                </a:cxn>
                <a:cxn ang="0">
                  <a:pos x="111" y="0"/>
                </a:cxn>
                <a:cxn ang="0">
                  <a:pos x="73" y="104"/>
                </a:cxn>
                <a:cxn ang="0">
                  <a:pos x="66" y="123"/>
                </a:cxn>
                <a:cxn ang="0">
                  <a:pos x="66" y="123"/>
                </a:cxn>
                <a:cxn ang="0">
                  <a:pos x="60" y="136"/>
                </a:cxn>
                <a:cxn ang="0">
                  <a:pos x="60" y="136"/>
                </a:cxn>
                <a:cxn ang="0">
                  <a:pos x="55" y="141"/>
                </a:cxn>
                <a:cxn ang="0">
                  <a:pos x="52" y="144"/>
                </a:cxn>
                <a:cxn ang="0">
                  <a:pos x="52" y="144"/>
                </a:cxn>
                <a:cxn ang="0">
                  <a:pos x="47" y="148"/>
                </a:cxn>
                <a:cxn ang="0">
                  <a:pos x="40" y="149"/>
                </a:cxn>
                <a:cxn ang="0">
                  <a:pos x="40" y="149"/>
                </a:cxn>
                <a:cxn ang="0">
                  <a:pos x="26" y="152"/>
                </a:cxn>
                <a:cxn ang="0">
                  <a:pos x="26" y="152"/>
                </a:cxn>
                <a:cxn ang="0">
                  <a:pos x="10" y="149"/>
                </a:cxn>
                <a:cxn ang="0">
                  <a:pos x="8" y="128"/>
                </a:cxn>
                <a:cxn ang="0">
                  <a:pos x="8" y="128"/>
                </a:cxn>
                <a:cxn ang="0">
                  <a:pos x="20" y="128"/>
                </a:cxn>
                <a:cxn ang="0">
                  <a:pos x="20" y="128"/>
                </a:cxn>
                <a:cxn ang="0">
                  <a:pos x="28" y="128"/>
                </a:cxn>
                <a:cxn ang="0">
                  <a:pos x="31" y="125"/>
                </a:cxn>
                <a:cxn ang="0">
                  <a:pos x="34" y="123"/>
                </a:cxn>
                <a:cxn ang="0">
                  <a:pos x="34" y="123"/>
                </a:cxn>
                <a:cxn ang="0">
                  <a:pos x="39" y="117"/>
                </a:cxn>
                <a:cxn ang="0">
                  <a:pos x="42" y="107"/>
                </a:cxn>
                <a:cxn ang="0">
                  <a:pos x="0" y="0"/>
                </a:cxn>
                <a:cxn ang="0">
                  <a:pos x="0" y="0"/>
                </a:cxn>
                <a:cxn ang="0">
                  <a:pos x="0" y="0"/>
                </a:cxn>
              </a:cxnLst>
              <a:rect l="0" t="0" r="r" b="b"/>
              <a:pathLst>
                <a:path w="111" h="152">
                  <a:moveTo>
                    <a:pt x="0" y="0"/>
                  </a:moveTo>
                  <a:lnTo>
                    <a:pt x="31" y="0"/>
                  </a:lnTo>
                  <a:lnTo>
                    <a:pt x="57" y="77"/>
                  </a:lnTo>
                  <a:lnTo>
                    <a:pt x="82" y="0"/>
                  </a:lnTo>
                  <a:lnTo>
                    <a:pt x="111" y="0"/>
                  </a:lnTo>
                  <a:lnTo>
                    <a:pt x="73" y="104"/>
                  </a:lnTo>
                  <a:lnTo>
                    <a:pt x="66" y="123"/>
                  </a:lnTo>
                  <a:lnTo>
                    <a:pt x="66" y="123"/>
                  </a:lnTo>
                  <a:lnTo>
                    <a:pt x="60" y="136"/>
                  </a:lnTo>
                  <a:lnTo>
                    <a:pt x="60" y="136"/>
                  </a:lnTo>
                  <a:lnTo>
                    <a:pt x="55" y="141"/>
                  </a:lnTo>
                  <a:lnTo>
                    <a:pt x="52" y="144"/>
                  </a:lnTo>
                  <a:lnTo>
                    <a:pt x="52" y="144"/>
                  </a:lnTo>
                  <a:lnTo>
                    <a:pt x="47" y="148"/>
                  </a:lnTo>
                  <a:lnTo>
                    <a:pt x="40" y="149"/>
                  </a:lnTo>
                  <a:lnTo>
                    <a:pt x="40" y="149"/>
                  </a:lnTo>
                  <a:lnTo>
                    <a:pt x="26" y="152"/>
                  </a:lnTo>
                  <a:lnTo>
                    <a:pt x="26" y="152"/>
                  </a:lnTo>
                  <a:lnTo>
                    <a:pt x="10" y="149"/>
                  </a:lnTo>
                  <a:lnTo>
                    <a:pt x="8" y="128"/>
                  </a:lnTo>
                  <a:lnTo>
                    <a:pt x="8" y="128"/>
                  </a:lnTo>
                  <a:lnTo>
                    <a:pt x="20" y="128"/>
                  </a:lnTo>
                  <a:lnTo>
                    <a:pt x="20" y="128"/>
                  </a:lnTo>
                  <a:lnTo>
                    <a:pt x="28" y="128"/>
                  </a:lnTo>
                  <a:lnTo>
                    <a:pt x="31" y="125"/>
                  </a:lnTo>
                  <a:lnTo>
                    <a:pt x="34" y="123"/>
                  </a:lnTo>
                  <a:lnTo>
                    <a:pt x="34" y="123"/>
                  </a:lnTo>
                  <a:lnTo>
                    <a:pt x="39" y="117"/>
                  </a:lnTo>
                  <a:lnTo>
                    <a:pt x="42" y="107"/>
                  </a:lnTo>
                  <a:lnTo>
                    <a:pt x="0" y="0"/>
                  </a:lnTo>
                  <a:lnTo>
                    <a:pt x="0" y="0"/>
                  </a:lnTo>
                  <a:lnTo>
                    <a:pt x="0" y="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grpSp>
      <p:pic>
        <p:nvPicPr>
          <p:cNvPr id="57" name="Picture 55"/>
          <p:cNvPicPr>
            <a:picLocks noChangeAspect="1" noChangeArrowheads="1"/>
          </p:cNvPicPr>
          <p:nvPr/>
        </p:nvPicPr>
        <p:blipFill>
          <a:blip r:embed="rId2"/>
          <a:srcRect/>
          <a:stretch>
            <a:fillRect/>
          </a:stretch>
        </p:blipFill>
        <p:spPr bwMode="hidden">
          <a:xfrm>
            <a:off x="0" y="0"/>
            <a:ext cx="9144000" cy="6858000"/>
          </a:xfrm>
          <a:prstGeom prst="rect">
            <a:avLst/>
          </a:prstGeom>
          <a:noFill/>
          <a:ln w="9525">
            <a:noFill/>
            <a:miter lim="800000"/>
            <a:headEnd/>
            <a:tailEnd/>
          </a:ln>
        </p:spPr>
      </p:pic>
      <p:sp>
        <p:nvSpPr>
          <p:cNvPr id="449592" name="Rectangle 56"/>
          <p:cNvSpPr>
            <a:spLocks noGrp="1" noChangeArrowheads="1"/>
          </p:cNvSpPr>
          <p:nvPr>
            <p:ph type="ctrTitle"/>
          </p:nvPr>
        </p:nvSpPr>
        <p:spPr>
          <a:xfrm>
            <a:off x="0" y="1000125"/>
            <a:ext cx="9144000" cy="1771650"/>
          </a:xfrm>
        </p:spPr>
        <p:txBody>
          <a:bodyPr/>
          <a:lstStyle>
            <a:lvl1pPr algn="ctr">
              <a:defRPr/>
            </a:lvl1pPr>
          </a:lstStyle>
          <a:p>
            <a:r>
              <a:rPr lang="en-GB"/>
              <a:t>Click to edit Master title style</a:t>
            </a:r>
          </a:p>
        </p:txBody>
      </p:sp>
      <p:sp>
        <p:nvSpPr>
          <p:cNvPr id="449593" name="Rectangle 57"/>
          <p:cNvSpPr>
            <a:spLocks noGrp="1" noChangeArrowheads="1"/>
          </p:cNvSpPr>
          <p:nvPr>
            <p:ph type="subTitle" idx="1"/>
          </p:nvPr>
        </p:nvSpPr>
        <p:spPr>
          <a:xfrm>
            <a:off x="0" y="2797175"/>
            <a:ext cx="9144000" cy="1727200"/>
          </a:xfrm>
        </p:spPr>
        <p:txBody>
          <a:bodyPr anchor="ctr" anchorCtr="1"/>
          <a:lstStyle>
            <a:lvl1pPr marL="0" indent="0" algn="ctr">
              <a:buFontTx/>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GB"/>
          </a:p>
        </p:txBody>
      </p:sp>
      <p:sp>
        <p:nvSpPr>
          <p:cNvPr id="5" name="Rectangle 28"/>
          <p:cNvSpPr>
            <a:spLocks noGrp="1" noChangeArrowheads="1"/>
          </p:cNvSpPr>
          <p:nvPr>
            <p:ph type="ftr" sz="quarter" idx="11"/>
          </p:nvPr>
        </p:nvSpPr>
        <p:spPr>
          <a:ln/>
        </p:spPr>
        <p:txBody>
          <a:bodyPr/>
          <a:lstStyle>
            <a:lvl1pPr>
              <a:defRPr/>
            </a:lvl1pPr>
          </a:lstStyle>
          <a:p>
            <a:pPr>
              <a:defRPr/>
            </a:pPr>
            <a:endParaRPr lang="en-GB"/>
          </a:p>
        </p:txBody>
      </p:sp>
      <p:sp>
        <p:nvSpPr>
          <p:cNvPr id="6" name="Rectangle 29"/>
          <p:cNvSpPr>
            <a:spLocks noGrp="1" noChangeArrowheads="1"/>
          </p:cNvSpPr>
          <p:nvPr>
            <p:ph type="sldNum" sz="quarter" idx="12"/>
          </p:nvPr>
        </p:nvSpPr>
        <p:spPr>
          <a:ln/>
        </p:spPr>
        <p:txBody>
          <a:bodyPr/>
          <a:lstStyle>
            <a:lvl1pPr>
              <a:defRPr/>
            </a:lvl1pPr>
          </a:lstStyle>
          <a:p>
            <a:pPr>
              <a:defRPr/>
            </a:pPr>
            <a:fld id="{B35EF8DC-9EBE-4046-BF5A-DDC6DBEE387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98425"/>
            <a:ext cx="2147888"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2575"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GB"/>
          </a:p>
        </p:txBody>
      </p:sp>
      <p:sp>
        <p:nvSpPr>
          <p:cNvPr id="5" name="Rectangle 28"/>
          <p:cNvSpPr>
            <a:spLocks noGrp="1" noChangeArrowheads="1"/>
          </p:cNvSpPr>
          <p:nvPr>
            <p:ph type="ftr" sz="quarter" idx="11"/>
          </p:nvPr>
        </p:nvSpPr>
        <p:spPr>
          <a:ln/>
        </p:spPr>
        <p:txBody>
          <a:bodyPr/>
          <a:lstStyle>
            <a:lvl1pPr>
              <a:defRPr/>
            </a:lvl1pPr>
          </a:lstStyle>
          <a:p>
            <a:pPr>
              <a:defRPr/>
            </a:pPr>
            <a:endParaRPr lang="en-GB"/>
          </a:p>
        </p:txBody>
      </p:sp>
      <p:sp>
        <p:nvSpPr>
          <p:cNvPr id="6" name="Rectangle 29"/>
          <p:cNvSpPr>
            <a:spLocks noGrp="1" noChangeArrowheads="1"/>
          </p:cNvSpPr>
          <p:nvPr>
            <p:ph type="sldNum" sz="quarter" idx="12"/>
          </p:nvPr>
        </p:nvSpPr>
        <p:spPr>
          <a:ln/>
        </p:spPr>
        <p:txBody>
          <a:bodyPr/>
          <a:lstStyle>
            <a:lvl1pPr>
              <a:defRPr/>
            </a:lvl1pPr>
          </a:lstStyle>
          <a:p>
            <a:pPr>
              <a:defRPr/>
            </a:pPr>
            <a:fld id="{9A3B4FD4-9D6C-4EB9-892A-8392BF7E46D5}"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8534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2575" y="1524000"/>
            <a:ext cx="42195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524000"/>
            <a:ext cx="4221163"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GB"/>
          </a:p>
        </p:txBody>
      </p:sp>
      <p:sp>
        <p:nvSpPr>
          <p:cNvPr id="6" name="Rectangle 28"/>
          <p:cNvSpPr>
            <a:spLocks noGrp="1" noChangeArrowheads="1"/>
          </p:cNvSpPr>
          <p:nvPr>
            <p:ph type="ftr" sz="quarter" idx="11"/>
          </p:nvPr>
        </p:nvSpPr>
        <p:spPr>
          <a:ln/>
        </p:spPr>
        <p:txBody>
          <a:bodyPr/>
          <a:lstStyle>
            <a:lvl1pPr>
              <a:defRPr/>
            </a:lvl1pPr>
          </a:lstStyle>
          <a:p>
            <a:pPr>
              <a:defRPr/>
            </a:pPr>
            <a:endParaRPr lang="en-GB"/>
          </a:p>
        </p:txBody>
      </p:sp>
      <p:sp>
        <p:nvSpPr>
          <p:cNvPr id="7" name="Rectangle 29"/>
          <p:cNvSpPr>
            <a:spLocks noGrp="1" noChangeArrowheads="1"/>
          </p:cNvSpPr>
          <p:nvPr>
            <p:ph type="sldNum" sz="quarter" idx="12"/>
          </p:nvPr>
        </p:nvSpPr>
        <p:spPr>
          <a:ln/>
        </p:spPr>
        <p:txBody>
          <a:bodyPr/>
          <a:lstStyle>
            <a:lvl1pPr>
              <a:defRPr/>
            </a:lvl1pPr>
          </a:lstStyle>
          <a:p>
            <a:pPr>
              <a:defRPr/>
            </a:pPr>
            <a:fld id="{9D4198FD-563C-4A84-A384-D84FF8ACE050}"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2575" y="98425"/>
            <a:ext cx="8534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74638" y="1524000"/>
            <a:ext cx="4219575"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524000"/>
            <a:ext cx="4221162"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74638" y="3886200"/>
            <a:ext cx="4219575"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3886200"/>
            <a:ext cx="4221162"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83388" y="6369050"/>
            <a:ext cx="1676400" cy="293688"/>
          </a:xfrm>
        </p:spPr>
        <p:txBody>
          <a:bodyPr/>
          <a:lstStyle>
            <a:lvl1pPr>
              <a:defRPr/>
            </a:lvl1pPr>
          </a:lstStyle>
          <a:p>
            <a:endParaRPr lang="en-GB"/>
          </a:p>
        </p:txBody>
      </p:sp>
      <p:sp>
        <p:nvSpPr>
          <p:cNvPr id="8" name="Footer Placeholder 7"/>
          <p:cNvSpPr>
            <a:spLocks noGrp="1"/>
          </p:cNvSpPr>
          <p:nvPr>
            <p:ph type="ftr" sz="quarter" idx="11"/>
          </p:nvPr>
        </p:nvSpPr>
        <p:spPr>
          <a:xfrm>
            <a:off x="4154488" y="6369050"/>
            <a:ext cx="2624137" cy="293688"/>
          </a:xfrm>
        </p:spPr>
        <p:txBody>
          <a:bodyPr/>
          <a:lstStyle>
            <a:lvl1pPr>
              <a:defRPr/>
            </a:lvl1pPr>
          </a:lstStyle>
          <a:p>
            <a:endParaRPr lang="en-GB"/>
          </a:p>
        </p:txBody>
      </p:sp>
      <p:sp>
        <p:nvSpPr>
          <p:cNvPr id="9" name="Slide Number Placeholder 8"/>
          <p:cNvSpPr>
            <a:spLocks noGrp="1"/>
          </p:cNvSpPr>
          <p:nvPr>
            <p:ph type="sldNum" sz="quarter" idx="12"/>
          </p:nvPr>
        </p:nvSpPr>
        <p:spPr>
          <a:xfrm>
            <a:off x="8472488" y="6369050"/>
            <a:ext cx="509587" cy="293688"/>
          </a:xfrm>
        </p:spPr>
        <p:txBody>
          <a:bodyPr/>
          <a:lstStyle>
            <a:lvl1pPr>
              <a:defRPr smtClean="0"/>
            </a:lvl1pPr>
          </a:lstStyle>
          <a:p>
            <a:fld id="{5E122EAB-85F0-2844-A2D0-74A07E3D0852}" type="slidenum">
              <a:rPr lang="en-GB"/>
              <a:pPr/>
              <a:t>‹#›</a:t>
            </a:fld>
            <a:endParaRPr lang="en-GB"/>
          </a:p>
        </p:txBody>
      </p:sp>
    </p:spTree>
    <p:extLst>
      <p:ext uri="{BB962C8B-B14F-4D97-AF65-F5344CB8AC3E}">
        <p14:creationId xmlns:p14="http://schemas.microsoft.com/office/powerpoint/2010/main" val="193675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GB"/>
          </a:p>
        </p:txBody>
      </p:sp>
      <p:sp>
        <p:nvSpPr>
          <p:cNvPr id="5" name="Rectangle 28"/>
          <p:cNvSpPr>
            <a:spLocks noGrp="1" noChangeArrowheads="1"/>
          </p:cNvSpPr>
          <p:nvPr>
            <p:ph type="ftr" sz="quarter" idx="11"/>
          </p:nvPr>
        </p:nvSpPr>
        <p:spPr>
          <a:ln/>
        </p:spPr>
        <p:txBody>
          <a:bodyPr/>
          <a:lstStyle>
            <a:lvl1pPr>
              <a:defRPr/>
            </a:lvl1pPr>
          </a:lstStyle>
          <a:p>
            <a:pPr>
              <a:defRPr/>
            </a:pPr>
            <a:endParaRPr lang="en-GB"/>
          </a:p>
        </p:txBody>
      </p:sp>
      <p:sp>
        <p:nvSpPr>
          <p:cNvPr id="6" name="Rectangle 29"/>
          <p:cNvSpPr>
            <a:spLocks noGrp="1" noChangeArrowheads="1"/>
          </p:cNvSpPr>
          <p:nvPr>
            <p:ph type="sldNum" sz="quarter" idx="12"/>
          </p:nvPr>
        </p:nvSpPr>
        <p:spPr>
          <a:ln/>
        </p:spPr>
        <p:txBody>
          <a:bodyPr/>
          <a:lstStyle>
            <a:lvl1pPr>
              <a:defRPr/>
            </a:lvl1pPr>
          </a:lstStyle>
          <a:p>
            <a:pPr>
              <a:defRPr/>
            </a:pPr>
            <a:fld id="{67EA87B0-5716-4AAF-AD27-749E80A24A3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GB"/>
          </a:p>
        </p:txBody>
      </p:sp>
      <p:sp>
        <p:nvSpPr>
          <p:cNvPr id="5" name="Rectangle 28"/>
          <p:cNvSpPr>
            <a:spLocks noGrp="1" noChangeArrowheads="1"/>
          </p:cNvSpPr>
          <p:nvPr>
            <p:ph type="ftr" sz="quarter" idx="11"/>
          </p:nvPr>
        </p:nvSpPr>
        <p:spPr>
          <a:ln/>
        </p:spPr>
        <p:txBody>
          <a:bodyPr/>
          <a:lstStyle>
            <a:lvl1pPr>
              <a:defRPr/>
            </a:lvl1pPr>
          </a:lstStyle>
          <a:p>
            <a:pPr>
              <a:defRPr/>
            </a:pPr>
            <a:endParaRPr lang="en-GB"/>
          </a:p>
        </p:txBody>
      </p:sp>
      <p:sp>
        <p:nvSpPr>
          <p:cNvPr id="6" name="Rectangle 29"/>
          <p:cNvSpPr>
            <a:spLocks noGrp="1" noChangeArrowheads="1"/>
          </p:cNvSpPr>
          <p:nvPr>
            <p:ph type="sldNum" sz="quarter" idx="12"/>
          </p:nvPr>
        </p:nvSpPr>
        <p:spPr>
          <a:ln/>
        </p:spPr>
        <p:txBody>
          <a:bodyPr/>
          <a:lstStyle>
            <a:lvl1pPr>
              <a:defRPr/>
            </a:lvl1pPr>
          </a:lstStyle>
          <a:p>
            <a:pPr>
              <a:defRPr/>
            </a:pPr>
            <a:fld id="{42504368-F8D4-4A15-92B2-935BEA84261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2575"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524000"/>
            <a:ext cx="422116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GB"/>
          </a:p>
        </p:txBody>
      </p:sp>
      <p:sp>
        <p:nvSpPr>
          <p:cNvPr id="6" name="Rectangle 28"/>
          <p:cNvSpPr>
            <a:spLocks noGrp="1" noChangeArrowheads="1"/>
          </p:cNvSpPr>
          <p:nvPr>
            <p:ph type="ftr" sz="quarter" idx="11"/>
          </p:nvPr>
        </p:nvSpPr>
        <p:spPr>
          <a:ln/>
        </p:spPr>
        <p:txBody>
          <a:bodyPr/>
          <a:lstStyle>
            <a:lvl1pPr>
              <a:defRPr/>
            </a:lvl1pPr>
          </a:lstStyle>
          <a:p>
            <a:pPr>
              <a:defRPr/>
            </a:pPr>
            <a:endParaRPr lang="en-GB"/>
          </a:p>
        </p:txBody>
      </p:sp>
      <p:sp>
        <p:nvSpPr>
          <p:cNvPr id="7" name="Rectangle 29"/>
          <p:cNvSpPr>
            <a:spLocks noGrp="1" noChangeArrowheads="1"/>
          </p:cNvSpPr>
          <p:nvPr>
            <p:ph type="sldNum" sz="quarter" idx="12"/>
          </p:nvPr>
        </p:nvSpPr>
        <p:spPr>
          <a:ln/>
        </p:spPr>
        <p:txBody>
          <a:bodyPr/>
          <a:lstStyle>
            <a:lvl1pPr>
              <a:defRPr/>
            </a:lvl1pPr>
          </a:lstStyle>
          <a:p>
            <a:pPr>
              <a:defRPr/>
            </a:pPr>
            <a:fld id="{B1AC17D6-BC07-44DF-82A9-FBB4540CF07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GB"/>
          </a:p>
        </p:txBody>
      </p:sp>
      <p:sp>
        <p:nvSpPr>
          <p:cNvPr id="8" name="Rectangle 28"/>
          <p:cNvSpPr>
            <a:spLocks noGrp="1" noChangeArrowheads="1"/>
          </p:cNvSpPr>
          <p:nvPr>
            <p:ph type="ftr" sz="quarter" idx="11"/>
          </p:nvPr>
        </p:nvSpPr>
        <p:spPr>
          <a:ln/>
        </p:spPr>
        <p:txBody>
          <a:bodyPr/>
          <a:lstStyle>
            <a:lvl1pPr>
              <a:defRPr/>
            </a:lvl1pPr>
          </a:lstStyle>
          <a:p>
            <a:pPr>
              <a:defRPr/>
            </a:pPr>
            <a:endParaRPr lang="en-GB"/>
          </a:p>
        </p:txBody>
      </p:sp>
      <p:sp>
        <p:nvSpPr>
          <p:cNvPr id="9" name="Rectangle 29"/>
          <p:cNvSpPr>
            <a:spLocks noGrp="1" noChangeArrowheads="1"/>
          </p:cNvSpPr>
          <p:nvPr>
            <p:ph type="sldNum" sz="quarter" idx="12"/>
          </p:nvPr>
        </p:nvSpPr>
        <p:spPr>
          <a:ln/>
        </p:spPr>
        <p:txBody>
          <a:bodyPr/>
          <a:lstStyle>
            <a:lvl1pPr>
              <a:defRPr/>
            </a:lvl1pPr>
          </a:lstStyle>
          <a:p>
            <a:pPr>
              <a:defRPr/>
            </a:pPr>
            <a:fld id="{9882E2DF-2B97-43C0-9002-DC93067A159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GB"/>
          </a:p>
        </p:txBody>
      </p:sp>
      <p:sp>
        <p:nvSpPr>
          <p:cNvPr id="4" name="Rectangle 28"/>
          <p:cNvSpPr>
            <a:spLocks noGrp="1" noChangeArrowheads="1"/>
          </p:cNvSpPr>
          <p:nvPr>
            <p:ph type="ftr" sz="quarter" idx="11"/>
          </p:nvPr>
        </p:nvSpPr>
        <p:spPr>
          <a:ln/>
        </p:spPr>
        <p:txBody>
          <a:bodyPr/>
          <a:lstStyle>
            <a:lvl1pPr>
              <a:defRPr/>
            </a:lvl1pPr>
          </a:lstStyle>
          <a:p>
            <a:pPr>
              <a:defRPr/>
            </a:pPr>
            <a:endParaRPr lang="en-GB"/>
          </a:p>
        </p:txBody>
      </p:sp>
      <p:sp>
        <p:nvSpPr>
          <p:cNvPr id="5" name="Rectangle 29"/>
          <p:cNvSpPr>
            <a:spLocks noGrp="1" noChangeArrowheads="1"/>
          </p:cNvSpPr>
          <p:nvPr>
            <p:ph type="sldNum" sz="quarter" idx="12"/>
          </p:nvPr>
        </p:nvSpPr>
        <p:spPr>
          <a:ln/>
        </p:spPr>
        <p:txBody>
          <a:bodyPr/>
          <a:lstStyle>
            <a:lvl1pPr>
              <a:defRPr/>
            </a:lvl1pPr>
          </a:lstStyle>
          <a:p>
            <a:pPr>
              <a:defRPr/>
            </a:pPr>
            <a:fld id="{349223AC-AAE5-4B66-8B83-5A115CFFE30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GB"/>
          </a:p>
        </p:txBody>
      </p:sp>
      <p:sp>
        <p:nvSpPr>
          <p:cNvPr id="3" name="Rectangle 28"/>
          <p:cNvSpPr>
            <a:spLocks noGrp="1" noChangeArrowheads="1"/>
          </p:cNvSpPr>
          <p:nvPr>
            <p:ph type="ftr" sz="quarter" idx="11"/>
          </p:nvPr>
        </p:nvSpPr>
        <p:spPr>
          <a:ln/>
        </p:spPr>
        <p:txBody>
          <a:bodyPr/>
          <a:lstStyle>
            <a:lvl1pPr>
              <a:defRPr/>
            </a:lvl1pPr>
          </a:lstStyle>
          <a:p>
            <a:pPr>
              <a:defRPr/>
            </a:pPr>
            <a:endParaRPr lang="en-GB"/>
          </a:p>
        </p:txBody>
      </p:sp>
      <p:sp>
        <p:nvSpPr>
          <p:cNvPr id="4" name="Rectangle 29"/>
          <p:cNvSpPr>
            <a:spLocks noGrp="1" noChangeArrowheads="1"/>
          </p:cNvSpPr>
          <p:nvPr>
            <p:ph type="sldNum" sz="quarter" idx="12"/>
          </p:nvPr>
        </p:nvSpPr>
        <p:spPr>
          <a:ln/>
        </p:spPr>
        <p:txBody>
          <a:bodyPr/>
          <a:lstStyle>
            <a:lvl1pPr>
              <a:defRPr/>
            </a:lvl1pPr>
          </a:lstStyle>
          <a:p>
            <a:pPr>
              <a:defRPr/>
            </a:pPr>
            <a:fld id="{F93AF8F9-7554-4D56-B5FC-48591038750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GB"/>
          </a:p>
        </p:txBody>
      </p:sp>
      <p:sp>
        <p:nvSpPr>
          <p:cNvPr id="6" name="Rectangle 28"/>
          <p:cNvSpPr>
            <a:spLocks noGrp="1" noChangeArrowheads="1"/>
          </p:cNvSpPr>
          <p:nvPr>
            <p:ph type="ftr" sz="quarter" idx="11"/>
          </p:nvPr>
        </p:nvSpPr>
        <p:spPr>
          <a:ln/>
        </p:spPr>
        <p:txBody>
          <a:bodyPr/>
          <a:lstStyle>
            <a:lvl1pPr>
              <a:defRPr/>
            </a:lvl1pPr>
          </a:lstStyle>
          <a:p>
            <a:pPr>
              <a:defRPr/>
            </a:pPr>
            <a:endParaRPr lang="en-GB"/>
          </a:p>
        </p:txBody>
      </p:sp>
      <p:sp>
        <p:nvSpPr>
          <p:cNvPr id="7" name="Rectangle 29"/>
          <p:cNvSpPr>
            <a:spLocks noGrp="1" noChangeArrowheads="1"/>
          </p:cNvSpPr>
          <p:nvPr>
            <p:ph type="sldNum" sz="quarter" idx="12"/>
          </p:nvPr>
        </p:nvSpPr>
        <p:spPr>
          <a:ln/>
        </p:spPr>
        <p:txBody>
          <a:bodyPr/>
          <a:lstStyle>
            <a:lvl1pPr>
              <a:defRPr/>
            </a:lvl1pPr>
          </a:lstStyle>
          <a:p>
            <a:pPr>
              <a:defRPr/>
            </a:pPr>
            <a:fld id="{A105800B-A15F-44D0-AC81-B402C072B59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GB"/>
          </a:p>
        </p:txBody>
      </p:sp>
      <p:sp>
        <p:nvSpPr>
          <p:cNvPr id="6" name="Rectangle 28"/>
          <p:cNvSpPr>
            <a:spLocks noGrp="1" noChangeArrowheads="1"/>
          </p:cNvSpPr>
          <p:nvPr>
            <p:ph type="ftr" sz="quarter" idx="11"/>
          </p:nvPr>
        </p:nvSpPr>
        <p:spPr>
          <a:ln/>
        </p:spPr>
        <p:txBody>
          <a:bodyPr/>
          <a:lstStyle>
            <a:lvl1pPr>
              <a:defRPr/>
            </a:lvl1pPr>
          </a:lstStyle>
          <a:p>
            <a:pPr>
              <a:defRPr/>
            </a:pPr>
            <a:endParaRPr lang="en-GB"/>
          </a:p>
        </p:txBody>
      </p:sp>
      <p:sp>
        <p:nvSpPr>
          <p:cNvPr id="7" name="Rectangle 29"/>
          <p:cNvSpPr>
            <a:spLocks noGrp="1" noChangeArrowheads="1"/>
          </p:cNvSpPr>
          <p:nvPr>
            <p:ph type="sldNum" sz="quarter" idx="12"/>
          </p:nvPr>
        </p:nvSpPr>
        <p:spPr>
          <a:ln/>
        </p:spPr>
        <p:txBody>
          <a:bodyPr/>
          <a:lstStyle>
            <a:lvl1pPr>
              <a:defRPr/>
            </a:lvl1pPr>
          </a:lstStyle>
          <a:p>
            <a:pPr>
              <a:defRPr/>
            </a:pPr>
            <a:fld id="{72BCC830-CD0D-42D0-B835-4C80AAF82F9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grpSp>
        <p:nvGrpSpPr>
          <p:cNvPr id="1026" name="Group 2"/>
          <p:cNvGrpSpPr>
            <a:grpSpLocks noChangeAspect="1"/>
          </p:cNvGrpSpPr>
          <p:nvPr/>
        </p:nvGrpSpPr>
        <p:grpSpPr bwMode="auto">
          <a:xfrm>
            <a:off x="374650" y="6142038"/>
            <a:ext cx="1544638" cy="539750"/>
            <a:chOff x="2832" y="3792"/>
            <a:chExt cx="828" cy="292"/>
          </a:xfrm>
        </p:grpSpPr>
        <p:sp>
          <p:nvSpPr>
            <p:cNvPr id="448515" name="Freeform 3"/>
            <p:cNvSpPr>
              <a:spLocks noChangeAspect="1"/>
            </p:cNvSpPr>
            <p:nvPr/>
          </p:nvSpPr>
          <p:spPr bwMode="auto">
            <a:xfrm>
              <a:off x="2868" y="3995"/>
              <a:ext cx="78" cy="57"/>
            </a:xfrm>
            <a:custGeom>
              <a:avLst/>
              <a:gdLst/>
              <a:ahLst/>
              <a:cxnLst>
                <a:cxn ang="0">
                  <a:pos x="232" y="155"/>
                </a:cxn>
                <a:cxn ang="0">
                  <a:pos x="232" y="155"/>
                </a:cxn>
                <a:cxn ang="0">
                  <a:pos x="234" y="153"/>
                </a:cxn>
                <a:cxn ang="0">
                  <a:pos x="234" y="151"/>
                </a:cxn>
                <a:cxn ang="0">
                  <a:pos x="234" y="151"/>
                </a:cxn>
                <a:cxn ang="0">
                  <a:pos x="230" y="149"/>
                </a:cxn>
                <a:cxn ang="0">
                  <a:pos x="225" y="148"/>
                </a:cxn>
                <a:cxn ang="0">
                  <a:pos x="218" y="142"/>
                </a:cxn>
                <a:cxn ang="0">
                  <a:pos x="212" y="135"/>
                </a:cxn>
                <a:cxn ang="0">
                  <a:pos x="208" y="130"/>
                </a:cxn>
                <a:cxn ang="0">
                  <a:pos x="208" y="130"/>
                </a:cxn>
                <a:cxn ang="0">
                  <a:pos x="199" y="113"/>
                </a:cxn>
                <a:cxn ang="0">
                  <a:pos x="191" y="98"/>
                </a:cxn>
                <a:cxn ang="0">
                  <a:pos x="179" y="83"/>
                </a:cxn>
                <a:cxn ang="0">
                  <a:pos x="179" y="83"/>
                </a:cxn>
                <a:cxn ang="0">
                  <a:pos x="162" y="59"/>
                </a:cxn>
                <a:cxn ang="0">
                  <a:pos x="141" y="38"/>
                </a:cxn>
                <a:cxn ang="0">
                  <a:pos x="123" y="17"/>
                </a:cxn>
                <a:cxn ang="0">
                  <a:pos x="105" y="0"/>
                </a:cxn>
                <a:cxn ang="0">
                  <a:pos x="105" y="0"/>
                </a:cxn>
                <a:cxn ang="0">
                  <a:pos x="115" y="45"/>
                </a:cxn>
                <a:cxn ang="0">
                  <a:pos x="123" y="67"/>
                </a:cxn>
                <a:cxn ang="0">
                  <a:pos x="127" y="78"/>
                </a:cxn>
                <a:cxn ang="0">
                  <a:pos x="133" y="88"/>
                </a:cxn>
                <a:cxn ang="0">
                  <a:pos x="133" y="88"/>
                </a:cxn>
                <a:cxn ang="0">
                  <a:pos x="143" y="104"/>
                </a:cxn>
                <a:cxn ang="0">
                  <a:pos x="149" y="113"/>
                </a:cxn>
                <a:cxn ang="0">
                  <a:pos x="154" y="119"/>
                </a:cxn>
                <a:cxn ang="0">
                  <a:pos x="162" y="126"/>
                </a:cxn>
                <a:cxn ang="0">
                  <a:pos x="170" y="132"/>
                </a:cxn>
                <a:cxn ang="0">
                  <a:pos x="180" y="138"/>
                </a:cxn>
                <a:cxn ang="0">
                  <a:pos x="193" y="143"/>
                </a:cxn>
                <a:cxn ang="0">
                  <a:pos x="193" y="143"/>
                </a:cxn>
                <a:cxn ang="0">
                  <a:pos x="157" y="133"/>
                </a:cxn>
                <a:cxn ang="0">
                  <a:pos x="125" y="124"/>
                </a:cxn>
                <a:cxn ang="0">
                  <a:pos x="125" y="124"/>
                </a:cxn>
                <a:cxn ang="0">
                  <a:pos x="99" y="119"/>
                </a:cxn>
                <a:cxn ang="0">
                  <a:pos x="72" y="111"/>
                </a:cxn>
                <a:cxn ang="0">
                  <a:pos x="34" y="100"/>
                </a:cxn>
                <a:cxn ang="0">
                  <a:pos x="34" y="100"/>
                </a:cxn>
                <a:cxn ang="0">
                  <a:pos x="0" y="84"/>
                </a:cxn>
                <a:cxn ang="0">
                  <a:pos x="0" y="84"/>
                </a:cxn>
                <a:cxn ang="0">
                  <a:pos x="8" y="97"/>
                </a:cxn>
                <a:cxn ang="0">
                  <a:pos x="18" y="109"/>
                </a:cxn>
                <a:cxn ang="0">
                  <a:pos x="28" y="120"/>
                </a:cxn>
                <a:cxn ang="0">
                  <a:pos x="41" y="132"/>
                </a:cxn>
                <a:cxn ang="0">
                  <a:pos x="55" y="142"/>
                </a:cxn>
                <a:cxn ang="0">
                  <a:pos x="68" y="151"/>
                </a:cxn>
                <a:cxn ang="0">
                  <a:pos x="82" y="158"/>
                </a:cxn>
                <a:cxn ang="0">
                  <a:pos x="96" y="164"/>
                </a:cxn>
                <a:cxn ang="0">
                  <a:pos x="96" y="164"/>
                </a:cxn>
                <a:cxn ang="0">
                  <a:pos x="114" y="168"/>
                </a:cxn>
                <a:cxn ang="0">
                  <a:pos x="131" y="169"/>
                </a:cxn>
                <a:cxn ang="0">
                  <a:pos x="147" y="169"/>
                </a:cxn>
                <a:cxn ang="0">
                  <a:pos x="164" y="168"/>
                </a:cxn>
                <a:cxn ang="0">
                  <a:pos x="199" y="162"/>
                </a:cxn>
                <a:cxn ang="0">
                  <a:pos x="232" y="155"/>
                </a:cxn>
                <a:cxn ang="0">
                  <a:pos x="232" y="155"/>
                </a:cxn>
                <a:cxn ang="0">
                  <a:pos x="232" y="155"/>
                </a:cxn>
                <a:cxn ang="0">
                  <a:pos x="232" y="155"/>
                </a:cxn>
              </a:cxnLst>
              <a:rect l="0" t="0" r="r" b="b"/>
              <a:pathLst>
                <a:path w="234" h="169">
                  <a:moveTo>
                    <a:pt x="232" y="155"/>
                  </a:moveTo>
                  <a:lnTo>
                    <a:pt x="232" y="155"/>
                  </a:lnTo>
                  <a:lnTo>
                    <a:pt x="234" y="153"/>
                  </a:lnTo>
                  <a:lnTo>
                    <a:pt x="234" y="151"/>
                  </a:lnTo>
                  <a:lnTo>
                    <a:pt x="234" y="151"/>
                  </a:lnTo>
                  <a:lnTo>
                    <a:pt x="230" y="149"/>
                  </a:lnTo>
                  <a:lnTo>
                    <a:pt x="225" y="148"/>
                  </a:lnTo>
                  <a:lnTo>
                    <a:pt x="218" y="142"/>
                  </a:lnTo>
                  <a:lnTo>
                    <a:pt x="212" y="135"/>
                  </a:lnTo>
                  <a:lnTo>
                    <a:pt x="208" y="130"/>
                  </a:lnTo>
                  <a:lnTo>
                    <a:pt x="208" y="130"/>
                  </a:lnTo>
                  <a:lnTo>
                    <a:pt x="199" y="113"/>
                  </a:lnTo>
                  <a:lnTo>
                    <a:pt x="191" y="98"/>
                  </a:lnTo>
                  <a:lnTo>
                    <a:pt x="179" y="83"/>
                  </a:lnTo>
                  <a:lnTo>
                    <a:pt x="179" y="83"/>
                  </a:lnTo>
                  <a:lnTo>
                    <a:pt x="162" y="59"/>
                  </a:lnTo>
                  <a:lnTo>
                    <a:pt x="141" y="38"/>
                  </a:lnTo>
                  <a:lnTo>
                    <a:pt x="123" y="17"/>
                  </a:lnTo>
                  <a:lnTo>
                    <a:pt x="105" y="0"/>
                  </a:lnTo>
                  <a:lnTo>
                    <a:pt x="105" y="0"/>
                  </a:lnTo>
                  <a:lnTo>
                    <a:pt x="115" y="45"/>
                  </a:lnTo>
                  <a:lnTo>
                    <a:pt x="123" y="67"/>
                  </a:lnTo>
                  <a:lnTo>
                    <a:pt x="127" y="78"/>
                  </a:lnTo>
                  <a:lnTo>
                    <a:pt x="133" y="88"/>
                  </a:lnTo>
                  <a:lnTo>
                    <a:pt x="133" y="88"/>
                  </a:lnTo>
                  <a:lnTo>
                    <a:pt x="143" y="104"/>
                  </a:lnTo>
                  <a:lnTo>
                    <a:pt x="149" y="113"/>
                  </a:lnTo>
                  <a:lnTo>
                    <a:pt x="154" y="119"/>
                  </a:lnTo>
                  <a:lnTo>
                    <a:pt x="162" y="126"/>
                  </a:lnTo>
                  <a:lnTo>
                    <a:pt x="170" y="132"/>
                  </a:lnTo>
                  <a:lnTo>
                    <a:pt x="180" y="138"/>
                  </a:lnTo>
                  <a:lnTo>
                    <a:pt x="193" y="143"/>
                  </a:lnTo>
                  <a:lnTo>
                    <a:pt x="193" y="143"/>
                  </a:lnTo>
                  <a:lnTo>
                    <a:pt x="157" y="133"/>
                  </a:lnTo>
                  <a:lnTo>
                    <a:pt x="125" y="124"/>
                  </a:lnTo>
                  <a:lnTo>
                    <a:pt x="125" y="124"/>
                  </a:lnTo>
                  <a:lnTo>
                    <a:pt x="99" y="119"/>
                  </a:lnTo>
                  <a:lnTo>
                    <a:pt x="72" y="111"/>
                  </a:lnTo>
                  <a:lnTo>
                    <a:pt x="34" y="100"/>
                  </a:lnTo>
                  <a:lnTo>
                    <a:pt x="34" y="100"/>
                  </a:lnTo>
                  <a:lnTo>
                    <a:pt x="0" y="84"/>
                  </a:lnTo>
                  <a:lnTo>
                    <a:pt x="0" y="84"/>
                  </a:lnTo>
                  <a:lnTo>
                    <a:pt x="8" y="97"/>
                  </a:lnTo>
                  <a:lnTo>
                    <a:pt x="18" y="109"/>
                  </a:lnTo>
                  <a:lnTo>
                    <a:pt x="28" y="120"/>
                  </a:lnTo>
                  <a:lnTo>
                    <a:pt x="41" y="132"/>
                  </a:lnTo>
                  <a:lnTo>
                    <a:pt x="55" y="142"/>
                  </a:lnTo>
                  <a:lnTo>
                    <a:pt x="68" y="151"/>
                  </a:lnTo>
                  <a:lnTo>
                    <a:pt x="82" y="158"/>
                  </a:lnTo>
                  <a:lnTo>
                    <a:pt x="96" y="164"/>
                  </a:lnTo>
                  <a:lnTo>
                    <a:pt x="96" y="164"/>
                  </a:lnTo>
                  <a:lnTo>
                    <a:pt x="114" y="168"/>
                  </a:lnTo>
                  <a:lnTo>
                    <a:pt x="131" y="169"/>
                  </a:lnTo>
                  <a:lnTo>
                    <a:pt x="147" y="169"/>
                  </a:lnTo>
                  <a:lnTo>
                    <a:pt x="164" y="168"/>
                  </a:lnTo>
                  <a:lnTo>
                    <a:pt x="199" y="162"/>
                  </a:lnTo>
                  <a:lnTo>
                    <a:pt x="232" y="155"/>
                  </a:lnTo>
                  <a:lnTo>
                    <a:pt x="232" y="155"/>
                  </a:lnTo>
                  <a:lnTo>
                    <a:pt x="232" y="155"/>
                  </a:lnTo>
                  <a:lnTo>
                    <a:pt x="232" y="155"/>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16" name="Freeform 4"/>
            <p:cNvSpPr>
              <a:spLocks noChangeAspect="1"/>
            </p:cNvSpPr>
            <p:nvPr/>
          </p:nvSpPr>
          <p:spPr bwMode="auto">
            <a:xfrm>
              <a:off x="2845" y="3964"/>
              <a:ext cx="63" cy="66"/>
            </a:xfrm>
            <a:custGeom>
              <a:avLst/>
              <a:gdLst/>
              <a:ahLst/>
              <a:cxnLst>
                <a:cxn ang="0">
                  <a:pos x="185" y="197"/>
                </a:cxn>
                <a:cxn ang="0">
                  <a:pos x="185" y="197"/>
                </a:cxn>
                <a:cxn ang="0">
                  <a:pos x="188" y="197"/>
                </a:cxn>
                <a:cxn ang="0">
                  <a:pos x="188" y="197"/>
                </a:cxn>
                <a:cxn ang="0">
                  <a:pos x="182" y="185"/>
                </a:cxn>
                <a:cxn ang="0">
                  <a:pos x="178" y="171"/>
                </a:cxn>
                <a:cxn ang="0">
                  <a:pos x="178" y="171"/>
                </a:cxn>
                <a:cxn ang="0">
                  <a:pos x="171" y="132"/>
                </a:cxn>
                <a:cxn ang="0">
                  <a:pos x="166" y="110"/>
                </a:cxn>
                <a:cxn ang="0">
                  <a:pos x="161" y="90"/>
                </a:cxn>
                <a:cxn ang="0">
                  <a:pos x="161" y="90"/>
                </a:cxn>
                <a:cxn ang="0">
                  <a:pos x="153" y="74"/>
                </a:cxn>
                <a:cxn ang="0">
                  <a:pos x="145" y="56"/>
                </a:cxn>
                <a:cxn ang="0">
                  <a:pos x="129" y="27"/>
                </a:cxn>
                <a:cxn ang="0">
                  <a:pos x="116" y="9"/>
                </a:cxn>
                <a:cxn ang="0">
                  <a:pos x="111" y="0"/>
                </a:cxn>
                <a:cxn ang="0">
                  <a:pos x="111" y="0"/>
                </a:cxn>
                <a:cxn ang="0">
                  <a:pos x="113" y="23"/>
                </a:cxn>
                <a:cxn ang="0">
                  <a:pos x="114" y="46"/>
                </a:cxn>
                <a:cxn ang="0">
                  <a:pos x="116" y="68"/>
                </a:cxn>
                <a:cxn ang="0">
                  <a:pos x="119" y="90"/>
                </a:cxn>
                <a:cxn ang="0">
                  <a:pos x="123" y="111"/>
                </a:cxn>
                <a:cxn ang="0">
                  <a:pos x="127" y="121"/>
                </a:cxn>
                <a:cxn ang="0">
                  <a:pos x="132" y="133"/>
                </a:cxn>
                <a:cxn ang="0">
                  <a:pos x="138" y="143"/>
                </a:cxn>
                <a:cxn ang="0">
                  <a:pos x="145" y="155"/>
                </a:cxn>
                <a:cxn ang="0">
                  <a:pos x="153" y="166"/>
                </a:cxn>
                <a:cxn ang="0">
                  <a:pos x="162" y="178"/>
                </a:cxn>
                <a:cxn ang="0">
                  <a:pos x="162" y="178"/>
                </a:cxn>
                <a:cxn ang="0">
                  <a:pos x="155" y="174"/>
                </a:cxn>
                <a:cxn ang="0">
                  <a:pos x="143" y="161"/>
                </a:cxn>
                <a:cxn ang="0">
                  <a:pos x="143" y="161"/>
                </a:cxn>
                <a:cxn ang="0">
                  <a:pos x="130" y="147"/>
                </a:cxn>
                <a:cxn ang="0">
                  <a:pos x="116" y="134"/>
                </a:cxn>
                <a:cxn ang="0">
                  <a:pos x="84" y="111"/>
                </a:cxn>
                <a:cxn ang="0">
                  <a:pos x="51" y="87"/>
                </a:cxn>
                <a:cxn ang="0">
                  <a:pos x="36" y="74"/>
                </a:cxn>
                <a:cxn ang="0">
                  <a:pos x="23" y="61"/>
                </a:cxn>
                <a:cxn ang="0">
                  <a:pos x="23" y="61"/>
                </a:cxn>
                <a:cxn ang="0">
                  <a:pos x="17" y="53"/>
                </a:cxn>
                <a:cxn ang="0">
                  <a:pos x="12" y="46"/>
                </a:cxn>
                <a:cxn ang="0">
                  <a:pos x="7" y="39"/>
                </a:cxn>
                <a:cxn ang="0">
                  <a:pos x="0" y="33"/>
                </a:cxn>
                <a:cxn ang="0">
                  <a:pos x="0" y="33"/>
                </a:cxn>
                <a:cxn ang="0">
                  <a:pos x="7" y="59"/>
                </a:cxn>
                <a:cxn ang="0">
                  <a:pos x="17" y="84"/>
                </a:cxn>
                <a:cxn ang="0">
                  <a:pos x="30" y="108"/>
                </a:cxn>
                <a:cxn ang="0">
                  <a:pos x="45" y="130"/>
                </a:cxn>
                <a:cxn ang="0">
                  <a:pos x="45" y="130"/>
                </a:cxn>
                <a:cxn ang="0">
                  <a:pos x="57" y="145"/>
                </a:cxn>
                <a:cxn ang="0">
                  <a:pos x="70" y="156"/>
                </a:cxn>
                <a:cxn ang="0">
                  <a:pos x="84" y="166"/>
                </a:cxn>
                <a:cxn ang="0">
                  <a:pos x="97" y="174"/>
                </a:cxn>
                <a:cxn ang="0">
                  <a:pos x="111" y="179"/>
                </a:cxn>
                <a:cxn ang="0">
                  <a:pos x="126" y="184"/>
                </a:cxn>
                <a:cxn ang="0">
                  <a:pos x="156" y="189"/>
                </a:cxn>
                <a:cxn ang="0">
                  <a:pos x="156" y="189"/>
                </a:cxn>
                <a:cxn ang="0">
                  <a:pos x="166" y="191"/>
                </a:cxn>
                <a:cxn ang="0">
                  <a:pos x="174" y="192"/>
                </a:cxn>
                <a:cxn ang="0">
                  <a:pos x="185" y="197"/>
                </a:cxn>
                <a:cxn ang="0">
                  <a:pos x="185" y="197"/>
                </a:cxn>
                <a:cxn ang="0">
                  <a:pos x="185" y="197"/>
                </a:cxn>
                <a:cxn ang="0">
                  <a:pos x="185" y="197"/>
                </a:cxn>
              </a:cxnLst>
              <a:rect l="0" t="0" r="r" b="b"/>
              <a:pathLst>
                <a:path w="188" h="197">
                  <a:moveTo>
                    <a:pt x="185" y="197"/>
                  </a:moveTo>
                  <a:lnTo>
                    <a:pt x="185" y="197"/>
                  </a:lnTo>
                  <a:lnTo>
                    <a:pt x="188" y="197"/>
                  </a:lnTo>
                  <a:lnTo>
                    <a:pt x="188" y="197"/>
                  </a:lnTo>
                  <a:lnTo>
                    <a:pt x="182" y="185"/>
                  </a:lnTo>
                  <a:lnTo>
                    <a:pt x="178" y="171"/>
                  </a:lnTo>
                  <a:lnTo>
                    <a:pt x="178" y="171"/>
                  </a:lnTo>
                  <a:lnTo>
                    <a:pt x="171" y="132"/>
                  </a:lnTo>
                  <a:lnTo>
                    <a:pt x="166" y="110"/>
                  </a:lnTo>
                  <a:lnTo>
                    <a:pt x="161" y="90"/>
                  </a:lnTo>
                  <a:lnTo>
                    <a:pt x="161" y="90"/>
                  </a:lnTo>
                  <a:lnTo>
                    <a:pt x="153" y="74"/>
                  </a:lnTo>
                  <a:lnTo>
                    <a:pt x="145" y="56"/>
                  </a:lnTo>
                  <a:lnTo>
                    <a:pt x="129" y="27"/>
                  </a:lnTo>
                  <a:lnTo>
                    <a:pt x="116" y="9"/>
                  </a:lnTo>
                  <a:lnTo>
                    <a:pt x="111" y="0"/>
                  </a:lnTo>
                  <a:lnTo>
                    <a:pt x="111" y="0"/>
                  </a:lnTo>
                  <a:lnTo>
                    <a:pt x="113" y="23"/>
                  </a:lnTo>
                  <a:lnTo>
                    <a:pt x="114" y="46"/>
                  </a:lnTo>
                  <a:lnTo>
                    <a:pt x="116" y="68"/>
                  </a:lnTo>
                  <a:lnTo>
                    <a:pt x="119" y="90"/>
                  </a:lnTo>
                  <a:lnTo>
                    <a:pt x="123" y="111"/>
                  </a:lnTo>
                  <a:lnTo>
                    <a:pt x="127" y="121"/>
                  </a:lnTo>
                  <a:lnTo>
                    <a:pt x="132" y="133"/>
                  </a:lnTo>
                  <a:lnTo>
                    <a:pt x="138" y="143"/>
                  </a:lnTo>
                  <a:lnTo>
                    <a:pt x="145" y="155"/>
                  </a:lnTo>
                  <a:lnTo>
                    <a:pt x="153" y="166"/>
                  </a:lnTo>
                  <a:lnTo>
                    <a:pt x="162" y="178"/>
                  </a:lnTo>
                  <a:lnTo>
                    <a:pt x="162" y="178"/>
                  </a:lnTo>
                  <a:lnTo>
                    <a:pt x="155" y="174"/>
                  </a:lnTo>
                  <a:lnTo>
                    <a:pt x="143" y="161"/>
                  </a:lnTo>
                  <a:lnTo>
                    <a:pt x="143" y="161"/>
                  </a:lnTo>
                  <a:lnTo>
                    <a:pt x="130" y="147"/>
                  </a:lnTo>
                  <a:lnTo>
                    <a:pt x="116" y="134"/>
                  </a:lnTo>
                  <a:lnTo>
                    <a:pt x="84" y="111"/>
                  </a:lnTo>
                  <a:lnTo>
                    <a:pt x="51" y="87"/>
                  </a:lnTo>
                  <a:lnTo>
                    <a:pt x="36" y="74"/>
                  </a:lnTo>
                  <a:lnTo>
                    <a:pt x="23" y="61"/>
                  </a:lnTo>
                  <a:lnTo>
                    <a:pt x="23" y="61"/>
                  </a:lnTo>
                  <a:lnTo>
                    <a:pt x="17" y="53"/>
                  </a:lnTo>
                  <a:lnTo>
                    <a:pt x="12" y="46"/>
                  </a:lnTo>
                  <a:lnTo>
                    <a:pt x="7" y="39"/>
                  </a:lnTo>
                  <a:lnTo>
                    <a:pt x="0" y="33"/>
                  </a:lnTo>
                  <a:lnTo>
                    <a:pt x="0" y="33"/>
                  </a:lnTo>
                  <a:lnTo>
                    <a:pt x="7" y="59"/>
                  </a:lnTo>
                  <a:lnTo>
                    <a:pt x="17" y="84"/>
                  </a:lnTo>
                  <a:lnTo>
                    <a:pt x="30" y="108"/>
                  </a:lnTo>
                  <a:lnTo>
                    <a:pt x="45" y="130"/>
                  </a:lnTo>
                  <a:lnTo>
                    <a:pt x="45" y="130"/>
                  </a:lnTo>
                  <a:lnTo>
                    <a:pt x="57" y="145"/>
                  </a:lnTo>
                  <a:lnTo>
                    <a:pt x="70" y="156"/>
                  </a:lnTo>
                  <a:lnTo>
                    <a:pt x="84" y="166"/>
                  </a:lnTo>
                  <a:lnTo>
                    <a:pt x="97" y="174"/>
                  </a:lnTo>
                  <a:lnTo>
                    <a:pt x="111" y="179"/>
                  </a:lnTo>
                  <a:lnTo>
                    <a:pt x="126" y="184"/>
                  </a:lnTo>
                  <a:lnTo>
                    <a:pt x="156" y="189"/>
                  </a:lnTo>
                  <a:lnTo>
                    <a:pt x="156" y="189"/>
                  </a:lnTo>
                  <a:lnTo>
                    <a:pt x="166" y="191"/>
                  </a:lnTo>
                  <a:lnTo>
                    <a:pt x="174" y="192"/>
                  </a:lnTo>
                  <a:lnTo>
                    <a:pt x="185" y="197"/>
                  </a:lnTo>
                  <a:lnTo>
                    <a:pt x="185" y="197"/>
                  </a:lnTo>
                  <a:lnTo>
                    <a:pt x="185" y="197"/>
                  </a:lnTo>
                  <a:lnTo>
                    <a:pt x="185" y="19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17" name="Freeform 5"/>
            <p:cNvSpPr>
              <a:spLocks noChangeAspect="1"/>
            </p:cNvSpPr>
            <p:nvPr/>
          </p:nvSpPr>
          <p:spPr bwMode="auto">
            <a:xfrm>
              <a:off x="2835" y="3926"/>
              <a:ext cx="43" cy="71"/>
            </a:xfrm>
            <a:custGeom>
              <a:avLst/>
              <a:gdLst/>
              <a:ahLst/>
              <a:cxnLst>
                <a:cxn ang="0">
                  <a:pos x="130" y="211"/>
                </a:cxn>
                <a:cxn ang="0">
                  <a:pos x="130" y="211"/>
                </a:cxn>
                <a:cxn ang="0">
                  <a:pos x="131" y="211"/>
                </a:cxn>
                <a:cxn ang="0">
                  <a:pos x="133" y="211"/>
                </a:cxn>
                <a:cxn ang="0">
                  <a:pos x="133" y="211"/>
                </a:cxn>
                <a:cxn ang="0">
                  <a:pos x="127" y="191"/>
                </a:cxn>
                <a:cxn ang="0">
                  <a:pos x="126" y="180"/>
                </a:cxn>
                <a:cxn ang="0">
                  <a:pos x="126" y="172"/>
                </a:cxn>
                <a:cxn ang="0">
                  <a:pos x="126" y="172"/>
                </a:cxn>
                <a:cxn ang="0">
                  <a:pos x="127" y="139"/>
                </a:cxn>
                <a:cxn ang="0">
                  <a:pos x="128" y="101"/>
                </a:cxn>
                <a:cxn ang="0">
                  <a:pos x="128" y="101"/>
                </a:cxn>
                <a:cxn ang="0">
                  <a:pos x="128" y="75"/>
                </a:cxn>
                <a:cxn ang="0">
                  <a:pos x="126" y="49"/>
                </a:cxn>
                <a:cxn ang="0">
                  <a:pos x="123" y="36"/>
                </a:cxn>
                <a:cxn ang="0">
                  <a:pos x="120" y="23"/>
                </a:cxn>
                <a:cxn ang="0">
                  <a:pos x="115" y="11"/>
                </a:cxn>
                <a:cxn ang="0">
                  <a:pos x="110" y="0"/>
                </a:cxn>
                <a:cxn ang="0">
                  <a:pos x="110" y="0"/>
                </a:cxn>
                <a:cxn ang="0">
                  <a:pos x="102" y="34"/>
                </a:cxn>
                <a:cxn ang="0">
                  <a:pos x="100" y="53"/>
                </a:cxn>
                <a:cxn ang="0">
                  <a:pos x="98" y="72"/>
                </a:cxn>
                <a:cxn ang="0">
                  <a:pos x="97" y="91"/>
                </a:cxn>
                <a:cxn ang="0">
                  <a:pos x="97" y="110"/>
                </a:cxn>
                <a:cxn ang="0">
                  <a:pos x="98" y="127"/>
                </a:cxn>
                <a:cxn ang="0">
                  <a:pos x="101" y="146"/>
                </a:cxn>
                <a:cxn ang="0">
                  <a:pos x="101" y="146"/>
                </a:cxn>
                <a:cxn ang="0">
                  <a:pos x="107" y="162"/>
                </a:cxn>
                <a:cxn ang="0">
                  <a:pos x="110" y="169"/>
                </a:cxn>
                <a:cxn ang="0">
                  <a:pos x="111" y="176"/>
                </a:cxn>
                <a:cxn ang="0">
                  <a:pos x="111" y="176"/>
                </a:cxn>
                <a:cxn ang="0">
                  <a:pos x="91" y="141"/>
                </a:cxn>
                <a:cxn ang="0">
                  <a:pos x="78" y="121"/>
                </a:cxn>
                <a:cxn ang="0">
                  <a:pos x="65" y="105"/>
                </a:cxn>
                <a:cxn ang="0">
                  <a:pos x="65" y="105"/>
                </a:cxn>
                <a:cxn ang="0">
                  <a:pos x="42" y="81"/>
                </a:cxn>
                <a:cxn ang="0">
                  <a:pos x="33" y="69"/>
                </a:cxn>
                <a:cxn ang="0">
                  <a:pos x="24" y="57"/>
                </a:cxn>
                <a:cxn ang="0">
                  <a:pos x="24" y="57"/>
                </a:cxn>
                <a:cxn ang="0">
                  <a:pos x="13" y="40"/>
                </a:cxn>
                <a:cxn ang="0">
                  <a:pos x="5" y="27"/>
                </a:cxn>
                <a:cxn ang="0">
                  <a:pos x="0" y="14"/>
                </a:cxn>
                <a:cxn ang="0">
                  <a:pos x="0" y="14"/>
                </a:cxn>
                <a:cxn ang="0">
                  <a:pos x="0" y="24"/>
                </a:cxn>
                <a:cxn ang="0">
                  <a:pos x="1" y="36"/>
                </a:cxn>
                <a:cxn ang="0">
                  <a:pos x="3" y="49"/>
                </a:cxn>
                <a:cxn ang="0">
                  <a:pos x="3" y="49"/>
                </a:cxn>
                <a:cxn ang="0">
                  <a:pos x="5" y="62"/>
                </a:cxn>
                <a:cxn ang="0">
                  <a:pos x="11" y="76"/>
                </a:cxn>
                <a:cxn ang="0">
                  <a:pos x="20" y="102"/>
                </a:cxn>
                <a:cxn ang="0">
                  <a:pos x="20" y="102"/>
                </a:cxn>
                <a:cxn ang="0">
                  <a:pos x="29" y="120"/>
                </a:cxn>
                <a:cxn ang="0">
                  <a:pos x="39" y="133"/>
                </a:cxn>
                <a:cxn ang="0">
                  <a:pos x="50" y="146"/>
                </a:cxn>
                <a:cxn ang="0">
                  <a:pos x="63" y="157"/>
                </a:cxn>
                <a:cxn ang="0">
                  <a:pos x="94" y="180"/>
                </a:cxn>
                <a:cxn ang="0">
                  <a:pos x="111" y="195"/>
                </a:cxn>
                <a:cxn ang="0">
                  <a:pos x="130" y="211"/>
                </a:cxn>
                <a:cxn ang="0">
                  <a:pos x="130" y="211"/>
                </a:cxn>
                <a:cxn ang="0">
                  <a:pos x="130" y="211"/>
                </a:cxn>
                <a:cxn ang="0">
                  <a:pos x="130" y="211"/>
                </a:cxn>
              </a:cxnLst>
              <a:rect l="0" t="0" r="r" b="b"/>
              <a:pathLst>
                <a:path w="133" h="211">
                  <a:moveTo>
                    <a:pt x="130" y="211"/>
                  </a:moveTo>
                  <a:lnTo>
                    <a:pt x="130" y="211"/>
                  </a:lnTo>
                  <a:lnTo>
                    <a:pt x="131" y="211"/>
                  </a:lnTo>
                  <a:lnTo>
                    <a:pt x="133" y="211"/>
                  </a:lnTo>
                  <a:lnTo>
                    <a:pt x="133" y="211"/>
                  </a:lnTo>
                  <a:lnTo>
                    <a:pt x="127" y="191"/>
                  </a:lnTo>
                  <a:lnTo>
                    <a:pt x="126" y="180"/>
                  </a:lnTo>
                  <a:lnTo>
                    <a:pt x="126" y="172"/>
                  </a:lnTo>
                  <a:lnTo>
                    <a:pt x="126" y="172"/>
                  </a:lnTo>
                  <a:lnTo>
                    <a:pt x="127" y="139"/>
                  </a:lnTo>
                  <a:lnTo>
                    <a:pt x="128" y="101"/>
                  </a:lnTo>
                  <a:lnTo>
                    <a:pt x="128" y="101"/>
                  </a:lnTo>
                  <a:lnTo>
                    <a:pt x="128" y="75"/>
                  </a:lnTo>
                  <a:lnTo>
                    <a:pt x="126" y="49"/>
                  </a:lnTo>
                  <a:lnTo>
                    <a:pt x="123" y="36"/>
                  </a:lnTo>
                  <a:lnTo>
                    <a:pt x="120" y="23"/>
                  </a:lnTo>
                  <a:lnTo>
                    <a:pt x="115" y="11"/>
                  </a:lnTo>
                  <a:lnTo>
                    <a:pt x="110" y="0"/>
                  </a:lnTo>
                  <a:lnTo>
                    <a:pt x="110" y="0"/>
                  </a:lnTo>
                  <a:lnTo>
                    <a:pt x="102" y="34"/>
                  </a:lnTo>
                  <a:lnTo>
                    <a:pt x="100" y="53"/>
                  </a:lnTo>
                  <a:lnTo>
                    <a:pt x="98" y="72"/>
                  </a:lnTo>
                  <a:lnTo>
                    <a:pt x="97" y="91"/>
                  </a:lnTo>
                  <a:lnTo>
                    <a:pt x="97" y="110"/>
                  </a:lnTo>
                  <a:lnTo>
                    <a:pt x="98" y="127"/>
                  </a:lnTo>
                  <a:lnTo>
                    <a:pt x="101" y="146"/>
                  </a:lnTo>
                  <a:lnTo>
                    <a:pt x="101" y="146"/>
                  </a:lnTo>
                  <a:lnTo>
                    <a:pt x="107" y="162"/>
                  </a:lnTo>
                  <a:lnTo>
                    <a:pt x="110" y="169"/>
                  </a:lnTo>
                  <a:lnTo>
                    <a:pt x="111" y="176"/>
                  </a:lnTo>
                  <a:lnTo>
                    <a:pt x="111" y="176"/>
                  </a:lnTo>
                  <a:lnTo>
                    <a:pt x="91" y="141"/>
                  </a:lnTo>
                  <a:lnTo>
                    <a:pt x="78" y="121"/>
                  </a:lnTo>
                  <a:lnTo>
                    <a:pt x="65" y="105"/>
                  </a:lnTo>
                  <a:lnTo>
                    <a:pt x="65" y="105"/>
                  </a:lnTo>
                  <a:lnTo>
                    <a:pt x="42" y="81"/>
                  </a:lnTo>
                  <a:lnTo>
                    <a:pt x="33" y="69"/>
                  </a:lnTo>
                  <a:lnTo>
                    <a:pt x="24" y="57"/>
                  </a:lnTo>
                  <a:lnTo>
                    <a:pt x="24" y="57"/>
                  </a:lnTo>
                  <a:lnTo>
                    <a:pt x="13" y="40"/>
                  </a:lnTo>
                  <a:lnTo>
                    <a:pt x="5" y="27"/>
                  </a:lnTo>
                  <a:lnTo>
                    <a:pt x="0" y="14"/>
                  </a:lnTo>
                  <a:lnTo>
                    <a:pt x="0" y="14"/>
                  </a:lnTo>
                  <a:lnTo>
                    <a:pt x="0" y="24"/>
                  </a:lnTo>
                  <a:lnTo>
                    <a:pt x="1" y="36"/>
                  </a:lnTo>
                  <a:lnTo>
                    <a:pt x="3" y="49"/>
                  </a:lnTo>
                  <a:lnTo>
                    <a:pt x="3" y="49"/>
                  </a:lnTo>
                  <a:lnTo>
                    <a:pt x="5" y="62"/>
                  </a:lnTo>
                  <a:lnTo>
                    <a:pt x="11" y="76"/>
                  </a:lnTo>
                  <a:lnTo>
                    <a:pt x="20" y="102"/>
                  </a:lnTo>
                  <a:lnTo>
                    <a:pt x="20" y="102"/>
                  </a:lnTo>
                  <a:lnTo>
                    <a:pt x="29" y="120"/>
                  </a:lnTo>
                  <a:lnTo>
                    <a:pt x="39" y="133"/>
                  </a:lnTo>
                  <a:lnTo>
                    <a:pt x="50" y="146"/>
                  </a:lnTo>
                  <a:lnTo>
                    <a:pt x="63" y="157"/>
                  </a:lnTo>
                  <a:lnTo>
                    <a:pt x="94" y="180"/>
                  </a:lnTo>
                  <a:lnTo>
                    <a:pt x="111" y="195"/>
                  </a:lnTo>
                  <a:lnTo>
                    <a:pt x="130" y="211"/>
                  </a:lnTo>
                  <a:lnTo>
                    <a:pt x="130" y="211"/>
                  </a:lnTo>
                  <a:lnTo>
                    <a:pt x="130" y="211"/>
                  </a:lnTo>
                  <a:lnTo>
                    <a:pt x="130" y="211"/>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18" name="Freeform 6"/>
            <p:cNvSpPr>
              <a:spLocks noChangeAspect="1"/>
            </p:cNvSpPr>
            <p:nvPr/>
          </p:nvSpPr>
          <p:spPr bwMode="auto">
            <a:xfrm>
              <a:off x="2832" y="3884"/>
              <a:ext cx="41" cy="73"/>
            </a:xfrm>
            <a:custGeom>
              <a:avLst/>
              <a:gdLst/>
              <a:ahLst/>
              <a:cxnLst>
                <a:cxn ang="0">
                  <a:pos x="80" y="217"/>
                </a:cxn>
                <a:cxn ang="0">
                  <a:pos x="84" y="217"/>
                </a:cxn>
                <a:cxn ang="0">
                  <a:pos x="84" y="217"/>
                </a:cxn>
                <a:cxn ang="0">
                  <a:pos x="82" y="211"/>
                </a:cxn>
                <a:cxn ang="0">
                  <a:pos x="81" y="202"/>
                </a:cxn>
                <a:cxn ang="0">
                  <a:pos x="82" y="194"/>
                </a:cxn>
                <a:cxn ang="0">
                  <a:pos x="84" y="186"/>
                </a:cxn>
                <a:cxn ang="0">
                  <a:pos x="84" y="186"/>
                </a:cxn>
                <a:cxn ang="0">
                  <a:pos x="93" y="168"/>
                </a:cxn>
                <a:cxn ang="0">
                  <a:pos x="100" y="147"/>
                </a:cxn>
                <a:cxn ang="0">
                  <a:pos x="107" y="127"/>
                </a:cxn>
                <a:cxn ang="0">
                  <a:pos x="113" y="107"/>
                </a:cxn>
                <a:cxn ang="0">
                  <a:pos x="113" y="107"/>
                </a:cxn>
                <a:cxn ang="0">
                  <a:pos x="119" y="78"/>
                </a:cxn>
                <a:cxn ang="0">
                  <a:pos x="122" y="56"/>
                </a:cxn>
                <a:cxn ang="0">
                  <a:pos x="122" y="56"/>
                </a:cxn>
                <a:cxn ang="0">
                  <a:pos x="122" y="42"/>
                </a:cxn>
                <a:cxn ang="0">
                  <a:pos x="120" y="34"/>
                </a:cxn>
                <a:cxn ang="0">
                  <a:pos x="120" y="34"/>
                </a:cxn>
                <a:cxn ang="0">
                  <a:pos x="111" y="47"/>
                </a:cxn>
                <a:cxn ang="0">
                  <a:pos x="103" y="62"/>
                </a:cxn>
                <a:cxn ang="0">
                  <a:pos x="93" y="81"/>
                </a:cxn>
                <a:cxn ang="0">
                  <a:pos x="82" y="102"/>
                </a:cxn>
                <a:cxn ang="0">
                  <a:pos x="74" y="127"/>
                </a:cxn>
                <a:cxn ang="0">
                  <a:pos x="71" y="140"/>
                </a:cxn>
                <a:cxn ang="0">
                  <a:pos x="69" y="152"/>
                </a:cxn>
                <a:cxn ang="0">
                  <a:pos x="69" y="165"/>
                </a:cxn>
                <a:cxn ang="0">
                  <a:pos x="69" y="176"/>
                </a:cxn>
                <a:cxn ang="0">
                  <a:pos x="69" y="176"/>
                </a:cxn>
                <a:cxn ang="0">
                  <a:pos x="65" y="157"/>
                </a:cxn>
                <a:cxn ang="0">
                  <a:pos x="61" y="140"/>
                </a:cxn>
                <a:cxn ang="0">
                  <a:pos x="51" y="107"/>
                </a:cxn>
                <a:cxn ang="0">
                  <a:pos x="38" y="76"/>
                </a:cxn>
                <a:cxn ang="0">
                  <a:pos x="20" y="43"/>
                </a:cxn>
                <a:cxn ang="0">
                  <a:pos x="20" y="43"/>
                </a:cxn>
                <a:cxn ang="0">
                  <a:pos x="13" y="21"/>
                </a:cxn>
                <a:cxn ang="0">
                  <a:pos x="7" y="0"/>
                </a:cxn>
                <a:cxn ang="0">
                  <a:pos x="7" y="0"/>
                </a:cxn>
                <a:cxn ang="0">
                  <a:pos x="3" y="20"/>
                </a:cxn>
                <a:cxn ang="0">
                  <a:pos x="0" y="39"/>
                </a:cxn>
                <a:cxn ang="0">
                  <a:pos x="0" y="60"/>
                </a:cxn>
                <a:cxn ang="0">
                  <a:pos x="1" y="74"/>
                </a:cxn>
                <a:cxn ang="0">
                  <a:pos x="4" y="87"/>
                </a:cxn>
                <a:cxn ang="0">
                  <a:pos x="4" y="87"/>
                </a:cxn>
                <a:cxn ang="0">
                  <a:pos x="9" y="101"/>
                </a:cxn>
                <a:cxn ang="0">
                  <a:pos x="13" y="115"/>
                </a:cxn>
                <a:cxn ang="0">
                  <a:pos x="20" y="130"/>
                </a:cxn>
                <a:cxn ang="0">
                  <a:pos x="29" y="144"/>
                </a:cxn>
                <a:cxn ang="0">
                  <a:pos x="29" y="144"/>
                </a:cxn>
                <a:cxn ang="0">
                  <a:pos x="42" y="162"/>
                </a:cxn>
                <a:cxn ang="0">
                  <a:pos x="55" y="181"/>
                </a:cxn>
                <a:cxn ang="0">
                  <a:pos x="68" y="199"/>
                </a:cxn>
                <a:cxn ang="0">
                  <a:pos x="80" y="217"/>
                </a:cxn>
                <a:cxn ang="0">
                  <a:pos x="80" y="217"/>
                </a:cxn>
                <a:cxn ang="0">
                  <a:pos x="80" y="217"/>
                </a:cxn>
                <a:cxn ang="0">
                  <a:pos x="80" y="217"/>
                </a:cxn>
              </a:cxnLst>
              <a:rect l="0" t="0" r="r" b="b"/>
              <a:pathLst>
                <a:path w="122" h="217">
                  <a:moveTo>
                    <a:pt x="80" y="217"/>
                  </a:moveTo>
                  <a:lnTo>
                    <a:pt x="84" y="217"/>
                  </a:lnTo>
                  <a:lnTo>
                    <a:pt x="84" y="217"/>
                  </a:lnTo>
                  <a:lnTo>
                    <a:pt x="82" y="211"/>
                  </a:lnTo>
                  <a:lnTo>
                    <a:pt x="81" y="202"/>
                  </a:lnTo>
                  <a:lnTo>
                    <a:pt x="82" y="194"/>
                  </a:lnTo>
                  <a:lnTo>
                    <a:pt x="84" y="186"/>
                  </a:lnTo>
                  <a:lnTo>
                    <a:pt x="84" y="186"/>
                  </a:lnTo>
                  <a:lnTo>
                    <a:pt x="93" y="168"/>
                  </a:lnTo>
                  <a:lnTo>
                    <a:pt x="100" y="147"/>
                  </a:lnTo>
                  <a:lnTo>
                    <a:pt x="107" y="127"/>
                  </a:lnTo>
                  <a:lnTo>
                    <a:pt x="113" y="107"/>
                  </a:lnTo>
                  <a:lnTo>
                    <a:pt x="113" y="107"/>
                  </a:lnTo>
                  <a:lnTo>
                    <a:pt x="119" y="78"/>
                  </a:lnTo>
                  <a:lnTo>
                    <a:pt x="122" y="56"/>
                  </a:lnTo>
                  <a:lnTo>
                    <a:pt x="122" y="56"/>
                  </a:lnTo>
                  <a:lnTo>
                    <a:pt x="122" y="42"/>
                  </a:lnTo>
                  <a:lnTo>
                    <a:pt x="120" y="34"/>
                  </a:lnTo>
                  <a:lnTo>
                    <a:pt x="120" y="34"/>
                  </a:lnTo>
                  <a:lnTo>
                    <a:pt x="111" y="47"/>
                  </a:lnTo>
                  <a:lnTo>
                    <a:pt x="103" y="62"/>
                  </a:lnTo>
                  <a:lnTo>
                    <a:pt x="93" y="81"/>
                  </a:lnTo>
                  <a:lnTo>
                    <a:pt x="82" y="102"/>
                  </a:lnTo>
                  <a:lnTo>
                    <a:pt x="74" y="127"/>
                  </a:lnTo>
                  <a:lnTo>
                    <a:pt x="71" y="140"/>
                  </a:lnTo>
                  <a:lnTo>
                    <a:pt x="69" y="152"/>
                  </a:lnTo>
                  <a:lnTo>
                    <a:pt x="69" y="165"/>
                  </a:lnTo>
                  <a:lnTo>
                    <a:pt x="69" y="176"/>
                  </a:lnTo>
                  <a:lnTo>
                    <a:pt x="69" y="176"/>
                  </a:lnTo>
                  <a:lnTo>
                    <a:pt x="65" y="157"/>
                  </a:lnTo>
                  <a:lnTo>
                    <a:pt x="61" y="140"/>
                  </a:lnTo>
                  <a:lnTo>
                    <a:pt x="51" y="107"/>
                  </a:lnTo>
                  <a:lnTo>
                    <a:pt x="38" y="76"/>
                  </a:lnTo>
                  <a:lnTo>
                    <a:pt x="20" y="43"/>
                  </a:lnTo>
                  <a:lnTo>
                    <a:pt x="20" y="43"/>
                  </a:lnTo>
                  <a:lnTo>
                    <a:pt x="13" y="21"/>
                  </a:lnTo>
                  <a:lnTo>
                    <a:pt x="7" y="0"/>
                  </a:lnTo>
                  <a:lnTo>
                    <a:pt x="7" y="0"/>
                  </a:lnTo>
                  <a:lnTo>
                    <a:pt x="3" y="20"/>
                  </a:lnTo>
                  <a:lnTo>
                    <a:pt x="0" y="39"/>
                  </a:lnTo>
                  <a:lnTo>
                    <a:pt x="0" y="60"/>
                  </a:lnTo>
                  <a:lnTo>
                    <a:pt x="1" y="74"/>
                  </a:lnTo>
                  <a:lnTo>
                    <a:pt x="4" y="87"/>
                  </a:lnTo>
                  <a:lnTo>
                    <a:pt x="4" y="87"/>
                  </a:lnTo>
                  <a:lnTo>
                    <a:pt x="9" y="101"/>
                  </a:lnTo>
                  <a:lnTo>
                    <a:pt x="13" y="115"/>
                  </a:lnTo>
                  <a:lnTo>
                    <a:pt x="20" y="130"/>
                  </a:lnTo>
                  <a:lnTo>
                    <a:pt x="29" y="144"/>
                  </a:lnTo>
                  <a:lnTo>
                    <a:pt x="29" y="144"/>
                  </a:lnTo>
                  <a:lnTo>
                    <a:pt x="42" y="162"/>
                  </a:lnTo>
                  <a:lnTo>
                    <a:pt x="55" y="181"/>
                  </a:lnTo>
                  <a:lnTo>
                    <a:pt x="68" y="199"/>
                  </a:lnTo>
                  <a:lnTo>
                    <a:pt x="80" y="217"/>
                  </a:lnTo>
                  <a:lnTo>
                    <a:pt x="80" y="217"/>
                  </a:lnTo>
                  <a:lnTo>
                    <a:pt x="80" y="217"/>
                  </a:lnTo>
                  <a:lnTo>
                    <a:pt x="80" y="21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19" name="Freeform 7"/>
            <p:cNvSpPr>
              <a:spLocks noChangeAspect="1"/>
            </p:cNvSpPr>
            <p:nvPr/>
          </p:nvSpPr>
          <p:spPr bwMode="auto">
            <a:xfrm>
              <a:off x="2843" y="3842"/>
              <a:ext cx="40" cy="80"/>
            </a:xfrm>
            <a:custGeom>
              <a:avLst/>
              <a:gdLst/>
              <a:ahLst/>
              <a:cxnLst>
                <a:cxn ang="0">
                  <a:pos x="32" y="242"/>
                </a:cxn>
                <a:cxn ang="0">
                  <a:pos x="32" y="242"/>
                </a:cxn>
                <a:cxn ang="0">
                  <a:pos x="38" y="222"/>
                </a:cxn>
                <a:cxn ang="0">
                  <a:pos x="44" y="206"/>
                </a:cxn>
                <a:cxn ang="0">
                  <a:pos x="44" y="206"/>
                </a:cxn>
                <a:cxn ang="0">
                  <a:pos x="49" y="197"/>
                </a:cxn>
                <a:cxn ang="0">
                  <a:pos x="60" y="183"/>
                </a:cxn>
                <a:cxn ang="0">
                  <a:pos x="73" y="164"/>
                </a:cxn>
                <a:cxn ang="0">
                  <a:pos x="86" y="144"/>
                </a:cxn>
                <a:cxn ang="0">
                  <a:pos x="86" y="144"/>
                </a:cxn>
                <a:cxn ang="0">
                  <a:pos x="97" y="123"/>
                </a:cxn>
                <a:cxn ang="0">
                  <a:pos x="106" y="103"/>
                </a:cxn>
                <a:cxn ang="0">
                  <a:pos x="115" y="83"/>
                </a:cxn>
                <a:cxn ang="0">
                  <a:pos x="120" y="64"/>
                </a:cxn>
                <a:cxn ang="0">
                  <a:pos x="120" y="64"/>
                </a:cxn>
                <a:cxn ang="0">
                  <a:pos x="94" y="87"/>
                </a:cxn>
                <a:cxn ang="0">
                  <a:pos x="70" y="110"/>
                </a:cxn>
                <a:cxn ang="0">
                  <a:pos x="60" y="123"/>
                </a:cxn>
                <a:cxn ang="0">
                  <a:pos x="49" y="136"/>
                </a:cxn>
                <a:cxn ang="0">
                  <a:pos x="41" y="152"/>
                </a:cxn>
                <a:cxn ang="0">
                  <a:pos x="35" y="170"/>
                </a:cxn>
                <a:cxn ang="0">
                  <a:pos x="35" y="170"/>
                </a:cxn>
                <a:cxn ang="0">
                  <a:pos x="36" y="155"/>
                </a:cxn>
                <a:cxn ang="0">
                  <a:pos x="38" y="142"/>
                </a:cxn>
                <a:cxn ang="0">
                  <a:pos x="38" y="131"/>
                </a:cxn>
                <a:cxn ang="0">
                  <a:pos x="38" y="118"/>
                </a:cxn>
                <a:cxn ang="0">
                  <a:pos x="35" y="93"/>
                </a:cxn>
                <a:cxn ang="0">
                  <a:pos x="31" y="67"/>
                </a:cxn>
                <a:cxn ang="0">
                  <a:pos x="31" y="67"/>
                </a:cxn>
                <a:cxn ang="0">
                  <a:pos x="31" y="58"/>
                </a:cxn>
                <a:cxn ang="0">
                  <a:pos x="31" y="50"/>
                </a:cxn>
                <a:cxn ang="0">
                  <a:pos x="32" y="32"/>
                </a:cxn>
                <a:cxn ang="0">
                  <a:pos x="36" y="16"/>
                </a:cxn>
                <a:cxn ang="0">
                  <a:pos x="39" y="0"/>
                </a:cxn>
                <a:cxn ang="0">
                  <a:pos x="39" y="0"/>
                </a:cxn>
                <a:cxn ang="0">
                  <a:pos x="31" y="11"/>
                </a:cxn>
                <a:cxn ang="0">
                  <a:pos x="23" y="24"/>
                </a:cxn>
                <a:cxn ang="0">
                  <a:pos x="18" y="37"/>
                </a:cxn>
                <a:cxn ang="0">
                  <a:pos x="12" y="50"/>
                </a:cxn>
                <a:cxn ang="0">
                  <a:pos x="12" y="50"/>
                </a:cxn>
                <a:cxn ang="0">
                  <a:pos x="8" y="61"/>
                </a:cxn>
                <a:cxn ang="0">
                  <a:pos x="5" y="74"/>
                </a:cxn>
                <a:cxn ang="0">
                  <a:pos x="2" y="86"/>
                </a:cxn>
                <a:cxn ang="0">
                  <a:pos x="0" y="99"/>
                </a:cxn>
                <a:cxn ang="0">
                  <a:pos x="0" y="110"/>
                </a:cxn>
                <a:cxn ang="0">
                  <a:pos x="2" y="122"/>
                </a:cxn>
                <a:cxn ang="0">
                  <a:pos x="5" y="147"/>
                </a:cxn>
                <a:cxn ang="0">
                  <a:pos x="10" y="170"/>
                </a:cxn>
                <a:cxn ang="0">
                  <a:pos x="16" y="194"/>
                </a:cxn>
                <a:cxn ang="0">
                  <a:pos x="23" y="216"/>
                </a:cxn>
                <a:cxn ang="0">
                  <a:pos x="29" y="239"/>
                </a:cxn>
                <a:cxn ang="0">
                  <a:pos x="32" y="242"/>
                </a:cxn>
                <a:cxn ang="0">
                  <a:pos x="32" y="242"/>
                </a:cxn>
                <a:cxn ang="0">
                  <a:pos x="32" y="242"/>
                </a:cxn>
              </a:cxnLst>
              <a:rect l="0" t="0" r="r" b="b"/>
              <a:pathLst>
                <a:path w="120" h="242">
                  <a:moveTo>
                    <a:pt x="32" y="242"/>
                  </a:moveTo>
                  <a:lnTo>
                    <a:pt x="32" y="242"/>
                  </a:lnTo>
                  <a:lnTo>
                    <a:pt x="38" y="222"/>
                  </a:lnTo>
                  <a:lnTo>
                    <a:pt x="44" y="206"/>
                  </a:lnTo>
                  <a:lnTo>
                    <a:pt x="44" y="206"/>
                  </a:lnTo>
                  <a:lnTo>
                    <a:pt x="49" y="197"/>
                  </a:lnTo>
                  <a:lnTo>
                    <a:pt x="60" y="183"/>
                  </a:lnTo>
                  <a:lnTo>
                    <a:pt x="73" y="164"/>
                  </a:lnTo>
                  <a:lnTo>
                    <a:pt x="86" y="144"/>
                  </a:lnTo>
                  <a:lnTo>
                    <a:pt x="86" y="144"/>
                  </a:lnTo>
                  <a:lnTo>
                    <a:pt x="97" y="123"/>
                  </a:lnTo>
                  <a:lnTo>
                    <a:pt x="106" y="103"/>
                  </a:lnTo>
                  <a:lnTo>
                    <a:pt x="115" y="83"/>
                  </a:lnTo>
                  <a:lnTo>
                    <a:pt x="120" y="64"/>
                  </a:lnTo>
                  <a:lnTo>
                    <a:pt x="120" y="64"/>
                  </a:lnTo>
                  <a:lnTo>
                    <a:pt x="94" y="87"/>
                  </a:lnTo>
                  <a:lnTo>
                    <a:pt x="70" y="110"/>
                  </a:lnTo>
                  <a:lnTo>
                    <a:pt x="60" y="123"/>
                  </a:lnTo>
                  <a:lnTo>
                    <a:pt x="49" y="136"/>
                  </a:lnTo>
                  <a:lnTo>
                    <a:pt x="41" y="152"/>
                  </a:lnTo>
                  <a:lnTo>
                    <a:pt x="35" y="170"/>
                  </a:lnTo>
                  <a:lnTo>
                    <a:pt x="35" y="170"/>
                  </a:lnTo>
                  <a:lnTo>
                    <a:pt x="36" y="155"/>
                  </a:lnTo>
                  <a:lnTo>
                    <a:pt x="38" y="142"/>
                  </a:lnTo>
                  <a:lnTo>
                    <a:pt x="38" y="131"/>
                  </a:lnTo>
                  <a:lnTo>
                    <a:pt x="38" y="118"/>
                  </a:lnTo>
                  <a:lnTo>
                    <a:pt x="35" y="93"/>
                  </a:lnTo>
                  <a:lnTo>
                    <a:pt x="31" y="67"/>
                  </a:lnTo>
                  <a:lnTo>
                    <a:pt x="31" y="67"/>
                  </a:lnTo>
                  <a:lnTo>
                    <a:pt x="31" y="58"/>
                  </a:lnTo>
                  <a:lnTo>
                    <a:pt x="31" y="50"/>
                  </a:lnTo>
                  <a:lnTo>
                    <a:pt x="32" y="32"/>
                  </a:lnTo>
                  <a:lnTo>
                    <a:pt x="36" y="16"/>
                  </a:lnTo>
                  <a:lnTo>
                    <a:pt x="39" y="0"/>
                  </a:lnTo>
                  <a:lnTo>
                    <a:pt x="39" y="0"/>
                  </a:lnTo>
                  <a:lnTo>
                    <a:pt x="31" y="11"/>
                  </a:lnTo>
                  <a:lnTo>
                    <a:pt x="23" y="24"/>
                  </a:lnTo>
                  <a:lnTo>
                    <a:pt x="18" y="37"/>
                  </a:lnTo>
                  <a:lnTo>
                    <a:pt x="12" y="50"/>
                  </a:lnTo>
                  <a:lnTo>
                    <a:pt x="12" y="50"/>
                  </a:lnTo>
                  <a:lnTo>
                    <a:pt x="8" y="61"/>
                  </a:lnTo>
                  <a:lnTo>
                    <a:pt x="5" y="74"/>
                  </a:lnTo>
                  <a:lnTo>
                    <a:pt x="2" y="86"/>
                  </a:lnTo>
                  <a:lnTo>
                    <a:pt x="0" y="99"/>
                  </a:lnTo>
                  <a:lnTo>
                    <a:pt x="0" y="110"/>
                  </a:lnTo>
                  <a:lnTo>
                    <a:pt x="2" y="122"/>
                  </a:lnTo>
                  <a:lnTo>
                    <a:pt x="5" y="147"/>
                  </a:lnTo>
                  <a:lnTo>
                    <a:pt x="10" y="170"/>
                  </a:lnTo>
                  <a:lnTo>
                    <a:pt x="16" y="194"/>
                  </a:lnTo>
                  <a:lnTo>
                    <a:pt x="23" y="216"/>
                  </a:lnTo>
                  <a:lnTo>
                    <a:pt x="29" y="239"/>
                  </a:lnTo>
                  <a:lnTo>
                    <a:pt x="32" y="242"/>
                  </a:lnTo>
                  <a:lnTo>
                    <a:pt x="32" y="242"/>
                  </a:lnTo>
                  <a:lnTo>
                    <a:pt x="32" y="242"/>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20" name="Freeform 8"/>
            <p:cNvSpPr>
              <a:spLocks noChangeAspect="1"/>
            </p:cNvSpPr>
            <p:nvPr/>
          </p:nvSpPr>
          <p:spPr bwMode="auto">
            <a:xfrm>
              <a:off x="2859" y="3819"/>
              <a:ext cx="41" cy="61"/>
            </a:xfrm>
            <a:custGeom>
              <a:avLst/>
              <a:gdLst/>
              <a:ahLst/>
              <a:cxnLst>
                <a:cxn ang="0">
                  <a:pos x="4" y="184"/>
                </a:cxn>
                <a:cxn ang="0">
                  <a:pos x="4" y="184"/>
                </a:cxn>
                <a:cxn ang="0">
                  <a:pos x="13" y="174"/>
                </a:cxn>
                <a:cxn ang="0">
                  <a:pos x="24" y="162"/>
                </a:cxn>
                <a:cxn ang="0">
                  <a:pos x="34" y="152"/>
                </a:cxn>
                <a:cxn ang="0">
                  <a:pos x="42" y="145"/>
                </a:cxn>
                <a:cxn ang="0">
                  <a:pos x="42" y="145"/>
                </a:cxn>
                <a:cxn ang="0">
                  <a:pos x="57" y="132"/>
                </a:cxn>
                <a:cxn ang="0">
                  <a:pos x="82" y="104"/>
                </a:cxn>
                <a:cxn ang="0">
                  <a:pos x="95" y="88"/>
                </a:cxn>
                <a:cxn ang="0">
                  <a:pos x="107" y="71"/>
                </a:cxn>
                <a:cxn ang="0">
                  <a:pos x="117" y="55"/>
                </a:cxn>
                <a:cxn ang="0">
                  <a:pos x="120" y="46"/>
                </a:cxn>
                <a:cxn ang="0">
                  <a:pos x="123" y="39"/>
                </a:cxn>
                <a:cxn ang="0">
                  <a:pos x="123" y="39"/>
                </a:cxn>
                <a:cxn ang="0">
                  <a:pos x="111" y="51"/>
                </a:cxn>
                <a:cxn ang="0">
                  <a:pos x="98" y="61"/>
                </a:cxn>
                <a:cxn ang="0">
                  <a:pos x="69" y="81"/>
                </a:cxn>
                <a:cxn ang="0">
                  <a:pos x="56" y="90"/>
                </a:cxn>
                <a:cxn ang="0">
                  <a:pos x="44" y="101"/>
                </a:cxn>
                <a:cxn ang="0">
                  <a:pos x="33" y="114"/>
                </a:cxn>
                <a:cxn ang="0">
                  <a:pos x="29" y="121"/>
                </a:cxn>
                <a:cxn ang="0">
                  <a:pos x="24" y="129"/>
                </a:cxn>
                <a:cxn ang="0">
                  <a:pos x="24" y="129"/>
                </a:cxn>
                <a:cxn ang="0">
                  <a:pos x="37" y="68"/>
                </a:cxn>
                <a:cxn ang="0">
                  <a:pos x="42" y="42"/>
                </a:cxn>
                <a:cxn ang="0">
                  <a:pos x="46" y="27"/>
                </a:cxn>
                <a:cxn ang="0">
                  <a:pos x="56" y="0"/>
                </a:cxn>
                <a:cxn ang="0">
                  <a:pos x="56" y="0"/>
                </a:cxn>
                <a:cxn ang="0">
                  <a:pos x="47" y="7"/>
                </a:cxn>
                <a:cxn ang="0">
                  <a:pos x="37" y="17"/>
                </a:cxn>
                <a:cxn ang="0">
                  <a:pos x="30" y="26"/>
                </a:cxn>
                <a:cxn ang="0">
                  <a:pos x="23" y="38"/>
                </a:cxn>
                <a:cxn ang="0">
                  <a:pos x="17" y="48"/>
                </a:cxn>
                <a:cxn ang="0">
                  <a:pos x="11" y="59"/>
                </a:cxn>
                <a:cxn ang="0">
                  <a:pos x="7" y="72"/>
                </a:cxn>
                <a:cxn ang="0">
                  <a:pos x="4" y="84"/>
                </a:cxn>
                <a:cxn ang="0">
                  <a:pos x="4" y="84"/>
                </a:cxn>
                <a:cxn ang="0">
                  <a:pos x="1" y="94"/>
                </a:cxn>
                <a:cxn ang="0">
                  <a:pos x="0" y="108"/>
                </a:cxn>
                <a:cxn ang="0">
                  <a:pos x="0" y="129"/>
                </a:cxn>
                <a:cxn ang="0">
                  <a:pos x="1" y="153"/>
                </a:cxn>
                <a:cxn ang="0">
                  <a:pos x="1" y="153"/>
                </a:cxn>
                <a:cxn ang="0">
                  <a:pos x="4" y="184"/>
                </a:cxn>
                <a:cxn ang="0">
                  <a:pos x="4" y="184"/>
                </a:cxn>
                <a:cxn ang="0">
                  <a:pos x="4" y="184"/>
                </a:cxn>
                <a:cxn ang="0">
                  <a:pos x="4" y="184"/>
                </a:cxn>
              </a:cxnLst>
              <a:rect l="0" t="0" r="r" b="b"/>
              <a:pathLst>
                <a:path w="123" h="184">
                  <a:moveTo>
                    <a:pt x="4" y="184"/>
                  </a:moveTo>
                  <a:lnTo>
                    <a:pt x="4" y="184"/>
                  </a:lnTo>
                  <a:lnTo>
                    <a:pt x="13" y="174"/>
                  </a:lnTo>
                  <a:lnTo>
                    <a:pt x="24" y="162"/>
                  </a:lnTo>
                  <a:lnTo>
                    <a:pt x="34" y="152"/>
                  </a:lnTo>
                  <a:lnTo>
                    <a:pt x="42" y="145"/>
                  </a:lnTo>
                  <a:lnTo>
                    <a:pt x="42" y="145"/>
                  </a:lnTo>
                  <a:lnTo>
                    <a:pt x="57" y="132"/>
                  </a:lnTo>
                  <a:lnTo>
                    <a:pt x="82" y="104"/>
                  </a:lnTo>
                  <a:lnTo>
                    <a:pt x="95" y="88"/>
                  </a:lnTo>
                  <a:lnTo>
                    <a:pt x="107" y="71"/>
                  </a:lnTo>
                  <a:lnTo>
                    <a:pt x="117" y="55"/>
                  </a:lnTo>
                  <a:lnTo>
                    <a:pt x="120" y="46"/>
                  </a:lnTo>
                  <a:lnTo>
                    <a:pt x="123" y="39"/>
                  </a:lnTo>
                  <a:lnTo>
                    <a:pt x="123" y="39"/>
                  </a:lnTo>
                  <a:lnTo>
                    <a:pt x="111" y="51"/>
                  </a:lnTo>
                  <a:lnTo>
                    <a:pt x="98" y="61"/>
                  </a:lnTo>
                  <a:lnTo>
                    <a:pt x="69" y="81"/>
                  </a:lnTo>
                  <a:lnTo>
                    <a:pt x="56" y="90"/>
                  </a:lnTo>
                  <a:lnTo>
                    <a:pt x="44" y="101"/>
                  </a:lnTo>
                  <a:lnTo>
                    <a:pt x="33" y="114"/>
                  </a:lnTo>
                  <a:lnTo>
                    <a:pt x="29" y="121"/>
                  </a:lnTo>
                  <a:lnTo>
                    <a:pt x="24" y="129"/>
                  </a:lnTo>
                  <a:lnTo>
                    <a:pt x="24" y="129"/>
                  </a:lnTo>
                  <a:lnTo>
                    <a:pt x="37" y="68"/>
                  </a:lnTo>
                  <a:lnTo>
                    <a:pt x="42" y="42"/>
                  </a:lnTo>
                  <a:lnTo>
                    <a:pt x="46" y="27"/>
                  </a:lnTo>
                  <a:lnTo>
                    <a:pt x="56" y="0"/>
                  </a:lnTo>
                  <a:lnTo>
                    <a:pt x="56" y="0"/>
                  </a:lnTo>
                  <a:lnTo>
                    <a:pt x="47" y="7"/>
                  </a:lnTo>
                  <a:lnTo>
                    <a:pt x="37" y="17"/>
                  </a:lnTo>
                  <a:lnTo>
                    <a:pt x="30" y="26"/>
                  </a:lnTo>
                  <a:lnTo>
                    <a:pt x="23" y="38"/>
                  </a:lnTo>
                  <a:lnTo>
                    <a:pt x="17" y="48"/>
                  </a:lnTo>
                  <a:lnTo>
                    <a:pt x="11" y="59"/>
                  </a:lnTo>
                  <a:lnTo>
                    <a:pt x="7" y="72"/>
                  </a:lnTo>
                  <a:lnTo>
                    <a:pt x="4" y="84"/>
                  </a:lnTo>
                  <a:lnTo>
                    <a:pt x="4" y="84"/>
                  </a:lnTo>
                  <a:lnTo>
                    <a:pt x="1" y="94"/>
                  </a:lnTo>
                  <a:lnTo>
                    <a:pt x="0" y="108"/>
                  </a:lnTo>
                  <a:lnTo>
                    <a:pt x="0" y="129"/>
                  </a:lnTo>
                  <a:lnTo>
                    <a:pt x="1" y="153"/>
                  </a:lnTo>
                  <a:lnTo>
                    <a:pt x="1" y="153"/>
                  </a:lnTo>
                  <a:lnTo>
                    <a:pt x="4" y="184"/>
                  </a:lnTo>
                  <a:lnTo>
                    <a:pt x="4" y="184"/>
                  </a:lnTo>
                  <a:lnTo>
                    <a:pt x="4" y="184"/>
                  </a:lnTo>
                  <a:lnTo>
                    <a:pt x="4" y="184"/>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21" name="Freeform 9"/>
            <p:cNvSpPr>
              <a:spLocks noChangeAspect="1"/>
            </p:cNvSpPr>
            <p:nvPr/>
          </p:nvSpPr>
          <p:spPr bwMode="auto">
            <a:xfrm>
              <a:off x="2874" y="3808"/>
              <a:ext cx="34" cy="38"/>
            </a:xfrm>
            <a:custGeom>
              <a:avLst/>
              <a:gdLst/>
              <a:ahLst/>
              <a:cxnLst>
                <a:cxn ang="0">
                  <a:pos x="0" y="114"/>
                </a:cxn>
                <a:cxn ang="0">
                  <a:pos x="0" y="114"/>
                </a:cxn>
                <a:cxn ang="0">
                  <a:pos x="16" y="106"/>
                </a:cxn>
                <a:cxn ang="0">
                  <a:pos x="32" y="93"/>
                </a:cxn>
                <a:cxn ang="0">
                  <a:pos x="45" y="80"/>
                </a:cxn>
                <a:cxn ang="0">
                  <a:pos x="58" y="64"/>
                </a:cxn>
                <a:cxn ang="0">
                  <a:pos x="81" y="32"/>
                </a:cxn>
                <a:cxn ang="0">
                  <a:pos x="91" y="16"/>
                </a:cxn>
                <a:cxn ang="0">
                  <a:pos x="103" y="0"/>
                </a:cxn>
                <a:cxn ang="0">
                  <a:pos x="103" y="0"/>
                </a:cxn>
                <a:cxn ang="0">
                  <a:pos x="85" y="7"/>
                </a:cxn>
                <a:cxn ang="0">
                  <a:pos x="69" y="16"/>
                </a:cxn>
                <a:cxn ang="0">
                  <a:pos x="55" y="26"/>
                </a:cxn>
                <a:cxn ang="0">
                  <a:pos x="40" y="38"/>
                </a:cxn>
                <a:cxn ang="0">
                  <a:pos x="29" y="51"/>
                </a:cxn>
                <a:cxn ang="0">
                  <a:pos x="19" y="65"/>
                </a:cxn>
                <a:cxn ang="0">
                  <a:pos x="10" y="80"/>
                </a:cxn>
                <a:cxn ang="0">
                  <a:pos x="3" y="96"/>
                </a:cxn>
                <a:cxn ang="0">
                  <a:pos x="3" y="96"/>
                </a:cxn>
                <a:cxn ang="0">
                  <a:pos x="0" y="109"/>
                </a:cxn>
                <a:cxn ang="0">
                  <a:pos x="0" y="114"/>
                </a:cxn>
                <a:cxn ang="0">
                  <a:pos x="0" y="114"/>
                </a:cxn>
                <a:cxn ang="0">
                  <a:pos x="0" y="114"/>
                </a:cxn>
                <a:cxn ang="0">
                  <a:pos x="0" y="114"/>
                </a:cxn>
              </a:cxnLst>
              <a:rect l="0" t="0" r="r" b="b"/>
              <a:pathLst>
                <a:path w="103" h="114">
                  <a:moveTo>
                    <a:pt x="0" y="114"/>
                  </a:moveTo>
                  <a:lnTo>
                    <a:pt x="0" y="114"/>
                  </a:lnTo>
                  <a:lnTo>
                    <a:pt x="16" y="106"/>
                  </a:lnTo>
                  <a:lnTo>
                    <a:pt x="32" y="93"/>
                  </a:lnTo>
                  <a:lnTo>
                    <a:pt x="45" y="80"/>
                  </a:lnTo>
                  <a:lnTo>
                    <a:pt x="58" y="64"/>
                  </a:lnTo>
                  <a:lnTo>
                    <a:pt x="81" y="32"/>
                  </a:lnTo>
                  <a:lnTo>
                    <a:pt x="91" y="16"/>
                  </a:lnTo>
                  <a:lnTo>
                    <a:pt x="103" y="0"/>
                  </a:lnTo>
                  <a:lnTo>
                    <a:pt x="103" y="0"/>
                  </a:lnTo>
                  <a:lnTo>
                    <a:pt x="85" y="7"/>
                  </a:lnTo>
                  <a:lnTo>
                    <a:pt x="69" y="16"/>
                  </a:lnTo>
                  <a:lnTo>
                    <a:pt x="55" y="26"/>
                  </a:lnTo>
                  <a:lnTo>
                    <a:pt x="40" y="38"/>
                  </a:lnTo>
                  <a:lnTo>
                    <a:pt x="29" y="51"/>
                  </a:lnTo>
                  <a:lnTo>
                    <a:pt x="19" y="65"/>
                  </a:lnTo>
                  <a:lnTo>
                    <a:pt x="10" y="80"/>
                  </a:lnTo>
                  <a:lnTo>
                    <a:pt x="3" y="96"/>
                  </a:lnTo>
                  <a:lnTo>
                    <a:pt x="3" y="96"/>
                  </a:lnTo>
                  <a:lnTo>
                    <a:pt x="0" y="109"/>
                  </a:lnTo>
                  <a:lnTo>
                    <a:pt x="0" y="114"/>
                  </a:lnTo>
                  <a:lnTo>
                    <a:pt x="0" y="114"/>
                  </a:lnTo>
                  <a:lnTo>
                    <a:pt x="0" y="114"/>
                  </a:lnTo>
                  <a:lnTo>
                    <a:pt x="0" y="114"/>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22" name="Freeform 10"/>
            <p:cNvSpPr>
              <a:spLocks noChangeAspect="1"/>
            </p:cNvSpPr>
            <p:nvPr/>
          </p:nvSpPr>
          <p:spPr bwMode="auto">
            <a:xfrm>
              <a:off x="3053" y="3996"/>
              <a:ext cx="79" cy="57"/>
            </a:xfrm>
            <a:custGeom>
              <a:avLst/>
              <a:gdLst/>
              <a:ahLst/>
              <a:cxnLst>
                <a:cxn ang="0">
                  <a:pos x="110" y="124"/>
                </a:cxn>
                <a:cxn ang="0">
                  <a:pos x="110" y="124"/>
                </a:cxn>
                <a:cxn ang="0">
                  <a:pos x="77" y="133"/>
                </a:cxn>
                <a:cxn ang="0">
                  <a:pos x="42" y="143"/>
                </a:cxn>
                <a:cxn ang="0">
                  <a:pos x="42" y="143"/>
                </a:cxn>
                <a:cxn ang="0">
                  <a:pos x="54" y="137"/>
                </a:cxn>
                <a:cxn ang="0">
                  <a:pos x="64" y="132"/>
                </a:cxn>
                <a:cxn ang="0">
                  <a:pos x="73" y="126"/>
                </a:cxn>
                <a:cxn ang="0">
                  <a:pos x="80" y="120"/>
                </a:cxn>
                <a:cxn ang="0">
                  <a:pos x="87" y="113"/>
                </a:cxn>
                <a:cxn ang="0">
                  <a:pos x="91" y="106"/>
                </a:cxn>
                <a:cxn ang="0">
                  <a:pos x="101" y="88"/>
                </a:cxn>
                <a:cxn ang="0">
                  <a:pos x="101" y="88"/>
                </a:cxn>
                <a:cxn ang="0">
                  <a:pos x="112" y="68"/>
                </a:cxn>
                <a:cxn ang="0">
                  <a:pos x="119" y="45"/>
                </a:cxn>
                <a:cxn ang="0">
                  <a:pos x="130" y="0"/>
                </a:cxn>
                <a:cxn ang="0">
                  <a:pos x="130" y="0"/>
                </a:cxn>
                <a:cxn ang="0">
                  <a:pos x="113" y="17"/>
                </a:cxn>
                <a:cxn ang="0">
                  <a:pos x="93" y="38"/>
                </a:cxn>
                <a:cxn ang="0">
                  <a:pos x="74" y="59"/>
                </a:cxn>
                <a:cxn ang="0">
                  <a:pos x="57" y="82"/>
                </a:cxn>
                <a:cxn ang="0">
                  <a:pos x="57" y="82"/>
                </a:cxn>
                <a:cxn ang="0">
                  <a:pos x="44" y="100"/>
                </a:cxn>
                <a:cxn ang="0">
                  <a:pos x="36" y="114"/>
                </a:cxn>
                <a:cxn ang="0">
                  <a:pos x="26" y="130"/>
                </a:cxn>
                <a:cxn ang="0">
                  <a:pos x="26" y="130"/>
                </a:cxn>
                <a:cxn ang="0">
                  <a:pos x="23" y="135"/>
                </a:cxn>
                <a:cxn ang="0">
                  <a:pos x="16" y="142"/>
                </a:cxn>
                <a:cxn ang="0">
                  <a:pos x="9" y="148"/>
                </a:cxn>
                <a:cxn ang="0">
                  <a:pos x="5" y="150"/>
                </a:cxn>
                <a:cxn ang="0">
                  <a:pos x="0" y="152"/>
                </a:cxn>
                <a:cxn ang="0">
                  <a:pos x="0" y="152"/>
                </a:cxn>
                <a:cxn ang="0">
                  <a:pos x="2" y="153"/>
                </a:cxn>
                <a:cxn ang="0">
                  <a:pos x="3" y="155"/>
                </a:cxn>
                <a:cxn ang="0">
                  <a:pos x="3" y="155"/>
                </a:cxn>
                <a:cxn ang="0">
                  <a:pos x="36" y="162"/>
                </a:cxn>
                <a:cxn ang="0">
                  <a:pos x="70" y="168"/>
                </a:cxn>
                <a:cxn ang="0">
                  <a:pos x="87" y="169"/>
                </a:cxn>
                <a:cxn ang="0">
                  <a:pos x="104" y="171"/>
                </a:cxn>
                <a:cxn ang="0">
                  <a:pos x="122" y="168"/>
                </a:cxn>
                <a:cxn ang="0">
                  <a:pos x="138" y="163"/>
                </a:cxn>
                <a:cxn ang="0">
                  <a:pos x="138" y="163"/>
                </a:cxn>
                <a:cxn ang="0">
                  <a:pos x="152" y="158"/>
                </a:cxn>
                <a:cxn ang="0">
                  <a:pos x="167" y="150"/>
                </a:cxn>
                <a:cxn ang="0">
                  <a:pos x="181" y="142"/>
                </a:cxn>
                <a:cxn ang="0">
                  <a:pos x="194" y="132"/>
                </a:cxn>
                <a:cxn ang="0">
                  <a:pos x="206" y="121"/>
                </a:cxn>
                <a:cxn ang="0">
                  <a:pos x="217" y="108"/>
                </a:cxn>
                <a:cxn ang="0">
                  <a:pos x="226" y="97"/>
                </a:cxn>
                <a:cxn ang="0">
                  <a:pos x="235" y="84"/>
                </a:cxn>
                <a:cxn ang="0">
                  <a:pos x="235" y="84"/>
                </a:cxn>
                <a:cxn ang="0">
                  <a:pos x="200" y="100"/>
                </a:cxn>
                <a:cxn ang="0">
                  <a:pos x="200" y="100"/>
                </a:cxn>
                <a:cxn ang="0">
                  <a:pos x="162" y="111"/>
                </a:cxn>
                <a:cxn ang="0">
                  <a:pos x="135" y="120"/>
                </a:cxn>
                <a:cxn ang="0">
                  <a:pos x="110" y="124"/>
                </a:cxn>
                <a:cxn ang="0">
                  <a:pos x="110" y="124"/>
                </a:cxn>
                <a:cxn ang="0">
                  <a:pos x="110" y="124"/>
                </a:cxn>
                <a:cxn ang="0">
                  <a:pos x="110" y="124"/>
                </a:cxn>
              </a:cxnLst>
              <a:rect l="0" t="0" r="r" b="b"/>
              <a:pathLst>
                <a:path w="235" h="171">
                  <a:moveTo>
                    <a:pt x="110" y="124"/>
                  </a:moveTo>
                  <a:lnTo>
                    <a:pt x="110" y="124"/>
                  </a:lnTo>
                  <a:lnTo>
                    <a:pt x="77" y="133"/>
                  </a:lnTo>
                  <a:lnTo>
                    <a:pt x="42" y="143"/>
                  </a:lnTo>
                  <a:lnTo>
                    <a:pt x="42" y="143"/>
                  </a:lnTo>
                  <a:lnTo>
                    <a:pt x="54" y="137"/>
                  </a:lnTo>
                  <a:lnTo>
                    <a:pt x="64" y="132"/>
                  </a:lnTo>
                  <a:lnTo>
                    <a:pt x="73" y="126"/>
                  </a:lnTo>
                  <a:lnTo>
                    <a:pt x="80" y="120"/>
                  </a:lnTo>
                  <a:lnTo>
                    <a:pt x="87" y="113"/>
                  </a:lnTo>
                  <a:lnTo>
                    <a:pt x="91" y="106"/>
                  </a:lnTo>
                  <a:lnTo>
                    <a:pt x="101" y="88"/>
                  </a:lnTo>
                  <a:lnTo>
                    <a:pt x="101" y="88"/>
                  </a:lnTo>
                  <a:lnTo>
                    <a:pt x="112" y="68"/>
                  </a:lnTo>
                  <a:lnTo>
                    <a:pt x="119" y="45"/>
                  </a:lnTo>
                  <a:lnTo>
                    <a:pt x="130" y="0"/>
                  </a:lnTo>
                  <a:lnTo>
                    <a:pt x="130" y="0"/>
                  </a:lnTo>
                  <a:lnTo>
                    <a:pt x="113" y="17"/>
                  </a:lnTo>
                  <a:lnTo>
                    <a:pt x="93" y="38"/>
                  </a:lnTo>
                  <a:lnTo>
                    <a:pt x="74" y="59"/>
                  </a:lnTo>
                  <a:lnTo>
                    <a:pt x="57" y="82"/>
                  </a:lnTo>
                  <a:lnTo>
                    <a:pt x="57" y="82"/>
                  </a:lnTo>
                  <a:lnTo>
                    <a:pt x="44" y="100"/>
                  </a:lnTo>
                  <a:lnTo>
                    <a:pt x="36" y="114"/>
                  </a:lnTo>
                  <a:lnTo>
                    <a:pt x="26" y="130"/>
                  </a:lnTo>
                  <a:lnTo>
                    <a:pt x="26" y="130"/>
                  </a:lnTo>
                  <a:lnTo>
                    <a:pt x="23" y="135"/>
                  </a:lnTo>
                  <a:lnTo>
                    <a:pt x="16" y="142"/>
                  </a:lnTo>
                  <a:lnTo>
                    <a:pt x="9" y="148"/>
                  </a:lnTo>
                  <a:lnTo>
                    <a:pt x="5" y="150"/>
                  </a:lnTo>
                  <a:lnTo>
                    <a:pt x="0" y="152"/>
                  </a:lnTo>
                  <a:lnTo>
                    <a:pt x="0" y="152"/>
                  </a:lnTo>
                  <a:lnTo>
                    <a:pt x="2" y="153"/>
                  </a:lnTo>
                  <a:lnTo>
                    <a:pt x="3" y="155"/>
                  </a:lnTo>
                  <a:lnTo>
                    <a:pt x="3" y="155"/>
                  </a:lnTo>
                  <a:lnTo>
                    <a:pt x="36" y="162"/>
                  </a:lnTo>
                  <a:lnTo>
                    <a:pt x="70" y="168"/>
                  </a:lnTo>
                  <a:lnTo>
                    <a:pt x="87" y="169"/>
                  </a:lnTo>
                  <a:lnTo>
                    <a:pt x="104" y="171"/>
                  </a:lnTo>
                  <a:lnTo>
                    <a:pt x="122" y="168"/>
                  </a:lnTo>
                  <a:lnTo>
                    <a:pt x="138" y="163"/>
                  </a:lnTo>
                  <a:lnTo>
                    <a:pt x="138" y="163"/>
                  </a:lnTo>
                  <a:lnTo>
                    <a:pt x="152" y="158"/>
                  </a:lnTo>
                  <a:lnTo>
                    <a:pt x="167" y="150"/>
                  </a:lnTo>
                  <a:lnTo>
                    <a:pt x="181" y="142"/>
                  </a:lnTo>
                  <a:lnTo>
                    <a:pt x="194" y="132"/>
                  </a:lnTo>
                  <a:lnTo>
                    <a:pt x="206" y="121"/>
                  </a:lnTo>
                  <a:lnTo>
                    <a:pt x="217" y="108"/>
                  </a:lnTo>
                  <a:lnTo>
                    <a:pt x="226" y="97"/>
                  </a:lnTo>
                  <a:lnTo>
                    <a:pt x="235" y="84"/>
                  </a:lnTo>
                  <a:lnTo>
                    <a:pt x="235" y="84"/>
                  </a:lnTo>
                  <a:lnTo>
                    <a:pt x="200" y="100"/>
                  </a:lnTo>
                  <a:lnTo>
                    <a:pt x="200" y="100"/>
                  </a:lnTo>
                  <a:lnTo>
                    <a:pt x="162" y="111"/>
                  </a:lnTo>
                  <a:lnTo>
                    <a:pt x="135" y="120"/>
                  </a:lnTo>
                  <a:lnTo>
                    <a:pt x="110" y="124"/>
                  </a:lnTo>
                  <a:lnTo>
                    <a:pt x="110" y="124"/>
                  </a:lnTo>
                  <a:lnTo>
                    <a:pt x="110" y="124"/>
                  </a:lnTo>
                  <a:lnTo>
                    <a:pt x="110" y="124"/>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23" name="Freeform 11"/>
            <p:cNvSpPr>
              <a:spLocks noChangeAspect="1"/>
            </p:cNvSpPr>
            <p:nvPr/>
          </p:nvSpPr>
          <p:spPr bwMode="auto">
            <a:xfrm>
              <a:off x="3092" y="3966"/>
              <a:ext cx="63" cy="64"/>
            </a:xfrm>
            <a:custGeom>
              <a:avLst/>
              <a:gdLst/>
              <a:ahLst/>
              <a:cxnLst>
                <a:cxn ang="0">
                  <a:pos x="165" y="60"/>
                </a:cxn>
                <a:cxn ang="0">
                  <a:pos x="165" y="60"/>
                </a:cxn>
                <a:cxn ang="0">
                  <a:pos x="152" y="74"/>
                </a:cxn>
                <a:cxn ang="0">
                  <a:pos x="137" y="86"/>
                </a:cxn>
                <a:cxn ang="0">
                  <a:pos x="106" y="110"/>
                </a:cxn>
                <a:cxn ang="0">
                  <a:pos x="74" y="135"/>
                </a:cxn>
                <a:cxn ang="0">
                  <a:pos x="58" y="146"/>
                </a:cxn>
                <a:cxn ang="0">
                  <a:pos x="45" y="161"/>
                </a:cxn>
                <a:cxn ang="0">
                  <a:pos x="45" y="161"/>
                </a:cxn>
                <a:cxn ang="0">
                  <a:pos x="33" y="172"/>
                </a:cxn>
                <a:cxn ang="0">
                  <a:pos x="26" y="177"/>
                </a:cxn>
                <a:cxn ang="0">
                  <a:pos x="26" y="177"/>
                </a:cxn>
                <a:cxn ang="0">
                  <a:pos x="36" y="165"/>
                </a:cxn>
                <a:cxn ang="0">
                  <a:pos x="45" y="154"/>
                </a:cxn>
                <a:cxn ang="0">
                  <a:pos x="51" y="143"/>
                </a:cxn>
                <a:cxn ang="0">
                  <a:pos x="56" y="132"/>
                </a:cxn>
                <a:cxn ang="0">
                  <a:pos x="62" y="122"/>
                </a:cxn>
                <a:cxn ang="0">
                  <a:pos x="65" y="110"/>
                </a:cxn>
                <a:cxn ang="0">
                  <a:pos x="71" y="89"/>
                </a:cxn>
                <a:cxn ang="0">
                  <a:pos x="74" y="67"/>
                </a:cxn>
                <a:cxn ang="0">
                  <a:pos x="75" y="45"/>
                </a:cxn>
                <a:cxn ang="0">
                  <a:pos x="75" y="23"/>
                </a:cxn>
                <a:cxn ang="0">
                  <a:pos x="78" y="0"/>
                </a:cxn>
                <a:cxn ang="0">
                  <a:pos x="78" y="0"/>
                </a:cxn>
                <a:cxn ang="0">
                  <a:pos x="62" y="29"/>
                </a:cxn>
                <a:cxn ang="0">
                  <a:pos x="48" y="60"/>
                </a:cxn>
                <a:cxn ang="0">
                  <a:pos x="33" y="93"/>
                </a:cxn>
                <a:cxn ang="0">
                  <a:pos x="33" y="93"/>
                </a:cxn>
                <a:cxn ang="0">
                  <a:pos x="23" y="119"/>
                </a:cxn>
                <a:cxn ang="0">
                  <a:pos x="17" y="142"/>
                </a:cxn>
                <a:cxn ang="0">
                  <a:pos x="10" y="170"/>
                </a:cxn>
                <a:cxn ang="0">
                  <a:pos x="10" y="170"/>
                </a:cxn>
                <a:cxn ang="0">
                  <a:pos x="6" y="184"/>
                </a:cxn>
                <a:cxn ang="0">
                  <a:pos x="0" y="196"/>
                </a:cxn>
                <a:cxn ang="0">
                  <a:pos x="0" y="196"/>
                </a:cxn>
                <a:cxn ang="0">
                  <a:pos x="3" y="196"/>
                </a:cxn>
                <a:cxn ang="0">
                  <a:pos x="3" y="196"/>
                </a:cxn>
                <a:cxn ang="0">
                  <a:pos x="14" y="193"/>
                </a:cxn>
                <a:cxn ang="0">
                  <a:pos x="22" y="190"/>
                </a:cxn>
                <a:cxn ang="0">
                  <a:pos x="33" y="188"/>
                </a:cxn>
                <a:cxn ang="0">
                  <a:pos x="33" y="188"/>
                </a:cxn>
                <a:cxn ang="0">
                  <a:pos x="62" y="183"/>
                </a:cxn>
                <a:cxn ang="0">
                  <a:pos x="77" y="178"/>
                </a:cxn>
                <a:cxn ang="0">
                  <a:pos x="91" y="172"/>
                </a:cxn>
                <a:cxn ang="0">
                  <a:pos x="106" y="165"/>
                </a:cxn>
                <a:cxn ang="0">
                  <a:pos x="119" y="155"/>
                </a:cxn>
                <a:cxn ang="0">
                  <a:pos x="132" y="143"/>
                </a:cxn>
                <a:cxn ang="0">
                  <a:pos x="143" y="130"/>
                </a:cxn>
                <a:cxn ang="0">
                  <a:pos x="143" y="130"/>
                </a:cxn>
                <a:cxn ang="0">
                  <a:pos x="158" y="109"/>
                </a:cxn>
                <a:cxn ang="0">
                  <a:pos x="171" y="84"/>
                </a:cxn>
                <a:cxn ang="0">
                  <a:pos x="181" y="58"/>
                </a:cxn>
                <a:cxn ang="0">
                  <a:pos x="188" y="32"/>
                </a:cxn>
                <a:cxn ang="0">
                  <a:pos x="188" y="32"/>
                </a:cxn>
                <a:cxn ang="0">
                  <a:pos x="182" y="38"/>
                </a:cxn>
                <a:cxn ang="0">
                  <a:pos x="176" y="45"/>
                </a:cxn>
                <a:cxn ang="0">
                  <a:pos x="171" y="54"/>
                </a:cxn>
                <a:cxn ang="0">
                  <a:pos x="165" y="60"/>
                </a:cxn>
                <a:cxn ang="0">
                  <a:pos x="165" y="60"/>
                </a:cxn>
                <a:cxn ang="0">
                  <a:pos x="165" y="60"/>
                </a:cxn>
                <a:cxn ang="0">
                  <a:pos x="165" y="60"/>
                </a:cxn>
              </a:cxnLst>
              <a:rect l="0" t="0" r="r" b="b"/>
              <a:pathLst>
                <a:path w="188" h="196">
                  <a:moveTo>
                    <a:pt x="165" y="60"/>
                  </a:moveTo>
                  <a:lnTo>
                    <a:pt x="165" y="60"/>
                  </a:lnTo>
                  <a:lnTo>
                    <a:pt x="152" y="74"/>
                  </a:lnTo>
                  <a:lnTo>
                    <a:pt x="137" y="86"/>
                  </a:lnTo>
                  <a:lnTo>
                    <a:pt x="106" y="110"/>
                  </a:lnTo>
                  <a:lnTo>
                    <a:pt x="74" y="135"/>
                  </a:lnTo>
                  <a:lnTo>
                    <a:pt x="58" y="146"/>
                  </a:lnTo>
                  <a:lnTo>
                    <a:pt x="45" y="161"/>
                  </a:lnTo>
                  <a:lnTo>
                    <a:pt x="45" y="161"/>
                  </a:lnTo>
                  <a:lnTo>
                    <a:pt x="33" y="172"/>
                  </a:lnTo>
                  <a:lnTo>
                    <a:pt x="26" y="177"/>
                  </a:lnTo>
                  <a:lnTo>
                    <a:pt x="26" y="177"/>
                  </a:lnTo>
                  <a:lnTo>
                    <a:pt x="36" y="165"/>
                  </a:lnTo>
                  <a:lnTo>
                    <a:pt x="45" y="154"/>
                  </a:lnTo>
                  <a:lnTo>
                    <a:pt x="51" y="143"/>
                  </a:lnTo>
                  <a:lnTo>
                    <a:pt x="56" y="132"/>
                  </a:lnTo>
                  <a:lnTo>
                    <a:pt x="62" y="122"/>
                  </a:lnTo>
                  <a:lnTo>
                    <a:pt x="65" y="110"/>
                  </a:lnTo>
                  <a:lnTo>
                    <a:pt x="71" y="89"/>
                  </a:lnTo>
                  <a:lnTo>
                    <a:pt x="74" y="67"/>
                  </a:lnTo>
                  <a:lnTo>
                    <a:pt x="75" y="45"/>
                  </a:lnTo>
                  <a:lnTo>
                    <a:pt x="75" y="23"/>
                  </a:lnTo>
                  <a:lnTo>
                    <a:pt x="78" y="0"/>
                  </a:lnTo>
                  <a:lnTo>
                    <a:pt x="78" y="0"/>
                  </a:lnTo>
                  <a:lnTo>
                    <a:pt x="62" y="29"/>
                  </a:lnTo>
                  <a:lnTo>
                    <a:pt x="48" y="60"/>
                  </a:lnTo>
                  <a:lnTo>
                    <a:pt x="33" y="93"/>
                  </a:lnTo>
                  <a:lnTo>
                    <a:pt x="33" y="93"/>
                  </a:lnTo>
                  <a:lnTo>
                    <a:pt x="23" y="119"/>
                  </a:lnTo>
                  <a:lnTo>
                    <a:pt x="17" y="142"/>
                  </a:lnTo>
                  <a:lnTo>
                    <a:pt x="10" y="170"/>
                  </a:lnTo>
                  <a:lnTo>
                    <a:pt x="10" y="170"/>
                  </a:lnTo>
                  <a:lnTo>
                    <a:pt x="6" y="184"/>
                  </a:lnTo>
                  <a:lnTo>
                    <a:pt x="0" y="196"/>
                  </a:lnTo>
                  <a:lnTo>
                    <a:pt x="0" y="196"/>
                  </a:lnTo>
                  <a:lnTo>
                    <a:pt x="3" y="196"/>
                  </a:lnTo>
                  <a:lnTo>
                    <a:pt x="3" y="196"/>
                  </a:lnTo>
                  <a:lnTo>
                    <a:pt x="14" y="193"/>
                  </a:lnTo>
                  <a:lnTo>
                    <a:pt x="22" y="190"/>
                  </a:lnTo>
                  <a:lnTo>
                    <a:pt x="33" y="188"/>
                  </a:lnTo>
                  <a:lnTo>
                    <a:pt x="33" y="188"/>
                  </a:lnTo>
                  <a:lnTo>
                    <a:pt x="62" y="183"/>
                  </a:lnTo>
                  <a:lnTo>
                    <a:pt x="77" y="178"/>
                  </a:lnTo>
                  <a:lnTo>
                    <a:pt x="91" y="172"/>
                  </a:lnTo>
                  <a:lnTo>
                    <a:pt x="106" y="165"/>
                  </a:lnTo>
                  <a:lnTo>
                    <a:pt x="119" y="155"/>
                  </a:lnTo>
                  <a:lnTo>
                    <a:pt x="132" y="143"/>
                  </a:lnTo>
                  <a:lnTo>
                    <a:pt x="143" y="130"/>
                  </a:lnTo>
                  <a:lnTo>
                    <a:pt x="143" y="130"/>
                  </a:lnTo>
                  <a:lnTo>
                    <a:pt x="158" y="109"/>
                  </a:lnTo>
                  <a:lnTo>
                    <a:pt x="171" y="84"/>
                  </a:lnTo>
                  <a:lnTo>
                    <a:pt x="181" y="58"/>
                  </a:lnTo>
                  <a:lnTo>
                    <a:pt x="188" y="32"/>
                  </a:lnTo>
                  <a:lnTo>
                    <a:pt x="188" y="32"/>
                  </a:lnTo>
                  <a:lnTo>
                    <a:pt x="182" y="38"/>
                  </a:lnTo>
                  <a:lnTo>
                    <a:pt x="176" y="45"/>
                  </a:lnTo>
                  <a:lnTo>
                    <a:pt x="171" y="54"/>
                  </a:lnTo>
                  <a:lnTo>
                    <a:pt x="165" y="60"/>
                  </a:lnTo>
                  <a:lnTo>
                    <a:pt x="165" y="60"/>
                  </a:lnTo>
                  <a:lnTo>
                    <a:pt x="165" y="60"/>
                  </a:lnTo>
                  <a:lnTo>
                    <a:pt x="165" y="6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24" name="Freeform 12"/>
            <p:cNvSpPr>
              <a:spLocks noChangeAspect="1"/>
            </p:cNvSpPr>
            <p:nvPr/>
          </p:nvSpPr>
          <p:spPr bwMode="auto">
            <a:xfrm>
              <a:off x="3120" y="3927"/>
              <a:ext cx="45" cy="71"/>
            </a:xfrm>
            <a:custGeom>
              <a:avLst/>
              <a:gdLst/>
              <a:ahLst/>
              <a:cxnLst>
                <a:cxn ang="0">
                  <a:pos x="110" y="58"/>
                </a:cxn>
                <a:cxn ang="0">
                  <a:pos x="110" y="58"/>
                </a:cxn>
                <a:cxn ang="0">
                  <a:pos x="100" y="70"/>
                </a:cxn>
                <a:cxn ang="0">
                  <a:pos x="91" y="82"/>
                </a:cxn>
                <a:cxn ang="0">
                  <a:pos x="68" y="106"/>
                </a:cxn>
                <a:cxn ang="0">
                  <a:pos x="68" y="106"/>
                </a:cxn>
                <a:cxn ang="0">
                  <a:pos x="55" y="122"/>
                </a:cxn>
                <a:cxn ang="0">
                  <a:pos x="44" y="142"/>
                </a:cxn>
                <a:cxn ang="0">
                  <a:pos x="22" y="178"/>
                </a:cxn>
                <a:cxn ang="0">
                  <a:pos x="22" y="178"/>
                </a:cxn>
                <a:cxn ang="0">
                  <a:pos x="25" y="170"/>
                </a:cxn>
                <a:cxn ang="0">
                  <a:pos x="26" y="163"/>
                </a:cxn>
                <a:cxn ang="0">
                  <a:pos x="32" y="147"/>
                </a:cxn>
                <a:cxn ang="0">
                  <a:pos x="32" y="147"/>
                </a:cxn>
                <a:cxn ang="0">
                  <a:pos x="35" y="129"/>
                </a:cxn>
                <a:cxn ang="0">
                  <a:pos x="36" y="110"/>
                </a:cxn>
                <a:cxn ang="0">
                  <a:pos x="38" y="92"/>
                </a:cxn>
                <a:cxn ang="0">
                  <a:pos x="36" y="73"/>
                </a:cxn>
                <a:cxn ang="0">
                  <a:pos x="34" y="54"/>
                </a:cxn>
                <a:cxn ang="0">
                  <a:pos x="31" y="35"/>
                </a:cxn>
                <a:cxn ang="0">
                  <a:pos x="23" y="0"/>
                </a:cxn>
                <a:cxn ang="0">
                  <a:pos x="23" y="0"/>
                </a:cxn>
                <a:cxn ang="0">
                  <a:pos x="18" y="12"/>
                </a:cxn>
                <a:cxn ang="0">
                  <a:pos x="13" y="25"/>
                </a:cxn>
                <a:cxn ang="0">
                  <a:pos x="10" y="37"/>
                </a:cxn>
                <a:cxn ang="0">
                  <a:pos x="8" y="50"/>
                </a:cxn>
                <a:cxn ang="0">
                  <a:pos x="5" y="76"/>
                </a:cxn>
                <a:cxn ang="0">
                  <a:pos x="5" y="103"/>
                </a:cxn>
                <a:cxn ang="0">
                  <a:pos x="5" y="103"/>
                </a:cxn>
                <a:cxn ang="0">
                  <a:pos x="6" y="141"/>
                </a:cxn>
                <a:cxn ang="0">
                  <a:pos x="9" y="173"/>
                </a:cxn>
                <a:cxn ang="0">
                  <a:pos x="9" y="173"/>
                </a:cxn>
                <a:cxn ang="0">
                  <a:pos x="8" y="183"/>
                </a:cxn>
                <a:cxn ang="0">
                  <a:pos x="6" y="193"/>
                </a:cxn>
                <a:cxn ang="0">
                  <a:pos x="0" y="212"/>
                </a:cxn>
                <a:cxn ang="0">
                  <a:pos x="0" y="212"/>
                </a:cxn>
                <a:cxn ang="0">
                  <a:pos x="2" y="213"/>
                </a:cxn>
                <a:cxn ang="0">
                  <a:pos x="5" y="212"/>
                </a:cxn>
                <a:cxn ang="0">
                  <a:pos x="5" y="212"/>
                </a:cxn>
                <a:cxn ang="0">
                  <a:pos x="22" y="196"/>
                </a:cxn>
                <a:cxn ang="0">
                  <a:pos x="39" y="183"/>
                </a:cxn>
                <a:cxn ang="0">
                  <a:pos x="70" y="158"/>
                </a:cxn>
                <a:cxn ang="0">
                  <a:pos x="83" y="147"/>
                </a:cxn>
                <a:cxn ang="0">
                  <a:pos x="94" y="135"/>
                </a:cxn>
                <a:cxn ang="0">
                  <a:pos x="104" y="121"/>
                </a:cxn>
                <a:cxn ang="0">
                  <a:pos x="113" y="103"/>
                </a:cxn>
                <a:cxn ang="0">
                  <a:pos x="113" y="103"/>
                </a:cxn>
                <a:cxn ang="0">
                  <a:pos x="123" y="79"/>
                </a:cxn>
                <a:cxn ang="0">
                  <a:pos x="128" y="63"/>
                </a:cxn>
                <a:cxn ang="0">
                  <a:pos x="131" y="51"/>
                </a:cxn>
                <a:cxn ang="0">
                  <a:pos x="131" y="51"/>
                </a:cxn>
                <a:cxn ang="0">
                  <a:pos x="132" y="37"/>
                </a:cxn>
                <a:cxn ang="0">
                  <a:pos x="133" y="27"/>
                </a:cxn>
                <a:cxn ang="0">
                  <a:pos x="133" y="16"/>
                </a:cxn>
                <a:cxn ang="0">
                  <a:pos x="133" y="16"/>
                </a:cxn>
                <a:cxn ang="0">
                  <a:pos x="128" y="28"/>
                </a:cxn>
                <a:cxn ang="0">
                  <a:pos x="120" y="42"/>
                </a:cxn>
                <a:cxn ang="0">
                  <a:pos x="110" y="58"/>
                </a:cxn>
                <a:cxn ang="0">
                  <a:pos x="110" y="58"/>
                </a:cxn>
                <a:cxn ang="0">
                  <a:pos x="110" y="58"/>
                </a:cxn>
                <a:cxn ang="0">
                  <a:pos x="110" y="58"/>
                </a:cxn>
              </a:cxnLst>
              <a:rect l="0" t="0" r="r" b="b"/>
              <a:pathLst>
                <a:path w="133" h="213">
                  <a:moveTo>
                    <a:pt x="110" y="58"/>
                  </a:moveTo>
                  <a:lnTo>
                    <a:pt x="110" y="58"/>
                  </a:lnTo>
                  <a:lnTo>
                    <a:pt x="100" y="70"/>
                  </a:lnTo>
                  <a:lnTo>
                    <a:pt x="91" y="82"/>
                  </a:lnTo>
                  <a:lnTo>
                    <a:pt x="68" y="106"/>
                  </a:lnTo>
                  <a:lnTo>
                    <a:pt x="68" y="106"/>
                  </a:lnTo>
                  <a:lnTo>
                    <a:pt x="55" y="122"/>
                  </a:lnTo>
                  <a:lnTo>
                    <a:pt x="44" y="142"/>
                  </a:lnTo>
                  <a:lnTo>
                    <a:pt x="22" y="178"/>
                  </a:lnTo>
                  <a:lnTo>
                    <a:pt x="22" y="178"/>
                  </a:lnTo>
                  <a:lnTo>
                    <a:pt x="25" y="170"/>
                  </a:lnTo>
                  <a:lnTo>
                    <a:pt x="26" y="163"/>
                  </a:lnTo>
                  <a:lnTo>
                    <a:pt x="32" y="147"/>
                  </a:lnTo>
                  <a:lnTo>
                    <a:pt x="32" y="147"/>
                  </a:lnTo>
                  <a:lnTo>
                    <a:pt x="35" y="129"/>
                  </a:lnTo>
                  <a:lnTo>
                    <a:pt x="36" y="110"/>
                  </a:lnTo>
                  <a:lnTo>
                    <a:pt x="38" y="92"/>
                  </a:lnTo>
                  <a:lnTo>
                    <a:pt x="36" y="73"/>
                  </a:lnTo>
                  <a:lnTo>
                    <a:pt x="34" y="54"/>
                  </a:lnTo>
                  <a:lnTo>
                    <a:pt x="31" y="35"/>
                  </a:lnTo>
                  <a:lnTo>
                    <a:pt x="23" y="0"/>
                  </a:lnTo>
                  <a:lnTo>
                    <a:pt x="23" y="0"/>
                  </a:lnTo>
                  <a:lnTo>
                    <a:pt x="18" y="12"/>
                  </a:lnTo>
                  <a:lnTo>
                    <a:pt x="13" y="25"/>
                  </a:lnTo>
                  <a:lnTo>
                    <a:pt x="10" y="37"/>
                  </a:lnTo>
                  <a:lnTo>
                    <a:pt x="8" y="50"/>
                  </a:lnTo>
                  <a:lnTo>
                    <a:pt x="5" y="76"/>
                  </a:lnTo>
                  <a:lnTo>
                    <a:pt x="5" y="103"/>
                  </a:lnTo>
                  <a:lnTo>
                    <a:pt x="5" y="103"/>
                  </a:lnTo>
                  <a:lnTo>
                    <a:pt x="6" y="141"/>
                  </a:lnTo>
                  <a:lnTo>
                    <a:pt x="9" y="173"/>
                  </a:lnTo>
                  <a:lnTo>
                    <a:pt x="9" y="173"/>
                  </a:lnTo>
                  <a:lnTo>
                    <a:pt x="8" y="183"/>
                  </a:lnTo>
                  <a:lnTo>
                    <a:pt x="6" y="193"/>
                  </a:lnTo>
                  <a:lnTo>
                    <a:pt x="0" y="212"/>
                  </a:lnTo>
                  <a:lnTo>
                    <a:pt x="0" y="212"/>
                  </a:lnTo>
                  <a:lnTo>
                    <a:pt x="2" y="213"/>
                  </a:lnTo>
                  <a:lnTo>
                    <a:pt x="5" y="212"/>
                  </a:lnTo>
                  <a:lnTo>
                    <a:pt x="5" y="212"/>
                  </a:lnTo>
                  <a:lnTo>
                    <a:pt x="22" y="196"/>
                  </a:lnTo>
                  <a:lnTo>
                    <a:pt x="39" y="183"/>
                  </a:lnTo>
                  <a:lnTo>
                    <a:pt x="70" y="158"/>
                  </a:lnTo>
                  <a:lnTo>
                    <a:pt x="83" y="147"/>
                  </a:lnTo>
                  <a:lnTo>
                    <a:pt x="94" y="135"/>
                  </a:lnTo>
                  <a:lnTo>
                    <a:pt x="104" y="121"/>
                  </a:lnTo>
                  <a:lnTo>
                    <a:pt x="113" y="103"/>
                  </a:lnTo>
                  <a:lnTo>
                    <a:pt x="113" y="103"/>
                  </a:lnTo>
                  <a:lnTo>
                    <a:pt x="123" y="79"/>
                  </a:lnTo>
                  <a:lnTo>
                    <a:pt x="128" y="63"/>
                  </a:lnTo>
                  <a:lnTo>
                    <a:pt x="131" y="51"/>
                  </a:lnTo>
                  <a:lnTo>
                    <a:pt x="131" y="51"/>
                  </a:lnTo>
                  <a:lnTo>
                    <a:pt x="132" y="37"/>
                  </a:lnTo>
                  <a:lnTo>
                    <a:pt x="133" y="27"/>
                  </a:lnTo>
                  <a:lnTo>
                    <a:pt x="133" y="16"/>
                  </a:lnTo>
                  <a:lnTo>
                    <a:pt x="133" y="16"/>
                  </a:lnTo>
                  <a:lnTo>
                    <a:pt x="128" y="28"/>
                  </a:lnTo>
                  <a:lnTo>
                    <a:pt x="120" y="42"/>
                  </a:lnTo>
                  <a:lnTo>
                    <a:pt x="110" y="58"/>
                  </a:lnTo>
                  <a:lnTo>
                    <a:pt x="110" y="58"/>
                  </a:lnTo>
                  <a:lnTo>
                    <a:pt x="110" y="58"/>
                  </a:lnTo>
                  <a:lnTo>
                    <a:pt x="110" y="58"/>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25" name="Freeform 13"/>
            <p:cNvSpPr>
              <a:spLocks noChangeAspect="1"/>
            </p:cNvSpPr>
            <p:nvPr/>
          </p:nvSpPr>
          <p:spPr bwMode="auto">
            <a:xfrm>
              <a:off x="3128" y="3885"/>
              <a:ext cx="40" cy="73"/>
            </a:xfrm>
            <a:custGeom>
              <a:avLst/>
              <a:gdLst/>
              <a:ahLst/>
              <a:cxnLst>
                <a:cxn ang="0">
                  <a:pos x="110" y="0"/>
                </a:cxn>
                <a:cxn ang="0">
                  <a:pos x="110" y="0"/>
                </a:cxn>
                <a:cxn ang="0">
                  <a:pos x="107" y="13"/>
                </a:cxn>
                <a:cxn ang="0">
                  <a:pos x="106" y="22"/>
                </a:cxn>
                <a:cxn ang="0">
                  <a:pos x="103" y="29"/>
                </a:cxn>
                <a:cxn ang="0">
                  <a:pos x="103" y="29"/>
                </a:cxn>
                <a:cxn ang="0">
                  <a:pos x="87" y="65"/>
                </a:cxn>
                <a:cxn ang="0">
                  <a:pos x="72" y="103"/>
                </a:cxn>
                <a:cxn ang="0">
                  <a:pos x="61" y="139"/>
                </a:cxn>
                <a:cxn ang="0">
                  <a:pos x="55" y="159"/>
                </a:cxn>
                <a:cxn ang="0">
                  <a:pos x="51" y="180"/>
                </a:cxn>
                <a:cxn ang="0">
                  <a:pos x="51" y="180"/>
                </a:cxn>
                <a:cxn ang="0">
                  <a:pos x="52" y="167"/>
                </a:cxn>
                <a:cxn ang="0">
                  <a:pos x="51" y="155"/>
                </a:cxn>
                <a:cxn ang="0">
                  <a:pos x="49" y="142"/>
                </a:cxn>
                <a:cxn ang="0">
                  <a:pos x="46" y="129"/>
                </a:cxn>
                <a:cxn ang="0">
                  <a:pos x="39" y="106"/>
                </a:cxn>
                <a:cxn ang="0">
                  <a:pos x="29" y="84"/>
                </a:cxn>
                <a:cxn ang="0">
                  <a:pos x="19" y="64"/>
                </a:cxn>
                <a:cxn ang="0">
                  <a:pos x="10" y="49"/>
                </a:cxn>
                <a:cxn ang="0">
                  <a:pos x="1" y="36"/>
                </a:cxn>
                <a:cxn ang="0">
                  <a:pos x="1" y="36"/>
                </a:cxn>
                <a:cxn ang="0">
                  <a:pos x="0" y="45"/>
                </a:cxn>
                <a:cxn ang="0">
                  <a:pos x="0" y="58"/>
                </a:cxn>
                <a:cxn ang="0">
                  <a:pos x="0" y="58"/>
                </a:cxn>
                <a:cxn ang="0">
                  <a:pos x="1" y="80"/>
                </a:cxn>
                <a:cxn ang="0">
                  <a:pos x="7" y="109"/>
                </a:cxn>
                <a:cxn ang="0">
                  <a:pos x="7" y="109"/>
                </a:cxn>
                <a:cxn ang="0">
                  <a:pos x="13" y="129"/>
                </a:cxn>
                <a:cxn ang="0">
                  <a:pos x="20" y="149"/>
                </a:cxn>
                <a:cxn ang="0">
                  <a:pos x="29" y="169"/>
                </a:cxn>
                <a:cxn ang="0">
                  <a:pos x="38" y="188"/>
                </a:cxn>
                <a:cxn ang="0">
                  <a:pos x="38" y="188"/>
                </a:cxn>
                <a:cxn ang="0">
                  <a:pos x="39" y="197"/>
                </a:cxn>
                <a:cxn ang="0">
                  <a:pos x="39" y="204"/>
                </a:cxn>
                <a:cxn ang="0">
                  <a:pos x="39" y="213"/>
                </a:cxn>
                <a:cxn ang="0">
                  <a:pos x="38" y="220"/>
                </a:cxn>
                <a:cxn ang="0">
                  <a:pos x="41" y="220"/>
                </a:cxn>
                <a:cxn ang="0">
                  <a:pos x="41" y="220"/>
                </a:cxn>
                <a:cxn ang="0">
                  <a:pos x="52" y="201"/>
                </a:cxn>
                <a:cxn ang="0">
                  <a:pos x="65" y="182"/>
                </a:cxn>
                <a:cxn ang="0">
                  <a:pos x="80" y="165"/>
                </a:cxn>
                <a:cxn ang="0">
                  <a:pos x="91" y="146"/>
                </a:cxn>
                <a:cxn ang="0">
                  <a:pos x="91" y="146"/>
                </a:cxn>
                <a:cxn ang="0">
                  <a:pos x="100" y="132"/>
                </a:cxn>
                <a:cxn ang="0">
                  <a:pos x="107" y="117"/>
                </a:cxn>
                <a:cxn ang="0">
                  <a:pos x="111" y="103"/>
                </a:cxn>
                <a:cxn ang="0">
                  <a:pos x="116" y="90"/>
                </a:cxn>
                <a:cxn ang="0">
                  <a:pos x="116" y="90"/>
                </a:cxn>
                <a:cxn ang="0">
                  <a:pos x="119" y="73"/>
                </a:cxn>
                <a:cxn ang="0">
                  <a:pos x="120" y="58"/>
                </a:cxn>
                <a:cxn ang="0">
                  <a:pos x="120" y="46"/>
                </a:cxn>
                <a:cxn ang="0">
                  <a:pos x="119" y="36"/>
                </a:cxn>
                <a:cxn ang="0">
                  <a:pos x="114" y="19"/>
                </a:cxn>
                <a:cxn ang="0">
                  <a:pos x="110" y="0"/>
                </a:cxn>
                <a:cxn ang="0">
                  <a:pos x="110" y="0"/>
                </a:cxn>
                <a:cxn ang="0">
                  <a:pos x="110" y="0"/>
                </a:cxn>
                <a:cxn ang="0">
                  <a:pos x="110" y="0"/>
                </a:cxn>
              </a:cxnLst>
              <a:rect l="0" t="0" r="r" b="b"/>
              <a:pathLst>
                <a:path w="120" h="220">
                  <a:moveTo>
                    <a:pt x="110" y="0"/>
                  </a:moveTo>
                  <a:lnTo>
                    <a:pt x="110" y="0"/>
                  </a:lnTo>
                  <a:lnTo>
                    <a:pt x="107" y="13"/>
                  </a:lnTo>
                  <a:lnTo>
                    <a:pt x="106" y="22"/>
                  </a:lnTo>
                  <a:lnTo>
                    <a:pt x="103" y="29"/>
                  </a:lnTo>
                  <a:lnTo>
                    <a:pt x="103" y="29"/>
                  </a:lnTo>
                  <a:lnTo>
                    <a:pt x="87" y="65"/>
                  </a:lnTo>
                  <a:lnTo>
                    <a:pt x="72" y="103"/>
                  </a:lnTo>
                  <a:lnTo>
                    <a:pt x="61" y="139"/>
                  </a:lnTo>
                  <a:lnTo>
                    <a:pt x="55" y="159"/>
                  </a:lnTo>
                  <a:lnTo>
                    <a:pt x="51" y="180"/>
                  </a:lnTo>
                  <a:lnTo>
                    <a:pt x="51" y="180"/>
                  </a:lnTo>
                  <a:lnTo>
                    <a:pt x="52" y="167"/>
                  </a:lnTo>
                  <a:lnTo>
                    <a:pt x="51" y="155"/>
                  </a:lnTo>
                  <a:lnTo>
                    <a:pt x="49" y="142"/>
                  </a:lnTo>
                  <a:lnTo>
                    <a:pt x="46" y="129"/>
                  </a:lnTo>
                  <a:lnTo>
                    <a:pt x="39" y="106"/>
                  </a:lnTo>
                  <a:lnTo>
                    <a:pt x="29" y="84"/>
                  </a:lnTo>
                  <a:lnTo>
                    <a:pt x="19" y="64"/>
                  </a:lnTo>
                  <a:lnTo>
                    <a:pt x="10" y="49"/>
                  </a:lnTo>
                  <a:lnTo>
                    <a:pt x="1" y="36"/>
                  </a:lnTo>
                  <a:lnTo>
                    <a:pt x="1" y="36"/>
                  </a:lnTo>
                  <a:lnTo>
                    <a:pt x="0" y="45"/>
                  </a:lnTo>
                  <a:lnTo>
                    <a:pt x="0" y="58"/>
                  </a:lnTo>
                  <a:lnTo>
                    <a:pt x="0" y="58"/>
                  </a:lnTo>
                  <a:lnTo>
                    <a:pt x="1" y="80"/>
                  </a:lnTo>
                  <a:lnTo>
                    <a:pt x="7" y="109"/>
                  </a:lnTo>
                  <a:lnTo>
                    <a:pt x="7" y="109"/>
                  </a:lnTo>
                  <a:lnTo>
                    <a:pt x="13" y="129"/>
                  </a:lnTo>
                  <a:lnTo>
                    <a:pt x="20" y="149"/>
                  </a:lnTo>
                  <a:lnTo>
                    <a:pt x="29" y="169"/>
                  </a:lnTo>
                  <a:lnTo>
                    <a:pt x="38" y="188"/>
                  </a:lnTo>
                  <a:lnTo>
                    <a:pt x="38" y="188"/>
                  </a:lnTo>
                  <a:lnTo>
                    <a:pt x="39" y="197"/>
                  </a:lnTo>
                  <a:lnTo>
                    <a:pt x="39" y="204"/>
                  </a:lnTo>
                  <a:lnTo>
                    <a:pt x="39" y="213"/>
                  </a:lnTo>
                  <a:lnTo>
                    <a:pt x="38" y="220"/>
                  </a:lnTo>
                  <a:lnTo>
                    <a:pt x="41" y="220"/>
                  </a:lnTo>
                  <a:lnTo>
                    <a:pt x="41" y="220"/>
                  </a:lnTo>
                  <a:lnTo>
                    <a:pt x="52" y="201"/>
                  </a:lnTo>
                  <a:lnTo>
                    <a:pt x="65" y="182"/>
                  </a:lnTo>
                  <a:lnTo>
                    <a:pt x="80" y="165"/>
                  </a:lnTo>
                  <a:lnTo>
                    <a:pt x="91" y="146"/>
                  </a:lnTo>
                  <a:lnTo>
                    <a:pt x="91" y="146"/>
                  </a:lnTo>
                  <a:lnTo>
                    <a:pt x="100" y="132"/>
                  </a:lnTo>
                  <a:lnTo>
                    <a:pt x="107" y="117"/>
                  </a:lnTo>
                  <a:lnTo>
                    <a:pt x="111" y="103"/>
                  </a:lnTo>
                  <a:lnTo>
                    <a:pt x="116" y="90"/>
                  </a:lnTo>
                  <a:lnTo>
                    <a:pt x="116" y="90"/>
                  </a:lnTo>
                  <a:lnTo>
                    <a:pt x="119" y="73"/>
                  </a:lnTo>
                  <a:lnTo>
                    <a:pt x="120" y="58"/>
                  </a:lnTo>
                  <a:lnTo>
                    <a:pt x="120" y="46"/>
                  </a:lnTo>
                  <a:lnTo>
                    <a:pt x="119" y="36"/>
                  </a:lnTo>
                  <a:lnTo>
                    <a:pt x="114" y="19"/>
                  </a:lnTo>
                  <a:lnTo>
                    <a:pt x="110" y="0"/>
                  </a:lnTo>
                  <a:lnTo>
                    <a:pt x="110" y="0"/>
                  </a:lnTo>
                  <a:lnTo>
                    <a:pt x="110" y="0"/>
                  </a:lnTo>
                  <a:lnTo>
                    <a:pt x="110" y="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26" name="Freeform 14"/>
            <p:cNvSpPr>
              <a:spLocks noChangeAspect="1"/>
            </p:cNvSpPr>
            <p:nvPr/>
          </p:nvSpPr>
          <p:spPr bwMode="auto">
            <a:xfrm>
              <a:off x="3117" y="3843"/>
              <a:ext cx="39" cy="79"/>
            </a:xfrm>
            <a:custGeom>
              <a:avLst/>
              <a:gdLst/>
              <a:ahLst/>
              <a:cxnLst>
                <a:cxn ang="0">
                  <a:pos x="87" y="65"/>
                </a:cxn>
                <a:cxn ang="0">
                  <a:pos x="87" y="65"/>
                </a:cxn>
                <a:cxn ang="0">
                  <a:pos x="84" y="93"/>
                </a:cxn>
                <a:cxn ang="0">
                  <a:pos x="81" y="117"/>
                </a:cxn>
                <a:cxn ang="0">
                  <a:pos x="82" y="144"/>
                </a:cxn>
                <a:cxn ang="0">
                  <a:pos x="84" y="157"/>
                </a:cxn>
                <a:cxn ang="0">
                  <a:pos x="87" y="170"/>
                </a:cxn>
                <a:cxn ang="0">
                  <a:pos x="87" y="170"/>
                </a:cxn>
                <a:cxn ang="0">
                  <a:pos x="79" y="152"/>
                </a:cxn>
                <a:cxn ang="0">
                  <a:pos x="71" y="138"/>
                </a:cxn>
                <a:cxn ang="0">
                  <a:pos x="62" y="123"/>
                </a:cxn>
                <a:cxn ang="0">
                  <a:pos x="50" y="112"/>
                </a:cxn>
                <a:cxn ang="0">
                  <a:pos x="26" y="87"/>
                </a:cxn>
                <a:cxn ang="0">
                  <a:pos x="0" y="64"/>
                </a:cxn>
                <a:cxn ang="0">
                  <a:pos x="0" y="64"/>
                </a:cxn>
                <a:cxn ang="0">
                  <a:pos x="7" y="83"/>
                </a:cxn>
                <a:cxn ang="0">
                  <a:pos x="14" y="102"/>
                </a:cxn>
                <a:cxn ang="0">
                  <a:pos x="24" y="122"/>
                </a:cxn>
                <a:cxn ang="0">
                  <a:pos x="34" y="142"/>
                </a:cxn>
                <a:cxn ang="0">
                  <a:pos x="34" y="142"/>
                </a:cxn>
                <a:cxn ang="0">
                  <a:pos x="49" y="164"/>
                </a:cxn>
                <a:cxn ang="0">
                  <a:pos x="62" y="181"/>
                </a:cxn>
                <a:cxn ang="0">
                  <a:pos x="72" y="196"/>
                </a:cxn>
                <a:cxn ang="0">
                  <a:pos x="76" y="203"/>
                </a:cxn>
                <a:cxn ang="0">
                  <a:pos x="76" y="203"/>
                </a:cxn>
                <a:cxn ang="0">
                  <a:pos x="81" y="213"/>
                </a:cxn>
                <a:cxn ang="0">
                  <a:pos x="85" y="222"/>
                </a:cxn>
                <a:cxn ang="0">
                  <a:pos x="89" y="239"/>
                </a:cxn>
                <a:cxn ang="0">
                  <a:pos x="92" y="236"/>
                </a:cxn>
                <a:cxn ang="0">
                  <a:pos x="92" y="236"/>
                </a:cxn>
                <a:cxn ang="0">
                  <a:pos x="104" y="191"/>
                </a:cxn>
                <a:cxn ang="0">
                  <a:pos x="110" y="168"/>
                </a:cxn>
                <a:cxn ang="0">
                  <a:pos x="115" y="144"/>
                </a:cxn>
                <a:cxn ang="0">
                  <a:pos x="118" y="120"/>
                </a:cxn>
                <a:cxn ang="0">
                  <a:pos x="118" y="97"/>
                </a:cxn>
                <a:cxn ang="0">
                  <a:pos x="118" y="86"/>
                </a:cxn>
                <a:cxn ang="0">
                  <a:pos x="115" y="73"/>
                </a:cxn>
                <a:cxn ang="0">
                  <a:pos x="113" y="61"/>
                </a:cxn>
                <a:cxn ang="0">
                  <a:pos x="108" y="49"/>
                </a:cxn>
                <a:cxn ang="0">
                  <a:pos x="108" y="49"/>
                </a:cxn>
                <a:cxn ang="0">
                  <a:pos x="102" y="36"/>
                </a:cxn>
                <a:cxn ang="0">
                  <a:pos x="97" y="23"/>
                </a:cxn>
                <a:cxn ang="0">
                  <a:pos x="89" y="12"/>
                </a:cxn>
                <a:cxn ang="0">
                  <a:pos x="81" y="0"/>
                </a:cxn>
                <a:cxn ang="0">
                  <a:pos x="81" y="0"/>
                </a:cxn>
                <a:cxn ang="0">
                  <a:pos x="87" y="32"/>
                </a:cxn>
                <a:cxn ang="0">
                  <a:pos x="88" y="48"/>
                </a:cxn>
                <a:cxn ang="0">
                  <a:pos x="88" y="57"/>
                </a:cxn>
                <a:cxn ang="0">
                  <a:pos x="87" y="65"/>
                </a:cxn>
                <a:cxn ang="0">
                  <a:pos x="87" y="65"/>
                </a:cxn>
                <a:cxn ang="0">
                  <a:pos x="87" y="65"/>
                </a:cxn>
                <a:cxn ang="0">
                  <a:pos x="87" y="65"/>
                </a:cxn>
              </a:cxnLst>
              <a:rect l="0" t="0" r="r" b="b"/>
              <a:pathLst>
                <a:path w="118" h="239">
                  <a:moveTo>
                    <a:pt x="87" y="65"/>
                  </a:moveTo>
                  <a:lnTo>
                    <a:pt x="87" y="65"/>
                  </a:lnTo>
                  <a:lnTo>
                    <a:pt x="84" y="93"/>
                  </a:lnTo>
                  <a:lnTo>
                    <a:pt x="81" y="117"/>
                  </a:lnTo>
                  <a:lnTo>
                    <a:pt x="82" y="144"/>
                  </a:lnTo>
                  <a:lnTo>
                    <a:pt x="84" y="157"/>
                  </a:lnTo>
                  <a:lnTo>
                    <a:pt x="87" y="170"/>
                  </a:lnTo>
                  <a:lnTo>
                    <a:pt x="87" y="170"/>
                  </a:lnTo>
                  <a:lnTo>
                    <a:pt x="79" y="152"/>
                  </a:lnTo>
                  <a:lnTo>
                    <a:pt x="71" y="138"/>
                  </a:lnTo>
                  <a:lnTo>
                    <a:pt x="62" y="123"/>
                  </a:lnTo>
                  <a:lnTo>
                    <a:pt x="50" y="112"/>
                  </a:lnTo>
                  <a:lnTo>
                    <a:pt x="26" y="87"/>
                  </a:lnTo>
                  <a:lnTo>
                    <a:pt x="0" y="64"/>
                  </a:lnTo>
                  <a:lnTo>
                    <a:pt x="0" y="64"/>
                  </a:lnTo>
                  <a:lnTo>
                    <a:pt x="7" y="83"/>
                  </a:lnTo>
                  <a:lnTo>
                    <a:pt x="14" y="102"/>
                  </a:lnTo>
                  <a:lnTo>
                    <a:pt x="24" y="122"/>
                  </a:lnTo>
                  <a:lnTo>
                    <a:pt x="34" y="142"/>
                  </a:lnTo>
                  <a:lnTo>
                    <a:pt x="34" y="142"/>
                  </a:lnTo>
                  <a:lnTo>
                    <a:pt x="49" y="164"/>
                  </a:lnTo>
                  <a:lnTo>
                    <a:pt x="62" y="181"/>
                  </a:lnTo>
                  <a:lnTo>
                    <a:pt x="72" y="196"/>
                  </a:lnTo>
                  <a:lnTo>
                    <a:pt x="76" y="203"/>
                  </a:lnTo>
                  <a:lnTo>
                    <a:pt x="76" y="203"/>
                  </a:lnTo>
                  <a:lnTo>
                    <a:pt x="81" y="213"/>
                  </a:lnTo>
                  <a:lnTo>
                    <a:pt x="85" y="222"/>
                  </a:lnTo>
                  <a:lnTo>
                    <a:pt x="89" y="239"/>
                  </a:lnTo>
                  <a:lnTo>
                    <a:pt x="92" y="236"/>
                  </a:lnTo>
                  <a:lnTo>
                    <a:pt x="92" y="236"/>
                  </a:lnTo>
                  <a:lnTo>
                    <a:pt x="104" y="191"/>
                  </a:lnTo>
                  <a:lnTo>
                    <a:pt x="110" y="168"/>
                  </a:lnTo>
                  <a:lnTo>
                    <a:pt x="115" y="144"/>
                  </a:lnTo>
                  <a:lnTo>
                    <a:pt x="118" y="120"/>
                  </a:lnTo>
                  <a:lnTo>
                    <a:pt x="118" y="97"/>
                  </a:lnTo>
                  <a:lnTo>
                    <a:pt x="118" y="86"/>
                  </a:lnTo>
                  <a:lnTo>
                    <a:pt x="115" y="73"/>
                  </a:lnTo>
                  <a:lnTo>
                    <a:pt x="113" y="61"/>
                  </a:lnTo>
                  <a:lnTo>
                    <a:pt x="108" y="49"/>
                  </a:lnTo>
                  <a:lnTo>
                    <a:pt x="108" y="49"/>
                  </a:lnTo>
                  <a:lnTo>
                    <a:pt x="102" y="36"/>
                  </a:lnTo>
                  <a:lnTo>
                    <a:pt x="97" y="23"/>
                  </a:lnTo>
                  <a:lnTo>
                    <a:pt x="89" y="12"/>
                  </a:lnTo>
                  <a:lnTo>
                    <a:pt x="81" y="0"/>
                  </a:lnTo>
                  <a:lnTo>
                    <a:pt x="81" y="0"/>
                  </a:lnTo>
                  <a:lnTo>
                    <a:pt x="87" y="32"/>
                  </a:lnTo>
                  <a:lnTo>
                    <a:pt x="88" y="48"/>
                  </a:lnTo>
                  <a:lnTo>
                    <a:pt x="88" y="57"/>
                  </a:lnTo>
                  <a:lnTo>
                    <a:pt x="87" y="65"/>
                  </a:lnTo>
                  <a:lnTo>
                    <a:pt x="87" y="65"/>
                  </a:lnTo>
                  <a:lnTo>
                    <a:pt x="87" y="65"/>
                  </a:lnTo>
                  <a:lnTo>
                    <a:pt x="87" y="65"/>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27" name="Freeform 15"/>
            <p:cNvSpPr>
              <a:spLocks noChangeAspect="1"/>
            </p:cNvSpPr>
            <p:nvPr/>
          </p:nvSpPr>
          <p:spPr bwMode="auto">
            <a:xfrm>
              <a:off x="3100" y="3820"/>
              <a:ext cx="41" cy="61"/>
            </a:xfrm>
            <a:custGeom>
              <a:avLst/>
              <a:gdLst/>
              <a:ahLst/>
              <a:cxnLst>
                <a:cxn ang="0">
                  <a:pos x="99" y="130"/>
                </a:cxn>
                <a:cxn ang="0">
                  <a:pos x="99" y="130"/>
                </a:cxn>
                <a:cxn ang="0">
                  <a:pos x="95" y="121"/>
                </a:cxn>
                <a:cxn ang="0">
                  <a:pos x="89" y="114"/>
                </a:cxn>
                <a:cxn ang="0">
                  <a:pos x="79" y="101"/>
                </a:cxn>
                <a:cxn ang="0">
                  <a:pos x="66" y="91"/>
                </a:cxn>
                <a:cxn ang="0">
                  <a:pos x="53" y="81"/>
                </a:cxn>
                <a:cxn ang="0">
                  <a:pos x="26" y="62"/>
                </a:cxn>
                <a:cxn ang="0">
                  <a:pos x="13" y="50"/>
                </a:cxn>
                <a:cxn ang="0">
                  <a:pos x="0" y="39"/>
                </a:cxn>
                <a:cxn ang="0">
                  <a:pos x="0" y="39"/>
                </a:cxn>
                <a:cxn ang="0">
                  <a:pos x="2" y="46"/>
                </a:cxn>
                <a:cxn ang="0">
                  <a:pos x="7" y="55"/>
                </a:cxn>
                <a:cxn ang="0">
                  <a:pos x="15" y="72"/>
                </a:cxn>
                <a:cxn ang="0">
                  <a:pos x="28" y="88"/>
                </a:cxn>
                <a:cxn ang="0">
                  <a:pos x="41" y="105"/>
                </a:cxn>
                <a:cxn ang="0">
                  <a:pos x="66" y="132"/>
                </a:cxn>
                <a:cxn ang="0">
                  <a:pos x="81" y="146"/>
                </a:cxn>
                <a:cxn ang="0">
                  <a:pos x="81" y="146"/>
                </a:cxn>
                <a:cxn ang="0">
                  <a:pos x="89" y="152"/>
                </a:cxn>
                <a:cxn ang="0">
                  <a:pos x="99" y="162"/>
                </a:cxn>
                <a:cxn ang="0">
                  <a:pos x="110" y="173"/>
                </a:cxn>
                <a:cxn ang="0">
                  <a:pos x="118" y="185"/>
                </a:cxn>
                <a:cxn ang="0">
                  <a:pos x="118" y="185"/>
                </a:cxn>
                <a:cxn ang="0">
                  <a:pos x="121" y="155"/>
                </a:cxn>
                <a:cxn ang="0">
                  <a:pos x="121" y="155"/>
                </a:cxn>
                <a:cxn ang="0">
                  <a:pos x="123" y="129"/>
                </a:cxn>
                <a:cxn ang="0">
                  <a:pos x="123" y="108"/>
                </a:cxn>
                <a:cxn ang="0">
                  <a:pos x="121" y="94"/>
                </a:cxn>
                <a:cxn ang="0">
                  <a:pos x="120" y="84"/>
                </a:cxn>
                <a:cxn ang="0">
                  <a:pos x="120" y="84"/>
                </a:cxn>
                <a:cxn ang="0">
                  <a:pos x="115" y="72"/>
                </a:cxn>
                <a:cxn ang="0">
                  <a:pos x="111" y="61"/>
                </a:cxn>
                <a:cxn ang="0">
                  <a:pos x="107" y="49"/>
                </a:cxn>
                <a:cxn ang="0">
                  <a:pos x="99" y="37"/>
                </a:cxn>
                <a:cxn ang="0">
                  <a:pos x="92" y="27"/>
                </a:cxn>
                <a:cxn ang="0">
                  <a:pos x="85" y="17"/>
                </a:cxn>
                <a:cxn ang="0">
                  <a:pos x="76" y="9"/>
                </a:cxn>
                <a:cxn ang="0">
                  <a:pos x="66" y="0"/>
                </a:cxn>
                <a:cxn ang="0">
                  <a:pos x="76" y="27"/>
                </a:cxn>
                <a:cxn ang="0">
                  <a:pos x="76" y="27"/>
                </a:cxn>
                <a:cxn ang="0">
                  <a:pos x="81" y="42"/>
                </a:cxn>
                <a:cxn ang="0">
                  <a:pos x="86" y="68"/>
                </a:cxn>
                <a:cxn ang="0">
                  <a:pos x="99" y="130"/>
                </a:cxn>
                <a:cxn ang="0">
                  <a:pos x="99" y="130"/>
                </a:cxn>
                <a:cxn ang="0">
                  <a:pos x="99" y="130"/>
                </a:cxn>
                <a:cxn ang="0">
                  <a:pos x="99" y="130"/>
                </a:cxn>
              </a:cxnLst>
              <a:rect l="0" t="0" r="r" b="b"/>
              <a:pathLst>
                <a:path w="123" h="185">
                  <a:moveTo>
                    <a:pt x="99" y="130"/>
                  </a:moveTo>
                  <a:lnTo>
                    <a:pt x="99" y="130"/>
                  </a:lnTo>
                  <a:lnTo>
                    <a:pt x="95" y="121"/>
                  </a:lnTo>
                  <a:lnTo>
                    <a:pt x="89" y="114"/>
                  </a:lnTo>
                  <a:lnTo>
                    <a:pt x="79" y="101"/>
                  </a:lnTo>
                  <a:lnTo>
                    <a:pt x="66" y="91"/>
                  </a:lnTo>
                  <a:lnTo>
                    <a:pt x="53" y="81"/>
                  </a:lnTo>
                  <a:lnTo>
                    <a:pt x="26" y="62"/>
                  </a:lnTo>
                  <a:lnTo>
                    <a:pt x="13" y="50"/>
                  </a:lnTo>
                  <a:lnTo>
                    <a:pt x="0" y="39"/>
                  </a:lnTo>
                  <a:lnTo>
                    <a:pt x="0" y="39"/>
                  </a:lnTo>
                  <a:lnTo>
                    <a:pt x="2" y="46"/>
                  </a:lnTo>
                  <a:lnTo>
                    <a:pt x="7" y="55"/>
                  </a:lnTo>
                  <a:lnTo>
                    <a:pt x="15" y="72"/>
                  </a:lnTo>
                  <a:lnTo>
                    <a:pt x="28" y="88"/>
                  </a:lnTo>
                  <a:lnTo>
                    <a:pt x="41" y="105"/>
                  </a:lnTo>
                  <a:lnTo>
                    <a:pt x="66" y="132"/>
                  </a:lnTo>
                  <a:lnTo>
                    <a:pt x="81" y="146"/>
                  </a:lnTo>
                  <a:lnTo>
                    <a:pt x="81" y="146"/>
                  </a:lnTo>
                  <a:lnTo>
                    <a:pt x="89" y="152"/>
                  </a:lnTo>
                  <a:lnTo>
                    <a:pt x="99" y="162"/>
                  </a:lnTo>
                  <a:lnTo>
                    <a:pt x="110" y="173"/>
                  </a:lnTo>
                  <a:lnTo>
                    <a:pt x="118" y="185"/>
                  </a:lnTo>
                  <a:lnTo>
                    <a:pt x="118" y="185"/>
                  </a:lnTo>
                  <a:lnTo>
                    <a:pt x="121" y="155"/>
                  </a:lnTo>
                  <a:lnTo>
                    <a:pt x="121" y="155"/>
                  </a:lnTo>
                  <a:lnTo>
                    <a:pt x="123" y="129"/>
                  </a:lnTo>
                  <a:lnTo>
                    <a:pt x="123" y="108"/>
                  </a:lnTo>
                  <a:lnTo>
                    <a:pt x="121" y="94"/>
                  </a:lnTo>
                  <a:lnTo>
                    <a:pt x="120" y="84"/>
                  </a:lnTo>
                  <a:lnTo>
                    <a:pt x="120" y="84"/>
                  </a:lnTo>
                  <a:lnTo>
                    <a:pt x="115" y="72"/>
                  </a:lnTo>
                  <a:lnTo>
                    <a:pt x="111" y="61"/>
                  </a:lnTo>
                  <a:lnTo>
                    <a:pt x="107" y="49"/>
                  </a:lnTo>
                  <a:lnTo>
                    <a:pt x="99" y="37"/>
                  </a:lnTo>
                  <a:lnTo>
                    <a:pt x="92" y="27"/>
                  </a:lnTo>
                  <a:lnTo>
                    <a:pt x="85" y="17"/>
                  </a:lnTo>
                  <a:lnTo>
                    <a:pt x="76" y="9"/>
                  </a:lnTo>
                  <a:lnTo>
                    <a:pt x="66" y="0"/>
                  </a:lnTo>
                  <a:lnTo>
                    <a:pt x="76" y="27"/>
                  </a:lnTo>
                  <a:lnTo>
                    <a:pt x="76" y="27"/>
                  </a:lnTo>
                  <a:lnTo>
                    <a:pt x="81" y="42"/>
                  </a:lnTo>
                  <a:lnTo>
                    <a:pt x="86" y="68"/>
                  </a:lnTo>
                  <a:lnTo>
                    <a:pt x="99" y="130"/>
                  </a:lnTo>
                  <a:lnTo>
                    <a:pt x="99" y="130"/>
                  </a:lnTo>
                  <a:lnTo>
                    <a:pt x="99" y="130"/>
                  </a:lnTo>
                  <a:lnTo>
                    <a:pt x="99" y="13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28" name="Freeform 16"/>
            <p:cNvSpPr>
              <a:spLocks noChangeAspect="1"/>
            </p:cNvSpPr>
            <p:nvPr/>
          </p:nvSpPr>
          <p:spPr bwMode="auto">
            <a:xfrm>
              <a:off x="3092" y="3809"/>
              <a:ext cx="33" cy="39"/>
            </a:xfrm>
            <a:custGeom>
              <a:avLst/>
              <a:gdLst/>
              <a:ahLst/>
              <a:cxnLst>
                <a:cxn ang="0">
                  <a:pos x="103" y="115"/>
                </a:cxn>
                <a:cxn ang="0">
                  <a:pos x="103" y="115"/>
                </a:cxn>
                <a:cxn ang="0">
                  <a:pos x="103" y="108"/>
                </a:cxn>
                <a:cxn ang="0">
                  <a:pos x="100" y="95"/>
                </a:cxn>
                <a:cxn ang="0">
                  <a:pos x="100" y="95"/>
                </a:cxn>
                <a:cxn ang="0">
                  <a:pos x="93" y="79"/>
                </a:cxn>
                <a:cxn ang="0">
                  <a:pos x="84" y="64"/>
                </a:cxn>
                <a:cxn ang="0">
                  <a:pos x="74" y="50"/>
                </a:cxn>
                <a:cxn ang="0">
                  <a:pos x="62" y="37"/>
                </a:cxn>
                <a:cxn ang="0">
                  <a:pos x="49" y="25"/>
                </a:cxn>
                <a:cxn ang="0">
                  <a:pos x="33" y="15"/>
                </a:cxn>
                <a:cxn ang="0">
                  <a:pos x="17" y="6"/>
                </a:cxn>
                <a:cxn ang="0">
                  <a:pos x="0" y="0"/>
                </a:cxn>
                <a:cxn ang="0">
                  <a:pos x="0" y="0"/>
                </a:cxn>
                <a:cxn ang="0">
                  <a:pos x="12" y="15"/>
                </a:cxn>
                <a:cxn ang="0">
                  <a:pos x="22" y="31"/>
                </a:cxn>
                <a:cxn ang="0">
                  <a:pos x="45" y="64"/>
                </a:cxn>
                <a:cxn ang="0">
                  <a:pos x="58" y="79"/>
                </a:cxn>
                <a:cxn ang="0">
                  <a:pos x="71" y="93"/>
                </a:cxn>
                <a:cxn ang="0">
                  <a:pos x="87" y="105"/>
                </a:cxn>
                <a:cxn ang="0">
                  <a:pos x="103" y="115"/>
                </a:cxn>
                <a:cxn ang="0">
                  <a:pos x="103" y="115"/>
                </a:cxn>
                <a:cxn ang="0">
                  <a:pos x="103" y="115"/>
                </a:cxn>
                <a:cxn ang="0">
                  <a:pos x="103" y="115"/>
                </a:cxn>
              </a:cxnLst>
              <a:rect l="0" t="0" r="r" b="b"/>
              <a:pathLst>
                <a:path w="103" h="115">
                  <a:moveTo>
                    <a:pt x="103" y="115"/>
                  </a:moveTo>
                  <a:lnTo>
                    <a:pt x="103" y="115"/>
                  </a:lnTo>
                  <a:lnTo>
                    <a:pt x="103" y="108"/>
                  </a:lnTo>
                  <a:lnTo>
                    <a:pt x="100" y="95"/>
                  </a:lnTo>
                  <a:lnTo>
                    <a:pt x="100" y="95"/>
                  </a:lnTo>
                  <a:lnTo>
                    <a:pt x="93" y="79"/>
                  </a:lnTo>
                  <a:lnTo>
                    <a:pt x="84" y="64"/>
                  </a:lnTo>
                  <a:lnTo>
                    <a:pt x="74" y="50"/>
                  </a:lnTo>
                  <a:lnTo>
                    <a:pt x="62" y="37"/>
                  </a:lnTo>
                  <a:lnTo>
                    <a:pt x="49" y="25"/>
                  </a:lnTo>
                  <a:lnTo>
                    <a:pt x="33" y="15"/>
                  </a:lnTo>
                  <a:lnTo>
                    <a:pt x="17" y="6"/>
                  </a:lnTo>
                  <a:lnTo>
                    <a:pt x="0" y="0"/>
                  </a:lnTo>
                  <a:lnTo>
                    <a:pt x="0" y="0"/>
                  </a:lnTo>
                  <a:lnTo>
                    <a:pt x="12" y="15"/>
                  </a:lnTo>
                  <a:lnTo>
                    <a:pt x="22" y="31"/>
                  </a:lnTo>
                  <a:lnTo>
                    <a:pt x="45" y="64"/>
                  </a:lnTo>
                  <a:lnTo>
                    <a:pt x="58" y="79"/>
                  </a:lnTo>
                  <a:lnTo>
                    <a:pt x="71" y="93"/>
                  </a:lnTo>
                  <a:lnTo>
                    <a:pt x="87" y="105"/>
                  </a:lnTo>
                  <a:lnTo>
                    <a:pt x="103" y="115"/>
                  </a:lnTo>
                  <a:lnTo>
                    <a:pt x="103" y="115"/>
                  </a:lnTo>
                  <a:lnTo>
                    <a:pt x="103" y="115"/>
                  </a:lnTo>
                  <a:lnTo>
                    <a:pt x="103" y="115"/>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29" name="Freeform 17"/>
            <p:cNvSpPr>
              <a:spLocks noChangeAspect="1"/>
            </p:cNvSpPr>
            <p:nvPr/>
          </p:nvSpPr>
          <p:spPr bwMode="auto">
            <a:xfrm>
              <a:off x="2894" y="4048"/>
              <a:ext cx="212" cy="36"/>
            </a:xfrm>
            <a:custGeom>
              <a:avLst/>
              <a:gdLst/>
              <a:ahLst/>
              <a:cxnLst>
                <a:cxn ang="0">
                  <a:pos x="567" y="34"/>
                </a:cxn>
                <a:cxn ang="0">
                  <a:pos x="517" y="21"/>
                </a:cxn>
                <a:cxn ang="0">
                  <a:pos x="462" y="8"/>
                </a:cxn>
                <a:cxn ang="0">
                  <a:pos x="444" y="5"/>
                </a:cxn>
                <a:cxn ang="0">
                  <a:pos x="407" y="3"/>
                </a:cxn>
                <a:cxn ang="0">
                  <a:pos x="385" y="4"/>
                </a:cxn>
                <a:cxn ang="0">
                  <a:pos x="324" y="14"/>
                </a:cxn>
                <a:cxn ang="0">
                  <a:pos x="294" y="8"/>
                </a:cxn>
                <a:cxn ang="0">
                  <a:pos x="246" y="0"/>
                </a:cxn>
                <a:cxn ang="0">
                  <a:pos x="229" y="0"/>
                </a:cxn>
                <a:cxn ang="0">
                  <a:pos x="177" y="5"/>
                </a:cxn>
                <a:cxn ang="0">
                  <a:pos x="151" y="11"/>
                </a:cxn>
                <a:cxn ang="0">
                  <a:pos x="97" y="26"/>
                </a:cxn>
                <a:cxn ang="0">
                  <a:pos x="73" y="31"/>
                </a:cxn>
                <a:cxn ang="0">
                  <a:pos x="35" y="31"/>
                </a:cxn>
                <a:cxn ang="0">
                  <a:pos x="0" y="24"/>
                </a:cxn>
                <a:cxn ang="0">
                  <a:pos x="15" y="34"/>
                </a:cxn>
                <a:cxn ang="0">
                  <a:pos x="47" y="50"/>
                </a:cxn>
                <a:cxn ang="0">
                  <a:pos x="64" y="55"/>
                </a:cxn>
                <a:cxn ang="0">
                  <a:pos x="99" y="62"/>
                </a:cxn>
                <a:cxn ang="0">
                  <a:pos x="132" y="62"/>
                </a:cxn>
                <a:cxn ang="0">
                  <a:pos x="164" y="58"/>
                </a:cxn>
                <a:cxn ang="0">
                  <a:pos x="217" y="42"/>
                </a:cxn>
                <a:cxn ang="0">
                  <a:pos x="255" y="26"/>
                </a:cxn>
                <a:cxn ang="0">
                  <a:pos x="268" y="23"/>
                </a:cxn>
                <a:cxn ang="0">
                  <a:pos x="295" y="20"/>
                </a:cxn>
                <a:cxn ang="0">
                  <a:pos x="298" y="23"/>
                </a:cxn>
                <a:cxn ang="0">
                  <a:pos x="269" y="37"/>
                </a:cxn>
                <a:cxn ang="0">
                  <a:pos x="240" y="53"/>
                </a:cxn>
                <a:cxn ang="0">
                  <a:pos x="213" y="73"/>
                </a:cxn>
                <a:cxn ang="0">
                  <a:pos x="188" y="98"/>
                </a:cxn>
                <a:cxn ang="0">
                  <a:pos x="194" y="102"/>
                </a:cxn>
                <a:cxn ang="0">
                  <a:pos x="207" y="108"/>
                </a:cxn>
                <a:cxn ang="0">
                  <a:pos x="209" y="105"/>
                </a:cxn>
                <a:cxn ang="0">
                  <a:pos x="224" y="84"/>
                </a:cxn>
                <a:cxn ang="0">
                  <a:pos x="243" y="68"/>
                </a:cxn>
                <a:cxn ang="0">
                  <a:pos x="265" y="52"/>
                </a:cxn>
                <a:cxn ang="0">
                  <a:pos x="307" y="31"/>
                </a:cxn>
                <a:cxn ang="0">
                  <a:pos x="324" y="26"/>
                </a:cxn>
                <a:cxn ang="0">
                  <a:pos x="359" y="40"/>
                </a:cxn>
                <a:cxn ang="0">
                  <a:pos x="395" y="63"/>
                </a:cxn>
                <a:cxn ang="0">
                  <a:pos x="414" y="81"/>
                </a:cxn>
                <a:cxn ang="0">
                  <a:pos x="430" y="102"/>
                </a:cxn>
                <a:cxn ang="0">
                  <a:pos x="431" y="105"/>
                </a:cxn>
                <a:cxn ang="0">
                  <a:pos x="444" y="98"/>
                </a:cxn>
                <a:cxn ang="0">
                  <a:pos x="450" y="95"/>
                </a:cxn>
                <a:cxn ang="0">
                  <a:pos x="429" y="72"/>
                </a:cxn>
                <a:cxn ang="0">
                  <a:pos x="402" y="52"/>
                </a:cxn>
                <a:cxn ang="0">
                  <a:pos x="346" y="21"/>
                </a:cxn>
                <a:cxn ang="0">
                  <a:pos x="358" y="23"/>
                </a:cxn>
                <a:cxn ang="0">
                  <a:pos x="372" y="26"/>
                </a:cxn>
                <a:cxn ang="0">
                  <a:pos x="401" y="36"/>
                </a:cxn>
                <a:cxn ang="0">
                  <a:pos x="447" y="53"/>
                </a:cxn>
                <a:cxn ang="0">
                  <a:pos x="492" y="63"/>
                </a:cxn>
                <a:cxn ang="0">
                  <a:pos x="524" y="65"/>
                </a:cxn>
                <a:cxn ang="0">
                  <a:pos x="559" y="62"/>
                </a:cxn>
                <a:cxn ang="0">
                  <a:pos x="576" y="59"/>
                </a:cxn>
                <a:cxn ang="0">
                  <a:pos x="609" y="46"/>
                </a:cxn>
                <a:cxn ang="0">
                  <a:pos x="638" y="27"/>
                </a:cxn>
                <a:cxn ang="0">
                  <a:pos x="622" y="31"/>
                </a:cxn>
                <a:cxn ang="0">
                  <a:pos x="586" y="36"/>
                </a:cxn>
                <a:cxn ang="0">
                  <a:pos x="567" y="34"/>
                </a:cxn>
                <a:cxn ang="0">
                  <a:pos x="567" y="34"/>
                </a:cxn>
              </a:cxnLst>
              <a:rect l="0" t="0" r="r" b="b"/>
              <a:pathLst>
                <a:path w="638" h="108">
                  <a:moveTo>
                    <a:pt x="567" y="34"/>
                  </a:moveTo>
                  <a:lnTo>
                    <a:pt x="567" y="34"/>
                  </a:lnTo>
                  <a:lnTo>
                    <a:pt x="543" y="29"/>
                  </a:lnTo>
                  <a:lnTo>
                    <a:pt x="517" y="21"/>
                  </a:lnTo>
                  <a:lnTo>
                    <a:pt x="489" y="14"/>
                  </a:lnTo>
                  <a:lnTo>
                    <a:pt x="462" y="8"/>
                  </a:lnTo>
                  <a:lnTo>
                    <a:pt x="462" y="8"/>
                  </a:lnTo>
                  <a:lnTo>
                    <a:pt x="444" y="5"/>
                  </a:lnTo>
                  <a:lnTo>
                    <a:pt x="427" y="4"/>
                  </a:lnTo>
                  <a:lnTo>
                    <a:pt x="407" y="3"/>
                  </a:lnTo>
                  <a:lnTo>
                    <a:pt x="385" y="4"/>
                  </a:lnTo>
                  <a:lnTo>
                    <a:pt x="385" y="4"/>
                  </a:lnTo>
                  <a:lnTo>
                    <a:pt x="352" y="8"/>
                  </a:lnTo>
                  <a:lnTo>
                    <a:pt x="324" y="14"/>
                  </a:lnTo>
                  <a:lnTo>
                    <a:pt x="324" y="14"/>
                  </a:lnTo>
                  <a:lnTo>
                    <a:pt x="294" y="8"/>
                  </a:lnTo>
                  <a:lnTo>
                    <a:pt x="269" y="3"/>
                  </a:lnTo>
                  <a:lnTo>
                    <a:pt x="246" y="0"/>
                  </a:lnTo>
                  <a:lnTo>
                    <a:pt x="246" y="0"/>
                  </a:lnTo>
                  <a:lnTo>
                    <a:pt x="229" y="0"/>
                  </a:lnTo>
                  <a:lnTo>
                    <a:pt x="210" y="1"/>
                  </a:lnTo>
                  <a:lnTo>
                    <a:pt x="177" y="5"/>
                  </a:lnTo>
                  <a:lnTo>
                    <a:pt x="177" y="5"/>
                  </a:lnTo>
                  <a:lnTo>
                    <a:pt x="151" y="11"/>
                  </a:lnTo>
                  <a:lnTo>
                    <a:pt x="123" y="18"/>
                  </a:lnTo>
                  <a:lnTo>
                    <a:pt x="97" y="26"/>
                  </a:lnTo>
                  <a:lnTo>
                    <a:pt x="73" y="31"/>
                  </a:lnTo>
                  <a:lnTo>
                    <a:pt x="73" y="31"/>
                  </a:lnTo>
                  <a:lnTo>
                    <a:pt x="54" y="31"/>
                  </a:lnTo>
                  <a:lnTo>
                    <a:pt x="35" y="31"/>
                  </a:lnTo>
                  <a:lnTo>
                    <a:pt x="18" y="29"/>
                  </a:lnTo>
                  <a:lnTo>
                    <a:pt x="0" y="24"/>
                  </a:lnTo>
                  <a:lnTo>
                    <a:pt x="0" y="24"/>
                  </a:lnTo>
                  <a:lnTo>
                    <a:pt x="15" y="34"/>
                  </a:lnTo>
                  <a:lnTo>
                    <a:pt x="31" y="43"/>
                  </a:lnTo>
                  <a:lnTo>
                    <a:pt x="47" y="50"/>
                  </a:lnTo>
                  <a:lnTo>
                    <a:pt x="64" y="55"/>
                  </a:lnTo>
                  <a:lnTo>
                    <a:pt x="64" y="55"/>
                  </a:lnTo>
                  <a:lnTo>
                    <a:pt x="81" y="59"/>
                  </a:lnTo>
                  <a:lnTo>
                    <a:pt x="99" y="62"/>
                  </a:lnTo>
                  <a:lnTo>
                    <a:pt x="116" y="62"/>
                  </a:lnTo>
                  <a:lnTo>
                    <a:pt x="132" y="62"/>
                  </a:lnTo>
                  <a:lnTo>
                    <a:pt x="148" y="60"/>
                  </a:lnTo>
                  <a:lnTo>
                    <a:pt x="164" y="58"/>
                  </a:lnTo>
                  <a:lnTo>
                    <a:pt x="191" y="50"/>
                  </a:lnTo>
                  <a:lnTo>
                    <a:pt x="217" y="42"/>
                  </a:lnTo>
                  <a:lnTo>
                    <a:pt x="239" y="33"/>
                  </a:lnTo>
                  <a:lnTo>
                    <a:pt x="255" y="26"/>
                  </a:lnTo>
                  <a:lnTo>
                    <a:pt x="268" y="23"/>
                  </a:lnTo>
                  <a:lnTo>
                    <a:pt x="268" y="23"/>
                  </a:lnTo>
                  <a:lnTo>
                    <a:pt x="288" y="20"/>
                  </a:lnTo>
                  <a:lnTo>
                    <a:pt x="295" y="20"/>
                  </a:lnTo>
                  <a:lnTo>
                    <a:pt x="306" y="21"/>
                  </a:lnTo>
                  <a:lnTo>
                    <a:pt x="298" y="23"/>
                  </a:lnTo>
                  <a:lnTo>
                    <a:pt x="298" y="23"/>
                  </a:lnTo>
                  <a:lnTo>
                    <a:pt x="269" y="37"/>
                  </a:lnTo>
                  <a:lnTo>
                    <a:pt x="255" y="45"/>
                  </a:lnTo>
                  <a:lnTo>
                    <a:pt x="240" y="53"/>
                  </a:lnTo>
                  <a:lnTo>
                    <a:pt x="226" y="63"/>
                  </a:lnTo>
                  <a:lnTo>
                    <a:pt x="213" y="73"/>
                  </a:lnTo>
                  <a:lnTo>
                    <a:pt x="200" y="85"/>
                  </a:lnTo>
                  <a:lnTo>
                    <a:pt x="188" y="98"/>
                  </a:lnTo>
                  <a:lnTo>
                    <a:pt x="188" y="98"/>
                  </a:lnTo>
                  <a:lnTo>
                    <a:pt x="194" y="102"/>
                  </a:lnTo>
                  <a:lnTo>
                    <a:pt x="201" y="105"/>
                  </a:lnTo>
                  <a:lnTo>
                    <a:pt x="207" y="108"/>
                  </a:lnTo>
                  <a:lnTo>
                    <a:pt x="207" y="108"/>
                  </a:lnTo>
                  <a:lnTo>
                    <a:pt x="209" y="105"/>
                  </a:lnTo>
                  <a:lnTo>
                    <a:pt x="214" y="97"/>
                  </a:lnTo>
                  <a:lnTo>
                    <a:pt x="224" y="84"/>
                  </a:lnTo>
                  <a:lnTo>
                    <a:pt x="243" y="68"/>
                  </a:lnTo>
                  <a:lnTo>
                    <a:pt x="243" y="68"/>
                  </a:lnTo>
                  <a:lnTo>
                    <a:pt x="253" y="59"/>
                  </a:lnTo>
                  <a:lnTo>
                    <a:pt x="265" y="52"/>
                  </a:lnTo>
                  <a:lnTo>
                    <a:pt x="287" y="40"/>
                  </a:lnTo>
                  <a:lnTo>
                    <a:pt x="307" y="31"/>
                  </a:lnTo>
                  <a:lnTo>
                    <a:pt x="324" y="26"/>
                  </a:lnTo>
                  <a:lnTo>
                    <a:pt x="324" y="26"/>
                  </a:lnTo>
                  <a:lnTo>
                    <a:pt x="342" y="31"/>
                  </a:lnTo>
                  <a:lnTo>
                    <a:pt x="359" y="40"/>
                  </a:lnTo>
                  <a:lnTo>
                    <a:pt x="378" y="52"/>
                  </a:lnTo>
                  <a:lnTo>
                    <a:pt x="395" y="63"/>
                  </a:lnTo>
                  <a:lnTo>
                    <a:pt x="395" y="63"/>
                  </a:lnTo>
                  <a:lnTo>
                    <a:pt x="414" y="81"/>
                  </a:lnTo>
                  <a:lnTo>
                    <a:pt x="426" y="94"/>
                  </a:lnTo>
                  <a:lnTo>
                    <a:pt x="430" y="102"/>
                  </a:lnTo>
                  <a:lnTo>
                    <a:pt x="431" y="105"/>
                  </a:lnTo>
                  <a:lnTo>
                    <a:pt x="431" y="105"/>
                  </a:lnTo>
                  <a:lnTo>
                    <a:pt x="439" y="102"/>
                  </a:lnTo>
                  <a:lnTo>
                    <a:pt x="444" y="98"/>
                  </a:lnTo>
                  <a:lnTo>
                    <a:pt x="450" y="95"/>
                  </a:lnTo>
                  <a:lnTo>
                    <a:pt x="450" y="95"/>
                  </a:lnTo>
                  <a:lnTo>
                    <a:pt x="440" y="82"/>
                  </a:lnTo>
                  <a:lnTo>
                    <a:pt x="429" y="72"/>
                  </a:lnTo>
                  <a:lnTo>
                    <a:pt x="416" y="60"/>
                  </a:lnTo>
                  <a:lnTo>
                    <a:pt x="402" y="52"/>
                  </a:lnTo>
                  <a:lnTo>
                    <a:pt x="375" y="36"/>
                  </a:lnTo>
                  <a:lnTo>
                    <a:pt x="346" y="21"/>
                  </a:lnTo>
                  <a:lnTo>
                    <a:pt x="346" y="21"/>
                  </a:lnTo>
                  <a:lnTo>
                    <a:pt x="358" y="23"/>
                  </a:lnTo>
                  <a:lnTo>
                    <a:pt x="372" y="26"/>
                  </a:lnTo>
                  <a:lnTo>
                    <a:pt x="372" y="26"/>
                  </a:lnTo>
                  <a:lnTo>
                    <a:pt x="384" y="30"/>
                  </a:lnTo>
                  <a:lnTo>
                    <a:pt x="401" y="36"/>
                  </a:lnTo>
                  <a:lnTo>
                    <a:pt x="423" y="45"/>
                  </a:lnTo>
                  <a:lnTo>
                    <a:pt x="447" y="53"/>
                  </a:lnTo>
                  <a:lnTo>
                    <a:pt x="476" y="60"/>
                  </a:lnTo>
                  <a:lnTo>
                    <a:pt x="492" y="63"/>
                  </a:lnTo>
                  <a:lnTo>
                    <a:pt x="508" y="65"/>
                  </a:lnTo>
                  <a:lnTo>
                    <a:pt x="524" y="65"/>
                  </a:lnTo>
                  <a:lnTo>
                    <a:pt x="541" y="65"/>
                  </a:lnTo>
                  <a:lnTo>
                    <a:pt x="559" y="62"/>
                  </a:lnTo>
                  <a:lnTo>
                    <a:pt x="576" y="59"/>
                  </a:lnTo>
                  <a:lnTo>
                    <a:pt x="576" y="59"/>
                  </a:lnTo>
                  <a:lnTo>
                    <a:pt x="592" y="53"/>
                  </a:lnTo>
                  <a:lnTo>
                    <a:pt x="609" y="46"/>
                  </a:lnTo>
                  <a:lnTo>
                    <a:pt x="624" y="39"/>
                  </a:lnTo>
                  <a:lnTo>
                    <a:pt x="638" y="27"/>
                  </a:lnTo>
                  <a:lnTo>
                    <a:pt x="638" y="27"/>
                  </a:lnTo>
                  <a:lnTo>
                    <a:pt x="622" y="31"/>
                  </a:lnTo>
                  <a:lnTo>
                    <a:pt x="605" y="34"/>
                  </a:lnTo>
                  <a:lnTo>
                    <a:pt x="586" y="36"/>
                  </a:lnTo>
                  <a:lnTo>
                    <a:pt x="567" y="34"/>
                  </a:lnTo>
                  <a:lnTo>
                    <a:pt x="567" y="34"/>
                  </a:lnTo>
                  <a:lnTo>
                    <a:pt x="567" y="34"/>
                  </a:lnTo>
                  <a:lnTo>
                    <a:pt x="567" y="34"/>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30" name="Freeform 18"/>
            <p:cNvSpPr>
              <a:spLocks noChangeAspect="1" noEditPoints="1"/>
            </p:cNvSpPr>
            <p:nvPr/>
          </p:nvSpPr>
          <p:spPr bwMode="auto">
            <a:xfrm>
              <a:off x="2908" y="3792"/>
              <a:ext cx="183" cy="232"/>
            </a:xfrm>
            <a:custGeom>
              <a:avLst/>
              <a:gdLst/>
              <a:ahLst/>
              <a:cxnLst>
                <a:cxn ang="0">
                  <a:pos x="407" y="288"/>
                </a:cxn>
                <a:cxn ang="0">
                  <a:pos x="391" y="42"/>
                </a:cxn>
                <a:cxn ang="0">
                  <a:pos x="313" y="0"/>
                </a:cxn>
                <a:cxn ang="0">
                  <a:pos x="252" y="79"/>
                </a:cxn>
                <a:cxn ang="0">
                  <a:pos x="158" y="152"/>
                </a:cxn>
                <a:cxn ang="0">
                  <a:pos x="130" y="228"/>
                </a:cxn>
                <a:cxn ang="0">
                  <a:pos x="99" y="278"/>
                </a:cxn>
                <a:cxn ang="0">
                  <a:pos x="42" y="368"/>
                </a:cxn>
                <a:cxn ang="0">
                  <a:pos x="13" y="450"/>
                </a:cxn>
                <a:cxn ang="0">
                  <a:pos x="158" y="643"/>
                </a:cxn>
                <a:cxn ang="0">
                  <a:pos x="230" y="692"/>
                </a:cxn>
                <a:cxn ang="0">
                  <a:pos x="359" y="628"/>
                </a:cxn>
                <a:cxn ang="0">
                  <a:pos x="404" y="511"/>
                </a:cxn>
                <a:cxn ang="0">
                  <a:pos x="465" y="485"/>
                </a:cxn>
                <a:cxn ang="0">
                  <a:pos x="466" y="429"/>
                </a:cxn>
                <a:cxn ang="0">
                  <a:pos x="547" y="346"/>
                </a:cxn>
                <a:cxn ang="0">
                  <a:pos x="345" y="19"/>
                </a:cxn>
                <a:cxn ang="0">
                  <a:pos x="402" y="186"/>
                </a:cxn>
                <a:cxn ang="0">
                  <a:pos x="245" y="186"/>
                </a:cxn>
                <a:cxn ang="0">
                  <a:pos x="307" y="29"/>
                </a:cxn>
                <a:cxn ang="0">
                  <a:pos x="360" y="296"/>
                </a:cxn>
                <a:cxn ang="0">
                  <a:pos x="259" y="481"/>
                </a:cxn>
                <a:cxn ang="0">
                  <a:pos x="291" y="566"/>
                </a:cxn>
                <a:cxn ang="0">
                  <a:pos x="362" y="455"/>
                </a:cxn>
                <a:cxn ang="0">
                  <a:pos x="171" y="337"/>
                </a:cxn>
                <a:cxn ang="0">
                  <a:pos x="345" y="359"/>
                </a:cxn>
                <a:cxn ang="0">
                  <a:pos x="265" y="303"/>
                </a:cxn>
                <a:cxn ang="0">
                  <a:pos x="252" y="297"/>
                </a:cxn>
                <a:cxn ang="0">
                  <a:pos x="285" y="252"/>
                </a:cxn>
                <a:cxn ang="0">
                  <a:pos x="184" y="281"/>
                </a:cxn>
                <a:cxn ang="0">
                  <a:pos x="172" y="278"/>
                </a:cxn>
                <a:cxn ang="0">
                  <a:pos x="158" y="327"/>
                </a:cxn>
                <a:cxn ang="0">
                  <a:pos x="167" y="358"/>
                </a:cxn>
                <a:cxn ang="0">
                  <a:pos x="193" y="478"/>
                </a:cxn>
                <a:cxn ang="0">
                  <a:pos x="156" y="436"/>
                </a:cxn>
                <a:cxn ang="0">
                  <a:pos x="279" y="471"/>
                </a:cxn>
                <a:cxn ang="0">
                  <a:pos x="350" y="489"/>
                </a:cxn>
                <a:cxn ang="0">
                  <a:pos x="391" y="498"/>
                </a:cxn>
                <a:cxn ang="0">
                  <a:pos x="379" y="450"/>
                </a:cxn>
                <a:cxn ang="0">
                  <a:pos x="428" y="434"/>
                </a:cxn>
                <a:cxn ang="0">
                  <a:pos x="379" y="385"/>
                </a:cxn>
                <a:cxn ang="0">
                  <a:pos x="158" y="223"/>
                </a:cxn>
                <a:cxn ang="0">
                  <a:pos x="178" y="161"/>
                </a:cxn>
                <a:cxn ang="0">
                  <a:pos x="149" y="241"/>
                </a:cxn>
                <a:cxn ang="0">
                  <a:pos x="155" y="319"/>
                </a:cxn>
                <a:cxn ang="0">
                  <a:pos x="12" y="426"/>
                </a:cxn>
                <a:cxn ang="0">
                  <a:pos x="129" y="364"/>
                </a:cxn>
                <a:cxn ang="0">
                  <a:pos x="19" y="440"/>
                </a:cxn>
                <a:cxn ang="0">
                  <a:pos x="182" y="669"/>
                </a:cxn>
                <a:cxn ang="0">
                  <a:pos x="172" y="492"/>
                </a:cxn>
                <a:cxn ang="0">
                  <a:pos x="265" y="547"/>
                </a:cxn>
                <a:cxn ang="0">
                  <a:pos x="210" y="685"/>
                </a:cxn>
                <a:cxn ang="0">
                  <a:pos x="316" y="592"/>
                </a:cxn>
                <a:cxn ang="0">
                  <a:pos x="394" y="594"/>
                </a:cxn>
                <a:cxn ang="0">
                  <a:pos x="439" y="478"/>
                </a:cxn>
                <a:cxn ang="0">
                  <a:pos x="391" y="455"/>
                </a:cxn>
                <a:cxn ang="0">
                  <a:pos x="415" y="408"/>
                </a:cxn>
                <a:cxn ang="0">
                  <a:pos x="514" y="320"/>
                </a:cxn>
                <a:cxn ang="0">
                  <a:pos x="496" y="401"/>
                </a:cxn>
              </a:cxnLst>
              <a:rect l="0" t="0" r="r" b="b"/>
              <a:pathLst>
                <a:path w="549" h="696">
                  <a:moveTo>
                    <a:pt x="547" y="346"/>
                  </a:moveTo>
                  <a:lnTo>
                    <a:pt x="547" y="346"/>
                  </a:lnTo>
                  <a:lnTo>
                    <a:pt x="547" y="340"/>
                  </a:lnTo>
                  <a:lnTo>
                    <a:pt x="544" y="335"/>
                  </a:lnTo>
                  <a:lnTo>
                    <a:pt x="540" y="329"/>
                  </a:lnTo>
                  <a:lnTo>
                    <a:pt x="536" y="324"/>
                  </a:lnTo>
                  <a:lnTo>
                    <a:pt x="523" y="314"/>
                  </a:lnTo>
                  <a:lnTo>
                    <a:pt x="507" y="307"/>
                  </a:lnTo>
                  <a:lnTo>
                    <a:pt x="486" y="300"/>
                  </a:lnTo>
                  <a:lnTo>
                    <a:pt x="462" y="294"/>
                  </a:lnTo>
                  <a:lnTo>
                    <a:pt x="436" y="291"/>
                  </a:lnTo>
                  <a:lnTo>
                    <a:pt x="407" y="288"/>
                  </a:lnTo>
                  <a:lnTo>
                    <a:pt x="407" y="288"/>
                  </a:lnTo>
                  <a:lnTo>
                    <a:pt x="410" y="259"/>
                  </a:lnTo>
                  <a:lnTo>
                    <a:pt x="413" y="232"/>
                  </a:lnTo>
                  <a:lnTo>
                    <a:pt x="414" y="206"/>
                  </a:lnTo>
                  <a:lnTo>
                    <a:pt x="414" y="180"/>
                  </a:lnTo>
                  <a:lnTo>
                    <a:pt x="414" y="155"/>
                  </a:lnTo>
                  <a:lnTo>
                    <a:pt x="413" y="133"/>
                  </a:lnTo>
                  <a:lnTo>
                    <a:pt x="410" y="112"/>
                  </a:lnTo>
                  <a:lnTo>
                    <a:pt x="407" y="92"/>
                  </a:lnTo>
                  <a:lnTo>
                    <a:pt x="402" y="73"/>
                  </a:lnTo>
                  <a:lnTo>
                    <a:pt x="397" y="57"/>
                  </a:lnTo>
                  <a:lnTo>
                    <a:pt x="391" y="42"/>
                  </a:lnTo>
                  <a:lnTo>
                    <a:pt x="385" y="29"/>
                  </a:lnTo>
                  <a:lnTo>
                    <a:pt x="378" y="19"/>
                  </a:lnTo>
                  <a:lnTo>
                    <a:pt x="369" y="12"/>
                  </a:lnTo>
                  <a:lnTo>
                    <a:pt x="360" y="6"/>
                  </a:lnTo>
                  <a:lnTo>
                    <a:pt x="350" y="2"/>
                  </a:lnTo>
                  <a:lnTo>
                    <a:pt x="350" y="2"/>
                  </a:lnTo>
                  <a:lnTo>
                    <a:pt x="336" y="0"/>
                  </a:lnTo>
                  <a:lnTo>
                    <a:pt x="329" y="2"/>
                  </a:lnTo>
                  <a:lnTo>
                    <a:pt x="321" y="3"/>
                  </a:lnTo>
                  <a:lnTo>
                    <a:pt x="321" y="3"/>
                  </a:lnTo>
                  <a:lnTo>
                    <a:pt x="317" y="0"/>
                  </a:lnTo>
                  <a:lnTo>
                    <a:pt x="313" y="0"/>
                  </a:lnTo>
                  <a:lnTo>
                    <a:pt x="313" y="0"/>
                  </a:lnTo>
                  <a:lnTo>
                    <a:pt x="307" y="2"/>
                  </a:lnTo>
                  <a:lnTo>
                    <a:pt x="303" y="5"/>
                  </a:lnTo>
                  <a:lnTo>
                    <a:pt x="298" y="9"/>
                  </a:lnTo>
                  <a:lnTo>
                    <a:pt x="298" y="15"/>
                  </a:lnTo>
                  <a:lnTo>
                    <a:pt x="298" y="15"/>
                  </a:lnTo>
                  <a:lnTo>
                    <a:pt x="298" y="19"/>
                  </a:lnTo>
                  <a:lnTo>
                    <a:pt x="298" y="19"/>
                  </a:lnTo>
                  <a:lnTo>
                    <a:pt x="285" y="32"/>
                  </a:lnTo>
                  <a:lnTo>
                    <a:pt x="274" y="47"/>
                  </a:lnTo>
                  <a:lnTo>
                    <a:pt x="262" y="63"/>
                  </a:lnTo>
                  <a:lnTo>
                    <a:pt x="252" y="79"/>
                  </a:lnTo>
                  <a:lnTo>
                    <a:pt x="240" y="97"/>
                  </a:lnTo>
                  <a:lnTo>
                    <a:pt x="230" y="116"/>
                  </a:lnTo>
                  <a:lnTo>
                    <a:pt x="222" y="136"/>
                  </a:lnTo>
                  <a:lnTo>
                    <a:pt x="211" y="158"/>
                  </a:lnTo>
                  <a:lnTo>
                    <a:pt x="211" y="158"/>
                  </a:lnTo>
                  <a:lnTo>
                    <a:pt x="198" y="151"/>
                  </a:lnTo>
                  <a:lnTo>
                    <a:pt x="187" y="147"/>
                  </a:lnTo>
                  <a:lnTo>
                    <a:pt x="175" y="145"/>
                  </a:lnTo>
                  <a:lnTo>
                    <a:pt x="169" y="147"/>
                  </a:lnTo>
                  <a:lnTo>
                    <a:pt x="165" y="148"/>
                  </a:lnTo>
                  <a:lnTo>
                    <a:pt x="165" y="148"/>
                  </a:lnTo>
                  <a:lnTo>
                    <a:pt x="158" y="152"/>
                  </a:lnTo>
                  <a:lnTo>
                    <a:pt x="152" y="158"/>
                  </a:lnTo>
                  <a:lnTo>
                    <a:pt x="148" y="164"/>
                  </a:lnTo>
                  <a:lnTo>
                    <a:pt x="143" y="173"/>
                  </a:lnTo>
                  <a:lnTo>
                    <a:pt x="141" y="183"/>
                  </a:lnTo>
                  <a:lnTo>
                    <a:pt x="138" y="193"/>
                  </a:lnTo>
                  <a:lnTo>
                    <a:pt x="136" y="204"/>
                  </a:lnTo>
                  <a:lnTo>
                    <a:pt x="135" y="217"/>
                  </a:lnTo>
                  <a:lnTo>
                    <a:pt x="135" y="217"/>
                  </a:lnTo>
                  <a:lnTo>
                    <a:pt x="133" y="219"/>
                  </a:lnTo>
                  <a:lnTo>
                    <a:pt x="132" y="222"/>
                  </a:lnTo>
                  <a:lnTo>
                    <a:pt x="130" y="228"/>
                  </a:lnTo>
                  <a:lnTo>
                    <a:pt x="130" y="228"/>
                  </a:lnTo>
                  <a:lnTo>
                    <a:pt x="132" y="232"/>
                  </a:lnTo>
                  <a:lnTo>
                    <a:pt x="133" y="235"/>
                  </a:lnTo>
                  <a:lnTo>
                    <a:pt x="136" y="238"/>
                  </a:lnTo>
                  <a:lnTo>
                    <a:pt x="139" y="241"/>
                  </a:lnTo>
                  <a:lnTo>
                    <a:pt x="139" y="241"/>
                  </a:lnTo>
                  <a:lnTo>
                    <a:pt x="143" y="267"/>
                  </a:lnTo>
                  <a:lnTo>
                    <a:pt x="143" y="267"/>
                  </a:lnTo>
                  <a:lnTo>
                    <a:pt x="128" y="267"/>
                  </a:lnTo>
                  <a:lnTo>
                    <a:pt x="113" y="269"/>
                  </a:lnTo>
                  <a:lnTo>
                    <a:pt x="107" y="272"/>
                  </a:lnTo>
                  <a:lnTo>
                    <a:pt x="103" y="275"/>
                  </a:lnTo>
                  <a:lnTo>
                    <a:pt x="99" y="278"/>
                  </a:lnTo>
                  <a:lnTo>
                    <a:pt x="96" y="283"/>
                  </a:lnTo>
                  <a:lnTo>
                    <a:pt x="96" y="283"/>
                  </a:lnTo>
                  <a:lnTo>
                    <a:pt x="93" y="288"/>
                  </a:lnTo>
                  <a:lnTo>
                    <a:pt x="93" y="294"/>
                  </a:lnTo>
                  <a:lnTo>
                    <a:pt x="93" y="300"/>
                  </a:lnTo>
                  <a:lnTo>
                    <a:pt x="93" y="306"/>
                  </a:lnTo>
                  <a:lnTo>
                    <a:pt x="99" y="320"/>
                  </a:lnTo>
                  <a:lnTo>
                    <a:pt x="107" y="336"/>
                  </a:lnTo>
                  <a:lnTo>
                    <a:pt x="107" y="336"/>
                  </a:lnTo>
                  <a:lnTo>
                    <a:pt x="83" y="346"/>
                  </a:lnTo>
                  <a:lnTo>
                    <a:pt x="61" y="356"/>
                  </a:lnTo>
                  <a:lnTo>
                    <a:pt x="42" y="368"/>
                  </a:lnTo>
                  <a:lnTo>
                    <a:pt x="26" y="379"/>
                  </a:lnTo>
                  <a:lnTo>
                    <a:pt x="15" y="391"/>
                  </a:lnTo>
                  <a:lnTo>
                    <a:pt x="6" y="404"/>
                  </a:lnTo>
                  <a:lnTo>
                    <a:pt x="3" y="410"/>
                  </a:lnTo>
                  <a:lnTo>
                    <a:pt x="0" y="416"/>
                  </a:lnTo>
                  <a:lnTo>
                    <a:pt x="0" y="421"/>
                  </a:lnTo>
                  <a:lnTo>
                    <a:pt x="0" y="427"/>
                  </a:lnTo>
                  <a:lnTo>
                    <a:pt x="0" y="427"/>
                  </a:lnTo>
                  <a:lnTo>
                    <a:pt x="2" y="433"/>
                  </a:lnTo>
                  <a:lnTo>
                    <a:pt x="5" y="439"/>
                  </a:lnTo>
                  <a:lnTo>
                    <a:pt x="7" y="445"/>
                  </a:lnTo>
                  <a:lnTo>
                    <a:pt x="13" y="450"/>
                  </a:lnTo>
                  <a:lnTo>
                    <a:pt x="25" y="459"/>
                  </a:lnTo>
                  <a:lnTo>
                    <a:pt x="42" y="468"/>
                  </a:lnTo>
                  <a:lnTo>
                    <a:pt x="62" y="475"/>
                  </a:lnTo>
                  <a:lnTo>
                    <a:pt x="86" y="481"/>
                  </a:lnTo>
                  <a:lnTo>
                    <a:pt x="112" y="485"/>
                  </a:lnTo>
                  <a:lnTo>
                    <a:pt x="141" y="488"/>
                  </a:lnTo>
                  <a:lnTo>
                    <a:pt x="141" y="488"/>
                  </a:lnTo>
                  <a:lnTo>
                    <a:pt x="141" y="530"/>
                  </a:lnTo>
                  <a:lnTo>
                    <a:pt x="142" y="568"/>
                  </a:lnTo>
                  <a:lnTo>
                    <a:pt x="146" y="601"/>
                  </a:lnTo>
                  <a:lnTo>
                    <a:pt x="154" y="630"/>
                  </a:lnTo>
                  <a:lnTo>
                    <a:pt x="158" y="643"/>
                  </a:lnTo>
                  <a:lnTo>
                    <a:pt x="162" y="654"/>
                  </a:lnTo>
                  <a:lnTo>
                    <a:pt x="168" y="666"/>
                  </a:lnTo>
                  <a:lnTo>
                    <a:pt x="174" y="675"/>
                  </a:lnTo>
                  <a:lnTo>
                    <a:pt x="181" y="682"/>
                  </a:lnTo>
                  <a:lnTo>
                    <a:pt x="188" y="688"/>
                  </a:lnTo>
                  <a:lnTo>
                    <a:pt x="196" y="692"/>
                  </a:lnTo>
                  <a:lnTo>
                    <a:pt x="204" y="695"/>
                  </a:lnTo>
                  <a:lnTo>
                    <a:pt x="204" y="695"/>
                  </a:lnTo>
                  <a:lnTo>
                    <a:pt x="210" y="696"/>
                  </a:lnTo>
                  <a:lnTo>
                    <a:pt x="216" y="696"/>
                  </a:lnTo>
                  <a:lnTo>
                    <a:pt x="223" y="695"/>
                  </a:lnTo>
                  <a:lnTo>
                    <a:pt x="230" y="692"/>
                  </a:lnTo>
                  <a:lnTo>
                    <a:pt x="243" y="686"/>
                  </a:lnTo>
                  <a:lnTo>
                    <a:pt x="258" y="675"/>
                  </a:lnTo>
                  <a:lnTo>
                    <a:pt x="271" y="662"/>
                  </a:lnTo>
                  <a:lnTo>
                    <a:pt x="285" y="644"/>
                  </a:lnTo>
                  <a:lnTo>
                    <a:pt x="298" y="624"/>
                  </a:lnTo>
                  <a:lnTo>
                    <a:pt x="313" y="601"/>
                  </a:lnTo>
                  <a:lnTo>
                    <a:pt x="313" y="601"/>
                  </a:lnTo>
                  <a:lnTo>
                    <a:pt x="323" y="608"/>
                  </a:lnTo>
                  <a:lnTo>
                    <a:pt x="332" y="615"/>
                  </a:lnTo>
                  <a:lnTo>
                    <a:pt x="342" y="621"/>
                  </a:lnTo>
                  <a:lnTo>
                    <a:pt x="350" y="625"/>
                  </a:lnTo>
                  <a:lnTo>
                    <a:pt x="359" y="628"/>
                  </a:lnTo>
                  <a:lnTo>
                    <a:pt x="368" y="630"/>
                  </a:lnTo>
                  <a:lnTo>
                    <a:pt x="375" y="628"/>
                  </a:lnTo>
                  <a:lnTo>
                    <a:pt x="382" y="627"/>
                  </a:lnTo>
                  <a:lnTo>
                    <a:pt x="382" y="627"/>
                  </a:lnTo>
                  <a:lnTo>
                    <a:pt x="391" y="621"/>
                  </a:lnTo>
                  <a:lnTo>
                    <a:pt x="397" y="612"/>
                  </a:lnTo>
                  <a:lnTo>
                    <a:pt x="402" y="601"/>
                  </a:lnTo>
                  <a:lnTo>
                    <a:pt x="405" y="588"/>
                  </a:lnTo>
                  <a:lnTo>
                    <a:pt x="408" y="572"/>
                  </a:lnTo>
                  <a:lnTo>
                    <a:pt x="408" y="553"/>
                  </a:lnTo>
                  <a:lnTo>
                    <a:pt x="407" y="533"/>
                  </a:lnTo>
                  <a:lnTo>
                    <a:pt x="404" y="511"/>
                  </a:lnTo>
                  <a:lnTo>
                    <a:pt x="404" y="511"/>
                  </a:lnTo>
                  <a:lnTo>
                    <a:pt x="421" y="513"/>
                  </a:lnTo>
                  <a:lnTo>
                    <a:pt x="437" y="510"/>
                  </a:lnTo>
                  <a:lnTo>
                    <a:pt x="443" y="507"/>
                  </a:lnTo>
                  <a:lnTo>
                    <a:pt x="449" y="504"/>
                  </a:lnTo>
                  <a:lnTo>
                    <a:pt x="453" y="501"/>
                  </a:lnTo>
                  <a:lnTo>
                    <a:pt x="456" y="497"/>
                  </a:lnTo>
                  <a:lnTo>
                    <a:pt x="456" y="497"/>
                  </a:lnTo>
                  <a:lnTo>
                    <a:pt x="459" y="491"/>
                  </a:lnTo>
                  <a:lnTo>
                    <a:pt x="459" y="491"/>
                  </a:lnTo>
                  <a:lnTo>
                    <a:pt x="462" y="488"/>
                  </a:lnTo>
                  <a:lnTo>
                    <a:pt x="465" y="485"/>
                  </a:lnTo>
                  <a:lnTo>
                    <a:pt x="466" y="482"/>
                  </a:lnTo>
                  <a:lnTo>
                    <a:pt x="466" y="478"/>
                  </a:lnTo>
                  <a:lnTo>
                    <a:pt x="466" y="478"/>
                  </a:lnTo>
                  <a:lnTo>
                    <a:pt x="466" y="474"/>
                  </a:lnTo>
                  <a:lnTo>
                    <a:pt x="463" y="469"/>
                  </a:lnTo>
                  <a:lnTo>
                    <a:pt x="459" y="466"/>
                  </a:lnTo>
                  <a:lnTo>
                    <a:pt x="455" y="465"/>
                  </a:lnTo>
                  <a:lnTo>
                    <a:pt x="455" y="465"/>
                  </a:lnTo>
                  <a:lnTo>
                    <a:pt x="449" y="452"/>
                  </a:lnTo>
                  <a:lnTo>
                    <a:pt x="442" y="439"/>
                  </a:lnTo>
                  <a:lnTo>
                    <a:pt x="442" y="439"/>
                  </a:lnTo>
                  <a:lnTo>
                    <a:pt x="466" y="429"/>
                  </a:lnTo>
                  <a:lnTo>
                    <a:pt x="486" y="417"/>
                  </a:lnTo>
                  <a:lnTo>
                    <a:pt x="505" y="405"/>
                  </a:lnTo>
                  <a:lnTo>
                    <a:pt x="521" y="394"/>
                  </a:lnTo>
                  <a:lnTo>
                    <a:pt x="534" y="382"/>
                  </a:lnTo>
                  <a:lnTo>
                    <a:pt x="543" y="371"/>
                  </a:lnTo>
                  <a:lnTo>
                    <a:pt x="546" y="365"/>
                  </a:lnTo>
                  <a:lnTo>
                    <a:pt x="547" y="358"/>
                  </a:lnTo>
                  <a:lnTo>
                    <a:pt x="549" y="352"/>
                  </a:lnTo>
                  <a:lnTo>
                    <a:pt x="547" y="346"/>
                  </a:lnTo>
                  <a:lnTo>
                    <a:pt x="547" y="346"/>
                  </a:lnTo>
                  <a:lnTo>
                    <a:pt x="547" y="346"/>
                  </a:lnTo>
                  <a:lnTo>
                    <a:pt x="547" y="346"/>
                  </a:lnTo>
                  <a:close/>
                  <a:moveTo>
                    <a:pt x="307" y="29"/>
                  </a:moveTo>
                  <a:lnTo>
                    <a:pt x="307" y="29"/>
                  </a:lnTo>
                  <a:lnTo>
                    <a:pt x="310" y="31"/>
                  </a:lnTo>
                  <a:lnTo>
                    <a:pt x="314" y="31"/>
                  </a:lnTo>
                  <a:lnTo>
                    <a:pt x="314" y="31"/>
                  </a:lnTo>
                  <a:lnTo>
                    <a:pt x="320" y="31"/>
                  </a:lnTo>
                  <a:lnTo>
                    <a:pt x="324" y="28"/>
                  </a:lnTo>
                  <a:lnTo>
                    <a:pt x="327" y="25"/>
                  </a:lnTo>
                  <a:lnTo>
                    <a:pt x="329" y="19"/>
                  </a:lnTo>
                  <a:lnTo>
                    <a:pt x="329" y="19"/>
                  </a:lnTo>
                  <a:lnTo>
                    <a:pt x="337" y="19"/>
                  </a:lnTo>
                  <a:lnTo>
                    <a:pt x="345" y="19"/>
                  </a:lnTo>
                  <a:lnTo>
                    <a:pt x="345" y="19"/>
                  </a:lnTo>
                  <a:lnTo>
                    <a:pt x="353" y="22"/>
                  </a:lnTo>
                  <a:lnTo>
                    <a:pt x="362" y="28"/>
                  </a:lnTo>
                  <a:lnTo>
                    <a:pt x="369" y="35"/>
                  </a:lnTo>
                  <a:lnTo>
                    <a:pt x="375" y="44"/>
                  </a:lnTo>
                  <a:lnTo>
                    <a:pt x="382" y="57"/>
                  </a:lnTo>
                  <a:lnTo>
                    <a:pt x="387" y="70"/>
                  </a:lnTo>
                  <a:lnTo>
                    <a:pt x="391" y="86"/>
                  </a:lnTo>
                  <a:lnTo>
                    <a:pt x="395" y="102"/>
                  </a:lnTo>
                  <a:lnTo>
                    <a:pt x="398" y="120"/>
                  </a:lnTo>
                  <a:lnTo>
                    <a:pt x="400" y="141"/>
                  </a:lnTo>
                  <a:lnTo>
                    <a:pt x="402" y="186"/>
                  </a:lnTo>
                  <a:lnTo>
                    <a:pt x="401" y="235"/>
                  </a:lnTo>
                  <a:lnTo>
                    <a:pt x="395" y="288"/>
                  </a:lnTo>
                  <a:lnTo>
                    <a:pt x="395" y="288"/>
                  </a:lnTo>
                  <a:lnTo>
                    <a:pt x="359" y="287"/>
                  </a:lnTo>
                  <a:lnTo>
                    <a:pt x="321" y="290"/>
                  </a:lnTo>
                  <a:lnTo>
                    <a:pt x="321" y="290"/>
                  </a:lnTo>
                  <a:lnTo>
                    <a:pt x="308" y="268"/>
                  </a:lnTo>
                  <a:lnTo>
                    <a:pt x="295" y="249"/>
                  </a:lnTo>
                  <a:lnTo>
                    <a:pt x="284" y="230"/>
                  </a:lnTo>
                  <a:lnTo>
                    <a:pt x="271" y="215"/>
                  </a:lnTo>
                  <a:lnTo>
                    <a:pt x="258" y="199"/>
                  </a:lnTo>
                  <a:lnTo>
                    <a:pt x="245" y="186"/>
                  </a:lnTo>
                  <a:lnTo>
                    <a:pt x="233" y="174"/>
                  </a:lnTo>
                  <a:lnTo>
                    <a:pt x="222" y="164"/>
                  </a:lnTo>
                  <a:lnTo>
                    <a:pt x="222" y="164"/>
                  </a:lnTo>
                  <a:lnTo>
                    <a:pt x="230" y="141"/>
                  </a:lnTo>
                  <a:lnTo>
                    <a:pt x="242" y="118"/>
                  </a:lnTo>
                  <a:lnTo>
                    <a:pt x="252" y="99"/>
                  </a:lnTo>
                  <a:lnTo>
                    <a:pt x="262" y="80"/>
                  </a:lnTo>
                  <a:lnTo>
                    <a:pt x="274" y="64"/>
                  </a:lnTo>
                  <a:lnTo>
                    <a:pt x="284" y="50"/>
                  </a:lnTo>
                  <a:lnTo>
                    <a:pt x="295" y="38"/>
                  </a:lnTo>
                  <a:lnTo>
                    <a:pt x="307" y="29"/>
                  </a:lnTo>
                  <a:lnTo>
                    <a:pt x="307" y="29"/>
                  </a:lnTo>
                  <a:lnTo>
                    <a:pt x="307" y="29"/>
                  </a:lnTo>
                  <a:lnTo>
                    <a:pt x="307" y="29"/>
                  </a:lnTo>
                  <a:close/>
                  <a:moveTo>
                    <a:pt x="381" y="377"/>
                  </a:moveTo>
                  <a:lnTo>
                    <a:pt x="381" y="377"/>
                  </a:lnTo>
                  <a:lnTo>
                    <a:pt x="355" y="356"/>
                  </a:lnTo>
                  <a:lnTo>
                    <a:pt x="355" y="356"/>
                  </a:lnTo>
                  <a:lnTo>
                    <a:pt x="353" y="352"/>
                  </a:lnTo>
                  <a:lnTo>
                    <a:pt x="353" y="352"/>
                  </a:lnTo>
                  <a:lnTo>
                    <a:pt x="339" y="324"/>
                  </a:lnTo>
                  <a:lnTo>
                    <a:pt x="326" y="297"/>
                  </a:lnTo>
                  <a:lnTo>
                    <a:pt x="326" y="297"/>
                  </a:lnTo>
                  <a:lnTo>
                    <a:pt x="360" y="296"/>
                  </a:lnTo>
                  <a:lnTo>
                    <a:pt x="395" y="296"/>
                  </a:lnTo>
                  <a:lnTo>
                    <a:pt x="395" y="296"/>
                  </a:lnTo>
                  <a:lnTo>
                    <a:pt x="389" y="333"/>
                  </a:lnTo>
                  <a:lnTo>
                    <a:pt x="382" y="372"/>
                  </a:lnTo>
                  <a:lnTo>
                    <a:pt x="382" y="372"/>
                  </a:lnTo>
                  <a:lnTo>
                    <a:pt x="381" y="377"/>
                  </a:lnTo>
                  <a:lnTo>
                    <a:pt x="381" y="377"/>
                  </a:lnTo>
                  <a:lnTo>
                    <a:pt x="381" y="377"/>
                  </a:lnTo>
                  <a:lnTo>
                    <a:pt x="381" y="377"/>
                  </a:lnTo>
                  <a:close/>
                  <a:moveTo>
                    <a:pt x="235" y="484"/>
                  </a:moveTo>
                  <a:lnTo>
                    <a:pt x="235" y="484"/>
                  </a:lnTo>
                  <a:lnTo>
                    <a:pt x="259" y="481"/>
                  </a:lnTo>
                  <a:lnTo>
                    <a:pt x="285" y="478"/>
                  </a:lnTo>
                  <a:lnTo>
                    <a:pt x="285" y="478"/>
                  </a:lnTo>
                  <a:lnTo>
                    <a:pt x="292" y="476"/>
                  </a:lnTo>
                  <a:lnTo>
                    <a:pt x="292" y="476"/>
                  </a:lnTo>
                  <a:lnTo>
                    <a:pt x="321" y="489"/>
                  </a:lnTo>
                  <a:lnTo>
                    <a:pt x="347" y="500"/>
                  </a:lnTo>
                  <a:lnTo>
                    <a:pt x="347" y="500"/>
                  </a:lnTo>
                  <a:lnTo>
                    <a:pt x="329" y="546"/>
                  </a:lnTo>
                  <a:lnTo>
                    <a:pt x="320" y="568"/>
                  </a:lnTo>
                  <a:lnTo>
                    <a:pt x="310" y="586"/>
                  </a:lnTo>
                  <a:lnTo>
                    <a:pt x="310" y="586"/>
                  </a:lnTo>
                  <a:lnTo>
                    <a:pt x="291" y="566"/>
                  </a:lnTo>
                  <a:lnTo>
                    <a:pt x="272" y="543"/>
                  </a:lnTo>
                  <a:lnTo>
                    <a:pt x="253" y="515"/>
                  </a:lnTo>
                  <a:lnTo>
                    <a:pt x="235" y="484"/>
                  </a:lnTo>
                  <a:lnTo>
                    <a:pt x="235" y="484"/>
                  </a:lnTo>
                  <a:lnTo>
                    <a:pt x="235" y="484"/>
                  </a:lnTo>
                  <a:lnTo>
                    <a:pt x="235" y="484"/>
                  </a:lnTo>
                  <a:close/>
                  <a:moveTo>
                    <a:pt x="345" y="359"/>
                  </a:moveTo>
                  <a:lnTo>
                    <a:pt x="345" y="359"/>
                  </a:lnTo>
                  <a:lnTo>
                    <a:pt x="358" y="392"/>
                  </a:lnTo>
                  <a:lnTo>
                    <a:pt x="371" y="424"/>
                  </a:lnTo>
                  <a:lnTo>
                    <a:pt x="371" y="424"/>
                  </a:lnTo>
                  <a:lnTo>
                    <a:pt x="362" y="455"/>
                  </a:lnTo>
                  <a:lnTo>
                    <a:pt x="362" y="455"/>
                  </a:lnTo>
                  <a:lnTo>
                    <a:pt x="330" y="462"/>
                  </a:lnTo>
                  <a:lnTo>
                    <a:pt x="297" y="468"/>
                  </a:lnTo>
                  <a:lnTo>
                    <a:pt x="297" y="468"/>
                  </a:lnTo>
                  <a:lnTo>
                    <a:pt x="271" y="455"/>
                  </a:lnTo>
                  <a:lnTo>
                    <a:pt x="243" y="440"/>
                  </a:lnTo>
                  <a:lnTo>
                    <a:pt x="243" y="440"/>
                  </a:lnTo>
                  <a:lnTo>
                    <a:pt x="220" y="424"/>
                  </a:lnTo>
                  <a:lnTo>
                    <a:pt x="198" y="410"/>
                  </a:lnTo>
                  <a:lnTo>
                    <a:pt x="198" y="410"/>
                  </a:lnTo>
                  <a:lnTo>
                    <a:pt x="182" y="374"/>
                  </a:lnTo>
                  <a:lnTo>
                    <a:pt x="171" y="337"/>
                  </a:lnTo>
                  <a:lnTo>
                    <a:pt x="171" y="337"/>
                  </a:lnTo>
                  <a:lnTo>
                    <a:pt x="172" y="332"/>
                  </a:lnTo>
                  <a:lnTo>
                    <a:pt x="172" y="332"/>
                  </a:lnTo>
                  <a:lnTo>
                    <a:pt x="174" y="323"/>
                  </a:lnTo>
                  <a:lnTo>
                    <a:pt x="174" y="323"/>
                  </a:lnTo>
                  <a:lnTo>
                    <a:pt x="211" y="313"/>
                  </a:lnTo>
                  <a:lnTo>
                    <a:pt x="251" y="306"/>
                  </a:lnTo>
                  <a:lnTo>
                    <a:pt x="251" y="306"/>
                  </a:lnTo>
                  <a:lnTo>
                    <a:pt x="278" y="319"/>
                  </a:lnTo>
                  <a:lnTo>
                    <a:pt x="305" y="335"/>
                  </a:lnTo>
                  <a:lnTo>
                    <a:pt x="305" y="335"/>
                  </a:lnTo>
                  <a:lnTo>
                    <a:pt x="345" y="359"/>
                  </a:lnTo>
                  <a:lnTo>
                    <a:pt x="345" y="359"/>
                  </a:lnTo>
                  <a:lnTo>
                    <a:pt x="345" y="359"/>
                  </a:lnTo>
                  <a:lnTo>
                    <a:pt x="345" y="359"/>
                  </a:lnTo>
                  <a:lnTo>
                    <a:pt x="345" y="359"/>
                  </a:lnTo>
                  <a:lnTo>
                    <a:pt x="345" y="359"/>
                  </a:lnTo>
                  <a:close/>
                  <a:moveTo>
                    <a:pt x="311" y="329"/>
                  </a:moveTo>
                  <a:lnTo>
                    <a:pt x="311" y="329"/>
                  </a:lnTo>
                  <a:lnTo>
                    <a:pt x="288" y="316"/>
                  </a:lnTo>
                  <a:lnTo>
                    <a:pt x="265" y="304"/>
                  </a:lnTo>
                  <a:lnTo>
                    <a:pt x="265" y="304"/>
                  </a:lnTo>
                  <a:lnTo>
                    <a:pt x="265" y="303"/>
                  </a:lnTo>
                  <a:lnTo>
                    <a:pt x="265" y="303"/>
                  </a:lnTo>
                  <a:lnTo>
                    <a:pt x="313" y="298"/>
                  </a:lnTo>
                  <a:lnTo>
                    <a:pt x="313" y="298"/>
                  </a:lnTo>
                  <a:lnTo>
                    <a:pt x="326" y="320"/>
                  </a:lnTo>
                  <a:lnTo>
                    <a:pt x="337" y="345"/>
                  </a:lnTo>
                  <a:lnTo>
                    <a:pt x="337" y="345"/>
                  </a:lnTo>
                  <a:lnTo>
                    <a:pt x="311" y="329"/>
                  </a:lnTo>
                  <a:lnTo>
                    <a:pt x="311" y="329"/>
                  </a:lnTo>
                  <a:lnTo>
                    <a:pt x="311" y="329"/>
                  </a:lnTo>
                  <a:lnTo>
                    <a:pt x="311" y="329"/>
                  </a:lnTo>
                  <a:close/>
                  <a:moveTo>
                    <a:pt x="262" y="296"/>
                  </a:moveTo>
                  <a:lnTo>
                    <a:pt x="262" y="296"/>
                  </a:lnTo>
                  <a:lnTo>
                    <a:pt x="252" y="297"/>
                  </a:lnTo>
                  <a:lnTo>
                    <a:pt x="252" y="297"/>
                  </a:lnTo>
                  <a:lnTo>
                    <a:pt x="217" y="284"/>
                  </a:lnTo>
                  <a:lnTo>
                    <a:pt x="185" y="274"/>
                  </a:lnTo>
                  <a:lnTo>
                    <a:pt x="185" y="274"/>
                  </a:lnTo>
                  <a:lnTo>
                    <a:pt x="200" y="223"/>
                  </a:lnTo>
                  <a:lnTo>
                    <a:pt x="216" y="175"/>
                  </a:lnTo>
                  <a:lnTo>
                    <a:pt x="216" y="175"/>
                  </a:lnTo>
                  <a:lnTo>
                    <a:pt x="227" y="184"/>
                  </a:lnTo>
                  <a:lnTo>
                    <a:pt x="237" y="194"/>
                  </a:lnTo>
                  <a:lnTo>
                    <a:pt x="249" y="207"/>
                  </a:lnTo>
                  <a:lnTo>
                    <a:pt x="261" y="220"/>
                  </a:lnTo>
                  <a:lnTo>
                    <a:pt x="285" y="252"/>
                  </a:lnTo>
                  <a:lnTo>
                    <a:pt x="308" y="290"/>
                  </a:lnTo>
                  <a:lnTo>
                    <a:pt x="308" y="290"/>
                  </a:lnTo>
                  <a:lnTo>
                    <a:pt x="262" y="296"/>
                  </a:lnTo>
                  <a:lnTo>
                    <a:pt x="262" y="296"/>
                  </a:lnTo>
                  <a:lnTo>
                    <a:pt x="262" y="296"/>
                  </a:lnTo>
                  <a:lnTo>
                    <a:pt x="262" y="296"/>
                  </a:lnTo>
                  <a:close/>
                  <a:moveTo>
                    <a:pt x="237" y="300"/>
                  </a:moveTo>
                  <a:lnTo>
                    <a:pt x="237" y="300"/>
                  </a:lnTo>
                  <a:lnTo>
                    <a:pt x="206" y="306"/>
                  </a:lnTo>
                  <a:lnTo>
                    <a:pt x="175" y="313"/>
                  </a:lnTo>
                  <a:lnTo>
                    <a:pt x="175" y="313"/>
                  </a:lnTo>
                  <a:lnTo>
                    <a:pt x="184" y="281"/>
                  </a:lnTo>
                  <a:lnTo>
                    <a:pt x="184" y="281"/>
                  </a:lnTo>
                  <a:lnTo>
                    <a:pt x="210" y="288"/>
                  </a:lnTo>
                  <a:lnTo>
                    <a:pt x="237" y="300"/>
                  </a:lnTo>
                  <a:lnTo>
                    <a:pt x="237" y="300"/>
                  </a:lnTo>
                  <a:lnTo>
                    <a:pt x="237" y="300"/>
                  </a:lnTo>
                  <a:lnTo>
                    <a:pt x="237" y="300"/>
                  </a:lnTo>
                  <a:close/>
                  <a:moveTo>
                    <a:pt x="164" y="316"/>
                  </a:moveTo>
                  <a:lnTo>
                    <a:pt x="164" y="316"/>
                  </a:lnTo>
                  <a:lnTo>
                    <a:pt x="155" y="275"/>
                  </a:lnTo>
                  <a:lnTo>
                    <a:pt x="155" y="275"/>
                  </a:lnTo>
                  <a:lnTo>
                    <a:pt x="172" y="278"/>
                  </a:lnTo>
                  <a:lnTo>
                    <a:pt x="172" y="278"/>
                  </a:lnTo>
                  <a:lnTo>
                    <a:pt x="164" y="316"/>
                  </a:lnTo>
                  <a:lnTo>
                    <a:pt x="164" y="316"/>
                  </a:lnTo>
                  <a:lnTo>
                    <a:pt x="164" y="316"/>
                  </a:lnTo>
                  <a:lnTo>
                    <a:pt x="164" y="316"/>
                  </a:lnTo>
                  <a:close/>
                  <a:moveTo>
                    <a:pt x="159" y="336"/>
                  </a:moveTo>
                  <a:lnTo>
                    <a:pt x="159" y="336"/>
                  </a:lnTo>
                  <a:lnTo>
                    <a:pt x="154" y="374"/>
                  </a:lnTo>
                  <a:lnTo>
                    <a:pt x="154" y="374"/>
                  </a:lnTo>
                  <a:lnTo>
                    <a:pt x="135" y="356"/>
                  </a:lnTo>
                  <a:lnTo>
                    <a:pt x="122" y="339"/>
                  </a:lnTo>
                  <a:lnTo>
                    <a:pt x="122" y="339"/>
                  </a:lnTo>
                  <a:lnTo>
                    <a:pt x="158" y="327"/>
                  </a:lnTo>
                  <a:lnTo>
                    <a:pt x="158" y="327"/>
                  </a:lnTo>
                  <a:lnTo>
                    <a:pt x="159" y="336"/>
                  </a:lnTo>
                  <a:lnTo>
                    <a:pt x="159" y="336"/>
                  </a:lnTo>
                  <a:lnTo>
                    <a:pt x="159" y="336"/>
                  </a:lnTo>
                  <a:lnTo>
                    <a:pt x="159" y="336"/>
                  </a:lnTo>
                  <a:close/>
                  <a:moveTo>
                    <a:pt x="167" y="358"/>
                  </a:moveTo>
                  <a:lnTo>
                    <a:pt x="167" y="358"/>
                  </a:lnTo>
                  <a:lnTo>
                    <a:pt x="182" y="398"/>
                  </a:lnTo>
                  <a:lnTo>
                    <a:pt x="182" y="398"/>
                  </a:lnTo>
                  <a:lnTo>
                    <a:pt x="162" y="382"/>
                  </a:lnTo>
                  <a:lnTo>
                    <a:pt x="162" y="382"/>
                  </a:lnTo>
                  <a:lnTo>
                    <a:pt x="167" y="358"/>
                  </a:lnTo>
                  <a:lnTo>
                    <a:pt x="167" y="358"/>
                  </a:lnTo>
                  <a:lnTo>
                    <a:pt x="167" y="358"/>
                  </a:lnTo>
                  <a:lnTo>
                    <a:pt x="167" y="358"/>
                  </a:lnTo>
                  <a:close/>
                  <a:moveTo>
                    <a:pt x="190" y="416"/>
                  </a:moveTo>
                  <a:lnTo>
                    <a:pt x="190" y="416"/>
                  </a:lnTo>
                  <a:lnTo>
                    <a:pt x="193" y="423"/>
                  </a:lnTo>
                  <a:lnTo>
                    <a:pt x="193" y="423"/>
                  </a:lnTo>
                  <a:lnTo>
                    <a:pt x="207" y="450"/>
                  </a:lnTo>
                  <a:lnTo>
                    <a:pt x="220" y="476"/>
                  </a:lnTo>
                  <a:lnTo>
                    <a:pt x="220" y="476"/>
                  </a:lnTo>
                  <a:lnTo>
                    <a:pt x="193" y="478"/>
                  </a:lnTo>
                  <a:lnTo>
                    <a:pt x="193" y="478"/>
                  </a:lnTo>
                  <a:lnTo>
                    <a:pt x="191" y="474"/>
                  </a:lnTo>
                  <a:lnTo>
                    <a:pt x="190" y="471"/>
                  </a:lnTo>
                  <a:lnTo>
                    <a:pt x="185" y="469"/>
                  </a:lnTo>
                  <a:lnTo>
                    <a:pt x="181" y="469"/>
                  </a:lnTo>
                  <a:lnTo>
                    <a:pt x="181" y="469"/>
                  </a:lnTo>
                  <a:lnTo>
                    <a:pt x="174" y="471"/>
                  </a:lnTo>
                  <a:lnTo>
                    <a:pt x="171" y="472"/>
                  </a:lnTo>
                  <a:lnTo>
                    <a:pt x="169" y="475"/>
                  </a:lnTo>
                  <a:lnTo>
                    <a:pt x="169" y="475"/>
                  </a:lnTo>
                  <a:lnTo>
                    <a:pt x="154" y="475"/>
                  </a:lnTo>
                  <a:lnTo>
                    <a:pt x="154" y="475"/>
                  </a:lnTo>
                  <a:lnTo>
                    <a:pt x="156" y="436"/>
                  </a:lnTo>
                  <a:lnTo>
                    <a:pt x="161" y="394"/>
                  </a:lnTo>
                  <a:lnTo>
                    <a:pt x="161" y="394"/>
                  </a:lnTo>
                  <a:lnTo>
                    <a:pt x="190" y="416"/>
                  </a:lnTo>
                  <a:lnTo>
                    <a:pt x="190" y="416"/>
                  </a:lnTo>
                  <a:lnTo>
                    <a:pt x="190" y="416"/>
                  </a:lnTo>
                  <a:lnTo>
                    <a:pt x="190" y="416"/>
                  </a:lnTo>
                  <a:close/>
                  <a:moveTo>
                    <a:pt x="206" y="427"/>
                  </a:moveTo>
                  <a:lnTo>
                    <a:pt x="206" y="427"/>
                  </a:lnTo>
                  <a:lnTo>
                    <a:pt x="240" y="449"/>
                  </a:lnTo>
                  <a:lnTo>
                    <a:pt x="240" y="449"/>
                  </a:lnTo>
                  <a:lnTo>
                    <a:pt x="279" y="471"/>
                  </a:lnTo>
                  <a:lnTo>
                    <a:pt x="279" y="471"/>
                  </a:lnTo>
                  <a:lnTo>
                    <a:pt x="230" y="476"/>
                  </a:lnTo>
                  <a:lnTo>
                    <a:pt x="230" y="476"/>
                  </a:lnTo>
                  <a:lnTo>
                    <a:pt x="217" y="452"/>
                  </a:lnTo>
                  <a:lnTo>
                    <a:pt x="206" y="427"/>
                  </a:lnTo>
                  <a:lnTo>
                    <a:pt x="206" y="427"/>
                  </a:lnTo>
                  <a:lnTo>
                    <a:pt x="206" y="427"/>
                  </a:lnTo>
                  <a:lnTo>
                    <a:pt x="206" y="427"/>
                  </a:lnTo>
                  <a:close/>
                  <a:moveTo>
                    <a:pt x="311" y="474"/>
                  </a:moveTo>
                  <a:lnTo>
                    <a:pt x="311" y="474"/>
                  </a:lnTo>
                  <a:lnTo>
                    <a:pt x="359" y="463"/>
                  </a:lnTo>
                  <a:lnTo>
                    <a:pt x="359" y="463"/>
                  </a:lnTo>
                  <a:lnTo>
                    <a:pt x="350" y="489"/>
                  </a:lnTo>
                  <a:lnTo>
                    <a:pt x="350" y="489"/>
                  </a:lnTo>
                  <a:lnTo>
                    <a:pt x="332" y="482"/>
                  </a:lnTo>
                  <a:lnTo>
                    <a:pt x="311" y="474"/>
                  </a:lnTo>
                  <a:lnTo>
                    <a:pt x="311" y="474"/>
                  </a:lnTo>
                  <a:lnTo>
                    <a:pt x="311" y="474"/>
                  </a:lnTo>
                  <a:lnTo>
                    <a:pt x="311" y="474"/>
                  </a:lnTo>
                  <a:close/>
                  <a:moveTo>
                    <a:pt x="369" y="462"/>
                  </a:moveTo>
                  <a:lnTo>
                    <a:pt x="369" y="462"/>
                  </a:lnTo>
                  <a:lnTo>
                    <a:pt x="381" y="458"/>
                  </a:lnTo>
                  <a:lnTo>
                    <a:pt x="381" y="458"/>
                  </a:lnTo>
                  <a:lnTo>
                    <a:pt x="391" y="498"/>
                  </a:lnTo>
                  <a:lnTo>
                    <a:pt x="391" y="498"/>
                  </a:lnTo>
                  <a:lnTo>
                    <a:pt x="376" y="495"/>
                  </a:lnTo>
                  <a:lnTo>
                    <a:pt x="359" y="491"/>
                  </a:lnTo>
                  <a:lnTo>
                    <a:pt x="359" y="491"/>
                  </a:lnTo>
                  <a:lnTo>
                    <a:pt x="369" y="462"/>
                  </a:lnTo>
                  <a:lnTo>
                    <a:pt x="369" y="462"/>
                  </a:lnTo>
                  <a:lnTo>
                    <a:pt x="369" y="462"/>
                  </a:lnTo>
                  <a:lnTo>
                    <a:pt x="369" y="462"/>
                  </a:lnTo>
                  <a:close/>
                  <a:moveTo>
                    <a:pt x="372" y="452"/>
                  </a:moveTo>
                  <a:lnTo>
                    <a:pt x="372" y="452"/>
                  </a:lnTo>
                  <a:lnTo>
                    <a:pt x="375" y="440"/>
                  </a:lnTo>
                  <a:lnTo>
                    <a:pt x="375" y="440"/>
                  </a:lnTo>
                  <a:lnTo>
                    <a:pt x="379" y="450"/>
                  </a:lnTo>
                  <a:lnTo>
                    <a:pt x="379" y="450"/>
                  </a:lnTo>
                  <a:lnTo>
                    <a:pt x="372" y="452"/>
                  </a:lnTo>
                  <a:lnTo>
                    <a:pt x="372" y="452"/>
                  </a:lnTo>
                  <a:lnTo>
                    <a:pt x="372" y="452"/>
                  </a:lnTo>
                  <a:lnTo>
                    <a:pt x="372" y="452"/>
                  </a:lnTo>
                  <a:close/>
                  <a:moveTo>
                    <a:pt x="381" y="421"/>
                  </a:moveTo>
                  <a:lnTo>
                    <a:pt x="381" y="421"/>
                  </a:lnTo>
                  <a:lnTo>
                    <a:pt x="388" y="392"/>
                  </a:lnTo>
                  <a:lnTo>
                    <a:pt x="388" y="392"/>
                  </a:lnTo>
                  <a:lnTo>
                    <a:pt x="410" y="414"/>
                  </a:lnTo>
                  <a:lnTo>
                    <a:pt x="428" y="434"/>
                  </a:lnTo>
                  <a:lnTo>
                    <a:pt x="428" y="434"/>
                  </a:lnTo>
                  <a:lnTo>
                    <a:pt x="389" y="447"/>
                  </a:lnTo>
                  <a:lnTo>
                    <a:pt x="389" y="447"/>
                  </a:lnTo>
                  <a:lnTo>
                    <a:pt x="381" y="421"/>
                  </a:lnTo>
                  <a:lnTo>
                    <a:pt x="381" y="421"/>
                  </a:lnTo>
                  <a:lnTo>
                    <a:pt x="381" y="421"/>
                  </a:lnTo>
                  <a:lnTo>
                    <a:pt x="381" y="421"/>
                  </a:lnTo>
                  <a:close/>
                  <a:moveTo>
                    <a:pt x="375" y="405"/>
                  </a:moveTo>
                  <a:lnTo>
                    <a:pt x="375" y="405"/>
                  </a:lnTo>
                  <a:lnTo>
                    <a:pt x="362" y="372"/>
                  </a:lnTo>
                  <a:lnTo>
                    <a:pt x="362" y="372"/>
                  </a:lnTo>
                  <a:lnTo>
                    <a:pt x="379" y="385"/>
                  </a:lnTo>
                  <a:lnTo>
                    <a:pt x="379" y="385"/>
                  </a:lnTo>
                  <a:lnTo>
                    <a:pt x="375" y="405"/>
                  </a:lnTo>
                  <a:lnTo>
                    <a:pt x="375" y="405"/>
                  </a:lnTo>
                  <a:lnTo>
                    <a:pt x="375" y="405"/>
                  </a:lnTo>
                  <a:lnTo>
                    <a:pt x="375" y="405"/>
                  </a:lnTo>
                  <a:close/>
                  <a:moveTo>
                    <a:pt x="149" y="241"/>
                  </a:moveTo>
                  <a:lnTo>
                    <a:pt x="149" y="241"/>
                  </a:lnTo>
                  <a:lnTo>
                    <a:pt x="154" y="239"/>
                  </a:lnTo>
                  <a:lnTo>
                    <a:pt x="156" y="236"/>
                  </a:lnTo>
                  <a:lnTo>
                    <a:pt x="158" y="232"/>
                  </a:lnTo>
                  <a:lnTo>
                    <a:pt x="159" y="228"/>
                  </a:lnTo>
                  <a:lnTo>
                    <a:pt x="159" y="228"/>
                  </a:lnTo>
                  <a:lnTo>
                    <a:pt x="158" y="223"/>
                  </a:lnTo>
                  <a:lnTo>
                    <a:pt x="158" y="220"/>
                  </a:lnTo>
                  <a:lnTo>
                    <a:pt x="155" y="217"/>
                  </a:lnTo>
                  <a:lnTo>
                    <a:pt x="152" y="216"/>
                  </a:lnTo>
                  <a:lnTo>
                    <a:pt x="152" y="216"/>
                  </a:lnTo>
                  <a:lnTo>
                    <a:pt x="154" y="197"/>
                  </a:lnTo>
                  <a:lnTo>
                    <a:pt x="156" y="183"/>
                  </a:lnTo>
                  <a:lnTo>
                    <a:pt x="159" y="175"/>
                  </a:lnTo>
                  <a:lnTo>
                    <a:pt x="162" y="171"/>
                  </a:lnTo>
                  <a:lnTo>
                    <a:pt x="167" y="167"/>
                  </a:lnTo>
                  <a:lnTo>
                    <a:pt x="171" y="164"/>
                  </a:lnTo>
                  <a:lnTo>
                    <a:pt x="171" y="164"/>
                  </a:lnTo>
                  <a:lnTo>
                    <a:pt x="178" y="161"/>
                  </a:lnTo>
                  <a:lnTo>
                    <a:pt x="187" y="162"/>
                  </a:lnTo>
                  <a:lnTo>
                    <a:pt x="197" y="165"/>
                  </a:lnTo>
                  <a:lnTo>
                    <a:pt x="207" y="170"/>
                  </a:lnTo>
                  <a:lnTo>
                    <a:pt x="207" y="170"/>
                  </a:lnTo>
                  <a:lnTo>
                    <a:pt x="190" y="217"/>
                  </a:lnTo>
                  <a:lnTo>
                    <a:pt x="175" y="271"/>
                  </a:lnTo>
                  <a:lnTo>
                    <a:pt x="175" y="271"/>
                  </a:lnTo>
                  <a:lnTo>
                    <a:pt x="154" y="268"/>
                  </a:lnTo>
                  <a:lnTo>
                    <a:pt x="154" y="268"/>
                  </a:lnTo>
                  <a:lnTo>
                    <a:pt x="149" y="241"/>
                  </a:lnTo>
                  <a:lnTo>
                    <a:pt x="149" y="241"/>
                  </a:lnTo>
                  <a:lnTo>
                    <a:pt x="149" y="241"/>
                  </a:lnTo>
                  <a:lnTo>
                    <a:pt x="149" y="241"/>
                  </a:lnTo>
                  <a:close/>
                  <a:moveTo>
                    <a:pt x="106" y="287"/>
                  </a:moveTo>
                  <a:lnTo>
                    <a:pt x="106" y="287"/>
                  </a:lnTo>
                  <a:lnTo>
                    <a:pt x="107" y="284"/>
                  </a:lnTo>
                  <a:lnTo>
                    <a:pt x="112" y="281"/>
                  </a:lnTo>
                  <a:lnTo>
                    <a:pt x="120" y="277"/>
                  </a:lnTo>
                  <a:lnTo>
                    <a:pt x="130" y="274"/>
                  </a:lnTo>
                  <a:lnTo>
                    <a:pt x="145" y="274"/>
                  </a:lnTo>
                  <a:lnTo>
                    <a:pt x="145" y="274"/>
                  </a:lnTo>
                  <a:lnTo>
                    <a:pt x="149" y="296"/>
                  </a:lnTo>
                  <a:lnTo>
                    <a:pt x="155" y="319"/>
                  </a:lnTo>
                  <a:lnTo>
                    <a:pt x="155" y="319"/>
                  </a:lnTo>
                  <a:lnTo>
                    <a:pt x="116" y="332"/>
                  </a:lnTo>
                  <a:lnTo>
                    <a:pt x="116" y="332"/>
                  </a:lnTo>
                  <a:lnTo>
                    <a:pt x="109" y="319"/>
                  </a:lnTo>
                  <a:lnTo>
                    <a:pt x="103" y="306"/>
                  </a:lnTo>
                  <a:lnTo>
                    <a:pt x="103" y="301"/>
                  </a:lnTo>
                  <a:lnTo>
                    <a:pt x="103" y="296"/>
                  </a:lnTo>
                  <a:lnTo>
                    <a:pt x="103" y="291"/>
                  </a:lnTo>
                  <a:lnTo>
                    <a:pt x="106" y="287"/>
                  </a:lnTo>
                  <a:lnTo>
                    <a:pt x="106" y="287"/>
                  </a:lnTo>
                  <a:lnTo>
                    <a:pt x="106" y="287"/>
                  </a:lnTo>
                  <a:lnTo>
                    <a:pt x="106" y="287"/>
                  </a:lnTo>
                  <a:close/>
                  <a:moveTo>
                    <a:pt x="12" y="426"/>
                  </a:moveTo>
                  <a:lnTo>
                    <a:pt x="12" y="426"/>
                  </a:lnTo>
                  <a:lnTo>
                    <a:pt x="12" y="420"/>
                  </a:lnTo>
                  <a:lnTo>
                    <a:pt x="13" y="416"/>
                  </a:lnTo>
                  <a:lnTo>
                    <a:pt x="18" y="404"/>
                  </a:lnTo>
                  <a:lnTo>
                    <a:pt x="26" y="394"/>
                  </a:lnTo>
                  <a:lnTo>
                    <a:pt x="36" y="382"/>
                  </a:lnTo>
                  <a:lnTo>
                    <a:pt x="52" y="372"/>
                  </a:lnTo>
                  <a:lnTo>
                    <a:pt x="70" y="362"/>
                  </a:lnTo>
                  <a:lnTo>
                    <a:pt x="90" y="352"/>
                  </a:lnTo>
                  <a:lnTo>
                    <a:pt x="112" y="342"/>
                  </a:lnTo>
                  <a:lnTo>
                    <a:pt x="112" y="342"/>
                  </a:lnTo>
                  <a:lnTo>
                    <a:pt x="129" y="364"/>
                  </a:lnTo>
                  <a:lnTo>
                    <a:pt x="151" y="384"/>
                  </a:lnTo>
                  <a:lnTo>
                    <a:pt x="151" y="384"/>
                  </a:lnTo>
                  <a:lnTo>
                    <a:pt x="145" y="430"/>
                  </a:lnTo>
                  <a:lnTo>
                    <a:pt x="142" y="475"/>
                  </a:lnTo>
                  <a:lnTo>
                    <a:pt x="142" y="475"/>
                  </a:lnTo>
                  <a:lnTo>
                    <a:pt x="114" y="472"/>
                  </a:lnTo>
                  <a:lnTo>
                    <a:pt x="91" y="469"/>
                  </a:lnTo>
                  <a:lnTo>
                    <a:pt x="70" y="465"/>
                  </a:lnTo>
                  <a:lnTo>
                    <a:pt x="51" y="459"/>
                  </a:lnTo>
                  <a:lnTo>
                    <a:pt x="35" y="453"/>
                  </a:lnTo>
                  <a:lnTo>
                    <a:pt x="23" y="445"/>
                  </a:lnTo>
                  <a:lnTo>
                    <a:pt x="19" y="440"/>
                  </a:lnTo>
                  <a:lnTo>
                    <a:pt x="16" y="436"/>
                  </a:lnTo>
                  <a:lnTo>
                    <a:pt x="13" y="430"/>
                  </a:lnTo>
                  <a:lnTo>
                    <a:pt x="12" y="426"/>
                  </a:lnTo>
                  <a:lnTo>
                    <a:pt x="12" y="426"/>
                  </a:lnTo>
                  <a:lnTo>
                    <a:pt x="12" y="426"/>
                  </a:lnTo>
                  <a:lnTo>
                    <a:pt x="12" y="426"/>
                  </a:lnTo>
                  <a:close/>
                  <a:moveTo>
                    <a:pt x="210" y="685"/>
                  </a:moveTo>
                  <a:lnTo>
                    <a:pt x="210" y="685"/>
                  </a:lnTo>
                  <a:lnTo>
                    <a:pt x="203" y="683"/>
                  </a:lnTo>
                  <a:lnTo>
                    <a:pt x="196" y="680"/>
                  </a:lnTo>
                  <a:lnTo>
                    <a:pt x="188" y="675"/>
                  </a:lnTo>
                  <a:lnTo>
                    <a:pt x="182" y="669"/>
                  </a:lnTo>
                  <a:lnTo>
                    <a:pt x="177" y="660"/>
                  </a:lnTo>
                  <a:lnTo>
                    <a:pt x="172" y="650"/>
                  </a:lnTo>
                  <a:lnTo>
                    <a:pt x="168" y="640"/>
                  </a:lnTo>
                  <a:lnTo>
                    <a:pt x="164" y="627"/>
                  </a:lnTo>
                  <a:lnTo>
                    <a:pt x="158" y="599"/>
                  </a:lnTo>
                  <a:lnTo>
                    <a:pt x="154" y="566"/>
                  </a:lnTo>
                  <a:lnTo>
                    <a:pt x="152" y="530"/>
                  </a:lnTo>
                  <a:lnTo>
                    <a:pt x="152" y="489"/>
                  </a:lnTo>
                  <a:lnTo>
                    <a:pt x="152" y="489"/>
                  </a:lnTo>
                  <a:lnTo>
                    <a:pt x="169" y="489"/>
                  </a:lnTo>
                  <a:lnTo>
                    <a:pt x="169" y="489"/>
                  </a:lnTo>
                  <a:lnTo>
                    <a:pt x="172" y="492"/>
                  </a:lnTo>
                  <a:lnTo>
                    <a:pt x="175" y="494"/>
                  </a:lnTo>
                  <a:lnTo>
                    <a:pt x="181" y="495"/>
                  </a:lnTo>
                  <a:lnTo>
                    <a:pt x="181" y="495"/>
                  </a:lnTo>
                  <a:lnTo>
                    <a:pt x="185" y="495"/>
                  </a:lnTo>
                  <a:lnTo>
                    <a:pt x="190" y="492"/>
                  </a:lnTo>
                  <a:lnTo>
                    <a:pt x="193" y="489"/>
                  </a:lnTo>
                  <a:lnTo>
                    <a:pt x="193" y="485"/>
                  </a:lnTo>
                  <a:lnTo>
                    <a:pt x="193" y="485"/>
                  </a:lnTo>
                  <a:lnTo>
                    <a:pt x="224" y="485"/>
                  </a:lnTo>
                  <a:lnTo>
                    <a:pt x="224" y="485"/>
                  </a:lnTo>
                  <a:lnTo>
                    <a:pt x="245" y="517"/>
                  </a:lnTo>
                  <a:lnTo>
                    <a:pt x="265" y="547"/>
                  </a:lnTo>
                  <a:lnTo>
                    <a:pt x="285" y="573"/>
                  </a:lnTo>
                  <a:lnTo>
                    <a:pt x="305" y="595"/>
                  </a:lnTo>
                  <a:lnTo>
                    <a:pt x="305" y="595"/>
                  </a:lnTo>
                  <a:lnTo>
                    <a:pt x="294" y="615"/>
                  </a:lnTo>
                  <a:lnTo>
                    <a:pt x="281" y="634"/>
                  </a:lnTo>
                  <a:lnTo>
                    <a:pt x="269" y="650"/>
                  </a:lnTo>
                  <a:lnTo>
                    <a:pt x="256" y="663"/>
                  </a:lnTo>
                  <a:lnTo>
                    <a:pt x="245" y="673"/>
                  </a:lnTo>
                  <a:lnTo>
                    <a:pt x="233" y="680"/>
                  </a:lnTo>
                  <a:lnTo>
                    <a:pt x="220" y="683"/>
                  </a:lnTo>
                  <a:lnTo>
                    <a:pt x="210" y="685"/>
                  </a:lnTo>
                  <a:lnTo>
                    <a:pt x="210" y="685"/>
                  </a:lnTo>
                  <a:lnTo>
                    <a:pt x="210" y="685"/>
                  </a:lnTo>
                  <a:lnTo>
                    <a:pt x="210" y="685"/>
                  </a:lnTo>
                  <a:close/>
                  <a:moveTo>
                    <a:pt x="376" y="617"/>
                  </a:moveTo>
                  <a:lnTo>
                    <a:pt x="376" y="617"/>
                  </a:lnTo>
                  <a:lnTo>
                    <a:pt x="371" y="618"/>
                  </a:lnTo>
                  <a:lnTo>
                    <a:pt x="363" y="620"/>
                  </a:lnTo>
                  <a:lnTo>
                    <a:pt x="358" y="618"/>
                  </a:lnTo>
                  <a:lnTo>
                    <a:pt x="349" y="615"/>
                  </a:lnTo>
                  <a:lnTo>
                    <a:pt x="342" y="611"/>
                  </a:lnTo>
                  <a:lnTo>
                    <a:pt x="333" y="607"/>
                  </a:lnTo>
                  <a:lnTo>
                    <a:pt x="316" y="592"/>
                  </a:lnTo>
                  <a:lnTo>
                    <a:pt x="316" y="592"/>
                  </a:lnTo>
                  <a:lnTo>
                    <a:pt x="327" y="572"/>
                  </a:lnTo>
                  <a:lnTo>
                    <a:pt x="337" y="550"/>
                  </a:lnTo>
                  <a:lnTo>
                    <a:pt x="356" y="501"/>
                  </a:lnTo>
                  <a:lnTo>
                    <a:pt x="356" y="501"/>
                  </a:lnTo>
                  <a:lnTo>
                    <a:pt x="375" y="507"/>
                  </a:lnTo>
                  <a:lnTo>
                    <a:pt x="394" y="510"/>
                  </a:lnTo>
                  <a:lnTo>
                    <a:pt x="394" y="510"/>
                  </a:lnTo>
                  <a:lnTo>
                    <a:pt x="397" y="530"/>
                  </a:lnTo>
                  <a:lnTo>
                    <a:pt x="398" y="549"/>
                  </a:lnTo>
                  <a:lnTo>
                    <a:pt x="398" y="566"/>
                  </a:lnTo>
                  <a:lnTo>
                    <a:pt x="397" y="581"/>
                  </a:lnTo>
                  <a:lnTo>
                    <a:pt x="394" y="594"/>
                  </a:lnTo>
                  <a:lnTo>
                    <a:pt x="389" y="604"/>
                  </a:lnTo>
                  <a:lnTo>
                    <a:pt x="384" y="612"/>
                  </a:lnTo>
                  <a:lnTo>
                    <a:pt x="376" y="617"/>
                  </a:lnTo>
                  <a:lnTo>
                    <a:pt x="376" y="617"/>
                  </a:lnTo>
                  <a:lnTo>
                    <a:pt x="376" y="617"/>
                  </a:lnTo>
                  <a:lnTo>
                    <a:pt x="376" y="617"/>
                  </a:lnTo>
                  <a:close/>
                  <a:moveTo>
                    <a:pt x="444" y="466"/>
                  </a:moveTo>
                  <a:lnTo>
                    <a:pt x="444" y="466"/>
                  </a:lnTo>
                  <a:lnTo>
                    <a:pt x="443" y="468"/>
                  </a:lnTo>
                  <a:lnTo>
                    <a:pt x="440" y="471"/>
                  </a:lnTo>
                  <a:lnTo>
                    <a:pt x="439" y="474"/>
                  </a:lnTo>
                  <a:lnTo>
                    <a:pt x="439" y="478"/>
                  </a:lnTo>
                  <a:lnTo>
                    <a:pt x="439" y="478"/>
                  </a:lnTo>
                  <a:lnTo>
                    <a:pt x="440" y="484"/>
                  </a:lnTo>
                  <a:lnTo>
                    <a:pt x="443" y="488"/>
                  </a:lnTo>
                  <a:lnTo>
                    <a:pt x="443" y="488"/>
                  </a:lnTo>
                  <a:lnTo>
                    <a:pt x="440" y="491"/>
                  </a:lnTo>
                  <a:lnTo>
                    <a:pt x="437" y="494"/>
                  </a:lnTo>
                  <a:lnTo>
                    <a:pt x="427" y="498"/>
                  </a:lnTo>
                  <a:lnTo>
                    <a:pt x="415" y="500"/>
                  </a:lnTo>
                  <a:lnTo>
                    <a:pt x="401" y="500"/>
                  </a:lnTo>
                  <a:lnTo>
                    <a:pt x="401" y="500"/>
                  </a:lnTo>
                  <a:lnTo>
                    <a:pt x="397" y="478"/>
                  </a:lnTo>
                  <a:lnTo>
                    <a:pt x="391" y="455"/>
                  </a:lnTo>
                  <a:lnTo>
                    <a:pt x="391" y="455"/>
                  </a:lnTo>
                  <a:lnTo>
                    <a:pt x="433" y="442"/>
                  </a:lnTo>
                  <a:lnTo>
                    <a:pt x="433" y="442"/>
                  </a:lnTo>
                  <a:lnTo>
                    <a:pt x="440" y="455"/>
                  </a:lnTo>
                  <a:lnTo>
                    <a:pt x="444" y="466"/>
                  </a:lnTo>
                  <a:lnTo>
                    <a:pt x="444" y="466"/>
                  </a:lnTo>
                  <a:lnTo>
                    <a:pt x="444" y="466"/>
                  </a:lnTo>
                  <a:lnTo>
                    <a:pt x="444" y="466"/>
                  </a:lnTo>
                  <a:close/>
                  <a:moveTo>
                    <a:pt x="436" y="432"/>
                  </a:moveTo>
                  <a:lnTo>
                    <a:pt x="436" y="432"/>
                  </a:lnTo>
                  <a:lnTo>
                    <a:pt x="427" y="420"/>
                  </a:lnTo>
                  <a:lnTo>
                    <a:pt x="415" y="408"/>
                  </a:lnTo>
                  <a:lnTo>
                    <a:pt x="389" y="384"/>
                  </a:lnTo>
                  <a:lnTo>
                    <a:pt x="389" y="384"/>
                  </a:lnTo>
                  <a:lnTo>
                    <a:pt x="392" y="371"/>
                  </a:lnTo>
                  <a:lnTo>
                    <a:pt x="392" y="371"/>
                  </a:lnTo>
                  <a:lnTo>
                    <a:pt x="400" y="333"/>
                  </a:lnTo>
                  <a:lnTo>
                    <a:pt x="405" y="296"/>
                  </a:lnTo>
                  <a:lnTo>
                    <a:pt x="405" y="296"/>
                  </a:lnTo>
                  <a:lnTo>
                    <a:pt x="433" y="298"/>
                  </a:lnTo>
                  <a:lnTo>
                    <a:pt x="457" y="301"/>
                  </a:lnTo>
                  <a:lnTo>
                    <a:pt x="479" y="306"/>
                  </a:lnTo>
                  <a:lnTo>
                    <a:pt x="498" y="313"/>
                  </a:lnTo>
                  <a:lnTo>
                    <a:pt x="514" y="320"/>
                  </a:lnTo>
                  <a:lnTo>
                    <a:pt x="525" y="327"/>
                  </a:lnTo>
                  <a:lnTo>
                    <a:pt x="530" y="333"/>
                  </a:lnTo>
                  <a:lnTo>
                    <a:pt x="533" y="337"/>
                  </a:lnTo>
                  <a:lnTo>
                    <a:pt x="536" y="343"/>
                  </a:lnTo>
                  <a:lnTo>
                    <a:pt x="537" y="348"/>
                  </a:lnTo>
                  <a:lnTo>
                    <a:pt x="537" y="348"/>
                  </a:lnTo>
                  <a:lnTo>
                    <a:pt x="537" y="353"/>
                  </a:lnTo>
                  <a:lnTo>
                    <a:pt x="536" y="359"/>
                  </a:lnTo>
                  <a:lnTo>
                    <a:pt x="531" y="369"/>
                  </a:lnTo>
                  <a:lnTo>
                    <a:pt x="524" y="381"/>
                  </a:lnTo>
                  <a:lnTo>
                    <a:pt x="512" y="391"/>
                  </a:lnTo>
                  <a:lnTo>
                    <a:pt x="496" y="401"/>
                  </a:lnTo>
                  <a:lnTo>
                    <a:pt x="479" y="413"/>
                  </a:lnTo>
                  <a:lnTo>
                    <a:pt x="459" y="421"/>
                  </a:lnTo>
                  <a:lnTo>
                    <a:pt x="436" y="432"/>
                  </a:lnTo>
                  <a:lnTo>
                    <a:pt x="436" y="432"/>
                  </a:lnTo>
                  <a:lnTo>
                    <a:pt x="436" y="432"/>
                  </a:lnTo>
                  <a:lnTo>
                    <a:pt x="436" y="432"/>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31" name="Freeform 19"/>
            <p:cNvSpPr>
              <a:spLocks noChangeAspect="1"/>
            </p:cNvSpPr>
            <p:nvPr/>
          </p:nvSpPr>
          <p:spPr bwMode="auto">
            <a:xfrm>
              <a:off x="3008" y="3931"/>
              <a:ext cx="12" cy="12"/>
            </a:xfrm>
            <a:custGeom>
              <a:avLst/>
              <a:gdLst/>
              <a:ahLst/>
              <a:cxnLst>
                <a:cxn ang="0">
                  <a:pos x="0" y="18"/>
                </a:cxn>
                <a:cxn ang="0">
                  <a:pos x="0" y="18"/>
                </a:cxn>
                <a:cxn ang="0">
                  <a:pos x="1" y="24"/>
                </a:cxn>
                <a:cxn ang="0">
                  <a:pos x="5" y="30"/>
                </a:cxn>
                <a:cxn ang="0">
                  <a:pos x="11" y="34"/>
                </a:cxn>
                <a:cxn ang="0">
                  <a:pos x="19" y="36"/>
                </a:cxn>
                <a:cxn ang="0">
                  <a:pos x="19" y="36"/>
                </a:cxn>
                <a:cxn ang="0">
                  <a:pos x="26" y="34"/>
                </a:cxn>
                <a:cxn ang="0">
                  <a:pos x="32" y="30"/>
                </a:cxn>
                <a:cxn ang="0">
                  <a:pos x="36" y="24"/>
                </a:cxn>
                <a:cxn ang="0">
                  <a:pos x="37" y="18"/>
                </a:cxn>
                <a:cxn ang="0">
                  <a:pos x="37" y="18"/>
                </a:cxn>
                <a:cxn ang="0">
                  <a:pos x="36" y="11"/>
                </a:cxn>
                <a:cxn ang="0">
                  <a:pos x="32" y="5"/>
                </a:cxn>
                <a:cxn ang="0">
                  <a:pos x="26" y="1"/>
                </a:cxn>
                <a:cxn ang="0">
                  <a:pos x="19" y="0"/>
                </a:cxn>
                <a:cxn ang="0">
                  <a:pos x="19" y="0"/>
                </a:cxn>
                <a:cxn ang="0">
                  <a:pos x="11" y="1"/>
                </a:cxn>
                <a:cxn ang="0">
                  <a:pos x="5" y="5"/>
                </a:cxn>
                <a:cxn ang="0">
                  <a:pos x="1" y="11"/>
                </a:cxn>
                <a:cxn ang="0">
                  <a:pos x="0" y="18"/>
                </a:cxn>
                <a:cxn ang="0">
                  <a:pos x="0" y="18"/>
                </a:cxn>
                <a:cxn ang="0">
                  <a:pos x="0" y="18"/>
                </a:cxn>
                <a:cxn ang="0">
                  <a:pos x="0" y="18"/>
                </a:cxn>
              </a:cxnLst>
              <a:rect l="0" t="0" r="r" b="b"/>
              <a:pathLst>
                <a:path w="37" h="36">
                  <a:moveTo>
                    <a:pt x="0" y="18"/>
                  </a:moveTo>
                  <a:lnTo>
                    <a:pt x="0" y="18"/>
                  </a:lnTo>
                  <a:lnTo>
                    <a:pt x="1" y="24"/>
                  </a:lnTo>
                  <a:lnTo>
                    <a:pt x="5" y="30"/>
                  </a:lnTo>
                  <a:lnTo>
                    <a:pt x="11" y="34"/>
                  </a:lnTo>
                  <a:lnTo>
                    <a:pt x="19" y="36"/>
                  </a:lnTo>
                  <a:lnTo>
                    <a:pt x="19" y="36"/>
                  </a:lnTo>
                  <a:lnTo>
                    <a:pt x="26" y="34"/>
                  </a:lnTo>
                  <a:lnTo>
                    <a:pt x="32" y="30"/>
                  </a:lnTo>
                  <a:lnTo>
                    <a:pt x="36" y="24"/>
                  </a:lnTo>
                  <a:lnTo>
                    <a:pt x="37" y="18"/>
                  </a:lnTo>
                  <a:lnTo>
                    <a:pt x="37" y="18"/>
                  </a:lnTo>
                  <a:lnTo>
                    <a:pt x="36" y="11"/>
                  </a:lnTo>
                  <a:lnTo>
                    <a:pt x="32" y="5"/>
                  </a:lnTo>
                  <a:lnTo>
                    <a:pt x="26" y="1"/>
                  </a:lnTo>
                  <a:lnTo>
                    <a:pt x="19" y="0"/>
                  </a:lnTo>
                  <a:lnTo>
                    <a:pt x="19" y="0"/>
                  </a:lnTo>
                  <a:lnTo>
                    <a:pt x="11" y="1"/>
                  </a:lnTo>
                  <a:lnTo>
                    <a:pt x="5" y="5"/>
                  </a:lnTo>
                  <a:lnTo>
                    <a:pt x="1" y="11"/>
                  </a:lnTo>
                  <a:lnTo>
                    <a:pt x="0" y="18"/>
                  </a:lnTo>
                  <a:lnTo>
                    <a:pt x="0" y="18"/>
                  </a:lnTo>
                  <a:lnTo>
                    <a:pt x="0" y="18"/>
                  </a:lnTo>
                  <a:lnTo>
                    <a:pt x="0" y="18"/>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32" name="Freeform 20"/>
            <p:cNvSpPr>
              <a:spLocks noChangeAspect="1"/>
            </p:cNvSpPr>
            <p:nvPr/>
          </p:nvSpPr>
          <p:spPr bwMode="auto">
            <a:xfrm>
              <a:off x="3226" y="3881"/>
              <a:ext cx="23" cy="116"/>
            </a:xfrm>
            <a:custGeom>
              <a:avLst/>
              <a:gdLst/>
              <a:ahLst/>
              <a:cxnLst>
                <a:cxn ang="0">
                  <a:pos x="0" y="347"/>
                </a:cxn>
                <a:cxn ang="0">
                  <a:pos x="0" y="0"/>
                </a:cxn>
                <a:cxn ang="0">
                  <a:pos x="69" y="0"/>
                </a:cxn>
                <a:cxn ang="0">
                  <a:pos x="69" y="347"/>
                </a:cxn>
                <a:cxn ang="0">
                  <a:pos x="0" y="347"/>
                </a:cxn>
                <a:cxn ang="0">
                  <a:pos x="0" y="347"/>
                </a:cxn>
                <a:cxn ang="0">
                  <a:pos x="0" y="347"/>
                </a:cxn>
              </a:cxnLst>
              <a:rect l="0" t="0" r="r" b="b"/>
              <a:pathLst>
                <a:path w="69" h="347">
                  <a:moveTo>
                    <a:pt x="0" y="347"/>
                  </a:moveTo>
                  <a:lnTo>
                    <a:pt x="0" y="0"/>
                  </a:lnTo>
                  <a:lnTo>
                    <a:pt x="69" y="0"/>
                  </a:lnTo>
                  <a:lnTo>
                    <a:pt x="69" y="347"/>
                  </a:lnTo>
                  <a:lnTo>
                    <a:pt x="0" y="347"/>
                  </a:lnTo>
                  <a:lnTo>
                    <a:pt x="0" y="347"/>
                  </a:lnTo>
                  <a:lnTo>
                    <a:pt x="0" y="34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33" name="Freeform 21"/>
            <p:cNvSpPr>
              <a:spLocks noChangeAspect="1" noEditPoints="1"/>
            </p:cNvSpPr>
            <p:nvPr/>
          </p:nvSpPr>
          <p:spPr bwMode="auto">
            <a:xfrm>
              <a:off x="3279" y="3881"/>
              <a:ext cx="117" cy="116"/>
            </a:xfrm>
            <a:custGeom>
              <a:avLst/>
              <a:gdLst/>
              <a:ahLst/>
              <a:cxnLst>
                <a:cxn ang="0">
                  <a:pos x="349" y="347"/>
                </a:cxn>
                <a:cxn ang="0">
                  <a:pos x="272" y="347"/>
                </a:cxn>
                <a:cxn ang="0">
                  <a:pos x="242" y="268"/>
                </a:cxn>
                <a:cxn ang="0">
                  <a:pos x="103" y="268"/>
                </a:cxn>
                <a:cxn ang="0">
                  <a:pos x="74" y="347"/>
                </a:cxn>
                <a:cxn ang="0">
                  <a:pos x="0" y="347"/>
                </a:cxn>
                <a:cxn ang="0">
                  <a:pos x="136" y="0"/>
                </a:cxn>
                <a:cxn ang="0">
                  <a:pos x="210" y="0"/>
                </a:cxn>
                <a:cxn ang="0">
                  <a:pos x="349" y="347"/>
                </a:cxn>
                <a:cxn ang="0">
                  <a:pos x="349" y="347"/>
                </a:cxn>
                <a:cxn ang="0">
                  <a:pos x="349" y="347"/>
                </a:cxn>
                <a:cxn ang="0">
                  <a:pos x="220" y="210"/>
                </a:cxn>
                <a:cxn ang="0">
                  <a:pos x="173" y="81"/>
                </a:cxn>
                <a:cxn ang="0">
                  <a:pos x="125" y="210"/>
                </a:cxn>
                <a:cxn ang="0">
                  <a:pos x="220" y="210"/>
                </a:cxn>
                <a:cxn ang="0">
                  <a:pos x="220" y="210"/>
                </a:cxn>
                <a:cxn ang="0">
                  <a:pos x="220" y="210"/>
                </a:cxn>
              </a:cxnLst>
              <a:rect l="0" t="0" r="r" b="b"/>
              <a:pathLst>
                <a:path w="349" h="347">
                  <a:moveTo>
                    <a:pt x="349" y="347"/>
                  </a:moveTo>
                  <a:lnTo>
                    <a:pt x="272" y="347"/>
                  </a:lnTo>
                  <a:lnTo>
                    <a:pt x="242" y="268"/>
                  </a:lnTo>
                  <a:lnTo>
                    <a:pt x="103" y="268"/>
                  </a:lnTo>
                  <a:lnTo>
                    <a:pt x="74" y="347"/>
                  </a:lnTo>
                  <a:lnTo>
                    <a:pt x="0" y="347"/>
                  </a:lnTo>
                  <a:lnTo>
                    <a:pt x="136" y="0"/>
                  </a:lnTo>
                  <a:lnTo>
                    <a:pt x="210" y="0"/>
                  </a:lnTo>
                  <a:lnTo>
                    <a:pt x="349" y="347"/>
                  </a:lnTo>
                  <a:lnTo>
                    <a:pt x="349" y="347"/>
                  </a:lnTo>
                  <a:lnTo>
                    <a:pt x="349" y="347"/>
                  </a:lnTo>
                  <a:close/>
                  <a:moveTo>
                    <a:pt x="220" y="210"/>
                  </a:moveTo>
                  <a:lnTo>
                    <a:pt x="173" y="81"/>
                  </a:lnTo>
                  <a:lnTo>
                    <a:pt x="125" y="210"/>
                  </a:lnTo>
                  <a:lnTo>
                    <a:pt x="220" y="210"/>
                  </a:lnTo>
                  <a:lnTo>
                    <a:pt x="220" y="210"/>
                  </a:lnTo>
                  <a:lnTo>
                    <a:pt x="220" y="21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34" name="Freeform 22"/>
            <p:cNvSpPr>
              <a:spLocks noChangeAspect="1"/>
            </p:cNvSpPr>
            <p:nvPr/>
          </p:nvSpPr>
          <p:spPr bwMode="auto">
            <a:xfrm>
              <a:off x="3428" y="3881"/>
              <a:ext cx="88" cy="116"/>
            </a:xfrm>
            <a:custGeom>
              <a:avLst/>
              <a:gdLst/>
              <a:ahLst/>
              <a:cxnLst>
                <a:cxn ang="0">
                  <a:pos x="0" y="347"/>
                </a:cxn>
                <a:cxn ang="0">
                  <a:pos x="0" y="0"/>
                </a:cxn>
                <a:cxn ang="0">
                  <a:pos x="258" y="0"/>
                </a:cxn>
                <a:cxn ang="0">
                  <a:pos x="258" y="58"/>
                </a:cxn>
                <a:cxn ang="0">
                  <a:pos x="69" y="58"/>
                </a:cxn>
                <a:cxn ang="0">
                  <a:pos x="69" y="135"/>
                </a:cxn>
                <a:cxn ang="0">
                  <a:pos x="245" y="135"/>
                </a:cxn>
                <a:cxn ang="0">
                  <a:pos x="245" y="194"/>
                </a:cxn>
                <a:cxn ang="0">
                  <a:pos x="69" y="194"/>
                </a:cxn>
                <a:cxn ang="0">
                  <a:pos x="69" y="288"/>
                </a:cxn>
                <a:cxn ang="0">
                  <a:pos x="263" y="288"/>
                </a:cxn>
                <a:cxn ang="0">
                  <a:pos x="263" y="347"/>
                </a:cxn>
                <a:cxn ang="0">
                  <a:pos x="0" y="347"/>
                </a:cxn>
                <a:cxn ang="0">
                  <a:pos x="0" y="347"/>
                </a:cxn>
                <a:cxn ang="0">
                  <a:pos x="0" y="347"/>
                </a:cxn>
              </a:cxnLst>
              <a:rect l="0" t="0" r="r" b="b"/>
              <a:pathLst>
                <a:path w="263" h="347">
                  <a:moveTo>
                    <a:pt x="0" y="347"/>
                  </a:moveTo>
                  <a:lnTo>
                    <a:pt x="0" y="0"/>
                  </a:lnTo>
                  <a:lnTo>
                    <a:pt x="258" y="0"/>
                  </a:lnTo>
                  <a:lnTo>
                    <a:pt x="258" y="58"/>
                  </a:lnTo>
                  <a:lnTo>
                    <a:pt x="69" y="58"/>
                  </a:lnTo>
                  <a:lnTo>
                    <a:pt x="69" y="135"/>
                  </a:lnTo>
                  <a:lnTo>
                    <a:pt x="245" y="135"/>
                  </a:lnTo>
                  <a:lnTo>
                    <a:pt x="245" y="194"/>
                  </a:lnTo>
                  <a:lnTo>
                    <a:pt x="69" y="194"/>
                  </a:lnTo>
                  <a:lnTo>
                    <a:pt x="69" y="288"/>
                  </a:lnTo>
                  <a:lnTo>
                    <a:pt x="263" y="288"/>
                  </a:lnTo>
                  <a:lnTo>
                    <a:pt x="263" y="347"/>
                  </a:lnTo>
                  <a:lnTo>
                    <a:pt x="0" y="347"/>
                  </a:lnTo>
                  <a:lnTo>
                    <a:pt x="0" y="347"/>
                  </a:lnTo>
                  <a:lnTo>
                    <a:pt x="0" y="347"/>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sp>
          <p:nvSpPr>
            <p:cNvPr id="448535" name="Freeform 23"/>
            <p:cNvSpPr>
              <a:spLocks noChangeAspect="1" noEditPoints="1"/>
            </p:cNvSpPr>
            <p:nvPr/>
          </p:nvSpPr>
          <p:spPr bwMode="auto">
            <a:xfrm>
              <a:off x="3543" y="3881"/>
              <a:ext cx="117" cy="116"/>
            </a:xfrm>
            <a:custGeom>
              <a:avLst/>
              <a:gdLst/>
              <a:ahLst/>
              <a:cxnLst>
                <a:cxn ang="0">
                  <a:pos x="349" y="347"/>
                </a:cxn>
                <a:cxn ang="0">
                  <a:pos x="272" y="347"/>
                </a:cxn>
                <a:cxn ang="0">
                  <a:pos x="243" y="268"/>
                </a:cxn>
                <a:cxn ang="0">
                  <a:pos x="105" y="268"/>
                </a:cxn>
                <a:cxn ang="0">
                  <a:pos x="76" y="347"/>
                </a:cxn>
                <a:cxn ang="0">
                  <a:pos x="0" y="347"/>
                </a:cxn>
                <a:cxn ang="0">
                  <a:pos x="136" y="0"/>
                </a:cxn>
                <a:cxn ang="0">
                  <a:pos x="212" y="0"/>
                </a:cxn>
                <a:cxn ang="0">
                  <a:pos x="349" y="347"/>
                </a:cxn>
                <a:cxn ang="0">
                  <a:pos x="349" y="347"/>
                </a:cxn>
                <a:cxn ang="0">
                  <a:pos x="349" y="347"/>
                </a:cxn>
                <a:cxn ang="0">
                  <a:pos x="220" y="210"/>
                </a:cxn>
                <a:cxn ang="0">
                  <a:pos x="173" y="81"/>
                </a:cxn>
                <a:cxn ang="0">
                  <a:pos x="126" y="210"/>
                </a:cxn>
                <a:cxn ang="0">
                  <a:pos x="220" y="210"/>
                </a:cxn>
                <a:cxn ang="0">
                  <a:pos x="220" y="210"/>
                </a:cxn>
                <a:cxn ang="0">
                  <a:pos x="220" y="210"/>
                </a:cxn>
              </a:cxnLst>
              <a:rect l="0" t="0" r="r" b="b"/>
              <a:pathLst>
                <a:path w="349" h="347">
                  <a:moveTo>
                    <a:pt x="349" y="347"/>
                  </a:moveTo>
                  <a:lnTo>
                    <a:pt x="272" y="347"/>
                  </a:lnTo>
                  <a:lnTo>
                    <a:pt x="243" y="268"/>
                  </a:lnTo>
                  <a:lnTo>
                    <a:pt x="105" y="268"/>
                  </a:lnTo>
                  <a:lnTo>
                    <a:pt x="76" y="347"/>
                  </a:lnTo>
                  <a:lnTo>
                    <a:pt x="0" y="347"/>
                  </a:lnTo>
                  <a:lnTo>
                    <a:pt x="136" y="0"/>
                  </a:lnTo>
                  <a:lnTo>
                    <a:pt x="212" y="0"/>
                  </a:lnTo>
                  <a:lnTo>
                    <a:pt x="349" y="347"/>
                  </a:lnTo>
                  <a:lnTo>
                    <a:pt x="349" y="347"/>
                  </a:lnTo>
                  <a:lnTo>
                    <a:pt x="349" y="347"/>
                  </a:lnTo>
                  <a:close/>
                  <a:moveTo>
                    <a:pt x="220" y="210"/>
                  </a:moveTo>
                  <a:lnTo>
                    <a:pt x="173" y="81"/>
                  </a:lnTo>
                  <a:lnTo>
                    <a:pt x="126" y="210"/>
                  </a:lnTo>
                  <a:lnTo>
                    <a:pt x="220" y="210"/>
                  </a:lnTo>
                  <a:lnTo>
                    <a:pt x="220" y="210"/>
                  </a:lnTo>
                  <a:lnTo>
                    <a:pt x="220" y="210"/>
                  </a:lnTo>
                  <a:close/>
                </a:path>
              </a:pathLst>
            </a:custGeom>
            <a:solidFill>
              <a:srgbClr val="000000"/>
            </a:solidFill>
            <a:ln w="9525">
              <a:noFill/>
              <a:round/>
              <a:headEnd/>
              <a:tailEnd/>
            </a:ln>
          </p:spPr>
          <p:txBody>
            <a:bodyPr/>
            <a:lstStyle/>
            <a:p>
              <a:pPr>
                <a:defRPr/>
              </a:pPr>
              <a:endParaRPr lang="en-US">
                <a:latin typeface="Times New Roman" charset="0"/>
                <a:cs typeface="+mn-cs"/>
              </a:endParaRPr>
            </a:p>
          </p:txBody>
        </p:sp>
      </p:grpSp>
      <p:pic>
        <p:nvPicPr>
          <p:cNvPr id="1027" name="Picture 24"/>
          <p:cNvPicPr>
            <a:picLocks noChangeAspect="1" noChangeArrowheads="1"/>
          </p:cNvPicPr>
          <p:nvPr/>
        </p:nvPicPr>
        <p:blipFill>
          <a:blip r:embed="rId15"/>
          <a:srcRect/>
          <a:stretch>
            <a:fillRect/>
          </a:stretch>
        </p:blipFill>
        <p:spPr bwMode="hidden">
          <a:xfrm>
            <a:off x="0" y="-3175"/>
            <a:ext cx="9144000" cy="6861175"/>
          </a:xfrm>
          <a:prstGeom prst="rect">
            <a:avLst/>
          </a:prstGeom>
          <a:noFill/>
          <a:ln w="9525">
            <a:noFill/>
            <a:miter lim="800000"/>
            <a:headEnd/>
            <a:tailEnd/>
          </a:ln>
        </p:spPr>
      </p:pic>
      <p:sp>
        <p:nvSpPr>
          <p:cNvPr id="1028" name="Rectangle 25"/>
          <p:cNvSpPr>
            <a:spLocks noGrp="1" noChangeArrowheads="1"/>
          </p:cNvSpPr>
          <p:nvPr>
            <p:ph type="title"/>
          </p:nvPr>
        </p:nvSpPr>
        <p:spPr bwMode="auto">
          <a:xfrm>
            <a:off x="282575" y="98425"/>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9" name="Rectangle 26"/>
          <p:cNvSpPr>
            <a:spLocks noGrp="1" noChangeArrowheads="1"/>
          </p:cNvSpPr>
          <p:nvPr>
            <p:ph type="body" idx="1"/>
          </p:nvPr>
        </p:nvSpPr>
        <p:spPr bwMode="auto">
          <a:xfrm>
            <a:off x="282575" y="1524000"/>
            <a:ext cx="8593138"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48539" name="Rectangle 27"/>
          <p:cNvSpPr>
            <a:spLocks noGrp="1" noChangeArrowheads="1"/>
          </p:cNvSpPr>
          <p:nvPr>
            <p:ph type="dt" sz="half" idx="2"/>
          </p:nvPr>
        </p:nvSpPr>
        <p:spPr bwMode="auto">
          <a:xfrm>
            <a:off x="7667625" y="6369050"/>
            <a:ext cx="792163"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cs typeface="+mn-cs"/>
              </a:defRPr>
            </a:lvl1pPr>
          </a:lstStyle>
          <a:p>
            <a:pPr>
              <a:defRPr/>
            </a:pPr>
            <a:endParaRPr lang="en-GB"/>
          </a:p>
        </p:txBody>
      </p:sp>
      <p:sp>
        <p:nvSpPr>
          <p:cNvPr id="448540" name="Rectangle 28"/>
          <p:cNvSpPr>
            <a:spLocks noGrp="1" noChangeArrowheads="1"/>
          </p:cNvSpPr>
          <p:nvPr>
            <p:ph type="ftr" sz="quarter" idx="3"/>
          </p:nvPr>
        </p:nvSpPr>
        <p:spPr bwMode="auto">
          <a:xfrm>
            <a:off x="3924300" y="6308725"/>
            <a:ext cx="2663825"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cs typeface="+mn-cs"/>
              </a:defRPr>
            </a:lvl1pPr>
          </a:lstStyle>
          <a:p>
            <a:pPr>
              <a:defRPr/>
            </a:pPr>
            <a:endParaRPr lang="en-GB"/>
          </a:p>
        </p:txBody>
      </p:sp>
      <p:sp>
        <p:nvSpPr>
          <p:cNvPr id="448541" name="Rectangle 29"/>
          <p:cNvSpPr>
            <a:spLocks noGrp="1" noChangeArrowheads="1"/>
          </p:cNvSpPr>
          <p:nvPr>
            <p:ph type="sldNum" sz="quarter" idx="4"/>
          </p:nvPr>
        </p:nvSpPr>
        <p:spPr bwMode="auto">
          <a:xfrm>
            <a:off x="8472488" y="6369050"/>
            <a:ext cx="509587"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cs typeface="+mn-cs"/>
              </a:defRPr>
            </a:lvl1pPr>
          </a:lstStyle>
          <a:p>
            <a:pPr>
              <a:defRPr/>
            </a:pPr>
            <a:fld id="{313D71A0-6C27-4E17-929D-D205D28BDE89}"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66" r:id="rId13"/>
  </p:sldLayoutIdLst>
  <p:hf hdr="0" ftr="0" dt="0"/>
  <p:txStyles>
    <p:titleStyle>
      <a:lvl1pPr algn="l" rtl="0" eaLnBrk="0" fontAlgn="base" hangingPunct="0">
        <a:spcBef>
          <a:spcPct val="20000"/>
        </a:spcBef>
        <a:spcAft>
          <a:spcPct val="0"/>
        </a:spcAft>
        <a:defRPr sz="3600" b="1">
          <a:solidFill>
            <a:srgbClr val="CCECFF"/>
          </a:solidFill>
          <a:latin typeface="+mj-lt"/>
          <a:ea typeface="+mj-ea"/>
          <a:cs typeface="+mj-cs"/>
        </a:defRPr>
      </a:lvl1pPr>
      <a:lvl2pPr algn="l" rtl="0" eaLnBrk="0" fontAlgn="base" hangingPunct="0">
        <a:spcBef>
          <a:spcPct val="20000"/>
        </a:spcBef>
        <a:spcAft>
          <a:spcPct val="0"/>
        </a:spcAft>
        <a:defRPr sz="3600" b="1">
          <a:solidFill>
            <a:srgbClr val="CCECFF"/>
          </a:solidFill>
          <a:latin typeface="Arial" charset="0"/>
        </a:defRPr>
      </a:lvl2pPr>
      <a:lvl3pPr algn="l" rtl="0" eaLnBrk="0" fontAlgn="base" hangingPunct="0">
        <a:spcBef>
          <a:spcPct val="20000"/>
        </a:spcBef>
        <a:spcAft>
          <a:spcPct val="0"/>
        </a:spcAft>
        <a:defRPr sz="3600" b="1">
          <a:solidFill>
            <a:srgbClr val="CCECFF"/>
          </a:solidFill>
          <a:latin typeface="Arial" charset="0"/>
        </a:defRPr>
      </a:lvl3pPr>
      <a:lvl4pPr algn="l" rtl="0" eaLnBrk="0" fontAlgn="base" hangingPunct="0">
        <a:spcBef>
          <a:spcPct val="20000"/>
        </a:spcBef>
        <a:spcAft>
          <a:spcPct val="0"/>
        </a:spcAft>
        <a:defRPr sz="3600" b="1">
          <a:solidFill>
            <a:srgbClr val="CCECFF"/>
          </a:solidFill>
          <a:latin typeface="Arial" charset="0"/>
        </a:defRPr>
      </a:lvl4pPr>
      <a:lvl5pPr algn="l" rtl="0" eaLnBrk="0" fontAlgn="base" hangingPunct="0">
        <a:spcBef>
          <a:spcPct val="20000"/>
        </a:spcBef>
        <a:spcAft>
          <a:spcPct val="0"/>
        </a:spcAft>
        <a:defRPr sz="3600" b="1">
          <a:solidFill>
            <a:srgbClr val="CCECFF"/>
          </a:solidFill>
          <a:latin typeface="Arial" charset="0"/>
        </a:defRPr>
      </a:lvl5pPr>
      <a:lvl6pPr marL="457200" algn="l" rtl="0" fontAlgn="base">
        <a:spcBef>
          <a:spcPct val="20000"/>
        </a:spcBef>
        <a:spcAft>
          <a:spcPct val="0"/>
        </a:spcAft>
        <a:defRPr sz="3600" b="1">
          <a:solidFill>
            <a:srgbClr val="CCECFF"/>
          </a:solidFill>
          <a:latin typeface="Arial" charset="0"/>
        </a:defRPr>
      </a:lvl6pPr>
      <a:lvl7pPr marL="914400" algn="l" rtl="0" fontAlgn="base">
        <a:spcBef>
          <a:spcPct val="20000"/>
        </a:spcBef>
        <a:spcAft>
          <a:spcPct val="0"/>
        </a:spcAft>
        <a:defRPr sz="3600" b="1">
          <a:solidFill>
            <a:srgbClr val="CCECFF"/>
          </a:solidFill>
          <a:latin typeface="Arial" charset="0"/>
        </a:defRPr>
      </a:lvl7pPr>
      <a:lvl8pPr marL="1371600" algn="l" rtl="0" fontAlgn="base">
        <a:spcBef>
          <a:spcPct val="20000"/>
        </a:spcBef>
        <a:spcAft>
          <a:spcPct val="0"/>
        </a:spcAft>
        <a:defRPr sz="3600" b="1">
          <a:solidFill>
            <a:srgbClr val="CCECFF"/>
          </a:solidFill>
          <a:latin typeface="Arial" charset="0"/>
        </a:defRPr>
      </a:lvl8pPr>
      <a:lvl9pPr marL="1828800" algn="l" rtl="0" fontAlgn="base">
        <a:spcBef>
          <a:spcPct val="20000"/>
        </a:spcBef>
        <a:spcAft>
          <a:spcPct val="0"/>
        </a:spcAft>
        <a:defRPr sz="3600" b="1">
          <a:solidFill>
            <a:srgbClr val="CCECFF"/>
          </a:solidFill>
          <a:latin typeface="Arial" charset="0"/>
        </a:defRPr>
      </a:lvl9pPr>
    </p:titleStyle>
    <p:bodyStyle>
      <a:lvl1pPr marL="342900" indent="-342900" algn="l" rtl="0" eaLnBrk="0" fontAlgn="base" hangingPunct="0">
        <a:spcBef>
          <a:spcPct val="20000"/>
        </a:spcBef>
        <a:spcAft>
          <a:spcPct val="0"/>
        </a:spcAft>
        <a:buClr>
          <a:srgbClr val="99CCFF"/>
        </a:buClr>
        <a:buSzPct val="110000"/>
        <a:buChar char="•"/>
        <a:defRPr sz="3200">
          <a:solidFill>
            <a:srgbClr val="FFFFCC"/>
          </a:solidFill>
          <a:latin typeface="+mn-lt"/>
          <a:ea typeface="+mn-ea"/>
          <a:cs typeface="+mn-cs"/>
        </a:defRPr>
      </a:lvl1pPr>
      <a:lvl2pPr marL="742950" indent="-285750" algn="l" rtl="0" eaLnBrk="0" fontAlgn="base" hangingPunct="0">
        <a:spcBef>
          <a:spcPct val="20000"/>
        </a:spcBef>
        <a:spcAft>
          <a:spcPct val="0"/>
        </a:spcAft>
        <a:buClr>
          <a:srgbClr val="99CCFF"/>
        </a:buClr>
        <a:buSzPct val="110000"/>
        <a:buChar char="•"/>
        <a:defRPr sz="2800">
          <a:solidFill>
            <a:srgbClr val="FFFFCC"/>
          </a:solidFill>
          <a:latin typeface="+mn-lt"/>
          <a:ea typeface="ＭＳ Ｐゴシック" charset="-128"/>
        </a:defRPr>
      </a:lvl2pPr>
      <a:lvl3pPr marL="1143000" indent="-228600" algn="l" rtl="0" eaLnBrk="0" fontAlgn="base" hangingPunct="0">
        <a:spcBef>
          <a:spcPct val="20000"/>
        </a:spcBef>
        <a:spcAft>
          <a:spcPct val="0"/>
        </a:spcAft>
        <a:buClr>
          <a:srgbClr val="99CCFF"/>
        </a:buClr>
        <a:buSzPct val="110000"/>
        <a:buChar char="•"/>
        <a:defRPr sz="2400">
          <a:solidFill>
            <a:srgbClr val="FFFFCC"/>
          </a:solidFill>
          <a:latin typeface="+mn-lt"/>
          <a:ea typeface="ＭＳ Ｐゴシック" charset="-128"/>
        </a:defRPr>
      </a:lvl3pPr>
      <a:lvl4pPr marL="1600200" indent="-228600" algn="l" rtl="0" eaLnBrk="0" fontAlgn="base" hangingPunct="0">
        <a:spcBef>
          <a:spcPct val="20000"/>
        </a:spcBef>
        <a:spcAft>
          <a:spcPct val="0"/>
        </a:spcAft>
        <a:buClr>
          <a:srgbClr val="99CCFF"/>
        </a:buClr>
        <a:buSzPct val="110000"/>
        <a:buChar char="–"/>
        <a:defRPr sz="2000">
          <a:solidFill>
            <a:srgbClr val="FFFFCC"/>
          </a:solidFill>
          <a:latin typeface="+mn-lt"/>
          <a:ea typeface="ＭＳ Ｐゴシック" charset="-128"/>
        </a:defRPr>
      </a:lvl4pPr>
      <a:lvl5pPr marL="2057400" indent="-228600" algn="l" rtl="0" eaLnBrk="0" fontAlgn="base" hangingPunct="0">
        <a:spcBef>
          <a:spcPct val="20000"/>
        </a:spcBef>
        <a:spcAft>
          <a:spcPct val="0"/>
        </a:spcAft>
        <a:buClr>
          <a:srgbClr val="99CCFF"/>
        </a:buClr>
        <a:buSzPct val="110000"/>
        <a:buChar char="»"/>
        <a:defRPr sz="2000">
          <a:solidFill>
            <a:srgbClr val="FFFFCC"/>
          </a:solidFill>
          <a:latin typeface="+mn-lt"/>
          <a:ea typeface="ＭＳ Ｐゴシック" charset="-128"/>
        </a:defRPr>
      </a:lvl5pPr>
      <a:lvl6pPr marL="2514600" indent="-228600" algn="l" rtl="0" fontAlgn="base">
        <a:spcBef>
          <a:spcPct val="20000"/>
        </a:spcBef>
        <a:spcAft>
          <a:spcPct val="0"/>
        </a:spcAft>
        <a:buClr>
          <a:srgbClr val="99CCFF"/>
        </a:buClr>
        <a:buSzPct val="110000"/>
        <a:buChar char="»"/>
        <a:defRPr sz="2000">
          <a:solidFill>
            <a:srgbClr val="FFFFCC"/>
          </a:solidFill>
          <a:latin typeface="+mn-lt"/>
          <a:ea typeface="ＭＳ Ｐゴシック" charset="-128"/>
        </a:defRPr>
      </a:lvl6pPr>
      <a:lvl7pPr marL="2971800" indent="-228600" algn="l" rtl="0" fontAlgn="base">
        <a:spcBef>
          <a:spcPct val="20000"/>
        </a:spcBef>
        <a:spcAft>
          <a:spcPct val="0"/>
        </a:spcAft>
        <a:buClr>
          <a:srgbClr val="99CCFF"/>
        </a:buClr>
        <a:buSzPct val="110000"/>
        <a:buChar char="»"/>
        <a:defRPr sz="2000">
          <a:solidFill>
            <a:srgbClr val="FFFFCC"/>
          </a:solidFill>
          <a:latin typeface="+mn-lt"/>
          <a:ea typeface="ＭＳ Ｐゴシック" charset="-128"/>
        </a:defRPr>
      </a:lvl7pPr>
      <a:lvl8pPr marL="3429000" indent="-228600" algn="l" rtl="0" fontAlgn="base">
        <a:spcBef>
          <a:spcPct val="20000"/>
        </a:spcBef>
        <a:spcAft>
          <a:spcPct val="0"/>
        </a:spcAft>
        <a:buClr>
          <a:srgbClr val="99CCFF"/>
        </a:buClr>
        <a:buSzPct val="110000"/>
        <a:buChar char="»"/>
        <a:defRPr sz="2000">
          <a:solidFill>
            <a:srgbClr val="FFFFCC"/>
          </a:solidFill>
          <a:latin typeface="+mn-lt"/>
          <a:ea typeface="ＭＳ Ｐゴシック" charset="-128"/>
        </a:defRPr>
      </a:lvl8pPr>
      <a:lvl9pPr marL="3886200" indent="-228600" algn="l" rtl="0" fontAlgn="base">
        <a:spcBef>
          <a:spcPct val="20000"/>
        </a:spcBef>
        <a:spcAft>
          <a:spcPct val="0"/>
        </a:spcAft>
        <a:buClr>
          <a:srgbClr val="99CCFF"/>
        </a:buClr>
        <a:buSzPct val="110000"/>
        <a:buChar char="»"/>
        <a:defRPr sz="2000">
          <a:solidFill>
            <a:srgbClr val="FFFFCC"/>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395536" y="2132856"/>
            <a:ext cx="8501062" cy="1656184"/>
          </a:xfrm>
        </p:spPr>
        <p:txBody>
          <a:bodyPr/>
          <a:lstStyle/>
          <a:p>
            <a:r>
              <a:rPr lang="en-GB" sz="2400" dirty="0" smtClean="0">
                <a:solidFill>
                  <a:srgbClr val="FFFF00"/>
                </a:solidFill>
                <a:ea typeface="Times New Roman" charset="0"/>
                <a:cs typeface="Times New Roman" charset="0"/>
              </a:rPr>
              <a:t> </a:t>
            </a:r>
            <a:r>
              <a:rPr lang="en-GB" sz="2400" dirty="0">
                <a:solidFill>
                  <a:srgbClr val="FFFF00"/>
                </a:solidFill>
              </a:rPr>
              <a:t>Analysis of </a:t>
            </a:r>
            <a:r>
              <a:rPr lang="en-GB" sz="2400" dirty="0" smtClean="0">
                <a:solidFill>
                  <a:srgbClr val="FFFF00"/>
                </a:solidFill>
              </a:rPr>
              <a:t>incidents reported during 2007-2012 to </a:t>
            </a:r>
            <a:r>
              <a:rPr lang="en-GB" sz="2400" dirty="0">
                <a:solidFill>
                  <a:srgbClr val="FFFF00"/>
                </a:solidFill>
              </a:rPr>
              <a:t>the </a:t>
            </a:r>
            <a:r>
              <a:rPr lang="en-GB" sz="2400" dirty="0" smtClean="0">
                <a:solidFill>
                  <a:srgbClr val="FFFF00"/>
                </a:solidFill>
              </a:rPr>
              <a:t/>
            </a:r>
            <a:br>
              <a:rPr lang="en-GB" sz="2400" dirty="0" smtClean="0">
                <a:solidFill>
                  <a:srgbClr val="FFFF00"/>
                </a:solidFill>
              </a:rPr>
            </a:br>
            <a:r>
              <a:rPr lang="en-GB" sz="2400" dirty="0" smtClean="0">
                <a:solidFill>
                  <a:srgbClr val="FFFF00"/>
                </a:solidFill>
              </a:rPr>
              <a:t>IAEA’s </a:t>
            </a:r>
            <a:r>
              <a:rPr lang="en-GB" sz="2400" dirty="0">
                <a:solidFill>
                  <a:srgbClr val="FFFF00"/>
                </a:solidFill>
              </a:rPr>
              <a:t>Incident and </a:t>
            </a:r>
            <a:r>
              <a:rPr lang="en-GB" sz="2400" dirty="0" smtClean="0">
                <a:solidFill>
                  <a:srgbClr val="FFFF00"/>
                </a:solidFill>
              </a:rPr>
              <a:t>Trafficking Database</a:t>
            </a:r>
            <a:r>
              <a:rPr lang="en-GB" sz="2400" b="0" dirty="0" smtClean="0">
                <a:solidFill>
                  <a:srgbClr val="FFCC00"/>
                </a:solidFill>
                <a:ea typeface="Times New Roman" charset="0"/>
                <a:cs typeface="Times New Roman" charset="0"/>
              </a:rPr>
              <a:t/>
            </a:r>
            <a:br>
              <a:rPr lang="en-GB" sz="2400" b="0" dirty="0" smtClean="0">
                <a:solidFill>
                  <a:srgbClr val="FFCC00"/>
                </a:solidFill>
                <a:ea typeface="Times New Roman" charset="0"/>
                <a:cs typeface="Times New Roman" charset="0"/>
              </a:rPr>
            </a:br>
            <a:r>
              <a:rPr lang="en-GB" sz="1600" kern="1200" dirty="0" smtClean="0">
                <a:solidFill>
                  <a:srgbClr val="FFCC00"/>
                </a:solidFill>
                <a:ea typeface="Times New Roman" charset="0"/>
                <a:cs typeface="Times New Roman" charset="0"/>
              </a:rPr>
              <a:t/>
            </a:r>
            <a:br>
              <a:rPr lang="en-GB" sz="1600" kern="1200" dirty="0" smtClean="0">
                <a:solidFill>
                  <a:srgbClr val="FFCC00"/>
                </a:solidFill>
                <a:ea typeface="Times New Roman" charset="0"/>
                <a:cs typeface="Times New Roman" charset="0"/>
              </a:rPr>
            </a:br>
            <a:r>
              <a:rPr lang="en-GB" sz="1600" dirty="0"/>
              <a:t>International Conference on Advances </a:t>
            </a:r>
            <a:r>
              <a:rPr lang="en-GB" sz="1600" dirty="0" smtClean="0"/>
              <a:t>in Nuclear </a:t>
            </a:r>
            <a:r>
              <a:rPr lang="en-GB" sz="1600" dirty="0"/>
              <a:t>Forensics - IAEA CN-218</a:t>
            </a:r>
            <a:br>
              <a:rPr lang="en-GB" sz="1600" dirty="0"/>
            </a:br>
            <a:r>
              <a:rPr lang="en-GB" sz="1600" dirty="0" smtClean="0"/>
              <a:t>07 </a:t>
            </a:r>
            <a:r>
              <a:rPr lang="en-GB" sz="1600" dirty="0"/>
              <a:t>July </a:t>
            </a:r>
            <a:r>
              <a:rPr lang="en-GB" sz="1600" dirty="0" smtClean="0"/>
              <a:t>2014, IAEA </a:t>
            </a:r>
            <a:r>
              <a:rPr lang="en-GB" sz="1600" dirty="0"/>
              <a:t>HQ</a:t>
            </a:r>
            <a:r>
              <a:rPr lang="en-GB" sz="1600" dirty="0" smtClean="0"/>
              <a:t/>
            </a:r>
            <a:br>
              <a:rPr lang="en-GB" sz="1600" dirty="0" smtClean="0"/>
            </a:br>
            <a:r>
              <a:rPr lang="en-GB" sz="1600" kern="1200" dirty="0" smtClean="0">
                <a:solidFill>
                  <a:srgbClr val="FFCC00"/>
                </a:solidFill>
                <a:ea typeface="Times New Roman" charset="0"/>
                <a:cs typeface="Times New Roman" charset="0"/>
              </a:rPr>
              <a:t/>
            </a:r>
            <a:br>
              <a:rPr lang="en-GB" sz="1600" kern="1200" dirty="0" smtClean="0">
                <a:solidFill>
                  <a:srgbClr val="FFCC00"/>
                </a:solidFill>
                <a:ea typeface="Times New Roman" charset="0"/>
                <a:cs typeface="Times New Roman" charset="0"/>
              </a:rPr>
            </a:br>
            <a:endParaRPr lang="en-US" sz="1600" kern="1200" dirty="0">
              <a:solidFill>
                <a:srgbClr val="FFCC00"/>
              </a:solidFill>
              <a:ea typeface="Times New Roman" charset="0"/>
              <a:cs typeface="Times New Roman" charset="0"/>
            </a:endParaRPr>
          </a:p>
        </p:txBody>
      </p:sp>
      <p:sp>
        <p:nvSpPr>
          <p:cNvPr id="108548" name="Rectangle 4"/>
          <p:cNvSpPr>
            <a:spLocks noChangeArrowheads="1"/>
          </p:cNvSpPr>
          <p:nvPr/>
        </p:nvSpPr>
        <p:spPr bwMode="auto">
          <a:xfrm>
            <a:off x="3724275" y="2857500"/>
            <a:ext cx="9144000" cy="0"/>
          </a:xfrm>
          <a:prstGeom prst="rect">
            <a:avLst/>
          </a:prstGeom>
          <a:noFill/>
          <a:ln w="9525">
            <a:noFill/>
            <a:miter lim="800000"/>
            <a:headEnd/>
            <a:tailEnd/>
          </a:ln>
          <a:effectLst/>
        </p:spPr>
        <p:txBody>
          <a:bodyPr>
            <a:prstTxWarp prst="textNoShape">
              <a:avLst/>
            </a:prstTxWarp>
            <a:spAutoFit/>
          </a:bodyPr>
          <a:lstStyle/>
          <a:p>
            <a:endParaRPr lang="en-US"/>
          </a:p>
        </p:txBody>
      </p:sp>
      <p:sp>
        <p:nvSpPr>
          <p:cNvPr id="108549" name="Rectangle 5"/>
          <p:cNvSpPr>
            <a:spLocks noChangeArrowheads="1"/>
          </p:cNvSpPr>
          <p:nvPr/>
        </p:nvSpPr>
        <p:spPr bwMode="auto">
          <a:xfrm>
            <a:off x="4176713" y="3148013"/>
            <a:ext cx="9144000" cy="0"/>
          </a:xfrm>
          <a:prstGeom prst="rect">
            <a:avLst/>
          </a:prstGeom>
          <a:noFill/>
          <a:ln w="3175">
            <a:noFill/>
            <a:miter lim="800000"/>
            <a:headEnd type="none" w="sm" len="sm"/>
            <a:tailEnd type="none" w="sm" len="sm"/>
          </a:ln>
          <a:effectLst/>
        </p:spPr>
        <p:txBody>
          <a:bodyPr>
            <a:prstTxWarp prst="textNoShape">
              <a:avLst/>
            </a:prstTxWarp>
            <a:spAutoFit/>
          </a:bodyPr>
          <a:lstStyle/>
          <a:p>
            <a:endParaRPr lang="en-US"/>
          </a:p>
        </p:txBody>
      </p:sp>
      <p:sp>
        <p:nvSpPr>
          <p:cNvPr id="2" name="Rectangle 1"/>
          <p:cNvSpPr/>
          <p:nvPr/>
        </p:nvSpPr>
        <p:spPr>
          <a:xfrm>
            <a:off x="611560" y="4038163"/>
            <a:ext cx="8281168" cy="584775"/>
          </a:xfrm>
          <a:prstGeom prst="rect">
            <a:avLst/>
          </a:prstGeom>
        </p:spPr>
        <p:txBody>
          <a:bodyPr wrap="square">
            <a:spAutoFit/>
          </a:bodyPr>
          <a:lstStyle/>
          <a:p>
            <a:pPr algn="ctr"/>
            <a:r>
              <a:rPr lang="en-US" sz="1600" dirty="0" smtClean="0">
                <a:solidFill>
                  <a:srgbClr val="FFFFFF"/>
                </a:solidFill>
                <a:latin typeface="+mj-lt"/>
                <a:ea typeface="Times New Roman" charset="0"/>
                <a:cs typeface="Times New Roman" charset="0"/>
              </a:rPr>
              <a:t>Malcolm Nicholas</a:t>
            </a:r>
            <a:endParaRPr lang="en-GB" sz="1600" dirty="0" smtClean="0">
              <a:solidFill>
                <a:srgbClr val="FFFFFF"/>
              </a:solidFill>
              <a:latin typeface="+mj-lt"/>
              <a:ea typeface="Times New Roman" charset="0"/>
              <a:cs typeface="Times New Roman" charset="0"/>
            </a:endParaRPr>
          </a:p>
          <a:p>
            <a:pPr algn="ctr"/>
            <a:r>
              <a:rPr lang="en-GB" sz="1600" dirty="0" smtClean="0">
                <a:solidFill>
                  <a:srgbClr val="FFFFFF"/>
                </a:solidFill>
                <a:latin typeface="+mj-lt"/>
                <a:ea typeface="Times New Roman" charset="0"/>
                <a:cs typeface="Times New Roman" charset="0"/>
              </a:rPr>
              <a:t>Division </a:t>
            </a:r>
            <a:r>
              <a:rPr lang="en-GB" sz="1600" dirty="0">
                <a:solidFill>
                  <a:srgbClr val="FFFFFF"/>
                </a:solidFill>
                <a:latin typeface="+mj-lt"/>
                <a:ea typeface="Times New Roman" charset="0"/>
                <a:cs typeface="Times New Roman" charset="0"/>
              </a:rPr>
              <a:t>of Nuclear </a:t>
            </a:r>
            <a:r>
              <a:rPr lang="en-GB" sz="1600" dirty="0" smtClean="0">
                <a:solidFill>
                  <a:srgbClr val="FFFFFF"/>
                </a:solidFill>
                <a:latin typeface="+mj-lt"/>
                <a:ea typeface="Times New Roman" charset="0"/>
                <a:cs typeface="Times New Roman" charset="0"/>
              </a:rPr>
              <a:t>Security</a:t>
            </a:r>
            <a:endParaRPr lang="en-GB" sz="1600" dirty="0">
              <a:solidFill>
                <a:srgbClr val="FFFFFF"/>
              </a:solidFill>
              <a:latin typeface="+mj-lt"/>
            </a:endParaRPr>
          </a:p>
        </p:txBody>
      </p:sp>
    </p:spTree>
    <p:extLst>
      <p:ext uri="{BB962C8B-B14F-4D97-AF65-F5344CB8AC3E}">
        <p14:creationId xmlns:p14="http://schemas.microsoft.com/office/powerpoint/2010/main" val="4033187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FFFF00"/>
                </a:solidFill>
              </a:rPr>
              <a:t>Incidents by groups</a:t>
            </a:r>
            <a:endParaRPr lang="en-GB" sz="2400" dirty="0">
              <a:solidFill>
                <a:srgbClr val="FFFF00"/>
              </a:solidFill>
            </a:endParaRPr>
          </a:p>
        </p:txBody>
      </p:sp>
      <p:graphicFrame>
        <p:nvGraphicFramePr>
          <p:cNvPr id="7" name="Chart 6"/>
          <p:cNvGraphicFramePr>
            <a:graphicFrameLocks/>
          </p:cNvGraphicFramePr>
          <p:nvPr>
            <p:extLst>
              <p:ext uri="{D42A27DB-BD31-4B8C-83A1-F6EECF244321}">
                <p14:modId xmlns:p14="http://schemas.microsoft.com/office/powerpoint/2010/main" val="500620748"/>
              </p:ext>
            </p:extLst>
          </p:nvPr>
        </p:nvGraphicFramePr>
        <p:xfrm>
          <a:off x="2123728" y="1124744"/>
          <a:ext cx="5256584"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8578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sz="1800" b="1" i="0" u="none" strike="noStrike" kern="1200" baseline="0">
                <a:solidFill>
                  <a:prstClr val="black"/>
                </a:solidFill>
                <a:latin typeface="+mn-lt"/>
                <a:ea typeface="+mn-ea"/>
                <a:cs typeface="+mn-cs"/>
              </a:defRPr>
            </a:pPr>
            <a:r>
              <a:rPr lang="en-GB" sz="2400" kern="1200" dirty="0">
                <a:solidFill>
                  <a:srgbClr val="FFFF00"/>
                </a:solidFill>
              </a:rPr>
              <a:t>Nuclear material incidents by material type</a:t>
            </a:r>
          </a:p>
        </p:txBody>
      </p:sp>
      <p:graphicFrame>
        <p:nvGraphicFramePr>
          <p:cNvPr id="6" name="Chart 5"/>
          <p:cNvGraphicFramePr>
            <a:graphicFrameLocks/>
          </p:cNvGraphicFramePr>
          <p:nvPr>
            <p:extLst>
              <p:ext uri="{D42A27DB-BD31-4B8C-83A1-F6EECF244321}">
                <p14:modId xmlns:p14="http://schemas.microsoft.com/office/powerpoint/2010/main" val="360762223"/>
              </p:ext>
            </p:extLst>
          </p:nvPr>
        </p:nvGraphicFramePr>
        <p:xfrm>
          <a:off x="1331640" y="1282477"/>
          <a:ext cx="6048672"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987824" y="5445222"/>
            <a:ext cx="2993127" cy="830997"/>
          </a:xfrm>
          <a:prstGeom prst="rect">
            <a:avLst/>
          </a:prstGeom>
          <a:noFill/>
        </p:spPr>
        <p:txBody>
          <a:bodyPr wrap="none" rtlCol="0">
            <a:spAutoFit/>
          </a:bodyPr>
          <a:lstStyle/>
          <a:p>
            <a:r>
              <a:rPr lang="en-US" dirty="0" smtClean="0">
                <a:latin typeface="+mn-lt"/>
              </a:rPr>
              <a:t>121 </a:t>
            </a:r>
            <a:r>
              <a:rPr lang="en-US" dirty="0">
                <a:latin typeface="+mn-lt"/>
              </a:rPr>
              <a:t>incidents in total</a:t>
            </a:r>
            <a:endParaRPr lang="en-GB" dirty="0">
              <a:latin typeface="+mn-lt"/>
            </a:endParaRPr>
          </a:p>
          <a:p>
            <a:endParaRPr lang="en-GB" dirty="0"/>
          </a:p>
        </p:txBody>
      </p:sp>
    </p:spTree>
    <p:extLst>
      <p:ext uri="{BB962C8B-B14F-4D97-AF65-F5344CB8AC3E}">
        <p14:creationId xmlns:p14="http://schemas.microsoft.com/office/powerpoint/2010/main" val="3264158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solidFill>
                  <a:srgbClr val="FFFF00"/>
                </a:solidFill>
              </a:rPr>
              <a:t>N</a:t>
            </a:r>
            <a:r>
              <a:rPr lang="en-US" sz="2400" dirty="0" smtClean="0">
                <a:solidFill>
                  <a:srgbClr val="FFFF00"/>
                </a:solidFill>
              </a:rPr>
              <a:t>uclear criticality accident </a:t>
            </a:r>
            <a:r>
              <a:rPr lang="en-US" sz="2400" dirty="0" smtClean="0">
                <a:solidFill>
                  <a:srgbClr val="FFFF00"/>
                </a:solidFill>
              </a:rPr>
              <a:t>(1999</a:t>
            </a:r>
            <a:r>
              <a:rPr lang="en-US" sz="2400" dirty="0" smtClean="0">
                <a:solidFill>
                  <a:srgbClr val="FFFF00"/>
                </a:solidFill>
              </a:rPr>
              <a:t>)</a:t>
            </a:r>
            <a:endParaRPr lang="en-GB" sz="2400" dirty="0">
              <a:solidFill>
                <a:srgbClr val="FFFF00"/>
              </a:solidFill>
            </a:endParaRPr>
          </a:p>
        </p:txBody>
      </p:sp>
      <p:pic>
        <p:nvPicPr>
          <p:cNvPr id="706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379919"/>
            <a:ext cx="4022254" cy="31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504" y="1124744"/>
            <a:ext cx="4680520" cy="4893647"/>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mn-lt"/>
                <a:cs typeface="Times New Roman" panose="02020603050405020304" pitchFamily="18" charset="0"/>
              </a:rPr>
              <a:t>Model of ‘blue flash’ accidentally achieved by adding dissolving ~ 16 kg of </a:t>
            </a:r>
            <a:r>
              <a:rPr lang="en-US" sz="2000" u="sng" dirty="0" smtClean="0">
                <a:latin typeface="+mn-lt"/>
                <a:cs typeface="Times New Roman" panose="02020603050405020304" pitchFamily="18" charset="0"/>
              </a:rPr>
              <a:t>low</a:t>
            </a:r>
            <a:r>
              <a:rPr lang="en-US" sz="2000" dirty="0" smtClean="0">
                <a:latin typeface="+mn-lt"/>
                <a:cs typeface="Times New Roman" panose="02020603050405020304" pitchFamily="18" charset="0"/>
              </a:rPr>
              <a:t> enriched uranium</a:t>
            </a:r>
          </a:p>
          <a:p>
            <a:pPr marL="171450" indent="-171450">
              <a:buFont typeface="Arial" panose="020B0604020202020204" pitchFamily="34" charset="0"/>
              <a:buChar char="•"/>
            </a:pPr>
            <a:endParaRPr lang="en-US" sz="1000" dirty="0">
              <a:latin typeface="+mn-lt"/>
              <a:cs typeface="Times New Roman" panose="02020603050405020304" pitchFamily="18" charset="0"/>
            </a:endParaRPr>
          </a:p>
          <a:p>
            <a:pPr marL="342900" indent="-342900">
              <a:buFont typeface="Arial" panose="020B0604020202020204" pitchFamily="34" charset="0"/>
              <a:buChar char="•"/>
            </a:pPr>
            <a:r>
              <a:rPr lang="en-US" sz="2000" dirty="0" smtClean="0">
                <a:latin typeface="+mn-lt"/>
                <a:cs typeface="Times New Roman" panose="02020603050405020304" pitchFamily="18" charset="0"/>
              </a:rPr>
              <a:t>Intermittent criticality lasted 20 hours before being shutdown manually</a:t>
            </a:r>
          </a:p>
          <a:p>
            <a:pPr marL="171450" indent="-171450">
              <a:buFont typeface="Arial" panose="020B0604020202020204" pitchFamily="34" charset="0"/>
              <a:buChar char="•"/>
            </a:pPr>
            <a:endParaRPr lang="en-US" sz="1000" dirty="0">
              <a:latin typeface="+mn-lt"/>
              <a:cs typeface="Times New Roman" panose="02020603050405020304" pitchFamily="18" charset="0"/>
            </a:endParaRPr>
          </a:p>
          <a:p>
            <a:pPr marL="342900" indent="-342900">
              <a:buFont typeface="Arial" panose="020B0604020202020204" pitchFamily="34" charset="0"/>
              <a:buChar char="•"/>
            </a:pPr>
            <a:r>
              <a:rPr lang="en-GB" sz="2000" dirty="0" smtClean="0">
                <a:latin typeface="+mn-lt"/>
              </a:rPr>
              <a:t>Two fatalities. Five </a:t>
            </a:r>
            <a:r>
              <a:rPr lang="en-GB" sz="2000" dirty="0">
                <a:latin typeface="+mn-lt"/>
              </a:rPr>
              <a:t>hours after </a:t>
            </a:r>
            <a:r>
              <a:rPr lang="en-GB" sz="2000" dirty="0" smtClean="0">
                <a:latin typeface="+mn-lt"/>
              </a:rPr>
              <a:t>start of </a:t>
            </a:r>
            <a:r>
              <a:rPr lang="en-GB" sz="2000" dirty="0">
                <a:latin typeface="+mn-lt"/>
              </a:rPr>
              <a:t>criticality, </a:t>
            </a:r>
            <a:r>
              <a:rPr lang="en-GB" sz="2000" dirty="0" smtClean="0">
                <a:latin typeface="+mn-lt"/>
              </a:rPr>
              <a:t>160 people evacuated </a:t>
            </a:r>
            <a:r>
              <a:rPr lang="en-GB" sz="2000" dirty="0">
                <a:latin typeface="+mn-lt"/>
              </a:rPr>
              <a:t>from 39 </a:t>
            </a:r>
            <a:r>
              <a:rPr lang="en-GB" sz="2000" dirty="0" smtClean="0">
                <a:latin typeface="+mn-lt"/>
              </a:rPr>
              <a:t>houses </a:t>
            </a:r>
            <a:r>
              <a:rPr lang="en-GB" sz="2000" dirty="0">
                <a:latin typeface="+mn-lt"/>
              </a:rPr>
              <a:t>within a 350 metre radius from </a:t>
            </a:r>
            <a:r>
              <a:rPr lang="en-GB" sz="2000" dirty="0" smtClean="0">
                <a:latin typeface="+mn-lt"/>
              </a:rPr>
              <a:t>accident point. 10 kilometre ‘stay-indoors’ zone established after 12 hours.</a:t>
            </a:r>
            <a:endParaRPr lang="en-US" sz="2000" dirty="0" smtClean="0">
              <a:latin typeface="+mn-lt"/>
              <a:cs typeface="Times New Roman" panose="02020603050405020304" pitchFamily="18" charset="0"/>
            </a:endParaRPr>
          </a:p>
          <a:p>
            <a:pPr marL="171450" indent="-171450">
              <a:buFont typeface="Arial" panose="020B0604020202020204" pitchFamily="34" charset="0"/>
              <a:buChar char="•"/>
            </a:pPr>
            <a:endParaRPr lang="en-US" sz="1000" dirty="0">
              <a:latin typeface="+mn-lt"/>
              <a:cs typeface="Times New Roman" panose="02020603050405020304" pitchFamily="18" charset="0"/>
            </a:endParaRPr>
          </a:p>
          <a:p>
            <a:pPr marL="342900" indent="-342900">
              <a:buFont typeface="Arial" panose="020B0604020202020204" pitchFamily="34" charset="0"/>
              <a:buChar char="•"/>
            </a:pPr>
            <a:r>
              <a:rPr lang="en-US" sz="2000" dirty="0" smtClean="0">
                <a:latin typeface="+mn-lt"/>
                <a:cs typeface="Times New Roman" panose="02020603050405020304" pitchFamily="18" charset="0"/>
              </a:rPr>
              <a:t>Reportedly over 50 nuclear criticality accidents have occurred globally</a:t>
            </a:r>
          </a:p>
          <a:p>
            <a:endParaRPr lang="en-GB" dirty="0"/>
          </a:p>
        </p:txBody>
      </p:sp>
    </p:spTree>
    <p:extLst>
      <p:ext uri="{BB962C8B-B14F-4D97-AF65-F5344CB8AC3E}">
        <p14:creationId xmlns:p14="http://schemas.microsoft.com/office/powerpoint/2010/main" val="1324546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sz="1800" b="1" i="0" u="none" strike="noStrike" kern="1200" baseline="0">
                <a:solidFill>
                  <a:prstClr val="black"/>
                </a:solidFill>
                <a:latin typeface="+mn-lt"/>
                <a:ea typeface="+mn-ea"/>
                <a:cs typeface="+mn-cs"/>
              </a:defRPr>
            </a:pPr>
            <a:r>
              <a:rPr lang="en-GB" sz="2400" kern="1200" dirty="0">
                <a:solidFill>
                  <a:srgbClr val="FFFF00"/>
                </a:solidFill>
              </a:rPr>
              <a:t>Nuclear material incidents by material type</a:t>
            </a:r>
          </a:p>
        </p:txBody>
      </p:sp>
      <p:graphicFrame>
        <p:nvGraphicFramePr>
          <p:cNvPr id="6" name="Chart 5"/>
          <p:cNvGraphicFramePr>
            <a:graphicFrameLocks/>
          </p:cNvGraphicFramePr>
          <p:nvPr>
            <p:extLst>
              <p:ext uri="{D42A27DB-BD31-4B8C-83A1-F6EECF244321}">
                <p14:modId xmlns:p14="http://schemas.microsoft.com/office/powerpoint/2010/main" val="143762568"/>
              </p:ext>
            </p:extLst>
          </p:nvPr>
        </p:nvGraphicFramePr>
        <p:xfrm>
          <a:off x="1331640" y="1282477"/>
          <a:ext cx="6048672"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987824" y="5445222"/>
            <a:ext cx="2993127" cy="830997"/>
          </a:xfrm>
          <a:prstGeom prst="rect">
            <a:avLst/>
          </a:prstGeom>
          <a:noFill/>
        </p:spPr>
        <p:txBody>
          <a:bodyPr wrap="none" rtlCol="0">
            <a:spAutoFit/>
          </a:bodyPr>
          <a:lstStyle/>
          <a:p>
            <a:r>
              <a:rPr lang="en-US" dirty="0" smtClean="0">
                <a:latin typeface="+mn-lt"/>
              </a:rPr>
              <a:t>121 </a:t>
            </a:r>
            <a:r>
              <a:rPr lang="en-US" dirty="0">
                <a:latin typeface="+mn-lt"/>
              </a:rPr>
              <a:t>incidents in total</a:t>
            </a:r>
            <a:endParaRPr lang="en-GB" dirty="0">
              <a:latin typeface="+mn-lt"/>
            </a:endParaRPr>
          </a:p>
          <a:p>
            <a:endParaRPr lang="en-GB" dirty="0"/>
          </a:p>
        </p:txBody>
      </p:sp>
    </p:spTree>
    <p:extLst>
      <p:ext uri="{BB962C8B-B14F-4D97-AF65-F5344CB8AC3E}">
        <p14:creationId xmlns:p14="http://schemas.microsoft.com/office/powerpoint/2010/main" val="3154282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8425"/>
            <a:ext cx="9036496" cy="762000"/>
          </a:xfrm>
        </p:spPr>
        <p:txBody>
          <a:bodyPr/>
          <a:lstStyle/>
          <a:p>
            <a:pPr>
              <a:defRPr sz="1800" b="1" i="0" u="none" strike="noStrike" kern="1200" baseline="0">
                <a:solidFill>
                  <a:srgbClr val="FFFFFF"/>
                </a:solidFill>
                <a:latin typeface="+mn-lt"/>
                <a:ea typeface="+mn-ea"/>
                <a:cs typeface="+mn-cs"/>
              </a:defRPr>
            </a:pPr>
            <a:r>
              <a:rPr lang="en-GB" sz="2400" kern="1200" dirty="0">
                <a:solidFill>
                  <a:srgbClr val="FFFF00"/>
                </a:solidFill>
              </a:rPr>
              <a:t>Radioactive sources incidents by </a:t>
            </a:r>
            <a:r>
              <a:rPr lang="en-GB" sz="2400" kern="1200" dirty="0" smtClean="0">
                <a:solidFill>
                  <a:srgbClr val="FFFF00"/>
                </a:solidFill>
              </a:rPr>
              <a:t>RS-G-1.9 </a:t>
            </a:r>
            <a:r>
              <a:rPr lang="en-GB" sz="2400" kern="1200" dirty="0">
                <a:solidFill>
                  <a:srgbClr val="FFFF00"/>
                </a:solidFill>
              </a:rPr>
              <a:t>categories (1-5)</a:t>
            </a:r>
          </a:p>
        </p:txBody>
      </p:sp>
      <p:graphicFrame>
        <p:nvGraphicFramePr>
          <p:cNvPr id="8" name="Chart 7"/>
          <p:cNvGraphicFramePr>
            <a:graphicFrameLocks/>
          </p:cNvGraphicFramePr>
          <p:nvPr>
            <p:extLst>
              <p:ext uri="{D42A27DB-BD31-4B8C-83A1-F6EECF244321}">
                <p14:modId xmlns:p14="http://schemas.microsoft.com/office/powerpoint/2010/main" val="2931628926"/>
              </p:ext>
            </p:extLst>
          </p:nvPr>
        </p:nvGraphicFramePr>
        <p:xfrm>
          <a:off x="1691680" y="1268760"/>
          <a:ext cx="5832648"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275856" y="5661248"/>
            <a:ext cx="2993127" cy="461665"/>
          </a:xfrm>
          <a:prstGeom prst="rect">
            <a:avLst/>
          </a:prstGeom>
          <a:noFill/>
        </p:spPr>
        <p:txBody>
          <a:bodyPr wrap="none" rtlCol="0">
            <a:spAutoFit/>
          </a:bodyPr>
          <a:lstStyle/>
          <a:p>
            <a:r>
              <a:rPr lang="en-US" dirty="0" smtClean="0">
                <a:latin typeface="+mn-lt"/>
              </a:rPr>
              <a:t>656 incidents in total</a:t>
            </a:r>
            <a:endParaRPr lang="en-GB" dirty="0">
              <a:latin typeface="+mn-lt"/>
            </a:endParaRPr>
          </a:p>
        </p:txBody>
      </p:sp>
    </p:spTree>
    <p:extLst>
      <p:ext uri="{BB962C8B-B14F-4D97-AF65-F5344CB8AC3E}">
        <p14:creationId xmlns:p14="http://schemas.microsoft.com/office/powerpoint/2010/main" val="3342245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txBox="1">
            <a:spLocks noChangeArrowheads="1"/>
          </p:cNvSpPr>
          <p:nvPr/>
        </p:nvSpPr>
        <p:spPr bwMode="black">
          <a:xfrm>
            <a:off x="0" y="115888"/>
            <a:ext cx="9144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1" tIns="28796" rIns="57591" bIns="28796" anchor="ctr"/>
          <a:lstStyle>
            <a:lvl1pPr eaLnBrk="0" hangingPunct="0">
              <a:defRPr sz="1600">
                <a:solidFill>
                  <a:schemeClr val="tx1"/>
                </a:solidFill>
                <a:latin typeface="Times New Roman" pitchFamily="18" charset="0"/>
                <a:cs typeface="Arial" charset="0"/>
              </a:defRPr>
            </a:lvl1pPr>
            <a:lvl2pPr marL="742950" indent="-285750" eaLnBrk="0" hangingPunct="0">
              <a:defRPr sz="1600">
                <a:solidFill>
                  <a:schemeClr val="tx1"/>
                </a:solidFill>
                <a:latin typeface="Times New Roman" pitchFamily="18" charset="0"/>
                <a:cs typeface="Arial" charset="0"/>
              </a:defRPr>
            </a:lvl2pPr>
            <a:lvl3pPr marL="1143000" indent="-228600" eaLnBrk="0" hangingPunct="0">
              <a:defRPr sz="1600">
                <a:solidFill>
                  <a:schemeClr val="tx1"/>
                </a:solidFill>
                <a:latin typeface="Times New Roman" pitchFamily="18" charset="0"/>
                <a:cs typeface="Arial" charset="0"/>
              </a:defRPr>
            </a:lvl3pPr>
            <a:lvl4pPr marL="1600200" indent="-228600" eaLnBrk="0" hangingPunct="0">
              <a:defRPr sz="1600">
                <a:solidFill>
                  <a:schemeClr val="tx1"/>
                </a:solidFill>
                <a:latin typeface="Times New Roman" pitchFamily="18" charset="0"/>
                <a:cs typeface="Arial" charset="0"/>
              </a:defRPr>
            </a:lvl4pPr>
            <a:lvl5pPr marL="2057400" indent="-228600" eaLnBrk="0" hangingPunct="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eaLnBrk="1" hangingPunct="1">
              <a:spcBef>
                <a:spcPct val="20000"/>
              </a:spcBef>
              <a:defRPr/>
            </a:pPr>
            <a:r>
              <a:rPr lang="en-GB" sz="2400" b="1" dirty="0" smtClean="0">
                <a:solidFill>
                  <a:srgbClr val="FFFF00"/>
                </a:solidFill>
                <a:latin typeface="+mj-lt"/>
              </a:rPr>
              <a:t>Modelled dispersion of 40 </a:t>
            </a:r>
            <a:r>
              <a:rPr lang="en-GB" sz="2400" b="1" dirty="0" err="1" smtClean="0">
                <a:solidFill>
                  <a:srgbClr val="FFFF00"/>
                </a:solidFill>
                <a:latin typeface="+mj-lt"/>
              </a:rPr>
              <a:t>GBq</a:t>
            </a:r>
            <a:r>
              <a:rPr lang="en-GB" sz="2400" b="1" dirty="0" smtClean="0">
                <a:solidFill>
                  <a:srgbClr val="FFFF00"/>
                </a:solidFill>
                <a:latin typeface="+mj-lt"/>
              </a:rPr>
              <a:t> Am-241 source with 1 kg TNT</a:t>
            </a:r>
            <a:r>
              <a:rPr lang="en-GB" sz="3600" b="1" dirty="0" smtClean="0">
                <a:solidFill>
                  <a:srgbClr val="D7F5F9"/>
                </a:solidFill>
                <a:latin typeface="+mj-lt"/>
              </a:rPr>
              <a:t/>
            </a:r>
            <a:br>
              <a:rPr lang="en-GB" sz="3600" b="1" dirty="0" smtClean="0">
                <a:solidFill>
                  <a:srgbClr val="D7F5F9"/>
                </a:solidFill>
                <a:latin typeface="+mj-lt"/>
              </a:rPr>
            </a:br>
            <a:endParaRPr lang="en-US" b="1" dirty="0" smtClean="0">
              <a:solidFill>
                <a:srgbClr val="000000"/>
              </a:solidFill>
              <a:latin typeface="+mj-lt"/>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30325"/>
            <a:ext cx="5400675"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4625" y="4941888"/>
            <a:ext cx="8135560" cy="1200329"/>
          </a:xfrm>
          <a:prstGeom prst="rect">
            <a:avLst/>
          </a:prstGeom>
          <a:noFill/>
        </p:spPr>
        <p:txBody>
          <a:bodyPr wrap="none">
            <a:spAutoFit/>
          </a:bodyPr>
          <a:lstStyle/>
          <a:p>
            <a:pPr>
              <a:defRPr/>
            </a:pPr>
            <a:r>
              <a:rPr lang="en-GB" sz="1800" i="1" dirty="0" err="1">
                <a:solidFill>
                  <a:srgbClr val="FFFF00"/>
                </a:solidFill>
                <a:latin typeface="+mj-lt"/>
              </a:rPr>
              <a:t>Colella</a:t>
            </a:r>
            <a:r>
              <a:rPr lang="en-GB" sz="1800" i="1" dirty="0">
                <a:solidFill>
                  <a:srgbClr val="FFFF00"/>
                </a:solidFill>
                <a:latin typeface="+mj-lt"/>
              </a:rPr>
              <a:t>, Logan, McIntosh and Thomson “An introduction to nuclear terrorism”, </a:t>
            </a:r>
          </a:p>
          <a:p>
            <a:pPr>
              <a:defRPr/>
            </a:pPr>
            <a:r>
              <a:rPr lang="en-GB" sz="1800" i="1" dirty="0">
                <a:solidFill>
                  <a:srgbClr val="FFFF00"/>
                </a:solidFill>
                <a:latin typeface="+mj-lt"/>
              </a:rPr>
              <a:t>The Australian </a:t>
            </a:r>
            <a:r>
              <a:rPr lang="en-US" sz="1800" i="1" dirty="0">
                <a:solidFill>
                  <a:srgbClr val="FFFF00"/>
                </a:solidFill>
                <a:latin typeface="+mj-lt"/>
              </a:rPr>
              <a:t>Journal of Emergency Management, Vol.20 No.2 May 2005</a:t>
            </a:r>
          </a:p>
          <a:p>
            <a:pPr>
              <a:defRPr/>
            </a:pPr>
            <a:r>
              <a:rPr lang="en-US" sz="1800" i="1" dirty="0">
                <a:solidFill>
                  <a:srgbClr val="FFFF00"/>
                </a:solidFill>
                <a:latin typeface="+mj-lt"/>
              </a:rPr>
              <a:t> </a:t>
            </a:r>
            <a:r>
              <a:rPr lang="en-US" sz="1800" dirty="0">
                <a:solidFill>
                  <a:srgbClr val="FFFF00"/>
                </a:solidFill>
                <a:latin typeface="+mj-lt"/>
              </a:rPr>
              <a:t>(modelled using “HOTSPOT” code, LLNL).  </a:t>
            </a:r>
            <a:endParaRPr lang="en-US" sz="1800" dirty="0" smtClean="0">
              <a:solidFill>
                <a:srgbClr val="FFFF00"/>
              </a:solidFill>
              <a:latin typeface="+mj-lt"/>
            </a:endParaRPr>
          </a:p>
          <a:p>
            <a:pPr>
              <a:defRPr/>
            </a:pPr>
            <a:r>
              <a:rPr lang="en-US" sz="1800" i="1" u="sng" dirty="0" smtClean="0">
                <a:solidFill>
                  <a:srgbClr val="FFFFFF"/>
                </a:solidFill>
                <a:latin typeface="+mj-lt"/>
              </a:rPr>
              <a:t>Results </a:t>
            </a:r>
            <a:r>
              <a:rPr lang="en-US" sz="1800" i="1" u="sng" dirty="0">
                <a:solidFill>
                  <a:srgbClr val="FFFFFF"/>
                </a:solidFill>
                <a:latin typeface="+mj-lt"/>
              </a:rPr>
              <a:t>do not necessarily reflect </a:t>
            </a:r>
            <a:r>
              <a:rPr lang="en-US" sz="1800" i="1" u="sng" dirty="0" smtClean="0">
                <a:solidFill>
                  <a:srgbClr val="FFFFFF"/>
                </a:solidFill>
                <a:latin typeface="+mj-lt"/>
              </a:rPr>
              <a:t>the opinion </a:t>
            </a:r>
            <a:r>
              <a:rPr lang="en-US" sz="1800" i="1" u="sng" dirty="0">
                <a:solidFill>
                  <a:srgbClr val="FFFFFF"/>
                </a:solidFill>
                <a:latin typeface="+mj-lt"/>
              </a:rPr>
              <a:t>of the IAEA.</a:t>
            </a:r>
            <a:endParaRPr lang="en-GB" sz="1800" i="1" u="sng" dirty="0">
              <a:solidFill>
                <a:srgbClr val="FFFFFF"/>
              </a:solidFill>
              <a:latin typeface="+mj-lt"/>
            </a:endParaRPr>
          </a:p>
        </p:txBody>
      </p:sp>
      <p:sp>
        <p:nvSpPr>
          <p:cNvPr id="6" name="TextBox 5"/>
          <p:cNvSpPr txBox="1"/>
          <p:nvPr/>
        </p:nvSpPr>
        <p:spPr>
          <a:xfrm>
            <a:off x="5940425" y="1316038"/>
            <a:ext cx="3143250" cy="3078162"/>
          </a:xfrm>
          <a:prstGeom prst="rect">
            <a:avLst/>
          </a:prstGeom>
          <a:noFill/>
        </p:spPr>
        <p:txBody>
          <a:bodyPr wrap="none">
            <a:spAutoFit/>
          </a:bodyPr>
          <a:lstStyle/>
          <a:p>
            <a:pPr>
              <a:defRPr/>
            </a:pPr>
            <a:r>
              <a:rPr lang="en-US" sz="1800" dirty="0">
                <a:latin typeface="+mj-lt"/>
              </a:rPr>
              <a:t>50 year Committed Effective </a:t>
            </a:r>
          </a:p>
          <a:p>
            <a:pPr>
              <a:defRPr/>
            </a:pPr>
            <a:r>
              <a:rPr lang="en-US" sz="1800" dirty="0">
                <a:latin typeface="+mj-lt"/>
              </a:rPr>
              <a:t>Dose Equivalent </a:t>
            </a:r>
            <a:r>
              <a:rPr lang="en-GB" sz="1800" dirty="0">
                <a:latin typeface="+mj-lt"/>
              </a:rPr>
              <a:t>received</a:t>
            </a:r>
          </a:p>
          <a:p>
            <a:pPr>
              <a:defRPr/>
            </a:pPr>
            <a:r>
              <a:rPr lang="en-GB" sz="1800" dirty="0">
                <a:latin typeface="+mj-lt"/>
              </a:rPr>
              <a:t>by an individual remaining </a:t>
            </a:r>
          </a:p>
          <a:p>
            <a:pPr>
              <a:defRPr/>
            </a:pPr>
            <a:r>
              <a:rPr lang="en-GB" sz="1800" dirty="0">
                <a:latin typeface="+mj-lt"/>
              </a:rPr>
              <a:t>at a specific location during </a:t>
            </a:r>
          </a:p>
          <a:p>
            <a:pPr>
              <a:defRPr/>
            </a:pPr>
            <a:r>
              <a:rPr lang="en-GB" sz="1800" dirty="0">
                <a:latin typeface="+mj-lt"/>
              </a:rPr>
              <a:t>The radioactive material </a:t>
            </a:r>
          </a:p>
          <a:p>
            <a:pPr>
              <a:defRPr/>
            </a:pPr>
            <a:r>
              <a:rPr lang="en-GB" sz="1800" dirty="0">
                <a:latin typeface="+mj-lt"/>
              </a:rPr>
              <a:t>release:</a:t>
            </a:r>
          </a:p>
          <a:p>
            <a:pPr>
              <a:defRPr/>
            </a:pPr>
            <a:endParaRPr lang="en-US" sz="1800" i="1" dirty="0">
              <a:solidFill>
                <a:srgbClr val="FFFF00"/>
              </a:solidFill>
            </a:endParaRPr>
          </a:p>
          <a:p>
            <a:pPr>
              <a:defRPr/>
            </a:pPr>
            <a:endParaRPr lang="en-US" sz="1800" i="1" dirty="0">
              <a:solidFill>
                <a:srgbClr val="FFFF00"/>
              </a:solidFill>
              <a:latin typeface="+mj-lt"/>
            </a:endParaRPr>
          </a:p>
          <a:p>
            <a:pPr>
              <a:defRPr/>
            </a:pPr>
            <a:endParaRPr lang="en-US" sz="1800" dirty="0">
              <a:solidFill>
                <a:srgbClr val="FFFF00"/>
              </a:solidFill>
              <a:latin typeface="+mj-lt"/>
            </a:endParaRPr>
          </a:p>
          <a:p>
            <a:pPr>
              <a:defRPr/>
            </a:pPr>
            <a:endParaRPr lang="en-US" dirty="0"/>
          </a:p>
          <a:p>
            <a:pPr>
              <a:defRPr/>
            </a:pPr>
            <a:endParaRPr lang="en-GB" dirty="0">
              <a:solidFill>
                <a:srgbClr val="FFFF00"/>
              </a:solidFill>
            </a:endParaRPr>
          </a:p>
        </p:txBody>
      </p:sp>
      <p:sp>
        <p:nvSpPr>
          <p:cNvPr id="8" name="TextBox 7"/>
          <p:cNvSpPr txBox="1"/>
          <p:nvPr/>
        </p:nvSpPr>
        <p:spPr>
          <a:xfrm>
            <a:off x="6227763" y="3315841"/>
            <a:ext cx="2855912" cy="1569660"/>
          </a:xfrm>
          <a:prstGeom prst="rect">
            <a:avLst/>
          </a:prstGeom>
          <a:solidFill>
            <a:schemeClr val="tx1">
              <a:lumMod val="90000"/>
            </a:schemeClr>
          </a:solidFill>
          <a:ln>
            <a:solidFill>
              <a:srgbClr val="FFFFFF"/>
            </a:solidFill>
          </a:ln>
          <a:effectLst>
            <a:outerShdw blurRad="50800" dist="38100" dir="2700000" algn="tl" rotWithShape="0">
              <a:prstClr val="black">
                <a:alpha val="40000"/>
              </a:prstClr>
            </a:outerShdw>
          </a:effectLst>
        </p:spPr>
        <p:txBody>
          <a:bodyPr>
            <a:spAutoFit/>
          </a:bodyPr>
          <a:lstStyle/>
          <a:p>
            <a:pPr>
              <a:defRPr/>
            </a:pPr>
            <a:r>
              <a:rPr lang="en-US" sz="2400" i="1" dirty="0">
                <a:solidFill>
                  <a:srgbClr val="FFFF00"/>
                </a:solidFill>
                <a:latin typeface="+mj-lt"/>
              </a:rPr>
              <a:t>&gt;10 </a:t>
            </a:r>
            <a:r>
              <a:rPr lang="en-US" sz="2400" i="1" dirty="0" err="1">
                <a:solidFill>
                  <a:srgbClr val="FFFF00"/>
                </a:solidFill>
                <a:latin typeface="+mj-lt"/>
              </a:rPr>
              <a:t>milli</a:t>
            </a:r>
            <a:r>
              <a:rPr lang="en-US" sz="2400" i="1" dirty="0">
                <a:solidFill>
                  <a:srgbClr val="FFFF00"/>
                </a:solidFill>
                <a:latin typeface="+mj-lt"/>
              </a:rPr>
              <a:t>-Sieverts</a:t>
            </a:r>
          </a:p>
          <a:p>
            <a:pPr>
              <a:defRPr/>
            </a:pPr>
            <a:r>
              <a:rPr lang="en-US" sz="2400" i="1" dirty="0">
                <a:solidFill>
                  <a:srgbClr val="FFFF00"/>
                </a:solidFill>
                <a:latin typeface="+mj-lt"/>
              </a:rPr>
              <a:t> </a:t>
            </a:r>
            <a:r>
              <a:rPr lang="en-US" sz="2400" i="1" dirty="0">
                <a:solidFill>
                  <a:srgbClr val="00B050"/>
                </a:solidFill>
                <a:latin typeface="+mj-lt"/>
              </a:rPr>
              <a:t>&gt;5 </a:t>
            </a:r>
            <a:r>
              <a:rPr lang="en-US" sz="2400" i="1" dirty="0" err="1">
                <a:solidFill>
                  <a:srgbClr val="00B050"/>
                </a:solidFill>
                <a:latin typeface="+mj-lt"/>
              </a:rPr>
              <a:t>milli</a:t>
            </a:r>
            <a:r>
              <a:rPr lang="en-US" sz="2400" i="1" dirty="0">
                <a:solidFill>
                  <a:srgbClr val="00B050"/>
                </a:solidFill>
                <a:latin typeface="+mj-lt"/>
              </a:rPr>
              <a:t>-Sieverts</a:t>
            </a:r>
          </a:p>
          <a:p>
            <a:pPr>
              <a:defRPr/>
            </a:pPr>
            <a:r>
              <a:rPr lang="en-US" sz="2400" i="1" dirty="0">
                <a:solidFill>
                  <a:srgbClr val="FFFF00"/>
                </a:solidFill>
                <a:latin typeface="+mj-lt"/>
              </a:rPr>
              <a:t> </a:t>
            </a:r>
            <a:r>
              <a:rPr lang="en-US" sz="2400" i="1" dirty="0">
                <a:solidFill>
                  <a:schemeClr val="bg2">
                    <a:lumMod val="60000"/>
                    <a:lumOff val="40000"/>
                  </a:schemeClr>
                </a:solidFill>
                <a:latin typeface="+mj-lt"/>
              </a:rPr>
              <a:t>&gt;</a:t>
            </a:r>
            <a:r>
              <a:rPr lang="en-US" sz="2400" i="1" dirty="0">
                <a:solidFill>
                  <a:srgbClr val="7030A0"/>
                </a:solidFill>
                <a:latin typeface="+mj-lt"/>
              </a:rPr>
              <a:t>1 </a:t>
            </a:r>
            <a:r>
              <a:rPr lang="en-US" sz="2400" i="1" dirty="0" err="1">
                <a:solidFill>
                  <a:srgbClr val="7030A0"/>
                </a:solidFill>
                <a:latin typeface="+mj-lt"/>
              </a:rPr>
              <a:t>milli</a:t>
            </a:r>
            <a:r>
              <a:rPr lang="en-US" sz="2400" i="1" dirty="0">
                <a:solidFill>
                  <a:srgbClr val="7030A0"/>
                </a:solidFill>
                <a:latin typeface="+mj-lt"/>
              </a:rPr>
              <a:t>-Sieverts</a:t>
            </a:r>
          </a:p>
          <a:p>
            <a:pPr>
              <a:defRPr/>
            </a:pPr>
            <a:endParaRPr lang="en-GB" dirty="0"/>
          </a:p>
        </p:txBody>
      </p:sp>
    </p:spTree>
    <p:extLst>
      <p:ext uri="{BB962C8B-B14F-4D97-AF65-F5344CB8AC3E}">
        <p14:creationId xmlns:p14="http://schemas.microsoft.com/office/powerpoint/2010/main" val="347515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8425"/>
            <a:ext cx="9036496" cy="762000"/>
          </a:xfrm>
        </p:spPr>
        <p:txBody>
          <a:bodyPr/>
          <a:lstStyle/>
          <a:p>
            <a:pPr>
              <a:defRPr sz="1800" b="1" i="0" u="none" strike="noStrike" kern="1200" baseline="0">
                <a:solidFill>
                  <a:srgbClr val="FFFFFF"/>
                </a:solidFill>
                <a:latin typeface="+mn-lt"/>
                <a:ea typeface="+mn-ea"/>
                <a:cs typeface="+mn-cs"/>
              </a:defRPr>
            </a:pPr>
            <a:r>
              <a:rPr lang="en-GB" sz="2400" kern="1200" dirty="0">
                <a:solidFill>
                  <a:srgbClr val="FFFF00"/>
                </a:solidFill>
              </a:rPr>
              <a:t>Radioactive sources incidents by </a:t>
            </a:r>
            <a:r>
              <a:rPr lang="en-GB" sz="2400" kern="1200" dirty="0" smtClean="0">
                <a:solidFill>
                  <a:srgbClr val="FFFF00"/>
                </a:solidFill>
              </a:rPr>
              <a:t>RS-G-1.9 </a:t>
            </a:r>
            <a:r>
              <a:rPr lang="en-GB" sz="2400" kern="1200" dirty="0">
                <a:solidFill>
                  <a:srgbClr val="FFFF00"/>
                </a:solidFill>
              </a:rPr>
              <a:t>categories (1-5)</a:t>
            </a:r>
          </a:p>
        </p:txBody>
      </p:sp>
      <p:graphicFrame>
        <p:nvGraphicFramePr>
          <p:cNvPr id="8" name="Chart 7"/>
          <p:cNvGraphicFramePr>
            <a:graphicFrameLocks/>
          </p:cNvGraphicFramePr>
          <p:nvPr>
            <p:extLst>
              <p:ext uri="{D42A27DB-BD31-4B8C-83A1-F6EECF244321}">
                <p14:modId xmlns:p14="http://schemas.microsoft.com/office/powerpoint/2010/main" val="3693622427"/>
              </p:ext>
            </p:extLst>
          </p:nvPr>
        </p:nvGraphicFramePr>
        <p:xfrm>
          <a:off x="1691680" y="1268760"/>
          <a:ext cx="5832648"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275856" y="5661248"/>
            <a:ext cx="2993127" cy="461665"/>
          </a:xfrm>
          <a:prstGeom prst="rect">
            <a:avLst/>
          </a:prstGeom>
          <a:noFill/>
        </p:spPr>
        <p:txBody>
          <a:bodyPr wrap="none" rtlCol="0">
            <a:spAutoFit/>
          </a:bodyPr>
          <a:lstStyle/>
          <a:p>
            <a:r>
              <a:rPr lang="en-US" dirty="0" smtClean="0">
                <a:latin typeface="+mn-lt"/>
              </a:rPr>
              <a:t>656 incidents in total</a:t>
            </a:r>
            <a:endParaRPr lang="en-GB" dirty="0">
              <a:latin typeface="+mn-lt"/>
            </a:endParaRPr>
          </a:p>
        </p:txBody>
      </p:sp>
    </p:spTree>
    <p:extLst>
      <p:ext uri="{BB962C8B-B14F-4D97-AF65-F5344CB8AC3E}">
        <p14:creationId xmlns:p14="http://schemas.microsoft.com/office/powerpoint/2010/main" val="3203278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FFFF00"/>
                </a:solidFill>
              </a:rPr>
              <a:t>Border detections</a:t>
            </a:r>
            <a:endParaRPr lang="en-GB" sz="2400" dirty="0">
              <a:solidFill>
                <a:srgbClr val="FFFF00"/>
              </a:solidFill>
            </a:endParaRPr>
          </a:p>
        </p:txBody>
      </p:sp>
      <p:graphicFrame>
        <p:nvGraphicFramePr>
          <p:cNvPr id="4" name="Chart 3"/>
          <p:cNvGraphicFramePr>
            <a:graphicFrameLocks/>
          </p:cNvGraphicFramePr>
          <p:nvPr>
            <p:extLst>
              <p:ext uri="{D42A27DB-BD31-4B8C-83A1-F6EECF244321}">
                <p14:modId xmlns:p14="http://schemas.microsoft.com/office/powerpoint/2010/main" val="3533510980"/>
              </p:ext>
            </p:extLst>
          </p:nvPr>
        </p:nvGraphicFramePr>
        <p:xfrm>
          <a:off x="-252536" y="1772816"/>
          <a:ext cx="5040560"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331335349"/>
              </p:ext>
            </p:extLst>
          </p:nvPr>
        </p:nvGraphicFramePr>
        <p:xfrm>
          <a:off x="3779912" y="1772816"/>
          <a:ext cx="5071533"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3225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FFFF00"/>
                </a:solidFill>
              </a:rPr>
              <a:t>Border detections</a:t>
            </a:r>
            <a:endParaRPr lang="en-GB" sz="2400" dirty="0">
              <a:solidFill>
                <a:srgbClr val="FFFF00"/>
              </a:solidFill>
            </a:endParaRPr>
          </a:p>
        </p:txBody>
      </p:sp>
      <p:graphicFrame>
        <p:nvGraphicFramePr>
          <p:cNvPr id="4" name="Chart 3"/>
          <p:cNvGraphicFramePr>
            <a:graphicFrameLocks/>
          </p:cNvGraphicFramePr>
          <p:nvPr>
            <p:extLst>
              <p:ext uri="{D42A27DB-BD31-4B8C-83A1-F6EECF244321}">
                <p14:modId xmlns:p14="http://schemas.microsoft.com/office/powerpoint/2010/main" val="2596513011"/>
              </p:ext>
            </p:extLst>
          </p:nvPr>
        </p:nvGraphicFramePr>
        <p:xfrm>
          <a:off x="-252536" y="1772816"/>
          <a:ext cx="5040560"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168084448"/>
              </p:ext>
            </p:extLst>
          </p:nvPr>
        </p:nvGraphicFramePr>
        <p:xfrm>
          <a:off x="3779912" y="1772816"/>
          <a:ext cx="5071533"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24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FFFF00"/>
                </a:solidFill>
              </a:rPr>
              <a:t>Some points to ponder related to ITDB information</a:t>
            </a:r>
            <a:endParaRPr lang="en-GB" sz="2400" dirty="0">
              <a:solidFill>
                <a:srgbClr val="FFFF00"/>
              </a:solidFill>
            </a:endParaRPr>
          </a:p>
        </p:txBody>
      </p:sp>
      <p:sp>
        <p:nvSpPr>
          <p:cNvPr id="3" name="Slide Number Placeholder 2"/>
          <p:cNvSpPr>
            <a:spLocks noGrp="1"/>
          </p:cNvSpPr>
          <p:nvPr>
            <p:ph type="sldNum" sz="quarter" idx="12"/>
          </p:nvPr>
        </p:nvSpPr>
        <p:spPr/>
        <p:txBody>
          <a:bodyPr/>
          <a:lstStyle/>
          <a:p>
            <a:pPr>
              <a:defRPr/>
            </a:pPr>
            <a:fld id="{349223AC-AAE5-4B66-8B83-5A115CFFE30F}" type="slidenum">
              <a:rPr lang="en-GB" smtClean="0"/>
              <a:pPr>
                <a:defRPr/>
              </a:pPr>
              <a:t>19</a:t>
            </a:fld>
            <a:endParaRPr lang="en-GB"/>
          </a:p>
        </p:txBody>
      </p:sp>
      <p:sp>
        <p:nvSpPr>
          <p:cNvPr id="4" name="TextBox 3"/>
          <p:cNvSpPr txBox="1"/>
          <p:nvPr/>
        </p:nvSpPr>
        <p:spPr>
          <a:xfrm>
            <a:off x="159371" y="1196752"/>
            <a:ext cx="8784264" cy="1692771"/>
          </a:xfrm>
          <a:prstGeom prst="rect">
            <a:avLst/>
          </a:prstGeom>
          <a:noFill/>
        </p:spPr>
        <p:txBody>
          <a:bodyPr wrap="none" rtlCol="0">
            <a:spAutoFit/>
          </a:bodyPr>
          <a:lstStyle/>
          <a:p>
            <a:r>
              <a:rPr lang="en-US" sz="1600" b="1" dirty="0" smtClean="0">
                <a:solidFill>
                  <a:srgbClr val="FFFF00"/>
                </a:solidFill>
                <a:latin typeface="+mn-lt"/>
              </a:rPr>
              <a:t>1.</a:t>
            </a:r>
            <a:r>
              <a:rPr lang="en-US" sz="1600" dirty="0" smtClean="0">
                <a:latin typeface="+mn-lt"/>
              </a:rPr>
              <a:t> Due to the ITDB’s information contents on approximately 2500 incidents reported by States, </a:t>
            </a:r>
          </a:p>
          <a:p>
            <a:r>
              <a:rPr lang="en-US" sz="1600" dirty="0" smtClean="0">
                <a:latin typeface="+mn-lt"/>
              </a:rPr>
              <a:t>the ITDB is a tool that may assist States in some forensics tasks including those that involve </a:t>
            </a:r>
          </a:p>
          <a:p>
            <a:r>
              <a:rPr lang="en-US" sz="1600" dirty="0" smtClean="0">
                <a:latin typeface="+mn-lt"/>
              </a:rPr>
              <a:t>HEU and Pu</a:t>
            </a:r>
          </a:p>
          <a:p>
            <a:endParaRPr lang="en-US" sz="1600" dirty="0">
              <a:latin typeface="+mn-lt"/>
            </a:endParaRPr>
          </a:p>
          <a:p>
            <a:endParaRPr lang="en-US" sz="1600" dirty="0"/>
          </a:p>
          <a:p>
            <a:endParaRPr lang="en-GB" dirty="0"/>
          </a:p>
        </p:txBody>
      </p:sp>
    </p:spTree>
    <p:extLst>
      <p:ext uri="{BB962C8B-B14F-4D97-AF65-F5344CB8AC3E}">
        <p14:creationId xmlns:p14="http://schemas.microsoft.com/office/powerpoint/2010/main" val="1817072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1587" name="Picture 3" descr="Mark1999"/>
          <p:cNvPicPr>
            <a:picLocks noChangeAspect="1" noChangeArrowheads="1"/>
          </p:cNvPicPr>
          <p:nvPr/>
        </p:nvPicPr>
        <p:blipFill>
          <a:blip r:embed="rId3"/>
          <a:srcRect/>
          <a:stretch>
            <a:fillRect/>
          </a:stretch>
        </p:blipFill>
        <p:spPr bwMode="auto">
          <a:xfrm>
            <a:off x="6205538" y="4114800"/>
            <a:ext cx="2176462" cy="2535238"/>
          </a:xfrm>
          <a:prstGeom prst="rect">
            <a:avLst/>
          </a:prstGeom>
          <a:noFill/>
        </p:spPr>
      </p:pic>
      <p:pic>
        <p:nvPicPr>
          <p:cNvPr id="451588" name="Picture 4"/>
          <p:cNvPicPr>
            <a:picLocks noChangeAspect="1" noChangeArrowheads="1"/>
          </p:cNvPicPr>
          <p:nvPr/>
        </p:nvPicPr>
        <p:blipFill>
          <a:blip r:embed="rId4"/>
          <a:srcRect/>
          <a:stretch>
            <a:fillRect/>
          </a:stretch>
        </p:blipFill>
        <p:spPr bwMode="auto">
          <a:xfrm>
            <a:off x="6705600" y="2771775"/>
            <a:ext cx="2057400" cy="1743075"/>
          </a:xfrm>
          <a:prstGeom prst="rect">
            <a:avLst/>
          </a:prstGeom>
          <a:noFill/>
          <a:ln w="9525">
            <a:noFill/>
            <a:miter lim="800000"/>
            <a:headEnd/>
            <a:tailEnd/>
          </a:ln>
          <a:effectLst>
            <a:outerShdw blurRad="63500" dist="107763" dir="2700000" algn="ctr" rotWithShape="0">
              <a:srgbClr val="000000">
                <a:alpha val="50000"/>
              </a:srgbClr>
            </a:outerShdw>
          </a:effectLst>
        </p:spPr>
      </p:pic>
      <p:pic>
        <p:nvPicPr>
          <p:cNvPr id="451589" name="Picture 5" descr="Seized fuel pellets"/>
          <p:cNvPicPr>
            <a:picLocks noChangeAspect="1" noChangeArrowheads="1"/>
          </p:cNvPicPr>
          <p:nvPr/>
        </p:nvPicPr>
        <p:blipFill>
          <a:blip r:embed="rId5"/>
          <a:srcRect/>
          <a:stretch>
            <a:fillRect/>
          </a:stretch>
        </p:blipFill>
        <p:spPr bwMode="auto">
          <a:xfrm>
            <a:off x="5818188" y="1368425"/>
            <a:ext cx="2649537" cy="1816100"/>
          </a:xfrm>
          <a:prstGeom prst="rect">
            <a:avLst/>
          </a:prstGeom>
          <a:noFill/>
        </p:spPr>
      </p:pic>
      <p:sp>
        <p:nvSpPr>
          <p:cNvPr id="451590" name="Rectangle 6"/>
          <p:cNvSpPr>
            <a:spLocks noChangeArrowheads="1"/>
          </p:cNvSpPr>
          <p:nvPr/>
        </p:nvSpPr>
        <p:spPr bwMode="gray">
          <a:xfrm>
            <a:off x="152400" y="1720850"/>
            <a:ext cx="5616575" cy="3733800"/>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40000"/>
              </a:spcBef>
              <a:buClr>
                <a:schemeClr val="folHlink"/>
              </a:buClr>
              <a:buSzPct val="110000"/>
              <a:buFontTx/>
              <a:buChar char="•"/>
            </a:pPr>
            <a:r>
              <a:rPr lang="en-GB" sz="2000" b="1" dirty="0">
                <a:solidFill>
                  <a:srgbClr val="FFFF00"/>
                </a:solidFill>
                <a:latin typeface="+mj-lt"/>
              </a:rPr>
              <a:t>The ITDB covers incidents </a:t>
            </a:r>
            <a:r>
              <a:rPr lang="en-GB" sz="2000" b="1" dirty="0" smtClean="0">
                <a:solidFill>
                  <a:srgbClr val="FFFF00"/>
                </a:solidFill>
                <a:latin typeface="+mj-lt"/>
              </a:rPr>
              <a:t>involving:</a:t>
            </a:r>
            <a:endParaRPr lang="en-GB" sz="2000" b="1" dirty="0">
              <a:solidFill>
                <a:srgbClr val="FFFF00"/>
              </a:solidFill>
              <a:latin typeface="+mj-lt"/>
            </a:endParaRPr>
          </a:p>
          <a:p>
            <a:pPr marL="742950" lvl="1" indent="-285750" algn="l">
              <a:lnSpc>
                <a:spcPct val="80000"/>
              </a:lnSpc>
              <a:spcBef>
                <a:spcPct val="40000"/>
              </a:spcBef>
              <a:buClr>
                <a:schemeClr val="folHlink"/>
              </a:buClr>
              <a:buSzPct val="110000"/>
              <a:buFontTx/>
              <a:buChar char="•"/>
            </a:pPr>
            <a:r>
              <a:rPr lang="en-GB" sz="2000" dirty="0">
                <a:solidFill>
                  <a:srgbClr val="FFFFFF"/>
                </a:solidFill>
                <a:latin typeface="+mj-lt"/>
                <a:ea typeface="ＭＳ Ｐゴシック" charset="-128"/>
              </a:rPr>
              <a:t>unauthorized acquisition, provision, possession, use, transfer or disposal of </a:t>
            </a:r>
            <a:r>
              <a:rPr lang="en-GB" sz="2000" dirty="0">
                <a:solidFill>
                  <a:srgbClr val="FFFFFF"/>
                </a:solidFill>
                <a:effectLst>
                  <a:outerShdw blurRad="38100" dist="38100" dir="2700000" algn="tl">
                    <a:srgbClr val="000000">
                      <a:alpha val="43137"/>
                    </a:srgbClr>
                  </a:outerShdw>
                </a:effectLst>
                <a:latin typeface="+mj-lt"/>
                <a:ea typeface="ＭＳ Ｐゴシック" charset="-128"/>
              </a:rPr>
              <a:t>nuclear</a:t>
            </a:r>
            <a:r>
              <a:rPr lang="en-GB" sz="2000" dirty="0">
                <a:solidFill>
                  <a:srgbClr val="FFFFFF"/>
                </a:solidFill>
                <a:latin typeface="+mj-lt"/>
                <a:ea typeface="ＭＳ Ｐゴシック" charset="-128"/>
              </a:rPr>
              <a:t> and </a:t>
            </a:r>
            <a:r>
              <a:rPr lang="en-GB" sz="2000" dirty="0">
                <a:solidFill>
                  <a:srgbClr val="FFFFFF"/>
                </a:solidFill>
                <a:effectLst>
                  <a:outerShdw blurRad="38100" dist="38100" dir="2700000" algn="tl">
                    <a:srgbClr val="000000">
                      <a:alpha val="43137"/>
                    </a:srgbClr>
                  </a:outerShdw>
                </a:effectLst>
                <a:latin typeface="+mj-lt"/>
                <a:ea typeface="ＭＳ Ｐゴシック" charset="-128"/>
              </a:rPr>
              <a:t>other radioactive materials</a:t>
            </a:r>
            <a:r>
              <a:rPr lang="en-GB" sz="2000" dirty="0">
                <a:solidFill>
                  <a:srgbClr val="FFFFFF"/>
                </a:solidFill>
                <a:latin typeface="+mj-lt"/>
                <a:ea typeface="ＭＳ Ｐゴシック" charset="-128"/>
              </a:rPr>
              <a:t>, whether intentionally or unintentionally, with or without crossing international borders. </a:t>
            </a:r>
          </a:p>
          <a:p>
            <a:pPr marL="742950" lvl="1" indent="-285750" algn="l">
              <a:lnSpc>
                <a:spcPct val="80000"/>
              </a:lnSpc>
              <a:spcBef>
                <a:spcPct val="40000"/>
              </a:spcBef>
              <a:buClr>
                <a:schemeClr val="folHlink"/>
              </a:buClr>
              <a:buSzPct val="110000"/>
              <a:buFontTx/>
              <a:buChar char="•"/>
            </a:pPr>
            <a:r>
              <a:rPr lang="en-GB" sz="2000" dirty="0" smtClean="0">
                <a:solidFill>
                  <a:srgbClr val="FFFFFF"/>
                </a:solidFill>
                <a:latin typeface="+mj-lt"/>
                <a:ea typeface="ＭＳ Ｐゴシック" charset="-128"/>
              </a:rPr>
              <a:t>unsuccessful </a:t>
            </a:r>
            <a:r>
              <a:rPr lang="en-GB" sz="2000" dirty="0">
                <a:solidFill>
                  <a:srgbClr val="FFFFFF"/>
                </a:solidFill>
                <a:latin typeface="+mj-lt"/>
                <a:ea typeface="ＭＳ Ｐゴシック" charset="-128"/>
              </a:rPr>
              <a:t>or thwarted acts of the above </a:t>
            </a:r>
            <a:r>
              <a:rPr lang="en-GB" sz="2000" dirty="0" smtClean="0">
                <a:solidFill>
                  <a:srgbClr val="FFFFFF"/>
                </a:solidFill>
                <a:latin typeface="+mj-lt"/>
                <a:ea typeface="ＭＳ Ｐゴシック" charset="-128"/>
              </a:rPr>
              <a:t>type</a:t>
            </a:r>
            <a:r>
              <a:rPr lang="en-GB" sz="2000" dirty="0">
                <a:solidFill>
                  <a:srgbClr val="FFFFFF"/>
                </a:solidFill>
                <a:latin typeface="+mj-lt"/>
                <a:ea typeface="ＭＳ Ｐゴシック" charset="-128"/>
              </a:rPr>
              <a:t>;</a:t>
            </a:r>
          </a:p>
          <a:p>
            <a:pPr marL="742950" lvl="1" indent="-285750" algn="l">
              <a:lnSpc>
                <a:spcPct val="80000"/>
              </a:lnSpc>
              <a:spcBef>
                <a:spcPct val="40000"/>
              </a:spcBef>
              <a:buClr>
                <a:schemeClr val="folHlink"/>
              </a:buClr>
              <a:buSzPct val="110000"/>
              <a:buFontTx/>
              <a:buChar char="•"/>
            </a:pPr>
            <a:r>
              <a:rPr lang="en-GB" sz="2000" dirty="0" smtClean="0">
                <a:solidFill>
                  <a:srgbClr val="FFFFFF"/>
                </a:solidFill>
                <a:latin typeface="+mj-lt"/>
                <a:ea typeface="ＭＳ Ｐゴシック" charset="-128"/>
              </a:rPr>
              <a:t>loss </a:t>
            </a:r>
            <a:r>
              <a:rPr lang="en-GB" sz="2000" dirty="0">
                <a:solidFill>
                  <a:srgbClr val="FFFFFF"/>
                </a:solidFill>
                <a:latin typeface="+mj-lt"/>
                <a:ea typeface="ＭＳ Ｐゴシック" charset="-128"/>
              </a:rPr>
              <a:t>of </a:t>
            </a:r>
            <a:r>
              <a:rPr lang="en-GB" sz="2000" dirty="0" smtClean="0">
                <a:solidFill>
                  <a:srgbClr val="FFFFFF"/>
                </a:solidFill>
                <a:latin typeface="+mj-lt"/>
                <a:ea typeface="ＭＳ Ｐゴシック" charset="-128"/>
              </a:rPr>
              <a:t>materials;</a:t>
            </a:r>
            <a:endParaRPr lang="en-GB" sz="2000" dirty="0">
              <a:solidFill>
                <a:srgbClr val="FFFFFF"/>
              </a:solidFill>
              <a:latin typeface="+mj-lt"/>
              <a:ea typeface="ＭＳ Ｐゴシック" charset="-128"/>
            </a:endParaRPr>
          </a:p>
          <a:p>
            <a:pPr marL="742950" lvl="1" indent="-285750" algn="l">
              <a:lnSpc>
                <a:spcPct val="80000"/>
              </a:lnSpc>
              <a:spcBef>
                <a:spcPct val="40000"/>
              </a:spcBef>
              <a:buClr>
                <a:schemeClr val="folHlink"/>
              </a:buClr>
              <a:buSzPct val="110000"/>
              <a:buFontTx/>
              <a:buChar char="•"/>
            </a:pPr>
            <a:r>
              <a:rPr lang="en-GB" sz="2000" dirty="0" smtClean="0">
                <a:solidFill>
                  <a:srgbClr val="FFFFFF"/>
                </a:solidFill>
                <a:latin typeface="+mj-lt"/>
                <a:ea typeface="ＭＳ Ｐゴシック" charset="-128"/>
              </a:rPr>
              <a:t>discovery </a:t>
            </a:r>
            <a:r>
              <a:rPr lang="en-GB" sz="2000" dirty="0">
                <a:solidFill>
                  <a:srgbClr val="FFFFFF"/>
                </a:solidFill>
                <a:latin typeface="+mj-lt"/>
                <a:ea typeface="ＭＳ Ｐゴシック" charset="-128"/>
              </a:rPr>
              <a:t>of uncontrolled materials.</a:t>
            </a:r>
            <a:endParaRPr lang="en-US" sz="2000" dirty="0">
              <a:solidFill>
                <a:srgbClr val="FFFFFF"/>
              </a:solidFill>
              <a:latin typeface="+mj-lt"/>
              <a:ea typeface="ＭＳ Ｐゴシック" charset="-128"/>
            </a:endParaRPr>
          </a:p>
        </p:txBody>
      </p:sp>
      <p:sp>
        <p:nvSpPr>
          <p:cNvPr id="2" name="Title 1"/>
          <p:cNvSpPr>
            <a:spLocks noGrp="1"/>
          </p:cNvSpPr>
          <p:nvPr>
            <p:ph type="title"/>
          </p:nvPr>
        </p:nvSpPr>
        <p:spPr/>
        <p:txBody>
          <a:bodyPr/>
          <a:lstStyle/>
          <a:p>
            <a:pPr algn="ctr"/>
            <a:r>
              <a:rPr lang="en-US" sz="2400" dirty="0" smtClean="0">
                <a:solidFill>
                  <a:srgbClr val="FFFF00"/>
                </a:solidFill>
              </a:rPr>
              <a:t>Scope of ITDB information</a:t>
            </a:r>
            <a:endParaRPr lang="en-GB" sz="2400" dirty="0">
              <a:solidFill>
                <a:srgbClr val="FFFF00"/>
              </a:solidFill>
            </a:endParaRPr>
          </a:p>
        </p:txBody>
      </p:sp>
    </p:spTree>
    <p:extLst>
      <p:ext uri="{BB962C8B-B14F-4D97-AF65-F5344CB8AC3E}">
        <p14:creationId xmlns:p14="http://schemas.microsoft.com/office/powerpoint/2010/main" val="315370329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FFFF00"/>
                </a:solidFill>
              </a:rPr>
              <a:t>Some points to ponder related to ITDB information</a:t>
            </a:r>
            <a:endParaRPr lang="en-GB" sz="2400" dirty="0">
              <a:solidFill>
                <a:srgbClr val="FFFF00"/>
              </a:solidFill>
            </a:endParaRPr>
          </a:p>
        </p:txBody>
      </p:sp>
      <p:sp>
        <p:nvSpPr>
          <p:cNvPr id="3" name="Slide Number Placeholder 2"/>
          <p:cNvSpPr>
            <a:spLocks noGrp="1"/>
          </p:cNvSpPr>
          <p:nvPr>
            <p:ph type="sldNum" sz="quarter" idx="12"/>
          </p:nvPr>
        </p:nvSpPr>
        <p:spPr/>
        <p:txBody>
          <a:bodyPr/>
          <a:lstStyle/>
          <a:p>
            <a:pPr>
              <a:defRPr/>
            </a:pPr>
            <a:fld id="{349223AC-AAE5-4B66-8B83-5A115CFFE30F}" type="slidenum">
              <a:rPr lang="en-GB" smtClean="0"/>
              <a:pPr>
                <a:defRPr/>
              </a:pPr>
              <a:t>20</a:t>
            </a:fld>
            <a:endParaRPr lang="en-GB"/>
          </a:p>
        </p:txBody>
      </p:sp>
      <p:sp>
        <p:nvSpPr>
          <p:cNvPr id="4" name="TextBox 3"/>
          <p:cNvSpPr txBox="1"/>
          <p:nvPr/>
        </p:nvSpPr>
        <p:spPr>
          <a:xfrm>
            <a:off x="159371" y="1196752"/>
            <a:ext cx="8784264" cy="2431435"/>
          </a:xfrm>
          <a:prstGeom prst="rect">
            <a:avLst/>
          </a:prstGeom>
          <a:noFill/>
        </p:spPr>
        <p:txBody>
          <a:bodyPr wrap="none" rtlCol="0">
            <a:spAutoFit/>
          </a:bodyPr>
          <a:lstStyle/>
          <a:p>
            <a:r>
              <a:rPr lang="en-US" sz="1600" b="1" dirty="0" smtClean="0">
                <a:solidFill>
                  <a:schemeClr val="accent1">
                    <a:lumMod val="90000"/>
                  </a:schemeClr>
                </a:solidFill>
                <a:latin typeface="+mn-lt"/>
              </a:rPr>
              <a:t>1.</a:t>
            </a:r>
            <a:r>
              <a:rPr lang="en-US" sz="1600" dirty="0" smtClean="0">
                <a:solidFill>
                  <a:schemeClr val="accent1">
                    <a:lumMod val="90000"/>
                  </a:schemeClr>
                </a:solidFill>
                <a:latin typeface="+mn-lt"/>
              </a:rPr>
              <a:t> Due to the ITDB’s information contents on approximately 2500 incidents reported by States, </a:t>
            </a:r>
          </a:p>
          <a:p>
            <a:r>
              <a:rPr lang="en-US" sz="1600" dirty="0" smtClean="0">
                <a:solidFill>
                  <a:schemeClr val="accent1">
                    <a:lumMod val="90000"/>
                  </a:schemeClr>
                </a:solidFill>
                <a:latin typeface="+mn-lt"/>
              </a:rPr>
              <a:t>the ITDB is a tool that may assist States in some forensics tasks including those that involve </a:t>
            </a:r>
          </a:p>
          <a:p>
            <a:r>
              <a:rPr lang="en-US" sz="1600" dirty="0" smtClean="0">
                <a:solidFill>
                  <a:schemeClr val="accent1">
                    <a:lumMod val="90000"/>
                  </a:schemeClr>
                </a:solidFill>
                <a:latin typeface="+mn-lt"/>
              </a:rPr>
              <a:t>HEU and Pu</a:t>
            </a:r>
          </a:p>
          <a:p>
            <a:endParaRPr lang="en-US" sz="1600" dirty="0">
              <a:latin typeface="+mn-lt"/>
            </a:endParaRPr>
          </a:p>
          <a:p>
            <a:r>
              <a:rPr lang="en-US" sz="1600" b="1" dirty="0" smtClean="0">
                <a:solidFill>
                  <a:srgbClr val="FFFF00"/>
                </a:solidFill>
                <a:latin typeface="+mn-lt"/>
              </a:rPr>
              <a:t>2.</a:t>
            </a:r>
            <a:r>
              <a:rPr lang="en-US" sz="1600" dirty="0" smtClean="0">
                <a:latin typeface="+mn-lt"/>
              </a:rPr>
              <a:t> It </a:t>
            </a:r>
            <a:r>
              <a:rPr lang="en-US" sz="1600" dirty="0">
                <a:latin typeface="+mn-lt"/>
              </a:rPr>
              <a:t>could be important for a State to </a:t>
            </a:r>
            <a:r>
              <a:rPr lang="en-US" sz="1600" dirty="0" smtClean="0">
                <a:latin typeface="+mn-lt"/>
              </a:rPr>
              <a:t>have the capability, or to know where to seek assistance,</a:t>
            </a:r>
          </a:p>
          <a:p>
            <a:r>
              <a:rPr lang="en-US" sz="1600" dirty="0" smtClean="0">
                <a:latin typeface="+mn-lt"/>
              </a:rPr>
              <a:t>to determine if any </a:t>
            </a:r>
            <a:r>
              <a:rPr lang="en-US" sz="1600" dirty="0">
                <a:latin typeface="+mn-lt"/>
              </a:rPr>
              <a:t>“bulk” Pu </a:t>
            </a:r>
            <a:r>
              <a:rPr lang="en-US" sz="1600" dirty="0" smtClean="0">
                <a:latin typeface="+mn-lt"/>
              </a:rPr>
              <a:t>detected in </a:t>
            </a:r>
            <a:r>
              <a:rPr lang="en-US" sz="1600" dirty="0">
                <a:latin typeface="+mn-lt"/>
              </a:rPr>
              <a:t>an incident was </a:t>
            </a:r>
            <a:r>
              <a:rPr lang="en-US" sz="1600" dirty="0" smtClean="0">
                <a:latin typeface="+mn-lt"/>
              </a:rPr>
              <a:t>from </a:t>
            </a:r>
            <a:r>
              <a:rPr lang="en-US" sz="1600" dirty="0">
                <a:latin typeface="+mn-lt"/>
              </a:rPr>
              <a:t>Pu-Be </a:t>
            </a:r>
            <a:r>
              <a:rPr lang="en-US" sz="1600" dirty="0" smtClean="0">
                <a:latin typeface="+mn-lt"/>
              </a:rPr>
              <a:t>sources</a:t>
            </a:r>
          </a:p>
          <a:p>
            <a:endParaRPr lang="en-US" sz="1600" dirty="0"/>
          </a:p>
          <a:p>
            <a:endParaRPr lang="en-US" sz="1600" dirty="0"/>
          </a:p>
          <a:p>
            <a:endParaRPr lang="en-GB" dirty="0"/>
          </a:p>
        </p:txBody>
      </p:sp>
    </p:spTree>
    <p:extLst>
      <p:ext uri="{BB962C8B-B14F-4D97-AF65-F5344CB8AC3E}">
        <p14:creationId xmlns:p14="http://schemas.microsoft.com/office/powerpoint/2010/main" val="3157965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FFFF00"/>
                </a:solidFill>
              </a:rPr>
              <a:t>Some points to ponder related to ITDB information</a:t>
            </a:r>
            <a:endParaRPr lang="en-GB" sz="2400" dirty="0">
              <a:solidFill>
                <a:srgbClr val="FFFF00"/>
              </a:solidFill>
            </a:endParaRPr>
          </a:p>
        </p:txBody>
      </p:sp>
      <p:sp>
        <p:nvSpPr>
          <p:cNvPr id="3" name="Slide Number Placeholder 2"/>
          <p:cNvSpPr>
            <a:spLocks noGrp="1"/>
          </p:cNvSpPr>
          <p:nvPr>
            <p:ph type="sldNum" sz="quarter" idx="12"/>
          </p:nvPr>
        </p:nvSpPr>
        <p:spPr/>
        <p:txBody>
          <a:bodyPr/>
          <a:lstStyle/>
          <a:p>
            <a:pPr>
              <a:defRPr/>
            </a:pPr>
            <a:fld id="{349223AC-AAE5-4B66-8B83-5A115CFFE30F}" type="slidenum">
              <a:rPr lang="en-GB" smtClean="0"/>
              <a:pPr>
                <a:defRPr/>
              </a:pPr>
              <a:t>21</a:t>
            </a:fld>
            <a:endParaRPr lang="en-GB"/>
          </a:p>
        </p:txBody>
      </p:sp>
      <p:sp>
        <p:nvSpPr>
          <p:cNvPr id="4" name="TextBox 3"/>
          <p:cNvSpPr txBox="1"/>
          <p:nvPr/>
        </p:nvSpPr>
        <p:spPr>
          <a:xfrm>
            <a:off x="159371" y="1196752"/>
            <a:ext cx="8863324" cy="3170099"/>
          </a:xfrm>
          <a:prstGeom prst="rect">
            <a:avLst/>
          </a:prstGeom>
          <a:noFill/>
        </p:spPr>
        <p:txBody>
          <a:bodyPr wrap="none" rtlCol="0">
            <a:spAutoFit/>
          </a:bodyPr>
          <a:lstStyle/>
          <a:p>
            <a:r>
              <a:rPr lang="en-US" sz="1600" b="1" dirty="0" smtClean="0">
                <a:solidFill>
                  <a:schemeClr val="accent1">
                    <a:lumMod val="90000"/>
                  </a:schemeClr>
                </a:solidFill>
                <a:latin typeface="+mn-lt"/>
              </a:rPr>
              <a:t>1.</a:t>
            </a:r>
            <a:r>
              <a:rPr lang="en-US" sz="1600" dirty="0" smtClean="0">
                <a:solidFill>
                  <a:schemeClr val="accent1">
                    <a:lumMod val="90000"/>
                  </a:schemeClr>
                </a:solidFill>
                <a:latin typeface="+mn-lt"/>
              </a:rPr>
              <a:t> Due to the ITDB’s information contents on approximately 2500 incidents reported by States, </a:t>
            </a:r>
          </a:p>
          <a:p>
            <a:r>
              <a:rPr lang="en-US" sz="1600" dirty="0" smtClean="0">
                <a:solidFill>
                  <a:schemeClr val="accent1">
                    <a:lumMod val="90000"/>
                  </a:schemeClr>
                </a:solidFill>
                <a:latin typeface="+mn-lt"/>
              </a:rPr>
              <a:t>the ITDB is a tool that may assist States in some forensics tasks including those that involve </a:t>
            </a:r>
          </a:p>
          <a:p>
            <a:r>
              <a:rPr lang="en-US" sz="1600" dirty="0" smtClean="0">
                <a:solidFill>
                  <a:schemeClr val="accent1">
                    <a:lumMod val="90000"/>
                  </a:schemeClr>
                </a:solidFill>
                <a:latin typeface="+mn-lt"/>
              </a:rPr>
              <a:t>HEU and Pu</a:t>
            </a:r>
          </a:p>
          <a:p>
            <a:endParaRPr lang="en-US" sz="1600" dirty="0">
              <a:solidFill>
                <a:schemeClr val="accent1">
                  <a:lumMod val="90000"/>
                </a:schemeClr>
              </a:solidFill>
              <a:latin typeface="+mn-lt"/>
            </a:endParaRPr>
          </a:p>
          <a:p>
            <a:r>
              <a:rPr lang="en-US" sz="1600" b="1" dirty="0" smtClean="0">
                <a:solidFill>
                  <a:schemeClr val="accent1">
                    <a:lumMod val="90000"/>
                  </a:schemeClr>
                </a:solidFill>
                <a:latin typeface="+mn-lt"/>
              </a:rPr>
              <a:t>2.</a:t>
            </a:r>
            <a:r>
              <a:rPr lang="en-US" sz="1600" dirty="0" smtClean="0">
                <a:solidFill>
                  <a:schemeClr val="accent1">
                    <a:lumMod val="90000"/>
                  </a:schemeClr>
                </a:solidFill>
                <a:latin typeface="+mn-lt"/>
              </a:rPr>
              <a:t> It </a:t>
            </a:r>
            <a:r>
              <a:rPr lang="en-US" sz="1600" dirty="0">
                <a:solidFill>
                  <a:schemeClr val="accent1">
                    <a:lumMod val="90000"/>
                  </a:schemeClr>
                </a:solidFill>
                <a:latin typeface="+mn-lt"/>
              </a:rPr>
              <a:t>could be important for a State to </a:t>
            </a:r>
            <a:r>
              <a:rPr lang="en-US" sz="1600" dirty="0" smtClean="0">
                <a:solidFill>
                  <a:schemeClr val="accent1">
                    <a:lumMod val="90000"/>
                  </a:schemeClr>
                </a:solidFill>
                <a:latin typeface="+mn-lt"/>
              </a:rPr>
              <a:t>have the capability, or to know where to seek assistance,</a:t>
            </a:r>
          </a:p>
          <a:p>
            <a:r>
              <a:rPr lang="en-US" sz="1600" dirty="0" smtClean="0">
                <a:solidFill>
                  <a:schemeClr val="accent1">
                    <a:lumMod val="90000"/>
                  </a:schemeClr>
                </a:solidFill>
                <a:latin typeface="+mn-lt"/>
              </a:rPr>
              <a:t>to determine if any </a:t>
            </a:r>
            <a:r>
              <a:rPr lang="en-US" sz="1600" dirty="0">
                <a:solidFill>
                  <a:schemeClr val="accent1">
                    <a:lumMod val="90000"/>
                  </a:schemeClr>
                </a:solidFill>
                <a:latin typeface="+mn-lt"/>
              </a:rPr>
              <a:t>“bulk” Pu </a:t>
            </a:r>
            <a:r>
              <a:rPr lang="en-US" sz="1600" dirty="0" smtClean="0">
                <a:solidFill>
                  <a:schemeClr val="accent1">
                    <a:lumMod val="90000"/>
                  </a:schemeClr>
                </a:solidFill>
                <a:latin typeface="+mn-lt"/>
              </a:rPr>
              <a:t>detected in </a:t>
            </a:r>
            <a:r>
              <a:rPr lang="en-US" sz="1600" dirty="0">
                <a:solidFill>
                  <a:schemeClr val="accent1">
                    <a:lumMod val="90000"/>
                  </a:schemeClr>
                </a:solidFill>
                <a:latin typeface="+mn-lt"/>
              </a:rPr>
              <a:t>an incident was </a:t>
            </a:r>
            <a:r>
              <a:rPr lang="en-US" sz="1600" dirty="0" smtClean="0">
                <a:solidFill>
                  <a:schemeClr val="accent1">
                    <a:lumMod val="90000"/>
                  </a:schemeClr>
                </a:solidFill>
                <a:latin typeface="+mn-lt"/>
              </a:rPr>
              <a:t>from </a:t>
            </a:r>
            <a:r>
              <a:rPr lang="en-US" sz="1600" dirty="0">
                <a:solidFill>
                  <a:schemeClr val="accent1">
                    <a:lumMod val="90000"/>
                  </a:schemeClr>
                </a:solidFill>
                <a:latin typeface="+mn-lt"/>
              </a:rPr>
              <a:t>Pu-Be </a:t>
            </a:r>
            <a:r>
              <a:rPr lang="en-US" sz="1600" dirty="0" smtClean="0">
                <a:solidFill>
                  <a:schemeClr val="accent1">
                    <a:lumMod val="90000"/>
                  </a:schemeClr>
                </a:solidFill>
                <a:latin typeface="+mn-lt"/>
              </a:rPr>
              <a:t>sources</a:t>
            </a:r>
          </a:p>
          <a:p>
            <a:endParaRPr lang="en-US" sz="1600" dirty="0"/>
          </a:p>
          <a:p>
            <a:r>
              <a:rPr lang="en-US" sz="1600" b="1" dirty="0" smtClean="0">
                <a:solidFill>
                  <a:srgbClr val="FFFF00"/>
                </a:solidFill>
                <a:latin typeface="+mn-lt"/>
              </a:rPr>
              <a:t>3.</a:t>
            </a:r>
            <a:r>
              <a:rPr lang="en-US" sz="1600" dirty="0" smtClean="0">
                <a:latin typeface="+mn-lt"/>
              </a:rPr>
              <a:t> It is important for the State from which nuclear material was lost, missing or stolen</a:t>
            </a:r>
          </a:p>
          <a:p>
            <a:r>
              <a:rPr lang="en-US" sz="1600" dirty="0" smtClean="0">
                <a:latin typeface="+mn-lt"/>
              </a:rPr>
              <a:t>to determine (or exclude) the location/facility involved (</a:t>
            </a:r>
            <a:r>
              <a:rPr lang="en-US" sz="1600" u="sng" dirty="0" smtClean="0">
                <a:latin typeface="+mn-lt"/>
              </a:rPr>
              <a:t>particularly HEU detected in scrap metal</a:t>
            </a:r>
            <a:r>
              <a:rPr lang="en-US" sz="1600" dirty="0" smtClean="0">
                <a:latin typeface="+mn-lt"/>
              </a:rPr>
              <a:t>)</a:t>
            </a:r>
          </a:p>
          <a:p>
            <a:endParaRPr lang="en-US" sz="1600" dirty="0">
              <a:latin typeface="+mn-lt"/>
            </a:endParaRPr>
          </a:p>
          <a:p>
            <a:endParaRPr lang="en-US" sz="1600" dirty="0"/>
          </a:p>
          <a:p>
            <a:endParaRPr lang="en-GB" dirty="0"/>
          </a:p>
        </p:txBody>
      </p:sp>
    </p:spTree>
    <p:extLst>
      <p:ext uri="{BB962C8B-B14F-4D97-AF65-F5344CB8AC3E}">
        <p14:creationId xmlns:p14="http://schemas.microsoft.com/office/powerpoint/2010/main" val="1109000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FFFF00"/>
                </a:solidFill>
              </a:rPr>
              <a:t>Some points to ponder related to ITDB information</a:t>
            </a:r>
            <a:endParaRPr lang="en-GB" sz="2400" dirty="0">
              <a:solidFill>
                <a:srgbClr val="FFFF00"/>
              </a:solidFill>
            </a:endParaRPr>
          </a:p>
        </p:txBody>
      </p:sp>
      <p:sp>
        <p:nvSpPr>
          <p:cNvPr id="3" name="Slide Number Placeholder 2"/>
          <p:cNvSpPr>
            <a:spLocks noGrp="1"/>
          </p:cNvSpPr>
          <p:nvPr>
            <p:ph type="sldNum" sz="quarter" idx="12"/>
          </p:nvPr>
        </p:nvSpPr>
        <p:spPr/>
        <p:txBody>
          <a:bodyPr/>
          <a:lstStyle/>
          <a:p>
            <a:pPr>
              <a:defRPr/>
            </a:pPr>
            <a:fld id="{349223AC-AAE5-4B66-8B83-5A115CFFE30F}" type="slidenum">
              <a:rPr lang="en-GB" smtClean="0"/>
              <a:pPr>
                <a:defRPr/>
              </a:pPr>
              <a:t>22</a:t>
            </a:fld>
            <a:endParaRPr lang="en-GB"/>
          </a:p>
        </p:txBody>
      </p:sp>
      <p:sp>
        <p:nvSpPr>
          <p:cNvPr id="4" name="TextBox 3"/>
          <p:cNvSpPr txBox="1"/>
          <p:nvPr/>
        </p:nvSpPr>
        <p:spPr>
          <a:xfrm>
            <a:off x="159371" y="1196752"/>
            <a:ext cx="8864927" cy="3908762"/>
          </a:xfrm>
          <a:prstGeom prst="rect">
            <a:avLst/>
          </a:prstGeom>
          <a:noFill/>
        </p:spPr>
        <p:txBody>
          <a:bodyPr wrap="none" rtlCol="0">
            <a:spAutoFit/>
          </a:bodyPr>
          <a:lstStyle/>
          <a:p>
            <a:r>
              <a:rPr lang="en-US" sz="1600" b="1" dirty="0" smtClean="0">
                <a:solidFill>
                  <a:schemeClr val="accent1">
                    <a:lumMod val="90000"/>
                  </a:schemeClr>
                </a:solidFill>
                <a:latin typeface="+mn-lt"/>
              </a:rPr>
              <a:t>1.</a:t>
            </a:r>
            <a:r>
              <a:rPr lang="en-US" sz="1600" dirty="0" smtClean="0">
                <a:solidFill>
                  <a:schemeClr val="accent1">
                    <a:lumMod val="90000"/>
                  </a:schemeClr>
                </a:solidFill>
                <a:latin typeface="+mn-lt"/>
              </a:rPr>
              <a:t> Due to the ITDB’s information contents on approximately 2500 incidents reported by States, </a:t>
            </a:r>
          </a:p>
          <a:p>
            <a:r>
              <a:rPr lang="en-US" sz="1600" dirty="0" smtClean="0">
                <a:solidFill>
                  <a:schemeClr val="accent1">
                    <a:lumMod val="90000"/>
                  </a:schemeClr>
                </a:solidFill>
                <a:latin typeface="+mn-lt"/>
              </a:rPr>
              <a:t>the ITDB is a tool that may assist States in some forensics tasks including those that involve </a:t>
            </a:r>
          </a:p>
          <a:p>
            <a:r>
              <a:rPr lang="en-US" sz="1600" dirty="0" smtClean="0">
                <a:solidFill>
                  <a:schemeClr val="accent1">
                    <a:lumMod val="90000"/>
                  </a:schemeClr>
                </a:solidFill>
                <a:latin typeface="+mn-lt"/>
              </a:rPr>
              <a:t>HEU and Pu</a:t>
            </a:r>
          </a:p>
          <a:p>
            <a:endParaRPr lang="en-US" sz="1600" dirty="0">
              <a:solidFill>
                <a:schemeClr val="accent1">
                  <a:lumMod val="90000"/>
                </a:schemeClr>
              </a:solidFill>
              <a:latin typeface="+mn-lt"/>
            </a:endParaRPr>
          </a:p>
          <a:p>
            <a:r>
              <a:rPr lang="en-US" sz="1600" b="1" dirty="0" smtClean="0">
                <a:solidFill>
                  <a:schemeClr val="accent1">
                    <a:lumMod val="90000"/>
                  </a:schemeClr>
                </a:solidFill>
                <a:latin typeface="+mn-lt"/>
              </a:rPr>
              <a:t>2.</a:t>
            </a:r>
            <a:r>
              <a:rPr lang="en-US" sz="1600" dirty="0" smtClean="0">
                <a:solidFill>
                  <a:schemeClr val="accent1">
                    <a:lumMod val="90000"/>
                  </a:schemeClr>
                </a:solidFill>
                <a:latin typeface="+mn-lt"/>
              </a:rPr>
              <a:t> It </a:t>
            </a:r>
            <a:r>
              <a:rPr lang="en-US" sz="1600" dirty="0">
                <a:solidFill>
                  <a:schemeClr val="accent1">
                    <a:lumMod val="90000"/>
                  </a:schemeClr>
                </a:solidFill>
                <a:latin typeface="+mn-lt"/>
              </a:rPr>
              <a:t>could be important for a State to </a:t>
            </a:r>
            <a:r>
              <a:rPr lang="en-US" sz="1600" dirty="0" smtClean="0">
                <a:solidFill>
                  <a:schemeClr val="accent1">
                    <a:lumMod val="90000"/>
                  </a:schemeClr>
                </a:solidFill>
                <a:latin typeface="+mn-lt"/>
              </a:rPr>
              <a:t>have the capability, or to know where to seek assistance,</a:t>
            </a:r>
          </a:p>
          <a:p>
            <a:r>
              <a:rPr lang="en-US" sz="1600" dirty="0" smtClean="0">
                <a:solidFill>
                  <a:schemeClr val="accent1">
                    <a:lumMod val="90000"/>
                  </a:schemeClr>
                </a:solidFill>
                <a:latin typeface="+mn-lt"/>
              </a:rPr>
              <a:t>to determine if any </a:t>
            </a:r>
            <a:r>
              <a:rPr lang="en-US" sz="1600" dirty="0">
                <a:solidFill>
                  <a:schemeClr val="accent1">
                    <a:lumMod val="90000"/>
                  </a:schemeClr>
                </a:solidFill>
                <a:latin typeface="+mn-lt"/>
              </a:rPr>
              <a:t>“bulk” Pu </a:t>
            </a:r>
            <a:r>
              <a:rPr lang="en-US" sz="1600" dirty="0" smtClean="0">
                <a:solidFill>
                  <a:schemeClr val="accent1">
                    <a:lumMod val="90000"/>
                  </a:schemeClr>
                </a:solidFill>
                <a:latin typeface="+mn-lt"/>
              </a:rPr>
              <a:t>detected in </a:t>
            </a:r>
            <a:r>
              <a:rPr lang="en-US" sz="1600" dirty="0">
                <a:solidFill>
                  <a:schemeClr val="accent1">
                    <a:lumMod val="90000"/>
                  </a:schemeClr>
                </a:solidFill>
                <a:latin typeface="+mn-lt"/>
              </a:rPr>
              <a:t>an incident was </a:t>
            </a:r>
            <a:r>
              <a:rPr lang="en-US" sz="1600" dirty="0" smtClean="0">
                <a:solidFill>
                  <a:schemeClr val="accent1">
                    <a:lumMod val="90000"/>
                  </a:schemeClr>
                </a:solidFill>
                <a:latin typeface="+mn-lt"/>
              </a:rPr>
              <a:t>from </a:t>
            </a:r>
            <a:r>
              <a:rPr lang="en-US" sz="1600" dirty="0">
                <a:solidFill>
                  <a:schemeClr val="accent1">
                    <a:lumMod val="90000"/>
                  </a:schemeClr>
                </a:solidFill>
                <a:latin typeface="+mn-lt"/>
              </a:rPr>
              <a:t>Pu-Be </a:t>
            </a:r>
            <a:r>
              <a:rPr lang="en-US" sz="1600" dirty="0" smtClean="0">
                <a:solidFill>
                  <a:schemeClr val="accent1">
                    <a:lumMod val="90000"/>
                  </a:schemeClr>
                </a:solidFill>
                <a:latin typeface="+mn-lt"/>
              </a:rPr>
              <a:t>sources</a:t>
            </a:r>
          </a:p>
          <a:p>
            <a:endParaRPr lang="en-US" sz="1600" dirty="0">
              <a:solidFill>
                <a:schemeClr val="accent1">
                  <a:lumMod val="90000"/>
                </a:schemeClr>
              </a:solidFill>
            </a:endParaRPr>
          </a:p>
          <a:p>
            <a:r>
              <a:rPr lang="en-US" sz="1600" b="1" dirty="0" smtClean="0">
                <a:solidFill>
                  <a:schemeClr val="accent1">
                    <a:lumMod val="90000"/>
                  </a:schemeClr>
                </a:solidFill>
                <a:latin typeface="+mn-lt"/>
              </a:rPr>
              <a:t>3.</a:t>
            </a:r>
            <a:r>
              <a:rPr lang="en-US" sz="1600" dirty="0" smtClean="0">
                <a:solidFill>
                  <a:schemeClr val="accent1">
                    <a:lumMod val="90000"/>
                  </a:schemeClr>
                </a:solidFill>
                <a:latin typeface="+mn-lt"/>
              </a:rPr>
              <a:t> It is important for the State from which nuclear material was lost, missing or stolen</a:t>
            </a:r>
          </a:p>
          <a:p>
            <a:r>
              <a:rPr lang="en-US" sz="1600" dirty="0" smtClean="0">
                <a:solidFill>
                  <a:schemeClr val="accent1">
                    <a:lumMod val="90000"/>
                  </a:schemeClr>
                </a:solidFill>
                <a:latin typeface="+mn-lt"/>
              </a:rPr>
              <a:t>to determine (or exclude) the location/facility involved (</a:t>
            </a:r>
            <a:r>
              <a:rPr lang="en-US" sz="1600" u="sng" dirty="0" smtClean="0">
                <a:solidFill>
                  <a:schemeClr val="accent1">
                    <a:lumMod val="90000"/>
                  </a:schemeClr>
                </a:solidFill>
                <a:latin typeface="+mn-lt"/>
              </a:rPr>
              <a:t>particularly HEU detected in scrap metal</a:t>
            </a:r>
            <a:r>
              <a:rPr lang="en-US" sz="1600" dirty="0" smtClean="0">
                <a:solidFill>
                  <a:schemeClr val="accent1">
                    <a:lumMod val="90000"/>
                  </a:schemeClr>
                </a:solidFill>
                <a:latin typeface="+mn-lt"/>
              </a:rPr>
              <a:t>)</a:t>
            </a:r>
          </a:p>
          <a:p>
            <a:endParaRPr lang="en-US" sz="1600" dirty="0">
              <a:latin typeface="+mn-lt"/>
            </a:endParaRPr>
          </a:p>
          <a:p>
            <a:r>
              <a:rPr lang="en-US" sz="1600" b="1" dirty="0" smtClean="0">
                <a:solidFill>
                  <a:srgbClr val="FFFF00"/>
                </a:solidFill>
                <a:latin typeface="+mn-lt"/>
              </a:rPr>
              <a:t>4.</a:t>
            </a:r>
            <a:r>
              <a:rPr lang="en-US" sz="1600" dirty="0" smtClean="0">
                <a:latin typeface="+mn-lt"/>
              </a:rPr>
              <a:t> There is a risk of some complacency because none of the nuclear material in individual </a:t>
            </a:r>
          </a:p>
          <a:p>
            <a:r>
              <a:rPr lang="en-US" sz="1600" dirty="0" smtClean="0">
                <a:latin typeface="+mn-lt"/>
              </a:rPr>
              <a:t>incidents was close to the amount needed for an Improvised </a:t>
            </a:r>
            <a:r>
              <a:rPr lang="en-US" sz="1600" dirty="0">
                <a:latin typeface="+mn-lt"/>
              </a:rPr>
              <a:t>N</a:t>
            </a:r>
            <a:r>
              <a:rPr lang="en-US" sz="1600" dirty="0" smtClean="0">
                <a:latin typeface="+mn-lt"/>
              </a:rPr>
              <a:t>uclear </a:t>
            </a:r>
            <a:r>
              <a:rPr lang="en-US" sz="1600" dirty="0">
                <a:latin typeface="+mn-lt"/>
              </a:rPr>
              <a:t>D</a:t>
            </a:r>
            <a:r>
              <a:rPr lang="en-US" sz="1600" dirty="0" smtClean="0">
                <a:latin typeface="+mn-lt"/>
              </a:rPr>
              <a:t>evice – however, </a:t>
            </a:r>
          </a:p>
          <a:p>
            <a:r>
              <a:rPr lang="en-US" sz="1600" dirty="0">
                <a:latin typeface="+mn-lt"/>
              </a:rPr>
              <a:t>r</a:t>
            </a:r>
            <a:r>
              <a:rPr lang="en-US" sz="1600" dirty="0" smtClean="0">
                <a:latin typeface="+mn-lt"/>
              </a:rPr>
              <a:t>emember </a:t>
            </a:r>
            <a:r>
              <a:rPr lang="en-US" sz="1600" b="1" dirty="0" smtClean="0">
                <a:solidFill>
                  <a:srgbClr val="FFFF00"/>
                </a:solidFill>
                <a:latin typeface="+mn-lt"/>
              </a:rPr>
              <a:t>a)</a:t>
            </a:r>
            <a:r>
              <a:rPr lang="en-US" sz="1600" dirty="0" smtClean="0">
                <a:latin typeface="+mn-lt"/>
              </a:rPr>
              <a:t> the threat of organized criminal interests and </a:t>
            </a:r>
            <a:r>
              <a:rPr lang="en-US" sz="1600" b="1" dirty="0" smtClean="0">
                <a:solidFill>
                  <a:srgbClr val="FFFF00"/>
                </a:solidFill>
                <a:latin typeface="+mn-lt"/>
              </a:rPr>
              <a:t>b)</a:t>
            </a:r>
            <a:r>
              <a:rPr lang="en-US" sz="1600" dirty="0" smtClean="0">
                <a:latin typeface="+mn-lt"/>
              </a:rPr>
              <a:t> criticality devices (especially LEU)</a:t>
            </a:r>
          </a:p>
          <a:p>
            <a:endParaRPr lang="en-US" sz="1600" dirty="0"/>
          </a:p>
          <a:p>
            <a:endParaRPr lang="en-GB" dirty="0"/>
          </a:p>
        </p:txBody>
      </p:sp>
    </p:spTree>
    <p:extLst>
      <p:ext uri="{BB962C8B-B14F-4D97-AF65-F5344CB8AC3E}">
        <p14:creationId xmlns:p14="http://schemas.microsoft.com/office/powerpoint/2010/main" val="385232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FFFF00"/>
                </a:solidFill>
              </a:rPr>
              <a:t>Some points to ponder related to ITDB information</a:t>
            </a:r>
            <a:endParaRPr lang="en-GB" sz="2400" dirty="0">
              <a:solidFill>
                <a:srgbClr val="FFFF00"/>
              </a:solidFill>
            </a:endParaRPr>
          </a:p>
        </p:txBody>
      </p:sp>
      <p:sp>
        <p:nvSpPr>
          <p:cNvPr id="3" name="Slide Number Placeholder 2"/>
          <p:cNvSpPr>
            <a:spLocks noGrp="1"/>
          </p:cNvSpPr>
          <p:nvPr>
            <p:ph type="sldNum" sz="quarter" idx="12"/>
          </p:nvPr>
        </p:nvSpPr>
        <p:spPr/>
        <p:txBody>
          <a:bodyPr/>
          <a:lstStyle/>
          <a:p>
            <a:pPr>
              <a:defRPr/>
            </a:pPr>
            <a:fld id="{349223AC-AAE5-4B66-8B83-5A115CFFE30F}" type="slidenum">
              <a:rPr lang="en-GB" smtClean="0"/>
              <a:pPr>
                <a:defRPr/>
              </a:pPr>
              <a:t>23</a:t>
            </a:fld>
            <a:endParaRPr lang="en-GB"/>
          </a:p>
        </p:txBody>
      </p:sp>
      <p:sp>
        <p:nvSpPr>
          <p:cNvPr id="4" name="TextBox 3"/>
          <p:cNvSpPr txBox="1"/>
          <p:nvPr/>
        </p:nvSpPr>
        <p:spPr>
          <a:xfrm>
            <a:off x="159371" y="1196752"/>
            <a:ext cx="8864927" cy="5386090"/>
          </a:xfrm>
          <a:prstGeom prst="rect">
            <a:avLst/>
          </a:prstGeom>
          <a:noFill/>
        </p:spPr>
        <p:txBody>
          <a:bodyPr wrap="none" rtlCol="0">
            <a:spAutoFit/>
          </a:bodyPr>
          <a:lstStyle/>
          <a:p>
            <a:r>
              <a:rPr lang="en-US" sz="1600" b="1" dirty="0" smtClean="0">
                <a:solidFill>
                  <a:schemeClr val="accent1">
                    <a:lumMod val="90000"/>
                  </a:schemeClr>
                </a:solidFill>
                <a:latin typeface="+mn-lt"/>
              </a:rPr>
              <a:t>1.</a:t>
            </a:r>
            <a:r>
              <a:rPr lang="en-US" sz="1600" dirty="0" smtClean="0">
                <a:solidFill>
                  <a:schemeClr val="accent1">
                    <a:lumMod val="90000"/>
                  </a:schemeClr>
                </a:solidFill>
                <a:latin typeface="+mn-lt"/>
              </a:rPr>
              <a:t> Due to the ITDB’s information contents on approximately 2500 incidents reported by States, </a:t>
            </a:r>
          </a:p>
          <a:p>
            <a:r>
              <a:rPr lang="en-US" sz="1600" dirty="0" smtClean="0">
                <a:solidFill>
                  <a:schemeClr val="accent1">
                    <a:lumMod val="90000"/>
                  </a:schemeClr>
                </a:solidFill>
                <a:latin typeface="+mn-lt"/>
              </a:rPr>
              <a:t>the ITDB is a tool that may assist States in some forensics tasks including those that involve </a:t>
            </a:r>
          </a:p>
          <a:p>
            <a:r>
              <a:rPr lang="en-US" sz="1600" dirty="0" smtClean="0">
                <a:solidFill>
                  <a:schemeClr val="accent1">
                    <a:lumMod val="90000"/>
                  </a:schemeClr>
                </a:solidFill>
                <a:latin typeface="+mn-lt"/>
              </a:rPr>
              <a:t>HEU and Pu</a:t>
            </a:r>
          </a:p>
          <a:p>
            <a:endParaRPr lang="en-US" sz="1600" dirty="0">
              <a:solidFill>
                <a:schemeClr val="accent1">
                  <a:lumMod val="90000"/>
                </a:schemeClr>
              </a:solidFill>
              <a:latin typeface="+mn-lt"/>
            </a:endParaRPr>
          </a:p>
          <a:p>
            <a:r>
              <a:rPr lang="en-US" sz="1600" b="1" dirty="0" smtClean="0">
                <a:solidFill>
                  <a:schemeClr val="accent1">
                    <a:lumMod val="90000"/>
                  </a:schemeClr>
                </a:solidFill>
                <a:latin typeface="+mn-lt"/>
              </a:rPr>
              <a:t>2.</a:t>
            </a:r>
            <a:r>
              <a:rPr lang="en-US" sz="1600" dirty="0" smtClean="0">
                <a:solidFill>
                  <a:schemeClr val="accent1">
                    <a:lumMod val="90000"/>
                  </a:schemeClr>
                </a:solidFill>
                <a:latin typeface="+mn-lt"/>
              </a:rPr>
              <a:t> It </a:t>
            </a:r>
            <a:r>
              <a:rPr lang="en-US" sz="1600" dirty="0">
                <a:solidFill>
                  <a:schemeClr val="accent1">
                    <a:lumMod val="90000"/>
                  </a:schemeClr>
                </a:solidFill>
                <a:latin typeface="+mn-lt"/>
              </a:rPr>
              <a:t>could be important for a State to </a:t>
            </a:r>
            <a:r>
              <a:rPr lang="en-US" sz="1600" dirty="0" smtClean="0">
                <a:solidFill>
                  <a:schemeClr val="accent1">
                    <a:lumMod val="90000"/>
                  </a:schemeClr>
                </a:solidFill>
                <a:latin typeface="+mn-lt"/>
              </a:rPr>
              <a:t>have the capability, or to know where to seek assistance,</a:t>
            </a:r>
          </a:p>
          <a:p>
            <a:r>
              <a:rPr lang="en-US" sz="1600" dirty="0" smtClean="0">
                <a:solidFill>
                  <a:schemeClr val="accent1">
                    <a:lumMod val="90000"/>
                  </a:schemeClr>
                </a:solidFill>
                <a:latin typeface="+mn-lt"/>
              </a:rPr>
              <a:t>to determine if any </a:t>
            </a:r>
            <a:r>
              <a:rPr lang="en-US" sz="1600" dirty="0">
                <a:solidFill>
                  <a:schemeClr val="accent1">
                    <a:lumMod val="90000"/>
                  </a:schemeClr>
                </a:solidFill>
                <a:latin typeface="+mn-lt"/>
              </a:rPr>
              <a:t>“bulk” Pu </a:t>
            </a:r>
            <a:r>
              <a:rPr lang="en-US" sz="1600" dirty="0" smtClean="0">
                <a:solidFill>
                  <a:schemeClr val="accent1">
                    <a:lumMod val="90000"/>
                  </a:schemeClr>
                </a:solidFill>
                <a:latin typeface="+mn-lt"/>
              </a:rPr>
              <a:t>detected in </a:t>
            </a:r>
            <a:r>
              <a:rPr lang="en-US" sz="1600" dirty="0">
                <a:solidFill>
                  <a:schemeClr val="accent1">
                    <a:lumMod val="90000"/>
                  </a:schemeClr>
                </a:solidFill>
                <a:latin typeface="+mn-lt"/>
              </a:rPr>
              <a:t>an incident was </a:t>
            </a:r>
            <a:r>
              <a:rPr lang="en-US" sz="1600" dirty="0" smtClean="0">
                <a:solidFill>
                  <a:schemeClr val="accent1">
                    <a:lumMod val="90000"/>
                  </a:schemeClr>
                </a:solidFill>
                <a:latin typeface="+mn-lt"/>
              </a:rPr>
              <a:t>from </a:t>
            </a:r>
            <a:r>
              <a:rPr lang="en-US" sz="1600" dirty="0">
                <a:solidFill>
                  <a:schemeClr val="accent1">
                    <a:lumMod val="90000"/>
                  </a:schemeClr>
                </a:solidFill>
                <a:latin typeface="+mn-lt"/>
              </a:rPr>
              <a:t>Pu-Be </a:t>
            </a:r>
            <a:r>
              <a:rPr lang="en-US" sz="1600" dirty="0" smtClean="0">
                <a:solidFill>
                  <a:schemeClr val="accent1">
                    <a:lumMod val="90000"/>
                  </a:schemeClr>
                </a:solidFill>
                <a:latin typeface="+mn-lt"/>
              </a:rPr>
              <a:t>sources</a:t>
            </a:r>
          </a:p>
          <a:p>
            <a:endParaRPr lang="en-US" sz="1600" dirty="0">
              <a:solidFill>
                <a:schemeClr val="accent1">
                  <a:lumMod val="90000"/>
                </a:schemeClr>
              </a:solidFill>
            </a:endParaRPr>
          </a:p>
          <a:p>
            <a:r>
              <a:rPr lang="en-US" sz="1600" b="1" dirty="0" smtClean="0">
                <a:solidFill>
                  <a:schemeClr val="accent1">
                    <a:lumMod val="90000"/>
                  </a:schemeClr>
                </a:solidFill>
                <a:latin typeface="+mn-lt"/>
              </a:rPr>
              <a:t>3.</a:t>
            </a:r>
            <a:r>
              <a:rPr lang="en-US" sz="1600" dirty="0" smtClean="0">
                <a:solidFill>
                  <a:schemeClr val="accent1">
                    <a:lumMod val="90000"/>
                  </a:schemeClr>
                </a:solidFill>
                <a:latin typeface="+mn-lt"/>
              </a:rPr>
              <a:t> It is important for the State from which nuclear material was lost, missing or stolen</a:t>
            </a:r>
          </a:p>
          <a:p>
            <a:r>
              <a:rPr lang="en-US" sz="1600" dirty="0" smtClean="0">
                <a:solidFill>
                  <a:schemeClr val="accent1">
                    <a:lumMod val="90000"/>
                  </a:schemeClr>
                </a:solidFill>
                <a:latin typeface="+mn-lt"/>
              </a:rPr>
              <a:t>to determine (or exclude) the location/facility involved (</a:t>
            </a:r>
            <a:r>
              <a:rPr lang="en-US" sz="1600" u="sng" dirty="0" smtClean="0">
                <a:solidFill>
                  <a:schemeClr val="accent1">
                    <a:lumMod val="90000"/>
                  </a:schemeClr>
                </a:solidFill>
                <a:latin typeface="+mn-lt"/>
              </a:rPr>
              <a:t>particularly HEU detected in scrap metal</a:t>
            </a:r>
            <a:r>
              <a:rPr lang="en-US" sz="1600" dirty="0" smtClean="0">
                <a:solidFill>
                  <a:schemeClr val="accent1">
                    <a:lumMod val="90000"/>
                  </a:schemeClr>
                </a:solidFill>
                <a:latin typeface="+mn-lt"/>
              </a:rPr>
              <a:t>)</a:t>
            </a:r>
          </a:p>
          <a:p>
            <a:endParaRPr lang="en-US" sz="1600" dirty="0">
              <a:solidFill>
                <a:schemeClr val="accent1">
                  <a:lumMod val="90000"/>
                </a:schemeClr>
              </a:solidFill>
              <a:latin typeface="+mn-lt"/>
            </a:endParaRPr>
          </a:p>
          <a:p>
            <a:r>
              <a:rPr lang="en-US" sz="1600" b="1" dirty="0" smtClean="0">
                <a:solidFill>
                  <a:schemeClr val="accent1">
                    <a:lumMod val="90000"/>
                  </a:schemeClr>
                </a:solidFill>
                <a:latin typeface="+mn-lt"/>
              </a:rPr>
              <a:t>4.</a:t>
            </a:r>
            <a:r>
              <a:rPr lang="en-US" sz="1600" dirty="0" smtClean="0">
                <a:solidFill>
                  <a:schemeClr val="accent1">
                    <a:lumMod val="90000"/>
                  </a:schemeClr>
                </a:solidFill>
                <a:latin typeface="+mn-lt"/>
              </a:rPr>
              <a:t> There is a risk of some complacency because none of the nuclear material in individual </a:t>
            </a:r>
          </a:p>
          <a:p>
            <a:r>
              <a:rPr lang="en-US" sz="1600" dirty="0" smtClean="0">
                <a:solidFill>
                  <a:schemeClr val="accent1">
                    <a:lumMod val="90000"/>
                  </a:schemeClr>
                </a:solidFill>
                <a:latin typeface="+mn-lt"/>
              </a:rPr>
              <a:t>incidents was close to the amount needed for an Improvised </a:t>
            </a:r>
            <a:r>
              <a:rPr lang="en-US" sz="1600" dirty="0">
                <a:solidFill>
                  <a:schemeClr val="accent1">
                    <a:lumMod val="90000"/>
                  </a:schemeClr>
                </a:solidFill>
                <a:latin typeface="+mn-lt"/>
              </a:rPr>
              <a:t>N</a:t>
            </a:r>
            <a:r>
              <a:rPr lang="en-US" sz="1600" dirty="0" smtClean="0">
                <a:solidFill>
                  <a:schemeClr val="accent1">
                    <a:lumMod val="90000"/>
                  </a:schemeClr>
                </a:solidFill>
                <a:latin typeface="+mn-lt"/>
              </a:rPr>
              <a:t>uclear </a:t>
            </a:r>
            <a:r>
              <a:rPr lang="en-US" sz="1600" dirty="0">
                <a:solidFill>
                  <a:schemeClr val="accent1">
                    <a:lumMod val="90000"/>
                  </a:schemeClr>
                </a:solidFill>
                <a:latin typeface="+mn-lt"/>
              </a:rPr>
              <a:t>D</a:t>
            </a:r>
            <a:r>
              <a:rPr lang="en-US" sz="1600" dirty="0" smtClean="0">
                <a:solidFill>
                  <a:schemeClr val="accent1">
                    <a:lumMod val="90000"/>
                  </a:schemeClr>
                </a:solidFill>
                <a:latin typeface="+mn-lt"/>
              </a:rPr>
              <a:t>evice – however, </a:t>
            </a:r>
          </a:p>
          <a:p>
            <a:r>
              <a:rPr lang="en-US" sz="1600" dirty="0">
                <a:solidFill>
                  <a:schemeClr val="accent1">
                    <a:lumMod val="90000"/>
                  </a:schemeClr>
                </a:solidFill>
                <a:latin typeface="+mn-lt"/>
              </a:rPr>
              <a:t>r</a:t>
            </a:r>
            <a:r>
              <a:rPr lang="en-US" sz="1600" dirty="0" smtClean="0">
                <a:solidFill>
                  <a:schemeClr val="accent1">
                    <a:lumMod val="90000"/>
                  </a:schemeClr>
                </a:solidFill>
                <a:latin typeface="+mn-lt"/>
              </a:rPr>
              <a:t>emember </a:t>
            </a:r>
            <a:r>
              <a:rPr lang="en-US" sz="1600" b="1" dirty="0" smtClean="0">
                <a:solidFill>
                  <a:schemeClr val="accent1">
                    <a:lumMod val="90000"/>
                  </a:schemeClr>
                </a:solidFill>
                <a:latin typeface="+mn-lt"/>
              </a:rPr>
              <a:t>a)</a:t>
            </a:r>
            <a:r>
              <a:rPr lang="en-US" sz="1600" dirty="0" smtClean="0">
                <a:solidFill>
                  <a:schemeClr val="accent1">
                    <a:lumMod val="90000"/>
                  </a:schemeClr>
                </a:solidFill>
                <a:latin typeface="+mn-lt"/>
              </a:rPr>
              <a:t> the threat of organized criminal interests and </a:t>
            </a:r>
            <a:r>
              <a:rPr lang="en-US" sz="1600" b="1" dirty="0" smtClean="0">
                <a:solidFill>
                  <a:schemeClr val="accent1">
                    <a:lumMod val="90000"/>
                  </a:schemeClr>
                </a:solidFill>
                <a:latin typeface="+mn-lt"/>
              </a:rPr>
              <a:t>b)</a:t>
            </a:r>
            <a:r>
              <a:rPr lang="en-US" sz="1600" dirty="0" smtClean="0">
                <a:solidFill>
                  <a:schemeClr val="accent1">
                    <a:lumMod val="90000"/>
                  </a:schemeClr>
                </a:solidFill>
                <a:latin typeface="+mn-lt"/>
              </a:rPr>
              <a:t> criticality devices (especially LEU)</a:t>
            </a:r>
          </a:p>
          <a:p>
            <a:endParaRPr lang="en-US" sz="1600" dirty="0">
              <a:latin typeface="+mn-lt"/>
            </a:endParaRPr>
          </a:p>
          <a:p>
            <a:r>
              <a:rPr lang="en-US" sz="1600" b="1" dirty="0" smtClean="0">
                <a:solidFill>
                  <a:srgbClr val="FFFF00"/>
                </a:solidFill>
                <a:latin typeface="+mn-lt"/>
              </a:rPr>
              <a:t>5.</a:t>
            </a:r>
            <a:r>
              <a:rPr lang="en-US" sz="1600" dirty="0" smtClean="0">
                <a:latin typeface="+mn-lt"/>
              </a:rPr>
              <a:t> The annual average of more than 10 </a:t>
            </a:r>
            <a:r>
              <a:rPr lang="en-US" sz="1600" dirty="0">
                <a:latin typeface="+mn-lt"/>
              </a:rPr>
              <a:t>radioactive sources </a:t>
            </a:r>
            <a:r>
              <a:rPr lang="en-US" sz="1600" dirty="0" smtClean="0">
                <a:latin typeface="+mn-lt"/>
              </a:rPr>
              <a:t>in RS-G-1.9 cat’s 2&amp;3 </a:t>
            </a:r>
          </a:p>
          <a:p>
            <a:r>
              <a:rPr lang="en-US" sz="1600" dirty="0" smtClean="0">
                <a:latin typeface="+mn-lt"/>
              </a:rPr>
              <a:t>(and the occasional cat 1 source) stolen, lost or missing is also a serious nuclear security issue </a:t>
            </a:r>
          </a:p>
          <a:p>
            <a:r>
              <a:rPr lang="en-US" sz="1600" dirty="0" smtClean="0">
                <a:latin typeface="+mn-lt"/>
              </a:rPr>
              <a:t>– forensics may benefit from the knowledge that there are only about 4 radioisotopes in the </a:t>
            </a:r>
          </a:p>
          <a:p>
            <a:r>
              <a:rPr lang="en-US" sz="1600" dirty="0" smtClean="0">
                <a:latin typeface="+mn-lt"/>
              </a:rPr>
              <a:t>overwhelming majority of such incidents, and that they are generally used in very few </a:t>
            </a:r>
          </a:p>
          <a:p>
            <a:r>
              <a:rPr lang="en-US" sz="1600" dirty="0" smtClean="0">
                <a:latin typeface="+mn-lt"/>
              </a:rPr>
              <a:t>types of equipment</a:t>
            </a:r>
            <a:endParaRPr lang="en-US" sz="1600" dirty="0">
              <a:latin typeface="+mn-lt"/>
            </a:endParaRPr>
          </a:p>
          <a:p>
            <a:endParaRPr lang="en-US" sz="1600" dirty="0"/>
          </a:p>
          <a:p>
            <a:endParaRPr lang="en-GB" dirty="0"/>
          </a:p>
        </p:txBody>
      </p:sp>
    </p:spTree>
    <p:extLst>
      <p:ext uri="{BB962C8B-B14F-4D97-AF65-F5344CB8AC3E}">
        <p14:creationId xmlns:p14="http://schemas.microsoft.com/office/powerpoint/2010/main" val="3624452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827584" y="1910556"/>
            <a:ext cx="7543800" cy="2474913"/>
          </a:xfrm>
        </p:spPr>
        <p:txBody>
          <a:bodyPr/>
          <a:lstStyle/>
          <a:p>
            <a:pPr eaLnBrk="1" hangingPunct="1"/>
            <a:r>
              <a:rPr lang="en-US" sz="2400" b="1" dirty="0" smtClean="0">
                <a:solidFill>
                  <a:srgbClr val="FFFF00"/>
                </a:solidFill>
              </a:rPr>
              <a:t>Thank you and questions</a:t>
            </a:r>
          </a:p>
          <a:p>
            <a:pPr eaLnBrk="1" hangingPunct="1"/>
            <a:endParaRPr lang="en-GB" sz="3600" b="1" dirty="0" smtClean="0">
              <a:solidFill>
                <a:srgbClr val="993300"/>
              </a:solidFill>
            </a:endParaRPr>
          </a:p>
        </p:txBody>
      </p:sp>
      <p:sp>
        <p:nvSpPr>
          <p:cNvPr id="19459" name="Rectangle 4"/>
          <p:cNvSpPr>
            <a:spLocks noChangeArrowheads="1"/>
          </p:cNvSpPr>
          <p:nvPr/>
        </p:nvSpPr>
        <p:spPr bwMode="auto">
          <a:xfrm>
            <a:off x="3724275" y="2857500"/>
            <a:ext cx="9144000" cy="0"/>
          </a:xfrm>
          <a:prstGeom prst="rect">
            <a:avLst/>
          </a:prstGeom>
          <a:noFill/>
          <a:ln w="9525">
            <a:noFill/>
            <a:miter lim="800000"/>
            <a:headEnd/>
            <a:tailEnd/>
          </a:ln>
        </p:spPr>
        <p:txBody>
          <a:bodyPr>
            <a:spAutoFit/>
          </a:bodyPr>
          <a:lstStyle/>
          <a:p>
            <a:endParaRPr lang="en-GB"/>
          </a:p>
        </p:txBody>
      </p:sp>
      <p:sp>
        <p:nvSpPr>
          <p:cNvPr id="19460" name="Rectangle 5"/>
          <p:cNvSpPr>
            <a:spLocks noChangeArrowheads="1"/>
          </p:cNvSpPr>
          <p:nvPr/>
        </p:nvSpPr>
        <p:spPr bwMode="auto">
          <a:xfrm>
            <a:off x="4176713" y="3148013"/>
            <a:ext cx="9144000" cy="0"/>
          </a:xfrm>
          <a:prstGeom prst="rect">
            <a:avLst/>
          </a:prstGeom>
          <a:noFill/>
          <a:ln w="3175">
            <a:noFill/>
            <a:miter lim="800000"/>
            <a:headEnd type="none" w="sm" len="sm"/>
            <a:tailEnd type="none" w="sm" len="sm"/>
          </a:ln>
        </p:spPr>
        <p:txBody>
          <a:bodyPr>
            <a:spAutoFit/>
          </a:bodyPr>
          <a:lstStyle/>
          <a:p>
            <a:endParaRPr lang="en-GB"/>
          </a:p>
        </p:txBody>
      </p:sp>
    </p:spTree>
    <p:extLst>
      <p:ext uri="{BB962C8B-B14F-4D97-AF65-F5344CB8AC3E}">
        <p14:creationId xmlns:p14="http://schemas.microsoft.com/office/powerpoint/2010/main" val="4041831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2843213" y="1916113"/>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
        <p:nvSpPr>
          <p:cNvPr id="10" name="Text Box 9"/>
          <p:cNvSpPr txBox="1">
            <a:spLocks noChangeArrowheads="1"/>
          </p:cNvSpPr>
          <p:nvPr/>
        </p:nvSpPr>
        <p:spPr bwMode="auto">
          <a:xfrm>
            <a:off x="6707945" y="1795064"/>
            <a:ext cx="243605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110000"/>
            </a:pPr>
            <a:endParaRPr lang="en-GB" sz="1800" b="1" dirty="0">
              <a:solidFill>
                <a:schemeClr val="tx2"/>
              </a:solidFill>
              <a:latin typeface="Arial" charset="0"/>
            </a:endParaRPr>
          </a:p>
        </p:txBody>
      </p:sp>
      <p:sp>
        <p:nvSpPr>
          <p:cNvPr id="13" name="Text Box 19"/>
          <p:cNvSpPr txBox="1">
            <a:spLocks noChangeArrowheads="1"/>
          </p:cNvSpPr>
          <p:nvPr/>
        </p:nvSpPr>
        <p:spPr bwMode="auto">
          <a:xfrm>
            <a:off x="0" y="6453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dirty="0" smtClean="0"/>
              <a:t>OFFICIAL </a:t>
            </a:r>
            <a:r>
              <a:rPr lang="en-GB" sz="1400" dirty="0"/>
              <a:t>USE ONLY</a:t>
            </a:r>
            <a:r>
              <a:rPr lang="en-GB" dirty="0"/>
              <a:t> </a:t>
            </a:r>
          </a:p>
        </p:txBody>
      </p:sp>
      <p:sp>
        <p:nvSpPr>
          <p:cNvPr id="9" name="Text Box 9"/>
          <p:cNvSpPr txBox="1">
            <a:spLocks noChangeArrowheads="1"/>
          </p:cNvSpPr>
          <p:nvPr/>
        </p:nvSpPr>
        <p:spPr bwMode="auto">
          <a:xfrm>
            <a:off x="1511861" y="1196752"/>
            <a:ext cx="616839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folHlink"/>
              </a:buClr>
              <a:buSzPct val="110000"/>
            </a:pPr>
            <a:r>
              <a:rPr lang="en-US" b="1" dirty="0" smtClean="0">
                <a:solidFill>
                  <a:srgbClr val="FFFFFF"/>
                </a:solidFill>
                <a:latin typeface="Arial" charset="0"/>
              </a:rPr>
              <a:t>126 Participating States</a:t>
            </a:r>
            <a:endParaRPr lang="en-US" u="sng" dirty="0" smtClean="0">
              <a:solidFill>
                <a:srgbClr val="FF3300"/>
              </a:solidFill>
              <a:latin typeface="Arial" charset="0"/>
            </a:endParaRPr>
          </a:p>
          <a:p>
            <a:pPr marL="342900" indent="-342900">
              <a:spcBef>
                <a:spcPct val="20000"/>
              </a:spcBef>
              <a:buClr>
                <a:schemeClr val="folHlink"/>
              </a:buClr>
              <a:buSzPct val="110000"/>
            </a:pPr>
            <a:endParaRPr lang="en-GB" sz="1800" b="1" dirty="0">
              <a:solidFill>
                <a:schemeClr val="tx2"/>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653" y="1854079"/>
            <a:ext cx="6582694" cy="4239217"/>
          </a:xfrm>
          <a:prstGeom prst="rect">
            <a:avLst/>
          </a:prstGeom>
        </p:spPr>
      </p:pic>
      <p:sp>
        <p:nvSpPr>
          <p:cNvPr id="3" name="Title 2"/>
          <p:cNvSpPr>
            <a:spLocks noGrp="1"/>
          </p:cNvSpPr>
          <p:nvPr>
            <p:ph type="title" sz="quarter"/>
          </p:nvPr>
        </p:nvSpPr>
        <p:spPr/>
        <p:txBody>
          <a:bodyPr/>
          <a:lstStyle/>
          <a:p>
            <a:pPr algn="ctr"/>
            <a:r>
              <a:rPr lang="en-US" sz="2400" dirty="0" smtClean="0">
                <a:solidFill>
                  <a:srgbClr val="FFFF00"/>
                </a:solidFill>
              </a:rPr>
              <a:t>ITDB membership</a:t>
            </a:r>
            <a:endParaRPr lang="en-GB" sz="2400" dirty="0">
              <a:solidFill>
                <a:srgbClr val="FFFF00"/>
              </a:solidFill>
            </a:endParaRPr>
          </a:p>
        </p:txBody>
      </p:sp>
    </p:spTree>
    <p:extLst>
      <p:ext uri="{BB962C8B-B14F-4D97-AF65-F5344CB8AC3E}">
        <p14:creationId xmlns:p14="http://schemas.microsoft.com/office/powerpoint/2010/main" val="4243281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251520" y="260648"/>
            <a:ext cx="8784976" cy="461665"/>
          </a:xfrm>
          <a:prstGeom prst="rect">
            <a:avLst/>
          </a:prstGeom>
        </p:spPr>
        <p:txBody>
          <a:bodyPr wrap="square">
            <a:spAutoFit/>
          </a:bodyPr>
          <a:lstStyle/>
          <a:p>
            <a:pPr algn="ctr" eaLnBrk="0" hangingPunct="0">
              <a:spcBef>
                <a:spcPct val="20000"/>
              </a:spcBef>
            </a:pPr>
            <a:r>
              <a:rPr lang="fr-CA" b="1" dirty="0" err="1">
                <a:solidFill>
                  <a:srgbClr val="FFFF00"/>
                </a:solidFill>
                <a:latin typeface="+mj-lt"/>
                <a:ea typeface="+mj-ea"/>
                <a:cs typeface="+mj-cs"/>
              </a:rPr>
              <a:t>Confirmed</a:t>
            </a:r>
            <a:r>
              <a:rPr lang="fr-CA" b="1" dirty="0">
                <a:solidFill>
                  <a:srgbClr val="FFFF00"/>
                </a:solidFill>
                <a:latin typeface="+mj-lt"/>
                <a:ea typeface="+mj-ea"/>
                <a:cs typeface="+mj-cs"/>
              </a:rPr>
              <a:t> </a:t>
            </a:r>
            <a:r>
              <a:rPr lang="fr-CA" b="1" dirty="0" smtClean="0">
                <a:solidFill>
                  <a:srgbClr val="FFFF00"/>
                </a:solidFill>
                <a:latin typeface="+mj-lt"/>
                <a:ea typeface="+mj-ea"/>
                <a:cs typeface="+mj-cs"/>
              </a:rPr>
              <a:t>Incidents 1993-2013</a:t>
            </a:r>
            <a:endParaRPr lang="en-GB" b="1" dirty="0">
              <a:solidFill>
                <a:srgbClr val="FFFF00"/>
              </a:solidFill>
              <a:latin typeface="+mj-lt"/>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3253779"/>
              </p:ext>
            </p:extLst>
          </p:nvPr>
        </p:nvGraphicFramePr>
        <p:xfrm>
          <a:off x="282575" y="1524000"/>
          <a:ext cx="85931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599387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251520" y="260648"/>
            <a:ext cx="8784976" cy="461665"/>
          </a:xfrm>
          <a:prstGeom prst="rect">
            <a:avLst/>
          </a:prstGeom>
        </p:spPr>
        <p:txBody>
          <a:bodyPr wrap="square">
            <a:spAutoFit/>
          </a:bodyPr>
          <a:lstStyle/>
          <a:p>
            <a:pPr algn="ctr" eaLnBrk="0" hangingPunct="0">
              <a:spcBef>
                <a:spcPct val="20000"/>
              </a:spcBef>
            </a:pPr>
            <a:r>
              <a:rPr lang="fr-CA" b="1" dirty="0" err="1">
                <a:solidFill>
                  <a:srgbClr val="FFFF00"/>
                </a:solidFill>
                <a:latin typeface="+mj-lt"/>
                <a:ea typeface="+mj-ea"/>
                <a:cs typeface="+mj-cs"/>
              </a:rPr>
              <a:t>Confirmed</a:t>
            </a:r>
            <a:r>
              <a:rPr lang="fr-CA" b="1" dirty="0">
                <a:solidFill>
                  <a:srgbClr val="FFFF00"/>
                </a:solidFill>
                <a:latin typeface="+mj-lt"/>
                <a:ea typeface="+mj-ea"/>
                <a:cs typeface="+mj-cs"/>
              </a:rPr>
              <a:t> </a:t>
            </a:r>
            <a:r>
              <a:rPr lang="fr-CA" b="1" dirty="0" smtClean="0">
                <a:solidFill>
                  <a:srgbClr val="FFFF00"/>
                </a:solidFill>
                <a:latin typeface="+mj-lt"/>
                <a:ea typeface="+mj-ea"/>
                <a:cs typeface="+mj-cs"/>
              </a:rPr>
              <a:t>Incidents 1993-2013</a:t>
            </a:r>
            <a:endParaRPr lang="en-GB" b="1" dirty="0">
              <a:solidFill>
                <a:srgbClr val="FFFF00"/>
              </a:solidFill>
              <a:latin typeface="+mj-lt"/>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8430082"/>
              </p:ext>
            </p:extLst>
          </p:nvPr>
        </p:nvGraphicFramePr>
        <p:xfrm>
          <a:off x="282575" y="1524000"/>
          <a:ext cx="85931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Freeform 4"/>
          <p:cNvSpPr/>
          <p:nvPr/>
        </p:nvSpPr>
        <p:spPr bwMode="auto">
          <a:xfrm>
            <a:off x="6123114" y="2619693"/>
            <a:ext cx="2335342" cy="1438034"/>
          </a:xfrm>
          <a:custGeom>
            <a:avLst/>
            <a:gdLst>
              <a:gd name="connsiteX0" fmla="*/ 10986 w 2335342"/>
              <a:gd name="connsiteY0" fmla="*/ 180657 h 1438034"/>
              <a:gd name="connsiteX1" fmla="*/ 163386 w 2335342"/>
              <a:gd name="connsiteY1" fmla="*/ 28257 h 1438034"/>
              <a:gd name="connsiteX2" fmla="*/ 706311 w 2335342"/>
              <a:gd name="connsiteY2" fmla="*/ 9207 h 1438034"/>
              <a:gd name="connsiteX3" fmla="*/ 1430211 w 2335342"/>
              <a:gd name="connsiteY3" fmla="*/ 133032 h 1438034"/>
              <a:gd name="connsiteX4" fmla="*/ 2192211 w 2335342"/>
              <a:gd name="connsiteY4" fmla="*/ 514032 h 1438034"/>
              <a:gd name="connsiteX5" fmla="*/ 2335086 w 2335342"/>
              <a:gd name="connsiteY5" fmla="*/ 1018857 h 1438034"/>
              <a:gd name="connsiteX6" fmla="*/ 2211261 w 2335342"/>
              <a:gd name="connsiteY6" fmla="*/ 1323657 h 1438034"/>
              <a:gd name="connsiteX7" fmla="*/ 1725486 w 2335342"/>
              <a:gd name="connsiteY7" fmla="*/ 1418907 h 1438034"/>
              <a:gd name="connsiteX8" fmla="*/ 1087311 w 2335342"/>
              <a:gd name="connsiteY8" fmla="*/ 1428432 h 1438034"/>
              <a:gd name="connsiteX9" fmla="*/ 572961 w 2335342"/>
              <a:gd name="connsiteY9" fmla="*/ 1418907 h 1438034"/>
              <a:gd name="connsiteX10" fmla="*/ 201486 w 2335342"/>
              <a:gd name="connsiteY10" fmla="*/ 1209357 h 1438034"/>
              <a:gd name="connsiteX11" fmla="*/ 68136 w 2335342"/>
              <a:gd name="connsiteY11" fmla="*/ 942657 h 1438034"/>
              <a:gd name="connsiteX12" fmla="*/ 1461 w 2335342"/>
              <a:gd name="connsiteY12" fmla="*/ 418782 h 1438034"/>
              <a:gd name="connsiteX13" fmla="*/ 20511 w 2335342"/>
              <a:gd name="connsiteY13" fmla="*/ 123507 h 1438034"/>
              <a:gd name="connsiteX14" fmla="*/ 20511 w 2335342"/>
              <a:gd name="connsiteY14" fmla="*/ 123507 h 1438034"/>
              <a:gd name="connsiteX15" fmla="*/ 10986 w 2335342"/>
              <a:gd name="connsiteY15" fmla="*/ 180657 h 143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342" h="1438034">
                <a:moveTo>
                  <a:pt x="10986" y="180657"/>
                </a:moveTo>
                <a:cubicBezTo>
                  <a:pt x="29242" y="118744"/>
                  <a:pt x="47499" y="56832"/>
                  <a:pt x="163386" y="28257"/>
                </a:cubicBezTo>
                <a:cubicBezTo>
                  <a:pt x="279273" y="-318"/>
                  <a:pt x="495174" y="-8256"/>
                  <a:pt x="706311" y="9207"/>
                </a:cubicBezTo>
                <a:cubicBezTo>
                  <a:pt x="917449" y="26669"/>
                  <a:pt x="1182561" y="48895"/>
                  <a:pt x="1430211" y="133032"/>
                </a:cubicBezTo>
                <a:cubicBezTo>
                  <a:pt x="1677861" y="217169"/>
                  <a:pt x="2041399" y="366395"/>
                  <a:pt x="2192211" y="514032"/>
                </a:cubicBezTo>
                <a:cubicBezTo>
                  <a:pt x="2343023" y="661669"/>
                  <a:pt x="2331911" y="883920"/>
                  <a:pt x="2335086" y="1018857"/>
                </a:cubicBezTo>
                <a:cubicBezTo>
                  <a:pt x="2338261" y="1153794"/>
                  <a:pt x="2312861" y="1256982"/>
                  <a:pt x="2211261" y="1323657"/>
                </a:cubicBezTo>
                <a:cubicBezTo>
                  <a:pt x="2109661" y="1390332"/>
                  <a:pt x="1912811" y="1401445"/>
                  <a:pt x="1725486" y="1418907"/>
                </a:cubicBezTo>
                <a:cubicBezTo>
                  <a:pt x="1538161" y="1436369"/>
                  <a:pt x="1279398" y="1428432"/>
                  <a:pt x="1087311" y="1428432"/>
                </a:cubicBezTo>
                <a:cubicBezTo>
                  <a:pt x="895224" y="1428432"/>
                  <a:pt x="720599" y="1455420"/>
                  <a:pt x="572961" y="1418907"/>
                </a:cubicBezTo>
                <a:cubicBezTo>
                  <a:pt x="425324" y="1382395"/>
                  <a:pt x="285624" y="1288732"/>
                  <a:pt x="201486" y="1209357"/>
                </a:cubicBezTo>
                <a:cubicBezTo>
                  <a:pt x="117349" y="1129982"/>
                  <a:pt x="101473" y="1074419"/>
                  <a:pt x="68136" y="942657"/>
                </a:cubicBezTo>
                <a:cubicBezTo>
                  <a:pt x="34799" y="810895"/>
                  <a:pt x="9398" y="555307"/>
                  <a:pt x="1461" y="418782"/>
                </a:cubicBezTo>
                <a:cubicBezTo>
                  <a:pt x="-6477" y="282257"/>
                  <a:pt x="20511" y="123507"/>
                  <a:pt x="20511" y="123507"/>
                </a:cubicBezTo>
                <a:lnTo>
                  <a:pt x="20511" y="123507"/>
                </a:lnTo>
                <a:lnTo>
                  <a:pt x="10986" y="180657"/>
                </a:lnTo>
                <a:close/>
              </a:path>
            </a:pathLst>
          </a:custGeom>
          <a:noFill/>
          <a:ln w="38100" cap="flat" cmpd="sng" algn="ctr">
            <a:solidFill>
              <a:srgbClr val="FFFF00"/>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6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157231994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90537"/>
            <a:ext cx="3031033" cy="451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2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90537"/>
            <a:ext cx="3600400" cy="449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354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solidFill>
                  <a:srgbClr val="FFFF00"/>
                </a:solidFill>
              </a:rPr>
              <a:t/>
            </a:r>
            <a:br>
              <a:rPr lang="en-GB" sz="2800" dirty="0" smtClean="0">
                <a:solidFill>
                  <a:srgbClr val="FFFF00"/>
                </a:solidFill>
              </a:rPr>
            </a:br>
            <a:r>
              <a:rPr lang="en-GB" sz="2400" dirty="0" smtClean="0">
                <a:solidFill>
                  <a:srgbClr val="FFFF00"/>
                </a:solidFill>
              </a:rPr>
              <a:t>Incidents </a:t>
            </a:r>
            <a:r>
              <a:rPr lang="en-GB" sz="2400" dirty="0">
                <a:solidFill>
                  <a:srgbClr val="FFFF00"/>
                </a:solidFill>
              </a:rPr>
              <a:t>by material type reported in 2007-2012</a:t>
            </a:r>
            <a:r>
              <a:rPr lang="en-GB" dirty="0">
                <a:solidFill>
                  <a:srgbClr val="FFFFFF"/>
                </a:solidFill>
              </a:rPr>
              <a:t/>
            </a:r>
            <a:br>
              <a:rPr lang="en-GB" dirty="0">
                <a:solidFill>
                  <a:srgbClr val="FFFFFF"/>
                </a:solidFill>
              </a:rPr>
            </a:b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46128242"/>
              </p:ext>
            </p:extLst>
          </p:nvPr>
        </p:nvGraphicFramePr>
        <p:xfrm>
          <a:off x="1835697" y="1581150"/>
          <a:ext cx="5760640" cy="41521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131840" y="5517231"/>
            <a:ext cx="3164649" cy="830997"/>
          </a:xfrm>
          <a:prstGeom prst="rect">
            <a:avLst/>
          </a:prstGeom>
          <a:noFill/>
        </p:spPr>
        <p:txBody>
          <a:bodyPr wrap="none" rtlCol="0">
            <a:spAutoFit/>
          </a:bodyPr>
          <a:lstStyle/>
          <a:p>
            <a:r>
              <a:rPr lang="en-US" dirty="0" smtClean="0">
                <a:latin typeface="+mj-lt"/>
              </a:rPr>
              <a:t>1242 </a:t>
            </a:r>
            <a:r>
              <a:rPr lang="en-US" dirty="0">
                <a:latin typeface="+mj-lt"/>
              </a:rPr>
              <a:t>incidents in total</a:t>
            </a:r>
            <a:endParaRPr lang="en-GB" dirty="0">
              <a:latin typeface="+mj-lt"/>
            </a:endParaRPr>
          </a:p>
          <a:p>
            <a:endParaRPr lang="en-GB" dirty="0"/>
          </a:p>
        </p:txBody>
      </p:sp>
    </p:spTree>
    <p:extLst>
      <p:ext uri="{BB962C8B-B14F-4D97-AF65-F5344CB8AC3E}">
        <p14:creationId xmlns:p14="http://schemas.microsoft.com/office/powerpoint/2010/main" val="2289380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FFFF00"/>
                </a:solidFill>
              </a:rPr>
              <a:t>Incidents by groups</a:t>
            </a:r>
            <a:endParaRPr lang="en-GB" sz="2400" dirty="0">
              <a:solidFill>
                <a:srgbClr val="FFFF00"/>
              </a:solidFill>
            </a:endParaRPr>
          </a:p>
        </p:txBody>
      </p:sp>
      <p:sp>
        <p:nvSpPr>
          <p:cNvPr id="3" name="Slide Number Placeholder 2"/>
          <p:cNvSpPr>
            <a:spLocks noGrp="1"/>
          </p:cNvSpPr>
          <p:nvPr>
            <p:ph type="sldNum" sz="quarter" idx="12"/>
          </p:nvPr>
        </p:nvSpPr>
        <p:spPr/>
        <p:txBody>
          <a:bodyPr/>
          <a:lstStyle/>
          <a:p>
            <a:pPr>
              <a:defRPr/>
            </a:pPr>
            <a:fld id="{349223AC-AAE5-4B66-8B83-5A115CFFE30F}" type="slidenum">
              <a:rPr lang="en-GB" smtClean="0"/>
              <a:pPr>
                <a:defRPr/>
              </a:pPr>
              <a:t>8</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422685137"/>
              </p:ext>
            </p:extLst>
          </p:nvPr>
        </p:nvGraphicFramePr>
        <p:xfrm>
          <a:off x="2195736" y="1628800"/>
          <a:ext cx="4150360" cy="1407574"/>
        </p:xfrm>
        <a:graphic>
          <a:graphicData uri="http://schemas.openxmlformats.org/drawingml/2006/table">
            <a:tbl>
              <a:tblPr firstRow="1" firstCol="1" bandRow="1">
                <a:tableStyleId>{5C22544A-7EE6-4342-B048-85BDC9FD1C3A}</a:tableStyleId>
              </a:tblPr>
              <a:tblGrid>
                <a:gridCol w="1803400"/>
                <a:gridCol w="1086485"/>
                <a:gridCol w="1260475"/>
              </a:tblGrid>
              <a:tr h="676054">
                <a:tc>
                  <a:txBody>
                    <a:bodyPr/>
                    <a:lstStyle/>
                    <a:p>
                      <a:pPr algn="just">
                        <a:spcAft>
                          <a:spcPts val="0"/>
                        </a:spcAft>
                      </a:pPr>
                      <a:r>
                        <a:rPr lang="en-GB" sz="1200" baseline="0" dirty="0">
                          <a:solidFill>
                            <a:schemeClr val="bg1"/>
                          </a:solidFill>
                          <a:effectLst/>
                        </a:rPr>
                        <a:t> </a:t>
                      </a:r>
                      <a:endParaRPr lang="en-GB" sz="1200"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aseline="0" dirty="0">
                          <a:solidFill>
                            <a:schemeClr val="bg1"/>
                          </a:solidFill>
                          <a:effectLst/>
                        </a:rPr>
                        <a:t>Annual average 2007–2012</a:t>
                      </a:r>
                      <a:endParaRPr lang="en-GB" sz="1200"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aseline="0">
                          <a:solidFill>
                            <a:schemeClr val="bg1"/>
                          </a:solidFill>
                          <a:effectLst/>
                        </a:rPr>
                        <a:t>Annual average 1995–2006</a:t>
                      </a:r>
                      <a:endParaRPr lang="en-GB" sz="1200" baseline="0">
                        <a:solidFill>
                          <a:schemeClr val="bg1"/>
                        </a:solidFill>
                        <a:effectLst/>
                        <a:latin typeface="Times New Roman"/>
                        <a:ea typeface="Times New Roman"/>
                      </a:endParaRPr>
                    </a:p>
                  </a:txBody>
                  <a:tcPr marL="68580" marR="68580" marT="0" marB="0" anchor="ctr"/>
                </a:tc>
              </a:tr>
              <a:tr h="729831">
                <a:tc>
                  <a:txBody>
                    <a:bodyPr/>
                    <a:lstStyle/>
                    <a:p>
                      <a:pPr>
                        <a:spcAft>
                          <a:spcPts val="0"/>
                        </a:spcAft>
                      </a:pPr>
                      <a:r>
                        <a:rPr lang="en-GB" sz="1200" baseline="0" dirty="0">
                          <a:solidFill>
                            <a:schemeClr val="bg1"/>
                          </a:solidFill>
                          <a:effectLst/>
                        </a:rPr>
                        <a:t>Group A: unauthorized possessions and related criminal activities</a:t>
                      </a:r>
                      <a:endParaRPr lang="en-GB" sz="1200"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1" baseline="0" dirty="0">
                          <a:solidFill>
                            <a:schemeClr val="bg1"/>
                          </a:solidFill>
                          <a:effectLst/>
                        </a:rPr>
                        <a:t>45</a:t>
                      </a:r>
                      <a:endParaRPr lang="en-GB" sz="1200" b="1"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1" baseline="0" dirty="0">
                          <a:solidFill>
                            <a:schemeClr val="bg1"/>
                          </a:solidFill>
                          <a:effectLst/>
                        </a:rPr>
                        <a:t>42</a:t>
                      </a:r>
                      <a:endParaRPr lang="en-GB" sz="1200" b="1" baseline="0" dirty="0">
                        <a:solidFill>
                          <a:schemeClr val="bg1"/>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36142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FFFF00"/>
                </a:solidFill>
              </a:rPr>
              <a:t>Incidents by groups</a:t>
            </a:r>
            <a:endParaRPr lang="en-GB" sz="2400" dirty="0">
              <a:solidFill>
                <a:srgbClr val="FFFF00"/>
              </a:solidFill>
            </a:endParaRPr>
          </a:p>
        </p:txBody>
      </p:sp>
      <p:sp>
        <p:nvSpPr>
          <p:cNvPr id="3" name="Slide Number Placeholder 2"/>
          <p:cNvSpPr>
            <a:spLocks noGrp="1"/>
          </p:cNvSpPr>
          <p:nvPr>
            <p:ph type="sldNum" sz="quarter" idx="12"/>
          </p:nvPr>
        </p:nvSpPr>
        <p:spPr/>
        <p:txBody>
          <a:bodyPr/>
          <a:lstStyle/>
          <a:p>
            <a:pPr>
              <a:defRPr/>
            </a:pPr>
            <a:fld id="{349223AC-AAE5-4B66-8B83-5A115CFFE30F}" type="slidenum">
              <a:rPr lang="en-GB" smtClean="0"/>
              <a:pPr>
                <a:defRPr/>
              </a:pPr>
              <a:t>9</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163505113"/>
              </p:ext>
            </p:extLst>
          </p:nvPr>
        </p:nvGraphicFramePr>
        <p:xfrm>
          <a:off x="2195736" y="1628800"/>
          <a:ext cx="4150360" cy="1407574"/>
        </p:xfrm>
        <a:graphic>
          <a:graphicData uri="http://schemas.openxmlformats.org/drawingml/2006/table">
            <a:tbl>
              <a:tblPr firstRow="1" firstCol="1" bandRow="1">
                <a:tableStyleId>{5C22544A-7EE6-4342-B048-85BDC9FD1C3A}</a:tableStyleId>
              </a:tblPr>
              <a:tblGrid>
                <a:gridCol w="1803400"/>
                <a:gridCol w="1086485"/>
                <a:gridCol w="1260475"/>
              </a:tblGrid>
              <a:tr h="676054">
                <a:tc>
                  <a:txBody>
                    <a:bodyPr/>
                    <a:lstStyle/>
                    <a:p>
                      <a:pPr algn="just">
                        <a:spcAft>
                          <a:spcPts val="0"/>
                        </a:spcAft>
                      </a:pPr>
                      <a:r>
                        <a:rPr lang="en-GB" sz="1200" baseline="0" dirty="0">
                          <a:solidFill>
                            <a:schemeClr val="bg1"/>
                          </a:solidFill>
                          <a:effectLst/>
                        </a:rPr>
                        <a:t> </a:t>
                      </a:r>
                      <a:endParaRPr lang="en-GB" sz="1200"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aseline="0" dirty="0">
                          <a:solidFill>
                            <a:schemeClr val="bg1"/>
                          </a:solidFill>
                          <a:effectLst/>
                        </a:rPr>
                        <a:t>Annual average 2007–2012</a:t>
                      </a:r>
                      <a:endParaRPr lang="en-GB" sz="1200"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aseline="0">
                          <a:solidFill>
                            <a:schemeClr val="bg1"/>
                          </a:solidFill>
                          <a:effectLst/>
                        </a:rPr>
                        <a:t>Annual average 1995–2006</a:t>
                      </a:r>
                      <a:endParaRPr lang="en-GB" sz="1200" baseline="0">
                        <a:solidFill>
                          <a:schemeClr val="bg1"/>
                        </a:solidFill>
                        <a:effectLst/>
                        <a:latin typeface="Times New Roman"/>
                        <a:ea typeface="Times New Roman"/>
                      </a:endParaRPr>
                    </a:p>
                  </a:txBody>
                  <a:tcPr marL="68580" marR="68580" marT="0" marB="0" anchor="ctr"/>
                </a:tc>
              </a:tr>
              <a:tr h="729831">
                <a:tc>
                  <a:txBody>
                    <a:bodyPr/>
                    <a:lstStyle/>
                    <a:p>
                      <a:pPr>
                        <a:spcAft>
                          <a:spcPts val="0"/>
                        </a:spcAft>
                      </a:pPr>
                      <a:r>
                        <a:rPr lang="en-GB" sz="1200" baseline="0" dirty="0">
                          <a:solidFill>
                            <a:schemeClr val="bg1"/>
                          </a:solidFill>
                          <a:effectLst/>
                        </a:rPr>
                        <a:t>Group A: unauthorized possessions and related criminal activities</a:t>
                      </a:r>
                      <a:endParaRPr lang="en-GB" sz="1200"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1" baseline="0" dirty="0">
                          <a:solidFill>
                            <a:schemeClr val="bg1"/>
                          </a:solidFill>
                          <a:effectLst/>
                        </a:rPr>
                        <a:t>45</a:t>
                      </a:r>
                      <a:endParaRPr lang="en-GB" sz="1200" b="1"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1" baseline="0" dirty="0">
                          <a:solidFill>
                            <a:schemeClr val="bg1"/>
                          </a:solidFill>
                          <a:effectLst/>
                        </a:rPr>
                        <a:t>42</a:t>
                      </a:r>
                      <a:endParaRPr lang="en-GB" sz="1200" b="1" baseline="0" dirty="0">
                        <a:solidFill>
                          <a:schemeClr val="bg1"/>
                        </a:solidFill>
                        <a:effectLst/>
                        <a:latin typeface="Times New Roman"/>
                        <a:ea typeface="Times New Roman"/>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77370278"/>
              </p:ext>
            </p:extLst>
          </p:nvPr>
        </p:nvGraphicFramePr>
        <p:xfrm>
          <a:off x="2195736" y="3717032"/>
          <a:ext cx="4060190" cy="1296918"/>
        </p:xfrm>
        <a:graphic>
          <a:graphicData uri="http://schemas.openxmlformats.org/drawingml/2006/table">
            <a:tbl>
              <a:tblPr firstRow="1" firstCol="1" bandRow="1">
                <a:tableStyleId>{5C22544A-7EE6-4342-B048-85BDC9FD1C3A}</a:tableStyleId>
              </a:tblPr>
              <a:tblGrid>
                <a:gridCol w="1805094"/>
                <a:gridCol w="1177760"/>
                <a:gridCol w="1077336"/>
              </a:tblGrid>
              <a:tr h="754155">
                <a:tc>
                  <a:txBody>
                    <a:bodyPr/>
                    <a:lstStyle/>
                    <a:p>
                      <a:pPr algn="just">
                        <a:spcAft>
                          <a:spcPts val="0"/>
                        </a:spcAft>
                      </a:pPr>
                      <a:r>
                        <a:rPr lang="en-GB" sz="1200" baseline="0" dirty="0">
                          <a:solidFill>
                            <a:schemeClr val="bg1"/>
                          </a:solidFill>
                          <a:effectLst/>
                        </a:rPr>
                        <a:t> </a:t>
                      </a:r>
                      <a:endParaRPr lang="en-GB" sz="1200"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aseline="0" dirty="0">
                          <a:solidFill>
                            <a:schemeClr val="bg1"/>
                          </a:solidFill>
                          <a:effectLst/>
                        </a:rPr>
                        <a:t>Annual average 2007–2012</a:t>
                      </a:r>
                      <a:endParaRPr lang="en-GB" sz="1200"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aseline="0">
                          <a:solidFill>
                            <a:schemeClr val="bg1"/>
                          </a:solidFill>
                          <a:effectLst/>
                        </a:rPr>
                        <a:t>Annual average 1995–2006</a:t>
                      </a:r>
                      <a:endParaRPr lang="en-GB" sz="1200" baseline="0">
                        <a:solidFill>
                          <a:schemeClr val="bg1"/>
                        </a:solidFill>
                        <a:effectLst/>
                        <a:latin typeface="Times New Roman"/>
                        <a:ea typeface="Times New Roman"/>
                      </a:endParaRPr>
                    </a:p>
                  </a:txBody>
                  <a:tcPr marL="68580" marR="68580" marT="0" marB="0" anchor="ctr"/>
                </a:tc>
              </a:tr>
              <a:tr h="542763">
                <a:tc>
                  <a:txBody>
                    <a:bodyPr/>
                    <a:lstStyle/>
                    <a:p>
                      <a:pPr>
                        <a:spcAft>
                          <a:spcPts val="0"/>
                        </a:spcAft>
                      </a:pPr>
                      <a:r>
                        <a:rPr lang="en-GB" sz="1200" baseline="0">
                          <a:solidFill>
                            <a:schemeClr val="bg1"/>
                          </a:solidFill>
                          <a:effectLst/>
                        </a:rPr>
                        <a:t>Group C: other unauthorized activities</a:t>
                      </a:r>
                      <a:endParaRPr lang="en-GB" sz="1200" baseline="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1" baseline="0" dirty="0">
                          <a:solidFill>
                            <a:schemeClr val="bg1"/>
                          </a:solidFill>
                          <a:effectLst/>
                        </a:rPr>
                        <a:t>140</a:t>
                      </a:r>
                      <a:endParaRPr lang="en-GB" sz="1200" b="1" baseline="0" dirty="0">
                        <a:solidFill>
                          <a:schemeClr val="bg1"/>
                        </a:solidFill>
                        <a:effectLst/>
                        <a:latin typeface="Times New Roman"/>
                        <a:ea typeface="Times New Roman"/>
                      </a:endParaRPr>
                    </a:p>
                  </a:txBody>
                  <a:tcPr marL="68580" marR="68580" marT="0" marB="0" anchor="ctr"/>
                </a:tc>
                <a:tc>
                  <a:txBody>
                    <a:bodyPr/>
                    <a:lstStyle/>
                    <a:p>
                      <a:pPr algn="ctr">
                        <a:spcAft>
                          <a:spcPts val="0"/>
                        </a:spcAft>
                      </a:pPr>
                      <a:r>
                        <a:rPr lang="en-GB" sz="1200" b="1" baseline="0" dirty="0">
                          <a:solidFill>
                            <a:schemeClr val="bg1"/>
                          </a:solidFill>
                          <a:effectLst/>
                        </a:rPr>
                        <a:t>34</a:t>
                      </a:r>
                      <a:endParaRPr lang="en-GB" sz="1200" b="1" baseline="0" dirty="0">
                        <a:solidFill>
                          <a:schemeClr val="bg1"/>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8685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IAEAdark">
  <a:themeElements>
    <a:clrScheme name="">
      <a:dk1>
        <a:srgbClr val="808080"/>
      </a:dk1>
      <a:lt1>
        <a:srgbClr val="EAEAEA"/>
      </a:lt1>
      <a:dk2>
        <a:srgbClr val="000099"/>
      </a:dk2>
      <a:lt2>
        <a:srgbClr val="EAEAEA"/>
      </a:lt2>
      <a:accent1>
        <a:srgbClr val="99CCFF"/>
      </a:accent1>
      <a:accent2>
        <a:srgbClr val="8681B8"/>
      </a:accent2>
      <a:accent3>
        <a:srgbClr val="AAAACA"/>
      </a:accent3>
      <a:accent4>
        <a:srgbClr val="C8C8C8"/>
      </a:accent4>
      <a:accent5>
        <a:srgbClr val="CAE2FF"/>
      </a:accent5>
      <a:accent6>
        <a:srgbClr val="7974A6"/>
      </a:accent6>
      <a:hlink>
        <a:srgbClr val="FCD3C1"/>
      </a:hlink>
      <a:folHlink>
        <a:srgbClr val="FF9900"/>
      </a:folHlink>
    </a:clrScheme>
    <a:fontScheme name="IAEA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IAEAdar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EAdar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EAdar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EAdar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EAda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EAda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EAda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DD33A3802B34694A9B65E8D0C1557" ma:contentTypeVersion="4" ma:contentTypeDescription="Create a new document." ma:contentTypeScope="" ma:versionID="ea0785a3c301fad60041c94ca24e0d3c">
  <xsd:schema xmlns:xsd="http://www.w3.org/2001/XMLSchema" xmlns:xs="http://www.w3.org/2001/XMLSchema" xmlns:p="http://schemas.microsoft.com/office/2006/metadata/properties" xmlns:ns2="http://schemas.microsoft.com/sharepoint/v3/fields" targetNamespace="http://schemas.microsoft.com/office/2006/metadata/properties" ma:root="true" ma:fieldsID="bb102a98c2894374edc3c72133b9af9d" ns2:_="">
    <xsd:import namespace="http://schemas.microsoft.com/sharepoint/v3/fields"/>
    <xsd:element name="properties">
      <xsd:complexType>
        <xsd:sequence>
          <xsd:element name="documentManagement">
            <xsd:complexType>
              <xsd:all>
                <xsd:element ref="ns2:_DCDateCreated"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8" nillable="true" ma:displayName="Date Created" ma:description="The date on which this resource was created" ma:format="DateTime" ma:internalName="_DCDateCreated">
      <xsd:simpleType>
        <xsd:restriction base="dms:DateTime"/>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DCDateCreated xmlns="http://schemas.microsoft.com/sharepoint/v3/fields" xsi:nil="true"/>
  </documentManagement>
</p:properties>
</file>

<file path=customXml/itemProps1.xml><?xml version="1.0" encoding="utf-8"?>
<ds:datastoreItem xmlns:ds="http://schemas.openxmlformats.org/officeDocument/2006/customXml" ds:itemID="{1A983454-1CD3-468D-B100-2A73666F4411}"/>
</file>

<file path=customXml/itemProps2.xml><?xml version="1.0" encoding="utf-8"?>
<ds:datastoreItem xmlns:ds="http://schemas.openxmlformats.org/officeDocument/2006/customXml" ds:itemID="{E3D38414-A27C-4A38-8E8F-2AA8404D00F5}"/>
</file>

<file path=customXml/itemProps3.xml><?xml version="1.0" encoding="utf-8"?>
<ds:datastoreItem xmlns:ds="http://schemas.openxmlformats.org/officeDocument/2006/customXml" ds:itemID="{E08E5A78-BDD4-454D-8305-5D757C2AF5FE}"/>
</file>

<file path=docProps/app.xml><?xml version="1.0" encoding="utf-8"?>
<Properties xmlns="http://schemas.openxmlformats.org/officeDocument/2006/extended-properties" xmlns:vt="http://schemas.openxmlformats.org/officeDocument/2006/docPropsVTypes">
  <Template>IAEAdark</Template>
  <TotalTime>13069</TotalTime>
  <Words>1383</Words>
  <Application>Microsoft Office PowerPoint</Application>
  <PresentationFormat>On-screen Show (4:3)</PresentationFormat>
  <Paragraphs>178</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IAEAdark</vt:lpstr>
      <vt:lpstr> Analysis of incidents reported during 2007-2012 to the  IAEA’s Incident and Trafficking Database  International Conference on Advances in Nuclear Forensics - IAEA CN-218 07 July 2014, IAEA HQ  </vt:lpstr>
      <vt:lpstr>Scope of ITDB information</vt:lpstr>
      <vt:lpstr>ITDB membership</vt:lpstr>
      <vt:lpstr>PowerPoint Presentation</vt:lpstr>
      <vt:lpstr>PowerPoint Presentation</vt:lpstr>
      <vt:lpstr>PowerPoint Presentation</vt:lpstr>
      <vt:lpstr> Incidents by material type reported in 2007-2012 </vt:lpstr>
      <vt:lpstr>Incidents by groups</vt:lpstr>
      <vt:lpstr>Incidents by groups</vt:lpstr>
      <vt:lpstr>Incidents by groups</vt:lpstr>
      <vt:lpstr>Nuclear material incidents by material type</vt:lpstr>
      <vt:lpstr>Nuclear criticality accident (1999)</vt:lpstr>
      <vt:lpstr>Nuclear material incidents by material type</vt:lpstr>
      <vt:lpstr>Radioactive sources incidents by RS-G-1.9 categories (1-5)</vt:lpstr>
      <vt:lpstr>PowerPoint Presentation</vt:lpstr>
      <vt:lpstr>Radioactive sources incidents by RS-G-1.9 categories (1-5)</vt:lpstr>
      <vt:lpstr>Border detections</vt:lpstr>
      <vt:lpstr>Border detections</vt:lpstr>
      <vt:lpstr>Some points to ponder related to ITDB information</vt:lpstr>
      <vt:lpstr>Some points to ponder related to ITDB information</vt:lpstr>
      <vt:lpstr>Some points to ponder related to ITDB information</vt:lpstr>
      <vt:lpstr>Some points to ponder related to ITDB information</vt:lpstr>
      <vt:lpstr>Some points to ponder related to ITDB information</vt:lpstr>
      <vt:lpstr>PowerPoint Presentation</vt:lpstr>
    </vt:vector>
  </TitlesOfParts>
  <Company>IAEA-NSNS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Gregoric</dc:creator>
  <dc:description>Cleared JGH</dc:description>
  <cp:lastModifiedBy>NICHOLAS, Malcolm Edward</cp:lastModifiedBy>
  <cp:revision>349</cp:revision>
  <cp:lastPrinted>2014-07-03T07:18:13Z</cp:lastPrinted>
  <dcterms:created xsi:type="dcterms:W3CDTF">2011-04-10T15:13:17Z</dcterms:created>
  <dcterms:modified xsi:type="dcterms:W3CDTF">2014-07-03T14:18:52Z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0x010100B86DD33A3802B34694A9B65E8D0C1557</vt:lpwstr>
  </property>
</Properties>
</file>