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slideLayouts/slideLayout2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2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57" r:id="rId2"/>
  </p:sldMasterIdLst>
  <p:notesMasterIdLst>
    <p:notesMasterId r:id="rId19"/>
  </p:notesMasterIdLst>
  <p:handoutMasterIdLst>
    <p:handoutMasterId r:id="rId20"/>
  </p:handoutMasterIdLst>
  <p:sldIdLst>
    <p:sldId id="442" r:id="rId3"/>
    <p:sldId id="467" r:id="rId4"/>
    <p:sldId id="468" r:id="rId5"/>
    <p:sldId id="469" r:id="rId6"/>
    <p:sldId id="470" r:id="rId7"/>
    <p:sldId id="471" r:id="rId8"/>
    <p:sldId id="472" r:id="rId9"/>
    <p:sldId id="473" r:id="rId10"/>
    <p:sldId id="474" r:id="rId11"/>
    <p:sldId id="475" r:id="rId12"/>
    <p:sldId id="497" r:id="rId13"/>
    <p:sldId id="477" r:id="rId14"/>
    <p:sldId id="478" r:id="rId15"/>
    <p:sldId id="480" r:id="rId16"/>
    <p:sldId id="498" r:id="rId17"/>
    <p:sldId id="482" r:id="rId18"/>
  </p:sldIdLst>
  <p:sldSz cx="9144000" cy="6858000" type="screen4x3"/>
  <p:notesSz cx="7010400" cy="9236075"/>
  <p:defaultTextStyle>
    <a:defPPr>
      <a:defRPr lang="en-US"/>
    </a:defPPr>
    <a:lvl1pPr algn="l" rtl="0" fontAlgn="base">
      <a:spcBef>
        <a:spcPct val="0"/>
      </a:spcBef>
      <a:spcAft>
        <a:spcPct val="0"/>
      </a:spcAft>
      <a:defRPr sz="1000" b="1" kern="1200">
        <a:solidFill>
          <a:schemeClr val="tx1"/>
        </a:solidFill>
        <a:latin typeface="Arial" charset="0"/>
        <a:ea typeface="+mn-ea"/>
        <a:cs typeface="Arial" charset="0"/>
      </a:defRPr>
    </a:lvl1pPr>
    <a:lvl2pPr marL="457200" algn="l" rtl="0" fontAlgn="base">
      <a:spcBef>
        <a:spcPct val="0"/>
      </a:spcBef>
      <a:spcAft>
        <a:spcPct val="0"/>
      </a:spcAft>
      <a:defRPr sz="1000" b="1" kern="1200">
        <a:solidFill>
          <a:schemeClr val="tx1"/>
        </a:solidFill>
        <a:latin typeface="Arial" charset="0"/>
        <a:ea typeface="+mn-ea"/>
        <a:cs typeface="Arial" charset="0"/>
      </a:defRPr>
    </a:lvl2pPr>
    <a:lvl3pPr marL="914400" algn="l" rtl="0" fontAlgn="base">
      <a:spcBef>
        <a:spcPct val="0"/>
      </a:spcBef>
      <a:spcAft>
        <a:spcPct val="0"/>
      </a:spcAft>
      <a:defRPr sz="1000" b="1" kern="1200">
        <a:solidFill>
          <a:schemeClr val="tx1"/>
        </a:solidFill>
        <a:latin typeface="Arial" charset="0"/>
        <a:ea typeface="+mn-ea"/>
        <a:cs typeface="Arial" charset="0"/>
      </a:defRPr>
    </a:lvl3pPr>
    <a:lvl4pPr marL="1371600" algn="l" rtl="0" fontAlgn="base">
      <a:spcBef>
        <a:spcPct val="0"/>
      </a:spcBef>
      <a:spcAft>
        <a:spcPct val="0"/>
      </a:spcAft>
      <a:defRPr sz="1000" b="1" kern="1200">
        <a:solidFill>
          <a:schemeClr val="tx1"/>
        </a:solidFill>
        <a:latin typeface="Arial" charset="0"/>
        <a:ea typeface="+mn-ea"/>
        <a:cs typeface="Arial" charset="0"/>
      </a:defRPr>
    </a:lvl4pPr>
    <a:lvl5pPr marL="1828800" algn="l" rtl="0" fontAlgn="base">
      <a:spcBef>
        <a:spcPct val="0"/>
      </a:spcBef>
      <a:spcAft>
        <a:spcPct val="0"/>
      </a:spcAft>
      <a:defRPr sz="1000" b="1" kern="1200">
        <a:solidFill>
          <a:schemeClr val="tx1"/>
        </a:solidFill>
        <a:latin typeface="Arial" charset="0"/>
        <a:ea typeface="+mn-ea"/>
        <a:cs typeface="Arial" charset="0"/>
      </a:defRPr>
    </a:lvl5pPr>
    <a:lvl6pPr marL="2286000" algn="l" defTabSz="914400" rtl="0" eaLnBrk="1" latinLnBrk="0" hangingPunct="1">
      <a:defRPr sz="1000" b="1" kern="1200">
        <a:solidFill>
          <a:schemeClr val="tx1"/>
        </a:solidFill>
        <a:latin typeface="Arial" charset="0"/>
        <a:ea typeface="+mn-ea"/>
        <a:cs typeface="Arial" charset="0"/>
      </a:defRPr>
    </a:lvl6pPr>
    <a:lvl7pPr marL="2743200" algn="l" defTabSz="914400" rtl="0" eaLnBrk="1" latinLnBrk="0" hangingPunct="1">
      <a:defRPr sz="1000" b="1" kern="1200">
        <a:solidFill>
          <a:schemeClr val="tx1"/>
        </a:solidFill>
        <a:latin typeface="Arial" charset="0"/>
        <a:ea typeface="+mn-ea"/>
        <a:cs typeface="Arial" charset="0"/>
      </a:defRPr>
    </a:lvl7pPr>
    <a:lvl8pPr marL="3200400" algn="l" defTabSz="914400" rtl="0" eaLnBrk="1" latinLnBrk="0" hangingPunct="1">
      <a:defRPr sz="1000" b="1" kern="1200">
        <a:solidFill>
          <a:schemeClr val="tx1"/>
        </a:solidFill>
        <a:latin typeface="Arial" charset="0"/>
        <a:ea typeface="+mn-ea"/>
        <a:cs typeface="Arial" charset="0"/>
      </a:defRPr>
    </a:lvl8pPr>
    <a:lvl9pPr marL="3657600" algn="l" defTabSz="914400" rtl="0" eaLnBrk="1" latinLnBrk="0" hangingPunct="1">
      <a:defRPr sz="1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006600"/>
    <a:srgbClr val="C00000"/>
    <a:srgbClr val="0033CC"/>
    <a:srgbClr val="0066FF"/>
    <a:srgbClr val="C10000"/>
    <a:srgbClr val="66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894"/>
      </p:cViewPr>
      <p:guideLst>
        <p:guide orient="horz" pos="2160"/>
        <p:guide pos="2880"/>
      </p:guideLst>
    </p:cSldViewPr>
  </p:slideViewPr>
  <p:outlineViewPr>
    <p:cViewPr>
      <p:scale>
        <a:sx n="50" d="100"/>
        <a:sy n="50" d="100"/>
      </p:scale>
      <p:origin x="72"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6012" y="-204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2.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38475" cy="461963"/>
          </a:xfrm>
          <a:prstGeom prst="rect">
            <a:avLst/>
          </a:prstGeom>
          <a:noFill/>
          <a:ln>
            <a:noFill/>
          </a:ln>
          <a:effectLst/>
          <a:extLst/>
        </p:spPr>
        <p:txBody>
          <a:bodyPr vert="horz" wrap="square" lIns="92941" tIns="46471" rIns="92941" bIns="46471" numCol="1" anchor="t" anchorCtr="0" compatLnSpc="1">
            <a:prstTxWarp prst="textNoShape">
              <a:avLst/>
            </a:prstTxWarp>
          </a:bodyPr>
          <a:lstStyle>
            <a:lvl1pPr algn="l" defTabSz="928688" eaLnBrk="0" hangingPunct="0">
              <a:spcBef>
                <a:spcPct val="0"/>
              </a:spcBef>
              <a:defRPr sz="1200" b="0">
                <a:latin typeface="Times New Roman" pitchFamily="18" charset="0"/>
                <a:ea typeface="+mn-ea"/>
                <a:cs typeface="Arial" charset="0"/>
              </a:defRPr>
            </a:lvl1pPr>
          </a:lstStyle>
          <a:p>
            <a:pPr>
              <a:defRPr/>
            </a:pPr>
            <a:endParaRPr lang="en-US"/>
          </a:p>
        </p:txBody>
      </p:sp>
      <p:sp>
        <p:nvSpPr>
          <p:cNvPr id="62467" name="Rectangle 3"/>
          <p:cNvSpPr>
            <a:spLocks noGrp="1" noChangeArrowheads="1"/>
          </p:cNvSpPr>
          <p:nvPr>
            <p:ph type="dt" sz="quarter" idx="1"/>
          </p:nvPr>
        </p:nvSpPr>
        <p:spPr bwMode="auto">
          <a:xfrm>
            <a:off x="3971925" y="0"/>
            <a:ext cx="3038475" cy="461963"/>
          </a:xfrm>
          <a:prstGeom prst="rect">
            <a:avLst/>
          </a:prstGeom>
          <a:noFill/>
          <a:ln>
            <a:noFill/>
          </a:ln>
          <a:effectLst/>
          <a:extLst/>
        </p:spPr>
        <p:txBody>
          <a:bodyPr vert="horz" wrap="square" lIns="92941" tIns="46471" rIns="92941" bIns="46471" numCol="1" anchor="t" anchorCtr="0" compatLnSpc="1">
            <a:prstTxWarp prst="textNoShape">
              <a:avLst/>
            </a:prstTxWarp>
          </a:bodyPr>
          <a:lstStyle>
            <a:lvl1pPr algn="r" defTabSz="928688" eaLnBrk="0" hangingPunct="0">
              <a:spcBef>
                <a:spcPct val="0"/>
              </a:spcBef>
              <a:defRPr sz="1200" b="0">
                <a:latin typeface="Times New Roman" pitchFamily="18" charset="0"/>
                <a:ea typeface="+mn-ea"/>
                <a:cs typeface="Arial" charset="0"/>
              </a:defRPr>
            </a:lvl1pPr>
          </a:lstStyle>
          <a:p>
            <a:pPr>
              <a:defRPr/>
            </a:pPr>
            <a:endParaRPr lang="en-US"/>
          </a:p>
        </p:txBody>
      </p:sp>
      <p:sp>
        <p:nvSpPr>
          <p:cNvPr id="62468" name="Rectangle 4"/>
          <p:cNvSpPr>
            <a:spLocks noGrp="1" noChangeArrowheads="1"/>
          </p:cNvSpPr>
          <p:nvPr>
            <p:ph type="ftr" sz="quarter" idx="2"/>
          </p:nvPr>
        </p:nvSpPr>
        <p:spPr bwMode="auto">
          <a:xfrm>
            <a:off x="0" y="8774113"/>
            <a:ext cx="3038475" cy="461962"/>
          </a:xfrm>
          <a:prstGeom prst="rect">
            <a:avLst/>
          </a:prstGeom>
          <a:noFill/>
          <a:ln>
            <a:noFill/>
          </a:ln>
          <a:effectLst/>
          <a:extLst/>
        </p:spPr>
        <p:txBody>
          <a:bodyPr vert="horz" wrap="square" lIns="92941" tIns="46471" rIns="92941" bIns="46471" numCol="1" anchor="b" anchorCtr="0" compatLnSpc="1">
            <a:prstTxWarp prst="textNoShape">
              <a:avLst/>
            </a:prstTxWarp>
          </a:bodyPr>
          <a:lstStyle>
            <a:lvl1pPr algn="l" defTabSz="928688" eaLnBrk="0" hangingPunct="0">
              <a:spcBef>
                <a:spcPct val="0"/>
              </a:spcBef>
              <a:defRPr sz="1200" b="0">
                <a:latin typeface="Times New Roman" pitchFamily="18" charset="0"/>
                <a:ea typeface="+mn-ea"/>
                <a:cs typeface="Arial" charset="0"/>
              </a:defRPr>
            </a:lvl1pPr>
          </a:lstStyle>
          <a:p>
            <a:pPr>
              <a:defRPr/>
            </a:pPr>
            <a:endParaRPr lang="en-US"/>
          </a:p>
        </p:txBody>
      </p:sp>
      <p:sp>
        <p:nvSpPr>
          <p:cNvPr id="62469" name="Rectangle 5"/>
          <p:cNvSpPr>
            <a:spLocks noGrp="1" noChangeArrowheads="1"/>
          </p:cNvSpPr>
          <p:nvPr>
            <p:ph type="sldNum" sz="quarter" idx="3"/>
          </p:nvPr>
        </p:nvSpPr>
        <p:spPr bwMode="auto">
          <a:xfrm>
            <a:off x="3971925" y="8774113"/>
            <a:ext cx="3038475" cy="461962"/>
          </a:xfrm>
          <a:prstGeom prst="rect">
            <a:avLst/>
          </a:prstGeom>
          <a:noFill/>
          <a:ln>
            <a:noFill/>
          </a:ln>
          <a:effectLst/>
          <a:extLst/>
        </p:spPr>
        <p:txBody>
          <a:bodyPr vert="horz" wrap="square" lIns="92941" tIns="46471" rIns="92941" bIns="46471" numCol="1" anchor="b" anchorCtr="0" compatLnSpc="1">
            <a:prstTxWarp prst="textNoShape">
              <a:avLst/>
            </a:prstTxWarp>
          </a:bodyPr>
          <a:lstStyle>
            <a:lvl1pPr algn="r" defTabSz="928688" eaLnBrk="0" hangingPunct="0">
              <a:defRPr sz="1200" b="0" smtClean="0">
                <a:latin typeface="Times New Roman" charset="0"/>
              </a:defRPr>
            </a:lvl1pPr>
          </a:lstStyle>
          <a:p>
            <a:pPr>
              <a:defRPr/>
            </a:pPr>
            <a:fld id="{E7AA0882-46BA-4432-8E6E-95F356B6CD4F}" type="slidenum">
              <a:rPr lang="en-US" altLang="en-US"/>
              <a:pPr>
                <a:defRPr/>
              </a:pPr>
              <a:t>‹#›</a:t>
            </a:fld>
            <a:endParaRPr lang="en-US" altLang="en-US"/>
          </a:p>
        </p:txBody>
      </p:sp>
    </p:spTree>
    <p:extLst>
      <p:ext uri="{BB962C8B-B14F-4D97-AF65-F5344CB8AC3E}">
        <p14:creationId xmlns:p14="http://schemas.microsoft.com/office/powerpoint/2010/main" val="18096900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1963"/>
          </a:xfrm>
          <a:prstGeom prst="rect">
            <a:avLst/>
          </a:prstGeom>
          <a:noFill/>
          <a:ln>
            <a:noFill/>
          </a:ln>
          <a:effectLst/>
          <a:extLst/>
        </p:spPr>
        <p:txBody>
          <a:bodyPr vert="horz" wrap="square" lIns="92941" tIns="46471" rIns="92941" bIns="46471" numCol="1" anchor="t" anchorCtr="0" compatLnSpc="1">
            <a:prstTxWarp prst="textNoShape">
              <a:avLst/>
            </a:prstTxWarp>
          </a:bodyPr>
          <a:lstStyle>
            <a:lvl1pPr algn="l" defTabSz="928688" eaLnBrk="1" hangingPunct="1">
              <a:spcBef>
                <a:spcPct val="0"/>
              </a:spcBef>
              <a:defRPr sz="1200" b="0">
                <a:latin typeface="Arial" charset="0"/>
                <a:ea typeface="+mn-ea"/>
                <a:cs typeface="Arial" charset="0"/>
              </a:defRPr>
            </a:lvl1pPr>
          </a:lstStyle>
          <a:p>
            <a:pPr>
              <a:defRPr/>
            </a:pPr>
            <a:endParaRPr lang="en-US"/>
          </a:p>
        </p:txBody>
      </p:sp>
      <p:sp>
        <p:nvSpPr>
          <p:cNvPr id="12291" name="Rectangle 3"/>
          <p:cNvSpPr>
            <a:spLocks noGrp="1" noChangeArrowheads="1"/>
          </p:cNvSpPr>
          <p:nvPr>
            <p:ph type="dt" idx="1"/>
          </p:nvPr>
        </p:nvSpPr>
        <p:spPr bwMode="auto">
          <a:xfrm>
            <a:off x="3970338" y="0"/>
            <a:ext cx="3038475" cy="461963"/>
          </a:xfrm>
          <a:prstGeom prst="rect">
            <a:avLst/>
          </a:prstGeom>
          <a:noFill/>
          <a:ln>
            <a:noFill/>
          </a:ln>
          <a:effectLst/>
          <a:extLst/>
        </p:spPr>
        <p:txBody>
          <a:bodyPr vert="horz" wrap="square" lIns="92941" tIns="46471" rIns="92941" bIns="46471" numCol="1" anchor="t" anchorCtr="0" compatLnSpc="1">
            <a:prstTxWarp prst="textNoShape">
              <a:avLst/>
            </a:prstTxWarp>
          </a:bodyPr>
          <a:lstStyle>
            <a:lvl1pPr algn="r" defTabSz="928688" eaLnBrk="1" hangingPunct="1">
              <a:spcBef>
                <a:spcPct val="0"/>
              </a:spcBef>
              <a:defRPr sz="1200" b="0">
                <a:latin typeface="Arial" charset="0"/>
                <a:ea typeface="+mn-ea"/>
                <a:cs typeface="Arial"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95388" y="692150"/>
            <a:ext cx="4621212"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01675" y="4387850"/>
            <a:ext cx="5607050" cy="4156075"/>
          </a:xfrm>
          <a:prstGeom prst="rect">
            <a:avLst/>
          </a:prstGeom>
          <a:noFill/>
          <a:ln>
            <a:noFill/>
          </a:ln>
          <a:effectLst/>
          <a:extLst/>
        </p:spPr>
        <p:txBody>
          <a:bodyPr vert="horz" wrap="square" lIns="92941" tIns="46471" rIns="92941" bIns="4647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772525"/>
            <a:ext cx="3038475" cy="461963"/>
          </a:xfrm>
          <a:prstGeom prst="rect">
            <a:avLst/>
          </a:prstGeom>
          <a:noFill/>
          <a:ln>
            <a:noFill/>
          </a:ln>
          <a:effectLst/>
          <a:extLst/>
        </p:spPr>
        <p:txBody>
          <a:bodyPr vert="horz" wrap="square" lIns="92941" tIns="46471" rIns="92941" bIns="46471" numCol="1" anchor="b" anchorCtr="0" compatLnSpc="1">
            <a:prstTxWarp prst="textNoShape">
              <a:avLst/>
            </a:prstTxWarp>
          </a:bodyPr>
          <a:lstStyle>
            <a:lvl1pPr algn="l" defTabSz="928688" eaLnBrk="1" hangingPunct="1">
              <a:spcBef>
                <a:spcPct val="0"/>
              </a:spcBef>
              <a:defRPr sz="1200" b="0">
                <a:latin typeface="Arial" charset="0"/>
                <a:ea typeface="+mn-ea"/>
                <a:cs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3970338" y="8772525"/>
            <a:ext cx="3038475" cy="461963"/>
          </a:xfrm>
          <a:prstGeom prst="rect">
            <a:avLst/>
          </a:prstGeom>
          <a:noFill/>
          <a:ln>
            <a:noFill/>
          </a:ln>
          <a:effectLst/>
          <a:extLst/>
        </p:spPr>
        <p:txBody>
          <a:bodyPr vert="horz" wrap="square" lIns="92941" tIns="46471" rIns="92941" bIns="46471" numCol="1" anchor="b" anchorCtr="0" compatLnSpc="1">
            <a:prstTxWarp prst="textNoShape">
              <a:avLst/>
            </a:prstTxWarp>
          </a:bodyPr>
          <a:lstStyle>
            <a:lvl1pPr algn="r" defTabSz="928688">
              <a:defRPr sz="1200" b="0" smtClean="0"/>
            </a:lvl1pPr>
          </a:lstStyle>
          <a:p>
            <a:pPr>
              <a:defRPr/>
            </a:pPr>
            <a:fld id="{D33A389F-A5CB-4EA0-966F-D529EE1C7F5B}" type="slidenum">
              <a:rPr lang="en-US" altLang="en-US"/>
              <a:pPr>
                <a:defRPr/>
              </a:pPr>
              <a:t>‹#›</a:t>
            </a:fld>
            <a:endParaRPr lang="en-US" altLang="en-US"/>
          </a:p>
        </p:txBody>
      </p:sp>
    </p:spTree>
    <p:extLst>
      <p:ext uri="{BB962C8B-B14F-4D97-AF65-F5344CB8AC3E}">
        <p14:creationId xmlns:p14="http://schemas.microsoft.com/office/powerpoint/2010/main" val="1641330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235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Arial" charset="0"/>
                <a:ea typeface="ＭＳ Ｐゴシック" charset="-128"/>
              </a:defRPr>
            </a:lvl1pPr>
            <a:lvl2pPr marL="37931725" indent="-37474525" defTabSz="928688" eaLnBrk="0" hangingPunct="0">
              <a:spcBef>
                <a:spcPct val="30000"/>
              </a:spcBef>
              <a:defRPr sz="1200">
                <a:solidFill>
                  <a:schemeClr val="tx1"/>
                </a:solidFill>
                <a:latin typeface="Arial" charset="0"/>
                <a:ea typeface="ＭＳ Ｐゴシック" charset="-128"/>
              </a:defRPr>
            </a:lvl2pPr>
            <a:lvl3pPr marL="1143000" indent="-228600" defTabSz="928688" eaLnBrk="0" hangingPunct="0">
              <a:spcBef>
                <a:spcPct val="30000"/>
              </a:spcBef>
              <a:defRPr sz="1200">
                <a:solidFill>
                  <a:schemeClr val="tx1"/>
                </a:solidFill>
                <a:latin typeface="Arial" charset="0"/>
                <a:ea typeface="ＭＳ Ｐゴシック" charset="-128"/>
              </a:defRPr>
            </a:lvl3pPr>
            <a:lvl4pPr marL="1600200" indent="-228600" defTabSz="928688" eaLnBrk="0" hangingPunct="0">
              <a:spcBef>
                <a:spcPct val="30000"/>
              </a:spcBef>
              <a:defRPr sz="1200">
                <a:solidFill>
                  <a:schemeClr val="tx1"/>
                </a:solidFill>
                <a:latin typeface="Arial" charset="0"/>
                <a:ea typeface="ＭＳ Ｐゴシック" charset="-128"/>
              </a:defRPr>
            </a:lvl4pPr>
            <a:lvl5pPr marL="2057400" indent="-228600" defTabSz="928688" eaLnBrk="0" hangingPunct="0">
              <a:spcBef>
                <a:spcPct val="30000"/>
              </a:spcBef>
              <a:defRPr sz="1200">
                <a:solidFill>
                  <a:schemeClr val="tx1"/>
                </a:solidFill>
                <a:latin typeface="Arial" charset="0"/>
                <a:ea typeface="ＭＳ Ｐゴシック" charset="-128"/>
              </a:defRPr>
            </a:lvl5pPr>
            <a:lvl6pPr marL="2514600" indent="-228600" defTabSz="928688"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defTabSz="928688"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defTabSz="928688"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defTabSz="928688" eaLnBrk="0" fontAlgn="base" hangingPunct="0">
              <a:spcBef>
                <a:spcPct val="30000"/>
              </a:spcBef>
              <a:spcAft>
                <a:spcPct val="0"/>
              </a:spcAft>
              <a:defRPr sz="1200">
                <a:solidFill>
                  <a:schemeClr val="tx1"/>
                </a:solidFill>
                <a:latin typeface="Arial" charset="0"/>
                <a:ea typeface="ＭＳ Ｐゴシック" charset="-128"/>
              </a:defRPr>
            </a:lvl9pPr>
          </a:lstStyle>
          <a:p>
            <a:pPr eaLnBrk="1" hangingPunct="1">
              <a:spcBef>
                <a:spcPct val="0"/>
              </a:spcBef>
            </a:pPr>
            <a:fld id="{F952CDD6-8D00-42C7-8353-A7F48107F2E9}" type="slidenum">
              <a:rPr lang="en-US" altLang="en-US">
                <a:solidFill>
                  <a:srgbClr val="000000"/>
                </a:solidFill>
              </a:rPr>
              <a:pPr eaLnBrk="1" hangingPunct="1">
                <a:spcBef>
                  <a:spcPct val="0"/>
                </a:spcBef>
              </a:pPr>
              <a:t>1</a:t>
            </a:fld>
            <a:endParaRPr lang="en-US" alt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45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200">
                <a:solidFill>
                  <a:schemeClr val="tx1"/>
                </a:solidFill>
                <a:latin typeface="Arial" charset="0"/>
                <a:ea typeface="ＭＳ Ｐゴシック" charset="-128"/>
              </a:defRPr>
            </a:lvl1pPr>
            <a:lvl2pPr marL="37931725" indent="-37474525" defTabSz="928688" eaLnBrk="0" hangingPunct="0">
              <a:spcBef>
                <a:spcPct val="30000"/>
              </a:spcBef>
              <a:defRPr sz="1200">
                <a:solidFill>
                  <a:schemeClr val="tx1"/>
                </a:solidFill>
                <a:latin typeface="Arial" charset="0"/>
                <a:ea typeface="ＭＳ Ｐゴシック" charset="-128"/>
              </a:defRPr>
            </a:lvl2pPr>
            <a:lvl3pPr marL="1143000" indent="-228600" defTabSz="928688" eaLnBrk="0" hangingPunct="0">
              <a:spcBef>
                <a:spcPct val="30000"/>
              </a:spcBef>
              <a:defRPr sz="1200">
                <a:solidFill>
                  <a:schemeClr val="tx1"/>
                </a:solidFill>
                <a:latin typeface="Arial" charset="0"/>
                <a:ea typeface="ＭＳ Ｐゴシック" charset="-128"/>
              </a:defRPr>
            </a:lvl3pPr>
            <a:lvl4pPr marL="1600200" indent="-228600" defTabSz="928688" eaLnBrk="0" hangingPunct="0">
              <a:spcBef>
                <a:spcPct val="30000"/>
              </a:spcBef>
              <a:defRPr sz="1200">
                <a:solidFill>
                  <a:schemeClr val="tx1"/>
                </a:solidFill>
                <a:latin typeface="Arial" charset="0"/>
                <a:ea typeface="ＭＳ Ｐゴシック" charset="-128"/>
              </a:defRPr>
            </a:lvl4pPr>
            <a:lvl5pPr marL="2057400" indent="-228600" defTabSz="928688" eaLnBrk="0" hangingPunct="0">
              <a:spcBef>
                <a:spcPct val="30000"/>
              </a:spcBef>
              <a:defRPr sz="1200">
                <a:solidFill>
                  <a:schemeClr val="tx1"/>
                </a:solidFill>
                <a:latin typeface="Arial" charset="0"/>
                <a:ea typeface="ＭＳ Ｐゴシック" charset="-128"/>
              </a:defRPr>
            </a:lvl5pPr>
            <a:lvl6pPr marL="2514600" indent="-228600" defTabSz="928688"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defTabSz="928688"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defTabSz="928688"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defTabSz="928688" eaLnBrk="0" fontAlgn="base" hangingPunct="0">
              <a:spcBef>
                <a:spcPct val="30000"/>
              </a:spcBef>
              <a:spcAft>
                <a:spcPct val="0"/>
              </a:spcAft>
              <a:defRPr sz="1200">
                <a:solidFill>
                  <a:schemeClr val="tx1"/>
                </a:solidFill>
                <a:latin typeface="Arial" charset="0"/>
                <a:ea typeface="ＭＳ Ｐゴシック" charset="-128"/>
              </a:defRPr>
            </a:lvl9pPr>
          </a:lstStyle>
          <a:p>
            <a:pPr eaLnBrk="1" hangingPunct="1">
              <a:spcBef>
                <a:spcPct val="0"/>
              </a:spcBef>
            </a:pPr>
            <a:fld id="{CBB8704E-75D8-4E78-834E-F1A881D06595}" type="slidenum">
              <a:rPr lang="en-US" altLang="en-US"/>
              <a:pPr eaLnBrk="1" hangingPunct="1">
                <a:spcBef>
                  <a:spcPct val="0"/>
                </a:spcBef>
              </a:pPr>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CITS_Final_fulltex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00200" y="762000"/>
            <a:ext cx="60960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6018" name="Rectangle 2"/>
          <p:cNvSpPr>
            <a:spLocks noGrp="1" noChangeArrowheads="1"/>
          </p:cNvSpPr>
          <p:nvPr>
            <p:ph type="ctrTitle" sz="quarter"/>
          </p:nvPr>
        </p:nvSpPr>
        <p:spPr>
          <a:xfrm>
            <a:off x="1371600" y="3505200"/>
            <a:ext cx="6451600" cy="557213"/>
          </a:xfrm>
          <a:ln w="12700"/>
        </p:spPr>
        <p:txBody>
          <a:bodyPr tIns="45720">
            <a:spAutoFit/>
          </a:bodyPr>
          <a:lstStyle>
            <a:lvl1pPr algn="ctr">
              <a:defRPr sz="3400"/>
            </a:lvl1pPr>
          </a:lstStyle>
          <a:p>
            <a:r>
              <a:rPr lang="en-US"/>
              <a:t>Click to edit Master title style</a:t>
            </a:r>
          </a:p>
        </p:txBody>
      </p:sp>
      <p:sp>
        <p:nvSpPr>
          <p:cNvPr id="726019" name="Rectangle 3"/>
          <p:cNvSpPr>
            <a:spLocks noGrp="1" noChangeArrowheads="1"/>
          </p:cNvSpPr>
          <p:nvPr>
            <p:ph type="subTitle" sz="quarter" idx="1"/>
          </p:nvPr>
        </p:nvSpPr>
        <p:spPr>
          <a:xfrm>
            <a:off x="1387475" y="4495800"/>
            <a:ext cx="6461125" cy="396875"/>
          </a:xfrm>
          <a:ln w="12700"/>
        </p:spPr>
        <p:txBody>
          <a:bodyPr>
            <a:spAutoFit/>
          </a:bodyPr>
          <a:lstStyle>
            <a:lvl1pPr marL="0" indent="0" algn="ctr">
              <a:spcBef>
                <a:spcPct val="0"/>
              </a:spcBef>
              <a:buFontTx/>
              <a:buNone/>
              <a:defRPr b="0"/>
            </a:lvl1pPr>
          </a:lstStyle>
          <a:p>
            <a:r>
              <a:rPr lang="en-US"/>
              <a:t>Click to edit Master subtitle style</a:t>
            </a:r>
          </a:p>
        </p:txBody>
      </p:sp>
    </p:spTree>
    <p:extLst>
      <p:ext uri="{BB962C8B-B14F-4D97-AF65-F5344CB8AC3E}">
        <p14:creationId xmlns:p14="http://schemas.microsoft.com/office/powerpoint/2010/main" val="2086572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2746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653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43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76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CITS_Final_fulltex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00200" y="762000"/>
            <a:ext cx="60960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6018" name="Rectangle 2"/>
          <p:cNvSpPr>
            <a:spLocks noGrp="1" noChangeArrowheads="1"/>
          </p:cNvSpPr>
          <p:nvPr>
            <p:ph type="ctrTitle" sz="quarter"/>
          </p:nvPr>
        </p:nvSpPr>
        <p:spPr>
          <a:xfrm>
            <a:off x="1371600" y="3505200"/>
            <a:ext cx="6451600" cy="557213"/>
          </a:xfrm>
          <a:ln w="12700"/>
        </p:spPr>
        <p:txBody>
          <a:bodyPr tIns="45720">
            <a:spAutoFit/>
          </a:bodyPr>
          <a:lstStyle>
            <a:lvl1pPr algn="ctr">
              <a:defRPr sz="3400"/>
            </a:lvl1pPr>
          </a:lstStyle>
          <a:p>
            <a:r>
              <a:rPr lang="en-US"/>
              <a:t>Click to edit Master title style</a:t>
            </a:r>
          </a:p>
        </p:txBody>
      </p:sp>
      <p:sp>
        <p:nvSpPr>
          <p:cNvPr id="726019" name="Rectangle 3"/>
          <p:cNvSpPr>
            <a:spLocks noGrp="1" noChangeArrowheads="1"/>
          </p:cNvSpPr>
          <p:nvPr>
            <p:ph type="subTitle" sz="quarter" idx="1"/>
          </p:nvPr>
        </p:nvSpPr>
        <p:spPr>
          <a:xfrm>
            <a:off x="1387475" y="4495800"/>
            <a:ext cx="6461125" cy="396875"/>
          </a:xfrm>
          <a:ln w="12700"/>
        </p:spPr>
        <p:txBody>
          <a:bodyPr>
            <a:spAutoFit/>
          </a:bodyPr>
          <a:lstStyle>
            <a:lvl1pPr marL="0" indent="0" algn="ctr">
              <a:spcBef>
                <a:spcPct val="0"/>
              </a:spcBef>
              <a:buFontTx/>
              <a:buNone/>
              <a:defRPr b="0"/>
            </a:lvl1pPr>
          </a:lstStyle>
          <a:p>
            <a:r>
              <a:rPr lang="en-US"/>
              <a:t>Click to edit Master subtitle style</a:t>
            </a:r>
          </a:p>
        </p:txBody>
      </p:sp>
    </p:spTree>
    <p:extLst>
      <p:ext uri="{BB962C8B-B14F-4D97-AF65-F5344CB8AC3E}">
        <p14:creationId xmlns:p14="http://schemas.microsoft.com/office/powerpoint/2010/main" val="484172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3997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95160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54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066800"/>
            <a:ext cx="4254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1228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1185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7218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4981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216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043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25196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033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76200"/>
            <a:ext cx="21653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436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1924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45403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066800"/>
            <a:ext cx="4254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066800"/>
            <a:ext cx="42545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122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5345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9407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427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0329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7249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28600" y="1066800"/>
            <a:ext cx="8661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Line 4"/>
          <p:cNvSpPr>
            <a:spLocks noChangeShapeType="1"/>
          </p:cNvSpPr>
          <p:nvPr/>
        </p:nvSpPr>
        <p:spPr bwMode="auto">
          <a:xfrm>
            <a:off x="227013" y="920750"/>
            <a:ext cx="8642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8" name="Rectangle 5"/>
          <p:cNvSpPr>
            <a:spLocks noGrp="1" noChangeArrowheads="1"/>
          </p:cNvSpPr>
          <p:nvPr>
            <p:ph type="title"/>
          </p:nvPr>
        </p:nvSpPr>
        <p:spPr bwMode="auto">
          <a:xfrm>
            <a:off x="228600" y="76200"/>
            <a:ext cx="77724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pPr lvl="0"/>
            <a:r>
              <a:rPr lang="en-US" altLang="en-US" smtClean="0"/>
              <a:t>Slide Title</a:t>
            </a:r>
          </a:p>
        </p:txBody>
      </p:sp>
      <p:pic>
        <p:nvPicPr>
          <p:cNvPr id="1029" name="Picture 7" descr="GlarchOnly_Final"/>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77200" y="152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5"/>
          <p:cNvSpPr txBox="1">
            <a:spLocks noChangeArrowheads="1"/>
          </p:cNvSpPr>
          <p:nvPr/>
        </p:nvSpPr>
        <p:spPr bwMode="auto">
          <a:xfrm>
            <a:off x="0" y="6629400"/>
            <a:ext cx="9144000" cy="215900"/>
          </a:xfrm>
          <a:prstGeom prst="rect">
            <a:avLst/>
          </a:prstGeom>
          <a:noFill/>
          <a:ln w="9525">
            <a:noFill/>
            <a:miter lim="800000"/>
            <a:headEnd/>
            <a:tailEnd/>
          </a:ln>
        </p:spPr>
        <p:txBody>
          <a:bodyPr>
            <a:spAutoFit/>
          </a:bodyPr>
          <a:lstStyle>
            <a:lvl1pPr eaLnBrk="0" hangingPunct="0">
              <a:defRPr sz="1000" b="1">
                <a:solidFill>
                  <a:schemeClr val="tx1"/>
                </a:solidFill>
                <a:latin typeface="Arial" charset="0"/>
                <a:cs typeface="Arial" charset="0"/>
              </a:defRPr>
            </a:lvl1pPr>
            <a:lvl2pPr marL="37931725" indent="-37474525" eaLnBrk="0" hangingPunct="0">
              <a:defRPr sz="1000" b="1">
                <a:solidFill>
                  <a:schemeClr val="tx1"/>
                </a:solidFill>
                <a:latin typeface="Arial" charset="0"/>
                <a:cs typeface="Arial" charset="0"/>
              </a:defRPr>
            </a:lvl2pPr>
            <a:lvl3pPr eaLnBrk="0" hangingPunct="0">
              <a:defRPr sz="1000" b="1">
                <a:solidFill>
                  <a:schemeClr val="tx1"/>
                </a:solidFill>
                <a:latin typeface="Arial" charset="0"/>
                <a:cs typeface="Arial" charset="0"/>
              </a:defRPr>
            </a:lvl3pPr>
            <a:lvl4pPr eaLnBrk="0" hangingPunct="0">
              <a:defRPr sz="1000" b="1">
                <a:solidFill>
                  <a:schemeClr val="tx1"/>
                </a:solidFill>
                <a:latin typeface="Arial" charset="0"/>
                <a:cs typeface="Arial" charset="0"/>
              </a:defRPr>
            </a:lvl4pPr>
            <a:lvl5pPr eaLnBrk="0" hangingPunct="0">
              <a:defRPr sz="1000" b="1">
                <a:solidFill>
                  <a:schemeClr val="tx1"/>
                </a:solidFill>
                <a:latin typeface="Arial" charset="0"/>
                <a:cs typeface="Arial" charset="0"/>
              </a:defRPr>
            </a:lvl5pPr>
            <a:lvl6pPr marL="457200" eaLnBrk="0" fontAlgn="base" hangingPunct="0">
              <a:spcBef>
                <a:spcPct val="0"/>
              </a:spcBef>
              <a:spcAft>
                <a:spcPct val="0"/>
              </a:spcAft>
              <a:defRPr sz="1000" b="1">
                <a:solidFill>
                  <a:schemeClr val="tx1"/>
                </a:solidFill>
                <a:latin typeface="Arial" charset="0"/>
                <a:cs typeface="Arial" charset="0"/>
              </a:defRPr>
            </a:lvl6pPr>
            <a:lvl7pPr marL="914400" eaLnBrk="0" fontAlgn="base" hangingPunct="0">
              <a:spcBef>
                <a:spcPct val="0"/>
              </a:spcBef>
              <a:spcAft>
                <a:spcPct val="0"/>
              </a:spcAft>
              <a:defRPr sz="1000" b="1">
                <a:solidFill>
                  <a:schemeClr val="tx1"/>
                </a:solidFill>
                <a:latin typeface="Arial" charset="0"/>
                <a:cs typeface="Arial" charset="0"/>
              </a:defRPr>
            </a:lvl7pPr>
            <a:lvl8pPr marL="1371600" eaLnBrk="0" fontAlgn="base" hangingPunct="0">
              <a:spcBef>
                <a:spcPct val="0"/>
              </a:spcBef>
              <a:spcAft>
                <a:spcPct val="0"/>
              </a:spcAft>
              <a:defRPr sz="1000" b="1">
                <a:solidFill>
                  <a:schemeClr val="tx1"/>
                </a:solidFill>
                <a:latin typeface="Arial" charset="0"/>
                <a:cs typeface="Arial" charset="0"/>
              </a:defRPr>
            </a:lvl8pPr>
            <a:lvl9pPr marL="1828800" eaLnBrk="0" fontAlgn="base" hangingPunct="0">
              <a:spcBef>
                <a:spcPct val="0"/>
              </a:spcBef>
              <a:spcAft>
                <a:spcPct val="0"/>
              </a:spcAft>
              <a:defRPr sz="1000" b="1">
                <a:solidFill>
                  <a:schemeClr val="tx1"/>
                </a:solidFill>
                <a:latin typeface="Arial" charset="0"/>
                <a:cs typeface="Arial" charset="0"/>
              </a:defRPr>
            </a:lvl9pPr>
          </a:lstStyle>
          <a:p>
            <a:pPr algn="ctr">
              <a:spcBef>
                <a:spcPct val="50000"/>
              </a:spcBef>
              <a:defRPr/>
            </a:pPr>
            <a:r>
              <a:rPr lang="en-US" altLang="en-US" sz="800" smtClean="0">
                <a:solidFill>
                  <a:srgbClr val="000000"/>
                </a:solidFill>
                <a:latin typeface="Calibri" charset="0"/>
              </a:rPr>
              <a:t>Dr. Igor Khripunov. Not for quotation or distribution without explicit permission of author.</a:t>
            </a:r>
          </a:p>
        </p:txBody>
      </p:sp>
    </p:spTree>
  </p:cSld>
  <p:clrMap bg1="lt1" tx1="dk1" bg2="lt2" tx2="dk2" accent1="accent1" accent2="accent2" accent3="accent3" accent4="accent4" accent5="accent5" accent6="accent6" hlink="hlink" folHlink="folHlink"/>
  <p:sldLayoutIdLst>
    <p:sldLayoutId id="214748399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iming>
    <p:tnLst>
      <p:par>
        <p:cTn id="1" dur="indefinite" restart="never" nodeType="tmRoot"/>
      </p:par>
    </p:tnLst>
  </p:timing>
  <p:hf sldNum="0" hdr="0" dt="0"/>
  <p:txStyles>
    <p:titleStyle>
      <a:lvl1pPr algn="l" rtl="0" eaLnBrk="0" fontAlgn="base" hangingPunct="0">
        <a:lnSpc>
          <a:spcPct val="90000"/>
        </a:lnSpc>
        <a:spcBef>
          <a:spcPct val="0"/>
        </a:spcBef>
        <a:spcAft>
          <a:spcPct val="0"/>
        </a:spcAft>
        <a:defRPr sz="3000" b="1">
          <a:solidFill>
            <a:schemeClr val="tx1"/>
          </a:solidFill>
          <a:latin typeface="+mj-lt"/>
          <a:ea typeface="ＭＳ Ｐゴシック" pitchFamily="-111" charset="-128"/>
          <a:cs typeface="ＭＳ Ｐゴシック"/>
        </a:defRPr>
      </a:lvl1pPr>
      <a:lvl2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2pPr>
      <a:lvl3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3pPr>
      <a:lvl4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4pPr>
      <a:lvl5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5pPr>
      <a:lvl6pPr marL="457200" algn="l" rtl="0" fontAlgn="base">
        <a:lnSpc>
          <a:spcPct val="90000"/>
        </a:lnSpc>
        <a:spcBef>
          <a:spcPct val="0"/>
        </a:spcBef>
        <a:spcAft>
          <a:spcPct val="0"/>
        </a:spcAft>
        <a:defRPr sz="3000" b="1">
          <a:solidFill>
            <a:schemeClr val="tx1"/>
          </a:solidFill>
          <a:latin typeface="Calibri" pitchFamily="34" charset="0"/>
        </a:defRPr>
      </a:lvl6pPr>
      <a:lvl7pPr marL="914400" algn="l" rtl="0" fontAlgn="base">
        <a:lnSpc>
          <a:spcPct val="90000"/>
        </a:lnSpc>
        <a:spcBef>
          <a:spcPct val="0"/>
        </a:spcBef>
        <a:spcAft>
          <a:spcPct val="0"/>
        </a:spcAft>
        <a:defRPr sz="3000" b="1">
          <a:solidFill>
            <a:schemeClr val="tx1"/>
          </a:solidFill>
          <a:latin typeface="Calibri" pitchFamily="34" charset="0"/>
        </a:defRPr>
      </a:lvl7pPr>
      <a:lvl8pPr marL="1371600" algn="l" rtl="0" fontAlgn="base">
        <a:lnSpc>
          <a:spcPct val="90000"/>
        </a:lnSpc>
        <a:spcBef>
          <a:spcPct val="0"/>
        </a:spcBef>
        <a:spcAft>
          <a:spcPct val="0"/>
        </a:spcAft>
        <a:defRPr sz="3000" b="1">
          <a:solidFill>
            <a:schemeClr val="tx1"/>
          </a:solidFill>
          <a:latin typeface="Calibri" pitchFamily="34" charset="0"/>
        </a:defRPr>
      </a:lvl8pPr>
      <a:lvl9pPr marL="1828800" algn="l" rtl="0" fontAlgn="base">
        <a:lnSpc>
          <a:spcPct val="90000"/>
        </a:lnSpc>
        <a:spcBef>
          <a:spcPct val="0"/>
        </a:spcBef>
        <a:spcAft>
          <a:spcPct val="0"/>
        </a:spcAft>
        <a:defRPr sz="3000" b="1">
          <a:solidFill>
            <a:schemeClr val="tx1"/>
          </a:solidFill>
          <a:latin typeface="Calibri" pitchFamily="34" charset="0"/>
        </a:defRPr>
      </a:lvl9pPr>
    </p:titleStyle>
    <p:bodyStyle>
      <a:lvl1pPr marL="342900" indent="-342900" algn="l" rtl="0" eaLnBrk="0" fontAlgn="base" hangingPunct="0">
        <a:spcBef>
          <a:spcPct val="10000"/>
        </a:spcBef>
        <a:spcAft>
          <a:spcPct val="10000"/>
        </a:spcAft>
        <a:buClr>
          <a:srgbClr val="AD1322"/>
        </a:buClr>
        <a:buChar char="•"/>
        <a:defRPr sz="2000" b="1">
          <a:solidFill>
            <a:schemeClr val="tx1"/>
          </a:solidFill>
          <a:latin typeface="+mn-lt"/>
          <a:ea typeface="ＭＳ Ｐゴシック" pitchFamily="-111" charset="-128"/>
          <a:cs typeface="ＭＳ Ｐゴシック"/>
        </a:defRPr>
      </a:lvl1pPr>
      <a:lvl2pPr marL="742950" indent="-28575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2pPr>
      <a:lvl3pPr marL="10858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3pPr>
      <a:lvl4pPr marL="14287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4pPr>
      <a:lvl5pPr marL="17716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5pPr>
      <a:lvl6pPr marL="2228850" indent="-228600" algn="l" rtl="0" fontAlgn="base">
        <a:spcBef>
          <a:spcPct val="10000"/>
        </a:spcBef>
        <a:spcAft>
          <a:spcPct val="10000"/>
        </a:spcAft>
        <a:buClr>
          <a:srgbClr val="AD1322"/>
        </a:buClr>
        <a:buChar char="•"/>
        <a:defRPr sz="2000">
          <a:solidFill>
            <a:schemeClr val="tx1"/>
          </a:solidFill>
          <a:latin typeface="+mn-lt"/>
        </a:defRPr>
      </a:lvl6pPr>
      <a:lvl7pPr marL="2686050" indent="-228600" algn="l" rtl="0" fontAlgn="base">
        <a:spcBef>
          <a:spcPct val="10000"/>
        </a:spcBef>
        <a:spcAft>
          <a:spcPct val="10000"/>
        </a:spcAft>
        <a:buClr>
          <a:srgbClr val="AD1322"/>
        </a:buClr>
        <a:buChar char="•"/>
        <a:defRPr sz="2000">
          <a:solidFill>
            <a:schemeClr val="tx1"/>
          </a:solidFill>
          <a:latin typeface="+mn-lt"/>
        </a:defRPr>
      </a:lvl7pPr>
      <a:lvl8pPr marL="3143250" indent="-228600" algn="l" rtl="0" fontAlgn="base">
        <a:spcBef>
          <a:spcPct val="10000"/>
        </a:spcBef>
        <a:spcAft>
          <a:spcPct val="10000"/>
        </a:spcAft>
        <a:buClr>
          <a:srgbClr val="AD1322"/>
        </a:buClr>
        <a:buChar char="•"/>
        <a:defRPr sz="2000">
          <a:solidFill>
            <a:schemeClr val="tx1"/>
          </a:solidFill>
          <a:latin typeface="+mn-lt"/>
        </a:defRPr>
      </a:lvl8pPr>
      <a:lvl9pPr marL="3600450" indent="-228600" algn="l" rtl="0" fontAlgn="base">
        <a:spcBef>
          <a:spcPct val="10000"/>
        </a:spcBef>
        <a:spcAft>
          <a:spcPct val="10000"/>
        </a:spcAft>
        <a:buClr>
          <a:srgbClr val="AD132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228600" y="1066800"/>
            <a:ext cx="8661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First Level</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Line 4"/>
          <p:cNvSpPr>
            <a:spLocks noChangeShapeType="1"/>
          </p:cNvSpPr>
          <p:nvPr/>
        </p:nvSpPr>
        <p:spPr bwMode="auto">
          <a:xfrm>
            <a:off x="227013" y="920750"/>
            <a:ext cx="864235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2" name="Rectangle 5"/>
          <p:cNvSpPr>
            <a:spLocks noGrp="1" noChangeArrowheads="1"/>
          </p:cNvSpPr>
          <p:nvPr>
            <p:ph type="title"/>
          </p:nvPr>
        </p:nvSpPr>
        <p:spPr bwMode="auto">
          <a:xfrm>
            <a:off x="228600" y="76200"/>
            <a:ext cx="7772400"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b" anchorCtr="0" compatLnSpc="1">
            <a:prstTxWarp prst="textNoShape">
              <a:avLst/>
            </a:prstTxWarp>
          </a:bodyPr>
          <a:lstStyle/>
          <a:p>
            <a:pPr lvl="0"/>
            <a:r>
              <a:rPr lang="en-US" altLang="en-US" smtClean="0"/>
              <a:t>Slide Title</a:t>
            </a:r>
          </a:p>
        </p:txBody>
      </p:sp>
      <p:pic>
        <p:nvPicPr>
          <p:cNvPr id="2053" name="Picture 7" descr="GlarchOnly_Fina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77200" y="152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 name="TextBox 5"/>
          <p:cNvSpPr txBox="1">
            <a:spLocks noChangeArrowheads="1"/>
          </p:cNvSpPr>
          <p:nvPr/>
        </p:nvSpPr>
        <p:spPr bwMode="auto">
          <a:xfrm>
            <a:off x="0" y="6629400"/>
            <a:ext cx="9144000" cy="215900"/>
          </a:xfrm>
          <a:prstGeom prst="rect">
            <a:avLst/>
          </a:prstGeom>
          <a:noFill/>
          <a:ln w="9525">
            <a:noFill/>
            <a:miter lim="800000"/>
            <a:headEnd/>
            <a:tailEnd/>
          </a:ln>
        </p:spPr>
        <p:txBody>
          <a:bodyPr>
            <a:spAutoFit/>
          </a:bodyPr>
          <a:lstStyle>
            <a:lvl1pPr eaLnBrk="0" hangingPunct="0">
              <a:defRPr sz="1000" b="1">
                <a:solidFill>
                  <a:schemeClr val="tx1"/>
                </a:solidFill>
                <a:latin typeface="Arial" charset="0"/>
                <a:cs typeface="Arial" charset="0"/>
              </a:defRPr>
            </a:lvl1pPr>
            <a:lvl2pPr marL="37931725" indent="-37474525" eaLnBrk="0" hangingPunct="0">
              <a:defRPr sz="1000" b="1">
                <a:solidFill>
                  <a:schemeClr val="tx1"/>
                </a:solidFill>
                <a:latin typeface="Arial" charset="0"/>
                <a:cs typeface="Arial" charset="0"/>
              </a:defRPr>
            </a:lvl2pPr>
            <a:lvl3pPr eaLnBrk="0" hangingPunct="0">
              <a:defRPr sz="1000" b="1">
                <a:solidFill>
                  <a:schemeClr val="tx1"/>
                </a:solidFill>
                <a:latin typeface="Arial" charset="0"/>
                <a:cs typeface="Arial" charset="0"/>
              </a:defRPr>
            </a:lvl3pPr>
            <a:lvl4pPr eaLnBrk="0" hangingPunct="0">
              <a:defRPr sz="1000" b="1">
                <a:solidFill>
                  <a:schemeClr val="tx1"/>
                </a:solidFill>
                <a:latin typeface="Arial" charset="0"/>
                <a:cs typeface="Arial" charset="0"/>
              </a:defRPr>
            </a:lvl4pPr>
            <a:lvl5pPr eaLnBrk="0" hangingPunct="0">
              <a:defRPr sz="1000" b="1">
                <a:solidFill>
                  <a:schemeClr val="tx1"/>
                </a:solidFill>
                <a:latin typeface="Arial" charset="0"/>
                <a:cs typeface="Arial" charset="0"/>
              </a:defRPr>
            </a:lvl5pPr>
            <a:lvl6pPr marL="457200" eaLnBrk="0" fontAlgn="base" hangingPunct="0">
              <a:spcBef>
                <a:spcPct val="0"/>
              </a:spcBef>
              <a:spcAft>
                <a:spcPct val="0"/>
              </a:spcAft>
              <a:defRPr sz="1000" b="1">
                <a:solidFill>
                  <a:schemeClr val="tx1"/>
                </a:solidFill>
                <a:latin typeface="Arial" charset="0"/>
                <a:cs typeface="Arial" charset="0"/>
              </a:defRPr>
            </a:lvl6pPr>
            <a:lvl7pPr marL="914400" eaLnBrk="0" fontAlgn="base" hangingPunct="0">
              <a:spcBef>
                <a:spcPct val="0"/>
              </a:spcBef>
              <a:spcAft>
                <a:spcPct val="0"/>
              </a:spcAft>
              <a:defRPr sz="1000" b="1">
                <a:solidFill>
                  <a:schemeClr val="tx1"/>
                </a:solidFill>
                <a:latin typeface="Arial" charset="0"/>
                <a:cs typeface="Arial" charset="0"/>
              </a:defRPr>
            </a:lvl7pPr>
            <a:lvl8pPr marL="1371600" eaLnBrk="0" fontAlgn="base" hangingPunct="0">
              <a:spcBef>
                <a:spcPct val="0"/>
              </a:spcBef>
              <a:spcAft>
                <a:spcPct val="0"/>
              </a:spcAft>
              <a:defRPr sz="1000" b="1">
                <a:solidFill>
                  <a:schemeClr val="tx1"/>
                </a:solidFill>
                <a:latin typeface="Arial" charset="0"/>
                <a:cs typeface="Arial" charset="0"/>
              </a:defRPr>
            </a:lvl8pPr>
            <a:lvl9pPr marL="1828800" eaLnBrk="0" fontAlgn="base" hangingPunct="0">
              <a:spcBef>
                <a:spcPct val="0"/>
              </a:spcBef>
              <a:spcAft>
                <a:spcPct val="0"/>
              </a:spcAft>
              <a:defRPr sz="1000" b="1">
                <a:solidFill>
                  <a:schemeClr val="tx1"/>
                </a:solidFill>
                <a:latin typeface="Arial" charset="0"/>
                <a:cs typeface="Arial" charset="0"/>
              </a:defRPr>
            </a:lvl9pPr>
          </a:lstStyle>
          <a:p>
            <a:pPr algn="ctr">
              <a:spcBef>
                <a:spcPct val="50000"/>
              </a:spcBef>
              <a:defRPr/>
            </a:pPr>
            <a:r>
              <a:rPr lang="en-US" altLang="en-US" sz="800" smtClean="0">
                <a:solidFill>
                  <a:srgbClr val="000000"/>
                </a:solidFill>
                <a:latin typeface="Calibri" charset="0"/>
              </a:rPr>
              <a:t>© Copyright 2011, Igor Khripunov, The University of Georgia.  Not for reproduction, distribution or use without the express written consent of the University of Georgia.</a:t>
            </a:r>
          </a:p>
        </p:txBody>
      </p:sp>
    </p:spTree>
  </p:cSld>
  <p:clrMap bg1="lt1" tx1="dk1" bg2="lt2" tx2="dk2" accent1="accent1" accent2="accent2" accent3="accent3" accent4="accent4" accent5="accent5" accent6="accent6" hlink="hlink" folHlink="folHlink"/>
  <p:sldLayoutIdLst>
    <p:sldLayoutId id="2147483992" r:id="rId1"/>
    <p:sldLayoutId id="2147483982" r:id="rId2"/>
    <p:sldLayoutId id="2147483983" r:id="rId3"/>
    <p:sldLayoutId id="2147483984" r:id="rId4"/>
    <p:sldLayoutId id="2147483985" r:id="rId5"/>
    <p:sldLayoutId id="2147483986" r:id="rId6"/>
    <p:sldLayoutId id="2147483993" r:id="rId7"/>
    <p:sldLayoutId id="2147483987" r:id="rId8"/>
    <p:sldLayoutId id="2147483988" r:id="rId9"/>
    <p:sldLayoutId id="2147483989" r:id="rId10"/>
    <p:sldLayoutId id="2147483990"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000" b="1">
          <a:solidFill>
            <a:schemeClr val="tx1"/>
          </a:solidFill>
          <a:latin typeface="+mj-lt"/>
          <a:ea typeface="ＭＳ Ｐゴシック" pitchFamily="-111" charset="-128"/>
          <a:cs typeface="ＭＳ Ｐゴシック"/>
        </a:defRPr>
      </a:lvl1pPr>
      <a:lvl2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2pPr>
      <a:lvl3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3pPr>
      <a:lvl4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4pPr>
      <a:lvl5pPr algn="l" rtl="0" eaLnBrk="0" fontAlgn="base" hangingPunct="0">
        <a:lnSpc>
          <a:spcPct val="90000"/>
        </a:lnSpc>
        <a:spcBef>
          <a:spcPct val="0"/>
        </a:spcBef>
        <a:spcAft>
          <a:spcPct val="0"/>
        </a:spcAft>
        <a:defRPr sz="3000" b="1">
          <a:solidFill>
            <a:schemeClr val="tx1"/>
          </a:solidFill>
          <a:latin typeface="Calibri" pitchFamily="34" charset="0"/>
          <a:ea typeface="ＭＳ Ｐゴシック" pitchFamily="-111" charset="-128"/>
          <a:cs typeface="ＭＳ Ｐゴシック"/>
        </a:defRPr>
      </a:lvl5pPr>
      <a:lvl6pPr marL="457200" algn="l" rtl="0" fontAlgn="base">
        <a:lnSpc>
          <a:spcPct val="90000"/>
        </a:lnSpc>
        <a:spcBef>
          <a:spcPct val="0"/>
        </a:spcBef>
        <a:spcAft>
          <a:spcPct val="0"/>
        </a:spcAft>
        <a:defRPr sz="3000" b="1">
          <a:solidFill>
            <a:schemeClr val="tx1"/>
          </a:solidFill>
          <a:latin typeface="Calibri" pitchFamily="34" charset="0"/>
        </a:defRPr>
      </a:lvl6pPr>
      <a:lvl7pPr marL="914400" algn="l" rtl="0" fontAlgn="base">
        <a:lnSpc>
          <a:spcPct val="90000"/>
        </a:lnSpc>
        <a:spcBef>
          <a:spcPct val="0"/>
        </a:spcBef>
        <a:spcAft>
          <a:spcPct val="0"/>
        </a:spcAft>
        <a:defRPr sz="3000" b="1">
          <a:solidFill>
            <a:schemeClr val="tx1"/>
          </a:solidFill>
          <a:latin typeface="Calibri" pitchFamily="34" charset="0"/>
        </a:defRPr>
      </a:lvl7pPr>
      <a:lvl8pPr marL="1371600" algn="l" rtl="0" fontAlgn="base">
        <a:lnSpc>
          <a:spcPct val="90000"/>
        </a:lnSpc>
        <a:spcBef>
          <a:spcPct val="0"/>
        </a:spcBef>
        <a:spcAft>
          <a:spcPct val="0"/>
        </a:spcAft>
        <a:defRPr sz="3000" b="1">
          <a:solidFill>
            <a:schemeClr val="tx1"/>
          </a:solidFill>
          <a:latin typeface="Calibri" pitchFamily="34" charset="0"/>
        </a:defRPr>
      </a:lvl8pPr>
      <a:lvl9pPr marL="1828800" algn="l" rtl="0" fontAlgn="base">
        <a:lnSpc>
          <a:spcPct val="90000"/>
        </a:lnSpc>
        <a:spcBef>
          <a:spcPct val="0"/>
        </a:spcBef>
        <a:spcAft>
          <a:spcPct val="0"/>
        </a:spcAft>
        <a:defRPr sz="3000" b="1">
          <a:solidFill>
            <a:schemeClr val="tx1"/>
          </a:solidFill>
          <a:latin typeface="Calibri" pitchFamily="34" charset="0"/>
        </a:defRPr>
      </a:lvl9pPr>
    </p:titleStyle>
    <p:bodyStyle>
      <a:lvl1pPr marL="342900" indent="-342900" algn="l" rtl="0" eaLnBrk="0" fontAlgn="base" hangingPunct="0">
        <a:spcBef>
          <a:spcPct val="10000"/>
        </a:spcBef>
        <a:spcAft>
          <a:spcPct val="10000"/>
        </a:spcAft>
        <a:buClr>
          <a:srgbClr val="AD1322"/>
        </a:buClr>
        <a:buChar char="•"/>
        <a:defRPr sz="2000" b="1">
          <a:solidFill>
            <a:schemeClr val="tx1"/>
          </a:solidFill>
          <a:latin typeface="+mn-lt"/>
          <a:ea typeface="ＭＳ Ｐゴシック" pitchFamily="-111" charset="-128"/>
          <a:cs typeface="ＭＳ Ｐゴシック"/>
        </a:defRPr>
      </a:lvl1pPr>
      <a:lvl2pPr marL="742950" indent="-28575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2pPr>
      <a:lvl3pPr marL="10858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3pPr>
      <a:lvl4pPr marL="14287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4pPr>
      <a:lvl5pPr marL="1771650" indent="-228600" algn="l" rtl="0" eaLnBrk="0" fontAlgn="base" hangingPunct="0">
        <a:spcBef>
          <a:spcPct val="10000"/>
        </a:spcBef>
        <a:spcAft>
          <a:spcPct val="10000"/>
        </a:spcAft>
        <a:buClr>
          <a:srgbClr val="AD1322"/>
        </a:buClr>
        <a:buChar char="•"/>
        <a:defRPr sz="2000">
          <a:solidFill>
            <a:schemeClr val="tx1"/>
          </a:solidFill>
          <a:latin typeface="+mn-lt"/>
          <a:ea typeface="ＭＳ Ｐゴシック" pitchFamily="-111" charset="-128"/>
          <a:cs typeface="ＭＳ Ｐゴシック"/>
        </a:defRPr>
      </a:lvl5pPr>
      <a:lvl6pPr marL="2228850" indent="-228600" algn="l" rtl="0" fontAlgn="base">
        <a:spcBef>
          <a:spcPct val="10000"/>
        </a:spcBef>
        <a:spcAft>
          <a:spcPct val="10000"/>
        </a:spcAft>
        <a:buClr>
          <a:srgbClr val="AD1322"/>
        </a:buClr>
        <a:buChar char="•"/>
        <a:defRPr sz="2000">
          <a:solidFill>
            <a:schemeClr val="tx1"/>
          </a:solidFill>
          <a:latin typeface="+mn-lt"/>
        </a:defRPr>
      </a:lvl6pPr>
      <a:lvl7pPr marL="2686050" indent="-228600" algn="l" rtl="0" fontAlgn="base">
        <a:spcBef>
          <a:spcPct val="10000"/>
        </a:spcBef>
        <a:spcAft>
          <a:spcPct val="10000"/>
        </a:spcAft>
        <a:buClr>
          <a:srgbClr val="AD1322"/>
        </a:buClr>
        <a:buChar char="•"/>
        <a:defRPr sz="2000">
          <a:solidFill>
            <a:schemeClr val="tx1"/>
          </a:solidFill>
          <a:latin typeface="+mn-lt"/>
        </a:defRPr>
      </a:lvl7pPr>
      <a:lvl8pPr marL="3143250" indent="-228600" algn="l" rtl="0" fontAlgn="base">
        <a:spcBef>
          <a:spcPct val="10000"/>
        </a:spcBef>
        <a:spcAft>
          <a:spcPct val="10000"/>
        </a:spcAft>
        <a:buClr>
          <a:srgbClr val="AD1322"/>
        </a:buClr>
        <a:buChar char="•"/>
        <a:defRPr sz="2000">
          <a:solidFill>
            <a:schemeClr val="tx1"/>
          </a:solidFill>
          <a:latin typeface="+mn-lt"/>
        </a:defRPr>
      </a:lvl8pPr>
      <a:lvl9pPr marL="3600450" indent="-228600" algn="l" rtl="0" fontAlgn="base">
        <a:spcBef>
          <a:spcPct val="10000"/>
        </a:spcBef>
        <a:spcAft>
          <a:spcPct val="10000"/>
        </a:spcAft>
        <a:buClr>
          <a:srgbClr val="AD132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sz="quarter"/>
          </p:nvPr>
        </p:nvSpPr>
        <p:spPr>
          <a:xfrm>
            <a:off x="1371600" y="3352800"/>
            <a:ext cx="6451600" cy="979488"/>
          </a:xfrm>
          <a:ln w="9525"/>
        </p:spPr>
        <p:txBody>
          <a:bodyPr/>
          <a:lstStyle/>
          <a:p>
            <a:pPr eaLnBrk="1" hangingPunct="1"/>
            <a:r>
              <a:rPr lang="en-US" altLang="en-US" sz="3200" smtClean="0">
                <a:ea typeface="ＭＳ Ｐゴシック" charset="-128"/>
              </a:rPr>
              <a:t>International Legal Framework for Strengthening Nuclear Security</a:t>
            </a:r>
          </a:p>
        </p:txBody>
      </p:sp>
      <p:sp>
        <p:nvSpPr>
          <p:cNvPr id="6147" name="Subtitle 2"/>
          <p:cNvSpPr>
            <a:spLocks noGrp="1"/>
          </p:cNvSpPr>
          <p:nvPr>
            <p:ph type="subTitle" sz="quarter" idx="1"/>
          </p:nvPr>
        </p:nvSpPr>
        <p:spPr>
          <a:xfrm>
            <a:off x="1387475" y="4495800"/>
            <a:ext cx="6461125" cy="381000"/>
          </a:xfrm>
          <a:ln w="9525"/>
        </p:spPr>
        <p:txBody>
          <a:bodyPr/>
          <a:lstStyle/>
          <a:p>
            <a:pPr eaLnBrk="1" hangingPunct="1"/>
            <a:r>
              <a:rPr lang="en-US" altLang="en-US" smtClean="0">
                <a:ea typeface="ＭＳ Ｐゴシック" charset="-128"/>
              </a:rPr>
              <a:t>Dr. Igor Khripunov</a:t>
            </a:r>
            <a:br>
              <a:rPr lang="en-US" altLang="en-US" smtClean="0">
                <a:ea typeface="ＭＳ Ｐゴシック" charset="-128"/>
              </a:rPr>
            </a:br>
            <a:endParaRPr lang="en-US" altLang="en-US" smtClean="0">
              <a:ea typeface="ＭＳ Ｐゴシック" charset="-128"/>
            </a:endParaRPr>
          </a:p>
        </p:txBody>
      </p:sp>
      <p:sp>
        <p:nvSpPr>
          <p:cNvPr id="6148" name="Subtitle 2"/>
          <p:cNvSpPr txBox="1">
            <a:spLocks/>
          </p:cNvSpPr>
          <p:nvPr/>
        </p:nvSpPr>
        <p:spPr bwMode="auto">
          <a:xfrm>
            <a:off x="1539875" y="5029200"/>
            <a:ext cx="64611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algn="ctr" eaLnBrk="1" hangingPunct="1">
              <a:spcBef>
                <a:spcPct val="0"/>
              </a:spcBef>
              <a:buFontTx/>
              <a:buNone/>
            </a:pPr>
            <a:r>
              <a:rPr lang="en-US" altLang="en-US" b="0" i="1"/>
              <a:t>International Conference on Advances in Nuclear Forensics: Countering the Evolving Threat of Nuclear and Other Radioactive Material out of Regulatory Control</a:t>
            </a:r>
          </a:p>
          <a:p>
            <a:pPr algn="ctr" eaLnBrk="1" hangingPunct="1">
              <a:spcBef>
                <a:spcPct val="0"/>
              </a:spcBef>
              <a:buFontTx/>
              <a:buNone/>
            </a:pPr>
            <a:r>
              <a:rPr lang="en-US" altLang="en-US" b="0" i="1"/>
              <a:t>Vienna, Austria</a:t>
            </a:r>
          </a:p>
          <a:p>
            <a:pPr algn="ctr" eaLnBrk="1" hangingPunct="1">
              <a:spcBef>
                <a:spcPct val="0"/>
              </a:spcBef>
              <a:buFontTx/>
              <a:buNone/>
            </a:pPr>
            <a:r>
              <a:rPr lang="en-US" altLang="en-US" b="0" i="1"/>
              <a:t>7-10 July 2014</a:t>
            </a:r>
            <a:r>
              <a:rPr lang="en-US" altLang="en-US" b="0"/>
              <a:t/>
            </a:r>
            <a:br>
              <a:rPr lang="en-US" altLang="en-US" b="0"/>
            </a:br>
            <a:endParaRPr lang="en-US" altLang="en-US"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ea typeface="ＭＳ Ｐゴシック" charset="-128"/>
              </a:rPr>
              <a:t>“Hard Law” Instruments under the Auspices of the UN Security Council</a:t>
            </a:r>
          </a:p>
        </p:txBody>
      </p:sp>
      <p:sp>
        <p:nvSpPr>
          <p:cNvPr id="15363" name="Content Placeholder 2"/>
          <p:cNvSpPr>
            <a:spLocks noGrp="1"/>
          </p:cNvSpPr>
          <p:nvPr>
            <p:ph idx="1"/>
          </p:nvPr>
        </p:nvSpPr>
        <p:spPr/>
        <p:txBody>
          <a:bodyPr anchor="ctr"/>
          <a:lstStyle/>
          <a:p>
            <a:pPr marL="0" indent="0">
              <a:buFontTx/>
              <a:buNone/>
              <a:defRPr/>
            </a:pPr>
            <a:r>
              <a:rPr lang="en-US" altLang="en-US" dirty="0" smtClean="0">
                <a:ea typeface="ＭＳ Ｐゴシック" pitchFamily="34" charset="-128"/>
              </a:rPr>
              <a:t>C.</a:t>
            </a:r>
          </a:p>
          <a:p>
            <a:pPr>
              <a:defRPr/>
            </a:pPr>
            <a:r>
              <a:rPr lang="en-US" altLang="en-US" b="0" dirty="0" smtClean="0">
                <a:ea typeface="ＭＳ Ｐゴシック" pitchFamily="34" charset="-128"/>
              </a:rPr>
              <a:t>Adopted under Chapter VII of the UN Charter, UN Security Council Resolutions are binding on all member states</a:t>
            </a:r>
          </a:p>
          <a:p>
            <a:pPr>
              <a:defRPr/>
            </a:pPr>
            <a:r>
              <a:rPr lang="en-US" altLang="en-US" b="0" dirty="0" smtClean="0">
                <a:ea typeface="ＭＳ Ｐゴシック" pitchFamily="34" charset="-128"/>
              </a:rPr>
              <a:t>UNSCR 1373 (2001) called for UN member states to work together to suppress terrorist financing, share intelligence on terrorism, monitor borders, and implement the relevant instruments to combat terrorism</a:t>
            </a:r>
          </a:p>
          <a:p>
            <a:pPr>
              <a:defRPr/>
            </a:pPr>
            <a:r>
              <a:rPr lang="en-US" altLang="en-US" b="0" dirty="0" smtClean="0">
                <a:ea typeface="ＭＳ Ｐゴシック" pitchFamily="34" charset="-128"/>
              </a:rPr>
              <a:t>UNSCR 1540 (2004) is designed to prevent WMD from falling into the hands of non-state actors</a:t>
            </a:r>
          </a:p>
          <a:p>
            <a:pPr>
              <a:defRPr/>
            </a:pPr>
            <a:r>
              <a:rPr lang="en-US" altLang="en-US" b="0" dirty="0" smtClean="0">
                <a:ea typeface="ＭＳ Ｐゴシック" pitchFamily="34" charset="-128"/>
              </a:rPr>
              <a:t>Others with implications for nuclear security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ea typeface="ＭＳ Ｐゴシック" charset="-128"/>
              </a:rPr>
              <a:t>“Soft Law” Elements</a:t>
            </a:r>
          </a:p>
        </p:txBody>
      </p:sp>
      <p:sp>
        <p:nvSpPr>
          <p:cNvPr id="16387" name="Content Placeholder 1"/>
          <p:cNvSpPr>
            <a:spLocks noGrp="1"/>
          </p:cNvSpPr>
          <p:nvPr>
            <p:ph idx="1"/>
          </p:nvPr>
        </p:nvSpPr>
        <p:spPr/>
        <p:txBody>
          <a:bodyPr anchor="ctr"/>
          <a:lstStyle/>
          <a:p>
            <a:pPr marL="457200" indent="-457200">
              <a:buFontTx/>
              <a:buAutoNum type="alphaUcPeriod"/>
            </a:pPr>
            <a:r>
              <a:rPr lang="en-US" altLang="en-US" sz="2400" smtClean="0">
                <a:ea typeface="ＭＳ Ｐゴシック" charset="-128"/>
              </a:rPr>
              <a:t>Complementary</a:t>
            </a:r>
            <a:r>
              <a:rPr lang="en-US" altLang="en-US" sz="2400" b="0" smtClean="0">
                <a:ea typeface="ＭＳ Ｐゴシック" charset="-128"/>
              </a:rPr>
              <a:t> are those which are largely designed to complement the binding “hard law” category by filling in gaps in their coverage and scope or facilitate their implementation</a:t>
            </a:r>
          </a:p>
          <a:p>
            <a:pPr marL="857250" lvl="1" indent="-457200"/>
            <a:r>
              <a:rPr lang="en-US" altLang="en-US" i="1" smtClean="0">
                <a:ea typeface="ＭＳ Ｐゴシック" charset="-128"/>
              </a:rPr>
              <a:t>Global Initiative to Combat Nuclear Terrorism</a:t>
            </a:r>
            <a:r>
              <a:rPr lang="en-US" altLang="en-US" smtClean="0">
                <a:ea typeface="ＭＳ Ｐゴシック" charset="-128"/>
              </a:rPr>
              <a:t> (GICNT) was launched to develop partnership capacity to combat nuclear terrorism on a “determined and systemic basis” consistent with relevant international legal framework. GICNT’s 85 partner countries have shared commitments under its eight-point Statement of Principles</a:t>
            </a:r>
          </a:p>
          <a:p>
            <a:pPr marL="857250" lvl="1" indent="-457200"/>
            <a:r>
              <a:rPr lang="en-US" altLang="en-US" i="1" smtClean="0">
                <a:ea typeface="ＭＳ Ｐゴシック" charset="-128"/>
              </a:rPr>
              <a:t>Code of Conduct on the Safety and Security of Radioactive Sources</a:t>
            </a:r>
            <a:r>
              <a:rPr lang="en-US" altLang="en-US" smtClean="0">
                <a:ea typeface="ＭＳ Ｐゴシック" charset="-128"/>
              </a:rPr>
              <a:t> is one of the nonbinding instruments which may be “hardened” by decision of participating states. As of late 2013, 119 participating states made commitments in writing to implement it</a:t>
            </a:r>
            <a:endParaRPr lang="en-US" altLang="en-US" i="1" smtClean="0">
              <a:ea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ea typeface="ＭＳ Ｐゴシック" charset="-128"/>
              </a:rPr>
              <a:t>“Soft Law” Elements</a:t>
            </a:r>
          </a:p>
        </p:txBody>
      </p:sp>
      <p:sp>
        <p:nvSpPr>
          <p:cNvPr id="17411" name="Content Placeholder 1"/>
          <p:cNvSpPr>
            <a:spLocks noGrp="1"/>
          </p:cNvSpPr>
          <p:nvPr>
            <p:ph idx="1"/>
          </p:nvPr>
        </p:nvSpPr>
        <p:spPr/>
        <p:txBody>
          <a:bodyPr anchor="ctr"/>
          <a:lstStyle/>
          <a:p>
            <a:pPr marL="457200" indent="-457200">
              <a:buFontTx/>
              <a:buAutoNum type="alphaUcPeriod"/>
            </a:pPr>
            <a:r>
              <a:rPr lang="en-US" altLang="en-US" sz="2400" smtClean="0">
                <a:ea typeface="ＭＳ Ｐゴシック" charset="-128"/>
              </a:rPr>
              <a:t>Complementary (continued)</a:t>
            </a:r>
          </a:p>
          <a:p>
            <a:pPr marL="857250" lvl="1" indent="-457200"/>
            <a:r>
              <a:rPr lang="en-US" altLang="en-US" i="1" smtClean="0">
                <a:ea typeface="ＭＳ Ｐゴシック" charset="-128"/>
              </a:rPr>
              <a:t>Nuclear Suppliers Group</a:t>
            </a:r>
            <a:r>
              <a:rPr lang="en-US" altLang="en-US" smtClean="0">
                <a:ea typeface="ＭＳ Ｐゴシック" charset="-128"/>
              </a:rPr>
              <a:t> (NSG) is yet another nonbinding initiative with 45 members aimed to prevent nuclear export for commercial and peaceful purposes from being used to make nuclear weapons</a:t>
            </a:r>
          </a:p>
          <a:p>
            <a:pPr marL="857250" lvl="1" indent="-457200"/>
            <a:r>
              <a:rPr lang="en-US" altLang="en-US" i="1" smtClean="0">
                <a:ea typeface="ＭＳ Ｐゴシック" charset="-128"/>
              </a:rPr>
              <a:t>Proliferation Security Initiative</a:t>
            </a:r>
            <a:r>
              <a:rPr lang="en-US" altLang="en-US" smtClean="0">
                <a:ea typeface="ＭＳ Ｐゴシック" charset="-128"/>
              </a:rPr>
              <a:t> (PSI) is a global effort by 70 partner states to stop WMD trafficking, their delivery systems, and related materials to and from states and non-state actors of proliferation concern by interdicting transfers</a:t>
            </a:r>
          </a:p>
          <a:p>
            <a:pPr marL="857250" lvl="1" indent="-457200"/>
            <a:r>
              <a:rPr lang="en-US" altLang="en-US" i="1" smtClean="0">
                <a:ea typeface="ＭＳ Ｐゴシック" charset="-128"/>
              </a:rPr>
              <a:t>Nuclear Security Summits </a:t>
            </a:r>
            <a:r>
              <a:rPr lang="en-US" altLang="en-US" smtClean="0">
                <a:ea typeface="ＭＳ Ｐゴシック" charset="-128"/>
              </a:rPr>
              <a:t>(NSS) are regularly convened forums of select states (53 states participated in the 2014 NSS) focusing on strengthening nuclear security and preventing terrorists, criminals and other unauthorized actors from acquiring nuclear and radioactive materials</a:t>
            </a:r>
            <a:endParaRPr lang="en-US" altLang="en-US" i="1" smtClean="0">
              <a:ea typeface="ＭＳ Ｐゴシック"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ea typeface="ＭＳ Ｐゴシック" charset="-128"/>
              </a:rPr>
              <a:t>“Soft Law” Elements</a:t>
            </a:r>
          </a:p>
        </p:txBody>
      </p:sp>
      <p:sp>
        <p:nvSpPr>
          <p:cNvPr id="18435" name="Content Placeholder 2"/>
          <p:cNvSpPr>
            <a:spLocks noGrp="1"/>
          </p:cNvSpPr>
          <p:nvPr>
            <p:ph idx="1"/>
          </p:nvPr>
        </p:nvSpPr>
        <p:spPr/>
        <p:txBody>
          <a:bodyPr anchor="ctr"/>
          <a:lstStyle/>
          <a:p>
            <a:pPr marL="457200" indent="-457200">
              <a:buFont typeface="Calibri" charset="0"/>
              <a:buAutoNum type="alphaUcPeriod" startAt="2"/>
            </a:pPr>
            <a:r>
              <a:rPr lang="en-US" altLang="en-US" sz="2400" smtClean="0">
                <a:ea typeface="ＭＳ Ｐゴシック" charset="-128"/>
              </a:rPr>
              <a:t>Recommendatory </a:t>
            </a:r>
            <a:r>
              <a:rPr lang="en-US" altLang="en-US" sz="2400" b="0" smtClean="0">
                <a:ea typeface="ＭＳ Ｐゴシック" charset="-128"/>
              </a:rPr>
              <a:t>sub-category covers a wide variety of sources including UNGA resolutions, non-Chapter VII UNSC resolutions, UN guidance document, technical recommendations by the IAEA and UNODC and many others which upon codification or endorsement can contribute to guiding principles or standards for states or organizations to strengthen nuclear security</a:t>
            </a:r>
          </a:p>
          <a:p>
            <a:pPr marL="857250" lvl="1" indent="-457200"/>
            <a:r>
              <a:rPr lang="en-US" altLang="en-US" i="1" smtClean="0">
                <a:ea typeface="ＭＳ Ｐゴシック" charset="-128"/>
              </a:rPr>
              <a:t>2006 UN Global Counter-Terrorism Strategy </a:t>
            </a:r>
            <a:r>
              <a:rPr lang="en-US" altLang="en-US" smtClean="0">
                <a:ea typeface="ＭＳ Ｐゴシック" charset="-128"/>
              </a:rPr>
              <a:t>(A/RES/60/288) is a comprehensive document to fight terrorism through strengthening the capacity of states and the role of the UN system</a:t>
            </a:r>
          </a:p>
          <a:p>
            <a:pPr marL="857250" lvl="1" indent="-457200"/>
            <a:r>
              <a:rPr lang="en-US" altLang="en-US" i="1" smtClean="0">
                <a:ea typeface="ＭＳ Ｐゴシック" charset="-128"/>
              </a:rPr>
              <a:t>IAEA publications in Nuclear Security Series </a:t>
            </a:r>
            <a:r>
              <a:rPr lang="en-US" altLang="en-US" smtClean="0">
                <a:ea typeface="ＭＳ Ｐゴシック" charset="-128"/>
              </a:rPr>
              <a:t>(NSS) are designed to assist states in implementing their obligations to strengthen nuclear security</a:t>
            </a:r>
            <a:endParaRPr lang="en-US" altLang="en-US" i="1" smtClean="0">
              <a:ea typeface="ＭＳ Ｐゴシック" charset="-128"/>
            </a:endParaRPr>
          </a:p>
          <a:p>
            <a:pPr marL="457200" indent="-457200">
              <a:buFontTx/>
              <a:buNone/>
            </a:pPr>
            <a:r>
              <a:rPr lang="en-US" altLang="en-US" b="0" smtClean="0">
                <a:ea typeface="ＭＳ Ｐゴシック" charset="-128"/>
              </a:rPr>
              <a:t>	</a:t>
            </a:r>
            <a:endParaRPr lang="en-US" altLang="en-US" smtClean="0">
              <a:ea typeface="ＭＳ Ｐゴシック"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ea typeface="ＭＳ Ｐゴシック" charset="-128"/>
              </a:rPr>
              <a:t>Criminalization and the Role of Nuclear Forensics</a:t>
            </a:r>
          </a:p>
        </p:txBody>
      </p:sp>
      <p:sp>
        <p:nvSpPr>
          <p:cNvPr id="19459" name="Content Placeholder 4"/>
          <p:cNvSpPr>
            <a:spLocks noGrp="1"/>
          </p:cNvSpPr>
          <p:nvPr>
            <p:ph idx="1"/>
          </p:nvPr>
        </p:nvSpPr>
        <p:spPr/>
        <p:txBody>
          <a:bodyPr anchor="ctr"/>
          <a:lstStyle/>
          <a:p>
            <a:r>
              <a:rPr lang="en-US" altLang="en-US" sz="2400" b="0" smtClean="0">
                <a:ea typeface="ＭＳ Ｐゴシック" charset="-128"/>
              </a:rPr>
              <a:t>An effective and enforceable legal framework in combination with relevant measures at the state level are key to prevent nuclear terrorism and ensure the security of nuclear materials and facilities</a:t>
            </a:r>
          </a:p>
          <a:p>
            <a:r>
              <a:rPr lang="en-US" altLang="en-US" sz="2400" b="0" smtClean="0">
                <a:ea typeface="ＭＳ Ｐゴシック" charset="-128"/>
              </a:rPr>
              <a:t>The existing legal framework has provisions whereby states parties should identify actions threatening nuclear security and establish them as criminal offences in national law, with appropriate criminal or civil penalties commensurate with the serious nature of these offenses</a:t>
            </a:r>
          </a:p>
          <a:p>
            <a:r>
              <a:rPr lang="en-US" altLang="en-US" sz="2400" b="0" smtClean="0">
                <a:ea typeface="ＭＳ Ｐゴシック" charset="-128"/>
              </a:rPr>
              <a:t>These provisions are found in several “hard law” and “soft law” instruments: CPPNM (article 7); CPPNM 2005 Amendment (new article 7); NTC (articles 2 and 5); UNSCR 1373 (para 2c), UNSCR 1540 (para 3d); GICNT principle 6; communiques and joint statements of NSSs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ea typeface="ＭＳ Ｐゴシック" charset="-128"/>
              </a:rPr>
              <a:t>Criminalization and the Role of Nuclear Forensics</a:t>
            </a:r>
          </a:p>
        </p:txBody>
      </p:sp>
      <p:sp>
        <p:nvSpPr>
          <p:cNvPr id="20483" name="Content Placeholder 11"/>
          <p:cNvSpPr>
            <a:spLocks noGrp="1"/>
          </p:cNvSpPr>
          <p:nvPr>
            <p:ph idx="1"/>
          </p:nvPr>
        </p:nvSpPr>
        <p:spPr/>
        <p:txBody>
          <a:bodyPr anchor="ctr"/>
          <a:lstStyle/>
          <a:p>
            <a:r>
              <a:rPr lang="en-US" altLang="en-US" sz="2400" b="0" smtClean="0">
                <a:ea typeface="ＭＳ Ｐゴシック" charset="-128"/>
              </a:rPr>
              <a:t>Nuclear forensics represents the principal method for analyzing materials used to commit crimes and tracking these materials to the source</a:t>
            </a:r>
          </a:p>
          <a:p>
            <a:r>
              <a:rPr lang="en-US" altLang="en-US" sz="2400" b="0" smtClean="0">
                <a:ea typeface="ＭＳ Ｐゴシック" charset="-128"/>
              </a:rPr>
              <a:t>As evidentiary procedure, forensics is the examination of nuclear and other radioactive materials, or other evidence that is contaminated by radioactive materials in the context of legal proceedings related to nuclear security</a:t>
            </a:r>
          </a:p>
          <a:p>
            <a:r>
              <a:rPr lang="en-US" altLang="en-US" sz="2400" b="0" smtClean="0">
                <a:ea typeface="ＭＳ Ｐゴシック" charset="-128"/>
              </a:rPr>
              <a:t>Nuclear forensics can:</a:t>
            </a:r>
          </a:p>
          <a:p>
            <a:pPr lvl="1"/>
            <a:r>
              <a:rPr lang="en-US" altLang="en-US" b="1" smtClean="0">
                <a:ea typeface="ＭＳ Ｐゴシック" charset="-128"/>
              </a:rPr>
              <a:t>prevent</a:t>
            </a:r>
            <a:r>
              <a:rPr lang="en-US" altLang="en-US" smtClean="0">
                <a:ea typeface="ＭＳ Ｐゴシック" charset="-128"/>
              </a:rPr>
              <a:t> by providing clues to the origin and thus contributing to the prevention of loss from the same source</a:t>
            </a:r>
          </a:p>
          <a:p>
            <a:pPr lvl="1"/>
            <a:r>
              <a:rPr lang="en-US" altLang="en-US" b="1" smtClean="0">
                <a:ea typeface="ＭＳ Ｐゴシック" charset="-128"/>
              </a:rPr>
              <a:t>deter </a:t>
            </a:r>
            <a:r>
              <a:rPr lang="en-US" altLang="en-US" smtClean="0">
                <a:ea typeface="ＭＳ Ｐゴシック" charset="-128"/>
              </a:rPr>
              <a:t>by driving up risks for potential perpetrators because greater prospects of being detected and punished translate into deterrence</a:t>
            </a:r>
            <a:endParaRPr lang="en-US" altLang="en-US" b="1" smtClean="0">
              <a:ea typeface="ＭＳ Ｐゴシック"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2800" smtClean="0">
                <a:ea typeface="ＭＳ Ｐゴシック" charset="-128"/>
              </a:rPr>
              <a:t>Conclusions</a:t>
            </a:r>
          </a:p>
        </p:txBody>
      </p:sp>
      <p:sp>
        <p:nvSpPr>
          <p:cNvPr id="21507" name="Content Placeholder 1"/>
          <p:cNvSpPr>
            <a:spLocks noGrp="1"/>
          </p:cNvSpPr>
          <p:nvPr>
            <p:ph idx="1"/>
          </p:nvPr>
        </p:nvSpPr>
        <p:spPr/>
        <p:txBody>
          <a:bodyPr anchor="ctr"/>
          <a:lstStyle/>
          <a:p>
            <a:r>
              <a:rPr lang="en-US" altLang="en-US" sz="2400" b="0" smtClean="0">
                <a:ea typeface="ＭＳ Ｐゴシック" charset="-128"/>
              </a:rPr>
              <a:t>The international legal framework can provide an umbrella under which to pursue vitally important goals of protection, enforcement, criminalization and prosecution</a:t>
            </a:r>
          </a:p>
          <a:p>
            <a:endParaRPr lang="en-US" altLang="en-US" sz="2400" b="0" smtClean="0">
              <a:ea typeface="ＭＳ Ｐゴシック" charset="-128"/>
            </a:endParaRPr>
          </a:p>
          <a:p>
            <a:r>
              <a:rPr lang="en-US" altLang="en-US" sz="2400" b="0" smtClean="0">
                <a:ea typeface="ＭＳ Ｐゴシック" charset="-128"/>
              </a:rPr>
              <a:t>There are at least three preconditions for accomplishing this mission: a) recognition by governments that nuclear terrorism is a global menace; b) the government’s commitment to collaborate and provide assistance including nuclear forensics; and c) establishment of an effective national legal mechanism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ea typeface="ＭＳ Ｐゴシック" charset="-128"/>
              </a:rPr>
              <a:t>Summary</a:t>
            </a:r>
          </a:p>
        </p:txBody>
      </p:sp>
      <p:sp>
        <p:nvSpPr>
          <p:cNvPr id="7171" name="Content Placeholder 2"/>
          <p:cNvSpPr>
            <a:spLocks noGrp="1"/>
          </p:cNvSpPr>
          <p:nvPr>
            <p:ph idx="1"/>
          </p:nvPr>
        </p:nvSpPr>
        <p:spPr>
          <a:xfrm>
            <a:off x="228600" y="1066800"/>
            <a:ext cx="6705600" cy="5105400"/>
          </a:xfrm>
        </p:spPr>
        <p:txBody>
          <a:bodyPr anchor="ctr"/>
          <a:lstStyle/>
          <a:p>
            <a:r>
              <a:rPr lang="en-US" altLang="en-US" sz="2400" b="0" smtClean="0">
                <a:ea typeface="ＭＳ Ｐゴシック" charset="-128"/>
              </a:rPr>
              <a:t>Diversity and complexity of the international legal framework</a:t>
            </a:r>
          </a:p>
          <a:p>
            <a:endParaRPr lang="en-US" altLang="en-US" sz="2400" b="0" smtClean="0">
              <a:ea typeface="ＭＳ Ｐゴシック" charset="-128"/>
            </a:endParaRPr>
          </a:p>
          <a:p>
            <a:r>
              <a:rPr lang="en-US" altLang="en-US" sz="2400" b="0" smtClean="0">
                <a:ea typeface="ＭＳ Ｐゴシック" charset="-128"/>
              </a:rPr>
              <a:t>Binding “hard law” and nonbinding “soft law” as two interactive clusters</a:t>
            </a:r>
          </a:p>
          <a:p>
            <a:endParaRPr lang="en-US" altLang="en-US" sz="2400" b="0" smtClean="0">
              <a:ea typeface="ＭＳ Ｐゴシック" charset="-128"/>
            </a:endParaRPr>
          </a:p>
          <a:p>
            <a:r>
              <a:rPr lang="en-US" altLang="en-US" sz="2400" b="0" smtClean="0">
                <a:ea typeface="ＭＳ Ｐゴシック" charset="-128"/>
              </a:rPr>
              <a:t>Major characteristics of these two clusters</a:t>
            </a:r>
          </a:p>
          <a:p>
            <a:endParaRPr lang="en-US" altLang="en-US" sz="2400" b="0" smtClean="0">
              <a:ea typeface="ＭＳ Ｐゴシック" charset="-128"/>
            </a:endParaRPr>
          </a:p>
          <a:p>
            <a:r>
              <a:rPr lang="en-US" altLang="en-US" sz="2400" b="0" smtClean="0">
                <a:ea typeface="ＭＳ Ｐゴシック" charset="-128"/>
              </a:rPr>
              <a:t>Criminalization under the international legal framework and the role of nuclear forensics</a:t>
            </a:r>
          </a:p>
        </p:txBody>
      </p:sp>
      <p:sp>
        <p:nvSpPr>
          <p:cNvPr id="7172" name="Rectangle 5"/>
          <p:cNvSpPr>
            <a:spLocks noChangeArrowheads="1"/>
          </p:cNvSpPr>
          <p:nvPr/>
        </p:nvSpPr>
        <p:spPr bwMode="auto">
          <a:xfrm>
            <a:off x="6934200" y="2743200"/>
            <a:ext cx="1676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spAutoFit/>
          </a:bodyP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algn="ctr">
              <a:spcBef>
                <a:spcPct val="50000"/>
              </a:spcBef>
              <a:spcAft>
                <a:spcPct val="0"/>
              </a:spcAft>
              <a:buClrTx/>
              <a:buFontTx/>
              <a:buNone/>
            </a:pPr>
            <a:endParaRPr lang="en-US" altLang="en-US" sz="1000">
              <a:latin typeface="Arial" charset="0"/>
            </a:endParaRPr>
          </a:p>
        </p:txBody>
      </p:sp>
      <p:sp>
        <p:nvSpPr>
          <p:cNvPr id="7173" name="Rectangle 7"/>
          <p:cNvSpPr>
            <a:spLocks noChangeArrowheads="1"/>
          </p:cNvSpPr>
          <p:nvPr/>
        </p:nvSpPr>
        <p:spPr bwMode="auto">
          <a:xfrm>
            <a:off x="0" y="0"/>
            <a:ext cx="243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spAutoFit/>
          </a:bodyP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algn="ctr">
              <a:spcBef>
                <a:spcPct val="50000"/>
              </a:spcBef>
              <a:spcAft>
                <a:spcPct val="0"/>
              </a:spcAft>
              <a:buClrTx/>
              <a:buFontTx/>
              <a:buNone/>
            </a:pPr>
            <a:endParaRPr lang="en-US" altLang="en-US" sz="1000">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ea typeface="ＭＳ Ｐゴシック" charset="-128"/>
              </a:rPr>
              <a:t>Objectives</a:t>
            </a:r>
          </a:p>
        </p:txBody>
      </p:sp>
      <p:sp>
        <p:nvSpPr>
          <p:cNvPr id="8195" name="Content Placeholder 2"/>
          <p:cNvSpPr>
            <a:spLocks noGrp="1"/>
          </p:cNvSpPr>
          <p:nvPr>
            <p:ph idx="1"/>
          </p:nvPr>
        </p:nvSpPr>
        <p:spPr/>
        <p:txBody>
          <a:bodyPr anchor="ctr"/>
          <a:lstStyle/>
          <a:p>
            <a:r>
              <a:rPr lang="en-US" altLang="en-US" sz="2400" b="0" smtClean="0">
                <a:ea typeface="ＭＳ Ｐゴシック" charset="-128"/>
              </a:rPr>
              <a:t>The rationale behind the emergence and expansion of the international legal framework for nuclear security is the recognition that threats to nuclear security have a global dimension and implication</a:t>
            </a:r>
          </a:p>
          <a:p>
            <a:endParaRPr lang="en-US" altLang="en-US" sz="2400" b="0" smtClean="0">
              <a:ea typeface="ＭＳ Ｐゴシック" charset="-128"/>
            </a:endParaRPr>
          </a:p>
          <a:p>
            <a:r>
              <a:rPr lang="en-US" altLang="en-US" sz="2400" b="0" smtClean="0">
                <a:ea typeface="ＭＳ Ｐゴシック" charset="-128"/>
              </a:rPr>
              <a:t>Its goal is to make efforts against nuclear related threats predictable, coordinated, consistent, and sustainable </a:t>
            </a:r>
          </a:p>
          <a:p>
            <a:endParaRPr lang="en-US" altLang="en-US" sz="2400" b="0" smtClean="0">
              <a:ea typeface="ＭＳ Ｐゴシック" charset="-128"/>
            </a:endParaRPr>
          </a:p>
          <a:p>
            <a:r>
              <a:rPr lang="en-US" altLang="en-US" sz="2400" b="0" smtClean="0">
                <a:ea typeface="ＭＳ Ｐゴシック" charset="-128"/>
              </a:rPr>
              <a:t>Successful deterrence and prevention of nuclear terrorism largely depend on progress in criminalization of these crimes, the process in which nuclear forensics can play a key role</a:t>
            </a:r>
          </a:p>
          <a:p>
            <a:pPr marL="457200" lvl="1" indent="0">
              <a:buFontTx/>
              <a:buNone/>
            </a:pPr>
            <a:endParaRPr lang="en-US" altLang="en-US"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smtClean="0">
                <a:ea typeface="ＭＳ Ｐゴシック" charset="-128"/>
              </a:rPr>
              <a:t>Diversity</a:t>
            </a:r>
          </a:p>
        </p:txBody>
      </p:sp>
      <p:sp>
        <p:nvSpPr>
          <p:cNvPr id="9219" name="Content Placeholder 1"/>
          <p:cNvSpPr>
            <a:spLocks noGrp="1"/>
          </p:cNvSpPr>
          <p:nvPr>
            <p:ph idx="1"/>
          </p:nvPr>
        </p:nvSpPr>
        <p:spPr>
          <a:xfrm>
            <a:off x="228600" y="1066800"/>
            <a:ext cx="8661400" cy="2667000"/>
          </a:xfrm>
        </p:spPr>
        <p:txBody>
          <a:bodyPr/>
          <a:lstStyle/>
          <a:p>
            <a:r>
              <a:rPr lang="en-US" altLang="en-US" sz="2400" b="0" smtClean="0">
                <a:ea typeface="ＭＳ Ｐゴシック" charset="-128"/>
              </a:rPr>
              <a:t>The international legal framework is a product of multi-year efforts in response to emerging threats and in pursuance of diverse objectives which left a legacy of inconsistencies, overlaps, and duplications</a:t>
            </a:r>
          </a:p>
          <a:p>
            <a:pPr lvl="1"/>
            <a:r>
              <a:rPr lang="en-US" altLang="en-US" smtClean="0">
                <a:ea typeface="ＭＳ Ｐゴシック" charset="-128"/>
              </a:rPr>
              <a:t>Some elements were developed during the Cold War period, while others subsequently emerged in the new threat environment (9/11 attacks)</a:t>
            </a:r>
          </a:p>
          <a:p>
            <a:pPr lvl="1"/>
            <a:r>
              <a:rPr lang="en-US" altLang="en-US" smtClean="0">
                <a:ea typeface="ＭＳ Ｐゴシック" charset="-128"/>
              </a:rPr>
              <a:t>Many basic terms and definitions have been revised, adjusted and expanded with implications for other instruments</a:t>
            </a:r>
          </a:p>
          <a:p>
            <a:pPr lvl="1">
              <a:buFontTx/>
              <a:buNone/>
            </a:pPr>
            <a:endParaRPr lang="en-US" altLang="en-US" smtClean="0">
              <a:ea typeface="ＭＳ Ｐゴシック" charset="-128"/>
            </a:endParaRPr>
          </a:p>
        </p:txBody>
      </p:sp>
      <p:sp>
        <p:nvSpPr>
          <p:cNvPr id="9220" name="TextBox 2"/>
          <p:cNvSpPr txBox="1">
            <a:spLocks noChangeArrowheads="1"/>
          </p:cNvSpPr>
          <p:nvPr/>
        </p:nvSpPr>
        <p:spPr bwMode="auto">
          <a:xfrm>
            <a:off x="1325563" y="4191000"/>
            <a:ext cx="6248400" cy="1938338"/>
          </a:xfrm>
          <a:prstGeom prst="rect">
            <a:avLst/>
          </a:prstGeom>
          <a:noFill/>
          <a:ln w="1905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eaLnBrk="1" hangingPunct="1">
              <a:spcBef>
                <a:spcPct val="0"/>
              </a:spcBef>
              <a:spcAft>
                <a:spcPct val="0"/>
              </a:spcAft>
              <a:buClrTx/>
              <a:buFontTx/>
              <a:buNone/>
            </a:pPr>
            <a:r>
              <a:rPr lang="en-US" altLang="en-US">
                <a:latin typeface="Arial" charset="0"/>
              </a:rPr>
              <a:t>For example: “</a:t>
            </a:r>
            <a:r>
              <a:rPr lang="en-US" altLang="en-US" i="1">
                <a:latin typeface="Arial" charset="0"/>
              </a:rPr>
              <a:t>nuclear security</a:t>
            </a:r>
            <a:r>
              <a:rPr lang="en-US" altLang="en-US">
                <a:latin typeface="Arial" charset="0"/>
              </a:rPr>
              <a:t>” was defined in 2004 by the IAEA as “</a:t>
            </a:r>
            <a:r>
              <a:rPr lang="en-US" altLang="en-US" i="1">
                <a:latin typeface="Arial" charset="0"/>
              </a:rPr>
              <a:t>prevention and detection of and response to, theft, sabotage, unauthorized access, illegal transfer or other malicious acts involving nuclear material, other radioactive substances or their associated facilities</a:t>
            </a:r>
            <a:r>
              <a:rPr lang="en-US" altLang="en-US">
                <a:latin typeface="Arial"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p:txBody>
          <a:bodyPr/>
          <a:lstStyle/>
          <a:p>
            <a:r>
              <a:rPr lang="en-US" altLang="en-US" smtClean="0">
                <a:ea typeface="ＭＳ Ｐゴシック" charset="-128"/>
              </a:rPr>
              <a:t>Complexity</a:t>
            </a:r>
          </a:p>
        </p:txBody>
      </p:sp>
      <p:sp>
        <p:nvSpPr>
          <p:cNvPr id="10243" name="Content Placeholder 1"/>
          <p:cNvSpPr>
            <a:spLocks noGrp="1"/>
          </p:cNvSpPr>
          <p:nvPr>
            <p:ph idx="1"/>
          </p:nvPr>
        </p:nvSpPr>
        <p:spPr/>
        <p:txBody>
          <a:bodyPr anchor="ctr"/>
          <a:lstStyle/>
          <a:p>
            <a:pPr marL="0" indent="0">
              <a:buFontTx/>
              <a:buNone/>
            </a:pPr>
            <a:r>
              <a:rPr lang="en-US" altLang="en-US" sz="2800" smtClean="0">
                <a:ea typeface="ＭＳ Ｐゴシック" charset="-128"/>
              </a:rPr>
              <a:t>“The international legal framework on nuclear security have developed in a complex manner and now consists of a broad collection of legally binding and non-binding international instruments that at times may be considered as difficult to comprehend”</a:t>
            </a:r>
          </a:p>
          <a:p>
            <a:pPr marL="0" indent="0">
              <a:buFontTx/>
              <a:buNone/>
            </a:pPr>
            <a:endParaRPr lang="en-US" altLang="en-US" sz="2800" smtClean="0">
              <a:ea typeface="ＭＳ Ｐゴシック" charset="-128"/>
            </a:endParaRPr>
          </a:p>
          <a:p>
            <a:pPr marL="0" indent="0" algn="r">
              <a:buFontTx/>
              <a:buNone/>
            </a:pPr>
            <a:r>
              <a:rPr lang="en-US" altLang="en-US" smtClean="0">
                <a:ea typeface="ＭＳ Ｐゴシック" charset="-128"/>
              </a:rPr>
              <a:t>	</a:t>
            </a:r>
            <a:r>
              <a:rPr lang="en-US" altLang="en-US" b="0" smtClean="0">
                <a:ea typeface="ＭＳ Ｐゴシック" charset="-128"/>
              </a:rPr>
              <a:t>IAEA Director General Yukiya Amano</a:t>
            </a:r>
          </a:p>
          <a:p>
            <a:pPr marL="0" indent="0" algn="r">
              <a:buFontTx/>
              <a:buNone/>
            </a:pPr>
            <a:r>
              <a:rPr lang="en-US" altLang="en-US" b="0" smtClean="0">
                <a:ea typeface="ＭＳ Ｐゴシック" charset="-128"/>
              </a:rPr>
              <a:t>“The International Legal Framework for Nuclear Security”</a:t>
            </a:r>
          </a:p>
          <a:p>
            <a:pPr marL="0" indent="0" algn="r">
              <a:buFontTx/>
              <a:buNone/>
            </a:pPr>
            <a:r>
              <a:rPr lang="en-US" altLang="en-US" b="0" smtClean="0">
                <a:ea typeface="ＭＳ Ｐゴシック" charset="-128"/>
              </a:rPr>
              <a:t>IAEA International Law Series No. 4,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76200"/>
            <a:ext cx="8229600" cy="884238"/>
          </a:xfrm>
        </p:spPr>
        <p:txBody>
          <a:bodyPr/>
          <a:lstStyle/>
          <a:p>
            <a:r>
              <a:rPr lang="en-US" altLang="en-US" smtClean="0">
                <a:ea typeface="ＭＳ Ｐゴシック" charset="-128"/>
              </a:rPr>
              <a:t>Two Main Clusters: Binding “Hard Law” </a:t>
            </a:r>
            <a:br>
              <a:rPr lang="en-US" altLang="en-US" smtClean="0">
                <a:ea typeface="ＭＳ Ｐゴシック" charset="-128"/>
              </a:rPr>
            </a:br>
            <a:r>
              <a:rPr lang="en-US" altLang="en-US" smtClean="0">
                <a:ea typeface="ＭＳ Ｐゴシック" charset="-128"/>
              </a:rPr>
              <a:t>and Nonbinding “Soft Law”</a:t>
            </a:r>
          </a:p>
        </p:txBody>
      </p:sp>
      <p:sp>
        <p:nvSpPr>
          <p:cNvPr id="11267" name="Content Placeholder 9"/>
          <p:cNvSpPr>
            <a:spLocks noGrp="1"/>
          </p:cNvSpPr>
          <p:nvPr>
            <p:ph sz="half" idx="2"/>
          </p:nvPr>
        </p:nvSpPr>
        <p:spPr>
          <a:xfrm>
            <a:off x="303213" y="3581400"/>
            <a:ext cx="3582987" cy="2895600"/>
          </a:xfrm>
        </p:spPr>
        <p:txBody>
          <a:bodyPr/>
          <a:lstStyle/>
          <a:p>
            <a:r>
              <a:rPr lang="en-US" altLang="en-US" sz="1800" b="0" smtClean="0">
                <a:ea typeface="ＭＳ Ｐゴシック" charset="-128"/>
              </a:rPr>
              <a:t>Normally negotiated by states through an established diplomatic process</a:t>
            </a:r>
          </a:p>
          <a:p>
            <a:r>
              <a:rPr lang="en-US" altLang="en-US" sz="1800" b="0" smtClean="0">
                <a:ea typeface="ＭＳ Ｐゴシック" charset="-128"/>
              </a:rPr>
              <a:t>Subject to ratification</a:t>
            </a:r>
          </a:p>
          <a:p>
            <a:r>
              <a:rPr lang="en-US" altLang="en-US" sz="1800" b="0" smtClean="0">
                <a:ea typeface="ＭＳ Ｐゴシック" charset="-128"/>
              </a:rPr>
              <a:t>Obligations are typically specific</a:t>
            </a:r>
          </a:p>
          <a:p>
            <a:r>
              <a:rPr lang="en-US" altLang="en-US" sz="1800" b="0" smtClean="0">
                <a:ea typeface="ＭＳ Ｐゴシック" charset="-128"/>
              </a:rPr>
              <a:t>Provisions for verification and enforcement</a:t>
            </a:r>
          </a:p>
          <a:p>
            <a:r>
              <a:rPr lang="en-US" altLang="en-US" sz="1800" b="0" smtClean="0">
                <a:ea typeface="ＭＳ Ｐゴシック" charset="-128"/>
              </a:rPr>
              <a:t>May involve sanctions for violation</a:t>
            </a:r>
          </a:p>
          <a:p>
            <a:endParaRPr lang="en-US" altLang="en-US" smtClean="0">
              <a:ea typeface="ＭＳ Ｐゴシック" charset="-128"/>
            </a:endParaRPr>
          </a:p>
        </p:txBody>
      </p:sp>
      <p:sp>
        <p:nvSpPr>
          <p:cNvPr id="11268" name="Content Placeholder 11"/>
          <p:cNvSpPr>
            <a:spLocks noGrp="1"/>
          </p:cNvSpPr>
          <p:nvPr>
            <p:ph sz="quarter" idx="4"/>
          </p:nvPr>
        </p:nvSpPr>
        <p:spPr>
          <a:xfrm>
            <a:off x="5257800" y="3581400"/>
            <a:ext cx="3698875" cy="2895600"/>
          </a:xfrm>
        </p:spPr>
        <p:txBody>
          <a:bodyPr/>
          <a:lstStyle/>
          <a:p>
            <a:r>
              <a:rPr lang="en-US" altLang="en-US" sz="1800" b="0" smtClean="0">
                <a:ea typeface="ＭＳ Ｐゴシック" charset="-128"/>
              </a:rPr>
              <a:t>Based on voluntary policy commitments</a:t>
            </a:r>
          </a:p>
          <a:p>
            <a:r>
              <a:rPr lang="en-US" altLang="en-US" sz="1800" b="0" smtClean="0">
                <a:ea typeface="ＭＳ Ｐゴシック" charset="-128"/>
              </a:rPr>
              <a:t>Developed through informal consultations or proposed unilaterally</a:t>
            </a:r>
          </a:p>
          <a:p>
            <a:r>
              <a:rPr lang="en-US" altLang="en-US" sz="1800" b="0" smtClean="0">
                <a:ea typeface="ＭＳ Ｐゴシック" charset="-128"/>
              </a:rPr>
              <a:t>Provisions are typically discretionary</a:t>
            </a:r>
          </a:p>
          <a:p>
            <a:r>
              <a:rPr lang="en-US" altLang="en-US" sz="1800" b="0" smtClean="0">
                <a:ea typeface="ＭＳ Ｐゴシック" charset="-128"/>
              </a:rPr>
              <a:t>Verification and enforcement are weak or non-existent</a:t>
            </a:r>
          </a:p>
        </p:txBody>
      </p:sp>
      <p:graphicFrame>
        <p:nvGraphicFramePr>
          <p:cNvPr id="2" name="Table 1"/>
          <p:cNvGraphicFramePr>
            <a:graphicFrameLocks noGrp="1"/>
          </p:cNvGraphicFramePr>
          <p:nvPr/>
        </p:nvGraphicFramePr>
        <p:xfrm>
          <a:off x="304800" y="1219200"/>
          <a:ext cx="3581400" cy="2194560"/>
        </p:xfrm>
        <a:graphic>
          <a:graphicData uri="http://schemas.openxmlformats.org/drawingml/2006/table">
            <a:tbl>
              <a:tblPr/>
              <a:tblGrid>
                <a:gridCol w="3581400"/>
              </a:tblGrid>
              <a:tr h="274241">
                <a:tc>
                  <a:txBody>
                    <a:bodyPr/>
                    <a:lstStyle>
                      <a:lvl1pPr eaLnBrk="0" hangingPunct="0">
                        <a:spcBef>
                          <a:spcPct val="10000"/>
                        </a:spcBef>
                        <a:spcAft>
                          <a:spcPct val="10000"/>
                        </a:spcAft>
                        <a:buClr>
                          <a:srgbClr val="AD1322"/>
                        </a:buClr>
                        <a:defRPr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defRPr>
                          <a:solidFill>
                            <a:schemeClr val="tx1"/>
                          </a:solidFill>
                          <a:latin typeface="Calibri" charset="0"/>
                          <a:ea typeface="ＭＳ Ｐゴシック" charset="-128"/>
                        </a:defRPr>
                      </a:lvl2pPr>
                      <a:lvl3pPr eaLnBrk="0" hangingPunct="0">
                        <a:spcBef>
                          <a:spcPct val="10000"/>
                        </a:spcBef>
                        <a:spcAft>
                          <a:spcPct val="10000"/>
                        </a:spcAft>
                        <a:defRPr>
                          <a:solidFill>
                            <a:schemeClr val="tx1"/>
                          </a:solidFill>
                          <a:latin typeface="Calibri" charset="0"/>
                          <a:ea typeface="ＭＳ Ｐゴシック" charset="-128"/>
                        </a:defRPr>
                      </a:lvl3pPr>
                      <a:lvl4pPr eaLnBrk="0" hangingPunct="0">
                        <a:spcBef>
                          <a:spcPct val="10000"/>
                        </a:spcBef>
                        <a:spcAft>
                          <a:spcPct val="10000"/>
                        </a:spcAft>
                        <a:defRPr>
                          <a:solidFill>
                            <a:schemeClr val="tx1"/>
                          </a:solidFill>
                          <a:latin typeface="Calibri" charset="0"/>
                          <a:ea typeface="ＭＳ Ｐゴシック" charset="-128"/>
                        </a:defRPr>
                      </a:lvl4pPr>
                      <a:lvl5pPr eaLnBrk="0" hangingPunct="0">
                        <a:spcBef>
                          <a:spcPct val="10000"/>
                        </a:spcBef>
                        <a:spcAft>
                          <a:spcPct val="10000"/>
                        </a:spcAft>
                        <a:defRPr>
                          <a:solidFill>
                            <a:schemeClr val="tx1"/>
                          </a:solidFill>
                          <a:latin typeface="Calibri" charset="0"/>
                          <a:ea typeface="ＭＳ Ｐゴシック" charset="-128"/>
                        </a:defRPr>
                      </a:lvl5pPr>
                      <a:lvl6pPr marL="457200" eaLnBrk="0" fontAlgn="base" hangingPunct="0">
                        <a:spcBef>
                          <a:spcPct val="10000"/>
                        </a:spcBef>
                        <a:spcAft>
                          <a:spcPct val="10000"/>
                        </a:spcAft>
                        <a:defRPr>
                          <a:solidFill>
                            <a:schemeClr val="tx1"/>
                          </a:solidFill>
                          <a:latin typeface="Calibri" charset="0"/>
                          <a:ea typeface="ＭＳ Ｐゴシック" charset="-128"/>
                        </a:defRPr>
                      </a:lvl6pPr>
                      <a:lvl7pPr marL="914400" eaLnBrk="0" fontAlgn="base" hangingPunct="0">
                        <a:spcBef>
                          <a:spcPct val="10000"/>
                        </a:spcBef>
                        <a:spcAft>
                          <a:spcPct val="10000"/>
                        </a:spcAft>
                        <a:defRPr>
                          <a:solidFill>
                            <a:schemeClr val="tx1"/>
                          </a:solidFill>
                          <a:latin typeface="Calibri" charset="0"/>
                          <a:ea typeface="ＭＳ Ｐゴシック" charset="-128"/>
                        </a:defRPr>
                      </a:lvl7pPr>
                      <a:lvl8pPr marL="1371600" eaLnBrk="0" fontAlgn="base" hangingPunct="0">
                        <a:spcBef>
                          <a:spcPct val="10000"/>
                        </a:spcBef>
                        <a:spcAft>
                          <a:spcPct val="10000"/>
                        </a:spcAft>
                        <a:defRPr>
                          <a:solidFill>
                            <a:schemeClr val="tx1"/>
                          </a:solidFill>
                          <a:latin typeface="Calibri" charset="0"/>
                          <a:ea typeface="ＭＳ Ｐゴシック" charset="-128"/>
                        </a:defRPr>
                      </a:lvl8pPr>
                      <a:lvl9pPr marL="1828800" eaLnBrk="0" fontAlgn="base" hangingPunct="0">
                        <a:spcBef>
                          <a:spcPct val="10000"/>
                        </a:spcBef>
                        <a:spcAft>
                          <a:spcPct val="10000"/>
                        </a:spcAft>
                        <a:defRPr>
                          <a:solidFill>
                            <a:schemeClr val="tx1"/>
                          </a:solidFill>
                          <a:latin typeface="Calibri"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charset="0"/>
                          <a:cs typeface="Arial" charset="0"/>
                        </a:rPr>
                        <a:t>Binding “hard law”</a:t>
                      </a:r>
                      <a:endParaRPr kumimoji="0" lang="en-US" altLang="en-US" sz="1800" b="1" i="0" u="none" strike="noStrike" cap="none" normalizeH="0" baseline="0" smtClean="0">
                        <a:ln>
                          <a:noFill/>
                        </a:ln>
                        <a:solidFill>
                          <a:schemeClr val="tx1"/>
                        </a:solidFill>
                        <a:effectLst/>
                        <a:latin typeface="Calibri" charset="0"/>
                        <a:ea typeface="Calibri"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alpha val="50195"/>
                      </a:srgbClr>
                    </a:solidFill>
                  </a:tcPr>
                </a:tc>
              </a:tr>
              <a:tr h="1919684">
                <a:tc>
                  <a:txBody>
                    <a:bodyPr/>
                    <a:lstStyle>
                      <a:lvl1pPr marL="342900" indent="-342900" eaLnBrk="0" hangingPunct="0">
                        <a:spcBef>
                          <a:spcPct val="10000"/>
                        </a:spcBef>
                        <a:spcAft>
                          <a:spcPct val="10000"/>
                        </a:spcAft>
                        <a:buClr>
                          <a:srgbClr val="AD1322"/>
                        </a:buClr>
                        <a:defRPr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defRPr>
                          <a:solidFill>
                            <a:schemeClr val="tx1"/>
                          </a:solidFill>
                          <a:latin typeface="Calibri" charset="0"/>
                          <a:ea typeface="ＭＳ Ｐゴシック" charset="-128"/>
                        </a:defRPr>
                      </a:lvl2pPr>
                      <a:lvl3pPr eaLnBrk="0" hangingPunct="0">
                        <a:spcBef>
                          <a:spcPct val="10000"/>
                        </a:spcBef>
                        <a:spcAft>
                          <a:spcPct val="10000"/>
                        </a:spcAft>
                        <a:defRPr>
                          <a:solidFill>
                            <a:schemeClr val="tx1"/>
                          </a:solidFill>
                          <a:latin typeface="Calibri" charset="0"/>
                          <a:ea typeface="ＭＳ Ｐゴシック" charset="-128"/>
                        </a:defRPr>
                      </a:lvl3pPr>
                      <a:lvl4pPr eaLnBrk="0" hangingPunct="0">
                        <a:spcBef>
                          <a:spcPct val="10000"/>
                        </a:spcBef>
                        <a:spcAft>
                          <a:spcPct val="10000"/>
                        </a:spcAft>
                        <a:defRPr>
                          <a:solidFill>
                            <a:schemeClr val="tx1"/>
                          </a:solidFill>
                          <a:latin typeface="Calibri" charset="0"/>
                          <a:ea typeface="ＭＳ Ｐゴシック" charset="-128"/>
                        </a:defRPr>
                      </a:lvl4pPr>
                      <a:lvl5pPr eaLnBrk="0" hangingPunct="0">
                        <a:spcBef>
                          <a:spcPct val="10000"/>
                        </a:spcBef>
                        <a:spcAft>
                          <a:spcPct val="10000"/>
                        </a:spcAft>
                        <a:defRPr>
                          <a:solidFill>
                            <a:schemeClr val="tx1"/>
                          </a:solidFill>
                          <a:latin typeface="Calibri" charset="0"/>
                          <a:ea typeface="ＭＳ Ｐゴシック" charset="-128"/>
                        </a:defRPr>
                      </a:lvl5pPr>
                      <a:lvl6pPr marL="457200" eaLnBrk="0" fontAlgn="base" hangingPunct="0">
                        <a:spcBef>
                          <a:spcPct val="10000"/>
                        </a:spcBef>
                        <a:spcAft>
                          <a:spcPct val="10000"/>
                        </a:spcAft>
                        <a:defRPr>
                          <a:solidFill>
                            <a:schemeClr val="tx1"/>
                          </a:solidFill>
                          <a:latin typeface="Calibri" charset="0"/>
                          <a:ea typeface="ＭＳ Ｐゴシック" charset="-128"/>
                        </a:defRPr>
                      </a:lvl6pPr>
                      <a:lvl7pPr marL="914400" eaLnBrk="0" fontAlgn="base" hangingPunct="0">
                        <a:spcBef>
                          <a:spcPct val="10000"/>
                        </a:spcBef>
                        <a:spcAft>
                          <a:spcPct val="10000"/>
                        </a:spcAft>
                        <a:defRPr>
                          <a:solidFill>
                            <a:schemeClr val="tx1"/>
                          </a:solidFill>
                          <a:latin typeface="Calibri" charset="0"/>
                          <a:ea typeface="ＭＳ Ｐゴシック" charset="-128"/>
                        </a:defRPr>
                      </a:lvl7pPr>
                      <a:lvl8pPr marL="1371600" eaLnBrk="0" fontAlgn="base" hangingPunct="0">
                        <a:spcBef>
                          <a:spcPct val="10000"/>
                        </a:spcBef>
                        <a:spcAft>
                          <a:spcPct val="10000"/>
                        </a:spcAft>
                        <a:defRPr>
                          <a:solidFill>
                            <a:schemeClr val="tx1"/>
                          </a:solidFill>
                          <a:latin typeface="Calibri" charset="0"/>
                          <a:ea typeface="ＭＳ Ｐゴシック" charset="-128"/>
                        </a:defRPr>
                      </a:lvl8pPr>
                      <a:lvl9pPr marL="1828800" eaLnBrk="0" fontAlgn="base" hangingPunct="0">
                        <a:spcBef>
                          <a:spcPct val="10000"/>
                        </a:spcBef>
                        <a:spcAft>
                          <a:spcPct val="10000"/>
                        </a:spcAft>
                        <a:defRPr>
                          <a:solidFill>
                            <a:schemeClr val="tx1"/>
                          </a:solidFill>
                          <a:latin typeface="Calibri" charset="0"/>
                          <a:ea typeface="ＭＳ Ｐゴシック" charset="-128"/>
                        </a:defRPr>
                      </a:lvl9pPr>
                    </a:lstStyle>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r>
                        <a:rPr kumimoji="0" lang="en-US" altLang="en-US" sz="1800" b="1" i="0" u="none" strike="noStrike" cap="none" normalizeH="0" baseline="0" smtClean="0">
                          <a:ln>
                            <a:noFill/>
                          </a:ln>
                          <a:solidFill>
                            <a:schemeClr val="tx1"/>
                          </a:solidFill>
                          <a:effectLst/>
                          <a:latin typeface="Calibri" charset="0"/>
                          <a:cs typeface="Arial" charset="0"/>
                        </a:rPr>
                        <a:t>Under auspices of IAEA</a:t>
                      </a:r>
                    </a:p>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r>
                        <a:rPr kumimoji="0" lang="en-US" altLang="en-US" sz="1800" b="1" i="0" u="none" strike="noStrike" cap="none" normalizeH="0" baseline="0" smtClean="0">
                          <a:ln>
                            <a:noFill/>
                          </a:ln>
                          <a:solidFill>
                            <a:schemeClr val="tx1"/>
                          </a:solidFill>
                          <a:effectLst/>
                          <a:latin typeface="Calibri" charset="0"/>
                          <a:cs typeface="Arial" charset="0"/>
                        </a:rPr>
                        <a:t>Under auspices of United Nations and its specialized agencies</a:t>
                      </a:r>
                    </a:p>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r>
                        <a:rPr kumimoji="0" lang="en-US" altLang="en-US" sz="1800" b="1" i="0" u="none" strike="noStrike" cap="none" normalizeH="0" baseline="0" smtClean="0">
                          <a:ln>
                            <a:noFill/>
                          </a:ln>
                          <a:solidFill>
                            <a:schemeClr val="tx1"/>
                          </a:solidFill>
                          <a:effectLst/>
                          <a:latin typeface="Calibri" charset="0"/>
                          <a:cs typeface="Arial" charset="0"/>
                        </a:rPr>
                        <a:t>Under auspices of UN Security Council (Chapter VII of the UN Charter)</a:t>
                      </a:r>
                      <a:endParaRPr kumimoji="0" lang="en-US" altLang="en-US" sz="1800" b="1" i="0" u="none" strike="noStrike" cap="none" normalizeH="0" baseline="0" smtClean="0">
                        <a:ln>
                          <a:noFill/>
                        </a:ln>
                        <a:solidFill>
                          <a:schemeClr val="tx1"/>
                        </a:solidFill>
                        <a:effectLst/>
                        <a:latin typeface="Calibri" charset="0"/>
                        <a:ea typeface="Calibri"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alpha val="50195"/>
                      </a:srgbClr>
                    </a:solidFill>
                  </a:tcPr>
                </a:tc>
              </a:tr>
            </a:tbl>
          </a:graphicData>
        </a:graphic>
      </p:graphicFrame>
      <p:sp>
        <p:nvSpPr>
          <p:cNvPr id="11277" name="Left Arrow 1"/>
          <p:cNvSpPr>
            <a:spLocks noChangeArrowheads="1"/>
          </p:cNvSpPr>
          <p:nvPr/>
        </p:nvSpPr>
        <p:spPr bwMode="auto">
          <a:xfrm>
            <a:off x="4268788" y="2362200"/>
            <a:ext cx="619125" cy="238125"/>
          </a:xfrm>
          <a:prstGeom prst="leftArrow">
            <a:avLst>
              <a:gd name="adj1" fmla="val 50000"/>
              <a:gd name="adj2" fmla="val 50002"/>
            </a:avLst>
          </a:prstGeom>
          <a:solidFill>
            <a:srgbClr val="C0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eaLnBrk="1" hangingPunct="1">
              <a:spcBef>
                <a:spcPct val="0"/>
              </a:spcBef>
              <a:spcAft>
                <a:spcPct val="0"/>
              </a:spcAft>
              <a:buClrTx/>
              <a:buFontTx/>
              <a:buNone/>
            </a:pPr>
            <a:endParaRPr lang="en-US" altLang="en-US" sz="1000">
              <a:latin typeface="Arial" charset="0"/>
            </a:endParaRPr>
          </a:p>
        </p:txBody>
      </p:sp>
      <p:sp>
        <p:nvSpPr>
          <p:cNvPr id="11278" name="Right Arrow 2"/>
          <p:cNvSpPr>
            <a:spLocks noChangeArrowheads="1"/>
          </p:cNvSpPr>
          <p:nvPr/>
        </p:nvSpPr>
        <p:spPr bwMode="auto">
          <a:xfrm>
            <a:off x="4343400" y="1752600"/>
            <a:ext cx="561975" cy="238125"/>
          </a:xfrm>
          <a:prstGeom prst="rightArrow">
            <a:avLst>
              <a:gd name="adj1" fmla="val 50000"/>
              <a:gd name="adj2" fmla="val 49997"/>
            </a:avLst>
          </a:prstGeom>
          <a:solidFill>
            <a:srgbClr val="C00000"/>
          </a:solidFill>
          <a:ln>
            <a:noFill/>
          </a:ln>
          <a:extLst>
            <a:ext uri="{91240B29-F687-4F45-9708-019B960494DF}">
              <a14:hiddenLine xmlns:a14="http://schemas.microsoft.com/office/drawing/2010/main" w="25400">
                <a:solidFill>
                  <a:srgbClr val="000000"/>
                </a:solidFill>
                <a:miter lim="800000"/>
                <a:headEnd/>
                <a:tailEnd/>
              </a14:hiddenLine>
            </a:ext>
          </a:extLst>
        </p:spPr>
        <p:txBody>
          <a:bodyPr anchor="ct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eaLnBrk="1" hangingPunct="1">
              <a:spcBef>
                <a:spcPct val="0"/>
              </a:spcBef>
              <a:spcAft>
                <a:spcPct val="0"/>
              </a:spcAft>
              <a:buClrTx/>
              <a:buFontTx/>
              <a:buNone/>
            </a:pPr>
            <a:endParaRPr lang="en-US" altLang="en-US" sz="1000">
              <a:latin typeface="Arial" charset="0"/>
            </a:endParaRPr>
          </a:p>
        </p:txBody>
      </p:sp>
      <p:graphicFrame>
        <p:nvGraphicFramePr>
          <p:cNvPr id="5" name="Table 4"/>
          <p:cNvGraphicFramePr>
            <a:graphicFrameLocks noGrp="1"/>
          </p:cNvGraphicFramePr>
          <p:nvPr/>
        </p:nvGraphicFramePr>
        <p:xfrm>
          <a:off x="5257800" y="1219200"/>
          <a:ext cx="3733800" cy="2209800"/>
        </p:xfrm>
        <a:graphic>
          <a:graphicData uri="http://schemas.openxmlformats.org/drawingml/2006/table">
            <a:tbl>
              <a:tblPr/>
              <a:tblGrid>
                <a:gridCol w="3733800"/>
              </a:tblGrid>
              <a:tr h="414338">
                <a:tc>
                  <a:txBody>
                    <a:bodyPr/>
                    <a:lstStyle>
                      <a:lvl1pPr eaLnBrk="0" hangingPunct="0">
                        <a:spcBef>
                          <a:spcPct val="10000"/>
                        </a:spcBef>
                        <a:spcAft>
                          <a:spcPct val="10000"/>
                        </a:spcAft>
                        <a:buClr>
                          <a:srgbClr val="AD1322"/>
                        </a:buClr>
                        <a:defRPr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defRPr>
                          <a:solidFill>
                            <a:schemeClr val="tx1"/>
                          </a:solidFill>
                          <a:latin typeface="Calibri" charset="0"/>
                          <a:ea typeface="ＭＳ Ｐゴシック" charset="-128"/>
                        </a:defRPr>
                      </a:lvl2pPr>
                      <a:lvl3pPr eaLnBrk="0" hangingPunct="0">
                        <a:spcBef>
                          <a:spcPct val="10000"/>
                        </a:spcBef>
                        <a:spcAft>
                          <a:spcPct val="10000"/>
                        </a:spcAft>
                        <a:defRPr>
                          <a:solidFill>
                            <a:schemeClr val="tx1"/>
                          </a:solidFill>
                          <a:latin typeface="Calibri" charset="0"/>
                          <a:ea typeface="ＭＳ Ｐゴシック" charset="-128"/>
                        </a:defRPr>
                      </a:lvl3pPr>
                      <a:lvl4pPr eaLnBrk="0" hangingPunct="0">
                        <a:spcBef>
                          <a:spcPct val="10000"/>
                        </a:spcBef>
                        <a:spcAft>
                          <a:spcPct val="10000"/>
                        </a:spcAft>
                        <a:defRPr>
                          <a:solidFill>
                            <a:schemeClr val="tx1"/>
                          </a:solidFill>
                          <a:latin typeface="Calibri" charset="0"/>
                          <a:ea typeface="ＭＳ Ｐゴシック" charset="-128"/>
                        </a:defRPr>
                      </a:lvl4pPr>
                      <a:lvl5pPr eaLnBrk="0" hangingPunct="0">
                        <a:spcBef>
                          <a:spcPct val="10000"/>
                        </a:spcBef>
                        <a:spcAft>
                          <a:spcPct val="10000"/>
                        </a:spcAft>
                        <a:defRPr>
                          <a:solidFill>
                            <a:schemeClr val="tx1"/>
                          </a:solidFill>
                          <a:latin typeface="Calibri" charset="0"/>
                          <a:ea typeface="ＭＳ Ｐゴシック" charset="-128"/>
                        </a:defRPr>
                      </a:lvl5pPr>
                      <a:lvl6pPr marL="457200" eaLnBrk="0" fontAlgn="base" hangingPunct="0">
                        <a:spcBef>
                          <a:spcPct val="10000"/>
                        </a:spcBef>
                        <a:spcAft>
                          <a:spcPct val="10000"/>
                        </a:spcAft>
                        <a:defRPr>
                          <a:solidFill>
                            <a:schemeClr val="tx1"/>
                          </a:solidFill>
                          <a:latin typeface="Calibri" charset="0"/>
                          <a:ea typeface="ＭＳ Ｐゴシック" charset="-128"/>
                        </a:defRPr>
                      </a:lvl6pPr>
                      <a:lvl7pPr marL="914400" eaLnBrk="0" fontAlgn="base" hangingPunct="0">
                        <a:spcBef>
                          <a:spcPct val="10000"/>
                        </a:spcBef>
                        <a:spcAft>
                          <a:spcPct val="10000"/>
                        </a:spcAft>
                        <a:defRPr>
                          <a:solidFill>
                            <a:schemeClr val="tx1"/>
                          </a:solidFill>
                          <a:latin typeface="Calibri" charset="0"/>
                          <a:ea typeface="ＭＳ Ｐゴシック" charset="-128"/>
                        </a:defRPr>
                      </a:lvl7pPr>
                      <a:lvl8pPr marL="1371600" eaLnBrk="0" fontAlgn="base" hangingPunct="0">
                        <a:spcBef>
                          <a:spcPct val="10000"/>
                        </a:spcBef>
                        <a:spcAft>
                          <a:spcPct val="10000"/>
                        </a:spcAft>
                        <a:defRPr>
                          <a:solidFill>
                            <a:schemeClr val="tx1"/>
                          </a:solidFill>
                          <a:latin typeface="Calibri" charset="0"/>
                          <a:ea typeface="ＭＳ Ｐゴシック" charset="-128"/>
                        </a:defRPr>
                      </a:lvl8pPr>
                      <a:lvl9pPr marL="1828800" eaLnBrk="0" fontAlgn="base" hangingPunct="0">
                        <a:spcBef>
                          <a:spcPct val="10000"/>
                        </a:spcBef>
                        <a:spcAft>
                          <a:spcPct val="10000"/>
                        </a:spcAft>
                        <a:defRPr>
                          <a:solidFill>
                            <a:schemeClr val="tx1"/>
                          </a:solidFill>
                          <a:latin typeface="Calibri" charset="0"/>
                          <a:ea typeface="ＭＳ Ｐゴシック"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charset="0"/>
                          <a:cs typeface="Arial" charset="0"/>
                        </a:rPr>
                        <a:t>Nonbinding “soft law”</a:t>
                      </a:r>
                      <a:endParaRPr kumimoji="0" lang="en-US" altLang="en-US" sz="1800" b="1" i="0" u="none" strike="noStrike" cap="none" normalizeH="0" baseline="0" smtClean="0">
                        <a:ln>
                          <a:noFill/>
                        </a:ln>
                        <a:solidFill>
                          <a:schemeClr val="tx1"/>
                        </a:solidFill>
                        <a:effectLst/>
                        <a:latin typeface="Calibri" charset="0"/>
                        <a:ea typeface="Calibri"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C00000">
                        <a:alpha val="50195"/>
                      </a:srgbClr>
                    </a:solidFill>
                  </a:tcPr>
                </a:tc>
              </a:tr>
              <a:tr h="1795462">
                <a:tc>
                  <a:txBody>
                    <a:bodyPr/>
                    <a:lstStyle>
                      <a:lvl1pPr marL="342900" indent="-342900" eaLnBrk="0" hangingPunct="0">
                        <a:spcBef>
                          <a:spcPct val="10000"/>
                        </a:spcBef>
                        <a:spcAft>
                          <a:spcPct val="10000"/>
                        </a:spcAft>
                        <a:buClr>
                          <a:srgbClr val="AD1322"/>
                        </a:buClr>
                        <a:defRPr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defRPr>
                          <a:solidFill>
                            <a:schemeClr val="tx1"/>
                          </a:solidFill>
                          <a:latin typeface="Calibri" charset="0"/>
                          <a:ea typeface="ＭＳ Ｐゴシック" charset="-128"/>
                        </a:defRPr>
                      </a:lvl2pPr>
                      <a:lvl3pPr eaLnBrk="0" hangingPunct="0">
                        <a:spcBef>
                          <a:spcPct val="10000"/>
                        </a:spcBef>
                        <a:spcAft>
                          <a:spcPct val="10000"/>
                        </a:spcAft>
                        <a:defRPr>
                          <a:solidFill>
                            <a:schemeClr val="tx1"/>
                          </a:solidFill>
                          <a:latin typeface="Calibri" charset="0"/>
                          <a:ea typeface="ＭＳ Ｐゴシック" charset="-128"/>
                        </a:defRPr>
                      </a:lvl3pPr>
                      <a:lvl4pPr eaLnBrk="0" hangingPunct="0">
                        <a:spcBef>
                          <a:spcPct val="10000"/>
                        </a:spcBef>
                        <a:spcAft>
                          <a:spcPct val="10000"/>
                        </a:spcAft>
                        <a:defRPr>
                          <a:solidFill>
                            <a:schemeClr val="tx1"/>
                          </a:solidFill>
                          <a:latin typeface="Calibri" charset="0"/>
                          <a:ea typeface="ＭＳ Ｐゴシック" charset="-128"/>
                        </a:defRPr>
                      </a:lvl4pPr>
                      <a:lvl5pPr eaLnBrk="0" hangingPunct="0">
                        <a:spcBef>
                          <a:spcPct val="10000"/>
                        </a:spcBef>
                        <a:spcAft>
                          <a:spcPct val="10000"/>
                        </a:spcAft>
                        <a:defRPr>
                          <a:solidFill>
                            <a:schemeClr val="tx1"/>
                          </a:solidFill>
                          <a:latin typeface="Calibri" charset="0"/>
                          <a:ea typeface="ＭＳ Ｐゴシック" charset="-128"/>
                        </a:defRPr>
                      </a:lvl5pPr>
                      <a:lvl6pPr marL="457200" eaLnBrk="0" fontAlgn="base" hangingPunct="0">
                        <a:spcBef>
                          <a:spcPct val="10000"/>
                        </a:spcBef>
                        <a:spcAft>
                          <a:spcPct val="10000"/>
                        </a:spcAft>
                        <a:defRPr>
                          <a:solidFill>
                            <a:schemeClr val="tx1"/>
                          </a:solidFill>
                          <a:latin typeface="Calibri" charset="0"/>
                          <a:ea typeface="ＭＳ Ｐゴシック" charset="-128"/>
                        </a:defRPr>
                      </a:lvl6pPr>
                      <a:lvl7pPr marL="914400" eaLnBrk="0" fontAlgn="base" hangingPunct="0">
                        <a:spcBef>
                          <a:spcPct val="10000"/>
                        </a:spcBef>
                        <a:spcAft>
                          <a:spcPct val="10000"/>
                        </a:spcAft>
                        <a:defRPr>
                          <a:solidFill>
                            <a:schemeClr val="tx1"/>
                          </a:solidFill>
                          <a:latin typeface="Calibri" charset="0"/>
                          <a:ea typeface="ＭＳ Ｐゴシック" charset="-128"/>
                        </a:defRPr>
                      </a:lvl7pPr>
                      <a:lvl8pPr marL="1371600" eaLnBrk="0" fontAlgn="base" hangingPunct="0">
                        <a:spcBef>
                          <a:spcPct val="10000"/>
                        </a:spcBef>
                        <a:spcAft>
                          <a:spcPct val="10000"/>
                        </a:spcAft>
                        <a:defRPr>
                          <a:solidFill>
                            <a:schemeClr val="tx1"/>
                          </a:solidFill>
                          <a:latin typeface="Calibri" charset="0"/>
                          <a:ea typeface="ＭＳ Ｐゴシック" charset="-128"/>
                        </a:defRPr>
                      </a:lvl8pPr>
                      <a:lvl9pPr marL="1828800" eaLnBrk="0" fontAlgn="base" hangingPunct="0">
                        <a:spcBef>
                          <a:spcPct val="10000"/>
                        </a:spcBef>
                        <a:spcAft>
                          <a:spcPct val="10000"/>
                        </a:spcAft>
                        <a:defRPr>
                          <a:solidFill>
                            <a:schemeClr val="tx1"/>
                          </a:solidFill>
                          <a:latin typeface="Calibri" charset="0"/>
                          <a:ea typeface="ＭＳ Ｐゴシック" charset="-128"/>
                        </a:defRPr>
                      </a:lvl9pPr>
                    </a:lstStyle>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endParaRPr kumimoji="0" lang="en-US" altLang="en-US" sz="1800" b="1" i="0" u="none" strike="noStrike" cap="none" normalizeH="0" baseline="0" smtClean="0">
                        <a:ln>
                          <a:noFill/>
                        </a:ln>
                        <a:solidFill>
                          <a:schemeClr val="tx1"/>
                        </a:solidFill>
                        <a:effectLst/>
                        <a:latin typeface="Calibri" charset="0"/>
                        <a:cs typeface="Arial" charset="0"/>
                      </a:endParaRPr>
                    </a:p>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r>
                        <a:rPr kumimoji="0" lang="en-US" altLang="en-US" sz="1800" b="1" i="0" u="none" strike="noStrike" cap="none" normalizeH="0" baseline="0" smtClean="0">
                          <a:ln>
                            <a:noFill/>
                          </a:ln>
                          <a:solidFill>
                            <a:schemeClr val="tx1"/>
                          </a:solidFill>
                          <a:effectLst/>
                          <a:latin typeface="Calibri" charset="0"/>
                          <a:cs typeface="Arial" charset="0"/>
                        </a:rPr>
                        <a:t>Complementary</a:t>
                      </a:r>
                    </a:p>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endParaRPr kumimoji="0" lang="en-US" altLang="en-US" sz="1800" b="1" i="0" u="none" strike="noStrike" cap="none" normalizeH="0" baseline="0" smtClean="0">
                        <a:ln>
                          <a:noFill/>
                        </a:ln>
                        <a:solidFill>
                          <a:schemeClr val="tx1"/>
                        </a:solidFill>
                        <a:effectLst/>
                        <a:latin typeface="Calibri" charset="0"/>
                        <a:cs typeface="Arial" charset="0"/>
                      </a:endParaRPr>
                    </a:p>
                    <a:p>
                      <a:pPr marL="342900" marR="0" lvl="0" indent="-342900" algn="just" defTabSz="914400" rtl="0" eaLnBrk="1" fontAlgn="base" latinLnBrk="0" hangingPunct="1">
                        <a:lnSpc>
                          <a:spcPct val="100000"/>
                        </a:lnSpc>
                        <a:spcBef>
                          <a:spcPct val="0"/>
                        </a:spcBef>
                        <a:spcAft>
                          <a:spcPct val="0"/>
                        </a:spcAft>
                        <a:buClrTx/>
                        <a:buSzTx/>
                        <a:buFont typeface="Calibri" charset="0"/>
                        <a:buAutoNum type="alphaUcParenR"/>
                        <a:tabLst/>
                      </a:pPr>
                      <a:r>
                        <a:rPr kumimoji="0" lang="en-US" altLang="en-US" sz="1800" b="1" i="0" u="none" strike="noStrike" cap="none" normalizeH="0" baseline="0" smtClean="0">
                          <a:ln>
                            <a:noFill/>
                          </a:ln>
                          <a:solidFill>
                            <a:schemeClr val="tx1"/>
                          </a:solidFill>
                          <a:effectLst/>
                          <a:latin typeface="Calibri" charset="0"/>
                          <a:cs typeface="Arial" charset="0"/>
                        </a:rPr>
                        <a:t>Recommendatory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00000">
                        <a:alpha val="50195"/>
                      </a:srgb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ea typeface="ＭＳ Ｐゴシック" charset="-128"/>
              </a:rPr>
              <a:t>“Soft Law”: Special Considerations</a:t>
            </a:r>
          </a:p>
        </p:txBody>
      </p:sp>
      <p:sp>
        <p:nvSpPr>
          <p:cNvPr id="12291" name="Content Placeholder 1"/>
          <p:cNvSpPr>
            <a:spLocks noGrp="1"/>
          </p:cNvSpPr>
          <p:nvPr>
            <p:ph idx="1"/>
          </p:nvPr>
        </p:nvSpPr>
        <p:spPr/>
        <p:txBody>
          <a:bodyPr anchor="ctr"/>
          <a:lstStyle/>
          <a:p>
            <a:r>
              <a:rPr lang="en-US" altLang="en-US" sz="2400" b="0" smtClean="0">
                <a:ea typeface="ＭＳ Ｐゴシック" charset="-128"/>
              </a:rPr>
              <a:t>Given urgency to react to emerging threats, the “soft law” approach provides a more flexible means of achieving prompt progress</a:t>
            </a:r>
          </a:p>
          <a:p>
            <a:pPr lvl="1"/>
            <a:r>
              <a:rPr lang="en-US" altLang="en-US" smtClean="0">
                <a:ea typeface="ＭＳ Ｐゴシック" charset="-128"/>
              </a:rPr>
              <a:t>Avoidance of time-consuming negotiations</a:t>
            </a:r>
          </a:p>
          <a:p>
            <a:pPr lvl="1"/>
            <a:r>
              <a:rPr lang="en-US" altLang="en-US" smtClean="0">
                <a:ea typeface="ＭＳ Ｐゴシック" charset="-128"/>
              </a:rPr>
              <a:t>Participation of more state parties</a:t>
            </a:r>
          </a:p>
          <a:p>
            <a:pPr lvl="1"/>
            <a:endParaRPr lang="en-US" altLang="en-US" smtClean="0">
              <a:ea typeface="ＭＳ Ｐゴシック" charset="-128"/>
            </a:endParaRPr>
          </a:p>
          <a:p>
            <a:r>
              <a:rPr lang="en-US" altLang="en-US" sz="2400" b="0" smtClean="0">
                <a:ea typeface="ＭＳ Ｐゴシック" charset="-128"/>
              </a:rPr>
              <a:t>“Soft law” arrangements have the potential for evolving into binding agreements (“hardening”) if and when circumstances warrant such a transition</a:t>
            </a:r>
          </a:p>
          <a:p>
            <a:endParaRPr lang="en-US" altLang="en-US" sz="2400" b="0" smtClean="0">
              <a:ea typeface="ＭＳ Ｐゴシック" charset="-128"/>
            </a:endParaRPr>
          </a:p>
          <a:p>
            <a:r>
              <a:rPr lang="en-US" altLang="en-US" sz="2400" b="0" smtClean="0">
                <a:ea typeface="ＭＳ Ｐゴシック" charset="-128"/>
              </a:rPr>
              <a:t>The distinction between “soft” and “hard” law instruments is less significant than how they are implemented in national law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ea typeface="ＭＳ Ｐゴシック" charset="-128"/>
              </a:rPr>
              <a:t>“Hard Law” Instruments Under the IAEA Auspices</a:t>
            </a:r>
          </a:p>
        </p:txBody>
      </p:sp>
      <p:sp>
        <p:nvSpPr>
          <p:cNvPr id="13315" name="Content Placeholder 2"/>
          <p:cNvSpPr>
            <a:spLocks noGrp="1"/>
          </p:cNvSpPr>
          <p:nvPr>
            <p:ph idx="1"/>
          </p:nvPr>
        </p:nvSpPr>
        <p:spPr/>
        <p:txBody>
          <a:bodyPr anchor="ctr"/>
          <a:lstStyle/>
          <a:p>
            <a:pPr marL="0" indent="0">
              <a:buFontTx/>
              <a:buNone/>
            </a:pPr>
            <a:r>
              <a:rPr lang="en-US" altLang="en-US" smtClean="0">
                <a:ea typeface="ＭＳ Ｐゴシック" charset="-128"/>
              </a:rPr>
              <a:t>A. </a:t>
            </a:r>
          </a:p>
          <a:p>
            <a:pPr marL="0" indent="0"/>
            <a:r>
              <a:rPr lang="en-US" altLang="en-US" b="0" i="1" smtClean="0">
                <a:ea typeface="ＭＳ Ｐゴシック" charset="-128"/>
              </a:rPr>
              <a:t>1980 Convention on Physical Protection of Nuclear Material</a:t>
            </a:r>
            <a:r>
              <a:rPr lang="en-US" altLang="en-US" b="0" smtClean="0">
                <a:ea typeface="ＭＳ Ｐゴシック" charset="-128"/>
              </a:rPr>
              <a:t> (CPPNM) applies to nuclear material used for peaceful purposes in international transport and with some exceptions also to domestic use</a:t>
            </a:r>
          </a:p>
          <a:p>
            <a:pPr marL="0" indent="0"/>
            <a:r>
              <a:rPr lang="en-US" altLang="en-US" b="0" i="1" smtClean="0">
                <a:ea typeface="ＭＳ Ｐゴシック" charset="-128"/>
              </a:rPr>
              <a:t>2005 Amendment to CPPNM</a:t>
            </a:r>
            <a:r>
              <a:rPr lang="en-US" altLang="en-US" b="0" smtClean="0">
                <a:ea typeface="ＭＳ Ｐゴシック" charset="-128"/>
              </a:rPr>
              <a:t> (yet to be ratified) extends the scope of the CPPNM to also cover nuclear facilities and material in domestic use, storage and transport as well as sabotage</a:t>
            </a:r>
          </a:p>
          <a:p>
            <a:pPr marL="0" indent="0"/>
            <a:r>
              <a:rPr lang="en-US" altLang="en-US" b="0" i="1" smtClean="0">
                <a:ea typeface="ＭＳ Ｐゴシック" charset="-128"/>
              </a:rPr>
              <a:t>1986 Convention on Early Notification of  Nuclear Accident</a:t>
            </a:r>
            <a:r>
              <a:rPr lang="en-US" altLang="en-US" b="0" smtClean="0">
                <a:ea typeface="ＭＳ Ｐゴシック" charset="-128"/>
              </a:rPr>
              <a:t> applies in the event of any accident from which a release of radioactive material occurs or is likely to occur and which has resulted or may result in an international trans boundary release that could be of radiological safety significance to another state</a:t>
            </a:r>
          </a:p>
          <a:p>
            <a:pPr marL="0" indent="0"/>
            <a:r>
              <a:rPr lang="en-US" altLang="en-US" b="0" i="1" smtClean="0">
                <a:ea typeface="ＭＳ Ｐゴシック" charset="-128"/>
              </a:rPr>
              <a:t>1986 Convention on Assistance in the Case of a Nuclear Accident or Radiological Emergency</a:t>
            </a:r>
            <a:r>
              <a:rPr lang="en-US" altLang="en-US" b="0" smtClean="0">
                <a:ea typeface="ＭＳ Ｐゴシック" charset="-128"/>
              </a:rPr>
              <a:t> covers assistance in connection with a nuclear accident or radiological emergency</a:t>
            </a:r>
            <a:endParaRPr lang="en-US" altLang="en-US" b="0" i="1" smtClean="0">
              <a:ea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ea typeface="ＭＳ Ｐゴシック" charset="-128"/>
              </a:rPr>
              <a:t>“Hard Law” Instruments in the UN Framework</a:t>
            </a:r>
          </a:p>
        </p:txBody>
      </p:sp>
      <p:sp>
        <p:nvSpPr>
          <p:cNvPr id="14339" name="Rectangle 3"/>
          <p:cNvSpPr>
            <a:spLocks noChangeArrowheads="1"/>
          </p:cNvSpPr>
          <p:nvPr/>
        </p:nvSpPr>
        <p:spPr bwMode="auto">
          <a:xfrm>
            <a:off x="381000" y="13716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round/>
                <a:headEnd type="none" w="sm" len="sm"/>
                <a:tailEnd type="none" w="sm" len="sm"/>
              </a14:hiddenLine>
            </a:ext>
          </a:extLst>
        </p:spPr>
        <p:txBody>
          <a:bodyPr anchor="ctr">
            <a:spAutoFit/>
          </a:bodyPr>
          <a:lstStyle>
            <a:lvl1pPr eaLnBrk="0" hangingPunct="0">
              <a:spcBef>
                <a:spcPct val="10000"/>
              </a:spcBef>
              <a:spcAft>
                <a:spcPct val="10000"/>
              </a:spcAft>
              <a:buClr>
                <a:srgbClr val="AD1322"/>
              </a:buClr>
              <a:buChar char="•"/>
              <a:defRPr sz="2000" b="1">
                <a:solidFill>
                  <a:schemeClr val="tx1"/>
                </a:solidFill>
                <a:latin typeface="Calibri" charset="0"/>
                <a:ea typeface="ＭＳ Ｐゴシック" charset="-128"/>
              </a:defRPr>
            </a:lvl1pPr>
            <a:lvl2pPr marL="37931725" indent="-37474525"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2pPr>
            <a:lvl3pPr marL="10858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3pPr>
            <a:lvl4pPr marL="14287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4pPr>
            <a:lvl5pPr marL="1771650" indent="-228600" eaLnBrk="0" hangingPunct="0">
              <a:spcBef>
                <a:spcPct val="10000"/>
              </a:spcBef>
              <a:spcAft>
                <a:spcPct val="10000"/>
              </a:spcAft>
              <a:buClr>
                <a:srgbClr val="AD1322"/>
              </a:buClr>
              <a:buChar char="•"/>
              <a:defRPr sz="2000">
                <a:solidFill>
                  <a:schemeClr val="tx1"/>
                </a:solidFill>
                <a:latin typeface="Calibri" charset="0"/>
                <a:ea typeface="ＭＳ Ｐゴシック" charset="-128"/>
              </a:defRPr>
            </a:lvl5pPr>
            <a:lvl6pPr marL="22288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6pPr>
            <a:lvl7pPr marL="26860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7pPr>
            <a:lvl8pPr marL="31432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8pPr>
            <a:lvl9pPr marL="3600450" indent="-228600" eaLnBrk="0" fontAlgn="base" hangingPunct="0">
              <a:spcBef>
                <a:spcPct val="10000"/>
              </a:spcBef>
              <a:spcAft>
                <a:spcPct val="10000"/>
              </a:spcAft>
              <a:buClr>
                <a:srgbClr val="AD1322"/>
              </a:buClr>
              <a:buChar char="•"/>
              <a:defRPr sz="2000">
                <a:solidFill>
                  <a:schemeClr val="tx1"/>
                </a:solidFill>
                <a:latin typeface="Calibri" charset="0"/>
                <a:ea typeface="ＭＳ Ｐゴシック" charset="-128"/>
              </a:defRPr>
            </a:lvl9pPr>
          </a:lstStyle>
          <a:p>
            <a:pPr algn="ctr">
              <a:spcBef>
                <a:spcPct val="50000"/>
              </a:spcBef>
              <a:spcAft>
                <a:spcPct val="0"/>
              </a:spcAft>
              <a:buClrTx/>
              <a:buFontTx/>
              <a:buNone/>
            </a:pPr>
            <a:endParaRPr lang="en-US" altLang="en-US" sz="1000">
              <a:latin typeface="Arial" charset="0"/>
            </a:endParaRPr>
          </a:p>
        </p:txBody>
      </p:sp>
      <p:sp>
        <p:nvSpPr>
          <p:cNvPr id="14340" name="Content Placeholder 1"/>
          <p:cNvSpPr>
            <a:spLocks noGrp="1"/>
          </p:cNvSpPr>
          <p:nvPr>
            <p:ph idx="1"/>
          </p:nvPr>
        </p:nvSpPr>
        <p:spPr>
          <a:xfrm>
            <a:off x="228600" y="1143000"/>
            <a:ext cx="8610600" cy="5029200"/>
          </a:xfrm>
        </p:spPr>
        <p:txBody>
          <a:bodyPr anchor="ctr"/>
          <a:lstStyle/>
          <a:p>
            <a:pPr marL="0" indent="0">
              <a:buFontTx/>
              <a:buNone/>
            </a:pPr>
            <a:r>
              <a:rPr lang="en-US" altLang="en-US" smtClean="0">
                <a:ea typeface="ＭＳ Ｐゴシック" charset="-128"/>
              </a:rPr>
              <a:t>B. </a:t>
            </a:r>
          </a:p>
          <a:p>
            <a:pPr marL="0" indent="0"/>
            <a:r>
              <a:rPr lang="en-US" altLang="en-US" b="0" i="1" smtClean="0">
                <a:ea typeface="ＭＳ Ｐゴシック" charset="-128"/>
              </a:rPr>
              <a:t>1997 International Convention for the Suppression of Terrorist Bombing </a:t>
            </a:r>
            <a:r>
              <a:rPr lang="en-US" altLang="en-US" b="0" smtClean="0">
                <a:ea typeface="ＭＳ Ｐゴシック" charset="-128"/>
              </a:rPr>
              <a:t>creates a regime of universal jurisdiction over unlawful and intentional use of explosives and other devices through the release, dissemination or impact of toxic chemicals, biological agents or radiation or radioactive material</a:t>
            </a:r>
          </a:p>
          <a:p>
            <a:pPr marL="0" indent="0"/>
            <a:r>
              <a:rPr lang="en-US" altLang="en-US" b="0" i="1" smtClean="0">
                <a:ea typeface="ＭＳ Ｐゴシック" charset="-128"/>
              </a:rPr>
              <a:t>2005 International Convention for the Suppression of Acts of Nuclear Terrorism </a:t>
            </a:r>
            <a:r>
              <a:rPr lang="en-US" altLang="en-US" b="0" smtClean="0">
                <a:ea typeface="ＭＳ Ｐゴシック" charset="-128"/>
              </a:rPr>
              <a:t>has a broader scope than CPPNM and its 2005 Amendment to the extent that it criminalizes acts involving radioactive material</a:t>
            </a:r>
          </a:p>
          <a:p>
            <a:pPr marL="0" indent="0"/>
            <a:r>
              <a:rPr lang="en-US" altLang="en-US" b="0" smtClean="0">
                <a:ea typeface="ＭＳ Ｐゴシック" charset="-128"/>
              </a:rPr>
              <a:t>Other universal anti-terrorism instruments have provisions which address nuclear security or may help address it. Some of them were developed within the organizational context of UN specialized agencies (e.g. International Maritime Organization, International Civil Aviation Organization) and designed to meet primarily their specific needs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new CIT">
  <a:themeElements>
    <a:clrScheme name="1_new C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1_new CI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new CI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ew C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ew CI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ew CI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ew C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ew C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ew C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new C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new CIT">
  <a:themeElements>
    <a:clrScheme name="1_new C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1_new CI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sm" len="sm"/>
          <a:tailEnd type="none" w="sm" len="sm"/>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new CI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new C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new CI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new CI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new CI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new CI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new CI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new CI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86DD33A3802B34694A9B65E8D0C1557" ma:contentTypeVersion="4" ma:contentTypeDescription="Create a new document." ma:contentTypeScope="" ma:versionID="ea0785a3c301fad60041c94ca24e0d3c">
  <xsd:schema xmlns:xsd="http://www.w3.org/2001/XMLSchema" xmlns:xs="http://www.w3.org/2001/XMLSchema" xmlns:p="http://schemas.microsoft.com/office/2006/metadata/properties" xmlns:ns2="http://schemas.microsoft.com/sharepoint/v3/fields" targetNamespace="http://schemas.microsoft.com/office/2006/metadata/properties" ma:root="true" ma:fieldsID="bb102a98c2894374edc3c72133b9af9d" ns2:_="">
    <xsd:import namespace="http://schemas.microsoft.com/sharepoint/v3/fields"/>
    <xsd:element name="properties">
      <xsd:complexType>
        <xsd:sequence>
          <xsd:element name="documentManagement">
            <xsd:complexType>
              <xsd:all>
                <xsd:element ref="ns2:_DCDateCreated"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8" nillable="true" ma:displayName="Date Created" ma:description="The date on which this resource was created" ma:format="DateTime" ma:internalName="_DCDateCreated">
      <xsd:simpleType>
        <xsd:restriction base="dms:DateTime"/>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DCDateCreated xmlns="http://schemas.microsoft.com/sharepoint/v3/fields" xsi:nil="true"/>
  </documentManagement>
</p:properties>
</file>

<file path=customXml/itemProps1.xml><?xml version="1.0" encoding="utf-8"?>
<ds:datastoreItem xmlns:ds="http://schemas.openxmlformats.org/officeDocument/2006/customXml" ds:itemID="{DC84B7F6-5286-4D7D-8318-517AEF60F204}"/>
</file>

<file path=customXml/itemProps2.xml><?xml version="1.0" encoding="utf-8"?>
<ds:datastoreItem xmlns:ds="http://schemas.openxmlformats.org/officeDocument/2006/customXml" ds:itemID="{76E872E0-701B-49AA-8AFE-62253F8501C8}"/>
</file>

<file path=customXml/itemProps3.xml><?xml version="1.0" encoding="utf-8"?>
<ds:datastoreItem xmlns:ds="http://schemas.openxmlformats.org/officeDocument/2006/customXml" ds:itemID="{236D8302-6EAA-4B1C-B674-CCCEF8F1F6D5}"/>
</file>

<file path=docProps/app.xml><?xml version="1.0" encoding="utf-8"?>
<Properties xmlns="http://schemas.openxmlformats.org/officeDocument/2006/extended-properties" xmlns:vt="http://schemas.openxmlformats.org/officeDocument/2006/docPropsVTypes">
  <Template/>
  <TotalTime>11923</TotalTime>
  <Words>1542</Words>
  <Application>Microsoft Office PowerPoint</Application>
  <PresentationFormat>On-screen Show (4:3)</PresentationFormat>
  <Paragraphs>104</Paragraphs>
  <Slides>16</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ＭＳ Ｐゴシック</vt:lpstr>
      <vt:lpstr>Times New Roman</vt:lpstr>
      <vt:lpstr>2_new CIT</vt:lpstr>
      <vt:lpstr>3_new CIT</vt:lpstr>
      <vt:lpstr>International Legal Framework for Strengthening Nuclear Security</vt:lpstr>
      <vt:lpstr>Summary</vt:lpstr>
      <vt:lpstr>Objectives</vt:lpstr>
      <vt:lpstr>Diversity</vt:lpstr>
      <vt:lpstr>Complexity</vt:lpstr>
      <vt:lpstr>Two Main Clusters: Binding “Hard Law”  and Nonbinding “Soft Law”</vt:lpstr>
      <vt:lpstr>“Soft Law”: Special Considerations</vt:lpstr>
      <vt:lpstr>“Hard Law” Instruments Under the IAEA Auspices</vt:lpstr>
      <vt:lpstr>“Hard Law” Instruments in the UN Framework</vt:lpstr>
      <vt:lpstr>“Hard Law” Instruments under the Auspices of the UN Security Council</vt:lpstr>
      <vt:lpstr>“Soft Law” Elements</vt:lpstr>
      <vt:lpstr>“Soft Law” Elements</vt:lpstr>
      <vt:lpstr>“Soft Law” Elements</vt:lpstr>
      <vt:lpstr>Criminalization and the Role of Nuclear Forensics</vt:lpstr>
      <vt:lpstr>Criminalization and the Role of Nuclear Forensics</vt:lpstr>
      <vt:lpstr>Conclusions</vt:lpstr>
    </vt:vector>
  </TitlesOfParts>
  <Manager>sga</Manager>
  <Company>CITS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Catch all ITT Deemed</dc:title>
  <dc:subject>ppt for 4th Academy</dc:subject>
  <dc:creator>sga</dc:creator>
  <cp:lastModifiedBy>i.khripunov</cp:lastModifiedBy>
  <cp:revision>584</cp:revision>
  <cp:lastPrinted>2014-02-12T21:32:03Z</cp:lastPrinted>
  <dcterms:created xsi:type="dcterms:W3CDTF">2002-05-10T02:55:46Z</dcterms:created>
  <dcterms:modified xsi:type="dcterms:W3CDTF">2014-06-25T19:27:45Z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0x010100B86DD33A3802B34694A9B65E8D0C1557</vt:lpwstr>
  </property>
</Properties>
</file>