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07" r:id="rId2"/>
    <p:sldMasterId id="2147483737" r:id="rId3"/>
    <p:sldMasterId id="2147483753" r:id="rId4"/>
  </p:sldMasterIdLst>
  <p:notesMasterIdLst>
    <p:notesMasterId r:id="rId19"/>
  </p:notesMasterIdLst>
  <p:sldIdLst>
    <p:sldId id="339" r:id="rId5"/>
    <p:sldId id="335" r:id="rId6"/>
    <p:sldId id="330" r:id="rId7"/>
    <p:sldId id="324" r:id="rId8"/>
    <p:sldId id="309" r:id="rId9"/>
    <p:sldId id="338" r:id="rId10"/>
    <p:sldId id="318" r:id="rId11"/>
    <p:sldId id="340" r:id="rId12"/>
    <p:sldId id="301" r:id="rId13"/>
    <p:sldId id="302" r:id="rId14"/>
    <p:sldId id="321" r:id="rId15"/>
    <p:sldId id="322" r:id="rId16"/>
    <p:sldId id="337" r:id="rId17"/>
    <p:sldId id="319" r:id="rId1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66FF"/>
    <a:srgbClr val="333333"/>
    <a:srgbClr val="FC8124"/>
    <a:srgbClr val="BD03A2"/>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5488" autoAdjust="0"/>
  </p:normalViewPr>
  <p:slideViewPr>
    <p:cSldViewPr>
      <p:cViewPr varScale="1">
        <p:scale>
          <a:sx n="78" d="100"/>
          <a:sy n="78" d="100"/>
        </p:scale>
        <p:origin x="-92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287ECD-7B19-4DDB-90A3-3E501CB5884E}" type="doc">
      <dgm:prSet loTypeId="urn:microsoft.com/office/officeart/2005/8/layout/radial3" loCatId="relationship" qsTypeId="urn:microsoft.com/office/officeart/2005/8/quickstyle/simple1" qsCatId="simple" csTypeId="urn:microsoft.com/office/officeart/2005/8/colors/colorful3" csCatId="colorful" phldr="1"/>
      <dgm:spPr/>
      <dgm:t>
        <a:bodyPr/>
        <a:lstStyle/>
        <a:p>
          <a:endParaRPr lang="en-US"/>
        </a:p>
      </dgm:t>
    </dgm:pt>
    <dgm:pt modelId="{C70D7429-0E8E-4692-ACF0-EA1B10E39BBE}">
      <dgm:prSet phldrT="[Text]"/>
      <dgm:spPr>
        <a:xfrm>
          <a:off x="1476051" y="1035774"/>
          <a:ext cx="2536031" cy="2536031"/>
        </a:xfr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Text" lastClr="000000"/>
              </a:solidFill>
              <a:latin typeface="Arial"/>
              <a:ea typeface="+mn-ea"/>
              <a:cs typeface="+mn-cs"/>
            </a:rPr>
            <a:t>Material Characterization</a:t>
          </a:r>
          <a:endParaRPr lang="en-US" dirty="0">
            <a:solidFill>
              <a:sysClr val="windowText" lastClr="000000"/>
            </a:solidFill>
            <a:latin typeface="Arial"/>
            <a:ea typeface="+mn-ea"/>
            <a:cs typeface="+mn-cs"/>
          </a:endParaRPr>
        </a:p>
      </dgm:t>
    </dgm:pt>
    <dgm:pt modelId="{E87FEA71-F3BA-4A40-B70A-E27C5E76323C}" type="parTrans" cxnId="{5147D1E0-4260-45FF-A23C-DD745ED4EA33}">
      <dgm:prSet/>
      <dgm:spPr/>
      <dgm:t>
        <a:bodyPr/>
        <a:lstStyle/>
        <a:p>
          <a:endParaRPr lang="en-US"/>
        </a:p>
      </dgm:t>
    </dgm:pt>
    <dgm:pt modelId="{DD31C673-089C-4F85-BB3F-0F458463F4B4}" type="sibTrans" cxnId="{5147D1E0-4260-45FF-A23C-DD745ED4EA33}">
      <dgm:prSet/>
      <dgm:spPr/>
      <dgm:t>
        <a:bodyPr/>
        <a:lstStyle/>
        <a:p>
          <a:endParaRPr lang="en-US"/>
        </a:p>
      </dgm:t>
    </dgm:pt>
    <dgm:pt modelId="{853B03AB-1313-406A-83A0-B216B99F5258}">
      <dgm:prSet phldrT="[Text]" custT="1"/>
      <dgm:spPr>
        <a:xfrm>
          <a:off x="1618595" y="112303"/>
          <a:ext cx="2250943" cy="1260572"/>
        </a:xfrm>
        <a:solidFill>
          <a:srgbClr val="4F81BD">
            <a:alpha val="50000"/>
            <a:hueOff val="-2784129"/>
            <a:satOff val="11564"/>
            <a:lumOff val="2402"/>
            <a:alphaOff val="0"/>
          </a:srgbClr>
        </a:solidFill>
        <a:ln w="25400" cap="flat" cmpd="sng" algn="ctr">
          <a:solidFill>
            <a:sysClr val="window" lastClr="FFFFFF">
              <a:hueOff val="0"/>
              <a:satOff val="0"/>
              <a:lumOff val="0"/>
              <a:alphaOff val="0"/>
            </a:sysClr>
          </a:solidFill>
          <a:prstDash val="solid"/>
        </a:ln>
        <a:effectLst/>
      </dgm:spPr>
      <dgm:t>
        <a:bodyPr/>
        <a:lstStyle/>
        <a:p>
          <a:r>
            <a:rPr lang="en-US" sz="1800" dirty="0" smtClean="0">
              <a:solidFill>
                <a:sysClr val="windowText" lastClr="000000"/>
              </a:solidFill>
              <a:latin typeface="Arial"/>
              <a:ea typeface="+mn-ea"/>
              <a:cs typeface="+mn-cs"/>
            </a:rPr>
            <a:t>Weapons &amp; Energy</a:t>
          </a:r>
          <a:endParaRPr lang="en-US" sz="1800" dirty="0">
            <a:solidFill>
              <a:sysClr val="windowText" lastClr="000000"/>
            </a:solidFill>
            <a:latin typeface="Arial"/>
            <a:ea typeface="+mn-ea"/>
            <a:cs typeface="+mn-cs"/>
          </a:endParaRPr>
        </a:p>
      </dgm:t>
    </dgm:pt>
    <dgm:pt modelId="{E01AEFCE-8011-4E9E-8867-0CF5374E74ED}" type="parTrans" cxnId="{CAF7F4AB-4AEE-4D75-B3B7-0D7AF6A6CECB}">
      <dgm:prSet/>
      <dgm:spPr/>
      <dgm:t>
        <a:bodyPr/>
        <a:lstStyle/>
        <a:p>
          <a:endParaRPr lang="en-US"/>
        </a:p>
      </dgm:t>
    </dgm:pt>
    <dgm:pt modelId="{097AB329-3E77-4F37-9741-6BE97CC99A40}" type="sibTrans" cxnId="{CAF7F4AB-4AEE-4D75-B3B7-0D7AF6A6CECB}">
      <dgm:prSet/>
      <dgm:spPr/>
      <dgm:t>
        <a:bodyPr/>
        <a:lstStyle/>
        <a:p>
          <a:endParaRPr lang="en-US"/>
        </a:p>
      </dgm:t>
    </dgm:pt>
    <dgm:pt modelId="{5B34D128-B643-43BD-909C-0EAEA8D74C2E}">
      <dgm:prSet phldrT="[Text]" custT="1"/>
      <dgm:spPr>
        <a:xfrm>
          <a:off x="3715160" y="1635780"/>
          <a:ext cx="1691101" cy="1336019"/>
        </a:xfrm>
        <a:solidFill>
          <a:srgbClr val="4F81BD">
            <a:alpha val="50000"/>
            <a:hueOff val="-5568258"/>
            <a:satOff val="23128"/>
            <a:lumOff val="4804"/>
            <a:alphaOff val="0"/>
          </a:srgbClr>
        </a:solidFill>
        <a:ln w="25400" cap="flat" cmpd="sng" algn="ctr">
          <a:solidFill>
            <a:sysClr val="window" lastClr="FFFFFF">
              <a:hueOff val="0"/>
              <a:satOff val="0"/>
              <a:lumOff val="0"/>
              <a:alphaOff val="0"/>
            </a:sysClr>
          </a:solidFill>
          <a:prstDash val="solid"/>
        </a:ln>
        <a:effectLst/>
      </dgm:spPr>
      <dgm:t>
        <a:bodyPr/>
        <a:lstStyle/>
        <a:p>
          <a:r>
            <a:rPr lang="en-US" sz="1800" dirty="0" smtClean="0">
              <a:solidFill>
                <a:sysClr val="windowText" lastClr="000000"/>
              </a:solidFill>
              <a:latin typeface="Arial"/>
              <a:ea typeface="+mn-ea"/>
              <a:cs typeface="+mn-cs"/>
            </a:rPr>
            <a:t>Treaty Monitoring</a:t>
          </a:r>
          <a:endParaRPr lang="en-US" sz="1800" dirty="0">
            <a:solidFill>
              <a:sysClr val="windowText" lastClr="000000"/>
            </a:solidFill>
            <a:latin typeface="Arial"/>
            <a:ea typeface="+mn-ea"/>
            <a:cs typeface="+mn-cs"/>
          </a:endParaRPr>
        </a:p>
      </dgm:t>
    </dgm:pt>
    <dgm:pt modelId="{BDB08F7E-3F44-4534-BB0C-F976A60E889A}" type="parTrans" cxnId="{9548241E-E0E1-4D96-8D5E-1AF96B5260D0}">
      <dgm:prSet/>
      <dgm:spPr/>
      <dgm:t>
        <a:bodyPr/>
        <a:lstStyle/>
        <a:p>
          <a:endParaRPr lang="en-US"/>
        </a:p>
      </dgm:t>
    </dgm:pt>
    <dgm:pt modelId="{25A52CA9-F077-424A-A881-BB2096398145}" type="sibTrans" cxnId="{9548241E-E0E1-4D96-8D5E-1AF96B5260D0}">
      <dgm:prSet/>
      <dgm:spPr/>
      <dgm:t>
        <a:bodyPr/>
        <a:lstStyle/>
        <a:p>
          <a:endParaRPr lang="en-US"/>
        </a:p>
      </dgm:t>
    </dgm:pt>
    <dgm:pt modelId="{38FD9DC1-868E-4C76-A7AA-21455D79AB05}">
      <dgm:prSet phldrT="[Text]" custT="1"/>
      <dgm:spPr>
        <a:xfrm>
          <a:off x="1620985" y="3262142"/>
          <a:ext cx="2246162" cy="1189411"/>
        </a:xfrm>
        <a:solidFill>
          <a:srgbClr val="4F81BD">
            <a:alpha val="50000"/>
            <a:hueOff val="-8352387"/>
            <a:satOff val="34692"/>
            <a:lumOff val="7206"/>
            <a:alphaOff val="0"/>
          </a:srgbClr>
        </a:solidFill>
        <a:ln w="25400" cap="flat" cmpd="sng" algn="ctr">
          <a:solidFill>
            <a:sysClr val="window" lastClr="FFFFFF">
              <a:hueOff val="0"/>
              <a:satOff val="0"/>
              <a:lumOff val="0"/>
              <a:alphaOff val="0"/>
            </a:sysClr>
          </a:solidFill>
          <a:prstDash val="solid"/>
        </a:ln>
        <a:effectLst/>
      </dgm:spPr>
      <dgm:t>
        <a:bodyPr/>
        <a:lstStyle/>
        <a:p>
          <a:r>
            <a:rPr lang="en-US" sz="1800" dirty="0" smtClean="0">
              <a:solidFill>
                <a:sysClr val="windowText" lastClr="000000"/>
              </a:solidFill>
              <a:latin typeface="Arial"/>
              <a:ea typeface="+mn-ea"/>
              <a:cs typeface="+mn-cs"/>
            </a:rPr>
            <a:t>Nuclear Material Forensics</a:t>
          </a:r>
          <a:endParaRPr lang="en-US" sz="1800" dirty="0">
            <a:solidFill>
              <a:sysClr val="windowText" lastClr="000000"/>
            </a:solidFill>
            <a:latin typeface="Arial"/>
            <a:ea typeface="+mn-ea"/>
            <a:cs typeface="+mn-cs"/>
          </a:endParaRPr>
        </a:p>
      </dgm:t>
    </dgm:pt>
    <dgm:pt modelId="{B4BC1999-CC7F-4E27-92C7-463F4BA67BF7}" type="parTrans" cxnId="{B7DE6763-02B3-4095-8C58-2C554A5CC242}">
      <dgm:prSet/>
      <dgm:spPr/>
      <dgm:t>
        <a:bodyPr/>
        <a:lstStyle/>
        <a:p>
          <a:endParaRPr lang="en-US"/>
        </a:p>
      </dgm:t>
    </dgm:pt>
    <dgm:pt modelId="{F5C755EB-A76E-429D-B7F4-DE8B532EC05A}" type="sibTrans" cxnId="{B7DE6763-02B3-4095-8C58-2C554A5CC242}">
      <dgm:prSet/>
      <dgm:spPr/>
      <dgm:t>
        <a:bodyPr/>
        <a:lstStyle/>
        <a:p>
          <a:endParaRPr lang="en-US"/>
        </a:p>
      </dgm:t>
    </dgm:pt>
    <dgm:pt modelId="{88FCB958-E90B-4E5B-A51E-CA55A5B99E07}">
      <dgm:prSet phldrT="[Text]" custT="1"/>
      <dgm:spPr>
        <a:xfrm>
          <a:off x="81460" y="1653748"/>
          <a:ext cx="1770771" cy="1300083"/>
        </a:xfrm>
        <a:solidFill>
          <a:srgbClr val="4F81BD">
            <a:alpha val="50000"/>
            <a:hueOff val="-11136516"/>
            <a:satOff val="46256"/>
            <a:lumOff val="9608"/>
            <a:alphaOff val="0"/>
          </a:srgbClr>
        </a:solidFill>
        <a:ln w="25400" cap="flat" cmpd="sng" algn="ctr">
          <a:solidFill>
            <a:sysClr val="window" lastClr="FFFFFF">
              <a:hueOff val="0"/>
              <a:satOff val="0"/>
              <a:lumOff val="0"/>
              <a:alphaOff val="0"/>
            </a:sysClr>
          </a:solidFill>
          <a:prstDash val="solid"/>
        </a:ln>
        <a:effectLst/>
      </dgm:spPr>
      <dgm:t>
        <a:bodyPr/>
        <a:lstStyle/>
        <a:p>
          <a:r>
            <a:rPr lang="en-US" sz="1800" dirty="0" smtClean="0">
              <a:solidFill>
                <a:sysClr val="windowText" lastClr="000000"/>
              </a:solidFill>
              <a:latin typeface="Arial"/>
              <a:ea typeface="+mn-ea"/>
              <a:cs typeface="+mn-cs"/>
            </a:rPr>
            <a:t>Nuclear Event Forensics</a:t>
          </a:r>
          <a:endParaRPr lang="en-US" sz="1800" dirty="0">
            <a:solidFill>
              <a:sysClr val="windowText" lastClr="000000"/>
            </a:solidFill>
            <a:latin typeface="Arial"/>
            <a:ea typeface="+mn-ea"/>
            <a:cs typeface="+mn-cs"/>
          </a:endParaRPr>
        </a:p>
      </dgm:t>
    </dgm:pt>
    <dgm:pt modelId="{2749100E-F187-400E-B6DB-2FE2F32BCCA4}" type="parTrans" cxnId="{76CE35F6-B264-4E62-AED0-63465C44E7D7}">
      <dgm:prSet/>
      <dgm:spPr/>
      <dgm:t>
        <a:bodyPr/>
        <a:lstStyle/>
        <a:p>
          <a:endParaRPr lang="en-US"/>
        </a:p>
      </dgm:t>
    </dgm:pt>
    <dgm:pt modelId="{2E6CC2F4-491F-4181-9F3D-21438D4C6539}" type="sibTrans" cxnId="{76CE35F6-B264-4E62-AED0-63465C44E7D7}">
      <dgm:prSet/>
      <dgm:spPr/>
      <dgm:t>
        <a:bodyPr/>
        <a:lstStyle/>
        <a:p>
          <a:endParaRPr lang="en-US"/>
        </a:p>
      </dgm:t>
    </dgm:pt>
    <dgm:pt modelId="{25C12C74-FEE9-44AB-A79A-984921ABD9FC}" type="pres">
      <dgm:prSet presAssocID="{34287ECD-7B19-4DDB-90A3-3E501CB5884E}" presName="composite" presStyleCnt="0">
        <dgm:presLayoutVars>
          <dgm:chMax val="1"/>
          <dgm:dir/>
          <dgm:resizeHandles val="exact"/>
        </dgm:presLayoutVars>
      </dgm:prSet>
      <dgm:spPr/>
      <dgm:t>
        <a:bodyPr/>
        <a:lstStyle/>
        <a:p>
          <a:endParaRPr lang="en-US"/>
        </a:p>
      </dgm:t>
    </dgm:pt>
    <dgm:pt modelId="{5819F95B-30BE-4701-872C-4E8F835A3240}" type="pres">
      <dgm:prSet presAssocID="{34287ECD-7B19-4DDB-90A3-3E501CB5884E}" presName="radial" presStyleCnt="0">
        <dgm:presLayoutVars>
          <dgm:animLvl val="ctr"/>
        </dgm:presLayoutVars>
      </dgm:prSet>
      <dgm:spPr/>
      <dgm:t>
        <a:bodyPr/>
        <a:lstStyle/>
        <a:p>
          <a:endParaRPr lang="en-US"/>
        </a:p>
      </dgm:t>
    </dgm:pt>
    <dgm:pt modelId="{B536747E-CCA4-4236-B509-09649BC1C469}" type="pres">
      <dgm:prSet presAssocID="{C70D7429-0E8E-4692-ACF0-EA1B10E39BBE}" presName="centerShape" presStyleLbl="vennNode1" presStyleIdx="0" presStyleCnt="5"/>
      <dgm:spPr>
        <a:prstGeom prst="ellipse">
          <a:avLst/>
        </a:prstGeom>
      </dgm:spPr>
      <dgm:t>
        <a:bodyPr/>
        <a:lstStyle/>
        <a:p>
          <a:endParaRPr lang="en-US"/>
        </a:p>
      </dgm:t>
    </dgm:pt>
    <dgm:pt modelId="{369C0A1A-1C14-44CD-A30B-73224414C13A}" type="pres">
      <dgm:prSet presAssocID="{853B03AB-1313-406A-83A0-B216B99F5258}" presName="node" presStyleLbl="vennNode1" presStyleIdx="1" presStyleCnt="5" custScaleX="177517" custScaleY="99413" custRadScaleRad="94530">
        <dgm:presLayoutVars>
          <dgm:bulletEnabled val="1"/>
        </dgm:presLayoutVars>
      </dgm:prSet>
      <dgm:spPr>
        <a:prstGeom prst="ellipse">
          <a:avLst/>
        </a:prstGeom>
      </dgm:spPr>
      <dgm:t>
        <a:bodyPr/>
        <a:lstStyle/>
        <a:p>
          <a:endParaRPr lang="en-US"/>
        </a:p>
      </dgm:t>
    </dgm:pt>
    <dgm:pt modelId="{E191EB2A-644A-4F5D-9E49-6C96E53C630C}" type="pres">
      <dgm:prSet presAssocID="{5B34D128-B643-43BD-909C-0EAEA8D74C2E}" presName="node" presStyleLbl="vennNode1" presStyleIdx="2" presStyleCnt="5" custScaleX="153671" custScaleY="103636" custRadScaleRad="109997">
        <dgm:presLayoutVars>
          <dgm:bulletEnabled val="1"/>
        </dgm:presLayoutVars>
      </dgm:prSet>
      <dgm:spPr>
        <a:prstGeom prst="ellipse">
          <a:avLst/>
        </a:prstGeom>
      </dgm:spPr>
      <dgm:t>
        <a:bodyPr/>
        <a:lstStyle/>
        <a:p>
          <a:endParaRPr lang="en-US"/>
        </a:p>
      </dgm:t>
    </dgm:pt>
    <dgm:pt modelId="{90D25A31-2317-4441-AF44-4F6161044AF9}" type="pres">
      <dgm:prSet presAssocID="{38FD9DC1-868E-4C76-A7AA-21455D79AB05}" presName="node" presStyleLbl="vennNode1" presStyleIdx="3" presStyleCnt="5" custScaleX="177140" custScaleY="93801" custRadScaleRad="94037">
        <dgm:presLayoutVars>
          <dgm:bulletEnabled val="1"/>
        </dgm:presLayoutVars>
      </dgm:prSet>
      <dgm:spPr>
        <a:prstGeom prst="ellipse">
          <a:avLst/>
        </a:prstGeom>
      </dgm:spPr>
      <dgm:t>
        <a:bodyPr/>
        <a:lstStyle/>
        <a:p>
          <a:endParaRPr lang="en-US"/>
        </a:p>
      </dgm:t>
    </dgm:pt>
    <dgm:pt modelId="{97157DC4-CCD2-4C2D-899E-FD1AB2E487AA}" type="pres">
      <dgm:prSet presAssocID="{88FCB958-E90B-4E5B-A51E-CA55A5B99E07}" presName="node" presStyleLbl="vennNode1" presStyleIdx="4" presStyleCnt="5" custScaleX="139649" custScaleY="102529" custRadScaleRad="107610">
        <dgm:presLayoutVars>
          <dgm:bulletEnabled val="1"/>
        </dgm:presLayoutVars>
      </dgm:prSet>
      <dgm:spPr>
        <a:prstGeom prst="ellipse">
          <a:avLst/>
        </a:prstGeom>
      </dgm:spPr>
      <dgm:t>
        <a:bodyPr/>
        <a:lstStyle/>
        <a:p>
          <a:endParaRPr lang="en-US"/>
        </a:p>
      </dgm:t>
    </dgm:pt>
  </dgm:ptLst>
  <dgm:cxnLst>
    <dgm:cxn modelId="{9548241E-E0E1-4D96-8D5E-1AF96B5260D0}" srcId="{C70D7429-0E8E-4692-ACF0-EA1B10E39BBE}" destId="{5B34D128-B643-43BD-909C-0EAEA8D74C2E}" srcOrd="1" destOrd="0" parTransId="{BDB08F7E-3F44-4534-BB0C-F976A60E889A}" sibTransId="{25A52CA9-F077-424A-A881-BB2096398145}"/>
    <dgm:cxn modelId="{CAF7F4AB-4AEE-4D75-B3B7-0D7AF6A6CECB}" srcId="{C70D7429-0E8E-4692-ACF0-EA1B10E39BBE}" destId="{853B03AB-1313-406A-83A0-B216B99F5258}" srcOrd="0" destOrd="0" parTransId="{E01AEFCE-8011-4E9E-8867-0CF5374E74ED}" sibTransId="{097AB329-3E77-4F37-9741-6BE97CC99A40}"/>
    <dgm:cxn modelId="{5147D1E0-4260-45FF-A23C-DD745ED4EA33}" srcId="{34287ECD-7B19-4DDB-90A3-3E501CB5884E}" destId="{C70D7429-0E8E-4692-ACF0-EA1B10E39BBE}" srcOrd="0" destOrd="0" parTransId="{E87FEA71-F3BA-4A40-B70A-E27C5E76323C}" sibTransId="{DD31C673-089C-4F85-BB3F-0F458463F4B4}"/>
    <dgm:cxn modelId="{2AB23BD9-638D-4539-B2B8-3FE96BFF2A9F}" type="presOf" srcId="{5B34D128-B643-43BD-909C-0EAEA8D74C2E}" destId="{E191EB2A-644A-4F5D-9E49-6C96E53C630C}" srcOrd="0" destOrd="0" presId="urn:microsoft.com/office/officeart/2005/8/layout/radial3"/>
    <dgm:cxn modelId="{120AD9F1-DF02-4882-9FA8-F53AD3CDE5A8}" type="presOf" srcId="{853B03AB-1313-406A-83A0-B216B99F5258}" destId="{369C0A1A-1C14-44CD-A30B-73224414C13A}" srcOrd="0" destOrd="0" presId="urn:microsoft.com/office/officeart/2005/8/layout/radial3"/>
    <dgm:cxn modelId="{B7DE6763-02B3-4095-8C58-2C554A5CC242}" srcId="{C70D7429-0E8E-4692-ACF0-EA1B10E39BBE}" destId="{38FD9DC1-868E-4C76-A7AA-21455D79AB05}" srcOrd="2" destOrd="0" parTransId="{B4BC1999-CC7F-4E27-92C7-463F4BA67BF7}" sibTransId="{F5C755EB-A76E-429D-B7F4-DE8B532EC05A}"/>
    <dgm:cxn modelId="{990D01C6-8575-4645-9ECD-3F94D2406126}" type="presOf" srcId="{38FD9DC1-868E-4C76-A7AA-21455D79AB05}" destId="{90D25A31-2317-4441-AF44-4F6161044AF9}" srcOrd="0" destOrd="0" presId="urn:microsoft.com/office/officeart/2005/8/layout/radial3"/>
    <dgm:cxn modelId="{76CE35F6-B264-4E62-AED0-63465C44E7D7}" srcId="{C70D7429-0E8E-4692-ACF0-EA1B10E39BBE}" destId="{88FCB958-E90B-4E5B-A51E-CA55A5B99E07}" srcOrd="3" destOrd="0" parTransId="{2749100E-F187-400E-B6DB-2FE2F32BCCA4}" sibTransId="{2E6CC2F4-491F-4181-9F3D-21438D4C6539}"/>
    <dgm:cxn modelId="{6676A4BA-99A5-41EA-9DA9-8A64D334C4A4}" type="presOf" srcId="{88FCB958-E90B-4E5B-A51E-CA55A5B99E07}" destId="{97157DC4-CCD2-4C2D-899E-FD1AB2E487AA}" srcOrd="0" destOrd="0" presId="urn:microsoft.com/office/officeart/2005/8/layout/radial3"/>
    <dgm:cxn modelId="{DF12B65D-4EBC-4328-8CA1-DCBC7B216051}" type="presOf" srcId="{34287ECD-7B19-4DDB-90A3-3E501CB5884E}" destId="{25C12C74-FEE9-44AB-A79A-984921ABD9FC}" srcOrd="0" destOrd="0" presId="urn:microsoft.com/office/officeart/2005/8/layout/radial3"/>
    <dgm:cxn modelId="{93C925BB-CC80-451A-8B34-827389DC47C5}" type="presOf" srcId="{C70D7429-0E8E-4692-ACF0-EA1B10E39BBE}" destId="{B536747E-CCA4-4236-B509-09649BC1C469}" srcOrd="0" destOrd="0" presId="urn:microsoft.com/office/officeart/2005/8/layout/radial3"/>
    <dgm:cxn modelId="{275369E2-FE95-4DA5-8C18-87744985A0F9}" type="presParOf" srcId="{25C12C74-FEE9-44AB-A79A-984921ABD9FC}" destId="{5819F95B-30BE-4701-872C-4E8F835A3240}" srcOrd="0" destOrd="0" presId="urn:microsoft.com/office/officeart/2005/8/layout/radial3"/>
    <dgm:cxn modelId="{8BBED15F-8A74-460A-A056-536DB21AE985}" type="presParOf" srcId="{5819F95B-30BE-4701-872C-4E8F835A3240}" destId="{B536747E-CCA4-4236-B509-09649BC1C469}" srcOrd="0" destOrd="0" presId="urn:microsoft.com/office/officeart/2005/8/layout/radial3"/>
    <dgm:cxn modelId="{5B5CEFE2-9BA5-4A83-9B96-CE173C859E48}" type="presParOf" srcId="{5819F95B-30BE-4701-872C-4E8F835A3240}" destId="{369C0A1A-1C14-44CD-A30B-73224414C13A}" srcOrd="1" destOrd="0" presId="urn:microsoft.com/office/officeart/2005/8/layout/radial3"/>
    <dgm:cxn modelId="{3A193A99-0BF2-4418-9F2A-0DFFC3998FE4}" type="presParOf" srcId="{5819F95B-30BE-4701-872C-4E8F835A3240}" destId="{E191EB2A-644A-4F5D-9E49-6C96E53C630C}" srcOrd="2" destOrd="0" presId="urn:microsoft.com/office/officeart/2005/8/layout/radial3"/>
    <dgm:cxn modelId="{D5FC4E1B-6333-4FCF-9B18-70D67BF7C286}" type="presParOf" srcId="{5819F95B-30BE-4701-872C-4E8F835A3240}" destId="{90D25A31-2317-4441-AF44-4F6161044AF9}" srcOrd="3" destOrd="0" presId="urn:microsoft.com/office/officeart/2005/8/layout/radial3"/>
    <dgm:cxn modelId="{5D894FBB-EAEA-4623-AEF9-4A8D10249C49}" type="presParOf" srcId="{5819F95B-30BE-4701-872C-4E8F835A3240}" destId="{97157DC4-CCD2-4C2D-899E-FD1AB2E487AA}"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6747E-CCA4-4236-B509-09649BC1C469}">
      <dsp:nvSpPr>
        <dsp:cNvPr id="0" name=""/>
        <dsp:cNvSpPr/>
      </dsp:nvSpPr>
      <dsp:spPr>
        <a:xfrm>
          <a:off x="1436971" y="940648"/>
          <a:ext cx="2303121" cy="2303121"/>
        </a:xfrm>
        <a:prstGeom prst="ellipse">
          <a:avLst/>
        </a:prstGeo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solidFill>
                <a:sysClr val="windowText" lastClr="000000"/>
              </a:solidFill>
              <a:latin typeface="Arial"/>
              <a:ea typeface="+mn-ea"/>
              <a:cs typeface="+mn-cs"/>
            </a:rPr>
            <a:t>Material Characterization</a:t>
          </a:r>
          <a:endParaRPr lang="en-US" sz="1700" kern="1200" dirty="0">
            <a:solidFill>
              <a:sysClr val="windowText" lastClr="000000"/>
            </a:solidFill>
            <a:latin typeface="Arial"/>
            <a:ea typeface="+mn-ea"/>
            <a:cs typeface="+mn-cs"/>
          </a:endParaRPr>
        </a:p>
      </dsp:txBody>
      <dsp:txXfrm>
        <a:off x="1774255" y="1277932"/>
        <a:ext cx="1628553" cy="1628553"/>
      </dsp:txXfrm>
    </dsp:sp>
    <dsp:sp modelId="{369C0A1A-1C14-44CD-A30B-73224414C13A}">
      <dsp:nvSpPr>
        <dsp:cNvPr id="0" name=""/>
        <dsp:cNvSpPr/>
      </dsp:nvSpPr>
      <dsp:spPr>
        <a:xfrm>
          <a:off x="1566424" y="101989"/>
          <a:ext cx="2044215" cy="1144800"/>
        </a:xfrm>
        <a:prstGeom prst="ellipse">
          <a:avLst/>
        </a:prstGeom>
        <a:solidFill>
          <a:srgbClr val="4F81BD">
            <a:alpha val="50000"/>
            <a:hueOff val="-2784129"/>
            <a:satOff val="11564"/>
            <a:lumOff val="2402"/>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Text" lastClr="000000"/>
              </a:solidFill>
              <a:latin typeface="Arial"/>
              <a:ea typeface="+mn-ea"/>
              <a:cs typeface="+mn-cs"/>
            </a:rPr>
            <a:t>Weapons &amp; Energy</a:t>
          </a:r>
          <a:endParaRPr lang="en-US" sz="1800" kern="1200" dirty="0">
            <a:solidFill>
              <a:sysClr val="windowText" lastClr="000000"/>
            </a:solidFill>
            <a:latin typeface="Arial"/>
            <a:ea typeface="+mn-ea"/>
            <a:cs typeface="+mn-cs"/>
          </a:endParaRPr>
        </a:p>
      </dsp:txBody>
      <dsp:txXfrm>
        <a:off x="1865792" y="269641"/>
        <a:ext cx="1445479" cy="809496"/>
      </dsp:txXfrm>
    </dsp:sp>
    <dsp:sp modelId="{E191EB2A-644A-4F5D-9E49-6C96E53C630C}">
      <dsp:nvSpPr>
        <dsp:cNvPr id="0" name=""/>
        <dsp:cNvSpPr/>
      </dsp:nvSpPr>
      <dsp:spPr>
        <a:xfrm>
          <a:off x="3353527" y="1495493"/>
          <a:ext cx="1769614" cy="1193431"/>
        </a:xfrm>
        <a:prstGeom prst="ellipse">
          <a:avLst/>
        </a:prstGeom>
        <a:solidFill>
          <a:srgbClr val="4F81BD">
            <a:alpha val="50000"/>
            <a:hueOff val="-5568258"/>
            <a:satOff val="23128"/>
            <a:lumOff val="4804"/>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Text" lastClr="000000"/>
              </a:solidFill>
              <a:latin typeface="Arial"/>
              <a:ea typeface="+mn-ea"/>
              <a:cs typeface="+mn-cs"/>
            </a:rPr>
            <a:t>Treaty Monitoring</a:t>
          </a:r>
          <a:endParaRPr lang="en-US" sz="1800" kern="1200" dirty="0">
            <a:solidFill>
              <a:sysClr val="windowText" lastClr="000000"/>
            </a:solidFill>
            <a:latin typeface="Arial"/>
            <a:ea typeface="+mn-ea"/>
            <a:cs typeface="+mn-cs"/>
          </a:endParaRPr>
        </a:p>
      </dsp:txBody>
      <dsp:txXfrm>
        <a:off x="3612681" y="1670267"/>
        <a:ext cx="1251306" cy="843883"/>
      </dsp:txXfrm>
    </dsp:sp>
    <dsp:sp modelId="{90D25A31-2317-4441-AF44-4F6161044AF9}">
      <dsp:nvSpPr>
        <dsp:cNvPr id="0" name=""/>
        <dsp:cNvSpPr/>
      </dsp:nvSpPr>
      <dsp:spPr>
        <a:xfrm>
          <a:off x="1568594" y="2962546"/>
          <a:ext cx="2039874" cy="1080175"/>
        </a:xfrm>
        <a:prstGeom prst="ellipse">
          <a:avLst/>
        </a:prstGeom>
        <a:solidFill>
          <a:srgbClr val="4F81BD">
            <a:alpha val="50000"/>
            <a:hueOff val="-8352387"/>
            <a:satOff val="34692"/>
            <a:lumOff val="720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Text" lastClr="000000"/>
              </a:solidFill>
              <a:latin typeface="Arial"/>
              <a:ea typeface="+mn-ea"/>
              <a:cs typeface="+mn-cs"/>
            </a:rPr>
            <a:t>Nuclear Material Forensics</a:t>
          </a:r>
          <a:endParaRPr lang="en-US" sz="1800" kern="1200" dirty="0">
            <a:solidFill>
              <a:sysClr val="windowText" lastClr="000000"/>
            </a:solidFill>
            <a:latin typeface="Arial"/>
            <a:ea typeface="+mn-ea"/>
            <a:cs typeface="+mn-cs"/>
          </a:endParaRPr>
        </a:p>
      </dsp:txBody>
      <dsp:txXfrm>
        <a:off x="1867327" y="3120734"/>
        <a:ext cx="1442408" cy="763799"/>
      </dsp:txXfrm>
    </dsp:sp>
    <dsp:sp modelId="{97157DC4-CCD2-4C2D-899E-FD1AB2E487AA}">
      <dsp:nvSpPr>
        <dsp:cNvPr id="0" name=""/>
        <dsp:cNvSpPr/>
      </dsp:nvSpPr>
      <dsp:spPr>
        <a:xfrm>
          <a:off x="170459" y="1501867"/>
          <a:ext cx="1608142" cy="1180683"/>
        </a:xfrm>
        <a:prstGeom prst="ellipse">
          <a:avLst/>
        </a:prstGeom>
        <a:solidFill>
          <a:srgbClr val="4F81BD">
            <a:alpha val="50000"/>
            <a:hueOff val="-11136516"/>
            <a:satOff val="46256"/>
            <a:lumOff val="9608"/>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Text" lastClr="000000"/>
              </a:solidFill>
              <a:latin typeface="Arial"/>
              <a:ea typeface="+mn-ea"/>
              <a:cs typeface="+mn-cs"/>
            </a:rPr>
            <a:t>Nuclear Event Forensics</a:t>
          </a:r>
          <a:endParaRPr lang="en-US" sz="1800" kern="1200" dirty="0">
            <a:solidFill>
              <a:sysClr val="windowText" lastClr="000000"/>
            </a:solidFill>
            <a:latin typeface="Arial"/>
            <a:ea typeface="+mn-ea"/>
            <a:cs typeface="+mn-cs"/>
          </a:endParaRPr>
        </a:p>
      </dsp:txBody>
      <dsp:txXfrm>
        <a:off x="405966" y="1674774"/>
        <a:ext cx="1137128" cy="83486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0"/>
            <a:ext cx="3037840" cy="464820"/>
          </a:xfrm>
          <a:prstGeom prst="rect">
            <a:avLst/>
          </a:prstGeom>
          <a:noFill/>
          <a:ln w="9525">
            <a:noFill/>
            <a:miter lim="800000"/>
            <a:headEnd/>
            <a:tailEnd/>
          </a:ln>
          <a:effectLst/>
        </p:spPr>
        <p:txBody>
          <a:bodyPr vert="horz" wrap="square" lIns="93161" tIns="46580" rIns="93161" bIns="46580" numCol="1" anchor="t" anchorCtr="0" compatLnSpc="1">
            <a:prstTxWarp prst="textNoShape">
              <a:avLst/>
            </a:prstTxWarp>
          </a:bodyPr>
          <a:lstStyle>
            <a:lvl1pPr>
              <a:defRPr sz="1200"/>
            </a:lvl1pPr>
          </a:lstStyle>
          <a:p>
            <a:pPr>
              <a:defRPr/>
            </a:pPr>
            <a:endParaRPr lang="en-US"/>
          </a:p>
        </p:txBody>
      </p:sp>
      <p:sp>
        <p:nvSpPr>
          <p:cNvPr id="9219"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61" tIns="46580" rIns="93161" bIns="46580" numCol="1" anchor="t" anchorCtr="0" compatLnSpc="1">
            <a:prstTxWarp prst="textNoShape">
              <a:avLst/>
            </a:prstTxWarp>
          </a:bodyPr>
          <a:lstStyle>
            <a:lvl1pPr algn="r">
              <a:defRPr sz="12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2688" y="696913"/>
            <a:ext cx="4646612"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61" tIns="46580" rIns="93161" bIns="465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1" y="8829967"/>
            <a:ext cx="3037840" cy="464820"/>
          </a:xfrm>
          <a:prstGeom prst="rect">
            <a:avLst/>
          </a:prstGeom>
          <a:noFill/>
          <a:ln w="9525">
            <a:noFill/>
            <a:miter lim="800000"/>
            <a:headEnd/>
            <a:tailEnd/>
          </a:ln>
          <a:effectLst/>
        </p:spPr>
        <p:txBody>
          <a:bodyPr vert="horz" wrap="square" lIns="93161" tIns="46580" rIns="93161" bIns="46580" numCol="1" anchor="b" anchorCtr="0" compatLnSpc="1">
            <a:prstTxWarp prst="textNoShape">
              <a:avLst/>
            </a:prstTxWarp>
          </a:bodyPr>
          <a:lstStyle>
            <a:lvl1pPr>
              <a:defRPr sz="1200"/>
            </a:lvl1pPr>
          </a:lstStyle>
          <a:p>
            <a:pPr>
              <a:defRPr/>
            </a:pPr>
            <a:endParaRPr lang="en-US"/>
          </a:p>
        </p:txBody>
      </p:sp>
      <p:sp>
        <p:nvSpPr>
          <p:cNvPr id="9223"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61" tIns="46580" rIns="93161" bIns="46580" numCol="1" anchor="b" anchorCtr="0" compatLnSpc="1">
            <a:prstTxWarp prst="textNoShape">
              <a:avLst/>
            </a:prstTxWarp>
          </a:bodyPr>
          <a:lstStyle>
            <a:lvl1pPr algn="r">
              <a:defRPr sz="1200"/>
            </a:lvl1pPr>
          </a:lstStyle>
          <a:p>
            <a:pPr>
              <a:defRPr/>
            </a:pPr>
            <a:fld id="{B3F063E3-5AC7-445B-8723-BCC2EAA3137B}" type="slidenum">
              <a:rPr lang="en-US"/>
              <a:pPr>
                <a:defRPr/>
              </a:pPr>
              <a:t>‹#›</a:t>
            </a:fld>
            <a:endParaRPr lang="en-US"/>
          </a:p>
        </p:txBody>
      </p:sp>
    </p:spTree>
    <p:extLst>
      <p:ext uri="{BB962C8B-B14F-4D97-AF65-F5344CB8AC3E}">
        <p14:creationId xmlns:p14="http://schemas.microsoft.com/office/powerpoint/2010/main" val="39546565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99964F3E-2525-46CA-BE92-871CABBAFCCB}" type="slidenum">
              <a:rPr lang="en-US" smtClean="0"/>
              <a:pPr/>
              <a:t>1</a:t>
            </a:fld>
            <a:endParaRPr lang="en-US" dirty="0" smtClean="0"/>
          </a:p>
        </p:txBody>
      </p:sp>
      <p:sp>
        <p:nvSpPr>
          <p:cNvPr id="43011" name="Rectangle 2"/>
          <p:cNvSpPr>
            <a:spLocks noGrp="1" noRot="1" noChangeAspect="1" noChangeArrowheads="1" noTextEdit="1"/>
          </p:cNvSpPr>
          <p:nvPr>
            <p:ph type="sldImg"/>
          </p:nvPr>
        </p:nvSpPr>
        <p:spPr>
          <a:xfrm>
            <a:off x="1181100" y="698500"/>
            <a:ext cx="4648200" cy="3486150"/>
          </a:xfrm>
          <a:ln/>
        </p:spPr>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pPr defTabSz="929070"/>
            <a:fld id="{952190C4-4B9B-470E-A89E-C742230C38BC}" type="slidenum">
              <a:rPr lang="en-US" smtClean="0">
                <a:latin typeface="Arial" pitchFamily="34" charset="0"/>
              </a:rPr>
              <a:pPr defTabSz="929070"/>
              <a:t>10</a:t>
            </a:fld>
            <a:endParaRPr lang="en-US" dirty="0" smtClean="0">
              <a:latin typeface="Arial" pitchFamily="34" charset="0"/>
            </a:endParaRPr>
          </a:p>
        </p:txBody>
      </p:sp>
      <p:sp>
        <p:nvSpPr>
          <p:cNvPr id="45059" name="Rectangle 2"/>
          <p:cNvSpPr>
            <a:spLocks noGrp="1" noRot="1" noChangeAspect="1" noChangeArrowheads="1" noTextEdit="1"/>
          </p:cNvSpPr>
          <p:nvPr>
            <p:ph type="sldImg"/>
          </p:nvPr>
        </p:nvSpPr>
        <p:spPr>
          <a:xfrm>
            <a:off x="1184275" y="700088"/>
            <a:ext cx="4643438" cy="3482975"/>
          </a:xfrm>
          <a:ln/>
        </p:spPr>
      </p:sp>
      <p:sp>
        <p:nvSpPr>
          <p:cNvPr id="56324" name="Rectangle 3"/>
          <p:cNvSpPr>
            <a:spLocks noGrp="1" noChangeArrowheads="1"/>
          </p:cNvSpPr>
          <p:nvPr>
            <p:ph type="body" idx="1"/>
          </p:nvPr>
        </p:nvSpPr>
        <p:spPr>
          <a:xfrm>
            <a:off x="699768" y="4415791"/>
            <a:ext cx="5610865" cy="4181789"/>
          </a:xfrm>
          <a:ln/>
        </p:spPr>
        <p:txBody>
          <a:bodyPr/>
          <a:lstStyle/>
          <a:p>
            <a:pPr marL="0" marR="0" indent="0" algn="l" defTabSz="914400" rtl="0" eaLnBrk="1" fontAlgn="base" latinLnBrk="0" hangingPunct="1">
              <a:lnSpc>
                <a:spcPct val="80000"/>
              </a:lnSpc>
              <a:spcBef>
                <a:spcPct val="30000"/>
              </a:spcBef>
              <a:spcAft>
                <a:spcPct val="0"/>
              </a:spcAft>
              <a:buClrTx/>
              <a:buSzTx/>
              <a:buFontTx/>
              <a:buChar char="•"/>
              <a:tabLst/>
              <a:defRPr/>
            </a:pPr>
            <a:r>
              <a:rPr lang="en-US" sz="1000" b="1" dirty="0" smtClean="0"/>
              <a:t> All awards linked to USG NF priorities, projects, and cadre of scientists at labs; all three-year </a:t>
            </a:r>
            <a:r>
              <a:rPr lang="en-US" sz="1000" b="1" dirty="0" err="1" smtClean="0"/>
              <a:t>appts</a:t>
            </a:r>
            <a:r>
              <a:rPr lang="en-US" sz="1000" b="1" dirty="0" smtClean="0"/>
              <a:t>.</a:t>
            </a:r>
          </a:p>
          <a:p>
            <a:pPr eaLnBrk="1" hangingPunct="1">
              <a:lnSpc>
                <a:spcPct val="80000"/>
              </a:lnSpc>
              <a:buFontTx/>
              <a:buNone/>
              <a:defRPr/>
            </a:pPr>
            <a:r>
              <a:rPr lang="en-US" sz="900" u="sng" dirty="0" smtClean="0">
                <a:latin typeface="Arial" pitchFamily="34" charset="0"/>
              </a:rPr>
              <a:t> </a:t>
            </a:r>
          </a:p>
          <a:p>
            <a:pPr eaLnBrk="1" hangingPunct="1">
              <a:lnSpc>
                <a:spcPct val="80000"/>
              </a:lnSpc>
              <a:buFontTx/>
              <a:buChar char="•"/>
              <a:defRPr/>
            </a:pPr>
            <a:r>
              <a:rPr lang="en-US" sz="1000" u="sng" dirty="0" smtClean="0">
                <a:latin typeface="Arial" pitchFamily="34" charset="0"/>
              </a:rPr>
              <a:t> POST-DOCS</a:t>
            </a:r>
            <a:r>
              <a:rPr lang="en-US" sz="1000" dirty="0">
                <a:latin typeface="Arial" pitchFamily="34" charset="0"/>
              </a:rPr>
              <a:t>: </a:t>
            </a:r>
          </a:p>
          <a:p>
            <a:pPr lvl="1" eaLnBrk="1" hangingPunct="1">
              <a:lnSpc>
                <a:spcPct val="80000"/>
              </a:lnSpc>
              <a:buFontTx/>
              <a:buChar char="•"/>
              <a:defRPr/>
            </a:pPr>
            <a:r>
              <a:rPr lang="en-US" sz="1000" dirty="0">
                <a:latin typeface="Arial" pitchFamily="34" charset="0"/>
              </a:rPr>
              <a:t> 3-year renewable post-doc </a:t>
            </a:r>
            <a:r>
              <a:rPr lang="en-US" sz="1000" dirty="0" smtClean="0">
                <a:latin typeface="Arial" pitchFamily="34" charset="0"/>
              </a:rPr>
              <a:t>appointments at $150K/year; research spans across NF mission spectrum</a:t>
            </a:r>
          </a:p>
          <a:p>
            <a:pPr marL="457200" marR="0" lvl="1" indent="0" algn="l" defTabSz="914400" rtl="0" eaLnBrk="1" fontAlgn="base" latinLnBrk="0" hangingPunct="1">
              <a:lnSpc>
                <a:spcPct val="80000"/>
              </a:lnSpc>
              <a:spcBef>
                <a:spcPct val="30000"/>
              </a:spcBef>
              <a:spcAft>
                <a:spcPct val="0"/>
              </a:spcAft>
              <a:buClrTx/>
              <a:buSzTx/>
              <a:buFontTx/>
              <a:buChar char="•"/>
              <a:tabLst/>
              <a:defRPr/>
            </a:pPr>
            <a:r>
              <a:rPr lang="en-US" sz="1000" dirty="0" smtClean="0">
                <a:latin typeface="Arial" pitchFamily="34" charset="0"/>
              </a:rPr>
              <a:t> Fellows currently at </a:t>
            </a:r>
            <a:r>
              <a:rPr lang="en-US" sz="1000" dirty="0" smtClean="0"/>
              <a:t>SRNL, ORNL, LANL, AFIT, PNNL, LLNL, SNL, NIST</a:t>
            </a:r>
          </a:p>
          <a:p>
            <a:pPr marL="457200" marR="0" lvl="1" indent="0" algn="l" defTabSz="914400" rtl="0" eaLnBrk="1" fontAlgn="base" latinLnBrk="0" hangingPunct="1">
              <a:lnSpc>
                <a:spcPct val="80000"/>
              </a:lnSpc>
              <a:spcBef>
                <a:spcPct val="30000"/>
              </a:spcBef>
              <a:spcAft>
                <a:spcPct val="0"/>
              </a:spcAft>
              <a:buClrTx/>
              <a:buSzTx/>
              <a:buFontTx/>
              <a:buNone/>
              <a:tabLst/>
              <a:defRPr/>
            </a:pPr>
            <a:endParaRPr lang="en-US" sz="1000" dirty="0">
              <a:latin typeface="Arial" pitchFamily="34" charset="0"/>
            </a:endParaRPr>
          </a:p>
          <a:p>
            <a:pPr eaLnBrk="1" hangingPunct="1">
              <a:lnSpc>
                <a:spcPct val="80000"/>
              </a:lnSpc>
              <a:buFontTx/>
              <a:buChar char="•"/>
              <a:defRPr/>
            </a:pPr>
            <a:r>
              <a:rPr lang="en-US" sz="1000" u="sng" dirty="0">
                <a:latin typeface="Arial" pitchFamily="34" charset="0"/>
              </a:rPr>
              <a:t> JFAP</a:t>
            </a:r>
            <a:r>
              <a:rPr lang="en-US" sz="1000" dirty="0">
                <a:latin typeface="Arial" pitchFamily="34" charset="0"/>
              </a:rPr>
              <a:t>: </a:t>
            </a:r>
          </a:p>
          <a:p>
            <a:pPr lvl="1" eaLnBrk="1" hangingPunct="1">
              <a:lnSpc>
                <a:spcPct val="80000"/>
              </a:lnSpc>
              <a:buFontTx/>
              <a:buChar char="•"/>
              <a:defRPr/>
            </a:pPr>
            <a:r>
              <a:rPr lang="en-US" sz="1000" dirty="0">
                <a:latin typeface="Arial" pitchFamily="34" charset="0"/>
              </a:rPr>
              <a:t> 3-year renewable awards; $75K/year with additional $25K if school matches that $</a:t>
            </a:r>
            <a:r>
              <a:rPr lang="en-US" sz="1000" dirty="0" smtClean="0">
                <a:latin typeface="Arial" pitchFamily="34" charset="0"/>
              </a:rPr>
              <a:t>25K</a:t>
            </a:r>
          </a:p>
          <a:p>
            <a:pPr marL="457200" marR="0" lvl="1" indent="0" algn="l" defTabSz="914400" rtl="0" eaLnBrk="1" fontAlgn="base" latinLnBrk="0" hangingPunct="1">
              <a:lnSpc>
                <a:spcPct val="80000"/>
              </a:lnSpc>
              <a:spcBef>
                <a:spcPct val="30000"/>
              </a:spcBef>
              <a:spcAft>
                <a:spcPct val="0"/>
              </a:spcAft>
              <a:buClrTx/>
              <a:buSzTx/>
              <a:buFontTx/>
              <a:buChar char="•"/>
              <a:tabLst/>
              <a:defRPr/>
            </a:pPr>
            <a:r>
              <a:rPr lang="en-US" sz="1000" baseline="0" dirty="0" smtClean="0">
                <a:latin typeface="Arial" pitchFamily="34" charset="0"/>
              </a:rPr>
              <a:t> Current awardees:  </a:t>
            </a:r>
            <a:r>
              <a:rPr lang="en-US" sz="1000" dirty="0" smtClean="0"/>
              <a:t>NC State; Iowa; Missouri, Columbia; Clemson; Colorado School of Mines; Penn State</a:t>
            </a:r>
            <a:endParaRPr lang="en-US" sz="1000" dirty="0">
              <a:latin typeface="Arial" pitchFamily="34" charset="0"/>
            </a:endParaRPr>
          </a:p>
          <a:p>
            <a:pPr lvl="1" eaLnBrk="1" hangingPunct="1">
              <a:lnSpc>
                <a:spcPct val="80000"/>
              </a:lnSpc>
              <a:buFontTx/>
              <a:buNone/>
              <a:defRPr/>
            </a:pPr>
            <a:endParaRPr lang="en-US" sz="1000" dirty="0">
              <a:latin typeface="Arial" pitchFamily="34" charset="0"/>
            </a:endParaRPr>
          </a:p>
          <a:p>
            <a:pPr eaLnBrk="1" hangingPunct="1">
              <a:lnSpc>
                <a:spcPct val="80000"/>
              </a:lnSpc>
              <a:buFontTx/>
              <a:buChar char="•"/>
              <a:defRPr/>
            </a:pPr>
            <a:r>
              <a:rPr lang="en-US" sz="1000" dirty="0">
                <a:latin typeface="Arial" pitchFamily="34" charset="0"/>
              </a:rPr>
              <a:t> </a:t>
            </a:r>
            <a:r>
              <a:rPr lang="en-US" sz="1000" u="sng" dirty="0">
                <a:latin typeface="Arial" pitchFamily="34" charset="0"/>
              </a:rPr>
              <a:t>NFEAP</a:t>
            </a:r>
            <a:r>
              <a:rPr lang="en-US" sz="1000" dirty="0">
                <a:latin typeface="Arial" pitchFamily="34" charset="0"/>
              </a:rPr>
              <a:t>: </a:t>
            </a:r>
            <a:endParaRPr lang="en-US" sz="1000" dirty="0" smtClean="0">
              <a:latin typeface="Arial" pitchFamily="34" charset="0"/>
            </a:endParaRPr>
          </a:p>
          <a:p>
            <a:pPr marL="457200" marR="0" lvl="1" indent="0" algn="l" defTabSz="914400" rtl="0" eaLnBrk="1" fontAlgn="base" latinLnBrk="0" hangingPunct="1">
              <a:lnSpc>
                <a:spcPct val="80000"/>
              </a:lnSpc>
              <a:spcBef>
                <a:spcPct val="30000"/>
              </a:spcBef>
              <a:spcAft>
                <a:spcPct val="0"/>
              </a:spcAft>
              <a:buClrTx/>
              <a:buSzTx/>
              <a:buFontTx/>
              <a:buChar char="•"/>
              <a:tabLst/>
              <a:defRPr/>
            </a:pPr>
            <a:r>
              <a:rPr lang="en-US" sz="1000" dirty="0" smtClean="0">
                <a:latin typeface="Arial" pitchFamily="34" charset="0"/>
              </a:rPr>
              <a:t> 3-year renewable awards; $100K/school </a:t>
            </a:r>
            <a:r>
              <a:rPr lang="en-US" sz="1000" dirty="0">
                <a:latin typeface="Arial" pitchFamily="34" charset="0"/>
              </a:rPr>
              <a:t>with mandatory university matching (50</a:t>
            </a:r>
            <a:r>
              <a:rPr lang="en-US" sz="1000" dirty="0" smtClean="0">
                <a:latin typeface="Arial" pitchFamily="34" charset="0"/>
              </a:rPr>
              <a:t>%) – ensure commitment/sustainability – current</a:t>
            </a:r>
            <a:r>
              <a:rPr lang="en-US" sz="1000" baseline="0" dirty="0" smtClean="0">
                <a:latin typeface="Arial" pitchFamily="34" charset="0"/>
              </a:rPr>
              <a:t> awardees:  </a:t>
            </a:r>
            <a:r>
              <a:rPr lang="en-US" sz="1000" dirty="0" smtClean="0"/>
              <a:t>Washington State; Texas-Austin; Cincinnati; Oregon State</a:t>
            </a:r>
            <a:endParaRPr lang="en-US" sz="1000" dirty="0">
              <a:latin typeface="Arial" pitchFamily="34" charset="0"/>
            </a:endParaRPr>
          </a:p>
          <a:p>
            <a:pPr lvl="1" eaLnBrk="1" hangingPunct="1">
              <a:lnSpc>
                <a:spcPct val="80000"/>
              </a:lnSpc>
              <a:buFontTx/>
              <a:buChar char="•"/>
              <a:defRPr/>
            </a:pPr>
            <a:r>
              <a:rPr lang="en-US" sz="1000" dirty="0">
                <a:latin typeface="Arial" pitchFamily="34" charset="0"/>
              </a:rPr>
              <a:t> Universities can use NFEAP awards for </a:t>
            </a:r>
            <a:r>
              <a:rPr lang="en-US" sz="1000" dirty="0" smtClean="0">
                <a:latin typeface="Arial" pitchFamily="34" charset="0"/>
              </a:rPr>
              <a:t>curriculum </a:t>
            </a:r>
            <a:r>
              <a:rPr lang="en-US" sz="1000" dirty="0">
                <a:latin typeface="Arial" pitchFamily="34" charset="0"/>
              </a:rPr>
              <a:t>development, faculty, students, </a:t>
            </a:r>
            <a:r>
              <a:rPr lang="en-US" sz="1000" dirty="0" smtClean="0">
                <a:latin typeface="Arial" pitchFamily="34" charset="0"/>
              </a:rPr>
              <a:t>lab facilities</a:t>
            </a:r>
            <a:r>
              <a:rPr lang="en-US" sz="1000" dirty="0">
                <a:latin typeface="Arial" pitchFamily="34" charset="0"/>
              </a:rPr>
              <a:t>, etc</a:t>
            </a:r>
            <a:r>
              <a:rPr lang="en-US" sz="1000" dirty="0" smtClean="0">
                <a:latin typeface="Arial" pitchFamily="34" charset="0"/>
              </a:rPr>
              <a:t>.</a:t>
            </a:r>
          </a:p>
          <a:p>
            <a:pPr lvl="1" eaLnBrk="1" hangingPunct="1">
              <a:lnSpc>
                <a:spcPct val="80000"/>
              </a:lnSpc>
              <a:buFontTx/>
              <a:buChar char="•"/>
              <a:defRPr/>
            </a:pPr>
            <a:endParaRPr lang="en-US" sz="1000" dirty="0" smtClean="0">
              <a:latin typeface="Arial" pitchFamily="34" charset="0"/>
            </a:endParaRPr>
          </a:p>
          <a:p>
            <a:pPr lvl="0" eaLnBrk="1" hangingPunct="1">
              <a:lnSpc>
                <a:spcPct val="80000"/>
              </a:lnSpc>
              <a:buFontTx/>
              <a:buChar char="•"/>
              <a:defRPr/>
            </a:pPr>
            <a:r>
              <a:rPr lang="en-US" sz="1000" dirty="0" smtClean="0">
                <a:latin typeface="Arial" pitchFamily="34" charset="0"/>
              </a:rPr>
              <a:t> </a:t>
            </a:r>
            <a:r>
              <a:rPr lang="en-US" sz="1000" u="sng" dirty="0" smtClean="0">
                <a:latin typeface="Arial" pitchFamily="34" charset="0"/>
              </a:rPr>
              <a:t>NF MSI</a:t>
            </a:r>
            <a:r>
              <a:rPr lang="en-US" sz="1000" dirty="0" smtClean="0">
                <a:latin typeface="Arial" pitchFamily="34" charset="0"/>
              </a:rPr>
              <a:t>: </a:t>
            </a:r>
            <a:r>
              <a:rPr lang="en-US" sz="1000" kern="1200" dirty="0" smtClean="0">
                <a:solidFill>
                  <a:schemeClr val="tx1"/>
                </a:solidFill>
                <a:effectLst/>
                <a:latin typeface="Arial" charset="0"/>
                <a:ea typeface="+mn-ea"/>
                <a:cs typeface="+mn-cs"/>
              </a:rPr>
              <a:t>These three-year renewable awards can be used to support faculty salaries, student scholarships and fellowships, travel, laboratory and equipment improvements, coursework, and other collaborative academic activities with university and national laboratory partners </a:t>
            </a:r>
            <a:r>
              <a:rPr lang="en-US" sz="1000" kern="1200" dirty="0" smtClean="0">
                <a:solidFill>
                  <a:schemeClr val="tx1"/>
                </a:solidFill>
                <a:effectLst/>
                <a:latin typeface="Arial" charset="0"/>
                <a:ea typeface="+mn-ea"/>
                <a:cs typeface="+mn-cs"/>
                <a:sym typeface="Wingdings" panose="05000000000000000000" pitchFamily="2" charset="2"/>
              </a:rPr>
              <a:t> diverse and highly-trained workforce</a:t>
            </a:r>
          </a:p>
          <a:p>
            <a:pPr lvl="1" eaLnBrk="1" hangingPunct="1">
              <a:lnSpc>
                <a:spcPct val="80000"/>
              </a:lnSpc>
              <a:buFontTx/>
              <a:buChar char="•"/>
              <a:defRPr/>
            </a:pPr>
            <a:r>
              <a:rPr lang="en-US" sz="1000" kern="1200" dirty="0" smtClean="0">
                <a:solidFill>
                  <a:schemeClr val="tx1"/>
                </a:solidFill>
                <a:effectLst/>
                <a:latin typeface="Arial" charset="0"/>
                <a:ea typeface="+mn-ea"/>
                <a:cs typeface="+mn-cs"/>
                <a:sym typeface="Wingdings" panose="05000000000000000000" pitchFamily="2" charset="2"/>
              </a:rPr>
              <a:t> $75K/school, first awardee just announced (pilot year)</a:t>
            </a:r>
            <a:endParaRPr lang="en-US" sz="1000" dirty="0">
              <a:latin typeface="Arial" pitchFamily="34" charset="0"/>
            </a:endParaRPr>
          </a:p>
          <a:p>
            <a:pPr eaLnBrk="1" hangingPunct="1">
              <a:lnSpc>
                <a:spcPct val="80000"/>
              </a:lnSpc>
              <a:defRPr/>
            </a:pPr>
            <a:endParaRPr lang="en-US" sz="1000" dirty="0">
              <a:latin typeface="Arial" pitchFamily="34" charset="0"/>
            </a:endParaRPr>
          </a:p>
          <a:p>
            <a:pPr eaLnBrk="1" hangingPunct="1">
              <a:spcAft>
                <a:spcPct val="30000"/>
              </a:spcAft>
              <a:buFontTx/>
              <a:buChar char="•"/>
              <a:defRPr/>
            </a:pPr>
            <a:endParaRPr lang="en-US" sz="1000" dirty="0">
              <a:latin typeface="Arial" pitchFamily="34" charset="0"/>
            </a:endParaRPr>
          </a:p>
          <a:p>
            <a:pPr eaLnBrk="1" hangingPunct="1">
              <a:lnSpc>
                <a:spcPct val="80000"/>
              </a:lnSpc>
              <a:defRPr/>
            </a:pPr>
            <a:endParaRPr lang="en-US" sz="1000" dirty="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dirty="0" smtClean="0"/>
              <a:t>14 PhDs</a:t>
            </a:r>
            <a:r>
              <a:rPr lang="en-US" sz="1000" baseline="0" dirty="0" smtClean="0"/>
              <a:t> </a:t>
            </a:r>
            <a:r>
              <a:rPr lang="en-US" sz="1000" dirty="0" smtClean="0"/>
              <a:t>at national labs, 4 at USG D/As, 1 at university (post-doc at UC-Berkeley)</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dirty="0" smtClean="0"/>
              <a:t>2 PhDs who traversed entire pipeline </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dirty="0" smtClean="0"/>
              <a:t>University of Cincinnati, UT-Austin, Washington State University, University of Missouri Columbia, Texas A&amp;M, Penn State, North Carolina State University, University of Iowa, Clemson University, University of Michigan, University of Utah, Oregon State University, Colorado School of Mines, 1 new MSI school</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dirty="0" smtClean="0"/>
              <a:t>68 direct program participants currently, but that does not include students indirectly participating through NFEAP/NFJFAP initiatives (research, courses, etc.)</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smtClean="0"/>
              <a:t>Total budget = ~$5M/year</a:t>
            </a:r>
            <a:endParaRPr lang="en-US" sz="1000" dirty="0" smtClean="0"/>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pPr>
              <a:defRPr/>
            </a:pPr>
            <a:fld id="{DD6A50BA-6DAC-4A83-A7B7-01CA751F8C49}" type="slidenum">
              <a:rPr lang="en-US" smtClean="0"/>
              <a:pPr>
                <a:defRPr/>
              </a:pPr>
              <a:t>11</a:t>
            </a:fld>
            <a:endParaRPr lang="en-US"/>
          </a:p>
        </p:txBody>
      </p:sp>
    </p:spTree>
    <p:extLst>
      <p:ext uri="{BB962C8B-B14F-4D97-AF65-F5344CB8AC3E}">
        <p14:creationId xmlns:p14="http://schemas.microsoft.com/office/powerpoint/2010/main" val="3399768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pPr>
              <a:defRPr/>
            </a:pPr>
            <a:fld id="{DD6A50BA-6DAC-4A83-A7B7-01CA751F8C49}" type="slidenum">
              <a:rPr lang="en-US" smtClean="0"/>
              <a:pPr>
                <a:defRPr/>
              </a:pPr>
              <a:t>12</a:t>
            </a:fld>
            <a:endParaRPr lang="en-US"/>
          </a:p>
        </p:txBody>
      </p:sp>
    </p:spTree>
    <p:extLst>
      <p:ext uri="{BB962C8B-B14F-4D97-AF65-F5344CB8AC3E}">
        <p14:creationId xmlns:p14="http://schemas.microsoft.com/office/powerpoint/2010/main" val="3399768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pPr>
              <a:defRPr/>
            </a:pPr>
            <a:fld id="{DD6A50BA-6DAC-4A83-A7B7-01CA751F8C49}" type="slidenum">
              <a:rPr lang="en-US" smtClean="0"/>
              <a:pPr>
                <a:defRPr/>
              </a:pPr>
              <a:t>13</a:t>
            </a:fld>
            <a:endParaRPr lang="en-US"/>
          </a:p>
        </p:txBody>
      </p:sp>
    </p:spTree>
    <p:extLst>
      <p:ext uri="{BB962C8B-B14F-4D97-AF65-F5344CB8AC3E}">
        <p14:creationId xmlns:p14="http://schemas.microsoft.com/office/powerpoint/2010/main" val="3399768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3F063E3-5AC7-445B-8723-BCC2EAA3137B}" type="slidenum">
              <a:rPr lang="en-US" smtClean="0"/>
              <a:pPr>
                <a:defRPr/>
              </a:pPr>
              <a:t>14</a:t>
            </a:fld>
            <a:endParaRPr lang="en-US" dirty="0"/>
          </a:p>
        </p:txBody>
      </p:sp>
    </p:spTree>
    <p:extLst>
      <p:ext uri="{BB962C8B-B14F-4D97-AF65-F5344CB8AC3E}">
        <p14:creationId xmlns:p14="http://schemas.microsoft.com/office/powerpoint/2010/main" val="4272068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35202"/>
            <a:fld id="{CCCF0CE1-ECE7-4C8F-AD8E-8E8EF280C7E3}" type="slidenum">
              <a:rPr lang="en-US">
                <a:solidFill>
                  <a:prstClr val="black"/>
                </a:solidFill>
              </a:rPr>
              <a:pPr defTabSz="935202"/>
              <a:t>2</a:t>
            </a:fld>
            <a:endParaRPr lang="en-US" dirty="0">
              <a:solidFill>
                <a:prstClr val="black"/>
              </a:solidFill>
            </a:endParaRPr>
          </a:p>
        </p:txBody>
      </p:sp>
      <p:sp>
        <p:nvSpPr>
          <p:cNvPr id="37891" name="Rectangle 2"/>
          <p:cNvSpPr>
            <a:spLocks noGrp="1" noRot="1" noChangeAspect="1" noChangeArrowheads="1" noTextEdit="1"/>
          </p:cNvSpPr>
          <p:nvPr>
            <p:ph type="sldImg"/>
          </p:nvPr>
        </p:nvSpPr>
        <p:spPr>
          <a:xfrm>
            <a:off x="1185863" y="698500"/>
            <a:ext cx="4643437" cy="3484563"/>
          </a:xfrm>
          <a:ln/>
        </p:spPr>
      </p:sp>
      <p:sp>
        <p:nvSpPr>
          <p:cNvPr id="37892" name="Rectangle 3"/>
          <p:cNvSpPr>
            <a:spLocks noGrp="1" noChangeArrowheads="1"/>
          </p:cNvSpPr>
          <p:nvPr>
            <p:ph type="body" idx="1"/>
          </p:nvPr>
        </p:nvSpPr>
        <p:spPr>
          <a:xfrm>
            <a:off x="701362" y="4415793"/>
            <a:ext cx="5607684" cy="4181789"/>
          </a:xfrm>
          <a:noFill/>
          <a:ln/>
        </p:spPr>
        <p:txBody>
          <a:bodyPr/>
          <a:lstStyle/>
          <a:p>
            <a:pPr eaLnBrk="1" hangingPunct="1">
              <a:buFontTx/>
              <a:buChar char="•"/>
            </a:pPr>
            <a:r>
              <a:rPr lang="en-US" sz="1000" dirty="0">
                <a:latin typeface="Arial" pitchFamily="34" charset="0"/>
              </a:rPr>
              <a:t> DNDO established in 2005 w/ mission to combat nuclear terrorism through both nuclear detection and nuclear forensics efforts.</a:t>
            </a:r>
          </a:p>
          <a:p>
            <a:pPr eaLnBrk="1" hangingPunct="1">
              <a:buFontTx/>
              <a:buChar char="•"/>
            </a:pPr>
            <a:r>
              <a:rPr lang="en-US" sz="1000" b="1" dirty="0">
                <a:latin typeface="Arial" pitchFamily="34" charset="0"/>
              </a:rPr>
              <a:t> </a:t>
            </a:r>
            <a:r>
              <a:rPr lang="en-US" sz="1000" dirty="0">
                <a:latin typeface="Arial" pitchFamily="34" charset="0"/>
              </a:rPr>
              <a:t>Preventing / combating nuclear terrorism is a top US national security </a:t>
            </a:r>
            <a:r>
              <a:rPr lang="en-US" sz="1000" dirty="0" smtClean="0">
                <a:latin typeface="Arial" pitchFamily="34" charset="0"/>
              </a:rPr>
              <a:t>priority</a:t>
            </a:r>
          </a:p>
          <a:p>
            <a:pPr eaLnBrk="1" hangingPunct="1">
              <a:buFontTx/>
              <a:buChar char="•"/>
            </a:pPr>
            <a:r>
              <a:rPr lang="en-US" sz="1000" baseline="0" dirty="0" smtClean="0">
                <a:latin typeface="Arial" pitchFamily="34" charset="0"/>
              </a:rPr>
              <a:t> </a:t>
            </a:r>
            <a:r>
              <a:rPr lang="en-US" sz="1000" dirty="0" smtClean="0"/>
              <a:t>Priority placed on preventing nuclear terrorism is also evident in our US declaratory policy.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i="1" dirty="0" smtClean="0">
                <a:latin typeface="Calibri" pitchFamily="34" charset="0"/>
                <a:cs typeface="Arial" pitchFamily="34" charset="0"/>
              </a:rPr>
              <a:t>	“Renewing the U.S. commitment to </a:t>
            </a:r>
            <a:r>
              <a:rPr lang="en-US" sz="1000" i="1" u="sng" dirty="0" smtClean="0">
                <a:latin typeface="Calibri" pitchFamily="34" charset="0"/>
                <a:cs typeface="Arial" pitchFamily="34" charset="0"/>
              </a:rPr>
              <a:t>hold fully accountable</a:t>
            </a:r>
            <a:r>
              <a:rPr lang="en-US" sz="1000" i="1" dirty="0" smtClean="0">
                <a:latin typeface="Calibri" pitchFamily="34" charset="0"/>
                <a:cs typeface="Arial" pitchFamily="34" charset="0"/>
              </a:rPr>
              <a:t> any state, terrorist group, or other non-	state actor that supports or enables terrorist efforts to obtain or use WMD, whether by facilitating, 	financing, or providing expertise or safe haven for such efforts.</a:t>
            </a:r>
            <a:r>
              <a:rPr lang="en-US" sz="1000" dirty="0" smtClean="0">
                <a:latin typeface="Calibri" pitchFamily="34" charset="0"/>
                <a:cs typeface="Arial" pitchFamily="34" charset="0"/>
              </a:rPr>
              <a:t>”  (NPR 2010)</a:t>
            </a:r>
          </a:p>
          <a:p>
            <a:pPr eaLnBrk="1" hangingPunct="1">
              <a:buFontTx/>
              <a:buChar char="•"/>
            </a:pPr>
            <a:endParaRPr lang="en-US" sz="1000" dirty="0" smtClean="0"/>
          </a:p>
          <a:p>
            <a:r>
              <a:rPr lang="en-US" sz="1000" dirty="0" smtClean="0"/>
              <a:t>Part of DNDO’s mission is to help support this policy.</a:t>
            </a:r>
          </a:p>
          <a:p>
            <a:r>
              <a:rPr lang="en-US" sz="1000" dirty="0" smtClean="0"/>
              <a:t>How do we discover those accountable?</a:t>
            </a:r>
          </a:p>
          <a:p>
            <a:pPr eaLnBrk="1" hangingPunct="1">
              <a:buFontTx/>
              <a:buChar char="•"/>
            </a:pPr>
            <a:endParaRPr lang="en-US" sz="1000" dirty="0" smtClean="0">
              <a:latin typeface="Arial" pitchFamily="34" charset="0"/>
            </a:endParaRPr>
          </a:p>
          <a:p>
            <a:pPr eaLnBrk="1" hangingPunct="1">
              <a:buFontTx/>
              <a:buChar char="•"/>
            </a:pPr>
            <a:endParaRPr lang="en-US" sz="1000" dirty="0" smtClean="0">
              <a:latin typeface="Arial" pitchFamily="34" charset="0"/>
            </a:endParaRPr>
          </a:p>
          <a:p>
            <a:pPr eaLnBrk="1" hangingPunct="1">
              <a:buFontTx/>
              <a:buChar char="•"/>
            </a:pPr>
            <a:r>
              <a:rPr lang="en-US" sz="1000" u="sng" dirty="0" smtClean="0">
                <a:latin typeface="Arial" pitchFamily="34" charset="0"/>
              </a:rPr>
              <a:t> Background:</a:t>
            </a:r>
          </a:p>
          <a:p>
            <a:r>
              <a:rPr lang="en-US" sz="1000" dirty="0" smtClean="0"/>
              <a:t>DNDO was established in DHS as an interagency office in 2005 (NSPD 43/HSPD 14) and authorized by the 2006 SAFE Port Act;</a:t>
            </a:r>
            <a:r>
              <a:rPr lang="en-US" sz="1000" baseline="0" dirty="0" smtClean="0"/>
              <a:t> NTNFC</a:t>
            </a:r>
            <a:r>
              <a:rPr lang="en-US" sz="1000" dirty="0" smtClean="0">
                <a:solidFill>
                  <a:schemeClr val="tx1"/>
                </a:solidFill>
              </a:rPr>
              <a:t> was established in 2006 (</a:t>
            </a:r>
            <a:r>
              <a:rPr lang="en-US" sz="1000" dirty="0" smtClean="0"/>
              <a:t>NSPD 17/HSPD 4) and authorized by 2010 NFAA (P.L. 111-140).</a:t>
            </a:r>
          </a:p>
          <a:p>
            <a:pPr eaLnBrk="1" hangingPunct="1">
              <a:buFontTx/>
              <a:buNone/>
            </a:pPr>
            <a:endParaRPr lang="en-US" sz="1000" dirty="0">
              <a:latin typeface="Arial" pitchFamily="34" charset="0"/>
            </a:endParaRPr>
          </a:p>
          <a:p>
            <a:pPr marL="458091" lvl="1" defTabSz="916182" eaLnBrk="1" hangingPunct="1">
              <a:buFontTx/>
              <a:buChar char="•"/>
              <a:defRPr/>
            </a:pPr>
            <a:endParaRPr lang="en-US" sz="1000" dirty="0">
              <a:latin typeface="Arial" pitchFamily="34" charset="0"/>
            </a:endParaRPr>
          </a:p>
          <a:p>
            <a:pPr marL="458091" lvl="1" defTabSz="916182" eaLnBrk="1" hangingPunct="1">
              <a:buFontTx/>
              <a:buChar char="•"/>
              <a:defRPr/>
            </a:pPr>
            <a:endParaRPr lang="en-US" sz="1000" dirty="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a:p>
            <a:pPr eaLnBrk="1" hangingPunct="1"/>
            <a:endParaRPr lang="en-US" sz="1400" dirty="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75B34DA2-BA55-47BB-8BDE-06ED8A70A7AA}" type="slidenum">
              <a:rPr lang="en-US" smtClean="0">
                <a:solidFill>
                  <a:srgbClr val="000000"/>
                </a:solidFill>
              </a:rPr>
              <a:pPr/>
              <a:t>3</a:t>
            </a:fld>
            <a:endParaRPr lang="en-US" dirty="0"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spcBef>
                <a:spcPct val="0"/>
              </a:spcBef>
            </a:pPr>
            <a:r>
              <a:rPr lang="en-US" sz="1200" dirty="0" smtClean="0"/>
              <a:t>Here you can see how the NF process spans the defense spectrum (explain) and how feeds into the subsequent attribution process (explain).</a:t>
            </a:r>
          </a:p>
          <a:p>
            <a:pPr eaLnBrk="1" hangingPunct="1">
              <a:spcBef>
                <a:spcPct val="0"/>
              </a:spcBef>
            </a:pPr>
            <a:endParaRPr lang="en-US" sz="1200" dirty="0" smtClean="0"/>
          </a:p>
          <a:p>
            <a:pPr eaLnBrk="1" hangingPunct="1">
              <a:spcBef>
                <a:spcPct val="0"/>
              </a:spcBef>
            </a:pPr>
            <a:r>
              <a:rPr lang="en-US" sz="1200" dirty="0" smtClean="0"/>
              <a:t>Also the national priorities for TNF – i.e., the contributions it can make to preventing/countering nuclear terrorism.</a:t>
            </a:r>
            <a:endParaRPr lang="en-US" dirty="0" smtClean="0"/>
          </a:p>
          <a:p>
            <a:pPr eaLnBrk="1" hangingPunct="1">
              <a:spcBef>
                <a:spcPct val="0"/>
              </a:spcBef>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lIns="91387" tIns="45693" rIns="91387" bIns="45693"/>
          <a:lstStyle/>
          <a:p>
            <a:fld id="{64682367-3FAF-4B1D-A973-BABB1C9A01B2}" type="slidenum">
              <a:rPr lang="en-US" smtClean="0"/>
              <a:pPr/>
              <a:t>4</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marL="0" marR="0" lvl="1" indent="0" algn="l" defTabSz="931391" rtl="0" eaLnBrk="0" fontAlgn="base" latinLnBrk="0" hangingPunct="0">
              <a:lnSpc>
                <a:spcPct val="100000"/>
              </a:lnSpc>
              <a:spcBef>
                <a:spcPct val="30000"/>
              </a:spcBef>
              <a:spcAft>
                <a:spcPct val="0"/>
              </a:spcAft>
              <a:buClrTx/>
              <a:buSzTx/>
              <a:buFontTx/>
              <a:buNone/>
              <a:tabLst/>
              <a:defRPr/>
            </a:pPr>
            <a:r>
              <a:rPr lang="en-US" sz="1000" b="0" dirty="0" smtClean="0">
                <a:solidFill>
                  <a:schemeClr val="accent2"/>
                </a:solidFill>
              </a:rPr>
              <a:t>In order to make this process function, President and Congress had to establish roles and responsibilities and national-level goals and objectives for the mission.  Did this through both legislation and policy documents.</a:t>
            </a:r>
          </a:p>
          <a:p>
            <a:pPr marL="0" lvl="1" defTabSz="931391">
              <a:defRPr/>
            </a:pPr>
            <a:endParaRPr lang="en-US" sz="1000" dirty="0" smtClean="0"/>
          </a:p>
          <a:p>
            <a:pPr marL="0" lvl="1" defTabSz="931391">
              <a:defRPr/>
            </a:pPr>
            <a:r>
              <a:rPr lang="en-US" sz="1000" dirty="0" smtClean="0"/>
              <a:t>Created </a:t>
            </a:r>
            <a:r>
              <a:rPr lang="en-US" sz="1000" dirty="0"/>
              <a:t>the structure we have today:  a whole-of-government or interagency approach to the mission.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is the expertise critical to accomplishing</a:t>
            </a:r>
            <a:r>
              <a:rPr lang="en-US" baseline="0" dirty="0" smtClean="0"/>
              <a:t> the TNF mission / maintaining an advanced US TNF capability.  Reference puzzle piece slide – labs at foundation – </a:t>
            </a:r>
            <a:r>
              <a:rPr lang="en-US" sz="1200" dirty="0" smtClean="0">
                <a:latin typeface="Arial" pitchFamily="34" charset="0"/>
              </a:rPr>
              <a:t>the </a:t>
            </a:r>
            <a:r>
              <a:rPr lang="en-US" sz="1200" dirty="0" smtClean="0"/>
              <a:t>foundation of our NTNF capability is the strong scientific expertise within the national laboratory system. </a:t>
            </a:r>
            <a:endParaRPr lang="en-US" sz="1200" dirty="0" smtClean="0">
              <a:latin typeface="Arial" pitchFamily="34" charset="0"/>
            </a:endParaRP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kern="1200" dirty="0" smtClean="0">
                <a:solidFill>
                  <a:schemeClr val="tx1"/>
                </a:solidFill>
                <a:effectLst/>
                <a:latin typeface="Arial" charset="0"/>
                <a:ea typeface="+mn-ea"/>
                <a:cs typeface="+mn-cs"/>
              </a:rPr>
              <a:t>In the early 2000s, a number of expert groups published studies recognizing that the cadre of experienced nuclear forensics experts at U.S. National Laboratories and in academia had been rapidly diminishing since the end of the Cold War, and the outlook for replacing them was grim.  A 2004 DOE National Science Foundation Nuclear Science Advisory Committee report assessed that within ten years, “more than three quarters of the workforce in nuclear engineering and at the National Laboratories will reach retirement age.”  At the same time, the decline in U.S. academic programs in technical areas directly relevant to nuclear forensics, such as radio- and nuclear chemistry, had reached alarmingly low levels.  Few universities still offered graduate programs in radiochemistry, and in most of these, only one faculty member remained.  By 2008, the total number of Ph.Ds. awarded nationwide had decreased to fewer than six per year.  The National Academy of Sciences, a Joint Working Group of the American Association for the Advancement of Science and the American Physical Society, and the U.S. Government Accountability Office all highlighted these gaps as a crisis and recommended they be addressed in a swift, targeted manner.  </a:t>
            </a:r>
          </a:p>
          <a:p>
            <a:endParaRPr lang="en-US" sz="1000" baseline="0" dirty="0" smtClean="0"/>
          </a:p>
          <a:p>
            <a:endParaRPr lang="en-US" sz="1000" baseline="0" dirty="0" smtClean="0"/>
          </a:p>
          <a:p>
            <a:endParaRPr lang="en-US" sz="1000" dirty="0"/>
          </a:p>
        </p:txBody>
      </p:sp>
      <p:sp>
        <p:nvSpPr>
          <p:cNvPr id="4" name="Slide Number Placeholder 3"/>
          <p:cNvSpPr>
            <a:spLocks noGrp="1"/>
          </p:cNvSpPr>
          <p:nvPr>
            <p:ph type="sldNum" sz="quarter" idx="10"/>
          </p:nvPr>
        </p:nvSpPr>
        <p:spPr/>
        <p:txBody>
          <a:bodyPr/>
          <a:lstStyle/>
          <a:p>
            <a:pPr>
              <a:defRPr/>
            </a:pPr>
            <a:fld id="{B3F063E3-5AC7-445B-8723-BCC2EAA3137B}" type="slidenum">
              <a:rPr lang="en-US" smtClean="0"/>
              <a:pPr>
                <a:defRPr/>
              </a:pPr>
              <a:t>5</a:t>
            </a:fld>
            <a:endParaRPr lang="en-US"/>
          </a:p>
        </p:txBody>
      </p:sp>
    </p:spTree>
    <p:extLst>
      <p:ext uri="{BB962C8B-B14F-4D97-AF65-F5344CB8AC3E}">
        <p14:creationId xmlns:p14="http://schemas.microsoft.com/office/powerpoint/2010/main" val="4272068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In the face of a dire situation both at the National Laboratories and in academia, the USG established the NNFEDP in 2008 to reverse declining trends &amp; develop the next gen of NF scientists in US</a:t>
            </a:r>
            <a:endParaRPr lang="en-US" sz="1000" dirty="0" smtClean="0">
              <a:latin typeface="Arial" pitchFamily="34" charset="0"/>
              <a:sym typeface="Wingdings" pitchFamily="2" charset="2"/>
            </a:endParaRPr>
          </a:p>
          <a:p>
            <a:endParaRPr lang="en-US" dirty="0"/>
          </a:p>
        </p:txBody>
      </p:sp>
      <p:sp>
        <p:nvSpPr>
          <p:cNvPr id="4" name="Slide Number Placeholder 3"/>
          <p:cNvSpPr>
            <a:spLocks noGrp="1"/>
          </p:cNvSpPr>
          <p:nvPr>
            <p:ph type="sldNum" sz="quarter" idx="10"/>
          </p:nvPr>
        </p:nvSpPr>
        <p:spPr/>
        <p:txBody>
          <a:bodyPr/>
          <a:lstStyle/>
          <a:p>
            <a:pPr>
              <a:defRPr/>
            </a:pPr>
            <a:fld id="{B3F063E3-5AC7-445B-8723-BCC2EAA3137B}" type="slidenum">
              <a:rPr lang="en-US" smtClean="0"/>
              <a:pPr>
                <a:defRPr/>
              </a:pPr>
              <a:t>6</a:t>
            </a:fld>
            <a:endParaRPr lang="en-US"/>
          </a:p>
        </p:txBody>
      </p:sp>
    </p:spTree>
    <p:extLst>
      <p:ext uri="{BB962C8B-B14F-4D97-AF65-F5344CB8AC3E}">
        <p14:creationId xmlns:p14="http://schemas.microsoft.com/office/powerpoint/2010/main" val="510662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pPr defTabSz="927413"/>
            <a:fld id="{A89F673F-5C35-4AC0-9B95-BC557C31C9F5}" type="slidenum">
              <a:rPr lang="en-US" smtClean="0">
                <a:latin typeface="Arial" pitchFamily="34" charset="0"/>
              </a:rPr>
              <a:pPr defTabSz="927413"/>
              <a:t>7</a:t>
            </a:fld>
            <a:endParaRPr lang="en-US" dirty="0" smtClean="0">
              <a:latin typeface="Arial" pitchFamily="34" charset="0"/>
            </a:endParaRPr>
          </a:p>
        </p:txBody>
      </p:sp>
      <p:sp>
        <p:nvSpPr>
          <p:cNvPr id="41987" name="Rectangle 2"/>
          <p:cNvSpPr>
            <a:spLocks noGrp="1" noRot="1" noChangeAspect="1" noChangeArrowheads="1" noTextEdit="1"/>
          </p:cNvSpPr>
          <p:nvPr>
            <p:ph type="sldImg"/>
          </p:nvPr>
        </p:nvSpPr>
        <p:spPr>
          <a:xfrm>
            <a:off x="1184275" y="700088"/>
            <a:ext cx="4643438" cy="3482975"/>
          </a:xfrm>
          <a:ln/>
        </p:spPr>
      </p:sp>
      <p:sp>
        <p:nvSpPr>
          <p:cNvPr id="41988" name="Rectangle 3"/>
          <p:cNvSpPr>
            <a:spLocks noGrp="1" noChangeArrowheads="1"/>
          </p:cNvSpPr>
          <p:nvPr>
            <p:ph type="body" idx="1"/>
          </p:nvPr>
        </p:nvSpPr>
        <p:spPr>
          <a:xfrm>
            <a:off x="699769" y="4415793"/>
            <a:ext cx="5610865" cy="4181789"/>
          </a:xfrm>
          <a:noFill/>
          <a:ln/>
        </p:spPr>
        <p:txBody>
          <a:bodyPr/>
          <a:lstStyle/>
          <a:p>
            <a:pPr marL="171844" indent="-171844" eaLnBrk="1" hangingPunct="1">
              <a:buFont typeface="Wingdings"/>
              <a:buChar char="à"/>
            </a:pPr>
            <a:r>
              <a:rPr lang="en-US" sz="1200" kern="1200" dirty="0" smtClean="0">
                <a:solidFill>
                  <a:schemeClr val="tx1"/>
                </a:solidFill>
                <a:effectLst/>
                <a:latin typeface="Arial" charset="0"/>
                <a:ea typeface="+mn-ea"/>
                <a:cs typeface="+mn-cs"/>
              </a:rPr>
              <a:t>In the face of a dire situation both at the National Laboratories and in academia, the USG established the NNFEDP in 2008 to reverse declining trends &amp; develop the next gen of NF scientists in US</a:t>
            </a:r>
            <a:endParaRPr lang="en-US" sz="1000" dirty="0">
              <a:latin typeface="Arial" pitchFamily="34" charset="0"/>
              <a:sym typeface="Wingdings" pitchFamily="2" charset="2"/>
            </a:endParaRPr>
          </a:p>
          <a:p>
            <a:pPr marL="171844" indent="-171844" eaLnBrk="1" hangingPunct="1">
              <a:buFont typeface="Wingdings"/>
              <a:buChar char="à"/>
            </a:pPr>
            <a:endParaRPr lang="en-US" sz="1000" dirty="0">
              <a:latin typeface="Arial" pitchFamily="34" charset="0"/>
              <a:sym typeface="Wingdings" pitchFamily="2" charset="2"/>
            </a:endParaRPr>
          </a:p>
          <a:p>
            <a:pPr eaLnBrk="1" hangingPunct="1"/>
            <a:r>
              <a:rPr lang="en-US" sz="1200" b="1" u="sng" dirty="0">
                <a:latin typeface="Arial" pitchFamily="34" charset="0"/>
                <a:sym typeface="Wingdings" pitchFamily="2" charset="2"/>
              </a:rPr>
              <a:t>**Overarching key points:</a:t>
            </a:r>
            <a:r>
              <a:rPr lang="en-US" sz="1200" b="1" dirty="0">
                <a:latin typeface="Arial" pitchFamily="34" charset="0"/>
                <a:sym typeface="Wingdings" pitchFamily="2" charset="2"/>
              </a:rPr>
              <a:t>  Goal – </a:t>
            </a:r>
            <a:r>
              <a:rPr lang="en-US" sz="1200" b="1" dirty="0" smtClean="0">
                <a:latin typeface="Arial" pitchFamily="34" charset="0"/>
                <a:sym typeface="Wingdings" pitchFamily="2" charset="2"/>
              </a:rPr>
              <a:t>vibrant, enduring, seamless </a:t>
            </a:r>
            <a:r>
              <a:rPr lang="en-US" sz="1200" b="1" dirty="0">
                <a:latin typeface="Arial" pitchFamily="34" charset="0"/>
                <a:sym typeface="Wingdings" pitchFamily="2" charset="2"/>
              </a:rPr>
              <a:t>pipeline from academia into career in NF at national </a:t>
            </a:r>
            <a:r>
              <a:rPr lang="en-US" sz="1200" b="1" dirty="0" smtClean="0">
                <a:latin typeface="Arial" pitchFamily="34" charset="0"/>
                <a:sym typeface="Wingdings" pitchFamily="2" charset="2"/>
              </a:rPr>
              <a:t>level:</a:t>
            </a:r>
          </a:p>
          <a:p>
            <a:pPr eaLnBrk="1" hangingPunct="1"/>
            <a:r>
              <a:rPr lang="en-US" sz="1200" kern="1200" dirty="0" smtClean="0">
                <a:solidFill>
                  <a:schemeClr val="tx1"/>
                </a:solidFill>
                <a:effectLst/>
                <a:latin typeface="Arial" charset="0"/>
                <a:ea typeface="+mn-ea"/>
                <a:cs typeface="+mn-cs"/>
              </a:rPr>
              <a:t>NNFEDP initiatives include graduate and undergraduate scholarships, fellowships, internships and mentoring, post-doc fellowships, and U/ </a:t>
            </a:r>
            <a:r>
              <a:rPr lang="en-US" sz="1200" kern="1200" dirty="0" err="1" smtClean="0">
                <a:solidFill>
                  <a:schemeClr val="tx1"/>
                </a:solidFill>
                <a:effectLst/>
                <a:latin typeface="Arial" charset="0"/>
                <a:ea typeface="+mn-ea"/>
                <a:cs typeface="+mn-cs"/>
              </a:rPr>
              <a:t>jr.</a:t>
            </a:r>
            <a:r>
              <a:rPr lang="en-US" sz="1200" kern="1200" dirty="0" smtClean="0">
                <a:solidFill>
                  <a:schemeClr val="tx1"/>
                </a:solidFill>
                <a:effectLst/>
                <a:latin typeface="Arial" charset="0"/>
                <a:ea typeface="+mn-ea"/>
                <a:cs typeface="+mn-cs"/>
              </a:rPr>
              <a:t> faculty awards for studies and research in NF-related disciplines. </a:t>
            </a:r>
            <a:r>
              <a:rPr lang="en-US" sz="1000" b="1" dirty="0" smtClean="0">
                <a:latin typeface="Arial" pitchFamily="34" charset="0"/>
                <a:sym typeface="Wingdings" pitchFamily="2" charset="2"/>
              </a:rPr>
              <a:t> </a:t>
            </a:r>
          </a:p>
          <a:p>
            <a:pPr eaLnBrk="1" hangingPunct="1"/>
            <a:endParaRPr lang="en-US" sz="1000" b="1" dirty="0">
              <a:latin typeface="Arial" pitchFamily="34" charset="0"/>
              <a:sym typeface="Wingdings" pitchFamily="2" charset="2"/>
            </a:endParaRPr>
          </a:p>
          <a:p>
            <a:pPr marL="630096" lvl="1" indent="-171844" eaLnBrk="1" hangingPunct="1">
              <a:buFont typeface="Arial" panose="020B0604020202020204" pitchFamily="34" charset="0"/>
              <a:buChar char="•"/>
            </a:pPr>
            <a:r>
              <a:rPr lang="en-US" sz="1000" dirty="0">
                <a:latin typeface="Arial" pitchFamily="34" charset="0"/>
                <a:sym typeface="Wingdings" pitchFamily="2" charset="2"/>
              </a:rPr>
              <a:t>Unique interdisciplinary approach emphasizing collaboration among students, </a:t>
            </a:r>
            <a:r>
              <a:rPr lang="en-US" sz="1000" dirty="0" smtClean="0">
                <a:latin typeface="Arial" pitchFamily="34" charset="0"/>
                <a:sym typeface="Wingdings" pitchFamily="2" charset="2"/>
              </a:rPr>
              <a:t>academic departments</a:t>
            </a:r>
            <a:r>
              <a:rPr lang="en-US" sz="1000" dirty="0">
                <a:latin typeface="Arial" pitchFamily="34" charset="0"/>
                <a:sym typeface="Wingdings" pitchFamily="2" charset="2"/>
              </a:rPr>
              <a:t>, universities, and </a:t>
            </a:r>
            <a:r>
              <a:rPr lang="en-US" sz="1000" dirty="0" err="1" smtClean="0">
                <a:latin typeface="Arial" pitchFamily="34" charset="0"/>
                <a:sym typeface="Wingdings" pitchFamily="2" charset="2"/>
              </a:rPr>
              <a:t>nat’l</a:t>
            </a:r>
            <a:r>
              <a:rPr lang="en-US" sz="1000" dirty="0" smtClean="0">
                <a:latin typeface="Arial" pitchFamily="34" charset="0"/>
                <a:sym typeface="Wingdings" pitchFamily="2" charset="2"/>
              </a:rPr>
              <a:t> </a:t>
            </a:r>
            <a:r>
              <a:rPr lang="en-US" sz="1000" dirty="0">
                <a:latin typeface="Arial" pitchFamily="34" charset="0"/>
                <a:sym typeface="Wingdings" pitchFamily="2" charset="2"/>
              </a:rPr>
              <a:t>labs</a:t>
            </a:r>
          </a:p>
          <a:p>
            <a:pPr marL="630096" lvl="1" indent="-171844" eaLnBrk="1" hangingPunct="1">
              <a:buFont typeface="Arial" panose="020B0604020202020204" pitchFamily="34" charset="0"/>
              <a:buChar char="•"/>
            </a:pPr>
            <a:r>
              <a:rPr lang="en-US" sz="1000" dirty="0" smtClean="0">
                <a:latin typeface="Arial" pitchFamily="34" charset="0"/>
                <a:sym typeface="Wingdings" pitchFamily="2" charset="2"/>
              </a:rPr>
              <a:t>Unique – deliberately </a:t>
            </a:r>
            <a:r>
              <a:rPr lang="en-US" sz="1000" dirty="0">
                <a:latin typeface="Arial" pitchFamily="34" charset="0"/>
                <a:sym typeface="Wingdings" pitchFamily="2" charset="2"/>
              </a:rPr>
              <a:t>narrow </a:t>
            </a:r>
            <a:r>
              <a:rPr lang="en-US" sz="1000" dirty="0" smtClean="0">
                <a:latin typeface="Arial" pitchFamily="34" charset="0"/>
                <a:sym typeface="Wingdings" pitchFamily="2" charset="2"/>
              </a:rPr>
              <a:t>focus on specific, identified tech needs in NF</a:t>
            </a:r>
            <a:endParaRPr lang="en-US" sz="1000" dirty="0">
              <a:latin typeface="Arial" pitchFamily="34" charset="0"/>
              <a:sym typeface="Wingdings" pitchFamily="2" charset="2"/>
            </a:endParaRPr>
          </a:p>
          <a:p>
            <a:pPr marL="630096" lvl="1" indent="-171844" eaLnBrk="1" hangingPunct="1">
              <a:buFont typeface="Arial" panose="020B0604020202020204" pitchFamily="34" charset="0"/>
              <a:buChar char="•"/>
            </a:pPr>
            <a:r>
              <a:rPr lang="en-US" sz="1000" dirty="0">
                <a:latin typeface="Arial" pitchFamily="34" charset="0"/>
                <a:sym typeface="Wingdings" pitchFamily="2" charset="2"/>
              </a:rPr>
              <a:t>All efforts </a:t>
            </a:r>
            <a:r>
              <a:rPr lang="en-US" sz="1000" dirty="0" smtClean="0">
                <a:latin typeface="Arial" pitchFamily="34" charset="0"/>
                <a:sym typeface="Wingdings" pitchFamily="2" charset="2"/>
              </a:rPr>
              <a:t>integrated,</a:t>
            </a:r>
            <a:r>
              <a:rPr lang="en-US" sz="1000" baseline="0" dirty="0" smtClean="0">
                <a:latin typeface="Arial" pitchFamily="34" charset="0"/>
                <a:sym typeface="Wingdings" pitchFamily="2" charset="2"/>
              </a:rPr>
              <a:t> aligned, and </a:t>
            </a:r>
            <a:r>
              <a:rPr lang="en-US" sz="1000" dirty="0" smtClean="0">
                <a:latin typeface="Arial" pitchFamily="34" charset="0"/>
                <a:sym typeface="Wingdings" pitchFamily="2" charset="2"/>
              </a:rPr>
              <a:t>inextricably </a:t>
            </a:r>
            <a:r>
              <a:rPr lang="en-US" sz="1000" dirty="0">
                <a:latin typeface="Arial" pitchFamily="34" charset="0"/>
                <a:sym typeface="Wingdings" pitchFamily="2" charset="2"/>
              </a:rPr>
              <a:t>linked at every point to USG NF priorities, projects, and cadre of </a:t>
            </a:r>
            <a:r>
              <a:rPr lang="en-US" sz="1000" dirty="0" smtClean="0">
                <a:latin typeface="Arial" pitchFamily="34" charset="0"/>
                <a:sym typeface="Wingdings" pitchFamily="2" charset="2"/>
              </a:rPr>
              <a:t>expert scientists </a:t>
            </a:r>
            <a:r>
              <a:rPr lang="en-US" sz="1000" dirty="0">
                <a:latin typeface="Arial" pitchFamily="34" charset="0"/>
                <a:sym typeface="Wingdings" pitchFamily="2" charset="2"/>
              </a:rPr>
              <a:t>at labs</a:t>
            </a:r>
          </a:p>
          <a:p>
            <a:pPr marL="630096" lvl="1" indent="-171844" eaLnBrk="1" hangingPunct="1">
              <a:buFont typeface="Arial" panose="020B0604020202020204" pitchFamily="34" charset="0"/>
              <a:buChar char="•"/>
            </a:pPr>
            <a:r>
              <a:rPr lang="en-US" sz="1000" dirty="0" smtClean="0">
                <a:latin typeface="Arial" pitchFamily="34" charset="0"/>
                <a:sym typeface="Wingdings" pitchFamily="2" charset="2"/>
              </a:rPr>
              <a:t>Accomplished through one-on-one </a:t>
            </a:r>
            <a:r>
              <a:rPr lang="en-US" sz="1000" dirty="0">
                <a:latin typeface="Arial" pitchFamily="34" charset="0"/>
                <a:sym typeface="Wingdings" pitchFamily="2" charset="2"/>
              </a:rPr>
              <a:t>mentoring, practical internships, and focused </a:t>
            </a:r>
            <a:r>
              <a:rPr lang="en-US" sz="1000" dirty="0" err="1" smtClean="0">
                <a:latin typeface="Arial" pitchFamily="34" charset="0"/>
                <a:sym typeface="Wingdings" pitchFamily="2" charset="2"/>
              </a:rPr>
              <a:t>collab</a:t>
            </a:r>
            <a:r>
              <a:rPr lang="en-US" sz="1000" dirty="0" smtClean="0">
                <a:latin typeface="Arial" pitchFamily="34" charset="0"/>
                <a:sym typeface="Wingdings" pitchFamily="2" charset="2"/>
              </a:rPr>
              <a:t>. </a:t>
            </a:r>
            <a:r>
              <a:rPr lang="en-US" sz="1000" dirty="0">
                <a:latin typeface="Arial" pitchFamily="34" charset="0"/>
                <a:sym typeface="Wingdings" pitchFamily="2" charset="2"/>
              </a:rPr>
              <a:t>applied research</a:t>
            </a:r>
          </a:p>
          <a:p>
            <a:pPr marL="630096" lvl="1" indent="-171844" defTabSz="916503" eaLnBrk="1" hangingPunct="1">
              <a:buFont typeface="Arial" panose="020B0604020202020204" pitchFamily="34" charset="0"/>
              <a:buChar char="•"/>
              <a:defRPr/>
            </a:pPr>
            <a:r>
              <a:rPr lang="en-US" sz="1000" dirty="0" smtClean="0">
                <a:latin typeface="Arial" pitchFamily="34" charset="0"/>
              </a:rPr>
              <a:t>11 </a:t>
            </a:r>
            <a:r>
              <a:rPr lang="en-US" sz="1000" dirty="0">
                <a:latin typeface="Arial" pitchFamily="34" charset="0"/>
              </a:rPr>
              <a:t>National Labs and 23 </a:t>
            </a:r>
            <a:r>
              <a:rPr lang="en-US" sz="1000" dirty="0" smtClean="0">
                <a:latin typeface="Arial" pitchFamily="34" charset="0"/>
              </a:rPr>
              <a:t>Universities</a:t>
            </a:r>
          </a:p>
          <a:p>
            <a:pPr marL="630096" lvl="1" indent="-171844" defTabSz="916503" eaLnBrk="1" hangingPunct="1">
              <a:buFont typeface="Arial" panose="020B0604020202020204" pitchFamily="34" charset="0"/>
              <a:buChar char="•"/>
              <a:defRPr/>
            </a:pPr>
            <a:r>
              <a:rPr lang="en-US" sz="1000" b="1" dirty="0" smtClean="0">
                <a:latin typeface="Arial" pitchFamily="34" charset="0"/>
              </a:rPr>
              <a:t>ALL</a:t>
            </a:r>
            <a:r>
              <a:rPr lang="en-US" sz="1000" b="1" baseline="0" dirty="0" smtClean="0">
                <a:latin typeface="Arial" pitchFamily="34" charset="0"/>
              </a:rPr>
              <a:t> PARTICIPANTS MUST BE US CITIZENS</a:t>
            </a:r>
            <a:endParaRPr lang="en-US" sz="1000" b="1" dirty="0">
              <a:latin typeface="Arial" pitchFamily="34" charset="0"/>
            </a:endParaRPr>
          </a:p>
          <a:p>
            <a:pPr eaLnBrk="1" hangingPunct="1"/>
            <a:endParaRPr lang="en-US" sz="1000" dirty="0">
              <a:latin typeface="Arial" pitchFamily="34" charset="0"/>
            </a:endParaRPr>
          </a:p>
          <a:p>
            <a:pPr eaLnBrk="1" hangingPunct="1"/>
            <a:r>
              <a:rPr lang="en-US" sz="800" u="sng" dirty="0" smtClean="0">
                <a:latin typeface="Arial" pitchFamily="34" charset="0"/>
              </a:rPr>
              <a:t>BACKGROUND:</a:t>
            </a:r>
            <a:endParaRPr lang="en-US" sz="800" u="sng" dirty="0">
              <a:latin typeface="Arial" pitchFamily="34" charset="0"/>
            </a:endParaRPr>
          </a:p>
          <a:p>
            <a:pPr marL="225888" indent="-227479" eaLnBrk="1" hangingPunct="1">
              <a:buFont typeface="Arial" pitchFamily="34" charset="0"/>
              <a:buChar char="•"/>
              <a:defRPr/>
            </a:pPr>
            <a:r>
              <a:rPr lang="en-US" sz="800" dirty="0" smtClean="0"/>
              <a:t>2008 </a:t>
            </a:r>
            <a:r>
              <a:rPr lang="en-US" sz="800" dirty="0"/>
              <a:t>NFSP Education Sub-Panel Workforce Workshop and </a:t>
            </a:r>
            <a:r>
              <a:rPr lang="en-US" sz="800" dirty="0" smtClean="0"/>
              <a:t>Report.</a:t>
            </a:r>
            <a:r>
              <a:rPr lang="en-US" sz="800" baseline="0" dirty="0" smtClean="0"/>
              <a:t>  Also, first</a:t>
            </a:r>
            <a:r>
              <a:rPr lang="en-US" sz="800" dirty="0" smtClean="0"/>
              <a:t> </a:t>
            </a:r>
            <a:r>
              <a:rPr lang="en-US" sz="800" dirty="0"/>
              <a:t>NTNFC </a:t>
            </a:r>
            <a:r>
              <a:rPr lang="en-US" sz="800" dirty="0" smtClean="0"/>
              <a:t>lab census.  Used </a:t>
            </a:r>
            <a:r>
              <a:rPr lang="en-US" sz="800" dirty="0"/>
              <a:t>results and recommendations from the Sub-Panel’s final report, “A Plan for Augmenting the Nuclear Forensics Workforce,” </a:t>
            </a:r>
            <a:r>
              <a:rPr lang="en-US" sz="800" dirty="0" smtClean="0"/>
              <a:t>and census to </a:t>
            </a:r>
            <a:r>
              <a:rPr lang="en-US" sz="800" dirty="0"/>
              <a:t>design the NNFEDP.  </a:t>
            </a:r>
          </a:p>
          <a:p>
            <a:pPr marL="684027" lvl="1" indent="-227479" eaLnBrk="1" hangingPunct="1">
              <a:buFontTx/>
              <a:buChar char="•"/>
              <a:defRPr/>
            </a:pPr>
            <a:r>
              <a:rPr lang="en-US" sz="800" u="sng" dirty="0"/>
              <a:t>Need 30-35 new Ph.D. scientists trained in NF-related disciplines over next 10 years</a:t>
            </a:r>
            <a:r>
              <a:rPr lang="en-US" sz="800" dirty="0"/>
              <a:t> </a:t>
            </a:r>
          </a:p>
          <a:p>
            <a:pPr marL="684027" lvl="1" indent="-227479" eaLnBrk="1" hangingPunct="1">
              <a:buFontTx/>
              <a:buChar char="•"/>
              <a:defRPr/>
            </a:pPr>
            <a:r>
              <a:rPr lang="en-US" sz="800" dirty="0"/>
              <a:t>3-5 universities and 6-7 national laboratories should be involved – emphasis on university-lab collaboration</a:t>
            </a:r>
          </a:p>
          <a:p>
            <a:pPr defTabSz="931554" eaLnBrk="1" hangingPunct="1">
              <a:defRPr/>
            </a:pPr>
            <a:endParaRPr lang="en-US" sz="800" dirty="0">
              <a:latin typeface="Arial" pitchFamily="34" charset="0"/>
            </a:endParaRPr>
          </a:p>
          <a:p>
            <a:pPr lvl="1" eaLnBrk="1" hangingPunct="1"/>
            <a:endParaRPr lang="en-US" sz="1000" dirty="0">
              <a:latin typeface="Arial" pitchFamily="34" charset="0"/>
            </a:endParaRPr>
          </a:p>
          <a:p>
            <a:pPr eaLnBrk="1" hangingPunct="1"/>
            <a:endParaRPr lang="en-US" sz="1000" dirty="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29070"/>
            <a:fld id="{84668650-0537-4543-8970-646F434FCD14}" type="slidenum">
              <a:rPr lang="en-US" smtClean="0">
                <a:latin typeface="Arial" pitchFamily="34" charset="0"/>
              </a:rPr>
              <a:pPr defTabSz="929070"/>
              <a:t>8</a:t>
            </a:fld>
            <a:endParaRPr lang="en-US" dirty="0" smtClean="0">
              <a:latin typeface="Arial" pitchFamily="34" charset="0"/>
            </a:endParaRPr>
          </a:p>
        </p:txBody>
      </p:sp>
      <p:sp>
        <p:nvSpPr>
          <p:cNvPr id="43011" name="Rectangle 2"/>
          <p:cNvSpPr>
            <a:spLocks noGrp="1" noRot="1" noChangeAspect="1" noChangeArrowheads="1" noTextEdit="1"/>
          </p:cNvSpPr>
          <p:nvPr>
            <p:ph type="sldImg"/>
          </p:nvPr>
        </p:nvSpPr>
        <p:spPr>
          <a:xfrm>
            <a:off x="1184275" y="700088"/>
            <a:ext cx="4643438" cy="3482975"/>
          </a:xfrm>
          <a:ln/>
        </p:spPr>
      </p:sp>
      <p:sp>
        <p:nvSpPr>
          <p:cNvPr id="43012" name="Rectangle 3"/>
          <p:cNvSpPr>
            <a:spLocks noGrp="1" noChangeArrowheads="1"/>
          </p:cNvSpPr>
          <p:nvPr>
            <p:ph type="body" idx="1"/>
          </p:nvPr>
        </p:nvSpPr>
        <p:spPr>
          <a:xfrm>
            <a:off x="699768" y="4415791"/>
            <a:ext cx="5610865" cy="4181789"/>
          </a:xfrm>
          <a:noFill/>
          <a:ln/>
        </p:spPr>
        <p:txBody>
          <a:bodyPr/>
          <a:lstStyle/>
          <a:p>
            <a:pPr eaLnBrk="1" hangingPunct="1">
              <a:buFontTx/>
              <a:buNone/>
            </a:pPr>
            <a:r>
              <a:rPr lang="en-US" sz="1000" kern="1200" dirty="0" smtClean="0">
                <a:solidFill>
                  <a:schemeClr val="tx1"/>
                </a:solidFill>
                <a:effectLst/>
                <a:latin typeface="Arial" charset="0"/>
                <a:ea typeface="+mn-ea"/>
                <a:cs typeface="+mn-cs"/>
              </a:rPr>
              <a:t>The NNFEDP undergraduate-level programs are designed to introduce undergraduate students to the field of nuclear forensics as a viable career path, increase the number of qualified undergraduates pursuing graduate studies in technical fields related to nuclear forensics, develop enduring relationships between the students and National Laboratories, and foster collaborations between university partners and laboratory staff conducting nuclear forensics research</a:t>
            </a:r>
          </a:p>
          <a:p>
            <a:pPr eaLnBrk="1" hangingPunct="1">
              <a:buFontTx/>
              <a:buNone/>
            </a:pPr>
            <a:endParaRPr lang="en-US" sz="1000" kern="1200" dirty="0" smtClean="0">
              <a:solidFill>
                <a:schemeClr val="tx1"/>
              </a:solidFill>
              <a:effectLst/>
              <a:latin typeface="Arial" charset="0"/>
              <a:ea typeface="+mn-ea"/>
              <a:cs typeface="+mn-cs"/>
            </a:endParaRPr>
          </a:p>
          <a:p>
            <a:pPr marL="171450" indent="-171450" eaLnBrk="1" hangingPunct="1">
              <a:buFont typeface="Arial" panose="020B0604020202020204" pitchFamily="34" charset="0"/>
              <a:buChar char="•"/>
            </a:pPr>
            <a:r>
              <a:rPr lang="en-US" sz="1000" dirty="0" smtClean="0"/>
              <a:t>NFUSP practicums so far at:  INL, ORNL, LLNL, LANL, ANL, PNNL, SRNL, Y-12, SNL, NBL; this summer</a:t>
            </a:r>
            <a:r>
              <a:rPr lang="en-US" sz="1000" baseline="0" dirty="0" smtClean="0"/>
              <a:t> at LANL, LLNL, Y-12, ORNL, SNL</a:t>
            </a:r>
          </a:p>
          <a:p>
            <a:pPr marL="0" indent="0" eaLnBrk="1" hangingPunct="1">
              <a:buFont typeface="Arial" panose="020B0604020202020204" pitchFamily="34" charset="0"/>
              <a:buNone/>
            </a:pPr>
            <a:endParaRPr lang="en-US" sz="1000" baseline="0" dirty="0" smtClean="0"/>
          </a:p>
          <a:p>
            <a:pPr marL="1714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000" baseline="0" dirty="0" smtClean="0">
                <a:latin typeface="Arial" pitchFamily="34" charset="0"/>
              </a:rPr>
              <a:t>NFUSS:  </a:t>
            </a:r>
            <a:r>
              <a:rPr lang="en-US" sz="1000" dirty="0" smtClean="0"/>
              <a:t>UNLV (x2), WSU, Missouri (x2)</a:t>
            </a:r>
          </a:p>
          <a:p>
            <a:pPr marL="171450" indent="-171450" eaLnBrk="1" hangingPunct="1">
              <a:buFont typeface="Arial" panose="020B0604020202020204" pitchFamily="34" charset="0"/>
              <a:buChar char="•"/>
            </a:pPr>
            <a:endParaRPr lang="en-US" sz="1000" dirty="0">
              <a:latin typeface="Arial" pitchFamily="34" charset="0"/>
            </a:endParaRPr>
          </a:p>
          <a:p>
            <a:pPr lvl="2" eaLnBrk="1" hangingPunct="1"/>
            <a:endParaRPr lang="en-US" sz="1000" dirty="0">
              <a:latin typeface="Arial" pitchFamily="34" charset="0"/>
            </a:endParaRPr>
          </a:p>
          <a:p>
            <a:pPr eaLnBrk="1" hangingPunct="1"/>
            <a:endParaRPr lang="en-US" sz="1000" dirty="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29070"/>
            <a:fld id="{419751E7-C5FC-4AAE-8BFF-577DC3DA1BD0}" type="slidenum">
              <a:rPr lang="en-US" smtClean="0">
                <a:latin typeface="Arial" pitchFamily="34" charset="0"/>
              </a:rPr>
              <a:pPr defTabSz="929070"/>
              <a:t>9</a:t>
            </a:fld>
            <a:endParaRPr lang="en-US" dirty="0" smtClean="0">
              <a:latin typeface="Arial" pitchFamily="34" charset="0"/>
            </a:endParaRPr>
          </a:p>
        </p:txBody>
      </p:sp>
      <p:sp>
        <p:nvSpPr>
          <p:cNvPr id="44035" name="Rectangle 2"/>
          <p:cNvSpPr>
            <a:spLocks noGrp="1" noRot="1" noChangeAspect="1" noChangeArrowheads="1" noTextEdit="1"/>
          </p:cNvSpPr>
          <p:nvPr>
            <p:ph type="sldImg"/>
          </p:nvPr>
        </p:nvSpPr>
        <p:spPr>
          <a:xfrm>
            <a:off x="1184275" y="700088"/>
            <a:ext cx="4643438" cy="3482975"/>
          </a:xfrm>
          <a:ln/>
        </p:spPr>
      </p:sp>
      <p:sp>
        <p:nvSpPr>
          <p:cNvPr id="44036" name="Rectangle 3"/>
          <p:cNvSpPr>
            <a:spLocks noGrp="1" noChangeArrowheads="1"/>
          </p:cNvSpPr>
          <p:nvPr>
            <p:ph type="body" idx="1"/>
          </p:nvPr>
        </p:nvSpPr>
        <p:spPr>
          <a:xfrm>
            <a:off x="699768" y="4415791"/>
            <a:ext cx="5610865" cy="4181789"/>
          </a:xfrm>
          <a:noFill/>
          <a:ln/>
        </p:spPr>
        <p:txBody>
          <a:bodyPr/>
          <a:lstStyle/>
          <a:p>
            <a:pPr eaLnBrk="1" hangingPunct="1">
              <a:buFontTx/>
              <a:buNone/>
            </a:pPr>
            <a:r>
              <a:rPr lang="en-US" sz="1000" b="1" baseline="0" dirty="0" smtClean="0">
                <a:latin typeface="Arial" pitchFamily="34" charset="0"/>
              </a:rPr>
              <a:t>NNFEDP emphasis at grad/post-doc level:  65% of investment here </a:t>
            </a:r>
          </a:p>
          <a:p>
            <a:pPr eaLnBrk="1" hangingPunct="1">
              <a:buFontTx/>
              <a:buNone/>
            </a:pPr>
            <a:endParaRPr lang="en-US" sz="1000" b="1" baseline="0" dirty="0" smtClean="0">
              <a:latin typeface="Arial" pitchFamily="34" charset="0"/>
            </a:endParaRPr>
          </a:p>
          <a:p>
            <a:pPr eaLnBrk="1" hangingPunct="1">
              <a:buFontTx/>
              <a:buChar char="•"/>
            </a:pPr>
            <a:r>
              <a:rPr lang="en-US" sz="1000" dirty="0" smtClean="0">
                <a:latin typeface="Arial" pitchFamily="34" charset="0"/>
              </a:rPr>
              <a:t>23 </a:t>
            </a:r>
            <a:r>
              <a:rPr lang="en-US" sz="1000" dirty="0">
                <a:latin typeface="Arial" pitchFamily="34" charset="0"/>
              </a:rPr>
              <a:t>currently approved universities (universities apply to participate and are evaluated based on </a:t>
            </a:r>
            <a:r>
              <a:rPr lang="en-US" sz="1000" dirty="0" smtClean="0">
                <a:latin typeface="Arial" pitchFamily="34" charset="0"/>
              </a:rPr>
              <a:t>criteria) </a:t>
            </a:r>
          </a:p>
          <a:p>
            <a:pPr eaLnBrk="1" hangingPunct="1">
              <a:buFontTx/>
              <a:buChar char="•"/>
            </a:pPr>
            <a:r>
              <a:rPr lang="en-US" sz="1000" dirty="0" smtClean="0">
                <a:latin typeface="Arial" pitchFamily="34" charset="0"/>
              </a:rPr>
              <a:t> Fellowship </a:t>
            </a:r>
            <a:r>
              <a:rPr lang="en-US" sz="1000" dirty="0">
                <a:latin typeface="Arial" pitchFamily="34" charset="0"/>
              </a:rPr>
              <a:t>awards are renewable for up to 5 years – full tuition + $2400/month stipend; travel reimbursements; encourage publishing/presenting work; 2 practicums at lab(s) w/ </a:t>
            </a:r>
            <a:r>
              <a:rPr lang="en-US" sz="1000" dirty="0" smtClean="0">
                <a:latin typeface="Arial" pitchFamily="34" charset="0"/>
              </a:rPr>
              <a:t>mentoring</a:t>
            </a:r>
          </a:p>
          <a:p>
            <a:pPr eaLnBrk="1" hangingPunct="1">
              <a:buFontTx/>
              <a:buChar char="•"/>
            </a:pPr>
            <a:r>
              <a:rPr lang="en-US" sz="1000" baseline="0" dirty="0" smtClean="0">
                <a:latin typeface="Arial" pitchFamily="34" charset="0"/>
              </a:rPr>
              <a:t> </a:t>
            </a:r>
            <a:r>
              <a:rPr lang="en-US" sz="1000" dirty="0" smtClean="0">
                <a:latin typeface="Arial" pitchFamily="34" charset="0"/>
              </a:rPr>
              <a:t>Post-graduation </a:t>
            </a:r>
            <a:r>
              <a:rPr lang="en-US" sz="1000" dirty="0">
                <a:latin typeface="Arial" pitchFamily="34" charset="0"/>
              </a:rPr>
              <a:t>service / payback requirement:  Two years at a national lab or Federal </a:t>
            </a:r>
            <a:r>
              <a:rPr lang="en-US" sz="1000" dirty="0" smtClean="0">
                <a:latin typeface="Arial" pitchFamily="34" charset="0"/>
              </a:rPr>
              <a:t>D/A</a:t>
            </a:r>
          </a:p>
          <a:p>
            <a:pPr eaLnBrk="1" hangingPunct="1">
              <a:buFontTx/>
              <a:buChar char="•"/>
            </a:pPr>
            <a:r>
              <a:rPr lang="en-US" sz="1000" baseline="0" dirty="0" smtClean="0">
                <a:latin typeface="Arial" pitchFamily="34" charset="0"/>
              </a:rPr>
              <a:t> </a:t>
            </a:r>
            <a:r>
              <a:rPr lang="en-US" sz="1000" b="1" u="sng" dirty="0" smtClean="0">
                <a:latin typeface="Arial" pitchFamily="34" charset="0"/>
              </a:rPr>
              <a:t>1</a:t>
            </a:r>
            <a:r>
              <a:rPr lang="en-US" sz="1000" b="1" u="sng" baseline="30000" dirty="0" smtClean="0">
                <a:latin typeface="Arial" pitchFamily="34" charset="0"/>
              </a:rPr>
              <a:t>st</a:t>
            </a:r>
            <a:r>
              <a:rPr lang="en-US" sz="1000" b="1" u="sng" dirty="0" smtClean="0">
                <a:latin typeface="Arial" pitchFamily="34" charset="0"/>
              </a:rPr>
              <a:t> international practicum summer 2013</a:t>
            </a:r>
            <a:r>
              <a:rPr lang="en-US" sz="1000" b="1" u="sng" baseline="0" dirty="0" smtClean="0">
                <a:latin typeface="Arial" pitchFamily="34" charset="0"/>
              </a:rPr>
              <a:t> </a:t>
            </a:r>
            <a:r>
              <a:rPr lang="en-US" sz="1000" b="1" u="sng" dirty="0" smtClean="0">
                <a:latin typeface="Arial" pitchFamily="34" charset="0"/>
              </a:rPr>
              <a:t>(ITU):  </a:t>
            </a:r>
            <a:r>
              <a:rPr lang="en-US" sz="1000" dirty="0" smtClean="0">
                <a:latin typeface="Arial" pitchFamily="34" charset="0"/>
              </a:rPr>
              <a:t>quantifying uncertainties in </a:t>
            </a:r>
            <a:r>
              <a:rPr lang="en-US" sz="1000" dirty="0" err="1" smtClean="0">
                <a:latin typeface="Arial" pitchFamily="34" charset="0"/>
              </a:rPr>
              <a:t>radiochronometry</a:t>
            </a:r>
            <a:r>
              <a:rPr lang="en-US" sz="1000" dirty="0" smtClean="0">
                <a:latin typeface="Arial" pitchFamily="34" charset="0"/>
              </a:rPr>
              <a:t> (“age dating”) methods for  U/Pu; LANL/LLNL mentoring as well</a:t>
            </a:r>
          </a:p>
          <a:p>
            <a:pPr eaLnBrk="1" hangingPunct="1">
              <a:buFontTx/>
              <a:buChar char="•"/>
            </a:pPr>
            <a:r>
              <a:rPr lang="en-US" sz="1000" baseline="0" dirty="0" smtClean="0">
                <a:latin typeface="Arial" pitchFamily="34" charset="0"/>
              </a:rPr>
              <a:t> </a:t>
            </a:r>
            <a:r>
              <a:rPr lang="en-US" sz="1000" dirty="0" smtClean="0">
                <a:latin typeface="Arial" pitchFamily="34" charset="0"/>
              </a:rPr>
              <a:t>Already </a:t>
            </a:r>
            <a:r>
              <a:rPr lang="en-US" sz="1000" dirty="0">
                <a:latin typeface="Arial" pitchFamily="34" charset="0"/>
              </a:rPr>
              <a:t>NFGF graduates into workforce – </a:t>
            </a:r>
            <a:r>
              <a:rPr lang="en-US" sz="1000" dirty="0" smtClean="0">
                <a:latin typeface="Arial" pitchFamily="34" charset="0"/>
              </a:rPr>
              <a:t>~75% retention</a:t>
            </a:r>
            <a:r>
              <a:rPr lang="en-US" sz="1000" baseline="0" dirty="0" smtClean="0">
                <a:latin typeface="Arial" pitchFamily="34" charset="0"/>
              </a:rPr>
              <a:t>/success rate</a:t>
            </a:r>
          </a:p>
          <a:p>
            <a:pPr eaLnBrk="1" hangingPunct="1">
              <a:buFontTx/>
              <a:buChar char="•"/>
            </a:pPr>
            <a:endParaRPr lang="en-US" sz="1000" baseline="0" dirty="0" smtClean="0">
              <a:latin typeface="Arial" pitchFamily="34" charset="0"/>
            </a:endParaRPr>
          </a:p>
          <a:p>
            <a:pPr eaLnBrk="1" hangingPunct="1">
              <a:buFontTx/>
              <a:buChar char="•"/>
            </a:pPr>
            <a:r>
              <a:rPr lang="en-US" sz="1000" baseline="0" dirty="0" smtClean="0">
                <a:latin typeface="Arial" pitchFamily="34" charset="0"/>
              </a:rPr>
              <a:t> </a:t>
            </a:r>
            <a:r>
              <a:rPr lang="en-US" sz="1000" u="sng" baseline="0" dirty="0" smtClean="0">
                <a:latin typeface="Arial" pitchFamily="34" charset="0"/>
              </a:rPr>
              <a:t>GMAP</a:t>
            </a:r>
            <a:r>
              <a:rPr lang="en-US" sz="1000" baseline="0" dirty="0" smtClean="0">
                <a:latin typeface="Arial" pitchFamily="34" charset="0"/>
              </a:rPr>
              <a:t>:  one-on-one mentoring at 9 labs; building relationships; </a:t>
            </a:r>
            <a:r>
              <a:rPr lang="en-US" sz="1000" kern="1200" dirty="0" smtClean="0">
                <a:solidFill>
                  <a:schemeClr val="tx1"/>
                </a:solidFill>
                <a:effectLst/>
                <a:latin typeface="Arial" charset="0"/>
                <a:ea typeface="+mn-ea"/>
                <a:cs typeface="+mn-cs"/>
              </a:rPr>
              <a:t>includes training, assistance with design, execution, and publishing of research projects, and interaction with student’s faculty advisor and home university</a:t>
            </a:r>
            <a:endParaRPr lang="en-US" sz="1000" dirty="0">
              <a:latin typeface="Arial" pitchFamily="34" charset="0"/>
            </a:endParaRPr>
          </a:p>
          <a:p>
            <a:pPr eaLnBrk="1" hangingPunct="1"/>
            <a:endParaRPr lang="en-US" sz="1000" dirty="0">
              <a:latin typeface="Arial" pitchFamily="34" charset="0"/>
            </a:endParaRPr>
          </a:p>
          <a:p>
            <a:pPr eaLnBrk="1" hangingPunct="1">
              <a:buFontTx/>
              <a:buNone/>
            </a:pPr>
            <a:endParaRPr lang="en-US" sz="1000" dirty="0">
              <a:latin typeface="Arial" pitchFamily="34" charset="0"/>
            </a:endParaRPr>
          </a:p>
          <a:p>
            <a:pPr eaLnBrk="1" hangingPunct="1"/>
            <a:endParaRPr lang="en-US" sz="1000" dirty="0">
              <a:latin typeface="Arial" pitchFamily="34" charset="0"/>
            </a:endParaRPr>
          </a:p>
          <a:p>
            <a:pPr eaLnBrk="1" hangingPunct="1"/>
            <a:endParaRPr lang="en-US" sz="1000"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6.jpeg"/><Relationship Id="rId12"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http://www.defenselink.mil/multimedia/web_graphics/dod/DOD.gif" TargetMode="External"/><Relationship Id="rId11" Type="http://schemas.openxmlformats.org/officeDocument/2006/relationships/image" Target="../media/image9.jpeg"/><Relationship Id="rId5" Type="http://schemas.openxmlformats.org/officeDocument/2006/relationships/image" Target="../media/image5.gif"/><Relationship Id="rId10" Type="http://schemas.openxmlformats.org/officeDocument/2006/relationships/image" Target="../media/image8.jpeg"/><Relationship Id="rId4" Type="http://schemas.openxmlformats.org/officeDocument/2006/relationships/image" Target="../media/image4.jpeg"/><Relationship Id="rId9" Type="http://schemas.openxmlformats.org/officeDocument/2006/relationships/image" Target="http://www.state.gov/www/images/great_seal.jpg"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6.jpeg"/><Relationship Id="rId12"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http://www.defenselink.mil/multimedia/web_graphics/dod/DOD.gif" TargetMode="External"/><Relationship Id="rId11" Type="http://schemas.openxmlformats.org/officeDocument/2006/relationships/image" Target="../media/image9.jpeg"/><Relationship Id="rId5" Type="http://schemas.openxmlformats.org/officeDocument/2006/relationships/image" Target="../media/image5.gif"/><Relationship Id="rId10" Type="http://schemas.openxmlformats.org/officeDocument/2006/relationships/image" Target="../media/image8.jpeg"/><Relationship Id="rId4" Type="http://schemas.openxmlformats.org/officeDocument/2006/relationships/image" Target="../media/image4.jpeg"/><Relationship Id="rId9" Type="http://schemas.openxmlformats.org/officeDocument/2006/relationships/image" Target="http://www.state.gov/www/images/great_seal.jpg"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3"/>
          <p:cNvSpPr>
            <a:spLocks noChangeShapeType="1"/>
          </p:cNvSpPr>
          <p:nvPr/>
        </p:nvSpPr>
        <p:spPr bwMode="auto">
          <a:xfrm>
            <a:off x="381000" y="762000"/>
            <a:ext cx="8382000" cy="0"/>
          </a:xfrm>
          <a:prstGeom prst="line">
            <a:avLst/>
          </a:prstGeom>
          <a:noFill/>
          <a:ln w="28575">
            <a:solidFill>
              <a:srgbClr val="333333"/>
            </a:solidFill>
            <a:round/>
            <a:headEnd/>
            <a:tailEnd/>
          </a:ln>
          <a:effectLst/>
        </p:spPr>
        <p:txBody>
          <a:bodyPr/>
          <a:lstStyle/>
          <a:p>
            <a:pPr>
              <a:defRPr/>
            </a:pPr>
            <a:endParaRPr lang="en-US"/>
          </a:p>
        </p:txBody>
      </p:sp>
      <p:sp>
        <p:nvSpPr>
          <p:cNvPr id="4" name="Rectangle 4"/>
          <p:cNvSpPr>
            <a:spLocks noChangeArrowheads="1"/>
          </p:cNvSpPr>
          <p:nvPr/>
        </p:nvSpPr>
        <p:spPr bwMode="black">
          <a:xfrm>
            <a:off x="422275" y="152400"/>
            <a:ext cx="8226425" cy="550863"/>
          </a:xfrm>
          <a:prstGeom prst="rect">
            <a:avLst/>
          </a:prstGeom>
          <a:noFill/>
          <a:ln w="9525">
            <a:noFill/>
            <a:miter lim="800000"/>
            <a:headEnd/>
            <a:tailEnd/>
          </a:ln>
          <a:effectLst/>
        </p:spPr>
        <p:txBody>
          <a:bodyPr lIns="0" tIns="0" rIns="0" bIns="0" anchor="ctr"/>
          <a:lstStyle/>
          <a:p>
            <a:pPr eaLnBrk="0" hangingPunct="0">
              <a:defRPr/>
            </a:pPr>
            <a:r>
              <a:rPr lang="en-US" sz="3400" b="1" i="1">
                <a:solidFill>
                  <a:srgbClr val="003366"/>
                </a:solidFill>
                <a:latin typeface="Times New Roman" pitchFamily="18" charset="0"/>
              </a:rPr>
              <a:t>Domestic Nuclear Detection Office (DNDO)</a:t>
            </a:r>
          </a:p>
        </p:txBody>
      </p:sp>
      <p:grpSp>
        <p:nvGrpSpPr>
          <p:cNvPr id="5" name="Group 5"/>
          <p:cNvGrpSpPr>
            <a:grpSpLocks/>
          </p:cNvGrpSpPr>
          <p:nvPr/>
        </p:nvGrpSpPr>
        <p:grpSpPr bwMode="auto">
          <a:xfrm>
            <a:off x="5049838" y="1427163"/>
            <a:ext cx="3702050" cy="3429000"/>
            <a:chOff x="3181" y="899"/>
            <a:chExt cx="2332" cy="2160"/>
          </a:xfrm>
        </p:grpSpPr>
        <p:pic>
          <p:nvPicPr>
            <p:cNvPr id="6" name="Picture 6" descr="DHS"/>
            <p:cNvPicPr>
              <a:picLocks noChangeAspect="1" noChangeArrowheads="1"/>
            </p:cNvPicPr>
            <p:nvPr/>
          </p:nvPicPr>
          <p:blipFill>
            <a:blip r:embed="rId2" cstate="print"/>
            <a:srcRect/>
            <a:stretch>
              <a:fillRect/>
            </a:stretch>
          </p:blipFill>
          <p:spPr bwMode="auto">
            <a:xfrm>
              <a:off x="3944" y="1481"/>
              <a:ext cx="801" cy="801"/>
            </a:xfrm>
            <a:prstGeom prst="rect">
              <a:avLst/>
            </a:prstGeom>
            <a:noFill/>
            <a:ln w="9525">
              <a:noFill/>
              <a:miter lim="800000"/>
              <a:headEnd/>
              <a:tailEnd/>
            </a:ln>
          </p:spPr>
        </p:pic>
        <p:pic>
          <p:nvPicPr>
            <p:cNvPr id="7" name="Picture 7" descr="dotlogo"/>
            <p:cNvPicPr>
              <a:picLocks noChangeAspect="1" noChangeArrowheads="1"/>
            </p:cNvPicPr>
            <p:nvPr/>
          </p:nvPicPr>
          <p:blipFill>
            <a:blip r:embed="rId3" cstate="print"/>
            <a:srcRect/>
            <a:stretch>
              <a:fillRect/>
            </a:stretch>
          </p:blipFill>
          <p:spPr bwMode="auto">
            <a:xfrm>
              <a:off x="3582" y="899"/>
              <a:ext cx="574" cy="578"/>
            </a:xfrm>
            <a:prstGeom prst="rect">
              <a:avLst/>
            </a:prstGeom>
            <a:noFill/>
            <a:ln w="9525">
              <a:noFill/>
              <a:miter lim="800000"/>
              <a:headEnd/>
              <a:tailEnd/>
            </a:ln>
          </p:spPr>
        </p:pic>
        <p:pic>
          <p:nvPicPr>
            <p:cNvPr id="8" name="Picture 8"/>
            <p:cNvPicPr>
              <a:picLocks noChangeAspect="1" noChangeArrowheads="1"/>
            </p:cNvPicPr>
            <p:nvPr/>
          </p:nvPicPr>
          <p:blipFill>
            <a:blip r:embed="rId4" cstate="print"/>
            <a:srcRect/>
            <a:stretch>
              <a:fillRect/>
            </a:stretch>
          </p:blipFill>
          <p:spPr bwMode="auto">
            <a:xfrm>
              <a:off x="4474" y="905"/>
              <a:ext cx="616" cy="581"/>
            </a:xfrm>
            <a:prstGeom prst="rect">
              <a:avLst/>
            </a:prstGeom>
            <a:noFill/>
            <a:ln w="9525">
              <a:noFill/>
              <a:miter lim="800000"/>
              <a:headEnd/>
              <a:tailEnd/>
            </a:ln>
          </p:spPr>
        </p:pic>
        <p:pic>
          <p:nvPicPr>
            <p:cNvPr id="9" name="Picture 9" descr="DoD - color (7577 bytes)"/>
            <p:cNvPicPr>
              <a:picLocks noChangeAspect="1" noChangeArrowheads="1"/>
            </p:cNvPicPr>
            <p:nvPr/>
          </p:nvPicPr>
          <p:blipFill>
            <a:blip r:embed="rId5" r:link="rId6" cstate="print"/>
            <a:srcRect/>
            <a:stretch>
              <a:fillRect/>
            </a:stretch>
          </p:blipFill>
          <p:spPr bwMode="auto">
            <a:xfrm>
              <a:off x="3186" y="1514"/>
              <a:ext cx="595" cy="595"/>
            </a:xfrm>
            <a:prstGeom prst="rect">
              <a:avLst/>
            </a:prstGeom>
            <a:noFill/>
            <a:ln w="9525">
              <a:noFill/>
              <a:miter lim="800000"/>
              <a:headEnd/>
              <a:tailEnd/>
            </a:ln>
          </p:spPr>
        </p:pic>
        <p:pic>
          <p:nvPicPr>
            <p:cNvPr id="10" name="Picture 10" descr="doe"/>
            <p:cNvPicPr>
              <a:picLocks noChangeAspect="1" noChangeArrowheads="1"/>
            </p:cNvPicPr>
            <p:nvPr/>
          </p:nvPicPr>
          <p:blipFill>
            <a:blip r:embed="rId7" cstate="print"/>
            <a:srcRect/>
            <a:stretch>
              <a:fillRect/>
            </a:stretch>
          </p:blipFill>
          <p:spPr bwMode="auto">
            <a:xfrm>
              <a:off x="4920" y="1516"/>
              <a:ext cx="593" cy="593"/>
            </a:xfrm>
            <a:prstGeom prst="rect">
              <a:avLst/>
            </a:prstGeom>
            <a:noFill/>
            <a:ln w="9525">
              <a:noFill/>
              <a:miter lim="800000"/>
              <a:headEnd/>
              <a:tailEnd/>
            </a:ln>
          </p:spPr>
        </p:pic>
        <p:pic>
          <p:nvPicPr>
            <p:cNvPr id="11" name="Picture 11" descr="Great Seal"/>
            <p:cNvPicPr>
              <a:picLocks noChangeAspect="1" noChangeArrowheads="1"/>
            </p:cNvPicPr>
            <p:nvPr/>
          </p:nvPicPr>
          <p:blipFill>
            <a:blip r:embed="rId8" r:link="rId9" cstate="print"/>
            <a:srcRect/>
            <a:stretch>
              <a:fillRect/>
            </a:stretch>
          </p:blipFill>
          <p:spPr bwMode="auto">
            <a:xfrm>
              <a:off x="3354" y="2115"/>
              <a:ext cx="646" cy="647"/>
            </a:xfrm>
            <a:prstGeom prst="rect">
              <a:avLst/>
            </a:prstGeom>
            <a:noFill/>
            <a:ln w="9525">
              <a:noFill/>
              <a:miter lim="800000"/>
              <a:headEnd/>
              <a:tailEnd/>
            </a:ln>
          </p:spPr>
        </p:pic>
        <p:pic>
          <p:nvPicPr>
            <p:cNvPr id="12" name="Picture 12" descr="fbi_logo"/>
            <p:cNvPicPr>
              <a:picLocks noChangeAspect="1" noChangeArrowheads="1"/>
            </p:cNvPicPr>
            <p:nvPr/>
          </p:nvPicPr>
          <p:blipFill>
            <a:blip r:embed="rId10" cstate="print"/>
            <a:srcRect/>
            <a:stretch>
              <a:fillRect/>
            </a:stretch>
          </p:blipFill>
          <p:spPr bwMode="auto">
            <a:xfrm>
              <a:off x="4708" y="2130"/>
              <a:ext cx="625" cy="646"/>
            </a:xfrm>
            <a:prstGeom prst="rect">
              <a:avLst/>
            </a:prstGeom>
            <a:noFill/>
            <a:ln w="9525">
              <a:noFill/>
              <a:miter lim="800000"/>
              <a:headEnd/>
              <a:tailEnd/>
            </a:ln>
          </p:spPr>
        </p:pic>
        <p:pic>
          <p:nvPicPr>
            <p:cNvPr id="13" name="Picture 13" descr="nrc_logo"/>
            <p:cNvPicPr>
              <a:picLocks noChangeAspect="1" noChangeArrowheads="1"/>
            </p:cNvPicPr>
            <p:nvPr/>
          </p:nvPicPr>
          <p:blipFill>
            <a:blip r:embed="rId11" cstate="print"/>
            <a:srcRect/>
            <a:stretch>
              <a:fillRect/>
            </a:stretch>
          </p:blipFill>
          <p:spPr bwMode="auto">
            <a:xfrm>
              <a:off x="4052" y="2469"/>
              <a:ext cx="603" cy="587"/>
            </a:xfrm>
            <a:prstGeom prst="rect">
              <a:avLst/>
            </a:prstGeom>
            <a:noFill/>
            <a:ln w="9525">
              <a:noFill/>
              <a:miter lim="800000"/>
              <a:headEnd/>
              <a:tailEnd/>
            </a:ln>
          </p:spPr>
        </p:pic>
        <p:sp>
          <p:nvSpPr>
            <p:cNvPr id="14" name="Oval 14"/>
            <p:cNvSpPr>
              <a:spLocks noChangeArrowheads="1"/>
            </p:cNvSpPr>
            <p:nvPr/>
          </p:nvSpPr>
          <p:spPr bwMode="auto">
            <a:xfrm>
              <a:off x="4474" y="900"/>
              <a:ext cx="608" cy="583"/>
            </a:xfrm>
            <a:prstGeom prst="ellipse">
              <a:avLst/>
            </a:prstGeom>
            <a:noFill/>
            <a:ln w="28575" algn="ctr">
              <a:solidFill>
                <a:srgbClr val="CC9900"/>
              </a:solidFill>
              <a:round/>
              <a:headEnd/>
              <a:tailEnd/>
            </a:ln>
            <a:effectLst/>
          </p:spPr>
          <p:txBody>
            <a:bodyPr anchor="ctr">
              <a:spAutoFit/>
            </a:bodyPr>
            <a:lstStyle/>
            <a:p>
              <a:pPr>
                <a:defRPr/>
              </a:pPr>
              <a:endParaRPr lang="en-US"/>
            </a:p>
          </p:txBody>
        </p:sp>
        <p:sp>
          <p:nvSpPr>
            <p:cNvPr id="15" name="Oval 15"/>
            <p:cNvSpPr>
              <a:spLocks noChangeArrowheads="1"/>
            </p:cNvSpPr>
            <p:nvPr/>
          </p:nvSpPr>
          <p:spPr bwMode="auto">
            <a:xfrm>
              <a:off x="4052" y="2467"/>
              <a:ext cx="603" cy="592"/>
            </a:xfrm>
            <a:prstGeom prst="ellipse">
              <a:avLst/>
            </a:prstGeom>
            <a:noFill/>
            <a:ln w="19050" algn="ctr">
              <a:solidFill>
                <a:schemeClr val="bg1"/>
              </a:solidFill>
              <a:round/>
              <a:headEnd/>
              <a:tailEnd/>
            </a:ln>
            <a:effectLst/>
          </p:spPr>
          <p:txBody>
            <a:bodyPr anchor="ctr">
              <a:spAutoFit/>
            </a:bodyPr>
            <a:lstStyle/>
            <a:p>
              <a:pPr>
                <a:defRPr/>
              </a:pPr>
              <a:endParaRPr lang="en-US"/>
            </a:p>
          </p:txBody>
        </p:sp>
        <p:pic>
          <p:nvPicPr>
            <p:cNvPr id="16" name="Picture 16" descr="dod-seal"/>
            <p:cNvPicPr>
              <a:picLocks noChangeAspect="1" noChangeArrowheads="1"/>
            </p:cNvPicPr>
            <p:nvPr/>
          </p:nvPicPr>
          <p:blipFill>
            <a:blip r:embed="rId12" cstate="print"/>
            <a:srcRect/>
            <a:stretch>
              <a:fillRect/>
            </a:stretch>
          </p:blipFill>
          <p:spPr bwMode="auto">
            <a:xfrm>
              <a:off x="3181" y="1512"/>
              <a:ext cx="606" cy="606"/>
            </a:xfrm>
            <a:prstGeom prst="rect">
              <a:avLst/>
            </a:prstGeom>
            <a:noFill/>
            <a:ln w="9525">
              <a:noFill/>
              <a:miter lim="800000"/>
              <a:headEnd/>
              <a:tailEnd/>
            </a:ln>
          </p:spPr>
        </p:pic>
      </p:grpSp>
      <p:sp>
        <p:nvSpPr>
          <p:cNvPr id="17" name="Line 17"/>
          <p:cNvSpPr>
            <a:spLocks noChangeShapeType="1"/>
          </p:cNvSpPr>
          <p:nvPr/>
        </p:nvSpPr>
        <p:spPr bwMode="auto">
          <a:xfrm>
            <a:off x="381000" y="5638800"/>
            <a:ext cx="8382000" cy="0"/>
          </a:xfrm>
          <a:prstGeom prst="line">
            <a:avLst/>
          </a:prstGeom>
          <a:noFill/>
          <a:ln w="28575">
            <a:solidFill>
              <a:srgbClr val="333333"/>
            </a:solidFill>
            <a:round/>
            <a:headEnd/>
            <a:tailEnd/>
          </a:ln>
          <a:effectLst/>
        </p:spPr>
        <p:txBody>
          <a:bodyPr/>
          <a:lstStyle/>
          <a:p>
            <a:pPr>
              <a:defRPr/>
            </a:pPr>
            <a:endParaRPr lang="en-US"/>
          </a:p>
        </p:txBody>
      </p:sp>
      <p:pic>
        <p:nvPicPr>
          <p:cNvPr id="18" name="Picture 18" descr="DHS_GrayTypeLogo"/>
          <p:cNvPicPr>
            <a:picLocks noChangeAspect="1" noChangeArrowheads="1"/>
          </p:cNvPicPr>
          <p:nvPr/>
        </p:nvPicPr>
        <p:blipFill>
          <a:blip r:embed="rId13" cstate="print"/>
          <a:srcRect/>
          <a:stretch>
            <a:fillRect/>
          </a:stretch>
        </p:blipFill>
        <p:spPr bwMode="auto">
          <a:xfrm>
            <a:off x="319088" y="5746750"/>
            <a:ext cx="3033712" cy="882650"/>
          </a:xfrm>
          <a:prstGeom prst="rect">
            <a:avLst/>
          </a:prstGeom>
          <a:noFill/>
          <a:ln w="9525">
            <a:noFill/>
            <a:miter lim="800000"/>
            <a:headEnd/>
            <a:tailEnd/>
          </a:ln>
        </p:spPr>
      </p:pic>
      <p:sp>
        <p:nvSpPr>
          <p:cNvPr id="19" name="Text Box 19"/>
          <p:cNvSpPr txBox="1">
            <a:spLocks noChangeArrowheads="1"/>
          </p:cNvSpPr>
          <p:nvPr userDrawn="1"/>
        </p:nvSpPr>
        <p:spPr bwMode="auto">
          <a:xfrm>
            <a:off x="4187825" y="6232525"/>
            <a:ext cx="3417888" cy="304800"/>
          </a:xfrm>
          <a:prstGeom prst="rect">
            <a:avLst/>
          </a:prstGeom>
          <a:noFill/>
          <a:ln w="9525" algn="ctr">
            <a:noFill/>
            <a:miter lim="800000"/>
            <a:headEnd/>
            <a:tailEnd/>
          </a:ln>
          <a:effectLst/>
        </p:spPr>
        <p:txBody>
          <a:bodyPr>
            <a:spAutoFit/>
          </a:bodyPr>
          <a:lstStyle/>
          <a:p>
            <a:pPr algn="ctr">
              <a:spcBef>
                <a:spcPct val="50000"/>
              </a:spcBef>
              <a:defRPr/>
            </a:pPr>
            <a:endParaRPr lang="en-US" sz="1400">
              <a:solidFill>
                <a:srgbClr val="CC0033"/>
              </a:solidFill>
            </a:endParaRPr>
          </a:p>
        </p:txBody>
      </p:sp>
      <p:sp>
        <p:nvSpPr>
          <p:cNvPr id="21" name="Rectangle 22"/>
          <p:cNvSpPr>
            <a:spLocks noChangeArrowheads="1"/>
          </p:cNvSpPr>
          <p:nvPr userDrawn="1"/>
        </p:nvSpPr>
        <p:spPr bwMode="auto">
          <a:xfrm>
            <a:off x="381000" y="4572000"/>
            <a:ext cx="3886200" cy="990600"/>
          </a:xfrm>
          <a:prstGeom prst="rect">
            <a:avLst/>
          </a:prstGeom>
          <a:solidFill>
            <a:srgbClr val="FFFFFF"/>
          </a:solidFill>
          <a:ln w="9525">
            <a:noFill/>
            <a:miter lim="800000"/>
            <a:headEnd/>
            <a:tailEnd/>
          </a:ln>
        </p:spPr>
        <p:txBody>
          <a:bodyPr/>
          <a:lstStyle/>
          <a:p>
            <a:pPr>
              <a:lnSpc>
                <a:spcPct val="110000"/>
              </a:lnSpc>
              <a:spcBef>
                <a:spcPct val="40000"/>
              </a:spcBef>
              <a:buFont typeface="Wingdings" pitchFamily="2" charset="2"/>
              <a:buNone/>
              <a:defRPr/>
            </a:pPr>
            <a:r>
              <a:rPr lang="en-US" sz="1400" dirty="0" smtClean="0">
                <a:solidFill>
                  <a:srgbClr val="A50021"/>
                </a:solidFill>
              </a:rPr>
              <a:t>Samantha K. Connelly</a:t>
            </a:r>
          </a:p>
          <a:p>
            <a:pPr>
              <a:lnSpc>
                <a:spcPct val="110000"/>
              </a:lnSpc>
              <a:spcBef>
                <a:spcPct val="40000"/>
              </a:spcBef>
              <a:buFont typeface="Wingdings" pitchFamily="2" charset="2"/>
              <a:buNone/>
              <a:defRPr/>
            </a:pPr>
            <a:r>
              <a:rPr lang="en-US" sz="1400" dirty="0" smtClean="0">
                <a:solidFill>
                  <a:srgbClr val="A50021"/>
                </a:solidFill>
              </a:rPr>
              <a:t>Domestic </a:t>
            </a:r>
            <a:r>
              <a:rPr lang="en-US" sz="1400" dirty="0">
                <a:solidFill>
                  <a:srgbClr val="A50021"/>
                </a:solidFill>
              </a:rPr>
              <a:t>Nuclear Detection </a:t>
            </a:r>
            <a:r>
              <a:rPr lang="en-US" sz="1400" dirty="0" smtClean="0">
                <a:solidFill>
                  <a:srgbClr val="A50021"/>
                </a:solidFill>
              </a:rPr>
              <a:t>Office</a:t>
            </a:r>
          </a:p>
          <a:p>
            <a:pPr>
              <a:lnSpc>
                <a:spcPct val="110000"/>
              </a:lnSpc>
              <a:spcBef>
                <a:spcPct val="40000"/>
              </a:spcBef>
              <a:buFont typeface="Wingdings" pitchFamily="2" charset="2"/>
              <a:buNone/>
              <a:defRPr/>
            </a:pPr>
            <a:r>
              <a:rPr lang="en-US" sz="1400" dirty="0" smtClean="0">
                <a:solidFill>
                  <a:srgbClr val="A50021"/>
                </a:solidFill>
              </a:rPr>
              <a:t>U.S. Department of Homeland Security</a:t>
            </a:r>
            <a:endParaRPr lang="en-US" sz="1400" dirty="0">
              <a:solidFill>
                <a:srgbClr val="A50021"/>
              </a:solidFill>
            </a:endParaRPr>
          </a:p>
        </p:txBody>
      </p:sp>
      <p:sp>
        <p:nvSpPr>
          <p:cNvPr id="22" name="Text Box 23"/>
          <p:cNvSpPr txBox="1">
            <a:spLocks noChangeArrowheads="1"/>
          </p:cNvSpPr>
          <p:nvPr userDrawn="1"/>
        </p:nvSpPr>
        <p:spPr bwMode="auto">
          <a:xfrm>
            <a:off x="381000" y="3886200"/>
            <a:ext cx="2514600" cy="369332"/>
          </a:xfrm>
          <a:prstGeom prst="rect">
            <a:avLst/>
          </a:prstGeom>
          <a:noFill/>
          <a:ln w="9525">
            <a:noFill/>
            <a:miter lim="800000"/>
            <a:headEnd/>
            <a:tailEnd/>
          </a:ln>
          <a:effectLst/>
        </p:spPr>
        <p:txBody>
          <a:bodyPr wrap="square">
            <a:spAutoFit/>
          </a:bodyPr>
          <a:lstStyle/>
          <a:p>
            <a:pPr>
              <a:spcBef>
                <a:spcPct val="50000"/>
              </a:spcBef>
              <a:defRPr/>
            </a:pPr>
            <a:r>
              <a:rPr lang="en-US" dirty="0" smtClean="0"/>
              <a:t>July 9, 2014</a:t>
            </a:r>
            <a:endParaRPr lang="en-US" dirty="0"/>
          </a:p>
        </p:txBody>
      </p:sp>
      <p:sp>
        <p:nvSpPr>
          <p:cNvPr id="5122" name="Rectangle 2"/>
          <p:cNvSpPr>
            <a:spLocks noGrp="1" noChangeArrowheads="1"/>
          </p:cNvSpPr>
          <p:nvPr>
            <p:ph type="ctrTitle"/>
          </p:nvPr>
        </p:nvSpPr>
        <p:spPr>
          <a:xfrm>
            <a:off x="304800" y="2057400"/>
            <a:ext cx="4343400" cy="1143000"/>
          </a:xfrm>
        </p:spPr>
        <p:txBody>
          <a:bodyPr/>
          <a:lstStyle>
            <a:lvl1pPr>
              <a:defRPr sz="2600"/>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48482" name="Rectangle 2"/>
          <p:cNvSpPr>
            <a:spLocks noGrp="1" noChangeArrowheads="1"/>
          </p:cNvSpPr>
          <p:nvPr>
            <p:ph type="ctrTitle"/>
          </p:nvPr>
        </p:nvSpPr>
        <p:spPr>
          <a:xfrm>
            <a:off x="317500" y="352425"/>
            <a:ext cx="8226425" cy="701675"/>
          </a:xfrm>
        </p:spPr>
        <p:txBody>
          <a:bodyPr/>
          <a:lstStyle>
            <a:lvl1pPr>
              <a:defRPr/>
            </a:lvl1pPr>
          </a:lstStyle>
          <a:p>
            <a:r>
              <a:rPr lang="en-US"/>
              <a:t>Click to edit Master title style</a:t>
            </a:r>
          </a:p>
        </p:txBody>
      </p:sp>
      <p:sp>
        <p:nvSpPr>
          <p:cNvPr id="148483" name="Rectangle 3"/>
          <p:cNvSpPr>
            <a:spLocks noGrp="1" noChangeArrowheads="1"/>
          </p:cNvSpPr>
          <p:nvPr>
            <p:ph type="subTitle" idx="1"/>
          </p:nvPr>
        </p:nvSpPr>
        <p:spPr bwMode="auto">
          <a:xfrm>
            <a:off x="342900" y="1143000"/>
            <a:ext cx="7769225" cy="609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buFont typeface="Wingdings" pitchFamily="2" charset="2"/>
              <a:buNone/>
              <a:defRPr>
                <a:solidFill>
                  <a:srgbClr val="333333"/>
                </a:solidFill>
              </a:defRPr>
            </a:lvl1pPr>
          </a:lstStyle>
          <a:p>
            <a:r>
              <a:rPr lang="en-US"/>
              <a:t>Click to edit Master subtitle style</a:t>
            </a:r>
          </a:p>
        </p:txBody>
      </p:sp>
      <p:sp>
        <p:nvSpPr>
          <p:cNvPr id="4" name="Slide Number Placeholder 3"/>
          <p:cNvSpPr>
            <a:spLocks noGrp="1" noChangeArrowheads="1"/>
          </p:cNvSpPr>
          <p:nvPr>
            <p:ph type="sldNum" sz="quarter" idx="4"/>
          </p:nvPr>
        </p:nvSpPr>
        <p:spPr bwMode="auto">
          <a:xfrm>
            <a:off x="8001000" y="6248400"/>
            <a:ext cx="914400" cy="40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200">
                <a:solidFill>
                  <a:srgbClr val="333333"/>
                </a:solidFill>
                <a:latin typeface="Arial" charset="0"/>
              </a:defRPr>
            </a:lvl1pPr>
          </a:lstStyle>
          <a:p>
            <a:pPr>
              <a:defRPr/>
            </a:pPr>
            <a:fld id="{2CCD2600-E896-4FDF-B58A-9C8C1BEA0C81}" type="slidenum">
              <a:rPr lang="en-US" smtClean="0"/>
              <a:pPr>
                <a:defRPr/>
              </a:pPr>
              <a:t>‹#›</a:t>
            </a:fld>
            <a:endParaRPr lang="en-US" dirty="0"/>
          </a:p>
        </p:txBody>
      </p:sp>
    </p:spTree>
    <p:extLst>
      <p:ext uri="{BB962C8B-B14F-4D97-AF65-F5344CB8AC3E}">
        <p14:creationId xmlns:p14="http://schemas.microsoft.com/office/powerpoint/2010/main" val="3172918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3"/>
          <p:cNvSpPr>
            <a:spLocks noChangeShapeType="1"/>
          </p:cNvSpPr>
          <p:nvPr/>
        </p:nvSpPr>
        <p:spPr bwMode="auto">
          <a:xfrm>
            <a:off x="381000" y="762000"/>
            <a:ext cx="8382000" cy="0"/>
          </a:xfrm>
          <a:prstGeom prst="line">
            <a:avLst/>
          </a:prstGeom>
          <a:noFill/>
          <a:ln w="28575">
            <a:solidFill>
              <a:srgbClr val="333333"/>
            </a:solidFill>
            <a:round/>
            <a:headEnd/>
            <a:tailEnd/>
          </a:ln>
          <a:effectLst/>
        </p:spPr>
        <p:txBody>
          <a:bodyPr/>
          <a:lstStyle/>
          <a:p>
            <a:pPr algn="ctr">
              <a:defRPr/>
            </a:pPr>
            <a:endParaRPr lang="en-US" sz="2800" dirty="0">
              <a:solidFill>
                <a:srgbClr val="000000"/>
              </a:solidFill>
            </a:endParaRPr>
          </a:p>
        </p:txBody>
      </p:sp>
      <p:sp>
        <p:nvSpPr>
          <p:cNvPr id="4" name="Rectangle 4"/>
          <p:cNvSpPr>
            <a:spLocks noChangeArrowheads="1"/>
          </p:cNvSpPr>
          <p:nvPr/>
        </p:nvSpPr>
        <p:spPr bwMode="black">
          <a:xfrm>
            <a:off x="422275" y="152400"/>
            <a:ext cx="8226425" cy="550863"/>
          </a:xfrm>
          <a:prstGeom prst="rect">
            <a:avLst/>
          </a:prstGeom>
          <a:noFill/>
          <a:ln w="9525">
            <a:noFill/>
            <a:miter lim="800000"/>
            <a:headEnd/>
            <a:tailEnd/>
          </a:ln>
          <a:effectLst/>
        </p:spPr>
        <p:txBody>
          <a:bodyPr lIns="0" tIns="0" rIns="0" bIns="0" anchor="ctr"/>
          <a:lstStyle/>
          <a:p>
            <a:pPr eaLnBrk="0" hangingPunct="0">
              <a:defRPr/>
            </a:pPr>
            <a:r>
              <a:rPr lang="en-US" sz="3400" b="1" i="1" dirty="0">
                <a:solidFill>
                  <a:srgbClr val="003366"/>
                </a:solidFill>
                <a:latin typeface="Times New Roman" pitchFamily="18" charset="0"/>
              </a:rPr>
              <a:t>Domestic Nuclear Detection Office (DNDO)</a:t>
            </a:r>
          </a:p>
        </p:txBody>
      </p:sp>
      <p:grpSp>
        <p:nvGrpSpPr>
          <p:cNvPr id="2" name="Group 5"/>
          <p:cNvGrpSpPr>
            <a:grpSpLocks/>
          </p:cNvGrpSpPr>
          <p:nvPr/>
        </p:nvGrpSpPr>
        <p:grpSpPr bwMode="auto">
          <a:xfrm>
            <a:off x="5049838" y="1427163"/>
            <a:ext cx="3702050" cy="3429000"/>
            <a:chOff x="3181" y="899"/>
            <a:chExt cx="2332" cy="2160"/>
          </a:xfrm>
        </p:grpSpPr>
        <p:pic>
          <p:nvPicPr>
            <p:cNvPr id="6" name="Picture 6" descr="DHS"/>
            <p:cNvPicPr>
              <a:picLocks noChangeAspect="1" noChangeArrowheads="1"/>
            </p:cNvPicPr>
            <p:nvPr/>
          </p:nvPicPr>
          <p:blipFill>
            <a:blip r:embed="rId2" cstate="print"/>
            <a:srcRect/>
            <a:stretch>
              <a:fillRect/>
            </a:stretch>
          </p:blipFill>
          <p:spPr bwMode="auto">
            <a:xfrm>
              <a:off x="3944" y="1481"/>
              <a:ext cx="801" cy="801"/>
            </a:xfrm>
            <a:prstGeom prst="rect">
              <a:avLst/>
            </a:prstGeom>
            <a:noFill/>
            <a:ln w="9525">
              <a:noFill/>
              <a:miter lim="800000"/>
              <a:headEnd/>
              <a:tailEnd/>
            </a:ln>
          </p:spPr>
        </p:pic>
        <p:pic>
          <p:nvPicPr>
            <p:cNvPr id="7" name="Picture 7" descr="dotlogo"/>
            <p:cNvPicPr>
              <a:picLocks noChangeAspect="1" noChangeArrowheads="1"/>
            </p:cNvPicPr>
            <p:nvPr/>
          </p:nvPicPr>
          <p:blipFill>
            <a:blip r:embed="rId3" cstate="print"/>
            <a:srcRect/>
            <a:stretch>
              <a:fillRect/>
            </a:stretch>
          </p:blipFill>
          <p:spPr bwMode="auto">
            <a:xfrm>
              <a:off x="3582" y="899"/>
              <a:ext cx="574" cy="578"/>
            </a:xfrm>
            <a:prstGeom prst="rect">
              <a:avLst/>
            </a:prstGeom>
            <a:noFill/>
            <a:ln w="9525">
              <a:noFill/>
              <a:miter lim="800000"/>
              <a:headEnd/>
              <a:tailEnd/>
            </a:ln>
          </p:spPr>
        </p:pic>
        <p:pic>
          <p:nvPicPr>
            <p:cNvPr id="8" name="Picture 8"/>
            <p:cNvPicPr>
              <a:picLocks noChangeAspect="1" noChangeArrowheads="1"/>
            </p:cNvPicPr>
            <p:nvPr/>
          </p:nvPicPr>
          <p:blipFill>
            <a:blip r:embed="rId4" cstate="print"/>
            <a:srcRect/>
            <a:stretch>
              <a:fillRect/>
            </a:stretch>
          </p:blipFill>
          <p:spPr bwMode="auto">
            <a:xfrm>
              <a:off x="4474" y="905"/>
              <a:ext cx="616" cy="581"/>
            </a:xfrm>
            <a:prstGeom prst="rect">
              <a:avLst/>
            </a:prstGeom>
            <a:noFill/>
            <a:ln w="9525">
              <a:noFill/>
              <a:miter lim="800000"/>
              <a:headEnd/>
              <a:tailEnd/>
            </a:ln>
          </p:spPr>
        </p:pic>
        <p:pic>
          <p:nvPicPr>
            <p:cNvPr id="9" name="Picture 9" descr="DoD - color (7577 bytes)"/>
            <p:cNvPicPr>
              <a:picLocks noChangeAspect="1" noChangeArrowheads="1"/>
            </p:cNvPicPr>
            <p:nvPr/>
          </p:nvPicPr>
          <p:blipFill>
            <a:blip r:embed="rId5" r:link="rId6" cstate="print"/>
            <a:srcRect/>
            <a:stretch>
              <a:fillRect/>
            </a:stretch>
          </p:blipFill>
          <p:spPr bwMode="auto">
            <a:xfrm>
              <a:off x="3186" y="1514"/>
              <a:ext cx="595" cy="595"/>
            </a:xfrm>
            <a:prstGeom prst="rect">
              <a:avLst/>
            </a:prstGeom>
            <a:noFill/>
            <a:ln w="9525">
              <a:noFill/>
              <a:miter lim="800000"/>
              <a:headEnd/>
              <a:tailEnd/>
            </a:ln>
          </p:spPr>
        </p:pic>
        <p:pic>
          <p:nvPicPr>
            <p:cNvPr id="10" name="Picture 10" descr="doe"/>
            <p:cNvPicPr>
              <a:picLocks noChangeAspect="1" noChangeArrowheads="1"/>
            </p:cNvPicPr>
            <p:nvPr/>
          </p:nvPicPr>
          <p:blipFill>
            <a:blip r:embed="rId7" cstate="print"/>
            <a:srcRect/>
            <a:stretch>
              <a:fillRect/>
            </a:stretch>
          </p:blipFill>
          <p:spPr bwMode="auto">
            <a:xfrm>
              <a:off x="4920" y="1516"/>
              <a:ext cx="593" cy="593"/>
            </a:xfrm>
            <a:prstGeom prst="rect">
              <a:avLst/>
            </a:prstGeom>
            <a:noFill/>
            <a:ln w="9525">
              <a:noFill/>
              <a:miter lim="800000"/>
              <a:headEnd/>
              <a:tailEnd/>
            </a:ln>
          </p:spPr>
        </p:pic>
        <p:pic>
          <p:nvPicPr>
            <p:cNvPr id="11" name="Picture 11" descr="Great Seal"/>
            <p:cNvPicPr>
              <a:picLocks noChangeAspect="1" noChangeArrowheads="1"/>
            </p:cNvPicPr>
            <p:nvPr/>
          </p:nvPicPr>
          <p:blipFill>
            <a:blip r:embed="rId8" r:link="rId9" cstate="print"/>
            <a:srcRect/>
            <a:stretch>
              <a:fillRect/>
            </a:stretch>
          </p:blipFill>
          <p:spPr bwMode="auto">
            <a:xfrm>
              <a:off x="3354" y="2115"/>
              <a:ext cx="646" cy="647"/>
            </a:xfrm>
            <a:prstGeom prst="rect">
              <a:avLst/>
            </a:prstGeom>
            <a:noFill/>
            <a:ln w="9525">
              <a:noFill/>
              <a:miter lim="800000"/>
              <a:headEnd/>
              <a:tailEnd/>
            </a:ln>
          </p:spPr>
        </p:pic>
        <p:pic>
          <p:nvPicPr>
            <p:cNvPr id="12" name="Picture 12" descr="fbi_logo"/>
            <p:cNvPicPr>
              <a:picLocks noChangeAspect="1" noChangeArrowheads="1"/>
            </p:cNvPicPr>
            <p:nvPr/>
          </p:nvPicPr>
          <p:blipFill>
            <a:blip r:embed="rId10" cstate="print"/>
            <a:srcRect/>
            <a:stretch>
              <a:fillRect/>
            </a:stretch>
          </p:blipFill>
          <p:spPr bwMode="auto">
            <a:xfrm>
              <a:off x="4708" y="2130"/>
              <a:ext cx="625" cy="646"/>
            </a:xfrm>
            <a:prstGeom prst="rect">
              <a:avLst/>
            </a:prstGeom>
            <a:noFill/>
            <a:ln w="9525">
              <a:noFill/>
              <a:miter lim="800000"/>
              <a:headEnd/>
              <a:tailEnd/>
            </a:ln>
          </p:spPr>
        </p:pic>
        <p:pic>
          <p:nvPicPr>
            <p:cNvPr id="13" name="Picture 13" descr="nrc_logo"/>
            <p:cNvPicPr>
              <a:picLocks noChangeAspect="1" noChangeArrowheads="1"/>
            </p:cNvPicPr>
            <p:nvPr/>
          </p:nvPicPr>
          <p:blipFill>
            <a:blip r:embed="rId11" cstate="print"/>
            <a:srcRect/>
            <a:stretch>
              <a:fillRect/>
            </a:stretch>
          </p:blipFill>
          <p:spPr bwMode="auto">
            <a:xfrm>
              <a:off x="4052" y="2469"/>
              <a:ext cx="603" cy="587"/>
            </a:xfrm>
            <a:prstGeom prst="rect">
              <a:avLst/>
            </a:prstGeom>
            <a:noFill/>
            <a:ln w="9525">
              <a:noFill/>
              <a:miter lim="800000"/>
              <a:headEnd/>
              <a:tailEnd/>
            </a:ln>
          </p:spPr>
        </p:pic>
        <p:sp>
          <p:nvSpPr>
            <p:cNvPr id="14" name="Oval 14"/>
            <p:cNvSpPr>
              <a:spLocks noChangeArrowheads="1"/>
            </p:cNvSpPr>
            <p:nvPr/>
          </p:nvSpPr>
          <p:spPr bwMode="auto">
            <a:xfrm>
              <a:off x="4474" y="900"/>
              <a:ext cx="608" cy="583"/>
            </a:xfrm>
            <a:prstGeom prst="ellipse">
              <a:avLst/>
            </a:prstGeom>
            <a:noFill/>
            <a:ln w="28575" algn="ctr">
              <a:solidFill>
                <a:srgbClr val="CC9900"/>
              </a:solidFill>
              <a:round/>
              <a:headEnd/>
              <a:tailEnd/>
            </a:ln>
            <a:effectLst/>
          </p:spPr>
          <p:txBody>
            <a:bodyPr anchor="ctr">
              <a:spAutoFit/>
            </a:bodyPr>
            <a:lstStyle/>
            <a:p>
              <a:pPr algn="ctr">
                <a:defRPr/>
              </a:pPr>
              <a:endParaRPr lang="en-US" sz="2800" dirty="0">
                <a:solidFill>
                  <a:srgbClr val="000000"/>
                </a:solidFill>
              </a:endParaRPr>
            </a:p>
          </p:txBody>
        </p:sp>
        <p:sp>
          <p:nvSpPr>
            <p:cNvPr id="15" name="Oval 15"/>
            <p:cNvSpPr>
              <a:spLocks noChangeArrowheads="1"/>
            </p:cNvSpPr>
            <p:nvPr/>
          </p:nvSpPr>
          <p:spPr bwMode="auto">
            <a:xfrm>
              <a:off x="4052" y="2467"/>
              <a:ext cx="603" cy="592"/>
            </a:xfrm>
            <a:prstGeom prst="ellipse">
              <a:avLst/>
            </a:prstGeom>
            <a:noFill/>
            <a:ln w="19050" algn="ctr">
              <a:solidFill>
                <a:schemeClr val="bg1"/>
              </a:solidFill>
              <a:round/>
              <a:headEnd/>
              <a:tailEnd/>
            </a:ln>
            <a:effectLst/>
          </p:spPr>
          <p:txBody>
            <a:bodyPr anchor="ctr">
              <a:spAutoFit/>
            </a:bodyPr>
            <a:lstStyle/>
            <a:p>
              <a:pPr algn="ctr">
                <a:defRPr/>
              </a:pPr>
              <a:endParaRPr lang="en-US" sz="2800" dirty="0">
                <a:solidFill>
                  <a:srgbClr val="000000"/>
                </a:solidFill>
              </a:endParaRPr>
            </a:p>
          </p:txBody>
        </p:sp>
        <p:pic>
          <p:nvPicPr>
            <p:cNvPr id="16" name="Picture 16" descr="dod-seal"/>
            <p:cNvPicPr>
              <a:picLocks noChangeAspect="1" noChangeArrowheads="1"/>
            </p:cNvPicPr>
            <p:nvPr/>
          </p:nvPicPr>
          <p:blipFill>
            <a:blip r:embed="rId12" cstate="print"/>
            <a:srcRect/>
            <a:stretch>
              <a:fillRect/>
            </a:stretch>
          </p:blipFill>
          <p:spPr bwMode="auto">
            <a:xfrm>
              <a:off x="3181" y="1512"/>
              <a:ext cx="606" cy="606"/>
            </a:xfrm>
            <a:prstGeom prst="rect">
              <a:avLst/>
            </a:prstGeom>
            <a:noFill/>
            <a:ln w="9525">
              <a:noFill/>
              <a:miter lim="800000"/>
              <a:headEnd/>
              <a:tailEnd/>
            </a:ln>
          </p:spPr>
        </p:pic>
      </p:grpSp>
      <p:sp>
        <p:nvSpPr>
          <p:cNvPr id="17" name="Line 17"/>
          <p:cNvSpPr>
            <a:spLocks noChangeShapeType="1"/>
          </p:cNvSpPr>
          <p:nvPr/>
        </p:nvSpPr>
        <p:spPr bwMode="auto">
          <a:xfrm>
            <a:off x="381000" y="5562600"/>
            <a:ext cx="8382000" cy="0"/>
          </a:xfrm>
          <a:prstGeom prst="line">
            <a:avLst/>
          </a:prstGeom>
          <a:noFill/>
          <a:ln w="28575">
            <a:solidFill>
              <a:srgbClr val="333333"/>
            </a:solidFill>
            <a:round/>
            <a:headEnd/>
            <a:tailEnd/>
          </a:ln>
          <a:effectLst/>
        </p:spPr>
        <p:txBody>
          <a:bodyPr/>
          <a:lstStyle/>
          <a:p>
            <a:pPr algn="ctr">
              <a:defRPr/>
            </a:pPr>
            <a:endParaRPr lang="en-US" sz="2800" dirty="0">
              <a:solidFill>
                <a:srgbClr val="000000"/>
              </a:solidFill>
            </a:endParaRPr>
          </a:p>
        </p:txBody>
      </p:sp>
      <p:pic>
        <p:nvPicPr>
          <p:cNvPr id="18" name="Picture 18" descr="DHS_GrayTypeLogo"/>
          <p:cNvPicPr>
            <a:picLocks noChangeAspect="1" noChangeArrowheads="1"/>
          </p:cNvPicPr>
          <p:nvPr/>
        </p:nvPicPr>
        <p:blipFill>
          <a:blip r:embed="rId13" cstate="print"/>
          <a:srcRect/>
          <a:stretch>
            <a:fillRect/>
          </a:stretch>
        </p:blipFill>
        <p:spPr bwMode="auto">
          <a:xfrm>
            <a:off x="319088" y="5746750"/>
            <a:ext cx="3033712" cy="882650"/>
          </a:xfrm>
          <a:prstGeom prst="rect">
            <a:avLst/>
          </a:prstGeom>
          <a:noFill/>
          <a:ln w="9525">
            <a:noFill/>
            <a:miter lim="800000"/>
            <a:headEnd/>
            <a:tailEnd/>
          </a:ln>
        </p:spPr>
      </p:pic>
      <p:sp>
        <p:nvSpPr>
          <p:cNvPr id="19" name="Text Box 20"/>
          <p:cNvSpPr txBox="1">
            <a:spLocks noChangeArrowheads="1"/>
          </p:cNvSpPr>
          <p:nvPr userDrawn="1"/>
        </p:nvSpPr>
        <p:spPr bwMode="auto">
          <a:xfrm>
            <a:off x="4187825" y="6232525"/>
            <a:ext cx="3417888" cy="304800"/>
          </a:xfrm>
          <a:prstGeom prst="rect">
            <a:avLst/>
          </a:prstGeom>
          <a:noFill/>
          <a:ln w="9525" algn="ctr">
            <a:noFill/>
            <a:miter lim="800000"/>
            <a:headEnd/>
            <a:tailEnd/>
          </a:ln>
          <a:effectLst/>
        </p:spPr>
        <p:txBody>
          <a:bodyPr>
            <a:spAutoFit/>
          </a:bodyPr>
          <a:lstStyle/>
          <a:p>
            <a:pPr algn="ctr">
              <a:spcBef>
                <a:spcPct val="50000"/>
              </a:spcBef>
              <a:defRPr/>
            </a:pPr>
            <a:endParaRPr lang="en-US" sz="1400" dirty="0">
              <a:solidFill>
                <a:srgbClr val="CC0033"/>
              </a:solidFill>
            </a:endParaRPr>
          </a:p>
        </p:txBody>
      </p:sp>
      <p:sp>
        <p:nvSpPr>
          <p:cNvPr id="2110466" name="Rectangle 2"/>
          <p:cNvSpPr>
            <a:spLocks noGrp="1" noChangeArrowheads="1"/>
          </p:cNvSpPr>
          <p:nvPr>
            <p:ph type="ctrTitle"/>
          </p:nvPr>
        </p:nvSpPr>
        <p:spPr>
          <a:xfrm>
            <a:off x="304800" y="1066800"/>
            <a:ext cx="4876800" cy="1143000"/>
          </a:xfrm>
        </p:spPr>
        <p:txBody>
          <a:bodyPr/>
          <a:lstStyle>
            <a:lvl1pPr>
              <a:defRPr sz="2600"/>
            </a:lvl1pPr>
          </a:lstStyle>
          <a:p>
            <a:r>
              <a:rPr lang="en-US"/>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32FAE065-76EC-4215-A06C-946A4BAF4A5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70FED26E-8ED7-4F91-BD80-0181E6E3AE12}"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0668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2926FA57-192F-48B4-9163-115D5927CDC1}"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a:ln/>
        </p:spPr>
        <p:txBody>
          <a:bodyPr/>
          <a:lstStyle>
            <a:lvl1pPr>
              <a:defRPr/>
            </a:lvl1pPr>
          </a:lstStyle>
          <a:p>
            <a:pPr>
              <a:defRPr/>
            </a:pPr>
            <a:fld id="{E7686E64-6ABF-4F71-9570-CBC62228B68E}"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3"/>
          <p:cNvSpPr>
            <a:spLocks noGrp="1" noChangeArrowheads="1"/>
          </p:cNvSpPr>
          <p:nvPr>
            <p:ph type="sldNum" sz="quarter" idx="10"/>
          </p:nvPr>
        </p:nvSpPr>
        <p:spPr>
          <a:ln/>
        </p:spPr>
        <p:txBody>
          <a:bodyPr/>
          <a:lstStyle>
            <a:lvl1pPr>
              <a:defRPr/>
            </a:lvl1pPr>
          </a:lstStyle>
          <a:p>
            <a:pPr>
              <a:defRPr/>
            </a:pPr>
            <a:fld id="{F1545FD9-FF2F-4C60-A0CB-8BA91D64360E}"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C29F2875-D66F-4238-936A-5051C55AD17D}"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p:cNvSpPr txBox="1"/>
          <p:nvPr userDrawn="1"/>
        </p:nvSpPr>
        <p:spPr>
          <a:xfrm>
            <a:off x="3638550" y="6324600"/>
            <a:ext cx="1771650" cy="246063"/>
          </a:xfrm>
          <a:prstGeom prst="rect">
            <a:avLst/>
          </a:prstGeom>
          <a:noFill/>
        </p:spPr>
        <p:txBody>
          <a:bodyPr wrap="none">
            <a:spAutoFit/>
          </a:bodyPr>
          <a:lstStyle/>
          <a:p>
            <a:pPr algn="ctr">
              <a:defRPr/>
            </a:pPr>
            <a:r>
              <a:rPr lang="en-US" sz="1000" b="1" dirty="0">
                <a:solidFill>
                  <a:srgbClr val="FF0000"/>
                </a:solidFill>
                <a:latin typeface="Arial" pitchFamily="34" charset="0"/>
              </a:rPr>
              <a:t>FOR OFFICIAL USE ONLY</a:t>
            </a:r>
          </a:p>
        </p:txBody>
      </p:sp>
      <p:sp>
        <p:nvSpPr>
          <p:cNvPr id="6" name="TextBox 5"/>
          <p:cNvSpPr txBox="1"/>
          <p:nvPr userDrawn="1"/>
        </p:nvSpPr>
        <p:spPr>
          <a:xfrm>
            <a:off x="3638550" y="58738"/>
            <a:ext cx="1771650" cy="246062"/>
          </a:xfrm>
          <a:prstGeom prst="rect">
            <a:avLst/>
          </a:prstGeom>
          <a:noFill/>
        </p:spPr>
        <p:txBody>
          <a:bodyPr wrap="none">
            <a:spAutoFit/>
          </a:bodyPr>
          <a:lstStyle/>
          <a:p>
            <a:pPr algn="ctr">
              <a:defRPr/>
            </a:pPr>
            <a:r>
              <a:rPr lang="en-US" sz="1000" b="1" dirty="0">
                <a:solidFill>
                  <a:srgbClr val="FF0000"/>
                </a:solidFill>
                <a:latin typeface="Arial" pitchFamily="34" charset="0"/>
              </a:rPr>
              <a:t>FOR OFFICIAL USE ONLY</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3"/>
          <p:cNvSpPr>
            <a:spLocks noGrp="1" noChangeArrowheads="1"/>
          </p:cNvSpPr>
          <p:nvPr>
            <p:ph type="sldNum" sz="quarter" idx="10"/>
          </p:nvPr>
        </p:nvSpPr>
        <p:spPr/>
        <p:txBody>
          <a:bodyPr/>
          <a:lstStyle>
            <a:lvl1pPr>
              <a:defRPr/>
            </a:lvl1pPr>
          </a:lstStyle>
          <a:p>
            <a:pPr>
              <a:defRPr/>
            </a:pPr>
            <a:fld id="{64D5A982-3180-4402-B588-371B9B262AB4}"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p:cNvSpPr txBox="1"/>
          <p:nvPr userDrawn="1"/>
        </p:nvSpPr>
        <p:spPr>
          <a:xfrm>
            <a:off x="3638550" y="6324600"/>
            <a:ext cx="1771650" cy="246063"/>
          </a:xfrm>
          <a:prstGeom prst="rect">
            <a:avLst/>
          </a:prstGeom>
          <a:noFill/>
        </p:spPr>
        <p:txBody>
          <a:bodyPr wrap="none">
            <a:spAutoFit/>
          </a:bodyPr>
          <a:lstStyle/>
          <a:p>
            <a:pPr algn="ctr">
              <a:defRPr/>
            </a:pPr>
            <a:r>
              <a:rPr lang="en-US" sz="1000" b="1" dirty="0">
                <a:solidFill>
                  <a:srgbClr val="FF0000"/>
                </a:solidFill>
                <a:latin typeface="Arial" pitchFamily="34" charset="0"/>
              </a:rPr>
              <a:t>FOR OFFICIAL USE ONLY</a:t>
            </a:r>
          </a:p>
        </p:txBody>
      </p:sp>
      <p:sp>
        <p:nvSpPr>
          <p:cNvPr id="6" name="TextBox 5"/>
          <p:cNvSpPr txBox="1"/>
          <p:nvPr userDrawn="1"/>
        </p:nvSpPr>
        <p:spPr>
          <a:xfrm>
            <a:off x="3638550" y="58738"/>
            <a:ext cx="1771650" cy="246062"/>
          </a:xfrm>
          <a:prstGeom prst="rect">
            <a:avLst/>
          </a:prstGeom>
          <a:noFill/>
        </p:spPr>
        <p:txBody>
          <a:bodyPr wrap="none">
            <a:spAutoFit/>
          </a:bodyPr>
          <a:lstStyle/>
          <a:p>
            <a:pPr algn="ctr">
              <a:defRPr/>
            </a:pPr>
            <a:r>
              <a:rPr lang="en-US" sz="1000" b="1" dirty="0">
                <a:solidFill>
                  <a:srgbClr val="FF0000"/>
                </a:solidFill>
                <a:latin typeface="Arial" pitchFamily="34" charset="0"/>
              </a:rPr>
              <a:t>FOR OFFICIAL USE ONLY</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3"/>
          <p:cNvSpPr>
            <a:spLocks noGrp="1" noChangeArrowheads="1"/>
          </p:cNvSpPr>
          <p:nvPr>
            <p:ph type="sldNum" sz="quarter" idx="10"/>
          </p:nvPr>
        </p:nvSpPr>
        <p:spPr/>
        <p:txBody>
          <a:bodyPr/>
          <a:lstStyle>
            <a:lvl1pPr>
              <a:defRPr/>
            </a:lvl1pPr>
          </a:lstStyle>
          <a:p>
            <a:pPr>
              <a:defRPr/>
            </a:pPr>
            <a:fld id="{6477E280-D219-4890-970E-2D8AA80C257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531BF484-8A15-44A3-A53F-2AAF2FEAEE5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TextBox 3"/>
          <p:cNvSpPr txBox="1"/>
          <p:nvPr userDrawn="1"/>
        </p:nvSpPr>
        <p:spPr>
          <a:xfrm>
            <a:off x="3638550" y="6324600"/>
            <a:ext cx="1771650" cy="246063"/>
          </a:xfrm>
          <a:prstGeom prst="rect">
            <a:avLst/>
          </a:prstGeom>
          <a:noFill/>
        </p:spPr>
        <p:txBody>
          <a:bodyPr wrap="none">
            <a:spAutoFit/>
          </a:bodyPr>
          <a:lstStyle/>
          <a:p>
            <a:pPr algn="ctr">
              <a:defRPr/>
            </a:pPr>
            <a:r>
              <a:rPr lang="en-US" sz="1000" b="1" dirty="0">
                <a:solidFill>
                  <a:srgbClr val="FF0000"/>
                </a:solidFill>
                <a:latin typeface="Arial" pitchFamily="34" charset="0"/>
              </a:rPr>
              <a:t>FOR OFFICIAL USE ONLY</a:t>
            </a:r>
          </a:p>
        </p:txBody>
      </p:sp>
      <p:sp>
        <p:nvSpPr>
          <p:cNvPr id="5" name="TextBox 4"/>
          <p:cNvSpPr txBox="1"/>
          <p:nvPr userDrawn="1"/>
        </p:nvSpPr>
        <p:spPr>
          <a:xfrm>
            <a:off x="3638550" y="58738"/>
            <a:ext cx="1771650" cy="246062"/>
          </a:xfrm>
          <a:prstGeom prst="rect">
            <a:avLst/>
          </a:prstGeom>
          <a:noFill/>
        </p:spPr>
        <p:txBody>
          <a:bodyPr wrap="none">
            <a:spAutoFit/>
          </a:bodyPr>
          <a:lstStyle/>
          <a:p>
            <a:pPr algn="ctr">
              <a:defRPr/>
            </a:pPr>
            <a:r>
              <a:rPr lang="en-US" sz="1000" b="1" dirty="0">
                <a:solidFill>
                  <a:srgbClr val="FF0000"/>
                </a:solidFill>
                <a:latin typeface="Arial" pitchFamily="34" charset="0"/>
              </a:rPr>
              <a:t>FOR OFFICIAL USE ONLY</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sz="quarter" idx="10"/>
          </p:nvPr>
        </p:nvSpPr>
        <p:spPr/>
        <p:txBody>
          <a:bodyPr/>
          <a:lstStyle>
            <a:lvl1pPr>
              <a:defRPr/>
            </a:lvl1pPr>
          </a:lstStyle>
          <a:p>
            <a:pPr>
              <a:defRPr/>
            </a:pPr>
            <a:fld id="{5A357ECE-C806-401D-B41B-AAC87ED2B6B0}"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TextBox 3"/>
          <p:cNvSpPr txBox="1"/>
          <p:nvPr userDrawn="1"/>
        </p:nvSpPr>
        <p:spPr>
          <a:xfrm>
            <a:off x="3638550" y="6324600"/>
            <a:ext cx="1771650" cy="246063"/>
          </a:xfrm>
          <a:prstGeom prst="rect">
            <a:avLst/>
          </a:prstGeom>
          <a:noFill/>
        </p:spPr>
        <p:txBody>
          <a:bodyPr wrap="none">
            <a:spAutoFit/>
          </a:bodyPr>
          <a:lstStyle/>
          <a:p>
            <a:pPr algn="ctr">
              <a:defRPr/>
            </a:pPr>
            <a:r>
              <a:rPr lang="en-US" sz="1000" b="1" dirty="0">
                <a:solidFill>
                  <a:srgbClr val="FF0000"/>
                </a:solidFill>
                <a:latin typeface="Arial" pitchFamily="34" charset="0"/>
              </a:rPr>
              <a:t>FOR OFFICIAL USE ONLY</a:t>
            </a:r>
          </a:p>
        </p:txBody>
      </p:sp>
      <p:sp>
        <p:nvSpPr>
          <p:cNvPr id="5" name="TextBox 4"/>
          <p:cNvSpPr txBox="1"/>
          <p:nvPr userDrawn="1"/>
        </p:nvSpPr>
        <p:spPr>
          <a:xfrm>
            <a:off x="3638550" y="58738"/>
            <a:ext cx="1771650" cy="246062"/>
          </a:xfrm>
          <a:prstGeom prst="rect">
            <a:avLst/>
          </a:prstGeom>
          <a:noFill/>
        </p:spPr>
        <p:txBody>
          <a:bodyPr wrap="none">
            <a:spAutoFit/>
          </a:bodyPr>
          <a:lstStyle/>
          <a:p>
            <a:pPr algn="ctr">
              <a:defRPr/>
            </a:pPr>
            <a:r>
              <a:rPr lang="en-US" sz="1000" b="1" dirty="0">
                <a:solidFill>
                  <a:srgbClr val="FF0000"/>
                </a:solidFill>
                <a:latin typeface="Arial" pitchFamily="34" charset="0"/>
              </a:rPr>
              <a:t>FOR OFFICIAL USE ONLY</a:t>
            </a:r>
          </a:p>
        </p:txBody>
      </p:sp>
      <p:sp>
        <p:nvSpPr>
          <p:cNvPr id="2" name="Vertical Title 1"/>
          <p:cNvSpPr>
            <a:spLocks noGrp="1"/>
          </p:cNvSpPr>
          <p:nvPr>
            <p:ph type="title" orient="vert"/>
          </p:nvPr>
        </p:nvSpPr>
        <p:spPr>
          <a:xfrm>
            <a:off x="6648450" y="152400"/>
            <a:ext cx="21145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1912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sz="quarter" idx="10"/>
          </p:nvPr>
        </p:nvSpPr>
        <p:spPr/>
        <p:txBody>
          <a:bodyPr/>
          <a:lstStyle>
            <a:lvl1pPr>
              <a:defRPr/>
            </a:lvl1pPr>
          </a:lstStyle>
          <a:p>
            <a:pPr>
              <a:defRPr/>
            </a:pPr>
            <a:fld id="{7CF20AE0-E9D3-42B9-AAD4-C7845A73E29A}"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066800"/>
            <a:ext cx="83820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4800" y="3543300"/>
            <a:ext cx="83820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44CE4717-2B00-49B5-BC4A-1A6AF52ADFEE}"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0668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0668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FD7BCAE7-1B87-42F5-A748-2B139F8A5145}"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0668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1066800"/>
            <a:ext cx="41148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0" y="3543300"/>
            <a:ext cx="41148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sldNum" sz="quarter" idx="10"/>
          </p:nvPr>
        </p:nvSpPr>
        <p:spPr>
          <a:ln/>
        </p:spPr>
        <p:txBody>
          <a:bodyPr/>
          <a:lstStyle>
            <a:lvl1pPr>
              <a:defRPr/>
            </a:lvl1pPr>
          </a:lstStyle>
          <a:p>
            <a:pPr>
              <a:defRPr/>
            </a:pPr>
            <a:fld id="{12197585-AEE9-4CDE-BDA4-E4E7658BC193}"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3"/>
          <p:cNvSpPr>
            <a:spLocks noChangeShapeType="1"/>
          </p:cNvSpPr>
          <p:nvPr/>
        </p:nvSpPr>
        <p:spPr bwMode="auto">
          <a:xfrm>
            <a:off x="381000" y="762000"/>
            <a:ext cx="8382000" cy="0"/>
          </a:xfrm>
          <a:prstGeom prst="line">
            <a:avLst/>
          </a:prstGeom>
          <a:noFill/>
          <a:ln w="28575">
            <a:solidFill>
              <a:srgbClr val="333333"/>
            </a:solidFill>
            <a:round/>
            <a:headEnd/>
            <a:tailEnd/>
          </a:ln>
          <a:effectLst/>
        </p:spPr>
        <p:txBody>
          <a:bodyPr/>
          <a:lstStyle/>
          <a:p>
            <a:pPr algn="ctr">
              <a:defRPr/>
            </a:pPr>
            <a:endParaRPr lang="en-US">
              <a:solidFill>
                <a:srgbClr val="000000"/>
              </a:solidFill>
            </a:endParaRPr>
          </a:p>
        </p:txBody>
      </p:sp>
      <p:sp>
        <p:nvSpPr>
          <p:cNvPr id="4" name="Line 17"/>
          <p:cNvSpPr>
            <a:spLocks noChangeShapeType="1"/>
          </p:cNvSpPr>
          <p:nvPr/>
        </p:nvSpPr>
        <p:spPr bwMode="auto">
          <a:xfrm>
            <a:off x="381000" y="5562600"/>
            <a:ext cx="8382000" cy="0"/>
          </a:xfrm>
          <a:prstGeom prst="line">
            <a:avLst/>
          </a:prstGeom>
          <a:noFill/>
          <a:ln w="28575">
            <a:solidFill>
              <a:srgbClr val="333333"/>
            </a:solidFill>
            <a:round/>
            <a:headEnd/>
            <a:tailEnd/>
          </a:ln>
          <a:effectLst/>
        </p:spPr>
        <p:txBody>
          <a:bodyPr/>
          <a:lstStyle/>
          <a:p>
            <a:pPr algn="ctr">
              <a:defRPr/>
            </a:pPr>
            <a:endParaRPr lang="en-US">
              <a:solidFill>
                <a:srgbClr val="000000"/>
              </a:solidFill>
            </a:endParaRPr>
          </a:p>
        </p:txBody>
      </p:sp>
      <p:pic>
        <p:nvPicPr>
          <p:cNvPr id="5" name="Picture 18" descr="DHS_GrayTypeLogo"/>
          <p:cNvPicPr>
            <a:picLocks noChangeAspect="1" noChangeArrowheads="1"/>
          </p:cNvPicPr>
          <p:nvPr/>
        </p:nvPicPr>
        <p:blipFill>
          <a:blip r:embed="rId2" cstate="print"/>
          <a:srcRect/>
          <a:stretch>
            <a:fillRect/>
          </a:stretch>
        </p:blipFill>
        <p:spPr bwMode="auto">
          <a:xfrm>
            <a:off x="319088" y="5746750"/>
            <a:ext cx="3033712" cy="882650"/>
          </a:xfrm>
          <a:prstGeom prst="rect">
            <a:avLst/>
          </a:prstGeom>
          <a:noFill/>
          <a:ln w="9525">
            <a:noFill/>
            <a:miter lim="800000"/>
            <a:headEnd/>
            <a:tailEnd/>
          </a:ln>
        </p:spPr>
      </p:pic>
      <p:sp>
        <p:nvSpPr>
          <p:cNvPr id="6" name="Text Box 20"/>
          <p:cNvSpPr txBox="1">
            <a:spLocks noChangeArrowheads="1"/>
          </p:cNvSpPr>
          <p:nvPr userDrawn="1"/>
        </p:nvSpPr>
        <p:spPr bwMode="auto">
          <a:xfrm>
            <a:off x="4187825" y="6232525"/>
            <a:ext cx="3417888" cy="304800"/>
          </a:xfrm>
          <a:prstGeom prst="rect">
            <a:avLst/>
          </a:prstGeom>
          <a:noFill/>
          <a:ln w="9525" algn="ctr">
            <a:noFill/>
            <a:miter lim="800000"/>
            <a:headEnd/>
            <a:tailEnd/>
          </a:ln>
          <a:effectLst/>
        </p:spPr>
        <p:txBody>
          <a:bodyPr>
            <a:spAutoFit/>
          </a:bodyPr>
          <a:lstStyle/>
          <a:p>
            <a:pPr algn="ctr">
              <a:spcBef>
                <a:spcPct val="50000"/>
              </a:spcBef>
              <a:defRPr/>
            </a:pPr>
            <a:endParaRPr lang="en-US" sz="1400">
              <a:solidFill>
                <a:srgbClr val="CC0033"/>
              </a:solidFill>
            </a:endParaRPr>
          </a:p>
        </p:txBody>
      </p:sp>
      <p:sp>
        <p:nvSpPr>
          <p:cNvPr id="2110466" name="Rectangle 2"/>
          <p:cNvSpPr>
            <a:spLocks noGrp="1" noChangeArrowheads="1"/>
          </p:cNvSpPr>
          <p:nvPr>
            <p:ph type="ctrTitle"/>
          </p:nvPr>
        </p:nvSpPr>
        <p:spPr>
          <a:xfrm>
            <a:off x="304800" y="1066800"/>
            <a:ext cx="4876800" cy="1143000"/>
          </a:xfrm>
        </p:spPr>
        <p:txBody>
          <a:bodyPr/>
          <a:lstStyle>
            <a:lvl1pPr>
              <a:defRPr sz="2600"/>
            </a:lvl1pPr>
          </a:lstStyle>
          <a:p>
            <a:r>
              <a:rPr lang="en-US"/>
              <a:t>Click to edit Master title style</a:t>
            </a:r>
          </a:p>
        </p:txBody>
      </p:sp>
    </p:spTree>
    <p:extLst>
      <p:ext uri="{BB962C8B-B14F-4D97-AF65-F5344CB8AC3E}">
        <p14:creationId xmlns:p14="http://schemas.microsoft.com/office/powerpoint/2010/main" val="40905448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523499E1-4B64-4A9C-B5B2-DD787AC4C9B5}" type="slidenum">
              <a:rPr lang="en-US"/>
              <a:pPr>
                <a:defRPr/>
              </a:pPr>
              <a:t>‹#›</a:t>
            </a:fld>
            <a:endParaRPr lang="en-US"/>
          </a:p>
        </p:txBody>
      </p:sp>
    </p:spTree>
    <p:extLst>
      <p:ext uri="{BB962C8B-B14F-4D97-AF65-F5344CB8AC3E}">
        <p14:creationId xmlns:p14="http://schemas.microsoft.com/office/powerpoint/2010/main" val="1243034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62E10ACD-2957-43C8-A242-590C221A1AA0}" type="slidenum">
              <a:rPr lang="en-US"/>
              <a:pPr>
                <a:defRPr/>
              </a:pPr>
              <a:t>‹#›</a:t>
            </a:fld>
            <a:endParaRPr lang="en-US"/>
          </a:p>
        </p:txBody>
      </p:sp>
    </p:spTree>
    <p:extLst>
      <p:ext uri="{BB962C8B-B14F-4D97-AF65-F5344CB8AC3E}">
        <p14:creationId xmlns:p14="http://schemas.microsoft.com/office/powerpoint/2010/main" val="1410101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0668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EE8E3697-E101-4A5C-A6DF-97128CFD6559}" type="slidenum">
              <a:rPr lang="en-US"/>
              <a:pPr>
                <a:defRPr/>
              </a:pPr>
              <a:t>‹#›</a:t>
            </a:fld>
            <a:endParaRPr lang="en-US"/>
          </a:p>
        </p:txBody>
      </p:sp>
    </p:spTree>
    <p:extLst>
      <p:ext uri="{BB962C8B-B14F-4D97-AF65-F5344CB8AC3E}">
        <p14:creationId xmlns:p14="http://schemas.microsoft.com/office/powerpoint/2010/main" val="887579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a:ln/>
        </p:spPr>
        <p:txBody>
          <a:bodyPr/>
          <a:lstStyle>
            <a:lvl1pPr>
              <a:defRPr/>
            </a:lvl1pPr>
          </a:lstStyle>
          <a:p>
            <a:pPr>
              <a:defRPr/>
            </a:pPr>
            <a:fld id="{68879766-838E-4692-803D-B708F0318661}" type="slidenum">
              <a:rPr lang="en-US"/>
              <a:pPr>
                <a:defRPr/>
              </a:pPr>
              <a:t>‹#›</a:t>
            </a:fld>
            <a:endParaRPr lang="en-US"/>
          </a:p>
        </p:txBody>
      </p:sp>
    </p:spTree>
    <p:extLst>
      <p:ext uri="{BB962C8B-B14F-4D97-AF65-F5344CB8AC3E}">
        <p14:creationId xmlns:p14="http://schemas.microsoft.com/office/powerpoint/2010/main" val="2273276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01D87C72-6396-4681-AFCE-A0C3E8C0BBF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a:ln/>
        </p:spPr>
        <p:txBody>
          <a:bodyPr/>
          <a:lstStyle>
            <a:lvl1pPr>
              <a:defRPr/>
            </a:lvl1pPr>
          </a:lstStyle>
          <a:p>
            <a:pPr>
              <a:defRPr/>
            </a:pPr>
            <a:fld id="{0452B07A-E30A-4C78-8E1A-54C1ABF2FE96}" type="slidenum">
              <a:rPr lang="en-US"/>
              <a:pPr>
                <a:defRPr/>
              </a:pPr>
              <a:t>‹#›</a:t>
            </a:fld>
            <a:endParaRPr lang="en-US"/>
          </a:p>
        </p:txBody>
      </p:sp>
    </p:spTree>
    <p:extLst>
      <p:ext uri="{BB962C8B-B14F-4D97-AF65-F5344CB8AC3E}">
        <p14:creationId xmlns:p14="http://schemas.microsoft.com/office/powerpoint/2010/main" val="1214637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0661F20B-7E03-458C-A471-B8BE53229CA3}" type="slidenum">
              <a:rPr lang="en-US"/>
              <a:pPr>
                <a:defRPr/>
              </a:pPr>
              <a:t>‹#›</a:t>
            </a:fld>
            <a:endParaRPr lang="en-US"/>
          </a:p>
        </p:txBody>
      </p:sp>
    </p:spTree>
    <p:extLst>
      <p:ext uri="{BB962C8B-B14F-4D97-AF65-F5344CB8AC3E}">
        <p14:creationId xmlns:p14="http://schemas.microsoft.com/office/powerpoint/2010/main" val="32519707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87CB4A1E-124F-4C2F-AAA4-01C498910146}" type="slidenum">
              <a:rPr lang="en-US"/>
              <a:pPr>
                <a:defRPr/>
              </a:pPr>
              <a:t>‹#›</a:t>
            </a:fld>
            <a:endParaRPr lang="en-US"/>
          </a:p>
        </p:txBody>
      </p:sp>
    </p:spTree>
    <p:extLst>
      <p:ext uri="{BB962C8B-B14F-4D97-AF65-F5344CB8AC3E}">
        <p14:creationId xmlns:p14="http://schemas.microsoft.com/office/powerpoint/2010/main" val="35138478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22F2E2CE-FEF9-4943-8D00-A5001EF3778D}" type="slidenum">
              <a:rPr lang="en-US"/>
              <a:pPr>
                <a:defRPr/>
              </a:pPr>
              <a:t>‹#›</a:t>
            </a:fld>
            <a:endParaRPr lang="en-US"/>
          </a:p>
        </p:txBody>
      </p:sp>
    </p:spTree>
    <p:extLst>
      <p:ext uri="{BB962C8B-B14F-4D97-AF65-F5344CB8AC3E}">
        <p14:creationId xmlns:p14="http://schemas.microsoft.com/office/powerpoint/2010/main" val="17111943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D9495B83-17F5-4350-96DC-5D2CDA2AF384}" type="slidenum">
              <a:rPr lang="en-US"/>
              <a:pPr>
                <a:defRPr/>
              </a:pPr>
              <a:t>‹#›</a:t>
            </a:fld>
            <a:endParaRPr lang="en-US"/>
          </a:p>
        </p:txBody>
      </p:sp>
    </p:spTree>
    <p:extLst>
      <p:ext uri="{BB962C8B-B14F-4D97-AF65-F5344CB8AC3E}">
        <p14:creationId xmlns:p14="http://schemas.microsoft.com/office/powerpoint/2010/main" val="25818946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52400"/>
            <a:ext cx="21145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1912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25DF940A-A264-4836-8152-3BBBBB64F6A2}" type="slidenum">
              <a:rPr lang="en-US"/>
              <a:pPr>
                <a:defRPr/>
              </a:pPr>
              <a:t>‹#›</a:t>
            </a:fld>
            <a:endParaRPr lang="en-US"/>
          </a:p>
        </p:txBody>
      </p:sp>
    </p:spTree>
    <p:extLst>
      <p:ext uri="{BB962C8B-B14F-4D97-AF65-F5344CB8AC3E}">
        <p14:creationId xmlns:p14="http://schemas.microsoft.com/office/powerpoint/2010/main" val="17242800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48482" name="Rectangle 2"/>
          <p:cNvSpPr>
            <a:spLocks noGrp="1" noChangeArrowheads="1"/>
          </p:cNvSpPr>
          <p:nvPr>
            <p:ph type="ctrTitle"/>
          </p:nvPr>
        </p:nvSpPr>
        <p:spPr>
          <a:xfrm>
            <a:off x="317500" y="352425"/>
            <a:ext cx="8226425" cy="701675"/>
          </a:xfrm>
        </p:spPr>
        <p:txBody>
          <a:bodyPr/>
          <a:lstStyle>
            <a:lvl1pPr>
              <a:defRPr/>
            </a:lvl1pPr>
          </a:lstStyle>
          <a:p>
            <a:r>
              <a:rPr lang="en-US"/>
              <a:t>Click to edit Master title style</a:t>
            </a:r>
          </a:p>
        </p:txBody>
      </p:sp>
      <p:sp>
        <p:nvSpPr>
          <p:cNvPr id="148483" name="Rectangle 3"/>
          <p:cNvSpPr>
            <a:spLocks noGrp="1" noChangeArrowheads="1"/>
          </p:cNvSpPr>
          <p:nvPr>
            <p:ph type="subTitle" idx="1"/>
          </p:nvPr>
        </p:nvSpPr>
        <p:spPr bwMode="auto">
          <a:xfrm>
            <a:off x="342900" y="1143000"/>
            <a:ext cx="7769225" cy="609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buFont typeface="Wingdings" pitchFamily="2" charset="2"/>
              <a:buNone/>
              <a:defRPr>
                <a:solidFill>
                  <a:srgbClr val="333333"/>
                </a:solidFill>
              </a:defRPr>
            </a:lvl1pPr>
          </a:lstStyle>
          <a:p>
            <a:r>
              <a:rPr lang="en-US"/>
              <a:t>Click to edit Master subtitle style</a:t>
            </a:r>
          </a:p>
        </p:txBody>
      </p:sp>
    </p:spTree>
    <p:extLst>
      <p:ext uri="{BB962C8B-B14F-4D97-AF65-F5344CB8AC3E}">
        <p14:creationId xmlns:p14="http://schemas.microsoft.com/office/powerpoint/2010/main" val="23686081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36538"/>
            <a:ext cx="8458200" cy="749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014413"/>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014413"/>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B1F1263F-768D-443F-91B2-3C222CE86C06}" type="slidenum">
              <a:rPr lang="en-US"/>
              <a:pPr>
                <a:defRPr/>
              </a:pPr>
              <a:t>‹#›</a:t>
            </a:fld>
            <a:endParaRPr lang="en-US"/>
          </a:p>
        </p:txBody>
      </p:sp>
    </p:spTree>
    <p:extLst>
      <p:ext uri="{BB962C8B-B14F-4D97-AF65-F5344CB8AC3E}">
        <p14:creationId xmlns:p14="http://schemas.microsoft.com/office/powerpoint/2010/main" val="22670962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914400"/>
            <a:ext cx="8382000" cy="4953000"/>
          </a:xfrm>
        </p:spPr>
        <p:txBody>
          <a:bodyPr/>
          <a:lstStyle/>
          <a:p>
            <a:pPr lvl="0"/>
            <a:endParaRPr lang="en-US" noProof="0" smtClean="0"/>
          </a:p>
        </p:txBody>
      </p:sp>
      <p:sp>
        <p:nvSpPr>
          <p:cNvPr id="4" name="Rectangle 3"/>
          <p:cNvSpPr>
            <a:spLocks noGrp="1" noChangeArrowheads="1"/>
          </p:cNvSpPr>
          <p:nvPr>
            <p:ph type="sldNum" sz="quarter" idx="10"/>
          </p:nvPr>
        </p:nvSpPr>
        <p:spPr>
          <a:ln/>
        </p:spPr>
        <p:txBody>
          <a:bodyPr/>
          <a:lstStyle>
            <a:lvl1pPr>
              <a:defRPr/>
            </a:lvl1pPr>
          </a:lstStyle>
          <a:p>
            <a:pPr>
              <a:defRPr/>
            </a:pPr>
            <a:fld id="{C482E76C-7B47-4FB8-8740-2668BAC7F1BA}" type="slidenum">
              <a:rPr lang="en-US"/>
              <a:pPr>
                <a:defRPr/>
              </a:pPr>
              <a:t>‹#›</a:t>
            </a:fld>
            <a:endParaRPr lang="en-US"/>
          </a:p>
        </p:txBody>
      </p:sp>
    </p:spTree>
    <p:extLst>
      <p:ext uri="{BB962C8B-B14F-4D97-AF65-F5344CB8AC3E}">
        <p14:creationId xmlns:p14="http://schemas.microsoft.com/office/powerpoint/2010/main" val="1769125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3"/>
          <p:cNvSpPr>
            <a:spLocks noChangeShapeType="1"/>
          </p:cNvSpPr>
          <p:nvPr/>
        </p:nvSpPr>
        <p:spPr bwMode="auto">
          <a:xfrm>
            <a:off x="381000" y="762000"/>
            <a:ext cx="8382000" cy="0"/>
          </a:xfrm>
          <a:prstGeom prst="line">
            <a:avLst/>
          </a:prstGeom>
          <a:noFill/>
          <a:ln w="28575">
            <a:solidFill>
              <a:srgbClr val="333333"/>
            </a:solidFill>
            <a:round/>
            <a:headEnd/>
            <a:tailEnd/>
          </a:ln>
          <a:effectLst/>
        </p:spPr>
        <p:txBody>
          <a:bodyPr/>
          <a:lstStyle/>
          <a:p>
            <a:pPr algn="ctr">
              <a:defRPr/>
            </a:pPr>
            <a:endParaRPr lang="en-US" dirty="0">
              <a:solidFill>
                <a:srgbClr val="000000"/>
              </a:solidFill>
            </a:endParaRPr>
          </a:p>
        </p:txBody>
      </p:sp>
      <p:sp>
        <p:nvSpPr>
          <p:cNvPr id="4" name="Line 17"/>
          <p:cNvSpPr>
            <a:spLocks noChangeShapeType="1"/>
          </p:cNvSpPr>
          <p:nvPr/>
        </p:nvSpPr>
        <p:spPr bwMode="auto">
          <a:xfrm>
            <a:off x="381000" y="5562600"/>
            <a:ext cx="8382000" cy="0"/>
          </a:xfrm>
          <a:prstGeom prst="line">
            <a:avLst/>
          </a:prstGeom>
          <a:noFill/>
          <a:ln w="28575">
            <a:solidFill>
              <a:srgbClr val="333333"/>
            </a:solidFill>
            <a:round/>
            <a:headEnd/>
            <a:tailEnd/>
          </a:ln>
          <a:effectLst/>
        </p:spPr>
        <p:txBody>
          <a:bodyPr/>
          <a:lstStyle/>
          <a:p>
            <a:pPr algn="ctr">
              <a:defRPr/>
            </a:pPr>
            <a:endParaRPr lang="en-US" dirty="0">
              <a:solidFill>
                <a:srgbClr val="000000"/>
              </a:solidFill>
            </a:endParaRPr>
          </a:p>
        </p:txBody>
      </p:sp>
      <p:pic>
        <p:nvPicPr>
          <p:cNvPr id="5" name="Picture 18" descr="DHS_GrayTypeLogo"/>
          <p:cNvPicPr>
            <a:picLocks noChangeAspect="1" noChangeArrowheads="1"/>
          </p:cNvPicPr>
          <p:nvPr/>
        </p:nvPicPr>
        <p:blipFill>
          <a:blip r:embed="rId2" cstate="print"/>
          <a:srcRect/>
          <a:stretch>
            <a:fillRect/>
          </a:stretch>
        </p:blipFill>
        <p:spPr bwMode="auto">
          <a:xfrm>
            <a:off x="319088" y="5746750"/>
            <a:ext cx="3033712" cy="882650"/>
          </a:xfrm>
          <a:prstGeom prst="rect">
            <a:avLst/>
          </a:prstGeom>
          <a:noFill/>
          <a:ln w="9525">
            <a:noFill/>
            <a:miter lim="800000"/>
            <a:headEnd/>
            <a:tailEnd/>
          </a:ln>
        </p:spPr>
      </p:pic>
      <p:sp>
        <p:nvSpPr>
          <p:cNvPr id="6" name="Text Box 20"/>
          <p:cNvSpPr txBox="1">
            <a:spLocks noChangeArrowheads="1"/>
          </p:cNvSpPr>
          <p:nvPr userDrawn="1"/>
        </p:nvSpPr>
        <p:spPr bwMode="auto">
          <a:xfrm>
            <a:off x="4187825" y="6232525"/>
            <a:ext cx="3417888" cy="304800"/>
          </a:xfrm>
          <a:prstGeom prst="rect">
            <a:avLst/>
          </a:prstGeom>
          <a:noFill/>
          <a:ln w="9525" algn="ctr">
            <a:noFill/>
            <a:miter lim="800000"/>
            <a:headEnd/>
            <a:tailEnd/>
          </a:ln>
          <a:effectLst/>
        </p:spPr>
        <p:txBody>
          <a:bodyPr>
            <a:spAutoFit/>
          </a:bodyPr>
          <a:lstStyle/>
          <a:p>
            <a:pPr algn="ctr">
              <a:spcBef>
                <a:spcPct val="50000"/>
              </a:spcBef>
              <a:defRPr/>
            </a:pPr>
            <a:endParaRPr lang="en-US" sz="1400" dirty="0">
              <a:solidFill>
                <a:srgbClr val="CC0033"/>
              </a:solidFill>
            </a:endParaRPr>
          </a:p>
        </p:txBody>
      </p:sp>
      <p:sp>
        <p:nvSpPr>
          <p:cNvPr id="2110466" name="Rectangle 2"/>
          <p:cNvSpPr>
            <a:spLocks noGrp="1" noChangeArrowheads="1"/>
          </p:cNvSpPr>
          <p:nvPr>
            <p:ph type="ctrTitle"/>
          </p:nvPr>
        </p:nvSpPr>
        <p:spPr>
          <a:xfrm>
            <a:off x="304800" y="1066800"/>
            <a:ext cx="4876800" cy="1143000"/>
          </a:xfrm>
        </p:spPr>
        <p:txBody>
          <a:bodyPr/>
          <a:lstStyle>
            <a:lvl1pPr>
              <a:defRPr sz="2600"/>
            </a:lvl1pPr>
          </a:lstStyle>
          <a:p>
            <a:r>
              <a:rPr lang="en-US"/>
              <a:t>Click to edit Master title style</a:t>
            </a:r>
          </a:p>
        </p:txBody>
      </p:sp>
    </p:spTree>
    <p:extLst>
      <p:ext uri="{BB962C8B-B14F-4D97-AF65-F5344CB8AC3E}">
        <p14:creationId xmlns:p14="http://schemas.microsoft.com/office/powerpoint/2010/main" val="2755916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14400"/>
            <a:ext cx="411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914400"/>
            <a:ext cx="411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676B412F-9CAE-4A6D-A156-44197CC9AD27}"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C8C09A43-8832-4FC5-984A-17DE3EC9AB6B}" type="slidenum">
              <a:rPr lang="en-US"/>
              <a:pPr>
                <a:defRPr/>
              </a:pPr>
              <a:t>‹#›</a:t>
            </a:fld>
            <a:endParaRPr lang="en-US" dirty="0"/>
          </a:p>
        </p:txBody>
      </p:sp>
    </p:spTree>
    <p:extLst>
      <p:ext uri="{BB962C8B-B14F-4D97-AF65-F5344CB8AC3E}">
        <p14:creationId xmlns:p14="http://schemas.microsoft.com/office/powerpoint/2010/main" val="31825248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84A268B9-58AB-491F-A5EF-588CBCB72BD2}" type="slidenum">
              <a:rPr lang="en-US"/>
              <a:pPr>
                <a:defRPr/>
              </a:pPr>
              <a:t>‹#›</a:t>
            </a:fld>
            <a:endParaRPr lang="en-US" dirty="0"/>
          </a:p>
        </p:txBody>
      </p:sp>
    </p:spTree>
    <p:extLst>
      <p:ext uri="{BB962C8B-B14F-4D97-AF65-F5344CB8AC3E}">
        <p14:creationId xmlns:p14="http://schemas.microsoft.com/office/powerpoint/2010/main" val="5211179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0668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0E55BCB1-BBD1-4E29-957C-27FF1B4FB24F}" type="slidenum">
              <a:rPr lang="en-US"/>
              <a:pPr>
                <a:defRPr/>
              </a:pPr>
              <a:t>‹#›</a:t>
            </a:fld>
            <a:endParaRPr lang="en-US" dirty="0"/>
          </a:p>
        </p:txBody>
      </p:sp>
    </p:spTree>
    <p:extLst>
      <p:ext uri="{BB962C8B-B14F-4D97-AF65-F5344CB8AC3E}">
        <p14:creationId xmlns:p14="http://schemas.microsoft.com/office/powerpoint/2010/main" val="25273359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a:ln/>
        </p:spPr>
        <p:txBody>
          <a:bodyPr/>
          <a:lstStyle>
            <a:lvl1pPr>
              <a:defRPr/>
            </a:lvl1pPr>
          </a:lstStyle>
          <a:p>
            <a:pPr>
              <a:defRPr/>
            </a:pPr>
            <a:fld id="{4C4593AB-D969-4BA3-9E4F-1C41780C057E}" type="slidenum">
              <a:rPr lang="en-US"/>
              <a:pPr>
                <a:defRPr/>
              </a:pPr>
              <a:t>‹#›</a:t>
            </a:fld>
            <a:endParaRPr lang="en-US" dirty="0"/>
          </a:p>
        </p:txBody>
      </p:sp>
    </p:spTree>
    <p:extLst>
      <p:ext uri="{BB962C8B-B14F-4D97-AF65-F5344CB8AC3E}">
        <p14:creationId xmlns:p14="http://schemas.microsoft.com/office/powerpoint/2010/main" val="29295065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a:ln/>
        </p:spPr>
        <p:txBody>
          <a:bodyPr/>
          <a:lstStyle>
            <a:lvl1pPr>
              <a:defRPr/>
            </a:lvl1pPr>
          </a:lstStyle>
          <a:p>
            <a:pPr>
              <a:defRPr/>
            </a:pPr>
            <a:fld id="{ED4AC216-FCF5-4A95-A9B4-306131C4032F}" type="slidenum">
              <a:rPr lang="en-US"/>
              <a:pPr>
                <a:defRPr/>
              </a:pPr>
              <a:t>‹#›</a:t>
            </a:fld>
            <a:endParaRPr lang="en-US" dirty="0"/>
          </a:p>
        </p:txBody>
      </p:sp>
    </p:spTree>
    <p:extLst>
      <p:ext uri="{BB962C8B-B14F-4D97-AF65-F5344CB8AC3E}">
        <p14:creationId xmlns:p14="http://schemas.microsoft.com/office/powerpoint/2010/main" val="9935244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E6E69522-F661-4E89-8DD0-A92CF5DE1E1B}" type="slidenum">
              <a:rPr lang="en-US"/>
              <a:pPr>
                <a:defRPr/>
              </a:pPr>
              <a:t>‹#›</a:t>
            </a:fld>
            <a:endParaRPr lang="en-US" dirty="0"/>
          </a:p>
        </p:txBody>
      </p:sp>
    </p:spTree>
    <p:extLst>
      <p:ext uri="{BB962C8B-B14F-4D97-AF65-F5344CB8AC3E}">
        <p14:creationId xmlns:p14="http://schemas.microsoft.com/office/powerpoint/2010/main" val="1751234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F17A662C-EA2F-4629-945D-5B1DAE5110C5}" type="slidenum">
              <a:rPr lang="en-US"/>
              <a:pPr>
                <a:defRPr/>
              </a:pPr>
              <a:t>‹#›</a:t>
            </a:fld>
            <a:endParaRPr lang="en-US" dirty="0"/>
          </a:p>
        </p:txBody>
      </p:sp>
    </p:spTree>
    <p:extLst>
      <p:ext uri="{BB962C8B-B14F-4D97-AF65-F5344CB8AC3E}">
        <p14:creationId xmlns:p14="http://schemas.microsoft.com/office/powerpoint/2010/main" val="16741676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6DFA0812-F70F-4537-BE2E-9FD94C6834E3}" type="slidenum">
              <a:rPr lang="en-US"/>
              <a:pPr>
                <a:defRPr/>
              </a:pPr>
              <a:t>‹#›</a:t>
            </a:fld>
            <a:endParaRPr lang="en-US" dirty="0"/>
          </a:p>
        </p:txBody>
      </p:sp>
    </p:spTree>
    <p:extLst>
      <p:ext uri="{BB962C8B-B14F-4D97-AF65-F5344CB8AC3E}">
        <p14:creationId xmlns:p14="http://schemas.microsoft.com/office/powerpoint/2010/main" val="26773406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590B0ED3-E5C1-484D-8430-5CB295B596C5}" type="slidenum">
              <a:rPr lang="en-US"/>
              <a:pPr>
                <a:defRPr/>
              </a:pPr>
              <a:t>‹#›</a:t>
            </a:fld>
            <a:endParaRPr lang="en-US" dirty="0"/>
          </a:p>
        </p:txBody>
      </p:sp>
    </p:spTree>
    <p:extLst>
      <p:ext uri="{BB962C8B-B14F-4D97-AF65-F5344CB8AC3E}">
        <p14:creationId xmlns:p14="http://schemas.microsoft.com/office/powerpoint/2010/main" val="5706634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52400"/>
            <a:ext cx="21145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1912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03CA8443-FFAC-4C10-9315-17D90A85B19F}" type="slidenum">
              <a:rPr lang="en-US"/>
              <a:pPr>
                <a:defRPr/>
              </a:pPr>
              <a:t>‹#›</a:t>
            </a:fld>
            <a:endParaRPr lang="en-US" dirty="0"/>
          </a:p>
        </p:txBody>
      </p:sp>
    </p:spTree>
    <p:extLst>
      <p:ext uri="{BB962C8B-B14F-4D97-AF65-F5344CB8AC3E}">
        <p14:creationId xmlns:p14="http://schemas.microsoft.com/office/powerpoint/2010/main" val="808217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838201"/>
            <a:ext cx="4040188"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52601"/>
            <a:ext cx="4040188" cy="4191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838201"/>
            <a:ext cx="4041775"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52601"/>
            <a:ext cx="4041775" cy="4191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3"/>
          <p:cNvSpPr>
            <a:spLocks noGrp="1" noChangeArrowheads="1"/>
          </p:cNvSpPr>
          <p:nvPr>
            <p:ph type="sldNum" sz="quarter" idx="10"/>
          </p:nvPr>
        </p:nvSpPr>
        <p:spPr>
          <a:ln/>
        </p:spPr>
        <p:txBody>
          <a:bodyPr/>
          <a:lstStyle>
            <a:lvl1pPr>
              <a:defRPr/>
            </a:lvl1pPr>
          </a:lstStyle>
          <a:p>
            <a:pPr>
              <a:defRPr/>
            </a:pPr>
            <a:fld id="{D27E6A9B-7B37-4B0A-A918-0CE3EE5F9930}"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066800"/>
            <a:ext cx="83820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4800" y="3543300"/>
            <a:ext cx="83820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4A2AA210-223E-4E11-8F71-F8F06A062351}" type="slidenum">
              <a:rPr lang="en-US"/>
              <a:pPr>
                <a:defRPr/>
              </a:pPr>
              <a:t>‹#›</a:t>
            </a:fld>
            <a:endParaRPr lang="en-US" dirty="0"/>
          </a:p>
        </p:txBody>
      </p:sp>
    </p:spTree>
    <p:extLst>
      <p:ext uri="{BB962C8B-B14F-4D97-AF65-F5344CB8AC3E}">
        <p14:creationId xmlns:p14="http://schemas.microsoft.com/office/powerpoint/2010/main" val="14740121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0668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0668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BF49D4BB-D498-4145-A364-1A2E77EC5C37}" type="slidenum">
              <a:rPr lang="en-US"/>
              <a:pPr>
                <a:defRPr/>
              </a:pPr>
              <a:t>‹#›</a:t>
            </a:fld>
            <a:endParaRPr lang="en-US" dirty="0"/>
          </a:p>
        </p:txBody>
      </p:sp>
    </p:spTree>
    <p:extLst>
      <p:ext uri="{BB962C8B-B14F-4D97-AF65-F5344CB8AC3E}">
        <p14:creationId xmlns:p14="http://schemas.microsoft.com/office/powerpoint/2010/main" val="1136017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a:ln/>
        </p:spPr>
        <p:txBody>
          <a:bodyPr/>
          <a:lstStyle>
            <a:lvl1pPr>
              <a:defRPr/>
            </a:lvl1pPr>
          </a:lstStyle>
          <a:p>
            <a:pPr>
              <a:defRPr/>
            </a:pPr>
            <a:fld id="{921BCB5F-07E6-421D-9640-1232075EA54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E24AA391-978C-498B-8E9F-FFA7784EB92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0668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0668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BF49D4BB-D498-4145-A364-1A2E77EC5C3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0668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1066800"/>
            <a:ext cx="41148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0" y="3543300"/>
            <a:ext cx="41148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sldNum" sz="quarter" idx="10"/>
          </p:nvPr>
        </p:nvSpPr>
        <p:spPr>
          <a:ln/>
        </p:spPr>
        <p:txBody>
          <a:bodyPr/>
          <a:lstStyle>
            <a:lvl1pPr>
              <a:defRPr/>
            </a:lvl1pPr>
          </a:lstStyle>
          <a:p>
            <a:pPr>
              <a:defRPr/>
            </a:pPr>
            <a:fld id="{15072B9A-6BC0-4378-8E44-F254C5CEA2D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2.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1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12.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04800" y="914400"/>
            <a:ext cx="8382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9" name="Rectangle 3"/>
          <p:cNvSpPr>
            <a:spLocks noGrp="1" noChangeArrowheads="1"/>
          </p:cNvSpPr>
          <p:nvPr>
            <p:ph type="sldNum" sz="quarter" idx="4"/>
          </p:nvPr>
        </p:nvSpPr>
        <p:spPr bwMode="auto">
          <a:xfrm>
            <a:off x="8001000" y="6248400"/>
            <a:ext cx="914400" cy="40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333333"/>
                </a:solidFill>
              </a:defRPr>
            </a:lvl1pPr>
          </a:lstStyle>
          <a:p>
            <a:pPr>
              <a:defRPr/>
            </a:pPr>
            <a:fld id="{3817FB52-70AA-41E9-A769-E0C33A42C163}" type="slidenum">
              <a:rPr lang="en-US"/>
              <a:pPr>
                <a:defRPr/>
              </a:pPr>
              <a:t>‹#›</a:t>
            </a:fld>
            <a:endParaRPr lang="en-US"/>
          </a:p>
        </p:txBody>
      </p:sp>
      <p:sp>
        <p:nvSpPr>
          <p:cNvPr id="4100" name="Line 4"/>
          <p:cNvSpPr>
            <a:spLocks noChangeShapeType="1"/>
          </p:cNvSpPr>
          <p:nvPr/>
        </p:nvSpPr>
        <p:spPr bwMode="auto">
          <a:xfrm>
            <a:off x="381000" y="762000"/>
            <a:ext cx="8382000" cy="0"/>
          </a:xfrm>
          <a:prstGeom prst="line">
            <a:avLst/>
          </a:prstGeom>
          <a:noFill/>
          <a:ln w="28575">
            <a:solidFill>
              <a:srgbClr val="333333"/>
            </a:solidFill>
            <a:round/>
            <a:headEnd/>
            <a:tailEnd/>
          </a:ln>
          <a:effectLst/>
        </p:spPr>
        <p:txBody>
          <a:bodyPr/>
          <a:lstStyle/>
          <a:p>
            <a:pPr>
              <a:defRPr/>
            </a:pPr>
            <a:endParaRPr lang="en-US"/>
          </a:p>
        </p:txBody>
      </p:sp>
      <p:sp>
        <p:nvSpPr>
          <p:cNvPr id="1029" name="Rectangle 5"/>
          <p:cNvSpPr>
            <a:spLocks noGrp="1" noChangeArrowheads="1"/>
          </p:cNvSpPr>
          <p:nvPr>
            <p:ph type="title"/>
          </p:nvPr>
        </p:nvSpPr>
        <p:spPr bwMode="auto">
          <a:xfrm>
            <a:off x="304800" y="152400"/>
            <a:ext cx="84582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30" name="Picture 6" descr="DHS_for_ppt"/>
          <p:cNvPicPr>
            <a:picLocks noChangeAspect="1" noChangeArrowheads="1"/>
          </p:cNvPicPr>
          <p:nvPr/>
        </p:nvPicPr>
        <p:blipFill>
          <a:blip r:embed="rId12" cstate="print"/>
          <a:srcRect/>
          <a:stretch>
            <a:fillRect/>
          </a:stretch>
        </p:blipFill>
        <p:spPr bwMode="auto">
          <a:xfrm>
            <a:off x="228600" y="6016625"/>
            <a:ext cx="2211388" cy="688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1" r:id="rId1"/>
    <p:sldLayoutId id="2147483684" r:id="rId2"/>
    <p:sldLayoutId id="2147483685" r:id="rId3"/>
    <p:sldLayoutId id="2147483686" r:id="rId4"/>
    <p:sldLayoutId id="2147483687" r:id="rId5"/>
    <p:sldLayoutId id="2147483688" r:id="rId6"/>
    <p:sldLayoutId id="2147483689" r:id="rId7"/>
    <p:sldLayoutId id="2147483722" r:id="rId8"/>
    <p:sldLayoutId id="2147483723" r:id="rId9"/>
    <p:sldLayoutId id="2147483766" r:id="rId10"/>
  </p:sldLayoutIdLst>
  <p:txStyles>
    <p:titleStyle>
      <a:lvl1pPr algn="l" rtl="0" eaLnBrk="0" fontAlgn="base" hangingPunct="0">
        <a:spcBef>
          <a:spcPct val="0"/>
        </a:spcBef>
        <a:spcAft>
          <a:spcPct val="0"/>
        </a:spcAft>
        <a:defRPr sz="3400" b="1" i="1">
          <a:solidFill>
            <a:srgbClr val="003366"/>
          </a:solidFill>
          <a:latin typeface="+mj-lt"/>
          <a:ea typeface="+mj-ea"/>
          <a:cs typeface="+mj-cs"/>
        </a:defRPr>
      </a:lvl1pPr>
      <a:lvl2pPr algn="l" rtl="0" eaLnBrk="0" fontAlgn="base" hangingPunct="0">
        <a:spcBef>
          <a:spcPct val="0"/>
        </a:spcBef>
        <a:spcAft>
          <a:spcPct val="0"/>
        </a:spcAft>
        <a:defRPr sz="3400" b="1" i="1">
          <a:solidFill>
            <a:srgbClr val="003366"/>
          </a:solidFill>
          <a:latin typeface="Times New Roman" pitchFamily="18" charset="0"/>
        </a:defRPr>
      </a:lvl2pPr>
      <a:lvl3pPr algn="l" rtl="0" eaLnBrk="0" fontAlgn="base" hangingPunct="0">
        <a:spcBef>
          <a:spcPct val="0"/>
        </a:spcBef>
        <a:spcAft>
          <a:spcPct val="0"/>
        </a:spcAft>
        <a:defRPr sz="3400" b="1" i="1">
          <a:solidFill>
            <a:srgbClr val="003366"/>
          </a:solidFill>
          <a:latin typeface="Times New Roman" pitchFamily="18" charset="0"/>
        </a:defRPr>
      </a:lvl3pPr>
      <a:lvl4pPr algn="l" rtl="0" eaLnBrk="0" fontAlgn="base" hangingPunct="0">
        <a:spcBef>
          <a:spcPct val="0"/>
        </a:spcBef>
        <a:spcAft>
          <a:spcPct val="0"/>
        </a:spcAft>
        <a:defRPr sz="3400" b="1" i="1">
          <a:solidFill>
            <a:srgbClr val="003366"/>
          </a:solidFill>
          <a:latin typeface="Times New Roman" pitchFamily="18" charset="0"/>
        </a:defRPr>
      </a:lvl4pPr>
      <a:lvl5pPr algn="l" rtl="0" eaLnBrk="0" fontAlgn="base" hangingPunct="0">
        <a:spcBef>
          <a:spcPct val="0"/>
        </a:spcBef>
        <a:spcAft>
          <a:spcPct val="0"/>
        </a:spcAft>
        <a:defRPr sz="3400" b="1" i="1">
          <a:solidFill>
            <a:srgbClr val="003366"/>
          </a:solidFill>
          <a:latin typeface="Times New Roman" pitchFamily="18" charset="0"/>
        </a:defRPr>
      </a:lvl5pPr>
      <a:lvl6pPr marL="457200" algn="l" rtl="0" fontAlgn="base">
        <a:spcBef>
          <a:spcPct val="0"/>
        </a:spcBef>
        <a:spcAft>
          <a:spcPct val="0"/>
        </a:spcAft>
        <a:defRPr sz="3400" b="1" i="1">
          <a:solidFill>
            <a:srgbClr val="003366"/>
          </a:solidFill>
          <a:latin typeface="Times New Roman" pitchFamily="18" charset="0"/>
        </a:defRPr>
      </a:lvl6pPr>
      <a:lvl7pPr marL="914400" algn="l" rtl="0" fontAlgn="base">
        <a:spcBef>
          <a:spcPct val="0"/>
        </a:spcBef>
        <a:spcAft>
          <a:spcPct val="0"/>
        </a:spcAft>
        <a:defRPr sz="3400" b="1" i="1">
          <a:solidFill>
            <a:srgbClr val="003366"/>
          </a:solidFill>
          <a:latin typeface="Times New Roman" pitchFamily="18" charset="0"/>
        </a:defRPr>
      </a:lvl7pPr>
      <a:lvl8pPr marL="1371600" algn="l" rtl="0" fontAlgn="base">
        <a:spcBef>
          <a:spcPct val="0"/>
        </a:spcBef>
        <a:spcAft>
          <a:spcPct val="0"/>
        </a:spcAft>
        <a:defRPr sz="3400" b="1" i="1">
          <a:solidFill>
            <a:srgbClr val="003366"/>
          </a:solidFill>
          <a:latin typeface="Times New Roman" pitchFamily="18" charset="0"/>
        </a:defRPr>
      </a:lvl8pPr>
      <a:lvl9pPr marL="1828800" algn="l" rtl="0" fontAlgn="base">
        <a:spcBef>
          <a:spcPct val="0"/>
        </a:spcBef>
        <a:spcAft>
          <a:spcPct val="0"/>
        </a:spcAft>
        <a:defRPr sz="3400" b="1" i="1">
          <a:solidFill>
            <a:srgbClr val="003366"/>
          </a:solidFill>
          <a:latin typeface="Times New Roman" pitchFamily="18" charset="0"/>
        </a:defRPr>
      </a:lvl9pPr>
    </p:titleStyle>
    <p:bodyStyle>
      <a:lvl1pPr marL="222250" indent="-222250" algn="l" rtl="0" eaLnBrk="0" fontAlgn="base" hangingPunct="0">
        <a:lnSpc>
          <a:spcPct val="110000"/>
        </a:lnSpc>
        <a:spcBef>
          <a:spcPct val="40000"/>
        </a:spcBef>
        <a:spcAft>
          <a:spcPct val="0"/>
        </a:spcAft>
        <a:buFont typeface="Wingdings" pitchFamily="2" charset="2"/>
        <a:buChar char="§"/>
        <a:defRPr>
          <a:solidFill>
            <a:srgbClr val="333333"/>
          </a:solidFill>
          <a:latin typeface="+mn-lt"/>
          <a:ea typeface="+mn-ea"/>
          <a:cs typeface="+mn-cs"/>
        </a:defRPr>
      </a:lvl1pPr>
      <a:lvl2pPr marL="577850" indent="-241300" algn="l" rtl="0" eaLnBrk="0" fontAlgn="base" hangingPunct="0">
        <a:lnSpc>
          <a:spcPct val="110000"/>
        </a:lnSpc>
        <a:spcBef>
          <a:spcPct val="40000"/>
        </a:spcBef>
        <a:spcAft>
          <a:spcPct val="0"/>
        </a:spcAft>
        <a:buChar char="–"/>
        <a:defRPr>
          <a:solidFill>
            <a:srgbClr val="333333"/>
          </a:solidFill>
          <a:latin typeface="+mn-lt"/>
        </a:defRPr>
      </a:lvl2pPr>
      <a:lvl3pPr marL="920750" indent="-228600" algn="l" rtl="0" eaLnBrk="0" fontAlgn="base" hangingPunct="0">
        <a:lnSpc>
          <a:spcPct val="110000"/>
        </a:lnSpc>
        <a:spcBef>
          <a:spcPct val="40000"/>
        </a:spcBef>
        <a:spcAft>
          <a:spcPct val="0"/>
        </a:spcAft>
        <a:buFont typeface="Wingdings" pitchFamily="2" charset="2"/>
        <a:buChar char="§"/>
        <a:defRPr sz="1600">
          <a:solidFill>
            <a:srgbClr val="333333"/>
          </a:solidFill>
          <a:latin typeface="+mn-lt"/>
        </a:defRPr>
      </a:lvl3pPr>
      <a:lvl4pPr marL="1263650" indent="-228600" algn="l" rtl="0" eaLnBrk="0" fontAlgn="base" hangingPunct="0">
        <a:lnSpc>
          <a:spcPct val="110000"/>
        </a:lnSpc>
        <a:spcBef>
          <a:spcPct val="40000"/>
        </a:spcBef>
        <a:spcAft>
          <a:spcPct val="0"/>
        </a:spcAft>
        <a:buChar char="–"/>
        <a:defRPr sz="1400">
          <a:solidFill>
            <a:srgbClr val="333333"/>
          </a:solidFill>
          <a:latin typeface="+mn-lt"/>
        </a:defRPr>
      </a:lvl4pPr>
      <a:lvl5pPr marL="1606550" indent="-228600" algn="l" rtl="0" eaLnBrk="0" fontAlgn="base" hangingPunct="0">
        <a:lnSpc>
          <a:spcPct val="110000"/>
        </a:lnSpc>
        <a:spcBef>
          <a:spcPct val="40000"/>
        </a:spcBef>
        <a:spcAft>
          <a:spcPct val="0"/>
        </a:spcAft>
        <a:buChar char="»"/>
        <a:defRPr sz="1400">
          <a:solidFill>
            <a:srgbClr val="333333"/>
          </a:solidFill>
          <a:latin typeface="+mn-lt"/>
        </a:defRPr>
      </a:lvl5pPr>
      <a:lvl6pPr marL="2063750" indent="-228600" algn="l" rtl="0" fontAlgn="base">
        <a:lnSpc>
          <a:spcPct val="110000"/>
        </a:lnSpc>
        <a:spcBef>
          <a:spcPct val="40000"/>
        </a:spcBef>
        <a:spcAft>
          <a:spcPct val="0"/>
        </a:spcAft>
        <a:buChar char="»"/>
        <a:defRPr sz="1400">
          <a:solidFill>
            <a:srgbClr val="333333"/>
          </a:solidFill>
          <a:latin typeface="+mn-lt"/>
        </a:defRPr>
      </a:lvl6pPr>
      <a:lvl7pPr marL="2520950" indent="-228600" algn="l" rtl="0" fontAlgn="base">
        <a:lnSpc>
          <a:spcPct val="110000"/>
        </a:lnSpc>
        <a:spcBef>
          <a:spcPct val="40000"/>
        </a:spcBef>
        <a:spcAft>
          <a:spcPct val="0"/>
        </a:spcAft>
        <a:buChar char="»"/>
        <a:defRPr sz="1400">
          <a:solidFill>
            <a:srgbClr val="333333"/>
          </a:solidFill>
          <a:latin typeface="+mn-lt"/>
        </a:defRPr>
      </a:lvl7pPr>
      <a:lvl8pPr marL="2978150" indent="-228600" algn="l" rtl="0" fontAlgn="base">
        <a:lnSpc>
          <a:spcPct val="110000"/>
        </a:lnSpc>
        <a:spcBef>
          <a:spcPct val="40000"/>
        </a:spcBef>
        <a:spcAft>
          <a:spcPct val="0"/>
        </a:spcAft>
        <a:buChar char="»"/>
        <a:defRPr sz="1400">
          <a:solidFill>
            <a:srgbClr val="333333"/>
          </a:solidFill>
          <a:latin typeface="+mn-lt"/>
        </a:defRPr>
      </a:lvl8pPr>
      <a:lvl9pPr marL="3435350" indent="-228600" algn="l" rtl="0" fontAlgn="base">
        <a:lnSpc>
          <a:spcPct val="110000"/>
        </a:lnSpc>
        <a:spcBef>
          <a:spcPct val="40000"/>
        </a:spcBef>
        <a:spcAft>
          <a:spcPct val="0"/>
        </a:spcAft>
        <a:buChar char="»"/>
        <a:defRPr sz="14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04800" y="1066800"/>
            <a:ext cx="8382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09443" name="Rectangle 3"/>
          <p:cNvSpPr>
            <a:spLocks noGrp="1" noChangeArrowheads="1"/>
          </p:cNvSpPr>
          <p:nvPr>
            <p:ph type="sldNum" sz="quarter" idx="4"/>
          </p:nvPr>
        </p:nvSpPr>
        <p:spPr bwMode="auto">
          <a:xfrm>
            <a:off x="8001000" y="6248400"/>
            <a:ext cx="914400" cy="40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333333"/>
                </a:solidFill>
                <a:latin typeface="Arial" charset="0"/>
              </a:defRPr>
            </a:lvl1pPr>
          </a:lstStyle>
          <a:p>
            <a:pPr>
              <a:defRPr/>
            </a:pPr>
            <a:fld id="{DB063403-44E9-4F88-AC85-223EE3404ABA}" type="slidenum">
              <a:rPr lang="en-US"/>
              <a:pPr>
                <a:defRPr/>
              </a:pPr>
              <a:t>‹#›</a:t>
            </a:fld>
            <a:endParaRPr lang="en-US" dirty="0"/>
          </a:p>
        </p:txBody>
      </p:sp>
      <p:sp>
        <p:nvSpPr>
          <p:cNvPr id="2109444" name="Line 4"/>
          <p:cNvSpPr>
            <a:spLocks noChangeShapeType="1"/>
          </p:cNvSpPr>
          <p:nvPr/>
        </p:nvSpPr>
        <p:spPr bwMode="auto">
          <a:xfrm>
            <a:off x="381000" y="762000"/>
            <a:ext cx="8382000" cy="0"/>
          </a:xfrm>
          <a:prstGeom prst="line">
            <a:avLst/>
          </a:prstGeom>
          <a:noFill/>
          <a:ln w="28575">
            <a:solidFill>
              <a:srgbClr val="333333"/>
            </a:solidFill>
            <a:round/>
            <a:headEnd/>
            <a:tailEnd/>
          </a:ln>
          <a:effectLst/>
        </p:spPr>
        <p:txBody>
          <a:bodyPr/>
          <a:lstStyle/>
          <a:p>
            <a:pPr algn="ctr">
              <a:defRPr/>
            </a:pPr>
            <a:endParaRPr lang="en-US" sz="2800" dirty="0">
              <a:solidFill>
                <a:srgbClr val="000000"/>
              </a:solidFill>
            </a:endParaRPr>
          </a:p>
        </p:txBody>
      </p:sp>
      <p:sp>
        <p:nvSpPr>
          <p:cNvPr id="1029" name="Rectangle 5"/>
          <p:cNvSpPr>
            <a:spLocks noGrp="1" noChangeArrowheads="1"/>
          </p:cNvSpPr>
          <p:nvPr>
            <p:ph type="title"/>
          </p:nvPr>
        </p:nvSpPr>
        <p:spPr bwMode="auto">
          <a:xfrm>
            <a:off x="304800" y="152400"/>
            <a:ext cx="84582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p:hf hdr="0" dt="0"/>
  <p:txStyles>
    <p:titleStyle>
      <a:lvl1pPr algn="l" rtl="0" eaLnBrk="0" fontAlgn="base" hangingPunct="0">
        <a:spcBef>
          <a:spcPct val="0"/>
        </a:spcBef>
        <a:spcAft>
          <a:spcPct val="0"/>
        </a:spcAft>
        <a:defRPr sz="3400" b="1" i="1">
          <a:solidFill>
            <a:srgbClr val="003366"/>
          </a:solidFill>
          <a:latin typeface="+mj-lt"/>
          <a:ea typeface="+mj-ea"/>
          <a:cs typeface="+mj-cs"/>
        </a:defRPr>
      </a:lvl1pPr>
      <a:lvl2pPr algn="l" rtl="0" eaLnBrk="0" fontAlgn="base" hangingPunct="0">
        <a:spcBef>
          <a:spcPct val="0"/>
        </a:spcBef>
        <a:spcAft>
          <a:spcPct val="0"/>
        </a:spcAft>
        <a:defRPr sz="3400" b="1" i="1">
          <a:solidFill>
            <a:srgbClr val="003366"/>
          </a:solidFill>
          <a:latin typeface="Times New Roman" pitchFamily="18" charset="0"/>
        </a:defRPr>
      </a:lvl2pPr>
      <a:lvl3pPr algn="l" rtl="0" eaLnBrk="0" fontAlgn="base" hangingPunct="0">
        <a:spcBef>
          <a:spcPct val="0"/>
        </a:spcBef>
        <a:spcAft>
          <a:spcPct val="0"/>
        </a:spcAft>
        <a:defRPr sz="3400" b="1" i="1">
          <a:solidFill>
            <a:srgbClr val="003366"/>
          </a:solidFill>
          <a:latin typeface="Times New Roman" pitchFamily="18" charset="0"/>
        </a:defRPr>
      </a:lvl3pPr>
      <a:lvl4pPr algn="l" rtl="0" eaLnBrk="0" fontAlgn="base" hangingPunct="0">
        <a:spcBef>
          <a:spcPct val="0"/>
        </a:spcBef>
        <a:spcAft>
          <a:spcPct val="0"/>
        </a:spcAft>
        <a:defRPr sz="3400" b="1" i="1">
          <a:solidFill>
            <a:srgbClr val="003366"/>
          </a:solidFill>
          <a:latin typeface="Times New Roman" pitchFamily="18" charset="0"/>
        </a:defRPr>
      </a:lvl4pPr>
      <a:lvl5pPr algn="l" rtl="0" eaLnBrk="0" fontAlgn="base" hangingPunct="0">
        <a:spcBef>
          <a:spcPct val="0"/>
        </a:spcBef>
        <a:spcAft>
          <a:spcPct val="0"/>
        </a:spcAft>
        <a:defRPr sz="3400" b="1" i="1">
          <a:solidFill>
            <a:srgbClr val="003366"/>
          </a:solidFill>
          <a:latin typeface="Times New Roman" pitchFamily="18" charset="0"/>
        </a:defRPr>
      </a:lvl5pPr>
      <a:lvl6pPr marL="457200" algn="l" rtl="0" fontAlgn="base">
        <a:spcBef>
          <a:spcPct val="0"/>
        </a:spcBef>
        <a:spcAft>
          <a:spcPct val="0"/>
        </a:spcAft>
        <a:defRPr sz="3400" b="1" i="1">
          <a:solidFill>
            <a:srgbClr val="003366"/>
          </a:solidFill>
          <a:latin typeface="Times New Roman" pitchFamily="18" charset="0"/>
        </a:defRPr>
      </a:lvl6pPr>
      <a:lvl7pPr marL="914400" algn="l" rtl="0" fontAlgn="base">
        <a:spcBef>
          <a:spcPct val="0"/>
        </a:spcBef>
        <a:spcAft>
          <a:spcPct val="0"/>
        </a:spcAft>
        <a:defRPr sz="3400" b="1" i="1">
          <a:solidFill>
            <a:srgbClr val="003366"/>
          </a:solidFill>
          <a:latin typeface="Times New Roman" pitchFamily="18" charset="0"/>
        </a:defRPr>
      </a:lvl7pPr>
      <a:lvl8pPr marL="1371600" algn="l" rtl="0" fontAlgn="base">
        <a:spcBef>
          <a:spcPct val="0"/>
        </a:spcBef>
        <a:spcAft>
          <a:spcPct val="0"/>
        </a:spcAft>
        <a:defRPr sz="3400" b="1" i="1">
          <a:solidFill>
            <a:srgbClr val="003366"/>
          </a:solidFill>
          <a:latin typeface="Times New Roman" pitchFamily="18" charset="0"/>
        </a:defRPr>
      </a:lvl8pPr>
      <a:lvl9pPr marL="1828800" algn="l" rtl="0" fontAlgn="base">
        <a:spcBef>
          <a:spcPct val="0"/>
        </a:spcBef>
        <a:spcAft>
          <a:spcPct val="0"/>
        </a:spcAft>
        <a:defRPr sz="3400" b="1" i="1">
          <a:solidFill>
            <a:srgbClr val="003366"/>
          </a:solidFill>
          <a:latin typeface="Times New Roman" pitchFamily="18" charset="0"/>
        </a:defRPr>
      </a:lvl9pPr>
    </p:titleStyle>
    <p:bodyStyle>
      <a:lvl1pPr marL="222250" indent="-222250" algn="l" rtl="0" eaLnBrk="0" fontAlgn="base" hangingPunct="0">
        <a:lnSpc>
          <a:spcPct val="110000"/>
        </a:lnSpc>
        <a:spcBef>
          <a:spcPct val="40000"/>
        </a:spcBef>
        <a:spcAft>
          <a:spcPct val="0"/>
        </a:spcAft>
        <a:buFont typeface="Wingdings" pitchFamily="2" charset="2"/>
        <a:buChar char="§"/>
        <a:defRPr sz="2000">
          <a:solidFill>
            <a:srgbClr val="333333"/>
          </a:solidFill>
          <a:latin typeface="+mn-lt"/>
          <a:ea typeface="+mn-ea"/>
          <a:cs typeface="+mn-cs"/>
        </a:defRPr>
      </a:lvl1pPr>
      <a:lvl2pPr marL="577850" indent="-241300" algn="l" rtl="0" eaLnBrk="0" fontAlgn="base" hangingPunct="0">
        <a:lnSpc>
          <a:spcPct val="110000"/>
        </a:lnSpc>
        <a:spcBef>
          <a:spcPct val="40000"/>
        </a:spcBef>
        <a:spcAft>
          <a:spcPct val="0"/>
        </a:spcAft>
        <a:buChar char="–"/>
        <a:defRPr>
          <a:solidFill>
            <a:srgbClr val="333333"/>
          </a:solidFill>
          <a:latin typeface="+mn-lt"/>
        </a:defRPr>
      </a:lvl2pPr>
      <a:lvl3pPr marL="920750" indent="-228600" algn="l" rtl="0" eaLnBrk="0" fontAlgn="base" hangingPunct="0">
        <a:lnSpc>
          <a:spcPct val="110000"/>
        </a:lnSpc>
        <a:spcBef>
          <a:spcPct val="40000"/>
        </a:spcBef>
        <a:spcAft>
          <a:spcPct val="0"/>
        </a:spcAft>
        <a:buFont typeface="Wingdings" pitchFamily="2" charset="2"/>
        <a:buChar char="§"/>
        <a:defRPr sz="1600">
          <a:solidFill>
            <a:srgbClr val="333333"/>
          </a:solidFill>
          <a:latin typeface="+mn-lt"/>
        </a:defRPr>
      </a:lvl3pPr>
      <a:lvl4pPr marL="1263650" indent="-228600" algn="l" rtl="0" eaLnBrk="0" fontAlgn="base" hangingPunct="0">
        <a:lnSpc>
          <a:spcPct val="110000"/>
        </a:lnSpc>
        <a:spcBef>
          <a:spcPct val="40000"/>
        </a:spcBef>
        <a:spcAft>
          <a:spcPct val="0"/>
        </a:spcAft>
        <a:buChar char="–"/>
        <a:defRPr sz="1600">
          <a:solidFill>
            <a:srgbClr val="333333"/>
          </a:solidFill>
          <a:latin typeface="+mn-lt"/>
        </a:defRPr>
      </a:lvl4pPr>
      <a:lvl5pPr marL="1606550" indent="-228600" algn="l" rtl="0" eaLnBrk="0" fontAlgn="base" hangingPunct="0">
        <a:lnSpc>
          <a:spcPct val="110000"/>
        </a:lnSpc>
        <a:spcBef>
          <a:spcPct val="40000"/>
        </a:spcBef>
        <a:spcAft>
          <a:spcPct val="0"/>
        </a:spcAft>
        <a:buChar char="»"/>
        <a:defRPr sz="1600">
          <a:solidFill>
            <a:srgbClr val="333333"/>
          </a:solidFill>
          <a:latin typeface="+mn-lt"/>
        </a:defRPr>
      </a:lvl5pPr>
      <a:lvl6pPr marL="2063750" indent="-228600" algn="l" rtl="0" fontAlgn="base">
        <a:lnSpc>
          <a:spcPct val="110000"/>
        </a:lnSpc>
        <a:spcBef>
          <a:spcPct val="40000"/>
        </a:spcBef>
        <a:spcAft>
          <a:spcPct val="0"/>
        </a:spcAft>
        <a:buChar char="»"/>
        <a:defRPr sz="1600">
          <a:solidFill>
            <a:srgbClr val="333333"/>
          </a:solidFill>
          <a:latin typeface="+mn-lt"/>
        </a:defRPr>
      </a:lvl6pPr>
      <a:lvl7pPr marL="2520950" indent="-228600" algn="l" rtl="0" fontAlgn="base">
        <a:lnSpc>
          <a:spcPct val="110000"/>
        </a:lnSpc>
        <a:spcBef>
          <a:spcPct val="40000"/>
        </a:spcBef>
        <a:spcAft>
          <a:spcPct val="0"/>
        </a:spcAft>
        <a:buChar char="»"/>
        <a:defRPr sz="1600">
          <a:solidFill>
            <a:srgbClr val="333333"/>
          </a:solidFill>
          <a:latin typeface="+mn-lt"/>
        </a:defRPr>
      </a:lvl7pPr>
      <a:lvl8pPr marL="2978150" indent="-228600" algn="l" rtl="0" fontAlgn="base">
        <a:lnSpc>
          <a:spcPct val="110000"/>
        </a:lnSpc>
        <a:spcBef>
          <a:spcPct val="40000"/>
        </a:spcBef>
        <a:spcAft>
          <a:spcPct val="0"/>
        </a:spcAft>
        <a:buChar char="»"/>
        <a:defRPr sz="1600">
          <a:solidFill>
            <a:srgbClr val="333333"/>
          </a:solidFill>
          <a:latin typeface="+mn-lt"/>
        </a:defRPr>
      </a:lvl8pPr>
      <a:lvl9pPr marL="3435350" indent="-228600" algn="l" rtl="0" fontAlgn="base">
        <a:lnSpc>
          <a:spcPct val="110000"/>
        </a:lnSpc>
        <a:spcBef>
          <a:spcPct val="40000"/>
        </a:spcBef>
        <a:spcAft>
          <a:spcPct val="0"/>
        </a:spcAft>
        <a:buChar char="»"/>
        <a:defRPr sz="16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04800" y="1066800"/>
            <a:ext cx="8382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09443" name="Rectangle 3"/>
          <p:cNvSpPr>
            <a:spLocks noGrp="1" noChangeArrowheads="1"/>
          </p:cNvSpPr>
          <p:nvPr>
            <p:ph type="sldNum" sz="quarter" idx="4"/>
          </p:nvPr>
        </p:nvSpPr>
        <p:spPr bwMode="auto">
          <a:xfrm>
            <a:off x="8001000" y="6248400"/>
            <a:ext cx="914400" cy="40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200">
                <a:solidFill>
                  <a:srgbClr val="333333"/>
                </a:solidFill>
                <a:latin typeface="Arial" charset="0"/>
              </a:defRPr>
            </a:lvl1pPr>
          </a:lstStyle>
          <a:p>
            <a:pPr>
              <a:defRPr/>
            </a:pPr>
            <a:fld id="{2258564C-5106-4011-A040-7AADAC6AF27E}" type="slidenum">
              <a:rPr lang="en-US"/>
              <a:pPr>
                <a:defRPr/>
              </a:pPr>
              <a:t>‹#›</a:t>
            </a:fld>
            <a:endParaRPr lang="en-US"/>
          </a:p>
        </p:txBody>
      </p:sp>
      <p:sp>
        <p:nvSpPr>
          <p:cNvPr id="2109444" name="Line 4"/>
          <p:cNvSpPr>
            <a:spLocks noChangeShapeType="1"/>
          </p:cNvSpPr>
          <p:nvPr/>
        </p:nvSpPr>
        <p:spPr bwMode="auto">
          <a:xfrm>
            <a:off x="381000" y="762000"/>
            <a:ext cx="8382000" cy="0"/>
          </a:xfrm>
          <a:prstGeom prst="line">
            <a:avLst/>
          </a:prstGeom>
          <a:noFill/>
          <a:ln w="28575">
            <a:solidFill>
              <a:srgbClr val="333333"/>
            </a:solidFill>
            <a:round/>
            <a:headEnd/>
            <a:tailEnd/>
          </a:ln>
          <a:effectLst/>
        </p:spPr>
        <p:txBody>
          <a:bodyPr/>
          <a:lstStyle/>
          <a:p>
            <a:pPr algn="ctr">
              <a:defRPr/>
            </a:pPr>
            <a:endParaRPr lang="en-US">
              <a:solidFill>
                <a:srgbClr val="000000"/>
              </a:solidFill>
            </a:endParaRPr>
          </a:p>
        </p:txBody>
      </p:sp>
      <p:sp>
        <p:nvSpPr>
          <p:cNvPr id="1029" name="Rectangle 5"/>
          <p:cNvSpPr>
            <a:spLocks noGrp="1" noChangeArrowheads="1"/>
          </p:cNvSpPr>
          <p:nvPr>
            <p:ph type="title"/>
          </p:nvPr>
        </p:nvSpPr>
        <p:spPr bwMode="auto">
          <a:xfrm>
            <a:off x="304800" y="152400"/>
            <a:ext cx="84582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30" name="Picture 6" descr="DHS_for_ppt"/>
          <p:cNvPicPr>
            <a:picLocks noChangeAspect="1" noChangeArrowheads="1"/>
          </p:cNvPicPr>
          <p:nvPr/>
        </p:nvPicPr>
        <p:blipFill>
          <a:blip r:embed="rId16" cstate="print"/>
          <a:srcRect/>
          <a:stretch>
            <a:fillRect/>
          </a:stretch>
        </p:blipFill>
        <p:spPr bwMode="auto">
          <a:xfrm>
            <a:off x="228600" y="6016625"/>
            <a:ext cx="2211388" cy="688975"/>
          </a:xfrm>
          <a:prstGeom prst="rect">
            <a:avLst/>
          </a:prstGeom>
          <a:noFill/>
          <a:ln w="9525">
            <a:noFill/>
            <a:miter lim="800000"/>
            <a:headEnd/>
            <a:tailEnd/>
          </a:ln>
        </p:spPr>
      </p:pic>
    </p:spTree>
    <p:extLst>
      <p:ext uri="{BB962C8B-B14F-4D97-AF65-F5344CB8AC3E}">
        <p14:creationId xmlns:p14="http://schemas.microsoft.com/office/powerpoint/2010/main" val="361863000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hf hdr="0" ftr="0" dt="0"/>
  <p:txStyles>
    <p:titleStyle>
      <a:lvl1pPr algn="l" rtl="0" eaLnBrk="0" fontAlgn="base" hangingPunct="0">
        <a:spcBef>
          <a:spcPct val="0"/>
        </a:spcBef>
        <a:spcAft>
          <a:spcPct val="0"/>
        </a:spcAft>
        <a:defRPr sz="3400" b="1" i="1">
          <a:solidFill>
            <a:srgbClr val="003366"/>
          </a:solidFill>
          <a:latin typeface="+mj-lt"/>
          <a:ea typeface="+mj-ea"/>
          <a:cs typeface="+mj-cs"/>
        </a:defRPr>
      </a:lvl1pPr>
      <a:lvl2pPr algn="l" rtl="0" eaLnBrk="0" fontAlgn="base" hangingPunct="0">
        <a:spcBef>
          <a:spcPct val="0"/>
        </a:spcBef>
        <a:spcAft>
          <a:spcPct val="0"/>
        </a:spcAft>
        <a:defRPr sz="3400" b="1" i="1">
          <a:solidFill>
            <a:srgbClr val="003366"/>
          </a:solidFill>
          <a:latin typeface="Times New Roman" pitchFamily="18" charset="0"/>
        </a:defRPr>
      </a:lvl2pPr>
      <a:lvl3pPr algn="l" rtl="0" eaLnBrk="0" fontAlgn="base" hangingPunct="0">
        <a:spcBef>
          <a:spcPct val="0"/>
        </a:spcBef>
        <a:spcAft>
          <a:spcPct val="0"/>
        </a:spcAft>
        <a:defRPr sz="3400" b="1" i="1">
          <a:solidFill>
            <a:srgbClr val="003366"/>
          </a:solidFill>
          <a:latin typeface="Times New Roman" pitchFamily="18" charset="0"/>
        </a:defRPr>
      </a:lvl3pPr>
      <a:lvl4pPr algn="l" rtl="0" eaLnBrk="0" fontAlgn="base" hangingPunct="0">
        <a:spcBef>
          <a:spcPct val="0"/>
        </a:spcBef>
        <a:spcAft>
          <a:spcPct val="0"/>
        </a:spcAft>
        <a:defRPr sz="3400" b="1" i="1">
          <a:solidFill>
            <a:srgbClr val="003366"/>
          </a:solidFill>
          <a:latin typeface="Times New Roman" pitchFamily="18" charset="0"/>
        </a:defRPr>
      </a:lvl4pPr>
      <a:lvl5pPr algn="l" rtl="0" eaLnBrk="0" fontAlgn="base" hangingPunct="0">
        <a:spcBef>
          <a:spcPct val="0"/>
        </a:spcBef>
        <a:spcAft>
          <a:spcPct val="0"/>
        </a:spcAft>
        <a:defRPr sz="3400" b="1" i="1">
          <a:solidFill>
            <a:srgbClr val="003366"/>
          </a:solidFill>
          <a:latin typeface="Times New Roman" pitchFamily="18" charset="0"/>
        </a:defRPr>
      </a:lvl5pPr>
      <a:lvl6pPr marL="457200" algn="l" rtl="0" fontAlgn="base">
        <a:spcBef>
          <a:spcPct val="0"/>
        </a:spcBef>
        <a:spcAft>
          <a:spcPct val="0"/>
        </a:spcAft>
        <a:defRPr sz="3400" b="1" i="1">
          <a:solidFill>
            <a:srgbClr val="003366"/>
          </a:solidFill>
          <a:latin typeface="Times New Roman" pitchFamily="18" charset="0"/>
        </a:defRPr>
      </a:lvl6pPr>
      <a:lvl7pPr marL="914400" algn="l" rtl="0" fontAlgn="base">
        <a:spcBef>
          <a:spcPct val="0"/>
        </a:spcBef>
        <a:spcAft>
          <a:spcPct val="0"/>
        </a:spcAft>
        <a:defRPr sz="3400" b="1" i="1">
          <a:solidFill>
            <a:srgbClr val="003366"/>
          </a:solidFill>
          <a:latin typeface="Times New Roman" pitchFamily="18" charset="0"/>
        </a:defRPr>
      </a:lvl7pPr>
      <a:lvl8pPr marL="1371600" algn="l" rtl="0" fontAlgn="base">
        <a:spcBef>
          <a:spcPct val="0"/>
        </a:spcBef>
        <a:spcAft>
          <a:spcPct val="0"/>
        </a:spcAft>
        <a:defRPr sz="3400" b="1" i="1">
          <a:solidFill>
            <a:srgbClr val="003366"/>
          </a:solidFill>
          <a:latin typeface="Times New Roman" pitchFamily="18" charset="0"/>
        </a:defRPr>
      </a:lvl8pPr>
      <a:lvl9pPr marL="1828800" algn="l" rtl="0" fontAlgn="base">
        <a:spcBef>
          <a:spcPct val="0"/>
        </a:spcBef>
        <a:spcAft>
          <a:spcPct val="0"/>
        </a:spcAft>
        <a:defRPr sz="3400" b="1" i="1">
          <a:solidFill>
            <a:srgbClr val="003366"/>
          </a:solidFill>
          <a:latin typeface="Times New Roman" pitchFamily="18" charset="0"/>
        </a:defRPr>
      </a:lvl9pPr>
    </p:titleStyle>
    <p:bodyStyle>
      <a:lvl1pPr marL="222250" indent="-222250" algn="l" rtl="0" eaLnBrk="0" fontAlgn="base" hangingPunct="0">
        <a:lnSpc>
          <a:spcPct val="110000"/>
        </a:lnSpc>
        <a:spcBef>
          <a:spcPct val="40000"/>
        </a:spcBef>
        <a:spcAft>
          <a:spcPct val="0"/>
        </a:spcAft>
        <a:buFont typeface="Wingdings" pitchFamily="2" charset="2"/>
        <a:buChar char="§"/>
        <a:defRPr sz="2000">
          <a:solidFill>
            <a:srgbClr val="333333"/>
          </a:solidFill>
          <a:latin typeface="+mn-lt"/>
          <a:ea typeface="+mn-ea"/>
          <a:cs typeface="+mn-cs"/>
        </a:defRPr>
      </a:lvl1pPr>
      <a:lvl2pPr marL="577850" indent="-241300" algn="l" rtl="0" eaLnBrk="0" fontAlgn="base" hangingPunct="0">
        <a:lnSpc>
          <a:spcPct val="110000"/>
        </a:lnSpc>
        <a:spcBef>
          <a:spcPct val="40000"/>
        </a:spcBef>
        <a:spcAft>
          <a:spcPct val="0"/>
        </a:spcAft>
        <a:buChar char="–"/>
        <a:defRPr>
          <a:solidFill>
            <a:srgbClr val="333333"/>
          </a:solidFill>
          <a:latin typeface="+mn-lt"/>
        </a:defRPr>
      </a:lvl2pPr>
      <a:lvl3pPr marL="920750" indent="-228600" algn="l" rtl="0" eaLnBrk="0" fontAlgn="base" hangingPunct="0">
        <a:lnSpc>
          <a:spcPct val="110000"/>
        </a:lnSpc>
        <a:spcBef>
          <a:spcPct val="40000"/>
        </a:spcBef>
        <a:spcAft>
          <a:spcPct val="0"/>
        </a:spcAft>
        <a:buFont typeface="Wingdings" pitchFamily="2" charset="2"/>
        <a:buChar char="§"/>
        <a:defRPr sz="1600">
          <a:solidFill>
            <a:srgbClr val="333333"/>
          </a:solidFill>
          <a:latin typeface="+mn-lt"/>
        </a:defRPr>
      </a:lvl3pPr>
      <a:lvl4pPr marL="1263650" indent="-228600" algn="l" rtl="0" eaLnBrk="0" fontAlgn="base" hangingPunct="0">
        <a:lnSpc>
          <a:spcPct val="110000"/>
        </a:lnSpc>
        <a:spcBef>
          <a:spcPct val="40000"/>
        </a:spcBef>
        <a:spcAft>
          <a:spcPct val="0"/>
        </a:spcAft>
        <a:buChar char="–"/>
        <a:defRPr sz="1600">
          <a:solidFill>
            <a:srgbClr val="333333"/>
          </a:solidFill>
          <a:latin typeface="+mn-lt"/>
        </a:defRPr>
      </a:lvl4pPr>
      <a:lvl5pPr marL="1606550" indent="-228600" algn="l" rtl="0" eaLnBrk="0" fontAlgn="base" hangingPunct="0">
        <a:lnSpc>
          <a:spcPct val="110000"/>
        </a:lnSpc>
        <a:spcBef>
          <a:spcPct val="40000"/>
        </a:spcBef>
        <a:spcAft>
          <a:spcPct val="0"/>
        </a:spcAft>
        <a:buChar char="»"/>
        <a:defRPr sz="1600">
          <a:solidFill>
            <a:srgbClr val="333333"/>
          </a:solidFill>
          <a:latin typeface="+mn-lt"/>
        </a:defRPr>
      </a:lvl5pPr>
      <a:lvl6pPr marL="2063750" indent="-228600" algn="l" rtl="0" fontAlgn="base">
        <a:lnSpc>
          <a:spcPct val="110000"/>
        </a:lnSpc>
        <a:spcBef>
          <a:spcPct val="40000"/>
        </a:spcBef>
        <a:spcAft>
          <a:spcPct val="0"/>
        </a:spcAft>
        <a:buChar char="»"/>
        <a:defRPr sz="1600">
          <a:solidFill>
            <a:srgbClr val="333333"/>
          </a:solidFill>
          <a:latin typeface="+mn-lt"/>
        </a:defRPr>
      </a:lvl6pPr>
      <a:lvl7pPr marL="2520950" indent="-228600" algn="l" rtl="0" fontAlgn="base">
        <a:lnSpc>
          <a:spcPct val="110000"/>
        </a:lnSpc>
        <a:spcBef>
          <a:spcPct val="40000"/>
        </a:spcBef>
        <a:spcAft>
          <a:spcPct val="0"/>
        </a:spcAft>
        <a:buChar char="»"/>
        <a:defRPr sz="1600">
          <a:solidFill>
            <a:srgbClr val="333333"/>
          </a:solidFill>
          <a:latin typeface="+mn-lt"/>
        </a:defRPr>
      </a:lvl7pPr>
      <a:lvl8pPr marL="2978150" indent="-228600" algn="l" rtl="0" fontAlgn="base">
        <a:lnSpc>
          <a:spcPct val="110000"/>
        </a:lnSpc>
        <a:spcBef>
          <a:spcPct val="40000"/>
        </a:spcBef>
        <a:spcAft>
          <a:spcPct val="0"/>
        </a:spcAft>
        <a:buChar char="»"/>
        <a:defRPr sz="1600">
          <a:solidFill>
            <a:srgbClr val="333333"/>
          </a:solidFill>
          <a:latin typeface="+mn-lt"/>
        </a:defRPr>
      </a:lvl8pPr>
      <a:lvl9pPr marL="3435350" indent="-228600" algn="l" rtl="0" fontAlgn="base">
        <a:lnSpc>
          <a:spcPct val="110000"/>
        </a:lnSpc>
        <a:spcBef>
          <a:spcPct val="40000"/>
        </a:spcBef>
        <a:spcAft>
          <a:spcPct val="0"/>
        </a:spcAft>
        <a:buChar char="»"/>
        <a:defRPr sz="16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04800" y="1066800"/>
            <a:ext cx="8382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09443" name="Rectangle 3"/>
          <p:cNvSpPr>
            <a:spLocks noGrp="1" noChangeArrowheads="1"/>
          </p:cNvSpPr>
          <p:nvPr>
            <p:ph type="sldNum" sz="quarter" idx="4"/>
          </p:nvPr>
        </p:nvSpPr>
        <p:spPr bwMode="auto">
          <a:xfrm>
            <a:off x="8001000" y="6248400"/>
            <a:ext cx="914400" cy="40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200">
                <a:solidFill>
                  <a:srgbClr val="333333"/>
                </a:solidFill>
                <a:latin typeface="Arial" charset="0"/>
              </a:defRPr>
            </a:lvl1pPr>
          </a:lstStyle>
          <a:p>
            <a:pPr>
              <a:defRPr/>
            </a:pPr>
            <a:fld id="{1471FF17-5E25-4C25-A0F4-855BF8F777E5}" type="slidenum">
              <a:rPr lang="en-US"/>
              <a:pPr>
                <a:defRPr/>
              </a:pPr>
              <a:t>‹#›</a:t>
            </a:fld>
            <a:endParaRPr lang="en-US" dirty="0"/>
          </a:p>
        </p:txBody>
      </p:sp>
      <p:sp>
        <p:nvSpPr>
          <p:cNvPr id="2109444" name="Line 4"/>
          <p:cNvSpPr>
            <a:spLocks noChangeShapeType="1"/>
          </p:cNvSpPr>
          <p:nvPr/>
        </p:nvSpPr>
        <p:spPr bwMode="auto">
          <a:xfrm>
            <a:off x="381000" y="762000"/>
            <a:ext cx="8382000" cy="0"/>
          </a:xfrm>
          <a:prstGeom prst="line">
            <a:avLst/>
          </a:prstGeom>
          <a:noFill/>
          <a:ln w="28575">
            <a:solidFill>
              <a:srgbClr val="333333"/>
            </a:solidFill>
            <a:round/>
            <a:headEnd/>
            <a:tailEnd/>
          </a:ln>
          <a:effectLst/>
        </p:spPr>
        <p:txBody>
          <a:bodyPr/>
          <a:lstStyle/>
          <a:p>
            <a:pPr algn="ctr">
              <a:defRPr/>
            </a:pPr>
            <a:endParaRPr lang="en-US" dirty="0">
              <a:solidFill>
                <a:srgbClr val="000000"/>
              </a:solidFill>
            </a:endParaRPr>
          </a:p>
        </p:txBody>
      </p:sp>
      <p:sp>
        <p:nvSpPr>
          <p:cNvPr id="1029" name="Rectangle 5"/>
          <p:cNvSpPr>
            <a:spLocks noGrp="1" noChangeArrowheads="1"/>
          </p:cNvSpPr>
          <p:nvPr>
            <p:ph type="title"/>
          </p:nvPr>
        </p:nvSpPr>
        <p:spPr bwMode="auto">
          <a:xfrm>
            <a:off x="304800" y="152400"/>
            <a:ext cx="84582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30" name="Picture 6" descr="DHS_for_ppt"/>
          <p:cNvPicPr>
            <a:picLocks noChangeAspect="1" noChangeArrowheads="1"/>
          </p:cNvPicPr>
          <p:nvPr/>
        </p:nvPicPr>
        <p:blipFill>
          <a:blip r:embed="rId15" cstate="print"/>
          <a:srcRect/>
          <a:stretch>
            <a:fillRect/>
          </a:stretch>
        </p:blipFill>
        <p:spPr bwMode="auto">
          <a:xfrm>
            <a:off x="228600" y="6016625"/>
            <a:ext cx="2211388" cy="688975"/>
          </a:xfrm>
          <a:prstGeom prst="rect">
            <a:avLst/>
          </a:prstGeom>
          <a:noFill/>
          <a:ln w="9525">
            <a:noFill/>
            <a:miter lim="800000"/>
            <a:headEnd/>
            <a:tailEnd/>
          </a:ln>
        </p:spPr>
      </p:pic>
    </p:spTree>
    <p:extLst>
      <p:ext uri="{BB962C8B-B14F-4D97-AF65-F5344CB8AC3E}">
        <p14:creationId xmlns:p14="http://schemas.microsoft.com/office/powerpoint/2010/main" val="120965531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7" r:id="rId13"/>
  </p:sldLayoutIdLst>
  <p:hf hdr="0" dt="0"/>
  <p:txStyles>
    <p:titleStyle>
      <a:lvl1pPr algn="l" rtl="0" eaLnBrk="0" fontAlgn="base" hangingPunct="0">
        <a:spcBef>
          <a:spcPct val="0"/>
        </a:spcBef>
        <a:spcAft>
          <a:spcPct val="0"/>
        </a:spcAft>
        <a:defRPr sz="3400" b="1" i="1">
          <a:solidFill>
            <a:srgbClr val="003366"/>
          </a:solidFill>
          <a:latin typeface="+mj-lt"/>
          <a:ea typeface="+mj-ea"/>
          <a:cs typeface="+mj-cs"/>
        </a:defRPr>
      </a:lvl1pPr>
      <a:lvl2pPr algn="l" rtl="0" eaLnBrk="0" fontAlgn="base" hangingPunct="0">
        <a:spcBef>
          <a:spcPct val="0"/>
        </a:spcBef>
        <a:spcAft>
          <a:spcPct val="0"/>
        </a:spcAft>
        <a:defRPr sz="3400" b="1" i="1">
          <a:solidFill>
            <a:srgbClr val="003366"/>
          </a:solidFill>
          <a:latin typeface="Times New Roman" pitchFamily="18" charset="0"/>
        </a:defRPr>
      </a:lvl2pPr>
      <a:lvl3pPr algn="l" rtl="0" eaLnBrk="0" fontAlgn="base" hangingPunct="0">
        <a:spcBef>
          <a:spcPct val="0"/>
        </a:spcBef>
        <a:spcAft>
          <a:spcPct val="0"/>
        </a:spcAft>
        <a:defRPr sz="3400" b="1" i="1">
          <a:solidFill>
            <a:srgbClr val="003366"/>
          </a:solidFill>
          <a:latin typeface="Times New Roman" pitchFamily="18" charset="0"/>
        </a:defRPr>
      </a:lvl3pPr>
      <a:lvl4pPr algn="l" rtl="0" eaLnBrk="0" fontAlgn="base" hangingPunct="0">
        <a:spcBef>
          <a:spcPct val="0"/>
        </a:spcBef>
        <a:spcAft>
          <a:spcPct val="0"/>
        </a:spcAft>
        <a:defRPr sz="3400" b="1" i="1">
          <a:solidFill>
            <a:srgbClr val="003366"/>
          </a:solidFill>
          <a:latin typeface="Times New Roman" pitchFamily="18" charset="0"/>
        </a:defRPr>
      </a:lvl4pPr>
      <a:lvl5pPr algn="l" rtl="0" eaLnBrk="0" fontAlgn="base" hangingPunct="0">
        <a:spcBef>
          <a:spcPct val="0"/>
        </a:spcBef>
        <a:spcAft>
          <a:spcPct val="0"/>
        </a:spcAft>
        <a:defRPr sz="3400" b="1" i="1">
          <a:solidFill>
            <a:srgbClr val="003366"/>
          </a:solidFill>
          <a:latin typeface="Times New Roman" pitchFamily="18" charset="0"/>
        </a:defRPr>
      </a:lvl5pPr>
      <a:lvl6pPr marL="457200" algn="l" rtl="0" fontAlgn="base">
        <a:spcBef>
          <a:spcPct val="0"/>
        </a:spcBef>
        <a:spcAft>
          <a:spcPct val="0"/>
        </a:spcAft>
        <a:defRPr sz="3400" b="1" i="1">
          <a:solidFill>
            <a:srgbClr val="003366"/>
          </a:solidFill>
          <a:latin typeface="Times New Roman" pitchFamily="18" charset="0"/>
        </a:defRPr>
      </a:lvl6pPr>
      <a:lvl7pPr marL="914400" algn="l" rtl="0" fontAlgn="base">
        <a:spcBef>
          <a:spcPct val="0"/>
        </a:spcBef>
        <a:spcAft>
          <a:spcPct val="0"/>
        </a:spcAft>
        <a:defRPr sz="3400" b="1" i="1">
          <a:solidFill>
            <a:srgbClr val="003366"/>
          </a:solidFill>
          <a:latin typeface="Times New Roman" pitchFamily="18" charset="0"/>
        </a:defRPr>
      </a:lvl7pPr>
      <a:lvl8pPr marL="1371600" algn="l" rtl="0" fontAlgn="base">
        <a:spcBef>
          <a:spcPct val="0"/>
        </a:spcBef>
        <a:spcAft>
          <a:spcPct val="0"/>
        </a:spcAft>
        <a:defRPr sz="3400" b="1" i="1">
          <a:solidFill>
            <a:srgbClr val="003366"/>
          </a:solidFill>
          <a:latin typeface="Times New Roman" pitchFamily="18" charset="0"/>
        </a:defRPr>
      </a:lvl8pPr>
      <a:lvl9pPr marL="1828800" algn="l" rtl="0" fontAlgn="base">
        <a:spcBef>
          <a:spcPct val="0"/>
        </a:spcBef>
        <a:spcAft>
          <a:spcPct val="0"/>
        </a:spcAft>
        <a:defRPr sz="3400" b="1" i="1">
          <a:solidFill>
            <a:srgbClr val="003366"/>
          </a:solidFill>
          <a:latin typeface="Times New Roman" pitchFamily="18" charset="0"/>
        </a:defRPr>
      </a:lvl9pPr>
    </p:titleStyle>
    <p:bodyStyle>
      <a:lvl1pPr marL="222250" indent="-222250" algn="l" rtl="0" eaLnBrk="0" fontAlgn="base" hangingPunct="0">
        <a:lnSpc>
          <a:spcPct val="110000"/>
        </a:lnSpc>
        <a:spcBef>
          <a:spcPct val="40000"/>
        </a:spcBef>
        <a:spcAft>
          <a:spcPct val="0"/>
        </a:spcAft>
        <a:buFont typeface="Wingdings" pitchFamily="2" charset="2"/>
        <a:buChar char="§"/>
        <a:defRPr sz="2000">
          <a:solidFill>
            <a:srgbClr val="333333"/>
          </a:solidFill>
          <a:latin typeface="+mn-lt"/>
          <a:ea typeface="+mn-ea"/>
          <a:cs typeface="+mn-cs"/>
        </a:defRPr>
      </a:lvl1pPr>
      <a:lvl2pPr marL="577850" indent="-241300" algn="l" rtl="0" eaLnBrk="0" fontAlgn="base" hangingPunct="0">
        <a:lnSpc>
          <a:spcPct val="110000"/>
        </a:lnSpc>
        <a:spcBef>
          <a:spcPct val="40000"/>
        </a:spcBef>
        <a:spcAft>
          <a:spcPct val="0"/>
        </a:spcAft>
        <a:buChar char="–"/>
        <a:defRPr>
          <a:solidFill>
            <a:srgbClr val="333333"/>
          </a:solidFill>
          <a:latin typeface="+mn-lt"/>
        </a:defRPr>
      </a:lvl2pPr>
      <a:lvl3pPr marL="920750" indent="-228600" algn="l" rtl="0" eaLnBrk="0" fontAlgn="base" hangingPunct="0">
        <a:lnSpc>
          <a:spcPct val="110000"/>
        </a:lnSpc>
        <a:spcBef>
          <a:spcPct val="40000"/>
        </a:spcBef>
        <a:spcAft>
          <a:spcPct val="0"/>
        </a:spcAft>
        <a:buFont typeface="Wingdings" pitchFamily="2" charset="2"/>
        <a:buChar char="§"/>
        <a:defRPr sz="1600">
          <a:solidFill>
            <a:srgbClr val="333333"/>
          </a:solidFill>
          <a:latin typeface="+mn-lt"/>
        </a:defRPr>
      </a:lvl3pPr>
      <a:lvl4pPr marL="1263650" indent="-228600" algn="l" rtl="0" eaLnBrk="0" fontAlgn="base" hangingPunct="0">
        <a:lnSpc>
          <a:spcPct val="110000"/>
        </a:lnSpc>
        <a:spcBef>
          <a:spcPct val="40000"/>
        </a:spcBef>
        <a:spcAft>
          <a:spcPct val="0"/>
        </a:spcAft>
        <a:buChar char="–"/>
        <a:defRPr sz="1600">
          <a:solidFill>
            <a:srgbClr val="333333"/>
          </a:solidFill>
          <a:latin typeface="+mn-lt"/>
        </a:defRPr>
      </a:lvl4pPr>
      <a:lvl5pPr marL="1606550" indent="-228600" algn="l" rtl="0" eaLnBrk="0" fontAlgn="base" hangingPunct="0">
        <a:lnSpc>
          <a:spcPct val="110000"/>
        </a:lnSpc>
        <a:spcBef>
          <a:spcPct val="40000"/>
        </a:spcBef>
        <a:spcAft>
          <a:spcPct val="0"/>
        </a:spcAft>
        <a:buChar char="»"/>
        <a:defRPr sz="1600">
          <a:solidFill>
            <a:srgbClr val="333333"/>
          </a:solidFill>
          <a:latin typeface="+mn-lt"/>
        </a:defRPr>
      </a:lvl5pPr>
      <a:lvl6pPr marL="2063750" indent="-228600" algn="l" rtl="0" fontAlgn="base">
        <a:lnSpc>
          <a:spcPct val="110000"/>
        </a:lnSpc>
        <a:spcBef>
          <a:spcPct val="40000"/>
        </a:spcBef>
        <a:spcAft>
          <a:spcPct val="0"/>
        </a:spcAft>
        <a:buChar char="»"/>
        <a:defRPr sz="1600">
          <a:solidFill>
            <a:srgbClr val="333333"/>
          </a:solidFill>
          <a:latin typeface="+mn-lt"/>
        </a:defRPr>
      </a:lvl6pPr>
      <a:lvl7pPr marL="2520950" indent="-228600" algn="l" rtl="0" fontAlgn="base">
        <a:lnSpc>
          <a:spcPct val="110000"/>
        </a:lnSpc>
        <a:spcBef>
          <a:spcPct val="40000"/>
        </a:spcBef>
        <a:spcAft>
          <a:spcPct val="0"/>
        </a:spcAft>
        <a:buChar char="»"/>
        <a:defRPr sz="1600">
          <a:solidFill>
            <a:srgbClr val="333333"/>
          </a:solidFill>
          <a:latin typeface="+mn-lt"/>
        </a:defRPr>
      </a:lvl7pPr>
      <a:lvl8pPr marL="2978150" indent="-228600" algn="l" rtl="0" fontAlgn="base">
        <a:lnSpc>
          <a:spcPct val="110000"/>
        </a:lnSpc>
        <a:spcBef>
          <a:spcPct val="40000"/>
        </a:spcBef>
        <a:spcAft>
          <a:spcPct val="0"/>
        </a:spcAft>
        <a:buChar char="»"/>
        <a:defRPr sz="1600">
          <a:solidFill>
            <a:srgbClr val="333333"/>
          </a:solidFill>
          <a:latin typeface="+mn-lt"/>
        </a:defRPr>
      </a:lvl8pPr>
      <a:lvl9pPr marL="3435350" indent="-228600" algn="l" rtl="0" fontAlgn="base">
        <a:lnSpc>
          <a:spcPct val="110000"/>
        </a:lnSpc>
        <a:spcBef>
          <a:spcPct val="40000"/>
        </a:spcBef>
        <a:spcAft>
          <a:spcPct val="0"/>
        </a:spcAft>
        <a:buChar char="»"/>
        <a:defRPr sz="16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image" Target="../media/image24.gif"/><Relationship Id="rId7" Type="http://schemas.openxmlformats.org/officeDocument/2006/relationships/image" Target="../media/image28.gi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7.gif"/><Relationship Id="rId5" Type="http://schemas.openxmlformats.org/officeDocument/2006/relationships/image" Target="../media/image26.gif"/><Relationship Id="rId10" Type="http://schemas.openxmlformats.org/officeDocument/2006/relationships/image" Target="../media/image31.png"/><Relationship Id="rId4" Type="http://schemas.openxmlformats.org/officeDocument/2006/relationships/image" Target="../media/image25.gif"/><Relationship Id="rId9" Type="http://schemas.openxmlformats.org/officeDocument/2006/relationships/image" Target="../media/image30.gif"/></Relationships>
</file>

<file path=ppt/slides/_rels/slide5.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6" name="Rectangle 13"/>
          <p:cNvSpPr>
            <a:spLocks noGrp="1" noChangeArrowheads="1"/>
          </p:cNvSpPr>
          <p:nvPr>
            <p:ph type="ctrTitle"/>
          </p:nvPr>
        </p:nvSpPr>
        <p:spPr>
          <a:xfrm>
            <a:off x="300248" y="136525"/>
            <a:ext cx="8226425" cy="701675"/>
          </a:xfrm>
        </p:spPr>
        <p:txBody>
          <a:bodyPr/>
          <a:lstStyle/>
          <a:p>
            <a:r>
              <a:rPr lang="en-US" dirty="0" smtClean="0"/>
              <a:t>Domestic Nuclear Detection Office</a:t>
            </a:r>
            <a:endParaRPr lang="en-US" sz="2500" dirty="0">
              <a:solidFill>
                <a:srgbClr val="333333"/>
              </a:solidFill>
              <a:latin typeface="+mn-lt"/>
              <a:ea typeface="+mn-ea"/>
              <a:cs typeface="+mn-cs"/>
            </a:endParaRPr>
          </a:p>
        </p:txBody>
      </p:sp>
      <p:sp>
        <p:nvSpPr>
          <p:cNvPr id="11277" name="Text Box 14"/>
          <p:cNvSpPr txBox="1">
            <a:spLocks noChangeArrowheads="1"/>
          </p:cNvSpPr>
          <p:nvPr/>
        </p:nvSpPr>
        <p:spPr bwMode="auto">
          <a:xfrm>
            <a:off x="7835900" y="698501"/>
            <a:ext cx="635000" cy="366713"/>
          </a:xfrm>
          <a:prstGeom prst="rect">
            <a:avLst/>
          </a:prstGeom>
          <a:noFill/>
          <a:ln w="9525">
            <a:noFill/>
            <a:miter lim="800000"/>
            <a:headEnd/>
            <a:tailEnd/>
          </a:ln>
        </p:spPr>
        <p:txBody>
          <a:bodyPr lIns="91427" tIns="45713" rIns="91427" bIns="45713">
            <a:spAutoFit/>
          </a:bodyPr>
          <a:lstStyle/>
          <a:p>
            <a:pPr fontAlgn="base">
              <a:spcBef>
                <a:spcPct val="50000"/>
              </a:spcBef>
              <a:spcAft>
                <a:spcPct val="0"/>
              </a:spcAft>
            </a:pPr>
            <a:endParaRPr lang="en-US" i="1" dirty="0">
              <a:solidFill>
                <a:srgbClr val="000000"/>
              </a:solidFill>
            </a:endParaRPr>
          </a:p>
        </p:txBody>
      </p:sp>
      <p:sp>
        <p:nvSpPr>
          <p:cNvPr id="27" name="Rectangle 22"/>
          <p:cNvSpPr>
            <a:spLocks noChangeArrowheads="1"/>
          </p:cNvSpPr>
          <p:nvPr/>
        </p:nvSpPr>
        <p:spPr bwMode="auto">
          <a:xfrm>
            <a:off x="389627" y="4597880"/>
            <a:ext cx="4613456" cy="1219200"/>
          </a:xfrm>
          <a:prstGeom prst="rect">
            <a:avLst/>
          </a:prstGeom>
          <a:solidFill>
            <a:srgbClr val="FFFFFF"/>
          </a:solidFill>
          <a:ln w="9525">
            <a:noFill/>
            <a:miter lim="800000"/>
            <a:headEnd/>
            <a:tailEnd/>
          </a:ln>
        </p:spPr>
        <p:txBody>
          <a:bodyPr lIns="91427" tIns="45713" rIns="91427" bIns="45713"/>
          <a:lstStyle/>
          <a:p>
            <a:pPr fontAlgn="base">
              <a:spcBef>
                <a:spcPct val="0"/>
              </a:spcBef>
              <a:spcAft>
                <a:spcPts val="600"/>
              </a:spcAft>
            </a:pPr>
            <a:r>
              <a:rPr lang="en-US" sz="2000" dirty="0" smtClean="0">
                <a:solidFill>
                  <a:srgbClr val="003366"/>
                </a:solidFill>
                <a:latin typeface="Times New Roman"/>
              </a:rPr>
              <a:t>Samantha K. Connelly</a:t>
            </a:r>
          </a:p>
          <a:p>
            <a:pPr fontAlgn="base">
              <a:spcBef>
                <a:spcPct val="0"/>
              </a:spcBef>
              <a:spcAft>
                <a:spcPts val="600"/>
              </a:spcAft>
            </a:pPr>
            <a:r>
              <a:rPr lang="en-US" sz="2000" i="1" dirty="0" smtClean="0">
                <a:solidFill>
                  <a:srgbClr val="003366"/>
                </a:solidFill>
                <a:latin typeface="Times New Roman"/>
              </a:rPr>
              <a:t>Program Manager</a:t>
            </a:r>
            <a:endParaRPr lang="en-US" sz="2000" i="1" dirty="0">
              <a:solidFill>
                <a:srgbClr val="003366"/>
              </a:solidFill>
              <a:latin typeface="Times New Roman"/>
            </a:endParaRPr>
          </a:p>
        </p:txBody>
      </p:sp>
      <p:sp>
        <p:nvSpPr>
          <p:cNvPr id="7" name="Rectangle 2"/>
          <p:cNvSpPr>
            <a:spLocks noChangeArrowheads="1"/>
          </p:cNvSpPr>
          <p:nvPr/>
        </p:nvSpPr>
        <p:spPr bwMode="auto">
          <a:xfrm>
            <a:off x="228600" y="1828800"/>
            <a:ext cx="4515629" cy="2133600"/>
          </a:xfrm>
          <a:prstGeom prst="rect">
            <a:avLst/>
          </a:prstGeom>
          <a:noFill/>
          <a:ln w="9525">
            <a:noFill/>
            <a:miter lim="800000"/>
            <a:headEnd/>
            <a:tailEnd/>
          </a:ln>
        </p:spPr>
        <p:txBody>
          <a:bodyPr lIns="91427" tIns="45713" rIns="91427" bIns="45713" anchor="t"/>
          <a:lstStyle/>
          <a:p>
            <a:pPr>
              <a:lnSpc>
                <a:spcPct val="80000"/>
              </a:lnSpc>
            </a:pPr>
            <a:r>
              <a:rPr lang="en-US" sz="3200" dirty="0">
                <a:solidFill>
                  <a:srgbClr val="003366"/>
                </a:solidFill>
                <a:latin typeface="Times New Roman"/>
              </a:rPr>
              <a:t>Nuclear Forensics Expertise Development:  Transferring Knowledge to the Next Generation</a:t>
            </a:r>
          </a:p>
          <a:p>
            <a:pPr fontAlgn="base">
              <a:lnSpc>
                <a:spcPct val="80000"/>
              </a:lnSpc>
              <a:spcBef>
                <a:spcPct val="0"/>
              </a:spcBef>
              <a:spcAft>
                <a:spcPct val="0"/>
              </a:spcAft>
            </a:pPr>
            <a:endParaRPr lang="en-US" sz="3600" dirty="0">
              <a:solidFill>
                <a:srgbClr val="003366"/>
              </a:solidFill>
              <a:latin typeface="Times New Roman"/>
            </a:endParaRPr>
          </a:p>
          <a:p>
            <a:pPr fontAlgn="base">
              <a:lnSpc>
                <a:spcPct val="80000"/>
              </a:lnSpc>
              <a:spcBef>
                <a:spcPct val="0"/>
              </a:spcBef>
              <a:spcAft>
                <a:spcPct val="0"/>
              </a:spcAft>
            </a:pPr>
            <a:r>
              <a:rPr lang="en-US" sz="2400" dirty="0" smtClean="0">
                <a:solidFill>
                  <a:srgbClr val="003366"/>
                </a:solidFill>
                <a:latin typeface="Times New Roman"/>
              </a:rPr>
              <a:t>July 9, 2014</a:t>
            </a:r>
            <a:endParaRPr lang="en-US" sz="2400" dirty="0">
              <a:solidFill>
                <a:srgbClr val="003366"/>
              </a:solidFill>
              <a:latin typeface="Times New Roman"/>
            </a:endParaRPr>
          </a:p>
          <a:p>
            <a:pPr fontAlgn="base">
              <a:lnSpc>
                <a:spcPct val="80000"/>
              </a:lnSpc>
              <a:spcBef>
                <a:spcPct val="0"/>
              </a:spcBef>
              <a:spcAft>
                <a:spcPct val="0"/>
              </a:spcAft>
            </a:pPr>
            <a:endParaRPr lang="en-US" sz="2500" dirty="0">
              <a:solidFill>
                <a:srgbClr val="003366"/>
              </a:solidFill>
              <a:latin typeface="Times New Roman"/>
            </a:endParaRPr>
          </a:p>
          <a:p>
            <a:pPr fontAlgn="base">
              <a:lnSpc>
                <a:spcPct val="80000"/>
              </a:lnSpc>
              <a:spcBef>
                <a:spcPct val="0"/>
              </a:spcBef>
              <a:spcAft>
                <a:spcPct val="0"/>
              </a:spcAft>
            </a:pPr>
            <a:r>
              <a:rPr lang="en-US" sz="2500" dirty="0">
                <a:solidFill>
                  <a:srgbClr val="003366"/>
                </a:solidFill>
              </a:rPr>
              <a:t/>
            </a:r>
            <a:br>
              <a:rPr lang="en-US" sz="2500" dirty="0">
                <a:solidFill>
                  <a:srgbClr val="003366"/>
                </a:solidFill>
              </a:rPr>
            </a:br>
            <a:endParaRPr lang="en-US" dirty="0">
              <a:solidFill>
                <a:srgbClr val="003366"/>
              </a:solidFill>
            </a:endParaRPr>
          </a:p>
        </p:txBody>
      </p:sp>
      <p:pic>
        <p:nvPicPr>
          <p:cNvPr id="8" name="Picture 13" descr="DHS_GrayType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800" y="5486400"/>
            <a:ext cx="3683000" cy="10715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cstate="print"/>
          <a:srcRect/>
          <a:stretch>
            <a:fillRect/>
          </a:stretch>
        </p:blipFill>
        <p:spPr bwMode="auto">
          <a:xfrm>
            <a:off x="7153264" y="1285319"/>
            <a:ext cx="1593522" cy="1961753"/>
          </a:xfrm>
          <a:prstGeom prst="rect">
            <a:avLst/>
          </a:prstGeom>
          <a:noFill/>
          <a:ln w="9525" algn="ctr">
            <a:solidFill>
              <a:schemeClr val="tx1"/>
            </a:solidFill>
            <a:miter lim="800000"/>
            <a:headEnd/>
            <a:tailEnd/>
          </a:ln>
        </p:spPr>
      </p:pic>
      <p:pic>
        <p:nvPicPr>
          <p:cNvPr id="10" name="Picture 9" descr="D:\Documents and Settings\janice.ferguson\My Documents\DNDO\Programs\Handheld Progam\Pics\RadSeeker in use-USCG.JPG"/>
          <p:cNvPicPr>
            <a:picLocks noChangeAspect="1" noChangeArrowheads="1"/>
          </p:cNvPicPr>
          <p:nvPr/>
        </p:nvPicPr>
        <p:blipFill>
          <a:blip r:embed="rId5" cstate="print"/>
          <a:srcRect/>
          <a:stretch>
            <a:fillRect/>
          </a:stretch>
        </p:blipFill>
        <p:spPr bwMode="auto">
          <a:xfrm>
            <a:off x="4414194" y="3011196"/>
            <a:ext cx="2081081" cy="1560812"/>
          </a:xfrm>
          <a:prstGeom prst="rect">
            <a:avLst/>
          </a:prstGeom>
          <a:noFill/>
          <a:ln>
            <a:solidFill>
              <a:schemeClr val="tx1"/>
            </a:solidFill>
          </a:ln>
        </p:spPr>
      </p:pic>
      <p:pic>
        <p:nvPicPr>
          <p:cNvPr id="11" name="Picture 5"/>
          <p:cNvPicPr>
            <a:picLocks noChangeAspect="1" noChangeArrowheads="1"/>
          </p:cNvPicPr>
          <p:nvPr/>
        </p:nvPicPr>
        <p:blipFill>
          <a:blip r:embed="rId6" cstate="print"/>
          <a:srcRect/>
          <a:stretch>
            <a:fillRect/>
          </a:stretch>
        </p:blipFill>
        <p:spPr bwMode="auto">
          <a:xfrm>
            <a:off x="4590212" y="1288224"/>
            <a:ext cx="2403375" cy="1833192"/>
          </a:xfrm>
          <a:prstGeom prst="rect">
            <a:avLst/>
          </a:prstGeom>
          <a:noFill/>
          <a:ln w="9525" algn="ctr">
            <a:solidFill>
              <a:schemeClr val="tx1"/>
            </a:solidFill>
            <a:miter lim="800000"/>
            <a:headEnd/>
            <a:tailEnd/>
          </a:ln>
        </p:spPr>
      </p:pic>
      <p:pic>
        <p:nvPicPr>
          <p:cNvPr id="12" name="Picture 8"/>
          <p:cNvPicPr>
            <a:picLocks noChangeAspect="1" noChangeArrowheads="1"/>
          </p:cNvPicPr>
          <p:nvPr/>
        </p:nvPicPr>
        <p:blipFill>
          <a:blip r:embed="rId7" cstate="print"/>
          <a:srcRect/>
          <a:stretch>
            <a:fillRect/>
          </a:stretch>
        </p:blipFill>
        <p:spPr bwMode="auto">
          <a:xfrm>
            <a:off x="6663854" y="2761042"/>
            <a:ext cx="2192122" cy="1814805"/>
          </a:xfrm>
          <a:prstGeom prst="rect">
            <a:avLst/>
          </a:prstGeom>
          <a:noFill/>
          <a:ln w="9525" algn="ctr">
            <a:solidFill>
              <a:schemeClr val="tx1"/>
            </a:solidFill>
            <a:miter lim="800000"/>
            <a:headEnd/>
            <a:tailEnd/>
          </a:ln>
        </p:spPr>
      </p:pic>
      <p:sp>
        <p:nvSpPr>
          <p:cNvPr id="13" name="Line 3"/>
          <p:cNvSpPr>
            <a:spLocks noChangeShapeType="1"/>
          </p:cNvSpPr>
          <p:nvPr/>
        </p:nvSpPr>
        <p:spPr bwMode="auto">
          <a:xfrm>
            <a:off x="381000" y="762000"/>
            <a:ext cx="8382000" cy="0"/>
          </a:xfrm>
          <a:prstGeom prst="line">
            <a:avLst/>
          </a:prstGeom>
          <a:noFill/>
          <a:ln w="28575">
            <a:solidFill>
              <a:srgbClr val="333333"/>
            </a:solidFill>
            <a:round/>
            <a:headEnd/>
            <a:tailEnd/>
          </a:ln>
          <a:effectLst/>
        </p:spPr>
        <p:txBody>
          <a:bodyPr/>
          <a:lstStyle/>
          <a:p>
            <a:pPr>
              <a:defRPr/>
            </a:pPr>
            <a:endParaRPr lang="en-US"/>
          </a:p>
        </p:txBody>
      </p:sp>
    </p:spTree>
    <p:extLst>
      <p:ext uri="{BB962C8B-B14F-4D97-AF65-F5344CB8AC3E}">
        <p14:creationId xmlns:p14="http://schemas.microsoft.com/office/powerpoint/2010/main" val="628428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0"/>
          </p:nvPr>
        </p:nvSpPr>
        <p:spPr>
          <a:noFill/>
        </p:spPr>
        <p:txBody>
          <a:bodyPr/>
          <a:lstStyle/>
          <a:p>
            <a:fld id="{81A5D040-E8C0-41F9-AC93-F8E89CFECC82}" type="slidenum">
              <a:rPr lang="en-US" smtClean="0">
                <a:latin typeface="Arial" pitchFamily="34" charset="0"/>
              </a:rPr>
              <a:pPr/>
              <a:t>10</a:t>
            </a:fld>
            <a:endParaRPr lang="en-US" smtClean="0">
              <a:latin typeface="Arial" pitchFamily="34" charset="0"/>
            </a:endParaRPr>
          </a:p>
        </p:txBody>
      </p:sp>
      <p:sp>
        <p:nvSpPr>
          <p:cNvPr id="31747" name="Rectangle 2"/>
          <p:cNvSpPr>
            <a:spLocks noGrp="1" noChangeArrowheads="1"/>
          </p:cNvSpPr>
          <p:nvPr>
            <p:ph type="title"/>
          </p:nvPr>
        </p:nvSpPr>
        <p:spPr/>
        <p:txBody>
          <a:bodyPr/>
          <a:lstStyle/>
          <a:p>
            <a:pPr eaLnBrk="1" hangingPunct="1"/>
            <a:r>
              <a:rPr lang="en-US" sz="2600" smtClean="0"/>
              <a:t>Nuclear Forensics Post-graduate and University Programs</a:t>
            </a:r>
            <a:endParaRPr lang="en-US" smtClean="0"/>
          </a:p>
        </p:txBody>
      </p:sp>
      <p:sp>
        <p:nvSpPr>
          <p:cNvPr id="31748" name="Rectangle 3"/>
          <p:cNvSpPr>
            <a:spLocks noGrp="1" noChangeArrowheads="1"/>
          </p:cNvSpPr>
          <p:nvPr>
            <p:ph type="body" sz="half" idx="1"/>
          </p:nvPr>
        </p:nvSpPr>
        <p:spPr>
          <a:xfrm>
            <a:off x="503238" y="915988"/>
            <a:ext cx="8640762" cy="5942012"/>
          </a:xfrm>
        </p:spPr>
        <p:txBody>
          <a:bodyPr/>
          <a:lstStyle/>
          <a:p>
            <a:pPr eaLnBrk="1" hangingPunct="1"/>
            <a:r>
              <a:rPr lang="en-US" sz="1800" u="sng" dirty="0" smtClean="0"/>
              <a:t>Post-Doctoral Fellowships at National Labs</a:t>
            </a:r>
          </a:p>
          <a:p>
            <a:pPr lvl="1" eaLnBrk="1" hangingPunct="1"/>
            <a:r>
              <a:rPr lang="en-US" sz="1600" b="1" dirty="0" smtClean="0"/>
              <a:t>Goal:</a:t>
            </a:r>
            <a:r>
              <a:rPr lang="en-US" sz="1600" dirty="0" smtClean="0"/>
              <a:t>  Encourage PhD’s to enter workforce; provide career track for Grad Fellows</a:t>
            </a:r>
          </a:p>
          <a:p>
            <a:pPr lvl="1" eaLnBrk="1" hangingPunct="1"/>
            <a:r>
              <a:rPr lang="en-US" sz="1600" dirty="0" smtClean="0"/>
              <a:t>13 post-docs at 8 different labs</a:t>
            </a:r>
            <a:endParaRPr lang="en-US" sz="800" u="sng" dirty="0" smtClean="0">
              <a:solidFill>
                <a:srgbClr val="FF0000"/>
              </a:solidFill>
            </a:endParaRPr>
          </a:p>
          <a:p>
            <a:pPr eaLnBrk="1" hangingPunct="1"/>
            <a:r>
              <a:rPr lang="en-US" sz="1800" u="sng" dirty="0" smtClean="0"/>
              <a:t>NF Junior Faculty Award Program </a:t>
            </a:r>
          </a:p>
          <a:p>
            <a:pPr lvl="1" eaLnBrk="1" hangingPunct="1"/>
            <a:r>
              <a:rPr lang="en-US" sz="1600" b="1" dirty="0" smtClean="0"/>
              <a:t>Goal</a:t>
            </a:r>
            <a:r>
              <a:rPr lang="en-US" sz="1600" dirty="0" smtClean="0"/>
              <a:t>:  </a:t>
            </a:r>
            <a:r>
              <a:rPr lang="en-US" sz="1600" dirty="0"/>
              <a:t>R</a:t>
            </a:r>
            <a:r>
              <a:rPr lang="en-US" sz="1600" dirty="0" smtClean="0"/>
              <a:t>ecruit</a:t>
            </a:r>
            <a:r>
              <a:rPr lang="en-US" sz="1600" dirty="0"/>
              <a:t>, promote, and retain highly qualified personnel </a:t>
            </a:r>
            <a:r>
              <a:rPr lang="en-US" sz="1600" dirty="0" smtClean="0"/>
              <a:t>for teaching and research</a:t>
            </a:r>
          </a:p>
          <a:p>
            <a:pPr lvl="1" eaLnBrk="1" hangingPunct="1"/>
            <a:r>
              <a:rPr lang="en-US" sz="1600" dirty="0" smtClean="0"/>
              <a:t>5 current awards</a:t>
            </a:r>
          </a:p>
          <a:p>
            <a:pPr eaLnBrk="1" hangingPunct="1"/>
            <a:r>
              <a:rPr lang="en-US" u="sng" dirty="0" smtClean="0"/>
              <a:t>NF Education Award Program </a:t>
            </a:r>
            <a:endParaRPr lang="en-US" dirty="0" smtClean="0"/>
          </a:p>
          <a:p>
            <a:pPr lvl="1" eaLnBrk="1" hangingPunct="1"/>
            <a:r>
              <a:rPr lang="en-US" sz="1600" b="1" dirty="0" smtClean="0"/>
              <a:t>Goal</a:t>
            </a:r>
            <a:r>
              <a:rPr lang="en-US" sz="1600" dirty="0" smtClean="0"/>
              <a:t>:  Encourage universities to develop sustainable interdisciplinary programs in NF-related disciplines in partnership with national labs</a:t>
            </a:r>
          </a:p>
          <a:p>
            <a:pPr lvl="1" eaLnBrk="1" hangingPunct="1"/>
            <a:r>
              <a:rPr lang="en-US" sz="1600" dirty="0" smtClean="0"/>
              <a:t>4 current awards</a:t>
            </a:r>
            <a:endParaRPr lang="en-US" sz="800" dirty="0" smtClean="0"/>
          </a:p>
          <a:p>
            <a:pPr eaLnBrk="1" hangingPunct="1"/>
            <a:r>
              <a:rPr lang="en-US" u="sng" dirty="0"/>
              <a:t>NF </a:t>
            </a:r>
            <a:r>
              <a:rPr lang="en-US" u="sng" dirty="0" smtClean="0"/>
              <a:t>Minority Serving Institution Collaboration Award Program</a:t>
            </a:r>
            <a:endParaRPr lang="en-US" dirty="0"/>
          </a:p>
          <a:p>
            <a:pPr lvl="1" eaLnBrk="1" hangingPunct="1"/>
            <a:r>
              <a:rPr lang="en-US" sz="1600" b="1" dirty="0"/>
              <a:t>Goal</a:t>
            </a:r>
            <a:r>
              <a:rPr lang="en-US" sz="1600" dirty="0"/>
              <a:t>:  </a:t>
            </a:r>
            <a:r>
              <a:rPr lang="en-US" sz="1600" dirty="0" smtClean="0"/>
              <a:t>Strengthen science/engineering programs </a:t>
            </a:r>
            <a:r>
              <a:rPr lang="en-US" sz="1600" dirty="0"/>
              <a:t>at Minority Serving Institutions </a:t>
            </a:r>
            <a:r>
              <a:rPr lang="en-US" sz="1600" dirty="0" smtClean="0"/>
              <a:t>and enhance partnerships with other </a:t>
            </a:r>
            <a:r>
              <a:rPr lang="en-US" sz="1600" dirty="0"/>
              <a:t>U.S. universities </a:t>
            </a:r>
            <a:r>
              <a:rPr lang="en-US" sz="1600" dirty="0" smtClean="0"/>
              <a:t>and national labs</a:t>
            </a:r>
          </a:p>
          <a:p>
            <a:pPr marL="336550" lvl="1" indent="0" eaLnBrk="1" hangingPunct="1">
              <a:buNone/>
            </a:pPr>
            <a:endParaRPr lang="en-US" sz="800" dirty="0" smtClean="0"/>
          </a:p>
          <a:p>
            <a:pPr lvl="1" eaLnBrk="1" hangingPunct="1">
              <a:buFontTx/>
              <a:buNone/>
            </a:pPr>
            <a:endParaRPr lang="en-US" sz="1600" dirty="0" smtClean="0"/>
          </a:p>
          <a:p>
            <a:pPr lvl="1" eaLnBrk="1" hangingPunct="1">
              <a:spcAft>
                <a:spcPct val="30000"/>
              </a:spcAft>
              <a:buFontTx/>
              <a:buNone/>
            </a:pPr>
            <a:endParaRPr lang="en-US" dirty="0" smtClean="0">
              <a:solidFill>
                <a:schemeClr val="tx1"/>
              </a:solidFill>
            </a:endParaRPr>
          </a:p>
          <a:p>
            <a:pPr lvl="1" eaLnBrk="1" hangingPunct="1">
              <a:buFontTx/>
              <a:buNone/>
            </a:pPr>
            <a:endParaRPr lang="en-US"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52400"/>
            <a:ext cx="8658225" cy="609600"/>
          </a:xfrm>
        </p:spPr>
        <p:txBody>
          <a:bodyPr/>
          <a:lstStyle/>
          <a:p>
            <a:r>
              <a:rPr lang="en-US" sz="3200" dirty="0" smtClean="0"/>
              <a:t>Progress Summary</a:t>
            </a:r>
            <a:endParaRPr lang="en-US" sz="3200" dirty="0"/>
          </a:p>
        </p:txBody>
      </p:sp>
      <p:sp>
        <p:nvSpPr>
          <p:cNvPr id="4" name="Content Placeholder 3"/>
          <p:cNvSpPr>
            <a:spLocks noGrp="1"/>
          </p:cNvSpPr>
          <p:nvPr>
            <p:ph idx="1"/>
          </p:nvPr>
        </p:nvSpPr>
        <p:spPr>
          <a:xfrm>
            <a:off x="304800" y="990600"/>
            <a:ext cx="8458200" cy="4800600"/>
          </a:xfrm>
        </p:spPr>
        <p:txBody>
          <a:bodyPr/>
          <a:lstStyle/>
          <a:p>
            <a:pPr marL="222250" lvl="1" indent="-222250" eaLnBrk="1" hangingPunct="1">
              <a:buFont typeface="Wingdings" pitchFamily="2" charset="2"/>
              <a:buChar char="§"/>
              <a:defRPr/>
            </a:pPr>
            <a:r>
              <a:rPr lang="en-US" dirty="0">
                <a:solidFill>
                  <a:schemeClr val="tx1"/>
                </a:solidFill>
              </a:rPr>
              <a:t>Support to over </a:t>
            </a:r>
            <a:r>
              <a:rPr lang="en-US" dirty="0" smtClean="0">
                <a:solidFill>
                  <a:schemeClr val="tx1"/>
                </a:solidFill>
              </a:rPr>
              <a:t>300 </a:t>
            </a:r>
            <a:r>
              <a:rPr lang="en-US" dirty="0">
                <a:solidFill>
                  <a:schemeClr val="tx1"/>
                </a:solidFill>
              </a:rPr>
              <a:t>students and faculty and 23 universities since 2008, in close partnership with 11 national labs</a:t>
            </a:r>
          </a:p>
          <a:p>
            <a:pPr marL="222250" lvl="1" indent="-222250" eaLnBrk="1" hangingPunct="1">
              <a:buFont typeface="Wingdings" pitchFamily="2" charset="2"/>
              <a:buChar char="§"/>
              <a:defRPr/>
            </a:pPr>
            <a:r>
              <a:rPr lang="en-US" dirty="0" smtClean="0">
                <a:solidFill>
                  <a:schemeClr val="tx1"/>
                </a:solidFill>
              </a:rPr>
              <a:t>Undergraduate </a:t>
            </a:r>
            <a:r>
              <a:rPr lang="en-US" dirty="0">
                <a:solidFill>
                  <a:schemeClr val="tx1"/>
                </a:solidFill>
              </a:rPr>
              <a:t>programs spreading awareness and </a:t>
            </a:r>
            <a:r>
              <a:rPr lang="en-US" dirty="0" smtClean="0">
                <a:solidFill>
                  <a:schemeClr val="tx1"/>
                </a:solidFill>
              </a:rPr>
              <a:t>feeding graduate </a:t>
            </a:r>
            <a:r>
              <a:rPr lang="en-US" dirty="0">
                <a:solidFill>
                  <a:schemeClr val="tx1"/>
                </a:solidFill>
              </a:rPr>
              <a:t>programs</a:t>
            </a:r>
          </a:p>
          <a:p>
            <a:pPr marL="222250" lvl="1" indent="-222250" eaLnBrk="1" hangingPunct="1">
              <a:buFont typeface="Wingdings" pitchFamily="2" charset="2"/>
              <a:buChar char="§"/>
              <a:defRPr/>
            </a:pPr>
            <a:r>
              <a:rPr lang="en-US" dirty="0" smtClean="0">
                <a:solidFill>
                  <a:schemeClr val="tx1"/>
                </a:solidFill>
              </a:rPr>
              <a:t>19 </a:t>
            </a:r>
            <a:r>
              <a:rPr lang="en-US" dirty="0">
                <a:solidFill>
                  <a:schemeClr val="tx1"/>
                </a:solidFill>
              </a:rPr>
              <a:t>new </a:t>
            </a:r>
            <a:r>
              <a:rPr lang="en-US" dirty="0" smtClean="0">
                <a:solidFill>
                  <a:schemeClr val="tx1"/>
                </a:solidFill>
              </a:rPr>
              <a:t>Ph.D. nuclear </a:t>
            </a:r>
            <a:r>
              <a:rPr lang="en-US" dirty="0">
                <a:solidFill>
                  <a:schemeClr val="tx1"/>
                </a:solidFill>
              </a:rPr>
              <a:t>forensic scientists into the </a:t>
            </a:r>
            <a:r>
              <a:rPr lang="en-US" dirty="0" smtClean="0">
                <a:solidFill>
                  <a:schemeClr val="tx1"/>
                </a:solidFill>
              </a:rPr>
              <a:t>workforce; on track </a:t>
            </a:r>
            <a:r>
              <a:rPr lang="en-US" dirty="0">
                <a:solidFill>
                  <a:schemeClr val="tx1"/>
                </a:solidFill>
              </a:rPr>
              <a:t>to meet </a:t>
            </a:r>
            <a:r>
              <a:rPr lang="en-US" dirty="0" smtClean="0">
                <a:solidFill>
                  <a:schemeClr val="tx1"/>
                </a:solidFill>
              </a:rPr>
              <a:t>near-term milestone </a:t>
            </a:r>
            <a:r>
              <a:rPr lang="en-US" dirty="0">
                <a:solidFill>
                  <a:schemeClr val="tx1"/>
                </a:solidFill>
              </a:rPr>
              <a:t>of 35 new PhD’s by </a:t>
            </a:r>
            <a:r>
              <a:rPr lang="en-US" dirty="0" smtClean="0">
                <a:solidFill>
                  <a:schemeClr val="tx1"/>
                </a:solidFill>
              </a:rPr>
              <a:t>2018</a:t>
            </a:r>
          </a:p>
          <a:p>
            <a:pPr marL="222250" lvl="1" indent="-222250" eaLnBrk="1" hangingPunct="1">
              <a:buFont typeface="Wingdings" pitchFamily="2" charset="2"/>
              <a:buChar char="§"/>
              <a:defRPr/>
            </a:pPr>
            <a:r>
              <a:rPr lang="en-US" dirty="0" smtClean="0">
                <a:solidFill>
                  <a:schemeClr val="tx1"/>
                </a:solidFill>
              </a:rPr>
              <a:t>NF-related </a:t>
            </a:r>
            <a:r>
              <a:rPr lang="en-US" dirty="0">
                <a:solidFill>
                  <a:schemeClr val="tx1"/>
                </a:solidFill>
              </a:rPr>
              <a:t>academic programs </a:t>
            </a:r>
            <a:r>
              <a:rPr lang="en-US" dirty="0" smtClean="0">
                <a:solidFill>
                  <a:schemeClr val="tx1"/>
                </a:solidFill>
              </a:rPr>
              <a:t>strengthened </a:t>
            </a:r>
            <a:r>
              <a:rPr lang="en-US" dirty="0">
                <a:solidFill>
                  <a:schemeClr val="tx1"/>
                </a:solidFill>
              </a:rPr>
              <a:t>at </a:t>
            </a:r>
            <a:r>
              <a:rPr lang="en-US" dirty="0" smtClean="0">
                <a:solidFill>
                  <a:schemeClr val="tx1"/>
                </a:solidFill>
              </a:rPr>
              <a:t>14 </a:t>
            </a:r>
            <a:r>
              <a:rPr lang="en-US" dirty="0">
                <a:solidFill>
                  <a:schemeClr val="tx1"/>
                </a:solidFill>
              </a:rPr>
              <a:t>universities nationwide through direct </a:t>
            </a:r>
            <a:r>
              <a:rPr lang="en-US" dirty="0" smtClean="0">
                <a:solidFill>
                  <a:schemeClr val="tx1"/>
                </a:solidFill>
              </a:rPr>
              <a:t>support – broad impact</a:t>
            </a:r>
          </a:p>
          <a:p>
            <a:r>
              <a:rPr lang="en-US" dirty="0" smtClean="0">
                <a:solidFill>
                  <a:schemeClr val="tx1"/>
                </a:solidFill>
              </a:rPr>
              <a:t>University-lab collaboration growing; mentoring has flourished</a:t>
            </a:r>
          </a:p>
          <a:p>
            <a:r>
              <a:rPr lang="en-US" dirty="0" smtClean="0">
                <a:solidFill>
                  <a:schemeClr val="tx1"/>
                </a:solidFill>
              </a:rPr>
              <a:t>International collaborations beginning</a:t>
            </a:r>
          </a:p>
          <a:p>
            <a:r>
              <a:rPr lang="en-US" dirty="0" smtClean="0">
                <a:solidFill>
                  <a:schemeClr val="tx1"/>
                </a:solidFill>
              </a:rPr>
              <a:t>Continual assessment underway</a:t>
            </a:r>
          </a:p>
          <a:p>
            <a:pPr marL="0" indent="0">
              <a:buNone/>
            </a:pPr>
            <a:endParaRPr lang="en-US" dirty="0" smtClean="0">
              <a:solidFill>
                <a:schemeClr val="tx1"/>
              </a:solidFill>
            </a:endParaRPr>
          </a:p>
          <a:p>
            <a:pPr marL="0" indent="0">
              <a:buNone/>
            </a:pPr>
            <a:endParaRPr lang="en-US" dirty="0" smtClean="0"/>
          </a:p>
          <a:p>
            <a:pPr lvl="1"/>
            <a:endParaRPr lang="en-US" sz="2200" dirty="0" smtClean="0"/>
          </a:p>
          <a:p>
            <a:endParaRPr lang="en-US" sz="2400" dirty="0" smtClean="0"/>
          </a:p>
          <a:p>
            <a:endParaRPr lang="en-US" sz="2400" dirty="0" smtClean="0"/>
          </a:p>
          <a:p>
            <a:endParaRPr lang="en-US" sz="2400" dirty="0"/>
          </a:p>
          <a:p>
            <a:endParaRPr lang="en-US" sz="2400" dirty="0" smtClean="0"/>
          </a:p>
          <a:p>
            <a:endParaRPr lang="en-US" sz="2400" dirty="0"/>
          </a:p>
          <a:p>
            <a:endParaRPr lang="en-US" sz="2400" dirty="0" smtClean="0"/>
          </a:p>
          <a:p>
            <a:endParaRPr lang="en-US" dirty="0" smtClean="0"/>
          </a:p>
          <a:p>
            <a:pPr marL="0" indent="0">
              <a:buNone/>
            </a:pPr>
            <a:endParaRPr lang="en-US" dirty="0" smtClean="0"/>
          </a:p>
          <a:p>
            <a:pPr lvl="1"/>
            <a:endParaRPr lang="en-US" dirty="0" smtClean="0"/>
          </a:p>
          <a:p>
            <a:endParaRPr lang="en-US" dirty="0"/>
          </a:p>
        </p:txBody>
      </p:sp>
      <p:sp>
        <p:nvSpPr>
          <p:cNvPr id="6" name="Slide Number Placeholder 5"/>
          <p:cNvSpPr>
            <a:spLocks noGrp="1"/>
          </p:cNvSpPr>
          <p:nvPr>
            <p:ph type="sldNum" sz="quarter" idx="10"/>
          </p:nvPr>
        </p:nvSpPr>
        <p:spPr/>
        <p:txBody>
          <a:bodyPr/>
          <a:lstStyle/>
          <a:p>
            <a:pPr>
              <a:defRPr/>
            </a:pPr>
            <a:fld id="{8CDD161F-039A-4271-AF0B-F43DD2E4FAFC}" type="slidenum">
              <a:rPr lang="en-US" smtClean="0"/>
              <a:pPr>
                <a:defRPr/>
              </a:pPr>
              <a:t>11</a:t>
            </a:fld>
            <a:endParaRPr lang="en-US" dirty="0"/>
          </a:p>
        </p:txBody>
      </p:sp>
    </p:spTree>
    <p:extLst>
      <p:ext uri="{BB962C8B-B14F-4D97-AF65-F5344CB8AC3E}">
        <p14:creationId xmlns:p14="http://schemas.microsoft.com/office/powerpoint/2010/main" val="479803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52400"/>
            <a:ext cx="8658225" cy="609600"/>
          </a:xfrm>
        </p:spPr>
        <p:txBody>
          <a:bodyPr/>
          <a:lstStyle/>
          <a:p>
            <a:r>
              <a:rPr lang="en-US" sz="3200" dirty="0" smtClean="0"/>
              <a:t>Key Lessons Learned:  Model Strategy</a:t>
            </a:r>
            <a:endParaRPr lang="en-US" sz="3200" dirty="0"/>
          </a:p>
        </p:txBody>
      </p:sp>
      <p:sp>
        <p:nvSpPr>
          <p:cNvPr id="4" name="Content Placeholder 3"/>
          <p:cNvSpPr>
            <a:spLocks noGrp="1"/>
          </p:cNvSpPr>
          <p:nvPr>
            <p:ph idx="1"/>
          </p:nvPr>
        </p:nvSpPr>
        <p:spPr>
          <a:xfrm>
            <a:off x="304800" y="914400"/>
            <a:ext cx="8382000" cy="4800600"/>
          </a:xfrm>
        </p:spPr>
        <p:txBody>
          <a:bodyPr/>
          <a:lstStyle/>
          <a:p>
            <a:pPr>
              <a:lnSpc>
                <a:spcPct val="100000"/>
              </a:lnSpc>
              <a:spcBef>
                <a:spcPct val="80000"/>
              </a:spcBef>
            </a:pPr>
            <a:r>
              <a:rPr lang="en-US" dirty="0" smtClean="0">
                <a:solidFill>
                  <a:schemeClr val="tx2"/>
                </a:solidFill>
              </a:rPr>
              <a:t>Appropriate expertise needs </a:t>
            </a:r>
            <a:r>
              <a:rPr lang="en-US" dirty="0">
                <a:solidFill>
                  <a:schemeClr val="tx2"/>
                </a:solidFill>
              </a:rPr>
              <a:t>be recruited &amp; retained to ensure </a:t>
            </a:r>
            <a:r>
              <a:rPr lang="en-US" dirty="0" smtClean="0">
                <a:solidFill>
                  <a:schemeClr val="tx2"/>
                </a:solidFill>
              </a:rPr>
              <a:t>a credible, enduring nuclear forensics capability</a:t>
            </a:r>
          </a:p>
          <a:p>
            <a:pPr lvl="1">
              <a:lnSpc>
                <a:spcPct val="100000"/>
              </a:lnSpc>
              <a:spcBef>
                <a:spcPct val="80000"/>
              </a:spcBef>
            </a:pPr>
            <a:r>
              <a:rPr lang="en-US" sz="1600" dirty="0" smtClean="0">
                <a:solidFill>
                  <a:schemeClr val="tx2"/>
                </a:solidFill>
              </a:rPr>
              <a:t>Guiding </a:t>
            </a:r>
            <a:r>
              <a:rPr lang="en-US" sz="1600" dirty="0">
                <a:solidFill>
                  <a:schemeClr val="tx2"/>
                </a:solidFill>
              </a:rPr>
              <a:t>objective: </a:t>
            </a:r>
            <a:r>
              <a:rPr lang="en-US" sz="1600" dirty="0" smtClean="0">
                <a:solidFill>
                  <a:schemeClr val="tx2"/>
                </a:solidFill>
              </a:rPr>
              <a:t>Establish </a:t>
            </a:r>
            <a:r>
              <a:rPr lang="en-US" sz="1600" dirty="0">
                <a:solidFill>
                  <a:schemeClr val="tx2"/>
                </a:solidFill>
              </a:rPr>
              <a:t>a seamless pipeline from academia into an attractive career in nuclear </a:t>
            </a:r>
            <a:r>
              <a:rPr lang="en-US" sz="1600" dirty="0" smtClean="0">
                <a:solidFill>
                  <a:schemeClr val="tx2"/>
                </a:solidFill>
              </a:rPr>
              <a:t>forensics</a:t>
            </a:r>
          </a:p>
          <a:p>
            <a:pPr lvl="1">
              <a:lnSpc>
                <a:spcPct val="100000"/>
              </a:lnSpc>
              <a:spcBef>
                <a:spcPct val="80000"/>
              </a:spcBef>
            </a:pPr>
            <a:r>
              <a:rPr lang="en-US" sz="1600" dirty="0">
                <a:solidFill>
                  <a:schemeClr val="tx1"/>
                </a:solidFill>
              </a:rPr>
              <a:t>Identify specific expertise needs in workforce and target </a:t>
            </a:r>
            <a:r>
              <a:rPr lang="en-US" sz="1600" dirty="0" smtClean="0">
                <a:solidFill>
                  <a:schemeClr val="tx1"/>
                </a:solidFill>
              </a:rPr>
              <a:t>recruitment</a:t>
            </a:r>
            <a:endParaRPr lang="en-US" sz="1600" dirty="0" smtClean="0">
              <a:solidFill>
                <a:schemeClr val="tx2"/>
              </a:solidFill>
            </a:endParaRPr>
          </a:p>
          <a:p>
            <a:pPr lvl="1">
              <a:lnSpc>
                <a:spcPct val="100000"/>
              </a:lnSpc>
              <a:spcBef>
                <a:spcPct val="80000"/>
              </a:spcBef>
            </a:pPr>
            <a:r>
              <a:rPr lang="en-US" sz="1600" dirty="0">
                <a:solidFill>
                  <a:schemeClr val="tx2"/>
                </a:solidFill>
              </a:rPr>
              <a:t>Whole-of-government involvement ensures integrated </a:t>
            </a:r>
            <a:r>
              <a:rPr lang="en-US" sz="1600" dirty="0" smtClean="0">
                <a:solidFill>
                  <a:schemeClr val="tx2"/>
                </a:solidFill>
              </a:rPr>
              <a:t>approach</a:t>
            </a:r>
          </a:p>
          <a:p>
            <a:pPr>
              <a:lnSpc>
                <a:spcPct val="100000"/>
              </a:lnSpc>
              <a:spcBef>
                <a:spcPct val="80000"/>
              </a:spcBef>
            </a:pPr>
            <a:r>
              <a:rPr lang="en-US" dirty="0" smtClean="0">
                <a:solidFill>
                  <a:schemeClr val="tx2"/>
                </a:solidFill>
              </a:rPr>
              <a:t>Diversified, coordinated approach is best – academic pathway spanning undergraduates, graduates, post-docs, and faculty at universities and labs</a:t>
            </a:r>
          </a:p>
          <a:p>
            <a:pPr lvl="1">
              <a:lnSpc>
                <a:spcPct val="100000"/>
              </a:lnSpc>
              <a:spcBef>
                <a:spcPct val="80000"/>
              </a:spcBef>
            </a:pPr>
            <a:r>
              <a:rPr lang="en-US" sz="1600" dirty="0">
                <a:solidFill>
                  <a:schemeClr val="tx1"/>
                </a:solidFill>
              </a:rPr>
              <a:t>Use undergraduate-level initiatives </a:t>
            </a:r>
            <a:r>
              <a:rPr lang="en-US" sz="1600" dirty="0" smtClean="0">
                <a:solidFill>
                  <a:schemeClr val="tx1"/>
                </a:solidFill>
              </a:rPr>
              <a:t>and outreach to </a:t>
            </a:r>
            <a:r>
              <a:rPr lang="en-US" sz="1600" dirty="0">
                <a:solidFill>
                  <a:schemeClr val="tx1"/>
                </a:solidFill>
              </a:rPr>
              <a:t>raise </a:t>
            </a:r>
            <a:r>
              <a:rPr lang="en-US" sz="1600" dirty="0" smtClean="0">
                <a:solidFill>
                  <a:schemeClr val="tx1"/>
                </a:solidFill>
              </a:rPr>
              <a:t>awareness</a:t>
            </a:r>
          </a:p>
          <a:p>
            <a:pPr lvl="1">
              <a:lnSpc>
                <a:spcPct val="100000"/>
              </a:lnSpc>
              <a:spcBef>
                <a:spcPct val="80000"/>
              </a:spcBef>
            </a:pPr>
            <a:r>
              <a:rPr lang="en-US" sz="1600" dirty="0" smtClean="0">
                <a:solidFill>
                  <a:schemeClr val="tx1"/>
                </a:solidFill>
              </a:rPr>
              <a:t>Focus </a:t>
            </a:r>
            <a:r>
              <a:rPr lang="en-US" sz="1600" dirty="0">
                <a:solidFill>
                  <a:schemeClr val="tx1"/>
                </a:solidFill>
              </a:rPr>
              <a:t>efforts at </a:t>
            </a:r>
            <a:r>
              <a:rPr lang="en-US" sz="1600" dirty="0" smtClean="0">
                <a:solidFill>
                  <a:schemeClr val="tx1"/>
                </a:solidFill>
              </a:rPr>
              <a:t>graduate/post-doctoral/university </a:t>
            </a:r>
            <a:r>
              <a:rPr lang="en-US" sz="1600" dirty="0">
                <a:solidFill>
                  <a:schemeClr val="tx1"/>
                </a:solidFill>
              </a:rPr>
              <a:t>levels – most direct and broadest impact for </a:t>
            </a:r>
            <a:r>
              <a:rPr lang="en-US" sz="1600" dirty="0" smtClean="0">
                <a:solidFill>
                  <a:schemeClr val="tx1"/>
                </a:solidFill>
              </a:rPr>
              <a:t>investment</a:t>
            </a:r>
          </a:p>
          <a:p>
            <a:pPr lvl="1">
              <a:lnSpc>
                <a:spcPct val="100000"/>
              </a:lnSpc>
              <a:spcBef>
                <a:spcPct val="80000"/>
              </a:spcBef>
            </a:pPr>
            <a:r>
              <a:rPr lang="en-US" sz="1600" dirty="0" smtClean="0">
                <a:solidFill>
                  <a:schemeClr val="tx1"/>
                </a:solidFill>
              </a:rPr>
              <a:t>University and faculty </a:t>
            </a:r>
            <a:r>
              <a:rPr lang="en-US" sz="1600" dirty="0">
                <a:solidFill>
                  <a:schemeClr val="tx1"/>
                </a:solidFill>
              </a:rPr>
              <a:t>commitment key to long-term program sustainability</a:t>
            </a:r>
          </a:p>
          <a:p>
            <a:pPr lvl="1">
              <a:lnSpc>
                <a:spcPct val="100000"/>
              </a:lnSpc>
              <a:spcBef>
                <a:spcPct val="80000"/>
              </a:spcBef>
            </a:pPr>
            <a:endParaRPr lang="en-US" dirty="0" smtClean="0">
              <a:solidFill>
                <a:schemeClr val="tx2"/>
              </a:solidFill>
            </a:endParaRPr>
          </a:p>
          <a:p>
            <a:endParaRPr lang="en-US" sz="2400" dirty="0"/>
          </a:p>
          <a:p>
            <a:endParaRPr lang="en-US" sz="2400" dirty="0" smtClean="0"/>
          </a:p>
          <a:p>
            <a:endParaRPr lang="en-US" sz="2400" dirty="0"/>
          </a:p>
          <a:p>
            <a:endParaRPr lang="en-US" sz="2400" dirty="0" smtClean="0"/>
          </a:p>
          <a:p>
            <a:endParaRPr lang="en-US" dirty="0" smtClean="0"/>
          </a:p>
          <a:p>
            <a:pPr marL="0" indent="0">
              <a:buNone/>
            </a:pPr>
            <a:endParaRPr lang="en-US" dirty="0" smtClean="0"/>
          </a:p>
          <a:p>
            <a:pPr lvl="1"/>
            <a:endParaRPr lang="en-US" dirty="0" smtClean="0"/>
          </a:p>
          <a:p>
            <a:endParaRPr lang="en-US" dirty="0"/>
          </a:p>
        </p:txBody>
      </p:sp>
      <p:sp>
        <p:nvSpPr>
          <p:cNvPr id="6" name="Slide Number Placeholder 5"/>
          <p:cNvSpPr>
            <a:spLocks noGrp="1"/>
          </p:cNvSpPr>
          <p:nvPr>
            <p:ph type="sldNum" sz="quarter" idx="10"/>
          </p:nvPr>
        </p:nvSpPr>
        <p:spPr/>
        <p:txBody>
          <a:bodyPr/>
          <a:lstStyle/>
          <a:p>
            <a:pPr>
              <a:defRPr/>
            </a:pPr>
            <a:fld id="{8CDD161F-039A-4271-AF0B-F43DD2E4FAFC}" type="slidenum">
              <a:rPr lang="en-US" smtClean="0"/>
              <a:pPr>
                <a:defRPr/>
              </a:pPr>
              <a:t>12</a:t>
            </a:fld>
            <a:endParaRPr lang="en-US" dirty="0"/>
          </a:p>
        </p:txBody>
      </p:sp>
    </p:spTree>
    <p:extLst>
      <p:ext uri="{BB962C8B-B14F-4D97-AF65-F5344CB8AC3E}">
        <p14:creationId xmlns:p14="http://schemas.microsoft.com/office/powerpoint/2010/main" val="2405477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52400"/>
            <a:ext cx="8658225" cy="609600"/>
          </a:xfrm>
        </p:spPr>
        <p:txBody>
          <a:bodyPr/>
          <a:lstStyle/>
          <a:p>
            <a:r>
              <a:rPr lang="en-US" sz="3200" dirty="0" smtClean="0"/>
              <a:t>Key Lessons Learned:  Model Implementation</a:t>
            </a:r>
            <a:endParaRPr lang="en-US" sz="3200" dirty="0"/>
          </a:p>
        </p:txBody>
      </p:sp>
      <p:sp>
        <p:nvSpPr>
          <p:cNvPr id="4" name="Content Placeholder 3"/>
          <p:cNvSpPr>
            <a:spLocks noGrp="1"/>
          </p:cNvSpPr>
          <p:nvPr>
            <p:ph idx="1"/>
          </p:nvPr>
        </p:nvSpPr>
        <p:spPr>
          <a:xfrm>
            <a:off x="304800" y="914400"/>
            <a:ext cx="8382000" cy="4800600"/>
          </a:xfrm>
        </p:spPr>
        <p:txBody>
          <a:bodyPr/>
          <a:lstStyle/>
          <a:p>
            <a:pPr>
              <a:lnSpc>
                <a:spcPct val="100000"/>
              </a:lnSpc>
              <a:spcBef>
                <a:spcPct val="80000"/>
              </a:spcBef>
            </a:pPr>
            <a:r>
              <a:rPr lang="en-US" dirty="0" smtClean="0">
                <a:solidFill>
                  <a:schemeClr val="tx1"/>
                </a:solidFill>
              </a:rPr>
              <a:t>Interdisciplinary </a:t>
            </a:r>
            <a:r>
              <a:rPr lang="en-US" dirty="0">
                <a:solidFill>
                  <a:schemeClr val="tx1"/>
                </a:solidFill>
              </a:rPr>
              <a:t>approach focused on fundamental science with strong </a:t>
            </a:r>
            <a:r>
              <a:rPr lang="en-US" dirty="0" smtClean="0">
                <a:solidFill>
                  <a:schemeClr val="tx1"/>
                </a:solidFill>
              </a:rPr>
              <a:t>links among students</a:t>
            </a:r>
            <a:r>
              <a:rPr lang="en-US" dirty="0">
                <a:solidFill>
                  <a:schemeClr val="tx1"/>
                </a:solidFill>
              </a:rPr>
              <a:t>, academic departments, universities, and national labs  </a:t>
            </a:r>
          </a:p>
          <a:p>
            <a:pPr lvl="1">
              <a:lnSpc>
                <a:spcPct val="100000"/>
              </a:lnSpc>
              <a:spcBef>
                <a:spcPct val="80000"/>
              </a:spcBef>
            </a:pPr>
            <a:r>
              <a:rPr lang="en-US" sz="1600" dirty="0" smtClean="0">
                <a:solidFill>
                  <a:schemeClr val="tx1"/>
                </a:solidFill>
              </a:rPr>
              <a:t>Develop </a:t>
            </a:r>
            <a:r>
              <a:rPr lang="en-US" sz="1600" dirty="0">
                <a:solidFill>
                  <a:schemeClr val="tx1"/>
                </a:solidFill>
              </a:rPr>
              <a:t>cadre of </a:t>
            </a:r>
            <a:r>
              <a:rPr lang="en-US" sz="1600" dirty="0" smtClean="0">
                <a:solidFill>
                  <a:schemeClr val="tx1"/>
                </a:solidFill>
              </a:rPr>
              <a:t>students </a:t>
            </a:r>
            <a:r>
              <a:rPr lang="en-US" sz="1600" dirty="0">
                <a:solidFill>
                  <a:schemeClr val="tx1"/>
                </a:solidFill>
              </a:rPr>
              <a:t>with </a:t>
            </a:r>
            <a:r>
              <a:rPr lang="en-US" sz="1600" dirty="0" smtClean="0">
                <a:solidFill>
                  <a:schemeClr val="tx1"/>
                </a:solidFill>
              </a:rPr>
              <a:t>solid base </a:t>
            </a:r>
            <a:r>
              <a:rPr lang="en-US" sz="1600" dirty="0">
                <a:solidFill>
                  <a:schemeClr val="tx1"/>
                </a:solidFill>
              </a:rPr>
              <a:t>in fundamental </a:t>
            </a:r>
            <a:r>
              <a:rPr lang="en-US" sz="1600" dirty="0" smtClean="0">
                <a:solidFill>
                  <a:schemeClr val="tx1"/>
                </a:solidFill>
              </a:rPr>
              <a:t>sciences and </a:t>
            </a:r>
            <a:r>
              <a:rPr lang="en-US" sz="1600" dirty="0">
                <a:solidFill>
                  <a:schemeClr val="tx1"/>
                </a:solidFill>
              </a:rPr>
              <a:t>develop </a:t>
            </a:r>
            <a:r>
              <a:rPr lang="en-US" sz="1600" dirty="0" smtClean="0">
                <a:solidFill>
                  <a:schemeClr val="tx1"/>
                </a:solidFill>
              </a:rPr>
              <a:t>core academic </a:t>
            </a:r>
            <a:r>
              <a:rPr lang="en-US" sz="1600" dirty="0">
                <a:solidFill>
                  <a:schemeClr val="tx1"/>
                </a:solidFill>
              </a:rPr>
              <a:t>programs </a:t>
            </a:r>
            <a:r>
              <a:rPr lang="en-US" sz="1600" dirty="0" smtClean="0">
                <a:solidFill>
                  <a:schemeClr val="tx1"/>
                </a:solidFill>
              </a:rPr>
              <a:t>at </a:t>
            </a:r>
            <a:r>
              <a:rPr lang="en-US" sz="1600" dirty="0">
                <a:solidFill>
                  <a:schemeClr val="tx1"/>
                </a:solidFill>
              </a:rPr>
              <a:t>universities – specific forensic expertise will be learned “on-the-job” through practical </a:t>
            </a:r>
            <a:r>
              <a:rPr lang="en-US" sz="1600" dirty="0" smtClean="0">
                <a:solidFill>
                  <a:schemeClr val="tx1"/>
                </a:solidFill>
              </a:rPr>
              <a:t>experience</a:t>
            </a:r>
            <a:endParaRPr lang="en-US" sz="1600" dirty="0">
              <a:solidFill>
                <a:schemeClr val="tx1"/>
              </a:solidFill>
            </a:endParaRPr>
          </a:p>
          <a:p>
            <a:pPr lvl="1">
              <a:lnSpc>
                <a:spcPct val="100000"/>
              </a:lnSpc>
              <a:spcBef>
                <a:spcPct val="80000"/>
              </a:spcBef>
            </a:pPr>
            <a:r>
              <a:rPr lang="en-US" sz="1600" dirty="0">
                <a:solidFill>
                  <a:schemeClr val="tx1"/>
                </a:solidFill>
              </a:rPr>
              <a:t>Closely align and link student and university research efforts with national priorities, projects, and existing cadre of expert nuclear scientists </a:t>
            </a:r>
          </a:p>
          <a:p>
            <a:pPr lvl="1">
              <a:lnSpc>
                <a:spcPct val="100000"/>
              </a:lnSpc>
              <a:spcBef>
                <a:spcPct val="80000"/>
              </a:spcBef>
            </a:pPr>
            <a:r>
              <a:rPr lang="en-US" sz="1600" dirty="0">
                <a:solidFill>
                  <a:schemeClr val="tx1"/>
                </a:solidFill>
              </a:rPr>
              <a:t>Hands-on experience </a:t>
            </a:r>
            <a:r>
              <a:rPr lang="en-US" sz="1600" dirty="0" smtClean="0">
                <a:solidFill>
                  <a:schemeClr val="tx1"/>
                </a:solidFill>
              </a:rPr>
              <a:t>is key – practical student internships</a:t>
            </a:r>
            <a:r>
              <a:rPr lang="en-US" sz="1600" dirty="0">
                <a:solidFill>
                  <a:schemeClr val="tx1"/>
                </a:solidFill>
              </a:rPr>
              <a:t> </a:t>
            </a:r>
            <a:r>
              <a:rPr lang="en-US" sz="1600" dirty="0" smtClean="0">
                <a:solidFill>
                  <a:schemeClr val="tx1"/>
                </a:solidFill>
              </a:rPr>
              <a:t>and focused </a:t>
            </a:r>
            <a:r>
              <a:rPr lang="en-US" sz="1600" dirty="0">
                <a:solidFill>
                  <a:schemeClr val="tx1"/>
                </a:solidFill>
              </a:rPr>
              <a:t>collaborative applied research</a:t>
            </a:r>
          </a:p>
          <a:p>
            <a:pPr>
              <a:lnSpc>
                <a:spcPct val="100000"/>
              </a:lnSpc>
              <a:spcBef>
                <a:spcPct val="80000"/>
              </a:spcBef>
            </a:pPr>
            <a:r>
              <a:rPr lang="en-US" dirty="0" smtClean="0">
                <a:solidFill>
                  <a:schemeClr val="tx2"/>
                </a:solidFill>
              </a:rPr>
              <a:t>Implement mentoring across </a:t>
            </a:r>
            <a:r>
              <a:rPr lang="en-US" dirty="0">
                <a:solidFill>
                  <a:schemeClr val="tx2"/>
                </a:solidFill>
              </a:rPr>
              <a:t>all aspects of program – </a:t>
            </a:r>
            <a:r>
              <a:rPr lang="en-US" dirty="0" smtClean="0">
                <a:solidFill>
                  <a:schemeClr val="tx2"/>
                </a:solidFill>
              </a:rPr>
              <a:t>critical </a:t>
            </a:r>
            <a:r>
              <a:rPr lang="en-US" dirty="0">
                <a:solidFill>
                  <a:schemeClr val="tx2"/>
                </a:solidFill>
              </a:rPr>
              <a:t>knowledge transfer from experts to </a:t>
            </a:r>
            <a:r>
              <a:rPr lang="en-US" dirty="0" smtClean="0">
                <a:solidFill>
                  <a:schemeClr val="tx2"/>
                </a:solidFill>
              </a:rPr>
              <a:t>next </a:t>
            </a:r>
            <a:r>
              <a:rPr lang="en-US" dirty="0">
                <a:solidFill>
                  <a:schemeClr val="tx2"/>
                </a:solidFill>
              </a:rPr>
              <a:t>generation</a:t>
            </a:r>
          </a:p>
          <a:p>
            <a:pPr>
              <a:lnSpc>
                <a:spcPct val="100000"/>
              </a:lnSpc>
              <a:spcBef>
                <a:spcPct val="80000"/>
              </a:spcBef>
            </a:pPr>
            <a:r>
              <a:rPr lang="en-US" dirty="0" smtClean="0">
                <a:solidFill>
                  <a:schemeClr val="tx1"/>
                </a:solidFill>
              </a:rPr>
              <a:t>Unique and significant opportunity </a:t>
            </a:r>
            <a:r>
              <a:rPr lang="en-US" dirty="0">
                <a:solidFill>
                  <a:schemeClr val="tx1"/>
                </a:solidFill>
              </a:rPr>
              <a:t>to help your </a:t>
            </a:r>
            <a:r>
              <a:rPr lang="en-US" dirty="0" smtClean="0">
                <a:solidFill>
                  <a:schemeClr val="tx1"/>
                </a:solidFill>
              </a:rPr>
              <a:t>                                          country </a:t>
            </a:r>
            <a:r>
              <a:rPr lang="en-US" dirty="0">
                <a:solidFill>
                  <a:schemeClr val="tx1"/>
                </a:solidFill>
              </a:rPr>
              <a:t>prevent nuclear </a:t>
            </a:r>
            <a:r>
              <a:rPr lang="en-US" dirty="0" smtClean="0">
                <a:solidFill>
                  <a:schemeClr val="tx1"/>
                </a:solidFill>
              </a:rPr>
              <a:t>terrorism – emphasize                                                       in publicizing your program – </a:t>
            </a:r>
            <a:r>
              <a:rPr lang="en-US" b="1" dirty="0" smtClean="0">
                <a:solidFill>
                  <a:schemeClr val="tx1"/>
                </a:solidFill>
              </a:rPr>
              <a:t>Good Marketing</a:t>
            </a:r>
            <a:endParaRPr lang="en-US" b="1" dirty="0">
              <a:solidFill>
                <a:schemeClr val="tx1"/>
              </a:solidFill>
            </a:endParaRPr>
          </a:p>
          <a:p>
            <a:endParaRPr lang="en-US" sz="2400" dirty="0"/>
          </a:p>
          <a:p>
            <a:pPr marL="0" indent="0">
              <a:buNone/>
            </a:pPr>
            <a:endParaRPr lang="en-US" sz="2400" dirty="0" smtClean="0"/>
          </a:p>
          <a:p>
            <a:endParaRPr lang="en-US" sz="2400" dirty="0"/>
          </a:p>
          <a:p>
            <a:endParaRPr lang="en-US" sz="2400" dirty="0" smtClean="0"/>
          </a:p>
          <a:p>
            <a:endParaRPr lang="en-US" dirty="0" smtClean="0"/>
          </a:p>
          <a:p>
            <a:pPr marL="0" indent="0">
              <a:buNone/>
            </a:pPr>
            <a:endParaRPr lang="en-US" dirty="0" smtClean="0"/>
          </a:p>
          <a:p>
            <a:pPr lvl="1"/>
            <a:endParaRPr lang="en-US" dirty="0" smtClean="0"/>
          </a:p>
          <a:p>
            <a:endParaRPr lang="en-US" dirty="0"/>
          </a:p>
        </p:txBody>
      </p:sp>
      <p:sp>
        <p:nvSpPr>
          <p:cNvPr id="6" name="Slide Number Placeholder 5"/>
          <p:cNvSpPr>
            <a:spLocks noGrp="1"/>
          </p:cNvSpPr>
          <p:nvPr>
            <p:ph type="sldNum" sz="quarter" idx="10"/>
          </p:nvPr>
        </p:nvSpPr>
        <p:spPr/>
        <p:txBody>
          <a:bodyPr/>
          <a:lstStyle/>
          <a:p>
            <a:pPr>
              <a:defRPr/>
            </a:pPr>
            <a:fld id="{8CDD161F-039A-4271-AF0B-F43DD2E4FAFC}" type="slidenum">
              <a:rPr lang="en-US" smtClean="0"/>
              <a:pPr>
                <a:defRPr/>
              </a:pPr>
              <a:t>13</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572000"/>
            <a:ext cx="2514600" cy="151715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5573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971800"/>
            <a:ext cx="7886700" cy="685800"/>
          </a:xfrm>
        </p:spPr>
        <p:txBody>
          <a:bodyPr/>
          <a:lstStyle/>
          <a:p>
            <a:pPr algn="ctr"/>
            <a:r>
              <a:rPr lang="en-US" dirty="0" smtClean="0"/>
              <a:t>Questions?</a:t>
            </a:r>
            <a:endParaRPr lang="en-US" dirty="0"/>
          </a:p>
        </p:txBody>
      </p:sp>
    </p:spTree>
    <p:extLst>
      <p:ext uri="{BB962C8B-B14F-4D97-AF65-F5344CB8AC3E}">
        <p14:creationId xmlns:p14="http://schemas.microsoft.com/office/powerpoint/2010/main" val="1343816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p:spPr>
        <p:txBody>
          <a:bodyPr/>
          <a:lstStyle/>
          <a:p>
            <a:fld id="{55E73E2F-9A4C-4727-B7AA-ACD1869BC328}" type="slidenum">
              <a:rPr lang="en-US" smtClean="0">
                <a:latin typeface="Arial" pitchFamily="34" charset="0"/>
              </a:rPr>
              <a:pPr/>
              <a:t>2</a:t>
            </a:fld>
            <a:endParaRPr lang="en-US" dirty="0" smtClean="0">
              <a:latin typeface="Arial" pitchFamily="34" charset="0"/>
            </a:endParaRPr>
          </a:p>
        </p:txBody>
      </p:sp>
      <p:sp>
        <p:nvSpPr>
          <p:cNvPr id="24579" name="Rectangle 2"/>
          <p:cNvSpPr>
            <a:spLocks noGrp="1" noChangeArrowheads="1"/>
          </p:cNvSpPr>
          <p:nvPr>
            <p:ph type="title"/>
          </p:nvPr>
        </p:nvSpPr>
        <p:spPr>
          <a:xfrm>
            <a:off x="319088" y="152400"/>
            <a:ext cx="8458200" cy="609600"/>
          </a:xfrm>
        </p:spPr>
        <p:txBody>
          <a:bodyPr/>
          <a:lstStyle/>
          <a:p>
            <a:pPr eaLnBrk="1" hangingPunct="1"/>
            <a:r>
              <a:rPr lang="en-US" dirty="0" smtClean="0"/>
              <a:t>DHS Domestic Nuclear Detection Office</a:t>
            </a:r>
          </a:p>
        </p:txBody>
      </p:sp>
      <p:sp>
        <p:nvSpPr>
          <p:cNvPr id="24580" name="Rectangle 3"/>
          <p:cNvSpPr>
            <a:spLocks noGrp="1" noChangeArrowheads="1"/>
          </p:cNvSpPr>
          <p:nvPr>
            <p:ph type="body" idx="1"/>
          </p:nvPr>
        </p:nvSpPr>
        <p:spPr>
          <a:xfrm>
            <a:off x="231775" y="855663"/>
            <a:ext cx="8382000" cy="5434012"/>
          </a:xfrm>
        </p:spPr>
        <p:txBody>
          <a:bodyPr/>
          <a:lstStyle/>
          <a:p>
            <a:pPr eaLnBrk="1" hangingPunct="1">
              <a:spcBef>
                <a:spcPct val="75000"/>
              </a:spcBef>
            </a:pPr>
            <a:r>
              <a:rPr lang="en-US" dirty="0" smtClean="0"/>
              <a:t>Established by Presidential Directive in 2005-2006 and authorized</a:t>
            </a:r>
            <a:r>
              <a:rPr lang="en-US" b="1" dirty="0" smtClean="0"/>
              <a:t> </a:t>
            </a:r>
            <a:r>
              <a:rPr lang="en-US" dirty="0" smtClean="0"/>
              <a:t>in 2006 SAFE Port Act / </a:t>
            </a:r>
            <a:r>
              <a:rPr lang="en-US" dirty="0"/>
              <a:t>2010 Nuclear Forensics and Attribution Act </a:t>
            </a:r>
            <a:endParaRPr lang="en-US" dirty="0" smtClean="0"/>
          </a:p>
          <a:p>
            <a:pPr eaLnBrk="1" hangingPunct="1">
              <a:spcBef>
                <a:spcPct val="75000"/>
              </a:spcBef>
            </a:pPr>
            <a:r>
              <a:rPr lang="en-US" b="1" u="sng" dirty="0" smtClean="0"/>
              <a:t>Mission:</a:t>
            </a:r>
            <a:r>
              <a:rPr lang="en-US" dirty="0" smtClean="0"/>
              <a:t>  Prevent nuclear terrorism.</a:t>
            </a:r>
            <a:endParaRPr lang="en-US" b="1" u="sng" dirty="0" smtClean="0"/>
          </a:p>
          <a:p>
            <a:pPr marL="0" indent="0" eaLnBrk="1" hangingPunct="1">
              <a:spcBef>
                <a:spcPct val="75000"/>
              </a:spcBef>
              <a:buNone/>
            </a:pPr>
            <a:endParaRPr lang="en-US" b="1" u="sng" dirty="0" smtClean="0"/>
          </a:p>
          <a:p>
            <a:pPr eaLnBrk="1" hangingPunct="1">
              <a:spcBef>
                <a:spcPct val="75000"/>
              </a:spcBef>
            </a:pPr>
            <a:endParaRPr lang="en-US" b="1" u="sng" dirty="0" smtClean="0"/>
          </a:p>
          <a:p>
            <a:pPr eaLnBrk="1" hangingPunct="1">
              <a:spcBef>
                <a:spcPct val="75000"/>
              </a:spcBef>
            </a:pPr>
            <a:endParaRPr lang="en-US" b="1" u="sng" dirty="0" smtClean="0"/>
          </a:p>
          <a:p>
            <a:pPr eaLnBrk="1" hangingPunct="1">
              <a:spcBef>
                <a:spcPct val="75000"/>
              </a:spcBef>
            </a:pPr>
            <a:endParaRPr lang="en-US" b="1" u="sng" dirty="0" smtClean="0"/>
          </a:p>
          <a:p>
            <a:pPr eaLnBrk="1" hangingPunct="1">
              <a:spcBef>
                <a:spcPct val="75000"/>
              </a:spcBef>
            </a:pPr>
            <a:endParaRPr lang="en-US" b="1" u="sng" dirty="0" smtClean="0"/>
          </a:p>
          <a:p>
            <a:pPr eaLnBrk="1" hangingPunct="1">
              <a:spcBef>
                <a:spcPct val="75000"/>
              </a:spcBef>
            </a:pPr>
            <a:endParaRPr lang="en-US" b="1" u="sng" dirty="0" smtClean="0"/>
          </a:p>
          <a:p>
            <a:pPr eaLnBrk="1" hangingPunct="1">
              <a:spcBef>
                <a:spcPct val="75000"/>
              </a:spcBef>
              <a:buFont typeface="Wingdings" pitchFamily="2" charset="2"/>
              <a:buNone/>
            </a:pPr>
            <a:endParaRPr lang="en-US" dirty="0" smtClean="0"/>
          </a:p>
          <a:p>
            <a:pPr eaLnBrk="1" hangingPunct="1">
              <a:spcBef>
                <a:spcPct val="75000"/>
              </a:spcBef>
              <a:buFont typeface="Wingdings" pitchFamily="2" charset="2"/>
              <a:buNone/>
            </a:pPr>
            <a:endParaRPr lang="en-US" dirty="0" smtClean="0"/>
          </a:p>
          <a:p>
            <a:pPr eaLnBrk="1" hangingPunct="1">
              <a:spcBef>
                <a:spcPct val="75000"/>
              </a:spcBef>
            </a:pPr>
            <a:endParaRPr lang="en-US" b="1" u="sng" dirty="0" smtClean="0"/>
          </a:p>
          <a:p>
            <a:pPr eaLnBrk="1" hangingPunct="1">
              <a:spcBef>
                <a:spcPct val="75000"/>
              </a:spcBef>
            </a:pPr>
            <a:endParaRPr lang="en-US" sz="1700" b="1" u="sng" dirty="0" smtClean="0"/>
          </a:p>
          <a:p>
            <a:pPr eaLnBrk="1" hangingPunct="1">
              <a:spcBef>
                <a:spcPct val="75000"/>
              </a:spcBef>
            </a:pPr>
            <a:endParaRPr lang="en-US" sz="1700" b="1" u="sng" dirty="0" smtClean="0"/>
          </a:p>
          <a:p>
            <a:pPr eaLnBrk="1" hangingPunct="1">
              <a:spcBef>
                <a:spcPct val="75000"/>
              </a:spcBef>
            </a:pPr>
            <a:endParaRPr lang="en-US" b="1" u="sng" dirty="0" smtClean="0"/>
          </a:p>
          <a:p>
            <a:pPr eaLnBrk="1" hangingPunct="1">
              <a:spcBef>
                <a:spcPct val="75000"/>
              </a:spcBef>
            </a:pPr>
            <a:endParaRPr lang="en-US" sz="1700" b="1" u="sng" dirty="0" smtClean="0"/>
          </a:p>
          <a:p>
            <a:pPr eaLnBrk="1" hangingPunct="1">
              <a:spcBef>
                <a:spcPct val="75000"/>
              </a:spcBef>
            </a:pPr>
            <a:endParaRPr lang="en-US" sz="1700" b="1" u="sng" dirty="0" smtClean="0"/>
          </a:p>
        </p:txBody>
      </p:sp>
      <p:pic>
        <p:nvPicPr>
          <p:cNvPr id="14" name="Picture 7"/>
          <p:cNvPicPr>
            <a:picLocks noChangeAspect="1" noChangeArrowheads="1"/>
          </p:cNvPicPr>
          <p:nvPr/>
        </p:nvPicPr>
        <p:blipFill>
          <a:blip r:embed="rId3" cstate="print"/>
          <a:srcRect/>
          <a:stretch>
            <a:fillRect/>
          </a:stretch>
        </p:blipFill>
        <p:spPr bwMode="auto">
          <a:xfrm>
            <a:off x="609600" y="2514600"/>
            <a:ext cx="2133600" cy="2193912"/>
          </a:xfrm>
          <a:prstGeom prst="rect">
            <a:avLst/>
          </a:prstGeom>
          <a:noFill/>
          <a:ln w="9525">
            <a:solidFill>
              <a:srgbClr val="333333"/>
            </a:solidFill>
            <a:miter lim="800000"/>
            <a:headEnd/>
            <a:tailEnd/>
          </a:ln>
        </p:spPr>
      </p:pic>
      <p:sp>
        <p:nvSpPr>
          <p:cNvPr id="11" name="Text Box 4"/>
          <p:cNvSpPr txBox="1">
            <a:spLocks noChangeArrowheads="1"/>
          </p:cNvSpPr>
          <p:nvPr/>
        </p:nvSpPr>
        <p:spPr bwMode="auto">
          <a:xfrm>
            <a:off x="347663" y="5181600"/>
            <a:ext cx="8526462" cy="1200329"/>
          </a:xfrm>
          <a:prstGeom prst="rect">
            <a:avLst/>
          </a:prstGeom>
          <a:gradFill rotWithShape="1">
            <a:gsLst>
              <a:gs pos="0">
                <a:srgbClr val="003366"/>
              </a:gs>
              <a:gs pos="50000">
                <a:srgbClr val="6886A4"/>
              </a:gs>
              <a:gs pos="100000">
                <a:srgbClr val="003366"/>
              </a:gs>
            </a:gsLst>
            <a:lin ang="5400000" scaled="1"/>
          </a:gradFill>
          <a:ln w="6350" algn="ctr">
            <a:solidFill>
              <a:schemeClr val="tx1"/>
            </a:solidFill>
            <a:miter lim="800000"/>
            <a:headEnd/>
            <a:tailEnd/>
          </a:ln>
        </p:spPr>
        <p:txBody>
          <a:bodyPr>
            <a:spAutoFit/>
          </a:bodyPr>
          <a:lstStyle/>
          <a:p>
            <a:r>
              <a:rPr lang="en-US" i="1" dirty="0" smtClean="0">
                <a:solidFill>
                  <a:srgbClr val="FFFFFF"/>
                </a:solidFill>
              </a:rPr>
              <a:t>“I continue to believe that nuclear terrorism remains one of the greatest threats to global security. That’s why working to prevent nuclear terrorism is going to remain one of my top national security priorities as long as I have the privilege of being President of the United States.”</a:t>
            </a:r>
            <a:r>
              <a:rPr lang="en-US" sz="1600" dirty="0" smtClean="0">
                <a:solidFill>
                  <a:srgbClr val="FFFFFF"/>
                </a:solidFill>
              </a:rPr>
              <a:t>– </a:t>
            </a:r>
            <a:r>
              <a:rPr lang="en-US" sz="1600" dirty="0">
                <a:solidFill>
                  <a:srgbClr val="FFFFFF"/>
                </a:solidFill>
              </a:rPr>
              <a:t>President Obama </a:t>
            </a:r>
            <a:r>
              <a:rPr lang="en-US" sz="1600" dirty="0" smtClean="0">
                <a:solidFill>
                  <a:srgbClr val="FFFFFF"/>
                </a:solidFill>
              </a:rPr>
              <a:t>(National Defense University, 2012)</a:t>
            </a:r>
            <a:endParaRPr lang="en-US" sz="1600" dirty="0">
              <a:solidFill>
                <a:srgbClr val="FFFFFF"/>
              </a:solidFill>
            </a:endParaRPr>
          </a:p>
        </p:txBody>
      </p:sp>
      <p:pic>
        <p:nvPicPr>
          <p:cNvPr id="10" name="Picture 6" descr="Wax + ampoule.pct                                              0001D6E5Macintosh HD                   B761F6A9:"/>
          <p:cNvPicPr>
            <a:picLocks noChangeAspect="1" noChangeArrowheads="1"/>
          </p:cNvPicPr>
          <p:nvPr/>
        </p:nvPicPr>
        <p:blipFill>
          <a:blip r:embed="rId4" cstate="print"/>
          <a:srcRect/>
          <a:stretch>
            <a:fillRect/>
          </a:stretch>
        </p:blipFill>
        <p:spPr bwMode="auto">
          <a:xfrm>
            <a:off x="2971800" y="2406188"/>
            <a:ext cx="1902103" cy="2394412"/>
          </a:xfrm>
          <a:prstGeom prst="rect">
            <a:avLst/>
          </a:prstGeom>
          <a:noFill/>
          <a:ln w="12700">
            <a:solidFill>
              <a:schemeClr val="tx1"/>
            </a:solidFill>
            <a:miter lim="800000"/>
            <a:headEnd/>
            <a:tailEnd/>
          </a:ln>
        </p:spPr>
      </p:pic>
      <p:sp>
        <p:nvSpPr>
          <p:cNvPr id="12" name="Line 3"/>
          <p:cNvSpPr>
            <a:spLocks noChangeShapeType="1"/>
          </p:cNvSpPr>
          <p:nvPr/>
        </p:nvSpPr>
        <p:spPr bwMode="auto">
          <a:xfrm>
            <a:off x="381000" y="762000"/>
            <a:ext cx="8382000" cy="0"/>
          </a:xfrm>
          <a:prstGeom prst="line">
            <a:avLst/>
          </a:prstGeom>
          <a:noFill/>
          <a:ln w="28575">
            <a:solidFill>
              <a:srgbClr val="333333"/>
            </a:solidFill>
            <a:round/>
            <a:headEnd/>
            <a:tailEnd/>
          </a:ln>
          <a:effectLst/>
        </p:spPr>
        <p:txBody>
          <a:bodyPr/>
          <a:lstStyle/>
          <a:p>
            <a:pPr>
              <a:defRPr/>
            </a:pPr>
            <a:endParaRPr lang="en-US">
              <a:solidFill>
                <a:srgbClr val="000000"/>
              </a:solidFill>
              <a:latin typeface="Arial"/>
            </a:endParaRPr>
          </a:p>
        </p:txBody>
      </p:sp>
      <p:pic>
        <p:nvPicPr>
          <p:cNvPr id="13" name="Picture 15" descr="http://www.hanford.gov/images.cfm/222-s-lab.png"/>
          <p:cNvPicPr>
            <a:picLocks noChangeAspect="1" noChangeArrowheads="1"/>
          </p:cNvPicPr>
          <p:nvPr/>
        </p:nvPicPr>
        <p:blipFill>
          <a:blip r:embed="rId5" cstate="print"/>
          <a:srcRect/>
          <a:stretch>
            <a:fillRect/>
          </a:stretch>
        </p:blipFill>
        <p:spPr bwMode="auto">
          <a:xfrm>
            <a:off x="5092564" y="2590800"/>
            <a:ext cx="3670436" cy="2078233"/>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011675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ight Arrow 46"/>
          <p:cNvSpPr/>
          <p:nvPr/>
        </p:nvSpPr>
        <p:spPr bwMode="auto">
          <a:xfrm>
            <a:off x="5087391" y="3200400"/>
            <a:ext cx="1295400" cy="228600"/>
          </a:xfrm>
          <a:prstGeom prst="rightArrow">
            <a:avLst>
              <a:gd name="adj1" fmla="val 50000"/>
              <a:gd name="adj2" fmla="val 108983"/>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dirty="0">
              <a:solidFill>
                <a:srgbClr val="000000"/>
              </a:solidFill>
            </a:endParaRPr>
          </a:p>
        </p:txBody>
      </p:sp>
      <p:sp>
        <p:nvSpPr>
          <p:cNvPr id="27" name="Right Arrow 26"/>
          <p:cNvSpPr/>
          <p:nvPr/>
        </p:nvSpPr>
        <p:spPr bwMode="auto">
          <a:xfrm rot="8689536">
            <a:off x="874669" y="3981603"/>
            <a:ext cx="1990995" cy="228600"/>
          </a:xfrm>
          <a:prstGeom prst="rightArrow">
            <a:avLst>
              <a:gd name="adj1" fmla="val 50002"/>
              <a:gd name="adj2" fmla="val 108983"/>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dirty="0">
              <a:solidFill>
                <a:srgbClr val="000000"/>
              </a:solidFill>
            </a:endParaRPr>
          </a:p>
        </p:txBody>
      </p:sp>
      <p:sp>
        <p:nvSpPr>
          <p:cNvPr id="49" name="Right Arrow 48"/>
          <p:cNvSpPr/>
          <p:nvPr/>
        </p:nvSpPr>
        <p:spPr bwMode="auto">
          <a:xfrm rot="19095076">
            <a:off x="2117762" y="4216059"/>
            <a:ext cx="1164460" cy="228600"/>
          </a:xfrm>
          <a:prstGeom prst="rightArrow">
            <a:avLst>
              <a:gd name="adj1" fmla="val 50002"/>
              <a:gd name="adj2" fmla="val 108983"/>
            </a:avLst>
          </a:prstGeom>
          <a:solidFill>
            <a:srgbClr val="00B05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dirty="0">
              <a:solidFill>
                <a:srgbClr val="000000"/>
              </a:solidFill>
            </a:endParaRPr>
          </a:p>
        </p:txBody>
      </p:sp>
      <p:sp>
        <p:nvSpPr>
          <p:cNvPr id="50" name="Right Arrow 49"/>
          <p:cNvSpPr/>
          <p:nvPr/>
        </p:nvSpPr>
        <p:spPr bwMode="auto">
          <a:xfrm rot="18479380">
            <a:off x="2712666" y="4342682"/>
            <a:ext cx="823805" cy="228600"/>
          </a:xfrm>
          <a:prstGeom prst="rightArrow">
            <a:avLst>
              <a:gd name="adj1" fmla="val 50002"/>
              <a:gd name="adj2" fmla="val 108983"/>
            </a:avLst>
          </a:prstGeom>
          <a:solidFill>
            <a:srgbClr val="00B05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dirty="0">
              <a:solidFill>
                <a:srgbClr val="000000"/>
              </a:solidFill>
            </a:endParaRPr>
          </a:p>
        </p:txBody>
      </p:sp>
      <p:sp>
        <p:nvSpPr>
          <p:cNvPr id="51" name="Right Arrow 50"/>
          <p:cNvSpPr/>
          <p:nvPr/>
        </p:nvSpPr>
        <p:spPr bwMode="auto">
          <a:xfrm rot="16200000">
            <a:off x="3436202" y="4412398"/>
            <a:ext cx="518995" cy="228600"/>
          </a:xfrm>
          <a:prstGeom prst="rightArrow">
            <a:avLst>
              <a:gd name="adj1" fmla="val 50002"/>
              <a:gd name="adj2" fmla="val 108983"/>
            </a:avLst>
          </a:prstGeom>
          <a:solidFill>
            <a:srgbClr val="00B05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dirty="0">
              <a:solidFill>
                <a:srgbClr val="000000"/>
              </a:solidFill>
            </a:endParaRPr>
          </a:p>
        </p:txBody>
      </p:sp>
      <p:sp>
        <p:nvSpPr>
          <p:cNvPr id="42" name="Right Arrow 41"/>
          <p:cNvSpPr/>
          <p:nvPr/>
        </p:nvSpPr>
        <p:spPr bwMode="auto">
          <a:xfrm rot="5400000">
            <a:off x="7168405" y="3779519"/>
            <a:ext cx="899162" cy="228600"/>
          </a:xfrm>
          <a:prstGeom prst="rightArrow">
            <a:avLst>
              <a:gd name="adj1" fmla="val 50002"/>
              <a:gd name="adj2" fmla="val 108983"/>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dirty="0">
              <a:solidFill>
                <a:srgbClr val="000000"/>
              </a:solidFill>
            </a:endParaRPr>
          </a:p>
        </p:txBody>
      </p:sp>
      <p:sp>
        <p:nvSpPr>
          <p:cNvPr id="5122" name="Rectangle 2"/>
          <p:cNvSpPr>
            <a:spLocks noGrp="1" noChangeArrowheads="1"/>
          </p:cNvSpPr>
          <p:nvPr>
            <p:ph type="title"/>
          </p:nvPr>
        </p:nvSpPr>
        <p:spPr>
          <a:xfrm>
            <a:off x="309045" y="76200"/>
            <a:ext cx="8991599" cy="866775"/>
          </a:xfrm>
        </p:spPr>
        <p:txBody>
          <a:bodyPr>
            <a:noAutofit/>
          </a:bodyPr>
          <a:lstStyle/>
          <a:p>
            <a:pPr eaLnBrk="1" hangingPunct="1"/>
            <a:r>
              <a:rPr lang="en-US" sz="3000" b="1" i="1" dirty="0" smtClean="0"/>
              <a:t>Nuclear Forensics:  Process and Priorities</a:t>
            </a:r>
          </a:p>
        </p:txBody>
      </p:sp>
      <p:sp>
        <p:nvSpPr>
          <p:cNvPr id="5140" name="Text Box 36"/>
          <p:cNvSpPr txBox="1">
            <a:spLocks noChangeArrowheads="1"/>
          </p:cNvSpPr>
          <p:nvPr/>
        </p:nvSpPr>
        <p:spPr bwMode="auto">
          <a:xfrm>
            <a:off x="2905949" y="5943600"/>
            <a:ext cx="2504251" cy="307777"/>
          </a:xfrm>
          <a:prstGeom prst="rect">
            <a:avLst/>
          </a:prstGeom>
          <a:noFill/>
          <a:ln w="9525">
            <a:noFill/>
            <a:miter lim="800000"/>
            <a:headEnd/>
            <a:tailEnd/>
          </a:ln>
        </p:spPr>
        <p:txBody>
          <a:bodyPr wrap="square">
            <a:spAutoFit/>
          </a:bodyPr>
          <a:lstStyle/>
          <a:p>
            <a:r>
              <a:rPr lang="en-US" sz="1400" b="1" dirty="0">
                <a:solidFill>
                  <a:srgbClr val="000000"/>
                </a:solidFill>
              </a:rPr>
              <a:t>Nuclear Defense Spectrum</a:t>
            </a:r>
          </a:p>
        </p:txBody>
      </p:sp>
      <p:sp>
        <p:nvSpPr>
          <p:cNvPr id="39" name="Text Box 34"/>
          <p:cNvSpPr txBox="1">
            <a:spLocks noChangeArrowheads="1"/>
          </p:cNvSpPr>
          <p:nvPr/>
        </p:nvSpPr>
        <p:spPr bwMode="auto">
          <a:xfrm>
            <a:off x="8071817" y="2688517"/>
            <a:ext cx="1059906" cy="523220"/>
          </a:xfrm>
          <a:prstGeom prst="rect">
            <a:avLst/>
          </a:prstGeom>
          <a:noFill/>
          <a:ln w="3175">
            <a:noFill/>
            <a:miter lim="800000"/>
            <a:headEnd/>
            <a:tailEnd/>
          </a:ln>
        </p:spPr>
        <p:txBody>
          <a:bodyPr wrap="none">
            <a:spAutoFit/>
          </a:bodyPr>
          <a:lstStyle/>
          <a:p>
            <a:r>
              <a:rPr lang="en-US" sz="1400" b="1" dirty="0">
                <a:solidFill>
                  <a:srgbClr val="000000"/>
                </a:solidFill>
              </a:rPr>
              <a:t>All-source</a:t>
            </a:r>
            <a:endParaRPr lang="en-US" sz="1200" b="1" dirty="0">
              <a:solidFill>
                <a:srgbClr val="000000"/>
              </a:solidFill>
            </a:endParaRPr>
          </a:p>
          <a:p>
            <a:r>
              <a:rPr lang="en-US" sz="1400" b="1" dirty="0">
                <a:solidFill>
                  <a:srgbClr val="000000"/>
                </a:solidFill>
              </a:rPr>
              <a:t>info fused</a:t>
            </a:r>
          </a:p>
        </p:txBody>
      </p:sp>
      <p:sp>
        <p:nvSpPr>
          <p:cNvPr id="46" name="TextBox 45"/>
          <p:cNvSpPr txBox="1"/>
          <p:nvPr/>
        </p:nvSpPr>
        <p:spPr>
          <a:xfrm>
            <a:off x="7661882" y="2131468"/>
            <a:ext cx="612386" cy="1323439"/>
          </a:xfrm>
          <a:prstGeom prst="rect">
            <a:avLst/>
          </a:prstGeom>
          <a:noFill/>
        </p:spPr>
        <p:txBody>
          <a:bodyPr wrap="square" rtlCol="0">
            <a:spAutoFit/>
          </a:bodyPr>
          <a:lstStyle/>
          <a:p>
            <a:r>
              <a:rPr lang="en-US" sz="8000" dirty="0">
                <a:solidFill>
                  <a:srgbClr val="000000"/>
                </a:solidFill>
                <a:cs typeface="Adobe Arabic" pitchFamily="18" charset="-78"/>
              </a:rPr>
              <a:t>}</a:t>
            </a:r>
          </a:p>
        </p:txBody>
      </p:sp>
      <p:sp>
        <p:nvSpPr>
          <p:cNvPr id="23" name="Text Box 36"/>
          <p:cNvSpPr txBox="1">
            <a:spLocks noChangeArrowheads="1"/>
          </p:cNvSpPr>
          <p:nvPr/>
        </p:nvSpPr>
        <p:spPr bwMode="auto">
          <a:xfrm>
            <a:off x="5020601" y="2545685"/>
            <a:ext cx="1029449" cy="738664"/>
          </a:xfrm>
          <a:prstGeom prst="rect">
            <a:avLst/>
          </a:prstGeom>
          <a:noFill/>
          <a:ln w="9525">
            <a:noFill/>
            <a:miter lim="800000"/>
            <a:headEnd/>
            <a:tailEnd/>
          </a:ln>
        </p:spPr>
        <p:txBody>
          <a:bodyPr wrap="none">
            <a:spAutoFit/>
          </a:bodyPr>
          <a:lstStyle/>
          <a:p>
            <a:pPr algn="ctr"/>
            <a:r>
              <a:rPr lang="en-US" sz="1400" b="1" dirty="0">
                <a:solidFill>
                  <a:srgbClr val="000000"/>
                </a:solidFill>
              </a:rPr>
              <a:t>Technical</a:t>
            </a:r>
          </a:p>
          <a:p>
            <a:pPr algn="ctr"/>
            <a:r>
              <a:rPr lang="en-US" sz="1400" b="1" dirty="0">
                <a:solidFill>
                  <a:srgbClr val="000000"/>
                </a:solidFill>
              </a:rPr>
              <a:t>Nuclear</a:t>
            </a:r>
          </a:p>
          <a:p>
            <a:pPr algn="ctr"/>
            <a:r>
              <a:rPr lang="en-US" sz="1400" b="1" dirty="0">
                <a:solidFill>
                  <a:srgbClr val="000000"/>
                </a:solidFill>
              </a:rPr>
              <a:t>Forensics</a:t>
            </a:r>
          </a:p>
        </p:txBody>
      </p:sp>
      <p:sp>
        <p:nvSpPr>
          <p:cNvPr id="24" name="Text Box 36"/>
          <p:cNvSpPr txBox="1">
            <a:spLocks noChangeArrowheads="1"/>
          </p:cNvSpPr>
          <p:nvPr/>
        </p:nvSpPr>
        <p:spPr bwMode="auto">
          <a:xfrm>
            <a:off x="7710404" y="1752600"/>
            <a:ext cx="1170513" cy="523220"/>
          </a:xfrm>
          <a:prstGeom prst="rect">
            <a:avLst/>
          </a:prstGeom>
          <a:noFill/>
          <a:ln w="9525">
            <a:noFill/>
            <a:miter lim="800000"/>
            <a:headEnd/>
            <a:tailEnd/>
          </a:ln>
        </p:spPr>
        <p:txBody>
          <a:bodyPr wrap="none">
            <a:spAutoFit/>
          </a:bodyPr>
          <a:lstStyle/>
          <a:p>
            <a:r>
              <a:rPr lang="en-US" sz="1400" b="1" dirty="0">
                <a:solidFill>
                  <a:srgbClr val="000000"/>
                </a:solidFill>
              </a:rPr>
              <a:t>Intelligence</a:t>
            </a:r>
          </a:p>
          <a:p>
            <a:r>
              <a:rPr lang="en-US" sz="1400" b="1" dirty="0">
                <a:solidFill>
                  <a:srgbClr val="000000"/>
                </a:solidFill>
              </a:rPr>
              <a:t>Community</a:t>
            </a:r>
          </a:p>
        </p:txBody>
      </p:sp>
      <p:sp>
        <p:nvSpPr>
          <p:cNvPr id="25" name="Text Box 36"/>
          <p:cNvSpPr txBox="1">
            <a:spLocks noChangeArrowheads="1"/>
          </p:cNvSpPr>
          <p:nvPr/>
        </p:nvSpPr>
        <p:spPr bwMode="auto">
          <a:xfrm>
            <a:off x="7712083" y="3591580"/>
            <a:ext cx="1279517" cy="523220"/>
          </a:xfrm>
          <a:prstGeom prst="rect">
            <a:avLst/>
          </a:prstGeom>
          <a:noFill/>
          <a:ln w="9525">
            <a:noFill/>
            <a:miter lim="800000"/>
            <a:headEnd/>
            <a:tailEnd/>
          </a:ln>
        </p:spPr>
        <p:txBody>
          <a:bodyPr wrap="none">
            <a:spAutoFit/>
          </a:bodyPr>
          <a:lstStyle/>
          <a:p>
            <a:r>
              <a:rPr lang="en-US" sz="1400" b="1" dirty="0">
                <a:solidFill>
                  <a:srgbClr val="000000"/>
                </a:solidFill>
              </a:rPr>
              <a:t>Law</a:t>
            </a:r>
          </a:p>
          <a:p>
            <a:r>
              <a:rPr lang="en-US" sz="1400" b="1" dirty="0">
                <a:solidFill>
                  <a:srgbClr val="000000"/>
                </a:solidFill>
              </a:rPr>
              <a:t>Enforcement</a:t>
            </a:r>
          </a:p>
        </p:txBody>
      </p:sp>
      <p:sp>
        <p:nvSpPr>
          <p:cNvPr id="26" name="Right Arrow 25"/>
          <p:cNvSpPr/>
          <p:nvPr/>
        </p:nvSpPr>
        <p:spPr bwMode="auto">
          <a:xfrm rot="10800000">
            <a:off x="6096000" y="5158352"/>
            <a:ext cx="1066947" cy="228600"/>
          </a:xfrm>
          <a:prstGeom prst="rightArrow">
            <a:avLst>
              <a:gd name="adj1" fmla="val 50000"/>
              <a:gd name="adj2" fmla="val 108983"/>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dirty="0">
              <a:solidFill>
                <a:srgbClr val="000000"/>
              </a:solidFill>
            </a:endParaRPr>
          </a:p>
        </p:txBody>
      </p:sp>
      <p:pic>
        <p:nvPicPr>
          <p:cNvPr id="1032" name="Picture 8" descr="M:\CMG\DHS\DNDO\UCSDPresentation_2012-08-14\Graphics\Slide26_TechnicalNuclearForensics\WhitehouseSeal.png"/>
          <p:cNvPicPr>
            <a:picLocks noChangeAspect="1" noChangeArrowheads="1"/>
          </p:cNvPicPr>
          <p:nvPr/>
        </p:nvPicPr>
        <p:blipFill>
          <a:blip r:embed="rId3" cstate="print"/>
          <a:srcRect/>
          <a:stretch>
            <a:fillRect/>
          </a:stretch>
        </p:blipFill>
        <p:spPr bwMode="auto">
          <a:xfrm>
            <a:off x="6408737" y="4367049"/>
            <a:ext cx="2506663" cy="1787969"/>
          </a:xfrm>
          <a:prstGeom prst="rect">
            <a:avLst/>
          </a:prstGeom>
          <a:noFill/>
        </p:spPr>
      </p:pic>
      <p:sp>
        <p:nvSpPr>
          <p:cNvPr id="48" name="Oval 47"/>
          <p:cNvSpPr/>
          <p:nvPr/>
        </p:nvSpPr>
        <p:spPr bwMode="auto">
          <a:xfrm>
            <a:off x="6463864" y="4441832"/>
            <a:ext cx="2362200" cy="1608082"/>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dirty="0">
              <a:solidFill>
                <a:srgbClr val="000000"/>
              </a:solidFill>
            </a:endParaRPr>
          </a:p>
        </p:txBody>
      </p:sp>
      <p:pic>
        <p:nvPicPr>
          <p:cNvPr id="1029" name="Picture 5" descr="M:\CMG\DHS\DNDO\UCSDPresentation_2012-08-14\Graphics\Slide26_TechnicalNuclearForensics\Slide26_TrianlgeDiagram_A004.png"/>
          <p:cNvPicPr>
            <a:picLocks noChangeAspect="1" noChangeArrowheads="1"/>
          </p:cNvPicPr>
          <p:nvPr/>
        </p:nvPicPr>
        <p:blipFill>
          <a:blip r:embed="rId4" cstate="print"/>
          <a:stretch>
            <a:fillRect/>
          </a:stretch>
        </p:blipFill>
        <p:spPr bwMode="auto">
          <a:xfrm>
            <a:off x="6017987" y="1928905"/>
            <a:ext cx="1729284" cy="1917622"/>
          </a:xfrm>
          <a:prstGeom prst="rect">
            <a:avLst/>
          </a:prstGeom>
          <a:noFill/>
        </p:spPr>
      </p:pic>
      <p:pic>
        <p:nvPicPr>
          <p:cNvPr id="1026" name="Picture 2" descr="M:\CMG\DHS\DNDO\UCSDPresentation_2012-08-14\Graphics\Slide26_TechnicalNuclearForensics\Slide26_TNF_Diagram_A005.png"/>
          <p:cNvPicPr>
            <a:picLocks noChangeAspect="1" noChangeArrowheads="1"/>
          </p:cNvPicPr>
          <p:nvPr/>
        </p:nvPicPr>
        <p:blipFill>
          <a:blip r:embed="rId5" cstate="print"/>
          <a:srcRect/>
          <a:stretch>
            <a:fillRect/>
          </a:stretch>
        </p:blipFill>
        <p:spPr bwMode="auto">
          <a:xfrm>
            <a:off x="2819400" y="2057400"/>
            <a:ext cx="2273300" cy="2230437"/>
          </a:xfrm>
          <a:prstGeom prst="rect">
            <a:avLst/>
          </a:prstGeom>
          <a:noFill/>
        </p:spPr>
      </p:pic>
      <p:sp>
        <p:nvSpPr>
          <p:cNvPr id="5129" name="Text Box 21"/>
          <p:cNvSpPr txBox="1">
            <a:spLocks noChangeArrowheads="1"/>
          </p:cNvSpPr>
          <p:nvPr/>
        </p:nvSpPr>
        <p:spPr bwMode="auto">
          <a:xfrm>
            <a:off x="1621097" y="4800600"/>
            <a:ext cx="960519" cy="307777"/>
          </a:xfrm>
          <a:prstGeom prst="rect">
            <a:avLst/>
          </a:prstGeom>
          <a:noFill/>
          <a:ln w="9525">
            <a:noFill/>
            <a:miter lim="800000"/>
            <a:headEnd/>
            <a:tailEnd/>
          </a:ln>
        </p:spPr>
        <p:txBody>
          <a:bodyPr wrap="none">
            <a:spAutoFit/>
          </a:bodyPr>
          <a:lstStyle/>
          <a:p>
            <a:pPr algn="ctr"/>
            <a:r>
              <a:rPr lang="en-US" sz="1400" b="1" dirty="0">
                <a:solidFill>
                  <a:srgbClr val="000000"/>
                </a:solidFill>
              </a:rPr>
              <a:t>Materials</a:t>
            </a:r>
          </a:p>
        </p:txBody>
      </p:sp>
      <p:sp>
        <p:nvSpPr>
          <p:cNvPr id="5130" name="Text Box 22"/>
          <p:cNvSpPr txBox="1">
            <a:spLocks noChangeArrowheads="1"/>
          </p:cNvSpPr>
          <p:nvPr/>
        </p:nvSpPr>
        <p:spPr bwMode="auto">
          <a:xfrm>
            <a:off x="2453643" y="4800600"/>
            <a:ext cx="838200" cy="307777"/>
          </a:xfrm>
          <a:prstGeom prst="rect">
            <a:avLst/>
          </a:prstGeom>
          <a:noFill/>
          <a:ln w="9525">
            <a:noFill/>
            <a:miter lim="800000"/>
            <a:headEnd/>
            <a:tailEnd/>
          </a:ln>
        </p:spPr>
        <p:txBody>
          <a:bodyPr wrap="square">
            <a:spAutoFit/>
          </a:bodyPr>
          <a:lstStyle/>
          <a:p>
            <a:pPr algn="ctr"/>
            <a:r>
              <a:rPr lang="en-US" sz="1400" b="1" dirty="0">
                <a:solidFill>
                  <a:srgbClr val="000000"/>
                </a:solidFill>
              </a:rPr>
              <a:t>Device</a:t>
            </a:r>
          </a:p>
        </p:txBody>
      </p:sp>
      <p:sp>
        <p:nvSpPr>
          <p:cNvPr id="5131" name="Text Box 23"/>
          <p:cNvSpPr txBox="1">
            <a:spLocks noChangeArrowheads="1"/>
          </p:cNvSpPr>
          <p:nvPr/>
        </p:nvSpPr>
        <p:spPr bwMode="auto">
          <a:xfrm>
            <a:off x="3276600" y="4800600"/>
            <a:ext cx="838199" cy="307777"/>
          </a:xfrm>
          <a:prstGeom prst="rect">
            <a:avLst/>
          </a:prstGeom>
          <a:noFill/>
          <a:ln w="9525">
            <a:noFill/>
            <a:miter lim="800000"/>
            <a:headEnd/>
            <a:tailEnd/>
          </a:ln>
        </p:spPr>
        <p:txBody>
          <a:bodyPr wrap="square">
            <a:spAutoFit/>
          </a:bodyPr>
          <a:lstStyle/>
          <a:p>
            <a:pPr algn="ctr"/>
            <a:r>
              <a:rPr lang="en-US" sz="1400" b="1" dirty="0">
                <a:solidFill>
                  <a:srgbClr val="000000"/>
                </a:solidFill>
              </a:rPr>
              <a:t>Debris</a:t>
            </a:r>
            <a:endParaRPr lang="en-US" sz="1200" b="1" dirty="0">
              <a:solidFill>
                <a:srgbClr val="000000"/>
              </a:solidFill>
            </a:endParaRPr>
          </a:p>
        </p:txBody>
      </p:sp>
      <p:sp>
        <p:nvSpPr>
          <p:cNvPr id="45" name="Rectangle 3"/>
          <p:cNvSpPr txBox="1">
            <a:spLocks noChangeArrowheads="1"/>
          </p:cNvSpPr>
          <p:nvPr/>
        </p:nvSpPr>
        <p:spPr bwMode="auto">
          <a:xfrm>
            <a:off x="152400" y="971536"/>
            <a:ext cx="5562600" cy="29146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2250" indent="-222250">
              <a:spcBef>
                <a:spcPct val="80000"/>
              </a:spcBef>
              <a:buFont typeface="Wingdings" pitchFamily="2" charset="2"/>
              <a:buChar char="§"/>
              <a:defRPr/>
            </a:pPr>
            <a:r>
              <a:rPr lang="en-US" sz="1600" kern="0" dirty="0">
                <a:solidFill>
                  <a:srgbClr val="333333"/>
                </a:solidFill>
                <a:latin typeface="Arial"/>
              </a:rPr>
              <a:t>Trace origin of materials to help identify and close smuggling </a:t>
            </a:r>
            <a:r>
              <a:rPr lang="en-US" sz="1600" kern="0" dirty="0" smtClean="0">
                <a:solidFill>
                  <a:srgbClr val="333333"/>
                </a:solidFill>
                <a:latin typeface="Arial"/>
              </a:rPr>
              <a:t>networks.</a:t>
            </a:r>
            <a:endParaRPr lang="en-US" sz="1600" kern="0" dirty="0" smtClean="0">
              <a:solidFill>
                <a:srgbClr val="333333"/>
              </a:solidFill>
            </a:endParaRPr>
          </a:p>
          <a:p>
            <a:pPr marL="222250" indent="-222250">
              <a:spcBef>
                <a:spcPct val="80000"/>
              </a:spcBef>
              <a:buFont typeface="Wingdings" pitchFamily="2" charset="2"/>
              <a:buChar char="§"/>
              <a:defRPr/>
            </a:pPr>
            <a:r>
              <a:rPr lang="en-US" sz="1600" kern="0" dirty="0" smtClean="0">
                <a:solidFill>
                  <a:srgbClr val="333333"/>
                </a:solidFill>
              </a:rPr>
              <a:t>Inform </a:t>
            </a:r>
            <a:r>
              <a:rPr lang="en-US" sz="1600" kern="0" dirty="0">
                <a:solidFill>
                  <a:srgbClr val="333333"/>
                </a:solidFill>
              </a:rPr>
              <a:t>national response decisions.</a:t>
            </a:r>
          </a:p>
          <a:p>
            <a:pPr marL="222250" indent="-222250">
              <a:spcBef>
                <a:spcPct val="80000"/>
              </a:spcBef>
              <a:buFont typeface="Wingdings" pitchFamily="2" charset="2"/>
              <a:buChar char="§"/>
              <a:defRPr/>
            </a:pPr>
            <a:r>
              <a:rPr lang="en-US" sz="1600" kern="0" dirty="0">
                <a:solidFill>
                  <a:srgbClr val="333333"/>
                </a:solidFill>
              </a:rPr>
              <a:t>Disrupt follow-on event.</a:t>
            </a:r>
          </a:p>
          <a:p>
            <a:pPr marL="222250" indent="-222250">
              <a:spcBef>
                <a:spcPct val="80000"/>
              </a:spcBef>
              <a:buFont typeface="Wingdings" pitchFamily="2" charset="2"/>
              <a:buChar char="§"/>
              <a:defRPr/>
            </a:pPr>
            <a:r>
              <a:rPr lang="en-US" sz="1600" kern="0" dirty="0">
                <a:solidFill>
                  <a:srgbClr val="333333"/>
                </a:solidFill>
              </a:rPr>
              <a:t>Support prosecution</a:t>
            </a:r>
            <a:r>
              <a:rPr lang="en-US" sz="1600" kern="0" dirty="0" smtClean="0">
                <a:solidFill>
                  <a:srgbClr val="333333"/>
                </a:solidFill>
              </a:rPr>
              <a:t>.</a:t>
            </a:r>
          </a:p>
          <a:p>
            <a:pPr marL="222250" indent="-222250">
              <a:spcBef>
                <a:spcPct val="80000"/>
              </a:spcBef>
              <a:buFont typeface="Wingdings" pitchFamily="2" charset="2"/>
              <a:buChar char="§"/>
              <a:defRPr/>
            </a:pPr>
            <a:r>
              <a:rPr lang="en-US" sz="1600" kern="0" dirty="0">
                <a:solidFill>
                  <a:srgbClr val="333333"/>
                </a:solidFill>
              </a:rPr>
              <a:t>Enhance deterrence</a:t>
            </a:r>
            <a:r>
              <a:rPr lang="en-US" sz="1600" kern="0" dirty="0" smtClean="0">
                <a:solidFill>
                  <a:srgbClr val="333333"/>
                </a:solidFill>
              </a:rPr>
              <a:t>.</a:t>
            </a:r>
            <a:endParaRPr lang="en-US" sz="1600" kern="0" dirty="0">
              <a:solidFill>
                <a:srgbClr val="333333"/>
              </a:solidFill>
            </a:endParaRPr>
          </a:p>
        </p:txBody>
      </p:sp>
      <p:grpSp>
        <p:nvGrpSpPr>
          <p:cNvPr id="20" name="Group 19"/>
          <p:cNvGrpSpPr/>
          <p:nvPr/>
        </p:nvGrpSpPr>
        <p:grpSpPr>
          <a:xfrm>
            <a:off x="75186" y="5067868"/>
            <a:ext cx="6250427" cy="920163"/>
            <a:chOff x="60346" y="3810000"/>
            <a:chExt cx="6250427" cy="920163"/>
          </a:xfrm>
        </p:grpSpPr>
        <p:sp>
          <p:nvSpPr>
            <p:cNvPr id="2" name="Chevron 1"/>
            <p:cNvSpPr/>
            <p:nvPr/>
          </p:nvSpPr>
          <p:spPr>
            <a:xfrm>
              <a:off x="60346" y="3810000"/>
              <a:ext cx="6035654" cy="914400"/>
            </a:xfrm>
            <a:prstGeom prst="chevron">
              <a:avLst/>
            </a:prstGeom>
            <a:gradFill flip="none" rotWithShape="1">
              <a:gsLst>
                <a:gs pos="0">
                  <a:srgbClr val="C00000"/>
                </a:gs>
                <a:gs pos="25000">
                  <a:srgbClr val="FF6633"/>
                </a:gs>
                <a:gs pos="50000">
                  <a:srgbClr val="FFFF00"/>
                </a:gs>
                <a:gs pos="75000">
                  <a:srgbClr val="01A78F"/>
                </a:gs>
                <a:gs pos="100000">
                  <a:srgbClr val="3366FF"/>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77" name="Text Box 7"/>
            <p:cNvSpPr txBox="1">
              <a:spLocks noChangeArrowheads="1"/>
            </p:cNvSpPr>
            <p:nvPr/>
          </p:nvSpPr>
          <p:spPr bwMode="auto">
            <a:xfrm>
              <a:off x="466026" y="4037598"/>
              <a:ext cx="751863" cy="399996"/>
            </a:xfrm>
            <a:prstGeom prst="rect">
              <a:avLst/>
            </a:prstGeom>
            <a:noFill/>
            <a:ln w="9525">
              <a:noFill/>
              <a:miter lim="800000"/>
              <a:headEnd/>
              <a:tailEnd/>
            </a:ln>
          </p:spPr>
          <p:txBody>
            <a:bodyPr wrap="none">
              <a:spAutoFit/>
            </a:bodyPr>
            <a:lstStyle/>
            <a:p>
              <a:r>
                <a:rPr lang="en-US" sz="1000" b="1" dirty="0">
                  <a:solidFill>
                    <a:srgbClr val="000000"/>
                  </a:solidFill>
                </a:rPr>
                <a:t>Deter-</a:t>
              </a:r>
            </a:p>
            <a:p>
              <a:r>
                <a:rPr lang="en-US" sz="1000" b="1" dirty="0">
                  <a:solidFill>
                    <a:srgbClr val="000000"/>
                  </a:solidFill>
                </a:rPr>
                <a:t>Dissuade</a:t>
              </a:r>
            </a:p>
          </p:txBody>
        </p:sp>
        <p:sp>
          <p:nvSpPr>
            <p:cNvPr id="78" name="Text Box 8"/>
            <p:cNvSpPr txBox="1">
              <a:spLocks noChangeArrowheads="1"/>
            </p:cNvSpPr>
            <p:nvPr/>
          </p:nvSpPr>
          <p:spPr bwMode="auto">
            <a:xfrm>
              <a:off x="1751021" y="4160845"/>
              <a:ext cx="575722" cy="246286"/>
            </a:xfrm>
            <a:prstGeom prst="rect">
              <a:avLst/>
            </a:prstGeom>
            <a:noFill/>
            <a:ln w="9525">
              <a:noFill/>
              <a:miter lim="800000"/>
              <a:headEnd/>
              <a:tailEnd/>
            </a:ln>
          </p:spPr>
          <p:txBody>
            <a:bodyPr wrap="none">
              <a:spAutoFit/>
            </a:bodyPr>
            <a:lstStyle/>
            <a:p>
              <a:r>
                <a:rPr lang="en-US" sz="1000" b="1" dirty="0">
                  <a:solidFill>
                    <a:srgbClr val="000000"/>
                  </a:solidFill>
                </a:rPr>
                <a:t>Detect</a:t>
              </a:r>
            </a:p>
          </p:txBody>
        </p:sp>
        <p:sp>
          <p:nvSpPr>
            <p:cNvPr id="79" name="Text Box 10"/>
            <p:cNvSpPr txBox="1">
              <a:spLocks noChangeArrowheads="1"/>
            </p:cNvSpPr>
            <p:nvPr/>
          </p:nvSpPr>
          <p:spPr bwMode="auto">
            <a:xfrm>
              <a:off x="2310546" y="4152353"/>
              <a:ext cx="689888" cy="246286"/>
            </a:xfrm>
            <a:prstGeom prst="rect">
              <a:avLst/>
            </a:prstGeom>
            <a:noFill/>
            <a:ln w="9525">
              <a:noFill/>
              <a:miter lim="800000"/>
              <a:headEnd/>
              <a:tailEnd/>
            </a:ln>
          </p:spPr>
          <p:txBody>
            <a:bodyPr wrap="none">
              <a:spAutoFit/>
            </a:bodyPr>
            <a:lstStyle/>
            <a:p>
              <a:r>
                <a:rPr lang="en-US" sz="1000" b="1" dirty="0">
                  <a:solidFill>
                    <a:srgbClr val="000000"/>
                  </a:solidFill>
                </a:rPr>
                <a:t>Interdict</a:t>
              </a:r>
            </a:p>
          </p:txBody>
        </p:sp>
        <p:sp>
          <p:nvSpPr>
            <p:cNvPr id="80" name="Text Box 12"/>
            <p:cNvSpPr txBox="1">
              <a:spLocks noChangeArrowheads="1"/>
            </p:cNvSpPr>
            <p:nvPr/>
          </p:nvSpPr>
          <p:spPr bwMode="auto">
            <a:xfrm>
              <a:off x="3009900" y="4100282"/>
              <a:ext cx="626281" cy="399996"/>
            </a:xfrm>
            <a:prstGeom prst="rect">
              <a:avLst/>
            </a:prstGeom>
            <a:noFill/>
            <a:ln w="9525">
              <a:noFill/>
              <a:miter lim="800000"/>
              <a:headEnd/>
              <a:tailEnd/>
            </a:ln>
          </p:spPr>
          <p:txBody>
            <a:bodyPr wrap="none">
              <a:spAutoFit/>
            </a:bodyPr>
            <a:lstStyle/>
            <a:p>
              <a:r>
                <a:rPr lang="en-US" sz="1000" b="1" dirty="0">
                  <a:solidFill>
                    <a:srgbClr val="000000"/>
                  </a:solidFill>
                </a:rPr>
                <a:t>Render</a:t>
              </a:r>
            </a:p>
            <a:p>
              <a:r>
                <a:rPr lang="en-US" sz="1000" b="1" dirty="0">
                  <a:solidFill>
                    <a:srgbClr val="000000"/>
                  </a:solidFill>
                </a:rPr>
                <a:t>Safe</a:t>
              </a:r>
            </a:p>
          </p:txBody>
        </p:sp>
        <p:sp>
          <p:nvSpPr>
            <p:cNvPr id="81" name="Text Box 14"/>
            <p:cNvSpPr txBox="1">
              <a:spLocks noChangeArrowheads="1"/>
            </p:cNvSpPr>
            <p:nvPr/>
          </p:nvSpPr>
          <p:spPr bwMode="auto">
            <a:xfrm>
              <a:off x="3619347" y="4091016"/>
              <a:ext cx="1448275" cy="400110"/>
            </a:xfrm>
            <a:prstGeom prst="rect">
              <a:avLst/>
            </a:prstGeom>
            <a:noFill/>
            <a:ln w="9525">
              <a:noFill/>
              <a:miter lim="800000"/>
              <a:headEnd/>
              <a:tailEnd/>
            </a:ln>
          </p:spPr>
          <p:txBody>
            <a:bodyPr wrap="square">
              <a:spAutoFit/>
            </a:bodyPr>
            <a:lstStyle/>
            <a:p>
              <a:r>
                <a:rPr lang="en-US" sz="1000" b="1" dirty="0">
                  <a:solidFill>
                    <a:srgbClr val="000000"/>
                  </a:solidFill>
                </a:rPr>
                <a:t>  Post-Det </a:t>
              </a:r>
            </a:p>
            <a:p>
              <a:r>
                <a:rPr lang="en-US" sz="1000" b="1" dirty="0">
                  <a:solidFill>
                    <a:srgbClr val="000000"/>
                  </a:solidFill>
                </a:rPr>
                <a:t>Cons. Mgmt.</a:t>
              </a:r>
            </a:p>
          </p:txBody>
        </p:sp>
        <p:sp>
          <p:nvSpPr>
            <p:cNvPr id="64" name="Text Box 8"/>
            <p:cNvSpPr txBox="1">
              <a:spLocks noChangeArrowheads="1"/>
            </p:cNvSpPr>
            <p:nvPr/>
          </p:nvSpPr>
          <p:spPr bwMode="auto">
            <a:xfrm>
              <a:off x="1145249" y="4153111"/>
              <a:ext cx="609462" cy="246221"/>
            </a:xfrm>
            <a:prstGeom prst="rect">
              <a:avLst/>
            </a:prstGeom>
            <a:noFill/>
            <a:ln w="9525">
              <a:noFill/>
              <a:miter lim="800000"/>
              <a:headEnd/>
              <a:tailEnd/>
            </a:ln>
          </p:spPr>
          <p:txBody>
            <a:bodyPr wrap="none">
              <a:spAutoFit/>
            </a:bodyPr>
            <a:lstStyle/>
            <a:p>
              <a:r>
                <a:rPr lang="en-US" sz="1000" b="1" dirty="0">
                  <a:solidFill>
                    <a:srgbClr val="000000"/>
                  </a:solidFill>
                </a:rPr>
                <a:t>Secure</a:t>
              </a:r>
            </a:p>
          </p:txBody>
        </p:sp>
        <p:sp>
          <p:nvSpPr>
            <p:cNvPr id="73" name="Text Box 10"/>
            <p:cNvSpPr txBox="1">
              <a:spLocks noChangeArrowheads="1"/>
            </p:cNvSpPr>
            <p:nvPr/>
          </p:nvSpPr>
          <p:spPr bwMode="auto">
            <a:xfrm>
              <a:off x="5295900" y="4136936"/>
              <a:ext cx="1014873" cy="246221"/>
            </a:xfrm>
            <a:prstGeom prst="rect">
              <a:avLst/>
            </a:prstGeom>
            <a:noFill/>
            <a:ln w="9525">
              <a:noFill/>
              <a:miter lim="800000"/>
              <a:headEnd/>
              <a:tailEnd/>
            </a:ln>
          </p:spPr>
          <p:txBody>
            <a:bodyPr wrap="square">
              <a:spAutoFit/>
            </a:bodyPr>
            <a:lstStyle/>
            <a:p>
              <a:r>
                <a:rPr lang="en-US" sz="1000" b="1" dirty="0">
                  <a:solidFill>
                    <a:srgbClr val="000000"/>
                  </a:solidFill>
                </a:rPr>
                <a:t>Attribution</a:t>
              </a:r>
            </a:p>
          </p:txBody>
        </p:sp>
        <p:sp>
          <p:nvSpPr>
            <p:cNvPr id="74" name="Text Box 10"/>
            <p:cNvSpPr txBox="1">
              <a:spLocks noChangeArrowheads="1"/>
            </p:cNvSpPr>
            <p:nvPr/>
          </p:nvSpPr>
          <p:spPr bwMode="auto">
            <a:xfrm>
              <a:off x="4600311" y="4136936"/>
              <a:ext cx="758541" cy="246221"/>
            </a:xfrm>
            <a:prstGeom prst="rect">
              <a:avLst/>
            </a:prstGeom>
            <a:noFill/>
            <a:ln w="9525">
              <a:noFill/>
              <a:miter lim="800000"/>
              <a:headEnd/>
              <a:tailEnd/>
            </a:ln>
          </p:spPr>
          <p:txBody>
            <a:bodyPr wrap="none">
              <a:spAutoFit/>
            </a:bodyPr>
            <a:lstStyle/>
            <a:p>
              <a:r>
                <a:rPr lang="en-US" sz="1000" b="1" dirty="0">
                  <a:solidFill>
                    <a:srgbClr val="000000"/>
                  </a:solidFill>
                </a:rPr>
                <a:t>Recovery</a:t>
              </a:r>
            </a:p>
          </p:txBody>
        </p:sp>
        <p:grpSp>
          <p:nvGrpSpPr>
            <p:cNvPr id="18" name="Group 17"/>
            <p:cNvGrpSpPr/>
            <p:nvPr/>
          </p:nvGrpSpPr>
          <p:grpSpPr>
            <a:xfrm>
              <a:off x="4976004" y="3811780"/>
              <a:ext cx="381000" cy="903375"/>
              <a:chOff x="5105400" y="1282243"/>
              <a:chExt cx="381000" cy="903375"/>
            </a:xfrm>
          </p:grpSpPr>
          <p:cxnSp>
            <p:nvCxnSpPr>
              <p:cNvPr id="4" name="Straight Connector 3"/>
              <p:cNvCxnSpPr/>
              <p:nvPr/>
            </p:nvCxnSpPr>
            <p:spPr>
              <a:xfrm>
                <a:off x="5105400" y="1282243"/>
                <a:ext cx="38100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157327" y="1728418"/>
                <a:ext cx="329072"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4291558" y="3815512"/>
              <a:ext cx="381000" cy="903375"/>
              <a:chOff x="5105400" y="1282243"/>
              <a:chExt cx="381000" cy="903375"/>
            </a:xfrm>
          </p:grpSpPr>
          <p:cxnSp>
            <p:nvCxnSpPr>
              <p:cNvPr id="65" name="Straight Connector 64"/>
              <p:cNvCxnSpPr/>
              <p:nvPr/>
            </p:nvCxnSpPr>
            <p:spPr>
              <a:xfrm>
                <a:off x="5105400" y="1282243"/>
                <a:ext cx="38100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5157327" y="1728418"/>
                <a:ext cx="329072"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306931" y="3815512"/>
              <a:ext cx="381000" cy="903375"/>
              <a:chOff x="3104840" y="3824535"/>
              <a:chExt cx="381000" cy="903375"/>
            </a:xfrm>
          </p:grpSpPr>
          <p:cxnSp>
            <p:nvCxnSpPr>
              <p:cNvPr id="83" name="Straight Connector 82"/>
              <p:cNvCxnSpPr/>
              <p:nvPr/>
            </p:nvCxnSpPr>
            <p:spPr>
              <a:xfrm>
                <a:off x="3104840" y="3824535"/>
                <a:ext cx="38100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3156767" y="4270710"/>
                <a:ext cx="329072"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2655599" y="3819022"/>
              <a:ext cx="381000" cy="903375"/>
              <a:chOff x="5105400" y="1282243"/>
              <a:chExt cx="381000" cy="903375"/>
            </a:xfrm>
          </p:grpSpPr>
          <p:cxnSp>
            <p:nvCxnSpPr>
              <p:cNvPr id="86" name="Straight Connector 85"/>
              <p:cNvCxnSpPr/>
              <p:nvPr/>
            </p:nvCxnSpPr>
            <p:spPr>
              <a:xfrm>
                <a:off x="5105400" y="1282243"/>
                <a:ext cx="38100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5157327" y="1728418"/>
                <a:ext cx="329072"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a:off x="1986955" y="3826788"/>
              <a:ext cx="381000" cy="903375"/>
              <a:chOff x="5105400" y="1282243"/>
              <a:chExt cx="381000" cy="903375"/>
            </a:xfrm>
          </p:grpSpPr>
          <p:cxnSp>
            <p:nvCxnSpPr>
              <p:cNvPr id="89" name="Straight Connector 88"/>
              <p:cNvCxnSpPr/>
              <p:nvPr/>
            </p:nvCxnSpPr>
            <p:spPr>
              <a:xfrm>
                <a:off x="5105400" y="1282243"/>
                <a:ext cx="38100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5157327" y="1728418"/>
                <a:ext cx="329072"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1420048" y="3821275"/>
              <a:ext cx="381000" cy="903375"/>
              <a:chOff x="5105400" y="1282243"/>
              <a:chExt cx="381000" cy="903375"/>
            </a:xfrm>
          </p:grpSpPr>
          <p:cxnSp>
            <p:nvCxnSpPr>
              <p:cNvPr id="92" name="Straight Connector 91"/>
              <p:cNvCxnSpPr/>
              <p:nvPr/>
            </p:nvCxnSpPr>
            <p:spPr>
              <a:xfrm>
                <a:off x="5105400" y="1282243"/>
                <a:ext cx="38100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5157327" y="1728418"/>
                <a:ext cx="329072"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4" name="Group 93"/>
            <p:cNvGrpSpPr/>
            <p:nvPr/>
          </p:nvGrpSpPr>
          <p:grpSpPr>
            <a:xfrm>
              <a:off x="841958" y="3819319"/>
              <a:ext cx="381000" cy="903375"/>
              <a:chOff x="5105400" y="1282243"/>
              <a:chExt cx="381000" cy="903375"/>
            </a:xfrm>
          </p:grpSpPr>
          <p:cxnSp>
            <p:nvCxnSpPr>
              <p:cNvPr id="95" name="Straight Connector 94"/>
              <p:cNvCxnSpPr/>
              <p:nvPr/>
            </p:nvCxnSpPr>
            <p:spPr>
              <a:xfrm>
                <a:off x="5105400" y="1282243"/>
                <a:ext cx="38100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5157327" y="1728418"/>
                <a:ext cx="329072"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77339582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Grp="1" noChangeArrowheads="1"/>
          </p:cNvSpPr>
          <p:nvPr>
            <p:ph type="title"/>
          </p:nvPr>
        </p:nvSpPr>
        <p:spPr>
          <a:xfrm>
            <a:off x="381000" y="76200"/>
            <a:ext cx="8839200" cy="695325"/>
          </a:xfrm>
        </p:spPr>
        <p:txBody>
          <a:bodyPr/>
          <a:lstStyle/>
          <a:p>
            <a:r>
              <a:rPr lang="en-US" sz="2400" kern="1200" dirty="0" smtClean="0">
                <a:solidFill>
                  <a:srgbClr val="1F497D"/>
                </a:solidFill>
                <a:latin typeface="Times New Roman" pitchFamily="18" charset="0"/>
                <a:cs typeface="Times New Roman" pitchFamily="18" charset="0"/>
              </a:rPr>
              <a:t>President and Congress </a:t>
            </a:r>
            <a:r>
              <a:rPr lang="en-US" sz="2400" kern="1200" dirty="0" smtClean="0">
                <a:solidFill>
                  <a:srgbClr val="1F497D"/>
                </a:solidFill>
                <a:latin typeface="Times New Roman" pitchFamily="18" charset="0"/>
                <a:cs typeface="Times New Roman" pitchFamily="18" charset="0"/>
                <a:sym typeface="Wingdings" pitchFamily="2" charset="2"/>
              </a:rPr>
              <a:t> </a:t>
            </a:r>
            <a:r>
              <a:rPr lang="en-US" sz="2400" kern="1200" dirty="0" smtClean="0">
                <a:solidFill>
                  <a:srgbClr val="1F497D"/>
                </a:solidFill>
                <a:latin typeface="Times New Roman" pitchFamily="18" charset="0"/>
                <a:cs typeface="Times New Roman" pitchFamily="18" charset="0"/>
              </a:rPr>
              <a:t>Whole-of-Government Approach</a:t>
            </a:r>
            <a:endParaRPr lang="en-US" sz="2400" dirty="0" smtClean="0"/>
          </a:p>
        </p:txBody>
      </p:sp>
      <p:grpSp>
        <p:nvGrpSpPr>
          <p:cNvPr id="6" name="Group 5"/>
          <p:cNvGrpSpPr/>
          <p:nvPr/>
        </p:nvGrpSpPr>
        <p:grpSpPr>
          <a:xfrm>
            <a:off x="1720800" y="922426"/>
            <a:ext cx="5400000" cy="5060774"/>
            <a:chOff x="1717830" y="922426"/>
            <a:chExt cx="5573945" cy="5173574"/>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01403" y="4481846"/>
              <a:ext cx="635126" cy="85711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94722" y="4481845"/>
              <a:ext cx="635126" cy="85711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83160" y="4481848"/>
              <a:ext cx="635126" cy="857115"/>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676479" y="4481847"/>
              <a:ext cx="635126" cy="857115"/>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09553" y="4476885"/>
              <a:ext cx="635126" cy="857115"/>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02872" y="4476884"/>
              <a:ext cx="635126" cy="857115"/>
            </a:xfrm>
            <a:prstGeom prst="rect">
              <a:avLst/>
            </a:prstGeom>
          </p:spPr>
        </p:pic>
        <p:sp>
          <p:nvSpPr>
            <p:cNvPr id="13" name="Freeform 26"/>
            <p:cNvSpPr>
              <a:spLocks/>
            </p:cNvSpPr>
            <p:nvPr/>
          </p:nvSpPr>
          <p:spPr bwMode="auto">
            <a:xfrm>
              <a:off x="1818016" y="2474053"/>
              <a:ext cx="2223564" cy="2002832"/>
            </a:xfrm>
            <a:custGeom>
              <a:avLst/>
              <a:gdLst/>
              <a:ahLst/>
              <a:cxnLst>
                <a:cxn ang="0">
                  <a:pos x="0" y="370"/>
                </a:cxn>
                <a:cxn ang="0">
                  <a:pos x="0" y="42"/>
                </a:cxn>
                <a:cxn ang="0">
                  <a:pos x="140" y="23"/>
                </a:cxn>
                <a:cxn ang="0">
                  <a:pos x="134" y="68"/>
                </a:cxn>
                <a:cxn ang="0">
                  <a:pos x="164" y="124"/>
                </a:cxn>
                <a:cxn ang="0">
                  <a:pos x="164" y="124"/>
                </a:cxn>
                <a:cxn ang="0">
                  <a:pos x="195" y="68"/>
                </a:cxn>
                <a:cxn ang="0">
                  <a:pos x="189" y="23"/>
                </a:cxn>
                <a:cxn ang="0">
                  <a:pos x="329" y="42"/>
                </a:cxn>
                <a:cxn ang="0">
                  <a:pos x="311" y="181"/>
                </a:cxn>
                <a:cxn ang="0">
                  <a:pos x="355" y="175"/>
                </a:cxn>
                <a:cxn ang="0">
                  <a:pos x="411" y="206"/>
                </a:cxn>
                <a:cxn ang="0">
                  <a:pos x="411" y="206"/>
                </a:cxn>
                <a:cxn ang="0">
                  <a:pos x="355" y="237"/>
                </a:cxn>
                <a:cxn ang="0">
                  <a:pos x="311" y="230"/>
                </a:cxn>
                <a:cxn ang="0">
                  <a:pos x="329" y="370"/>
                </a:cxn>
                <a:cxn ang="0">
                  <a:pos x="0" y="370"/>
                </a:cxn>
              </a:cxnLst>
              <a:rect l="0" t="0" r="r" b="b"/>
              <a:pathLst>
                <a:path w="411" h="370">
                  <a:moveTo>
                    <a:pt x="0" y="370"/>
                  </a:moveTo>
                  <a:cubicBezTo>
                    <a:pt x="0" y="42"/>
                    <a:pt x="0" y="42"/>
                    <a:pt x="0" y="42"/>
                  </a:cubicBezTo>
                  <a:cubicBezTo>
                    <a:pt x="0" y="42"/>
                    <a:pt x="115" y="0"/>
                    <a:pt x="140" y="23"/>
                  </a:cubicBezTo>
                  <a:cubicBezTo>
                    <a:pt x="155" y="37"/>
                    <a:pt x="140" y="59"/>
                    <a:pt x="134" y="68"/>
                  </a:cubicBezTo>
                  <a:cubicBezTo>
                    <a:pt x="118" y="88"/>
                    <a:pt x="122" y="123"/>
                    <a:pt x="164" y="124"/>
                  </a:cubicBezTo>
                  <a:cubicBezTo>
                    <a:pt x="164" y="124"/>
                    <a:pt x="164" y="124"/>
                    <a:pt x="164" y="124"/>
                  </a:cubicBezTo>
                  <a:cubicBezTo>
                    <a:pt x="207" y="123"/>
                    <a:pt x="211" y="88"/>
                    <a:pt x="195" y="68"/>
                  </a:cubicBezTo>
                  <a:cubicBezTo>
                    <a:pt x="189" y="59"/>
                    <a:pt x="174" y="37"/>
                    <a:pt x="189" y="23"/>
                  </a:cubicBezTo>
                  <a:cubicBezTo>
                    <a:pt x="214" y="0"/>
                    <a:pt x="329" y="42"/>
                    <a:pt x="329" y="42"/>
                  </a:cubicBezTo>
                  <a:cubicBezTo>
                    <a:pt x="329" y="42"/>
                    <a:pt x="287" y="156"/>
                    <a:pt x="311" y="181"/>
                  </a:cubicBezTo>
                  <a:cubicBezTo>
                    <a:pt x="324" y="196"/>
                    <a:pt x="346" y="182"/>
                    <a:pt x="355" y="175"/>
                  </a:cubicBezTo>
                  <a:cubicBezTo>
                    <a:pt x="375" y="159"/>
                    <a:pt x="411" y="163"/>
                    <a:pt x="411" y="206"/>
                  </a:cubicBezTo>
                  <a:cubicBezTo>
                    <a:pt x="411" y="206"/>
                    <a:pt x="411" y="206"/>
                    <a:pt x="411" y="206"/>
                  </a:cubicBezTo>
                  <a:cubicBezTo>
                    <a:pt x="411" y="248"/>
                    <a:pt x="375" y="252"/>
                    <a:pt x="355" y="237"/>
                  </a:cubicBezTo>
                  <a:cubicBezTo>
                    <a:pt x="346" y="230"/>
                    <a:pt x="324" y="215"/>
                    <a:pt x="311" y="230"/>
                  </a:cubicBezTo>
                  <a:cubicBezTo>
                    <a:pt x="287" y="255"/>
                    <a:pt x="329" y="370"/>
                    <a:pt x="329" y="370"/>
                  </a:cubicBezTo>
                  <a:lnTo>
                    <a:pt x="0" y="370"/>
                  </a:lnTo>
                  <a:close/>
                </a:path>
              </a:pathLst>
            </a:custGeom>
            <a:solidFill>
              <a:sysClr val="window" lastClr="FFFFFF">
                <a:lumMod val="85000"/>
              </a:sysClr>
            </a:solidFill>
            <a:ln w="28575" cap="flat">
              <a:solidFill>
                <a:sysClr val="window" lastClr="FFFFFF">
                  <a:lumMod val="65000"/>
                </a:sysClr>
              </a:solidFill>
              <a:prstDash val="solid"/>
              <a:miter lim="800000"/>
              <a:headEnd/>
              <a:tailEnd/>
            </a:ln>
            <a:scene3d>
              <a:camera prst="orthographicFront"/>
              <a:lightRig rig="threePt" dir="t">
                <a:rot lat="0" lon="0" rev="0"/>
              </a:lightRig>
            </a:scene3d>
            <a:sp3d>
              <a:bevelT w="165100" prst="coolSlant"/>
            </a:sp3d>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cs typeface="+mn-cs"/>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146" y="3200400"/>
              <a:ext cx="732020" cy="732020"/>
            </a:xfrm>
            <a:prstGeom prst="rect">
              <a:avLst/>
            </a:prstGeom>
          </p:spPr>
        </p:pic>
        <p:sp>
          <p:nvSpPr>
            <p:cNvPr id="15" name="Freeform 23"/>
            <p:cNvSpPr>
              <a:spLocks/>
            </p:cNvSpPr>
            <p:nvPr/>
          </p:nvSpPr>
          <p:spPr bwMode="auto">
            <a:xfrm>
              <a:off x="3372887" y="2253319"/>
              <a:ext cx="2220319" cy="2223566"/>
            </a:xfrm>
            <a:custGeom>
              <a:avLst/>
              <a:gdLst/>
              <a:ahLst/>
              <a:cxnLst>
                <a:cxn ang="0">
                  <a:pos x="42" y="411"/>
                </a:cxn>
                <a:cxn ang="0">
                  <a:pos x="24" y="271"/>
                </a:cxn>
                <a:cxn ang="0">
                  <a:pos x="68" y="278"/>
                </a:cxn>
                <a:cxn ang="0">
                  <a:pos x="124" y="247"/>
                </a:cxn>
                <a:cxn ang="0">
                  <a:pos x="124" y="247"/>
                </a:cxn>
                <a:cxn ang="0">
                  <a:pos x="68" y="216"/>
                </a:cxn>
                <a:cxn ang="0">
                  <a:pos x="24" y="222"/>
                </a:cxn>
                <a:cxn ang="0">
                  <a:pos x="42" y="83"/>
                </a:cxn>
                <a:cxn ang="0">
                  <a:pos x="181" y="101"/>
                </a:cxn>
                <a:cxn ang="0">
                  <a:pos x="175" y="57"/>
                </a:cxn>
                <a:cxn ang="0">
                  <a:pos x="206" y="0"/>
                </a:cxn>
                <a:cxn ang="0">
                  <a:pos x="206" y="0"/>
                </a:cxn>
                <a:cxn ang="0">
                  <a:pos x="237" y="57"/>
                </a:cxn>
                <a:cxn ang="0">
                  <a:pos x="230" y="101"/>
                </a:cxn>
                <a:cxn ang="0">
                  <a:pos x="370" y="83"/>
                </a:cxn>
                <a:cxn ang="0">
                  <a:pos x="388" y="222"/>
                </a:cxn>
                <a:cxn ang="0">
                  <a:pos x="344" y="216"/>
                </a:cxn>
                <a:cxn ang="0">
                  <a:pos x="288" y="247"/>
                </a:cxn>
                <a:cxn ang="0">
                  <a:pos x="288" y="247"/>
                </a:cxn>
                <a:cxn ang="0">
                  <a:pos x="344" y="278"/>
                </a:cxn>
                <a:cxn ang="0">
                  <a:pos x="388" y="271"/>
                </a:cxn>
                <a:cxn ang="0">
                  <a:pos x="370" y="411"/>
                </a:cxn>
                <a:cxn ang="0">
                  <a:pos x="42" y="411"/>
                </a:cxn>
              </a:cxnLst>
              <a:rect l="0" t="0" r="r" b="b"/>
              <a:pathLst>
                <a:path w="411" h="411">
                  <a:moveTo>
                    <a:pt x="42" y="411"/>
                  </a:moveTo>
                  <a:cubicBezTo>
                    <a:pt x="42" y="411"/>
                    <a:pt x="0" y="296"/>
                    <a:pt x="24" y="271"/>
                  </a:cubicBezTo>
                  <a:cubicBezTo>
                    <a:pt x="37" y="256"/>
                    <a:pt x="59" y="271"/>
                    <a:pt x="68" y="278"/>
                  </a:cubicBezTo>
                  <a:cubicBezTo>
                    <a:pt x="88" y="293"/>
                    <a:pt x="124" y="289"/>
                    <a:pt x="124" y="247"/>
                  </a:cubicBezTo>
                  <a:cubicBezTo>
                    <a:pt x="124" y="247"/>
                    <a:pt x="124" y="247"/>
                    <a:pt x="124" y="247"/>
                  </a:cubicBezTo>
                  <a:cubicBezTo>
                    <a:pt x="124" y="204"/>
                    <a:pt x="88" y="200"/>
                    <a:pt x="68" y="216"/>
                  </a:cubicBezTo>
                  <a:cubicBezTo>
                    <a:pt x="59" y="223"/>
                    <a:pt x="37" y="237"/>
                    <a:pt x="24" y="222"/>
                  </a:cubicBezTo>
                  <a:cubicBezTo>
                    <a:pt x="0" y="197"/>
                    <a:pt x="42" y="83"/>
                    <a:pt x="42" y="83"/>
                  </a:cubicBezTo>
                  <a:cubicBezTo>
                    <a:pt x="42" y="83"/>
                    <a:pt x="156" y="124"/>
                    <a:pt x="181" y="101"/>
                  </a:cubicBezTo>
                  <a:cubicBezTo>
                    <a:pt x="196" y="87"/>
                    <a:pt x="182" y="65"/>
                    <a:pt x="175" y="57"/>
                  </a:cubicBezTo>
                  <a:cubicBezTo>
                    <a:pt x="159" y="37"/>
                    <a:pt x="163" y="1"/>
                    <a:pt x="206" y="0"/>
                  </a:cubicBezTo>
                  <a:cubicBezTo>
                    <a:pt x="206" y="0"/>
                    <a:pt x="206" y="0"/>
                    <a:pt x="206" y="0"/>
                  </a:cubicBezTo>
                  <a:cubicBezTo>
                    <a:pt x="248" y="1"/>
                    <a:pt x="252" y="37"/>
                    <a:pt x="237" y="57"/>
                  </a:cubicBezTo>
                  <a:cubicBezTo>
                    <a:pt x="230" y="65"/>
                    <a:pt x="216" y="87"/>
                    <a:pt x="230" y="101"/>
                  </a:cubicBezTo>
                  <a:cubicBezTo>
                    <a:pt x="255" y="124"/>
                    <a:pt x="370" y="83"/>
                    <a:pt x="370" y="83"/>
                  </a:cubicBezTo>
                  <a:cubicBezTo>
                    <a:pt x="370" y="83"/>
                    <a:pt x="411" y="197"/>
                    <a:pt x="388" y="222"/>
                  </a:cubicBezTo>
                  <a:cubicBezTo>
                    <a:pt x="374" y="237"/>
                    <a:pt x="353" y="223"/>
                    <a:pt x="344" y="216"/>
                  </a:cubicBezTo>
                  <a:cubicBezTo>
                    <a:pt x="324" y="200"/>
                    <a:pt x="288" y="204"/>
                    <a:pt x="288" y="247"/>
                  </a:cubicBezTo>
                  <a:cubicBezTo>
                    <a:pt x="288" y="247"/>
                    <a:pt x="288" y="247"/>
                    <a:pt x="288" y="247"/>
                  </a:cubicBezTo>
                  <a:cubicBezTo>
                    <a:pt x="288" y="289"/>
                    <a:pt x="324" y="293"/>
                    <a:pt x="344" y="278"/>
                  </a:cubicBezTo>
                  <a:cubicBezTo>
                    <a:pt x="353" y="271"/>
                    <a:pt x="374" y="256"/>
                    <a:pt x="388" y="271"/>
                  </a:cubicBezTo>
                  <a:cubicBezTo>
                    <a:pt x="411" y="296"/>
                    <a:pt x="370" y="411"/>
                    <a:pt x="370" y="411"/>
                  </a:cubicBezTo>
                  <a:lnTo>
                    <a:pt x="42" y="411"/>
                  </a:lnTo>
                  <a:close/>
                </a:path>
              </a:pathLst>
            </a:custGeom>
            <a:solidFill>
              <a:sysClr val="window" lastClr="FFFFFF">
                <a:lumMod val="85000"/>
              </a:sysClr>
            </a:solidFill>
            <a:ln w="28575" cap="flat">
              <a:solidFill>
                <a:sysClr val="window" lastClr="FFFFFF">
                  <a:lumMod val="65000"/>
                </a:sysClr>
              </a:solidFill>
              <a:prstDash val="solid"/>
              <a:miter lim="800000"/>
              <a:headEnd/>
              <a:tailEnd/>
            </a:ln>
            <a:scene3d>
              <a:camera prst="orthographicFront"/>
              <a:lightRig rig="threePt" dir="t">
                <a:rot lat="0" lon="0" rev="0"/>
              </a:lightRig>
            </a:scene3d>
            <a:sp3d>
              <a:bevelT w="165100" prst="coolSlant"/>
            </a:sp3d>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cs typeface="+mn-cs"/>
              </a:endParaRPr>
            </a:p>
          </p:txBody>
        </p:sp>
        <p:sp>
          <p:nvSpPr>
            <p:cNvPr id="16" name="Freeform 27"/>
            <p:cNvSpPr>
              <a:spLocks/>
            </p:cNvSpPr>
            <p:nvPr/>
          </p:nvSpPr>
          <p:spPr bwMode="auto">
            <a:xfrm rot="10800000">
              <a:off x="4891552" y="2472628"/>
              <a:ext cx="2223564" cy="2002832"/>
            </a:xfrm>
            <a:custGeom>
              <a:avLst/>
              <a:gdLst/>
              <a:ahLst/>
              <a:cxnLst>
                <a:cxn ang="0">
                  <a:pos x="0" y="0"/>
                </a:cxn>
                <a:cxn ang="0">
                  <a:pos x="329" y="0"/>
                </a:cxn>
                <a:cxn ang="0">
                  <a:pos x="311" y="140"/>
                </a:cxn>
                <a:cxn ang="0">
                  <a:pos x="355" y="134"/>
                </a:cxn>
                <a:cxn ang="0">
                  <a:pos x="411" y="165"/>
                </a:cxn>
                <a:cxn ang="0">
                  <a:pos x="411" y="165"/>
                </a:cxn>
                <a:cxn ang="0">
                  <a:pos x="355" y="196"/>
                </a:cxn>
                <a:cxn ang="0">
                  <a:pos x="311" y="189"/>
                </a:cxn>
                <a:cxn ang="0">
                  <a:pos x="329" y="329"/>
                </a:cxn>
                <a:cxn ang="0">
                  <a:pos x="189" y="347"/>
                </a:cxn>
                <a:cxn ang="0">
                  <a:pos x="195" y="303"/>
                </a:cxn>
                <a:cxn ang="0">
                  <a:pos x="164" y="247"/>
                </a:cxn>
                <a:cxn ang="0">
                  <a:pos x="164" y="247"/>
                </a:cxn>
                <a:cxn ang="0">
                  <a:pos x="134" y="303"/>
                </a:cxn>
                <a:cxn ang="0">
                  <a:pos x="140" y="347"/>
                </a:cxn>
                <a:cxn ang="0">
                  <a:pos x="0" y="329"/>
                </a:cxn>
                <a:cxn ang="0">
                  <a:pos x="0" y="329"/>
                </a:cxn>
                <a:cxn ang="0">
                  <a:pos x="0" y="0"/>
                </a:cxn>
              </a:cxnLst>
              <a:rect l="0" t="0" r="r" b="b"/>
              <a:pathLst>
                <a:path w="411" h="370">
                  <a:moveTo>
                    <a:pt x="0" y="0"/>
                  </a:moveTo>
                  <a:cubicBezTo>
                    <a:pt x="329" y="0"/>
                    <a:pt x="329" y="0"/>
                    <a:pt x="329" y="0"/>
                  </a:cubicBezTo>
                  <a:cubicBezTo>
                    <a:pt x="329" y="0"/>
                    <a:pt x="287" y="115"/>
                    <a:pt x="311" y="140"/>
                  </a:cubicBezTo>
                  <a:cubicBezTo>
                    <a:pt x="324" y="155"/>
                    <a:pt x="346" y="140"/>
                    <a:pt x="355" y="134"/>
                  </a:cubicBezTo>
                  <a:cubicBezTo>
                    <a:pt x="375" y="118"/>
                    <a:pt x="411" y="122"/>
                    <a:pt x="411" y="165"/>
                  </a:cubicBezTo>
                  <a:cubicBezTo>
                    <a:pt x="411" y="165"/>
                    <a:pt x="411" y="165"/>
                    <a:pt x="411" y="165"/>
                  </a:cubicBezTo>
                  <a:cubicBezTo>
                    <a:pt x="411" y="207"/>
                    <a:pt x="375" y="211"/>
                    <a:pt x="355" y="196"/>
                  </a:cubicBezTo>
                  <a:cubicBezTo>
                    <a:pt x="346" y="189"/>
                    <a:pt x="324" y="174"/>
                    <a:pt x="311" y="189"/>
                  </a:cubicBezTo>
                  <a:cubicBezTo>
                    <a:pt x="287" y="214"/>
                    <a:pt x="329" y="329"/>
                    <a:pt x="329" y="329"/>
                  </a:cubicBezTo>
                  <a:cubicBezTo>
                    <a:pt x="329" y="329"/>
                    <a:pt x="214" y="370"/>
                    <a:pt x="189" y="347"/>
                  </a:cubicBezTo>
                  <a:cubicBezTo>
                    <a:pt x="174" y="333"/>
                    <a:pt x="189" y="311"/>
                    <a:pt x="195" y="303"/>
                  </a:cubicBezTo>
                  <a:cubicBezTo>
                    <a:pt x="211" y="283"/>
                    <a:pt x="207" y="247"/>
                    <a:pt x="164" y="247"/>
                  </a:cubicBezTo>
                  <a:cubicBezTo>
                    <a:pt x="164" y="247"/>
                    <a:pt x="164" y="247"/>
                    <a:pt x="164" y="247"/>
                  </a:cubicBezTo>
                  <a:cubicBezTo>
                    <a:pt x="122" y="247"/>
                    <a:pt x="118" y="283"/>
                    <a:pt x="134" y="303"/>
                  </a:cubicBezTo>
                  <a:cubicBezTo>
                    <a:pt x="140" y="311"/>
                    <a:pt x="155" y="333"/>
                    <a:pt x="140" y="347"/>
                  </a:cubicBezTo>
                  <a:cubicBezTo>
                    <a:pt x="115" y="370"/>
                    <a:pt x="0" y="329"/>
                    <a:pt x="0" y="329"/>
                  </a:cubicBezTo>
                  <a:cubicBezTo>
                    <a:pt x="0" y="329"/>
                    <a:pt x="0" y="329"/>
                    <a:pt x="0" y="329"/>
                  </a:cubicBezTo>
                  <a:lnTo>
                    <a:pt x="0" y="0"/>
                  </a:lnTo>
                  <a:close/>
                </a:path>
              </a:pathLst>
            </a:custGeom>
            <a:solidFill>
              <a:sysClr val="window" lastClr="FFFFFF">
                <a:lumMod val="85000"/>
              </a:sysClr>
            </a:solidFill>
            <a:ln w="28575" cap="flat">
              <a:solidFill>
                <a:sysClr val="window" lastClr="FFFFFF">
                  <a:lumMod val="65000"/>
                </a:sysClr>
              </a:solidFill>
              <a:prstDash val="solid"/>
              <a:miter lim="800000"/>
              <a:headEnd/>
              <a:tailEnd/>
            </a:ln>
            <a:scene3d>
              <a:camera prst="orthographicFront"/>
              <a:lightRig rig="threePt" dir="t">
                <a:rot lat="0" lon="0" rev="0"/>
              </a:lightRig>
            </a:scene3d>
            <a:sp3d>
              <a:bevelT w="165100" prst="coolSlant"/>
            </a:sp3d>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cs typeface="+mn-cs"/>
              </a:endParaRPr>
            </a:p>
          </p:txBody>
        </p:sp>
        <p:sp>
          <p:nvSpPr>
            <p:cNvPr id="17" name="Freeform 47"/>
            <p:cNvSpPr>
              <a:spLocks/>
            </p:cNvSpPr>
            <p:nvPr/>
          </p:nvSpPr>
          <p:spPr bwMode="auto">
            <a:xfrm>
              <a:off x="3141139" y="922426"/>
              <a:ext cx="2661785" cy="2002832"/>
            </a:xfrm>
            <a:custGeom>
              <a:avLst/>
              <a:gdLst/>
              <a:ahLst/>
              <a:cxnLst>
                <a:cxn ang="0">
                  <a:pos x="410" y="0"/>
                </a:cxn>
                <a:cxn ang="0">
                  <a:pos x="392" y="140"/>
                </a:cxn>
                <a:cxn ang="0">
                  <a:pos x="436" y="134"/>
                </a:cxn>
                <a:cxn ang="0">
                  <a:pos x="492" y="165"/>
                </a:cxn>
                <a:cxn ang="0">
                  <a:pos x="492" y="165"/>
                </a:cxn>
                <a:cxn ang="0">
                  <a:pos x="436" y="196"/>
                </a:cxn>
                <a:cxn ang="0">
                  <a:pos x="392" y="189"/>
                </a:cxn>
                <a:cxn ang="0">
                  <a:pos x="410" y="329"/>
                </a:cxn>
                <a:cxn ang="0">
                  <a:pos x="270" y="347"/>
                </a:cxn>
                <a:cxn ang="0">
                  <a:pos x="277" y="303"/>
                </a:cxn>
                <a:cxn ang="0">
                  <a:pos x="246" y="247"/>
                </a:cxn>
                <a:cxn ang="0">
                  <a:pos x="246" y="247"/>
                </a:cxn>
                <a:cxn ang="0">
                  <a:pos x="215" y="303"/>
                </a:cxn>
                <a:cxn ang="0">
                  <a:pos x="221" y="347"/>
                </a:cxn>
                <a:cxn ang="0">
                  <a:pos x="82" y="329"/>
                </a:cxn>
                <a:cxn ang="0">
                  <a:pos x="82" y="329"/>
                </a:cxn>
                <a:cxn ang="0">
                  <a:pos x="100" y="189"/>
                </a:cxn>
                <a:cxn ang="0">
                  <a:pos x="56" y="196"/>
                </a:cxn>
                <a:cxn ang="0">
                  <a:pos x="0" y="165"/>
                </a:cxn>
                <a:cxn ang="0">
                  <a:pos x="0" y="165"/>
                </a:cxn>
                <a:cxn ang="0">
                  <a:pos x="56" y="134"/>
                </a:cxn>
                <a:cxn ang="0">
                  <a:pos x="100" y="140"/>
                </a:cxn>
                <a:cxn ang="0">
                  <a:pos x="82" y="0"/>
                </a:cxn>
                <a:cxn ang="0">
                  <a:pos x="410" y="0"/>
                </a:cxn>
              </a:cxnLst>
              <a:rect l="0" t="0" r="r" b="b"/>
              <a:pathLst>
                <a:path w="492" h="370">
                  <a:moveTo>
                    <a:pt x="410" y="0"/>
                  </a:moveTo>
                  <a:cubicBezTo>
                    <a:pt x="410" y="0"/>
                    <a:pt x="369" y="115"/>
                    <a:pt x="392" y="140"/>
                  </a:cubicBezTo>
                  <a:cubicBezTo>
                    <a:pt x="406" y="155"/>
                    <a:pt x="427" y="140"/>
                    <a:pt x="436" y="134"/>
                  </a:cubicBezTo>
                  <a:cubicBezTo>
                    <a:pt x="456" y="118"/>
                    <a:pt x="492" y="122"/>
                    <a:pt x="492" y="165"/>
                  </a:cubicBezTo>
                  <a:cubicBezTo>
                    <a:pt x="492" y="165"/>
                    <a:pt x="492" y="165"/>
                    <a:pt x="492" y="165"/>
                  </a:cubicBezTo>
                  <a:cubicBezTo>
                    <a:pt x="492" y="207"/>
                    <a:pt x="456" y="211"/>
                    <a:pt x="436" y="196"/>
                  </a:cubicBezTo>
                  <a:cubicBezTo>
                    <a:pt x="427" y="189"/>
                    <a:pt x="406" y="174"/>
                    <a:pt x="392" y="189"/>
                  </a:cubicBezTo>
                  <a:cubicBezTo>
                    <a:pt x="369" y="214"/>
                    <a:pt x="410" y="329"/>
                    <a:pt x="410" y="329"/>
                  </a:cubicBezTo>
                  <a:cubicBezTo>
                    <a:pt x="410" y="329"/>
                    <a:pt x="295" y="370"/>
                    <a:pt x="270" y="347"/>
                  </a:cubicBezTo>
                  <a:cubicBezTo>
                    <a:pt x="256" y="333"/>
                    <a:pt x="270" y="311"/>
                    <a:pt x="277" y="303"/>
                  </a:cubicBezTo>
                  <a:cubicBezTo>
                    <a:pt x="292" y="283"/>
                    <a:pt x="288" y="247"/>
                    <a:pt x="246" y="247"/>
                  </a:cubicBezTo>
                  <a:cubicBezTo>
                    <a:pt x="246" y="247"/>
                    <a:pt x="246" y="247"/>
                    <a:pt x="246" y="247"/>
                  </a:cubicBezTo>
                  <a:cubicBezTo>
                    <a:pt x="203" y="247"/>
                    <a:pt x="199" y="283"/>
                    <a:pt x="215" y="303"/>
                  </a:cubicBezTo>
                  <a:cubicBezTo>
                    <a:pt x="222" y="311"/>
                    <a:pt x="236" y="333"/>
                    <a:pt x="221" y="347"/>
                  </a:cubicBezTo>
                  <a:cubicBezTo>
                    <a:pt x="197" y="370"/>
                    <a:pt x="82" y="329"/>
                    <a:pt x="82" y="329"/>
                  </a:cubicBezTo>
                  <a:cubicBezTo>
                    <a:pt x="82" y="329"/>
                    <a:pt x="82" y="329"/>
                    <a:pt x="82" y="329"/>
                  </a:cubicBezTo>
                  <a:cubicBezTo>
                    <a:pt x="82" y="329"/>
                    <a:pt x="123" y="214"/>
                    <a:pt x="100" y="189"/>
                  </a:cubicBezTo>
                  <a:cubicBezTo>
                    <a:pt x="86" y="174"/>
                    <a:pt x="64" y="189"/>
                    <a:pt x="56" y="196"/>
                  </a:cubicBezTo>
                  <a:cubicBezTo>
                    <a:pt x="36" y="211"/>
                    <a:pt x="0" y="207"/>
                    <a:pt x="0" y="165"/>
                  </a:cubicBezTo>
                  <a:cubicBezTo>
                    <a:pt x="0" y="165"/>
                    <a:pt x="0" y="165"/>
                    <a:pt x="0" y="165"/>
                  </a:cubicBezTo>
                  <a:cubicBezTo>
                    <a:pt x="0" y="122"/>
                    <a:pt x="36" y="118"/>
                    <a:pt x="56" y="134"/>
                  </a:cubicBezTo>
                  <a:cubicBezTo>
                    <a:pt x="64" y="140"/>
                    <a:pt x="86" y="155"/>
                    <a:pt x="100" y="140"/>
                  </a:cubicBezTo>
                  <a:cubicBezTo>
                    <a:pt x="123" y="115"/>
                    <a:pt x="82" y="0"/>
                    <a:pt x="82" y="0"/>
                  </a:cubicBezTo>
                  <a:lnTo>
                    <a:pt x="410" y="0"/>
                  </a:lnTo>
                  <a:close/>
                </a:path>
              </a:pathLst>
            </a:custGeom>
            <a:solidFill>
              <a:sysClr val="window" lastClr="FFFFFF">
                <a:lumMod val="85000"/>
              </a:sysClr>
            </a:solidFill>
            <a:ln w="28575" cap="flat">
              <a:solidFill>
                <a:sysClr val="window" lastClr="FFFFFF">
                  <a:lumMod val="65000"/>
                </a:sysClr>
              </a:solidFill>
              <a:prstDash val="solid"/>
              <a:miter lim="800000"/>
              <a:headEnd/>
              <a:tailEnd/>
            </a:ln>
            <a:scene3d>
              <a:camera prst="orthographicFront"/>
              <a:lightRig rig="threePt" dir="t">
                <a:rot lat="0" lon="0" rev="0"/>
              </a:lightRig>
            </a:scene3d>
            <a:sp3d>
              <a:bevelT w="165100" prst="coolSlant"/>
            </a:sp3d>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cs typeface="+mn-cs"/>
              </a:endParaRPr>
            </a:p>
          </p:txBody>
        </p:sp>
        <p:sp>
          <p:nvSpPr>
            <p:cNvPr id="18" name="Freeform 14"/>
            <p:cNvSpPr>
              <a:spLocks/>
            </p:cNvSpPr>
            <p:nvPr/>
          </p:nvSpPr>
          <p:spPr bwMode="auto">
            <a:xfrm rot="16200000">
              <a:off x="1705871" y="1035722"/>
              <a:ext cx="2217074" cy="2002832"/>
            </a:xfrm>
            <a:custGeom>
              <a:avLst/>
              <a:gdLst/>
              <a:ahLst/>
              <a:cxnLst>
                <a:cxn ang="0">
                  <a:pos x="410" y="0"/>
                </a:cxn>
                <a:cxn ang="0">
                  <a:pos x="410" y="329"/>
                </a:cxn>
                <a:cxn ang="0">
                  <a:pos x="270" y="347"/>
                </a:cxn>
                <a:cxn ang="0">
                  <a:pos x="277" y="303"/>
                </a:cxn>
                <a:cxn ang="0">
                  <a:pos x="246" y="247"/>
                </a:cxn>
                <a:cxn ang="0">
                  <a:pos x="246" y="247"/>
                </a:cxn>
                <a:cxn ang="0">
                  <a:pos x="215" y="303"/>
                </a:cxn>
                <a:cxn ang="0">
                  <a:pos x="221" y="347"/>
                </a:cxn>
                <a:cxn ang="0">
                  <a:pos x="82" y="329"/>
                </a:cxn>
                <a:cxn ang="0">
                  <a:pos x="100" y="189"/>
                </a:cxn>
                <a:cxn ang="0">
                  <a:pos x="56" y="195"/>
                </a:cxn>
                <a:cxn ang="0">
                  <a:pos x="0" y="165"/>
                </a:cxn>
                <a:cxn ang="0">
                  <a:pos x="0" y="165"/>
                </a:cxn>
                <a:cxn ang="0">
                  <a:pos x="56" y="134"/>
                </a:cxn>
                <a:cxn ang="0">
                  <a:pos x="100" y="140"/>
                </a:cxn>
                <a:cxn ang="0">
                  <a:pos x="82" y="0"/>
                </a:cxn>
                <a:cxn ang="0">
                  <a:pos x="410" y="0"/>
                </a:cxn>
              </a:cxnLst>
              <a:rect l="0" t="0" r="r" b="b"/>
              <a:pathLst>
                <a:path w="410" h="370">
                  <a:moveTo>
                    <a:pt x="410" y="0"/>
                  </a:moveTo>
                  <a:cubicBezTo>
                    <a:pt x="410" y="329"/>
                    <a:pt x="410" y="329"/>
                    <a:pt x="410" y="329"/>
                  </a:cubicBezTo>
                  <a:cubicBezTo>
                    <a:pt x="410" y="329"/>
                    <a:pt x="295" y="370"/>
                    <a:pt x="270" y="347"/>
                  </a:cubicBezTo>
                  <a:cubicBezTo>
                    <a:pt x="256" y="333"/>
                    <a:pt x="270" y="311"/>
                    <a:pt x="277" y="303"/>
                  </a:cubicBezTo>
                  <a:cubicBezTo>
                    <a:pt x="292" y="283"/>
                    <a:pt x="288" y="247"/>
                    <a:pt x="246" y="247"/>
                  </a:cubicBezTo>
                  <a:cubicBezTo>
                    <a:pt x="246" y="247"/>
                    <a:pt x="246" y="247"/>
                    <a:pt x="246" y="247"/>
                  </a:cubicBezTo>
                  <a:cubicBezTo>
                    <a:pt x="203" y="247"/>
                    <a:pt x="199" y="283"/>
                    <a:pt x="215" y="303"/>
                  </a:cubicBezTo>
                  <a:cubicBezTo>
                    <a:pt x="222" y="311"/>
                    <a:pt x="236" y="333"/>
                    <a:pt x="221" y="347"/>
                  </a:cubicBezTo>
                  <a:cubicBezTo>
                    <a:pt x="196" y="370"/>
                    <a:pt x="82" y="329"/>
                    <a:pt x="82" y="329"/>
                  </a:cubicBezTo>
                  <a:cubicBezTo>
                    <a:pt x="82" y="329"/>
                    <a:pt x="123" y="214"/>
                    <a:pt x="100" y="189"/>
                  </a:cubicBezTo>
                  <a:cubicBezTo>
                    <a:pt x="86" y="174"/>
                    <a:pt x="64" y="189"/>
                    <a:pt x="56" y="195"/>
                  </a:cubicBezTo>
                  <a:cubicBezTo>
                    <a:pt x="36" y="211"/>
                    <a:pt x="0" y="207"/>
                    <a:pt x="0" y="165"/>
                  </a:cubicBezTo>
                  <a:cubicBezTo>
                    <a:pt x="0" y="165"/>
                    <a:pt x="0" y="165"/>
                    <a:pt x="0" y="165"/>
                  </a:cubicBezTo>
                  <a:cubicBezTo>
                    <a:pt x="0" y="122"/>
                    <a:pt x="36" y="118"/>
                    <a:pt x="56" y="134"/>
                  </a:cubicBezTo>
                  <a:cubicBezTo>
                    <a:pt x="64" y="140"/>
                    <a:pt x="86" y="155"/>
                    <a:pt x="100" y="140"/>
                  </a:cubicBezTo>
                  <a:cubicBezTo>
                    <a:pt x="123" y="115"/>
                    <a:pt x="82" y="0"/>
                    <a:pt x="82" y="0"/>
                  </a:cubicBezTo>
                  <a:lnTo>
                    <a:pt x="410" y="0"/>
                  </a:lnTo>
                  <a:close/>
                </a:path>
              </a:pathLst>
            </a:custGeom>
            <a:solidFill>
              <a:sysClr val="window" lastClr="FFFFFF">
                <a:lumMod val="85000"/>
              </a:sysClr>
            </a:solidFill>
            <a:ln w="28575" cap="flat">
              <a:solidFill>
                <a:sysClr val="window" lastClr="FFFFFF">
                  <a:lumMod val="65000"/>
                </a:sysClr>
              </a:solidFill>
              <a:prstDash val="solid"/>
              <a:miter lim="800000"/>
              <a:headEnd/>
              <a:tailEnd/>
            </a:ln>
            <a:scene3d>
              <a:camera prst="orthographicFront"/>
              <a:lightRig rig="threePt" dir="t">
                <a:rot lat="0" lon="0" rev="0"/>
              </a:lightRig>
            </a:scene3d>
            <a:sp3d>
              <a:bevelT w="165100" prst="coolSlant"/>
            </a:sp3d>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cs typeface="+mn-cs"/>
              </a:endParaRPr>
            </a:p>
          </p:txBody>
        </p:sp>
        <p:sp>
          <p:nvSpPr>
            <p:cNvPr id="19" name="Freeform 27"/>
            <p:cNvSpPr>
              <a:spLocks/>
            </p:cNvSpPr>
            <p:nvPr/>
          </p:nvSpPr>
          <p:spPr bwMode="auto">
            <a:xfrm rot="5400000">
              <a:off x="5002735" y="1034843"/>
              <a:ext cx="2223564" cy="2002832"/>
            </a:xfrm>
            <a:custGeom>
              <a:avLst/>
              <a:gdLst/>
              <a:ahLst/>
              <a:cxnLst>
                <a:cxn ang="0">
                  <a:pos x="0" y="0"/>
                </a:cxn>
                <a:cxn ang="0">
                  <a:pos x="329" y="0"/>
                </a:cxn>
                <a:cxn ang="0">
                  <a:pos x="311" y="140"/>
                </a:cxn>
                <a:cxn ang="0">
                  <a:pos x="355" y="134"/>
                </a:cxn>
                <a:cxn ang="0">
                  <a:pos x="411" y="165"/>
                </a:cxn>
                <a:cxn ang="0">
                  <a:pos x="411" y="165"/>
                </a:cxn>
                <a:cxn ang="0">
                  <a:pos x="355" y="196"/>
                </a:cxn>
                <a:cxn ang="0">
                  <a:pos x="311" y="189"/>
                </a:cxn>
                <a:cxn ang="0">
                  <a:pos x="329" y="329"/>
                </a:cxn>
                <a:cxn ang="0">
                  <a:pos x="189" y="347"/>
                </a:cxn>
                <a:cxn ang="0">
                  <a:pos x="195" y="303"/>
                </a:cxn>
                <a:cxn ang="0">
                  <a:pos x="164" y="247"/>
                </a:cxn>
                <a:cxn ang="0">
                  <a:pos x="164" y="247"/>
                </a:cxn>
                <a:cxn ang="0">
                  <a:pos x="134" y="303"/>
                </a:cxn>
                <a:cxn ang="0">
                  <a:pos x="140" y="347"/>
                </a:cxn>
                <a:cxn ang="0">
                  <a:pos x="0" y="329"/>
                </a:cxn>
                <a:cxn ang="0">
                  <a:pos x="0" y="329"/>
                </a:cxn>
                <a:cxn ang="0">
                  <a:pos x="0" y="0"/>
                </a:cxn>
              </a:cxnLst>
              <a:rect l="0" t="0" r="r" b="b"/>
              <a:pathLst>
                <a:path w="411" h="370">
                  <a:moveTo>
                    <a:pt x="0" y="0"/>
                  </a:moveTo>
                  <a:cubicBezTo>
                    <a:pt x="329" y="0"/>
                    <a:pt x="329" y="0"/>
                    <a:pt x="329" y="0"/>
                  </a:cubicBezTo>
                  <a:cubicBezTo>
                    <a:pt x="329" y="0"/>
                    <a:pt x="287" y="115"/>
                    <a:pt x="311" y="140"/>
                  </a:cubicBezTo>
                  <a:cubicBezTo>
                    <a:pt x="324" y="155"/>
                    <a:pt x="346" y="140"/>
                    <a:pt x="355" y="134"/>
                  </a:cubicBezTo>
                  <a:cubicBezTo>
                    <a:pt x="375" y="118"/>
                    <a:pt x="411" y="122"/>
                    <a:pt x="411" y="165"/>
                  </a:cubicBezTo>
                  <a:cubicBezTo>
                    <a:pt x="411" y="165"/>
                    <a:pt x="411" y="165"/>
                    <a:pt x="411" y="165"/>
                  </a:cubicBezTo>
                  <a:cubicBezTo>
                    <a:pt x="411" y="207"/>
                    <a:pt x="375" y="211"/>
                    <a:pt x="355" y="196"/>
                  </a:cubicBezTo>
                  <a:cubicBezTo>
                    <a:pt x="346" y="189"/>
                    <a:pt x="324" y="174"/>
                    <a:pt x="311" y="189"/>
                  </a:cubicBezTo>
                  <a:cubicBezTo>
                    <a:pt x="287" y="214"/>
                    <a:pt x="329" y="329"/>
                    <a:pt x="329" y="329"/>
                  </a:cubicBezTo>
                  <a:cubicBezTo>
                    <a:pt x="329" y="329"/>
                    <a:pt x="214" y="370"/>
                    <a:pt x="189" y="347"/>
                  </a:cubicBezTo>
                  <a:cubicBezTo>
                    <a:pt x="174" y="333"/>
                    <a:pt x="189" y="311"/>
                    <a:pt x="195" y="303"/>
                  </a:cubicBezTo>
                  <a:cubicBezTo>
                    <a:pt x="211" y="283"/>
                    <a:pt x="207" y="247"/>
                    <a:pt x="164" y="247"/>
                  </a:cubicBezTo>
                  <a:cubicBezTo>
                    <a:pt x="164" y="247"/>
                    <a:pt x="164" y="247"/>
                    <a:pt x="164" y="247"/>
                  </a:cubicBezTo>
                  <a:cubicBezTo>
                    <a:pt x="122" y="247"/>
                    <a:pt x="118" y="283"/>
                    <a:pt x="134" y="303"/>
                  </a:cubicBezTo>
                  <a:cubicBezTo>
                    <a:pt x="140" y="311"/>
                    <a:pt x="155" y="333"/>
                    <a:pt x="140" y="347"/>
                  </a:cubicBezTo>
                  <a:cubicBezTo>
                    <a:pt x="115" y="370"/>
                    <a:pt x="0" y="329"/>
                    <a:pt x="0" y="329"/>
                  </a:cubicBezTo>
                  <a:cubicBezTo>
                    <a:pt x="0" y="329"/>
                    <a:pt x="0" y="329"/>
                    <a:pt x="0" y="329"/>
                  </a:cubicBezTo>
                  <a:lnTo>
                    <a:pt x="0" y="0"/>
                  </a:lnTo>
                  <a:close/>
                </a:path>
              </a:pathLst>
            </a:custGeom>
            <a:solidFill>
              <a:sysClr val="window" lastClr="FFFFFF">
                <a:lumMod val="85000"/>
              </a:sysClr>
            </a:solidFill>
            <a:ln w="28575" cap="flat">
              <a:solidFill>
                <a:sysClr val="window" lastClr="FFFFFF">
                  <a:lumMod val="65000"/>
                </a:sysClr>
              </a:solidFill>
              <a:prstDash val="solid"/>
              <a:miter lim="800000"/>
              <a:headEnd/>
              <a:tailEnd/>
            </a:ln>
            <a:scene3d>
              <a:camera prst="orthographicFront"/>
              <a:lightRig rig="threePt" dir="t">
                <a:rot lat="0" lon="0" rev="0"/>
              </a:lightRig>
            </a:scene3d>
            <a:sp3d>
              <a:bevelT w="165100" prst="coolSlant"/>
            </a:sp3d>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cs typeface="+mn-cs"/>
              </a:endParaRPr>
            </a:p>
          </p:txBody>
        </p:sp>
        <p:sp>
          <p:nvSpPr>
            <p:cNvPr id="20" name="Rectangle 19"/>
            <p:cNvSpPr/>
            <p:nvPr/>
          </p:nvSpPr>
          <p:spPr>
            <a:xfrm>
              <a:off x="1717830" y="5334000"/>
              <a:ext cx="5573945" cy="762000"/>
            </a:xfrm>
            <a:prstGeom prst="rect">
              <a:avLst/>
            </a:prstGeom>
            <a:gradFill flip="none" rotWithShape="1">
              <a:gsLst>
                <a:gs pos="0">
                  <a:sysClr val="window" lastClr="FFFFFF">
                    <a:lumMod val="75000"/>
                    <a:shade val="30000"/>
                    <a:satMod val="115000"/>
                  </a:sysClr>
                </a:gs>
                <a:gs pos="50000">
                  <a:sysClr val="window" lastClr="FFFFFF">
                    <a:lumMod val="75000"/>
                    <a:shade val="67500"/>
                    <a:satMod val="115000"/>
                  </a:sysClr>
                </a:gs>
                <a:gs pos="100000">
                  <a:sysClr val="window" lastClr="FFFFFF">
                    <a:lumMod val="75000"/>
                    <a:shade val="100000"/>
                    <a:satMod val="115000"/>
                  </a:sysClr>
                </a:gs>
              </a:gsLst>
              <a:lin ang="16200000" scaled="1"/>
              <a:tileRect/>
            </a:gradFill>
            <a:ln w="25400" cap="flat" cmpd="sng" algn="ctr">
              <a:solidFill>
                <a:sysClr val="window" lastClr="FFFFFF">
                  <a:lumMod val="50000"/>
                </a:sysClr>
              </a:solidFill>
              <a:prstDash val="solid"/>
            </a:ln>
            <a:effectLst/>
            <a:scene3d>
              <a:camera prst="orthographicFront"/>
              <a:lightRig rig="threePt" dir="t"/>
            </a:scene3d>
            <a:sp3d>
              <a:bevelT w="165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5721" y="1086374"/>
              <a:ext cx="632995" cy="632995"/>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42269" y="3200400"/>
              <a:ext cx="681554" cy="679661"/>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24074" y="1076303"/>
              <a:ext cx="685800" cy="685800"/>
            </a:xfrm>
            <a:prstGeom prst="rect">
              <a:avLst/>
            </a:prstGeom>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19816" y="3211488"/>
              <a:ext cx="661959" cy="661959"/>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63328" y="1048431"/>
              <a:ext cx="683656" cy="683656"/>
            </a:xfrm>
            <a:prstGeom prst="rect">
              <a:avLst/>
            </a:prstGeom>
          </p:spPr>
        </p:pic>
        <p:sp>
          <p:nvSpPr>
            <p:cNvPr id="26" name="TextBox 25"/>
            <p:cNvSpPr txBox="1"/>
            <p:nvPr/>
          </p:nvSpPr>
          <p:spPr>
            <a:xfrm>
              <a:off x="3048000" y="987624"/>
              <a:ext cx="571182" cy="31463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Text" lastClr="000000"/>
                  </a:solidFill>
                  <a:effectLst/>
                  <a:uLnTx/>
                  <a:uFillTx/>
                </a:rPr>
                <a:t>DoD</a:t>
              </a:r>
              <a:endParaRPr kumimoji="0" lang="en-US" sz="1200" b="1" i="0" u="none" strike="noStrike" kern="0" cap="none" spc="0" normalizeH="0" baseline="0" noProof="0" dirty="0">
                <a:ln>
                  <a:noFill/>
                </a:ln>
                <a:solidFill>
                  <a:sysClr val="windowText" lastClr="000000"/>
                </a:solidFill>
                <a:effectLst/>
                <a:uLnTx/>
                <a:uFillTx/>
              </a:endParaRPr>
            </a:p>
          </p:txBody>
        </p:sp>
        <p:sp>
          <p:nvSpPr>
            <p:cNvPr id="27" name="TextBox 26"/>
            <p:cNvSpPr txBox="1"/>
            <p:nvPr/>
          </p:nvSpPr>
          <p:spPr>
            <a:xfrm>
              <a:off x="4800600" y="987624"/>
              <a:ext cx="488449" cy="31463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Text" lastClr="000000"/>
                  </a:solidFill>
                  <a:effectLst/>
                  <a:uLnTx/>
                  <a:uFillTx/>
                </a:rPr>
                <a:t>FBI</a:t>
              </a:r>
              <a:endParaRPr kumimoji="0" lang="en-US" sz="1200" b="1" i="0" u="none" strike="noStrike" kern="0" cap="none" spc="0" normalizeH="0" baseline="0" noProof="0" dirty="0">
                <a:ln>
                  <a:noFill/>
                </a:ln>
                <a:solidFill>
                  <a:sysClr val="windowText" lastClr="000000"/>
                </a:solidFill>
                <a:effectLst/>
                <a:uLnTx/>
                <a:uFillTx/>
              </a:endParaRPr>
            </a:p>
          </p:txBody>
        </p:sp>
        <p:sp>
          <p:nvSpPr>
            <p:cNvPr id="28" name="TextBox 27"/>
            <p:cNvSpPr txBox="1"/>
            <p:nvPr/>
          </p:nvSpPr>
          <p:spPr>
            <a:xfrm>
              <a:off x="6477000" y="984646"/>
              <a:ext cx="592692" cy="31463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Text" lastClr="000000"/>
                  </a:solidFill>
                  <a:effectLst/>
                  <a:uLnTx/>
                  <a:uFillTx/>
                </a:rPr>
                <a:t>DOE</a:t>
              </a:r>
              <a:endParaRPr kumimoji="0" lang="en-US" sz="1200" b="1" i="0" u="none" strike="noStrike" kern="0" cap="none" spc="0" normalizeH="0" baseline="0" noProof="0" dirty="0">
                <a:ln>
                  <a:noFill/>
                </a:ln>
                <a:solidFill>
                  <a:sysClr val="windowText" lastClr="000000"/>
                </a:solidFill>
                <a:effectLst/>
                <a:uLnTx/>
                <a:uFillTx/>
              </a:endParaRPr>
            </a:p>
          </p:txBody>
        </p:sp>
        <p:sp>
          <p:nvSpPr>
            <p:cNvPr id="29" name="TextBox 28"/>
            <p:cNvSpPr txBox="1"/>
            <p:nvPr/>
          </p:nvSpPr>
          <p:spPr>
            <a:xfrm>
              <a:off x="2895600" y="2892623"/>
              <a:ext cx="592692" cy="31463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Text" lastClr="000000"/>
                  </a:solidFill>
                  <a:effectLst/>
                  <a:uLnTx/>
                  <a:uFillTx/>
                </a:rPr>
                <a:t>DOS</a:t>
              </a:r>
              <a:endParaRPr kumimoji="0" lang="en-US" sz="1200" b="1" i="0" u="none" strike="noStrike" kern="0" cap="none" spc="0" normalizeH="0" baseline="0" noProof="0" dirty="0">
                <a:ln>
                  <a:noFill/>
                </a:ln>
                <a:solidFill>
                  <a:sysClr val="windowText" lastClr="000000"/>
                </a:solidFill>
                <a:effectLst/>
                <a:uLnTx/>
                <a:uFillTx/>
              </a:endParaRPr>
            </a:p>
          </p:txBody>
        </p:sp>
        <p:sp>
          <p:nvSpPr>
            <p:cNvPr id="30" name="TextBox 29"/>
            <p:cNvSpPr txBox="1"/>
            <p:nvPr/>
          </p:nvSpPr>
          <p:spPr>
            <a:xfrm>
              <a:off x="4800600" y="2892623"/>
              <a:ext cx="582764" cy="31463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Text" lastClr="000000"/>
                  </a:solidFill>
                  <a:effectLst/>
                  <a:uLnTx/>
                  <a:uFillTx/>
                </a:rPr>
                <a:t>DHS</a:t>
              </a:r>
              <a:endParaRPr kumimoji="0" lang="en-US" sz="1400" b="1" i="0" u="none" strike="noStrike" kern="0" cap="none" spc="0" normalizeH="0" baseline="0" noProof="0" dirty="0">
                <a:ln>
                  <a:noFill/>
                </a:ln>
                <a:solidFill>
                  <a:sysClr val="windowText" lastClr="000000"/>
                </a:solidFill>
                <a:effectLst/>
                <a:uLnTx/>
                <a:uFillTx/>
              </a:endParaRPr>
            </a:p>
          </p:txBody>
        </p:sp>
        <p:sp>
          <p:nvSpPr>
            <p:cNvPr id="31" name="TextBox 30"/>
            <p:cNvSpPr txBox="1"/>
            <p:nvPr/>
          </p:nvSpPr>
          <p:spPr>
            <a:xfrm>
              <a:off x="6426227" y="2892623"/>
              <a:ext cx="653914" cy="31463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Text" lastClr="000000"/>
                  </a:solidFill>
                  <a:effectLst/>
                  <a:uLnTx/>
                  <a:uFillTx/>
                </a:rPr>
                <a:t>ODNI</a:t>
              </a:r>
              <a:endParaRPr kumimoji="0" lang="en-US" sz="1200" b="1" i="0" u="none" strike="noStrike" kern="0" cap="none" spc="0" normalizeH="0" baseline="0" noProof="0" dirty="0">
                <a:ln>
                  <a:noFill/>
                </a:ln>
                <a:solidFill>
                  <a:sysClr val="windowText" lastClr="000000"/>
                </a:solidFill>
                <a:effectLst/>
                <a:uLnTx/>
                <a:uFillTx/>
              </a:endParaRPr>
            </a:p>
          </p:txBody>
        </p:sp>
        <p:sp>
          <p:nvSpPr>
            <p:cNvPr id="32" name="TextBox 31"/>
            <p:cNvSpPr txBox="1"/>
            <p:nvPr/>
          </p:nvSpPr>
          <p:spPr>
            <a:xfrm>
              <a:off x="2171772" y="1825823"/>
              <a:ext cx="994770" cy="28317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rPr>
                <a:t>POST-DET</a:t>
              </a:r>
              <a:endParaRPr kumimoji="0" lang="en-US" sz="1200" b="1" i="0" u="none" strike="noStrike" kern="0" cap="none" spc="0" normalizeH="0" baseline="0" noProof="0" dirty="0">
                <a:ln>
                  <a:noFill/>
                </a:ln>
                <a:solidFill>
                  <a:sysClr val="windowText" lastClr="000000"/>
                </a:solidFill>
                <a:effectLst/>
                <a:uLnTx/>
                <a:uFillTx/>
              </a:endParaRPr>
            </a:p>
          </p:txBody>
        </p:sp>
        <p:sp>
          <p:nvSpPr>
            <p:cNvPr id="33" name="TextBox 32"/>
            <p:cNvSpPr txBox="1"/>
            <p:nvPr/>
          </p:nvSpPr>
          <p:spPr>
            <a:xfrm>
              <a:off x="3781174" y="1730099"/>
              <a:ext cx="1371600" cy="44049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uLnTx/>
                  <a:uFillTx/>
                </a:rPr>
                <a:t>LEAD AGENCY INVESTIGATION</a:t>
              </a:r>
              <a:endParaRPr kumimoji="0" lang="en-US" sz="1100" b="1" i="0" u="none" strike="noStrike" kern="0" cap="none" spc="0" normalizeH="0" baseline="0" noProof="0" dirty="0">
                <a:ln>
                  <a:noFill/>
                </a:ln>
                <a:solidFill>
                  <a:sysClr val="windowText" lastClr="000000"/>
                </a:solidFill>
                <a:effectLst/>
                <a:uLnTx/>
                <a:uFillTx/>
              </a:endParaRPr>
            </a:p>
          </p:txBody>
        </p:sp>
        <p:sp>
          <p:nvSpPr>
            <p:cNvPr id="34" name="TextBox 33"/>
            <p:cNvSpPr txBox="1"/>
            <p:nvPr/>
          </p:nvSpPr>
          <p:spPr>
            <a:xfrm>
              <a:off x="5541797" y="1762103"/>
              <a:ext cx="1371600" cy="4719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rPr>
                <a:t>PRE- TO </a:t>
              </a:r>
              <a:br>
                <a:rPr kumimoji="0" lang="en-US" sz="1200" b="1" i="0" u="none" strike="noStrike" kern="0" cap="none" spc="0" normalizeH="0" baseline="0" noProof="0" dirty="0" smtClean="0">
                  <a:ln>
                    <a:noFill/>
                  </a:ln>
                  <a:solidFill>
                    <a:sysClr val="windowText" lastClr="000000"/>
                  </a:solidFill>
                  <a:effectLst/>
                  <a:uLnTx/>
                  <a:uFillTx/>
                </a:rPr>
              </a:br>
              <a:r>
                <a:rPr kumimoji="0" lang="en-US" sz="1200" b="1" i="0" u="none" strike="noStrike" kern="0" cap="none" spc="0" normalizeH="0" baseline="0" noProof="0" dirty="0" smtClean="0">
                  <a:ln>
                    <a:noFill/>
                  </a:ln>
                  <a:solidFill>
                    <a:sysClr val="windowText" lastClr="000000"/>
                  </a:solidFill>
                  <a:effectLst/>
                  <a:uLnTx/>
                  <a:uFillTx/>
                </a:rPr>
                <a:t>POST- DET</a:t>
              </a:r>
              <a:endParaRPr kumimoji="0" lang="en-US" sz="1200" b="1" i="0" u="none" strike="noStrike" kern="0" cap="none" spc="0" normalizeH="0" baseline="0" noProof="0" dirty="0">
                <a:ln>
                  <a:noFill/>
                </a:ln>
                <a:solidFill>
                  <a:sysClr val="windowText" lastClr="000000"/>
                </a:solidFill>
                <a:effectLst/>
                <a:uLnTx/>
                <a:uFillTx/>
              </a:endParaRPr>
            </a:p>
          </p:txBody>
        </p:sp>
        <p:sp>
          <p:nvSpPr>
            <p:cNvPr id="35" name="TextBox 34"/>
            <p:cNvSpPr txBox="1"/>
            <p:nvPr/>
          </p:nvSpPr>
          <p:spPr>
            <a:xfrm>
              <a:off x="1962178" y="3896611"/>
              <a:ext cx="1485956" cy="28317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rPr>
                <a:t>INTERNATIONAL</a:t>
              </a:r>
              <a:endParaRPr kumimoji="0" lang="en-US" sz="1200" b="1" i="0" u="none" strike="noStrike" kern="0" cap="none" spc="0" normalizeH="0" baseline="0" noProof="0" dirty="0">
                <a:ln>
                  <a:noFill/>
                </a:ln>
                <a:solidFill>
                  <a:sysClr val="windowText" lastClr="000000"/>
                </a:solidFill>
                <a:effectLst/>
                <a:uLnTx/>
                <a:uFillTx/>
              </a:endParaRPr>
            </a:p>
          </p:txBody>
        </p:sp>
        <p:sp>
          <p:nvSpPr>
            <p:cNvPr id="36" name="TextBox 35"/>
            <p:cNvSpPr txBox="1"/>
            <p:nvPr/>
          </p:nvSpPr>
          <p:spPr>
            <a:xfrm>
              <a:off x="3908367" y="3896611"/>
              <a:ext cx="1117214" cy="47195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rPr>
                <a:t>PRE-DET </a:t>
              </a:r>
              <a:br>
                <a:rPr kumimoji="0" lang="en-US" sz="1200" b="1" i="0" u="none" strike="noStrike" kern="0" cap="none" spc="0" normalizeH="0" baseline="0" noProof="0" dirty="0" smtClean="0">
                  <a:ln>
                    <a:noFill/>
                  </a:ln>
                  <a:solidFill>
                    <a:sysClr val="windowText" lastClr="000000"/>
                  </a:solidFill>
                  <a:effectLst/>
                  <a:uLnTx/>
                  <a:uFillTx/>
                </a:rPr>
              </a:br>
              <a:r>
                <a:rPr kumimoji="0" lang="en-US" sz="1200" b="1" i="0" u="none" strike="noStrike" kern="0" cap="none" spc="0" normalizeH="0" baseline="0" noProof="0" dirty="0" smtClean="0">
                  <a:ln>
                    <a:noFill/>
                  </a:ln>
                  <a:solidFill>
                    <a:sysClr val="windowText" lastClr="000000"/>
                  </a:solidFill>
                  <a:effectLst/>
                  <a:uLnTx/>
                  <a:uFillTx/>
                </a:rPr>
                <a:t>MATERIALS</a:t>
              </a:r>
              <a:endParaRPr kumimoji="0" lang="en-US" sz="1200" b="1" i="0" u="none" strike="noStrike" kern="0" cap="none" spc="0" normalizeH="0" baseline="0" noProof="0" dirty="0">
                <a:ln>
                  <a:noFill/>
                </a:ln>
                <a:solidFill>
                  <a:sysClr val="windowText" lastClr="000000"/>
                </a:solidFill>
                <a:effectLst/>
                <a:uLnTx/>
                <a:uFillTx/>
              </a:endParaRPr>
            </a:p>
          </p:txBody>
        </p:sp>
        <p:sp>
          <p:nvSpPr>
            <p:cNvPr id="37" name="TextBox 36"/>
            <p:cNvSpPr txBox="1"/>
            <p:nvPr/>
          </p:nvSpPr>
          <p:spPr>
            <a:xfrm>
              <a:off x="5541797" y="3896611"/>
              <a:ext cx="1371600" cy="28317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rPr>
                <a:t>INTELLIGENCE</a:t>
              </a:r>
              <a:endParaRPr kumimoji="0" lang="en-US" sz="1200" b="1" i="0" u="none" strike="noStrike" kern="0" cap="none" spc="0" normalizeH="0" baseline="0" noProof="0" dirty="0">
                <a:ln>
                  <a:noFill/>
                </a:ln>
                <a:solidFill>
                  <a:sysClr val="windowText" lastClr="000000"/>
                </a:solidFill>
                <a:effectLst/>
                <a:uLnTx/>
                <a:uFillTx/>
              </a:endParaRPr>
            </a:p>
          </p:txBody>
        </p:sp>
        <p:sp>
          <p:nvSpPr>
            <p:cNvPr id="38" name="TextBox 37"/>
            <p:cNvSpPr txBox="1"/>
            <p:nvPr/>
          </p:nvSpPr>
          <p:spPr>
            <a:xfrm>
              <a:off x="1819209" y="5453390"/>
              <a:ext cx="711011" cy="4719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lumMod val="85000"/>
                      <a:lumOff val="15000"/>
                    </a:sysClr>
                  </a:solidFill>
                  <a:effectLst/>
                  <a:uLnTx/>
                  <a:uFillTx/>
                </a:rPr>
                <a:t>ANL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lumMod val="85000"/>
                      <a:lumOff val="15000"/>
                    </a:sysClr>
                  </a:solidFill>
                  <a:effectLst/>
                  <a:uLnTx/>
                  <a:uFillTx/>
                </a:rPr>
                <a:t>INL</a:t>
              </a:r>
              <a:endParaRPr kumimoji="0" lang="en-US" sz="1200" b="1" i="0" u="none" strike="noStrike" kern="0" cap="none" spc="0" normalizeH="0" baseline="0" noProof="0" dirty="0">
                <a:ln>
                  <a:noFill/>
                </a:ln>
                <a:solidFill>
                  <a:sysClr val="windowText" lastClr="000000">
                    <a:lumMod val="85000"/>
                    <a:lumOff val="15000"/>
                  </a:sysClr>
                </a:solidFill>
                <a:effectLst/>
                <a:uLnTx/>
                <a:uFillTx/>
              </a:endParaRPr>
            </a:p>
          </p:txBody>
        </p:sp>
        <p:sp>
          <p:nvSpPr>
            <p:cNvPr id="39" name="TextBox 38"/>
            <p:cNvSpPr txBox="1"/>
            <p:nvPr/>
          </p:nvSpPr>
          <p:spPr>
            <a:xfrm>
              <a:off x="2725890" y="5453390"/>
              <a:ext cx="711011" cy="4719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lumMod val="85000"/>
                      <a:lumOff val="15000"/>
                    </a:sysClr>
                  </a:solidFill>
                  <a:effectLst/>
                  <a:uLnTx/>
                  <a:uFillTx/>
                </a:rPr>
                <a:t>LANL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lumMod val="85000"/>
                      <a:lumOff val="15000"/>
                    </a:sysClr>
                  </a:solidFill>
                  <a:effectLst/>
                  <a:uLnTx/>
                  <a:uFillTx/>
                </a:rPr>
                <a:t>LLNL</a:t>
              </a:r>
              <a:endParaRPr kumimoji="0" lang="en-US" sz="1200" b="1" i="0" u="none" strike="noStrike" kern="0" cap="none" spc="0" normalizeH="0" baseline="0" noProof="0" dirty="0">
                <a:ln>
                  <a:noFill/>
                </a:ln>
                <a:solidFill>
                  <a:sysClr val="windowText" lastClr="000000">
                    <a:lumMod val="85000"/>
                    <a:lumOff val="15000"/>
                  </a:sysClr>
                </a:solidFill>
                <a:effectLst/>
                <a:uLnTx/>
                <a:uFillTx/>
              </a:endParaRPr>
            </a:p>
          </p:txBody>
        </p:sp>
        <p:sp>
          <p:nvSpPr>
            <p:cNvPr id="40" name="TextBox 39"/>
            <p:cNvSpPr txBox="1"/>
            <p:nvPr/>
          </p:nvSpPr>
          <p:spPr>
            <a:xfrm>
              <a:off x="3592816" y="5453390"/>
              <a:ext cx="711011" cy="4719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lumMod val="85000"/>
                      <a:lumOff val="15000"/>
                    </a:sysClr>
                  </a:solidFill>
                  <a:effectLst/>
                  <a:uLnTx/>
                  <a:uFillTx/>
                </a:rPr>
                <a:t>NBL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lumMod val="85000"/>
                      <a:lumOff val="15000"/>
                    </a:sysClr>
                  </a:solidFill>
                  <a:effectLst/>
                  <a:uLnTx/>
                  <a:uFillTx/>
                </a:rPr>
                <a:t>NIST</a:t>
              </a:r>
              <a:endParaRPr kumimoji="0" lang="en-US" sz="1200" b="1" i="0" u="none" strike="noStrike" kern="0" cap="none" spc="0" normalizeH="0" baseline="0" noProof="0" dirty="0">
                <a:ln>
                  <a:noFill/>
                </a:ln>
                <a:solidFill>
                  <a:sysClr val="windowText" lastClr="000000">
                    <a:lumMod val="85000"/>
                    <a:lumOff val="15000"/>
                  </a:sysClr>
                </a:solidFill>
                <a:effectLst/>
                <a:uLnTx/>
                <a:uFillTx/>
              </a:endParaRPr>
            </a:p>
          </p:txBody>
        </p:sp>
        <p:sp>
          <p:nvSpPr>
            <p:cNvPr id="41" name="TextBox 40"/>
            <p:cNvSpPr txBox="1"/>
            <p:nvPr/>
          </p:nvSpPr>
          <p:spPr>
            <a:xfrm>
              <a:off x="4499497" y="5453390"/>
              <a:ext cx="711011" cy="4719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lumMod val="85000"/>
                      <a:lumOff val="15000"/>
                    </a:sysClr>
                  </a:solidFill>
                  <a:effectLst/>
                  <a:uLnTx/>
                  <a:uFillTx/>
                </a:rPr>
                <a:t>ORNL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lumMod val="85000"/>
                      <a:lumOff val="15000"/>
                    </a:sysClr>
                  </a:solidFill>
                  <a:effectLst/>
                  <a:uLnTx/>
                  <a:uFillTx/>
                </a:rPr>
                <a:t>PNNL</a:t>
              </a:r>
              <a:endParaRPr kumimoji="0" lang="en-US" sz="1200" b="1" i="0" u="none" strike="noStrike" kern="0" cap="none" spc="0" normalizeH="0" baseline="0" noProof="0" dirty="0">
                <a:ln>
                  <a:noFill/>
                </a:ln>
                <a:solidFill>
                  <a:sysClr val="windowText" lastClr="000000">
                    <a:lumMod val="85000"/>
                    <a:lumOff val="15000"/>
                  </a:sysClr>
                </a:solidFill>
                <a:effectLst/>
                <a:uLnTx/>
                <a:uFillTx/>
              </a:endParaRPr>
            </a:p>
          </p:txBody>
        </p:sp>
        <p:sp>
          <p:nvSpPr>
            <p:cNvPr id="42" name="TextBox 41"/>
            <p:cNvSpPr txBox="1"/>
            <p:nvPr/>
          </p:nvSpPr>
          <p:spPr>
            <a:xfrm>
              <a:off x="6316221" y="5476497"/>
              <a:ext cx="953259" cy="4719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lumMod val="85000"/>
                      <a:lumOff val="15000"/>
                    </a:sysClr>
                  </a:solidFill>
                  <a:effectLst/>
                  <a:uLnTx/>
                  <a:uFillTx/>
                </a:rPr>
                <a:t>Y-12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lumMod val="85000"/>
                      <a:lumOff val="15000"/>
                    </a:sysClr>
                  </a:solidFill>
                  <a:effectLst/>
                  <a:uLnTx/>
                  <a:uFillTx/>
                </a:rPr>
                <a:t>DoD</a:t>
              </a:r>
              <a:r>
                <a:rPr kumimoji="0" lang="en-US" sz="1200" b="1" i="0" u="none" strike="noStrike" kern="0" cap="none" spc="0" normalizeH="0" baseline="0" noProof="0" dirty="0">
                  <a:ln>
                    <a:noFill/>
                  </a:ln>
                  <a:solidFill>
                    <a:sysClr val="windowText" lastClr="000000">
                      <a:lumMod val="85000"/>
                      <a:lumOff val="15000"/>
                    </a:sysClr>
                  </a:solidFill>
                  <a:effectLst/>
                  <a:uLnTx/>
                  <a:uFillTx/>
                </a:rPr>
                <a:t> </a:t>
              </a:r>
              <a:r>
                <a:rPr kumimoji="0" lang="en-US" sz="1200" b="1" i="0" u="none" strike="noStrike" kern="0" cap="none" spc="0" normalizeH="0" baseline="0" noProof="0" dirty="0" smtClean="0">
                  <a:ln>
                    <a:noFill/>
                  </a:ln>
                  <a:solidFill>
                    <a:sysClr val="windowText" lastClr="000000">
                      <a:lumMod val="85000"/>
                      <a:lumOff val="15000"/>
                    </a:sysClr>
                  </a:solidFill>
                  <a:effectLst/>
                  <a:uLnTx/>
                  <a:uFillTx/>
                </a:rPr>
                <a:t>Labs</a:t>
              </a:r>
              <a:endParaRPr kumimoji="0" lang="en-US" sz="1200" b="1" i="0" u="none" strike="noStrike" kern="0" cap="none" spc="0" normalizeH="0" baseline="0" noProof="0" dirty="0">
                <a:ln>
                  <a:noFill/>
                </a:ln>
                <a:solidFill>
                  <a:sysClr val="windowText" lastClr="000000">
                    <a:lumMod val="85000"/>
                    <a:lumOff val="15000"/>
                  </a:sysClr>
                </a:solidFill>
                <a:effectLst/>
                <a:uLnTx/>
                <a:uFillTx/>
              </a:endParaRPr>
            </a:p>
          </p:txBody>
        </p:sp>
        <p:sp>
          <p:nvSpPr>
            <p:cNvPr id="43" name="TextBox 42"/>
            <p:cNvSpPr txBox="1"/>
            <p:nvPr/>
          </p:nvSpPr>
          <p:spPr>
            <a:xfrm>
              <a:off x="5411059" y="5453390"/>
              <a:ext cx="711011" cy="4719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lumMod val="85000"/>
                      <a:lumOff val="15000"/>
                    </a:sysClr>
                  </a:solidFill>
                  <a:effectLst/>
                  <a:uLnTx/>
                  <a:uFillTx/>
                </a:rPr>
                <a:t>SRNL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lumMod val="85000"/>
                      <a:lumOff val="15000"/>
                    </a:sysClr>
                  </a:solidFill>
                  <a:effectLst/>
                  <a:uLnTx/>
                  <a:uFillTx/>
                </a:rPr>
                <a:t>SNL</a:t>
              </a:r>
              <a:endParaRPr kumimoji="0" lang="en-US" sz="1200" b="1" i="0" u="none" strike="noStrike" kern="0" cap="none" spc="0" normalizeH="0" baseline="0" noProof="0" dirty="0">
                <a:ln>
                  <a:noFill/>
                </a:ln>
                <a:solidFill>
                  <a:sysClr val="windowText" lastClr="000000">
                    <a:lumMod val="85000"/>
                    <a:lumOff val="15000"/>
                  </a:sysClr>
                </a:solidFill>
                <a:effectLst/>
                <a:uLnTx/>
                <a:uFillTx/>
              </a:endParaRPr>
            </a:p>
          </p:txBody>
        </p:sp>
        <p:pic>
          <p:nvPicPr>
            <p:cNvPr id="44" name="Picture 4" descr="C:\Users\m29844\AppData\Local\Microsoft\Windows\Temporary Internet Files\Content.IE5\1KOLOVGJ\MC900433896[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38400" y="5524678"/>
              <a:ext cx="380644" cy="38064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C:\Users\m29844\AppData\Local\Microsoft\Windows\Temporary Internet Files\Content.IE5\1KOLOVGJ\MC900433896[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54386" y="5524678"/>
              <a:ext cx="380644" cy="38064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C:\Users\m29844\AppData\Local\Microsoft\Windows\Temporary Internet Files\Content.IE5\1KOLOVGJ\MC900433896[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14398" y="5524678"/>
              <a:ext cx="380644" cy="38064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C:\Users\m29844\AppData\Local\Microsoft\Windows\Temporary Internet Files\Content.IE5\1KOLOVGJ\MC900433896[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27740" y="5524678"/>
              <a:ext cx="380644" cy="38064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C:\Users\m29844\AppData\Local\Microsoft\Windows\Temporary Internet Files\Content.IE5\1KOLOVGJ\MC900433896[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65584" y="5524678"/>
              <a:ext cx="380644" cy="38064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70073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626" y="76200"/>
            <a:ext cx="7886700" cy="685800"/>
          </a:xfrm>
        </p:spPr>
        <p:txBody>
          <a:bodyPr/>
          <a:lstStyle/>
          <a:p>
            <a:r>
              <a:rPr lang="en-US" dirty="0" smtClean="0"/>
              <a:t>Nuclear Forensics Expertise</a:t>
            </a:r>
            <a:endParaRPr lang="en-US" dirty="0"/>
          </a:p>
        </p:txBody>
      </p:sp>
      <p:graphicFrame>
        <p:nvGraphicFramePr>
          <p:cNvPr id="9" name="Content Placeholder 5"/>
          <p:cNvGraphicFramePr>
            <a:graphicFrameLocks/>
          </p:cNvGraphicFramePr>
          <p:nvPr>
            <p:extLst>
              <p:ext uri="{D42A27DB-BD31-4B8C-83A1-F6EECF244321}">
                <p14:modId xmlns:p14="http://schemas.microsoft.com/office/powerpoint/2010/main" val="3411411410"/>
              </p:ext>
            </p:extLst>
          </p:nvPr>
        </p:nvGraphicFramePr>
        <p:xfrm>
          <a:off x="0" y="685800"/>
          <a:ext cx="5257800" cy="4152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9"/>
          <p:cNvSpPr>
            <a:spLocks noGrp="1"/>
          </p:cNvSpPr>
          <p:nvPr>
            <p:ph type="sldNum" sz="quarter" idx="10"/>
          </p:nvPr>
        </p:nvSpPr>
        <p:spPr/>
        <p:txBody>
          <a:bodyPr/>
          <a:lstStyle/>
          <a:p>
            <a:pPr>
              <a:defRPr/>
            </a:pPr>
            <a:fld id="{D8D6F4B7-171E-4BB8-A164-04AC46984C3E}" type="slidenum">
              <a:rPr lang="en-US" smtClean="0"/>
              <a:pPr>
                <a:defRPr/>
              </a:pPr>
              <a:t>5</a:t>
            </a:fld>
            <a:endParaRPr lang="en-US"/>
          </a:p>
        </p:txBody>
      </p:sp>
      <p:pic>
        <p:nvPicPr>
          <p:cNvPr id="6" name="Picture 33"/>
          <p:cNvPicPr>
            <a:picLocks noChangeAspect="1" noChangeArrowheads="1"/>
          </p:cNvPicPr>
          <p:nvPr/>
        </p:nvPicPr>
        <p:blipFill>
          <a:blip r:embed="rId8" cstate="print"/>
          <a:srcRect/>
          <a:stretch>
            <a:fillRect/>
          </a:stretch>
        </p:blipFill>
        <p:spPr bwMode="auto">
          <a:xfrm>
            <a:off x="4343400" y="4497387"/>
            <a:ext cx="2973387" cy="2055813"/>
          </a:xfrm>
          <a:prstGeom prst="rect">
            <a:avLst/>
          </a:prstGeom>
          <a:noFill/>
          <a:ln w="9525">
            <a:noFill/>
            <a:miter lim="800000"/>
            <a:headEnd/>
            <a:tailEnd/>
          </a:ln>
        </p:spPr>
      </p:pic>
      <p:sp>
        <p:nvSpPr>
          <p:cNvPr id="8" name="Rectangle 34"/>
          <p:cNvSpPr>
            <a:spLocks noChangeArrowheads="1"/>
          </p:cNvSpPr>
          <p:nvPr/>
        </p:nvSpPr>
        <p:spPr bwMode="auto">
          <a:xfrm>
            <a:off x="4508956" y="6477000"/>
            <a:ext cx="2813050" cy="400110"/>
          </a:xfrm>
          <a:prstGeom prst="rect">
            <a:avLst/>
          </a:prstGeom>
          <a:noFill/>
          <a:ln w="9525" algn="ctr">
            <a:noFill/>
            <a:miter lim="800000"/>
            <a:headEnd/>
            <a:tailEnd/>
          </a:ln>
        </p:spPr>
        <p:txBody>
          <a:bodyPr wrap="square">
            <a:spAutoFit/>
          </a:bodyPr>
          <a:lstStyle/>
          <a:p>
            <a:pPr algn="ctr"/>
            <a:r>
              <a:rPr lang="en-US" sz="1000" b="1" dirty="0"/>
              <a:t>Nuclear Chemistry </a:t>
            </a:r>
            <a:r>
              <a:rPr lang="en-US" sz="1000" b="1" dirty="0" smtClean="0"/>
              <a:t>Ph.D.s, US Universities 1968-2004</a:t>
            </a:r>
            <a:endParaRPr lang="en-US" sz="1000" b="1" dirty="0"/>
          </a:p>
        </p:txBody>
      </p:sp>
      <p:sp>
        <p:nvSpPr>
          <p:cNvPr id="11" name="TextBox 10"/>
          <p:cNvSpPr txBox="1"/>
          <p:nvPr/>
        </p:nvSpPr>
        <p:spPr>
          <a:xfrm>
            <a:off x="5808037" y="1676400"/>
            <a:ext cx="2954963" cy="2123658"/>
          </a:xfrm>
          <a:prstGeom prst="rect">
            <a:avLst/>
          </a:prstGeom>
          <a:solidFill>
            <a:schemeClr val="bg2">
              <a:lumMod val="40000"/>
              <a:lumOff val="60000"/>
            </a:schemeClr>
          </a:solidFill>
          <a:ln>
            <a:solidFill>
              <a:schemeClr val="tx1"/>
            </a:solidFill>
          </a:ln>
        </p:spPr>
        <p:txBody>
          <a:bodyPr wrap="square" rtlCol="0">
            <a:spAutoFit/>
          </a:bodyPr>
          <a:lstStyle/>
          <a:p>
            <a:pPr algn="ctr" defTabSz="914400" fontAlgn="base">
              <a:spcBef>
                <a:spcPct val="0"/>
              </a:spcBef>
              <a:spcAft>
                <a:spcPct val="0"/>
              </a:spcAft>
            </a:pPr>
            <a:r>
              <a:rPr lang="en-US" sz="1300" b="1" u="sng" dirty="0" smtClean="0"/>
              <a:t>Relies on Multi-Disciplinary Expertise:</a:t>
            </a:r>
          </a:p>
          <a:p>
            <a:pPr algn="ctr" defTabSz="914400" fontAlgn="base">
              <a:spcBef>
                <a:spcPct val="0"/>
              </a:spcBef>
              <a:spcAft>
                <a:spcPct val="0"/>
              </a:spcAft>
            </a:pPr>
            <a:endParaRPr lang="en-US" sz="800" b="1" u="sng" dirty="0" smtClean="0"/>
          </a:p>
          <a:p>
            <a:pPr marL="174625" indent="-174625" algn="l" defTabSz="914400" fontAlgn="base">
              <a:spcBef>
                <a:spcPct val="0"/>
              </a:spcBef>
              <a:spcAft>
                <a:spcPct val="0"/>
              </a:spcAft>
              <a:buFont typeface="Arial" pitchFamily="34" charset="0"/>
              <a:buChar char="•"/>
            </a:pPr>
            <a:r>
              <a:rPr lang="en-US" sz="1400" dirty="0" smtClean="0"/>
              <a:t>Radiochemists, Geochemists, Analytical Chemists</a:t>
            </a:r>
          </a:p>
          <a:p>
            <a:pPr marL="174625" indent="-174625" algn="l" defTabSz="914400" fontAlgn="base">
              <a:spcBef>
                <a:spcPct val="0"/>
              </a:spcBef>
              <a:spcAft>
                <a:spcPct val="0"/>
              </a:spcAft>
              <a:buFont typeface="Arial" pitchFamily="34" charset="0"/>
              <a:buChar char="•"/>
            </a:pPr>
            <a:r>
              <a:rPr lang="en-US" sz="1400" dirty="0" smtClean="0"/>
              <a:t>Nuclear / Reactor / Process Engineers</a:t>
            </a:r>
          </a:p>
          <a:p>
            <a:pPr marL="174625" indent="-174625" algn="l" defTabSz="914400" fontAlgn="base">
              <a:spcBef>
                <a:spcPct val="0"/>
              </a:spcBef>
              <a:spcAft>
                <a:spcPct val="0"/>
              </a:spcAft>
              <a:buFont typeface="Arial" pitchFamily="34" charset="0"/>
              <a:buChar char="•"/>
            </a:pPr>
            <a:r>
              <a:rPr lang="en-US" sz="1400" dirty="0" smtClean="0"/>
              <a:t>Physicists / Nuclear Physicists</a:t>
            </a:r>
          </a:p>
          <a:p>
            <a:pPr marL="174625" indent="-174625" algn="l" defTabSz="914400" fontAlgn="base">
              <a:spcBef>
                <a:spcPct val="0"/>
              </a:spcBef>
              <a:spcAft>
                <a:spcPct val="0"/>
              </a:spcAft>
              <a:buFont typeface="Arial" pitchFamily="34" charset="0"/>
              <a:buChar char="•"/>
            </a:pPr>
            <a:r>
              <a:rPr lang="en-US" sz="1400" dirty="0" smtClean="0"/>
              <a:t>Statisticians</a:t>
            </a:r>
          </a:p>
          <a:p>
            <a:pPr marL="174625" indent="-174625" algn="l" defTabSz="914400" fontAlgn="base">
              <a:spcBef>
                <a:spcPct val="0"/>
              </a:spcBef>
              <a:spcAft>
                <a:spcPct val="0"/>
              </a:spcAft>
              <a:buFont typeface="Arial" pitchFamily="34" charset="0"/>
              <a:buChar char="•"/>
            </a:pPr>
            <a:r>
              <a:rPr lang="en-US" sz="1400" dirty="0" smtClean="0"/>
              <a:t>Metallurgists</a:t>
            </a:r>
          </a:p>
        </p:txBody>
      </p:sp>
      <p:sp>
        <p:nvSpPr>
          <p:cNvPr id="3" name="Left-Right Arrow 2"/>
          <p:cNvSpPr/>
          <p:nvPr/>
        </p:nvSpPr>
        <p:spPr>
          <a:xfrm>
            <a:off x="5105400" y="2632639"/>
            <a:ext cx="685800" cy="215745"/>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495800" y="4114800"/>
            <a:ext cx="2980431" cy="369332"/>
          </a:xfrm>
          <a:prstGeom prst="rect">
            <a:avLst/>
          </a:prstGeom>
          <a:noFill/>
        </p:spPr>
        <p:txBody>
          <a:bodyPr wrap="none" rtlCol="0">
            <a:spAutoFit/>
          </a:bodyPr>
          <a:lstStyle/>
          <a:p>
            <a:r>
              <a:rPr lang="en-US" b="1" u="sng" dirty="0" smtClean="0"/>
              <a:t>BUT, Challenging Trends</a:t>
            </a:r>
            <a:r>
              <a:rPr lang="en-US" b="1" dirty="0" smtClean="0"/>
              <a:t>:</a:t>
            </a:r>
            <a:endParaRPr lang="en-US" b="1" dirty="0"/>
          </a:p>
        </p:txBody>
      </p:sp>
      <p:cxnSp>
        <p:nvCxnSpPr>
          <p:cNvPr id="13" name="Straight Connector 12"/>
          <p:cNvCxnSpPr/>
          <p:nvPr/>
        </p:nvCxnSpPr>
        <p:spPr>
          <a:xfrm>
            <a:off x="3505200" y="3962400"/>
            <a:ext cx="5486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4307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NNFEDP: A Model for NF Expertise Development</a:t>
            </a:r>
            <a:endParaRPr lang="en-US" sz="2800" dirty="0"/>
          </a:p>
        </p:txBody>
      </p:sp>
      <p:sp>
        <p:nvSpPr>
          <p:cNvPr id="3" name="Content Placeholder 2"/>
          <p:cNvSpPr>
            <a:spLocks noGrp="1"/>
          </p:cNvSpPr>
          <p:nvPr>
            <p:ph idx="1"/>
          </p:nvPr>
        </p:nvSpPr>
        <p:spPr/>
        <p:txBody>
          <a:bodyPr/>
          <a:lstStyle/>
          <a:p>
            <a:pPr marL="0" indent="0">
              <a:buNone/>
            </a:pPr>
            <a:r>
              <a:rPr lang="en-US" dirty="0" smtClean="0">
                <a:solidFill>
                  <a:schemeClr val="tx1"/>
                </a:solidFill>
              </a:rPr>
              <a:t>Key elements of the National Nuclear Forensics Expertise Development Program (NNFEDP):</a:t>
            </a:r>
          </a:p>
          <a:p>
            <a:r>
              <a:rPr lang="en-US" dirty="0" smtClean="0">
                <a:solidFill>
                  <a:schemeClr val="tx1"/>
                </a:solidFill>
              </a:rPr>
              <a:t>Strategic Academic to Career Pathway</a:t>
            </a:r>
          </a:p>
          <a:p>
            <a:r>
              <a:rPr lang="en-US" dirty="0" smtClean="0">
                <a:solidFill>
                  <a:schemeClr val="tx1"/>
                </a:solidFill>
              </a:rPr>
              <a:t>Undergraduate </a:t>
            </a:r>
            <a:r>
              <a:rPr lang="en-US" dirty="0" smtClean="0">
                <a:solidFill>
                  <a:schemeClr val="tx1"/>
                </a:solidFill>
                <a:sym typeface="Wingdings" pitchFamily="2" charset="2"/>
              </a:rPr>
              <a:t> Graduate  Post-Doctoral Fellowships</a:t>
            </a:r>
          </a:p>
          <a:p>
            <a:r>
              <a:rPr lang="en-US" dirty="0" smtClean="0">
                <a:solidFill>
                  <a:schemeClr val="tx1"/>
                </a:solidFill>
                <a:sym typeface="Wingdings" pitchFamily="2" charset="2"/>
              </a:rPr>
              <a:t>University Programs</a:t>
            </a:r>
          </a:p>
          <a:p>
            <a:r>
              <a:rPr lang="en-US" dirty="0" smtClean="0">
                <a:solidFill>
                  <a:schemeClr val="tx1"/>
                </a:solidFill>
                <a:sym typeface="Wingdings" pitchFamily="2" charset="2"/>
              </a:rPr>
              <a:t>Scientist-Student Mentoring</a:t>
            </a:r>
            <a:endParaRPr lang="en-US" dirty="0" smtClean="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3810000"/>
            <a:ext cx="2895600" cy="1920131"/>
          </a:xfrm>
          <a:prstGeom prst="rect">
            <a:avLst/>
          </a:prstGeom>
          <a:ln w="12700">
            <a:solidFill>
              <a:schemeClr val="tx1"/>
            </a:solidFill>
          </a:ln>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0664" y="3810000"/>
            <a:ext cx="3121732" cy="1905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5568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7" name="Picture 2" descr="D:\Documents and Settings\frank.wong\My Documents\SHARP\Rad  Nuke Photos\HEAT at SRNL.jpg"/>
          <p:cNvPicPr>
            <a:picLocks noChangeAspect="1" noChangeArrowheads="1"/>
          </p:cNvPicPr>
          <p:nvPr/>
        </p:nvPicPr>
        <p:blipFill>
          <a:blip r:embed="rId3" cstate="print"/>
          <a:srcRect/>
          <a:stretch>
            <a:fillRect/>
          </a:stretch>
        </p:blipFill>
        <p:spPr bwMode="auto">
          <a:xfrm>
            <a:off x="6677951" y="1867482"/>
            <a:ext cx="2466050" cy="2198648"/>
          </a:xfrm>
          <a:prstGeom prst="rect">
            <a:avLst/>
          </a:prstGeom>
          <a:noFill/>
          <a:ln>
            <a:solidFill>
              <a:schemeClr val="tx1"/>
            </a:solidFill>
          </a:ln>
        </p:spPr>
      </p:pic>
      <p:sp>
        <p:nvSpPr>
          <p:cNvPr id="12" name="Notched Right Arrow 11"/>
          <p:cNvSpPr/>
          <p:nvPr/>
        </p:nvSpPr>
        <p:spPr>
          <a:xfrm>
            <a:off x="58185" y="2040843"/>
            <a:ext cx="7046950" cy="1679945"/>
          </a:xfrm>
          <a:prstGeom prst="notchedRightArrow">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0" scaled="1"/>
            <a:tileRect/>
          </a:gradFill>
          <a:effectLst>
            <a:innerShdw blurRad="63500" dist="50800" dir="8100000">
              <a:prstClr val="black">
                <a:alpha val="50000"/>
              </a:prstClr>
            </a:innerShdw>
          </a:effectLst>
        </p:spPr>
        <p:style>
          <a:lnRef idx="0">
            <a:schemeClr val="accent1">
              <a:hueOff val="0"/>
              <a:satOff val="0"/>
              <a:lumOff val="0"/>
              <a:alphaOff val="0"/>
            </a:schemeClr>
          </a:lnRef>
          <a:fillRef idx="1">
            <a:scrgbClr r="0" g="0" b="0"/>
          </a:fillRef>
          <a:effectRef idx="0">
            <a:scrgbClr r="0" g="0" b="0"/>
          </a:effectRef>
          <a:fontRef idx="minor">
            <a:schemeClr val="dk1">
              <a:hueOff val="0"/>
              <a:satOff val="0"/>
              <a:lumOff val="0"/>
              <a:alphaOff val="0"/>
            </a:schemeClr>
          </a:fontRef>
        </p:style>
      </p:sp>
      <p:cxnSp>
        <p:nvCxnSpPr>
          <p:cNvPr id="30" name="Straight Arrow Connector 29"/>
          <p:cNvCxnSpPr/>
          <p:nvPr/>
        </p:nvCxnSpPr>
        <p:spPr bwMode="auto">
          <a:xfrm flipV="1">
            <a:off x="5916034" y="3249832"/>
            <a:ext cx="0" cy="753748"/>
          </a:xfrm>
          <a:prstGeom prst="straightConnector1">
            <a:avLst/>
          </a:prstGeom>
          <a:solidFill>
            <a:schemeClr val="accent1"/>
          </a:solidFill>
          <a:ln w="38100" cap="flat" cmpd="sng" algn="ctr">
            <a:solidFill>
              <a:schemeClr val="tx1"/>
            </a:solidFill>
            <a:prstDash val="solid"/>
            <a:round/>
            <a:headEnd type="oval" w="med" len="med"/>
            <a:tailEnd type="oval" w="med" len="med"/>
          </a:ln>
          <a:effectLst/>
        </p:spPr>
      </p:cxnSp>
      <p:cxnSp>
        <p:nvCxnSpPr>
          <p:cNvPr id="27" name="Straight Arrow Connector 26"/>
          <p:cNvCxnSpPr/>
          <p:nvPr/>
        </p:nvCxnSpPr>
        <p:spPr bwMode="auto">
          <a:xfrm flipV="1">
            <a:off x="1864856" y="3249832"/>
            <a:ext cx="0" cy="753748"/>
          </a:xfrm>
          <a:prstGeom prst="straightConnector1">
            <a:avLst/>
          </a:prstGeom>
          <a:solidFill>
            <a:schemeClr val="accent1"/>
          </a:solidFill>
          <a:ln w="38100" cap="flat" cmpd="sng" algn="ctr">
            <a:solidFill>
              <a:schemeClr val="tx1"/>
            </a:solidFill>
            <a:prstDash val="solid"/>
            <a:round/>
            <a:headEnd type="oval" w="med" len="med"/>
            <a:tailEnd type="oval" w="med" len="med"/>
          </a:ln>
          <a:effectLst/>
        </p:spPr>
      </p:cxnSp>
      <p:cxnSp>
        <p:nvCxnSpPr>
          <p:cNvPr id="119" name="Straight Arrow Connector 118"/>
          <p:cNvCxnSpPr/>
          <p:nvPr/>
        </p:nvCxnSpPr>
        <p:spPr bwMode="auto">
          <a:xfrm flipV="1">
            <a:off x="4068518" y="3241592"/>
            <a:ext cx="0" cy="761988"/>
          </a:xfrm>
          <a:prstGeom prst="straightConnector1">
            <a:avLst/>
          </a:prstGeom>
          <a:solidFill>
            <a:schemeClr val="accent1"/>
          </a:solidFill>
          <a:ln w="38100" cap="flat" cmpd="sng" algn="ctr">
            <a:solidFill>
              <a:schemeClr val="tx1"/>
            </a:solidFill>
            <a:prstDash val="solid"/>
            <a:round/>
            <a:headEnd type="oval" w="med" len="med"/>
            <a:tailEnd type="oval" w="med" len="med"/>
          </a:ln>
          <a:effectLst/>
        </p:spPr>
      </p:cxnSp>
      <p:sp>
        <p:nvSpPr>
          <p:cNvPr id="2" name="Rectangle 1"/>
          <p:cNvSpPr/>
          <p:nvPr/>
        </p:nvSpPr>
        <p:spPr bwMode="auto">
          <a:xfrm>
            <a:off x="502748" y="3450145"/>
            <a:ext cx="5627759" cy="380435"/>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b="1" spc="600" dirty="0" smtClean="0">
                <a:solidFill>
                  <a:srgbClr val="000000"/>
                </a:solidFill>
              </a:rPr>
              <a:t> Nat’l Lab Mentoring</a:t>
            </a:r>
          </a:p>
          <a:p>
            <a:pPr algn="ctr"/>
            <a:endParaRPr lang="en-US" b="1" spc="600" dirty="0" smtClean="0">
              <a:solidFill>
                <a:srgbClr val="000000"/>
              </a:solidFill>
            </a:endParaRPr>
          </a:p>
        </p:txBody>
      </p:sp>
      <p:sp>
        <p:nvSpPr>
          <p:cNvPr id="28674" name="Rectangle 2"/>
          <p:cNvSpPr>
            <a:spLocks noGrp="1" noChangeArrowheads="1"/>
          </p:cNvSpPr>
          <p:nvPr>
            <p:ph type="title"/>
          </p:nvPr>
        </p:nvSpPr>
        <p:spPr>
          <a:xfrm>
            <a:off x="304800" y="152400"/>
            <a:ext cx="8534400" cy="609600"/>
          </a:xfrm>
        </p:spPr>
        <p:txBody>
          <a:bodyPr/>
          <a:lstStyle/>
          <a:p>
            <a:pPr eaLnBrk="1" hangingPunct="1"/>
            <a:r>
              <a:rPr lang="en-US" sz="3100" dirty="0" smtClean="0"/>
              <a:t>Academic Pathway to a Nuclear Forensics Career</a:t>
            </a:r>
          </a:p>
        </p:txBody>
      </p:sp>
      <p:sp>
        <p:nvSpPr>
          <p:cNvPr id="28677" name="Line 3"/>
          <p:cNvSpPr>
            <a:spLocks noChangeShapeType="1"/>
          </p:cNvSpPr>
          <p:nvPr/>
        </p:nvSpPr>
        <p:spPr bwMode="auto">
          <a:xfrm>
            <a:off x="381000" y="762000"/>
            <a:ext cx="8382000" cy="0"/>
          </a:xfrm>
          <a:prstGeom prst="line">
            <a:avLst/>
          </a:prstGeom>
          <a:noFill/>
          <a:ln w="28575">
            <a:solidFill>
              <a:srgbClr val="333333"/>
            </a:solidFill>
            <a:round/>
            <a:headEnd/>
            <a:tailEnd/>
          </a:ln>
        </p:spPr>
        <p:txBody>
          <a:bodyPr/>
          <a:lstStyle/>
          <a:p>
            <a:endParaRPr lang="en-US" sz="1600" dirty="0">
              <a:solidFill>
                <a:srgbClr val="333333"/>
              </a:solidFill>
            </a:endParaRPr>
          </a:p>
        </p:txBody>
      </p:sp>
      <p:sp>
        <p:nvSpPr>
          <p:cNvPr id="13" name="Oval 12"/>
          <p:cNvSpPr/>
          <p:nvPr/>
        </p:nvSpPr>
        <p:spPr>
          <a:xfrm>
            <a:off x="786510" y="2595748"/>
            <a:ext cx="405049" cy="38378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13"/>
          <p:cNvSpPr/>
          <p:nvPr/>
        </p:nvSpPr>
        <p:spPr>
          <a:xfrm>
            <a:off x="1700396" y="2595234"/>
            <a:ext cx="405049" cy="38378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14"/>
          <p:cNvSpPr/>
          <p:nvPr/>
        </p:nvSpPr>
        <p:spPr>
          <a:xfrm>
            <a:off x="2604660" y="2600807"/>
            <a:ext cx="405049" cy="38378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15"/>
          <p:cNvSpPr/>
          <p:nvPr/>
        </p:nvSpPr>
        <p:spPr>
          <a:xfrm>
            <a:off x="3533621" y="2600302"/>
            <a:ext cx="405049" cy="38378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16"/>
          <p:cNvSpPr/>
          <p:nvPr/>
        </p:nvSpPr>
        <p:spPr>
          <a:xfrm>
            <a:off x="4440527" y="2605867"/>
            <a:ext cx="405049" cy="38378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17"/>
          <p:cNvSpPr/>
          <p:nvPr/>
        </p:nvSpPr>
        <p:spPr>
          <a:xfrm>
            <a:off x="5354925" y="2610935"/>
            <a:ext cx="405049" cy="38378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18"/>
          <p:cNvSpPr/>
          <p:nvPr/>
        </p:nvSpPr>
        <p:spPr>
          <a:xfrm>
            <a:off x="6272901" y="2593207"/>
            <a:ext cx="405049" cy="38378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TextBox 4"/>
          <p:cNvSpPr txBox="1"/>
          <p:nvPr/>
        </p:nvSpPr>
        <p:spPr>
          <a:xfrm>
            <a:off x="119969" y="1108202"/>
            <a:ext cx="1785045" cy="830997"/>
          </a:xfrm>
          <a:prstGeom prst="rect">
            <a:avLst/>
          </a:prstGeom>
          <a:noFill/>
        </p:spPr>
        <p:txBody>
          <a:bodyPr wrap="square" rtlCol="0">
            <a:spAutoFit/>
          </a:bodyPr>
          <a:lstStyle/>
          <a:p>
            <a:pPr algn="ctr"/>
            <a:r>
              <a:rPr lang="en-US" sz="1600" b="1" dirty="0" smtClean="0">
                <a:solidFill>
                  <a:srgbClr val="333333"/>
                </a:solidFill>
              </a:rPr>
              <a:t>Undergraduate</a:t>
            </a:r>
          </a:p>
          <a:p>
            <a:pPr algn="ctr"/>
            <a:r>
              <a:rPr lang="en-US" sz="1600" b="1" dirty="0" smtClean="0">
                <a:solidFill>
                  <a:srgbClr val="333333"/>
                </a:solidFill>
              </a:rPr>
              <a:t>Scholarships, Summer School</a:t>
            </a:r>
            <a:endParaRPr lang="en-US" sz="1600" b="1" dirty="0">
              <a:solidFill>
                <a:srgbClr val="333333"/>
              </a:solidFill>
            </a:endParaRPr>
          </a:p>
        </p:txBody>
      </p:sp>
      <p:sp>
        <p:nvSpPr>
          <p:cNvPr id="34" name="TextBox 33"/>
          <p:cNvSpPr txBox="1"/>
          <p:nvPr/>
        </p:nvSpPr>
        <p:spPr>
          <a:xfrm>
            <a:off x="1054448" y="4095856"/>
            <a:ext cx="1700728" cy="830997"/>
          </a:xfrm>
          <a:prstGeom prst="rect">
            <a:avLst/>
          </a:prstGeom>
          <a:noFill/>
        </p:spPr>
        <p:txBody>
          <a:bodyPr wrap="square" rtlCol="0">
            <a:spAutoFit/>
          </a:bodyPr>
          <a:lstStyle/>
          <a:p>
            <a:pPr algn="ctr"/>
            <a:r>
              <a:rPr lang="en-US" sz="1600" b="1" dirty="0" smtClean="0">
                <a:solidFill>
                  <a:srgbClr val="333333"/>
                </a:solidFill>
              </a:rPr>
              <a:t>Graduate</a:t>
            </a:r>
          </a:p>
          <a:p>
            <a:pPr algn="ctr"/>
            <a:r>
              <a:rPr lang="en-US" sz="1600" b="1" dirty="0" smtClean="0">
                <a:solidFill>
                  <a:srgbClr val="333333"/>
                </a:solidFill>
              </a:rPr>
              <a:t>Fellowships, Internships</a:t>
            </a:r>
            <a:endParaRPr lang="en-US" sz="1600" b="1" dirty="0">
              <a:solidFill>
                <a:srgbClr val="333333"/>
              </a:solidFill>
            </a:endParaRPr>
          </a:p>
        </p:txBody>
      </p:sp>
      <p:sp>
        <p:nvSpPr>
          <p:cNvPr id="23" name="TextBox 22"/>
          <p:cNvSpPr txBox="1"/>
          <p:nvPr/>
        </p:nvSpPr>
        <p:spPr>
          <a:xfrm>
            <a:off x="4472854" y="1308072"/>
            <a:ext cx="1700728" cy="584775"/>
          </a:xfrm>
          <a:prstGeom prst="rect">
            <a:avLst/>
          </a:prstGeom>
          <a:noFill/>
        </p:spPr>
        <p:txBody>
          <a:bodyPr wrap="square" rtlCol="0">
            <a:spAutoFit/>
          </a:bodyPr>
          <a:lstStyle/>
          <a:p>
            <a:pPr algn="ctr"/>
            <a:r>
              <a:rPr lang="en-US" sz="1600" b="1" dirty="0" smtClean="0">
                <a:solidFill>
                  <a:srgbClr val="333333"/>
                </a:solidFill>
              </a:rPr>
              <a:t>Junior Faculty Awards</a:t>
            </a:r>
            <a:endParaRPr lang="en-US" sz="1600" b="1" dirty="0">
              <a:solidFill>
                <a:srgbClr val="333333"/>
              </a:solidFill>
            </a:endParaRPr>
          </a:p>
        </p:txBody>
      </p:sp>
      <p:sp>
        <p:nvSpPr>
          <p:cNvPr id="24" name="TextBox 23"/>
          <p:cNvSpPr txBox="1"/>
          <p:nvPr/>
        </p:nvSpPr>
        <p:spPr>
          <a:xfrm>
            <a:off x="2388382" y="1326889"/>
            <a:ext cx="1700728" cy="584775"/>
          </a:xfrm>
          <a:prstGeom prst="rect">
            <a:avLst/>
          </a:prstGeom>
          <a:noFill/>
        </p:spPr>
        <p:txBody>
          <a:bodyPr wrap="square" rtlCol="0">
            <a:spAutoFit/>
          </a:bodyPr>
          <a:lstStyle/>
          <a:p>
            <a:pPr algn="ctr"/>
            <a:r>
              <a:rPr lang="en-US" sz="1600" b="1" dirty="0" smtClean="0">
                <a:solidFill>
                  <a:srgbClr val="333333"/>
                </a:solidFill>
              </a:rPr>
              <a:t>Post-doctoral</a:t>
            </a:r>
          </a:p>
          <a:p>
            <a:pPr algn="ctr"/>
            <a:r>
              <a:rPr lang="en-US" sz="1600" b="1" dirty="0" smtClean="0">
                <a:solidFill>
                  <a:srgbClr val="333333"/>
                </a:solidFill>
              </a:rPr>
              <a:t>Fellowships</a:t>
            </a:r>
            <a:endParaRPr lang="en-US" sz="1600" b="1" dirty="0">
              <a:solidFill>
                <a:srgbClr val="333333"/>
              </a:solidFill>
            </a:endParaRPr>
          </a:p>
        </p:txBody>
      </p:sp>
      <p:sp>
        <p:nvSpPr>
          <p:cNvPr id="25" name="TextBox 24"/>
          <p:cNvSpPr txBox="1"/>
          <p:nvPr/>
        </p:nvSpPr>
        <p:spPr>
          <a:xfrm>
            <a:off x="3214709" y="4100486"/>
            <a:ext cx="1700728" cy="830997"/>
          </a:xfrm>
          <a:prstGeom prst="rect">
            <a:avLst/>
          </a:prstGeom>
          <a:noFill/>
        </p:spPr>
        <p:txBody>
          <a:bodyPr wrap="square" rtlCol="0">
            <a:spAutoFit/>
          </a:bodyPr>
          <a:lstStyle/>
          <a:p>
            <a:pPr algn="ctr"/>
            <a:r>
              <a:rPr lang="en-US" sz="1600" b="1" dirty="0" smtClean="0">
                <a:solidFill>
                  <a:srgbClr val="333333"/>
                </a:solidFill>
              </a:rPr>
              <a:t>University Education Awards</a:t>
            </a:r>
            <a:endParaRPr lang="en-US" sz="1600" b="1" dirty="0">
              <a:solidFill>
                <a:srgbClr val="333333"/>
              </a:solidFill>
            </a:endParaRPr>
          </a:p>
        </p:txBody>
      </p:sp>
      <p:sp>
        <p:nvSpPr>
          <p:cNvPr id="26" name="TextBox 25"/>
          <p:cNvSpPr txBox="1"/>
          <p:nvPr/>
        </p:nvSpPr>
        <p:spPr>
          <a:xfrm>
            <a:off x="5174934" y="4120569"/>
            <a:ext cx="1498203" cy="584775"/>
          </a:xfrm>
          <a:prstGeom prst="rect">
            <a:avLst/>
          </a:prstGeom>
          <a:noFill/>
        </p:spPr>
        <p:txBody>
          <a:bodyPr wrap="square" rtlCol="0">
            <a:spAutoFit/>
          </a:bodyPr>
          <a:lstStyle/>
          <a:p>
            <a:pPr algn="ctr"/>
            <a:r>
              <a:rPr lang="en-US" sz="1600" b="1" dirty="0" smtClean="0">
                <a:solidFill>
                  <a:srgbClr val="333333"/>
                </a:solidFill>
              </a:rPr>
              <a:t>Multi-Year R&amp;D Projects</a:t>
            </a:r>
            <a:endParaRPr lang="en-US" sz="1600" b="1" dirty="0">
              <a:solidFill>
                <a:srgbClr val="333333"/>
              </a:solidFill>
            </a:endParaRPr>
          </a:p>
        </p:txBody>
      </p:sp>
      <p:cxnSp>
        <p:nvCxnSpPr>
          <p:cNvPr id="11" name="Straight Arrow Connector 10"/>
          <p:cNvCxnSpPr/>
          <p:nvPr/>
        </p:nvCxnSpPr>
        <p:spPr bwMode="auto">
          <a:xfrm>
            <a:off x="5211097" y="3647768"/>
            <a:ext cx="814218" cy="831"/>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59" name="Straight Arrow Connector 58"/>
          <p:cNvCxnSpPr/>
          <p:nvPr/>
        </p:nvCxnSpPr>
        <p:spPr bwMode="auto">
          <a:xfrm flipH="1">
            <a:off x="648928" y="3648599"/>
            <a:ext cx="865240" cy="8236"/>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126" name="Straight Arrow Connector 125"/>
          <p:cNvCxnSpPr/>
          <p:nvPr/>
        </p:nvCxnSpPr>
        <p:spPr bwMode="auto">
          <a:xfrm flipV="1">
            <a:off x="5339371" y="2040843"/>
            <a:ext cx="0" cy="420874"/>
          </a:xfrm>
          <a:prstGeom prst="straightConnector1">
            <a:avLst/>
          </a:prstGeom>
          <a:solidFill>
            <a:schemeClr val="accent1"/>
          </a:solidFill>
          <a:ln w="38100" cap="flat" cmpd="sng" algn="ctr">
            <a:solidFill>
              <a:schemeClr val="tx1"/>
            </a:solidFill>
            <a:prstDash val="solid"/>
            <a:round/>
            <a:headEnd type="oval" w="med" len="med"/>
            <a:tailEnd type="oval" w="med" len="med"/>
          </a:ln>
          <a:effectLst/>
        </p:spPr>
      </p:cxnSp>
      <p:cxnSp>
        <p:nvCxnSpPr>
          <p:cNvPr id="127" name="Straight Arrow Connector 126"/>
          <p:cNvCxnSpPr/>
          <p:nvPr/>
        </p:nvCxnSpPr>
        <p:spPr bwMode="auto">
          <a:xfrm flipH="1" flipV="1">
            <a:off x="989034" y="2028486"/>
            <a:ext cx="3090" cy="420874"/>
          </a:xfrm>
          <a:prstGeom prst="straightConnector1">
            <a:avLst/>
          </a:prstGeom>
          <a:solidFill>
            <a:schemeClr val="accent1"/>
          </a:solidFill>
          <a:ln w="38100" cap="flat" cmpd="sng" algn="ctr">
            <a:solidFill>
              <a:schemeClr val="tx1"/>
            </a:solidFill>
            <a:prstDash val="solid"/>
            <a:round/>
            <a:headEnd type="oval" w="med" len="med"/>
            <a:tailEnd type="oval" w="med" len="med"/>
          </a:ln>
          <a:effectLst/>
        </p:spPr>
      </p:cxnSp>
      <p:cxnSp>
        <p:nvCxnSpPr>
          <p:cNvPr id="128" name="Straight Arrow Connector 127"/>
          <p:cNvCxnSpPr/>
          <p:nvPr/>
        </p:nvCxnSpPr>
        <p:spPr bwMode="auto">
          <a:xfrm flipV="1">
            <a:off x="3207644" y="2040843"/>
            <a:ext cx="0" cy="412631"/>
          </a:xfrm>
          <a:prstGeom prst="straightConnector1">
            <a:avLst/>
          </a:prstGeom>
          <a:solidFill>
            <a:schemeClr val="accent1"/>
          </a:solidFill>
          <a:ln w="38100" cap="flat" cmpd="sng" algn="ctr">
            <a:solidFill>
              <a:schemeClr val="tx1"/>
            </a:solidFill>
            <a:prstDash val="solid"/>
            <a:round/>
            <a:headEnd type="oval" w="med" len="med"/>
            <a:tailEnd type="oval" w="med" len="med"/>
          </a:ln>
          <a:effectLst/>
        </p:spPr>
      </p:cxnSp>
      <p:sp>
        <p:nvSpPr>
          <p:cNvPr id="107" name="TextBox 106"/>
          <p:cNvSpPr txBox="1"/>
          <p:nvPr/>
        </p:nvSpPr>
        <p:spPr>
          <a:xfrm>
            <a:off x="1191559" y="5370493"/>
            <a:ext cx="6719418" cy="954107"/>
          </a:xfrm>
          <a:prstGeom prst="rect">
            <a:avLst/>
          </a:prstGeom>
          <a:solidFill>
            <a:srgbClr val="00CC00"/>
          </a:solidFill>
          <a:ln w="28575">
            <a:solidFill>
              <a:schemeClr val="tx1"/>
            </a:solidFill>
          </a:ln>
        </p:spPr>
        <p:txBody>
          <a:bodyPr wrap="square" rtlCol="0">
            <a:spAutoFit/>
          </a:bodyPr>
          <a:lstStyle/>
          <a:p>
            <a:pPr algn="ctr"/>
            <a:r>
              <a:rPr lang="en-US" sz="2800" b="1" dirty="0" smtClean="0">
                <a:solidFill>
                  <a:srgbClr val="333333"/>
                </a:solidFill>
                <a:effectLst>
                  <a:outerShdw blurRad="38100" dist="38100" dir="2700000" algn="tl">
                    <a:srgbClr val="000000">
                      <a:alpha val="43137"/>
                    </a:srgbClr>
                  </a:outerShdw>
                </a:effectLst>
              </a:rPr>
              <a:t>National Nuclear Forensics Expertise Development Program</a:t>
            </a:r>
            <a:endParaRPr lang="en-US" sz="2800" b="1" dirty="0">
              <a:solidFill>
                <a:srgbClr val="333333"/>
              </a:solidFill>
              <a:effectLst>
                <a:outerShdw blurRad="38100" dist="38100" dir="2700000" algn="tl">
                  <a:srgbClr val="000000">
                    <a:alpha val="43137"/>
                  </a:srgbClr>
                </a:outerShdw>
              </a:effectLst>
            </a:endParaRPr>
          </a:p>
        </p:txBody>
      </p:sp>
      <p:sp>
        <p:nvSpPr>
          <p:cNvPr id="29" name="TextBox 28"/>
          <p:cNvSpPr txBox="1"/>
          <p:nvPr/>
        </p:nvSpPr>
        <p:spPr>
          <a:xfrm>
            <a:off x="7239000" y="3928646"/>
            <a:ext cx="1281576" cy="338554"/>
          </a:xfrm>
          <a:prstGeom prst="rect">
            <a:avLst/>
          </a:prstGeom>
          <a:solidFill>
            <a:srgbClr val="00CC00"/>
          </a:solidFill>
          <a:ln w="28575">
            <a:solidFill>
              <a:schemeClr val="tx1"/>
            </a:solidFill>
          </a:ln>
        </p:spPr>
        <p:txBody>
          <a:bodyPr wrap="square" rtlCol="0">
            <a:spAutoFit/>
          </a:bodyPr>
          <a:lstStyle/>
          <a:p>
            <a:pPr algn="ctr"/>
            <a:r>
              <a:rPr lang="en-US" sz="1600" b="1" dirty="0" smtClean="0">
                <a:solidFill>
                  <a:srgbClr val="333333"/>
                </a:solidFill>
              </a:rPr>
              <a:t>NF Career</a:t>
            </a:r>
            <a:endParaRPr lang="en-US" sz="1600" b="1" dirty="0">
              <a:solidFill>
                <a:srgbClr val="333333"/>
              </a:solidFill>
            </a:endParaRPr>
          </a:p>
        </p:txBody>
      </p:sp>
    </p:spTree>
    <p:extLst>
      <p:ext uri="{BB962C8B-B14F-4D97-AF65-F5344CB8AC3E}">
        <p14:creationId xmlns:p14="http://schemas.microsoft.com/office/powerpoint/2010/main" val="530542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0"/>
          </p:nvPr>
        </p:nvSpPr>
        <p:spPr>
          <a:noFill/>
        </p:spPr>
        <p:txBody>
          <a:bodyPr/>
          <a:lstStyle/>
          <a:p>
            <a:fld id="{722E422C-1832-4641-8EFC-6F35014DD4A4}" type="slidenum">
              <a:rPr lang="en-US" smtClean="0">
                <a:latin typeface="Arial" pitchFamily="34" charset="0"/>
              </a:rPr>
              <a:pPr/>
              <a:t>8</a:t>
            </a:fld>
            <a:endParaRPr lang="en-US" smtClean="0">
              <a:latin typeface="Arial" pitchFamily="34" charset="0"/>
            </a:endParaRPr>
          </a:p>
        </p:txBody>
      </p:sp>
      <p:sp>
        <p:nvSpPr>
          <p:cNvPr id="29699" name="Rectangle 2"/>
          <p:cNvSpPr>
            <a:spLocks noGrp="1" noChangeArrowheads="1"/>
          </p:cNvSpPr>
          <p:nvPr>
            <p:ph type="title"/>
          </p:nvPr>
        </p:nvSpPr>
        <p:spPr/>
        <p:txBody>
          <a:bodyPr/>
          <a:lstStyle/>
          <a:p>
            <a:pPr eaLnBrk="1" hangingPunct="1"/>
            <a:r>
              <a:rPr lang="en-US" smtClean="0"/>
              <a:t>Nuclear Forensics Undergraduate Programs</a:t>
            </a:r>
          </a:p>
        </p:txBody>
      </p:sp>
      <p:sp>
        <p:nvSpPr>
          <p:cNvPr id="29700" name="Rectangle 3"/>
          <p:cNvSpPr>
            <a:spLocks noGrp="1" noChangeArrowheads="1"/>
          </p:cNvSpPr>
          <p:nvPr>
            <p:ph type="body" sz="half" idx="1"/>
          </p:nvPr>
        </p:nvSpPr>
        <p:spPr>
          <a:xfrm>
            <a:off x="519113" y="892175"/>
            <a:ext cx="7966075" cy="5148263"/>
          </a:xfrm>
        </p:spPr>
        <p:txBody>
          <a:bodyPr/>
          <a:lstStyle/>
          <a:p>
            <a:pPr eaLnBrk="1" hangingPunct="1"/>
            <a:r>
              <a:rPr lang="en-US" b="1" dirty="0" smtClean="0"/>
              <a:t>Goals:  </a:t>
            </a:r>
            <a:r>
              <a:rPr lang="en-US" dirty="0" smtClean="0"/>
              <a:t>Increase awareness, recruit students into graduate studies, develop student and university relationships with labs</a:t>
            </a:r>
          </a:p>
          <a:p>
            <a:pPr eaLnBrk="1" hangingPunct="1"/>
            <a:endParaRPr lang="en-US" sz="800" dirty="0" smtClean="0"/>
          </a:p>
          <a:p>
            <a:pPr eaLnBrk="1" hangingPunct="1"/>
            <a:r>
              <a:rPr lang="en-US" u="sng" dirty="0" smtClean="0"/>
              <a:t>NF Undergraduate Scholarship Program</a:t>
            </a:r>
            <a:r>
              <a:rPr lang="en-US" dirty="0" smtClean="0"/>
              <a:t>:  </a:t>
            </a:r>
          </a:p>
          <a:p>
            <a:pPr lvl="1" eaLnBrk="1" hangingPunct="1"/>
            <a:r>
              <a:rPr lang="en-US" sz="1600" dirty="0" smtClean="0"/>
              <a:t>5 scholars/year</a:t>
            </a:r>
          </a:p>
          <a:p>
            <a:pPr lvl="1" eaLnBrk="1" hangingPunct="1"/>
            <a:r>
              <a:rPr lang="en-US" sz="1600" dirty="0" smtClean="0"/>
              <a:t>Practicums conducted at 10 different national </a:t>
            </a:r>
            <a:r>
              <a:rPr lang="en-US" sz="1600" dirty="0"/>
              <a:t>l</a:t>
            </a:r>
            <a:r>
              <a:rPr lang="en-US" sz="1600" dirty="0" smtClean="0"/>
              <a:t>abs; dedicated mentoring</a:t>
            </a:r>
          </a:p>
          <a:p>
            <a:pPr lvl="1" eaLnBrk="1" hangingPunct="1"/>
            <a:r>
              <a:rPr lang="en-US" sz="1600" dirty="0" smtClean="0"/>
              <a:t>Scientific report and presentation</a:t>
            </a:r>
          </a:p>
          <a:p>
            <a:pPr marL="336550" lvl="1" indent="0" eaLnBrk="1" hangingPunct="1">
              <a:buNone/>
            </a:pPr>
            <a:endParaRPr lang="en-US" sz="800" dirty="0" smtClean="0"/>
          </a:p>
          <a:p>
            <a:pPr eaLnBrk="1" hangingPunct="1"/>
            <a:r>
              <a:rPr lang="en-US" u="sng" dirty="0" smtClean="0"/>
              <a:t>NF Undergraduate Summer School</a:t>
            </a:r>
            <a:r>
              <a:rPr lang="en-US" dirty="0" smtClean="0"/>
              <a:t>:</a:t>
            </a:r>
          </a:p>
          <a:p>
            <a:pPr lvl="1" eaLnBrk="1" hangingPunct="1"/>
            <a:r>
              <a:rPr lang="en-US" sz="1600" dirty="0" smtClean="0"/>
              <a:t>University/national laboratory partnership </a:t>
            </a:r>
          </a:p>
          <a:p>
            <a:pPr lvl="1" eaLnBrk="1" hangingPunct="1"/>
            <a:r>
              <a:rPr lang="en-US" sz="1600" dirty="0" smtClean="0"/>
              <a:t>10 students/year, six weeks</a:t>
            </a:r>
          </a:p>
          <a:p>
            <a:pPr lvl="1" eaLnBrk="1" hangingPunct="1"/>
            <a:r>
              <a:rPr lang="en-US" sz="1600" dirty="0" smtClean="0"/>
              <a:t>Classroom + laboratory work</a:t>
            </a:r>
          </a:p>
          <a:p>
            <a:pPr marL="336550" lvl="1" indent="0" eaLnBrk="1" hangingPunct="1">
              <a:buNone/>
            </a:pPr>
            <a:endParaRPr lang="en-US" sz="800" dirty="0" smtClean="0"/>
          </a:p>
          <a:p>
            <a:pPr marL="336550" lvl="1" indent="0" eaLnBrk="1" hangingPunct="1">
              <a:buNone/>
            </a:pPr>
            <a:endParaRPr lang="en-US" sz="1600" dirty="0" smtClean="0"/>
          </a:p>
          <a:p>
            <a:pPr eaLnBrk="1" hangingPunct="1">
              <a:buFont typeface="Wingdings" pitchFamily="2" charset="2"/>
              <a:buNone/>
            </a:pPr>
            <a:endParaRPr lang="en-US" sz="1600" dirty="0" smtClean="0"/>
          </a:p>
        </p:txBody>
      </p:sp>
      <p:pic>
        <p:nvPicPr>
          <p:cNvPr id="7" name="Picture 2" descr="http://img.vrvm.com/media/render.htm?m=454916313&amp;width=320"/>
          <p:cNvPicPr>
            <a:picLocks noChangeAspect="1" noChangeArrowheads="1"/>
          </p:cNvPicPr>
          <p:nvPr/>
        </p:nvPicPr>
        <p:blipFill>
          <a:blip r:embed="rId3" cstate="print"/>
          <a:srcRect/>
          <a:stretch>
            <a:fillRect/>
          </a:stretch>
        </p:blipFill>
        <p:spPr bwMode="auto">
          <a:xfrm>
            <a:off x="5181600" y="3293150"/>
            <a:ext cx="3276600" cy="2324339"/>
          </a:xfrm>
          <a:prstGeom prst="rect">
            <a:avLst/>
          </a:prstGeom>
          <a:noFill/>
          <a:ln w="12700">
            <a:solidFill>
              <a:schemeClr val="tx1"/>
            </a:solidFill>
          </a:ln>
        </p:spPr>
      </p:pic>
      <p:sp>
        <p:nvSpPr>
          <p:cNvPr id="8" name="TextBox 7"/>
          <p:cNvSpPr txBox="1"/>
          <p:nvPr/>
        </p:nvSpPr>
        <p:spPr>
          <a:xfrm>
            <a:off x="5051612" y="5665113"/>
            <a:ext cx="3558988" cy="430887"/>
          </a:xfrm>
          <a:prstGeom prst="rect">
            <a:avLst/>
          </a:prstGeom>
          <a:noFill/>
        </p:spPr>
        <p:txBody>
          <a:bodyPr wrap="none" rtlCol="0">
            <a:spAutoFit/>
          </a:bodyPr>
          <a:lstStyle/>
          <a:p>
            <a:pPr algn="ctr"/>
            <a:r>
              <a:rPr lang="en-US" sz="1100" b="1" dirty="0" smtClean="0"/>
              <a:t>“Summer students study nuclear forensics at MU”</a:t>
            </a:r>
          </a:p>
          <a:p>
            <a:pPr algn="ctr"/>
            <a:r>
              <a:rPr lang="en-US" sz="1100" b="1" dirty="0" smtClean="0"/>
              <a:t>            Kansas City Star // 07/08/2012  </a:t>
            </a:r>
          </a:p>
        </p:txBody>
      </p:sp>
    </p:spTree>
    <p:extLst>
      <p:ext uri="{BB962C8B-B14F-4D97-AF65-F5344CB8AC3E}">
        <p14:creationId xmlns:p14="http://schemas.microsoft.com/office/powerpoint/2010/main" val="2904637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a:spLocks noGrp="1"/>
          </p:cNvSpPr>
          <p:nvPr>
            <p:ph type="sldNum" sz="quarter" idx="10"/>
          </p:nvPr>
        </p:nvSpPr>
        <p:spPr>
          <a:xfrm>
            <a:off x="8001000" y="6229350"/>
            <a:ext cx="914400" cy="400050"/>
          </a:xfrm>
          <a:noFill/>
        </p:spPr>
        <p:txBody>
          <a:bodyPr/>
          <a:lstStyle/>
          <a:p>
            <a:fld id="{B751824D-2BC0-48B4-8CAD-9FF0C62DEFDB}" type="slidenum">
              <a:rPr lang="en-US" smtClean="0">
                <a:latin typeface="Arial" pitchFamily="34" charset="0"/>
              </a:rPr>
              <a:pPr/>
              <a:t>9</a:t>
            </a:fld>
            <a:endParaRPr lang="en-US" dirty="0" smtClean="0">
              <a:latin typeface="Arial" pitchFamily="34" charset="0"/>
            </a:endParaRPr>
          </a:p>
        </p:txBody>
      </p:sp>
      <p:sp>
        <p:nvSpPr>
          <p:cNvPr id="30723" name="Rectangle 2"/>
          <p:cNvSpPr>
            <a:spLocks noGrp="1" noChangeArrowheads="1"/>
          </p:cNvSpPr>
          <p:nvPr>
            <p:ph type="title"/>
          </p:nvPr>
        </p:nvSpPr>
        <p:spPr/>
        <p:txBody>
          <a:bodyPr/>
          <a:lstStyle/>
          <a:p>
            <a:pPr eaLnBrk="1" hangingPunct="1"/>
            <a:r>
              <a:rPr lang="en-US" smtClean="0"/>
              <a:t>Nuclear Forensics Graduate Programs</a:t>
            </a:r>
          </a:p>
        </p:txBody>
      </p:sp>
      <p:sp>
        <p:nvSpPr>
          <p:cNvPr id="30724" name="Rectangle 3"/>
          <p:cNvSpPr>
            <a:spLocks noGrp="1" noChangeArrowheads="1"/>
          </p:cNvSpPr>
          <p:nvPr>
            <p:ph type="body" sz="half" idx="1"/>
          </p:nvPr>
        </p:nvSpPr>
        <p:spPr>
          <a:xfrm>
            <a:off x="527050" y="990600"/>
            <a:ext cx="8235950" cy="4916488"/>
          </a:xfrm>
        </p:spPr>
        <p:txBody>
          <a:bodyPr/>
          <a:lstStyle/>
          <a:p>
            <a:pPr eaLnBrk="1" hangingPunct="1"/>
            <a:r>
              <a:rPr lang="en-US" b="1" dirty="0" smtClean="0"/>
              <a:t>Goals:  </a:t>
            </a:r>
            <a:r>
              <a:rPr lang="en-US" dirty="0"/>
              <a:t>Encourage students to pursue doctoral degrees in radiochemistry and other NF-related disciplines and encourage universities to </a:t>
            </a:r>
            <a:r>
              <a:rPr lang="en-US" dirty="0" smtClean="0"/>
              <a:t>invest</a:t>
            </a:r>
          </a:p>
          <a:p>
            <a:pPr eaLnBrk="1" hangingPunct="1"/>
            <a:r>
              <a:rPr lang="en-US" u="sng" dirty="0" smtClean="0"/>
              <a:t>Nuclear Forensics Graduate Fellowship Program</a:t>
            </a:r>
            <a:r>
              <a:rPr lang="en-US" dirty="0" smtClean="0"/>
              <a:t> </a:t>
            </a:r>
            <a:endParaRPr lang="en-US" dirty="0"/>
          </a:p>
          <a:p>
            <a:pPr lvl="1" eaLnBrk="1" hangingPunct="1"/>
            <a:r>
              <a:rPr lang="en-US" sz="1600" dirty="0" smtClean="0"/>
              <a:t>Successful to date – excellent candidates – 20 total fellows/year</a:t>
            </a:r>
          </a:p>
          <a:p>
            <a:pPr lvl="1" eaLnBrk="1" hangingPunct="1"/>
            <a:r>
              <a:rPr lang="en-US" sz="1600" dirty="0" smtClean="0"/>
              <a:t>23 participating universities</a:t>
            </a:r>
          </a:p>
          <a:p>
            <a:pPr lvl="1" eaLnBrk="1" hangingPunct="1"/>
            <a:r>
              <a:rPr lang="en-US" sz="1600" dirty="0" smtClean="0"/>
              <a:t>Tuition, stipend, travel, publishing, lab practicums, post-grad service</a:t>
            </a:r>
          </a:p>
          <a:p>
            <a:pPr marL="336550" lvl="1" indent="0" eaLnBrk="1" hangingPunct="1">
              <a:buNone/>
            </a:pPr>
            <a:endParaRPr lang="en-US" sz="800" dirty="0" smtClean="0"/>
          </a:p>
          <a:p>
            <a:pPr eaLnBrk="1" hangingPunct="1"/>
            <a:r>
              <a:rPr lang="en-US" u="sng" dirty="0" smtClean="0"/>
              <a:t>Seaborg Institute Nuclear Science Summer Internship Program </a:t>
            </a:r>
          </a:p>
          <a:p>
            <a:pPr lvl="1" eaLnBrk="1" hangingPunct="1"/>
            <a:r>
              <a:rPr lang="en-US" sz="1600" dirty="0" smtClean="0"/>
              <a:t>Lawrence Livermore &amp; Los Alamos National Labs; 10-15 students/year</a:t>
            </a:r>
            <a:endParaRPr lang="en-US" u="sng" dirty="0" smtClean="0"/>
          </a:p>
          <a:p>
            <a:pPr eaLnBrk="1" hangingPunct="1"/>
            <a:endParaRPr lang="en-US" sz="800" u="sng" dirty="0" smtClean="0"/>
          </a:p>
          <a:p>
            <a:pPr eaLnBrk="1" hangingPunct="1"/>
            <a:r>
              <a:rPr lang="en-US" u="sng" dirty="0" smtClean="0"/>
              <a:t>Graduate Mentoring Assistance Program</a:t>
            </a:r>
            <a:endParaRPr lang="en-US" dirty="0" smtClean="0"/>
          </a:p>
          <a:p>
            <a:pPr marL="336550" lvl="1" indent="0" eaLnBrk="1" hangingPunct="1">
              <a:buNone/>
            </a:pPr>
            <a:endParaRPr lang="en-US" sz="1600" dirty="0" smtClean="0"/>
          </a:p>
          <a:p>
            <a:pPr lvl="1" eaLnBrk="1" hangingPunct="1">
              <a:buFontTx/>
              <a:buNone/>
            </a:pPr>
            <a:endParaRPr lang="en-US" dirty="0" smtClean="0"/>
          </a:p>
          <a:p>
            <a:pPr lvl="1" eaLnBrk="1" hangingPunct="1">
              <a:buFontTx/>
              <a:buNone/>
            </a:pPr>
            <a:endParaRPr lang="en-US" dirty="0" smtClean="0"/>
          </a:p>
        </p:txBody>
      </p:sp>
      <p:pic>
        <p:nvPicPr>
          <p:cNvPr id="30725" name="Picture 6" descr="MCj02812460000[1]"/>
          <p:cNvPicPr>
            <a:picLocks noChangeAspect="1" noChangeArrowheads="1"/>
          </p:cNvPicPr>
          <p:nvPr/>
        </p:nvPicPr>
        <p:blipFill>
          <a:blip r:embed="rId3" cstate="print"/>
          <a:srcRect/>
          <a:stretch>
            <a:fillRect/>
          </a:stretch>
        </p:blipFill>
        <p:spPr bwMode="auto">
          <a:xfrm>
            <a:off x="3733800" y="4927600"/>
            <a:ext cx="1331912" cy="1371600"/>
          </a:xfrm>
          <a:prstGeom prst="rect">
            <a:avLst/>
          </a:prstGeom>
          <a:noFill/>
          <a:ln w="9525">
            <a:noFill/>
            <a:miter lim="800000"/>
            <a:headEnd/>
            <a:tailEnd/>
          </a:ln>
        </p:spPr>
      </p:pic>
      <p:sp>
        <p:nvSpPr>
          <p:cNvPr id="30726" name="AutoShape 10"/>
          <p:cNvSpPr>
            <a:spLocks noChangeArrowheads="1"/>
          </p:cNvSpPr>
          <p:nvPr/>
        </p:nvSpPr>
        <p:spPr bwMode="auto">
          <a:xfrm>
            <a:off x="5105400" y="5613400"/>
            <a:ext cx="685800" cy="304800"/>
          </a:xfrm>
          <a:prstGeom prst="leftRightArrow">
            <a:avLst>
              <a:gd name="adj1" fmla="val 50000"/>
              <a:gd name="adj2" fmla="val 45000"/>
            </a:avLst>
          </a:prstGeom>
          <a:solidFill>
            <a:srgbClr val="9900CC"/>
          </a:solidFill>
          <a:ln w="9525">
            <a:solidFill>
              <a:schemeClr val="tx1"/>
            </a:solidFill>
            <a:miter lim="800000"/>
            <a:headEnd/>
            <a:tailEnd/>
          </a:ln>
        </p:spPr>
        <p:txBody>
          <a:bodyPr wrap="none" anchor="ctr"/>
          <a:lstStyle/>
          <a:p>
            <a:endParaRPr lang="en-US"/>
          </a:p>
        </p:txBody>
      </p:sp>
      <p:sp>
        <p:nvSpPr>
          <p:cNvPr id="30727" name="Rectangle 14"/>
          <p:cNvSpPr>
            <a:spLocks noChangeArrowheads="1"/>
          </p:cNvSpPr>
          <p:nvPr/>
        </p:nvSpPr>
        <p:spPr bwMode="auto">
          <a:xfrm>
            <a:off x="3505200" y="4876800"/>
            <a:ext cx="3962400" cy="1765300"/>
          </a:xfrm>
          <a:prstGeom prst="rect">
            <a:avLst/>
          </a:prstGeom>
          <a:noFill/>
          <a:ln w="22225">
            <a:solidFill>
              <a:srgbClr val="CC0000"/>
            </a:solidFill>
            <a:miter lim="800000"/>
            <a:headEnd/>
            <a:tailEnd/>
          </a:ln>
        </p:spPr>
        <p:txBody>
          <a:bodyPr wrap="none" anchor="ctr"/>
          <a:lstStyle/>
          <a:p>
            <a:endParaRPr lang="en-US"/>
          </a:p>
        </p:txBody>
      </p:sp>
      <p:pic>
        <p:nvPicPr>
          <p:cNvPr id="30728" name="Picture 16" descr="interdict_U-bag"/>
          <p:cNvPicPr>
            <a:picLocks noChangeAspect="1" noChangeArrowheads="1"/>
          </p:cNvPicPr>
          <p:nvPr/>
        </p:nvPicPr>
        <p:blipFill>
          <a:blip r:embed="rId4" cstate="print"/>
          <a:srcRect/>
          <a:stretch>
            <a:fillRect/>
          </a:stretch>
        </p:blipFill>
        <p:spPr bwMode="auto">
          <a:xfrm>
            <a:off x="5867400" y="5156200"/>
            <a:ext cx="1371600" cy="1028700"/>
          </a:xfrm>
          <a:prstGeom prst="rect">
            <a:avLst/>
          </a:prstGeom>
          <a:noFill/>
          <a:ln w="9525">
            <a:solidFill>
              <a:schemeClr val="tx1"/>
            </a:solidFill>
            <a:miter lim="800000"/>
            <a:headEnd/>
            <a:tailEnd/>
          </a:ln>
        </p:spPr>
      </p:pic>
      <p:sp>
        <p:nvSpPr>
          <p:cNvPr id="30729" name="Text Box 18"/>
          <p:cNvSpPr txBox="1">
            <a:spLocks noChangeArrowheads="1"/>
          </p:cNvSpPr>
          <p:nvPr/>
        </p:nvSpPr>
        <p:spPr bwMode="auto">
          <a:xfrm>
            <a:off x="3886200" y="6223000"/>
            <a:ext cx="1295400" cy="336550"/>
          </a:xfrm>
          <a:prstGeom prst="rect">
            <a:avLst/>
          </a:prstGeom>
          <a:noFill/>
          <a:ln w="9525">
            <a:noFill/>
            <a:miter lim="800000"/>
            <a:headEnd/>
            <a:tailEnd/>
          </a:ln>
        </p:spPr>
        <p:txBody>
          <a:bodyPr>
            <a:spAutoFit/>
          </a:bodyPr>
          <a:lstStyle/>
          <a:p>
            <a:pPr>
              <a:spcBef>
                <a:spcPct val="50000"/>
              </a:spcBef>
            </a:pPr>
            <a:r>
              <a:rPr lang="en-US" sz="1600" b="1" dirty="0">
                <a:solidFill>
                  <a:srgbClr val="009900"/>
                </a:solidFill>
              </a:rPr>
              <a:t>Academia</a:t>
            </a:r>
          </a:p>
        </p:txBody>
      </p:sp>
      <p:sp>
        <p:nvSpPr>
          <p:cNvPr id="30730" name="Text Box 19"/>
          <p:cNvSpPr txBox="1">
            <a:spLocks noChangeArrowheads="1"/>
          </p:cNvSpPr>
          <p:nvPr/>
        </p:nvSpPr>
        <p:spPr bwMode="auto">
          <a:xfrm>
            <a:off x="5867400" y="6140450"/>
            <a:ext cx="1600200" cy="336550"/>
          </a:xfrm>
          <a:prstGeom prst="rect">
            <a:avLst/>
          </a:prstGeom>
          <a:noFill/>
          <a:ln w="9525">
            <a:noFill/>
            <a:miter lim="800000"/>
            <a:headEnd/>
            <a:tailEnd/>
          </a:ln>
        </p:spPr>
        <p:txBody>
          <a:bodyPr>
            <a:spAutoFit/>
          </a:bodyPr>
          <a:lstStyle/>
          <a:p>
            <a:pPr>
              <a:spcBef>
                <a:spcPct val="50000"/>
              </a:spcBef>
            </a:pPr>
            <a:r>
              <a:rPr lang="en-US" sz="1600" b="1" dirty="0">
                <a:solidFill>
                  <a:srgbClr val="0000FF"/>
                </a:solidFill>
              </a:rPr>
              <a:t>National Lab</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DNDO Template">
  <a:themeElements>
    <a:clrScheme name="2_DNDO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NDO 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NDO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NDO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NDO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NDO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NDO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NDO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NDO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NDO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NDO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NDO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NDO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NDO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NDO Template">
  <a:themeElements>
    <a:clrScheme name="2_DNDO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NDO 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2_DNDO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NDO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NDO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NDO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NDO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NDO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NDO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NDO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NDO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NDO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NDO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NDO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NDO Template">
  <a:themeElements>
    <a:clrScheme name="2_DNDO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NDO 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DNDO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NDO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NDO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NDO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NDO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NDO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NDO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NDO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NDO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NDO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NDO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NDO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NDO Template">
  <a:themeElements>
    <a:clrScheme name="2_DNDO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NDO 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DNDO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NDO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NDO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NDO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NDO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NDO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NDO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NDO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NDO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NDO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NDO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NDO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3920</TotalTime>
  <Words>2202</Words>
  <Application>Microsoft Office PowerPoint</Application>
  <PresentationFormat>On-screen Show (4:3)</PresentationFormat>
  <Paragraphs>310</Paragraphs>
  <Slides>14</Slides>
  <Notes>14</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2_DNDO Template</vt:lpstr>
      <vt:lpstr>3_DNDO Template</vt:lpstr>
      <vt:lpstr>4_DNDO Template</vt:lpstr>
      <vt:lpstr>5_DNDO Template</vt:lpstr>
      <vt:lpstr>Domestic Nuclear Detection Office</vt:lpstr>
      <vt:lpstr>DHS Domestic Nuclear Detection Office</vt:lpstr>
      <vt:lpstr>Nuclear Forensics:  Process and Priorities</vt:lpstr>
      <vt:lpstr>President and Congress  Whole-of-Government Approach</vt:lpstr>
      <vt:lpstr>Nuclear Forensics Expertise</vt:lpstr>
      <vt:lpstr>NNFEDP: A Model for NF Expertise Development</vt:lpstr>
      <vt:lpstr>Academic Pathway to a Nuclear Forensics Career</vt:lpstr>
      <vt:lpstr>Nuclear Forensics Undergraduate Programs</vt:lpstr>
      <vt:lpstr>Nuclear Forensics Graduate Programs</vt:lpstr>
      <vt:lpstr>Nuclear Forensics Post-graduate and University Programs</vt:lpstr>
      <vt:lpstr>Progress Summary</vt:lpstr>
      <vt:lpstr>Key Lessons Learned:  Model Strategy</vt:lpstr>
      <vt:lpstr>Key Lessons Learned:  Model Implementation</vt:lpstr>
      <vt:lpstr>Questions?</vt:lpstr>
    </vt:vector>
  </TitlesOfParts>
  <Company>Department of Homeland Security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kimberly.stein</dc:creator>
  <cp:lastModifiedBy>Connelly, Samantha</cp:lastModifiedBy>
  <cp:revision>297</cp:revision>
  <cp:lastPrinted>2013-12-17T20:23:02Z</cp:lastPrinted>
  <dcterms:created xsi:type="dcterms:W3CDTF">2008-05-22T17:28:02Z</dcterms:created>
  <dcterms:modified xsi:type="dcterms:W3CDTF">2014-07-03T23:23:43Z</dcterms:modified>
</cp:coreProperties>
</file>