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26"/>
  </p:notesMasterIdLst>
  <p:handoutMasterIdLst>
    <p:handoutMasterId r:id="rId27"/>
  </p:handoutMasterIdLst>
  <p:sldIdLst>
    <p:sldId id="493" r:id="rId2"/>
    <p:sldId id="608" r:id="rId3"/>
    <p:sldId id="612" r:id="rId4"/>
    <p:sldId id="589" r:id="rId5"/>
    <p:sldId id="590" r:id="rId6"/>
    <p:sldId id="591" r:id="rId7"/>
    <p:sldId id="613" r:id="rId8"/>
    <p:sldId id="605" r:id="rId9"/>
    <p:sldId id="606" r:id="rId10"/>
    <p:sldId id="607" r:id="rId11"/>
    <p:sldId id="592" r:id="rId12"/>
    <p:sldId id="593" r:id="rId13"/>
    <p:sldId id="594" r:id="rId14"/>
    <p:sldId id="595" r:id="rId15"/>
    <p:sldId id="596" r:id="rId16"/>
    <p:sldId id="597" r:id="rId17"/>
    <p:sldId id="611" r:id="rId18"/>
    <p:sldId id="598" r:id="rId19"/>
    <p:sldId id="599" r:id="rId20"/>
    <p:sldId id="610" r:id="rId21"/>
    <p:sldId id="615" r:id="rId22"/>
    <p:sldId id="614" r:id="rId23"/>
    <p:sldId id="600" r:id="rId24"/>
    <p:sldId id="557" r:id="rId25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30A05"/>
    <a:srgbClr val="FEFFA5"/>
    <a:srgbClr val="0F4F97"/>
    <a:srgbClr val="F6CE86"/>
    <a:srgbClr val="AEF8E5"/>
    <a:srgbClr val="0A8464"/>
    <a:srgbClr val="0DB78A"/>
    <a:srgbClr val="D68F10"/>
    <a:srgbClr val="F1B13D"/>
    <a:srgbClr val="10D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7" autoAdjust="0"/>
    <p:restoredTop sz="97897" autoAdjust="0"/>
  </p:normalViewPr>
  <p:slideViewPr>
    <p:cSldViewPr snapToGrid="0">
      <p:cViewPr>
        <p:scale>
          <a:sx n="205" d="100"/>
          <a:sy n="205" d="100"/>
        </p:scale>
        <p:origin x="-728" y="-2200"/>
      </p:cViewPr>
      <p:guideLst>
        <p:guide orient="horz" pos="993"/>
        <p:guide orient="horz" pos="39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01007473088"/>
          <c:y val="0.0781267646110946"/>
          <c:w val="0.423699007409535"/>
          <c:h val="0.6475740528371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Sheet1!$M$7</c:f>
              <c:strCache>
                <c:ptCount val="1"/>
                <c:pt idx="0">
                  <c:v>Czech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Sheet1!$L$8:$L$34</c:f>
              <c:numCache>
                <c:formatCode>General</c:formatCode>
                <c:ptCount val="2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</c:numCache>
            </c:numRef>
          </c:xVal>
          <c:yVal>
            <c:numRef>
              <c:f>Sheet1!$M$8:$M$34</c:f>
              <c:numCache>
                <c:formatCode>General</c:formatCode>
                <c:ptCount val="27"/>
                <c:pt idx="0">
                  <c:v>84.87411883182263</c:v>
                </c:pt>
                <c:pt idx="1">
                  <c:v>84.64249748237664</c:v>
                </c:pt>
                <c:pt idx="2">
                  <c:v>83.0412890231622</c:v>
                </c:pt>
                <c:pt idx="3">
                  <c:v>82.70896273917421</c:v>
                </c:pt>
                <c:pt idx="4">
                  <c:v>81.9939577039275</c:v>
                </c:pt>
                <c:pt idx="5">
                  <c:v>81.05740181268852</c:v>
                </c:pt>
                <c:pt idx="6">
                  <c:v>80.5236656596173</c:v>
                </c:pt>
                <c:pt idx="7">
                  <c:v>79.19436052366567</c:v>
                </c:pt>
                <c:pt idx="8">
                  <c:v>79.18429003021147</c:v>
                </c:pt>
                <c:pt idx="9">
                  <c:v>78.63041289023148</c:v>
                </c:pt>
                <c:pt idx="10">
                  <c:v>78.4491440080564</c:v>
                </c:pt>
                <c:pt idx="11">
                  <c:v>77.58308157099684</c:v>
                </c:pt>
                <c:pt idx="12">
                  <c:v>77.52265861027188</c:v>
                </c:pt>
                <c:pt idx="13">
                  <c:v>75.68982880161114</c:v>
                </c:pt>
                <c:pt idx="14">
                  <c:v>75.48841893252752</c:v>
                </c:pt>
                <c:pt idx="15">
                  <c:v>73.9476334340383</c:v>
                </c:pt>
                <c:pt idx="16">
                  <c:v>72.79959718026184</c:v>
                </c:pt>
                <c:pt idx="17">
                  <c:v>72.7895266868077</c:v>
                </c:pt>
                <c:pt idx="18">
                  <c:v>71.59113796576032</c:v>
                </c:pt>
                <c:pt idx="19">
                  <c:v>70.9164149043303</c:v>
                </c:pt>
                <c:pt idx="20">
                  <c:v>70.35246727089614</c:v>
                </c:pt>
                <c:pt idx="21">
                  <c:v>70.25176233635426</c:v>
                </c:pt>
                <c:pt idx="22">
                  <c:v>69.88922457200404</c:v>
                </c:pt>
                <c:pt idx="23">
                  <c:v>69.22457200402818</c:v>
                </c:pt>
                <c:pt idx="24">
                  <c:v>68.67069486404834</c:v>
                </c:pt>
                <c:pt idx="25">
                  <c:v>66.7472306143001</c:v>
                </c:pt>
                <c:pt idx="26">
                  <c:v>64.08862034239678</c:v>
                </c:pt>
              </c:numCache>
            </c:numRef>
          </c:yVal>
          <c:smooth val="0"/>
        </c:ser>
        <c:ser>
          <c:idx val="1"/>
          <c:order val="1"/>
          <c:tx>
            <c:v>Kazakhstan</c:v>
          </c:tx>
          <c:spPr>
            <a:ln w="47625">
              <a:noFill/>
            </a:ln>
          </c:spPr>
          <c:xVal>
            <c:numRef>
              <c:f>Sheet1!$L$36:$L$43</c:f>
              <c:numCache>
                <c:formatCode>General</c:formatCode>
                <c:ptCount val="8"/>
                <c:pt idx="0">
                  <c:v>29.0</c:v>
                </c:pt>
                <c:pt idx="1">
                  <c:v>30.0</c:v>
                </c:pt>
                <c:pt idx="2">
                  <c:v>31.0</c:v>
                </c:pt>
                <c:pt idx="3">
                  <c:v>32.0</c:v>
                </c:pt>
                <c:pt idx="4">
                  <c:v>33.0</c:v>
                </c:pt>
                <c:pt idx="5">
                  <c:v>34.0</c:v>
                </c:pt>
                <c:pt idx="6">
                  <c:v>35.0</c:v>
                </c:pt>
                <c:pt idx="7">
                  <c:v>36.0</c:v>
                </c:pt>
              </c:numCache>
            </c:numRef>
          </c:xVal>
          <c:yVal>
            <c:numRef>
              <c:f>Sheet1!$M$36:$M$43</c:f>
              <c:numCache>
                <c:formatCode>General</c:formatCode>
                <c:ptCount val="8"/>
                <c:pt idx="0">
                  <c:v>57.79456193353475</c:v>
                </c:pt>
                <c:pt idx="1">
                  <c:v>57.72406847935549</c:v>
                </c:pt>
                <c:pt idx="2">
                  <c:v>57.68378650553877</c:v>
                </c:pt>
                <c:pt idx="3">
                  <c:v>57.55287009063444</c:v>
                </c:pt>
                <c:pt idx="4">
                  <c:v>57.45216515609256</c:v>
                </c:pt>
                <c:pt idx="5">
                  <c:v>57.38167170191324</c:v>
                </c:pt>
                <c:pt idx="6">
                  <c:v>57.05941591137965</c:v>
                </c:pt>
                <c:pt idx="7">
                  <c:v>57.0392749244713</c:v>
                </c:pt>
              </c:numCache>
            </c:numRef>
          </c:yVal>
          <c:smooth val="0"/>
        </c:ser>
        <c:ser>
          <c:idx val="2"/>
          <c:order val="2"/>
          <c:tx>
            <c:v>Australia Ranger</c:v>
          </c:tx>
          <c:spPr>
            <a:ln w="47625">
              <a:noFill/>
            </a:ln>
          </c:spPr>
          <c:xVal>
            <c:numRef>
              <c:f>Sheet1!$L$35</c:f>
              <c:numCache>
                <c:formatCode>General</c:formatCode>
                <c:ptCount val="1"/>
                <c:pt idx="0">
                  <c:v>28.0</c:v>
                </c:pt>
              </c:numCache>
            </c:numRef>
          </c:xVal>
          <c:yVal>
            <c:numRef>
              <c:f>Sheet1!$M$35</c:f>
              <c:numCache>
                <c:formatCode>General</c:formatCode>
                <c:ptCount val="1"/>
                <c:pt idx="0">
                  <c:v>58.87210473313192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0682616"/>
        <c:axId val="1850688152"/>
      </c:scatterChart>
      <c:valAx>
        <c:axId val="1850682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 Number</a:t>
                </a:r>
              </a:p>
            </c:rich>
          </c:tx>
          <c:layout>
            <c:manualLayout>
              <c:xMode val="edge"/>
              <c:yMode val="edge"/>
              <c:x val="0.246281255015343"/>
              <c:y val="0.8437460116919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850688152"/>
        <c:crosses val="autoZero"/>
        <c:crossBetween val="midCat"/>
      </c:valAx>
      <c:valAx>
        <c:axId val="18506881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506826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7/2/14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7/2/14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4879" y="5974520"/>
            <a:ext cx="3351463" cy="6017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LLNL-PRES-592885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2" y="6110587"/>
            <a:ext cx="2897648" cy="4888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2605" y="6510774"/>
            <a:ext cx="384195" cy="274320"/>
          </a:xfrm>
          <a:prstGeom prst="rect">
            <a:avLst/>
          </a:prstGeom>
        </p:spPr>
        <p:txBody>
          <a:bodyPr vert="horz" rIns="0" bIns="0" rtlCol="0" anchor="b"/>
          <a:lstStyle>
            <a:lvl1pPr algn="r" eaLnBrk="1" latinLnBrk="0" hangingPunct="1">
              <a:defRPr kumimoji="0"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   </a:t>
            </a:r>
            <a:fld id="{C41FB470-8E25-D74E-BBE2-51337D317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81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2605" y="6510774"/>
            <a:ext cx="384195" cy="274320"/>
          </a:xfrm>
          <a:prstGeom prst="rect">
            <a:avLst/>
          </a:prstGeom>
        </p:spPr>
        <p:txBody>
          <a:bodyPr vert="horz" rIns="0" bIns="0" rtlCol="0" anchor="b"/>
          <a:lstStyle>
            <a:lvl1pPr algn="r" eaLnBrk="1" latinLnBrk="0" hangingPunct="1">
              <a:defRPr kumimoji="0"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   </a:t>
            </a:r>
            <a:fld id="{C41FB470-8E25-D74E-BBE2-51337D317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9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832050"/>
          </a:xfrm>
          <a:prstGeom prst="rect">
            <a:avLst/>
          </a:prstGeom>
          <a:effectLst/>
        </p:spPr>
        <p:txBody>
          <a:bodyPr vert="horz" lIns="9144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869628"/>
          </a:xfrm>
          <a:prstGeom prst="rect">
            <a:avLst/>
          </a:prstGeom>
          <a:effectLst/>
        </p:spPr>
        <p:txBody>
          <a:bodyPr vert="horz" lIns="9144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5233"/>
            <a:ext cx="8229600" cy="491020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786310" y="6591164"/>
            <a:ext cx="793810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LLNL-PRES-592885</a:t>
            </a: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PLS_Logo_small.tif"/>
          <p:cNvPicPr/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363424" y="6514286"/>
            <a:ext cx="1371600" cy="2560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1" r:id="rId3"/>
    <p:sldLayoutId id="2147483703" r:id="rId4"/>
    <p:sldLayoutId id="2147483705" r:id="rId5"/>
    <p:sldLayoutId id="2147483706" r:id="rId6"/>
    <p:sldLayoutId id="2147483702" r:id="rId7"/>
    <p:sldLayoutId id="2147483698" r:id="rId8"/>
    <p:sldLayoutId id="2147483707" r:id="rId9"/>
    <p:sldLayoutId id="2147483699" r:id="rId10"/>
    <p:sldLayoutId id="2147483708" r:id="rId11"/>
    <p:sldLayoutId id="2147483710" r:id="rId12"/>
    <p:sldLayoutId id="2147483711" r:id="rId13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200" b="1" kern="1200">
          <a:solidFill>
            <a:srgbClr val="214A8F"/>
          </a:solidFill>
          <a:effectLst/>
          <a:latin typeface="Corbel"/>
          <a:ea typeface="+mj-ea"/>
          <a:cs typeface="Corbe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Corbel"/>
          <a:ea typeface="+mn-ea"/>
          <a:cs typeface="Corbel"/>
        </a:defRPr>
      </a:lvl1pPr>
      <a:lvl2pPr marL="628650" indent="-215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Corbel"/>
          <a:ea typeface="+mn-ea"/>
          <a:cs typeface="Corbel"/>
        </a:defRPr>
      </a:lvl2pPr>
      <a:lvl3pPr marL="1027113" indent="-342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Corbel"/>
          <a:ea typeface="+mn-ea"/>
          <a:cs typeface="Corbe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Corbel"/>
          <a:ea typeface="+mn-ea"/>
          <a:cs typeface="Corbe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Corbel"/>
          <a:ea typeface="+mn-ea"/>
          <a:cs typeface="Corbe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3902" y="388318"/>
            <a:ext cx="8562898" cy="9867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i="0" cap="all" dirty="0"/>
              <a:t>The Uranium Sourcing Database Project: Practical Insights into the Establishment and Application of a Nuclear Forensics Library 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191358" y="2588317"/>
            <a:ext cx="3776739" cy="397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r>
              <a:rPr lang="en-US" sz="1600" dirty="0"/>
              <a:t>Vienna, Austria, July 7-10, 2014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32976" y="2307531"/>
            <a:ext cx="5742879" cy="454025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Corbel"/>
              </a:rPr>
              <a:t>Martin </a:t>
            </a: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Corbel"/>
              </a:rPr>
              <a:t>Robel, Naomi Marks, Ian Hutcheon, </a:t>
            </a:r>
          </a:p>
          <a:p>
            <a:pPr lvl="0" defTabSz="914400">
              <a:spcBef>
                <a:spcPct val="0"/>
              </a:spcBef>
              <a:defRPr/>
            </a:pP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Corbel"/>
              </a:rPr>
              <a:t>Rachel Lindvall,</a:t>
            </a:r>
            <a:r>
              <a:rPr kumimoji="0" lang="en-US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Corbel"/>
              </a:rPr>
              <a:t> and Mike Kristo</a:t>
            </a:r>
            <a:endParaRPr kumimoji="0" lang="en-US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rbel"/>
              <a:ea typeface="+mj-ea"/>
              <a:cs typeface="Corbel"/>
            </a:endParaRPr>
          </a:p>
          <a:p>
            <a:pPr lvl="0" defTabSz="914400">
              <a:spcBef>
                <a:spcPct val="0"/>
              </a:spcBef>
              <a:defRPr/>
            </a:pPr>
            <a:r>
              <a:rPr lang="en-US" noProof="0" dirty="0" smtClean="0">
                <a:latin typeface="Corbel"/>
                <a:ea typeface="+mj-ea"/>
                <a:cs typeface="Corbel"/>
              </a:rPr>
              <a:t>Lawrence Livermore National Laboratory</a:t>
            </a:r>
            <a:endParaRPr kumimoji="0" lang="en-US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rbel"/>
              <a:ea typeface="+mj-ea"/>
              <a:cs typeface="Corbel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24781" y="1536391"/>
            <a:ext cx="8606884" cy="63190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00050" indent="-280988" algn="l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None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8650" indent="-21590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None/>
              <a:defRPr kumimoji="0"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027113" indent="-34290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None/>
              <a:defRPr kumimoji="0"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None/>
              <a:defRPr kumimoji="0" sz="1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None/>
              <a:defRPr kumimoji="0" lang="en-US" sz="1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International Conference on Advances in Nuclear </a:t>
            </a:r>
            <a:r>
              <a:rPr lang="en-US" dirty="0" smtClean="0"/>
              <a:t>Forensics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969744"/>
              </p:ext>
            </p:extLst>
          </p:nvPr>
        </p:nvGraphicFramePr>
        <p:xfrm>
          <a:off x="1953876" y="4159058"/>
          <a:ext cx="4972242" cy="21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768" y="1335039"/>
            <a:ext cx="8229600" cy="147166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Simple query: find </a:t>
            </a:r>
            <a:r>
              <a:rPr lang="en-US" sz="2400" b="1" dirty="0" smtClean="0">
                <a:solidFill>
                  <a:srgbClr val="FF0000"/>
                </a:solidFill>
              </a:rPr>
              <a:t>source</a:t>
            </a:r>
            <a:r>
              <a:rPr lang="en-US" sz="2400" b="1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&amp;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sample ID </a:t>
            </a:r>
            <a:r>
              <a:rPr lang="en-US" sz="2400" b="1" dirty="0" smtClean="0"/>
              <a:t>for all </a:t>
            </a:r>
            <a:r>
              <a:rPr lang="en-US" sz="2400" b="1" dirty="0" smtClean="0">
                <a:solidFill>
                  <a:srgbClr val="FF0000"/>
                </a:solidFill>
              </a:rPr>
              <a:t>U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with </a:t>
            </a:r>
            <a:r>
              <a:rPr lang="en-US" sz="2400" b="1" baseline="30000" dirty="0" smtClean="0"/>
              <a:t>234</a:t>
            </a:r>
            <a:r>
              <a:rPr lang="en-US" sz="2400" b="1" dirty="0" smtClean="0"/>
              <a:t>U greater than 57 </a:t>
            </a:r>
            <a:r>
              <a:rPr lang="en-US" sz="2400" b="1" dirty="0" smtClean="0">
                <a:latin typeface="Symbol" charset="2"/>
                <a:cs typeface="Symbol" charset="2"/>
              </a:rPr>
              <a:t>m</a:t>
            </a:r>
            <a:r>
              <a:rPr lang="en-US" sz="2400" b="1" dirty="0" smtClean="0"/>
              <a:t>g/g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36"/>
            <a:ext cx="8229600" cy="1251062"/>
          </a:xfrm>
        </p:spPr>
        <p:txBody>
          <a:bodyPr/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Database Architecture Allows Both Simple and Multi-faceted Queries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00820" y="2142584"/>
            <a:ext cx="8313497" cy="2282152"/>
            <a:chOff x="314037" y="2757568"/>
            <a:chExt cx="8313497" cy="2282152"/>
          </a:xfrm>
        </p:grpSpPr>
        <p:cxnSp>
          <p:nvCxnSpPr>
            <p:cNvPr id="6" name="Straight Connector 5"/>
            <p:cNvCxnSpPr>
              <a:stCxn id="22" idx="3"/>
              <a:endCxn id="15" idx="1"/>
            </p:cNvCxnSpPr>
            <p:nvPr/>
          </p:nvCxnSpPr>
          <p:spPr>
            <a:xfrm>
              <a:off x="1795703" y="3322911"/>
              <a:ext cx="707094" cy="575733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3" idx="3"/>
              <a:endCxn id="15" idx="1"/>
            </p:cNvCxnSpPr>
            <p:nvPr/>
          </p:nvCxnSpPr>
          <p:spPr>
            <a:xfrm>
              <a:off x="1795703" y="3898644"/>
              <a:ext cx="707094" cy="0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5" idx="1"/>
              <a:endCxn id="24" idx="3"/>
            </p:cNvCxnSpPr>
            <p:nvPr/>
          </p:nvCxnSpPr>
          <p:spPr>
            <a:xfrm flipH="1">
              <a:off x="1795703" y="3898644"/>
              <a:ext cx="707094" cy="575734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3"/>
              <a:endCxn id="21" idx="1"/>
            </p:cNvCxnSpPr>
            <p:nvPr/>
          </p:nvCxnSpPr>
          <p:spPr>
            <a:xfrm>
              <a:off x="6408496" y="3898644"/>
              <a:ext cx="737372" cy="942109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4" idx="3"/>
              <a:endCxn id="20" idx="1"/>
            </p:cNvCxnSpPr>
            <p:nvPr/>
          </p:nvCxnSpPr>
          <p:spPr>
            <a:xfrm>
              <a:off x="6408496" y="3898644"/>
              <a:ext cx="737372" cy="314037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4" idx="3"/>
              <a:endCxn id="19" idx="1"/>
            </p:cNvCxnSpPr>
            <p:nvPr/>
          </p:nvCxnSpPr>
          <p:spPr>
            <a:xfrm flipV="1">
              <a:off x="6408496" y="3584608"/>
              <a:ext cx="737372" cy="314036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4" idx="3"/>
              <a:endCxn id="18" idx="1"/>
            </p:cNvCxnSpPr>
            <p:nvPr/>
          </p:nvCxnSpPr>
          <p:spPr>
            <a:xfrm flipV="1">
              <a:off x="6408496" y="2956535"/>
              <a:ext cx="737372" cy="942109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5" idx="3"/>
              <a:endCxn id="14" idx="1"/>
            </p:cNvCxnSpPr>
            <p:nvPr/>
          </p:nvCxnSpPr>
          <p:spPr>
            <a:xfrm>
              <a:off x="4331597" y="3898644"/>
              <a:ext cx="248099" cy="0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 bwMode="auto">
            <a:xfrm>
              <a:off x="4579696" y="3327144"/>
              <a:ext cx="1828800" cy="1143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dirty="0" smtClean="0">
                  <a:solidFill>
                    <a:schemeClr val="bg1"/>
                  </a:solidFill>
                </a:rPr>
                <a:t>Measurements </a:t>
              </a:r>
              <a:r>
                <a:rPr lang="en-US" sz="1600" dirty="0" smtClean="0">
                  <a:solidFill>
                    <a:srgbClr val="000000"/>
                  </a:solidFill>
                </a:rPr>
                <a:t>(e.g., </a:t>
              </a:r>
              <a:r>
                <a:rPr lang="en-US" sz="1600" dirty="0" smtClean="0">
                  <a:solidFill>
                    <a:srgbClr val="FF0000"/>
                  </a:solidFill>
                </a:rPr>
                <a:t>result, uncertainty</a:t>
              </a:r>
              <a:r>
                <a:rPr lang="en-US" sz="1600" dirty="0" smtClean="0">
                  <a:solidFill>
                    <a:srgbClr val="000000"/>
                  </a:solidFill>
                </a:rPr>
                <a:t>, detection limit)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2502797" y="3327144"/>
              <a:ext cx="1828800" cy="1143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dirty="0" smtClean="0">
                  <a:solidFill>
                    <a:schemeClr val="bg1"/>
                  </a:solidFill>
                </a:rPr>
                <a:t>Samples </a:t>
              </a:r>
            </a:p>
            <a:p>
              <a:pPr algn="ctr">
                <a:spcBef>
                  <a:spcPct val="0"/>
                </a:spcBef>
              </a:pPr>
              <a:r>
                <a:rPr lang="en-US" sz="1600" dirty="0" smtClean="0">
                  <a:solidFill>
                    <a:schemeClr val="tx1"/>
                  </a:solidFill>
                </a:rPr>
                <a:t>(e.g., </a:t>
              </a:r>
              <a:r>
                <a:rPr lang="en-US" sz="1600" dirty="0" smtClean="0">
                  <a:solidFill>
                    <a:srgbClr val="FF0000"/>
                  </a:solidFill>
                </a:rPr>
                <a:t>sample ID</a:t>
              </a:r>
              <a:r>
                <a:rPr lang="en-US" sz="1600" dirty="0" smtClean="0">
                  <a:solidFill>
                    <a:schemeClr val="tx1"/>
                  </a:solidFill>
                </a:rPr>
                <a:t>, sample mass)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14037" y="3123944"/>
              <a:ext cx="1481666" cy="1549401"/>
              <a:chOff x="314037" y="3074683"/>
              <a:chExt cx="1481666" cy="1549401"/>
            </a:xfrm>
          </p:grpSpPr>
          <p:sp>
            <p:nvSpPr>
              <p:cNvPr id="22" name="Rounded Rectangle 21"/>
              <p:cNvSpPr/>
              <p:nvPr/>
            </p:nvSpPr>
            <p:spPr bwMode="auto">
              <a:xfrm>
                <a:off x="314037" y="3074683"/>
                <a:ext cx="1481666" cy="3979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Source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 bwMode="auto">
              <a:xfrm>
                <a:off x="314037" y="3650416"/>
                <a:ext cx="1481666" cy="3979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Provider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 bwMode="auto">
              <a:xfrm>
                <a:off x="314037" y="4226150"/>
                <a:ext cx="1481666" cy="3979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Material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145868" y="2757568"/>
              <a:ext cx="1481666" cy="2282152"/>
              <a:chOff x="7145868" y="2757568"/>
              <a:chExt cx="1481666" cy="2282152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7145868" y="2757568"/>
                <a:ext cx="1481666" cy="3979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Analysis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 bwMode="auto">
              <a:xfrm>
                <a:off x="7145868" y="3385641"/>
                <a:ext cx="1481666" cy="3979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Parameter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 bwMode="auto">
              <a:xfrm>
                <a:off x="7145868" y="4013714"/>
                <a:ext cx="1481666" cy="3979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Units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 bwMode="auto">
              <a:xfrm>
                <a:off x="7145868" y="4641786"/>
                <a:ext cx="1481666" cy="3979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Lab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 rot="16200000">
            <a:off x="1562100" y="5029200"/>
            <a:ext cx="11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Corbel"/>
                <a:cs typeface="Corbel"/>
              </a:rPr>
              <a:t>234</a:t>
            </a:r>
            <a:r>
              <a:rPr lang="en-US" dirty="0" smtClean="0">
                <a:latin typeface="Corbel"/>
                <a:cs typeface="Corbel"/>
              </a:rPr>
              <a:t>U (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Corbel"/>
                <a:cs typeface="Corbel"/>
              </a:rPr>
              <a:t>g/g)</a:t>
            </a:r>
            <a:endParaRPr lang="en-US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9407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Many choices of relational database platform</a:t>
            </a:r>
          </a:p>
          <a:p>
            <a:pPr lvl="1"/>
            <a:r>
              <a:rPr lang="en-US" dirty="0" smtClean="0"/>
              <a:t>Microsoft SQL Server</a:t>
            </a:r>
          </a:p>
          <a:p>
            <a:pPr lvl="1"/>
            <a:r>
              <a:rPr lang="en-US" dirty="0" smtClean="0"/>
              <a:t>MySQL </a:t>
            </a:r>
          </a:p>
          <a:p>
            <a:pPr lvl="1"/>
            <a:r>
              <a:rPr lang="en-US" dirty="0" smtClean="0"/>
              <a:t>Microsoft Access</a:t>
            </a:r>
          </a:p>
          <a:p>
            <a:pPr lvl="1"/>
            <a:r>
              <a:rPr lang="en-US" dirty="0" smtClean="0"/>
              <a:t>Etc…</a:t>
            </a:r>
          </a:p>
          <a:p>
            <a:r>
              <a:rPr lang="en-US" dirty="0" smtClean="0"/>
              <a:t>Desirable features</a:t>
            </a:r>
          </a:p>
          <a:p>
            <a:pPr lvl="1"/>
            <a:r>
              <a:rPr lang="en-US" dirty="0" smtClean="0"/>
              <a:t>User friendly</a:t>
            </a:r>
          </a:p>
          <a:p>
            <a:pPr lvl="1"/>
            <a:r>
              <a:rPr lang="en-US" dirty="0" smtClean="0"/>
              <a:t>Multi-user (excludes MS Access)</a:t>
            </a:r>
          </a:p>
          <a:p>
            <a:pPr lvl="1"/>
            <a:r>
              <a:rPr lang="en-US" dirty="0" smtClean="0"/>
              <a:t>Conventional (for ready supply of developers; excludes FileMaker Pro)</a:t>
            </a:r>
          </a:p>
          <a:p>
            <a:pPr lvl="1"/>
            <a:r>
              <a:rPr lang="en-US" dirty="0" smtClean="0"/>
              <a:t>Existing institutional support</a:t>
            </a:r>
          </a:p>
          <a:p>
            <a:r>
              <a:rPr lang="en-US" dirty="0" smtClean="0"/>
              <a:t>Free versions of most platforms available</a:t>
            </a:r>
          </a:p>
          <a:p>
            <a:pPr lvl="1"/>
            <a:r>
              <a:rPr lang="en-US" dirty="0" smtClean="0"/>
              <a:t>No customer support</a:t>
            </a:r>
          </a:p>
          <a:p>
            <a:pPr lvl="1"/>
            <a:r>
              <a:rPr lang="en-US" dirty="0" smtClean="0"/>
              <a:t>But generally good “crowd sourced” support (forums)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database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3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Broad categories of data type</a:t>
            </a:r>
          </a:p>
          <a:p>
            <a:pPr lvl="1"/>
            <a:r>
              <a:rPr lang="en-US" dirty="0" smtClean="0"/>
              <a:t>Text (text, </a:t>
            </a:r>
            <a:r>
              <a:rPr lang="en-US" dirty="0" err="1" smtClean="0"/>
              <a:t>varchar</a:t>
            </a:r>
            <a:r>
              <a:rPr lang="en-US" dirty="0" smtClean="0"/>
              <a:t>, char, etc…)</a:t>
            </a:r>
          </a:p>
          <a:p>
            <a:pPr lvl="1"/>
            <a:r>
              <a:rPr lang="en-US" dirty="0" smtClean="0"/>
              <a:t>Numeric (</a:t>
            </a:r>
            <a:r>
              <a:rPr lang="en-US" dirty="0" err="1" smtClean="0"/>
              <a:t>int</a:t>
            </a:r>
            <a:r>
              <a:rPr lang="en-US" dirty="0" smtClean="0"/>
              <a:t>, </a:t>
            </a:r>
            <a:r>
              <a:rPr lang="en-US" dirty="0" err="1" smtClean="0"/>
              <a:t>bigint</a:t>
            </a:r>
            <a:r>
              <a:rPr lang="en-US" dirty="0" smtClean="0"/>
              <a:t>, </a:t>
            </a:r>
            <a:r>
              <a:rPr lang="en-US" dirty="0" err="1" smtClean="0"/>
              <a:t>tinyint</a:t>
            </a:r>
            <a:r>
              <a:rPr lang="en-US" dirty="0" smtClean="0"/>
              <a:t>, float, double, long, etc…) </a:t>
            </a:r>
          </a:p>
          <a:p>
            <a:pPr lvl="1"/>
            <a:r>
              <a:rPr lang="en-US" dirty="0" smtClean="0"/>
              <a:t>Time/date (date, time, timestamp, etc…)</a:t>
            </a:r>
          </a:p>
          <a:p>
            <a:r>
              <a:rPr lang="en-US" dirty="0" smtClean="0"/>
              <a:t>The problem of significant figures</a:t>
            </a:r>
          </a:p>
          <a:p>
            <a:pPr lvl="1"/>
            <a:r>
              <a:rPr lang="en-US" dirty="0" smtClean="0"/>
              <a:t>There is no numeric data type that meets the specific requirements of nuclear forensic analytical data</a:t>
            </a:r>
          </a:p>
          <a:p>
            <a:pPr lvl="2"/>
            <a:r>
              <a:rPr lang="en-US" dirty="0" smtClean="0"/>
              <a:t>Numeric data types won’t preserve significant figures properly</a:t>
            </a:r>
          </a:p>
          <a:p>
            <a:pPr lvl="2"/>
            <a:r>
              <a:rPr lang="en-US" dirty="0" smtClean="0"/>
              <a:t>Rounding issues</a:t>
            </a:r>
          </a:p>
          <a:p>
            <a:pPr lvl="2"/>
            <a:r>
              <a:rPr lang="en-US" dirty="0" smtClean="0"/>
              <a:t>Text will preserve sig figs, but at a cost (can’t sort or do </a:t>
            </a:r>
            <a:r>
              <a:rPr lang="en-US" dirty="0" err="1" smtClean="0"/>
              <a:t>calcs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Best solution we’ve found is to use text and implement a work-around for associated issues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data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4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15233"/>
            <a:ext cx="8229600" cy="5016182"/>
          </a:xfrm>
        </p:spPr>
        <p:txBody>
          <a:bodyPr/>
          <a:lstStyle/>
          <a:p>
            <a:r>
              <a:rPr lang="en-US" dirty="0" smtClean="0"/>
              <a:t>Units and conventions</a:t>
            </a:r>
          </a:p>
          <a:p>
            <a:pPr lvl="1"/>
            <a:r>
              <a:rPr lang="en-US" dirty="0" smtClean="0"/>
              <a:t>Two ways to deal with units/reporting</a:t>
            </a:r>
          </a:p>
          <a:p>
            <a:pPr lvl="2"/>
            <a:r>
              <a:rPr lang="en-US" dirty="0" smtClean="0"/>
              <a:t>Just import as is and then convert units as necessary after making a query</a:t>
            </a:r>
          </a:p>
          <a:p>
            <a:pPr lvl="3"/>
            <a:r>
              <a:rPr lang="en-US" dirty="0" smtClean="0"/>
              <a:t>Requires less up-front work</a:t>
            </a:r>
          </a:p>
          <a:p>
            <a:pPr lvl="3"/>
            <a:r>
              <a:rPr lang="en-US" dirty="0"/>
              <a:t>Reduces potential for conversion errors creeping into </a:t>
            </a:r>
            <a:r>
              <a:rPr lang="en-US" dirty="0" smtClean="0"/>
              <a:t>database</a:t>
            </a:r>
            <a:endParaRPr lang="en-US" dirty="0"/>
          </a:p>
          <a:p>
            <a:pPr lvl="3"/>
            <a:r>
              <a:rPr lang="en-US" dirty="0" smtClean="0"/>
              <a:t>Makes it much harder to perform searches on data</a:t>
            </a:r>
          </a:p>
          <a:p>
            <a:pPr lvl="2"/>
            <a:r>
              <a:rPr lang="en-US" dirty="0"/>
              <a:t>Standardize before importing to database</a:t>
            </a:r>
          </a:p>
          <a:p>
            <a:pPr lvl="3"/>
            <a:r>
              <a:rPr lang="en-US" dirty="0"/>
              <a:t>Requires more up-front work</a:t>
            </a:r>
          </a:p>
          <a:p>
            <a:pPr lvl="3"/>
            <a:r>
              <a:rPr lang="en-US" dirty="0"/>
              <a:t>Makes database much more </a:t>
            </a:r>
            <a:r>
              <a:rPr lang="en-US" dirty="0" smtClean="0"/>
              <a:t>useful</a:t>
            </a:r>
          </a:p>
          <a:p>
            <a:pPr lvl="3"/>
            <a:r>
              <a:rPr lang="en-US" dirty="0" smtClean="0"/>
              <a:t>Can use file repository to preserve original data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Populating a NF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09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data is likely to be received in some document</a:t>
            </a:r>
          </a:p>
          <a:p>
            <a:r>
              <a:rPr lang="en-US" dirty="0" smtClean="0"/>
              <a:t>Those documents used to populate the database should be permanently stored in a file repository</a:t>
            </a:r>
          </a:p>
          <a:p>
            <a:r>
              <a:rPr lang="en-US" dirty="0" smtClean="0"/>
              <a:t>Database fields can point to source documents</a:t>
            </a:r>
          </a:p>
          <a:p>
            <a:r>
              <a:rPr lang="en-US" dirty="0" smtClean="0"/>
              <a:t>Uranium Sourcing Database does this by use of a document field in the Result table</a:t>
            </a:r>
          </a:p>
          <a:p>
            <a:pPr lvl="1"/>
            <a:r>
              <a:rPr lang="en-US" dirty="0" smtClean="0"/>
              <a:t>Links to the document table</a:t>
            </a:r>
          </a:p>
          <a:p>
            <a:pPr lvl="1"/>
            <a:r>
              <a:rPr lang="en-US" dirty="0" smtClean="0"/>
              <a:t>Links to the document file in the repository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file repository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84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Manual </a:t>
            </a:r>
            <a:r>
              <a:rPr lang="en-US" dirty="0" err="1" smtClean="0"/>
              <a:t>vs</a:t>
            </a:r>
            <a:r>
              <a:rPr lang="en-US" dirty="0" smtClean="0"/>
              <a:t> batch/bulk upload</a:t>
            </a:r>
          </a:p>
          <a:p>
            <a:pPr lvl="1"/>
            <a:r>
              <a:rPr lang="en-US" dirty="0" smtClean="0"/>
              <a:t>Some fields best updated manually</a:t>
            </a:r>
          </a:p>
          <a:p>
            <a:pPr lvl="1"/>
            <a:r>
              <a:rPr lang="en-US" dirty="0" smtClean="0"/>
              <a:t>Most better with batch upload </a:t>
            </a:r>
          </a:p>
          <a:p>
            <a:pPr lvl="2"/>
            <a:r>
              <a:rPr lang="en-US" dirty="0" smtClean="0"/>
              <a:t>Use a SQL (Structured Query Language) script -command line interface</a:t>
            </a:r>
          </a:p>
          <a:p>
            <a:pPr lvl="2"/>
            <a:r>
              <a:rPr lang="en-US" dirty="0" smtClean="0"/>
              <a:t>Use upload utility in graphical user interface</a:t>
            </a:r>
          </a:p>
          <a:p>
            <a:r>
              <a:rPr lang="en-US" dirty="0" smtClean="0"/>
              <a:t>Preparation for upload</a:t>
            </a:r>
          </a:p>
          <a:p>
            <a:pPr lvl="1"/>
            <a:r>
              <a:rPr lang="en-US" dirty="0" smtClean="0"/>
              <a:t>Data not likely received in database format</a:t>
            </a:r>
          </a:p>
          <a:p>
            <a:pPr lvl="1"/>
            <a:r>
              <a:rPr lang="en-US" dirty="0" smtClean="0"/>
              <a:t>Manual copy and paste re-formatting tedious and error prone</a:t>
            </a:r>
          </a:p>
          <a:p>
            <a:pPr lvl="1"/>
            <a:r>
              <a:rPr lang="en-US" dirty="0" smtClean="0"/>
              <a:t>Automation of standardized reporting template from analysts is ideal (e.g., MS Visual Basic macro in Excel)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24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categories of user interface</a:t>
            </a:r>
          </a:p>
          <a:p>
            <a:pPr lvl="1"/>
            <a:r>
              <a:rPr lang="en-US" dirty="0" smtClean="0"/>
              <a:t>Off the shelf (OTS)</a:t>
            </a:r>
          </a:p>
          <a:p>
            <a:pPr lvl="2"/>
            <a:r>
              <a:rPr lang="en-US" dirty="0" smtClean="0"/>
              <a:t>No development work necessary</a:t>
            </a:r>
          </a:p>
          <a:p>
            <a:pPr lvl="2"/>
            <a:r>
              <a:rPr lang="en-US" dirty="0" smtClean="0"/>
              <a:t>Powerful </a:t>
            </a:r>
          </a:p>
          <a:p>
            <a:pPr lvl="2"/>
            <a:r>
              <a:rPr lang="en-US" dirty="0" smtClean="0"/>
              <a:t>General purpose</a:t>
            </a:r>
          </a:p>
          <a:p>
            <a:pPr lvl="2"/>
            <a:r>
              <a:rPr lang="en-US" dirty="0" smtClean="0"/>
              <a:t>Relatively difficult for non-specialist to use</a:t>
            </a:r>
          </a:p>
          <a:p>
            <a:pPr lvl="1"/>
            <a:r>
              <a:rPr lang="en-US" dirty="0" smtClean="0"/>
              <a:t>Custom</a:t>
            </a:r>
          </a:p>
          <a:p>
            <a:pPr lvl="2"/>
            <a:r>
              <a:rPr lang="en-US" dirty="0" smtClean="0"/>
              <a:t>Best for end-user with repetitive query needs</a:t>
            </a:r>
          </a:p>
          <a:p>
            <a:pPr lvl="2"/>
            <a:r>
              <a:rPr lang="en-US" dirty="0" smtClean="0"/>
              <a:t>Requires significant development effort</a:t>
            </a:r>
          </a:p>
          <a:p>
            <a:pPr lvl="1"/>
            <a:r>
              <a:rPr lang="en-US" dirty="0" smtClean="0"/>
              <a:t>Best solution is probably off-the-shelf admin interface and custom </a:t>
            </a:r>
            <a:r>
              <a:rPr lang="en-US" dirty="0" smtClean="0"/>
              <a:t>user interface(s) for non database specialists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user interface(s)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25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317" y="192048"/>
            <a:ext cx="8487317" cy="692869"/>
          </a:xfrm>
        </p:spPr>
        <p:txBody>
          <a:bodyPr/>
          <a:lstStyle/>
          <a:p>
            <a:pPr algn="ctr"/>
            <a:r>
              <a:rPr lang="en-US" sz="2800" dirty="0" smtClean="0"/>
              <a:t>Example OTS Interface: </a:t>
            </a:r>
            <a:r>
              <a:rPr lang="en-US" sz="2800" dirty="0" err="1" smtClean="0"/>
              <a:t>phpMyAdmin</a:t>
            </a:r>
            <a:r>
              <a:rPr lang="en-US" sz="2800" dirty="0" smtClean="0"/>
              <a:t> and MySQL</a:t>
            </a:r>
            <a:endParaRPr lang="en-US" sz="2800" dirty="0"/>
          </a:p>
        </p:txBody>
      </p:sp>
      <p:pic>
        <p:nvPicPr>
          <p:cNvPr id="4" name="Picture 3" descr="Screen Shot 2014-06-09 at 1.24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6" y="657551"/>
            <a:ext cx="8456341" cy="60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34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Query is only the beginning; subject matter expert review/interpretation is essential</a:t>
            </a:r>
          </a:p>
          <a:p>
            <a:pPr lvl="1"/>
            <a:r>
              <a:rPr lang="en-US" dirty="0" smtClean="0"/>
              <a:t>Technical </a:t>
            </a:r>
            <a:r>
              <a:rPr lang="en-US" dirty="0" smtClean="0"/>
              <a:t>experts should directly query the database </a:t>
            </a:r>
            <a:endParaRPr lang="en-US" dirty="0" smtClean="0"/>
          </a:p>
          <a:p>
            <a:pPr lvl="2"/>
            <a:r>
              <a:rPr lang="en-US" dirty="0" smtClean="0"/>
              <a:t>For input </a:t>
            </a:r>
            <a:r>
              <a:rPr lang="en-US" dirty="0" smtClean="0"/>
              <a:t>to technical reports to </a:t>
            </a:r>
            <a:r>
              <a:rPr lang="en-US" dirty="0" smtClean="0"/>
              <a:t>external request originator</a:t>
            </a:r>
          </a:p>
          <a:p>
            <a:pPr lvl="2"/>
            <a:r>
              <a:rPr lang="en-US" dirty="0" smtClean="0"/>
              <a:t>For research and development</a:t>
            </a:r>
            <a:endParaRPr lang="en-US" dirty="0" smtClean="0"/>
          </a:p>
          <a:p>
            <a:pPr lvl="1"/>
            <a:r>
              <a:rPr lang="en-US" dirty="0" smtClean="0"/>
              <a:t>For complex (e.g., multivariate) signatures, post-processing will be necessary</a:t>
            </a:r>
          </a:p>
          <a:p>
            <a:pPr lvl="2"/>
            <a:r>
              <a:rPr lang="en-US" dirty="0" smtClean="0"/>
              <a:t>Export to Excel or analysis environment (e.g., MATLAB) for analysis</a:t>
            </a:r>
          </a:p>
          <a:p>
            <a:pPr lvl="2"/>
            <a:r>
              <a:rPr lang="en-US" dirty="0" smtClean="0"/>
              <a:t>UOC signatures well suited to multivariate analysis</a:t>
            </a:r>
          </a:p>
          <a:p>
            <a:pPr lvl="3"/>
            <a:r>
              <a:rPr lang="en-US" dirty="0" smtClean="0"/>
              <a:t>PCA</a:t>
            </a:r>
          </a:p>
          <a:p>
            <a:pPr lvl="3"/>
            <a:r>
              <a:rPr lang="en-US" dirty="0" smtClean="0"/>
              <a:t>PLS-DA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utilization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10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Particular type of query with special requirements</a:t>
            </a:r>
          </a:p>
          <a:p>
            <a:r>
              <a:rPr lang="en-US" dirty="0" smtClean="0"/>
              <a:t>Two types of summary information</a:t>
            </a:r>
          </a:p>
          <a:p>
            <a:pPr lvl="1"/>
            <a:r>
              <a:rPr lang="en-US" dirty="0" smtClean="0"/>
              <a:t>That which can be derived by a direct query of the data</a:t>
            </a:r>
          </a:p>
          <a:p>
            <a:pPr lvl="2"/>
            <a:r>
              <a:rPr lang="en-US" dirty="0" smtClean="0"/>
              <a:t>E.g., number of samples in the database from a specific location</a:t>
            </a:r>
          </a:p>
          <a:p>
            <a:pPr lvl="2"/>
            <a:r>
              <a:rPr lang="en-US" dirty="0" smtClean="0"/>
              <a:t>Should be easily accomplished with well designed database</a:t>
            </a:r>
          </a:p>
          <a:p>
            <a:pPr lvl="1"/>
            <a:r>
              <a:rPr lang="en-US" dirty="0" smtClean="0"/>
              <a:t>That which requires synthesis and interpretation of database contents</a:t>
            </a:r>
          </a:p>
          <a:p>
            <a:pPr lvl="2"/>
            <a:r>
              <a:rPr lang="en-US" dirty="0" smtClean="0"/>
              <a:t>E.g., number of sources added to the database in the past year</a:t>
            </a:r>
          </a:p>
          <a:p>
            <a:pPr lvl="2"/>
            <a:r>
              <a:rPr lang="en-US" dirty="0" smtClean="0"/>
              <a:t>Requires a date added field in the appropriate table(s)</a:t>
            </a:r>
          </a:p>
          <a:p>
            <a:pPr lvl="2"/>
            <a:r>
              <a:rPr lang="en-US" dirty="0" smtClean="0"/>
              <a:t>May require interpretation of whether a source is new</a:t>
            </a:r>
          </a:p>
          <a:p>
            <a:pPr lvl="1"/>
            <a:r>
              <a:rPr lang="en-US" dirty="0" smtClean="0"/>
              <a:t>Recommend trying to anticipate such requests during development, since may require less than obvious fields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summary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7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28675" y="339148"/>
            <a:ext cx="7439025" cy="927100"/>
          </a:xfrm>
        </p:spPr>
        <p:txBody>
          <a:bodyPr/>
          <a:lstStyle/>
          <a:p>
            <a:pPr algn="l"/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rial" charset="0"/>
              </a:rPr>
              <a:t>NNSA/NA-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rial" charset="0"/>
              </a:rPr>
              <a:t>24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rial" charset="0"/>
              </a:rPr>
              <a:t>sponsored the development of a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rial" charset="0"/>
              </a:rPr>
              <a:t> UOC sourcing capability</a:t>
            </a:r>
            <a:b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Arial" charset="0"/>
              </a:rPr>
            </a:b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725" y="1238924"/>
            <a:ext cx="8229600" cy="5280025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2000" b="1" dirty="0" smtClean="0">
                <a:ea typeface="Arial" pitchFamily="-110" charset="0"/>
              </a:rPr>
              <a:t>The U-sourcing database provides the empirical foundation for developing a comparative signature approach</a:t>
            </a:r>
          </a:p>
          <a:p>
            <a:pPr marL="342900" indent="-342900">
              <a:spcBef>
                <a:spcPct val="25000"/>
              </a:spcBef>
              <a:buFont typeface="Arial"/>
              <a:buChar char="•"/>
            </a:pPr>
            <a:r>
              <a:rPr lang="en-US" sz="2000" b="1" dirty="0"/>
              <a:t>The Uranium Sourcing Database </a:t>
            </a:r>
            <a:r>
              <a:rPr lang="en-US" sz="2000" b="1" dirty="0" smtClean="0"/>
              <a:t>contains &gt;300 physical UOC samples and </a:t>
            </a:r>
            <a:r>
              <a:rPr lang="en-US" sz="2000" b="1" dirty="0"/>
              <a:t>“material fingerprints” for over </a:t>
            </a:r>
            <a:r>
              <a:rPr lang="en-US" sz="2000" b="1" dirty="0" smtClean="0"/>
              <a:t>4000 </a:t>
            </a:r>
            <a:r>
              <a:rPr lang="en-US" sz="2000" b="1" dirty="0"/>
              <a:t>samples from &gt;30 countries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b="1" dirty="0" smtClean="0">
                <a:ea typeface="Arial" pitchFamily="-110" charset="0"/>
              </a:rPr>
              <a:t>~50 discrete signature variables</a:t>
            </a:r>
          </a:p>
          <a:p>
            <a:pPr marL="742950" lvl="2" indent="-342900" eaLnBrk="1" hangingPunct="1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ea typeface="Arial" pitchFamily="-110" charset="0"/>
              </a:rPr>
              <a:t>Major and trace element abundances</a:t>
            </a:r>
          </a:p>
          <a:p>
            <a:pPr marL="742950" lvl="2" indent="-342900" eaLnBrk="1" hangingPunct="1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ea typeface="Arial" pitchFamily="-110" charset="0"/>
              </a:rPr>
              <a:t>Isotopic composition (U, Pb, Sr, Nd, C, N, O)</a:t>
            </a:r>
          </a:p>
          <a:p>
            <a:pPr marL="742950" lvl="2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ea typeface="Arial" pitchFamily="-110" charset="0"/>
              </a:rPr>
              <a:t>Molecular species (U</a:t>
            </a:r>
            <a:r>
              <a:rPr lang="en-US" sz="1800" b="1" baseline="-25000" dirty="0" smtClean="0">
                <a:ea typeface="Arial" pitchFamily="-110" charset="0"/>
              </a:rPr>
              <a:t>3</a:t>
            </a:r>
            <a:r>
              <a:rPr lang="en-US" sz="1800" b="1" dirty="0" smtClean="0">
                <a:ea typeface="Arial" pitchFamily="-110" charset="0"/>
              </a:rPr>
              <a:t>O</a:t>
            </a:r>
            <a:r>
              <a:rPr lang="en-US" sz="1800" b="1" baseline="-25000" dirty="0" smtClean="0">
                <a:ea typeface="Arial" pitchFamily="-110" charset="0"/>
              </a:rPr>
              <a:t>8</a:t>
            </a:r>
            <a:r>
              <a:rPr lang="en-US" sz="1800" b="1" dirty="0">
                <a:ea typeface="Arial" pitchFamily="-110" charset="0"/>
              </a:rPr>
              <a:t>, UO</a:t>
            </a:r>
            <a:r>
              <a:rPr lang="en-US" sz="1800" b="1" baseline="-25000" dirty="0" smtClean="0">
                <a:ea typeface="Arial" pitchFamily="-110" charset="0"/>
              </a:rPr>
              <a:t>4</a:t>
            </a:r>
            <a:r>
              <a:rPr lang="en-US" sz="1800" b="1" dirty="0" smtClean="0">
                <a:ea typeface="Arial" pitchFamily="-110" charset="0"/>
              </a:rPr>
              <a:t>, ADU, AUC, …)</a:t>
            </a:r>
          </a:p>
          <a:p>
            <a:pPr marL="742950" lvl="2" indent="-342900" eaLnBrk="1" hangingPunct="1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ea typeface="Arial" pitchFamily="-110" charset="0"/>
              </a:rPr>
              <a:t>~190,000 </a:t>
            </a:r>
            <a:r>
              <a:rPr lang="en-US" sz="1800" b="1" dirty="0" smtClean="0">
                <a:ea typeface="Arial" pitchFamily="-110" charset="0"/>
              </a:rPr>
              <a:t>individual entries (data</a:t>
            </a:r>
            <a:r>
              <a:rPr lang="en-US" b="1" dirty="0" smtClean="0">
                <a:ea typeface="Arial" pitchFamily="-110" charset="0"/>
              </a:rPr>
              <a:t>)</a:t>
            </a:r>
          </a:p>
          <a:p>
            <a:pPr marL="344487" lvl="1" indent="-342900">
              <a:spcBef>
                <a:spcPts val="120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Discriminant Analysis Verification Engine </a:t>
            </a:r>
            <a:r>
              <a:rPr lang="en-US" sz="2000" b="1" i="1" dirty="0"/>
              <a:t>(DAVE</a:t>
            </a:r>
            <a:r>
              <a:rPr lang="en-US" sz="2000" b="1" i="1" dirty="0" smtClean="0"/>
              <a:t>)</a:t>
            </a:r>
            <a:r>
              <a:rPr lang="en-US" sz="2000" b="1" dirty="0" smtClean="0"/>
              <a:t> uses </a:t>
            </a:r>
            <a:r>
              <a:rPr lang="en-US" sz="2000" b="1" dirty="0"/>
              <a:t>Partial Least Squares </a:t>
            </a:r>
            <a:r>
              <a:rPr lang="en-US" sz="2000" b="1" dirty="0" smtClean="0"/>
              <a:t>Discriminant </a:t>
            </a:r>
            <a:r>
              <a:rPr lang="en-US" sz="2000" b="1" dirty="0"/>
              <a:t>Analysis (PLSDA</a:t>
            </a:r>
            <a:r>
              <a:rPr lang="en-US" sz="2000" b="1" dirty="0" smtClean="0"/>
              <a:t>) to query the database</a:t>
            </a:r>
          </a:p>
        </p:txBody>
      </p:sp>
      <p:pic>
        <p:nvPicPr>
          <p:cNvPr id="5" name="Picture 3" descr="519_Czech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4440" y="5393027"/>
            <a:ext cx="980093" cy="8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7599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180" y="3020190"/>
            <a:ext cx="963020" cy="1109567"/>
          </a:xfrm>
          <a:prstGeom prst="rect">
            <a:avLst/>
          </a:prstGeom>
          <a:ln w="15875">
            <a:solidFill>
              <a:schemeClr val="accent6"/>
            </a:solidFill>
          </a:ln>
        </p:spPr>
      </p:pic>
      <p:pic>
        <p:nvPicPr>
          <p:cNvPr id="7" name="Picture 8" descr="7593-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2195" y="696622"/>
            <a:ext cx="843880" cy="10432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23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ways to link analysis application to database</a:t>
            </a:r>
          </a:p>
          <a:p>
            <a:pPr lvl="1"/>
            <a:r>
              <a:rPr lang="en-US" dirty="0"/>
              <a:t>Direct queries of database</a:t>
            </a:r>
          </a:p>
          <a:p>
            <a:pPr lvl="2"/>
            <a:r>
              <a:rPr lang="en-US" dirty="0"/>
              <a:t>Requires rigorous cleansing and standardizing of database</a:t>
            </a:r>
          </a:p>
          <a:p>
            <a:pPr lvl="2"/>
            <a:r>
              <a:rPr lang="en-US" dirty="0"/>
              <a:t>Most flexible</a:t>
            </a:r>
          </a:p>
          <a:p>
            <a:pPr lvl="1"/>
            <a:r>
              <a:rPr lang="en-US" dirty="0"/>
              <a:t>Queries of “cached” data in form of datasets</a:t>
            </a:r>
          </a:p>
          <a:p>
            <a:pPr lvl="2"/>
            <a:r>
              <a:rPr lang="en-US" dirty="0"/>
              <a:t>Easier to ensure quality control of data utilized by application</a:t>
            </a:r>
          </a:p>
          <a:p>
            <a:pPr lvl="2"/>
            <a:r>
              <a:rPr lang="en-US" dirty="0"/>
              <a:t>Easier to track/document </a:t>
            </a:r>
            <a:r>
              <a:rPr lang="en-US" dirty="0" smtClean="0"/>
              <a:t>exactly which </a:t>
            </a:r>
            <a:r>
              <a:rPr lang="en-US" dirty="0"/>
              <a:t>data were used as training set for a particular analysis/conclusion</a:t>
            </a:r>
          </a:p>
          <a:p>
            <a:pPr lvl="2"/>
            <a:r>
              <a:rPr lang="en-US" dirty="0"/>
              <a:t>More robust; no direct interface with </a:t>
            </a:r>
            <a:r>
              <a:rPr lang="en-US" dirty="0" smtClean="0"/>
              <a:t>database</a:t>
            </a:r>
          </a:p>
          <a:p>
            <a:pPr lvl="2"/>
            <a:r>
              <a:rPr lang="en-US" dirty="0" smtClean="0"/>
              <a:t>Requires periodic re-construction of datasets (not automatic)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database to analysis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18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iDAVE</a:t>
            </a:r>
            <a:r>
              <a:rPr lang="en-US" dirty="0" smtClean="0"/>
              <a:t> is the pattern classification application that utilizes the data stored in the Uranium Sourcing Database</a:t>
            </a:r>
          </a:p>
          <a:p>
            <a:r>
              <a:rPr lang="en-US" dirty="0" smtClean="0"/>
              <a:t>Example of advanced post-processing of a database query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Uranium Sourcing Database and </a:t>
            </a:r>
            <a:r>
              <a:rPr lang="en-US" dirty="0" err="1" smtClean="0"/>
              <a:t>iDAVE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0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dave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5" t="-572" r="-786" b="-526"/>
          <a:stretch/>
        </p:blipFill>
        <p:spPr>
          <a:xfrm>
            <a:off x="317500" y="990600"/>
            <a:ext cx="8648700" cy="5283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Uranium Sourcing Database and </a:t>
            </a:r>
            <a:r>
              <a:rPr lang="en-US" dirty="0" err="1"/>
              <a:t>iDAVE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77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1757"/>
            <a:ext cx="8229600" cy="51536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but the most elementary nuclear forensic database should use a relational database system</a:t>
            </a:r>
          </a:p>
          <a:p>
            <a:r>
              <a:rPr lang="en-US" dirty="0" smtClean="0"/>
              <a:t>Internal vs. external database development entails trade-offs</a:t>
            </a:r>
          </a:p>
          <a:p>
            <a:r>
              <a:rPr lang="en-US" dirty="0" smtClean="0"/>
              <a:t>Simpler </a:t>
            </a:r>
            <a:r>
              <a:rPr lang="en-US" dirty="0" err="1" smtClean="0"/>
              <a:t>db</a:t>
            </a:r>
            <a:r>
              <a:rPr lang="en-US" dirty="0" smtClean="0"/>
              <a:t> structure is easier to maintain/modify</a:t>
            </a:r>
          </a:p>
          <a:p>
            <a:r>
              <a:rPr lang="en-US" dirty="0" smtClean="0"/>
              <a:t>Iterative design process recommended</a:t>
            </a:r>
          </a:p>
          <a:p>
            <a:r>
              <a:rPr lang="en-US" dirty="0" smtClean="0"/>
              <a:t>Preserving significant figures in database is tricky</a:t>
            </a:r>
          </a:p>
          <a:p>
            <a:r>
              <a:rPr lang="en-US" dirty="0" smtClean="0"/>
              <a:t>File repository is highly recommended</a:t>
            </a:r>
          </a:p>
          <a:p>
            <a:r>
              <a:rPr lang="en-US" dirty="0" smtClean="0"/>
              <a:t>At least two </a:t>
            </a:r>
            <a:r>
              <a:rPr lang="en-US" dirty="0" smtClean="0"/>
              <a:t>user interfaces recommended</a:t>
            </a:r>
          </a:p>
          <a:p>
            <a:r>
              <a:rPr lang="en-US" dirty="0" smtClean="0"/>
              <a:t>NF data may be best utilized with multivariate analysis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60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Acknowledgements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115" y="1602657"/>
            <a:ext cx="3723671" cy="48320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F4F97"/>
                </a:solidFill>
                <a:latin typeface="Corbel"/>
                <a:cs typeface="Corbel"/>
              </a:rPr>
              <a:t>The LLNL nuclear forensics team:</a:t>
            </a:r>
          </a:p>
          <a:p>
            <a:endParaRPr lang="en-US" dirty="0" smtClean="0">
              <a:solidFill>
                <a:srgbClr val="0F4F97"/>
              </a:solidFill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Richard K. </a:t>
            </a:r>
            <a:r>
              <a:rPr lang="en-US" dirty="0" err="1" smtClean="0">
                <a:latin typeface="Corbel"/>
                <a:cs typeface="Corbel"/>
              </a:rPr>
              <a:t>Bibby</a:t>
            </a:r>
            <a:endParaRPr lang="en-US" dirty="0" smtClean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Lars Borg</a:t>
            </a:r>
          </a:p>
          <a:p>
            <a:r>
              <a:rPr lang="en-US" dirty="0" smtClean="0">
                <a:latin typeface="Corbel"/>
                <a:cs typeface="Corbel"/>
              </a:rPr>
              <a:t>Amy M. Gaffney</a:t>
            </a:r>
          </a:p>
          <a:p>
            <a:r>
              <a:rPr lang="en-US" dirty="0" smtClean="0">
                <a:latin typeface="Corbel"/>
                <a:cs typeface="Corbel"/>
              </a:rPr>
              <a:t>Victoria G. </a:t>
            </a:r>
            <a:r>
              <a:rPr lang="en-US" dirty="0" err="1" smtClean="0">
                <a:latin typeface="Corbel"/>
                <a:cs typeface="Corbel"/>
              </a:rPr>
              <a:t>Genetti</a:t>
            </a:r>
            <a:endParaRPr lang="en-US" dirty="0" smtClean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Julie M. </a:t>
            </a:r>
            <a:r>
              <a:rPr lang="en-US" dirty="0" err="1" smtClean="0">
                <a:latin typeface="Corbel"/>
                <a:cs typeface="Corbel"/>
              </a:rPr>
              <a:t>Gostic</a:t>
            </a:r>
            <a:endParaRPr lang="en-US" dirty="0" smtClean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Richard </a:t>
            </a:r>
            <a:r>
              <a:rPr lang="en-US" dirty="0" err="1" smtClean="0">
                <a:latin typeface="Corbel"/>
                <a:cs typeface="Corbel"/>
              </a:rPr>
              <a:t>Gostic</a:t>
            </a:r>
            <a:endParaRPr lang="en-US" dirty="0" smtClean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Patrick M. Grant</a:t>
            </a:r>
          </a:p>
          <a:p>
            <a:r>
              <a:rPr lang="en-US" dirty="0" smtClean="0">
                <a:latin typeface="Corbel"/>
                <a:cs typeface="Corbel"/>
              </a:rPr>
              <a:t>Roger A. Henderson</a:t>
            </a:r>
          </a:p>
          <a:p>
            <a:r>
              <a:rPr lang="en-US" dirty="0" smtClean="0">
                <a:latin typeface="Corbel"/>
                <a:cs typeface="Corbel"/>
              </a:rPr>
              <a:t>Ian D. Hutcheon</a:t>
            </a:r>
          </a:p>
          <a:p>
            <a:r>
              <a:rPr lang="en-US" dirty="0" smtClean="0">
                <a:latin typeface="Corbel"/>
                <a:cs typeface="Corbel"/>
              </a:rPr>
              <a:t>Gregory L. Klunder</a:t>
            </a:r>
          </a:p>
          <a:p>
            <a:r>
              <a:rPr lang="en-US" dirty="0" smtClean="0">
                <a:latin typeface="Corbel"/>
                <a:cs typeface="Corbel"/>
              </a:rPr>
              <a:t>Kimberly B. Knight</a:t>
            </a:r>
          </a:p>
          <a:p>
            <a:r>
              <a:rPr lang="en-US" dirty="0" smtClean="0">
                <a:latin typeface="Corbel"/>
                <a:cs typeface="Corbel"/>
              </a:rPr>
              <a:t>Carolyn Koester</a:t>
            </a:r>
          </a:p>
          <a:p>
            <a:r>
              <a:rPr lang="en-US" dirty="0" smtClean="0">
                <a:latin typeface="Corbel"/>
                <a:cs typeface="Corbel"/>
              </a:rPr>
              <a:t>Michael J. Kristo</a:t>
            </a:r>
          </a:p>
          <a:p>
            <a:r>
              <a:rPr lang="en-US" dirty="0" smtClean="0">
                <a:latin typeface="Corbel"/>
                <a:cs typeface="Corbel"/>
              </a:rPr>
              <a:t>Laurence Lewis</a:t>
            </a:r>
          </a:p>
          <a:p>
            <a:r>
              <a:rPr lang="en-US" dirty="0" smtClean="0">
                <a:latin typeface="Corbel"/>
                <a:cs typeface="Corbel"/>
              </a:rPr>
              <a:t>Rachel E. Lindvall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7629" y="1607573"/>
            <a:ext cx="2135470" cy="48013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>
              <a:latin typeface="Corbel"/>
              <a:cs typeface="Corbel"/>
            </a:endParaRPr>
          </a:p>
          <a:p>
            <a:endParaRPr lang="en-US" dirty="0" smtClean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Naomi Marks</a:t>
            </a:r>
          </a:p>
          <a:p>
            <a:r>
              <a:rPr lang="en-US" dirty="0" smtClean="0">
                <a:latin typeface="Corbel"/>
                <a:cs typeface="Corbel"/>
              </a:rPr>
              <a:t>Audrey N. Martin</a:t>
            </a:r>
          </a:p>
          <a:p>
            <a:r>
              <a:rPr lang="en-US" dirty="0" smtClean="0">
                <a:latin typeface="Corbel"/>
                <a:cs typeface="Corbel"/>
              </a:rPr>
              <a:t>Kenton J. Moody</a:t>
            </a:r>
          </a:p>
          <a:p>
            <a:r>
              <a:rPr lang="en-US" dirty="0" smtClean="0">
                <a:latin typeface="Corbel"/>
                <a:cs typeface="Corbel"/>
              </a:rPr>
              <a:t>Christina E. Ramon</a:t>
            </a:r>
          </a:p>
          <a:p>
            <a:r>
              <a:rPr lang="en-US" dirty="0" smtClean="0">
                <a:latin typeface="Corbel"/>
                <a:cs typeface="Corbel"/>
              </a:rPr>
              <a:t>Erick C. Ramon</a:t>
            </a:r>
          </a:p>
          <a:p>
            <a:r>
              <a:rPr lang="en-US" dirty="0" smtClean="0">
                <a:latin typeface="Corbel"/>
                <a:cs typeface="Corbel"/>
              </a:rPr>
              <a:t>Martin Robel</a:t>
            </a:r>
          </a:p>
          <a:p>
            <a:r>
              <a:rPr lang="en-US" dirty="0" smtClean="0">
                <a:latin typeface="Corbel"/>
                <a:cs typeface="Corbel"/>
              </a:rPr>
              <a:t>Frederick J. Ryerson</a:t>
            </a:r>
          </a:p>
          <a:p>
            <a:r>
              <a:rPr lang="en-US" dirty="0" smtClean="0">
                <a:latin typeface="Corbel"/>
                <a:cs typeface="Corbel"/>
              </a:rPr>
              <a:t>Kerri </a:t>
            </a:r>
            <a:r>
              <a:rPr lang="en-US" dirty="0" err="1" smtClean="0">
                <a:latin typeface="Corbel"/>
                <a:cs typeface="Corbel"/>
              </a:rPr>
              <a:t>Schorzman</a:t>
            </a:r>
            <a:endParaRPr lang="en-US" dirty="0" smtClean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Michael A. Sharp</a:t>
            </a:r>
          </a:p>
          <a:p>
            <a:r>
              <a:rPr lang="en-US" dirty="0" smtClean="0">
                <a:latin typeface="Corbel"/>
                <a:cs typeface="Corbel"/>
              </a:rPr>
              <a:t>Michael J. Singleton</a:t>
            </a:r>
          </a:p>
          <a:p>
            <a:r>
              <a:rPr lang="en-US" dirty="0" smtClean="0">
                <a:latin typeface="Corbel"/>
                <a:cs typeface="Corbel"/>
              </a:rPr>
              <a:t>Paul E. Spackman</a:t>
            </a:r>
          </a:p>
          <a:p>
            <a:r>
              <a:rPr lang="en-US" dirty="0" smtClean="0">
                <a:latin typeface="Corbel"/>
                <a:cs typeface="Corbel"/>
              </a:rPr>
              <a:t>Leonard T. Summers</a:t>
            </a:r>
          </a:p>
          <a:p>
            <a:r>
              <a:rPr lang="en-US" dirty="0" smtClean="0">
                <a:latin typeface="Corbel"/>
                <a:cs typeface="Corbel"/>
              </a:rPr>
              <a:t>Scott </a:t>
            </a:r>
            <a:r>
              <a:rPr lang="en-US" dirty="0" err="1" smtClean="0">
                <a:latin typeface="Corbel"/>
                <a:cs typeface="Corbel"/>
              </a:rPr>
              <a:t>Tumey</a:t>
            </a:r>
            <a:endParaRPr lang="en-US" dirty="0" smtClean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Ross W. Williams</a:t>
            </a:r>
          </a:p>
          <a:p>
            <a:r>
              <a:rPr lang="en-US" dirty="0" smtClean="0">
                <a:latin typeface="Corbel"/>
                <a:cs typeface="Corbel"/>
              </a:rPr>
              <a:t>Paul T. Wooddy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283200" y="1688473"/>
            <a:ext cx="3644898" cy="5236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 lIns="97969" tIns="48985" rIns="97969" bIns="48985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600" b="0" i="1" dirty="0">
                <a:solidFill>
                  <a:srgbClr val="2363A7"/>
                </a:solidFill>
                <a:latin typeface="Corbel"/>
                <a:cs typeface="Corbel"/>
              </a:rPr>
              <a:t>Cutting-edge science validates </a:t>
            </a:r>
            <a:r>
              <a:rPr lang="en-US" sz="1600" b="0" i="1" dirty="0" smtClean="0">
                <a:solidFill>
                  <a:srgbClr val="2363A7"/>
                </a:solidFill>
                <a:latin typeface="Corbel"/>
                <a:cs typeface="Corbel"/>
              </a:rPr>
              <a:t>forensic analysis </a:t>
            </a:r>
            <a:r>
              <a:rPr lang="en-US" sz="1600" b="0" i="1" dirty="0">
                <a:solidFill>
                  <a:srgbClr val="2363A7"/>
                </a:solidFill>
                <a:latin typeface="Corbel"/>
                <a:cs typeface="Corbel"/>
              </a:rPr>
              <a:t>capabilities</a:t>
            </a:r>
            <a:endParaRPr lang="en-US" sz="1600" i="1" dirty="0">
              <a:solidFill>
                <a:srgbClr val="2363A7"/>
              </a:solidFill>
              <a:latin typeface="Corbel"/>
              <a:cs typeface="Corbel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885917" y="3998282"/>
            <a:ext cx="2788181" cy="65369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97969" tIns="48985" rIns="97969" bIns="48985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400" b="0" dirty="0">
                <a:latin typeface="Corbel"/>
                <a:cs typeface="Corbel"/>
              </a:rPr>
              <a:t>Isotopic Compositions of </a:t>
            </a:r>
            <a:r>
              <a:rPr lang="en-US" sz="1400" b="0" dirty="0" err="1">
                <a:latin typeface="Corbel"/>
                <a:cs typeface="Corbel"/>
              </a:rPr>
              <a:t>Cometary</a:t>
            </a:r>
            <a:r>
              <a:rPr lang="en-US" sz="1400" b="0" dirty="0">
                <a:latin typeface="Corbel"/>
                <a:cs typeface="Corbel"/>
              </a:rPr>
              <a:t> Matter Returned by Stardust</a:t>
            </a:r>
          </a:p>
          <a:p>
            <a:pPr eaLnBrk="1" hangingPunct="1">
              <a:lnSpc>
                <a:spcPct val="85000"/>
              </a:lnSpc>
            </a:pPr>
            <a:r>
              <a:rPr lang="en-US" sz="1400" b="0" i="1" dirty="0">
                <a:latin typeface="Corbel"/>
                <a:cs typeface="Corbel"/>
              </a:rPr>
              <a:t>Science </a:t>
            </a:r>
            <a:r>
              <a:rPr lang="en-US" sz="1400" b="1" dirty="0">
                <a:latin typeface="Corbel"/>
                <a:cs typeface="Corbel"/>
              </a:rPr>
              <a:t>314</a:t>
            </a:r>
            <a:r>
              <a:rPr lang="en-US" sz="1400" b="0" dirty="0">
                <a:latin typeface="Corbel"/>
                <a:cs typeface="Corbel"/>
              </a:rPr>
              <a:t>, 15 Dec. 2006</a:t>
            </a:r>
            <a:endParaRPr lang="en-US" sz="1400" dirty="0">
              <a:latin typeface="Corbel"/>
              <a:cs typeface="Corbel"/>
            </a:endParaRPr>
          </a:p>
        </p:txBody>
      </p:sp>
      <p:pic>
        <p:nvPicPr>
          <p:cNvPr id="7" name="Picture 30" descr="coverm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8803" y="2319874"/>
            <a:ext cx="1196686" cy="1611214"/>
          </a:xfrm>
          <a:prstGeom prst="rect">
            <a:avLst/>
          </a:prstGeom>
          <a:noFill/>
        </p:spPr>
      </p:pic>
      <p:pic>
        <p:nvPicPr>
          <p:cNvPr id="9" name="Picture 31" descr="wild2-1"/>
          <p:cNvPicPr>
            <a:picLocks noChangeAspect="1" noChangeArrowheads="1"/>
          </p:cNvPicPr>
          <p:nvPr/>
        </p:nvPicPr>
        <p:blipFill>
          <a:blip r:embed="rId3" cstate="print">
            <a:lum brigh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4554" y="2425700"/>
            <a:ext cx="1147806" cy="1432882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49438" y="5559243"/>
            <a:ext cx="3178659" cy="646331"/>
          </a:xfrm>
          <a:prstGeom prst="rect">
            <a:avLst/>
          </a:prstGeom>
          <a:solidFill>
            <a:srgbClr val="3366FF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Corbel"/>
                <a:cs typeface="Corbel"/>
              </a:rPr>
              <a:t>Work supported by NNSA’s Office </a:t>
            </a:r>
            <a:r>
              <a:rPr lang="en-US" sz="1200" i="1">
                <a:solidFill>
                  <a:schemeClr val="bg1"/>
                </a:solidFill>
                <a:latin typeface="Corbel"/>
                <a:cs typeface="Corbel"/>
              </a:rPr>
              <a:t>of </a:t>
            </a:r>
            <a:r>
              <a:rPr lang="en-US" sz="1200" i="1" dirty="0">
                <a:solidFill>
                  <a:schemeClr val="bg1"/>
                </a:solidFill>
                <a:latin typeface="Corbel"/>
                <a:cs typeface="Corbel"/>
              </a:rPr>
              <a:t>D</a:t>
            </a:r>
            <a:r>
              <a:rPr lang="en-US" sz="1200" i="1" smtClean="0">
                <a:solidFill>
                  <a:schemeClr val="bg1"/>
                </a:solidFill>
                <a:latin typeface="Corbel"/>
                <a:cs typeface="Corbel"/>
              </a:rPr>
              <a:t>efense </a:t>
            </a:r>
            <a:r>
              <a:rPr lang="en-US" sz="1200" i="1" dirty="0" smtClean="0">
                <a:solidFill>
                  <a:schemeClr val="bg1"/>
                </a:solidFill>
                <a:latin typeface="Corbel"/>
                <a:cs typeface="Corbel"/>
              </a:rPr>
              <a:t>Nuclear Nonproliferation and the DHS Domestic Nuclear Detection Office</a:t>
            </a:r>
            <a:endParaRPr lang="en-US" sz="1200" i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3737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39900"/>
            <a:ext cx="8229600" cy="44855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External -advantages</a:t>
            </a:r>
          </a:p>
          <a:p>
            <a:pPr lvl="1"/>
            <a:r>
              <a:rPr lang="en-US" dirty="0" smtClean="0"/>
              <a:t>Experience, specialization</a:t>
            </a:r>
          </a:p>
          <a:p>
            <a:pPr lvl="1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Potential cost savings (less training)</a:t>
            </a:r>
          </a:p>
          <a:p>
            <a:pPr lvl="1"/>
            <a:r>
              <a:rPr lang="en-US" dirty="0" smtClean="0"/>
              <a:t>Reduced burden on internal staff</a:t>
            </a:r>
          </a:p>
          <a:p>
            <a:r>
              <a:rPr lang="en-US" dirty="0" smtClean="0"/>
              <a:t>External –disadvantages</a:t>
            </a:r>
          </a:p>
          <a:p>
            <a:pPr lvl="1"/>
            <a:r>
              <a:rPr lang="en-US" dirty="0" smtClean="0"/>
              <a:t>Unfamiliar with NF </a:t>
            </a:r>
            <a:r>
              <a:rPr lang="en-US" dirty="0" err="1" smtClean="0"/>
              <a:t>db</a:t>
            </a:r>
            <a:r>
              <a:rPr lang="en-US" dirty="0" smtClean="0"/>
              <a:t> needs</a:t>
            </a:r>
          </a:p>
          <a:p>
            <a:pPr lvl="1"/>
            <a:r>
              <a:rPr lang="en-US" dirty="0" smtClean="0"/>
              <a:t>Still R&amp;D; not production; internal staff will still need to administer and modify </a:t>
            </a:r>
            <a:r>
              <a:rPr lang="en-US" dirty="0" err="1" smtClean="0"/>
              <a:t>db</a:t>
            </a:r>
            <a:endParaRPr lang="en-US" dirty="0" smtClean="0"/>
          </a:p>
          <a:p>
            <a:r>
              <a:rPr lang="en-US" dirty="0" smtClean="0"/>
              <a:t>Internal –advantages</a:t>
            </a:r>
          </a:p>
          <a:p>
            <a:pPr lvl="1"/>
            <a:r>
              <a:rPr lang="en-US" dirty="0" smtClean="0"/>
              <a:t>Greater familiarity with NF </a:t>
            </a:r>
            <a:r>
              <a:rPr lang="en-US" dirty="0" err="1" smtClean="0"/>
              <a:t>db</a:t>
            </a:r>
            <a:r>
              <a:rPr lang="en-US" dirty="0" smtClean="0"/>
              <a:t> data and requirements</a:t>
            </a:r>
          </a:p>
          <a:p>
            <a:pPr lvl="1"/>
            <a:r>
              <a:rPr lang="en-US" dirty="0" smtClean="0"/>
              <a:t>Increased interaction between developer and analytical staff likely to result in more successful design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3064"/>
          </a:xfrm>
        </p:spPr>
        <p:txBody>
          <a:bodyPr/>
          <a:lstStyle/>
          <a:p>
            <a:r>
              <a:rPr lang="en-US" dirty="0" smtClean="0"/>
              <a:t>Database design, administration, and personnel considerations: internal </a:t>
            </a:r>
            <a:r>
              <a:rPr lang="en-US" dirty="0" smtClean="0"/>
              <a:t>vs. </a:t>
            </a:r>
            <a:r>
              <a:rPr lang="en-US" dirty="0" smtClean="0"/>
              <a:t>external database developer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6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database for nuclear forensics</a:t>
            </a:r>
            <a:endParaRPr lang="en-US" dirty="0"/>
          </a:p>
        </p:txBody>
      </p:sp>
      <p:pic>
        <p:nvPicPr>
          <p:cNvPr id="5" name="Picture 4" descr="2013-Tesla-Model-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30" y="2160557"/>
            <a:ext cx="2743200" cy="164592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248" y="1160355"/>
            <a:ext cx="6208752" cy="491020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Flat </a:t>
            </a:r>
            <a:r>
              <a:rPr lang="en-US" dirty="0" err="1" smtClean="0"/>
              <a:t>vs</a:t>
            </a:r>
            <a:r>
              <a:rPr lang="en-US" dirty="0" smtClean="0"/>
              <a:t> relational database format</a:t>
            </a:r>
          </a:p>
          <a:p>
            <a:pPr lvl="1"/>
            <a:r>
              <a:rPr lang="en-US" dirty="0" smtClean="0"/>
              <a:t>Flat: easy, familiar, single user, limited scale, limited queries</a:t>
            </a:r>
          </a:p>
          <a:p>
            <a:pPr lvl="1"/>
            <a:r>
              <a:rPr lang="en-US" dirty="0" smtClean="0"/>
              <a:t>Relational: complex, unfamiliar to most, multiple user, unlimited scale, sophisticated queries, industrial strength</a:t>
            </a:r>
          </a:p>
          <a:p>
            <a:r>
              <a:rPr lang="en-US" dirty="0" smtClean="0"/>
              <a:t>The benefits of simplicity in design</a:t>
            </a:r>
          </a:p>
          <a:p>
            <a:pPr lvl="1"/>
            <a:r>
              <a:rPr lang="en-US" dirty="0" smtClean="0"/>
              <a:t>Not a production environment; frequent changes likely</a:t>
            </a:r>
          </a:p>
          <a:p>
            <a:pPr lvl="1"/>
            <a:r>
              <a:rPr lang="en-US" dirty="0" smtClean="0"/>
              <a:t>More transparent = more efficient for humans</a:t>
            </a:r>
          </a:p>
          <a:p>
            <a:pPr lvl="1"/>
            <a:r>
              <a:rPr lang="en-US" dirty="0" smtClean="0"/>
              <a:t>Production environment –commuting to work</a:t>
            </a:r>
          </a:p>
          <a:p>
            <a:pPr lvl="2"/>
            <a:r>
              <a:rPr lang="en-US" dirty="0" smtClean="0"/>
              <a:t>Get a Tesla. Sophisticated, powerful, efficient, impossible to work on</a:t>
            </a:r>
          </a:p>
          <a:p>
            <a:pPr lvl="1"/>
            <a:r>
              <a:rPr lang="en-US" dirty="0" smtClean="0"/>
              <a:t>R&amp;D environment –driving across the tundra</a:t>
            </a:r>
          </a:p>
          <a:p>
            <a:pPr lvl="2"/>
            <a:r>
              <a:rPr lang="en-US" b="1" dirty="0" smtClean="0"/>
              <a:t>Get a Jeep</a:t>
            </a:r>
            <a:r>
              <a:rPr lang="en-US" dirty="0" smtClean="0"/>
              <a:t>. Slower, more robust, fewer features (which you don’t really need), easy to diagnose, fix, and alter</a:t>
            </a:r>
          </a:p>
          <a:p>
            <a:pPr marL="41275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7" name="Picture 6" descr="willys_jeep_01_by_zsozs-d4tdy8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30" y="3886519"/>
            <a:ext cx="2743200" cy="1543050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 bwMode="auto">
          <a:xfrm>
            <a:off x="6950926" y="2190604"/>
            <a:ext cx="1542585" cy="1542585"/>
          </a:xfrm>
          <a:prstGeom prst="noSmoking">
            <a:avLst>
              <a:gd name="adj" fmla="val 750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0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ways to organize data; good structure mirrors inherent relationships in data</a:t>
            </a:r>
          </a:p>
          <a:p>
            <a:r>
              <a:rPr lang="en-US" dirty="0" smtClean="0"/>
              <a:t>Iterative design process led to current structure of Uranium Sourcing Database</a:t>
            </a:r>
          </a:p>
          <a:p>
            <a:pPr lvl="1"/>
            <a:r>
              <a:rPr lang="en-US" dirty="0" smtClean="0"/>
              <a:t>Primary tables: Sample and Result </a:t>
            </a:r>
          </a:p>
          <a:p>
            <a:pPr lvl="1"/>
            <a:r>
              <a:rPr lang="en-US" dirty="0" smtClean="0"/>
              <a:t>Numerous satellite tables</a:t>
            </a:r>
          </a:p>
          <a:p>
            <a:pPr lvl="2"/>
            <a:r>
              <a:rPr lang="en-US" dirty="0" smtClean="0"/>
              <a:t>Primarily “lookup tables” –standardized lists to enforce consistency</a:t>
            </a:r>
          </a:p>
          <a:p>
            <a:pPr marL="684213" lvl="2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data model for nuclear forensics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8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5-28 at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3"/>
          <a:stretch/>
        </p:blipFill>
        <p:spPr bwMode="auto">
          <a:xfrm>
            <a:off x="1332547" y="562183"/>
            <a:ext cx="6478905" cy="57878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835" y="0"/>
            <a:ext cx="8229600" cy="709133"/>
          </a:xfrm>
        </p:spPr>
        <p:txBody>
          <a:bodyPr/>
          <a:lstStyle/>
          <a:p>
            <a:pPr algn="ctr"/>
            <a:r>
              <a:rPr lang="en-US" dirty="0" smtClean="0"/>
              <a:t>Uranium Sourcing Database -structure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9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 Sourcing Database effort includes lab analysis</a:t>
            </a:r>
          </a:p>
          <a:p>
            <a:r>
              <a:rPr lang="en-US" dirty="0" smtClean="0"/>
              <a:t>Analytical database lead</a:t>
            </a:r>
          </a:p>
          <a:p>
            <a:pPr lvl="1"/>
            <a:r>
              <a:rPr lang="en-US" dirty="0" smtClean="0"/>
              <a:t>Receives</a:t>
            </a:r>
          </a:p>
          <a:p>
            <a:pPr lvl="1"/>
            <a:r>
              <a:rPr lang="en-US" dirty="0" smtClean="0"/>
              <a:t>Vets</a:t>
            </a:r>
          </a:p>
          <a:p>
            <a:pPr lvl="1"/>
            <a:r>
              <a:rPr lang="en-US" dirty="0" smtClean="0"/>
              <a:t>Formats</a:t>
            </a:r>
          </a:p>
          <a:p>
            <a:pPr lvl="1"/>
            <a:r>
              <a:rPr lang="en-US" dirty="0" smtClean="0"/>
              <a:t>Uploads</a:t>
            </a:r>
          </a:p>
          <a:p>
            <a:r>
              <a:rPr lang="en-US" dirty="0" smtClean="0"/>
              <a:t>External analysis reports generated by database queries</a:t>
            </a:r>
          </a:p>
          <a:p>
            <a:r>
              <a:rPr lang="en-US" dirty="0" smtClean="0"/>
              <a:t>Database also used for tracking status of analyses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Laboratory to Database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5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395" y="1145899"/>
            <a:ext cx="8566726" cy="4910203"/>
          </a:xfrm>
        </p:spPr>
        <p:txBody>
          <a:bodyPr/>
          <a:lstStyle/>
          <a:p>
            <a:r>
              <a:rPr lang="en-US" sz="2400" b="1" dirty="0" smtClean="0"/>
              <a:t>Bimodal core data model: </a:t>
            </a:r>
            <a:r>
              <a:rPr lang="en-US" sz="2400" b="1" dirty="0" smtClean="0">
                <a:solidFill>
                  <a:schemeClr val="tx2"/>
                </a:solidFill>
              </a:rPr>
              <a:t>Samples</a:t>
            </a:r>
            <a:r>
              <a:rPr lang="en-US" sz="2400" b="1" dirty="0" smtClean="0"/>
              <a:t> and </a:t>
            </a:r>
            <a:r>
              <a:rPr lang="en-US" sz="2400" b="1" dirty="0" smtClean="0">
                <a:solidFill>
                  <a:srgbClr val="1F497D"/>
                </a:solidFill>
              </a:rPr>
              <a:t>Results</a:t>
            </a:r>
            <a:endParaRPr lang="en-US" dirty="0">
              <a:solidFill>
                <a:srgbClr val="1F497D"/>
              </a:solidFill>
            </a:endParaRPr>
          </a:p>
          <a:p>
            <a:pPr marL="119062" indent="0">
              <a:buNone/>
            </a:pPr>
            <a:endParaRPr lang="en-US" dirty="0" smtClean="0">
              <a:solidFill>
                <a:srgbClr val="1F497D"/>
              </a:solidFill>
            </a:endParaRPr>
          </a:p>
          <a:p>
            <a:pPr>
              <a:spcAft>
                <a:spcPts val="2400"/>
              </a:spcAft>
            </a:pPr>
            <a:endParaRPr lang="en-US" dirty="0" smtClean="0">
              <a:solidFill>
                <a:srgbClr val="1F497D"/>
              </a:solidFill>
            </a:endParaRPr>
          </a:p>
          <a:p>
            <a:pPr>
              <a:spcBef>
                <a:spcPts val="6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1F497D"/>
                </a:solidFill>
              </a:rPr>
              <a:t>Each sample may have ~70 results (measurements)</a:t>
            </a:r>
          </a:p>
          <a:p>
            <a:pPr marL="11906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272"/>
            <a:ext cx="8229600" cy="924712"/>
          </a:xfrm>
        </p:spPr>
        <p:txBody>
          <a:bodyPr/>
          <a:lstStyle/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U-Sourcing Database Organizes Samples According to Chemical, Physical and Isotopic Properties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31" name="Straight Connector 30"/>
          <p:cNvCxnSpPr>
            <a:stCxn id="6" idx="3"/>
            <a:endCxn id="5" idx="1"/>
          </p:cNvCxnSpPr>
          <p:nvPr/>
        </p:nvCxnSpPr>
        <p:spPr>
          <a:xfrm>
            <a:off x="4194847" y="2871482"/>
            <a:ext cx="569576" cy="0"/>
          </a:xfrm>
          <a:prstGeom prst="line">
            <a:avLst/>
          </a:prstGeom>
          <a:ln w="317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 bwMode="auto">
          <a:xfrm>
            <a:off x="4764423" y="1957082"/>
            <a:ext cx="2231136" cy="18288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Results</a:t>
            </a:r>
          </a:p>
          <a:p>
            <a:pPr marL="285750" indent="-193675">
              <a:spcBef>
                <a:spcPct val="0"/>
              </a:spcBef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Analysis</a:t>
            </a:r>
          </a:p>
          <a:p>
            <a:pPr marL="285750" indent="-193675">
              <a:spcBef>
                <a:spcPct val="0"/>
              </a:spcBef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Result</a:t>
            </a:r>
          </a:p>
          <a:p>
            <a:pPr marL="285750" indent="-193675">
              <a:spcBef>
                <a:spcPct val="0"/>
              </a:spcBef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Uncertainty</a:t>
            </a:r>
          </a:p>
          <a:p>
            <a:pPr marL="285750" indent="-193675">
              <a:spcBef>
                <a:spcPct val="0"/>
              </a:spcBef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Parameter</a:t>
            </a:r>
          </a:p>
          <a:p>
            <a:pPr marL="285750" indent="-193675">
              <a:spcBef>
                <a:spcPct val="0"/>
              </a:spcBef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Units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970424" y="1957082"/>
            <a:ext cx="2224423" cy="18288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Samples </a:t>
            </a:r>
          </a:p>
          <a:p>
            <a:pPr marL="285750" indent="-193675">
              <a:spcBef>
                <a:spcPct val="0"/>
              </a:spcBef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Sample ID </a:t>
            </a:r>
          </a:p>
          <a:p>
            <a:pPr marL="285750" indent="-193675">
              <a:spcBef>
                <a:spcPct val="0"/>
              </a:spcBef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Mass</a:t>
            </a:r>
          </a:p>
          <a:p>
            <a:pPr marL="285750" indent="-193675">
              <a:spcBef>
                <a:spcPct val="0"/>
              </a:spcBef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Source</a:t>
            </a:r>
          </a:p>
          <a:p>
            <a:pPr marL="285750" indent="-193675">
              <a:spcBef>
                <a:spcPct val="0"/>
              </a:spcBef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Material type</a:t>
            </a:r>
          </a:p>
          <a:p>
            <a:pPr marL="285750" indent="-193675">
              <a:spcBef>
                <a:spcPct val="0"/>
              </a:spcBef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Current Location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02117"/>
              </p:ext>
            </p:extLst>
          </p:nvPr>
        </p:nvGraphicFramePr>
        <p:xfrm>
          <a:off x="1854971" y="4548908"/>
          <a:ext cx="5203152" cy="1430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788"/>
                <a:gridCol w="981836"/>
                <a:gridCol w="1245067"/>
                <a:gridCol w="1675461"/>
              </a:tblGrid>
              <a:tr h="4245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Result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Unit</a:t>
                      </a:r>
                      <a:endParaRPr lang="en-US" sz="1600" dirty="0"/>
                    </a:p>
                  </a:txBody>
                  <a:tcPr/>
                </a:tc>
              </a:tr>
              <a:tr h="2426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0.00733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30000" dirty="0" smtClean="0"/>
                        <a:t>234</a:t>
                      </a:r>
                      <a:r>
                        <a:rPr lang="en-US" sz="1600" dirty="0" smtClean="0"/>
                        <a:t>U/</a:t>
                      </a:r>
                      <a:r>
                        <a:rPr lang="en-US" sz="1600" baseline="30000" dirty="0" smtClean="0"/>
                        <a:t>238</a:t>
                      </a:r>
                      <a:r>
                        <a:rPr lang="en-US" sz="1600" dirty="0" smtClean="0"/>
                        <a:t>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Atom ratio</a:t>
                      </a:r>
                      <a:endParaRPr lang="en-US" sz="1600" dirty="0"/>
                    </a:p>
                  </a:txBody>
                  <a:tcPr/>
                </a:tc>
              </a:tr>
              <a:tr h="2426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82,000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600" dirty="0" smtClean="0"/>
                        <a:t>g/g</a:t>
                      </a:r>
                      <a:endParaRPr lang="en-US" sz="1600" dirty="0"/>
                    </a:p>
                  </a:txBody>
                  <a:tcPr/>
                </a:tc>
              </a:tr>
              <a:tr h="2426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wt. 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49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493033"/>
            <a:ext cx="8229600" cy="1808967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Sample properties (data) are contained in a bimodal core structure holding variable measurements/sample</a:t>
            </a:r>
          </a:p>
          <a:p>
            <a:r>
              <a:rPr lang="en-US" sz="2400" b="1" dirty="0" smtClean="0"/>
              <a:t>Related tables contain meta-data and supporting information</a:t>
            </a:r>
          </a:p>
          <a:p>
            <a:pPr marL="11906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7736"/>
            <a:ext cx="8229600" cy="1251062"/>
          </a:xfrm>
        </p:spPr>
        <p:txBody>
          <a:bodyPr/>
          <a:lstStyle/>
          <a:p>
            <a:r>
              <a:rPr lang="en-US" sz="2800" dirty="0">
                <a:solidFill>
                  <a:srgbClr val="1F497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Database structure </a:t>
            </a:r>
            <a:r>
              <a:rPr lang="en-US" sz="2800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allows rapid querying of samples</a:t>
            </a:r>
            <a:endParaRPr lang="en-US" sz="2800" dirty="0">
              <a:solidFill>
                <a:srgbClr val="1F497D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14037" y="3730851"/>
            <a:ext cx="8313497" cy="2282152"/>
            <a:chOff x="314037" y="2757568"/>
            <a:chExt cx="8313497" cy="2282152"/>
          </a:xfrm>
        </p:grpSpPr>
        <p:cxnSp>
          <p:nvCxnSpPr>
            <p:cNvPr id="18" name="Straight Connector 17"/>
            <p:cNvCxnSpPr>
              <a:stCxn id="7" idx="3"/>
              <a:endCxn id="6" idx="1"/>
            </p:cNvCxnSpPr>
            <p:nvPr/>
          </p:nvCxnSpPr>
          <p:spPr>
            <a:xfrm>
              <a:off x="1795703" y="3322911"/>
              <a:ext cx="707094" cy="575733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3"/>
              <a:endCxn id="6" idx="1"/>
            </p:cNvCxnSpPr>
            <p:nvPr/>
          </p:nvCxnSpPr>
          <p:spPr>
            <a:xfrm>
              <a:off x="1795703" y="3898644"/>
              <a:ext cx="707094" cy="0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" idx="1"/>
              <a:endCxn id="9" idx="3"/>
            </p:cNvCxnSpPr>
            <p:nvPr/>
          </p:nvCxnSpPr>
          <p:spPr>
            <a:xfrm flipH="1">
              <a:off x="1795703" y="3898644"/>
              <a:ext cx="707094" cy="575734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5" idx="3"/>
              <a:endCxn id="14" idx="1"/>
            </p:cNvCxnSpPr>
            <p:nvPr/>
          </p:nvCxnSpPr>
          <p:spPr>
            <a:xfrm>
              <a:off x="6408496" y="3898644"/>
              <a:ext cx="737372" cy="942109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5" idx="3"/>
              <a:endCxn id="13" idx="1"/>
            </p:cNvCxnSpPr>
            <p:nvPr/>
          </p:nvCxnSpPr>
          <p:spPr>
            <a:xfrm>
              <a:off x="6408496" y="3898644"/>
              <a:ext cx="737372" cy="314037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5" idx="3"/>
              <a:endCxn id="12" idx="1"/>
            </p:cNvCxnSpPr>
            <p:nvPr/>
          </p:nvCxnSpPr>
          <p:spPr>
            <a:xfrm flipV="1">
              <a:off x="6408496" y="3584608"/>
              <a:ext cx="737372" cy="314036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5" idx="3"/>
              <a:endCxn id="11" idx="1"/>
            </p:cNvCxnSpPr>
            <p:nvPr/>
          </p:nvCxnSpPr>
          <p:spPr>
            <a:xfrm flipV="1">
              <a:off x="6408496" y="2956535"/>
              <a:ext cx="737372" cy="942109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6" idx="3"/>
              <a:endCxn id="5" idx="1"/>
            </p:cNvCxnSpPr>
            <p:nvPr/>
          </p:nvCxnSpPr>
          <p:spPr>
            <a:xfrm>
              <a:off x="4331597" y="3898644"/>
              <a:ext cx="248099" cy="0"/>
            </a:xfrm>
            <a:prstGeom prst="line">
              <a:avLst/>
            </a:prstGeom>
            <a:ln w="317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 bwMode="auto">
            <a:xfrm>
              <a:off x="4579696" y="3327144"/>
              <a:ext cx="1828800" cy="1143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dirty="0" smtClean="0">
                  <a:solidFill>
                    <a:schemeClr val="bg1"/>
                  </a:solidFill>
                </a:rPr>
                <a:t>Measurements </a:t>
              </a:r>
              <a:r>
                <a:rPr lang="en-US" sz="1600" dirty="0" smtClean="0">
                  <a:solidFill>
                    <a:srgbClr val="000000"/>
                  </a:solidFill>
                </a:rPr>
                <a:t>(e.g., result, uncertainty, detection limit)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502797" y="3327144"/>
              <a:ext cx="1828800" cy="1143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dirty="0" smtClean="0">
                  <a:solidFill>
                    <a:schemeClr val="bg1"/>
                  </a:solidFill>
                </a:rPr>
                <a:t>Samples </a:t>
              </a:r>
            </a:p>
            <a:p>
              <a:pPr algn="ctr">
                <a:spcBef>
                  <a:spcPct val="0"/>
                </a:spcBef>
              </a:pPr>
              <a:r>
                <a:rPr lang="en-US" sz="1600" dirty="0" smtClean="0">
                  <a:solidFill>
                    <a:schemeClr val="tx1"/>
                  </a:solidFill>
                </a:rPr>
                <a:t>(e.g., sample ID, sample mass)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14037" y="3123944"/>
              <a:ext cx="1481666" cy="1549401"/>
              <a:chOff x="314037" y="3074683"/>
              <a:chExt cx="1481666" cy="1549401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314037" y="3074683"/>
                <a:ext cx="1481666" cy="3979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Source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 bwMode="auto">
              <a:xfrm>
                <a:off x="314037" y="3650416"/>
                <a:ext cx="1481666" cy="3979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Provider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 bwMode="auto">
              <a:xfrm>
                <a:off x="314037" y="4226150"/>
                <a:ext cx="1481666" cy="3979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Material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145868" y="2757568"/>
              <a:ext cx="1481666" cy="2282152"/>
              <a:chOff x="7145868" y="2757568"/>
              <a:chExt cx="1481666" cy="2282152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7145868" y="2757568"/>
                <a:ext cx="1481666" cy="3979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Analysis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7145868" y="3385641"/>
                <a:ext cx="1481666" cy="3979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Parameter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>
                <a:off x="7145868" y="4013714"/>
                <a:ext cx="1481666" cy="3979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Units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7145868" y="4641786"/>
                <a:ext cx="1481666" cy="3979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Lab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292485" y="3590252"/>
            <a:ext cx="170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Related Tables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018097" y="3188470"/>
            <a:ext cx="170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Related Tables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784763" y="3773439"/>
            <a:ext cx="334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Bimodal Core (most data 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1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33049</TotalTime>
  <Words>1677</Words>
  <Application>Microsoft Macintosh PowerPoint</Application>
  <PresentationFormat>On-screen Show (4:3)</PresentationFormat>
  <Paragraphs>268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Standard Background</vt:lpstr>
      <vt:lpstr>The Uranium Sourcing Database Project: Practical Insights into the Establishment and Application of a Nuclear Forensics Library </vt:lpstr>
      <vt:lpstr>NNSA/NA-24 sponsored the development of a UOC sourcing capability </vt:lpstr>
      <vt:lpstr>Database design, administration, and personnel considerations: internal vs. external database developer</vt:lpstr>
      <vt:lpstr>Designing a database for nuclear forensics</vt:lpstr>
      <vt:lpstr>A data model for nuclear forensics data</vt:lpstr>
      <vt:lpstr>Uranium Sourcing Database -structure</vt:lpstr>
      <vt:lpstr>Analytical Laboratory to Database Interface</vt:lpstr>
      <vt:lpstr>The U-Sourcing Database Organizes Samples According to Chemical, Physical and Isotopic Properties</vt:lpstr>
      <vt:lpstr>Database structure allows rapid querying of samples</vt:lpstr>
      <vt:lpstr>Database Architecture Allows Both Simple and Multi-faceted Queries </vt:lpstr>
      <vt:lpstr>Selecting a database platform</vt:lpstr>
      <vt:lpstr>Database data types</vt:lpstr>
      <vt:lpstr>Populating a NF database</vt:lpstr>
      <vt:lpstr>The file repository</vt:lpstr>
      <vt:lpstr>Data Entry</vt:lpstr>
      <vt:lpstr>Database user interface(s)</vt:lpstr>
      <vt:lpstr>Example OTS Interface: phpMyAdmin and MySQL</vt:lpstr>
      <vt:lpstr>Database utilization</vt:lpstr>
      <vt:lpstr>Database summary reports</vt:lpstr>
      <vt:lpstr>From database to analysis application</vt:lpstr>
      <vt:lpstr>The Uranium Sourcing Database and iDAVE</vt:lpstr>
      <vt:lpstr>The Uranium Sourcing Database and iDAVE</vt:lpstr>
      <vt:lpstr>Conclusions</vt:lpstr>
      <vt:lpstr>Acknowledgements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LLNL Template</dc:title>
  <dc:creator>TID</dc:creator>
  <cp:lastModifiedBy>Robel, Martin</cp:lastModifiedBy>
  <cp:revision>1182</cp:revision>
  <cp:lastPrinted>2012-06-18T21:53:57Z</cp:lastPrinted>
  <dcterms:created xsi:type="dcterms:W3CDTF">2010-07-01T20:56:41Z</dcterms:created>
  <dcterms:modified xsi:type="dcterms:W3CDTF">2014-07-03T17:11:45Z</dcterms:modified>
</cp:coreProperties>
</file>