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0"/>
  </p:notesMasterIdLst>
  <p:sldIdLst>
    <p:sldId id="298" r:id="rId3"/>
    <p:sldId id="299" r:id="rId4"/>
    <p:sldId id="312" r:id="rId5"/>
    <p:sldId id="266" r:id="rId6"/>
    <p:sldId id="325" r:id="rId7"/>
    <p:sldId id="326" r:id="rId8"/>
    <p:sldId id="314" r:id="rId9"/>
    <p:sldId id="304" r:id="rId10"/>
    <p:sldId id="308" r:id="rId11"/>
    <p:sldId id="327" r:id="rId12"/>
    <p:sldId id="328" r:id="rId13"/>
    <p:sldId id="315" r:id="rId14"/>
    <p:sldId id="321" r:id="rId15"/>
    <p:sldId id="322" r:id="rId16"/>
    <p:sldId id="324" r:id="rId17"/>
    <p:sldId id="320" r:id="rId18"/>
    <p:sldId id="323"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8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53" autoAdjust="0"/>
    <p:restoredTop sz="99865" autoAdjust="0"/>
  </p:normalViewPr>
  <p:slideViewPr>
    <p:cSldViewPr>
      <p:cViewPr>
        <p:scale>
          <a:sx n="50" d="100"/>
          <a:sy n="50" d="100"/>
        </p:scale>
        <p:origin x="-1158" y="-606"/>
      </p:cViewPr>
      <p:guideLst>
        <p:guide orient="horz" pos="2160"/>
        <p:guide pos="2880"/>
      </p:guideLst>
    </p:cSldViewPr>
  </p:slideViewPr>
  <p:notesTextViewPr>
    <p:cViewPr>
      <p:scale>
        <a:sx n="1" d="1"/>
        <a:sy n="1" d="1"/>
      </p:scale>
      <p:origin x="0" y="0"/>
    </p:cViewPr>
  </p:notesTextViewPr>
  <p:notesViewPr>
    <p:cSldViewPr>
      <p:cViewPr varScale="1">
        <p:scale>
          <a:sx n="87" d="100"/>
          <a:sy n="87" d="100"/>
        </p:scale>
        <p:origin x="-378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2.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a:defRPr sz="1200"/>
            </a:lvl1pPr>
          </a:lstStyle>
          <a:p>
            <a:endParaRPr lang="en-US"/>
          </a:p>
        </p:txBody>
      </p:sp>
      <p:sp>
        <p:nvSpPr>
          <p:cNvPr id="3" name="Date Placeholder 2"/>
          <p:cNvSpPr>
            <a:spLocks noGrp="1"/>
          </p:cNvSpPr>
          <p:nvPr>
            <p:ph type="dt" idx="1"/>
          </p:nvPr>
        </p:nvSpPr>
        <p:spPr>
          <a:xfrm>
            <a:off x="3970937" y="0"/>
            <a:ext cx="3037840" cy="464820"/>
          </a:xfrm>
          <a:prstGeom prst="rect">
            <a:avLst/>
          </a:prstGeom>
        </p:spPr>
        <p:txBody>
          <a:bodyPr vert="horz" lIns="93175" tIns="46588" rIns="93175" bIns="46588" rtlCol="0"/>
          <a:lstStyle>
            <a:lvl1pPr algn="r">
              <a:defRPr sz="1200"/>
            </a:lvl1pPr>
          </a:lstStyle>
          <a:p>
            <a:fld id="{CE8D7804-45CA-48A3-89B0-B4414F472ABD}" type="datetimeFigureOut">
              <a:rPr lang="en-US" smtClean="0"/>
              <a:t>7/1/2014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8" rIns="93175" bIns="4658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8" rIns="93175" bIns="465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8" rIns="93175"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7" y="8829967"/>
            <a:ext cx="3037840" cy="464820"/>
          </a:xfrm>
          <a:prstGeom prst="rect">
            <a:avLst/>
          </a:prstGeom>
        </p:spPr>
        <p:txBody>
          <a:bodyPr vert="horz" lIns="93175" tIns="46588" rIns="93175" bIns="46588" rtlCol="0" anchor="b"/>
          <a:lstStyle>
            <a:lvl1pPr algn="r">
              <a:defRPr sz="1200"/>
            </a:lvl1pPr>
          </a:lstStyle>
          <a:p>
            <a:fld id="{334B5B20-C994-45EF-BE21-D350A19FF88B}" type="slidenum">
              <a:rPr lang="en-US" smtClean="0"/>
              <a:t>‹#›</a:t>
            </a:fld>
            <a:endParaRPr lang="en-US"/>
          </a:p>
        </p:txBody>
      </p:sp>
    </p:spTree>
    <p:extLst>
      <p:ext uri="{BB962C8B-B14F-4D97-AF65-F5344CB8AC3E}">
        <p14:creationId xmlns:p14="http://schemas.microsoft.com/office/powerpoint/2010/main" val="3955692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599"/>
              </a:spcBef>
              <a:buClr>
                <a:srgbClr val="FE712B"/>
              </a:buClr>
              <a:buSzPts val="2000"/>
              <a:buFont typeface="Arial" pitchFamily="34" charset="0"/>
              <a:buChar char="►"/>
            </a:pPr>
            <a:r>
              <a:rPr lang="en-US" altLang="en-US" sz="2200" b="1" dirty="0">
                <a:solidFill>
                  <a:srgbClr val="000000"/>
                </a:solidFill>
                <a:ea typeface="ＭＳ Ｐゴシック" pitchFamily="34" charset="-128"/>
                <a:cs typeface="Arial" pitchFamily="34" charset="0"/>
              </a:rPr>
              <a:t>Communication &amp; Outreach Task Group</a:t>
            </a:r>
          </a:p>
          <a:p>
            <a:pPr marL="916474" lvl="2" indent="-233083" algn="just">
              <a:spcBef>
                <a:spcPts val="799"/>
              </a:spcBef>
              <a:buClr>
                <a:srgbClr val="FE712B"/>
              </a:buClr>
              <a:buSzPts val="2000"/>
              <a:buFont typeface="Arial" pitchFamily="34" charset="0"/>
              <a:buChar char="●"/>
            </a:pPr>
            <a:r>
              <a:rPr lang="en-GB" altLang="en-US" dirty="0">
                <a:ea typeface="ＭＳ Ｐゴシック" pitchFamily="34" charset="-128"/>
                <a:cs typeface="Arial" pitchFamily="34" charset="0"/>
              </a:rPr>
              <a:t>Cooperates closely with IAEA Office of Nuclear Security and Global Initiative to Combat Nuclear Terrorism (GICNT). Works both with local experts who require technical information and with government officials who require an orientation to nuclear forensics</a:t>
            </a:r>
            <a:endParaRPr lang="en-US" altLang="en-US" b="1" dirty="0">
              <a:ea typeface="ＭＳ Ｐゴシック" pitchFamily="34" charset="-128"/>
              <a:cs typeface="Arial" pitchFamily="34" charset="0"/>
            </a:endParaRPr>
          </a:p>
          <a:p>
            <a:pPr algn="just">
              <a:spcBef>
                <a:spcPts val="599"/>
              </a:spcBef>
              <a:buClr>
                <a:srgbClr val="FE712B"/>
              </a:buClr>
              <a:buSzPts val="2000"/>
              <a:buFont typeface="Arial" pitchFamily="34" charset="0"/>
              <a:buChar char="►"/>
            </a:pPr>
            <a:r>
              <a:rPr lang="en-GB" altLang="en-US" sz="2200" b="1" dirty="0">
                <a:solidFill>
                  <a:srgbClr val="000000"/>
                </a:solidFill>
                <a:ea typeface="ＭＳ Ｐゴシック" pitchFamily="34" charset="-128"/>
                <a:cs typeface="Arial" pitchFamily="34" charset="0"/>
              </a:rPr>
              <a:t>National Nuclear Forensic Libraries Task Group</a:t>
            </a:r>
          </a:p>
          <a:p>
            <a:pPr marL="916474" lvl="2" indent="-233083" algn="just">
              <a:spcBef>
                <a:spcPts val="799"/>
              </a:spcBef>
              <a:buClr>
                <a:srgbClr val="FE712B"/>
              </a:buClr>
              <a:buSzPts val="2000"/>
              <a:buFont typeface="Arial" pitchFamily="34" charset="0"/>
              <a:buChar char="●"/>
            </a:pPr>
            <a:r>
              <a:rPr lang="en-GB" altLang="en-US" dirty="0">
                <a:solidFill>
                  <a:srgbClr val="000000"/>
                </a:solidFill>
                <a:ea typeface="ＭＳ Ｐゴシック" pitchFamily="34" charset="-128"/>
                <a:cs typeface="Arial" pitchFamily="34" charset="0"/>
              </a:rPr>
              <a:t>To drive forward discussions on national databases and co-operation in conjunction with IAEA</a:t>
            </a:r>
            <a:endParaRPr lang="en-US" altLang="en-US" b="1" dirty="0">
              <a:solidFill>
                <a:srgbClr val="000000"/>
              </a:solidFill>
              <a:ea typeface="ＭＳ Ｐゴシック" pitchFamily="34" charset="-128"/>
              <a:cs typeface="Arial" pitchFamily="34" charset="0"/>
            </a:endParaRPr>
          </a:p>
          <a:p>
            <a:pPr algn="just">
              <a:spcBef>
                <a:spcPts val="599"/>
              </a:spcBef>
              <a:buClr>
                <a:srgbClr val="FE712B"/>
              </a:buClr>
              <a:buSzPts val="2000"/>
              <a:buFont typeface="Arial" pitchFamily="34" charset="0"/>
              <a:buChar char="►"/>
            </a:pPr>
            <a:r>
              <a:rPr lang="en-US" altLang="en-US" sz="2200" b="1" dirty="0">
                <a:solidFill>
                  <a:srgbClr val="000000"/>
                </a:solidFill>
                <a:ea typeface="ＭＳ Ｐゴシック" pitchFamily="34" charset="-128"/>
                <a:cs typeface="Arial" pitchFamily="34" charset="0"/>
              </a:rPr>
              <a:t>Evidence Collection Task Group</a:t>
            </a:r>
          </a:p>
          <a:p>
            <a:pPr marL="916474" lvl="2" indent="-233083" algn="just">
              <a:spcBef>
                <a:spcPts val="799"/>
              </a:spcBef>
              <a:buClr>
                <a:srgbClr val="FE712B"/>
              </a:buClr>
              <a:buSzPts val="2000"/>
              <a:buFont typeface="Arial" pitchFamily="34" charset="0"/>
              <a:buChar char="●"/>
            </a:pPr>
            <a:r>
              <a:rPr lang="en-GB" altLang="en-US" dirty="0">
                <a:solidFill>
                  <a:srgbClr val="000000"/>
                </a:solidFill>
                <a:ea typeface="ＭＳ Ｐゴシック" pitchFamily="34" charset="-128"/>
                <a:cs typeface="Arial" pitchFamily="34" charset="0"/>
              </a:rPr>
              <a:t>Concentrates on post-incident management with focus on preservation of evidence and a catalogue of national first responder exercises</a:t>
            </a:r>
            <a:r>
              <a:rPr lang="en-GB" altLang="en-US" sz="2000" b="1" dirty="0">
                <a:solidFill>
                  <a:srgbClr val="000000"/>
                </a:solidFill>
                <a:ea typeface="ＭＳ Ｐゴシック" pitchFamily="34" charset="-128"/>
                <a:cs typeface="Arial" pitchFamily="34" charset="0"/>
              </a:rPr>
              <a:t>	</a:t>
            </a:r>
            <a:endParaRPr lang="en-US" altLang="en-US" sz="2000" b="1" dirty="0">
              <a:solidFill>
                <a:srgbClr val="000000"/>
              </a:solidFill>
              <a:ea typeface="ＭＳ Ｐゴシック" pitchFamily="34" charset="-128"/>
              <a:cs typeface="Arial" pitchFamily="34" charset="0"/>
            </a:endParaRPr>
          </a:p>
          <a:p>
            <a:pPr marL="340903" lvl="1" indent="-340903" algn="just">
              <a:spcBef>
                <a:spcPts val="599"/>
              </a:spcBef>
              <a:buClr>
                <a:srgbClr val="FE712B"/>
              </a:buClr>
              <a:buSzPts val="2000"/>
              <a:buFont typeface="Arial" pitchFamily="34" charset="0"/>
              <a:buChar char="►"/>
            </a:pPr>
            <a:r>
              <a:rPr lang="en-US" altLang="en-US" sz="2200" b="1" dirty="0">
                <a:solidFill>
                  <a:srgbClr val="000000"/>
                </a:solidFill>
                <a:ea typeface="ＭＳ Ｐゴシック" pitchFamily="34" charset="-128"/>
                <a:cs typeface="Arial" pitchFamily="34" charset="0"/>
              </a:rPr>
              <a:t>Guidelines Task Group</a:t>
            </a:r>
          </a:p>
          <a:p>
            <a:pPr marL="916474" lvl="3" indent="-233083" algn="just">
              <a:spcBef>
                <a:spcPts val="799"/>
              </a:spcBef>
              <a:buClr>
                <a:srgbClr val="FE712B"/>
              </a:buClr>
              <a:buSzPts val="2000"/>
              <a:buFont typeface="Arial" pitchFamily="34" charset="0"/>
              <a:buChar char="●"/>
            </a:pPr>
            <a:r>
              <a:rPr lang="en-US" altLang="en-US" sz="1800" dirty="0">
                <a:solidFill>
                  <a:srgbClr val="000000"/>
                </a:solidFill>
                <a:ea typeface="ＭＳ Ｐゴシック" pitchFamily="34" charset="-128"/>
                <a:cs typeface="Arial" pitchFamily="34" charset="0"/>
              </a:rPr>
              <a:t>Is developing consensus guidelines that can be referenced by analytical laboratories represented at ITWG meetings</a:t>
            </a:r>
          </a:p>
          <a:p>
            <a:endParaRPr lang="en-US" dirty="0"/>
          </a:p>
        </p:txBody>
      </p:sp>
      <p:sp>
        <p:nvSpPr>
          <p:cNvPr id="4" name="Slide Number Placeholder 3"/>
          <p:cNvSpPr>
            <a:spLocks noGrp="1"/>
          </p:cNvSpPr>
          <p:nvPr>
            <p:ph type="sldNum" sz="quarter" idx="10"/>
          </p:nvPr>
        </p:nvSpPr>
        <p:spPr/>
        <p:txBody>
          <a:bodyPr/>
          <a:lstStyle/>
          <a:p>
            <a:fld id="{334B5B20-C994-45EF-BE21-D350A19FF88B}" type="slidenum">
              <a:rPr lang="en-US" smtClean="0"/>
              <a:t>3</a:t>
            </a:fld>
            <a:endParaRPr lang="en-US"/>
          </a:p>
        </p:txBody>
      </p:sp>
    </p:spTree>
    <p:extLst>
      <p:ext uri="{BB962C8B-B14F-4D97-AF65-F5344CB8AC3E}">
        <p14:creationId xmlns:p14="http://schemas.microsoft.com/office/powerpoint/2010/main" val="383392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A74EED-4C87-41CA-B155-45D041EE1860}" type="datetimeFigureOut">
              <a:rPr lang="en-US" smtClean="0"/>
              <a:t>7/1/2014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3235F-5CE7-44AD-B181-6D222E8A5EF7}" type="slidenum">
              <a:rPr lang="en-US" smtClean="0"/>
              <a:t>‹#›</a:t>
            </a:fld>
            <a:endParaRPr lang="en-US"/>
          </a:p>
        </p:txBody>
      </p:sp>
    </p:spTree>
    <p:extLst>
      <p:ext uri="{BB962C8B-B14F-4D97-AF65-F5344CB8AC3E}">
        <p14:creationId xmlns:p14="http://schemas.microsoft.com/office/powerpoint/2010/main" val="1144920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A74EED-4C87-41CA-B155-45D041EE1860}" type="datetimeFigureOut">
              <a:rPr lang="en-US" smtClean="0"/>
              <a:t>7/1/2014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3235F-5CE7-44AD-B181-6D222E8A5EF7}" type="slidenum">
              <a:rPr lang="en-US" smtClean="0"/>
              <a:t>‹#›</a:t>
            </a:fld>
            <a:endParaRPr lang="en-US"/>
          </a:p>
        </p:txBody>
      </p:sp>
    </p:spTree>
    <p:extLst>
      <p:ext uri="{BB962C8B-B14F-4D97-AF65-F5344CB8AC3E}">
        <p14:creationId xmlns:p14="http://schemas.microsoft.com/office/powerpoint/2010/main" val="3494701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A74EED-4C87-41CA-B155-45D041EE1860}" type="datetimeFigureOut">
              <a:rPr lang="en-US" smtClean="0"/>
              <a:t>7/1/2014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3235F-5CE7-44AD-B181-6D222E8A5EF7}" type="slidenum">
              <a:rPr lang="en-US" smtClean="0"/>
              <a:t>‹#›</a:t>
            </a:fld>
            <a:endParaRPr lang="en-US"/>
          </a:p>
        </p:txBody>
      </p:sp>
    </p:spTree>
    <p:extLst>
      <p:ext uri="{BB962C8B-B14F-4D97-AF65-F5344CB8AC3E}">
        <p14:creationId xmlns:p14="http://schemas.microsoft.com/office/powerpoint/2010/main" val="256014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Color Background + Title Only">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5688" y="152400"/>
            <a:ext cx="1600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457200" y="356613"/>
            <a:ext cx="6629400" cy="1005840"/>
          </a:xfrm>
        </p:spPr>
        <p:txBody>
          <a:bodyPr/>
          <a:lstStyle>
            <a:lvl1pPr algn="l">
              <a:defRPr sz="2500" b="1">
                <a:solidFill>
                  <a:srgbClr val="D57500"/>
                </a:solidFill>
                <a:latin typeface="Arial"/>
                <a:cs typeface="Arial"/>
              </a:defRPr>
            </a:lvl1pPr>
          </a:lstStyle>
          <a:p>
            <a:r>
              <a:rPr lang="en-US" dirty="0" smtClean="0"/>
              <a:t>Click to edit Master title style</a:t>
            </a:r>
            <a:endParaRPr lang="en-US" dirty="0"/>
          </a:p>
        </p:txBody>
      </p:sp>
      <p:sp>
        <p:nvSpPr>
          <p:cNvPr id="4" name="Date Placeholder 1"/>
          <p:cNvSpPr>
            <a:spLocks noGrp="1"/>
          </p:cNvSpPr>
          <p:nvPr>
            <p:ph type="dt" sz="half" idx="10"/>
          </p:nvPr>
        </p:nvSpPr>
        <p:spPr/>
        <p:txBody>
          <a:bodyPr rtlCol="0"/>
          <a:lstStyle>
            <a:lvl1pPr fontAlgn="auto">
              <a:spcBef>
                <a:spcPts val="0"/>
              </a:spcBef>
              <a:spcAft>
                <a:spcPts val="0"/>
              </a:spcAft>
              <a:defRPr>
                <a:latin typeface="Arial"/>
                <a:cs typeface="Arial"/>
              </a:defRPr>
            </a:lvl1pPr>
          </a:lstStyle>
          <a:p>
            <a:pPr>
              <a:defRPr/>
            </a:pPr>
            <a:fld id="{B43A4A4D-58A3-4302-B02D-B9221F16149A}" type="datetime4">
              <a:rPr lang="en-US"/>
              <a:pPr>
                <a:defRPr/>
              </a:pPr>
              <a:t>July 1, 2014</a:t>
            </a:fld>
            <a:endParaRPr lang="en-US" dirty="0"/>
          </a:p>
        </p:txBody>
      </p:sp>
      <p:sp>
        <p:nvSpPr>
          <p:cNvPr id="5" name="Footer Placeholder 2"/>
          <p:cNvSpPr>
            <a:spLocks noGrp="1"/>
          </p:cNvSpPr>
          <p:nvPr>
            <p:ph type="ftr" sz="quarter" idx="11"/>
          </p:nvPr>
        </p:nvSpPr>
        <p:spPr/>
        <p:txBody>
          <a:bodyPr rtlCol="0"/>
          <a:lstStyle>
            <a:lvl1pPr fontAlgn="auto">
              <a:spcBef>
                <a:spcPts val="0"/>
              </a:spcBef>
              <a:spcAft>
                <a:spcPts val="0"/>
              </a:spcAft>
              <a:defRPr>
                <a:latin typeface="Arial"/>
                <a:cs typeface="Arial"/>
              </a:defRPr>
            </a:lvl1pPr>
          </a:lstStyle>
          <a:p>
            <a:pPr>
              <a:defRPr/>
            </a:pPr>
            <a:endParaRPr lang="en-US"/>
          </a:p>
        </p:txBody>
      </p:sp>
      <p:sp>
        <p:nvSpPr>
          <p:cNvPr id="6" name="Slide Number Placeholder 3"/>
          <p:cNvSpPr>
            <a:spLocks noGrp="1"/>
          </p:cNvSpPr>
          <p:nvPr>
            <p:ph type="sldNum" sz="quarter" idx="12"/>
          </p:nvPr>
        </p:nvSpPr>
        <p:spPr/>
        <p:txBody>
          <a:bodyPr rtlCol="0"/>
          <a:lstStyle>
            <a:lvl1pPr fontAlgn="auto">
              <a:spcBef>
                <a:spcPts val="0"/>
              </a:spcBef>
              <a:spcAft>
                <a:spcPts val="0"/>
              </a:spcAft>
              <a:defRPr>
                <a:latin typeface="Arial"/>
                <a:cs typeface="Arial"/>
              </a:defRPr>
            </a:lvl1pPr>
          </a:lstStyle>
          <a:p>
            <a:pPr>
              <a:defRPr/>
            </a:pPr>
            <a:fld id="{DA45EAF8-03B1-4017-92DF-C99A778858E7}" type="slidenum">
              <a:rPr lang="en-US"/>
              <a:pPr>
                <a:defRPr/>
              </a:pPr>
              <a:t>‹#›</a:t>
            </a:fld>
            <a:endParaRPr lang="en-US" dirty="0"/>
          </a:p>
        </p:txBody>
      </p:sp>
    </p:spTree>
    <p:extLst>
      <p:ext uri="{BB962C8B-B14F-4D97-AF65-F5344CB8AC3E}">
        <p14:creationId xmlns:p14="http://schemas.microsoft.com/office/powerpoint/2010/main" val="727569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707276"/>
                </a:solidFill>
              </a:defRPr>
            </a:lvl1pPr>
          </a:lstStyle>
          <a:p>
            <a:fld id="{9A080766-0BF8-8348-AE6A-8A4A559F6D3E}" type="datetime4">
              <a:rPr lang="en-US" smtClean="0"/>
              <a:pPr/>
              <a:t>July 1, 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707276"/>
                </a:solidFill>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707276"/>
                </a:solidFill>
              </a:defRPr>
            </a:lvl1pPr>
          </a:lstStyle>
          <a:p>
            <a:fld id="{A505DBE7-0ACF-E348-BBE2-A615BCE1D797}" type="slidenum">
              <a:rPr lang="en-US" smtClean="0"/>
              <a:pPr/>
              <a:t>‹#›</a:t>
            </a:fld>
            <a:endParaRPr lang="en-US" dirty="0"/>
          </a:p>
        </p:txBody>
      </p:sp>
      <p:sp>
        <p:nvSpPr>
          <p:cNvPr id="7" name="Title 1"/>
          <p:cNvSpPr>
            <a:spLocks noGrp="1"/>
          </p:cNvSpPr>
          <p:nvPr>
            <p:ph type="ctrTitle"/>
          </p:nvPr>
        </p:nvSpPr>
        <p:spPr>
          <a:xfrm>
            <a:off x="0" y="2628782"/>
            <a:ext cx="9144000" cy="1600438"/>
          </a:xfrm>
          <a:noFill/>
          <a:ln w="25400">
            <a:noFill/>
          </a:ln>
          <a:effectLst/>
        </p:spPr>
        <p:txBody>
          <a:bodyPr lIns="457200" tIns="457200" rIns="457200" bIns="457200" anchor="ctr">
            <a:spAutoFit/>
          </a:bodyPr>
          <a:lstStyle>
            <a:lvl1pPr algn="l">
              <a:defRPr sz="4400" b="1">
                <a:solidFill>
                  <a:srgbClr val="D57500"/>
                </a:solidFill>
              </a:defRPr>
            </a:lvl1pPr>
          </a:lstStyle>
          <a:p>
            <a:r>
              <a:rPr lang="en-US" dirty="0" smtClean="0"/>
              <a:t>Click to edit Master title style</a:t>
            </a:r>
            <a:endParaRPr lang="en-US" dirty="0"/>
          </a:p>
        </p:txBody>
      </p:sp>
      <p:sp>
        <p:nvSpPr>
          <p:cNvPr id="8" name="Subtitle 2"/>
          <p:cNvSpPr>
            <a:spLocks noGrp="1"/>
          </p:cNvSpPr>
          <p:nvPr>
            <p:ph type="subTitle" idx="1" hasCustomPrompt="1"/>
          </p:nvPr>
        </p:nvSpPr>
        <p:spPr>
          <a:xfrm>
            <a:off x="457200" y="4800600"/>
            <a:ext cx="8229600" cy="457200"/>
          </a:xfrm>
        </p:spPr>
        <p:txBody>
          <a:bodyPr anchor="t"/>
          <a:lstStyle>
            <a:lvl1pPr marL="0" indent="0" algn="l">
              <a:spcBef>
                <a:spcPts val="0"/>
              </a:spcBef>
              <a:buNone/>
              <a:defRPr cap="all" baseline="0">
                <a:solidFill>
                  <a:srgbClr val="70727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Presenter </a:t>
            </a:r>
            <a:r>
              <a:rPr lang="en-US" dirty="0" err="1" smtClean="0"/>
              <a:t>Name(S</a:t>
            </a:r>
            <a:r>
              <a:rPr lang="en-US" dirty="0" smtClean="0"/>
              <a:t>)</a:t>
            </a:r>
          </a:p>
        </p:txBody>
      </p:sp>
      <p:sp>
        <p:nvSpPr>
          <p:cNvPr id="9" name="Text Placeholder 6"/>
          <p:cNvSpPr>
            <a:spLocks noGrp="1"/>
          </p:cNvSpPr>
          <p:nvPr>
            <p:ph type="body" sz="quarter" idx="14" hasCustomPrompt="1"/>
          </p:nvPr>
        </p:nvSpPr>
        <p:spPr>
          <a:xfrm>
            <a:off x="455613" y="5257800"/>
            <a:ext cx="8229600" cy="228600"/>
          </a:xfrm>
        </p:spPr>
        <p:txBody>
          <a:bodyPr>
            <a:normAutofit/>
          </a:bodyPr>
          <a:lstStyle>
            <a:lvl1pPr marL="0" indent="0">
              <a:spcBef>
                <a:spcPts val="0"/>
              </a:spcBef>
              <a:buNone/>
              <a:defRPr sz="1400" baseline="0">
                <a:solidFill>
                  <a:srgbClr val="000000"/>
                </a:solidFill>
              </a:defRPr>
            </a:lvl1pPr>
          </a:lstStyle>
          <a:p>
            <a:pPr lvl="0"/>
            <a:r>
              <a:rPr lang="en-US" dirty="0" smtClean="0"/>
              <a:t>Click to add presenter organization</a:t>
            </a:r>
          </a:p>
        </p:txBody>
      </p:sp>
      <p:sp>
        <p:nvSpPr>
          <p:cNvPr id="10" name="Text Placeholder 6"/>
          <p:cNvSpPr>
            <a:spLocks noGrp="1"/>
          </p:cNvSpPr>
          <p:nvPr>
            <p:ph type="body" sz="quarter" idx="15" hasCustomPrompt="1"/>
          </p:nvPr>
        </p:nvSpPr>
        <p:spPr>
          <a:xfrm>
            <a:off x="457200" y="5540477"/>
            <a:ext cx="8229600" cy="228600"/>
          </a:xfrm>
        </p:spPr>
        <p:txBody>
          <a:bodyPr>
            <a:normAutofit/>
          </a:bodyPr>
          <a:lstStyle>
            <a:lvl1pPr marL="0" indent="0">
              <a:spcBef>
                <a:spcPts val="0"/>
              </a:spcBef>
              <a:buNone/>
              <a:defRPr sz="1400" baseline="0">
                <a:solidFill>
                  <a:srgbClr val="000000"/>
                </a:solidFill>
              </a:defRPr>
            </a:lvl1pPr>
          </a:lstStyle>
          <a:p>
            <a:pPr lvl="0"/>
            <a:r>
              <a:rPr lang="en-US" dirty="0" smtClean="0"/>
              <a:t>Click to add presentation event or location</a:t>
            </a:r>
          </a:p>
        </p:txBody>
      </p:sp>
      <p:pic>
        <p:nvPicPr>
          <p:cNvPr id="11" name="Picture 10"/>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5048" y="152400"/>
            <a:ext cx="1600200" cy="770224"/>
          </a:xfrm>
          <a:prstGeom prst="rect">
            <a:avLst/>
          </a:prstGeom>
          <a:noFill/>
        </p:spPr>
      </p:pic>
    </p:spTree>
    <p:extLst>
      <p:ext uri="{BB962C8B-B14F-4D97-AF65-F5344CB8AC3E}">
        <p14:creationId xmlns:p14="http://schemas.microsoft.com/office/powerpoint/2010/main" val="143775326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Line Title + Content">
    <p:spTree>
      <p:nvGrpSpPr>
        <p:cNvPr id="1" name=""/>
        <p:cNvGrpSpPr/>
        <p:nvPr/>
      </p:nvGrpSpPr>
      <p:grpSpPr>
        <a:xfrm>
          <a:off x="0" y="0"/>
          <a:ext cx="0" cy="0"/>
          <a:chOff x="0" y="0"/>
          <a:chExt cx="0" cy="0"/>
        </a:xfrm>
      </p:grpSpPr>
      <p:sp>
        <p:nvSpPr>
          <p:cNvPr id="8" name="Rectangle 7"/>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0" name="Title 1"/>
          <p:cNvSpPr>
            <a:spLocks noGrp="1"/>
          </p:cNvSpPr>
          <p:nvPr>
            <p:ph type="title"/>
          </p:nvPr>
        </p:nvSpPr>
        <p:spPr>
          <a:xfrm>
            <a:off x="457200" y="356613"/>
            <a:ext cx="6629400" cy="621792"/>
          </a:xfrm>
        </p:spPr>
        <p:txBody>
          <a:bodyPr lIns="0" tIns="0" rIns="0" bIns="0" anchor="t" anchorCtr="0">
            <a:spAutoFit/>
          </a:bodyPr>
          <a:lstStyle>
            <a:lvl1pPr algn="l">
              <a:defRPr sz="2500" b="1">
                <a:solidFill>
                  <a:srgbClr val="D57500"/>
                </a:solidFill>
                <a:latin typeface="Arial"/>
                <a:cs typeface="Aria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457200" y="1371598"/>
            <a:ext cx="8229600" cy="48006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707276"/>
                </a:solidFill>
              </a:defRPr>
            </a:lvl1pPr>
          </a:lstStyle>
          <a:p>
            <a:fld id="{571B0C3B-3A7D-3848-B824-737E096AF391}" type="datetime4">
              <a:rPr lang="en-US" smtClean="0"/>
              <a:pPr/>
              <a:t>July 1, 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707276"/>
                </a:solidFill>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707276"/>
                </a:solidFill>
              </a:defRPr>
            </a:lvl1pPr>
          </a:lstStyle>
          <a:p>
            <a:fld id="{A505DBE7-0ACF-E348-BBE2-A615BCE1D797}" type="slidenum">
              <a:rPr lang="en-US" smtClean="0"/>
              <a:pPr/>
              <a:t>‹#›</a:t>
            </a:fld>
            <a:endParaRPr lang="en-US" dirty="0"/>
          </a:p>
        </p:txBody>
      </p:sp>
      <p:pic>
        <p:nvPicPr>
          <p:cNvPr id="9" name="Picture 8"/>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5048" y="152400"/>
            <a:ext cx="1600200" cy="770224"/>
          </a:xfrm>
          <a:prstGeom prst="rect">
            <a:avLst/>
          </a:prstGeom>
          <a:noFill/>
        </p:spPr>
      </p:pic>
    </p:spTree>
    <p:extLst>
      <p:ext uri="{BB962C8B-B14F-4D97-AF65-F5344CB8AC3E}">
        <p14:creationId xmlns:p14="http://schemas.microsoft.com/office/powerpoint/2010/main" val="347626670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Line Title + 2-Column Content">
    <p:spTree>
      <p:nvGrpSpPr>
        <p:cNvPr id="1" name=""/>
        <p:cNvGrpSpPr/>
        <p:nvPr/>
      </p:nvGrpSpPr>
      <p:grpSpPr>
        <a:xfrm>
          <a:off x="0" y="0"/>
          <a:ext cx="0" cy="0"/>
          <a:chOff x="0" y="0"/>
          <a:chExt cx="0" cy="0"/>
        </a:xfrm>
      </p:grpSpPr>
      <p:sp>
        <p:nvSpPr>
          <p:cNvPr id="9" name="Rectangle 8"/>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title"/>
          </p:nvPr>
        </p:nvSpPr>
        <p:spPr>
          <a:xfrm>
            <a:off x="457200" y="356616"/>
            <a:ext cx="6629400" cy="621792"/>
          </a:xfrm>
          <a:prstGeom prst="rect">
            <a:avLst/>
          </a:prstGeom>
        </p:spPr>
        <p:txBody>
          <a:bodyPr/>
          <a:lstStyle>
            <a:lvl1pPr>
              <a:defRPr>
                <a:solidFill>
                  <a:srgbClr val="D5750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DF4FDA3-C98B-EA4E-8817-64F4090BAB92}" type="datetime4">
              <a:rPr lang="en-US" smtClean="0"/>
              <a:pPr/>
              <a:t>July 1, 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pPr/>
              <a:t>‹#›</a:t>
            </a:fld>
            <a:endParaRPr lang="en-US" dirty="0"/>
          </a:p>
        </p:txBody>
      </p:sp>
      <p:pic>
        <p:nvPicPr>
          <p:cNvPr id="10" name="Picture 9"/>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5048" y="152400"/>
            <a:ext cx="1600200" cy="770224"/>
          </a:xfrm>
          <a:prstGeom prst="rect">
            <a:avLst/>
          </a:prstGeom>
          <a:noFill/>
        </p:spPr>
      </p:pic>
    </p:spTree>
    <p:extLst>
      <p:ext uri="{BB962C8B-B14F-4D97-AF65-F5344CB8AC3E}">
        <p14:creationId xmlns:p14="http://schemas.microsoft.com/office/powerpoint/2010/main" val="20208531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1-Line Title + 2-Column Comparison">
    <p:spTree>
      <p:nvGrpSpPr>
        <p:cNvPr id="1" name=""/>
        <p:cNvGrpSpPr/>
        <p:nvPr/>
      </p:nvGrpSpPr>
      <p:grpSpPr>
        <a:xfrm>
          <a:off x="0" y="0"/>
          <a:ext cx="0" cy="0"/>
          <a:chOff x="0" y="0"/>
          <a:chExt cx="0" cy="0"/>
        </a:xfrm>
      </p:grpSpPr>
      <p:sp>
        <p:nvSpPr>
          <p:cNvPr id="11" name="Rectangle 10"/>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title"/>
          </p:nvPr>
        </p:nvSpPr>
        <p:spPr>
          <a:xfrm>
            <a:off x="457200" y="356616"/>
            <a:ext cx="6629400" cy="621792"/>
          </a:xfrm>
          <a:prstGeom prst="rect">
            <a:avLst/>
          </a:prstGeom>
        </p:spPr>
        <p:txBody>
          <a:bodyPr/>
          <a:lstStyle>
            <a:lvl1pPr>
              <a:defRPr>
                <a:solidFill>
                  <a:srgbClr val="D575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A67B99E-ACA9-3B49-9F4E-9CFF45A7F14A}" type="datetime4">
              <a:rPr lang="en-US" smtClean="0"/>
              <a:pPr/>
              <a:t>July 1, 2014</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pPr/>
              <a:t>‹#›</a:t>
            </a:fld>
            <a:endParaRPr lang="en-US" dirty="0"/>
          </a:p>
        </p:txBody>
      </p:sp>
      <p:pic>
        <p:nvPicPr>
          <p:cNvPr id="12" name="Picture 1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5048" y="152400"/>
            <a:ext cx="1600200" cy="770224"/>
          </a:xfrm>
          <a:prstGeom prst="rect">
            <a:avLst/>
          </a:prstGeom>
          <a:noFill/>
        </p:spPr>
      </p:pic>
    </p:spTree>
    <p:extLst>
      <p:ext uri="{BB962C8B-B14F-4D97-AF65-F5344CB8AC3E}">
        <p14:creationId xmlns:p14="http://schemas.microsoft.com/office/powerpoint/2010/main" val="273294158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Line Title + Picture with Caption">
    <p:spTree>
      <p:nvGrpSpPr>
        <p:cNvPr id="1" name=""/>
        <p:cNvGrpSpPr/>
        <p:nvPr/>
      </p:nvGrpSpPr>
      <p:grpSpPr>
        <a:xfrm>
          <a:off x="0" y="0"/>
          <a:ext cx="0" cy="0"/>
          <a:chOff x="0" y="0"/>
          <a:chExt cx="0" cy="0"/>
        </a:xfrm>
      </p:grpSpPr>
      <p:sp>
        <p:nvSpPr>
          <p:cNvPr id="9" name="Rectangle 8"/>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title"/>
          </p:nvPr>
        </p:nvSpPr>
        <p:spPr>
          <a:xfrm>
            <a:off x="457200" y="356615"/>
            <a:ext cx="6629400" cy="621792"/>
          </a:xfrm>
          <a:prstGeom prst="rect">
            <a:avLst/>
          </a:prstGeom>
        </p:spPr>
        <p:txBody>
          <a:bodyPr/>
          <a:lstStyle>
            <a:lvl1pPr>
              <a:defRPr>
                <a:solidFill>
                  <a:srgbClr val="D5750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95B9E8E-6868-BD41-B75D-7F7725F1694F}" type="datetime4">
              <a:rPr lang="en-US" smtClean="0"/>
              <a:pPr/>
              <a:t>July 1, 2014</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pPr/>
              <a:t>‹#›</a:t>
            </a:fld>
            <a:endParaRPr lang="en-US" dirty="0"/>
          </a:p>
        </p:txBody>
      </p:sp>
      <p:sp>
        <p:nvSpPr>
          <p:cNvPr id="7" name="Picture Placeholder 2"/>
          <p:cNvSpPr>
            <a:spLocks noGrp="1"/>
          </p:cNvSpPr>
          <p:nvPr>
            <p:ph type="pic" idx="1"/>
          </p:nvPr>
        </p:nvSpPr>
        <p:spPr>
          <a:xfrm>
            <a:off x="457200" y="1371600"/>
            <a:ext cx="8229600" cy="3886200"/>
          </a:xfrm>
        </p:spPr>
        <p:txBody>
          <a:bodyPr lIns="0" tIns="0" rIns="0" bIns="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3"/>
          <p:cNvSpPr>
            <a:spLocks noGrp="1"/>
          </p:cNvSpPr>
          <p:nvPr>
            <p:ph type="body" sz="half" idx="2"/>
          </p:nvPr>
        </p:nvSpPr>
        <p:spPr>
          <a:xfrm>
            <a:off x="457200" y="5486400"/>
            <a:ext cx="8229600" cy="685800"/>
          </a:xfrm>
        </p:spPr>
        <p:txBody>
          <a:bodyPr lIns="0" tIns="0" rIns="0" bIns="0">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10" name="Picture 9"/>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5048" y="152400"/>
            <a:ext cx="1600200" cy="770224"/>
          </a:xfrm>
          <a:prstGeom prst="rect">
            <a:avLst/>
          </a:prstGeom>
          <a:noFill/>
        </p:spPr>
      </p:pic>
    </p:spTree>
    <p:extLst>
      <p:ext uri="{BB962C8B-B14F-4D97-AF65-F5344CB8AC3E}">
        <p14:creationId xmlns:p14="http://schemas.microsoft.com/office/powerpoint/2010/main" val="48407639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Line Title Only">
    <p:spTree>
      <p:nvGrpSpPr>
        <p:cNvPr id="1" name=""/>
        <p:cNvGrpSpPr/>
        <p:nvPr/>
      </p:nvGrpSpPr>
      <p:grpSpPr>
        <a:xfrm>
          <a:off x="0" y="0"/>
          <a:ext cx="0" cy="0"/>
          <a:chOff x="0" y="0"/>
          <a:chExt cx="0" cy="0"/>
        </a:xfrm>
      </p:grpSpPr>
      <p:sp>
        <p:nvSpPr>
          <p:cNvPr id="7" name="Rectangle 6"/>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E5D3E66C-72C2-1240-90D0-E7332024CCF6}" type="datetime4">
              <a:rPr lang="en-US" smtClean="0"/>
              <a:pPr/>
              <a:t>July 1, 2014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pPr/>
              <a:t>‹#›</a:t>
            </a:fld>
            <a:endParaRPr lang="en-US" dirty="0"/>
          </a:p>
        </p:txBody>
      </p:sp>
      <p:sp>
        <p:nvSpPr>
          <p:cNvPr id="6" name="Title 1"/>
          <p:cNvSpPr>
            <a:spLocks noGrp="1"/>
          </p:cNvSpPr>
          <p:nvPr>
            <p:ph type="title"/>
          </p:nvPr>
        </p:nvSpPr>
        <p:spPr>
          <a:xfrm>
            <a:off x="457200" y="356615"/>
            <a:ext cx="6629400" cy="621792"/>
          </a:xfrm>
          <a:prstGeom prst="rect">
            <a:avLst/>
          </a:prstGeom>
        </p:spPr>
        <p:txBody>
          <a:bodyPr/>
          <a:lstStyle>
            <a:lvl1pPr>
              <a:defRPr>
                <a:solidFill>
                  <a:srgbClr val="D57500"/>
                </a:solidFill>
              </a:defRPr>
            </a:lvl1pPr>
          </a:lstStyle>
          <a:p>
            <a:r>
              <a:rPr lang="en-US" dirty="0"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5048" y="152400"/>
            <a:ext cx="1600200" cy="770224"/>
          </a:xfrm>
          <a:prstGeom prst="rect">
            <a:avLst/>
          </a:prstGeom>
          <a:noFill/>
        </p:spPr>
      </p:pic>
    </p:spTree>
    <p:extLst>
      <p:ext uri="{BB962C8B-B14F-4D97-AF65-F5344CB8AC3E}">
        <p14:creationId xmlns:p14="http://schemas.microsoft.com/office/powerpoint/2010/main" val="367266634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Line Title + Content">
    <p:spTree>
      <p:nvGrpSpPr>
        <p:cNvPr id="1" name=""/>
        <p:cNvGrpSpPr/>
        <p:nvPr/>
      </p:nvGrpSpPr>
      <p:grpSpPr>
        <a:xfrm>
          <a:off x="0" y="0"/>
          <a:ext cx="0" cy="0"/>
          <a:chOff x="0" y="0"/>
          <a:chExt cx="0" cy="0"/>
        </a:xfrm>
      </p:grpSpPr>
      <p:sp>
        <p:nvSpPr>
          <p:cNvPr id="10" name="Rectangle 9"/>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Title 1"/>
          <p:cNvSpPr>
            <a:spLocks noGrp="1"/>
          </p:cNvSpPr>
          <p:nvPr>
            <p:ph type="title"/>
          </p:nvPr>
        </p:nvSpPr>
        <p:spPr>
          <a:xfrm>
            <a:off x="457200" y="356613"/>
            <a:ext cx="6629400" cy="1005840"/>
          </a:xfrm>
        </p:spPr>
        <p:txBody>
          <a:bodyPr lIns="0" tIns="0" rIns="0" bIns="0" anchor="t" anchorCtr="0">
            <a:spAutoFit/>
          </a:bodyPr>
          <a:lstStyle>
            <a:lvl1pPr algn="l">
              <a:defRPr sz="2500" b="1">
                <a:solidFill>
                  <a:srgbClr val="D57500"/>
                </a:solidFill>
                <a:latin typeface="Arial"/>
                <a:cs typeface="Arial"/>
              </a:defRPr>
            </a:lvl1pPr>
          </a:lstStyle>
          <a:p>
            <a:r>
              <a:rPr lang="en-US" dirty="0" smtClean="0"/>
              <a:t>Click to edit Master title style</a:t>
            </a:r>
            <a:endParaRPr lang="en-US" dirty="0"/>
          </a:p>
        </p:txBody>
      </p:sp>
      <p:sp>
        <p:nvSpPr>
          <p:cNvPr id="9" name="Content Placeholder 2"/>
          <p:cNvSpPr>
            <a:spLocks noGrp="1"/>
          </p:cNvSpPr>
          <p:nvPr>
            <p:ph idx="1"/>
          </p:nvPr>
        </p:nvSpPr>
        <p:spPr>
          <a:xfrm>
            <a:off x="457200" y="1828799"/>
            <a:ext cx="8229600" cy="43434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B0510619-C3DC-1742-8D97-AA04E4DA4882}" type="datetime4">
              <a:rPr lang="en-US" smtClean="0"/>
              <a:pPr/>
              <a:t>July 1, 2014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pPr/>
              <a:t>‹#›</a:t>
            </a:fld>
            <a:endParaRPr lang="en-US" dirty="0"/>
          </a:p>
        </p:txBody>
      </p:sp>
      <p:pic>
        <p:nvPicPr>
          <p:cNvPr id="11" name="Picture 10"/>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5048" y="152400"/>
            <a:ext cx="1600200" cy="770224"/>
          </a:xfrm>
          <a:prstGeom prst="rect">
            <a:avLst/>
          </a:prstGeom>
          <a:noFill/>
        </p:spPr>
      </p:pic>
    </p:spTree>
    <p:extLst>
      <p:ext uri="{BB962C8B-B14F-4D97-AF65-F5344CB8AC3E}">
        <p14:creationId xmlns:p14="http://schemas.microsoft.com/office/powerpoint/2010/main" val="12894546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A74EED-4C87-41CA-B155-45D041EE1860}" type="datetimeFigureOut">
              <a:rPr lang="en-US" smtClean="0"/>
              <a:t>7/1/2014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3235F-5CE7-44AD-B181-6D222E8A5EF7}" type="slidenum">
              <a:rPr lang="en-US" smtClean="0"/>
              <a:t>‹#›</a:t>
            </a:fld>
            <a:endParaRPr lang="en-US"/>
          </a:p>
        </p:txBody>
      </p:sp>
    </p:spTree>
    <p:extLst>
      <p:ext uri="{BB962C8B-B14F-4D97-AF65-F5344CB8AC3E}">
        <p14:creationId xmlns:p14="http://schemas.microsoft.com/office/powerpoint/2010/main" val="1258020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Line Title + 2-Column Content">
    <p:spTree>
      <p:nvGrpSpPr>
        <p:cNvPr id="1" name=""/>
        <p:cNvGrpSpPr/>
        <p:nvPr/>
      </p:nvGrpSpPr>
      <p:grpSpPr>
        <a:xfrm>
          <a:off x="0" y="0"/>
          <a:ext cx="0" cy="0"/>
          <a:chOff x="0" y="0"/>
          <a:chExt cx="0" cy="0"/>
        </a:xfrm>
      </p:grpSpPr>
      <p:sp>
        <p:nvSpPr>
          <p:cNvPr id="9" name="Rectangle 8"/>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1" name="Title 1"/>
          <p:cNvSpPr>
            <a:spLocks noGrp="1"/>
          </p:cNvSpPr>
          <p:nvPr>
            <p:ph type="title"/>
          </p:nvPr>
        </p:nvSpPr>
        <p:spPr>
          <a:xfrm>
            <a:off x="457200" y="356613"/>
            <a:ext cx="6629400" cy="1005840"/>
          </a:xfrm>
        </p:spPr>
        <p:txBody>
          <a:bodyPr lIns="0" tIns="0" rIns="0" bIns="0" anchor="t">
            <a:spAutoFit/>
          </a:bodyPr>
          <a:lstStyle>
            <a:lvl1pPr algn="l">
              <a:defRPr sz="2500" b="1">
                <a:solidFill>
                  <a:srgbClr val="D57500"/>
                </a:solidFill>
                <a:latin typeface="Arial"/>
                <a:cs typeface="Arial"/>
              </a:defRPr>
            </a:lvl1pPr>
          </a:lstStyle>
          <a:p>
            <a:r>
              <a:rPr lang="en-US" dirty="0" smtClean="0"/>
              <a:t>Click to edit Master title style</a:t>
            </a:r>
            <a:endParaRPr lang="en-US" dirty="0"/>
          </a:p>
        </p:txBody>
      </p:sp>
      <p:sp>
        <p:nvSpPr>
          <p:cNvPr id="12" name="Content Placeholder 2"/>
          <p:cNvSpPr>
            <a:spLocks noGrp="1"/>
          </p:cNvSpPr>
          <p:nvPr>
            <p:ph sz="half" idx="1"/>
          </p:nvPr>
        </p:nvSpPr>
        <p:spPr>
          <a:xfrm>
            <a:off x="457200" y="1828799"/>
            <a:ext cx="3886200" cy="43434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2"/>
          </p:nvPr>
        </p:nvSpPr>
        <p:spPr>
          <a:xfrm>
            <a:off x="4800600" y="1828799"/>
            <a:ext cx="3886200" cy="4343400"/>
          </a:xfrm>
        </p:spPr>
        <p:txBody>
          <a:bodyPr lIns="0" t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8A472385-6839-5048-9797-D8A0E313B101}" type="datetime4">
              <a:rPr lang="en-US" smtClean="0"/>
              <a:pPr/>
              <a:t>July 1, 2014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pPr/>
              <a:t>‹#›</a:t>
            </a:fld>
            <a:endParaRPr lang="en-US" dirty="0"/>
          </a:p>
        </p:txBody>
      </p:sp>
      <p:pic>
        <p:nvPicPr>
          <p:cNvPr id="10" name="Picture 9"/>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5048" y="152400"/>
            <a:ext cx="1600200" cy="770224"/>
          </a:xfrm>
          <a:prstGeom prst="rect">
            <a:avLst/>
          </a:prstGeom>
          <a:noFill/>
        </p:spPr>
      </p:pic>
    </p:spTree>
    <p:extLst>
      <p:ext uri="{BB962C8B-B14F-4D97-AF65-F5344CB8AC3E}">
        <p14:creationId xmlns:p14="http://schemas.microsoft.com/office/powerpoint/2010/main" val="27839172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Line Title + 2-Column Comparison">
    <p:spTree>
      <p:nvGrpSpPr>
        <p:cNvPr id="1" name=""/>
        <p:cNvGrpSpPr/>
        <p:nvPr/>
      </p:nvGrpSpPr>
      <p:grpSpPr>
        <a:xfrm>
          <a:off x="0" y="0"/>
          <a:ext cx="0" cy="0"/>
          <a:chOff x="0" y="0"/>
          <a:chExt cx="0" cy="0"/>
        </a:xfrm>
      </p:grpSpPr>
      <p:sp>
        <p:nvSpPr>
          <p:cNvPr id="12" name="Rectangle 11"/>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1" name="Title 1"/>
          <p:cNvSpPr>
            <a:spLocks noGrp="1"/>
          </p:cNvSpPr>
          <p:nvPr>
            <p:ph type="title"/>
          </p:nvPr>
        </p:nvSpPr>
        <p:spPr>
          <a:xfrm>
            <a:off x="457200" y="356613"/>
            <a:ext cx="6629400" cy="1005840"/>
          </a:xfrm>
        </p:spPr>
        <p:txBody>
          <a:bodyPr lIns="0" tIns="0" rIns="0" bIns="0" anchor="t">
            <a:spAutoFit/>
          </a:bodyPr>
          <a:lstStyle>
            <a:lvl1pPr algn="l">
              <a:defRPr sz="2500" b="1">
                <a:solidFill>
                  <a:srgbClr val="D57500"/>
                </a:solidFill>
                <a:latin typeface="Arial"/>
                <a:cs typeface="Arial"/>
              </a:defRPr>
            </a:lvl1pPr>
          </a:lstStyle>
          <a:p>
            <a:r>
              <a:rPr lang="en-US" dirty="0" smtClean="0"/>
              <a:t>Click to edit Master title style</a:t>
            </a:r>
            <a:endParaRPr lang="en-US" dirty="0"/>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27EAC28F-3273-5C49-95C3-ED78200C4FB4}" type="datetime4">
              <a:rPr lang="en-US" smtClean="0"/>
              <a:pPr/>
              <a:t>July 1, 2014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pPr/>
              <a:t>‹#›</a:t>
            </a:fld>
            <a:endParaRPr lang="en-US" dirty="0"/>
          </a:p>
        </p:txBody>
      </p:sp>
      <p:sp>
        <p:nvSpPr>
          <p:cNvPr id="9" name="Text Placeholder 2"/>
          <p:cNvSpPr>
            <a:spLocks noGrp="1"/>
          </p:cNvSpPr>
          <p:nvPr>
            <p:ph type="body" idx="1"/>
          </p:nvPr>
        </p:nvSpPr>
        <p:spPr>
          <a:xfrm>
            <a:off x="457200" y="1828800"/>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3"/>
          <p:cNvSpPr>
            <a:spLocks noGrp="1"/>
          </p:cNvSpPr>
          <p:nvPr>
            <p:ph sz="half" idx="2"/>
          </p:nvPr>
        </p:nvSpPr>
        <p:spPr>
          <a:xfrm>
            <a:off x="457200" y="2514599"/>
            <a:ext cx="3886200" cy="36576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3"/>
          </p:nvPr>
        </p:nvSpPr>
        <p:spPr>
          <a:xfrm>
            <a:off x="4800600" y="1828799"/>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6" name="Content Placeholder 5"/>
          <p:cNvSpPr>
            <a:spLocks noGrp="1"/>
          </p:cNvSpPr>
          <p:nvPr>
            <p:ph sz="quarter" idx="4"/>
          </p:nvPr>
        </p:nvSpPr>
        <p:spPr>
          <a:xfrm>
            <a:off x="4800600" y="2514599"/>
            <a:ext cx="3886200" cy="36576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5048" y="152400"/>
            <a:ext cx="1600200" cy="770224"/>
          </a:xfrm>
          <a:prstGeom prst="rect">
            <a:avLst/>
          </a:prstGeom>
          <a:noFill/>
        </p:spPr>
      </p:pic>
    </p:spTree>
    <p:extLst>
      <p:ext uri="{BB962C8B-B14F-4D97-AF65-F5344CB8AC3E}">
        <p14:creationId xmlns:p14="http://schemas.microsoft.com/office/powerpoint/2010/main" val="125110811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Color Background">
    <p:spTree>
      <p:nvGrpSpPr>
        <p:cNvPr id="1" name=""/>
        <p:cNvGrpSpPr/>
        <p:nvPr/>
      </p:nvGrpSpPr>
      <p:grpSpPr>
        <a:xfrm>
          <a:off x="0" y="0"/>
          <a:ext cx="0" cy="0"/>
          <a:chOff x="0" y="0"/>
          <a:chExt cx="0" cy="0"/>
        </a:xfrm>
      </p:grpSpPr>
      <p:sp>
        <p:nvSpPr>
          <p:cNvPr id="11" name="Title 1"/>
          <p:cNvSpPr>
            <a:spLocks noGrp="1"/>
          </p:cNvSpPr>
          <p:nvPr>
            <p:ph type="title"/>
          </p:nvPr>
        </p:nvSpPr>
        <p:spPr>
          <a:xfrm>
            <a:off x="457200" y="356613"/>
            <a:ext cx="6629400" cy="1005840"/>
          </a:xfrm>
        </p:spPr>
        <p:txBody>
          <a:bodyPr lIns="0" tIns="0" rIns="0" bIns="0" anchor="t">
            <a:spAutoFit/>
          </a:bodyPr>
          <a:lstStyle>
            <a:lvl1pPr algn="l">
              <a:defRPr sz="2500" b="1">
                <a:solidFill>
                  <a:srgbClr val="D57500"/>
                </a:solidFill>
                <a:latin typeface="Arial"/>
                <a:cs typeface="Arial"/>
              </a:defRPr>
            </a:lvl1pPr>
          </a:lstStyle>
          <a:p>
            <a:r>
              <a:rPr lang="en-US" dirty="0" smtClean="0"/>
              <a:t>Click to edit Master title style</a:t>
            </a:r>
            <a:endParaRPr lang="en-US" dirty="0"/>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90AEF710-8C28-6546-9604-880FB4645B21}" type="datetime4">
              <a:rPr lang="en-US" smtClean="0"/>
              <a:pPr/>
              <a:t>July 1, 2014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pPr/>
              <a:t>‹#›</a:t>
            </a:fld>
            <a:endParaRPr lang="en-US" dirty="0"/>
          </a:p>
        </p:txBody>
      </p:sp>
      <p:sp>
        <p:nvSpPr>
          <p:cNvPr id="12" name="Content Placeholder 2"/>
          <p:cNvSpPr>
            <a:spLocks noGrp="1"/>
          </p:cNvSpPr>
          <p:nvPr>
            <p:ph idx="1"/>
          </p:nvPr>
        </p:nvSpPr>
        <p:spPr>
          <a:xfrm>
            <a:off x="457200" y="1828797"/>
            <a:ext cx="8229600" cy="4343400"/>
          </a:xfrm>
        </p:spPr>
        <p:txBody>
          <a:bodyPr lIns="0" tIns="0" rIns="0" bIns="0">
            <a:spAutoFit/>
          </a:bodyPr>
          <a:lstStyle>
            <a:lvl1pPr>
              <a:defRPr sz="2000">
                <a:solidFill>
                  <a:schemeClr val="tx1"/>
                </a:solidFill>
                <a:latin typeface="Arial"/>
                <a:cs typeface="Arial"/>
              </a:defRPr>
            </a:lvl1pPr>
            <a:lvl2pPr>
              <a:defRPr sz="1800">
                <a:solidFill>
                  <a:schemeClr val="tx1"/>
                </a:solidFill>
                <a:latin typeface="Arial"/>
                <a:cs typeface="Arial"/>
              </a:defRPr>
            </a:lvl2pPr>
            <a:lvl3pPr>
              <a:defRPr sz="1600">
                <a:solidFill>
                  <a:schemeClr val="tx1"/>
                </a:solidFill>
                <a:latin typeface="Arial"/>
                <a:cs typeface="Arial"/>
              </a:defRPr>
            </a:lvl3pPr>
            <a:lvl4pPr>
              <a:defRPr sz="1400">
                <a:solidFill>
                  <a:schemeClr val="tx1"/>
                </a:solidFill>
                <a:latin typeface="Arial"/>
                <a:cs typeface="Arial"/>
              </a:defRPr>
            </a:lvl4pPr>
            <a:lvl5pPr>
              <a:defRPr sz="1400">
                <a:solidFill>
                  <a:schemeClr val="tx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5048" y="152400"/>
            <a:ext cx="1600200" cy="770224"/>
          </a:xfrm>
          <a:prstGeom prst="rect">
            <a:avLst/>
          </a:prstGeom>
          <a:noFill/>
        </p:spPr>
      </p:pic>
    </p:spTree>
    <p:extLst>
      <p:ext uri="{BB962C8B-B14F-4D97-AF65-F5344CB8AC3E}">
        <p14:creationId xmlns:p14="http://schemas.microsoft.com/office/powerpoint/2010/main" val="107745848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Color Background + 2-Column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356613"/>
            <a:ext cx="6629400" cy="1005840"/>
          </a:xfrm>
        </p:spPr>
        <p:txBody>
          <a:bodyPr lIns="0" tIns="0" rIns="0" bIns="0" anchor="t">
            <a:spAutoFit/>
          </a:bodyPr>
          <a:lstStyle>
            <a:lvl1pPr algn="l">
              <a:defRPr sz="2500" b="1">
                <a:solidFill>
                  <a:srgbClr val="D57500"/>
                </a:solidFill>
                <a:latin typeface="Arial"/>
                <a:cs typeface="Arial"/>
              </a:defRPr>
            </a:lvl1pPr>
          </a:lstStyle>
          <a:p>
            <a:r>
              <a:rPr lang="en-US" dirty="0" smtClean="0"/>
              <a:t>Click to edit Master title style</a:t>
            </a:r>
            <a:endParaRPr lang="en-US" dirty="0"/>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CDDA9E2A-8607-5C4E-8C0A-43148951D912}" type="datetime4">
              <a:rPr lang="en-US" smtClean="0"/>
              <a:pPr/>
              <a:t>July 1, 2014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pPr/>
              <a:t>‹#›</a:t>
            </a:fld>
            <a:endParaRPr lang="en-US" dirty="0"/>
          </a:p>
        </p:txBody>
      </p:sp>
      <p:sp>
        <p:nvSpPr>
          <p:cNvPr id="7" name="Content Placeholder 2"/>
          <p:cNvSpPr>
            <a:spLocks noGrp="1"/>
          </p:cNvSpPr>
          <p:nvPr>
            <p:ph sz="half" idx="1"/>
          </p:nvPr>
        </p:nvSpPr>
        <p:spPr>
          <a:xfrm>
            <a:off x="457200" y="1828797"/>
            <a:ext cx="3886200" cy="4343400"/>
          </a:xfrm>
        </p:spPr>
        <p:txBody>
          <a:bodyPr lIns="0" tIns="0" rIns="0" bIns="0">
            <a:spAutoFit/>
          </a:bodyPr>
          <a:lstStyle>
            <a:lvl1pPr>
              <a:defRPr sz="2000">
                <a:solidFill>
                  <a:srgbClr val="000000"/>
                </a:solidFill>
                <a:latin typeface="Arial"/>
                <a:cs typeface="Arial"/>
              </a:defRPr>
            </a:lvl1pPr>
            <a:lvl2pPr>
              <a:defRPr sz="1800">
                <a:solidFill>
                  <a:srgbClr val="000000"/>
                </a:solidFill>
                <a:latin typeface="Arial"/>
                <a:cs typeface="Arial"/>
              </a:defRPr>
            </a:lvl2pPr>
            <a:lvl3pPr>
              <a:defRPr sz="1600">
                <a:solidFill>
                  <a:srgbClr val="000000"/>
                </a:solidFill>
                <a:latin typeface="Arial"/>
                <a:cs typeface="Arial"/>
              </a:defRPr>
            </a:lvl3pPr>
            <a:lvl4pPr>
              <a:defRPr sz="1400">
                <a:solidFill>
                  <a:srgbClr val="000000"/>
                </a:solidFill>
                <a:latin typeface="Arial"/>
                <a:cs typeface="Arial"/>
              </a:defRPr>
            </a:lvl4pPr>
            <a:lvl5pPr>
              <a:defRPr sz="1400">
                <a:solidFill>
                  <a:srgbClr val="000000"/>
                </a:solidFill>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800600" y="1828797"/>
            <a:ext cx="3886200" cy="4343400"/>
          </a:xfrm>
        </p:spPr>
        <p:txBody>
          <a:bodyPr lIns="0" tIns="0" bIns="0">
            <a:spAutoFit/>
          </a:bodyPr>
          <a:lstStyle>
            <a:lvl1pPr>
              <a:defRPr sz="2000">
                <a:solidFill>
                  <a:srgbClr val="000000"/>
                </a:solidFill>
                <a:latin typeface="Arial"/>
                <a:cs typeface="Arial"/>
              </a:defRPr>
            </a:lvl1pPr>
            <a:lvl2pPr>
              <a:defRPr sz="1800">
                <a:solidFill>
                  <a:srgbClr val="000000"/>
                </a:solidFill>
                <a:latin typeface="Arial"/>
                <a:cs typeface="Arial"/>
              </a:defRPr>
            </a:lvl2pPr>
            <a:lvl3pPr>
              <a:defRPr sz="1600">
                <a:solidFill>
                  <a:srgbClr val="000000"/>
                </a:solidFill>
                <a:latin typeface="Arial"/>
                <a:cs typeface="Arial"/>
              </a:defRPr>
            </a:lvl3pPr>
            <a:lvl4pPr>
              <a:defRPr sz="1400">
                <a:solidFill>
                  <a:srgbClr val="000000"/>
                </a:solidFill>
                <a:latin typeface="Arial"/>
                <a:cs typeface="Arial"/>
              </a:defRPr>
            </a:lvl4pPr>
            <a:lvl5pPr>
              <a:defRPr sz="1400">
                <a:solidFill>
                  <a:srgbClr val="000000"/>
                </a:solidFill>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5048" y="152400"/>
            <a:ext cx="1600200" cy="770224"/>
          </a:xfrm>
          <a:prstGeom prst="rect">
            <a:avLst/>
          </a:prstGeom>
          <a:noFill/>
        </p:spPr>
      </p:pic>
    </p:spTree>
    <p:extLst>
      <p:ext uri="{BB962C8B-B14F-4D97-AF65-F5344CB8AC3E}">
        <p14:creationId xmlns:p14="http://schemas.microsoft.com/office/powerpoint/2010/main" val="423994715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Color Background + 2-Column Comparison">
    <p:spTree>
      <p:nvGrpSpPr>
        <p:cNvPr id="1" name=""/>
        <p:cNvGrpSpPr/>
        <p:nvPr/>
      </p:nvGrpSpPr>
      <p:grpSpPr>
        <a:xfrm>
          <a:off x="0" y="0"/>
          <a:ext cx="0" cy="0"/>
          <a:chOff x="0" y="0"/>
          <a:chExt cx="0" cy="0"/>
        </a:xfrm>
      </p:grpSpPr>
      <p:sp>
        <p:nvSpPr>
          <p:cNvPr id="11" name="Title 1"/>
          <p:cNvSpPr>
            <a:spLocks noGrp="1"/>
          </p:cNvSpPr>
          <p:nvPr>
            <p:ph type="title"/>
          </p:nvPr>
        </p:nvSpPr>
        <p:spPr>
          <a:xfrm>
            <a:off x="457200" y="356613"/>
            <a:ext cx="6629400" cy="1005840"/>
          </a:xfrm>
        </p:spPr>
        <p:txBody>
          <a:bodyPr lIns="0" tIns="0" rIns="0" bIns="0" anchor="t">
            <a:spAutoFit/>
          </a:bodyPr>
          <a:lstStyle>
            <a:lvl1pPr algn="l">
              <a:defRPr sz="2500" b="1">
                <a:solidFill>
                  <a:srgbClr val="D57500"/>
                </a:solidFill>
                <a:latin typeface="Arial"/>
                <a:cs typeface="Arial"/>
              </a:defRPr>
            </a:lvl1pPr>
          </a:lstStyle>
          <a:p>
            <a:r>
              <a:rPr lang="en-US" dirty="0" smtClean="0"/>
              <a:t>Click to edit Master title style</a:t>
            </a:r>
            <a:endParaRPr lang="en-US" dirty="0"/>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178605C4-A25A-B649-99D1-F205BCD3665C}" type="datetime4">
              <a:rPr lang="en-US" smtClean="0"/>
              <a:pPr/>
              <a:t>July 1, 2014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pPr/>
              <a:t>‹#›</a:t>
            </a:fld>
            <a:endParaRPr lang="en-US" dirty="0"/>
          </a:p>
        </p:txBody>
      </p:sp>
      <p:sp>
        <p:nvSpPr>
          <p:cNvPr id="14" name="Text Placeholder 2"/>
          <p:cNvSpPr>
            <a:spLocks noGrp="1"/>
          </p:cNvSpPr>
          <p:nvPr>
            <p:ph type="body" idx="1"/>
          </p:nvPr>
        </p:nvSpPr>
        <p:spPr>
          <a:xfrm>
            <a:off x="457200" y="1828799"/>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3"/>
          <p:cNvSpPr>
            <a:spLocks noGrp="1"/>
          </p:cNvSpPr>
          <p:nvPr>
            <p:ph sz="half" idx="2"/>
          </p:nvPr>
        </p:nvSpPr>
        <p:spPr>
          <a:xfrm>
            <a:off x="457200" y="2514599"/>
            <a:ext cx="3886200" cy="36576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4"/>
          <p:cNvSpPr>
            <a:spLocks noGrp="1"/>
          </p:cNvSpPr>
          <p:nvPr>
            <p:ph type="body" sz="quarter" idx="3"/>
          </p:nvPr>
        </p:nvSpPr>
        <p:spPr>
          <a:xfrm>
            <a:off x="4800600" y="1828799"/>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7" name="Content Placeholder 5"/>
          <p:cNvSpPr>
            <a:spLocks noGrp="1"/>
          </p:cNvSpPr>
          <p:nvPr>
            <p:ph sz="quarter" idx="4"/>
          </p:nvPr>
        </p:nvSpPr>
        <p:spPr>
          <a:xfrm>
            <a:off x="4800600" y="2514599"/>
            <a:ext cx="3886200" cy="36576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5048" y="152400"/>
            <a:ext cx="1600200" cy="770224"/>
          </a:xfrm>
          <a:prstGeom prst="rect">
            <a:avLst/>
          </a:prstGeom>
          <a:noFill/>
        </p:spPr>
      </p:pic>
    </p:spTree>
    <p:extLst>
      <p:ext uri="{BB962C8B-B14F-4D97-AF65-F5344CB8AC3E}">
        <p14:creationId xmlns:p14="http://schemas.microsoft.com/office/powerpoint/2010/main" val="53287411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Color Background + Picture with Caption">
    <p:spTree>
      <p:nvGrpSpPr>
        <p:cNvPr id="1" name=""/>
        <p:cNvGrpSpPr/>
        <p:nvPr/>
      </p:nvGrpSpPr>
      <p:grpSpPr>
        <a:xfrm>
          <a:off x="0" y="0"/>
          <a:ext cx="0" cy="0"/>
          <a:chOff x="0" y="0"/>
          <a:chExt cx="0" cy="0"/>
        </a:xfrm>
      </p:grpSpPr>
      <p:sp>
        <p:nvSpPr>
          <p:cNvPr id="11" name="Title 1"/>
          <p:cNvSpPr>
            <a:spLocks noGrp="1"/>
          </p:cNvSpPr>
          <p:nvPr>
            <p:ph type="title"/>
          </p:nvPr>
        </p:nvSpPr>
        <p:spPr>
          <a:xfrm>
            <a:off x="457200" y="356613"/>
            <a:ext cx="6629400" cy="1005840"/>
          </a:xfrm>
        </p:spPr>
        <p:txBody>
          <a:bodyPr lIns="0" tIns="0" rIns="0" bIns="0" anchor="t">
            <a:spAutoFit/>
          </a:bodyPr>
          <a:lstStyle>
            <a:lvl1pPr algn="l">
              <a:defRPr sz="2500" b="1">
                <a:solidFill>
                  <a:srgbClr val="D57500"/>
                </a:solidFill>
                <a:latin typeface="Arial"/>
                <a:cs typeface="Arial"/>
              </a:defRPr>
            </a:lvl1pPr>
          </a:lstStyle>
          <a:p>
            <a:r>
              <a:rPr lang="en-US" dirty="0" smtClean="0"/>
              <a:t>Click to edit Master title style</a:t>
            </a:r>
            <a:endParaRPr lang="en-US" dirty="0"/>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28CD72E9-4AED-4D4C-8150-C415CA6AC4E9}" type="datetime4">
              <a:rPr lang="en-US" smtClean="0"/>
              <a:pPr/>
              <a:t>July 1, 2014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pPr/>
              <a:t>‹#›</a:t>
            </a:fld>
            <a:endParaRPr lang="en-US" dirty="0"/>
          </a:p>
        </p:txBody>
      </p:sp>
      <p:sp>
        <p:nvSpPr>
          <p:cNvPr id="10" name="Picture Placeholder 2"/>
          <p:cNvSpPr>
            <a:spLocks noGrp="1"/>
          </p:cNvSpPr>
          <p:nvPr>
            <p:ph type="pic" idx="1"/>
          </p:nvPr>
        </p:nvSpPr>
        <p:spPr>
          <a:xfrm>
            <a:off x="457200" y="1828800"/>
            <a:ext cx="8229600" cy="3429000"/>
          </a:xfrm>
        </p:spPr>
        <p:txBody>
          <a:bodyPr lIns="0" tIns="0" rIns="0" bIns="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2" name="Text Placeholder 3"/>
          <p:cNvSpPr>
            <a:spLocks noGrp="1"/>
          </p:cNvSpPr>
          <p:nvPr>
            <p:ph type="body" sz="half" idx="2"/>
          </p:nvPr>
        </p:nvSpPr>
        <p:spPr>
          <a:xfrm>
            <a:off x="457200" y="5486400"/>
            <a:ext cx="8229600" cy="685800"/>
          </a:xfrm>
        </p:spPr>
        <p:txBody>
          <a:bodyPr lIns="0" tIns="0" rIns="0" bIns="0">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5048" y="152400"/>
            <a:ext cx="1600200" cy="770224"/>
          </a:xfrm>
          <a:prstGeom prst="rect">
            <a:avLst/>
          </a:prstGeom>
          <a:noFill/>
        </p:spPr>
      </p:pic>
    </p:spTree>
    <p:extLst>
      <p:ext uri="{BB962C8B-B14F-4D97-AF65-F5344CB8AC3E}">
        <p14:creationId xmlns:p14="http://schemas.microsoft.com/office/powerpoint/2010/main" val="86060956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Color Background + Title Only">
    <p:spTree>
      <p:nvGrpSpPr>
        <p:cNvPr id="1" name=""/>
        <p:cNvGrpSpPr/>
        <p:nvPr/>
      </p:nvGrpSpPr>
      <p:grpSpPr>
        <a:xfrm>
          <a:off x="0" y="0"/>
          <a:ext cx="0" cy="0"/>
          <a:chOff x="0" y="0"/>
          <a:chExt cx="0" cy="0"/>
        </a:xfrm>
      </p:grpSpPr>
      <p:sp>
        <p:nvSpPr>
          <p:cNvPr id="11" name="Title 1"/>
          <p:cNvSpPr>
            <a:spLocks noGrp="1"/>
          </p:cNvSpPr>
          <p:nvPr>
            <p:ph type="title"/>
          </p:nvPr>
        </p:nvSpPr>
        <p:spPr>
          <a:xfrm>
            <a:off x="457200" y="356613"/>
            <a:ext cx="6629400" cy="1005840"/>
          </a:xfrm>
        </p:spPr>
        <p:txBody>
          <a:bodyPr lIns="0" tIns="0" rIns="0" bIns="0" anchor="t">
            <a:spAutoFit/>
          </a:bodyPr>
          <a:lstStyle>
            <a:lvl1pPr algn="l">
              <a:defRPr sz="2500" b="1">
                <a:solidFill>
                  <a:srgbClr val="D57500"/>
                </a:solidFill>
                <a:latin typeface="Arial"/>
                <a:cs typeface="Arial"/>
              </a:defRPr>
            </a:lvl1pPr>
          </a:lstStyle>
          <a:p>
            <a:r>
              <a:rPr lang="en-US" dirty="0" smtClean="0"/>
              <a:t>Click to edit Master title style</a:t>
            </a:r>
            <a:endParaRPr lang="en-US" dirty="0"/>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93F589BE-4EC2-DF4F-9D75-1E8273666669}" type="datetime4">
              <a:rPr lang="en-US" smtClean="0"/>
              <a:pPr/>
              <a:t>July 1, 2014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pPr/>
              <a:t>‹#›</a:t>
            </a:fld>
            <a:endParaRPr lang="en-US" dirty="0"/>
          </a:p>
        </p:txBody>
      </p:sp>
      <p:pic>
        <p:nvPicPr>
          <p:cNvPr id="6" name="Picture 5"/>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5048" y="152400"/>
            <a:ext cx="1600200" cy="770224"/>
          </a:xfrm>
          <a:prstGeom prst="rect">
            <a:avLst/>
          </a:prstGeom>
          <a:noFill/>
        </p:spPr>
      </p:pic>
    </p:spTree>
    <p:extLst>
      <p:ext uri="{BB962C8B-B14F-4D97-AF65-F5344CB8AC3E}">
        <p14:creationId xmlns:p14="http://schemas.microsoft.com/office/powerpoint/2010/main" val="174495512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p:cNvSpPr txBox="1">
            <a:spLocks noGrp="1"/>
          </p:cNvSpPr>
          <p:nvPr>
            <p:ph type="sldNum" sz="quarter" idx="10"/>
          </p:nvPr>
        </p:nvSpPr>
        <p:spPr>
          <a:ln/>
        </p:spPr>
        <p:txBody>
          <a:bodyPr/>
          <a:lstStyle>
            <a:lvl1pPr>
              <a:defRPr/>
            </a:lvl1pPr>
          </a:lstStyle>
          <a:p>
            <a:pPr>
              <a:defRPr/>
            </a:pPr>
            <a:fld id="{07905C34-E2D4-45F0-A0DC-DF30045C7AA7}" type="slidenum">
              <a:rPr/>
              <a:pPr>
                <a:defRPr/>
              </a:pPr>
              <a:t>‹#›</a:t>
            </a:fld>
            <a:endParaRPr dirty="0"/>
          </a:p>
        </p:txBody>
      </p:sp>
      <p:pic>
        <p:nvPicPr>
          <p:cNvPr id="5" name="Picture 4"/>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5048" y="152400"/>
            <a:ext cx="1600200" cy="770224"/>
          </a:xfrm>
          <a:prstGeom prst="rect">
            <a:avLst/>
          </a:prstGeom>
          <a:noFill/>
        </p:spPr>
      </p:pic>
    </p:spTree>
    <p:extLst>
      <p:ext uri="{BB962C8B-B14F-4D97-AF65-F5344CB8AC3E}">
        <p14:creationId xmlns:p14="http://schemas.microsoft.com/office/powerpoint/2010/main" val="558904358"/>
      </p:ext>
    </p:extLst>
  </p:cSld>
  <p:clrMapOvr>
    <a:masterClrMapping/>
  </p:clrMapOvr>
  <p:transition/>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A74EED-4C87-41CA-B155-45D041EE1860}" type="datetimeFigureOut">
              <a:rPr lang="en-US" smtClean="0"/>
              <a:t>7/1/2014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3235F-5CE7-44AD-B181-6D222E8A5EF7}" type="slidenum">
              <a:rPr lang="en-US" smtClean="0"/>
              <a:t>‹#›</a:t>
            </a:fld>
            <a:endParaRPr lang="en-US"/>
          </a:p>
        </p:txBody>
      </p:sp>
    </p:spTree>
    <p:extLst>
      <p:ext uri="{BB962C8B-B14F-4D97-AF65-F5344CB8AC3E}">
        <p14:creationId xmlns:p14="http://schemas.microsoft.com/office/powerpoint/2010/main" val="3741571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A74EED-4C87-41CA-B155-45D041EE1860}" type="datetimeFigureOut">
              <a:rPr lang="en-US" smtClean="0"/>
              <a:t>7/1/2014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3235F-5CE7-44AD-B181-6D222E8A5EF7}" type="slidenum">
              <a:rPr lang="en-US" smtClean="0"/>
              <a:t>‹#›</a:t>
            </a:fld>
            <a:endParaRPr lang="en-US"/>
          </a:p>
        </p:txBody>
      </p:sp>
    </p:spTree>
    <p:extLst>
      <p:ext uri="{BB962C8B-B14F-4D97-AF65-F5344CB8AC3E}">
        <p14:creationId xmlns:p14="http://schemas.microsoft.com/office/powerpoint/2010/main" val="3906102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A74EED-4C87-41CA-B155-45D041EE1860}" type="datetimeFigureOut">
              <a:rPr lang="en-US" smtClean="0"/>
              <a:t>7/1/2014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53235F-5CE7-44AD-B181-6D222E8A5EF7}" type="slidenum">
              <a:rPr lang="en-US" smtClean="0"/>
              <a:t>‹#›</a:t>
            </a:fld>
            <a:endParaRPr lang="en-US"/>
          </a:p>
        </p:txBody>
      </p:sp>
    </p:spTree>
    <p:extLst>
      <p:ext uri="{BB962C8B-B14F-4D97-AF65-F5344CB8AC3E}">
        <p14:creationId xmlns:p14="http://schemas.microsoft.com/office/powerpoint/2010/main" val="3900812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A74EED-4C87-41CA-B155-45D041EE1860}" type="datetimeFigureOut">
              <a:rPr lang="en-US" smtClean="0"/>
              <a:t>7/1/2014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53235F-5CE7-44AD-B181-6D222E8A5EF7}" type="slidenum">
              <a:rPr lang="en-US" smtClean="0"/>
              <a:t>‹#›</a:t>
            </a:fld>
            <a:endParaRPr lang="en-US"/>
          </a:p>
        </p:txBody>
      </p:sp>
    </p:spTree>
    <p:extLst>
      <p:ext uri="{BB962C8B-B14F-4D97-AF65-F5344CB8AC3E}">
        <p14:creationId xmlns:p14="http://schemas.microsoft.com/office/powerpoint/2010/main" val="31718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A74EED-4C87-41CA-B155-45D041EE1860}" type="datetimeFigureOut">
              <a:rPr lang="en-US" smtClean="0"/>
              <a:t>7/1/2014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53235F-5CE7-44AD-B181-6D222E8A5EF7}" type="slidenum">
              <a:rPr lang="en-US" smtClean="0"/>
              <a:t>‹#›</a:t>
            </a:fld>
            <a:endParaRPr lang="en-US"/>
          </a:p>
        </p:txBody>
      </p:sp>
    </p:spTree>
    <p:extLst>
      <p:ext uri="{BB962C8B-B14F-4D97-AF65-F5344CB8AC3E}">
        <p14:creationId xmlns:p14="http://schemas.microsoft.com/office/powerpoint/2010/main" val="3724877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A74EED-4C87-41CA-B155-45D041EE1860}" type="datetimeFigureOut">
              <a:rPr lang="en-US" smtClean="0"/>
              <a:t>7/1/2014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3235F-5CE7-44AD-B181-6D222E8A5EF7}" type="slidenum">
              <a:rPr lang="en-US" smtClean="0"/>
              <a:t>‹#›</a:t>
            </a:fld>
            <a:endParaRPr lang="en-US"/>
          </a:p>
        </p:txBody>
      </p:sp>
    </p:spTree>
    <p:extLst>
      <p:ext uri="{BB962C8B-B14F-4D97-AF65-F5344CB8AC3E}">
        <p14:creationId xmlns:p14="http://schemas.microsoft.com/office/powerpoint/2010/main" val="37446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A74EED-4C87-41CA-B155-45D041EE1860}" type="datetimeFigureOut">
              <a:rPr lang="en-US" smtClean="0"/>
              <a:t>7/1/2014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3235F-5CE7-44AD-B181-6D222E8A5EF7}" type="slidenum">
              <a:rPr lang="en-US" smtClean="0"/>
              <a:t>‹#›</a:t>
            </a:fld>
            <a:endParaRPr lang="en-US"/>
          </a:p>
        </p:txBody>
      </p:sp>
    </p:spTree>
    <p:extLst>
      <p:ext uri="{BB962C8B-B14F-4D97-AF65-F5344CB8AC3E}">
        <p14:creationId xmlns:p14="http://schemas.microsoft.com/office/powerpoint/2010/main" val="3701432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3.emf"/><Relationship Id="rId3" Type="http://schemas.openxmlformats.org/officeDocument/2006/relationships/slideLayout" Target="../slideLayouts/slideLayout15.xml"/><Relationship Id="rId21" Type="http://schemas.openxmlformats.org/officeDocument/2006/relationships/image" Target="../media/image5.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jpg"/><Relationship Id="rId2" Type="http://schemas.openxmlformats.org/officeDocument/2006/relationships/slideLayout" Target="../slideLayouts/slideLayout14.xml"/><Relationship Id="rId16" Type="http://schemas.openxmlformats.org/officeDocument/2006/relationships/theme" Target="../theme/theme2.xml"/><Relationship Id="rId20"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image" Target="../media/image7.png"/><Relationship Id="rId10" Type="http://schemas.openxmlformats.org/officeDocument/2006/relationships/slideLayout" Target="../slideLayouts/slideLayout22.xml"/><Relationship Id="rId19"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A74EED-4C87-41CA-B155-45D041EE1860}" type="datetimeFigureOut">
              <a:rPr lang="en-US" smtClean="0"/>
              <a:t>7/1/2014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3235F-5CE7-44AD-B181-6D222E8A5EF7}" type="slidenum">
              <a:rPr lang="en-US" smtClean="0"/>
              <a:t>‹#›</a:t>
            </a:fld>
            <a:endParaRPr lang="en-US"/>
          </a:p>
        </p:txBody>
      </p:sp>
    </p:spTree>
    <p:extLst>
      <p:ext uri="{BB962C8B-B14F-4D97-AF65-F5344CB8AC3E}">
        <p14:creationId xmlns:p14="http://schemas.microsoft.com/office/powerpoint/2010/main" val="887896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latinum_PowerPoint_Background_08-19-2011.jp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Placeholder 1"/>
          <p:cNvSpPr>
            <a:spLocks noGrp="1"/>
          </p:cNvSpPr>
          <p:nvPr>
            <p:ph type="title"/>
          </p:nvPr>
        </p:nvSpPr>
        <p:spPr>
          <a:xfrm>
            <a:off x="457200" y="356613"/>
            <a:ext cx="6629400" cy="621792"/>
          </a:xfrm>
          <a:prstGeom prst="rect">
            <a:avLst/>
          </a:prstGeom>
        </p:spPr>
        <p:txBody>
          <a:bodyPr vert="horz" lIns="0" tIns="0" rIns="0" bIns="0" rtlCol="0" anchor="t">
            <a:spAutoFit/>
          </a:bodyPr>
          <a:lstStyle/>
          <a:p>
            <a:r>
              <a:rPr lang="en-US" dirty="0" smtClean="0"/>
              <a:t>Click to edit Master title style</a:t>
            </a:r>
            <a:endParaRPr lang="en-US" dirty="0"/>
          </a:p>
        </p:txBody>
      </p:sp>
      <p:sp>
        <p:nvSpPr>
          <p:cNvPr id="14" name="Text Placeholder 2"/>
          <p:cNvSpPr>
            <a:spLocks noGrp="1"/>
          </p:cNvSpPr>
          <p:nvPr>
            <p:ph type="body" idx="1"/>
          </p:nvPr>
        </p:nvSpPr>
        <p:spPr>
          <a:xfrm>
            <a:off x="457200" y="1828800"/>
            <a:ext cx="8229600" cy="43434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Date Placeholder 3"/>
          <p:cNvSpPr>
            <a:spLocks noGrp="1"/>
          </p:cNvSpPr>
          <p:nvPr>
            <p:ph type="dt" sz="half" idx="2"/>
          </p:nvPr>
        </p:nvSpPr>
        <p:spPr>
          <a:xfrm>
            <a:off x="457200" y="6356350"/>
            <a:ext cx="2133600" cy="365125"/>
          </a:xfrm>
          <a:prstGeom prst="rect">
            <a:avLst/>
          </a:prstGeom>
        </p:spPr>
        <p:txBody>
          <a:bodyPr vert="horz" lIns="0" tIns="0" rIns="0" bIns="0" rtlCol="0" anchor="ctr"/>
          <a:lstStyle>
            <a:lvl1pPr algn="l">
              <a:defRPr sz="900">
                <a:solidFill>
                  <a:srgbClr val="707276"/>
                </a:solidFill>
                <a:latin typeface="Arial"/>
                <a:cs typeface="Arial"/>
              </a:defRPr>
            </a:lvl1pPr>
          </a:lstStyle>
          <a:p>
            <a:pPr defTabSz="457200"/>
            <a:fld id="{1205DB16-F3E1-7B41-BE18-DA9132C94C8C}" type="datetime4">
              <a:rPr lang="en-US" smtClean="0"/>
              <a:pPr defTabSz="457200"/>
              <a:t>July 1, 2014</a:t>
            </a:fld>
            <a:endParaRPr lang="en-US" dirty="0"/>
          </a:p>
        </p:txBody>
      </p:sp>
      <p:sp>
        <p:nvSpPr>
          <p:cNvPr id="16" name="Footer Placeholder 4"/>
          <p:cNvSpPr>
            <a:spLocks noGrp="1"/>
          </p:cNvSpPr>
          <p:nvPr>
            <p:ph type="ftr" sz="quarter" idx="3"/>
          </p:nvPr>
        </p:nvSpPr>
        <p:spPr>
          <a:xfrm>
            <a:off x="3124200" y="6356350"/>
            <a:ext cx="2895600" cy="365125"/>
          </a:xfrm>
          <a:prstGeom prst="rect">
            <a:avLst/>
          </a:prstGeom>
        </p:spPr>
        <p:txBody>
          <a:bodyPr vert="horz" lIns="0" tIns="0" rIns="0" bIns="0" rtlCol="0" anchor="ctr"/>
          <a:lstStyle>
            <a:lvl1pPr algn="ctr">
              <a:defRPr sz="900">
                <a:solidFill>
                  <a:srgbClr val="707276"/>
                </a:solidFill>
                <a:latin typeface="Arial"/>
                <a:cs typeface="Arial"/>
              </a:defRPr>
            </a:lvl1pPr>
          </a:lstStyle>
          <a:p>
            <a:pPr defTabSz="457200"/>
            <a:endParaRPr lang="en-US" dirty="0"/>
          </a:p>
        </p:txBody>
      </p:sp>
      <p:sp>
        <p:nvSpPr>
          <p:cNvPr id="17" name="Slide Number Placeholder 5"/>
          <p:cNvSpPr>
            <a:spLocks noGrp="1"/>
          </p:cNvSpPr>
          <p:nvPr>
            <p:ph type="sldNum" sz="quarter" idx="4"/>
          </p:nvPr>
        </p:nvSpPr>
        <p:spPr>
          <a:xfrm>
            <a:off x="6553200" y="6356350"/>
            <a:ext cx="2133600" cy="365125"/>
          </a:xfrm>
          <a:prstGeom prst="rect">
            <a:avLst/>
          </a:prstGeom>
        </p:spPr>
        <p:txBody>
          <a:bodyPr vert="horz" lIns="0" tIns="0" rIns="0" bIns="0" rtlCol="0" anchor="ctr"/>
          <a:lstStyle>
            <a:lvl1pPr algn="r">
              <a:defRPr sz="900">
                <a:solidFill>
                  <a:srgbClr val="707276"/>
                </a:solidFill>
                <a:latin typeface="Arial"/>
                <a:cs typeface="Arial"/>
              </a:defRPr>
            </a:lvl1pPr>
          </a:lstStyle>
          <a:p>
            <a:pPr defTabSz="457200"/>
            <a:fld id="{03722D57-58D6-9447-A6D5-A97F6C35A8FB}" type="slidenum">
              <a:rPr lang="en-US" smtClean="0"/>
              <a:pPr defTabSz="457200"/>
              <a:t>‹#›</a:t>
            </a:fld>
            <a:endParaRPr lang="en-US" dirty="0"/>
          </a:p>
        </p:txBody>
      </p:sp>
      <p:pic>
        <p:nvPicPr>
          <p:cNvPr id="18" name="Picture 17"/>
          <p:cNvPicPr>
            <a:picLocks noChangeAspect="1"/>
          </p:cNvPicPr>
          <p:nvPr userDrawn="1"/>
        </p:nvPicPr>
        <p:blipFill>
          <a:blip r:embed="rId18"/>
          <a:stretch>
            <a:fillRect/>
          </a:stretch>
        </p:blipFill>
        <p:spPr>
          <a:xfrm>
            <a:off x="7571232" y="128016"/>
            <a:ext cx="1444752" cy="728657"/>
          </a:xfrm>
          <a:prstGeom prst="rect">
            <a:avLst/>
          </a:prstGeom>
        </p:spPr>
      </p:pic>
      <p:pic>
        <p:nvPicPr>
          <p:cNvPr id="10" name="Picture 9"/>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405048" y="125104"/>
            <a:ext cx="1600200" cy="770224"/>
          </a:xfrm>
          <a:prstGeom prst="rect">
            <a:avLst/>
          </a:prstGeom>
          <a:noFill/>
        </p:spPr>
      </p:pic>
    </p:spTree>
    <p:extLst>
      <p:ext uri="{BB962C8B-B14F-4D97-AF65-F5344CB8AC3E}">
        <p14:creationId xmlns:p14="http://schemas.microsoft.com/office/powerpoint/2010/main" val="139685873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7" r:id="rId15"/>
  </p:sldLayoutIdLst>
  <p:timing>
    <p:tnLst>
      <p:par>
        <p:cTn id="1" dur="indefinite" restart="never" nodeType="tmRoot"/>
      </p:par>
    </p:tnLst>
  </p:timing>
  <p:hf hdr="0"/>
  <p:txStyles>
    <p:titleStyle>
      <a:lvl1pPr algn="l" defTabSz="457200" rtl="0" eaLnBrk="1" latinLnBrk="0" hangingPunct="1">
        <a:spcBef>
          <a:spcPct val="0"/>
        </a:spcBef>
        <a:buNone/>
        <a:defRPr sz="2500" b="1" kern="1200">
          <a:solidFill>
            <a:srgbClr val="D57500"/>
          </a:solidFill>
          <a:latin typeface="Arial"/>
          <a:ea typeface="+mj-ea"/>
          <a:cs typeface="Arial"/>
        </a:defRPr>
      </a:lvl1pPr>
    </p:titleStyle>
    <p:bodyStyle>
      <a:lvl1pPr marL="342900" indent="-342900" algn="l" defTabSz="457200" rtl="0" eaLnBrk="1" latinLnBrk="0" hangingPunct="1">
        <a:spcBef>
          <a:spcPct val="20000"/>
        </a:spcBef>
        <a:buSzPct val="100000"/>
        <a:buFontTx/>
        <a:buBlip>
          <a:blip r:embed="rId20"/>
        </a:buBlip>
        <a:defRPr sz="2000" kern="1200">
          <a:solidFill>
            <a:schemeClr val="tx1"/>
          </a:solidFill>
          <a:latin typeface="Arial"/>
          <a:ea typeface="+mn-ea"/>
          <a:cs typeface="Arial"/>
        </a:defRPr>
      </a:lvl1pPr>
      <a:lvl2pPr marL="742950" indent="-285750" algn="l" defTabSz="457200" rtl="0" eaLnBrk="1" latinLnBrk="0" hangingPunct="1">
        <a:spcBef>
          <a:spcPct val="20000"/>
        </a:spcBef>
        <a:buSzPct val="100000"/>
        <a:buFontTx/>
        <a:buBlip>
          <a:blip r:embed="rId21"/>
        </a:buBlip>
        <a:defRPr sz="1800" kern="1200">
          <a:solidFill>
            <a:schemeClr val="tx1"/>
          </a:solidFill>
          <a:latin typeface="Arial"/>
          <a:ea typeface="+mn-ea"/>
          <a:cs typeface="Arial"/>
        </a:defRPr>
      </a:lvl2pPr>
      <a:lvl3pPr marL="1143000" indent="-228600" algn="l" defTabSz="457200" rtl="0" eaLnBrk="1" latinLnBrk="0" hangingPunct="1">
        <a:spcBef>
          <a:spcPct val="20000"/>
        </a:spcBef>
        <a:buSzPct val="100000"/>
        <a:buFontTx/>
        <a:buBlip>
          <a:blip r:embed="rId22"/>
        </a:buBlip>
        <a:defRPr sz="1600" kern="1200">
          <a:solidFill>
            <a:schemeClr val="tx1"/>
          </a:solidFill>
          <a:latin typeface="Arial"/>
          <a:ea typeface="+mn-ea"/>
          <a:cs typeface="Arial"/>
        </a:defRPr>
      </a:lvl3pPr>
      <a:lvl4pPr marL="1600200" indent="-228600" algn="l" defTabSz="457200" rtl="0" eaLnBrk="1" latinLnBrk="0" hangingPunct="1">
        <a:spcBef>
          <a:spcPct val="20000"/>
        </a:spcBef>
        <a:buSzPct val="100000"/>
        <a:buFontTx/>
        <a:buBlip>
          <a:blip r:embed="rId23"/>
        </a:buBlip>
        <a:defRPr sz="1400" kern="1200">
          <a:solidFill>
            <a:schemeClr val="tx1"/>
          </a:solidFill>
          <a:latin typeface="Arial"/>
          <a:ea typeface="+mn-ea"/>
          <a:cs typeface="Arial"/>
        </a:defRPr>
      </a:lvl4pPr>
      <a:lvl5pPr marL="2057400" indent="-228600" algn="l" defTabSz="457200" rtl="0" eaLnBrk="1" latinLnBrk="0" hangingPunct="1">
        <a:spcBef>
          <a:spcPct val="20000"/>
        </a:spcBef>
        <a:buSzPct val="100000"/>
        <a:buFontTx/>
        <a:buBlip>
          <a:blip r:embed="rId20"/>
        </a:buBlip>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6.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27.xm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image" Target="../media/image23.jpg"/><Relationship Id="rId9" Type="http://schemas.openxmlformats.org/officeDocument/2006/relationships/image" Target="../media/image2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hyperlink" Target="mailto:Olivia.Marsden@awe.co.uk" TargetMode="Externa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10.png"/><Relationship Id="rId12"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6.xml"/><Relationship Id="rId6" Type="http://schemas.openxmlformats.org/officeDocument/2006/relationships/image" Target="../media/image9.emf"/><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0510619-C3DC-1742-8D97-AA04E4DA4882}" type="datetime4">
              <a:rPr lang="en-US" smtClean="0"/>
              <a:pPr/>
              <a:t>July 1, 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05DBE7-0ACF-E348-BBE2-A615BCE1D797}" type="slidenum">
              <a:rPr lang="en-US" smtClean="0"/>
              <a:pPr/>
              <a:t>1</a:t>
            </a:fld>
            <a:endParaRPr lang="en-US" dirty="0"/>
          </a:p>
        </p:txBody>
      </p:sp>
      <p:sp>
        <p:nvSpPr>
          <p:cNvPr id="7" name="Title 6"/>
          <p:cNvSpPr>
            <a:spLocks noGrp="1"/>
          </p:cNvSpPr>
          <p:nvPr>
            <p:ph type="ctrTitle"/>
          </p:nvPr>
        </p:nvSpPr>
        <p:spPr>
          <a:xfrm>
            <a:off x="0" y="548045"/>
            <a:ext cx="9144000" cy="3385542"/>
          </a:xfrm>
        </p:spPr>
        <p:txBody>
          <a:bodyPr/>
          <a:lstStyle/>
          <a:p>
            <a:pPr algn="ctr"/>
            <a:r>
              <a:rPr lang="en-US" sz="4000" dirty="0"/>
              <a:t>Announcing the 4th Collaborative Materials Exercise (CMX-4) of the Nuclear Forensics International Technical Working Group (ITWG)</a:t>
            </a:r>
            <a:endParaRPr lang="en-US" sz="3200" dirty="0"/>
          </a:p>
        </p:txBody>
      </p:sp>
      <p:sp>
        <p:nvSpPr>
          <p:cNvPr id="10" name="Text Placeholder 9"/>
          <p:cNvSpPr>
            <a:spLocks noGrp="1"/>
          </p:cNvSpPr>
          <p:nvPr>
            <p:ph type="body" sz="quarter" idx="15"/>
          </p:nvPr>
        </p:nvSpPr>
        <p:spPr>
          <a:xfrm>
            <a:off x="609600" y="3657600"/>
            <a:ext cx="8229600" cy="838200"/>
          </a:xfrm>
        </p:spPr>
        <p:txBody>
          <a:bodyPr>
            <a:noAutofit/>
          </a:bodyPr>
          <a:lstStyle/>
          <a:p>
            <a:pPr algn="ctr"/>
            <a:r>
              <a:rPr lang="en-US" sz="1800" dirty="0"/>
              <a:t>International Conference on Advances in Nuclear Forensics:</a:t>
            </a:r>
          </a:p>
          <a:p>
            <a:pPr algn="ctr"/>
            <a:r>
              <a:rPr lang="en-US" sz="1800" dirty="0"/>
              <a:t>Countering the Evolving Threat of Nuclear and Other Radioactive Material out of Regulatory Control</a:t>
            </a:r>
          </a:p>
          <a:p>
            <a:pPr algn="ctr"/>
            <a:endParaRPr lang="en-US" sz="1800" dirty="0"/>
          </a:p>
          <a:p>
            <a:pPr algn="ctr"/>
            <a:r>
              <a:rPr lang="en-US" sz="1800" dirty="0"/>
              <a:t>IAEA Headquarters, Vienna, Austria</a:t>
            </a:r>
          </a:p>
          <a:p>
            <a:pPr algn="ctr"/>
            <a:r>
              <a:rPr lang="en-US" sz="1800" dirty="0"/>
              <a:t>7–10 July 2014</a:t>
            </a:r>
          </a:p>
        </p:txBody>
      </p:sp>
      <p:sp>
        <p:nvSpPr>
          <p:cNvPr id="11" name="Rectangle 10"/>
          <p:cNvSpPr/>
          <p:nvPr/>
        </p:nvSpPr>
        <p:spPr>
          <a:xfrm>
            <a:off x="685800" y="5562600"/>
            <a:ext cx="7772400" cy="584775"/>
          </a:xfrm>
          <a:prstGeom prst="rect">
            <a:avLst/>
          </a:prstGeom>
        </p:spPr>
        <p:txBody>
          <a:bodyPr wrap="square">
            <a:spAutoFit/>
          </a:bodyPr>
          <a:lstStyle/>
          <a:p>
            <a:r>
              <a:rPr lang="en-US" sz="1600" b="1" kern="0" dirty="0">
                <a:solidFill>
                  <a:prstClr val="black"/>
                </a:solidFill>
              </a:rPr>
              <a:t>Jon Schwantes  	</a:t>
            </a:r>
            <a:r>
              <a:rPr lang="en-US" sz="1600" b="1" kern="0" dirty="0">
                <a:solidFill>
                  <a:prstClr val="white">
                    <a:lumMod val="50000"/>
                  </a:prstClr>
                </a:solidFill>
              </a:rPr>
              <a:t>Pacific Northwest National Laboratory, Richland, Washington, USA</a:t>
            </a:r>
          </a:p>
          <a:p>
            <a:r>
              <a:rPr lang="en-US" sz="1600" b="1" kern="0" dirty="0" smtClean="0">
                <a:solidFill>
                  <a:prstClr val="black"/>
                </a:solidFill>
              </a:rPr>
              <a:t>Olivia Marsden</a:t>
            </a:r>
            <a:r>
              <a:rPr lang="en-US" sz="1600" b="1" kern="0" dirty="0">
                <a:solidFill>
                  <a:prstClr val="black"/>
                </a:solidFill>
              </a:rPr>
              <a:t>	</a:t>
            </a:r>
            <a:r>
              <a:rPr lang="en-GB" sz="1600" b="1" kern="0" dirty="0" smtClean="0">
                <a:solidFill>
                  <a:prstClr val="white">
                    <a:lumMod val="50000"/>
                  </a:prstClr>
                </a:solidFill>
              </a:rPr>
              <a:t>AWE</a:t>
            </a:r>
            <a:r>
              <a:rPr lang="en-GB" sz="1600" b="1" kern="0" dirty="0">
                <a:solidFill>
                  <a:prstClr val="white">
                    <a:lumMod val="50000"/>
                  </a:prstClr>
                </a:solidFill>
              </a:rPr>
              <a:t>, Aldermaston, </a:t>
            </a:r>
            <a:r>
              <a:rPr lang="en-GB" sz="1600" b="1" kern="0" dirty="0" smtClean="0">
                <a:solidFill>
                  <a:prstClr val="white">
                    <a:lumMod val="50000"/>
                  </a:prstClr>
                </a:solidFill>
              </a:rPr>
              <a:t>UK</a:t>
            </a:r>
            <a:endParaRPr lang="en-GB" sz="1600" b="1" kern="0" dirty="0">
              <a:solidFill>
                <a:prstClr val="white">
                  <a:lumMod val="50000"/>
                </a:prstClr>
              </a:solidFill>
            </a:endParaRPr>
          </a:p>
        </p:txBody>
      </p:sp>
      <p:sp>
        <p:nvSpPr>
          <p:cNvPr id="2" name="Rectangle 1"/>
          <p:cNvSpPr/>
          <p:nvPr/>
        </p:nvSpPr>
        <p:spPr>
          <a:xfrm>
            <a:off x="76200" y="76200"/>
            <a:ext cx="1885388" cy="369332"/>
          </a:xfrm>
          <a:prstGeom prst="rect">
            <a:avLst/>
          </a:prstGeom>
        </p:spPr>
        <p:txBody>
          <a:bodyPr wrap="none">
            <a:spAutoFit/>
          </a:bodyPr>
          <a:lstStyle/>
          <a:p>
            <a:r>
              <a:rPr lang="en-US" dirty="0"/>
              <a:t>PNNL-SA-103799 </a:t>
            </a:r>
            <a:r>
              <a:rPr lang="en-US" dirty="0" smtClean="0">
                <a:solidFill>
                  <a:prstClr val="black"/>
                </a:solidFill>
              </a:rPr>
              <a:t> </a:t>
            </a:r>
            <a:endParaRPr lang="en-US" dirty="0">
              <a:solidFill>
                <a:prstClr val="black"/>
              </a:solidFill>
            </a:endParaRPr>
          </a:p>
        </p:txBody>
      </p:sp>
    </p:spTree>
    <p:extLst>
      <p:ext uri="{BB962C8B-B14F-4D97-AF65-F5344CB8AC3E}">
        <p14:creationId xmlns:p14="http://schemas.microsoft.com/office/powerpoint/2010/main" val="4040714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3"/>
            <a:ext cx="6629400" cy="769441"/>
          </a:xfrm>
        </p:spPr>
        <p:txBody>
          <a:bodyPr/>
          <a:lstStyle/>
          <a:p>
            <a:r>
              <a:rPr lang="en-US" dirty="0" smtClean="0"/>
              <a:t>Examples of Nuclear Forensic Analysis during CMX-3 (aka, RR3)</a:t>
            </a:r>
            <a:endParaRPr lang="en-US" dirty="0"/>
          </a:p>
        </p:txBody>
      </p:sp>
      <p:sp>
        <p:nvSpPr>
          <p:cNvPr id="3" name="Date Placeholder 2"/>
          <p:cNvSpPr>
            <a:spLocks noGrp="1"/>
          </p:cNvSpPr>
          <p:nvPr>
            <p:ph type="dt" sz="half" idx="10"/>
          </p:nvPr>
        </p:nvSpPr>
        <p:spPr/>
        <p:txBody>
          <a:bodyPr/>
          <a:lstStyle/>
          <a:p>
            <a:fld id="{93F589BE-4EC2-DF4F-9D75-1E8273666669}" type="datetime4">
              <a:rPr lang="en-US" smtClean="0"/>
              <a:pPr/>
              <a:t>July 1, 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505DBE7-0ACF-E348-BBE2-A615BCE1D797}" type="slidenum">
              <a:rPr lang="en-US" smtClean="0"/>
              <a:pPr/>
              <a:t>10</a:t>
            </a:fld>
            <a:endParaRPr lang="en-US" dirty="0"/>
          </a:p>
        </p:txBody>
      </p:sp>
      <p:sp>
        <p:nvSpPr>
          <p:cNvPr id="10" name="TextBox 7"/>
          <p:cNvSpPr txBox="1">
            <a:spLocks noChangeArrowheads="1"/>
          </p:cNvSpPr>
          <p:nvPr/>
        </p:nvSpPr>
        <p:spPr bwMode="auto">
          <a:xfrm>
            <a:off x="304800" y="5943600"/>
            <a:ext cx="4648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aseline="30000" dirty="0" smtClean="0"/>
              <a:t>234</a:t>
            </a:r>
            <a:r>
              <a:rPr lang="en-US" altLang="en-US" dirty="0" smtClean="0"/>
              <a:t>U/</a:t>
            </a:r>
            <a:r>
              <a:rPr lang="en-US" altLang="en-US" baseline="30000" dirty="0" smtClean="0"/>
              <a:t>235</a:t>
            </a:r>
            <a:r>
              <a:rPr lang="en-US" altLang="en-US" dirty="0" smtClean="0"/>
              <a:t>U </a:t>
            </a:r>
            <a:r>
              <a:rPr lang="en-US" altLang="en-US" dirty="0"/>
              <a:t>vs. </a:t>
            </a:r>
            <a:r>
              <a:rPr lang="en-US" altLang="en-US" baseline="30000" dirty="0"/>
              <a:t>238</a:t>
            </a:r>
            <a:r>
              <a:rPr lang="en-US" altLang="en-US" dirty="0"/>
              <a:t>U/</a:t>
            </a:r>
            <a:r>
              <a:rPr lang="en-US" altLang="en-US" baseline="30000" dirty="0"/>
              <a:t>235</a:t>
            </a:r>
            <a:r>
              <a:rPr lang="en-US" altLang="en-US" dirty="0"/>
              <a:t>U for samples A &amp; B.</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667000"/>
            <a:ext cx="4419600" cy="3206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1142999"/>
            <a:ext cx="4876800" cy="3538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598972" y="4574989"/>
            <a:ext cx="3479863" cy="369332"/>
          </a:xfrm>
          <a:prstGeom prst="rect">
            <a:avLst/>
          </a:prstGeom>
          <a:noFill/>
        </p:spPr>
        <p:txBody>
          <a:bodyPr wrap="none" rtlCol="0">
            <a:spAutoFit/>
          </a:bodyPr>
          <a:lstStyle/>
          <a:p>
            <a:pPr algn="ctr"/>
            <a:r>
              <a:rPr lang="en-US" dirty="0" smtClean="0"/>
              <a:t>Isotopic Enrichment Determination</a:t>
            </a:r>
            <a:endParaRPr lang="en-US" dirty="0"/>
          </a:p>
        </p:txBody>
      </p:sp>
    </p:spTree>
    <p:extLst>
      <p:ext uri="{BB962C8B-B14F-4D97-AF65-F5344CB8AC3E}">
        <p14:creationId xmlns:p14="http://schemas.microsoft.com/office/powerpoint/2010/main" val="302702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629400" cy="769441"/>
          </a:xfrm>
        </p:spPr>
        <p:txBody>
          <a:bodyPr/>
          <a:lstStyle/>
          <a:p>
            <a:r>
              <a:rPr lang="en-US" dirty="0" smtClean="0"/>
              <a:t>Examples of Nuclear Forensic Analysis during CMX-3 (aka, RR3)</a:t>
            </a:r>
            <a:endParaRPr lang="en-US" dirty="0"/>
          </a:p>
        </p:txBody>
      </p:sp>
      <p:sp>
        <p:nvSpPr>
          <p:cNvPr id="3" name="Date Placeholder 2"/>
          <p:cNvSpPr>
            <a:spLocks noGrp="1"/>
          </p:cNvSpPr>
          <p:nvPr>
            <p:ph type="dt" sz="half" idx="10"/>
          </p:nvPr>
        </p:nvSpPr>
        <p:spPr/>
        <p:txBody>
          <a:bodyPr/>
          <a:lstStyle/>
          <a:p>
            <a:fld id="{93F589BE-4EC2-DF4F-9D75-1E8273666669}" type="datetime4">
              <a:rPr lang="en-US" smtClean="0"/>
              <a:pPr/>
              <a:t>July 1, 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505DBE7-0ACF-E348-BBE2-A615BCE1D797}" type="slidenum">
              <a:rPr lang="en-US" smtClean="0"/>
              <a:pPr/>
              <a:t>11</a:t>
            </a:fld>
            <a:endParaRPr lang="en-US" dirty="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3048000"/>
            <a:ext cx="3692583" cy="270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a:spLocks noChangeArrowheads="1"/>
          </p:cNvSpPr>
          <p:nvPr/>
        </p:nvSpPr>
        <p:spPr bwMode="auto">
          <a:xfrm>
            <a:off x="228600" y="6105525"/>
            <a:ext cx="830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b="1" dirty="0"/>
              <a:t>SEM Images of inclusions within samples A&amp;B (size and population </a:t>
            </a:r>
            <a:r>
              <a:rPr lang="en-US" altLang="en-US" sz="1400" b="1" dirty="0" smtClean="0"/>
              <a:t>used </a:t>
            </a:r>
            <a:r>
              <a:rPr lang="en-US" altLang="en-US" sz="1400" b="1" dirty="0"/>
              <a:t>in inclusion/exclusion </a:t>
            </a:r>
            <a:r>
              <a:rPr lang="en-US" altLang="en-US" sz="1400" b="1" dirty="0" smtClean="0"/>
              <a:t>	analysis</a:t>
            </a:r>
            <a:r>
              <a:rPr lang="en-US" altLang="en-US" sz="1400" b="1" dirty="0"/>
              <a:t>).</a:t>
            </a:r>
          </a:p>
        </p:txBody>
      </p:sp>
      <p:pic>
        <p:nvPicPr>
          <p:cNvPr id="8" name="Picture 9"/>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t="12730"/>
          <a:stretch>
            <a:fillRect/>
          </a:stretch>
        </p:blipFill>
        <p:spPr bwMode="auto">
          <a:xfrm>
            <a:off x="3910057" y="3954238"/>
            <a:ext cx="3481344" cy="2246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Arrow 11"/>
          <p:cNvSpPr/>
          <p:nvPr/>
        </p:nvSpPr>
        <p:spPr>
          <a:xfrm>
            <a:off x="3141606" y="4210318"/>
            <a:ext cx="820794" cy="685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1191" y="533400"/>
            <a:ext cx="4715209" cy="342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81355" y="1600200"/>
            <a:ext cx="3544368" cy="646331"/>
          </a:xfrm>
          <a:prstGeom prst="rect">
            <a:avLst/>
          </a:prstGeom>
          <a:noFill/>
        </p:spPr>
        <p:txBody>
          <a:bodyPr wrap="none" rtlCol="0">
            <a:spAutoFit/>
          </a:bodyPr>
          <a:lstStyle/>
          <a:p>
            <a:pPr algn="ctr"/>
            <a:r>
              <a:rPr lang="en-US" b="1" dirty="0" err="1" smtClean="0"/>
              <a:t>Radiochronometry</a:t>
            </a:r>
            <a:r>
              <a:rPr lang="en-US" b="1" dirty="0" smtClean="0"/>
              <a:t> as a means of    </a:t>
            </a:r>
          </a:p>
          <a:p>
            <a:pPr algn="ctr"/>
            <a:r>
              <a:rPr lang="en-US" b="1" dirty="0" smtClean="0"/>
              <a:t>differentiating Samples A &amp; B</a:t>
            </a:r>
            <a:endParaRPr lang="en-US" b="1" dirty="0"/>
          </a:p>
        </p:txBody>
      </p:sp>
    </p:spTree>
    <p:extLst>
      <p:ext uri="{BB962C8B-B14F-4D97-AF65-F5344CB8AC3E}">
        <p14:creationId xmlns:p14="http://schemas.microsoft.com/office/powerpoint/2010/main" val="74450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3"/>
            <a:ext cx="6629400" cy="384721"/>
          </a:xfrm>
        </p:spPr>
        <p:txBody>
          <a:bodyPr/>
          <a:lstStyle/>
          <a:p>
            <a:r>
              <a:rPr lang="en-US" dirty="0" smtClean="0"/>
              <a:t>Exercise Task </a:t>
            </a:r>
            <a:r>
              <a:rPr lang="en-US" dirty="0" smtClean="0"/>
              <a:t>Group </a:t>
            </a:r>
            <a:r>
              <a:rPr lang="en-US" dirty="0" smtClean="0"/>
              <a:t>Strategic Plan</a:t>
            </a:r>
            <a:endParaRPr lang="en-US" dirty="0"/>
          </a:p>
        </p:txBody>
      </p:sp>
      <p:sp>
        <p:nvSpPr>
          <p:cNvPr id="3" name="Date Placeholder 2"/>
          <p:cNvSpPr>
            <a:spLocks noGrp="1"/>
          </p:cNvSpPr>
          <p:nvPr>
            <p:ph type="dt" sz="half" idx="10"/>
          </p:nvPr>
        </p:nvSpPr>
        <p:spPr/>
        <p:txBody>
          <a:bodyPr/>
          <a:lstStyle/>
          <a:p>
            <a:fld id="{93F589BE-4EC2-DF4F-9D75-1E8273666669}" type="datetime4">
              <a:rPr lang="en-US" smtClean="0"/>
              <a:pPr/>
              <a:t>July 1, 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505DBE7-0ACF-E348-BBE2-A615BCE1D797}" type="slidenum">
              <a:rPr lang="en-US" smtClean="0"/>
              <a:pPr/>
              <a:t>12</a:t>
            </a:fld>
            <a:endParaRPr lang="en-US" dirty="0"/>
          </a:p>
        </p:txBody>
      </p:sp>
      <p:sp>
        <p:nvSpPr>
          <p:cNvPr id="6" name="Rectangle 3"/>
          <p:cNvSpPr txBox="1">
            <a:spLocks/>
          </p:cNvSpPr>
          <p:nvPr/>
        </p:nvSpPr>
        <p:spPr>
          <a:xfrm>
            <a:off x="304800" y="990600"/>
            <a:ext cx="8610600" cy="518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indent="0">
              <a:spcBef>
                <a:spcPts val="1200"/>
              </a:spcBef>
              <a:buClr>
                <a:srgbClr val="FE712B"/>
              </a:buClr>
              <a:buSzPts val="2000"/>
              <a:buFont typeface="Wingdings" pitchFamily="2" charset="2"/>
              <a:buNone/>
              <a:defRPr/>
            </a:pPr>
            <a:r>
              <a:rPr lang="en-US" sz="2800" b="1"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Major </a:t>
            </a:r>
            <a:r>
              <a:rPr lang="en-US" sz="2800" b="1" dirty="0">
                <a:solidFill>
                  <a:sysClr val="windowText" lastClr="000000"/>
                </a:solidFill>
                <a:latin typeface="Arial" panose="020B0604020202020204" pitchFamily="34" charset="0"/>
                <a:ea typeface="ＭＳ Ｐゴシック" pitchFamily="34" charset="-128"/>
                <a:cs typeface="Arial" panose="020B0604020202020204" pitchFamily="34" charset="0"/>
              </a:rPr>
              <a:t>Goals </a:t>
            </a:r>
            <a:r>
              <a:rPr lang="en-US" sz="2800" b="1"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of ETG Outlined:</a:t>
            </a:r>
            <a:endParaRPr lang="en-US" sz="2800" b="1" dirty="0">
              <a:solidFill>
                <a:sysClr val="windowText" lastClr="000000"/>
              </a:solidFill>
              <a:latin typeface="Arial" panose="020B0604020202020204" pitchFamily="34" charset="0"/>
              <a:ea typeface="ＭＳ Ｐゴシック" pitchFamily="34" charset="-128"/>
              <a:cs typeface="Arial" panose="020B0604020202020204" pitchFamily="34" charset="0"/>
            </a:endParaRPr>
          </a:p>
          <a:p>
            <a:pPr>
              <a:spcBef>
                <a:spcPts val="1200"/>
              </a:spcBef>
              <a:buClr>
                <a:srgbClr val="FE712B"/>
              </a:buClr>
              <a:buSzPts val="2000"/>
              <a:buFont typeface="Arial" pitchFamily="34" charset="0"/>
              <a:buChar char="►"/>
              <a:defRPr/>
            </a:pPr>
            <a:r>
              <a:rPr lang="en-US"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Continue Assessing the Status of Nuclear Forensic Analysis</a:t>
            </a:r>
          </a:p>
          <a:p>
            <a:pPr>
              <a:spcBef>
                <a:spcPts val="1200"/>
              </a:spcBef>
              <a:buClr>
                <a:srgbClr val="FE712B"/>
              </a:buClr>
              <a:buSzPts val="2000"/>
              <a:buFont typeface="Arial" pitchFamily="34" charset="0"/>
              <a:buChar char="►"/>
              <a:defRPr/>
            </a:pPr>
            <a:r>
              <a:rPr lang="en-US"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Grow Participation in CMXs</a:t>
            </a:r>
          </a:p>
          <a:p>
            <a:pPr>
              <a:spcBef>
                <a:spcPts val="1200"/>
              </a:spcBef>
              <a:buClr>
                <a:srgbClr val="FE712B"/>
              </a:buClr>
              <a:buSzPts val="2000"/>
              <a:buFont typeface="Arial" pitchFamily="34" charset="0"/>
              <a:buChar char="►"/>
              <a:defRPr/>
            </a:pPr>
            <a:r>
              <a:rPr lang="en-US"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Increase Regularity and Frequency of Exercises</a:t>
            </a:r>
          </a:p>
          <a:p>
            <a:pPr>
              <a:spcBef>
                <a:spcPts val="1200"/>
              </a:spcBef>
              <a:buClr>
                <a:srgbClr val="FE712B"/>
              </a:buClr>
              <a:buSzPts val="2000"/>
              <a:buFont typeface="Arial" pitchFamily="34" charset="0"/>
              <a:buChar char="►"/>
              <a:defRPr/>
            </a:pPr>
            <a:r>
              <a:rPr lang="en-US"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Formalize CONOPS of Exercises</a:t>
            </a:r>
          </a:p>
          <a:p>
            <a:pPr>
              <a:spcBef>
                <a:spcPts val="1200"/>
              </a:spcBef>
              <a:buClr>
                <a:srgbClr val="FE712B"/>
              </a:buClr>
              <a:buSzPts val="2000"/>
              <a:buFont typeface="Arial" pitchFamily="34" charset="0"/>
              <a:buChar char="►"/>
              <a:defRPr/>
            </a:pPr>
            <a:r>
              <a:rPr lang="en-US"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Target Technical Questions that Currently Limit the Application of Nuclear Forensic Analysis  (group inclusion/exclusion, </a:t>
            </a:r>
            <a:r>
              <a:rPr lang="en-US" dirty="0" err="1" smtClean="0">
                <a:solidFill>
                  <a:sysClr val="windowText" lastClr="000000"/>
                </a:solidFill>
                <a:latin typeface="Arial" panose="020B0604020202020204" pitchFamily="34" charset="0"/>
                <a:ea typeface="ＭＳ Ｐゴシック" pitchFamily="34" charset="-128"/>
                <a:cs typeface="Arial" panose="020B0604020202020204" pitchFamily="34" charset="0"/>
              </a:rPr>
              <a:t>radiochronometry</a:t>
            </a:r>
            <a:r>
              <a:rPr lang="en-US"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 morphology)</a:t>
            </a:r>
          </a:p>
          <a:p>
            <a:pPr>
              <a:spcBef>
                <a:spcPts val="1200"/>
              </a:spcBef>
              <a:buClr>
                <a:srgbClr val="FE712B"/>
              </a:buClr>
              <a:buSzPts val="2000"/>
              <a:buFont typeface="Arial" pitchFamily="34" charset="0"/>
              <a:buChar char="►"/>
              <a:defRPr/>
            </a:pPr>
            <a:r>
              <a:rPr lang="en-US"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Better Integrate Law Enforcement Community &amp; Traditional Forensic Evidence</a:t>
            </a:r>
          </a:p>
          <a:p>
            <a:pPr>
              <a:spcBef>
                <a:spcPts val="1200"/>
              </a:spcBef>
              <a:buClr>
                <a:srgbClr val="FE712B"/>
              </a:buClr>
              <a:buSzPts val="2000"/>
              <a:buFont typeface="Arial" pitchFamily="34" charset="0"/>
              <a:buChar char="►"/>
              <a:defRPr/>
            </a:pPr>
            <a:endParaRPr lang="en-US" sz="2800" b="1" dirty="0" smtClean="0">
              <a:solidFill>
                <a:sysClr val="windowText" lastClr="000000"/>
              </a:solidFill>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136398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Arial" panose="020B0604020202020204" pitchFamily="34" charset="0"/>
                <a:cs typeface="Arial" panose="020B0604020202020204" pitchFamily="34" charset="0"/>
              </a:rPr>
              <a:t>Fourth </a:t>
            </a:r>
            <a:r>
              <a:rPr lang="en-US" sz="2400" dirty="0">
                <a:latin typeface="Arial" panose="020B0604020202020204" pitchFamily="34" charset="0"/>
                <a:cs typeface="Arial" panose="020B0604020202020204" pitchFamily="34" charset="0"/>
              </a:rPr>
              <a:t>ITWG Collaborative Materials Exercise (CMX-4)</a:t>
            </a:r>
            <a:r>
              <a:rPr lang="en-US" sz="2400" dirty="0">
                <a:solidFill>
                  <a:schemeClr val="tx1"/>
                </a:solidFill>
                <a:latin typeface="Arial" panose="020B0604020202020204" pitchFamily="34" charset="0"/>
                <a:cs typeface="Arial" panose="020B0604020202020204" pitchFamily="34" charset="0"/>
              </a:rPr>
              <a:t/>
            </a:r>
            <a:br>
              <a:rPr lang="en-US" sz="2400" dirty="0">
                <a:solidFill>
                  <a:schemeClr val="tx1"/>
                </a:solidFill>
                <a:latin typeface="Arial" panose="020B0604020202020204" pitchFamily="34" charset="0"/>
                <a:cs typeface="Arial" panose="020B0604020202020204" pitchFamily="34" charset="0"/>
              </a:rPr>
            </a:br>
            <a:endParaRPr lang="en-US" dirty="0"/>
          </a:p>
        </p:txBody>
      </p:sp>
      <p:sp>
        <p:nvSpPr>
          <p:cNvPr id="5" name="Content Placeholder 4"/>
          <p:cNvSpPr>
            <a:spLocks noGrp="1"/>
          </p:cNvSpPr>
          <p:nvPr>
            <p:ph idx="1"/>
          </p:nvPr>
        </p:nvSpPr>
        <p:spPr>
          <a:xfrm>
            <a:off x="457200" y="2362200"/>
            <a:ext cx="8382000" cy="4343400"/>
          </a:xfrm>
        </p:spPr>
        <p:txBody>
          <a:bodyPr>
            <a:normAutofit lnSpcReduction="10000"/>
          </a:bodyPr>
          <a:lstStyle/>
          <a:p>
            <a:pPr marL="0" lvl="0" indent="0" fontAlgn="base">
              <a:lnSpc>
                <a:spcPct val="90000"/>
              </a:lnSpc>
              <a:spcBef>
                <a:spcPct val="0"/>
              </a:spcBef>
              <a:spcAft>
                <a:spcPct val="0"/>
              </a:spcAft>
              <a:buClr>
                <a:srgbClr val="DEA900"/>
              </a:buClr>
              <a:buNone/>
            </a:pPr>
            <a:r>
              <a:rPr lang="en-US" sz="2400" b="1" kern="0" dirty="0">
                <a:solidFill>
                  <a:prstClr val="black"/>
                </a:solidFill>
                <a:latin typeface="Arial" panose="020B0604020202020204" pitchFamily="34" charset="0"/>
                <a:ea typeface="ＭＳ Ｐゴシック" pitchFamily="-109" charset="-128"/>
                <a:cs typeface="Arial" panose="020B0604020202020204" pitchFamily="34" charset="0"/>
              </a:rPr>
              <a:t>Exercise Objectives</a:t>
            </a:r>
          </a:p>
          <a:p>
            <a:pPr marL="339725" lvl="0" indent="-339725" algn="ctr" fontAlgn="base">
              <a:lnSpc>
                <a:spcPct val="110000"/>
              </a:lnSpc>
              <a:spcBef>
                <a:spcPct val="0"/>
              </a:spcBef>
              <a:spcAft>
                <a:spcPct val="0"/>
              </a:spcAft>
              <a:buClr>
                <a:srgbClr val="DEA900"/>
              </a:buClr>
            </a:pPr>
            <a:endParaRPr lang="en-US" b="1" kern="0" dirty="0">
              <a:solidFill>
                <a:prstClr val="black"/>
              </a:solidFill>
              <a:latin typeface="Arial" panose="020B0604020202020204" pitchFamily="34" charset="0"/>
              <a:ea typeface="ＭＳ Ｐゴシック" pitchFamily="-109" charset="-128"/>
              <a:cs typeface="Arial" panose="020B0604020202020204" pitchFamily="34" charset="0"/>
            </a:endParaRPr>
          </a:p>
          <a:p>
            <a:pPr marL="339725" lvl="1" indent="-339725" fontAlgn="base">
              <a:lnSpc>
                <a:spcPct val="110000"/>
              </a:lnSpc>
              <a:spcBef>
                <a:spcPct val="0"/>
              </a:spcBef>
              <a:spcAft>
                <a:spcPct val="0"/>
              </a:spcAft>
              <a:buClr>
                <a:srgbClr val="FF6600"/>
              </a:buClr>
              <a:buFont typeface="Lucida Grande"/>
              <a:buChar char="►"/>
            </a:pPr>
            <a:r>
              <a:rPr lang="en-US" sz="2000" b="1" dirty="0"/>
              <a:t>Assess the ability for rapid nuclear </a:t>
            </a:r>
            <a:r>
              <a:rPr lang="en-US" sz="2000" b="1" dirty="0" smtClean="0"/>
              <a:t>                                             detection </a:t>
            </a:r>
            <a:r>
              <a:rPr lang="en-US" sz="2000" b="1" dirty="0"/>
              <a:t>techniques to adequately </a:t>
            </a:r>
            <a:r>
              <a:rPr lang="en-US" sz="2000" b="1" dirty="0" smtClean="0"/>
              <a:t>                                             categorize </a:t>
            </a:r>
            <a:r>
              <a:rPr lang="en-US" sz="2000" b="1" dirty="0"/>
              <a:t>low-enriched uranium (LEU)</a:t>
            </a:r>
          </a:p>
          <a:p>
            <a:pPr marL="339725" lvl="1" indent="-339725" fontAlgn="base">
              <a:lnSpc>
                <a:spcPct val="110000"/>
              </a:lnSpc>
              <a:spcBef>
                <a:spcPct val="0"/>
              </a:spcBef>
              <a:spcAft>
                <a:spcPct val="0"/>
              </a:spcAft>
              <a:buClr>
                <a:srgbClr val="FF6600"/>
              </a:buClr>
              <a:buFont typeface="Lucida Grande"/>
              <a:buChar char="►"/>
            </a:pPr>
            <a:r>
              <a:rPr lang="en-US" sz="2000" b="1" dirty="0"/>
              <a:t>Explore the capabilities and limitations </a:t>
            </a:r>
            <a:r>
              <a:rPr lang="en-US" sz="2000" b="1" dirty="0" smtClean="0"/>
              <a:t>                                                      of </a:t>
            </a:r>
            <a:r>
              <a:rPr lang="en-US" sz="2000" b="1" dirty="0"/>
              <a:t>Bulk Analysis</a:t>
            </a:r>
          </a:p>
          <a:p>
            <a:pPr marL="339725" lvl="1" indent="-339725" fontAlgn="base">
              <a:lnSpc>
                <a:spcPct val="110000"/>
              </a:lnSpc>
              <a:spcBef>
                <a:spcPct val="0"/>
              </a:spcBef>
              <a:spcAft>
                <a:spcPct val="0"/>
              </a:spcAft>
              <a:buClr>
                <a:srgbClr val="FF6600"/>
              </a:buClr>
              <a:buFont typeface="Lucida Grande"/>
              <a:buChar char="►"/>
            </a:pPr>
            <a:r>
              <a:rPr lang="en-US" sz="2000" b="1" dirty="0"/>
              <a:t>Exploit material characteristics other than </a:t>
            </a:r>
            <a:r>
              <a:rPr lang="en-US" sz="2000" b="1" dirty="0" smtClean="0"/>
              <a:t>                             isotopic abundances (e.g., trace elemental analysis, morphology, phase ID)</a:t>
            </a:r>
            <a:endParaRPr lang="en-US" sz="2000" b="1" dirty="0"/>
          </a:p>
          <a:p>
            <a:pPr marL="339725" lvl="1" indent="-339725" fontAlgn="base">
              <a:lnSpc>
                <a:spcPct val="110000"/>
              </a:lnSpc>
              <a:spcBef>
                <a:spcPct val="0"/>
              </a:spcBef>
              <a:spcAft>
                <a:spcPct val="0"/>
              </a:spcAft>
              <a:buClr>
                <a:srgbClr val="FF6600"/>
              </a:buClr>
              <a:buFont typeface="Lucida Grande"/>
              <a:buChar char="►"/>
            </a:pPr>
            <a:r>
              <a:rPr lang="en-US" sz="2000" b="1" dirty="0"/>
              <a:t>Apply nuclear forensic evidence to identify a facility of origin</a:t>
            </a:r>
          </a:p>
          <a:p>
            <a:pPr marL="339725" lvl="1" indent="-339725" fontAlgn="base">
              <a:lnSpc>
                <a:spcPct val="110000"/>
              </a:lnSpc>
              <a:spcBef>
                <a:spcPct val="0"/>
              </a:spcBef>
              <a:spcAft>
                <a:spcPct val="0"/>
              </a:spcAft>
              <a:buClr>
                <a:srgbClr val="FF6600"/>
              </a:buClr>
              <a:buFont typeface="Lucida Grande"/>
              <a:buChar char="►"/>
            </a:pPr>
            <a:r>
              <a:rPr lang="en-US" sz="2000" b="1" kern="0" dirty="0">
                <a:solidFill>
                  <a:prstClr val="black"/>
                </a:solidFill>
                <a:ea typeface="ＭＳ Ｐゴシック" pitchFamily="-109" charset="-128"/>
              </a:rPr>
              <a:t>Utilize the Graded Decision Framework to comprehensively report </a:t>
            </a:r>
            <a:r>
              <a:rPr lang="en-US" sz="2000" b="1" kern="0" dirty="0" smtClean="0">
                <a:solidFill>
                  <a:prstClr val="black"/>
                </a:solidFill>
                <a:ea typeface="ＭＳ Ｐゴシック" pitchFamily="-109" charset="-128"/>
              </a:rPr>
              <a:t>findings</a:t>
            </a:r>
            <a:endParaRPr lang="en-US" sz="2000" kern="0" dirty="0">
              <a:solidFill>
                <a:prstClr val="black"/>
              </a:solidFill>
              <a:ea typeface="ＭＳ Ｐゴシック" pitchFamily="-109" charset="-128"/>
            </a:endParaRPr>
          </a:p>
        </p:txBody>
      </p:sp>
      <p:sp>
        <p:nvSpPr>
          <p:cNvPr id="4" name="Rectangle 3"/>
          <p:cNvSpPr/>
          <p:nvPr/>
        </p:nvSpPr>
        <p:spPr>
          <a:xfrm>
            <a:off x="685800" y="1219200"/>
            <a:ext cx="6934200" cy="646331"/>
          </a:xfrm>
          <a:prstGeom prst="rect">
            <a:avLst/>
          </a:prstGeom>
        </p:spPr>
        <p:txBody>
          <a:bodyPr wrap="square">
            <a:spAutoFit/>
          </a:bodyPr>
          <a:lstStyle/>
          <a:p>
            <a:pPr lvl="0" algn="ctr" fontAlgn="base">
              <a:lnSpc>
                <a:spcPct val="85000"/>
              </a:lnSpc>
              <a:spcBef>
                <a:spcPct val="30000"/>
              </a:spcBef>
              <a:spcAft>
                <a:spcPct val="0"/>
              </a:spcAft>
              <a:buClr>
                <a:srgbClr val="800080"/>
              </a:buClr>
              <a:defRPr/>
            </a:pPr>
            <a:r>
              <a:rPr lang="en-US" b="1" kern="0" dirty="0" smtClean="0">
                <a:latin typeface="Arial" panose="020B0604020202020204" pitchFamily="34" charset="0"/>
                <a:ea typeface="ＭＳ Ｐゴシック" pitchFamily="-109" charset="-128"/>
                <a:cs typeface="Arial" panose="020B0604020202020204" pitchFamily="34" charset="0"/>
              </a:rPr>
              <a:t>To Commence </a:t>
            </a:r>
            <a:r>
              <a:rPr lang="en-US" b="1" kern="0" dirty="0">
                <a:latin typeface="Arial" panose="020B0604020202020204" pitchFamily="34" charset="0"/>
                <a:ea typeface="ＭＳ Ｐゴシック" pitchFamily="-109" charset="-128"/>
                <a:cs typeface="Arial" panose="020B0604020202020204" pitchFamily="34" charset="0"/>
              </a:rPr>
              <a:t>September, 2014 and </a:t>
            </a:r>
            <a:r>
              <a:rPr lang="en-US" b="1" kern="0" dirty="0" smtClean="0">
                <a:latin typeface="Arial" panose="020B0604020202020204" pitchFamily="34" charset="0"/>
                <a:ea typeface="ＭＳ Ｐゴシック" pitchFamily="-109" charset="-128"/>
                <a:cs typeface="Arial" panose="020B0604020202020204" pitchFamily="34" charset="0"/>
              </a:rPr>
              <a:t>End November, </a:t>
            </a:r>
            <a:r>
              <a:rPr lang="en-US" b="1" kern="0" dirty="0">
                <a:latin typeface="Arial" panose="020B0604020202020204" pitchFamily="34" charset="0"/>
                <a:ea typeface="ＭＳ Ｐゴシック" pitchFamily="-109" charset="-128"/>
                <a:cs typeface="Arial" panose="020B0604020202020204" pitchFamily="34" charset="0"/>
              </a:rPr>
              <a:t>2014</a:t>
            </a:r>
          </a:p>
          <a:p>
            <a:pPr lvl="0" algn="ctr" fontAlgn="base">
              <a:lnSpc>
                <a:spcPct val="85000"/>
              </a:lnSpc>
              <a:spcBef>
                <a:spcPct val="30000"/>
              </a:spcBef>
              <a:spcAft>
                <a:spcPct val="0"/>
              </a:spcAft>
              <a:buClr>
                <a:srgbClr val="800080"/>
              </a:buClr>
              <a:defRPr/>
            </a:pPr>
            <a:r>
              <a:rPr lang="en-US" b="1" kern="0" dirty="0">
                <a:latin typeface="Arial" panose="020B0604020202020204" pitchFamily="34" charset="0"/>
                <a:ea typeface="ＭＳ Ｐゴシック" pitchFamily="-109" charset="-128"/>
                <a:cs typeface="Arial" panose="020B0604020202020204" pitchFamily="34" charset="0"/>
              </a:rPr>
              <a:t>Paired Comparison Exercise of Three LEU Samples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9035" y="1542365"/>
            <a:ext cx="4401930" cy="384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24859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1400" y="3463225"/>
            <a:ext cx="5562600" cy="3159326"/>
          </a:xfrm>
          <a:prstGeom prst="rect">
            <a:avLst/>
          </a:prstGeom>
        </p:spPr>
        <p:txBody>
          <a:bodyPr wrap="square">
            <a:spAutoFit/>
          </a:bodyPr>
          <a:lstStyle/>
          <a:p>
            <a:pPr marL="396875" indent="-396875">
              <a:lnSpc>
                <a:spcPct val="85000"/>
              </a:lnSpc>
              <a:spcBef>
                <a:spcPts val="900"/>
              </a:spcBef>
              <a:buSzPts val="2800"/>
              <a:buFontTx/>
              <a:buBlip>
                <a:blip r:embed="rId2"/>
              </a:buBlip>
            </a:pPr>
            <a:r>
              <a:rPr lang="en-US" sz="1900" dirty="0">
                <a:solidFill>
                  <a:srgbClr val="000000"/>
                </a:solidFill>
                <a:latin typeface="Arial" panose="020B0604020202020204" pitchFamily="34" charset="0"/>
                <a:ea typeface="ＭＳ Ｐゴシック" pitchFamily="34" charset="-128"/>
                <a:cs typeface="Arial" panose="020B0604020202020204" pitchFamily="34" charset="0"/>
              </a:rPr>
              <a:t>Similar pellets were seized five years earlier from an abandoned warehouse outside of Frankfurt, Germany  </a:t>
            </a:r>
          </a:p>
          <a:p>
            <a:pPr marL="396875" indent="-396875">
              <a:lnSpc>
                <a:spcPct val="85000"/>
              </a:lnSpc>
              <a:spcBef>
                <a:spcPts val="900"/>
              </a:spcBef>
              <a:buSzPts val="2800"/>
              <a:buFontTx/>
              <a:buBlip>
                <a:blip r:embed="rId2"/>
              </a:buBlip>
            </a:pPr>
            <a:r>
              <a:rPr lang="en-US" sz="1900" dirty="0">
                <a:solidFill>
                  <a:srgbClr val="000000"/>
                </a:solidFill>
                <a:latin typeface="Arial" panose="020B0604020202020204" pitchFamily="34" charset="0"/>
                <a:ea typeface="ＭＳ Ｐゴシック" pitchFamily="34" charset="-128"/>
                <a:cs typeface="Arial" panose="020B0604020202020204" pitchFamily="34" charset="0"/>
              </a:rPr>
              <a:t>Laboratory Support Requested by Authorities. Help authorities determine if: </a:t>
            </a:r>
          </a:p>
          <a:p>
            <a:pPr marL="690563" lvl="1" indent="-233363">
              <a:lnSpc>
                <a:spcPct val="85000"/>
              </a:lnSpc>
              <a:spcBef>
                <a:spcPts val="900"/>
              </a:spcBef>
              <a:buSzPts val="2800"/>
              <a:buFont typeface="Wingdings" panose="05000000000000000000" pitchFamily="2" charset="2"/>
              <a:buChar char="§"/>
            </a:pPr>
            <a:r>
              <a:rPr lang="en-US" dirty="0">
                <a:solidFill>
                  <a:srgbClr val="000000"/>
                </a:solidFill>
                <a:latin typeface="Arial" panose="020B0604020202020204" pitchFamily="34" charset="0"/>
                <a:ea typeface="ＭＳ Ｐゴシック" pitchFamily="34" charset="-128"/>
                <a:cs typeface="Arial" panose="020B0604020202020204" pitchFamily="34" charset="0"/>
              </a:rPr>
              <a:t>A law has been broken</a:t>
            </a:r>
          </a:p>
          <a:p>
            <a:pPr marL="690563" lvl="1" indent="-233363">
              <a:lnSpc>
                <a:spcPct val="85000"/>
              </a:lnSpc>
              <a:spcBef>
                <a:spcPts val="900"/>
              </a:spcBef>
              <a:buSzPts val="2800"/>
              <a:buFont typeface="Wingdings" panose="05000000000000000000" pitchFamily="2" charset="2"/>
              <a:buChar char="§"/>
            </a:pPr>
            <a:r>
              <a:rPr lang="en-US" dirty="0">
                <a:solidFill>
                  <a:srgbClr val="000000"/>
                </a:solidFill>
                <a:latin typeface="Arial" panose="020B0604020202020204" pitchFamily="34" charset="0"/>
                <a:ea typeface="ＭＳ Ｐゴシック" pitchFamily="34" charset="-128"/>
                <a:cs typeface="Arial" panose="020B0604020202020204" pitchFamily="34" charset="0"/>
              </a:rPr>
              <a:t>If there is a connection between the black powder seized at the DFW airport, the suspected fuel pellet confiscated at the farm house in Texas and the fuel pellets seized near Frankfurt, Germany five years earlier</a:t>
            </a:r>
          </a:p>
        </p:txBody>
      </p:sp>
      <p:sp>
        <p:nvSpPr>
          <p:cNvPr id="5" name="Title 1"/>
          <p:cNvSpPr txBox="1">
            <a:spLocks/>
          </p:cNvSpPr>
          <p:nvPr/>
        </p:nvSpPr>
        <p:spPr>
          <a:xfrm>
            <a:off x="284164" y="307975"/>
            <a:ext cx="5130586" cy="430887"/>
          </a:xfrm>
          <a:prstGeom prst="rect">
            <a:avLst/>
          </a:prstGeom>
        </p:spPr>
        <p:txBody>
          <a:bodyPr vert="horz" lIns="0" tIns="0" rIns="0" bIns="0" rtlCol="0" anchor="t">
            <a:normAutofit fontScale="97500"/>
          </a:bodyPr>
          <a:lstStyle>
            <a:lvl1pPr algn="l" defTabSz="457200" rtl="0" eaLnBrk="1" latinLnBrk="0" hangingPunct="1">
              <a:spcBef>
                <a:spcPct val="0"/>
              </a:spcBef>
              <a:buNone/>
              <a:defRPr sz="2500" b="1" kern="1200">
                <a:solidFill>
                  <a:srgbClr val="D57500"/>
                </a:solidFill>
                <a:latin typeface="Arial"/>
                <a:ea typeface="+mj-ea"/>
                <a:cs typeface="Arial"/>
              </a:defRPr>
            </a:lvl1pPr>
          </a:lstStyle>
          <a:p>
            <a:pPr algn="ctr"/>
            <a:r>
              <a:rPr lang="en-US" sz="2800" smtClean="0">
                <a:latin typeface="Arial" charset="0"/>
                <a:ea typeface="ＭＳ Ｐゴシック" pitchFamily="34" charset="-128"/>
              </a:rPr>
              <a:t>CMX-4: Scenario</a:t>
            </a:r>
            <a:endParaRPr lang="en-US" sz="2800" dirty="0" smtClean="0">
              <a:latin typeface="Arial" charset="0"/>
              <a:ea typeface="ＭＳ Ｐゴシック" pitchFamily="34" charset="-128"/>
            </a:endParaRPr>
          </a:p>
        </p:txBody>
      </p:sp>
      <p:sp>
        <p:nvSpPr>
          <p:cNvPr id="6" name="Content Placeholder 2"/>
          <p:cNvSpPr txBox="1">
            <a:spLocks/>
          </p:cNvSpPr>
          <p:nvPr/>
        </p:nvSpPr>
        <p:spPr bwMode="auto">
          <a:xfrm>
            <a:off x="152400" y="838200"/>
            <a:ext cx="4953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5000"/>
              </a:lnSpc>
              <a:spcBef>
                <a:spcPts val="900"/>
              </a:spcBef>
              <a:buSzPts val="2800"/>
              <a:buFontTx/>
              <a:buBlip>
                <a:blip r:embed="rId2"/>
              </a:buBlip>
            </a:pPr>
            <a:r>
              <a:rPr lang="en-US" sz="2000" dirty="0" smtClean="0">
                <a:solidFill>
                  <a:srgbClr val="000000"/>
                </a:solidFill>
                <a:ea typeface="ＭＳ Ｐゴシック" pitchFamily="34" charset="-128"/>
              </a:rPr>
              <a:t>Man stopped at DFW airport for “simple possession” of a radioactive substance while attempting to board a flight to Frankfurt, Germany</a:t>
            </a:r>
          </a:p>
          <a:p>
            <a:pPr lvl="1">
              <a:lnSpc>
                <a:spcPct val="85000"/>
              </a:lnSpc>
              <a:spcBef>
                <a:spcPts val="900"/>
              </a:spcBef>
              <a:buSzPts val="2800"/>
              <a:buFont typeface="Wingdings" panose="05000000000000000000" pitchFamily="2" charset="2"/>
              <a:buChar char="§"/>
            </a:pPr>
            <a:r>
              <a:rPr lang="en-US" dirty="0" smtClean="0">
                <a:solidFill>
                  <a:srgbClr val="000000"/>
                </a:solidFill>
                <a:ea typeface="ＭＳ Ｐゴシック" pitchFamily="34" charset="-128"/>
              </a:rPr>
              <a:t>Black powdery radioactive substance (alleged to be U)</a:t>
            </a:r>
          </a:p>
          <a:p>
            <a:pPr lvl="1">
              <a:lnSpc>
                <a:spcPct val="85000"/>
              </a:lnSpc>
              <a:spcBef>
                <a:spcPts val="900"/>
              </a:spcBef>
              <a:buSzPts val="2800"/>
              <a:buFont typeface="Wingdings" panose="05000000000000000000" pitchFamily="2" charset="2"/>
              <a:buChar char="§"/>
            </a:pPr>
            <a:r>
              <a:rPr lang="en-US" dirty="0" smtClean="0">
                <a:solidFill>
                  <a:srgbClr val="000000"/>
                </a:solidFill>
                <a:ea typeface="ＭＳ Ｐゴシック" pitchFamily="34" charset="-128"/>
              </a:rPr>
              <a:t>Separate search of subject’s residence in Shiner, Texas, turned up what is believed to be a uranium fuel pellet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749" y="0"/>
            <a:ext cx="3760996" cy="181285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1371600"/>
            <a:ext cx="2362200" cy="177418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4264" y="1589027"/>
            <a:ext cx="1785774" cy="133933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95247" y="2118889"/>
            <a:ext cx="1789647" cy="134433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7020" y="3733800"/>
            <a:ext cx="2597523" cy="1948142"/>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2828" y="5157196"/>
            <a:ext cx="1990418" cy="1119610"/>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34313" y="5073532"/>
            <a:ext cx="1828087" cy="1216820"/>
          </a:xfrm>
          <a:prstGeom prst="rect">
            <a:avLst/>
          </a:prstGeom>
        </p:spPr>
      </p:pic>
    </p:spTree>
    <p:extLst>
      <p:ext uri="{BB962C8B-B14F-4D97-AF65-F5344CB8AC3E}">
        <p14:creationId xmlns:p14="http://schemas.microsoft.com/office/powerpoint/2010/main" val="8864787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750"/>
                                        <p:tgtEl>
                                          <p:spTgt spid="7"/>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750"/>
                                        <p:tgtEl>
                                          <p:spTgt spid="8"/>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750"/>
                                        <p:tgtEl>
                                          <p:spTgt spid="9"/>
                                        </p:tgtEl>
                                      </p:cBhvr>
                                    </p:animEffect>
                                  </p:childTnLst>
                                </p:cTn>
                              </p:par>
                            </p:childTnLst>
                          </p:cTn>
                        </p:par>
                        <p:par>
                          <p:cTn id="20" fill="hold">
                            <p:stCondLst>
                              <p:cond delay="275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75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629400" cy="984885"/>
          </a:xfrm>
        </p:spPr>
        <p:txBody>
          <a:bodyPr/>
          <a:lstStyle/>
          <a:p>
            <a:r>
              <a:rPr lang="en-US" sz="3200" dirty="0" smtClean="0"/>
              <a:t>Likely Characteristics of Future Collaborative Exercises</a:t>
            </a:r>
            <a:endParaRPr lang="en-US" sz="3200" dirty="0"/>
          </a:p>
        </p:txBody>
      </p:sp>
      <p:sp>
        <p:nvSpPr>
          <p:cNvPr id="3" name="Content Placeholder 2"/>
          <p:cNvSpPr>
            <a:spLocks noGrp="1"/>
          </p:cNvSpPr>
          <p:nvPr>
            <p:ph idx="1"/>
          </p:nvPr>
        </p:nvSpPr>
        <p:spPr>
          <a:xfrm>
            <a:off x="457200" y="1295400"/>
            <a:ext cx="8229600" cy="2971800"/>
          </a:xfrm>
        </p:spPr>
        <p:txBody>
          <a:bodyPr>
            <a:noAutofit/>
          </a:bodyPr>
          <a:lstStyle/>
          <a:p>
            <a:r>
              <a:rPr lang="en-US" sz="2400" dirty="0"/>
              <a:t>Nuclear forensic analysis: Group inclusion / exclusion questions – what does it mean for two materials to be similar or dissimilar</a:t>
            </a:r>
            <a:r>
              <a:rPr lang="en-US" sz="2400" dirty="0" smtClean="0"/>
              <a:t>?</a:t>
            </a:r>
          </a:p>
          <a:p>
            <a:endParaRPr lang="en-US" sz="2400" dirty="0" smtClean="0"/>
          </a:p>
          <a:p>
            <a:r>
              <a:rPr lang="en-US" sz="2400" dirty="0" err="1" smtClean="0"/>
              <a:t>Radiochronometry</a:t>
            </a:r>
            <a:r>
              <a:rPr lang="en-US" sz="2400" dirty="0" smtClean="0"/>
              <a:t>: which chronometers are most appropriate for particular types of materials (metals, oxides, liquids</a:t>
            </a:r>
            <a:r>
              <a:rPr lang="en-US" sz="2400" dirty="0" smtClean="0"/>
              <a:t>)</a:t>
            </a:r>
          </a:p>
          <a:p>
            <a:endParaRPr lang="en-US" sz="2400" dirty="0" smtClean="0"/>
          </a:p>
          <a:p>
            <a:r>
              <a:rPr lang="en-US" sz="2400" dirty="0" smtClean="0"/>
              <a:t>Integration of LE </a:t>
            </a:r>
            <a:r>
              <a:rPr lang="en-US" sz="2400" dirty="0"/>
              <a:t>and Traditional </a:t>
            </a:r>
            <a:r>
              <a:rPr lang="en-US" sz="2400" dirty="0" smtClean="0"/>
              <a:t>evidence: </a:t>
            </a:r>
            <a:r>
              <a:rPr lang="en-US" sz="2400" dirty="0" err="1" smtClean="0"/>
              <a:t>radiologically</a:t>
            </a:r>
            <a:r>
              <a:rPr lang="en-US" sz="2400" dirty="0" smtClean="0"/>
              <a:t> contaminated fingerprints, DNA, documents, etc</a:t>
            </a:r>
            <a:r>
              <a:rPr lang="en-US" sz="2400" dirty="0" smtClean="0"/>
              <a:t>.</a:t>
            </a:r>
          </a:p>
          <a:p>
            <a:endParaRPr lang="en-US" sz="2400" dirty="0" smtClean="0"/>
          </a:p>
          <a:p>
            <a:r>
              <a:rPr lang="en-US" sz="2400" dirty="0" smtClean="0"/>
              <a:t>Signatures in heterogeneous materials: morphology, evidence of mixing, etc.</a:t>
            </a:r>
            <a:endParaRPr lang="en-US" sz="2400" dirty="0"/>
          </a:p>
        </p:txBody>
      </p:sp>
    </p:spTree>
    <p:extLst>
      <p:ext uri="{BB962C8B-B14F-4D97-AF65-F5344CB8AC3E}">
        <p14:creationId xmlns:p14="http://schemas.microsoft.com/office/powerpoint/2010/main" val="429005826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56613"/>
            <a:ext cx="6629400" cy="492443"/>
          </a:xfrm>
        </p:spPr>
        <p:txBody>
          <a:bodyPr/>
          <a:lstStyle/>
          <a:p>
            <a:r>
              <a:rPr lang="en-US" sz="3200" dirty="0"/>
              <a:t>Exercise Schedule</a:t>
            </a:r>
          </a:p>
        </p:txBody>
      </p:sp>
      <p:sp>
        <p:nvSpPr>
          <p:cNvPr id="7" name="Content Placeholder 6"/>
          <p:cNvSpPr>
            <a:spLocks noGrp="1"/>
          </p:cNvSpPr>
          <p:nvPr>
            <p:ph idx="1"/>
          </p:nvPr>
        </p:nvSpPr>
        <p:spPr>
          <a:xfrm>
            <a:off x="457200" y="1143000"/>
            <a:ext cx="8229600" cy="4343400"/>
          </a:xfrm>
        </p:spPr>
        <p:txBody>
          <a:bodyPr>
            <a:normAutofit/>
          </a:bodyPr>
          <a:lstStyle/>
          <a:p>
            <a:r>
              <a:rPr lang="en-US" sz="2800" dirty="0" smtClean="0"/>
              <a:t>Schedule</a:t>
            </a:r>
          </a:p>
          <a:p>
            <a:pPr lvl="1"/>
            <a:r>
              <a:rPr lang="en-US" sz="2400" dirty="0" smtClean="0"/>
              <a:t>CMX </a:t>
            </a:r>
            <a:r>
              <a:rPr lang="en-US" sz="2400" dirty="0"/>
              <a:t>every other </a:t>
            </a:r>
            <a:r>
              <a:rPr lang="en-US" sz="2400" dirty="0" smtClean="0"/>
              <a:t>year, includes shipping TTX</a:t>
            </a:r>
            <a:endParaRPr lang="en-US" sz="2400" dirty="0"/>
          </a:p>
          <a:p>
            <a:pPr lvl="1"/>
            <a:r>
              <a:rPr lang="en-US" sz="2400" dirty="0" smtClean="0"/>
              <a:t>Analytical TTX’s alternating every other year with CMX’s (designated as TTX-20XX)</a:t>
            </a:r>
            <a:endParaRPr lang="en-US" sz="2400" dirty="0"/>
          </a:p>
          <a:p>
            <a:pPr lvl="1"/>
            <a:r>
              <a:rPr lang="en-US" sz="2400" dirty="0" smtClean="0"/>
              <a:t>CMX-4 will begin September, 2014</a:t>
            </a:r>
            <a:endParaRPr lang="en-US" sz="2400" dirty="0"/>
          </a:p>
        </p:txBody>
      </p:sp>
      <p:sp>
        <p:nvSpPr>
          <p:cNvPr id="5" name="Slide Number Placeholder 4"/>
          <p:cNvSpPr>
            <a:spLocks noGrp="1"/>
          </p:cNvSpPr>
          <p:nvPr>
            <p:ph type="sldNum" sz="quarter" idx="10"/>
          </p:nvPr>
        </p:nvSpPr>
        <p:spPr/>
        <p:txBody>
          <a:bodyPr/>
          <a:lstStyle/>
          <a:p>
            <a:fld id="{A505DBE7-0ACF-E348-BBE2-A615BCE1D797}" type="slidenum">
              <a:rPr lang="en-US" smtClean="0"/>
              <a:pPr/>
              <a:t>16</a:t>
            </a:fld>
            <a:endParaRPr lang="en-US" dirty="0"/>
          </a:p>
        </p:txBody>
      </p:sp>
      <p:sp>
        <p:nvSpPr>
          <p:cNvPr id="3" name="Date Placeholder 2"/>
          <p:cNvSpPr>
            <a:spLocks noGrp="1"/>
          </p:cNvSpPr>
          <p:nvPr>
            <p:ph type="dt" sz="half" idx="4294967295"/>
          </p:nvPr>
        </p:nvSpPr>
        <p:spPr>
          <a:xfrm>
            <a:off x="0" y="6356350"/>
            <a:ext cx="2133600" cy="365125"/>
          </a:xfrm>
        </p:spPr>
        <p:txBody>
          <a:bodyPr/>
          <a:lstStyle/>
          <a:p>
            <a:fld id="{93F589BE-4EC2-DF4F-9D75-1E8273666669}" type="datetime4">
              <a:rPr lang="en-US" smtClean="0"/>
              <a:pPr/>
              <a:t>July 1, 2014</a:t>
            </a:fld>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3839367865"/>
              </p:ext>
            </p:extLst>
          </p:nvPr>
        </p:nvGraphicFramePr>
        <p:xfrm>
          <a:off x="671434" y="4648200"/>
          <a:ext cx="7634365" cy="304800"/>
        </p:xfrm>
        <a:graphic>
          <a:graphicData uri="http://schemas.openxmlformats.org/drawingml/2006/table">
            <a:tbl>
              <a:tblPr firstRow="1" bandRow="1">
                <a:tableStyleId>{5C22544A-7EE6-4342-B048-85BDC9FD1C3A}</a:tableStyleId>
              </a:tblPr>
              <a:tblGrid>
                <a:gridCol w="1526873"/>
                <a:gridCol w="1526873"/>
                <a:gridCol w="1526873"/>
                <a:gridCol w="1526873"/>
                <a:gridCol w="1526873"/>
              </a:tblGrid>
              <a:tr h="265904">
                <a:tc>
                  <a:txBody>
                    <a:bodyPr/>
                    <a:lstStyle/>
                    <a:p>
                      <a:pPr algn="ctr"/>
                      <a:r>
                        <a:rPr lang="en-US" sz="1400" baseline="0" dirty="0" smtClean="0"/>
                        <a:t>2014</a:t>
                      </a:r>
                      <a:endParaRPr lang="en-US" sz="1400" baseline="0" dirty="0"/>
                    </a:p>
                  </a:txBody>
                  <a:tcPr/>
                </a:tc>
                <a:tc>
                  <a:txBody>
                    <a:bodyPr/>
                    <a:lstStyle/>
                    <a:p>
                      <a:pPr algn="ctr"/>
                      <a:r>
                        <a:rPr lang="en-US" sz="1400" baseline="0" dirty="0" smtClean="0"/>
                        <a:t>2015</a:t>
                      </a:r>
                      <a:endParaRPr lang="en-US" sz="1400" baseline="0" dirty="0"/>
                    </a:p>
                  </a:txBody>
                  <a:tcPr/>
                </a:tc>
                <a:tc>
                  <a:txBody>
                    <a:bodyPr/>
                    <a:lstStyle/>
                    <a:p>
                      <a:pPr algn="ctr"/>
                      <a:r>
                        <a:rPr lang="en-US" sz="1400" baseline="0" dirty="0" smtClean="0"/>
                        <a:t>2016</a:t>
                      </a:r>
                      <a:endParaRPr lang="en-US" sz="1400" baseline="0" dirty="0"/>
                    </a:p>
                  </a:txBody>
                  <a:tcPr/>
                </a:tc>
                <a:tc>
                  <a:txBody>
                    <a:bodyPr/>
                    <a:lstStyle/>
                    <a:p>
                      <a:pPr algn="ctr"/>
                      <a:r>
                        <a:rPr lang="en-US" sz="1400" baseline="0" dirty="0" smtClean="0"/>
                        <a:t>2017</a:t>
                      </a:r>
                      <a:endParaRPr lang="en-US" sz="1400" baseline="0" dirty="0"/>
                    </a:p>
                  </a:txBody>
                  <a:tcPr/>
                </a:tc>
                <a:tc>
                  <a:txBody>
                    <a:bodyPr/>
                    <a:lstStyle/>
                    <a:p>
                      <a:pPr algn="ctr"/>
                      <a:r>
                        <a:rPr lang="en-US" sz="1400" baseline="0" dirty="0" smtClean="0"/>
                        <a:t>2018</a:t>
                      </a:r>
                      <a:endParaRPr lang="en-US" sz="1400" baseline="0" dirty="0"/>
                    </a:p>
                  </a:txBody>
                  <a:tcPr/>
                </a:tc>
              </a:tr>
            </a:tbl>
          </a:graphicData>
        </a:graphic>
      </p:graphicFrame>
      <p:sp>
        <p:nvSpPr>
          <p:cNvPr id="21" name="TextBox 20"/>
          <p:cNvSpPr txBox="1"/>
          <p:nvPr/>
        </p:nvSpPr>
        <p:spPr>
          <a:xfrm>
            <a:off x="399347" y="5239434"/>
            <a:ext cx="992580" cy="646331"/>
          </a:xfrm>
          <a:prstGeom prst="rect">
            <a:avLst/>
          </a:prstGeom>
          <a:noFill/>
        </p:spPr>
        <p:txBody>
          <a:bodyPr wrap="none" rtlCol="0">
            <a:spAutoFit/>
          </a:bodyPr>
          <a:lstStyle/>
          <a:p>
            <a:pPr algn="ctr"/>
            <a:r>
              <a:rPr lang="en-US" dirty="0" smtClean="0"/>
              <a:t>Shipping</a:t>
            </a:r>
          </a:p>
          <a:p>
            <a:pPr algn="ctr"/>
            <a:r>
              <a:rPr lang="en-US" dirty="0" smtClean="0"/>
              <a:t>TTX-4</a:t>
            </a:r>
            <a:endParaRPr lang="en-US" dirty="0"/>
          </a:p>
        </p:txBody>
      </p:sp>
      <p:sp>
        <p:nvSpPr>
          <p:cNvPr id="22" name="TextBox 21"/>
          <p:cNvSpPr txBox="1"/>
          <p:nvPr/>
        </p:nvSpPr>
        <p:spPr>
          <a:xfrm>
            <a:off x="1625497" y="5562600"/>
            <a:ext cx="1345175" cy="923330"/>
          </a:xfrm>
          <a:prstGeom prst="rect">
            <a:avLst/>
          </a:prstGeom>
          <a:noFill/>
        </p:spPr>
        <p:txBody>
          <a:bodyPr wrap="none" rtlCol="0">
            <a:spAutoFit/>
          </a:bodyPr>
          <a:lstStyle/>
          <a:p>
            <a:pPr algn="ctr"/>
            <a:r>
              <a:rPr lang="en-US" dirty="0" smtClean="0"/>
              <a:t>CMX-4</a:t>
            </a:r>
          </a:p>
          <a:p>
            <a:pPr algn="ctr"/>
            <a:r>
              <a:rPr lang="en-US" dirty="0" smtClean="0"/>
              <a:t>Data Review</a:t>
            </a:r>
          </a:p>
          <a:p>
            <a:pPr algn="ctr"/>
            <a:r>
              <a:rPr lang="en-US" dirty="0" smtClean="0"/>
              <a:t>Meeting</a:t>
            </a:r>
            <a:endParaRPr lang="en-US" dirty="0"/>
          </a:p>
        </p:txBody>
      </p:sp>
      <p:sp>
        <p:nvSpPr>
          <p:cNvPr id="23" name="TextBox 22"/>
          <p:cNvSpPr txBox="1"/>
          <p:nvPr/>
        </p:nvSpPr>
        <p:spPr>
          <a:xfrm>
            <a:off x="2590800" y="3603513"/>
            <a:ext cx="1071063" cy="369332"/>
          </a:xfrm>
          <a:prstGeom prst="rect">
            <a:avLst/>
          </a:prstGeom>
          <a:noFill/>
        </p:spPr>
        <p:txBody>
          <a:bodyPr wrap="none" rtlCol="0">
            <a:spAutoFit/>
          </a:bodyPr>
          <a:lstStyle/>
          <a:p>
            <a:pPr algn="ctr"/>
            <a:r>
              <a:rPr lang="en-US" dirty="0" smtClean="0"/>
              <a:t>TTX-2015</a:t>
            </a:r>
            <a:endParaRPr lang="en-US" dirty="0"/>
          </a:p>
        </p:txBody>
      </p:sp>
      <p:sp>
        <p:nvSpPr>
          <p:cNvPr id="24" name="TextBox 23"/>
          <p:cNvSpPr txBox="1"/>
          <p:nvPr/>
        </p:nvSpPr>
        <p:spPr>
          <a:xfrm>
            <a:off x="3962400" y="3465013"/>
            <a:ext cx="1249060" cy="646331"/>
          </a:xfrm>
          <a:prstGeom prst="rect">
            <a:avLst/>
          </a:prstGeom>
          <a:noFill/>
        </p:spPr>
        <p:txBody>
          <a:bodyPr wrap="none" rtlCol="0">
            <a:spAutoFit/>
          </a:bodyPr>
          <a:lstStyle/>
          <a:p>
            <a:pPr algn="ctr"/>
            <a:r>
              <a:rPr lang="en-US" b="1" dirty="0" smtClean="0">
                <a:effectLst>
                  <a:outerShdw blurRad="38100" dist="38100" dir="2700000" algn="tl">
                    <a:srgbClr val="000000">
                      <a:alpha val="43137"/>
                    </a:srgbClr>
                  </a:outerShdw>
                </a:effectLst>
              </a:rPr>
              <a:t>Commence</a:t>
            </a:r>
          </a:p>
          <a:p>
            <a:pPr algn="ctr"/>
            <a:r>
              <a:rPr lang="en-US" b="1" dirty="0" smtClean="0">
                <a:effectLst>
                  <a:outerShdw blurRad="38100" dist="38100" dir="2700000" algn="tl">
                    <a:srgbClr val="000000">
                      <a:alpha val="43137"/>
                    </a:srgbClr>
                  </a:outerShdw>
                </a:effectLst>
              </a:rPr>
              <a:t>CMX-5</a:t>
            </a:r>
            <a:endParaRPr lang="en-US" b="1" dirty="0">
              <a:effectLst>
                <a:outerShdw blurRad="38100" dist="38100" dir="2700000" algn="tl">
                  <a:srgbClr val="000000">
                    <a:alpha val="43137"/>
                  </a:srgbClr>
                </a:outerShdw>
              </a:effectLst>
            </a:endParaRPr>
          </a:p>
        </p:txBody>
      </p:sp>
      <p:sp>
        <p:nvSpPr>
          <p:cNvPr id="25" name="TextBox 24"/>
          <p:cNvSpPr txBox="1"/>
          <p:nvPr/>
        </p:nvSpPr>
        <p:spPr>
          <a:xfrm>
            <a:off x="3429000" y="5239433"/>
            <a:ext cx="992580" cy="646331"/>
          </a:xfrm>
          <a:prstGeom prst="rect">
            <a:avLst/>
          </a:prstGeom>
          <a:noFill/>
        </p:spPr>
        <p:txBody>
          <a:bodyPr wrap="none" rtlCol="0">
            <a:spAutoFit/>
          </a:bodyPr>
          <a:lstStyle/>
          <a:p>
            <a:pPr algn="ctr"/>
            <a:r>
              <a:rPr lang="en-US" dirty="0" smtClean="0"/>
              <a:t>Shipping</a:t>
            </a:r>
          </a:p>
          <a:p>
            <a:pPr algn="ctr"/>
            <a:r>
              <a:rPr lang="en-US" dirty="0" smtClean="0"/>
              <a:t>TTX-5</a:t>
            </a:r>
            <a:endParaRPr lang="en-US" dirty="0"/>
          </a:p>
        </p:txBody>
      </p:sp>
      <p:sp>
        <p:nvSpPr>
          <p:cNvPr id="26" name="TextBox 25"/>
          <p:cNvSpPr txBox="1"/>
          <p:nvPr/>
        </p:nvSpPr>
        <p:spPr>
          <a:xfrm>
            <a:off x="4675496" y="5562600"/>
            <a:ext cx="1345175" cy="923330"/>
          </a:xfrm>
          <a:prstGeom prst="rect">
            <a:avLst/>
          </a:prstGeom>
          <a:noFill/>
        </p:spPr>
        <p:txBody>
          <a:bodyPr wrap="none" rtlCol="0">
            <a:spAutoFit/>
          </a:bodyPr>
          <a:lstStyle/>
          <a:p>
            <a:pPr algn="ctr"/>
            <a:r>
              <a:rPr lang="en-US" dirty="0" smtClean="0"/>
              <a:t>CMX-5</a:t>
            </a:r>
          </a:p>
          <a:p>
            <a:pPr algn="ctr"/>
            <a:r>
              <a:rPr lang="en-US" dirty="0" smtClean="0"/>
              <a:t>Data Review</a:t>
            </a:r>
          </a:p>
          <a:p>
            <a:pPr algn="ctr"/>
            <a:r>
              <a:rPr lang="en-US" dirty="0" smtClean="0"/>
              <a:t>Meeting</a:t>
            </a:r>
            <a:endParaRPr lang="en-US" dirty="0"/>
          </a:p>
        </p:txBody>
      </p:sp>
      <p:sp>
        <p:nvSpPr>
          <p:cNvPr id="27" name="TextBox 26"/>
          <p:cNvSpPr txBox="1"/>
          <p:nvPr/>
        </p:nvSpPr>
        <p:spPr>
          <a:xfrm>
            <a:off x="5510278" y="3603513"/>
            <a:ext cx="1071063" cy="369332"/>
          </a:xfrm>
          <a:prstGeom prst="rect">
            <a:avLst/>
          </a:prstGeom>
          <a:noFill/>
        </p:spPr>
        <p:txBody>
          <a:bodyPr wrap="none" rtlCol="0">
            <a:spAutoFit/>
          </a:bodyPr>
          <a:lstStyle/>
          <a:p>
            <a:pPr algn="ctr"/>
            <a:r>
              <a:rPr lang="en-US" dirty="0" smtClean="0"/>
              <a:t>TTX-2017</a:t>
            </a:r>
            <a:endParaRPr lang="en-US" dirty="0"/>
          </a:p>
        </p:txBody>
      </p:sp>
      <p:sp>
        <p:nvSpPr>
          <p:cNvPr id="28" name="TextBox 27"/>
          <p:cNvSpPr txBox="1"/>
          <p:nvPr/>
        </p:nvSpPr>
        <p:spPr>
          <a:xfrm>
            <a:off x="7010400" y="3465012"/>
            <a:ext cx="1249060" cy="646331"/>
          </a:xfrm>
          <a:prstGeom prst="rect">
            <a:avLst/>
          </a:prstGeom>
          <a:noFill/>
        </p:spPr>
        <p:txBody>
          <a:bodyPr wrap="none" rtlCol="0">
            <a:spAutoFit/>
          </a:bodyPr>
          <a:lstStyle/>
          <a:p>
            <a:pPr algn="ctr"/>
            <a:r>
              <a:rPr lang="en-US" b="1" dirty="0" smtClean="0">
                <a:effectLst>
                  <a:outerShdw blurRad="38100" dist="38100" dir="2700000" algn="tl">
                    <a:srgbClr val="000000">
                      <a:alpha val="43137"/>
                    </a:srgbClr>
                  </a:outerShdw>
                </a:effectLst>
              </a:rPr>
              <a:t>Commence</a:t>
            </a:r>
          </a:p>
          <a:p>
            <a:pPr algn="ctr"/>
            <a:r>
              <a:rPr lang="en-US" b="1" dirty="0" smtClean="0">
                <a:effectLst>
                  <a:outerShdw blurRad="38100" dist="38100" dir="2700000" algn="tl">
                    <a:srgbClr val="000000">
                      <a:alpha val="43137"/>
                    </a:srgbClr>
                  </a:outerShdw>
                </a:effectLst>
              </a:rPr>
              <a:t>CMX-6</a:t>
            </a:r>
            <a:endParaRPr lang="en-US" b="1" dirty="0">
              <a:effectLst>
                <a:outerShdw blurRad="38100" dist="38100" dir="2700000" algn="tl">
                  <a:srgbClr val="000000">
                    <a:alpha val="43137"/>
                  </a:srgbClr>
                </a:outerShdw>
              </a:effectLst>
            </a:endParaRPr>
          </a:p>
        </p:txBody>
      </p:sp>
      <p:sp>
        <p:nvSpPr>
          <p:cNvPr id="29" name="TextBox 28"/>
          <p:cNvSpPr txBox="1"/>
          <p:nvPr/>
        </p:nvSpPr>
        <p:spPr>
          <a:xfrm>
            <a:off x="6497182" y="5239432"/>
            <a:ext cx="992580" cy="646331"/>
          </a:xfrm>
          <a:prstGeom prst="rect">
            <a:avLst/>
          </a:prstGeom>
          <a:noFill/>
        </p:spPr>
        <p:txBody>
          <a:bodyPr wrap="none" rtlCol="0">
            <a:spAutoFit/>
          </a:bodyPr>
          <a:lstStyle/>
          <a:p>
            <a:pPr algn="ctr"/>
            <a:r>
              <a:rPr lang="en-US" dirty="0" smtClean="0"/>
              <a:t>Shipping</a:t>
            </a:r>
          </a:p>
          <a:p>
            <a:pPr algn="ctr"/>
            <a:r>
              <a:rPr lang="en-US" dirty="0" smtClean="0"/>
              <a:t>TTX-6</a:t>
            </a:r>
            <a:endParaRPr lang="en-US" dirty="0"/>
          </a:p>
        </p:txBody>
      </p:sp>
      <p:cxnSp>
        <p:nvCxnSpPr>
          <p:cNvPr id="30" name="Straight Connector 29"/>
          <p:cNvCxnSpPr/>
          <p:nvPr/>
        </p:nvCxnSpPr>
        <p:spPr>
          <a:xfrm>
            <a:off x="1520167" y="4078153"/>
            <a:ext cx="308633" cy="57004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24" idx="2"/>
          </p:cNvCxnSpPr>
          <p:nvPr/>
        </p:nvCxnSpPr>
        <p:spPr>
          <a:xfrm>
            <a:off x="4586930" y="4111344"/>
            <a:ext cx="306836" cy="536855"/>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28" idx="2"/>
          </p:cNvCxnSpPr>
          <p:nvPr/>
        </p:nvCxnSpPr>
        <p:spPr>
          <a:xfrm>
            <a:off x="7634930" y="4111343"/>
            <a:ext cx="366070" cy="573504"/>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23" idx="2"/>
          </p:cNvCxnSpPr>
          <p:nvPr/>
        </p:nvCxnSpPr>
        <p:spPr>
          <a:xfrm>
            <a:off x="3126332" y="3972845"/>
            <a:ext cx="308632" cy="675354"/>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6019800" y="3962400"/>
            <a:ext cx="308632" cy="675354"/>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a:endCxn id="21" idx="0"/>
          </p:cNvCxnSpPr>
          <p:nvPr/>
        </p:nvCxnSpPr>
        <p:spPr>
          <a:xfrm flipH="1">
            <a:off x="895637" y="4876800"/>
            <a:ext cx="171163" cy="3626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a:off x="3886200" y="4876800"/>
            <a:ext cx="171163" cy="3626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6991637" y="4876800"/>
            <a:ext cx="171163" cy="3626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22" idx="0"/>
          </p:cNvCxnSpPr>
          <p:nvPr/>
        </p:nvCxnSpPr>
        <p:spPr>
          <a:xfrm flipH="1">
            <a:off x="2298085" y="4876800"/>
            <a:ext cx="199312" cy="685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5334000" y="4876800"/>
            <a:ext cx="199312" cy="685800"/>
          </a:xfrm>
          <a:prstGeom prst="line">
            <a:avLst/>
          </a:prstGeom>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895637" y="3431822"/>
            <a:ext cx="1249060" cy="646331"/>
          </a:xfrm>
          <a:prstGeom prst="rect">
            <a:avLst/>
          </a:prstGeom>
          <a:noFill/>
        </p:spPr>
        <p:txBody>
          <a:bodyPr wrap="none" rtlCol="0">
            <a:spAutoFit/>
          </a:bodyPr>
          <a:lstStyle/>
          <a:p>
            <a:pPr algn="ctr"/>
            <a:r>
              <a:rPr lang="en-US" b="1" dirty="0" smtClean="0">
                <a:effectLst>
                  <a:outerShdw blurRad="38100" dist="38100" dir="2700000" algn="tl">
                    <a:srgbClr val="000000">
                      <a:alpha val="43137"/>
                    </a:srgbClr>
                  </a:outerShdw>
                </a:effectLst>
              </a:rPr>
              <a:t>Commence</a:t>
            </a:r>
          </a:p>
          <a:p>
            <a:pPr algn="ctr"/>
            <a:r>
              <a:rPr lang="en-US" b="1" dirty="0" smtClean="0">
                <a:effectLst>
                  <a:outerShdw blurRad="38100" dist="38100" dir="2700000" algn="tl">
                    <a:srgbClr val="000000">
                      <a:alpha val="43137"/>
                    </a:srgbClr>
                  </a:outerShdw>
                </a:effectLst>
              </a:rPr>
              <a:t>CMX-4</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9356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par>
                                <p:cTn id="49" presetID="22" presetClass="entr" presetSubtype="8"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left)">
                                      <p:cBhvr>
                                        <p:cTn id="51" dur="500"/>
                                        <p:tgtEl>
                                          <p:spTgt spid="30"/>
                                        </p:tgtEl>
                                      </p:cBhvr>
                                    </p:animEffect>
                                  </p:childTnLst>
                                </p:cTn>
                              </p:par>
                              <p:par>
                                <p:cTn id="52" presetID="22" presetClass="entr" presetSubtype="8"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left)">
                                      <p:cBhvr>
                                        <p:cTn id="54" dur="500"/>
                                        <p:tgtEl>
                                          <p:spTgt spid="31"/>
                                        </p:tgtEl>
                                      </p:cBhvr>
                                    </p:animEffect>
                                  </p:childTnLst>
                                </p:cTn>
                              </p:par>
                              <p:par>
                                <p:cTn id="55" presetID="22" presetClass="entr" presetSubtype="8"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left)">
                                      <p:cBhvr>
                                        <p:cTn id="57" dur="500"/>
                                        <p:tgtEl>
                                          <p:spTgt spid="32"/>
                                        </p:tgtEl>
                                      </p:cBhvr>
                                    </p:animEffect>
                                  </p:childTnLst>
                                </p:cTn>
                              </p:par>
                              <p:par>
                                <p:cTn id="58" presetID="22" presetClass="entr" presetSubtype="8" fill="hold"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left)">
                                      <p:cBhvr>
                                        <p:cTn id="60" dur="500"/>
                                        <p:tgtEl>
                                          <p:spTgt spid="33"/>
                                        </p:tgtEl>
                                      </p:cBhvr>
                                    </p:animEffect>
                                  </p:childTnLst>
                                </p:cTn>
                              </p:par>
                              <p:par>
                                <p:cTn id="61" presetID="22" presetClass="entr" presetSubtype="8"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left)">
                                      <p:cBhvr>
                                        <p:cTn id="63" dur="500"/>
                                        <p:tgtEl>
                                          <p:spTgt spid="34"/>
                                        </p:tgtEl>
                                      </p:cBhvr>
                                    </p:animEffect>
                                  </p:childTnLst>
                                </p:cTn>
                              </p:par>
                              <p:par>
                                <p:cTn id="64" presetID="22" presetClass="entr" presetSubtype="8" fill="hold"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500"/>
                                        <p:tgtEl>
                                          <p:spTgt spid="35"/>
                                        </p:tgtEl>
                                      </p:cBhvr>
                                    </p:animEffect>
                                  </p:childTnLst>
                                </p:cTn>
                              </p:par>
                              <p:par>
                                <p:cTn id="67" presetID="22" presetClass="entr" presetSubtype="8" fill="hold"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left)">
                                      <p:cBhvr>
                                        <p:cTn id="69" dur="500"/>
                                        <p:tgtEl>
                                          <p:spTgt spid="36"/>
                                        </p:tgtEl>
                                      </p:cBhvr>
                                    </p:animEffect>
                                  </p:childTnLst>
                                </p:cTn>
                              </p:par>
                              <p:par>
                                <p:cTn id="70" presetID="22" presetClass="entr" presetSubtype="8" fill="hold"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par>
                                <p:cTn id="73" presetID="22" presetClass="entr" presetSubtype="8" fill="hold" nodeType="with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left)">
                                      <p:cBhvr>
                                        <p:cTn id="75" dur="500"/>
                                        <p:tgtEl>
                                          <p:spTgt spid="38"/>
                                        </p:tgtEl>
                                      </p:cBhvr>
                                    </p:animEffect>
                                  </p:childTnLst>
                                </p:cTn>
                              </p:par>
                              <p:par>
                                <p:cTn id="76" presetID="22" presetClass="entr" presetSubtype="8" fill="hold" nodeType="with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left)">
                                      <p:cBhvr>
                                        <p:cTn id="78" dur="500"/>
                                        <p:tgtEl>
                                          <p:spTgt spid="3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wipe(left)">
                                      <p:cBhvr>
                                        <p:cTn id="8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1" grpId="0"/>
      <p:bldP spid="22" grpId="0"/>
      <p:bldP spid="23" grpId="0"/>
      <p:bldP spid="24" grpId="0"/>
      <p:bldP spid="25" grpId="0"/>
      <p:bldP spid="26" grpId="0"/>
      <p:bldP spid="27" grpId="0"/>
      <p:bldP spid="28" grpId="0"/>
      <p:bldP spid="29" grpId="0"/>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3"/>
            <a:ext cx="6629400" cy="984885"/>
          </a:xfrm>
        </p:spPr>
        <p:txBody>
          <a:bodyPr/>
          <a:lstStyle/>
          <a:p>
            <a:r>
              <a:rPr lang="en-US" sz="3200" dirty="0" smtClean="0"/>
              <a:t>Information about Participating in Future Exercises??</a:t>
            </a:r>
            <a:endParaRPr lang="en-US" sz="3200" dirty="0"/>
          </a:p>
        </p:txBody>
      </p:sp>
      <p:sp>
        <p:nvSpPr>
          <p:cNvPr id="3" name="Content Placeholder 2"/>
          <p:cNvSpPr>
            <a:spLocks noGrp="1"/>
          </p:cNvSpPr>
          <p:nvPr>
            <p:ph idx="1"/>
          </p:nvPr>
        </p:nvSpPr>
        <p:spPr/>
        <p:txBody>
          <a:bodyPr>
            <a:normAutofit/>
          </a:bodyPr>
          <a:lstStyle/>
          <a:p>
            <a:r>
              <a:rPr lang="en-US" sz="2800" dirty="0" smtClean="0"/>
              <a:t>Co-Chairs for the Exercise Task Group:</a:t>
            </a:r>
          </a:p>
          <a:p>
            <a:pPr lvl="1"/>
            <a:r>
              <a:rPr lang="en-US" sz="2400" dirty="0"/>
              <a:t>Olivia Marsden, AWE, </a:t>
            </a:r>
            <a:r>
              <a:rPr lang="en-US" sz="2400" dirty="0" smtClean="0"/>
              <a:t>U.K., </a:t>
            </a:r>
            <a:r>
              <a:rPr lang="en-US" sz="2400" dirty="0" smtClean="0">
                <a:hlinkClick r:id="rId2"/>
              </a:rPr>
              <a:t>Olivia.Marsden@awe.co.uk</a:t>
            </a:r>
            <a:endParaRPr lang="en-US" sz="2400" dirty="0" smtClean="0"/>
          </a:p>
          <a:p>
            <a:pPr lvl="1"/>
            <a:r>
              <a:rPr lang="en-US" sz="2400" dirty="0" smtClean="0"/>
              <a:t>Jon Schwantes, Pacific Northwest National Lab, USA, Jon.Schwantes@pnnl.gov</a:t>
            </a:r>
            <a:endParaRPr lang="en-US" sz="2400" dirty="0"/>
          </a:p>
        </p:txBody>
      </p:sp>
      <p:sp>
        <p:nvSpPr>
          <p:cNvPr id="4" name="Title 1"/>
          <p:cNvSpPr txBox="1">
            <a:spLocks/>
          </p:cNvSpPr>
          <p:nvPr/>
        </p:nvSpPr>
        <p:spPr>
          <a:xfrm>
            <a:off x="990600" y="4343400"/>
            <a:ext cx="6629400" cy="1477328"/>
          </a:xfrm>
          <a:prstGeom prst="rect">
            <a:avLst/>
          </a:prstGeom>
        </p:spPr>
        <p:txBody>
          <a:bodyPr vert="horz" lIns="0" tIns="0" rIns="0" bIns="0" rtlCol="0" anchor="t">
            <a:spAutoFit/>
          </a:bodyPr>
          <a:lstStyle>
            <a:lvl1pPr algn="l" defTabSz="457200" rtl="0" eaLnBrk="1" latinLnBrk="0" hangingPunct="1">
              <a:spcBef>
                <a:spcPct val="0"/>
              </a:spcBef>
              <a:buNone/>
              <a:defRPr sz="2500" b="1" kern="1200">
                <a:solidFill>
                  <a:srgbClr val="D57500"/>
                </a:solidFill>
                <a:latin typeface="Arial"/>
                <a:ea typeface="+mj-ea"/>
                <a:cs typeface="Arial"/>
              </a:defRPr>
            </a:lvl1pPr>
          </a:lstStyle>
          <a:p>
            <a:pPr algn="ctr"/>
            <a:r>
              <a:rPr lang="en-US" sz="3200" dirty="0" smtClean="0"/>
              <a:t>Thank you for your attention!</a:t>
            </a:r>
          </a:p>
          <a:p>
            <a:pPr algn="ctr"/>
            <a:endParaRPr lang="en-US" sz="3200" dirty="0"/>
          </a:p>
          <a:p>
            <a:pPr algn="ctr"/>
            <a:r>
              <a:rPr lang="en-US" sz="3200" dirty="0" smtClean="0"/>
              <a:t>Questions??</a:t>
            </a:r>
            <a:endParaRPr lang="en-US" sz="3200" dirty="0"/>
          </a:p>
        </p:txBody>
      </p:sp>
    </p:spTree>
    <p:extLst>
      <p:ext uri="{BB962C8B-B14F-4D97-AF65-F5344CB8AC3E}">
        <p14:creationId xmlns:p14="http://schemas.microsoft.com/office/powerpoint/2010/main" val="96731101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3"/>
            <a:ext cx="6629400" cy="430887"/>
          </a:xfrm>
        </p:spPr>
        <p:txBody>
          <a:bodyPr/>
          <a:lstStyle/>
          <a:p>
            <a:pPr algn="ctr"/>
            <a:r>
              <a:rPr lang="en-US" sz="2800" dirty="0" smtClean="0"/>
              <a:t>Overview</a:t>
            </a:r>
            <a:endParaRPr lang="en-US" sz="2800" dirty="0"/>
          </a:p>
        </p:txBody>
      </p:sp>
      <p:sp>
        <p:nvSpPr>
          <p:cNvPr id="4" name="Date Placeholder 3"/>
          <p:cNvSpPr>
            <a:spLocks noGrp="1"/>
          </p:cNvSpPr>
          <p:nvPr>
            <p:ph type="dt" sz="half" idx="10"/>
          </p:nvPr>
        </p:nvSpPr>
        <p:spPr/>
        <p:txBody>
          <a:bodyPr/>
          <a:lstStyle/>
          <a:p>
            <a:fld id="{571B0C3B-3A7D-3848-B824-737E096AF391}" type="datetime4">
              <a:rPr lang="en-US" smtClean="0"/>
              <a:pPr/>
              <a:t>July 1, 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05DBE7-0ACF-E348-BBE2-A615BCE1D797}" type="slidenum">
              <a:rPr lang="en-US" smtClean="0"/>
              <a:pPr/>
              <a:t>2</a:t>
            </a:fld>
            <a:endParaRPr lang="en-US" dirty="0"/>
          </a:p>
        </p:txBody>
      </p:sp>
      <p:sp>
        <p:nvSpPr>
          <p:cNvPr id="3" name="Content Placeholder 2"/>
          <p:cNvSpPr>
            <a:spLocks noGrp="1"/>
          </p:cNvSpPr>
          <p:nvPr>
            <p:ph idx="4294967295"/>
          </p:nvPr>
        </p:nvSpPr>
        <p:spPr>
          <a:xfrm>
            <a:off x="457200" y="914400"/>
            <a:ext cx="8229600" cy="5486400"/>
          </a:xfrm>
        </p:spPr>
        <p:txBody>
          <a:bodyPr>
            <a:normAutofit/>
          </a:bodyPr>
          <a:lstStyle/>
          <a:p>
            <a:r>
              <a:rPr lang="en-US" dirty="0" smtClean="0"/>
              <a:t>Introduction to the ITWG Exercise Task Group (ETG)</a:t>
            </a:r>
          </a:p>
          <a:p>
            <a:pPr lvl="1"/>
            <a:r>
              <a:rPr lang="en-US" dirty="0" smtClean="0"/>
              <a:t>Purpose</a:t>
            </a:r>
          </a:p>
          <a:p>
            <a:pPr lvl="1"/>
            <a:r>
              <a:rPr lang="en-US" dirty="0" smtClean="0"/>
              <a:t>Philosophy</a:t>
            </a:r>
          </a:p>
          <a:p>
            <a:pPr lvl="1"/>
            <a:r>
              <a:rPr lang="en-US" dirty="0" smtClean="0"/>
              <a:t>Participants</a:t>
            </a:r>
          </a:p>
          <a:p>
            <a:r>
              <a:rPr lang="en-US" dirty="0" smtClean="0"/>
              <a:t>CMX-4 </a:t>
            </a:r>
          </a:p>
          <a:p>
            <a:pPr lvl="1"/>
            <a:r>
              <a:rPr lang="en-US" dirty="0" smtClean="0"/>
              <a:t>Objectives</a:t>
            </a:r>
          </a:p>
          <a:p>
            <a:pPr lvl="1"/>
            <a:r>
              <a:rPr lang="en-US" dirty="0" smtClean="0"/>
              <a:t>Scenario</a:t>
            </a:r>
          </a:p>
          <a:p>
            <a:pPr lvl="1"/>
            <a:r>
              <a:rPr lang="en-US" dirty="0" smtClean="0"/>
              <a:t>Materials</a:t>
            </a:r>
          </a:p>
          <a:p>
            <a:r>
              <a:rPr lang="en-US" dirty="0" smtClean="0"/>
              <a:t>Examples from Past Exercises </a:t>
            </a:r>
          </a:p>
          <a:p>
            <a:pPr lvl="1"/>
            <a:r>
              <a:rPr lang="en-US" dirty="0" smtClean="0"/>
              <a:t>Receipt &amp; Handling</a:t>
            </a:r>
          </a:p>
          <a:p>
            <a:pPr lvl="1"/>
            <a:r>
              <a:rPr lang="en-US" dirty="0" smtClean="0"/>
              <a:t>Likely Analyses</a:t>
            </a:r>
          </a:p>
          <a:p>
            <a:pPr lvl="1"/>
            <a:r>
              <a:rPr lang="en-US" dirty="0" smtClean="0"/>
              <a:t>Evaluations</a:t>
            </a:r>
          </a:p>
          <a:p>
            <a:r>
              <a:rPr lang="en-US" dirty="0" smtClean="0"/>
              <a:t>Schedule</a:t>
            </a:r>
          </a:p>
          <a:p>
            <a:r>
              <a:rPr lang="en-US" dirty="0" smtClean="0"/>
              <a:t>Interest in Future Participation</a:t>
            </a:r>
            <a:endParaRPr lang="en-US" dirty="0"/>
          </a:p>
        </p:txBody>
      </p:sp>
    </p:spTree>
    <p:extLst>
      <p:ext uri="{BB962C8B-B14F-4D97-AF65-F5344CB8AC3E}">
        <p14:creationId xmlns:p14="http://schemas.microsoft.com/office/powerpoint/2010/main" val="112040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500"/>
                                        <p:tgtEl>
                                          <p:spTgt spid="3">
                                            <p:txEl>
                                              <p:pRg st="12" end="1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Effect transition="in" filter="fade">
                                      <p:cBhvr>
                                        <p:cTn id="5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6629400" cy="861774"/>
          </a:xfrm>
        </p:spPr>
        <p:txBody>
          <a:bodyPr/>
          <a:lstStyle/>
          <a:p>
            <a:pPr algn="ctr"/>
            <a:r>
              <a:rPr lang="en-US" sz="2800" dirty="0" smtClean="0">
                <a:latin typeface="Arial" panose="020B0604020202020204" pitchFamily="34" charset="0"/>
                <a:cs typeface="Arial" panose="020B0604020202020204" pitchFamily="34" charset="0"/>
              </a:rPr>
              <a:t>Nuclear Forensics International Technical Working Group (ITWG)</a:t>
            </a:r>
            <a:endParaRPr lang="en-US" sz="2800"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E5D3E66C-72C2-1240-90D0-E7332024CCF6}" type="datetime4">
              <a:rPr lang="en-US" smtClean="0"/>
              <a:pPr/>
              <a:t>July 1, 2014</a:t>
            </a:fld>
            <a:endParaRPr lang="en-US" dirty="0"/>
          </a:p>
        </p:txBody>
      </p:sp>
      <p:sp>
        <p:nvSpPr>
          <p:cNvPr id="6" name="Rectangle 3"/>
          <p:cNvSpPr txBox="1">
            <a:spLocks/>
          </p:cNvSpPr>
          <p:nvPr/>
        </p:nvSpPr>
        <p:spPr>
          <a:xfrm>
            <a:off x="548640" y="1307592"/>
            <a:ext cx="7909560" cy="4895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indent="0" algn="just">
              <a:spcBef>
                <a:spcPts val="600"/>
              </a:spcBef>
              <a:buClr>
                <a:srgbClr val="FE712B"/>
              </a:buClr>
              <a:buSzPts val="2000"/>
              <a:buNone/>
            </a:pPr>
            <a:r>
              <a:rPr lang="en-US" altLang="en-US" sz="2200" b="1" dirty="0">
                <a:solidFill>
                  <a:srgbClr val="000000"/>
                </a:solidFill>
                <a:ea typeface="ＭＳ Ｐゴシック" pitchFamily="34" charset="-128"/>
                <a:cs typeface="Arial" pitchFamily="34" charset="0"/>
              </a:rPr>
              <a:t>…is </a:t>
            </a:r>
            <a:r>
              <a:rPr lang="en-US" altLang="en-US" sz="2200" b="1" dirty="0" smtClean="0">
                <a:solidFill>
                  <a:srgbClr val="000000"/>
                </a:solidFill>
                <a:ea typeface="ＭＳ Ｐゴシック" pitchFamily="34" charset="-128"/>
                <a:cs typeface="Arial" pitchFamily="34" charset="0"/>
              </a:rPr>
              <a:t>a </a:t>
            </a:r>
            <a:r>
              <a:rPr lang="en-US" altLang="en-US" sz="2200" b="1" dirty="0">
                <a:solidFill>
                  <a:srgbClr val="000000"/>
                </a:solidFill>
                <a:ea typeface="ＭＳ Ｐゴシック" pitchFamily="34" charset="-128"/>
                <a:cs typeface="Arial" pitchFamily="34" charset="0"/>
              </a:rPr>
              <a:t>forum for informal technical collaboration among official nuclear forensics practitioners</a:t>
            </a:r>
            <a:endParaRPr lang="en-US" altLang="en-US" sz="2200" b="1" dirty="0" smtClean="0">
              <a:solidFill>
                <a:srgbClr val="000000"/>
              </a:solidFill>
              <a:ea typeface="ＭＳ Ｐゴシック" pitchFamily="34" charset="-128"/>
              <a:cs typeface="Arial" pitchFamily="34" charset="0"/>
            </a:endParaRPr>
          </a:p>
          <a:p>
            <a:pPr marL="0" indent="0" algn="just">
              <a:spcBef>
                <a:spcPts val="600"/>
              </a:spcBef>
              <a:buClr>
                <a:srgbClr val="FE712B"/>
              </a:buClr>
              <a:buSzPts val="2000"/>
              <a:buNone/>
            </a:pPr>
            <a:endParaRPr lang="en-US" altLang="en-US" sz="2200" b="1" dirty="0" smtClean="0">
              <a:solidFill>
                <a:srgbClr val="000000"/>
              </a:solidFill>
              <a:ea typeface="ＭＳ Ｐゴシック" pitchFamily="34" charset="-128"/>
              <a:cs typeface="Arial" pitchFamily="34" charset="0"/>
            </a:endParaRPr>
          </a:p>
          <a:p>
            <a:pPr marL="0" indent="0" algn="just">
              <a:spcBef>
                <a:spcPts val="600"/>
              </a:spcBef>
              <a:buClr>
                <a:srgbClr val="FE712B"/>
              </a:buClr>
              <a:buSzPts val="2000"/>
              <a:buNone/>
            </a:pPr>
            <a:r>
              <a:rPr lang="en-US" altLang="en-US" sz="2200" b="1" dirty="0" smtClean="0">
                <a:solidFill>
                  <a:srgbClr val="000000"/>
                </a:solidFill>
                <a:ea typeface="ＭＳ Ｐゴシック" pitchFamily="34" charset="-128"/>
                <a:cs typeface="Arial" pitchFamily="34" charset="0"/>
              </a:rPr>
              <a:t>Mission</a:t>
            </a:r>
            <a:r>
              <a:rPr lang="en-US" altLang="en-US" sz="2200" b="1" dirty="0">
                <a:solidFill>
                  <a:srgbClr val="000000"/>
                </a:solidFill>
                <a:ea typeface="ＭＳ Ｐゴシック" pitchFamily="34" charset="-128"/>
                <a:cs typeface="Arial" pitchFamily="34" charset="0"/>
              </a:rPr>
              <a:t>: </a:t>
            </a:r>
            <a:r>
              <a:rPr lang="en-US" altLang="en-US" sz="2200" dirty="0" smtClean="0">
                <a:solidFill>
                  <a:srgbClr val="000000"/>
                </a:solidFill>
                <a:ea typeface="ＭＳ Ｐゴシック" pitchFamily="34" charset="-128"/>
                <a:cs typeface="Arial" pitchFamily="34" charset="0"/>
              </a:rPr>
              <a:t>…to </a:t>
            </a:r>
            <a:r>
              <a:rPr lang="en-US" altLang="en-US" sz="2200" dirty="0">
                <a:solidFill>
                  <a:srgbClr val="000000"/>
                </a:solidFill>
                <a:ea typeface="ＭＳ Ｐゴシック" pitchFamily="34" charset="-128"/>
                <a:cs typeface="Arial" pitchFamily="34" charset="0"/>
              </a:rPr>
              <a:t>advance the best practices of nuclear forensics largely through the participation in a series of Collaborative Materials Exercises (</a:t>
            </a:r>
            <a:r>
              <a:rPr lang="en-US" altLang="en-US" sz="2200" dirty="0" smtClean="0">
                <a:solidFill>
                  <a:srgbClr val="000000"/>
                </a:solidFill>
                <a:ea typeface="ＭＳ Ｐゴシック" pitchFamily="34" charset="-128"/>
                <a:cs typeface="Arial" pitchFamily="34" charset="0"/>
              </a:rPr>
              <a:t>CMXs)</a:t>
            </a:r>
          </a:p>
          <a:p>
            <a:pPr algn="just">
              <a:spcBef>
                <a:spcPts val="600"/>
              </a:spcBef>
              <a:buClr>
                <a:srgbClr val="FE712B"/>
              </a:buClr>
              <a:buSzPts val="2000"/>
              <a:buFont typeface="Arial" pitchFamily="34" charset="0"/>
              <a:buChar char="►"/>
            </a:pPr>
            <a:endParaRPr lang="en-US" altLang="en-US" sz="2200" b="1" dirty="0" smtClean="0">
              <a:solidFill>
                <a:srgbClr val="000000"/>
              </a:solidFill>
              <a:ea typeface="ＭＳ Ｐゴシック" pitchFamily="34" charset="-128"/>
              <a:cs typeface="Arial" pitchFamily="34" charset="0"/>
            </a:endParaRPr>
          </a:p>
          <a:p>
            <a:pPr marL="0" indent="0" algn="just">
              <a:spcBef>
                <a:spcPts val="600"/>
              </a:spcBef>
              <a:buClr>
                <a:srgbClr val="FE712B"/>
              </a:buClr>
              <a:buSzPts val="2000"/>
              <a:buNone/>
            </a:pPr>
            <a:r>
              <a:rPr lang="en-US" altLang="en-US" sz="2200" b="1" u="sng" dirty="0" smtClean="0">
                <a:solidFill>
                  <a:srgbClr val="000000"/>
                </a:solidFill>
                <a:ea typeface="ＭＳ Ｐゴシック" pitchFamily="34" charset="-128"/>
                <a:cs typeface="Arial" pitchFamily="34" charset="0"/>
              </a:rPr>
              <a:t>Task Groups</a:t>
            </a:r>
            <a:endParaRPr lang="en-US" altLang="en-US" sz="2200" b="1" u="sng" dirty="0">
              <a:solidFill>
                <a:srgbClr val="000000"/>
              </a:solidFill>
              <a:ea typeface="ＭＳ Ｐゴシック" pitchFamily="34" charset="-128"/>
              <a:cs typeface="Arial" pitchFamily="34" charset="0"/>
            </a:endParaRPr>
          </a:p>
          <a:p>
            <a:pPr algn="just">
              <a:spcBef>
                <a:spcPts val="600"/>
              </a:spcBef>
              <a:buClr>
                <a:srgbClr val="FE712B"/>
              </a:buClr>
              <a:buSzPts val="2000"/>
              <a:buFont typeface="Arial" pitchFamily="34" charset="0"/>
              <a:buChar char="►"/>
            </a:pPr>
            <a:r>
              <a:rPr lang="en-US" altLang="en-US" sz="2200" dirty="0" smtClean="0">
                <a:solidFill>
                  <a:srgbClr val="000000"/>
                </a:solidFill>
                <a:ea typeface="ＭＳ Ｐゴシック" pitchFamily="34" charset="-128"/>
                <a:cs typeface="Arial" pitchFamily="34" charset="0"/>
              </a:rPr>
              <a:t>Communication </a:t>
            </a:r>
            <a:r>
              <a:rPr lang="en-US" altLang="en-US" sz="2200" dirty="0">
                <a:solidFill>
                  <a:srgbClr val="000000"/>
                </a:solidFill>
                <a:ea typeface="ＭＳ Ｐゴシック" pitchFamily="34" charset="-128"/>
                <a:cs typeface="Arial" pitchFamily="34" charset="0"/>
              </a:rPr>
              <a:t>&amp; Outreach Task </a:t>
            </a:r>
            <a:r>
              <a:rPr lang="en-US" altLang="en-US" sz="2200" dirty="0" smtClean="0">
                <a:solidFill>
                  <a:srgbClr val="000000"/>
                </a:solidFill>
                <a:ea typeface="ＭＳ Ｐゴシック" pitchFamily="34" charset="-128"/>
                <a:cs typeface="Arial" pitchFamily="34" charset="0"/>
              </a:rPr>
              <a:t>Group</a:t>
            </a:r>
            <a:endParaRPr lang="en-US" altLang="en-US" dirty="0">
              <a:solidFill>
                <a:schemeClr val="tx1"/>
              </a:solidFill>
              <a:ea typeface="ＭＳ Ｐゴシック" pitchFamily="34" charset="-128"/>
              <a:cs typeface="Arial" pitchFamily="34" charset="0"/>
            </a:endParaRPr>
          </a:p>
          <a:p>
            <a:pPr algn="just">
              <a:spcBef>
                <a:spcPts val="600"/>
              </a:spcBef>
              <a:buClr>
                <a:srgbClr val="FE712B"/>
              </a:buClr>
              <a:buSzPts val="2000"/>
              <a:buFont typeface="Arial" pitchFamily="34" charset="0"/>
              <a:buChar char="►"/>
            </a:pPr>
            <a:r>
              <a:rPr lang="en-GB" altLang="en-US" sz="2200" dirty="0">
                <a:solidFill>
                  <a:srgbClr val="000000"/>
                </a:solidFill>
                <a:ea typeface="ＭＳ Ｐゴシック" pitchFamily="34" charset="-128"/>
                <a:cs typeface="Arial" pitchFamily="34" charset="0"/>
              </a:rPr>
              <a:t>National Nuclear Forensic Libraries Task </a:t>
            </a:r>
            <a:r>
              <a:rPr lang="en-GB" altLang="en-US" sz="2200" dirty="0" smtClean="0">
                <a:solidFill>
                  <a:srgbClr val="000000"/>
                </a:solidFill>
                <a:ea typeface="ＭＳ Ｐゴシック" pitchFamily="34" charset="-128"/>
                <a:cs typeface="Arial" pitchFamily="34" charset="0"/>
              </a:rPr>
              <a:t>Group</a:t>
            </a:r>
            <a:endParaRPr lang="en-US" altLang="en-US" dirty="0">
              <a:solidFill>
                <a:srgbClr val="000000"/>
              </a:solidFill>
              <a:ea typeface="ＭＳ Ｐゴシック" pitchFamily="34" charset="-128"/>
              <a:cs typeface="Arial" pitchFamily="34" charset="0"/>
            </a:endParaRPr>
          </a:p>
          <a:p>
            <a:pPr algn="just">
              <a:spcBef>
                <a:spcPts val="600"/>
              </a:spcBef>
              <a:buClr>
                <a:srgbClr val="FE712B"/>
              </a:buClr>
              <a:buSzPts val="2000"/>
              <a:buFont typeface="Arial" pitchFamily="34" charset="0"/>
              <a:buChar char="►"/>
            </a:pPr>
            <a:r>
              <a:rPr lang="en-US" altLang="en-US" sz="2200" dirty="0">
                <a:solidFill>
                  <a:srgbClr val="000000"/>
                </a:solidFill>
                <a:ea typeface="ＭＳ Ｐゴシック" pitchFamily="34" charset="-128"/>
                <a:cs typeface="Arial" pitchFamily="34" charset="0"/>
              </a:rPr>
              <a:t>Evidence Collection Task </a:t>
            </a:r>
            <a:r>
              <a:rPr lang="en-US" altLang="en-US" sz="2200" dirty="0" smtClean="0">
                <a:solidFill>
                  <a:srgbClr val="000000"/>
                </a:solidFill>
                <a:ea typeface="ＭＳ Ｐゴシック" pitchFamily="34" charset="-128"/>
                <a:cs typeface="Arial" pitchFamily="34" charset="0"/>
              </a:rPr>
              <a:t>Group</a:t>
            </a:r>
            <a:endParaRPr lang="en-US" altLang="en-US" sz="2000" dirty="0">
              <a:solidFill>
                <a:srgbClr val="000000"/>
              </a:solidFill>
              <a:ea typeface="ＭＳ Ｐゴシック" pitchFamily="34" charset="-128"/>
              <a:cs typeface="Arial" pitchFamily="34" charset="0"/>
            </a:endParaRPr>
          </a:p>
          <a:p>
            <a:pPr marL="341313" lvl="1" indent="-341313" algn="just">
              <a:spcBef>
                <a:spcPts val="600"/>
              </a:spcBef>
              <a:buClr>
                <a:srgbClr val="FE712B"/>
              </a:buClr>
              <a:buSzPts val="2000"/>
              <a:buFont typeface="Arial" pitchFamily="34" charset="0"/>
              <a:buChar char="►"/>
            </a:pPr>
            <a:r>
              <a:rPr lang="en-US" altLang="en-US" sz="2200" dirty="0">
                <a:solidFill>
                  <a:srgbClr val="000000"/>
                </a:solidFill>
                <a:ea typeface="ＭＳ Ｐゴシック" pitchFamily="34" charset="-128"/>
                <a:cs typeface="Arial" pitchFamily="34" charset="0"/>
              </a:rPr>
              <a:t>Guidelines Task </a:t>
            </a:r>
            <a:r>
              <a:rPr lang="en-US" altLang="en-US" sz="2200" dirty="0" smtClean="0">
                <a:solidFill>
                  <a:srgbClr val="000000"/>
                </a:solidFill>
                <a:ea typeface="ＭＳ Ｐゴシック" pitchFamily="34" charset="-128"/>
                <a:cs typeface="Arial" pitchFamily="34" charset="0"/>
              </a:rPr>
              <a:t>Group</a:t>
            </a:r>
          </a:p>
          <a:p>
            <a:pPr marL="341313" lvl="1" indent="-341313" algn="just">
              <a:spcBef>
                <a:spcPts val="600"/>
              </a:spcBef>
              <a:buClr>
                <a:srgbClr val="FE712B"/>
              </a:buClr>
              <a:buSzPts val="2000"/>
              <a:buFont typeface="Arial" pitchFamily="34" charset="0"/>
              <a:buChar char="►"/>
            </a:pPr>
            <a:r>
              <a:rPr lang="en-US" altLang="en-US" sz="2200" b="1" dirty="0" smtClean="0">
                <a:solidFill>
                  <a:srgbClr val="000000"/>
                </a:solidFill>
                <a:ea typeface="ＭＳ Ｐゴシック" pitchFamily="34" charset="-128"/>
                <a:cs typeface="Arial" pitchFamily="34" charset="0"/>
              </a:rPr>
              <a:t>Exercise Task Group</a:t>
            </a:r>
            <a:endParaRPr lang="en-US" altLang="en-US" sz="2200" b="1" dirty="0">
              <a:solidFill>
                <a:srgbClr val="000000"/>
              </a:solidFill>
              <a:ea typeface="ＭＳ Ｐゴシック" pitchFamily="34" charset="-128"/>
              <a:cs typeface="Arial" pitchFamily="34" charset="0"/>
            </a:endParaRPr>
          </a:p>
        </p:txBody>
      </p:sp>
    </p:spTree>
    <p:extLst>
      <p:ext uri="{BB962C8B-B14F-4D97-AF65-F5344CB8AC3E}">
        <p14:creationId xmlns:p14="http://schemas.microsoft.com/office/powerpoint/2010/main" val="12003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fade">
                                      <p:cBhvr>
                                        <p:cTn id="20" dur="500"/>
                                        <p:tgtEl>
                                          <p:spTgt spid="6">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fade">
                                      <p:cBhvr>
                                        <p:cTn id="23" dur="500"/>
                                        <p:tgtEl>
                                          <p:spTgt spid="6">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Effect transition="in" filter="fade">
                                      <p:cBhvr>
                                        <p:cTn id="26" dur="500"/>
                                        <p:tgtEl>
                                          <p:spTgt spid="6">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animEffect transition="in" filter="fade">
                                      <p:cBhvr>
                                        <p:cTn id="29" dur="500"/>
                                        <p:tgtEl>
                                          <p:spTgt spid="6">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xEl>
                                              <p:pRg st="9" end="9"/>
                                            </p:txEl>
                                          </p:spTgt>
                                        </p:tgtEl>
                                        <p:attrNameLst>
                                          <p:attrName>style.visibility</p:attrName>
                                        </p:attrNameLst>
                                      </p:cBhvr>
                                      <p:to>
                                        <p:strVal val="visible"/>
                                      </p:to>
                                    </p:set>
                                    <p:animEffect transition="in" filter="fade">
                                      <p:cBhvr>
                                        <p:cTn id="34"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609600"/>
            <a:ext cx="6629400" cy="430212"/>
          </a:xfrm>
        </p:spPr>
        <p:txBody>
          <a:bodyPr>
            <a:normAutofit fontScale="90000"/>
          </a:bodyPr>
          <a:lstStyle/>
          <a:p>
            <a:pPr algn="ctr" eaLnBrk="1" hangingPunct="1"/>
            <a:r>
              <a:rPr lang="en-US" altLang="en-US" sz="2800" dirty="0" smtClean="0">
                <a:latin typeface="Arial" pitchFamily="34" charset="0"/>
                <a:cs typeface="Arial" pitchFamily="34" charset="0"/>
              </a:rPr>
              <a:t>What Countries / Organizations Comprise the ITWG</a:t>
            </a:r>
            <a:br>
              <a:rPr lang="en-US" altLang="en-US" sz="2800" dirty="0" smtClean="0">
                <a:latin typeface="Arial" pitchFamily="34" charset="0"/>
                <a:cs typeface="Arial" pitchFamily="34" charset="0"/>
              </a:rPr>
            </a:br>
            <a:endParaRPr lang="en-US" altLang="en-US" sz="2800" dirty="0" smtClean="0">
              <a:latin typeface="Arial" pitchFamily="34" charset="0"/>
              <a:cs typeface="Arial" pitchFamily="34" charset="0"/>
            </a:endParaRP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FC5BE61F-B54F-47EC-BA24-77FC2DBC78B0}" type="datetime4">
              <a:rPr lang="en-US" altLang="en-US" smtClean="0">
                <a:solidFill>
                  <a:srgbClr val="707276"/>
                </a:solidFill>
                <a:cs typeface="Arial" pitchFamily="34" charset="0"/>
              </a:rPr>
              <a:pPr eaLnBrk="1" fontAlgn="base" hangingPunct="1">
                <a:spcBef>
                  <a:spcPct val="0"/>
                </a:spcBef>
                <a:spcAft>
                  <a:spcPct val="0"/>
                </a:spcAft>
              </a:pPr>
              <a:t>July 1, 2014</a:t>
            </a:fld>
            <a:endParaRPr lang="en-US" altLang="en-US" smtClean="0">
              <a:solidFill>
                <a:srgbClr val="707276"/>
              </a:solidFill>
              <a:cs typeface="Arial"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975" r="7266" b="17705"/>
          <a:stretch/>
        </p:blipFill>
        <p:spPr bwMode="auto">
          <a:xfrm>
            <a:off x="0" y="1485900"/>
            <a:ext cx="9144000" cy="44657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5069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8640" y="457200"/>
            <a:ext cx="6629400" cy="430887"/>
          </a:xfrm>
        </p:spPr>
        <p:txBody>
          <a:bodyPr/>
          <a:lstStyle/>
          <a:p>
            <a:pPr algn="ctr"/>
            <a:r>
              <a:rPr lang="en-US" sz="2800" dirty="0">
                <a:latin typeface="Arial" pitchFamily="34" charset="0"/>
                <a:ea typeface="ＭＳ Ｐゴシック" pitchFamily="34" charset="-128"/>
              </a:rPr>
              <a:t>Purpose </a:t>
            </a:r>
            <a:r>
              <a:rPr lang="en-US" sz="2800" dirty="0" smtClean="0">
                <a:latin typeface="Arial" pitchFamily="34" charset="0"/>
                <a:ea typeface="ＭＳ Ｐゴシック" pitchFamily="34" charset="-128"/>
              </a:rPr>
              <a:t>of </a:t>
            </a:r>
            <a:r>
              <a:rPr lang="en-US" sz="2800" dirty="0">
                <a:latin typeface="Arial" pitchFamily="34" charset="0"/>
                <a:ea typeface="ＭＳ Ｐゴシック" pitchFamily="34" charset="-128"/>
              </a:rPr>
              <a:t>the Exercise Task </a:t>
            </a:r>
            <a:r>
              <a:rPr lang="en-US" sz="2800" dirty="0" smtClean="0">
                <a:latin typeface="Arial" pitchFamily="34" charset="0"/>
                <a:ea typeface="ＭＳ Ｐゴシック" pitchFamily="34" charset="-128"/>
              </a:rPr>
              <a:t>Group</a:t>
            </a:r>
            <a:endParaRPr lang="en-US" sz="2800"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E5D3E66C-72C2-1240-90D0-E7332024CCF6}" type="datetime4">
              <a:rPr lang="en-US" smtClean="0"/>
              <a:pPr/>
              <a:t>July 1, 2014</a:t>
            </a:fld>
            <a:endParaRPr lang="en-US" dirty="0"/>
          </a:p>
        </p:txBody>
      </p:sp>
      <p:sp>
        <p:nvSpPr>
          <p:cNvPr id="8" name="Rectangle 3"/>
          <p:cNvSpPr txBox="1">
            <a:spLocks/>
          </p:cNvSpPr>
          <p:nvPr/>
        </p:nvSpPr>
        <p:spPr>
          <a:xfrm>
            <a:off x="586740" y="1219200"/>
            <a:ext cx="7909560" cy="4876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lvl="0" indent="0">
              <a:buClr>
                <a:srgbClr val="FFA401"/>
              </a:buClr>
              <a:buSzTx/>
              <a:buNone/>
            </a:pPr>
            <a:r>
              <a:rPr lang="en-US" b="1" dirty="0" smtClean="0">
                <a:solidFill>
                  <a:prstClr val="black"/>
                </a:solidFill>
                <a:latin typeface="Arial" panose="020B0604020202020204" pitchFamily="34" charset="0"/>
                <a:ea typeface="ＭＳ Ｐゴシック" pitchFamily="34" charset="-128"/>
                <a:cs typeface="Arial" panose="020B0604020202020204" pitchFamily="34" charset="0"/>
              </a:rPr>
              <a:t>…to </a:t>
            </a:r>
            <a:r>
              <a:rPr lang="en-US" b="1" dirty="0">
                <a:solidFill>
                  <a:prstClr val="black"/>
                </a:solidFill>
                <a:latin typeface="Arial" panose="020B0604020202020204" pitchFamily="34" charset="0"/>
                <a:cs typeface="Arial" panose="020B0604020202020204" pitchFamily="34" charset="0"/>
              </a:rPr>
              <a:t>evaluate and improve the effectiveness of nuclear forensics techniques and methods through international collaborative exercises.  </a:t>
            </a:r>
          </a:p>
          <a:p>
            <a:pPr lvl="0">
              <a:buClr>
                <a:srgbClr val="FFA401"/>
              </a:buClr>
              <a:buSzTx/>
              <a:buFont typeface="Arial" panose="020B0604020202020204" pitchFamily="34" charset="0"/>
              <a:buChar char="►"/>
            </a:pPr>
            <a:endParaRPr lang="en-US" sz="2000" dirty="0" smtClean="0">
              <a:solidFill>
                <a:prstClr val="black"/>
              </a:solidFill>
              <a:latin typeface="Arial" panose="020B0604020202020204" pitchFamily="34" charset="0"/>
              <a:cs typeface="Arial" panose="020B0604020202020204" pitchFamily="34" charset="0"/>
            </a:endParaRPr>
          </a:p>
          <a:p>
            <a:pPr lvl="0">
              <a:buClr>
                <a:srgbClr val="FFA401"/>
              </a:buClr>
              <a:buSzTx/>
              <a:buFont typeface="Arial" panose="020B0604020202020204" pitchFamily="34" charset="0"/>
              <a:buChar char="►"/>
            </a:pPr>
            <a:r>
              <a:rPr lang="en-US" sz="2800" dirty="0" smtClean="0">
                <a:solidFill>
                  <a:prstClr val="black"/>
                </a:solidFill>
                <a:latin typeface="Arial" panose="020B0604020202020204" pitchFamily="34" charset="0"/>
                <a:cs typeface="Arial" panose="020B0604020202020204" pitchFamily="34" charset="0"/>
              </a:rPr>
              <a:t>The ETG uses </a:t>
            </a:r>
            <a:r>
              <a:rPr lang="en-US" sz="2800" dirty="0">
                <a:solidFill>
                  <a:prstClr val="black"/>
                </a:solidFill>
                <a:latin typeface="Arial" panose="020B0604020202020204" pitchFamily="34" charset="0"/>
                <a:cs typeface="Arial" panose="020B0604020202020204" pitchFamily="34" charset="0"/>
              </a:rPr>
              <a:t>Collaborative Materials Exercises (</a:t>
            </a:r>
            <a:r>
              <a:rPr lang="en-US" sz="2800" dirty="0" smtClean="0">
                <a:solidFill>
                  <a:prstClr val="black"/>
                </a:solidFill>
                <a:latin typeface="Arial" panose="020B0604020202020204" pitchFamily="34" charset="0"/>
                <a:cs typeface="Arial" panose="020B0604020202020204" pitchFamily="34" charset="0"/>
              </a:rPr>
              <a:t>CMXs) </a:t>
            </a:r>
            <a:r>
              <a:rPr lang="en-US" sz="2800" dirty="0">
                <a:solidFill>
                  <a:prstClr val="black"/>
                </a:solidFill>
                <a:latin typeface="Arial" panose="020B0604020202020204" pitchFamily="34" charset="0"/>
                <a:cs typeface="Arial" panose="020B0604020202020204" pitchFamily="34" charset="0"/>
              </a:rPr>
              <a:t>and Table Top Exercises (</a:t>
            </a:r>
            <a:r>
              <a:rPr lang="en-US" sz="2800" dirty="0" smtClean="0">
                <a:solidFill>
                  <a:prstClr val="black"/>
                </a:solidFill>
                <a:latin typeface="Arial" panose="020B0604020202020204" pitchFamily="34" charset="0"/>
                <a:cs typeface="Arial" panose="020B0604020202020204" pitchFamily="34" charset="0"/>
              </a:rPr>
              <a:t>TTXs) to: </a:t>
            </a:r>
          </a:p>
          <a:p>
            <a:pPr lvl="1">
              <a:buClr>
                <a:srgbClr val="FFA401"/>
              </a:buClr>
              <a:buSzTx/>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identify </a:t>
            </a:r>
            <a:r>
              <a:rPr lang="en-US" dirty="0">
                <a:solidFill>
                  <a:prstClr val="black"/>
                </a:solidFill>
                <a:latin typeface="Arial" panose="020B0604020202020204" pitchFamily="34" charset="0"/>
                <a:cs typeface="Arial" panose="020B0604020202020204" pitchFamily="34" charset="0"/>
              </a:rPr>
              <a:t>and prioritize techniques and methods needed to characterize and categorize seized nuclear and radiological </a:t>
            </a:r>
            <a:r>
              <a:rPr lang="en-US" dirty="0" smtClean="0">
                <a:solidFill>
                  <a:prstClr val="black"/>
                </a:solidFill>
                <a:latin typeface="Arial" panose="020B0604020202020204" pitchFamily="34" charset="0"/>
                <a:cs typeface="Arial" panose="020B0604020202020204" pitchFamily="34" charset="0"/>
              </a:rPr>
              <a:t>materials</a:t>
            </a:r>
            <a:endParaRPr lang="en-US" dirty="0" smtClean="0">
              <a:solidFill>
                <a:prstClr val="black"/>
              </a:solidFill>
              <a:latin typeface="Arial" panose="020B0604020202020204" pitchFamily="34" charset="0"/>
              <a:cs typeface="Arial" panose="020B0604020202020204" pitchFamily="34" charset="0"/>
            </a:endParaRPr>
          </a:p>
          <a:p>
            <a:pPr lvl="1">
              <a:buClr>
                <a:srgbClr val="FCA904"/>
              </a:buClr>
              <a:buSzTx/>
              <a:buFont typeface="Arial" panose="020B0604020202020204" pitchFamily="34" charset="0"/>
              <a:buChar char="►"/>
            </a:pPr>
            <a:r>
              <a:rPr lang="en-US" dirty="0" smtClean="0">
                <a:solidFill>
                  <a:prstClr val="black"/>
                </a:solidFill>
                <a:latin typeface="Arial" panose="020B0604020202020204" pitchFamily="34" charset="0"/>
                <a:ea typeface="ＭＳ Ｐゴシック" pitchFamily="34" charset="-128"/>
                <a:cs typeface="Arial" panose="020B0604020202020204" pitchFamily="34" charset="0"/>
              </a:rPr>
              <a:t>advance </a:t>
            </a:r>
            <a:r>
              <a:rPr lang="en-US" dirty="0">
                <a:solidFill>
                  <a:prstClr val="black"/>
                </a:solidFill>
                <a:latin typeface="Arial" panose="020B0604020202020204" pitchFamily="34" charset="0"/>
                <a:ea typeface="ＭＳ Ｐゴシック" pitchFamily="34" charset="-128"/>
                <a:cs typeface="Arial" panose="020B0604020202020204" pitchFamily="34" charset="0"/>
              </a:rPr>
              <a:t>the science and practice of nuclear forensic </a:t>
            </a:r>
            <a:r>
              <a:rPr lang="en-US" dirty="0" smtClean="0">
                <a:solidFill>
                  <a:prstClr val="black"/>
                </a:solidFill>
                <a:latin typeface="Arial" panose="020B0604020202020204" pitchFamily="34" charset="0"/>
                <a:ea typeface="ＭＳ Ｐゴシック" pitchFamily="34" charset="-128"/>
                <a:cs typeface="Arial" panose="020B0604020202020204" pitchFamily="34" charset="0"/>
              </a:rPr>
              <a:t>analyses</a:t>
            </a:r>
          </a:p>
          <a:p>
            <a:pPr lvl="1">
              <a:buClr>
                <a:srgbClr val="FCA904"/>
              </a:buClr>
              <a:buSzTx/>
              <a:buFont typeface="Arial" panose="020B0604020202020204" pitchFamily="34" charset="0"/>
              <a:buChar char="►"/>
            </a:pPr>
            <a:r>
              <a:rPr lang="en-US" dirty="0" smtClean="0">
                <a:solidFill>
                  <a:prstClr val="black"/>
                </a:solidFill>
                <a:latin typeface="Arial" panose="020B0604020202020204" pitchFamily="34" charset="0"/>
                <a:ea typeface="ＭＳ Ｐゴシック" pitchFamily="34" charset="-128"/>
                <a:cs typeface="Arial" panose="020B0604020202020204" pitchFamily="34" charset="0"/>
              </a:rPr>
              <a:t>strengthen </a:t>
            </a:r>
            <a:r>
              <a:rPr lang="en-US" dirty="0">
                <a:solidFill>
                  <a:prstClr val="black"/>
                </a:solidFill>
                <a:latin typeface="Arial" panose="020B0604020202020204" pitchFamily="34" charset="0"/>
                <a:ea typeface="ＭＳ Ｐゴシック" pitchFamily="34" charset="-128"/>
                <a:cs typeface="Arial" panose="020B0604020202020204" pitchFamily="34" charset="0"/>
              </a:rPr>
              <a:t>the community that will be called upon for these types of </a:t>
            </a:r>
            <a:r>
              <a:rPr lang="en-US" dirty="0" smtClean="0">
                <a:solidFill>
                  <a:prstClr val="black"/>
                </a:solidFill>
                <a:latin typeface="Arial" panose="020B0604020202020204" pitchFamily="34" charset="0"/>
                <a:ea typeface="ＭＳ Ｐゴシック" pitchFamily="34" charset="-128"/>
                <a:cs typeface="Arial" panose="020B0604020202020204" pitchFamily="34" charset="0"/>
              </a:rPr>
              <a:t>investigations</a:t>
            </a:r>
            <a:endParaRPr lang="en-US" dirty="0">
              <a:solidFill>
                <a:prstClr val="black"/>
              </a:solidFill>
              <a:latin typeface="Arial" panose="020B0604020202020204" pitchFamily="34" charset="0"/>
              <a:ea typeface="ＭＳ Ｐゴシック" pitchFamily="34" charset="-128"/>
              <a:cs typeface="Arial" panose="020B0604020202020204" pitchFamily="34" charset="0"/>
            </a:endParaRPr>
          </a:p>
          <a:p>
            <a:pPr marL="0" lvl="0" indent="0">
              <a:buClr>
                <a:srgbClr val="FCA904"/>
              </a:buClr>
              <a:buSzTx/>
              <a:buNone/>
            </a:pPr>
            <a:endParaRPr lang="en-US" sz="2800" b="1" dirty="0" smtClean="0">
              <a:solidFill>
                <a:prstClr val="black"/>
              </a:solidFill>
              <a:latin typeface="Arial" panose="020B0604020202020204" pitchFamily="34" charset="0"/>
              <a:cs typeface="Arial" panose="020B0604020202020204" pitchFamily="34" charset="0"/>
            </a:endParaRPr>
          </a:p>
          <a:p>
            <a:pPr lvl="0">
              <a:buClr>
                <a:srgbClr val="FFA401"/>
              </a:buClr>
              <a:buSzTx/>
              <a:buFont typeface="Arial" panose="020B0604020202020204" pitchFamily="34" charset="0"/>
              <a:buChar char="►"/>
            </a:pPr>
            <a:endParaRPr lang="en-US" sz="2800" b="1" dirty="0" smtClean="0">
              <a:solidFill>
                <a:sysClr val="windowText" lastClr="000000"/>
              </a:solidFill>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77232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59713"/>
            <a:ext cx="6629400" cy="430887"/>
          </a:xfrm>
        </p:spPr>
        <p:txBody>
          <a:bodyPr/>
          <a:lstStyle/>
          <a:p>
            <a:pPr algn="ctr"/>
            <a:r>
              <a:rPr lang="en-US" sz="2800" dirty="0" smtClean="0">
                <a:latin typeface="Arial" panose="020B0604020202020204" pitchFamily="34" charset="0"/>
                <a:cs typeface="Arial" panose="020B0604020202020204" pitchFamily="34" charset="0"/>
              </a:rPr>
              <a:t>ITWG Exercise Goals and Objectives</a:t>
            </a:r>
            <a:endParaRPr lang="en-US" sz="2800"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E5D3E66C-72C2-1240-90D0-E7332024CCF6}" type="datetime4">
              <a:rPr lang="en-US" smtClean="0"/>
              <a:pPr/>
              <a:t>July 1, 2014</a:t>
            </a:fld>
            <a:endParaRPr lang="en-US" dirty="0"/>
          </a:p>
        </p:txBody>
      </p:sp>
      <p:sp>
        <p:nvSpPr>
          <p:cNvPr id="6" name="Rectangle 3"/>
          <p:cNvSpPr txBox="1">
            <a:spLocks/>
          </p:cNvSpPr>
          <p:nvPr/>
        </p:nvSpPr>
        <p:spPr>
          <a:xfrm>
            <a:off x="548640" y="1856232"/>
            <a:ext cx="7909560" cy="3657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R="0" lvl="0" algn="l" defTabSz="914400" rtl="0" eaLnBrk="1" fontAlgn="auto" latinLnBrk="0" hangingPunct="1">
              <a:spcBef>
                <a:spcPts val="1200"/>
              </a:spcBef>
              <a:spcAft>
                <a:spcPts val="0"/>
              </a:spcAft>
              <a:buClr>
                <a:srgbClr val="FE712B"/>
              </a:buClr>
              <a:buSzPts val="2000"/>
              <a:buFont typeface="Arial"/>
              <a:buChar char="►"/>
              <a:tabLst/>
              <a:defRPr/>
            </a:pPr>
            <a:r>
              <a:rPr kumimoji="0" lang="en-US" sz="200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ＭＳ Ｐゴシック" pitchFamily="34" charset="-128"/>
                <a:cs typeface="Arial" panose="020B0604020202020204" pitchFamily="34" charset="0"/>
              </a:rPr>
              <a:t>Evaluate and improve the effectiveness of nuclear forensics</a:t>
            </a:r>
            <a:r>
              <a:rPr kumimoji="0" lang="en-US" sz="2000" i="0" u="none" strike="noStrike" kern="1200" cap="none" spc="0" normalizeH="0" noProof="0" dirty="0" smtClean="0">
                <a:ln>
                  <a:noFill/>
                </a:ln>
                <a:solidFill>
                  <a:sysClr val="windowText" lastClr="000000"/>
                </a:solidFill>
                <a:effectLst/>
                <a:uLnTx/>
                <a:uFillTx/>
                <a:latin typeface="Arial" panose="020B0604020202020204" pitchFamily="34" charset="0"/>
                <a:ea typeface="ＭＳ Ｐゴシック" pitchFamily="34" charset="-128"/>
                <a:cs typeface="Arial" panose="020B0604020202020204" pitchFamily="34" charset="0"/>
              </a:rPr>
              <a:t> techniques and methods</a:t>
            </a:r>
          </a:p>
          <a:p>
            <a:pPr marR="0" lvl="0" algn="l" defTabSz="914400" rtl="0" eaLnBrk="1" fontAlgn="auto" latinLnBrk="0" hangingPunct="1">
              <a:spcBef>
                <a:spcPts val="1200"/>
              </a:spcBef>
              <a:spcAft>
                <a:spcPts val="0"/>
              </a:spcAft>
              <a:buClr>
                <a:srgbClr val="FE712B"/>
              </a:buClr>
              <a:buSzPts val="2000"/>
              <a:buFont typeface="Arial" pitchFamily="34" charset="0"/>
              <a:buChar char="►"/>
              <a:tabLst/>
              <a:defRPr/>
            </a:pPr>
            <a:r>
              <a:rPr lang="en-US" sz="2000"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Prioritize analytical techniques and methods</a:t>
            </a:r>
          </a:p>
          <a:p>
            <a:pPr marR="0" lvl="0" algn="l" defTabSz="914400" rtl="0" eaLnBrk="1" fontAlgn="auto" latinLnBrk="0" hangingPunct="1">
              <a:spcBef>
                <a:spcPts val="1200"/>
              </a:spcBef>
              <a:spcAft>
                <a:spcPts val="0"/>
              </a:spcAft>
              <a:buClr>
                <a:srgbClr val="FE712B"/>
              </a:buClr>
              <a:buSzPts val="2000"/>
              <a:buFont typeface="Arial" pitchFamily="34" charset="0"/>
              <a:buChar char="►"/>
              <a:tabLst/>
              <a:defRPr/>
            </a:pPr>
            <a:r>
              <a:rPr lang="en-US" sz="2000"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Evaluate attribution capabilities</a:t>
            </a:r>
          </a:p>
          <a:p>
            <a:pPr marR="0" lvl="0" algn="l" defTabSz="914400" rtl="0" eaLnBrk="1" fontAlgn="auto" latinLnBrk="0" hangingPunct="1">
              <a:spcBef>
                <a:spcPts val="1200"/>
              </a:spcBef>
              <a:spcAft>
                <a:spcPts val="0"/>
              </a:spcAft>
              <a:buClr>
                <a:srgbClr val="FE712B"/>
              </a:buClr>
              <a:buSzPts val="2000"/>
              <a:buFont typeface="Arial" pitchFamily="34" charset="0"/>
              <a:buChar char="►"/>
              <a:tabLst/>
              <a:defRPr/>
            </a:pPr>
            <a:r>
              <a:rPr lang="en-US" sz="2000"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Evaluate the utility of existing data/knowledge libraries</a:t>
            </a:r>
            <a:endParaRPr lang="en-US" sz="2000" dirty="0">
              <a:solidFill>
                <a:sysClr val="windowText" lastClr="000000"/>
              </a:solidFill>
              <a:latin typeface="Arial" panose="020B0604020202020204" pitchFamily="34" charset="0"/>
              <a:ea typeface="ＭＳ Ｐゴシック" pitchFamily="34" charset="-128"/>
              <a:cs typeface="Arial" panose="020B0604020202020204" pitchFamily="34" charset="0"/>
            </a:endParaRPr>
          </a:p>
          <a:p>
            <a:pPr>
              <a:spcBef>
                <a:spcPts val="1200"/>
              </a:spcBef>
              <a:buClr>
                <a:srgbClr val="FE712B"/>
              </a:buClr>
              <a:buSzPts val="2000"/>
              <a:buFont typeface="Arial" pitchFamily="34" charset="0"/>
              <a:buChar char="►"/>
              <a:defRPr/>
            </a:pPr>
            <a:r>
              <a:rPr lang="en-US" sz="2000"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Assess </a:t>
            </a:r>
            <a:r>
              <a:rPr lang="en-US" sz="2000" dirty="0">
                <a:solidFill>
                  <a:sysClr val="windowText" lastClr="000000"/>
                </a:solidFill>
                <a:latin typeface="Arial" panose="020B0604020202020204" pitchFamily="34" charset="0"/>
                <a:ea typeface="ＭＳ Ｐゴシック" pitchFamily="34" charset="-128"/>
                <a:cs typeface="Arial" panose="020B0604020202020204" pitchFamily="34" charset="0"/>
              </a:rPr>
              <a:t>the capability to </a:t>
            </a:r>
            <a:r>
              <a:rPr lang="en-US" sz="2000"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address </a:t>
            </a:r>
            <a:r>
              <a:rPr lang="en-US" sz="2000" dirty="0">
                <a:solidFill>
                  <a:sysClr val="windowText" lastClr="000000"/>
                </a:solidFill>
                <a:latin typeface="Arial" panose="020B0604020202020204" pitchFamily="34" charset="0"/>
                <a:ea typeface="ＭＳ Ｐゴシック" pitchFamily="34" charset="-128"/>
                <a:cs typeface="Arial" panose="020B0604020202020204" pitchFamily="34" charset="0"/>
              </a:rPr>
              <a:t>non-nuclear forensic techniques and </a:t>
            </a:r>
            <a:r>
              <a:rPr lang="en-US" sz="2000"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methods</a:t>
            </a:r>
          </a:p>
          <a:p>
            <a:pPr>
              <a:spcBef>
                <a:spcPts val="1200"/>
              </a:spcBef>
              <a:buClr>
                <a:srgbClr val="FE712B"/>
              </a:buClr>
              <a:buSzPts val="2000"/>
              <a:buFont typeface="Arial" pitchFamily="34" charset="0"/>
              <a:buChar char="►"/>
              <a:defRPr/>
            </a:pPr>
            <a:r>
              <a:rPr lang="en-US" sz="2000" dirty="0">
                <a:solidFill>
                  <a:sysClr val="windowText" lastClr="000000"/>
                </a:solidFill>
                <a:latin typeface="Arial" panose="020B0604020202020204" pitchFamily="34" charset="0"/>
                <a:ea typeface="ＭＳ Ｐゴシック" pitchFamily="34" charset="-128"/>
                <a:cs typeface="Arial" panose="020B0604020202020204" pitchFamily="34" charset="0"/>
              </a:rPr>
              <a:t>Provide </a:t>
            </a:r>
            <a:r>
              <a:rPr lang="en-US" sz="2000"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tools to </a:t>
            </a:r>
            <a:r>
              <a:rPr lang="en-US" sz="2000" dirty="0">
                <a:solidFill>
                  <a:sysClr val="windowText" lastClr="000000"/>
                </a:solidFill>
                <a:latin typeface="Arial" panose="020B0604020202020204" pitchFamily="34" charset="0"/>
                <a:ea typeface="ＭＳ Ｐゴシック" pitchFamily="34" charset="-128"/>
                <a:cs typeface="Arial" panose="020B0604020202020204" pitchFamily="34" charset="0"/>
              </a:rPr>
              <a:t>assist participants </a:t>
            </a:r>
            <a:r>
              <a:rPr lang="en-US" sz="2000"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in developing </a:t>
            </a:r>
            <a:r>
              <a:rPr lang="en-US" sz="2000" dirty="0">
                <a:solidFill>
                  <a:sysClr val="windowText" lastClr="000000"/>
                </a:solidFill>
                <a:latin typeface="Arial" panose="020B0604020202020204" pitchFamily="34" charset="0"/>
                <a:ea typeface="ＭＳ Ｐゴシック" pitchFamily="34" charset="-128"/>
                <a:cs typeface="Arial" panose="020B0604020202020204" pitchFamily="34" charset="0"/>
              </a:rPr>
              <a:t>new and </a:t>
            </a:r>
            <a:r>
              <a:rPr lang="en-US" sz="2000"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improving </a:t>
            </a:r>
            <a:r>
              <a:rPr lang="en-US" sz="2000" dirty="0">
                <a:solidFill>
                  <a:sysClr val="windowText" lastClr="000000"/>
                </a:solidFill>
                <a:latin typeface="Arial" panose="020B0604020202020204" pitchFamily="34" charset="0"/>
                <a:ea typeface="ＭＳ Ｐゴシック" pitchFamily="34" charset="-128"/>
                <a:cs typeface="Arial" panose="020B0604020202020204" pitchFamily="34" charset="0"/>
              </a:rPr>
              <a:t>existing programs within their </a:t>
            </a:r>
            <a:r>
              <a:rPr lang="en-US" sz="2000"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countries</a:t>
            </a:r>
            <a:endParaRPr lang="en-US" sz="1800" dirty="0">
              <a:latin typeface="Arial" pitchFamily="34" charset="0"/>
              <a:ea typeface="ＭＳ Ｐゴシック" pitchFamily="34" charset="-128"/>
            </a:endParaRPr>
          </a:p>
        </p:txBody>
      </p:sp>
    </p:spTree>
    <p:extLst>
      <p:ext uri="{BB962C8B-B14F-4D97-AF65-F5344CB8AC3E}">
        <p14:creationId xmlns:p14="http://schemas.microsoft.com/office/powerpoint/2010/main" val="97076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66344"/>
            <a:ext cx="6858000" cy="861774"/>
          </a:xfrm>
        </p:spPr>
        <p:txBody>
          <a:bodyPr/>
          <a:lstStyle/>
          <a:p>
            <a:r>
              <a:rPr lang="en-GB" altLang="en-US" sz="2800" dirty="0">
                <a:latin typeface="Arial" pitchFamily="34" charset="0"/>
                <a:cs typeface="Arial" pitchFamily="34" charset="0"/>
              </a:rPr>
              <a:t>Benefits of participating in </a:t>
            </a:r>
            <a:r>
              <a:rPr lang="en-GB" altLang="en-US" sz="2800" dirty="0" smtClean="0">
                <a:latin typeface="Arial" pitchFamily="34" charset="0"/>
                <a:cs typeface="Arial" pitchFamily="34" charset="0"/>
              </a:rPr>
              <a:t/>
            </a:r>
            <a:br>
              <a:rPr lang="en-GB" altLang="en-US" sz="2800" dirty="0" smtClean="0">
                <a:latin typeface="Arial" pitchFamily="34" charset="0"/>
                <a:cs typeface="Arial" pitchFamily="34" charset="0"/>
              </a:rPr>
            </a:br>
            <a:r>
              <a:rPr lang="en-GB" altLang="en-US" sz="2800" dirty="0" smtClean="0">
                <a:latin typeface="Arial" pitchFamily="34" charset="0"/>
                <a:cs typeface="Arial" pitchFamily="34" charset="0"/>
              </a:rPr>
              <a:t>Collaborative Materials Exercises (CMX)</a:t>
            </a:r>
            <a:endParaRPr lang="en-US" sz="2800"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E5D3E66C-72C2-1240-90D0-E7332024CCF6}" type="datetime4">
              <a:rPr lang="en-US" smtClean="0"/>
              <a:pPr/>
              <a:t>July 1, 2014</a:t>
            </a:fld>
            <a:endParaRPr lang="en-US" dirty="0"/>
          </a:p>
        </p:txBody>
      </p:sp>
      <p:sp>
        <p:nvSpPr>
          <p:cNvPr id="6" name="Rectangle 3"/>
          <p:cNvSpPr txBox="1">
            <a:spLocks/>
          </p:cNvSpPr>
          <p:nvPr/>
        </p:nvSpPr>
        <p:spPr>
          <a:xfrm>
            <a:off x="548640" y="1600200"/>
            <a:ext cx="7985760" cy="495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R="0" lvl="0" algn="l" defTabSz="914400" rtl="0" eaLnBrk="1" fontAlgn="auto" latinLnBrk="0" hangingPunct="1">
              <a:spcBef>
                <a:spcPts val="1200"/>
              </a:spcBef>
              <a:spcAft>
                <a:spcPts val="0"/>
              </a:spcAft>
              <a:buClr>
                <a:srgbClr val="FE712B"/>
              </a:buClr>
              <a:buSzPts val="2000"/>
              <a:buFont typeface="Arial"/>
              <a:buChar char="►"/>
              <a:tabLst/>
              <a:defRPr/>
            </a:pPr>
            <a:r>
              <a:rPr kumimoji="0" lang="en-US" sz="280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ＭＳ Ｐゴシック" pitchFamily="34" charset="-128"/>
                <a:cs typeface="Arial" panose="020B0604020202020204" pitchFamily="34" charset="0"/>
              </a:rPr>
              <a:t>Exercise </a:t>
            </a:r>
            <a:r>
              <a:rPr kumimoji="0" lang="en-US" sz="280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ＭＳ Ｐゴシック" pitchFamily="34" charset="-128"/>
                <a:cs typeface="Arial" panose="020B0604020202020204" pitchFamily="34" charset="0"/>
              </a:rPr>
              <a:t>lab </a:t>
            </a:r>
            <a:r>
              <a:rPr kumimoji="0" lang="en-US" sz="280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ＭＳ Ｐゴシック" pitchFamily="34" charset="-128"/>
                <a:cs typeface="Arial" panose="020B0604020202020204" pitchFamily="34" charset="0"/>
              </a:rPr>
              <a:t>capability</a:t>
            </a:r>
          </a:p>
          <a:p>
            <a:pPr marR="0" lvl="0" algn="l" defTabSz="914400" rtl="0" eaLnBrk="1" fontAlgn="auto" latinLnBrk="0" hangingPunct="1">
              <a:spcBef>
                <a:spcPts val="1200"/>
              </a:spcBef>
              <a:spcAft>
                <a:spcPts val="0"/>
              </a:spcAft>
              <a:buClr>
                <a:srgbClr val="FE712B"/>
              </a:buClr>
              <a:buSzPts val="2000"/>
              <a:buFont typeface="Arial"/>
              <a:buChar char="►"/>
              <a:tabLst/>
              <a:defRPr/>
            </a:pPr>
            <a:r>
              <a:rPr lang="en-US" sz="2800"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Test novel</a:t>
            </a:r>
            <a:r>
              <a:rPr lang="en-GB" altLang="en-US" sz="2800" dirty="0" smtClean="0">
                <a:solidFill>
                  <a:srgbClr val="000000"/>
                </a:solidFill>
                <a:latin typeface="Arial" pitchFamily="34" charset="0"/>
                <a:cs typeface="Arial" pitchFamily="34" charset="0"/>
              </a:rPr>
              <a:t> </a:t>
            </a:r>
            <a:r>
              <a:rPr lang="en-GB" altLang="en-US" sz="2800" dirty="0" smtClean="0">
                <a:solidFill>
                  <a:srgbClr val="000000"/>
                </a:solidFill>
                <a:latin typeface="Arial" pitchFamily="34" charset="0"/>
                <a:cs typeface="Arial" pitchFamily="34" charset="0"/>
              </a:rPr>
              <a:t>(experimental) </a:t>
            </a:r>
            <a:r>
              <a:rPr lang="en-GB" altLang="en-US" sz="2800" dirty="0">
                <a:solidFill>
                  <a:srgbClr val="000000"/>
                </a:solidFill>
                <a:latin typeface="Arial" pitchFamily="34" charset="0"/>
                <a:cs typeface="Arial" pitchFamily="34" charset="0"/>
              </a:rPr>
              <a:t>techniques to answer questions that may be asked when nuclear material is seized by law enforcement agencies</a:t>
            </a:r>
            <a:endParaRPr lang="en-US" sz="2800" dirty="0" smtClean="0">
              <a:solidFill>
                <a:sysClr val="windowText" lastClr="000000"/>
              </a:solidFill>
              <a:latin typeface="Arial" panose="020B0604020202020204" pitchFamily="34" charset="0"/>
              <a:ea typeface="ＭＳ Ｐゴシック" pitchFamily="34" charset="-128"/>
              <a:cs typeface="Arial" panose="020B0604020202020204" pitchFamily="34" charset="0"/>
            </a:endParaRPr>
          </a:p>
          <a:p>
            <a:pPr>
              <a:spcBef>
                <a:spcPts val="1200"/>
              </a:spcBef>
              <a:buClr>
                <a:srgbClr val="FE712B"/>
              </a:buClr>
              <a:buSzPts val="2000"/>
              <a:buFont typeface="Arial" pitchFamily="34" charset="0"/>
              <a:buChar char="►"/>
              <a:defRPr/>
            </a:pPr>
            <a:r>
              <a:rPr lang="en-GB" altLang="en-US" sz="2800" dirty="0" smtClean="0">
                <a:solidFill>
                  <a:srgbClr val="000000"/>
                </a:solidFill>
                <a:latin typeface="Arial" pitchFamily="34" charset="0"/>
                <a:cs typeface="Arial" pitchFamily="34" charset="0"/>
              </a:rPr>
              <a:t>Compare </a:t>
            </a:r>
            <a:r>
              <a:rPr lang="en-GB" altLang="en-US" sz="2800" dirty="0">
                <a:solidFill>
                  <a:srgbClr val="000000"/>
                </a:solidFill>
                <a:latin typeface="Arial" pitchFamily="34" charset="0"/>
                <a:cs typeface="Arial" pitchFamily="34" charset="0"/>
              </a:rPr>
              <a:t>results </a:t>
            </a:r>
            <a:r>
              <a:rPr lang="en-GB" altLang="en-US" sz="2800" dirty="0">
                <a:solidFill>
                  <a:srgbClr val="000000"/>
                </a:solidFill>
                <a:latin typeface="Arial" pitchFamily="34" charset="0"/>
                <a:cs typeface="Arial" pitchFamily="34" charset="0"/>
              </a:rPr>
              <a:t>with other nuclear forensics laboratories</a:t>
            </a:r>
            <a:endParaRPr lang="en-GB" altLang="en-US" sz="2800" dirty="0">
              <a:solidFill>
                <a:srgbClr val="000000"/>
              </a:solidFill>
              <a:latin typeface="Arial" pitchFamily="34" charset="0"/>
              <a:cs typeface="Arial" pitchFamily="34" charset="0"/>
            </a:endParaRPr>
          </a:p>
          <a:p>
            <a:pPr lvl="0">
              <a:spcBef>
                <a:spcPts val="1200"/>
              </a:spcBef>
              <a:buClr>
                <a:srgbClr val="FE712B"/>
              </a:buClr>
              <a:buSzPts val="2000"/>
              <a:buFont typeface="Arial" pitchFamily="34" charset="0"/>
              <a:buChar char="►"/>
              <a:defRPr/>
            </a:pPr>
            <a:r>
              <a:rPr lang="en-US" altLang="en-US" sz="2800"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E</a:t>
            </a:r>
            <a:r>
              <a:rPr lang="en-GB" altLang="en-US" sz="2800" dirty="0" err="1" smtClean="0">
                <a:solidFill>
                  <a:srgbClr val="000000"/>
                </a:solidFill>
                <a:latin typeface="Arial" pitchFamily="34" charset="0"/>
                <a:cs typeface="Arial" pitchFamily="34" charset="0"/>
              </a:rPr>
              <a:t>xchange</a:t>
            </a:r>
            <a:r>
              <a:rPr lang="en-GB" altLang="en-US" sz="2800" dirty="0" smtClean="0">
                <a:solidFill>
                  <a:srgbClr val="000000"/>
                </a:solidFill>
                <a:latin typeface="Arial" pitchFamily="34" charset="0"/>
                <a:cs typeface="Arial" pitchFamily="34" charset="0"/>
              </a:rPr>
              <a:t> </a:t>
            </a:r>
            <a:r>
              <a:rPr lang="en-GB" altLang="en-US" sz="2800" dirty="0">
                <a:solidFill>
                  <a:srgbClr val="000000"/>
                </a:solidFill>
                <a:latin typeface="Arial" pitchFamily="34" charset="0"/>
                <a:cs typeface="Arial" pitchFamily="34" charset="0"/>
              </a:rPr>
              <a:t>information </a:t>
            </a:r>
            <a:r>
              <a:rPr lang="en-GB" altLang="en-US" sz="2800" dirty="0" smtClean="0">
                <a:solidFill>
                  <a:srgbClr val="000000"/>
                </a:solidFill>
                <a:latin typeface="Arial" pitchFamily="34" charset="0"/>
                <a:cs typeface="Arial" pitchFamily="34" charset="0"/>
              </a:rPr>
              <a:t>and share best practices with the global community of </a:t>
            </a:r>
            <a:r>
              <a:rPr lang="en-GB" altLang="en-US" sz="2800" dirty="0">
                <a:solidFill>
                  <a:srgbClr val="000000"/>
                </a:solidFill>
                <a:latin typeface="Arial" pitchFamily="34" charset="0"/>
                <a:cs typeface="Arial" pitchFamily="34" charset="0"/>
              </a:rPr>
              <a:t>nuclear forensics </a:t>
            </a:r>
            <a:r>
              <a:rPr lang="en-GB" altLang="en-US" sz="2800" dirty="0" smtClean="0">
                <a:solidFill>
                  <a:srgbClr val="000000"/>
                </a:solidFill>
                <a:latin typeface="Arial" pitchFamily="34" charset="0"/>
                <a:cs typeface="Arial" pitchFamily="34" charset="0"/>
              </a:rPr>
              <a:t>experts</a:t>
            </a:r>
            <a:endParaRPr lang="en-US" sz="2800" dirty="0">
              <a:solidFill>
                <a:sysClr val="windowText" lastClr="000000"/>
              </a:solidFill>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32761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6629400" cy="430887"/>
          </a:xfrm>
        </p:spPr>
        <p:txBody>
          <a:bodyPr/>
          <a:lstStyle/>
          <a:p>
            <a:pPr algn="ctr"/>
            <a:r>
              <a:rPr lang="en-US" sz="2800" dirty="0" smtClean="0">
                <a:latin typeface="Arial" panose="020B0604020202020204" pitchFamily="34" charset="0"/>
                <a:cs typeface="Arial" panose="020B0604020202020204" pitchFamily="34" charset="0"/>
              </a:rPr>
              <a:t>ETG Materials Exercise Philosophy</a:t>
            </a:r>
            <a:endParaRPr lang="en-US" sz="2800"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E5D3E66C-72C2-1240-90D0-E7332024CCF6}" type="datetime4">
              <a:rPr lang="en-US" smtClean="0"/>
              <a:pPr/>
              <a:t>July 1, 2014</a:t>
            </a:fld>
            <a:endParaRPr lang="en-US" dirty="0"/>
          </a:p>
        </p:txBody>
      </p:sp>
      <p:sp>
        <p:nvSpPr>
          <p:cNvPr id="8" name="Rectangle 3"/>
          <p:cNvSpPr txBox="1">
            <a:spLocks/>
          </p:cNvSpPr>
          <p:nvPr/>
        </p:nvSpPr>
        <p:spPr>
          <a:xfrm>
            <a:off x="381000" y="1066800"/>
            <a:ext cx="8458200" cy="419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a:lnSpc>
                <a:spcPct val="90000"/>
              </a:lnSpc>
              <a:spcBef>
                <a:spcPts val="1200"/>
              </a:spcBef>
              <a:buClr>
                <a:srgbClr val="FE712B"/>
              </a:buClr>
              <a:buSzPts val="2000"/>
              <a:buFont typeface="Arial" pitchFamily="34" charset="0"/>
              <a:buChar char="►"/>
              <a:defRPr/>
            </a:pPr>
            <a:r>
              <a:rPr lang="en-US"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Each Laboratory’s results are held in confidence</a:t>
            </a:r>
          </a:p>
          <a:p>
            <a:pPr>
              <a:lnSpc>
                <a:spcPct val="90000"/>
              </a:lnSpc>
              <a:spcBef>
                <a:spcPts val="1200"/>
              </a:spcBef>
              <a:buClr>
                <a:srgbClr val="FE712B"/>
              </a:buClr>
              <a:buSzPts val="2000"/>
              <a:buFont typeface="Arial" pitchFamily="34" charset="0"/>
              <a:buChar char="►"/>
              <a:defRPr/>
            </a:pPr>
            <a:r>
              <a:rPr lang="en-US"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A summary of exercise results is published</a:t>
            </a:r>
          </a:p>
          <a:p>
            <a:pPr>
              <a:lnSpc>
                <a:spcPct val="90000"/>
              </a:lnSpc>
              <a:spcBef>
                <a:spcPts val="1200"/>
              </a:spcBef>
              <a:buClr>
                <a:srgbClr val="FE712B"/>
              </a:buClr>
              <a:buSzPts val="2000"/>
              <a:buFont typeface="Arial" pitchFamily="34" charset="0"/>
              <a:buChar char="►"/>
              <a:defRPr/>
            </a:pPr>
            <a:r>
              <a:rPr lang="en-US"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Exercises use </a:t>
            </a:r>
            <a:r>
              <a:rPr lang="en-US"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“real world” </a:t>
            </a:r>
            <a:r>
              <a:rPr lang="en-US"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samples</a:t>
            </a:r>
            <a:endParaRPr lang="en-US" dirty="0" smtClean="0">
              <a:solidFill>
                <a:sysClr val="windowText" lastClr="000000"/>
              </a:solidFill>
              <a:latin typeface="Arial" panose="020B0604020202020204" pitchFamily="34" charset="0"/>
              <a:ea typeface="ＭＳ Ｐゴシック" pitchFamily="34" charset="-128"/>
              <a:cs typeface="Arial" panose="020B0604020202020204" pitchFamily="34" charset="0"/>
            </a:endParaRPr>
          </a:p>
          <a:p>
            <a:pPr>
              <a:lnSpc>
                <a:spcPct val="90000"/>
              </a:lnSpc>
              <a:spcBef>
                <a:spcPts val="1200"/>
              </a:spcBef>
              <a:buClr>
                <a:srgbClr val="FE712B"/>
              </a:buClr>
              <a:buSzPts val="2000"/>
              <a:buFont typeface="Arial" pitchFamily="34" charset="0"/>
              <a:buChar char="►"/>
              <a:defRPr/>
            </a:pPr>
            <a:r>
              <a:rPr lang="en-US"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Designed as a Learning Experience </a:t>
            </a:r>
            <a:r>
              <a:rPr lang="en-US" i="1"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(…not a Performance Test)</a:t>
            </a:r>
          </a:p>
          <a:p>
            <a:pPr>
              <a:lnSpc>
                <a:spcPct val="90000"/>
              </a:lnSpc>
              <a:spcBef>
                <a:spcPts val="1200"/>
              </a:spcBef>
              <a:buClr>
                <a:srgbClr val="FE712B"/>
              </a:buClr>
              <a:buSzPts val="2000"/>
              <a:buFont typeface="Arial" pitchFamily="34" charset="0"/>
              <a:buChar char="►"/>
              <a:defRPr/>
            </a:pPr>
            <a:r>
              <a:rPr lang="en-US"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Scenario based exercises </a:t>
            </a:r>
            <a:r>
              <a:rPr lang="en-US"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that balance </a:t>
            </a:r>
            <a:r>
              <a:rPr lang="en-US"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the </a:t>
            </a:r>
            <a:r>
              <a:rPr lang="en-US"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needs for both rapid answers and accurate and precise results</a:t>
            </a:r>
            <a:endParaRPr lang="en-US" dirty="0" smtClean="0">
              <a:solidFill>
                <a:sysClr val="windowText" lastClr="000000"/>
              </a:solidFill>
              <a:latin typeface="Arial" panose="020B0604020202020204" pitchFamily="34" charset="0"/>
              <a:ea typeface="ＭＳ Ｐゴシック" pitchFamily="34" charset="-128"/>
              <a:cs typeface="Arial" panose="020B0604020202020204" pitchFamily="34" charset="0"/>
            </a:endParaRPr>
          </a:p>
          <a:p>
            <a:pPr>
              <a:lnSpc>
                <a:spcPct val="90000"/>
              </a:lnSpc>
              <a:spcBef>
                <a:spcPts val="1200"/>
              </a:spcBef>
              <a:buClr>
                <a:srgbClr val="FE712B"/>
              </a:buClr>
              <a:buSzPts val="2000"/>
              <a:buFont typeface="Arial" pitchFamily="34" charset="0"/>
              <a:buChar char="►"/>
              <a:defRPr/>
            </a:pPr>
            <a:r>
              <a:rPr lang="en-US"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Designed to target questions of both a (1) legal and (2) national security nature</a:t>
            </a:r>
          </a:p>
          <a:p>
            <a:pPr marL="800100" lvl="1" indent="-342900">
              <a:lnSpc>
                <a:spcPct val="90000"/>
              </a:lnSpc>
              <a:spcBef>
                <a:spcPts val="1100"/>
              </a:spcBef>
              <a:buClr>
                <a:srgbClr val="FE712B"/>
              </a:buClr>
              <a:buSzPct val="90000"/>
              <a:buFont typeface="+mj-lt"/>
              <a:buAutoNum type="arabicPeriod"/>
              <a:defRPr/>
            </a:pPr>
            <a:r>
              <a:rPr lang="en-US" sz="2400" dirty="0">
                <a:solidFill>
                  <a:sysClr val="windowText" lastClr="000000"/>
                </a:solidFill>
                <a:latin typeface="Arial" panose="020B0604020202020204" pitchFamily="34" charset="0"/>
                <a:ea typeface="ＭＳ Ｐゴシック" pitchFamily="34" charset="-128"/>
                <a:cs typeface="Arial" panose="020B0604020202020204" pitchFamily="34" charset="0"/>
              </a:rPr>
              <a:t>Is the material radioactive? Dangerous? LEU? HEU? Illegal to p</a:t>
            </a:r>
            <a:r>
              <a:rPr lang="en-US" sz="2400"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ossess?</a:t>
            </a:r>
            <a:endParaRPr lang="en-US" sz="2400" dirty="0">
              <a:solidFill>
                <a:sysClr val="windowText" lastClr="000000"/>
              </a:solidFill>
              <a:latin typeface="Arial" panose="020B0604020202020204" pitchFamily="34" charset="0"/>
              <a:ea typeface="ＭＳ Ｐゴシック" pitchFamily="34" charset="-128"/>
              <a:cs typeface="Arial" panose="020B0604020202020204" pitchFamily="34" charset="0"/>
            </a:endParaRPr>
          </a:p>
          <a:p>
            <a:pPr marL="800100" lvl="1" indent="-342900">
              <a:lnSpc>
                <a:spcPct val="90000"/>
              </a:lnSpc>
              <a:spcBef>
                <a:spcPts val="1100"/>
              </a:spcBef>
              <a:buClr>
                <a:srgbClr val="FE712B"/>
              </a:buClr>
              <a:buSzPct val="90000"/>
              <a:buFont typeface="+mj-lt"/>
              <a:buAutoNum type="arabicPeriod"/>
              <a:defRPr/>
            </a:pPr>
            <a:r>
              <a:rPr lang="en-US" sz="2400" dirty="0">
                <a:solidFill>
                  <a:sysClr val="windowText" lastClr="000000"/>
                </a:solidFill>
                <a:latin typeface="Arial" panose="020B0604020202020204" pitchFamily="34" charset="0"/>
                <a:ea typeface="ＭＳ Ｐゴシック" pitchFamily="34" charset="-128"/>
                <a:cs typeface="Arial" panose="020B0604020202020204" pitchFamily="34" charset="0"/>
              </a:rPr>
              <a:t>Can we identify the origin?  Can we include or exclude it from other </a:t>
            </a:r>
            <a:r>
              <a:rPr lang="en-US" sz="2400"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materials?</a:t>
            </a:r>
            <a:endParaRPr lang="en-US" sz="2800" dirty="0" smtClean="0">
              <a:solidFill>
                <a:sysClr val="windowText" lastClr="000000"/>
              </a:solidFill>
              <a:latin typeface="Arial" panose="020B0604020202020204" pitchFamily="34" charset="0"/>
              <a:ea typeface="ＭＳ Ｐゴシック" pitchFamily="34" charset="-128"/>
              <a:cs typeface="Arial" panose="020B0604020202020204" pitchFamily="34" charset="0"/>
            </a:endParaRPr>
          </a:p>
          <a:p>
            <a:pPr marL="457200" lvl="1" indent="0">
              <a:lnSpc>
                <a:spcPct val="90000"/>
              </a:lnSpc>
              <a:spcBef>
                <a:spcPts val="1100"/>
              </a:spcBef>
              <a:buClr>
                <a:srgbClr val="FE712B"/>
              </a:buClr>
              <a:buSzPct val="90000"/>
              <a:buFont typeface="Courier New" pitchFamily="49" charset="0"/>
              <a:buNone/>
              <a:defRPr/>
            </a:pPr>
            <a:endParaRPr lang="en-US" b="1" dirty="0" smtClean="0">
              <a:solidFill>
                <a:sysClr val="windowText" lastClr="000000"/>
              </a:solidFill>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130588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500"/>
                                        <p:tgtEl>
                                          <p:spTgt spid="8">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xEl>
                                              <p:pRg st="7" end="7"/>
                                            </p:txEl>
                                          </p:spTgt>
                                        </p:tgtEl>
                                        <p:attrNameLst>
                                          <p:attrName>style.visibility</p:attrName>
                                        </p:attrNameLst>
                                      </p:cBhvr>
                                      <p:to>
                                        <p:strVal val="visible"/>
                                      </p:to>
                                    </p:set>
                                    <p:animEffect transition="in" filter="fade">
                                      <p:cBhvr>
                                        <p:cTn id="38"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D3E66C-72C2-1240-90D0-E7332024CCF6}" type="datetime4">
              <a:rPr lang="en-US" smtClean="0"/>
              <a:pPr/>
              <a:t>July 1, 2014</a:t>
            </a:fld>
            <a:endParaRPr lang="en-US" dirty="0"/>
          </a:p>
        </p:txBody>
      </p:sp>
      <p:sp>
        <p:nvSpPr>
          <p:cNvPr id="6" name="Slide Number Placeholder 3"/>
          <p:cNvSpPr txBox="1">
            <a:spLocks noChangeArrowheads="1"/>
          </p:cNvSpPr>
          <p:nvPr/>
        </p:nvSpPr>
        <p:spPr bwMode="auto">
          <a:xfrm>
            <a:off x="112713" y="7331075"/>
            <a:ext cx="509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FF41F3E-4AE9-4C9E-82B5-AA696326A767}" type="slidenum">
              <a:rPr lang="en-US" sz="900">
                <a:solidFill>
                  <a:srgbClr val="000000"/>
                </a:solidFill>
                <a:ea typeface="ＭＳ Ｐゴシック" pitchFamily="34" charset="-128"/>
              </a:rPr>
              <a:pPr eaLnBrk="1" hangingPunct="1"/>
              <a:t>9</a:t>
            </a:fld>
            <a:endParaRPr lang="en-US" sz="900">
              <a:solidFill>
                <a:srgbClr val="000000"/>
              </a:solidFill>
              <a:ea typeface="ＭＳ Ｐゴシック" pitchFamily="34" charset="-128"/>
            </a:endParaRPr>
          </a:p>
        </p:txBody>
      </p:sp>
      <p:sp>
        <p:nvSpPr>
          <p:cNvPr id="9" name="Rectangle 3"/>
          <p:cNvSpPr txBox="1">
            <a:spLocks/>
          </p:cNvSpPr>
          <p:nvPr/>
        </p:nvSpPr>
        <p:spPr>
          <a:xfrm>
            <a:off x="703580" y="1143000"/>
            <a:ext cx="7772400" cy="5017217"/>
          </a:xfrm>
          <a:prstGeom prst="rect">
            <a:avLst/>
          </a:prstGeom>
          <a:noFill/>
          <a:effectLst>
            <a:outerShdw blurRad="63500" sx="102000" sy="102000" algn="ctr" rotWithShape="0">
              <a:prstClr val="black">
                <a:alpha val="40000"/>
              </a:prstClr>
            </a:outerShdw>
          </a:effectLst>
        </p:spPr>
        <p:txBody>
          <a:bodyPr>
            <a:noAutofit/>
          </a:bodyPr>
          <a:lstStyle>
            <a:lvl1pPr marL="342900" indent="-342900" algn="l" defTabSz="457200" rtl="0" eaLnBrk="1" latinLnBrk="0" hangingPunct="1">
              <a:spcBef>
                <a:spcPct val="20000"/>
              </a:spcBef>
              <a:buSzPct val="100000"/>
              <a:buFontTx/>
              <a:buBlip>
                <a:blip r:embed="rId2"/>
              </a:buBlip>
              <a:defRPr sz="2000" kern="1200">
                <a:solidFill>
                  <a:schemeClr val="tx1"/>
                </a:solidFill>
                <a:latin typeface="Arial"/>
                <a:ea typeface="+mn-ea"/>
                <a:cs typeface="Arial"/>
              </a:defRPr>
            </a:lvl1pPr>
            <a:lvl2pPr marL="742950" indent="-285750" algn="l" defTabSz="457200" rtl="0" eaLnBrk="1" latinLnBrk="0" hangingPunct="1">
              <a:spcBef>
                <a:spcPct val="20000"/>
              </a:spcBef>
              <a:buSzPct val="100000"/>
              <a:buFontTx/>
              <a:buBlip>
                <a:blip r:embed="rId3"/>
              </a:buBlip>
              <a:defRPr sz="1800" kern="1200">
                <a:solidFill>
                  <a:schemeClr val="tx1"/>
                </a:solidFill>
                <a:latin typeface="Arial"/>
                <a:ea typeface="+mn-ea"/>
                <a:cs typeface="Arial"/>
              </a:defRPr>
            </a:lvl2pPr>
            <a:lvl3pPr marL="1143000" indent="-228600" algn="l" defTabSz="457200" rtl="0" eaLnBrk="1" latinLnBrk="0" hangingPunct="1">
              <a:spcBef>
                <a:spcPct val="20000"/>
              </a:spcBef>
              <a:buSzPct val="100000"/>
              <a:buFontTx/>
              <a:buBlip>
                <a:blip r:embed="rId4"/>
              </a:buBlip>
              <a:defRPr sz="1600" kern="1200">
                <a:solidFill>
                  <a:schemeClr val="tx1"/>
                </a:solidFill>
                <a:latin typeface="Arial"/>
                <a:ea typeface="+mn-ea"/>
                <a:cs typeface="Arial"/>
              </a:defRPr>
            </a:lvl3pPr>
            <a:lvl4pPr marL="1600200" indent="-228600" algn="l" defTabSz="457200" rtl="0" eaLnBrk="1" latinLnBrk="0" hangingPunct="1">
              <a:spcBef>
                <a:spcPct val="20000"/>
              </a:spcBef>
              <a:buSzPct val="100000"/>
              <a:buFontTx/>
              <a:buBlip>
                <a:blip r:embed="rId5"/>
              </a:buBlip>
              <a:defRPr sz="1400" kern="1200">
                <a:solidFill>
                  <a:schemeClr val="tx1"/>
                </a:solidFill>
                <a:latin typeface="Arial"/>
                <a:ea typeface="+mn-ea"/>
                <a:cs typeface="Arial"/>
              </a:defRPr>
            </a:lvl4pPr>
            <a:lvl5pPr marL="2057400" indent="-228600" algn="l" defTabSz="457200" rtl="0" eaLnBrk="1" latinLnBrk="0" hangingPunct="1">
              <a:spcBef>
                <a:spcPct val="20000"/>
              </a:spcBef>
              <a:buSzPct val="100000"/>
              <a:buFontTx/>
              <a:buBlip>
                <a:blip r:embed="rId2"/>
              </a:buBlip>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nSpc>
                <a:spcPct val="70000"/>
              </a:lnSpc>
              <a:spcBef>
                <a:spcPts val="1000"/>
              </a:spcBef>
              <a:buSzPts val="1300"/>
              <a:buFontTx/>
              <a:buNone/>
            </a:pPr>
            <a:endParaRPr lang="en-US" sz="1600" dirty="0" smtClean="0">
              <a:solidFill>
                <a:prstClr val="black"/>
              </a:solidFill>
              <a:latin typeface="Arial" pitchFamily="34" charset="0"/>
              <a:ea typeface="ＭＳ Ｐゴシック" pitchFamily="34" charset="-128"/>
            </a:endParaRPr>
          </a:p>
        </p:txBody>
      </p:sp>
      <p:sp>
        <p:nvSpPr>
          <p:cNvPr id="3" name="Title 2"/>
          <p:cNvSpPr>
            <a:spLocks noGrp="1"/>
          </p:cNvSpPr>
          <p:nvPr>
            <p:ph type="title"/>
          </p:nvPr>
        </p:nvSpPr>
        <p:spPr>
          <a:xfrm>
            <a:off x="326408" y="2049959"/>
            <a:ext cx="6934200" cy="769441"/>
          </a:xfrm>
        </p:spPr>
        <p:txBody>
          <a:bodyPr/>
          <a:lstStyle/>
          <a:p>
            <a:r>
              <a:rPr lang="en-US" dirty="0" smtClean="0"/>
              <a:t>HEU International Round Robin                            (CMX-2/RR-2)</a:t>
            </a:r>
            <a:endParaRPr lang="en-US" dirty="0"/>
          </a:p>
        </p:txBody>
      </p:sp>
      <p:sp>
        <p:nvSpPr>
          <p:cNvPr id="7" name="Slide Number Placeholder 3"/>
          <p:cNvSpPr txBox="1">
            <a:spLocks noChangeArrowheads="1"/>
          </p:cNvSpPr>
          <p:nvPr/>
        </p:nvSpPr>
        <p:spPr bwMode="auto">
          <a:xfrm>
            <a:off x="76200" y="6492875"/>
            <a:ext cx="509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FF41F3E-4AE9-4C9E-82B5-AA696326A767}" type="slidenum">
              <a:rPr lang="en-US" sz="900">
                <a:solidFill>
                  <a:srgbClr val="000000"/>
                </a:solidFill>
                <a:ea typeface="ＭＳ Ｐゴシック" pitchFamily="34" charset="-128"/>
              </a:rPr>
              <a:pPr eaLnBrk="1" hangingPunct="1"/>
              <a:t>9</a:t>
            </a:fld>
            <a:endParaRPr lang="en-US" sz="900">
              <a:solidFill>
                <a:srgbClr val="000000"/>
              </a:solidFill>
              <a:ea typeface="ＭＳ Ｐゴシック" pitchFamily="34" charset="-128"/>
            </a:endParaRPr>
          </a:p>
        </p:txBody>
      </p:sp>
      <p:sp>
        <p:nvSpPr>
          <p:cNvPr id="10" name="Rectangle 3"/>
          <p:cNvSpPr txBox="1">
            <a:spLocks/>
          </p:cNvSpPr>
          <p:nvPr/>
        </p:nvSpPr>
        <p:spPr>
          <a:xfrm>
            <a:off x="493592" y="2823121"/>
            <a:ext cx="5678608" cy="1825079"/>
          </a:xfrm>
          <a:prstGeom prst="rect">
            <a:avLst/>
          </a:prstGeom>
          <a:noFill/>
          <a:effectLst>
            <a:outerShdw blurRad="63500" sx="102000" sy="102000" algn="ctr" rotWithShape="0">
              <a:prstClr val="black">
                <a:alpha val="40000"/>
              </a:prstClr>
            </a:outerShdw>
          </a:effectLst>
        </p:spPr>
        <p:txBody>
          <a:bodyPr>
            <a:noAutofit/>
          </a:bodyPr>
          <a:lstStyle>
            <a:lvl1pPr marL="342900" indent="-342900" algn="l" defTabSz="457200" rtl="0" eaLnBrk="1" latinLnBrk="0" hangingPunct="1">
              <a:spcBef>
                <a:spcPct val="20000"/>
              </a:spcBef>
              <a:buSzPct val="100000"/>
              <a:buFontTx/>
              <a:buBlip>
                <a:blip r:embed="rId2"/>
              </a:buBlip>
              <a:defRPr sz="2000" kern="1200">
                <a:solidFill>
                  <a:schemeClr val="tx1"/>
                </a:solidFill>
                <a:latin typeface="Arial"/>
                <a:ea typeface="+mn-ea"/>
                <a:cs typeface="Arial"/>
              </a:defRPr>
            </a:lvl1pPr>
            <a:lvl2pPr marL="742950" indent="-285750" algn="l" defTabSz="457200" rtl="0" eaLnBrk="1" latinLnBrk="0" hangingPunct="1">
              <a:spcBef>
                <a:spcPct val="20000"/>
              </a:spcBef>
              <a:buSzPct val="100000"/>
              <a:buFontTx/>
              <a:buBlip>
                <a:blip r:embed="rId3"/>
              </a:buBlip>
              <a:defRPr sz="1800" kern="1200">
                <a:solidFill>
                  <a:schemeClr val="tx1"/>
                </a:solidFill>
                <a:latin typeface="Arial"/>
                <a:ea typeface="+mn-ea"/>
                <a:cs typeface="Arial"/>
              </a:defRPr>
            </a:lvl2pPr>
            <a:lvl3pPr marL="1143000" indent="-228600" algn="l" defTabSz="457200" rtl="0" eaLnBrk="1" latinLnBrk="0" hangingPunct="1">
              <a:spcBef>
                <a:spcPct val="20000"/>
              </a:spcBef>
              <a:buSzPct val="100000"/>
              <a:buFontTx/>
              <a:buBlip>
                <a:blip r:embed="rId4"/>
              </a:buBlip>
              <a:defRPr sz="1600" kern="1200">
                <a:solidFill>
                  <a:schemeClr val="tx1"/>
                </a:solidFill>
                <a:latin typeface="Arial"/>
                <a:ea typeface="+mn-ea"/>
                <a:cs typeface="Arial"/>
              </a:defRPr>
            </a:lvl3pPr>
            <a:lvl4pPr marL="1600200" indent="-228600" algn="l" defTabSz="457200" rtl="0" eaLnBrk="1" latinLnBrk="0" hangingPunct="1">
              <a:spcBef>
                <a:spcPct val="20000"/>
              </a:spcBef>
              <a:buSzPct val="100000"/>
              <a:buFontTx/>
              <a:buBlip>
                <a:blip r:embed="rId5"/>
              </a:buBlip>
              <a:defRPr sz="1400" kern="1200">
                <a:solidFill>
                  <a:schemeClr val="tx1"/>
                </a:solidFill>
                <a:latin typeface="Arial"/>
                <a:ea typeface="+mn-ea"/>
                <a:cs typeface="Arial"/>
              </a:defRPr>
            </a:lvl4pPr>
            <a:lvl5pPr marL="2057400" indent="-228600" algn="l" defTabSz="457200" rtl="0" eaLnBrk="1" latinLnBrk="0" hangingPunct="1">
              <a:spcBef>
                <a:spcPct val="20000"/>
              </a:spcBef>
              <a:buSzPct val="100000"/>
              <a:buFontTx/>
              <a:buBlip>
                <a:blip r:embed="rId2"/>
              </a:buBlip>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spcBef>
                <a:spcPts val="1000"/>
              </a:spcBef>
              <a:buSzPts val="1300"/>
              <a:buFontTx/>
              <a:buNone/>
            </a:pPr>
            <a:r>
              <a:rPr lang="en-US" b="1" dirty="0" smtClean="0">
                <a:solidFill>
                  <a:prstClr val="black"/>
                </a:solidFill>
                <a:latin typeface="Arial" pitchFamily="34" charset="0"/>
                <a:ea typeface="ＭＳ Ｐゴシック" pitchFamily="34" charset="-128"/>
              </a:rPr>
              <a:t>Participants (10):</a:t>
            </a:r>
          </a:p>
          <a:p>
            <a:pPr marL="0" lvl="2" indent="0">
              <a:spcBef>
                <a:spcPts val="600"/>
              </a:spcBef>
              <a:buSzPts val="1000"/>
              <a:buFontTx/>
              <a:buNone/>
            </a:pPr>
            <a:r>
              <a:rPr lang="en-US" sz="1800" b="1" dirty="0" smtClean="0">
                <a:solidFill>
                  <a:prstClr val="black"/>
                </a:solidFill>
                <a:latin typeface="Arial" pitchFamily="34" charset="0"/>
                <a:ea typeface="ＭＳ Ｐゴシック" pitchFamily="34" charset="-128"/>
              </a:rPr>
              <a:t>Materials / Evidence:</a:t>
            </a:r>
          </a:p>
          <a:p>
            <a:pPr marL="285750" lvl="2" indent="0">
              <a:lnSpc>
                <a:spcPct val="80000"/>
              </a:lnSpc>
              <a:spcBef>
                <a:spcPts val="600"/>
              </a:spcBef>
              <a:buClr>
                <a:srgbClr val="FF6600"/>
              </a:buClr>
              <a:buSzPts val="1000"/>
              <a:buNone/>
            </a:pPr>
            <a:r>
              <a:rPr lang="en-US" dirty="0" smtClean="0">
                <a:solidFill>
                  <a:prstClr val="black"/>
                </a:solidFill>
                <a:latin typeface="Arial" pitchFamily="34" charset="0"/>
                <a:ea typeface="ＭＳ Ｐゴシック" pitchFamily="34" charset="-128"/>
              </a:rPr>
              <a:t>Highly enriched uranium (90% </a:t>
            </a:r>
            <a:r>
              <a:rPr lang="en-US" baseline="30000" dirty="0" smtClean="0">
                <a:solidFill>
                  <a:prstClr val="black"/>
                </a:solidFill>
                <a:latin typeface="Arial" pitchFamily="34" charset="0"/>
                <a:ea typeface="ＭＳ Ｐゴシック" pitchFamily="34" charset="-128"/>
              </a:rPr>
              <a:t>235</a:t>
            </a:r>
            <a:r>
              <a:rPr lang="en-US" dirty="0" smtClean="0">
                <a:solidFill>
                  <a:prstClr val="black"/>
                </a:solidFill>
                <a:latin typeface="Arial" pitchFamily="34" charset="0"/>
                <a:ea typeface="ＭＳ Ｐゴシック" pitchFamily="34" charset="-128"/>
              </a:rPr>
              <a:t>U) oxide powder, Nuclear Research Institute at </a:t>
            </a:r>
            <a:r>
              <a:rPr lang="en-US" dirty="0" err="1" smtClean="0">
                <a:solidFill>
                  <a:prstClr val="black"/>
                </a:solidFill>
                <a:latin typeface="Arial" pitchFamily="34" charset="0"/>
                <a:ea typeface="ＭＳ Ｐゴシック" pitchFamily="34" charset="-128"/>
              </a:rPr>
              <a:t>Rez</a:t>
            </a:r>
            <a:r>
              <a:rPr lang="en-US" dirty="0" smtClean="0">
                <a:solidFill>
                  <a:prstClr val="black"/>
                </a:solidFill>
                <a:latin typeface="Arial" pitchFamily="34" charset="0"/>
                <a:ea typeface="ＭＳ Ｐゴシック" pitchFamily="34" charset="-128"/>
              </a:rPr>
              <a:t>, Czech Republic for the exercise</a:t>
            </a:r>
          </a:p>
          <a:p>
            <a:pPr marL="285750" lvl="2" indent="0">
              <a:lnSpc>
                <a:spcPct val="80000"/>
              </a:lnSpc>
              <a:spcBef>
                <a:spcPts val="600"/>
              </a:spcBef>
              <a:buClr>
                <a:srgbClr val="FF6600"/>
              </a:buClr>
              <a:buSzPts val="1000"/>
              <a:buNone/>
            </a:pPr>
            <a:r>
              <a:rPr lang="en-US" dirty="0" smtClean="0">
                <a:solidFill>
                  <a:prstClr val="black"/>
                </a:solidFill>
                <a:latin typeface="Arial" pitchFamily="34" charset="0"/>
                <a:ea typeface="ＭＳ Ｐゴシック" pitchFamily="34" charset="-128"/>
              </a:rPr>
              <a:t>Non-nuclear "classical" forensic evidence (i.e. fingerprints, seeds, plastic shopping bags, and handwritten map) included</a:t>
            </a:r>
          </a:p>
        </p:txBody>
      </p:sp>
      <p:sp>
        <p:nvSpPr>
          <p:cNvPr id="11" name="Title 2"/>
          <p:cNvSpPr txBox="1">
            <a:spLocks/>
          </p:cNvSpPr>
          <p:nvPr/>
        </p:nvSpPr>
        <p:spPr>
          <a:xfrm>
            <a:off x="311270" y="4796879"/>
            <a:ext cx="8604130" cy="384721"/>
          </a:xfrm>
          <a:prstGeom prst="rect">
            <a:avLst/>
          </a:prstGeom>
        </p:spPr>
        <p:txBody>
          <a:bodyPr vert="horz" wrap="square" lIns="0" tIns="0" rIns="0" bIns="0" rtlCol="0" anchor="t">
            <a:spAutoFit/>
          </a:bodyPr>
          <a:lstStyle>
            <a:lvl1pPr algn="l" defTabSz="457200" rtl="0" eaLnBrk="1" latinLnBrk="0" hangingPunct="1">
              <a:spcBef>
                <a:spcPct val="0"/>
              </a:spcBef>
              <a:buNone/>
              <a:defRPr sz="2500" b="1" kern="1200">
                <a:solidFill>
                  <a:srgbClr val="D57500"/>
                </a:solidFill>
                <a:latin typeface="Arial"/>
                <a:ea typeface="+mj-ea"/>
                <a:cs typeface="Arial"/>
              </a:defRPr>
            </a:lvl1pPr>
          </a:lstStyle>
          <a:p>
            <a:pPr algn="ctr"/>
            <a:r>
              <a:rPr lang="en-US" dirty="0" smtClean="0"/>
              <a:t>Comparison of HEU Metal Characteristics  (CMX-3/RR-3)</a:t>
            </a:r>
            <a:endParaRPr lang="en-US" dirty="0"/>
          </a:p>
        </p:txBody>
      </p:sp>
      <p:sp>
        <p:nvSpPr>
          <p:cNvPr id="12" name="Rectangle 3"/>
          <p:cNvSpPr txBox="1">
            <a:spLocks/>
          </p:cNvSpPr>
          <p:nvPr/>
        </p:nvSpPr>
        <p:spPr>
          <a:xfrm>
            <a:off x="533400" y="5306444"/>
            <a:ext cx="8186738" cy="1322956"/>
          </a:xfrm>
          <a:prstGeom prst="rect">
            <a:avLst/>
          </a:prstGeom>
          <a:noFill/>
          <a:effectLst>
            <a:outerShdw blurRad="63500" sx="102000" sy="102000" algn="ctr" rotWithShape="0">
              <a:prstClr val="black">
                <a:alpha val="40000"/>
              </a:prstClr>
            </a:outerShdw>
          </a:effectLst>
        </p:spPr>
        <p:txBody>
          <a:bodyPr>
            <a:noAutofit/>
          </a:bodyPr>
          <a:lstStyle>
            <a:lvl1pPr marL="342900" indent="-342900" algn="l" defTabSz="457200" rtl="0" eaLnBrk="1" latinLnBrk="0" hangingPunct="1">
              <a:spcBef>
                <a:spcPct val="20000"/>
              </a:spcBef>
              <a:buSzPct val="100000"/>
              <a:buFontTx/>
              <a:buBlip>
                <a:blip r:embed="rId2"/>
              </a:buBlip>
              <a:defRPr sz="2000" kern="1200">
                <a:solidFill>
                  <a:schemeClr val="tx1"/>
                </a:solidFill>
                <a:latin typeface="Arial"/>
                <a:ea typeface="+mn-ea"/>
                <a:cs typeface="Arial"/>
              </a:defRPr>
            </a:lvl1pPr>
            <a:lvl2pPr marL="742950" indent="-285750" algn="l" defTabSz="457200" rtl="0" eaLnBrk="1" latinLnBrk="0" hangingPunct="1">
              <a:spcBef>
                <a:spcPct val="20000"/>
              </a:spcBef>
              <a:buSzPct val="100000"/>
              <a:buFontTx/>
              <a:buBlip>
                <a:blip r:embed="rId3"/>
              </a:buBlip>
              <a:defRPr sz="1800" kern="1200">
                <a:solidFill>
                  <a:schemeClr val="tx1"/>
                </a:solidFill>
                <a:latin typeface="Arial"/>
                <a:ea typeface="+mn-ea"/>
                <a:cs typeface="Arial"/>
              </a:defRPr>
            </a:lvl2pPr>
            <a:lvl3pPr marL="1143000" indent="-228600" algn="l" defTabSz="457200" rtl="0" eaLnBrk="1" latinLnBrk="0" hangingPunct="1">
              <a:spcBef>
                <a:spcPct val="20000"/>
              </a:spcBef>
              <a:buSzPct val="100000"/>
              <a:buFontTx/>
              <a:buBlip>
                <a:blip r:embed="rId4"/>
              </a:buBlip>
              <a:defRPr sz="1600" kern="1200">
                <a:solidFill>
                  <a:schemeClr val="tx1"/>
                </a:solidFill>
                <a:latin typeface="Arial"/>
                <a:ea typeface="+mn-ea"/>
                <a:cs typeface="Arial"/>
              </a:defRPr>
            </a:lvl3pPr>
            <a:lvl4pPr marL="1600200" indent="-228600" algn="l" defTabSz="457200" rtl="0" eaLnBrk="1" latinLnBrk="0" hangingPunct="1">
              <a:spcBef>
                <a:spcPct val="20000"/>
              </a:spcBef>
              <a:buSzPct val="100000"/>
              <a:buFontTx/>
              <a:buBlip>
                <a:blip r:embed="rId5"/>
              </a:buBlip>
              <a:defRPr sz="1400" kern="1200">
                <a:solidFill>
                  <a:schemeClr val="tx1"/>
                </a:solidFill>
                <a:latin typeface="Arial"/>
                <a:ea typeface="+mn-ea"/>
                <a:cs typeface="Arial"/>
              </a:defRPr>
            </a:lvl4pPr>
            <a:lvl5pPr marL="2057400" indent="-228600" algn="l" defTabSz="457200" rtl="0" eaLnBrk="1" latinLnBrk="0" hangingPunct="1">
              <a:spcBef>
                <a:spcPct val="20000"/>
              </a:spcBef>
              <a:buSzPct val="100000"/>
              <a:buFontTx/>
              <a:buBlip>
                <a:blip r:embed="rId2"/>
              </a:buBlip>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nSpc>
                <a:spcPct val="70000"/>
              </a:lnSpc>
              <a:spcBef>
                <a:spcPts val="1000"/>
              </a:spcBef>
              <a:buSzPts val="1300"/>
              <a:buFontTx/>
              <a:buNone/>
            </a:pPr>
            <a:r>
              <a:rPr lang="en-US" b="1" dirty="0" smtClean="0">
                <a:solidFill>
                  <a:prstClr val="black"/>
                </a:solidFill>
                <a:latin typeface="Arial" pitchFamily="34" charset="0"/>
                <a:ea typeface="ＭＳ Ｐゴシック" pitchFamily="34" charset="-128"/>
              </a:rPr>
              <a:t>Participants (9):</a:t>
            </a:r>
          </a:p>
          <a:p>
            <a:pPr marL="0" lvl="1" indent="0">
              <a:lnSpc>
                <a:spcPct val="70000"/>
              </a:lnSpc>
              <a:spcBef>
                <a:spcPts val="1000"/>
              </a:spcBef>
              <a:buSzPts val="1300"/>
              <a:buFontTx/>
              <a:buNone/>
            </a:pPr>
            <a:r>
              <a:rPr lang="en-US" sz="1800" b="1" dirty="0" smtClean="0">
                <a:solidFill>
                  <a:prstClr val="black"/>
                </a:solidFill>
                <a:latin typeface="Arial" pitchFamily="34" charset="0"/>
                <a:ea typeface="ＭＳ Ｐゴシック" pitchFamily="34" charset="-128"/>
              </a:rPr>
              <a:t>Materials / Evidence:</a:t>
            </a:r>
          </a:p>
          <a:p>
            <a:pPr marL="233362" lvl="2" indent="0">
              <a:lnSpc>
                <a:spcPct val="70000"/>
              </a:lnSpc>
              <a:spcBef>
                <a:spcPts val="1000"/>
              </a:spcBef>
              <a:buClr>
                <a:srgbClr val="FF6600"/>
              </a:buClr>
              <a:buSzPct val="110000"/>
              <a:buNone/>
            </a:pPr>
            <a:r>
              <a:rPr lang="en-US" dirty="0" smtClean="0">
                <a:solidFill>
                  <a:prstClr val="black"/>
                </a:solidFill>
                <a:latin typeface="Arial" pitchFamily="34" charset="0"/>
                <a:ea typeface="ＭＳ Ｐゴシック" pitchFamily="34" charset="-128"/>
              </a:rPr>
              <a:t>Highly enriched uranium metals (&gt;90% </a:t>
            </a:r>
            <a:r>
              <a:rPr lang="en-US" baseline="30000" dirty="0" smtClean="0">
                <a:solidFill>
                  <a:prstClr val="black"/>
                </a:solidFill>
                <a:latin typeface="Arial" pitchFamily="34" charset="0"/>
                <a:ea typeface="ＭＳ Ｐゴシック" pitchFamily="34" charset="-128"/>
              </a:rPr>
              <a:t>235</a:t>
            </a:r>
            <a:r>
              <a:rPr lang="en-US" dirty="0" smtClean="0">
                <a:solidFill>
                  <a:prstClr val="black"/>
                </a:solidFill>
                <a:latin typeface="Arial" pitchFamily="34" charset="0"/>
                <a:ea typeface="ＭＳ Ｐゴシック" pitchFamily="34" charset="-128"/>
              </a:rPr>
              <a:t>U),                                                                     DOE Y-12 Security Complex, U.S.A.</a:t>
            </a:r>
          </a:p>
        </p:txBody>
      </p:sp>
      <p:sp>
        <p:nvSpPr>
          <p:cNvPr id="13" name="Rectangle 3"/>
          <p:cNvSpPr txBox="1">
            <a:spLocks/>
          </p:cNvSpPr>
          <p:nvPr/>
        </p:nvSpPr>
        <p:spPr>
          <a:xfrm>
            <a:off x="493592" y="1238250"/>
            <a:ext cx="7772400" cy="1271434"/>
          </a:xfrm>
          <a:prstGeom prst="rect">
            <a:avLst/>
          </a:prstGeom>
          <a:noFill/>
          <a:effectLst>
            <a:outerShdw blurRad="63500" sx="102000" sy="102000" algn="ctr" rotWithShape="0">
              <a:prstClr val="black">
                <a:alpha val="40000"/>
              </a:prstClr>
            </a:outerShdw>
          </a:effectLst>
        </p:spPr>
        <p:txBody>
          <a:bodyPr>
            <a:noAutofit/>
          </a:bodyPr>
          <a:lstStyle>
            <a:lvl1pPr marL="342900" indent="-342900" algn="l" defTabSz="457200" rtl="0" eaLnBrk="1" latinLnBrk="0" hangingPunct="1">
              <a:spcBef>
                <a:spcPct val="20000"/>
              </a:spcBef>
              <a:buSzPct val="100000"/>
              <a:buFontTx/>
              <a:buBlip>
                <a:blip r:embed="rId2"/>
              </a:buBlip>
              <a:defRPr sz="2000" kern="1200">
                <a:solidFill>
                  <a:schemeClr val="tx1"/>
                </a:solidFill>
                <a:latin typeface="Arial"/>
                <a:ea typeface="+mn-ea"/>
                <a:cs typeface="Arial"/>
              </a:defRPr>
            </a:lvl1pPr>
            <a:lvl2pPr marL="742950" indent="-285750" algn="l" defTabSz="457200" rtl="0" eaLnBrk="1" latinLnBrk="0" hangingPunct="1">
              <a:spcBef>
                <a:spcPct val="20000"/>
              </a:spcBef>
              <a:buSzPct val="100000"/>
              <a:buFontTx/>
              <a:buBlip>
                <a:blip r:embed="rId3"/>
              </a:buBlip>
              <a:defRPr sz="1800" kern="1200">
                <a:solidFill>
                  <a:schemeClr val="tx1"/>
                </a:solidFill>
                <a:latin typeface="Arial"/>
                <a:ea typeface="+mn-ea"/>
                <a:cs typeface="Arial"/>
              </a:defRPr>
            </a:lvl2pPr>
            <a:lvl3pPr marL="1143000" indent="-228600" algn="l" defTabSz="457200" rtl="0" eaLnBrk="1" latinLnBrk="0" hangingPunct="1">
              <a:spcBef>
                <a:spcPct val="20000"/>
              </a:spcBef>
              <a:buSzPct val="100000"/>
              <a:buFontTx/>
              <a:buBlip>
                <a:blip r:embed="rId4"/>
              </a:buBlip>
              <a:defRPr sz="1600" kern="1200">
                <a:solidFill>
                  <a:schemeClr val="tx1"/>
                </a:solidFill>
                <a:latin typeface="Arial"/>
                <a:ea typeface="+mn-ea"/>
                <a:cs typeface="Arial"/>
              </a:defRPr>
            </a:lvl3pPr>
            <a:lvl4pPr marL="1600200" indent="-228600" algn="l" defTabSz="457200" rtl="0" eaLnBrk="1" latinLnBrk="0" hangingPunct="1">
              <a:spcBef>
                <a:spcPct val="20000"/>
              </a:spcBef>
              <a:buSzPct val="100000"/>
              <a:buFontTx/>
              <a:buBlip>
                <a:blip r:embed="rId5"/>
              </a:buBlip>
              <a:defRPr sz="1400" kern="1200">
                <a:solidFill>
                  <a:schemeClr val="tx1"/>
                </a:solidFill>
                <a:latin typeface="Arial"/>
                <a:ea typeface="+mn-ea"/>
                <a:cs typeface="Arial"/>
              </a:defRPr>
            </a:lvl4pPr>
            <a:lvl5pPr marL="2057400" indent="-228600" algn="l" defTabSz="457200" rtl="0" eaLnBrk="1" latinLnBrk="0" hangingPunct="1">
              <a:spcBef>
                <a:spcPct val="20000"/>
              </a:spcBef>
              <a:buSzPct val="100000"/>
              <a:buFontTx/>
              <a:buBlip>
                <a:blip r:embed="rId2"/>
              </a:buBlip>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nSpc>
                <a:spcPct val="70000"/>
              </a:lnSpc>
              <a:spcBef>
                <a:spcPts val="1000"/>
              </a:spcBef>
              <a:buSzPts val="1300"/>
              <a:buFontTx/>
              <a:buNone/>
            </a:pPr>
            <a:r>
              <a:rPr lang="en-US" b="1" dirty="0" smtClean="0">
                <a:solidFill>
                  <a:prstClr val="black"/>
                </a:solidFill>
                <a:latin typeface="Arial" pitchFamily="34" charset="0"/>
                <a:ea typeface="ＭＳ Ｐゴシック" pitchFamily="34" charset="-128"/>
              </a:rPr>
              <a:t>Participants (6):</a:t>
            </a:r>
          </a:p>
          <a:p>
            <a:pPr marL="0" lvl="2" indent="0">
              <a:lnSpc>
                <a:spcPct val="70000"/>
              </a:lnSpc>
              <a:spcBef>
                <a:spcPts val="600"/>
              </a:spcBef>
              <a:buSzPts val="1000"/>
              <a:buFontTx/>
              <a:buNone/>
            </a:pPr>
            <a:r>
              <a:rPr lang="en-US" sz="1800" b="1" dirty="0" smtClean="0">
                <a:solidFill>
                  <a:prstClr val="black"/>
                </a:solidFill>
                <a:latin typeface="Arial" pitchFamily="34" charset="0"/>
                <a:ea typeface="ＭＳ Ｐゴシック" pitchFamily="34" charset="-128"/>
              </a:rPr>
              <a:t>Materials / Evidence:</a:t>
            </a:r>
          </a:p>
          <a:p>
            <a:pPr marL="228600" lvl="2" indent="0">
              <a:lnSpc>
                <a:spcPct val="70000"/>
              </a:lnSpc>
              <a:spcBef>
                <a:spcPts val="600"/>
              </a:spcBef>
              <a:buSzPts val="1000"/>
              <a:buNone/>
            </a:pPr>
            <a:r>
              <a:rPr lang="en-US" dirty="0" smtClean="0">
                <a:solidFill>
                  <a:prstClr val="black"/>
                </a:solidFill>
                <a:latin typeface="Arial" pitchFamily="34" charset="0"/>
                <a:ea typeface="ＭＳ Ｐゴシック" pitchFamily="34" charset="-128"/>
              </a:rPr>
              <a:t>Reprocessed plutonium oxide from the European Civilian Cycle</a:t>
            </a:r>
          </a:p>
        </p:txBody>
      </p:sp>
      <p:sp>
        <p:nvSpPr>
          <p:cNvPr id="14" name="Title 2"/>
          <p:cNvSpPr txBox="1">
            <a:spLocks/>
          </p:cNvSpPr>
          <p:nvPr/>
        </p:nvSpPr>
        <p:spPr>
          <a:xfrm>
            <a:off x="304800" y="758279"/>
            <a:ext cx="6629400" cy="384721"/>
          </a:xfrm>
          <a:prstGeom prst="rect">
            <a:avLst/>
          </a:prstGeom>
        </p:spPr>
        <p:txBody>
          <a:bodyPr vert="horz" lIns="0" tIns="0" rIns="0" bIns="0" rtlCol="0" anchor="t">
            <a:spAutoFit/>
          </a:bodyPr>
          <a:lstStyle>
            <a:lvl1pPr algn="l" defTabSz="457200" rtl="0" eaLnBrk="1" latinLnBrk="0" hangingPunct="1">
              <a:spcBef>
                <a:spcPct val="0"/>
              </a:spcBef>
              <a:buNone/>
              <a:defRPr sz="2500" b="1" kern="1200">
                <a:solidFill>
                  <a:srgbClr val="D57500"/>
                </a:solidFill>
                <a:latin typeface="Arial"/>
                <a:ea typeface="+mj-ea"/>
                <a:cs typeface="Arial"/>
              </a:defRPr>
            </a:lvl1pPr>
          </a:lstStyle>
          <a:p>
            <a:r>
              <a:rPr lang="en-US" dirty="0" smtClean="0"/>
              <a:t>Pu International Round Robin (CMX-1/RR-1)</a:t>
            </a:r>
            <a:endParaRPr lang="en-US" dirty="0"/>
          </a:p>
        </p:txBody>
      </p:sp>
      <p:pic>
        <p:nvPicPr>
          <p:cNvPr id="15"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8626"/>
          <a:stretch/>
        </p:blipFill>
        <p:spPr bwMode="auto">
          <a:xfrm>
            <a:off x="7654402" y="3073330"/>
            <a:ext cx="1092316" cy="100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rightnessContrast bright="21000" contrast="-44000"/>
                    </a14:imgEffect>
                  </a14:imgLayer>
                </a14:imgProps>
              </a:ext>
              <a:ext uri="{28A0092B-C50C-407E-A947-70E740481C1C}">
                <a14:useLocalDpi xmlns:a14="http://schemas.microsoft.com/office/drawing/2010/main" val="0"/>
              </a:ext>
            </a:extLst>
          </a:blip>
          <a:srcRect l="6863" t="5987" r="39804" b="9979"/>
          <a:stretch/>
        </p:blipFill>
        <p:spPr bwMode="auto">
          <a:xfrm>
            <a:off x="6172200" y="3048000"/>
            <a:ext cx="1243584" cy="1463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85166" y="2102895"/>
            <a:ext cx="731520"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15946" y="2072640"/>
            <a:ext cx="1237454" cy="82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Content Placeholder 4" descr="Hollow Log"/>
          <p:cNvPicPr>
            <a:picLocks/>
          </p:cNvPicPr>
          <p:nvPr/>
        </p:nvPicPr>
        <p:blipFill>
          <a:blip r:embed="rId11"/>
          <a:srcRect/>
          <a:stretch>
            <a:fillRect/>
          </a:stretch>
        </p:blipFill>
        <p:spPr>
          <a:xfrm>
            <a:off x="5638800" y="5410200"/>
            <a:ext cx="1066800" cy="1295400"/>
          </a:xfrm>
          <a:prstGeom prst="rect">
            <a:avLst/>
          </a:prstGeom>
          <a:effectLst>
            <a:outerShdw blurRad="190500" algn="tl" rotWithShape="0">
              <a:srgbClr val="000000">
                <a:alpha val="70000"/>
              </a:srgbClr>
            </a:outerShdw>
          </a:effectLst>
        </p:spPr>
      </p:pic>
      <p:pic>
        <p:nvPicPr>
          <p:cNvPr id="20" name="Content Placeholder 5" descr="broken metal"/>
          <p:cNvPicPr>
            <a:picLocks/>
          </p:cNvPicPr>
          <p:nvPr/>
        </p:nvPicPr>
        <p:blipFill>
          <a:blip r:embed="rId12"/>
          <a:srcRect/>
          <a:stretch>
            <a:fillRect/>
          </a:stretch>
        </p:blipFill>
        <p:spPr>
          <a:xfrm>
            <a:off x="7086600" y="5410200"/>
            <a:ext cx="1094874" cy="1295400"/>
          </a:xfrm>
          <a:prstGeom prst="rect">
            <a:avLst/>
          </a:prstGeom>
          <a:effectLst>
            <a:outerShdw blurRad="190500" algn="tl" rotWithShape="0">
              <a:srgbClr val="000000">
                <a:alpha val="70000"/>
              </a:srgbClr>
            </a:outerShdw>
          </a:effectLst>
        </p:spPr>
      </p:pic>
      <p:sp>
        <p:nvSpPr>
          <p:cNvPr id="21" name="Title 4"/>
          <p:cNvSpPr txBox="1">
            <a:spLocks/>
          </p:cNvSpPr>
          <p:nvPr/>
        </p:nvSpPr>
        <p:spPr>
          <a:xfrm>
            <a:off x="457200" y="228600"/>
            <a:ext cx="6629400" cy="430887"/>
          </a:xfrm>
          <a:prstGeom prst="rect">
            <a:avLst/>
          </a:prstGeom>
        </p:spPr>
        <p:txBody>
          <a:bodyPr vert="horz" lIns="0" tIns="0" rIns="0" bIns="0" rtlCol="0" anchor="t">
            <a:spAutoFit/>
          </a:bodyPr>
          <a:lstStyle>
            <a:lvl1pPr algn="l" defTabSz="457200" rtl="0" eaLnBrk="1" latinLnBrk="0" hangingPunct="1">
              <a:spcBef>
                <a:spcPct val="0"/>
              </a:spcBef>
              <a:buNone/>
              <a:defRPr sz="2500" b="1" kern="1200">
                <a:solidFill>
                  <a:srgbClr val="D57500"/>
                </a:solidFill>
                <a:latin typeface="Arial"/>
                <a:ea typeface="+mj-ea"/>
                <a:cs typeface="Arial"/>
              </a:defRPr>
            </a:lvl1pPr>
          </a:lstStyle>
          <a:p>
            <a:pPr algn="ctr"/>
            <a:r>
              <a:rPr lang="en-US" sz="2800" dirty="0" smtClean="0">
                <a:latin typeface="Arial" panose="020B0604020202020204" pitchFamily="34" charset="0"/>
                <a:cs typeface="Arial" panose="020B0604020202020204" pitchFamily="34" charset="0"/>
              </a:rPr>
              <a:t>Past ITWG Materials Exercises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540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NNL Platinum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6DD33A3802B34694A9B65E8D0C1557" ma:contentTypeVersion="4" ma:contentTypeDescription="Create a new document." ma:contentTypeScope="" ma:versionID="ea0785a3c301fad60041c94ca24e0d3c">
  <xsd:schema xmlns:xsd="http://www.w3.org/2001/XMLSchema" xmlns:xs="http://www.w3.org/2001/XMLSchema" xmlns:p="http://schemas.microsoft.com/office/2006/metadata/properties" xmlns:ns2="http://schemas.microsoft.com/sharepoint/v3/fields" targetNamespace="http://schemas.microsoft.com/office/2006/metadata/properties" ma:root="true" ma:fieldsID="bb102a98c2894374edc3c72133b9af9d" ns2:_="">
    <xsd:import namespace="http://schemas.microsoft.com/sharepoint/v3/fields"/>
    <xsd:element name="properties">
      <xsd:complexType>
        <xsd:sequence>
          <xsd:element name="documentManagement">
            <xsd:complexType>
              <xsd:all>
                <xsd:element ref="ns2:_DCDateCreated"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8" nillable="true" ma:displayName="Date Created" ma:description="The date on which this resource was created" ma:format="DateTime" ma:internalName="_DCDateCreated">
      <xsd:simpleType>
        <xsd:restriction base="dms:DateTime"/>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0"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DCDateCreated xmlns="http://schemas.microsoft.com/sharepoint/v3/fields" xsi:nil="true"/>
  </documentManagement>
</p:properties>
</file>

<file path=customXml/itemProps1.xml><?xml version="1.0" encoding="utf-8"?>
<ds:datastoreItem xmlns:ds="http://schemas.openxmlformats.org/officeDocument/2006/customXml" ds:itemID="{D4BA72D8-0A49-4E3B-82B8-E00C8F9C4DFF}"/>
</file>

<file path=customXml/itemProps2.xml><?xml version="1.0" encoding="utf-8"?>
<ds:datastoreItem xmlns:ds="http://schemas.openxmlformats.org/officeDocument/2006/customXml" ds:itemID="{79CE6480-983C-4F97-9C93-473B1E26BB60}"/>
</file>

<file path=customXml/itemProps3.xml><?xml version="1.0" encoding="utf-8"?>
<ds:datastoreItem xmlns:ds="http://schemas.openxmlformats.org/officeDocument/2006/customXml" ds:itemID="{0DCB70DF-9E07-498A-B3AE-27FCBF4EC257}"/>
</file>

<file path=docProps/app.xml><?xml version="1.0" encoding="utf-8"?>
<Properties xmlns="http://schemas.openxmlformats.org/officeDocument/2006/extended-properties" xmlns:vt="http://schemas.openxmlformats.org/officeDocument/2006/docPropsVTypes">
  <TotalTime>1849</TotalTime>
  <Words>1192</Words>
  <Application>Microsoft Office PowerPoint</Application>
  <PresentationFormat>On-screen Show (4:3)</PresentationFormat>
  <Paragraphs>186</Paragraphs>
  <Slides>17</Slides>
  <Notes>1</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PNNL Platinum Theme</vt:lpstr>
      <vt:lpstr>Announcing the 4th Collaborative Materials Exercise (CMX-4) of the Nuclear Forensics International Technical Working Group (ITWG)</vt:lpstr>
      <vt:lpstr>Overview</vt:lpstr>
      <vt:lpstr>Nuclear Forensics International Technical Working Group (ITWG)</vt:lpstr>
      <vt:lpstr>What Countries / Organizations Comprise the ITWG </vt:lpstr>
      <vt:lpstr>Purpose of the Exercise Task Group</vt:lpstr>
      <vt:lpstr>ITWG Exercise Goals and Objectives</vt:lpstr>
      <vt:lpstr>Benefits of participating in  Collaborative Materials Exercises (CMX)</vt:lpstr>
      <vt:lpstr>ETG Materials Exercise Philosophy</vt:lpstr>
      <vt:lpstr>HEU International Round Robin                            (CMX-2/RR-2)</vt:lpstr>
      <vt:lpstr>Examples of Nuclear Forensic Analysis during CMX-3 (aka, RR3)</vt:lpstr>
      <vt:lpstr>Examples of Nuclear Forensic Analysis during CMX-3 (aka, RR3)</vt:lpstr>
      <vt:lpstr>Exercise Task Group Strategic Plan</vt:lpstr>
      <vt:lpstr>Fourth ITWG Collaborative Materials Exercise (CMX-4) </vt:lpstr>
      <vt:lpstr>PowerPoint Presentation</vt:lpstr>
      <vt:lpstr>Likely Characteristics of Future Collaborative Exercises</vt:lpstr>
      <vt:lpstr>Exercise Schedule</vt:lpstr>
      <vt:lpstr>Information about Participating in Future Exercises??</vt:lpstr>
    </vt:vector>
  </TitlesOfParts>
  <Company>PNNL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dc:creator>
  <cp:lastModifiedBy>test</cp:lastModifiedBy>
  <cp:revision>70</cp:revision>
  <cp:lastPrinted>2014-06-13T17:17:31Z</cp:lastPrinted>
  <dcterms:created xsi:type="dcterms:W3CDTF">2014-06-11T00:14:11Z</dcterms:created>
  <dcterms:modified xsi:type="dcterms:W3CDTF">2014-07-01T23:09:36Z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0x010100B86DD33A3802B34694A9B65E8D0C1557</vt:lpwstr>
  </property>
</Properties>
</file>