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27003375" cy="37804725"/>
  <p:notesSz cx="10234613" cy="7099300"/>
  <p:defaultTextStyle>
    <a:defPPr>
      <a:defRPr lang="zh-CN"/>
    </a:defPPr>
    <a:lvl1pPr algn="ctr" rtl="0" fontAlgn="base">
      <a:spcBef>
        <a:spcPct val="50000"/>
      </a:spcBef>
      <a:spcAft>
        <a:spcPct val="0"/>
      </a:spcAft>
      <a:defRPr sz="4200" b="1" kern="1200">
        <a:solidFill>
          <a:srgbClr val="0000CC"/>
        </a:solidFill>
        <a:latin typeface="Times New Roman" pitchFamily="18" charset="0"/>
        <a:ea typeface="宋体" pitchFamily="2" charset="-122"/>
        <a:cs typeface="+mn-cs"/>
      </a:defRPr>
    </a:lvl1pPr>
    <a:lvl2pPr marL="409423" algn="ctr" rtl="0" fontAlgn="base">
      <a:spcBef>
        <a:spcPct val="50000"/>
      </a:spcBef>
      <a:spcAft>
        <a:spcPct val="0"/>
      </a:spcAft>
      <a:defRPr sz="4200" b="1" kern="1200">
        <a:solidFill>
          <a:srgbClr val="0000CC"/>
        </a:solidFill>
        <a:latin typeface="Times New Roman" pitchFamily="18" charset="0"/>
        <a:ea typeface="宋体" pitchFamily="2" charset="-122"/>
        <a:cs typeface="+mn-cs"/>
      </a:defRPr>
    </a:lvl2pPr>
    <a:lvl3pPr marL="818845" algn="ctr" rtl="0" fontAlgn="base">
      <a:spcBef>
        <a:spcPct val="50000"/>
      </a:spcBef>
      <a:spcAft>
        <a:spcPct val="0"/>
      </a:spcAft>
      <a:defRPr sz="4200" b="1" kern="1200">
        <a:solidFill>
          <a:srgbClr val="0000CC"/>
        </a:solidFill>
        <a:latin typeface="Times New Roman" pitchFamily="18" charset="0"/>
        <a:ea typeface="宋体" pitchFamily="2" charset="-122"/>
        <a:cs typeface="+mn-cs"/>
      </a:defRPr>
    </a:lvl3pPr>
    <a:lvl4pPr marL="1228268" algn="ctr" rtl="0" fontAlgn="base">
      <a:spcBef>
        <a:spcPct val="50000"/>
      </a:spcBef>
      <a:spcAft>
        <a:spcPct val="0"/>
      </a:spcAft>
      <a:defRPr sz="4200" b="1" kern="1200">
        <a:solidFill>
          <a:srgbClr val="0000CC"/>
        </a:solidFill>
        <a:latin typeface="Times New Roman" pitchFamily="18" charset="0"/>
        <a:ea typeface="宋体" pitchFamily="2" charset="-122"/>
        <a:cs typeface="+mn-cs"/>
      </a:defRPr>
    </a:lvl4pPr>
    <a:lvl5pPr marL="1637690" algn="ctr" rtl="0" fontAlgn="base">
      <a:spcBef>
        <a:spcPct val="50000"/>
      </a:spcBef>
      <a:spcAft>
        <a:spcPct val="0"/>
      </a:spcAft>
      <a:defRPr sz="4200" b="1" kern="1200">
        <a:solidFill>
          <a:srgbClr val="0000CC"/>
        </a:solidFill>
        <a:latin typeface="Times New Roman" pitchFamily="18" charset="0"/>
        <a:ea typeface="宋体" pitchFamily="2" charset="-122"/>
        <a:cs typeface="+mn-cs"/>
      </a:defRPr>
    </a:lvl5pPr>
    <a:lvl6pPr marL="2047113" algn="l" defTabSz="818845" rtl="0" eaLnBrk="1" latinLnBrk="0" hangingPunct="1">
      <a:defRPr sz="4200" b="1" kern="1200">
        <a:solidFill>
          <a:srgbClr val="0000CC"/>
        </a:solidFill>
        <a:latin typeface="Times New Roman" pitchFamily="18" charset="0"/>
        <a:ea typeface="宋体" pitchFamily="2" charset="-122"/>
        <a:cs typeface="+mn-cs"/>
      </a:defRPr>
    </a:lvl6pPr>
    <a:lvl7pPr marL="2456536" algn="l" defTabSz="818845" rtl="0" eaLnBrk="1" latinLnBrk="0" hangingPunct="1">
      <a:defRPr sz="4200" b="1" kern="1200">
        <a:solidFill>
          <a:srgbClr val="0000CC"/>
        </a:solidFill>
        <a:latin typeface="Times New Roman" pitchFamily="18" charset="0"/>
        <a:ea typeface="宋体" pitchFamily="2" charset="-122"/>
        <a:cs typeface="+mn-cs"/>
      </a:defRPr>
    </a:lvl7pPr>
    <a:lvl8pPr marL="2865958" algn="l" defTabSz="818845" rtl="0" eaLnBrk="1" latinLnBrk="0" hangingPunct="1">
      <a:defRPr sz="4200" b="1" kern="1200">
        <a:solidFill>
          <a:srgbClr val="0000CC"/>
        </a:solidFill>
        <a:latin typeface="Times New Roman" pitchFamily="18" charset="0"/>
        <a:ea typeface="宋体" pitchFamily="2" charset="-122"/>
        <a:cs typeface="+mn-cs"/>
      </a:defRPr>
    </a:lvl8pPr>
    <a:lvl9pPr marL="3275381" algn="l" defTabSz="818845" rtl="0" eaLnBrk="1" latinLnBrk="0" hangingPunct="1">
      <a:defRPr sz="4200" b="1" kern="1200">
        <a:solidFill>
          <a:srgbClr val="0000CC"/>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33CC"/>
    <a:srgbClr val="0000CC"/>
    <a:srgbClr val="006600"/>
    <a:srgbClr val="FFFFCC"/>
    <a:srgbClr val="6699FF"/>
    <a:srgbClr val="FF00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2204" autoAdjust="0"/>
    <p:restoredTop sz="94721" autoAdjust="0"/>
  </p:normalViewPr>
  <p:slideViewPr>
    <p:cSldViewPr snapToGrid="0">
      <p:cViewPr>
        <p:scale>
          <a:sx n="50" d="100"/>
          <a:sy n="50" d="100"/>
        </p:scale>
        <p:origin x="-636" y="3678"/>
      </p:cViewPr>
      <p:guideLst>
        <p:guide orient="horz" pos="11907"/>
        <p:guide pos="8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456" tIns="47728" rIns="95456" bIns="47728" numCol="1" anchor="t" anchorCtr="0" compatLnSpc="1">
            <a:prstTxWarp prst="textNoShape">
              <a:avLst/>
            </a:prstTxWarp>
          </a:bodyPr>
          <a:lstStyle>
            <a:lvl1pPr algn="l" defTabSz="954088">
              <a:spcBef>
                <a:spcPct val="0"/>
              </a:spcBef>
              <a:defRPr sz="1200" b="0">
                <a:solidFill>
                  <a:schemeClr val="tx1"/>
                </a:solidFill>
                <a:latin typeface="Arial" charset="0"/>
              </a:defRPr>
            </a:lvl1pPr>
          </a:lstStyle>
          <a:p>
            <a:endParaRPr lang="en-US" altLang="zh-CN"/>
          </a:p>
        </p:txBody>
      </p:sp>
      <p:sp>
        <p:nvSpPr>
          <p:cNvPr id="6147"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5456" tIns="47728" rIns="95456" bIns="47728" numCol="1" anchor="t" anchorCtr="0" compatLnSpc="1">
            <a:prstTxWarp prst="textNoShape">
              <a:avLst/>
            </a:prstTxWarp>
          </a:bodyPr>
          <a:lstStyle>
            <a:lvl1pPr algn="r" defTabSz="954088">
              <a:spcBef>
                <a:spcPct val="0"/>
              </a:spcBef>
              <a:defRPr sz="1200" b="0">
                <a:solidFill>
                  <a:schemeClr val="tx1"/>
                </a:solidFill>
                <a:latin typeface="Arial" charset="0"/>
              </a:defRPr>
            </a:lvl1pPr>
          </a:lstStyle>
          <a:p>
            <a:endParaRPr lang="en-US" altLang="zh-CN"/>
          </a:p>
        </p:txBody>
      </p:sp>
      <p:sp>
        <p:nvSpPr>
          <p:cNvPr id="6148" name="Rectangle 4"/>
          <p:cNvSpPr>
            <a:spLocks noGrp="1" noRot="1" noChangeAspect="1" noChangeArrowheads="1" noTextEdit="1"/>
          </p:cNvSpPr>
          <p:nvPr>
            <p:ph type="sldImg" idx="2"/>
          </p:nvPr>
        </p:nvSpPr>
        <p:spPr bwMode="auto">
          <a:xfrm>
            <a:off x="4168775" y="531813"/>
            <a:ext cx="1900238" cy="26622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1022350" y="3373438"/>
            <a:ext cx="8189913" cy="3194050"/>
          </a:xfrm>
          <a:prstGeom prst="rect">
            <a:avLst/>
          </a:prstGeom>
          <a:noFill/>
          <a:ln w="9525">
            <a:noFill/>
            <a:miter lim="800000"/>
            <a:headEnd/>
            <a:tailEnd/>
          </a:ln>
          <a:effectLst/>
        </p:spPr>
        <p:txBody>
          <a:bodyPr vert="horz" wrap="square" lIns="95456" tIns="47728" rIns="95456" bIns="477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0"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5456" tIns="47728" rIns="95456" bIns="47728" numCol="1" anchor="b" anchorCtr="0" compatLnSpc="1">
            <a:prstTxWarp prst="textNoShape">
              <a:avLst/>
            </a:prstTxWarp>
          </a:bodyPr>
          <a:lstStyle>
            <a:lvl1pPr algn="l" defTabSz="954088">
              <a:spcBef>
                <a:spcPct val="0"/>
              </a:spcBef>
              <a:defRPr sz="1200" b="0">
                <a:solidFill>
                  <a:schemeClr val="tx1"/>
                </a:solidFill>
                <a:latin typeface="Arial" charset="0"/>
              </a:defRPr>
            </a:lvl1pPr>
          </a:lstStyle>
          <a:p>
            <a:endParaRPr lang="en-US" altLang="zh-CN"/>
          </a:p>
        </p:txBody>
      </p:sp>
      <p:sp>
        <p:nvSpPr>
          <p:cNvPr id="6151"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5456" tIns="47728" rIns="95456" bIns="47728" numCol="1" anchor="b" anchorCtr="0" compatLnSpc="1">
            <a:prstTxWarp prst="textNoShape">
              <a:avLst/>
            </a:prstTxWarp>
          </a:bodyPr>
          <a:lstStyle>
            <a:lvl1pPr algn="r" defTabSz="954088">
              <a:spcBef>
                <a:spcPct val="0"/>
              </a:spcBef>
              <a:defRPr sz="1200" b="0">
                <a:solidFill>
                  <a:schemeClr val="tx1"/>
                </a:solidFill>
                <a:latin typeface="Arial" charset="0"/>
              </a:defRPr>
            </a:lvl1pPr>
          </a:lstStyle>
          <a:p>
            <a:fld id="{C4DAD233-4CB6-49A0-93C7-DA02B81D1AD6}"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宋体" pitchFamily="2" charset="-122"/>
        <a:cs typeface="+mn-cs"/>
      </a:defRPr>
    </a:lvl1pPr>
    <a:lvl2pPr marL="409423" algn="l" rtl="0" fontAlgn="base">
      <a:spcBef>
        <a:spcPct val="30000"/>
      </a:spcBef>
      <a:spcAft>
        <a:spcPct val="0"/>
      </a:spcAft>
      <a:defRPr sz="1100" kern="1200">
        <a:solidFill>
          <a:schemeClr val="tx1"/>
        </a:solidFill>
        <a:latin typeface="Arial" charset="0"/>
        <a:ea typeface="宋体" pitchFamily="2" charset="-122"/>
        <a:cs typeface="+mn-cs"/>
      </a:defRPr>
    </a:lvl2pPr>
    <a:lvl3pPr marL="818845" algn="l" rtl="0" fontAlgn="base">
      <a:spcBef>
        <a:spcPct val="30000"/>
      </a:spcBef>
      <a:spcAft>
        <a:spcPct val="0"/>
      </a:spcAft>
      <a:defRPr sz="1100" kern="1200">
        <a:solidFill>
          <a:schemeClr val="tx1"/>
        </a:solidFill>
        <a:latin typeface="Arial" charset="0"/>
        <a:ea typeface="宋体" pitchFamily="2" charset="-122"/>
        <a:cs typeface="+mn-cs"/>
      </a:defRPr>
    </a:lvl3pPr>
    <a:lvl4pPr marL="1228268" algn="l" rtl="0" fontAlgn="base">
      <a:spcBef>
        <a:spcPct val="30000"/>
      </a:spcBef>
      <a:spcAft>
        <a:spcPct val="0"/>
      </a:spcAft>
      <a:defRPr sz="1100" kern="1200">
        <a:solidFill>
          <a:schemeClr val="tx1"/>
        </a:solidFill>
        <a:latin typeface="Arial" charset="0"/>
        <a:ea typeface="宋体" pitchFamily="2" charset="-122"/>
        <a:cs typeface="+mn-cs"/>
      </a:defRPr>
    </a:lvl4pPr>
    <a:lvl5pPr marL="1637690" algn="l" rtl="0" fontAlgn="base">
      <a:spcBef>
        <a:spcPct val="30000"/>
      </a:spcBef>
      <a:spcAft>
        <a:spcPct val="0"/>
      </a:spcAft>
      <a:defRPr sz="1100" kern="1200">
        <a:solidFill>
          <a:schemeClr val="tx1"/>
        </a:solidFill>
        <a:latin typeface="Arial" charset="0"/>
        <a:ea typeface="宋体" pitchFamily="2" charset="-122"/>
        <a:cs typeface="+mn-cs"/>
      </a:defRPr>
    </a:lvl5pPr>
    <a:lvl6pPr marL="2047113" algn="l" defTabSz="818845" rtl="0" eaLnBrk="1" latinLnBrk="0" hangingPunct="1">
      <a:defRPr sz="1100" kern="1200">
        <a:solidFill>
          <a:schemeClr val="tx1"/>
        </a:solidFill>
        <a:latin typeface="+mn-lt"/>
        <a:ea typeface="+mn-ea"/>
        <a:cs typeface="+mn-cs"/>
      </a:defRPr>
    </a:lvl6pPr>
    <a:lvl7pPr marL="2456536" algn="l" defTabSz="818845" rtl="0" eaLnBrk="1" latinLnBrk="0" hangingPunct="1">
      <a:defRPr sz="1100" kern="1200">
        <a:solidFill>
          <a:schemeClr val="tx1"/>
        </a:solidFill>
        <a:latin typeface="+mn-lt"/>
        <a:ea typeface="+mn-ea"/>
        <a:cs typeface="+mn-cs"/>
      </a:defRPr>
    </a:lvl7pPr>
    <a:lvl8pPr marL="2865958" algn="l" defTabSz="818845" rtl="0" eaLnBrk="1" latinLnBrk="0" hangingPunct="1">
      <a:defRPr sz="1100" kern="1200">
        <a:solidFill>
          <a:schemeClr val="tx1"/>
        </a:solidFill>
        <a:latin typeface="+mn-lt"/>
        <a:ea typeface="+mn-ea"/>
        <a:cs typeface="+mn-cs"/>
      </a:defRPr>
    </a:lvl8pPr>
    <a:lvl9pPr marL="3275381" algn="l" defTabSz="818845"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25552" y="11743807"/>
            <a:ext cx="22952273" cy="81042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051102" y="21422632"/>
            <a:ext cx="18901172" cy="9660916"/>
          </a:xfrm>
        </p:spPr>
        <p:txBody>
          <a:bodyPr/>
          <a:lstStyle>
            <a:lvl1pPr marL="0" indent="0" algn="ctr">
              <a:buNone/>
              <a:defRPr/>
            </a:lvl1pPr>
            <a:lvl2pPr marL="409423" indent="0" algn="ctr">
              <a:buNone/>
              <a:defRPr/>
            </a:lvl2pPr>
            <a:lvl3pPr marL="818845" indent="0" algn="ctr">
              <a:buNone/>
              <a:defRPr/>
            </a:lvl3pPr>
            <a:lvl4pPr marL="1228268" indent="0" algn="ctr">
              <a:buNone/>
              <a:defRPr/>
            </a:lvl4pPr>
            <a:lvl5pPr marL="1637690" indent="0" algn="ctr">
              <a:buNone/>
              <a:defRPr/>
            </a:lvl5pPr>
            <a:lvl6pPr marL="2047113" indent="0" algn="ctr">
              <a:buNone/>
              <a:defRPr/>
            </a:lvl6pPr>
            <a:lvl7pPr marL="2456536" indent="0" algn="ctr">
              <a:buNone/>
              <a:defRPr/>
            </a:lvl7pPr>
            <a:lvl8pPr marL="2865958" indent="0" algn="ctr">
              <a:buNone/>
              <a:defRPr/>
            </a:lvl8pPr>
            <a:lvl9pPr marL="3275381"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21EE3D6-B599-4A2B-9F63-942DDFA4421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CEBAD0F-B7EB-4D2F-86ED-141D01AD4E62}"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9578341" y="1513953"/>
            <a:ext cx="6075164" cy="3225724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49871" y="1513953"/>
            <a:ext cx="18085594" cy="3225724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4947288-9F04-461D-BCE7-27055946116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626E508-DAF6-417E-B003-DC908F8856C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132708" y="24293493"/>
            <a:ext cx="22953761" cy="7507771"/>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32708" y="16023925"/>
            <a:ext cx="22953761" cy="8269569"/>
          </a:xfrm>
        </p:spPr>
        <p:txBody>
          <a:bodyPr anchor="b"/>
          <a:lstStyle>
            <a:lvl1pPr marL="0" indent="0">
              <a:buNone/>
              <a:defRPr sz="1800"/>
            </a:lvl1pPr>
            <a:lvl2pPr marL="409423" indent="0">
              <a:buNone/>
              <a:defRPr sz="1600"/>
            </a:lvl2pPr>
            <a:lvl3pPr marL="818845" indent="0">
              <a:buNone/>
              <a:defRPr sz="1400"/>
            </a:lvl3pPr>
            <a:lvl4pPr marL="1228268" indent="0">
              <a:buNone/>
              <a:defRPr sz="1300"/>
            </a:lvl4pPr>
            <a:lvl5pPr marL="1637690" indent="0">
              <a:buNone/>
              <a:defRPr sz="1300"/>
            </a:lvl5pPr>
            <a:lvl6pPr marL="2047113" indent="0">
              <a:buNone/>
              <a:defRPr sz="1300"/>
            </a:lvl6pPr>
            <a:lvl7pPr marL="2456536" indent="0">
              <a:buNone/>
              <a:defRPr sz="1300"/>
            </a:lvl7pPr>
            <a:lvl8pPr marL="2865958" indent="0">
              <a:buNone/>
              <a:defRPr sz="1300"/>
            </a:lvl8pPr>
            <a:lvl9pPr marL="3275381" indent="0">
              <a:buNone/>
              <a:defRPr sz="13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6C5F3AF-1BFA-489F-9728-D9E028370185}"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49872" y="8819220"/>
            <a:ext cx="12080378" cy="249519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3573125" y="8819220"/>
            <a:ext cx="12080379" cy="249519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08AA332-F799-4E2E-91CE-20C8D751A708}"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349872" y="8462429"/>
            <a:ext cx="11931550" cy="3526586"/>
          </a:xfrm>
        </p:spPr>
        <p:txBody>
          <a:bodyPr anchor="b"/>
          <a:lstStyle>
            <a:lvl1pPr marL="0" indent="0">
              <a:buNone/>
              <a:defRPr sz="2100" b="1"/>
            </a:lvl1pPr>
            <a:lvl2pPr marL="409423" indent="0">
              <a:buNone/>
              <a:defRPr sz="1800" b="1"/>
            </a:lvl2pPr>
            <a:lvl3pPr marL="818845" indent="0">
              <a:buNone/>
              <a:defRPr sz="1600" b="1"/>
            </a:lvl3pPr>
            <a:lvl4pPr marL="1228268" indent="0">
              <a:buNone/>
              <a:defRPr sz="1400" b="1"/>
            </a:lvl4pPr>
            <a:lvl5pPr marL="1637690" indent="0">
              <a:buNone/>
              <a:defRPr sz="1400" b="1"/>
            </a:lvl5pPr>
            <a:lvl6pPr marL="2047113" indent="0">
              <a:buNone/>
              <a:defRPr sz="1400" b="1"/>
            </a:lvl6pPr>
            <a:lvl7pPr marL="2456536" indent="0">
              <a:buNone/>
              <a:defRPr sz="1400" b="1"/>
            </a:lvl7pPr>
            <a:lvl8pPr marL="2865958" indent="0">
              <a:buNone/>
              <a:defRPr sz="1400" b="1"/>
            </a:lvl8pPr>
            <a:lvl9pPr marL="3275381" indent="0">
              <a:buNone/>
              <a:defRPr sz="1400" b="1"/>
            </a:lvl9pPr>
          </a:lstStyle>
          <a:p>
            <a:pPr lvl="0"/>
            <a:r>
              <a:rPr lang="zh-CN" altLang="en-US" smtClean="0"/>
              <a:t>单击此处编辑母版文本样式</a:t>
            </a:r>
          </a:p>
        </p:txBody>
      </p:sp>
      <p:sp>
        <p:nvSpPr>
          <p:cNvPr id="4" name="内容占位符 3"/>
          <p:cNvSpPr>
            <a:spLocks noGrp="1"/>
          </p:cNvSpPr>
          <p:nvPr>
            <p:ph sz="half" idx="2"/>
          </p:nvPr>
        </p:nvSpPr>
        <p:spPr>
          <a:xfrm>
            <a:off x="1349872" y="11989015"/>
            <a:ext cx="11931550" cy="217808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3717489" y="8462429"/>
            <a:ext cx="11936016" cy="3526586"/>
          </a:xfrm>
        </p:spPr>
        <p:txBody>
          <a:bodyPr anchor="b"/>
          <a:lstStyle>
            <a:lvl1pPr marL="0" indent="0">
              <a:buNone/>
              <a:defRPr sz="2100" b="1"/>
            </a:lvl1pPr>
            <a:lvl2pPr marL="409423" indent="0">
              <a:buNone/>
              <a:defRPr sz="1800" b="1"/>
            </a:lvl2pPr>
            <a:lvl3pPr marL="818845" indent="0">
              <a:buNone/>
              <a:defRPr sz="1600" b="1"/>
            </a:lvl3pPr>
            <a:lvl4pPr marL="1228268" indent="0">
              <a:buNone/>
              <a:defRPr sz="1400" b="1"/>
            </a:lvl4pPr>
            <a:lvl5pPr marL="1637690" indent="0">
              <a:buNone/>
              <a:defRPr sz="1400" b="1"/>
            </a:lvl5pPr>
            <a:lvl6pPr marL="2047113" indent="0">
              <a:buNone/>
              <a:defRPr sz="1400" b="1"/>
            </a:lvl6pPr>
            <a:lvl7pPr marL="2456536" indent="0">
              <a:buNone/>
              <a:defRPr sz="1400" b="1"/>
            </a:lvl7pPr>
            <a:lvl8pPr marL="2865958" indent="0">
              <a:buNone/>
              <a:defRPr sz="1400" b="1"/>
            </a:lvl8pPr>
            <a:lvl9pPr marL="3275381" indent="0">
              <a:buNone/>
              <a:defRPr sz="1400" b="1"/>
            </a:lvl9pPr>
          </a:lstStyle>
          <a:p>
            <a:pPr lvl="0"/>
            <a:r>
              <a:rPr lang="zh-CN" altLang="en-US" smtClean="0"/>
              <a:t>单击此处编辑母版文本样式</a:t>
            </a:r>
          </a:p>
        </p:txBody>
      </p:sp>
      <p:sp>
        <p:nvSpPr>
          <p:cNvPr id="6" name="内容占位符 5"/>
          <p:cNvSpPr>
            <a:spLocks noGrp="1"/>
          </p:cNvSpPr>
          <p:nvPr>
            <p:ph sz="quarter" idx="4"/>
          </p:nvPr>
        </p:nvSpPr>
        <p:spPr>
          <a:xfrm>
            <a:off x="13717489" y="11989015"/>
            <a:ext cx="11936016" cy="217808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6DA20355-4129-43B5-B488-F781759AB710}"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9680FFD-6739-42FA-AE74-818691459E84}"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6227B5DC-4BD9-4D2A-BE3E-BC815D0666D9}"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9872" y="1505687"/>
            <a:ext cx="8883550" cy="6405713"/>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0557868" y="1505688"/>
            <a:ext cx="15095637" cy="32264127"/>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349872" y="7911400"/>
            <a:ext cx="8883550" cy="25858415"/>
          </a:xfrm>
        </p:spPr>
        <p:txBody>
          <a:bodyPr/>
          <a:lstStyle>
            <a:lvl1pPr marL="0" indent="0">
              <a:buNone/>
              <a:defRPr sz="1300"/>
            </a:lvl1pPr>
            <a:lvl2pPr marL="409423" indent="0">
              <a:buNone/>
              <a:defRPr sz="1100"/>
            </a:lvl2pPr>
            <a:lvl3pPr marL="818845" indent="0">
              <a:buNone/>
              <a:defRPr sz="900"/>
            </a:lvl3pPr>
            <a:lvl4pPr marL="1228268" indent="0">
              <a:buNone/>
              <a:defRPr sz="800"/>
            </a:lvl4pPr>
            <a:lvl5pPr marL="1637690" indent="0">
              <a:buNone/>
              <a:defRPr sz="800"/>
            </a:lvl5pPr>
            <a:lvl6pPr marL="2047113" indent="0">
              <a:buNone/>
              <a:defRPr sz="800"/>
            </a:lvl6pPr>
            <a:lvl7pPr marL="2456536" indent="0">
              <a:buNone/>
              <a:defRPr sz="800"/>
            </a:lvl7pPr>
            <a:lvl8pPr marL="2865958" indent="0">
              <a:buNone/>
              <a:defRPr sz="800"/>
            </a:lvl8pPr>
            <a:lvl9pPr marL="327538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E757724-2ECE-416B-A5F7-509175731475}"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92329" y="26463169"/>
            <a:ext cx="16202918" cy="3124335"/>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292329" y="3377809"/>
            <a:ext cx="16202918" cy="22683110"/>
          </a:xfrm>
        </p:spPr>
        <p:txBody>
          <a:bodyPr/>
          <a:lstStyle>
            <a:lvl1pPr marL="0" indent="0">
              <a:buNone/>
              <a:defRPr sz="2900"/>
            </a:lvl1pPr>
            <a:lvl2pPr marL="409423" indent="0">
              <a:buNone/>
              <a:defRPr sz="2500"/>
            </a:lvl2pPr>
            <a:lvl3pPr marL="818845" indent="0">
              <a:buNone/>
              <a:defRPr sz="2100"/>
            </a:lvl3pPr>
            <a:lvl4pPr marL="1228268" indent="0">
              <a:buNone/>
              <a:defRPr sz="1800"/>
            </a:lvl4pPr>
            <a:lvl5pPr marL="1637690" indent="0">
              <a:buNone/>
              <a:defRPr sz="1800"/>
            </a:lvl5pPr>
            <a:lvl6pPr marL="2047113" indent="0">
              <a:buNone/>
              <a:defRPr sz="1800"/>
            </a:lvl6pPr>
            <a:lvl7pPr marL="2456536" indent="0">
              <a:buNone/>
              <a:defRPr sz="1800"/>
            </a:lvl7pPr>
            <a:lvl8pPr marL="2865958" indent="0">
              <a:buNone/>
              <a:defRPr sz="1800"/>
            </a:lvl8pPr>
            <a:lvl9pPr marL="3275381" indent="0">
              <a:buNone/>
              <a:defRPr sz="1800"/>
            </a:lvl9pPr>
          </a:lstStyle>
          <a:p>
            <a:endParaRPr lang="zh-CN" altLang="en-US"/>
          </a:p>
        </p:txBody>
      </p:sp>
      <p:sp>
        <p:nvSpPr>
          <p:cNvPr id="4" name="文本占位符 3"/>
          <p:cNvSpPr>
            <a:spLocks noGrp="1"/>
          </p:cNvSpPr>
          <p:nvPr>
            <p:ph type="body" sz="half" idx="2"/>
          </p:nvPr>
        </p:nvSpPr>
        <p:spPr>
          <a:xfrm>
            <a:off x="5292329" y="29587504"/>
            <a:ext cx="16202918" cy="4437162"/>
          </a:xfrm>
        </p:spPr>
        <p:txBody>
          <a:bodyPr/>
          <a:lstStyle>
            <a:lvl1pPr marL="0" indent="0">
              <a:buNone/>
              <a:defRPr sz="1300"/>
            </a:lvl1pPr>
            <a:lvl2pPr marL="409423" indent="0">
              <a:buNone/>
              <a:defRPr sz="1100"/>
            </a:lvl2pPr>
            <a:lvl3pPr marL="818845" indent="0">
              <a:buNone/>
              <a:defRPr sz="900"/>
            </a:lvl3pPr>
            <a:lvl4pPr marL="1228268" indent="0">
              <a:buNone/>
              <a:defRPr sz="800"/>
            </a:lvl4pPr>
            <a:lvl5pPr marL="1637690" indent="0">
              <a:buNone/>
              <a:defRPr sz="800"/>
            </a:lvl5pPr>
            <a:lvl6pPr marL="2047113" indent="0">
              <a:buNone/>
              <a:defRPr sz="800"/>
            </a:lvl6pPr>
            <a:lvl7pPr marL="2456536" indent="0">
              <a:buNone/>
              <a:defRPr sz="800"/>
            </a:lvl7pPr>
            <a:lvl8pPr marL="2865958" indent="0">
              <a:buNone/>
              <a:defRPr sz="800"/>
            </a:lvl8pPr>
            <a:lvl9pPr marL="327538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07FD07D-67AB-448E-8C57-3D715E1CAE53}"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872" y="1513953"/>
            <a:ext cx="24303633" cy="6301017"/>
          </a:xfrm>
          <a:prstGeom prst="rect">
            <a:avLst/>
          </a:prstGeom>
          <a:noFill/>
          <a:ln w="9525">
            <a:noFill/>
            <a:miter lim="800000"/>
            <a:headEnd/>
            <a:tailEnd/>
          </a:ln>
          <a:effectLst/>
        </p:spPr>
        <p:txBody>
          <a:bodyPr vert="horz" wrap="square" lIns="419930" tIns="209963" rIns="419930" bIns="209963"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349872" y="8819220"/>
            <a:ext cx="24303633" cy="24951973"/>
          </a:xfrm>
          <a:prstGeom prst="rect">
            <a:avLst/>
          </a:prstGeom>
          <a:noFill/>
          <a:ln w="9525">
            <a:noFill/>
            <a:miter lim="800000"/>
            <a:headEnd/>
            <a:tailEnd/>
          </a:ln>
          <a:effectLst/>
        </p:spPr>
        <p:txBody>
          <a:bodyPr vert="horz" wrap="square" lIns="419930" tIns="209963" rIns="419930" bIns="20996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349872" y="34426918"/>
            <a:ext cx="6301383" cy="2624275"/>
          </a:xfrm>
          <a:prstGeom prst="rect">
            <a:avLst/>
          </a:prstGeom>
          <a:noFill/>
          <a:ln w="9525">
            <a:noFill/>
            <a:miter lim="800000"/>
            <a:headEnd/>
            <a:tailEnd/>
          </a:ln>
          <a:effectLst/>
        </p:spPr>
        <p:txBody>
          <a:bodyPr vert="horz" wrap="square" lIns="419930" tIns="209963" rIns="419930" bIns="209963" numCol="1" anchor="t" anchorCtr="0" compatLnSpc="1">
            <a:prstTxWarp prst="textNoShape">
              <a:avLst/>
            </a:prstTxWarp>
          </a:bodyPr>
          <a:lstStyle>
            <a:lvl1pPr algn="l" defTabSz="4200847">
              <a:spcBef>
                <a:spcPct val="0"/>
              </a:spcBef>
              <a:defRPr sz="6500" b="0">
                <a:solidFill>
                  <a:schemeClr val="tx1"/>
                </a:solidFill>
                <a:latin typeface="+mn-lt"/>
              </a:defRPr>
            </a:lvl1pPr>
          </a:lstStyle>
          <a:p>
            <a:endParaRPr lang="en-US" altLang="zh-CN"/>
          </a:p>
        </p:txBody>
      </p:sp>
      <p:sp>
        <p:nvSpPr>
          <p:cNvPr id="1029" name="Rectangle 5"/>
          <p:cNvSpPr>
            <a:spLocks noGrp="1" noChangeArrowheads="1"/>
          </p:cNvSpPr>
          <p:nvPr>
            <p:ph type="ftr" sz="quarter" idx="3"/>
          </p:nvPr>
        </p:nvSpPr>
        <p:spPr bwMode="auto">
          <a:xfrm>
            <a:off x="9225856" y="34426918"/>
            <a:ext cx="8551664" cy="2624275"/>
          </a:xfrm>
          <a:prstGeom prst="rect">
            <a:avLst/>
          </a:prstGeom>
          <a:noFill/>
          <a:ln w="9525">
            <a:noFill/>
            <a:miter lim="800000"/>
            <a:headEnd/>
            <a:tailEnd/>
          </a:ln>
          <a:effectLst/>
        </p:spPr>
        <p:txBody>
          <a:bodyPr vert="horz" wrap="square" lIns="419930" tIns="209963" rIns="419930" bIns="209963" numCol="1" anchor="t" anchorCtr="0" compatLnSpc="1">
            <a:prstTxWarp prst="textNoShape">
              <a:avLst/>
            </a:prstTxWarp>
          </a:bodyPr>
          <a:lstStyle>
            <a:lvl1pPr defTabSz="4200847">
              <a:spcBef>
                <a:spcPct val="0"/>
              </a:spcBef>
              <a:defRPr sz="6500" b="0">
                <a:solidFill>
                  <a:schemeClr val="tx1"/>
                </a:solidFill>
                <a:latin typeface="+mn-lt"/>
              </a:defRPr>
            </a:lvl1pPr>
          </a:lstStyle>
          <a:p>
            <a:endParaRPr lang="en-US" altLang="zh-CN"/>
          </a:p>
        </p:txBody>
      </p:sp>
      <p:sp>
        <p:nvSpPr>
          <p:cNvPr id="1030" name="Rectangle 6"/>
          <p:cNvSpPr>
            <a:spLocks noGrp="1" noChangeArrowheads="1"/>
          </p:cNvSpPr>
          <p:nvPr>
            <p:ph type="sldNum" sz="quarter" idx="4"/>
          </p:nvPr>
        </p:nvSpPr>
        <p:spPr bwMode="auto">
          <a:xfrm>
            <a:off x="19352122" y="34426918"/>
            <a:ext cx="6301383" cy="2624275"/>
          </a:xfrm>
          <a:prstGeom prst="rect">
            <a:avLst/>
          </a:prstGeom>
          <a:noFill/>
          <a:ln w="9525">
            <a:noFill/>
            <a:miter lim="800000"/>
            <a:headEnd/>
            <a:tailEnd/>
          </a:ln>
          <a:effectLst/>
        </p:spPr>
        <p:txBody>
          <a:bodyPr vert="horz" wrap="square" lIns="419930" tIns="209963" rIns="419930" bIns="209963" numCol="1" anchor="t" anchorCtr="0" compatLnSpc="1">
            <a:prstTxWarp prst="textNoShape">
              <a:avLst/>
            </a:prstTxWarp>
          </a:bodyPr>
          <a:lstStyle>
            <a:lvl1pPr algn="r" defTabSz="4200847">
              <a:spcBef>
                <a:spcPct val="0"/>
              </a:spcBef>
              <a:defRPr sz="6500" b="0">
                <a:solidFill>
                  <a:schemeClr val="tx1"/>
                </a:solidFill>
                <a:latin typeface="+mn-lt"/>
              </a:defRPr>
            </a:lvl1pPr>
          </a:lstStyle>
          <a:p>
            <a:fld id="{41361294-6C02-4DEB-B22D-5DB438DD23C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00847" rtl="0" fontAlgn="base">
        <a:spcBef>
          <a:spcPct val="0"/>
        </a:spcBef>
        <a:spcAft>
          <a:spcPct val="0"/>
        </a:spcAft>
        <a:defRPr sz="20200">
          <a:solidFill>
            <a:schemeClr val="tx2"/>
          </a:solidFill>
          <a:latin typeface="+mj-lt"/>
          <a:ea typeface="+mj-ea"/>
          <a:cs typeface="+mj-cs"/>
        </a:defRPr>
      </a:lvl1pPr>
      <a:lvl2pPr algn="ctr" defTabSz="4200847" rtl="0" fontAlgn="base">
        <a:spcBef>
          <a:spcPct val="0"/>
        </a:spcBef>
        <a:spcAft>
          <a:spcPct val="0"/>
        </a:spcAft>
        <a:defRPr sz="20200">
          <a:solidFill>
            <a:schemeClr val="tx2"/>
          </a:solidFill>
          <a:latin typeface="Arial" charset="0"/>
          <a:ea typeface="宋体" pitchFamily="2" charset="-122"/>
        </a:defRPr>
      </a:lvl2pPr>
      <a:lvl3pPr algn="ctr" defTabSz="4200847" rtl="0" fontAlgn="base">
        <a:spcBef>
          <a:spcPct val="0"/>
        </a:spcBef>
        <a:spcAft>
          <a:spcPct val="0"/>
        </a:spcAft>
        <a:defRPr sz="20200">
          <a:solidFill>
            <a:schemeClr val="tx2"/>
          </a:solidFill>
          <a:latin typeface="Arial" charset="0"/>
          <a:ea typeface="宋体" pitchFamily="2" charset="-122"/>
        </a:defRPr>
      </a:lvl3pPr>
      <a:lvl4pPr algn="ctr" defTabSz="4200847" rtl="0" fontAlgn="base">
        <a:spcBef>
          <a:spcPct val="0"/>
        </a:spcBef>
        <a:spcAft>
          <a:spcPct val="0"/>
        </a:spcAft>
        <a:defRPr sz="20200">
          <a:solidFill>
            <a:schemeClr val="tx2"/>
          </a:solidFill>
          <a:latin typeface="Arial" charset="0"/>
          <a:ea typeface="宋体" pitchFamily="2" charset="-122"/>
        </a:defRPr>
      </a:lvl4pPr>
      <a:lvl5pPr algn="ctr" defTabSz="4200847" rtl="0" fontAlgn="base">
        <a:spcBef>
          <a:spcPct val="0"/>
        </a:spcBef>
        <a:spcAft>
          <a:spcPct val="0"/>
        </a:spcAft>
        <a:defRPr sz="20200">
          <a:solidFill>
            <a:schemeClr val="tx2"/>
          </a:solidFill>
          <a:latin typeface="Arial" charset="0"/>
          <a:ea typeface="宋体" pitchFamily="2" charset="-122"/>
        </a:defRPr>
      </a:lvl5pPr>
      <a:lvl6pPr marL="409423" algn="ctr" defTabSz="4200847" rtl="0" fontAlgn="base">
        <a:spcBef>
          <a:spcPct val="0"/>
        </a:spcBef>
        <a:spcAft>
          <a:spcPct val="0"/>
        </a:spcAft>
        <a:defRPr sz="20200">
          <a:solidFill>
            <a:schemeClr val="tx2"/>
          </a:solidFill>
          <a:latin typeface="Arial" charset="0"/>
          <a:ea typeface="宋体" pitchFamily="2" charset="-122"/>
        </a:defRPr>
      </a:lvl6pPr>
      <a:lvl7pPr marL="818845" algn="ctr" defTabSz="4200847" rtl="0" fontAlgn="base">
        <a:spcBef>
          <a:spcPct val="0"/>
        </a:spcBef>
        <a:spcAft>
          <a:spcPct val="0"/>
        </a:spcAft>
        <a:defRPr sz="20200">
          <a:solidFill>
            <a:schemeClr val="tx2"/>
          </a:solidFill>
          <a:latin typeface="Arial" charset="0"/>
          <a:ea typeface="宋体" pitchFamily="2" charset="-122"/>
        </a:defRPr>
      </a:lvl7pPr>
      <a:lvl8pPr marL="1228268" algn="ctr" defTabSz="4200847" rtl="0" fontAlgn="base">
        <a:spcBef>
          <a:spcPct val="0"/>
        </a:spcBef>
        <a:spcAft>
          <a:spcPct val="0"/>
        </a:spcAft>
        <a:defRPr sz="20200">
          <a:solidFill>
            <a:schemeClr val="tx2"/>
          </a:solidFill>
          <a:latin typeface="Arial" charset="0"/>
          <a:ea typeface="宋体" pitchFamily="2" charset="-122"/>
        </a:defRPr>
      </a:lvl8pPr>
      <a:lvl9pPr marL="1637690" algn="ctr" defTabSz="4200847" rtl="0" fontAlgn="base">
        <a:spcBef>
          <a:spcPct val="0"/>
        </a:spcBef>
        <a:spcAft>
          <a:spcPct val="0"/>
        </a:spcAft>
        <a:defRPr sz="20200">
          <a:solidFill>
            <a:schemeClr val="tx2"/>
          </a:solidFill>
          <a:latin typeface="Arial" charset="0"/>
          <a:ea typeface="宋体" pitchFamily="2" charset="-122"/>
        </a:defRPr>
      </a:lvl9pPr>
    </p:titleStyle>
    <p:bodyStyle>
      <a:lvl1pPr marL="1573719" indent="-1573719" algn="l" defTabSz="4200847" rtl="0" fontAlgn="base">
        <a:spcBef>
          <a:spcPct val="20000"/>
        </a:spcBef>
        <a:spcAft>
          <a:spcPct val="0"/>
        </a:spcAft>
        <a:buChar char="•"/>
        <a:defRPr sz="14800">
          <a:solidFill>
            <a:schemeClr val="tx1"/>
          </a:solidFill>
          <a:latin typeface="+mn-lt"/>
          <a:ea typeface="+mn-ea"/>
          <a:cs typeface="+mn-cs"/>
        </a:defRPr>
      </a:lvl1pPr>
      <a:lvl2pPr marL="3411855" indent="-1312143" algn="l" defTabSz="4200847" rtl="0" fontAlgn="base">
        <a:spcBef>
          <a:spcPct val="20000"/>
        </a:spcBef>
        <a:spcAft>
          <a:spcPct val="0"/>
        </a:spcAft>
        <a:buChar char="–"/>
        <a:defRPr sz="12800">
          <a:solidFill>
            <a:schemeClr val="tx1"/>
          </a:solidFill>
          <a:latin typeface="+mn-lt"/>
          <a:ea typeface="+mn-ea"/>
        </a:defRPr>
      </a:lvl2pPr>
      <a:lvl3pPr marL="5247149" indent="-1046302" algn="l" defTabSz="4200847" rtl="0" fontAlgn="base">
        <a:spcBef>
          <a:spcPct val="20000"/>
        </a:spcBef>
        <a:spcAft>
          <a:spcPct val="0"/>
        </a:spcAft>
        <a:buChar char="•"/>
        <a:defRPr sz="11000">
          <a:solidFill>
            <a:schemeClr val="tx1"/>
          </a:solidFill>
          <a:latin typeface="+mn-lt"/>
          <a:ea typeface="+mn-ea"/>
        </a:defRPr>
      </a:lvl3pPr>
      <a:lvl4pPr marL="7349704" indent="-1050567" algn="l" defTabSz="4200847" rtl="0" fontAlgn="base">
        <a:spcBef>
          <a:spcPct val="20000"/>
        </a:spcBef>
        <a:spcAft>
          <a:spcPct val="0"/>
        </a:spcAft>
        <a:buChar char="–"/>
        <a:defRPr sz="9200">
          <a:solidFill>
            <a:schemeClr val="tx1"/>
          </a:solidFill>
          <a:latin typeface="+mn-lt"/>
          <a:ea typeface="+mn-ea"/>
        </a:defRPr>
      </a:lvl4pPr>
      <a:lvl5pPr marL="9449417" indent="-1049145" algn="l" defTabSz="4200847" rtl="0" fontAlgn="base">
        <a:spcBef>
          <a:spcPct val="20000"/>
        </a:spcBef>
        <a:spcAft>
          <a:spcPct val="0"/>
        </a:spcAft>
        <a:buChar char="»"/>
        <a:defRPr sz="9200">
          <a:solidFill>
            <a:schemeClr val="tx1"/>
          </a:solidFill>
          <a:latin typeface="+mn-lt"/>
          <a:ea typeface="+mn-ea"/>
        </a:defRPr>
      </a:lvl5pPr>
      <a:lvl6pPr marL="9858840" indent="-1049145" algn="l" defTabSz="4200847" rtl="0" fontAlgn="base">
        <a:spcBef>
          <a:spcPct val="20000"/>
        </a:spcBef>
        <a:spcAft>
          <a:spcPct val="0"/>
        </a:spcAft>
        <a:buChar char="»"/>
        <a:defRPr sz="9200">
          <a:solidFill>
            <a:schemeClr val="tx1"/>
          </a:solidFill>
          <a:latin typeface="+mn-lt"/>
          <a:ea typeface="+mn-ea"/>
        </a:defRPr>
      </a:lvl6pPr>
      <a:lvl7pPr marL="10268262" indent="-1049145" algn="l" defTabSz="4200847" rtl="0" fontAlgn="base">
        <a:spcBef>
          <a:spcPct val="20000"/>
        </a:spcBef>
        <a:spcAft>
          <a:spcPct val="0"/>
        </a:spcAft>
        <a:buChar char="»"/>
        <a:defRPr sz="9200">
          <a:solidFill>
            <a:schemeClr val="tx1"/>
          </a:solidFill>
          <a:latin typeface="+mn-lt"/>
          <a:ea typeface="+mn-ea"/>
        </a:defRPr>
      </a:lvl7pPr>
      <a:lvl8pPr marL="10677685" indent="-1049145" algn="l" defTabSz="4200847" rtl="0" fontAlgn="base">
        <a:spcBef>
          <a:spcPct val="20000"/>
        </a:spcBef>
        <a:spcAft>
          <a:spcPct val="0"/>
        </a:spcAft>
        <a:buChar char="»"/>
        <a:defRPr sz="9200">
          <a:solidFill>
            <a:schemeClr val="tx1"/>
          </a:solidFill>
          <a:latin typeface="+mn-lt"/>
          <a:ea typeface="+mn-ea"/>
        </a:defRPr>
      </a:lvl8pPr>
      <a:lvl9pPr marL="11087108" indent="-1049145" algn="l" defTabSz="4200847" rtl="0" fontAlgn="base">
        <a:spcBef>
          <a:spcPct val="20000"/>
        </a:spcBef>
        <a:spcAft>
          <a:spcPct val="0"/>
        </a:spcAft>
        <a:buChar char="»"/>
        <a:defRPr sz="9200">
          <a:solidFill>
            <a:schemeClr val="tx1"/>
          </a:solidFill>
          <a:latin typeface="+mn-lt"/>
          <a:ea typeface="+mn-ea"/>
        </a:defRPr>
      </a:lvl9pPr>
    </p:bodyStyle>
    <p:otherStyle>
      <a:defPPr>
        <a:defRPr lang="zh-CN"/>
      </a:defPPr>
      <a:lvl1pPr marL="0" algn="l" defTabSz="818845" rtl="0" eaLnBrk="1" latinLnBrk="0" hangingPunct="1">
        <a:defRPr sz="1600" kern="1200">
          <a:solidFill>
            <a:schemeClr val="tx1"/>
          </a:solidFill>
          <a:latin typeface="+mn-lt"/>
          <a:ea typeface="+mn-ea"/>
          <a:cs typeface="+mn-cs"/>
        </a:defRPr>
      </a:lvl1pPr>
      <a:lvl2pPr marL="409423" algn="l" defTabSz="818845" rtl="0" eaLnBrk="1" latinLnBrk="0" hangingPunct="1">
        <a:defRPr sz="1600" kern="1200">
          <a:solidFill>
            <a:schemeClr val="tx1"/>
          </a:solidFill>
          <a:latin typeface="+mn-lt"/>
          <a:ea typeface="+mn-ea"/>
          <a:cs typeface="+mn-cs"/>
        </a:defRPr>
      </a:lvl2pPr>
      <a:lvl3pPr marL="818845" algn="l" defTabSz="818845" rtl="0" eaLnBrk="1" latinLnBrk="0" hangingPunct="1">
        <a:defRPr sz="1600" kern="1200">
          <a:solidFill>
            <a:schemeClr val="tx1"/>
          </a:solidFill>
          <a:latin typeface="+mn-lt"/>
          <a:ea typeface="+mn-ea"/>
          <a:cs typeface="+mn-cs"/>
        </a:defRPr>
      </a:lvl3pPr>
      <a:lvl4pPr marL="1228268" algn="l" defTabSz="818845" rtl="0" eaLnBrk="1" latinLnBrk="0" hangingPunct="1">
        <a:defRPr sz="1600" kern="1200">
          <a:solidFill>
            <a:schemeClr val="tx1"/>
          </a:solidFill>
          <a:latin typeface="+mn-lt"/>
          <a:ea typeface="+mn-ea"/>
          <a:cs typeface="+mn-cs"/>
        </a:defRPr>
      </a:lvl4pPr>
      <a:lvl5pPr marL="1637690" algn="l" defTabSz="818845" rtl="0" eaLnBrk="1" latinLnBrk="0" hangingPunct="1">
        <a:defRPr sz="1600" kern="1200">
          <a:solidFill>
            <a:schemeClr val="tx1"/>
          </a:solidFill>
          <a:latin typeface="+mn-lt"/>
          <a:ea typeface="+mn-ea"/>
          <a:cs typeface="+mn-cs"/>
        </a:defRPr>
      </a:lvl5pPr>
      <a:lvl6pPr marL="2047113" algn="l" defTabSz="818845" rtl="0" eaLnBrk="1" latinLnBrk="0" hangingPunct="1">
        <a:defRPr sz="1600" kern="1200">
          <a:solidFill>
            <a:schemeClr val="tx1"/>
          </a:solidFill>
          <a:latin typeface="+mn-lt"/>
          <a:ea typeface="+mn-ea"/>
          <a:cs typeface="+mn-cs"/>
        </a:defRPr>
      </a:lvl6pPr>
      <a:lvl7pPr marL="2456536" algn="l" defTabSz="818845" rtl="0" eaLnBrk="1" latinLnBrk="0" hangingPunct="1">
        <a:defRPr sz="1600" kern="1200">
          <a:solidFill>
            <a:schemeClr val="tx1"/>
          </a:solidFill>
          <a:latin typeface="+mn-lt"/>
          <a:ea typeface="+mn-ea"/>
          <a:cs typeface="+mn-cs"/>
        </a:defRPr>
      </a:lvl7pPr>
      <a:lvl8pPr marL="2865958" algn="l" defTabSz="818845" rtl="0" eaLnBrk="1" latinLnBrk="0" hangingPunct="1">
        <a:defRPr sz="1600" kern="1200">
          <a:solidFill>
            <a:schemeClr val="tx1"/>
          </a:solidFill>
          <a:latin typeface="+mn-lt"/>
          <a:ea typeface="+mn-ea"/>
          <a:cs typeface="+mn-cs"/>
        </a:defRPr>
      </a:lvl8pPr>
      <a:lvl9pPr marL="3275381" algn="l" defTabSz="81884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tiff"/><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
          <p:cNvSpPr>
            <a:spLocks noChangeArrowheads="1"/>
          </p:cNvSpPr>
          <p:nvPr/>
        </p:nvSpPr>
        <p:spPr bwMode="auto">
          <a:xfrm>
            <a:off x="0" y="-673768"/>
            <a:ext cx="27003375" cy="7050505"/>
          </a:xfrm>
          <a:prstGeom prst="rect">
            <a:avLst/>
          </a:prstGeom>
          <a:gradFill rotWithShape="1">
            <a:gsLst>
              <a:gs pos="0">
                <a:srgbClr val="00324C"/>
              </a:gs>
              <a:gs pos="100000">
                <a:srgbClr val="006DA4"/>
              </a:gs>
            </a:gsLst>
            <a:lin ang="0" scaled="1"/>
          </a:gradFill>
          <a:ln w="9525">
            <a:noFill/>
            <a:miter lim="800000"/>
            <a:headEnd/>
            <a:tailEnd/>
          </a:ln>
          <a:effectLst/>
        </p:spPr>
        <p:txBody>
          <a:bodyPr wrap="none" lIns="93335" tIns="46667" rIns="93335" bIns="46667" anchor="ctr"/>
          <a:lstStyle/>
          <a:p>
            <a:pPr defTabSz="4200525"/>
            <a:endParaRPr lang="zh-CN" altLang="zh-CN" sz="3600" dirty="0">
              <a:latin typeface="Arial" pitchFamily="34" charset="0"/>
            </a:endParaRPr>
          </a:p>
        </p:txBody>
      </p:sp>
      <p:sp>
        <p:nvSpPr>
          <p:cNvPr id="10247" name="Rectangle 7"/>
          <p:cNvSpPr>
            <a:spLocks noChangeArrowheads="1"/>
          </p:cNvSpPr>
          <p:nvPr/>
        </p:nvSpPr>
        <p:spPr bwMode="auto">
          <a:xfrm>
            <a:off x="0" y="6354743"/>
            <a:ext cx="26991469" cy="421537"/>
          </a:xfrm>
          <a:prstGeom prst="rect">
            <a:avLst/>
          </a:prstGeom>
          <a:gradFill rotWithShape="1">
            <a:gsLst>
              <a:gs pos="0">
                <a:srgbClr val="003399"/>
              </a:gs>
              <a:gs pos="100000">
                <a:srgbClr val="003399">
                  <a:gamma/>
                  <a:tint val="5882"/>
                  <a:invGamma/>
                </a:srgbClr>
              </a:gs>
            </a:gsLst>
            <a:lin ang="5400000" scaled="1"/>
          </a:gradFill>
          <a:ln w="9525">
            <a:noFill/>
            <a:miter lim="800000"/>
            <a:headEnd/>
            <a:tailEnd/>
          </a:ln>
          <a:effectLst/>
        </p:spPr>
        <p:txBody>
          <a:bodyPr wrap="none" lIns="81885" tIns="40942" rIns="81885" bIns="40942" anchor="ctr"/>
          <a:lstStyle/>
          <a:p>
            <a:endParaRPr lang="zh-CN" altLang="en-US"/>
          </a:p>
        </p:txBody>
      </p:sp>
      <p:sp>
        <p:nvSpPr>
          <p:cNvPr id="10484" name="Text Box 244"/>
          <p:cNvSpPr txBox="1">
            <a:spLocks noChangeArrowheads="1"/>
          </p:cNvSpPr>
          <p:nvPr/>
        </p:nvSpPr>
        <p:spPr bwMode="auto">
          <a:xfrm>
            <a:off x="23989930" y="-229537"/>
            <a:ext cx="2840489" cy="795956"/>
          </a:xfrm>
          <a:prstGeom prst="rect">
            <a:avLst/>
          </a:prstGeom>
          <a:noFill/>
          <a:ln w="9525">
            <a:noFill/>
            <a:miter lim="800000"/>
            <a:headEnd/>
            <a:tailEnd/>
          </a:ln>
          <a:effectLst/>
        </p:spPr>
        <p:txBody>
          <a:bodyPr wrap="square" lIns="93317" tIns="46657" rIns="93317" bIns="46657">
            <a:spAutoFit/>
          </a:bodyPr>
          <a:lstStyle/>
          <a:p>
            <a:pPr algn="l" defTabSz="4200847">
              <a:lnSpc>
                <a:spcPct val="95000"/>
              </a:lnSpc>
            </a:pPr>
            <a:r>
              <a:rPr lang="en-US" altLang="zh-CN" sz="4800" i="1" dirty="0" smtClean="0">
                <a:solidFill>
                  <a:schemeClr val="bg1"/>
                </a:solidFill>
              </a:rPr>
              <a:t>EX/P2-15</a:t>
            </a:r>
            <a:endParaRPr lang="en-US" altLang="zh-CN" sz="4800" i="1" dirty="0">
              <a:solidFill>
                <a:schemeClr val="bg1"/>
              </a:solidFill>
            </a:endParaRPr>
          </a:p>
        </p:txBody>
      </p:sp>
      <p:sp>
        <p:nvSpPr>
          <p:cNvPr id="10561" name="Line 321"/>
          <p:cNvSpPr>
            <a:spLocks noChangeShapeType="1"/>
          </p:cNvSpPr>
          <p:nvPr/>
        </p:nvSpPr>
        <p:spPr bwMode="auto">
          <a:xfrm flipV="1">
            <a:off x="14906625" y="21058953"/>
            <a:ext cx="1587997" cy="1115834"/>
          </a:xfrm>
          <a:prstGeom prst="line">
            <a:avLst/>
          </a:prstGeom>
          <a:noFill/>
          <a:ln w="9525">
            <a:noFill/>
            <a:round/>
            <a:headEnd/>
            <a:tailEnd/>
          </a:ln>
          <a:effectLst/>
        </p:spPr>
        <p:txBody>
          <a:bodyPr lIns="368410" tIns="184203" rIns="368410" bIns="184203" anchor="ctr"/>
          <a:lstStyle/>
          <a:p>
            <a:endParaRPr lang="zh-CN" altLang="en-US"/>
          </a:p>
        </p:txBody>
      </p:sp>
      <p:sp>
        <p:nvSpPr>
          <p:cNvPr id="10653" name="Text Box 413"/>
          <p:cNvSpPr txBox="1">
            <a:spLocks noChangeArrowheads="1"/>
          </p:cNvSpPr>
          <p:nvPr/>
        </p:nvSpPr>
        <p:spPr bwMode="auto">
          <a:xfrm>
            <a:off x="23906263" y="37027774"/>
            <a:ext cx="2984003" cy="722859"/>
          </a:xfrm>
          <a:prstGeom prst="rect">
            <a:avLst/>
          </a:prstGeom>
          <a:noFill/>
          <a:ln w="9525">
            <a:noFill/>
            <a:miter lim="800000"/>
            <a:headEnd/>
            <a:tailEnd/>
          </a:ln>
          <a:effectLst/>
        </p:spPr>
        <p:txBody>
          <a:bodyPr lIns="93317" tIns="46657" rIns="93317" bIns="46657">
            <a:spAutoFit/>
          </a:bodyPr>
          <a:lstStyle/>
          <a:p>
            <a:pPr algn="l" defTabSz="4200847">
              <a:lnSpc>
                <a:spcPct val="95000"/>
              </a:lnSpc>
            </a:pPr>
            <a:r>
              <a:rPr lang="en-US" altLang="zh-CN" sz="4300" i="1" dirty="0" smtClean="0"/>
              <a:t>EX/P2-15</a:t>
            </a:r>
            <a:endParaRPr lang="en-US" altLang="zh-CN" sz="4300" i="1" dirty="0"/>
          </a:p>
        </p:txBody>
      </p:sp>
      <p:sp>
        <p:nvSpPr>
          <p:cNvPr id="10658" name="Rectangle 418"/>
          <p:cNvSpPr>
            <a:spLocks noChangeArrowheads="1"/>
          </p:cNvSpPr>
          <p:nvPr/>
        </p:nvSpPr>
        <p:spPr bwMode="auto">
          <a:xfrm>
            <a:off x="11906" y="36777056"/>
            <a:ext cx="26991469" cy="191482"/>
          </a:xfrm>
          <a:prstGeom prst="rect">
            <a:avLst/>
          </a:prstGeom>
          <a:gradFill rotWithShape="1">
            <a:gsLst>
              <a:gs pos="0">
                <a:srgbClr val="003399"/>
              </a:gs>
              <a:gs pos="100000">
                <a:srgbClr val="003399">
                  <a:gamma/>
                  <a:tint val="5882"/>
                  <a:invGamma/>
                </a:srgbClr>
              </a:gs>
            </a:gsLst>
            <a:lin ang="5400000" scaled="1"/>
          </a:gradFill>
          <a:ln w="9525">
            <a:noFill/>
            <a:miter lim="800000"/>
            <a:headEnd/>
            <a:tailEnd/>
          </a:ln>
          <a:effectLst/>
        </p:spPr>
        <p:txBody>
          <a:bodyPr wrap="none" lIns="81885" tIns="40942" rIns="81885" bIns="40942" anchor="ctr"/>
          <a:lstStyle/>
          <a:p>
            <a:endParaRPr lang="zh-CN" altLang="en-US"/>
          </a:p>
        </p:txBody>
      </p:sp>
      <p:sp>
        <p:nvSpPr>
          <p:cNvPr id="10668" name="Text Box 428"/>
          <p:cNvSpPr txBox="1">
            <a:spLocks noChangeArrowheads="1"/>
          </p:cNvSpPr>
          <p:nvPr/>
        </p:nvSpPr>
        <p:spPr bwMode="auto">
          <a:xfrm>
            <a:off x="2165450" y="1230212"/>
            <a:ext cx="23367503" cy="1569660"/>
          </a:xfrm>
          <a:prstGeom prst="rect">
            <a:avLst/>
          </a:prstGeom>
          <a:noFill/>
          <a:ln w="9525" algn="ctr">
            <a:noFill/>
            <a:miter lim="800000"/>
            <a:headEnd/>
            <a:tailEnd/>
          </a:ln>
          <a:effectLst/>
        </p:spPr>
        <p:txBody>
          <a:bodyPr wrap="square" lIns="0" tIns="0" rIns="0" bIns="0">
            <a:spAutoFit/>
          </a:bodyPr>
          <a:lstStyle/>
          <a:p>
            <a:pPr defTabSz="4665712">
              <a:lnSpc>
                <a:spcPct val="85000"/>
              </a:lnSpc>
              <a:spcBef>
                <a:spcPct val="0"/>
              </a:spcBef>
            </a:pPr>
            <a:r>
              <a:rPr kumimoji="1" lang="en-US" altLang="ja-JP" sz="6000" dirty="0" smtClean="0">
                <a:solidFill>
                  <a:schemeClr val="bg1"/>
                </a:solidFill>
                <a:effectLst>
                  <a:outerShdw blurRad="38100" dist="38100" dir="2700000" algn="tl">
                    <a:srgbClr val="C0C0C0"/>
                  </a:outerShdw>
                </a:effectLst>
              </a:rPr>
              <a:t>ECRH Pre-ionization and Assisted Startup</a:t>
            </a:r>
          </a:p>
          <a:p>
            <a:pPr defTabSz="4665712">
              <a:lnSpc>
                <a:spcPct val="85000"/>
              </a:lnSpc>
              <a:spcBef>
                <a:spcPct val="0"/>
              </a:spcBef>
            </a:pPr>
            <a:r>
              <a:rPr kumimoji="1" lang="en-US" altLang="ja-JP" sz="6000" dirty="0" smtClean="0">
                <a:solidFill>
                  <a:schemeClr val="bg1"/>
                </a:solidFill>
                <a:effectLst>
                  <a:outerShdw blurRad="38100" dist="38100" dir="2700000" algn="tl">
                    <a:srgbClr val="C0C0C0"/>
                  </a:outerShdw>
                </a:effectLst>
              </a:rPr>
              <a:t> in HL-2A Tokamaks</a:t>
            </a:r>
            <a:endParaRPr kumimoji="1" lang="en-US" altLang="zh-CN" sz="6000" dirty="0" smtClean="0">
              <a:solidFill>
                <a:schemeClr val="bg1"/>
              </a:solidFill>
              <a:effectLst>
                <a:outerShdw blurRad="38100" dist="38100" dir="2700000" algn="tl">
                  <a:srgbClr val="C0C0C0"/>
                </a:outerShdw>
              </a:effectLst>
            </a:endParaRPr>
          </a:p>
        </p:txBody>
      </p:sp>
      <p:sp>
        <p:nvSpPr>
          <p:cNvPr id="10669" name="Text Box 429"/>
          <p:cNvSpPr txBox="1">
            <a:spLocks noChangeArrowheads="1"/>
          </p:cNvSpPr>
          <p:nvPr/>
        </p:nvSpPr>
        <p:spPr bwMode="auto">
          <a:xfrm>
            <a:off x="3129355" y="3801973"/>
            <a:ext cx="22044422" cy="1959050"/>
          </a:xfrm>
          <a:prstGeom prst="rect">
            <a:avLst/>
          </a:prstGeom>
          <a:noFill/>
          <a:ln w="9525">
            <a:noFill/>
            <a:miter lim="800000"/>
            <a:headEnd/>
            <a:tailEnd/>
          </a:ln>
          <a:effectLst/>
        </p:spPr>
        <p:txBody>
          <a:bodyPr wrap="square" lIns="103686" tIns="51842" rIns="103686" bIns="51842">
            <a:spAutoFit/>
          </a:bodyPr>
          <a:lstStyle/>
          <a:p>
            <a:pPr defTabSz="4665712"/>
            <a:r>
              <a:rPr lang="en-US" altLang="zh-CN" sz="2900" dirty="0" smtClean="0">
                <a:solidFill>
                  <a:schemeClr val="bg1"/>
                </a:solidFill>
              </a:rPr>
              <a:t>Xianming SONG*, Liaoyuan CHEN, Jinghua ZHANG</a:t>
            </a:r>
          </a:p>
          <a:p>
            <a:pPr defTabSz="4665712"/>
            <a:r>
              <a:rPr lang="en-US" altLang="zh-CN" sz="2900" dirty="0" smtClean="0">
                <a:solidFill>
                  <a:schemeClr val="bg1"/>
                </a:solidFill>
              </a:rPr>
              <a:t> Jun RAO, Jun ZHOU, Xiao SONG, Jiaxian LI and HL-2A team</a:t>
            </a:r>
            <a:endParaRPr lang="en-US" altLang="zh-CN" sz="3200" dirty="0" smtClean="0">
              <a:solidFill>
                <a:schemeClr val="bg1"/>
              </a:solidFill>
            </a:endParaRPr>
          </a:p>
          <a:p>
            <a:pPr defTabSz="4665712"/>
            <a:r>
              <a:rPr lang="en-US" altLang="zh-CN" sz="3200" dirty="0" err="1" smtClean="0">
                <a:solidFill>
                  <a:schemeClr val="bg1"/>
                </a:solidFill>
              </a:rPr>
              <a:t>SouthWestern</a:t>
            </a:r>
            <a:r>
              <a:rPr lang="en-US" altLang="zh-CN" sz="3200" dirty="0" smtClean="0">
                <a:solidFill>
                  <a:schemeClr val="bg1"/>
                </a:solidFill>
              </a:rPr>
              <a:t> Institute of Physics (SWIP), Chengdu, China</a:t>
            </a:r>
            <a:endParaRPr lang="en-US" altLang="zh-CN" sz="2900" dirty="0" smtClean="0">
              <a:solidFill>
                <a:schemeClr val="bg1"/>
              </a:solidFill>
            </a:endParaRPr>
          </a:p>
        </p:txBody>
      </p:sp>
      <p:sp>
        <p:nvSpPr>
          <p:cNvPr id="17" name="TextBox 16"/>
          <p:cNvSpPr txBox="1"/>
          <p:nvPr/>
        </p:nvSpPr>
        <p:spPr>
          <a:xfrm>
            <a:off x="321469" y="6930189"/>
            <a:ext cx="25426110" cy="3314338"/>
          </a:xfrm>
          <a:prstGeom prst="rect">
            <a:avLst/>
          </a:prstGeom>
          <a:noFill/>
        </p:spPr>
        <p:txBody>
          <a:bodyPr wrap="square" lIns="81885" tIns="40942" rIns="81885" bIns="40942" rtlCol="0">
            <a:spAutoFit/>
          </a:bodyPr>
          <a:lstStyle/>
          <a:p>
            <a:pPr algn="l"/>
            <a:r>
              <a:rPr lang="en-US" altLang="zh-CN" dirty="0" smtClean="0"/>
              <a:t>Motivation: </a:t>
            </a:r>
          </a:p>
          <a:p>
            <a:pPr algn="just"/>
            <a:r>
              <a:rPr lang="en-US" sz="3600" dirty="0" smtClean="0"/>
              <a:t>   On HL-2A, in order to build up scenarios for ECRH pre-ionization and assisted startup to relax the conditions required to breakdown and startup plasma on its next generation Tokamak HL-2M, and to gain the physics understanding of ECRH pre-ionization and assisted startup, especially to clarify the ITPA IOS2.3 open issue, ECRH pre-ionization and assisted startup experiments have been carried out during 2010, 2011 and 2012 experiment campaigns.</a:t>
            </a:r>
            <a:r>
              <a:rPr lang="en-US" altLang="zh-CN" dirty="0" smtClean="0"/>
              <a:t> </a:t>
            </a:r>
            <a:endParaRPr lang="zh-CN" altLang="en-US" dirty="0"/>
          </a:p>
        </p:txBody>
      </p:sp>
      <p:grpSp>
        <p:nvGrpSpPr>
          <p:cNvPr id="48" name="组合 47"/>
          <p:cNvGrpSpPr/>
          <p:nvPr/>
        </p:nvGrpSpPr>
        <p:grpSpPr>
          <a:xfrm>
            <a:off x="1547562" y="27764033"/>
            <a:ext cx="11654088" cy="7859125"/>
            <a:chOff x="625643" y="31994976"/>
            <a:chExt cx="12031578" cy="9056772"/>
          </a:xfrm>
        </p:grpSpPr>
        <p:pic>
          <p:nvPicPr>
            <p:cNvPr id="1030" name="Picture 6" descr="ECRHstat2"/>
            <p:cNvPicPr>
              <a:picLocks noChangeAspect="1" noChangeArrowheads="1"/>
            </p:cNvPicPr>
            <p:nvPr/>
          </p:nvPicPr>
          <p:blipFill>
            <a:blip r:embed="rId2"/>
            <a:srcRect l="5160" r="2131"/>
            <a:stretch>
              <a:fillRect/>
            </a:stretch>
          </p:blipFill>
          <p:spPr bwMode="auto">
            <a:xfrm>
              <a:off x="625643" y="31994976"/>
              <a:ext cx="12031578" cy="5976687"/>
            </a:xfrm>
            <a:prstGeom prst="rect">
              <a:avLst/>
            </a:prstGeom>
            <a:noFill/>
            <a:ln w="9525">
              <a:noFill/>
              <a:miter lim="800000"/>
              <a:headEnd/>
              <a:tailEnd/>
            </a:ln>
          </p:spPr>
        </p:pic>
        <p:sp>
          <p:nvSpPr>
            <p:cNvPr id="1031" name="Text Box 7"/>
            <p:cNvSpPr txBox="1">
              <a:spLocks noChangeArrowheads="1"/>
            </p:cNvSpPr>
            <p:nvPr/>
          </p:nvSpPr>
          <p:spPr bwMode="auto">
            <a:xfrm>
              <a:off x="1082841" y="38308548"/>
              <a:ext cx="11117179" cy="2743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The statistics results of shots (18161-18187).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 prefill is the width of voltage pulse to control prefill gas, Bt is the toroidal magnetic field, the Status indicates whether plasma is successfully established. 4G2L (magenta circle) indicates the scenario in which ECW of 4 gyrotrons was launched by two launchers, 3G2L (cyan diamond) indicates 3 gyrotrons by two launchers, and 2G1L (blue pentagram) indicates 2 gyrotrons by one launchers.</a:t>
              </a:r>
              <a:endParaRPr lang="zh-CN" altLang="zh-CN" sz="2100" dirty="0" smtClean="0"/>
            </a:p>
          </p:txBody>
        </p:sp>
      </p:grpSp>
      <p:grpSp>
        <p:nvGrpSpPr>
          <p:cNvPr id="46" name="组合 45"/>
          <p:cNvGrpSpPr/>
          <p:nvPr/>
        </p:nvGrpSpPr>
        <p:grpSpPr>
          <a:xfrm>
            <a:off x="2043300" y="10521899"/>
            <a:ext cx="11158349" cy="7895231"/>
            <a:chOff x="1073149" y="12125325"/>
            <a:chExt cx="11415629" cy="9098380"/>
          </a:xfrm>
        </p:grpSpPr>
        <p:pic>
          <p:nvPicPr>
            <p:cNvPr id="1026" name="对象 1"/>
            <p:cNvPicPr>
              <a:picLocks noChangeArrowheads="1"/>
            </p:cNvPicPr>
            <p:nvPr/>
          </p:nvPicPr>
          <p:blipFill>
            <a:blip r:embed="rId3"/>
            <a:srcRect b="-226"/>
            <a:stretch>
              <a:fillRect/>
            </a:stretch>
          </p:blipFill>
          <p:spPr bwMode="auto">
            <a:xfrm>
              <a:off x="1114423" y="12125325"/>
              <a:ext cx="11374355" cy="7600950"/>
            </a:xfrm>
            <a:prstGeom prst="rect">
              <a:avLst/>
            </a:prstGeom>
            <a:noFill/>
            <a:ln w="9525">
              <a:noFill/>
              <a:miter lim="800000"/>
              <a:headEnd/>
              <a:tailEnd/>
            </a:ln>
          </p:spPr>
        </p:pic>
        <p:sp>
          <p:nvSpPr>
            <p:cNvPr id="23" name="Text Box 7"/>
            <p:cNvSpPr txBox="1">
              <a:spLocks noChangeArrowheads="1"/>
            </p:cNvSpPr>
            <p:nvPr/>
          </p:nvSpPr>
          <p:spPr bwMode="auto">
            <a:xfrm>
              <a:off x="1073149" y="19912084"/>
              <a:ext cx="11078745" cy="13116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100" dirty="0" smtClean="0"/>
                <a:t>   HL-2A is an ideal testbed to study field null structure and plasma initiation due to its two insulated gaps in VV( with toroidal resistance R=10 </a:t>
              </a:r>
              <a:r>
                <a:rPr lang="en-US" sz="2100" dirty="0" smtClean="0">
                  <a:sym typeface="Symbol"/>
                </a:rPr>
                <a:t>), </a:t>
              </a:r>
              <a:r>
                <a:rPr lang="en-US" sz="2100" dirty="0" smtClean="0"/>
                <a:t>zero mutual inductances between PF coils and the independent way to power PF coils .</a:t>
              </a:r>
              <a:endParaRPr lang="zh-CN" altLang="en-US" sz="2100" dirty="0"/>
            </a:p>
          </p:txBody>
        </p:sp>
      </p:grpSp>
      <p:grpSp>
        <p:nvGrpSpPr>
          <p:cNvPr id="49" name="组合 48"/>
          <p:cNvGrpSpPr/>
          <p:nvPr/>
        </p:nvGrpSpPr>
        <p:grpSpPr>
          <a:xfrm>
            <a:off x="1804732" y="18996192"/>
            <a:ext cx="11237500" cy="8316288"/>
            <a:chOff x="1925047" y="21891009"/>
            <a:chExt cx="11285625" cy="9583602"/>
          </a:xfrm>
        </p:grpSpPr>
        <p:pic>
          <p:nvPicPr>
            <p:cNvPr id="1028" name="图片 1" descr="ecrh16289"/>
            <p:cNvPicPr>
              <a:picLocks noChangeAspect="1" noChangeArrowheads="1"/>
            </p:cNvPicPr>
            <p:nvPr/>
          </p:nvPicPr>
          <p:blipFill>
            <a:blip r:embed="rId4"/>
            <a:srcRect l="5917" t="2150" r="7204" b="3029"/>
            <a:stretch>
              <a:fillRect/>
            </a:stretch>
          </p:blipFill>
          <p:spPr bwMode="auto">
            <a:xfrm>
              <a:off x="1925047" y="21891009"/>
              <a:ext cx="5531292" cy="7110151"/>
            </a:xfrm>
            <a:prstGeom prst="rect">
              <a:avLst/>
            </a:prstGeom>
            <a:noFill/>
            <a:ln w="9525">
              <a:noFill/>
              <a:miter lim="800000"/>
              <a:headEnd/>
              <a:tailEnd/>
            </a:ln>
          </p:spPr>
        </p:pic>
        <p:pic>
          <p:nvPicPr>
            <p:cNvPr id="1029" name="对象 12"/>
            <p:cNvPicPr>
              <a:picLocks noChangeArrowheads="1"/>
            </p:cNvPicPr>
            <p:nvPr/>
          </p:nvPicPr>
          <p:blipFill>
            <a:blip r:embed="rId5"/>
            <a:srcRect l="-1053" t="-449" r="-110" b="-694"/>
            <a:stretch>
              <a:fillRect/>
            </a:stretch>
          </p:blipFill>
          <p:spPr bwMode="auto">
            <a:xfrm>
              <a:off x="7471159" y="21972896"/>
              <a:ext cx="5739513" cy="7001301"/>
            </a:xfrm>
            <a:prstGeom prst="rect">
              <a:avLst/>
            </a:prstGeom>
            <a:noFill/>
            <a:ln w="9525">
              <a:noFill/>
              <a:miter lim="800000"/>
              <a:headEnd/>
              <a:tailEnd/>
            </a:ln>
          </p:spPr>
        </p:pic>
        <p:sp>
          <p:nvSpPr>
            <p:cNvPr id="2" name="Text Box 2"/>
            <p:cNvSpPr txBox="1">
              <a:spLocks noChangeArrowheads="1"/>
            </p:cNvSpPr>
            <p:nvPr/>
          </p:nvSpPr>
          <p:spPr bwMode="auto">
            <a:xfrm>
              <a:off x="1973178" y="29102145"/>
              <a:ext cx="11093117" cy="23724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The position of pre-ionization and current formation. In the left picture, the vertical line indicates the ECRH resonance position. The field null structure is calculated by a Matlab Code developed in SWIP. In the right picture, the red vertical line indicates the ECRH resonance position, the green vertical line indicates the field null position. The times at which the CCD camera generates a images are labeled at the corresponding images.</a:t>
              </a:r>
              <a:endParaRPr lang="zh-CN" altLang="zh-CN" sz="2100" dirty="0" smtClean="0"/>
            </a:p>
          </p:txBody>
        </p:sp>
      </p:grpSp>
      <p:sp>
        <p:nvSpPr>
          <p:cNvPr id="2050" name="Rectangle 2"/>
          <p:cNvSpPr>
            <a:spLocks noChangeArrowheads="1"/>
          </p:cNvSpPr>
          <p:nvPr/>
        </p:nvSpPr>
        <p:spPr bwMode="auto">
          <a:xfrm>
            <a:off x="0" y="0"/>
            <a:ext cx="165433" cy="729014"/>
          </a:xfrm>
          <a:prstGeom prst="rect">
            <a:avLst/>
          </a:prstGeom>
          <a:noFill/>
          <a:ln w="9525">
            <a:noFill/>
            <a:miter lim="800000"/>
            <a:headEnd/>
            <a:tailEnd/>
          </a:ln>
          <a:effectLst/>
        </p:spPr>
        <p:txBody>
          <a:bodyPr vert="horz" wrap="none" lIns="81885" tIns="40942" rIns="81885" bIns="40942" numCol="1" anchor="ctr" anchorCtr="0" compatLnSpc="1">
            <a:prstTxWarp prst="textNoShape">
              <a:avLst/>
            </a:prstTxWarp>
            <a:spAutoFit/>
          </a:bodyPr>
          <a:lstStyle/>
          <a:p>
            <a:endParaRPr lang="zh-CN" altLang="en-US"/>
          </a:p>
        </p:txBody>
      </p:sp>
      <p:grpSp>
        <p:nvGrpSpPr>
          <p:cNvPr id="52" name="组合 51"/>
          <p:cNvGrpSpPr/>
          <p:nvPr/>
        </p:nvGrpSpPr>
        <p:grpSpPr>
          <a:xfrm>
            <a:off x="14019593" y="10596904"/>
            <a:ext cx="10806567" cy="7820228"/>
            <a:chOff x="15279352" y="12211759"/>
            <a:chExt cx="11527005" cy="9011947"/>
          </a:xfrm>
        </p:grpSpPr>
        <p:pic>
          <p:nvPicPr>
            <p:cNvPr id="26" name="图片 25" descr="O1X2ok.tif"/>
            <p:cNvPicPr>
              <a:picLocks noChangeAspect="1"/>
            </p:cNvPicPr>
            <p:nvPr/>
          </p:nvPicPr>
          <p:blipFill>
            <a:blip r:embed="rId6"/>
            <a:stretch>
              <a:fillRect/>
            </a:stretch>
          </p:blipFill>
          <p:spPr>
            <a:xfrm>
              <a:off x="15279352" y="12211759"/>
              <a:ext cx="11527005" cy="6172493"/>
            </a:xfrm>
            <a:prstGeom prst="rect">
              <a:avLst/>
            </a:prstGeom>
          </p:spPr>
        </p:pic>
        <p:sp>
          <p:nvSpPr>
            <p:cNvPr id="2049" name="Text Box 1"/>
            <p:cNvSpPr txBox="1">
              <a:spLocks noChangeArrowheads="1"/>
            </p:cNvSpPr>
            <p:nvPr/>
          </p:nvSpPr>
          <p:spPr bwMode="auto">
            <a:xfrm>
              <a:off x="15953874" y="18648948"/>
              <a:ext cx="9553074" cy="257475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Typical results of ECRH pre-ionization and assisted startup experiments. Shot 14444 (magenta solid line with a point marker) is O1-mode, 16289 (cyan dash-dot line without marker)  is X2-mode with perpendicular injection, and 16617 (red dotted line with a plus marker) is X2-mode with toroidal injection angle 20</a:t>
              </a:r>
              <a:r>
                <a:rPr lang="en-US" altLang="zh-CN" sz="2100" baseline="30000" dirty="0" smtClean="0"/>
                <a:t>0</a:t>
              </a:r>
              <a:r>
                <a:rPr lang="en-US" altLang="zh-CN" sz="2100" dirty="0" smtClean="0"/>
                <a:t>. Ip is plasma current, Ha is hydrogen alpha emission,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a:t>
              </a:r>
            </a:p>
          </p:txBody>
        </p:sp>
      </p:grpSp>
      <p:grpSp>
        <p:nvGrpSpPr>
          <p:cNvPr id="51" name="组合 50"/>
          <p:cNvGrpSpPr/>
          <p:nvPr/>
        </p:nvGrpSpPr>
        <p:grpSpPr>
          <a:xfrm>
            <a:off x="13643811" y="19334421"/>
            <a:ext cx="10827921" cy="7329266"/>
            <a:chOff x="15063537" y="22763748"/>
            <a:chExt cx="11141243" cy="8446168"/>
          </a:xfrm>
        </p:grpSpPr>
        <p:grpSp>
          <p:nvGrpSpPr>
            <p:cNvPr id="41" name="组合 40"/>
            <p:cNvGrpSpPr/>
            <p:nvPr/>
          </p:nvGrpSpPr>
          <p:grpSpPr>
            <a:xfrm>
              <a:off x="15063537" y="22763748"/>
              <a:ext cx="6376736" cy="6232357"/>
              <a:chOff x="15951200" y="23509701"/>
              <a:chExt cx="4309980" cy="5066141"/>
            </a:xfrm>
          </p:grpSpPr>
          <p:sp>
            <p:nvSpPr>
              <p:cNvPr id="10555" name="Line 315"/>
              <p:cNvSpPr>
                <a:spLocks noChangeShapeType="1"/>
              </p:cNvSpPr>
              <p:nvPr/>
            </p:nvSpPr>
            <p:spPr bwMode="auto">
              <a:xfrm flipV="1">
                <a:off x="15951200" y="24549100"/>
                <a:ext cx="1590675" cy="989013"/>
              </a:xfrm>
              <a:prstGeom prst="line">
                <a:avLst/>
              </a:prstGeom>
              <a:noFill/>
              <a:ln w="9525">
                <a:noFill/>
                <a:round/>
                <a:headEnd/>
                <a:tailEnd/>
              </a:ln>
              <a:effectLst/>
            </p:spPr>
            <p:txBody>
              <a:bodyPr lIns="411401" tIns="205699" rIns="411401" bIns="205699" anchor="ctr"/>
              <a:lstStyle/>
              <a:p>
                <a:endParaRPr lang="zh-CN" altLang="en-US"/>
              </a:p>
            </p:txBody>
          </p:sp>
          <p:sp>
            <p:nvSpPr>
              <p:cNvPr id="10556" name="Line 316"/>
              <p:cNvSpPr>
                <a:spLocks noChangeShapeType="1"/>
              </p:cNvSpPr>
              <p:nvPr/>
            </p:nvSpPr>
            <p:spPr bwMode="auto">
              <a:xfrm flipV="1">
                <a:off x="16103600" y="24584025"/>
                <a:ext cx="1422400" cy="1068388"/>
              </a:xfrm>
              <a:prstGeom prst="line">
                <a:avLst/>
              </a:prstGeom>
              <a:noFill/>
              <a:ln w="9525">
                <a:noFill/>
                <a:round/>
                <a:headEnd/>
                <a:tailEnd/>
              </a:ln>
              <a:effectLst/>
            </p:spPr>
            <p:txBody>
              <a:bodyPr lIns="411401" tIns="205699" rIns="411401" bIns="205699" anchor="ctr"/>
              <a:lstStyle/>
              <a:p>
                <a:endParaRPr lang="zh-CN" altLang="en-US"/>
              </a:p>
            </p:txBody>
          </p:sp>
          <p:sp>
            <p:nvSpPr>
              <p:cNvPr id="10557" name="Line 317"/>
              <p:cNvSpPr>
                <a:spLocks noChangeShapeType="1"/>
              </p:cNvSpPr>
              <p:nvPr/>
            </p:nvSpPr>
            <p:spPr bwMode="auto">
              <a:xfrm flipV="1">
                <a:off x="16103600" y="24584025"/>
                <a:ext cx="1406525" cy="1052513"/>
              </a:xfrm>
              <a:prstGeom prst="line">
                <a:avLst/>
              </a:prstGeom>
              <a:noFill/>
              <a:ln w="9525">
                <a:noFill/>
                <a:round/>
                <a:headEnd/>
                <a:tailEnd/>
              </a:ln>
              <a:effectLst/>
            </p:spPr>
            <p:txBody>
              <a:bodyPr lIns="411401" tIns="205699" rIns="411401" bIns="205699" anchor="ctr"/>
              <a:lstStyle/>
              <a:p>
                <a:endParaRPr lang="zh-CN" altLang="en-US"/>
              </a:p>
            </p:txBody>
          </p:sp>
          <p:pic>
            <p:nvPicPr>
              <p:cNvPr id="2052" name="图片 1"/>
              <p:cNvPicPr>
                <a:picLocks noChangeAspect="1" noChangeArrowheads="1"/>
              </p:cNvPicPr>
              <p:nvPr/>
            </p:nvPicPr>
            <p:blipFill>
              <a:blip r:embed="rId7"/>
              <a:srcRect t="12781" r="27914"/>
              <a:stretch>
                <a:fillRect/>
              </a:stretch>
            </p:blipFill>
            <p:spPr bwMode="auto">
              <a:xfrm>
                <a:off x="16555451" y="23509703"/>
                <a:ext cx="1803400" cy="1617663"/>
              </a:xfrm>
              <a:prstGeom prst="rect">
                <a:avLst/>
              </a:prstGeom>
              <a:noFill/>
              <a:ln w="9525">
                <a:noFill/>
                <a:miter lim="800000"/>
                <a:headEnd/>
                <a:tailEnd/>
              </a:ln>
            </p:spPr>
          </p:pic>
          <p:pic>
            <p:nvPicPr>
              <p:cNvPr id="2053" name="图片 2"/>
              <p:cNvPicPr>
                <a:picLocks noChangeAspect="1" noChangeArrowheads="1"/>
              </p:cNvPicPr>
              <p:nvPr/>
            </p:nvPicPr>
            <p:blipFill>
              <a:blip r:embed="rId8"/>
              <a:srcRect t="12268" r="27914"/>
              <a:stretch>
                <a:fillRect/>
              </a:stretch>
            </p:blipFill>
            <p:spPr bwMode="auto">
              <a:xfrm>
                <a:off x="18456441" y="23509701"/>
                <a:ext cx="1803400" cy="1617663"/>
              </a:xfrm>
              <a:prstGeom prst="rect">
                <a:avLst/>
              </a:prstGeom>
              <a:noFill/>
              <a:ln w="9525">
                <a:noFill/>
                <a:miter lim="800000"/>
                <a:headEnd/>
                <a:tailEnd/>
              </a:ln>
            </p:spPr>
          </p:pic>
          <p:pic>
            <p:nvPicPr>
              <p:cNvPr id="2055" name="图片 5" descr="00012"/>
              <p:cNvPicPr>
                <a:picLocks noChangeAspect="1" noChangeArrowheads="1"/>
              </p:cNvPicPr>
              <p:nvPr/>
            </p:nvPicPr>
            <p:blipFill>
              <a:blip r:embed="rId9"/>
              <a:srcRect l="25589" t="40089" r="43001" b="21667"/>
              <a:stretch>
                <a:fillRect/>
              </a:stretch>
            </p:blipFill>
            <p:spPr bwMode="auto">
              <a:xfrm>
                <a:off x="16555451" y="25218189"/>
                <a:ext cx="1803400" cy="1617663"/>
              </a:xfrm>
              <a:prstGeom prst="rect">
                <a:avLst/>
              </a:prstGeom>
              <a:noFill/>
              <a:ln w="9525">
                <a:noFill/>
                <a:miter lim="800000"/>
                <a:headEnd/>
                <a:tailEnd/>
              </a:ln>
            </p:spPr>
          </p:pic>
          <p:pic>
            <p:nvPicPr>
              <p:cNvPr id="2056" name="图片 6" descr="00013"/>
              <p:cNvPicPr>
                <a:picLocks noChangeAspect="1" noChangeArrowheads="1"/>
              </p:cNvPicPr>
              <p:nvPr/>
            </p:nvPicPr>
            <p:blipFill>
              <a:blip r:embed="rId10"/>
              <a:srcRect l="27910" t="38921" r="40703" b="22835"/>
              <a:stretch>
                <a:fillRect/>
              </a:stretch>
            </p:blipFill>
            <p:spPr bwMode="auto">
              <a:xfrm>
                <a:off x="18456443" y="25218191"/>
                <a:ext cx="1803400" cy="1617663"/>
              </a:xfrm>
              <a:prstGeom prst="rect">
                <a:avLst/>
              </a:prstGeom>
              <a:noFill/>
              <a:ln w="9525">
                <a:noFill/>
                <a:miter lim="800000"/>
                <a:headEnd/>
                <a:tailEnd/>
              </a:ln>
            </p:spPr>
          </p:pic>
          <p:pic>
            <p:nvPicPr>
              <p:cNvPr id="2058" name="图片 3" descr="00014"/>
              <p:cNvPicPr>
                <a:picLocks noChangeAspect="1" noChangeArrowheads="1"/>
              </p:cNvPicPr>
              <p:nvPr/>
            </p:nvPicPr>
            <p:blipFill>
              <a:blip r:embed="rId11"/>
              <a:srcRect l="10971" t="22078" r="28557" b="5629"/>
              <a:stretch>
                <a:fillRect/>
              </a:stretch>
            </p:blipFill>
            <p:spPr bwMode="auto">
              <a:xfrm>
                <a:off x="16531390" y="26950744"/>
                <a:ext cx="1854212" cy="1617663"/>
              </a:xfrm>
              <a:prstGeom prst="rect">
                <a:avLst/>
              </a:prstGeom>
              <a:noFill/>
              <a:ln w="9525">
                <a:noFill/>
                <a:miter lim="800000"/>
                <a:headEnd/>
                <a:tailEnd/>
              </a:ln>
            </p:spPr>
          </p:pic>
          <p:pic>
            <p:nvPicPr>
              <p:cNvPr id="2059" name="图片 4" descr="00015"/>
              <p:cNvPicPr>
                <a:picLocks noChangeAspect="1" noChangeArrowheads="1"/>
              </p:cNvPicPr>
              <p:nvPr/>
            </p:nvPicPr>
            <p:blipFill>
              <a:blip r:embed="rId12"/>
              <a:srcRect l="10603" t="21739" r="28557" b="3479"/>
              <a:stretch>
                <a:fillRect/>
              </a:stretch>
            </p:blipFill>
            <p:spPr bwMode="auto">
              <a:xfrm>
                <a:off x="18483824" y="26958180"/>
                <a:ext cx="1777356" cy="1617662"/>
              </a:xfrm>
              <a:prstGeom prst="rect">
                <a:avLst/>
              </a:prstGeom>
              <a:noFill/>
              <a:ln w="9525">
                <a:noFill/>
                <a:miter lim="800000"/>
                <a:headEnd/>
                <a:tailEnd/>
              </a:ln>
            </p:spPr>
          </p:pic>
        </p:grpSp>
        <p:grpSp>
          <p:nvGrpSpPr>
            <p:cNvPr id="43" name="组合 42"/>
            <p:cNvGrpSpPr/>
            <p:nvPr/>
          </p:nvGrpSpPr>
          <p:grpSpPr>
            <a:xfrm>
              <a:off x="21676731" y="22811879"/>
              <a:ext cx="4528049" cy="6039850"/>
              <a:chOff x="20738266" y="23805985"/>
              <a:chExt cx="4528049" cy="4153760"/>
            </a:xfrm>
          </p:grpSpPr>
          <p:sp>
            <p:nvSpPr>
              <p:cNvPr id="2054" name="Text Box 6"/>
              <p:cNvSpPr txBox="1">
                <a:spLocks noChangeArrowheads="1"/>
              </p:cNvSpPr>
              <p:nvPr/>
            </p:nvSpPr>
            <p:spPr bwMode="auto">
              <a:xfrm>
                <a:off x="20755975" y="23805985"/>
                <a:ext cx="4462213" cy="6950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Shot: 14444, O1-mode, P=200kW, t=108ms, 117ms</a:t>
                </a:r>
                <a:endParaRPr lang="zh-CN" altLang="zh-CN" sz="2100" dirty="0" smtClean="0"/>
              </a:p>
            </p:txBody>
          </p:sp>
          <p:sp>
            <p:nvSpPr>
              <p:cNvPr id="2057" name="Text Box 9"/>
              <p:cNvSpPr txBox="1">
                <a:spLocks noChangeArrowheads="1"/>
              </p:cNvSpPr>
              <p:nvPr/>
            </p:nvSpPr>
            <p:spPr bwMode="auto">
              <a:xfrm>
                <a:off x="20738266" y="25513131"/>
                <a:ext cx="4479924" cy="7089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Shot: 16289, X2-mode, P=600kW, t=108ms, 117ms</a:t>
                </a:r>
                <a:endParaRPr lang="zh-CN" altLang="zh-CN" sz="2100" dirty="0" smtClean="0"/>
              </a:p>
            </p:txBody>
          </p:sp>
          <p:sp>
            <p:nvSpPr>
              <p:cNvPr id="2060" name="Text Box 12"/>
              <p:cNvSpPr txBox="1">
                <a:spLocks noChangeArrowheads="1"/>
              </p:cNvSpPr>
              <p:nvPr/>
            </p:nvSpPr>
            <p:spPr bwMode="auto">
              <a:xfrm>
                <a:off x="20766504" y="27198498"/>
                <a:ext cx="4499811" cy="7612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Shot: 16617, X2-mode, P=800kW,  t=126ms, 135ms</a:t>
                </a:r>
                <a:endParaRPr lang="zh-CN" altLang="zh-CN" sz="2100" dirty="0" smtClean="0"/>
              </a:p>
            </p:txBody>
          </p:sp>
        </p:grpSp>
        <p:sp>
          <p:nvSpPr>
            <p:cNvPr id="2061" name="Text Box 13"/>
            <p:cNvSpPr txBox="1">
              <a:spLocks noChangeArrowheads="1"/>
            </p:cNvSpPr>
            <p:nvPr/>
          </p:nvSpPr>
          <p:spPr bwMode="auto">
            <a:xfrm>
              <a:off x="15911260" y="29375518"/>
              <a:ext cx="9927223" cy="18343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CCD image for shot 14444, 16289 and 16617. The images for shot 14444 are very bright, The images for shot 16289 are brighter than that of shot 16617 but dimmer than that of shot 14444. There are apparent light spots on the vacuum wall in the images for shot 16289 and 16617.</a:t>
              </a:r>
              <a:endParaRPr lang="zh-CN" altLang="zh-CN" sz="2100" dirty="0" smtClean="0"/>
            </a:p>
          </p:txBody>
        </p:sp>
      </p:grpSp>
      <p:grpSp>
        <p:nvGrpSpPr>
          <p:cNvPr id="50" name="组合 49"/>
          <p:cNvGrpSpPr/>
          <p:nvPr/>
        </p:nvGrpSpPr>
        <p:grpSpPr>
          <a:xfrm>
            <a:off x="13696950" y="27480126"/>
            <a:ext cx="10600936" cy="7850774"/>
            <a:chOff x="15368457" y="32713684"/>
            <a:chExt cx="10732168" cy="8308612"/>
          </a:xfrm>
        </p:grpSpPr>
        <p:pic>
          <p:nvPicPr>
            <p:cNvPr id="44" name="Picture 2" descr="zHalpha2"/>
            <p:cNvPicPr>
              <a:picLocks noChangeAspect="1" noChangeArrowheads="1"/>
            </p:cNvPicPr>
            <p:nvPr/>
          </p:nvPicPr>
          <p:blipFill>
            <a:blip r:embed="rId13"/>
            <a:srcRect l="3155" t="3091" r="7971"/>
            <a:stretch>
              <a:fillRect/>
            </a:stretch>
          </p:blipFill>
          <p:spPr bwMode="auto">
            <a:xfrm>
              <a:off x="15368457" y="32713684"/>
              <a:ext cx="10732168" cy="5979874"/>
            </a:xfrm>
            <a:prstGeom prst="rect">
              <a:avLst/>
            </a:prstGeom>
            <a:noFill/>
            <a:ln w="9525">
              <a:noFill/>
              <a:miter lim="800000"/>
              <a:headEnd/>
              <a:tailEnd/>
            </a:ln>
          </p:spPr>
        </p:pic>
        <p:sp>
          <p:nvSpPr>
            <p:cNvPr id="45" name="Text Box 3"/>
            <p:cNvSpPr txBox="1">
              <a:spLocks noChangeArrowheads="1"/>
            </p:cNvSpPr>
            <p:nvPr/>
          </p:nvSpPr>
          <p:spPr bwMode="auto">
            <a:xfrm>
              <a:off x="15974579" y="38927603"/>
              <a:ext cx="10028357" cy="20946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IOS2.3 proposal. Ip is plasma current, Ha is hydrogen alpha emission. ECRH power for all shots start at 105ms and end at 405ms. Loop voltage for Shots (18175-18188, 18180-18183) start at 130ms, 25ms after ECRH power. Loop voltage for Shots (18185-18187, 18198-18200, 18213-18214) start at 80ms, 25ms before ECRH power.</a:t>
              </a:r>
            </a:p>
            <a:p>
              <a:pPr algn="l" defTabSz="818845">
                <a:spcBef>
                  <a:spcPct val="0"/>
                </a:spcBef>
              </a:pPr>
              <a:endParaRPr lang="zh-CN" altLang="zh-CN" sz="1600" b="0" dirty="0" smtClean="0">
                <a:solidFill>
                  <a:schemeClr val="tx1"/>
                </a:solidFill>
                <a:latin typeface="Arial" pitchFamily="34" charset="0"/>
              </a:endParaRPr>
            </a:p>
          </p:txBody>
        </p:sp>
      </p:grpSp>
      <p:grpSp>
        <p:nvGrpSpPr>
          <p:cNvPr id="63" name="Group 52"/>
          <p:cNvGrpSpPr>
            <a:grpSpLocks/>
          </p:cNvGrpSpPr>
          <p:nvPr/>
        </p:nvGrpSpPr>
        <p:grpSpPr bwMode="auto">
          <a:xfrm>
            <a:off x="-234950" y="-1002377"/>
            <a:ext cx="5291138" cy="3552826"/>
            <a:chOff x="-183" y="-238"/>
            <a:chExt cx="3555" cy="2578"/>
          </a:xfrm>
        </p:grpSpPr>
        <p:grpSp>
          <p:nvGrpSpPr>
            <p:cNvPr id="64" name="Group 51"/>
            <p:cNvGrpSpPr>
              <a:grpSpLocks/>
            </p:cNvGrpSpPr>
            <p:nvPr/>
          </p:nvGrpSpPr>
          <p:grpSpPr bwMode="auto">
            <a:xfrm>
              <a:off x="-14" y="-8"/>
              <a:ext cx="3316" cy="2348"/>
              <a:chOff x="-14" y="-8"/>
              <a:chExt cx="3316" cy="2348"/>
            </a:xfrm>
          </p:grpSpPr>
          <p:sp>
            <p:nvSpPr>
              <p:cNvPr id="66" name="Rectangle 47"/>
              <p:cNvSpPr>
                <a:spLocks noChangeArrowheads="1"/>
              </p:cNvSpPr>
              <p:nvPr/>
            </p:nvSpPr>
            <p:spPr bwMode="auto">
              <a:xfrm>
                <a:off x="-14" y="-8"/>
                <a:ext cx="3255" cy="2203"/>
              </a:xfrm>
              <a:prstGeom prst="rect">
                <a:avLst/>
              </a:prstGeom>
              <a:solidFill>
                <a:schemeClr val="bg1"/>
              </a:solidFill>
              <a:ln w="9525" algn="ctr">
                <a:noFill/>
                <a:miter lim="800000"/>
                <a:headEnd/>
                <a:tailEnd/>
              </a:ln>
              <a:effectLst/>
            </p:spPr>
            <p:txBody>
              <a:bodyPr lIns="411401" tIns="205699" rIns="411401" bIns="205699" anchor="ctr">
                <a:spAutoFit/>
              </a:bodyPr>
              <a:lstStyle/>
              <a:p>
                <a:endParaRPr lang="zh-CN" altLang="en-US"/>
              </a:p>
            </p:txBody>
          </p:sp>
          <p:sp>
            <p:nvSpPr>
              <p:cNvPr id="67" name="Text Box 419"/>
              <p:cNvSpPr txBox="1">
                <a:spLocks noChangeArrowheads="1"/>
              </p:cNvSpPr>
              <p:nvPr/>
            </p:nvSpPr>
            <p:spPr bwMode="auto">
              <a:xfrm>
                <a:off x="1229" y="1602"/>
                <a:ext cx="2073" cy="738"/>
              </a:xfrm>
              <a:prstGeom prst="rect">
                <a:avLst/>
              </a:prstGeom>
              <a:noFill/>
              <a:ln w="9525">
                <a:noFill/>
                <a:miter lim="800000"/>
                <a:headEnd/>
                <a:tailEnd/>
              </a:ln>
              <a:effectLst>
                <a:outerShdw dist="107763" dir="18900000" algn="ctr" rotWithShape="0">
                  <a:srgbClr val="808080">
                    <a:alpha val="50000"/>
                  </a:srgbClr>
                </a:outerShdw>
              </a:effectLst>
            </p:spPr>
            <p:txBody>
              <a:bodyPr lIns="93317" tIns="46657" rIns="93317" bIns="46657">
                <a:spAutoFit/>
              </a:bodyPr>
              <a:lstStyle/>
              <a:p>
                <a:pPr algn="l" defTabSz="4200525">
                  <a:lnSpc>
                    <a:spcPct val="95000"/>
                  </a:lnSpc>
                </a:pPr>
                <a:r>
                  <a:rPr lang="en-US" altLang="zh-CN" sz="6400" i="1" dirty="0">
                    <a:solidFill>
                      <a:srgbClr val="006DA4"/>
                    </a:solidFill>
                    <a:effectLst>
                      <a:outerShdw blurRad="38100" dist="38100" dir="2700000" algn="tl">
                        <a:srgbClr val="C0C0C0"/>
                      </a:outerShdw>
                    </a:effectLst>
                    <a:latin typeface="Arial Black" pitchFamily="34" charset="0"/>
                    <a:ea typeface="华文彩云" pitchFamily="2" charset="-122"/>
                  </a:rPr>
                  <a:t>HL-2A</a:t>
                </a:r>
              </a:p>
            </p:txBody>
          </p:sp>
        </p:grpSp>
        <p:pic>
          <p:nvPicPr>
            <p:cNvPr id="65" name="Picture 71" descr="8"/>
            <p:cNvPicPr>
              <a:picLocks noChangeAspect="1" noChangeArrowheads="1"/>
            </p:cNvPicPr>
            <p:nvPr/>
          </p:nvPicPr>
          <p:blipFill>
            <a:blip r:embed="rId14"/>
            <a:srcRect/>
            <a:stretch>
              <a:fillRect/>
            </a:stretch>
          </p:blipFill>
          <p:spPr bwMode="auto">
            <a:xfrm>
              <a:off x="-183" y="-238"/>
              <a:ext cx="3555" cy="2562"/>
            </a:xfrm>
            <a:prstGeom prst="rect">
              <a:avLst/>
            </a:prstGeom>
            <a:noFill/>
            <a:ln w="9525">
              <a:noFill/>
              <a:miter lim="800000"/>
              <a:headEnd/>
              <a:tailEnd/>
            </a:ln>
            <a:effectLst>
              <a:outerShdw dist="179605" dir="2700000" algn="ctr" rotWithShape="0">
                <a:srgbClr val="808080">
                  <a:alpha val="50000"/>
                </a:srgbClr>
              </a:outerShdw>
            </a:effectLst>
          </p:spPr>
        </p:pic>
      </p:grpSp>
      <p:sp>
        <p:nvSpPr>
          <p:cNvPr id="53" name="Text Box 4"/>
          <p:cNvSpPr txBox="1">
            <a:spLocks noChangeArrowheads="1"/>
          </p:cNvSpPr>
          <p:nvPr/>
        </p:nvSpPr>
        <p:spPr bwMode="auto">
          <a:xfrm>
            <a:off x="5005137" y="-331767"/>
            <a:ext cx="18697074" cy="679001"/>
          </a:xfrm>
          <a:prstGeom prst="rect">
            <a:avLst/>
          </a:prstGeom>
          <a:noFill/>
          <a:ln w="9525">
            <a:noFill/>
            <a:miter lim="800000"/>
            <a:headEnd/>
            <a:tailEnd/>
          </a:ln>
          <a:effectLst/>
        </p:spPr>
        <p:txBody>
          <a:bodyPr wrap="square" lIns="93317" tIns="46657" rIns="93317" bIns="46657">
            <a:spAutoFit/>
          </a:bodyPr>
          <a:lstStyle/>
          <a:p>
            <a:pPr defTabSz="4200847">
              <a:lnSpc>
                <a:spcPct val="95000"/>
              </a:lnSpc>
            </a:pPr>
            <a:r>
              <a:rPr lang="en-US" altLang="zh-CN" sz="3600" dirty="0" smtClean="0">
                <a:solidFill>
                  <a:schemeClr val="bg1"/>
                </a:solidFill>
              </a:rPr>
              <a:t> </a:t>
            </a:r>
            <a:r>
              <a:rPr lang="en-US" altLang="zh-CN" sz="4000" dirty="0">
                <a:solidFill>
                  <a:schemeClr val="bg1"/>
                </a:solidFill>
              </a:rPr>
              <a:t>24</a:t>
            </a:r>
            <a:r>
              <a:rPr lang="en-US" altLang="zh-CN" sz="4000" baseline="30000" dirty="0">
                <a:solidFill>
                  <a:schemeClr val="bg1"/>
                </a:solidFill>
              </a:rPr>
              <a:t>th</a:t>
            </a:r>
            <a:r>
              <a:rPr lang="en-US" altLang="zh-CN" sz="4000" dirty="0">
                <a:solidFill>
                  <a:schemeClr val="bg1"/>
                </a:solidFill>
              </a:rPr>
              <a:t>  IAEA Fusion Energy Conference,  8-13 October 2012, San Diego, United States</a:t>
            </a:r>
          </a:p>
        </p:txBody>
      </p:sp>
      <p:sp>
        <p:nvSpPr>
          <p:cNvPr id="54" name="Text Box 4"/>
          <p:cNvSpPr txBox="1">
            <a:spLocks noChangeArrowheads="1"/>
          </p:cNvSpPr>
          <p:nvPr/>
        </p:nvSpPr>
        <p:spPr bwMode="auto">
          <a:xfrm>
            <a:off x="0" y="37009137"/>
            <a:ext cx="23774400" cy="620523"/>
          </a:xfrm>
          <a:prstGeom prst="rect">
            <a:avLst/>
          </a:prstGeom>
          <a:noFill/>
          <a:ln w="9525">
            <a:noFill/>
            <a:miter lim="800000"/>
            <a:headEnd/>
            <a:tailEnd/>
          </a:ln>
          <a:effectLst/>
        </p:spPr>
        <p:txBody>
          <a:bodyPr wrap="square" lIns="93317" tIns="46657" rIns="93317" bIns="46657">
            <a:spAutoFit/>
          </a:bodyPr>
          <a:lstStyle/>
          <a:p>
            <a:pPr defTabSz="4200847">
              <a:lnSpc>
                <a:spcPct val="95000"/>
              </a:lnSpc>
            </a:pPr>
            <a:r>
              <a:rPr lang="en-US" altLang="zh-CN" sz="3600" dirty="0" smtClean="0">
                <a:solidFill>
                  <a:srgbClr val="0033CC"/>
                </a:solidFill>
              </a:rPr>
              <a:t>Email:  songxm@swip.ac.cn   24</a:t>
            </a:r>
            <a:r>
              <a:rPr lang="en-US" altLang="zh-CN" sz="3600" baseline="30000" dirty="0" smtClean="0">
                <a:solidFill>
                  <a:srgbClr val="0033CC"/>
                </a:solidFill>
              </a:rPr>
              <a:t>th</a:t>
            </a:r>
            <a:r>
              <a:rPr lang="en-US" altLang="zh-CN" sz="3600" dirty="0" smtClean="0">
                <a:solidFill>
                  <a:srgbClr val="0033CC"/>
                </a:solidFill>
              </a:rPr>
              <a:t>  </a:t>
            </a:r>
            <a:r>
              <a:rPr lang="en-US" altLang="zh-CN" sz="3600" dirty="0">
                <a:solidFill>
                  <a:srgbClr val="0033CC"/>
                </a:solidFill>
              </a:rPr>
              <a:t>IAEA Fusion Energy Conference,  8-13 October 2012, San Diego, United States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a:spLocks noChangeArrowheads="1"/>
          </p:cNvSpPr>
          <p:nvPr/>
        </p:nvSpPr>
        <p:spPr bwMode="auto">
          <a:xfrm>
            <a:off x="0" y="-673767"/>
            <a:ext cx="27003375" cy="3080083"/>
          </a:xfrm>
          <a:prstGeom prst="rect">
            <a:avLst/>
          </a:prstGeom>
          <a:gradFill rotWithShape="1">
            <a:gsLst>
              <a:gs pos="0">
                <a:srgbClr val="00324C"/>
              </a:gs>
              <a:gs pos="100000">
                <a:srgbClr val="006DA4"/>
              </a:gs>
            </a:gsLst>
            <a:lin ang="0" scaled="1"/>
          </a:gradFill>
          <a:ln w="9525">
            <a:noFill/>
            <a:miter lim="800000"/>
            <a:headEnd/>
            <a:tailEnd/>
          </a:ln>
          <a:effectLst/>
        </p:spPr>
        <p:txBody>
          <a:bodyPr wrap="none" lIns="93335" tIns="46667" rIns="93335" bIns="46667" anchor="ctr"/>
          <a:lstStyle/>
          <a:p>
            <a:pPr defTabSz="4200525"/>
            <a:endParaRPr lang="zh-CN" altLang="zh-CN" sz="3600" dirty="0">
              <a:latin typeface="Arial" pitchFamily="34" charset="0"/>
            </a:endParaRPr>
          </a:p>
        </p:txBody>
      </p:sp>
      <p:grpSp>
        <p:nvGrpSpPr>
          <p:cNvPr id="38" name="Group 52"/>
          <p:cNvGrpSpPr>
            <a:grpSpLocks/>
          </p:cNvGrpSpPr>
          <p:nvPr/>
        </p:nvGrpSpPr>
        <p:grpSpPr bwMode="auto">
          <a:xfrm>
            <a:off x="-234950" y="-1002377"/>
            <a:ext cx="5291138" cy="3552826"/>
            <a:chOff x="-183" y="-238"/>
            <a:chExt cx="3555" cy="2578"/>
          </a:xfrm>
        </p:grpSpPr>
        <p:grpSp>
          <p:nvGrpSpPr>
            <p:cNvPr id="39" name="Group 51"/>
            <p:cNvGrpSpPr>
              <a:grpSpLocks/>
            </p:cNvGrpSpPr>
            <p:nvPr/>
          </p:nvGrpSpPr>
          <p:grpSpPr bwMode="auto">
            <a:xfrm>
              <a:off x="-14" y="-8"/>
              <a:ext cx="3316" cy="2348"/>
              <a:chOff x="-14" y="-8"/>
              <a:chExt cx="3316" cy="2348"/>
            </a:xfrm>
          </p:grpSpPr>
          <p:sp>
            <p:nvSpPr>
              <p:cNvPr id="41" name="Rectangle 47"/>
              <p:cNvSpPr>
                <a:spLocks noChangeArrowheads="1"/>
              </p:cNvSpPr>
              <p:nvPr/>
            </p:nvSpPr>
            <p:spPr bwMode="auto">
              <a:xfrm>
                <a:off x="-14" y="-8"/>
                <a:ext cx="3255" cy="2203"/>
              </a:xfrm>
              <a:prstGeom prst="rect">
                <a:avLst/>
              </a:prstGeom>
              <a:solidFill>
                <a:schemeClr val="bg1"/>
              </a:solidFill>
              <a:ln w="9525" algn="ctr">
                <a:noFill/>
                <a:miter lim="800000"/>
                <a:headEnd/>
                <a:tailEnd/>
              </a:ln>
              <a:effectLst/>
            </p:spPr>
            <p:txBody>
              <a:bodyPr lIns="411401" tIns="205699" rIns="411401" bIns="205699" anchor="ctr">
                <a:spAutoFit/>
              </a:bodyPr>
              <a:lstStyle/>
              <a:p>
                <a:endParaRPr lang="zh-CN" altLang="en-US"/>
              </a:p>
            </p:txBody>
          </p:sp>
          <p:sp>
            <p:nvSpPr>
              <p:cNvPr id="42" name="Text Box 419"/>
              <p:cNvSpPr txBox="1">
                <a:spLocks noChangeArrowheads="1"/>
              </p:cNvSpPr>
              <p:nvPr/>
            </p:nvSpPr>
            <p:spPr bwMode="auto">
              <a:xfrm>
                <a:off x="1229" y="1602"/>
                <a:ext cx="2073" cy="738"/>
              </a:xfrm>
              <a:prstGeom prst="rect">
                <a:avLst/>
              </a:prstGeom>
              <a:noFill/>
              <a:ln w="9525">
                <a:noFill/>
                <a:miter lim="800000"/>
                <a:headEnd/>
                <a:tailEnd/>
              </a:ln>
              <a:effectLst>
                <a:outerShdw dist="107763" dir="18900000" algn="ctr" rotWithShape="0">
                  <a:srgbClr val="808080">
                    <a:alpha val="50000"/>
                  </a:srgbClr>
                </a:outerShdw>
              </a:effectLst>
            </p:spPr>
            <p:txBody>
              <a:bodyPr lIns="93317" tIns="46657" rIns="93317" bIns="46657">
                <a:spAutoFit/>
              </a:bodyPr>
              <a:lstStyle/>
              <a:p>
                <a:pPr algn="l" defTabSz="4200525">
                  <a:lnSpc>
                    <a:spcPct val="95000"/>
                  </a:lnSpc>
                </a:pPr>
                <a:r>
                  <a:rPr lang="en-US" altLang="zh-CN" sz="6400" i="1" dirty="0">
                    <a:solidFill>
                      <a:srgbClr val="006DA4"/>
                    </a:solidFill>
                    <a:effectLst>
                      <a:outerShdw blurRad="38100" dist="38100" dir="2700000" algn="tl">
                        <a:srgbClr val="C0C0C0"/>
                      </a:outerShdw>
                    </a:effectLst>
                    <a:latin typeface="Arial Black" pitchFamily="34" charset="0"/>
                    <a:ea typeface="华文彩云" pitchFamily="2" charset="-122"/>
                  </a:rPr>
                  <a:t>HL-2A</a:t>
                </a:r>
              </a:p>
            </p:txBody>
          </p:sp>
        </p:grpSp>
        <p:pic>
          <p:nvPicPr>
            <p:cNvPr id="40" name="Picture 71" descr="8"/>
            <p:cNvPicPr>
              <a:picLocks noChangeAspect="1" noChangeArrowheads="1"/>
            </p:cNvPicPr>
            <p:nvPr/>
          </p:nvPicPr>
          <p:blipFill>
            <a:blip r:embed="rId2"/>
            <a:srcRect/>
            <a:stretch>
              <a:fillRect/>
            </a:stretch>
          </p:blipFill>
          <p:spPr bwMode="auto">
            <a:xfrm>
              <a:off x="-183" y="-238"/>
              <a:ext cx="3555" cy="2562"/>
            </a:xfrm>
            <a:prstGeom prst="rect">
              <a:avLst/>
            </a:prstGeom>
            <a:noFill/>
            <a:ln w="9525">
              <a:noFill/>
              <a:miter lim="800000"/>
              <a:headEnd/>
              <a:tailEnd/>
            </a:ln>
            <a:effectLst>
              <a:outerShdw dist="179605" dir="2700000" algn="ctr" rotWithShape="0">
                <a:srgbClr val="808080">
                  <a:alpha val="50000"/>
                </a:srgbClr>
              </a:outerShdw>
            </a:effectLst>
          </p:spPr>
        </p:pic>
      </p:grpSp>
      <p:sp>
        <p:nvSpPr>
          <p:cNvPr id="19459" name="Rectangle 3"/>
          <p:cNvSpPr>
            <a:spLocks noChangeArrowheads="1"/>
          </p:cNvSpPr>
          <p:nvPr/>
        </p:nvSpPr>
        <p:spPr bwMode="auto">
          <a:xfrm>
            <a:off x="11906" y="2423727"/>
            <a:ext cx="26991469" cy="421537"/>
          </a:xfrm>
          <a:prstGeom prst="rect">
            <a:avLst/>
          </a:prstGeom>
          <a:gradFill rotWithShape="1">
            <a:gsLst>
              <a:gs pos="0">
                <a:srgbClr val="003399"/>
              </a:gs>
              <a:gs pos="100000">
                <a:srgbClr val="003399">
                  <a:gamma/>
                  <a:tint val="5882"/>
                  <a:invGamma/>
                </a:srgbClr>
              </a:gs>
            </a:gsLst>
            <a:lin ang="5400000" scaled="1"/>
          </a:gradFill>
          <a:ln w="9525">
            <a:noFill/>
            <a:miter lim="800000"/>
            <a:headEnd/>
            <a:tailEnd/>
          </a:ln>
          <a:effectLst/>
        </p:spPr>
        <p:txBody>
          <a:bodyPr wrap="none" lIns="81885" tIns="40942" rIns="81885" bIns="40942" anchor="ctr"/>
          <a:lstStyle/>
          <a:p>
            <a:endParaRPr lang="zh-CN" altLang="en-US"/>
          </a:p>
        </p:txBody>
      </p:sp>
      <p:sp>
        <p:nvSpPr>
          <p:cNvPr id="19460" name="Text Box 4"/>
          <p:cNvSpPr txBox="1">
            <a:spLocks noChangeArrowheads="1"/>
          </p:cNvSpPr>
          <p:nvPr/>
        </p:nvSpPr>
        <p:spPr bwMode="auto">
          <a:xfrm>
            <a:off x="0" y="37009137"/>
            <a:ext cx="23774400" cy="620523"/>
          </a:xfrm>
          <a:prstGeom prst="rect">
            <a:avLst/>
          </a:prstGeom>
          <a:noFill/>
          <a:ln w="9525">
            <a:noFill/>
            <a:miter lim="800000"/>
            <a:headEnd/>
            <a:tailEnd/>
          </a:ln>
          <a:effectLst/>
        </p:spPr>
        <p:txBody>
          <a:bodyPr wrap="square" lIns="93317" tIns="46657" rIns="93317" bIns="46657">
            <a:spAutoFit/>
          </a:bodyPr>
          <a:lstStyle/>
          <a:p>
            <a:pPr defTabSz="4200847">
              <a:lnSpc>
                <a:spcPct val="95000"/>
              </a:lnSpc>
            </a:pPr>
            <a:r>
              <a:rPr lang="en-US" altLang="zh-CN" sz="3600" dirty="0" smtClean="0">
                <a:solidFill>
                  <a:srgbClr val="0033CC"/>
                </a:solidFill>
              </a:rPr>
              <a:t>Email:  songxm@swip.ac.cn   24</a:t>
            </a:r>
            <a:r>
              <a:rPr lang="en-US" altLang="zh-CN" sz="3600" baseline="30000" dirty="0" smtClean="0">
                <a:solidFill>
                  <a:srgbClr val="0033CC"/>
                </a:solidFill>
              </a:rPr>
              <a:t>th</a:t>
            </a:r>
            <a:r>
              <a:rPr lang="en-US" altLang="zh-CN" sz="3600" dirty="0" smtClean="0">
                <a:solidFill>
                  <a:srgbClr val="0033CC"/>
                </a:solidFill>
              </a:rPr>
              <a:t>  </a:t>
            </a:r>
            <a:r>
              <a:rPr lang="en-US" altLang="zh-CN" sz="3600" dirty="0">
                <a:solidFill>
                  <a:srgbClr val="0033CC"/>
                </a:solidFill>
              </a:rPr>
              <a:t>IAEA Fusion Energy Conference,  8-13 October 2012, San Diego, United States</a:t>
            </a:r>
          </a:p>
        </p:txBody>
      </p:sp>
      <p:sp>
        <p:nvSpPr>
          <p:cNvPr id="19461" name="Text Box 5"/>
          <p:cNvSpPr txBox="1">
            <a:spLocks noChangeArrowheads="1"/>
          </p:cNvSpPr>
          <p:nvPr/>
        </p:nvSpPr>
        <p:spPr bwMode="auto">
          <a:xfrm>
            <a:off x="23628985" y="-120315"/>
            <a:ext cx="3374390" cy="795956"/>
          </a:xfrm>
          <a:prstGeom prst="rect">
            <a:avLst/>
          </a:prstGeom>
          <a:noFill/>
          <a:ln w="9525">
            <a:noFill/>
            <a:miter lim="800000"/>
            <a:headEnd/>
            <a:tailEnd/>
          </a:ln>
          <a:effectLst/>
        </p:spPr>
        <p:txBody>
          <a:bodyPr wrap="square" lIns="93317" tIns="46657" rIns="93317" bIns="46657">
            <a:spAutoFit/>
          </a:bodyPr>
          <a:lstStyle/>
          <a:p>
            <a:pPr algn="l" defTabSz="4200847">
              <a:lnSpc>
                <a:spcPct val="95000"/>
              </a:lnSpc>
            </a:pPr>
            <a:r>
              <a:rPr lang="en-US" altLang="zh-CN" sz="4800" i="1" dirty="0" smtClean="0">
                <a:solidFill>
                  <a:schemeClr val="bg1"/>
                </a:solidFill>
              </a:rPr>
              <a:t>EX/P2-15</a:t>
            </a:r>
            <a:endParaRPr lang="en-US" altLang="zh-CN" sz="4800" i="1" dirty="0">
              <a:solidFill>
                <a:schemeClr val="bg1"/>
              </a:solidFill>
            </a:endParaRPr>
          </a:p>
        </p:txBody>
      </p:sp>
      <p:sp>
        <p:nvSpPr>
          <p:cNvPr id="19462" name="Line 6"/>
          <p:cNvSpPr>
            <a:spLocks noChangeShapeType="1"/>
          </p:cNvSpPr>
          <p:nvPr/>
        </p:nvSpPr>
        <p:spPr bwMode="auto">
          <a:xfrm flipV="1">
            <a:off x="14954250" y="21302783"/>
            <a:ext cx="1491258" cy="858228"/>
          </a:xfrm>
          <a:prstGeom prst="line">
            <a:avLst/>
          </a:prstGeom>
          <a:noFill/>
          <a:ln w="9525">
            <a:noFill/>
            <a:round/>
            <a:headEnd/>
            <a:tailEnd/>
          </a:ln>
          <a:effectLst/>
        </p:spPr>
        <p:txBody>
          <a:bodyPr lIns="368410" tIns="184203" rIns="368410" bIns="184203" anchor="ctr"/>
          <a:lstStyle/>
          <a:p>
            <a:endParaRPr lang="zh-CN" altLang="en-US"/>
          </a:p>
        </p:txBody>
      </p:sp>
      <p:sp>
        <p:nvSpPr>
          <p:cNvPr id="19463" name="Line 7"/>
          <p:cNvSpPr>
            <a:spLocks noChangeShapeType="1"/>
          </p:cNvSpPr>
          <p:nvPr/>
        </p:nvSpPr>
        <p:spPr bwMode="auto">
          <a:xfrm flipV="1">
            <a:off x="15097125" y="21333089"/>
            <a:ext cx="1333500" cy="927107"/>
          </a:xfrm>
          <a:prstGeom prst="line">
            <a:avLst/>
          </a:prstGeom>
          <a:noFill/>
          <a:ln w="9525">
            <a:noFill/>
            <a:round/>
            <a:headEnd/>
            <a:tailEnd/>
          </a:ln>
          <a:effectLst/>
        </p:spPr>
        <p:txBody>
          <a:bodyPr lIns="368410" tIns="184203" rIns="368410" bIns="184203" anchor="ctr"/>
          <a:lstStyle/>
          <a:p>
            <a:endParaRPr lang="zh-CN" altLang="en-US"/>
          </a:p>
        </p:txBody>
      </p:sp>
      <p:sp>
        <p:nvSpPr>
          <p:cNvPr id="19464" name="Line 8"/>
          <p:cNvSpPr>
            <a:spLocks noChangeShapeType="1"/>
          </p:cNvSpPr>
          <p:nvPr/>
        </p:nvSpPr>
        <p:spPr bwMode="auto">
          <a:xfrm flipV="1">
            <a:off x="15097126" y="21333090"/>
            <a:ext cx="1318617" cy="913331"/>
          </a:xfrm>
          <a:prstGeom prst="line">
            <a:avLst/>
          </a:prstGeom>
          <a:noFill/>
          <a:ln w="9525">
            <a:noFill/>
            <a:round/>
            <a:headEnd/>
            <a:tailEnd/>
          </a:ln>
          <a:effectLst/>
        </p:spPr>
        <p:txBody>
          <a:bodyPr lIns="368410" tIns="184203" rIns="368410" bIns="184203" anchor="ctr"/>
          <a:lstStyle/>
          <a:p>
            <a:endParaRPr lang="zh-CN" altLang="en-US"/>
          </a:p>
        </p:txBody>
      </p:sp>
      <p:sp>
        <p:nvSpPr>
          <p:cNvPr id="19465" name="Line 9"/>
          <p:cNvSpPr>
            <a:spLocks noChangeShapeType="1"/>
          </p:cNvSpPr>
          <p:nvPr/>
        </p:nvSpPr>
        <p:spPr bwMode="auto">
          <a:xfrm flipV="1">
            <a:off x="14906625" y="21058953"/>
            <a:ext cx="1587997" cy="1115834"/>
          </a:xfrm>
          <a:prstGeom prst="line">
            <a:avLst/>
          </a:prstGeom>
          <a:noFill/>
          <a:ln w="9525">
            <a:noFill/>
            <a:round/>
            <a:headEnd/>
            <a:tailEnd/>
          </a:ln>
          <a:effectLst/>
        </p:spPr>
        <p:txBody>
          <a:bodyPr lIns="368410" tIns="184203" rIns="368410" bIns="184203" anchor="ctr"/>
          <a:lstStyle/>
          <a:p>
            <a:endParaRPr lang="zh-CN" altLang="en-US"/>
          </a:p>
        </p:txBody>
      </p:sp>
      <p:sp>
        <p:nvSpPr>
          <p:cNvPr id="19467" name="Text Box 11"/>
          <p:cNvSpPr txBox="1">
            <a:spLocks noChangeArrowheads="1"/>
          </p:cNvSpPr>
          <p:nvPr/>
        </p:nvSpPr>
        <p:spPr bwMode="auto">
          <a:xfrm>
            <a:off x="23906263" y="37027774"/>
            <a:ext cx="2984003" cy="722859"/>
          </a:xfrm>
          <a:prstGeom prst="rect">
            <a:avLst/>
          </a:prstGeom>
          <a:noFill/>
          <a:ln w="9525">
            <a:noFill/>
            <a:miter lim="800000"/>
            <a:headEnd/>
            <a:tailEnd/>
          </a:ln>
          <a:effectLst/>
        </p:spPr>
        <p:txBody>
          <a:bodyPr lIns="93317" tIns="46657" rIns="93317" bIns="46657">
            <a:spAutoFit/>
          </a:bodyPr>
          <a:lstStyle/>
          <a:p>
            <a:pPr algn="l" defTabSz="4200847">
              <a:lnSpc>
                <a:spcPct val="95000"/>
              </a:lnSpc>
            </a:pPr>
            <a:r>
              <a:rPr lang="en-US" altLang="zh-CN" sz="4300" i="1" dirty="0" smtClean="0"/>
              <a:t>EX/P2-15</a:t>
            </a:r>
            <a:endParaRPr lang="en-US" altLang="zh-CN" sz="4300" i="1" dirty="0"/>
          </a:p>
        </p:txBody>
      </p:sp>
      <p:sp>
        <p:nvSpPr>
          <p:cNvPr id="19468" name="Rectangle 12"/>
          <p:cNvSpPr>
            <a:spLocks noChangeArrowheads="1"/>
          </p:cNvSpPr>
          <p:nvPr/>
        </p:nvSpPr>
        <p:spPr bwMode="auto">
          <a:xfrm>
            <a:off x="11906" y="36777056"/>
            <a:ext cx="26991469" cy="191482"/>
          </a:xfrm>
          <a:prstGeom prst="rect">
            <a:avLst/>
          </a:prstGeom>
          <a:gradFill rotWithShape="1">
            <a:gsLst>
              <a:gs pos="0">
                <a:srgbClr val="003399"/>
              </a:gs>
              <a:gs pos="100000">
                <a:srgbClr val="003399">
                  <a:gamma/>
                  <a:tint val="5882"/>
                  <a:invGamma/>
                </a:srgbClr>
              </a:gs>
            </a:gsLst>
            <a:lin ang="5400000" scaled="1"/>
          </a:gradFill>
          <a:ln w="9525">
            <a:noFill/>
            <a:miter lim="800000"/>
            <a:headEnd/>
            <a:tailEnd/>
          </a:ln>
          <a:effectLst/>
        </p:spPr>
        <p:txBody>
          <a:bodyPr wrap="none" lIns="81885" tIns="40942" rIns="81885" bIns="40942" anchor="ctr"/>
          <a:lstStyle/>
          <a:p>
            <a:endParaRPr lang="zh-CN" altLang="en-US"/>
          </a:p>
        </p:txBody>
      </p:sp>
      <p:grpSp>
        <p:nvGrpSpPr>
          <p:cNvPr id="35" name="组合 34"/>
          <p:cNvGrpSpPr/>
          <p:nvPr/>
        </p:nvGrpSpPr>
        <p:grpSpPr>
          <a:xfrm>
            <a:off x="2043004" y="3300549"/>
            <a:ext cx="11577746" cy="7311303"/>
            <a:chOff x="1661045" y="3620638"/>
            <a:chExt cx="11771176" cy="6658481"/>
          </a:xfrm>
        </p:grpSpPr>
        <p:grpSp>
          <p:nvGrpSpPr>
            <p:cNvPr id="28" name="组合 27"/>
            <p:cNvGrpSpPr/>
            <p:nvPr/>
          </p:nvGrpSpPr>
          <p:grpSpPr>
            <a:xfrm>
              <a:off x="1661045" y="3620638"/>
              <a:ext cx="11771176" cy="4703555"/>
              <a:chOff x="1661045" y="3620638"/>
              <a:chExt cx="4311650" cy="3783557"/>
            </a:xfrm>
          </p:grpSpPr>
          <p:pic>
            <p:nvPicPr>
              <p:cNvPr id="2052" name="Picture 4" descr="delayP"/>
              <p:cNvPicPr>
                <a:picLocks noChangeAspect="1" noChangeArrowheads="1"/>
              </p:cNvPicPr>
              <p:nvPr/>
            </p:nvPicPr>
            <p:blipFill>
              <a:blip r:embed="rId3"/>
              <a:srcRect l="4100" r="6085"/>
              <a:stretch>
                <a:fillRect/>
              </a:stretch>
            </p:blipFill>
            <p:spPr bwMode="auto">
              <a:xfrm>
                <a:off x="1661045" y="3620638"/>
                <a:ext cx="4311650" cy="1765300"/>
              </a:xfrm>
              <a:prstGeom prst="rect">
                <a:avLst/>
              </a:prstGeom>
              <a:noFill/>
              <a:ln w="9525">
                <a:noFill/>
                <a:miter lim="800000"/>
                <a:headEnd/>
                <a:tailEnd/>
              </a:ln>
            </p:spPr>
          </p:pic>
          <p:pic>
            <p:nvPicPr>
              <p:cNvPr id="2053" name="Picture 5" descr="delayU"/>
              <p:cNvPicPr>
                <a:picLocks noChangeAspect="1" noChangeArrowheads="1"/>
              </p:cNvPicPr>
              <p:nvPr/>
            </p:nvPicPr>
            <p:blipFill>
              <a:blip r:embed="rId4"/>
              <a:srcRect l="4233" r="6482"/>
              <a:stretch>
                <a:fillRect/>
              </a:stretch>
            </p:blipFill>
            <p:spPr bwMode="auto">
              <a:xfrm>
                <a:off x="1667771" y="5575395"/>
                <a:ext cx="4286250" cy="1828800"/>
              </a:xfrm>
              <a:prstGeom prst="rect">
                <a:avLst/>
              </a:prstGeom>
              <a:noFill/>
              <a:ln w="9525">
                <a:noFill/>
                <a:miter lim="800000"/>
                <a:headEnd/>
                <a:tailEnd/>
              </a:ln>
            </p:spPr>
          </p:pic>
        </p:grpSp>
        <p:sp>
          <p:nvSpPr>
            <p:cNvPr id="2054" name="Text Box 6"/>
            <p:cNvSpPr txBox="1">
              <a:spLocks noChangeArrowheads="1"/>
            </p:cNvSpPr>
            <p:nvPr/>
          </p:nvSpPr>
          <p:spPr bwMode="auto">
            <a:xfrm>
              <a:off x="2678291" y="8676929"/>
              <a:ext cx="10344026" cy="16021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Tdelay is the delay time,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 Black pentagram indicates the shots for earlier application of loop voltage, the red circle indicates the shots for later application of loop voltage.</a:t>
              </a:r>
              <a:endParaRPr lang="zh-CN" altLang="zh-CN" sz="2100" dirty="0" smtClean="0"/>
            </a:p>
          </p:txBody>
        </p:sp>
      </p:grpSp>
      <p:grpSp>
        <p:nvGrpSpPr>
          <p:cNvPr id="32" name="组合 31"/>
          <p:cNvGrpSpPr/>
          <p:nvPr/>
        </p:nvGrpSpPr>
        <p:grpSpPr>
          <a:xfrm>
            <a:off x="2175084" y="18225833"/>
            <a:ext cx="11564979" cy="7569873"/>
            <a:chOff x="16421100" y="11401061"/>
            <a:chExt cx="10096500" cy="5454549"/>
          </a:xfrm>
        </p:grpSpPr>
        <p:pic>
          <p:nvPicPr>
            <p:cNvPr id="2055" name="Picture 7" descr="BvEffect1"/>
            <p:cNvPicPr>
              <a:picLocks noChangeAspect="1" noChangeArrowheads="1"/>
            </p:cNvPicPr>
            <p:nvPr/>
          </p:nvPicPr>
          <p:blipFill>
            <a:blip r:embed="rId5"/>
            <a:srcRect r="5907"/>
            <a:stretch>
              <a:fillRect/>
            </a:stretch>
          </p:blipFill>
          <p:spPr bwMode="auto">
            <a:xfrm>
              <a:off x="16421100" y="11401061"/>
              <a:ext cx="10096500" cy="4526673"/>
            </a:xfrm>
            <a:prstGeom prst="rect">
              <a:avLst/>
            </a:prstGeom>
            <a:noFill/>
            <a:ln w="9525">
              <a:noFill/>
              <a:miter lim="800000"/>
              <a:headEnd/>
              <a:tailEnd/>
            </a:ln>
          </p:spPr>
        </p:pic>
        <p:sp>
          <p:nvSpPr>
            <p:cNvPr id="2056" name="Text Box 8"/>
            <p:cNvSpPr txBox="1">
              <a:spLocks noChangeArrowheads="1"/>
            </p:cNvSpPr>
            <p:nvPr/>
          </p:nvSpPr>
          <p:spPr bwMode="auto">
            <a:xfrm>
              <a:off x="17356556" y="16023341"/>
              <a:ext cx="8648700" cy="8322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1" algn="just" defTabSz="818845">
                <a:spcBef>
                  <a:spcPct val="0"/>
                </a:spcBef>
              </a:pPr>
              <a:r>
                <a:rPr lang="en-US" altLang="zh-CN" sz="2100" dirty="0" smtClean="0"/>
                <a:t>  The effect of vertical field. Iv is the current in vertical field coils, Ip is plasma current, Ha is hydrogen alpha emission,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 </a:t>
              </a:r>
              <a:endParaRPr lang="zh-CN" altLang="zh-CN" sz="1600" b="0" dirty="0" smtClean="0">
                <a:solidFill>
                  <a:schemeClr val="tx1"/>
                </a:solidFill>
                <a:latin typeface="Arial" pitchFamily="34" charset="0"/>
              </a:endParaRPr>
            </a:p>
          </p:txBody>
        </p:sp>
      </p:grpSp>
      <p:grpSp>
        <p:nvGrpSpPr>
          <p:cNvPr id="31" name="组合 30"/>
          <p:cNvGrpSpPr/>
          <p:nvPr/>
        </p:nvGrpSpPr>
        <p:grpSpPr>
          <a:xfrm>
            <a:off x="14169065" y="18521606"/>
            <a:ext cx="10608469" cy="7334247"/>
            <a:chOff x="2095500" y="18699433"/>
            <a:chExt cx="11315700" cy="5591062"/>
          </a:xfrm>
        </p:grpSpPr>
        <p:pic>
          <p:nvPicPr>
            <p:cNvPr id="2057" name="Picture 9" descr="pureOK"/>
            <p:cNvPicPr>
              <a:picLocks noChangeAspect="1" noChangeArrowheads="1"/>
            </p:cNvPicPr>
            <p:nvPr/>
          </p:nvPicPr>
          <p:blipFill>
            <a:blip r:embed="rId6"/>
            <a:srcRect t="3278" r="7266"/>
            <a:stretch>
              <a:fillRect/>
            </a:stretch>
          </p:blipFill>
          <p:spPr bwMode="auto">
            <a:xfrm>
              <a:off x="2095500" y="18699433"/>
              <a:ext cx="11315700" cy="4235450"/>
            </a:xfrm>
            <a:prstGeom prst="rect">
              <a:avLst/>
            </a:prstGeom>
            <a:noFill/>
            <a:ln w="9525">
              <a:noFill/>
              <a:miter lim="800000"/>
              <a:headEnd/>
              <a:tailEnd/>
            </a:ln>
          </p:spPr>
        </p:pic>
        <p:sp>
          <p:nvSpPr>
            <p:cNvPr id="2058" name="Text Box 10"/>
            <p:cNvSpPr txBox="1">
              <a:spLocks noChangeArrowheads="1"/>
            </p:cNvSpPr>
            <p:nvPr/>
          </p:nvSpPr>
          <p:spPr bwMode="auto">
            <a:xfrm>
              <a:off x="3248526" y="23107651"/>
              <a:ext cx="9724524" cy="11828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1" algn="just" defTabSz="818845">
                <a:spcBef>
                  <a:spcPct val="0"/>
                </a:spcBef>
              </a:pPr>
              <a:r>
                <a:rPr lang="en-US" altLang="zh-CN" sz="2100" dirty="0" smtClean="0"/>
                <a:t>  Waveform for minimum ECRH power and pure ohmic start up. Ip is plasma current,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 Ha is hydrogen alpha emission.</a:t>
              </a:r>
              <a:endParaRPr lang="zh-CN" altLang="zh-CN" sz="1600" b="0" dirty="0" smtClean="0">
                <a:solidFill>
                  <a:schemeClr val="tx1"/>
                </a:solidFill>
                <a:latin typeface="Arial" pitchFamily="34" charset="0"/>
              </a:endParaRPr>
            </a:p>
          </p:txBody>
        </p:sp>
      </p:grpSp>
      <p:grpSp>
        <p:nvGrpSpPr>
          <p:cNvPr id="33" name="组合 32"/>
          <p:cNvGrpSpPr/>
          <p:nvPr/>
        </p:nvGrpSpPr>
        <p:grpSpPr>
          <a:xfrm>
            <a:off x="14455754" y="11129626"/>
            <a:ext cx="10340578" cy="7110247"/>
            <a:chOff x="2305050" y="10896600"/>
            <a:chExt cx="11029950" cy="6332621"/>
          </a:xfrm>
        </p:grpSpPr>
        <p:pic>
          <p:nvPicPr>
            <p:cNvPr id="2059" name="Picture 11" descr="Runaway"/>
            <p:cNvPicPr>
              <a:picLocks noChangeAspect="1" noChangeArrowheads="1"/>
            </p:cNvPicPr>
            <p:nvPr/>
          </p:nvPicPr>
          <p:blipFill>
            <a:blip r:embed="rId7"/>
            <a:srcRect l="1727" t="3612" r="7755" b="1813"/>
            <a:stretch>
              <a:fillRect/>
            </a:stretch>
          </p:blipFill>
          <p:spPr bwMode="auto">
            <a:xfrm>
              <a:off x="2305050" y="10896600"/>
              <a:ext cx="11029950" cy="4634931"/>
            </a:xfrm>
            <a:prstGeom prst="rect">
              <a:avLst/>
            </a:prstGeom>
            <a:noFill/>
            <a:ln w="9525">
              <a:noFill/>
              <a:miter lim="800000"/>
              <a:headEnd/>
              <a:tailEnd/>
            </a:ln>
          </p:spPr>
        </p:pic>
        <p:sp>
          <p:nvSpPr>
            <p:cNvPr id="2060" name="Text Box 12"/>
            <p:cNvSpPr txBox="1">
              <a:spLocks noChangeArrowheads="1"/>
            </p:cNvSpPr>
            <p:nvPr/>
          </p:nvSpPr>
          <p:spPr bwMode="auto">
            <a:xfrm>
              <a:off x="3296653" y="15868651"/>
              <a:ext cx="9828796" cy="13605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Runaway phenomena in low voltage start up discharge. U</a:t>
              </a:r>
              <a:r>
                <a:rPr lang="en-US" altLang="zh-CN" sz="2100" baseline="-25000" dirty="0" smtClean="0"/>
                <a:t>Loop</a:t>
              </a:r>
              <a:r>
                <a:rPr lang="en-US" altLang="zh-CN" sz="2100" dirty="0" smtClean="0"/>
                <a:t> is loop voltage, ne is plasma density. Gas is the voltage to control GAS PUFF, Hx is hard X-ray radiation.</a:t>
              </a:r>
              <a:endParaRPr lang="zh-CN" altLang="zh-CN" sz="2100" dirty="0" smtClean="0"/>
            </a:p>
          </p:txBody>
        </p:sp>
      </p:grpSp>
      <p:grpSp>
        <p:nvGrpSpPr>
          <p:cNvPr id="34" name="组合 33"/>
          <p:cNvGrpSpPr/>
          <p:nvPr/>
        </p:nvGrpSpPr>
        <p:grpSpPr>
          <a:xfrm>
            <a:off x="2225777" y="11025221"/>
            <a:ext cx="11562412" cy="7166525"/>
            <a:chOff x="17148942" y="3411920"/>
            <a:chExt cx="9380929" cy="6742733"/>
          </a:xfrm>
        </p:grpSpPr>
        <p:pic>
          <p:nvPicPr>
            <p:cNvPr id="2061" name="Picture 13" descr="ios23"/>
            <p:cNvPicPr>
              <a:picLocks noChangeAspect="1" noChangeArrowheads="1"/>
            </p:cNvPicPr>
            <p:nvPr/>
          </p:nvPicPr>
          <p:blipFill>
            <a:blip r:embed="rId8"/>
            <a:srcRect r="5288"/>
            <a:stretch>
              <a:fillRect/>
            </a:stretch>
          </p:blipFill>
          <p:spPr bwMode="auto">
            <a:xfrm>
              <a:off x="17148942" y="3411920"/>
              <a:ext cx="9380929" cy="4943803"/>
            </a:xfrm>
            <a:prstGeom prst="rect">
              <a:avLst/>
            </a:prstGeom>
            <a:noFill/>
            <a:ln w="9525">
              <a:noFill/>
              <a:miter lim="800000"/>
              <a:headEnd/>
              <a:tailEnd/>
            </a:ln>
          </p:spPr>
        </p:pic>
        <p:sp>
          <p:nvSpPr>
            <p:cNvPr id="2062" name="Text Box 14"/>
            <p:cNvSpPr txBox="1">
              <a:spLocks noChangeArrowheads="1"/>
            </p:cNvSpPr>
            <p:nvPr/>
          </p:nvSpPr>
          <p:spPr bwMode="auto">
            <a:xfrm>
              <a:off x="18024446" y="8794826"/>
              <a:ext cx="8084080" cy="13598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defTabSz="818845">
                <a:spcBef>
                  <a:spcPct val="0"/>
                </a:spcBef>
              </a:pPr>
              <a:r>
                <a:rPr lang="en-US" altLang="zh-CN" sz="2100" dirty="0" smtClean="0"/>
                <a:t>   The typical waveforms for IOS2.3 experiment. Ip is plasma current, U</a:t>
              </a:r>
              <a:r>
                <a:rPr lang="en-US" altLang="zh-CN" sz="2100" baseline="-25000" dirty="0" smtClean="0"/>
                <a:t>Loop</a:t>
              </a:r>
              <a:r>
                <a:rPr lang="en-US" altLang="zh-CN" sz="2100" dirty="0" smtClean="0"/>
                <a:t> is loop voltage, P</a:t>
              </a:r>
              <a:r>
                <a:rPr lang="en-US" altLang="zh-CN" sz="2100" baseline="-25000" dirty="0" smtClean="0"/>
                <a:t>ECRH</a:t>
              </a:r>
              <a:r>
                <a:rPr lang="en-US" altLang="zh-CN" sz="2100" dirty="0" smtClean="0"/>
                <a:t> is ECRH power, Ha is hydrogen alpha emission, Ioh is the current in ohmic coils, Iv is the current in vertical field coils.</a:t>
              </a:r>
            </a:p>
            <a:p>
              <a:pPr algn="l" defTabSz="818845">
                <a:spcBef>
                  <a:spcPct val="0"/>
                </a:spcBef>
              </a:pPr>
              <a:endParaRPr lang="zh-CN" altLang="zh-CN" sz="1600" b="0" dirty="0" smtClean="0">
                <a:solidFill>
                  <a:schemeClr val="tx1"/>
                </a:solidFill>
                <a:latin typeface="Arial" pitchFamily="34" charset="0"/>
              </a:endParaRPr>
            </a:p>
          </p:txBody>
        </p:sp>
      </p:grpSp>
      <p:sp>
        <p:nvSpPr>
          <p:cNvPr id="29" name="Text Box 10"/>
          <p:cNvSpPr txBox="1">
            <a:spLocks noChangeArrowheads="1"/>
          </p:cNvSpPr>
          <p:nvPr/>
        </p:nvSpPr>
        <p:spPr bwMode="auto">
          <a:xfrm>
            <a:off x="3261686" y="26132590"/>
            <a:ext cx="21538406" cy="7676148"/>
          </a:xfrm>
          <a:prstGeom prst="rect">
            <a:avLst/>
          </a:prstGeom>
          <a:solidFill>
            <a:srgbClr val="FFFFFF"/>
          </a:solidFill>
          <a:ln w="9525">
            <a:solidFill>
              <a:srgbClr val="000000"/>
            </a:solidFill>
            <a:miter lim="800000"/>
            <a:headEnd/>
            <a:tailEnd/>
          </a:ln>
        </p:spPr>
        <p:txBody>
          <a:bodyPr vert="horz" wrap="square" lIns="81885" tIns="40942" rIns="81885" bIns="40942" numCol="1" anchor="t" anchorCtr="0" compatLnSpc="1">
            <a:prstTxWarp prst="textNoShape">
              <a:avLst/>
            </a:prstTxWarp>
          </a:bodyPr>
          <a:lstStyle/>
          <a:p>
            <a:pPr algn="just"/>
            <a:r>
              <a:rPr lang="en-US" sz="2900" dirty="0" smtClean="0"/>
              <a:t> </a:t>
            </a:r>
            <a:r>
              <a:rPr lang="en-US" dirty="0" smtClean="0"/>
              <a:t>Summary:</a:t>
            </a:r>
          </a:p>
          <a:p>
            <a:pPr algn="just"/>
            <a:r>
              <a:rPr lang="en-US" sz="2900" dirty="0" smtClean="0"/>
              <a:t>  </a:t>
            </a:r>
            <a:r>
              <a:rPr lang="en-US" sz="3600" dirty="0" smtClean="0"/>
              <a:t>ECRH pre-ionization and assisted startup experiments have been carried out on HL-2A. The results show that minimum power and low loop voltage for successful establishment of plasma is strongly dependent on wall condition, and also dependent on other parameters such as prefill gas pressure, field null structure and toroidal injection angle. The results </a:t>
            </a:r>
            <a:r>
              <a:rPr lang="en-US" sz="3600" smtClean="0"/>
              <a:t>also clarify </a:t>
            </a:r>
            <a:r>
              <a:rPr lang="en-US" sz="3600" dirty="0" smtClean="0"/>
              <a:t>the IOS2.3 issue that there is no problem when ECRH power is launched after the application of the reduced loop voltage, which is the situation operating in ITER during its commissioning phase. The minimum breakdown voltage was successfully reduced down to 0.5V, corresponding to toroidal electric field of 0.05V/m, which is 6 times smaller than the ITER value of 0.3V/m, it is also the smallest value ever obtained by Tokamak. The minimum ECRH powers are about 200kW for O1- mode and 300kW for X2-mode. The minimum loop voltage for successful pure ohmic breakdown without optimization is 3.4V.   There is no any detected plasma current ( about 1kA) observed during pre-ionization phase as reported on KSTAR.</a:t>
            </a:r>
            <a:endParaRPr lang="zh-CN" altLang="en-US" sz="3600" dirty="0" smtClean="0"/>
          </a:p>
          <a:p>
            <a:pPr algn="l" defTabSz="818845">
              <a:spcBef>
                <a:spcPct val="0"/>
              </a:spcBef>
            </a:pPr>
            <a:endParaRPr lang="zh-CN" altLang="zh-CN" sz="1600" b="0" dirty="0" smtClean="0">
              <a:solidFill>
                <a:schemeClr val="tx1"/>
              </a:solidFill>
              <a:latin typeface="Arial" pitchFamily="34" charset="0"/>
            </a:endParaRPr>
          </a:p>
        </p:txBody>
      </p:sp>
      <p:sp>
        <p:nvSpPr>
          <p:cNvPr id="30" name="Text Box 10"/>
          <p:cNvSpPr txBox="1">
            <a:spLocks noChangeArrowheads="1"/>
          </p:cNvSpPr>
          <p:nvPr/>
        </p:nvSpPr>
        <p:spPr bwMode="auto">
          <a:xfrm>
            <a:off x="3194008" y="34622132"/>
            <a:ext cx="21538406" cy="1665109"/>
          </a:xfrm>
          <a:prstGeom prst="rect">
            <a:avLst/>
          </a:prstGeom>
          <a:solidFill>
            <a:srgbClr val="FFFFFF"/>
          </a:solidFill>
          <a:ln w="9525">
            <a:solidFill>
              <a:srgbClr val="000000"/>
            </a:solidFill>
            <a:miter lim="800000"/>
            <a:headEnd/>
            <a:tailEnd/>
          </a:ln>
        </p:spPr>
        <p:txBody>
          <a:bodyPr vert="horz" wrap="square" lIns="81885" tIns="40942" rIns="81885" bIns="40942" numCol="1" anchor="t" anchorCtr="0" compatLnSpc="1">
            <a:prstTxWarp prst="textNoShape">
              <a:avLst/>
            </a:prstTxWarp>
          </a:bodyPr>
          <a:lstStyle/>
          <a:p>
            <a:pPr algn="just"/>
            <a:r>
              <a:rPr lang="en-US" sz="3600" dirty="0" smtClean="0"/>
              <a:t>  This work is partially supported by the National Nature Science Foundation of China under Grant No.10835009 and partially by the Chinese National Magnetic Confinement Fusion Science Program under Grant No. 2009GB103005.</a:t>
            </a:r>
          </a:p>
          <a:p>
            <a:pPr algn="l"/>
            <a:endParaRPr lang="en-US" sz="2900" dirty="0" smtClean="0"/>
          </a:p>
          <a:p>
            <a:pPr algn="l" defTabSz="818845">
              <a:spcBef>
                <a:spcPct val="0"/>
              </a:spcBef>
            </a:pPr>
            <a:endParaRPr lang="zh-CN" altLang="zh-CN" sz="1600" b="0" dirty="0" smtClean="0">
              <a:solidFill>
                <a:schemeClr val="tx1"/>
              </a:solidFill>
              <a:latin typeface="Arial" pitchFamily="34" charset="0"/>
            </a:endParaRPr>
          </a:p>
        </p:txBody>
      </p:sp>
      <p:sp>
        <p:nvSpPr>
          <p:cNvPr id="36" name="Text Box 13"/>
          <p:cNvSpPr txBox="1">
            <a:spLocks noChangeArrowheads="1"/>
          </p:cNvSpPr>
          <p:nvPr/>
        </p:nvSpPr>
        <p:spPr bwMode="auto">
          <a:xfrm>
            <a:off x="15089604" y="3371850"/>
            <a:ext cx="9561596" cy="6854991"/>
          </a:xfrm>
          <a:prstGeom prst="rect">
            <a:avLst/>
          </a:prstGeom>
          <a:solidFill>
            <a:srgbClr val="FFFFFF"/>
          </a:solidFill>
          <a:ln w="9525">
            <a:solidFill>
              <a:srgbClr val="000000"/>
            </a:solidFill>
            <a:miter lim="800000"/>
            <a:headEnd/>
            <a:tailEnd/>
          </a:ln>
        </p:spPr>
        <p:txBody>
          <a:bodyPr vert="horz" wrap="square" lIns="81885" tIns="40942" rIns="81885" bIns="40942" numCol="1" anchor="t" anchorCtr="0" compatLnSpc="1">
            <a:prstTxWarp prst="textNoShape">
              <a:avLst/>
            </a:prstTxWarp>
          </a:bodyPr>
          <a:lstStyle/>
          <a:p>
            <a:pPr lvl="0" algn="just">
              <a:spcBef>
                <a:spcPct val="0"/>
              </a:spcBef>
            </a:pPr>
            <a:r>
              <a:rPr lang="en-US" altLang="zh-CN" sz="3200" dirty="0" smtClean="0"/>
              <a:t>   It is concluded that the earlier application of loop voltage does not delay or hinder the avalanche formation on HL-2A, and even better than that of later application of loop voltage. There is no problem for earlier application of loop voltage. The shorter delay times for earlier application of loop voltage may explain as follow: the earlier application of loop voltage may accelerate the initial free electrons (with energy about 0.03 eV) to a higher energy value close to subcritical energy, when X2 mode ECRH switches on, the X2 mode absorption rate by electron is faster due to its higher energy, which causes the earlier breakdown.</a:t>
            </a:r>
            <a:endParaRPr lang="zh-CN" altLang="zh-CN" sz="3200" dirty="0" smtClean="0"/>
          </a:p>
        </p:txBody>
      </p:sp>
      <p:sp>
        <p:nvSpPr>
          <p:cNvPr id="43" name="Text Box 4"/>
          <p:cNvSpPr txBox="1">
            <a:spLocks noChangeArrowheads="1"/>
          </p:cNvSpPr>
          <p:nvPr/>
        </p:nvSpPr>
        <p:spPr bwMode="auto">
          <a:xfrm>
            <a:off x="4716379" y="101367"/>
            <a:ext cx="18624884" cy="679001"/>
          </a:xfrm>
          <a:prstGeom prst="rect">
            <a:avLst/>
          </a:prstGeom>
          <a:noFill/>
          <a:ln w="9525">
            <a:noFill/>
            <a:miter lim="800000"/>
            <a:headEnd/>
            <a:tailEnd/>
          </a:ln>
          <a:effectLst/>
        </p:spPr>
        <p:txBody>
          <a:bodyPr wrap="square" lIns="93317" tIns="46657" rIns="93317" bIns="46657">
            <a:spAutoFit/>
          </a:bodyPr>
          <a:lstStyle/>
          <a:p>
            <a:pPr defTabSz="4200847">
              <a:lnSpc>
                <a:spcPct val="95000"/>
              </a:lnSpc>
            </a:pPr>
            <a:r>
              <a:rPr lang="en-US" altLang="zh-CN" sz="4000" dirty="0" smtClean="0">
                <a:solidFill>
                  <a:schemeClr val="bg1"/>
                </a:solidFill>
              </a:rPr>
              <a:t> </a:t>
            </a:r>
            <a:r>
              <a:rPr lang="en-US" altLang="zh-CN" sz="4000" dirty="0">
                <a:solidFill>
                  <a:schemeClr val="bg1"/>
                </a:solidFill>
              </a:rPr>
              <a:t>24</a:t>
            </a:r>
            <a:r>
              <a:rPr lang="en-US" altLang="zh-CN" sz="4000" baseline="30000" dirty="0">
                <a:solidFill>
                  <a:schemeClr val="bg1"/>
                </a:solidFill>
              </a:rPr>
              <a:t>th</a:t>
            </a:r>
            <a:r>
              <a:rPr lang="en-US" altLang="zh-CN" sz="4000" dirty="0">
                <a:solidFill>
                  <a:schemeClr val="bg1"/>
                </a:solidFill>
              </a:rPr>
              <a:t>  IAEA Fusion Energy Conference,  8-13 October 2012, San Diego, United States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CC99"/>
          </a:solidFill>
          <a:prstDash val="solid"/>
          <a:round/>
          <a:headEnd type="none" w="med" len="med"/>
          <a:tailEnd type="none" w="med" len="med"/>
        </a:ln>
        <a:effectLst/>
      </a:spPr>
      <a:bodyPr vert="horz" wrap="square" lIns="411401" tIns="205699" rIns="411401" bIns="205699" numCol="1" anchor="t" anchorCtr="0" compatLnSpc="1">
        <a:prstTxWarp prst="textNoShape">
          <a:avLst/>
        </a:prstTxWarp>
        <a:spAutoFit/>
      </a:bodyPr>
      <a:lstStyle>
        <a:defPPr marL="0" marR="0" indent="0" algn="ctr" defTabSz="4691063" rtl="0" eaLnBrk="1" fontAlgn="base" latinLnBrk="0" hangingPunct="1">
          <a:lnSpc>
            <a:spcPct val="100000"/>
          </a:lnSpc>
          <a:spcBef>
            <a:spcPct val="50000"/>
          </a:spcBef>
          <a:spcAft>
            <a:spcPct val="0"/>
          </a:spcAft>
          <a:buClrTx/>
          <a:buSzTx/>
          <a:buFontTx/>
          <a:buNone/>
          <a:tabLst/>
          <a:defRPr kumimoji="0" lang="zh-CN" altLang="en-US" sz="4700" b="1" i="0" u="none" strike="noStrike" cap="none" normalizeH="0" baseline="0" smtClean="0">
            <a:ln>
              <a:noFill/>
            </a:ln>
            <a:solidFill>
              <a:srgbClr val="0000CC"/>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solidFill>
            <a:srgbClr val="FFCC99"/>
          </a:solidFill>
          <a:prstDash val="solid"/>
          <a:round/>
          <a:headEnd type="none" w="med" len="med"/>
          <a:tailEnd type="none" w="med" len="med"/>
        </a:ln>
        <a:effectLst/>
      </a:spPr>
      <a:bodyPr vert="horz" wrap="square" lIns="411401" tIns="205699" rIns="411401" bIns="205699" numCol="1" anchor="t" anchorCtr="0" compatLnSpc="1">
        <a:prstTxWarp prst="textNoShape">
          <a:avLst/>
        </a:prstTxWarp>
        <a:spAutoFit/>
      </a:bodyPr>
      <a:lstStyle>
        <a:defPPr marL="0" marR="0" indent="0" algn="ctr" defTabSz="4691063" rtl="0" eaLnBrk="1" fontAlgn="base" latinLnBrk="0" hangingPunct="1">
          <a:lnSpc>
            <a:spcPct val="100000"/>
          </a:lnSpc>
          <a:spcBef>
            <a:spcPct val="50000"/>
          </a:spcBef>
          <a:spcAft>
            <a:spcPct val="0"/>
          </a:spcAft>
          <a:buClrTx/>
          <a:buSzTx/>
          <a:buFontTx/>
          <a:buNone/>
          <a:tabLst/>
          <a:defRPr kumimoji="0" lang="zh-CN" altLang="en-US" sz="4700" b="1" i="0" u="none" strike="noStrike" cap="none" normalizeH="0" baseline="0" smtClean="0">
            <a:ln>
              <a:noFill/>
            </a:ln>
            <a:solidFill>
              <a:srgbClr val="0000CC"/>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5785</TotalTime>
  <Words>1175</Words>
  <Application>Microsoft Office PowerPoint</Application>
  <PresentationFormat>自定义</PresentationFormat>
  <Paragraphs>35</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幻灯片 1</vt:lpstr>
      <vt:lpstr>幻灯片 2</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wl</dc:creator>
  <cp:lastModifiedBy>user</cp:lastModifiedBy>
  <cp:revision>416</cp:revision>
  <dcterms:created xsi:type="dcterms:W3CDTF">2006-10-07T01:08:45Z</dcterms:created>
  <dcterms:modified xsi:type="dcterms:W3CDTF">2012-09-24T00:44:17Z</dcterms:modified>
</cp:coreProperties>
</file>