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6"/>
  </p:notesMasterIdLst>
  <p:sldIdLst>
    <p:sldId id="303" r:id="rId2"/>
    <p:sldId id="262" r:id="rId3"/>
    <p:sldId id="264" r:id="rId4"/>
    <p:sldId id="265" r:id="rId5"/>
    <p:sldId id="330" r:id="rId6"/>
    <p:sldId id="304" r:id="rId7"/>
    <p:sldId id="305" r:id="rId8"/>
    <p:sldId id="346" r:id="rId9"/>
    <p:sldId id="351" r:id="rId10"/>
    <p:sldId id="309" r:id="rId11"/>
    <p:sldId id="310" r:id="rId12"/>
    <p:sldId id="320" r:id="rId13"/>
    <p:sldId id="321" r:id="rId14"/>
    <p:sldId id="322" r:id="rId15"/>
    <p:sldId id="323" r:id="rId16"/>
    <p:sldId id="312" r:id="rId17"/>
    <p:sldId id="313" r:id="rId18"/>
    <p:sldId id="308" r:id="rId19"/>
    <p:sldId id="331" r:id="rId20"/>
    <p:sldId id="290" r:id="rId21"/>
    <p:sldId id="291" r:id="rId22"/>
    <p:sldId id="318" r:id="rId23"/>
    <p:sldId id="319" r:id="rId24"/>
    <p:sldId id="350" r:id="rId25"/>
    <p:sldId id="324" r:id="rId26"/>
    <p:sldId id="325" r:id="rId27"/>
    <p:sldId id="326" r:id="rId28"/>
    <p:sldId id="333" r:id="rId29"/>
    <p:sldId id="339" r:id="rId30"/>
    <p:sldId id="337" r:id="rId31"/>
    <p:sldId id="338" r:id="rId32"/>
    <p:sldId id="329" r:id="rId33"/>
    <p:sldId id="348" r:id="rId34"/>
    <p:sldId id="352" r:id="rId35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68" autoAdjust="0"/>
    <p:restoredTop sz="94676" autoAdjust="0"/>
  </p:normalViewPr>
  <p:slideViewPr>
    <p:cSldViewPr>
      <p:cViewPr>
        <p:scale>
          <a:sx n="90" d="100"/>
          <a:sy n="90" d="100"/>
        </p:scale>
        <p:origin x="-58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0EA5D2-47B7-42F9-819D-0438BF0798BC}" type="datetimeFigureOut">
              <a:rPr lang="de-DE" smtClean="0"/>
              <a:pPr/>
              <a:t>12.10.2012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6E33B9-943B-49E3-AA3C-80A98D338744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899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6E33B9-943B-49E3-AA3C-80A98D338744}" type="slidenum">
              <a:rPr lang="de-DE" smtClean="0"/>
              <a:pPr/>
              <a:t>4</a:t>
            </a:fld>
            <a:endParaRPr 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6E33B9-943B-49E3-AA3C-80A98D338744}" type="slidenum">
              <a:rPr lang="de-DE" smtClean="0"/>
              <a:pPr/>
              <a:t>18</a:t>
            </a:fld>
            <a:endParaRPr 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6E33B9-943B-49E3-AA3C-80A98D338744}" type="slidenum">
              <a:rPr lang="de-DE" smtClean="0"/>
              <a:pPr/>
              <a:t>24</a:t>
            </a:fld>
            <a:endParaRPr 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6E33B9-943B-49E3-AA3C-80A98D338744}" type="slidenum">
              <a:rPr lang="de-DE" smtClean="0"/>
              <a:pPr/>
              <a:t>25</a:t>
            </a:fld>
            <a:endParaRPr 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6E33B9-943B-49E3-AA3C-80A98D338744}" type="slidenum">
              <a:rPr lang="de-DE" smtClean="0"/>
              <a:pPr/>
              <a:t>26</a:t>
            </a:fld>
            <a:endParaRPr 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6E33B9-943B-49E3-AA3C-80A98D338744}" type="slidenum">
              <a:rPr lang="de-DE" smtClean="0"/>
              <a:pPr/>
              <a:t>27</a:t>
            </a:fld>
            <a:endParaRPr 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6E33B9-943B-49E3-AA3C-80A98D338744}" type="slidenum">
              <a:rPr lang="de-DE" smtClean="0"/>
              <a:pPr/>
              <a:t>30</a:t>
            </a:fld>
            <a:endParaRPr lang="de-D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6E33B9-943B-49E3-AA3C-80A98D338744}" type="slidenum">
              <a:rPr lang="de-DE" smtClean="0"/>
              <a:pPr/>
              <a:t>31</a:t>
            </a:fld>
            <a:endParaRPr lang="de-D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6E33B9-943B-49E3-AA3C-80A98D338744}" type="slidenum">
              <a:rPr lang="de-DE" smtClean="0"/>
              <a:pPr/>
              <a:t>32</a:t>
            </a:fld>
            <a:endParaRPr lang="de-D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6E33B9-943B-49E3-AA3C-80A98D338744}" type="slidenum">
              <a:rPr lang="de-DE" smtClean="0"/>
              <a:pPr/>
              <a:t>33</a:t>
            </a:fld>
            <a:endParaRPr lang="de-D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6E33B9-943B-49E3-AA3C-80A98D338744}" type="slidenum">
              <a:rPr lang="de-DE" smtClean="0"/>
              <a:pPr/>
              <a:t>34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6E33B9-943B-49E3-AA3C-80A98D338744}" type="slidenum">
              <a:rPr lang="de-DE" smtClean="0"/>
              <a:pPr/>
              <a:t>6</a:t>
            </a:fld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6E33B9-943B-49E3-AA3C-80A98D338744}" type="slidenum">
              <a:rPr lang="de-DE" smtClean="0"/>
              <a:pPr/>
              <a:t>7</a:t>
            </a:fld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6E33B9-943B-49E3-AA3C-80A98D338744}" type="slidenum">
              <a:rPr lang="de-DE" smtClean="0"/>
              <a:pPr/>
              <a:t>8</a:t>
            </a:fld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6E33B9-943B-49E3-AA3C-80A98D338744}" type="slidenum">
              <a:rPr lang="de-DE" smtClean="0"/>
              <a:pPr/>
              <a:t>9</a:t>
            </a:fld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6E33B9-943B-49E3-AA3C-80A98D338744}" type="slidenum">
              <a:rPr lang="de-DE" smtClean="0"/>
              <a:pPr/>
              <a:t>10</a:t>
            </a:fld>
            <a:endParaRPr 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6E33B9-943B-49E3-AA3C-80A98D338744}" type="slidenum">
              <a:rPr lang="de-DE" smtClean="0"/>
              <a:pPr/>
              <a:t>11</a:t>
            </a:fld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6E33B9-943B-49E3-AA3C-80A98D338744}" type="slidenum">
              <a:rPr lang="de-DE" smtClean="0"/>
              <a:pPr/>
              <a:t>16</a:t>
            </a:fld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6E33B9-943B-49E3-AA3C-80A98D338744}" type="slidenum">
              <a:rPr lang="de-DE" smtClean="0"/>
              <a:pPr/>
              <a:t>17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39552" y="2132856"/>
            <a:ext cx="7772400" cy="1470025"/>
          </a:xfrm>
        </p:spPr>
        <p:txBody>
          <a:bodyPr/>
          <a:lstStyle>
            <a:lvl1pPr algn="ctr">
              <a:defRPr sz="3200">
                <a:solidFill>
                  <a:srgbClr val="0070C0"/>
                </a:solidFill>
                <a:latin typeface="Arial MT Condensed" pitchFamily="34" charset="0"/>
                <a:ea typeface="Arial MT Condensed" pitchFamily="34" charset="0"/>
                <a:cs typeface="Arial MT Condensed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pic>
        <p:nvPicPr>
          <p:cNvPr id="9" name="Picture 5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72338" y="131763"/>
            <a:ext cx="1800225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Line 2"/>
          <p:cNvSpPr>
            <a:spLocks noChangeShapeType="1"/>
          </p:cNvSpPr>
          <p:nvPr userDrawn="1"/>
        </p:nvSpPr>
        <p:spPr bwMode="auto">
          <a:xfrm>
            <a:off x="105909" y="44624"/>
            <a:ext cx="8928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pic>
        <p:nvPicPr>
          <p:cNvPr id="13" name="Picture 4" descr="LOG2_BMP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538" y="133350"/>
            <a:ext cx="854075" cy="4619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4" name="Picture 12" descr="Neues Bild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0416" y="150813"/>
            <a:ext cx="1103312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3"/>
          <p:cNvPicPr>
            <a:picLocks noChangeAspect="1" noChangeArrowheads="1"/>
          </p:cNvPicPr>
          <p:nvPr userDrawn="1"/>
        </p:nvPicPr>
        <p:blipFill>
          <a:blip r:embed="rId5" cstate="print">
            <a:lum bright="36000" contrast="26000"/>
          </a:blip>
          <a:srcRect/>
          <a:stretch>
            <a:fillRect/>
          </a:stretch>
        </p:blipFill>
        <p:spPr bwMode="auto">
          <a:xfrm>
            <a:off x="2339752" y="157163"/>
            <a:ext cx="604838" cy="41751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sp>
        <p:nvSpPr>
          <p:cNvPr id="17" name="Datumsplatzhalter 3"/>
          <p:cNvSpPr>
            <a:spLocks noGrp="1"/>
          </p:cNvSpPr>
          <p:nvPr>
            <p:ph type="dt" sz="half" idx="2"/>
          </p:nvPr>
        </p:nvSpPr>
        <p:spPr>
          <a:xfrm>
            <a:off x="35496" y="6503633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H.-S. Bosch</a:t>
            </a:r>
            <a:endParaRPr lang="de-DE" dirty="0"/>
          </a:p>
        </p:txBody>
      </p:sp>
      <p:sp>
        <p:nvSpPr>
          <p:cNvPr id="1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195736" y="6492875"/>
            <a:ext cx="4752528" cy="365125"/>
          </a:xfrm>
          <a:prstGeom prst="rect">
            <a:avLst/>
          </a:prstGeom>
        </p:spPr>
        <p:txBody>
          <a:bodyPr anchor="b"/>
          <a:lstStyle>
            <a:lvl1pPr algn="ctr"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Technological challenges in the construction of </a:t>
            </a:r>
            <a:r>
              <a:rPr lang="en-US" dirty="0" err="1" smtClean="0"/>
              <a:t>Wendelstein</a:t>
            </a:r>
            <a:r>
              <a:rPr lang="en-US" dirty="0" smtClean="0"/>
              <a:t> 7-X</a:t>
            </a:r>
            <a:endParaRPr lang="de-DE" dirty="0"/>
          </a:p>
        </p:txBody>
      </p:sp>
      <p:sp>
        <p:nvSpPr>
          <p:cNvPr id="1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902896" y="6503633"/>
            <a:ext cx="2133600" cy="365125"/>
          </a:xfrm>
          <a:prstGeom prst="rect">
            <a:avLst/>
          </a:prstGeom>
        </p:spPr>
        <p:txBody>
          <a:bodyPr anchor="b"/>
          <a:lstStyle>
            <a:lvl1pPr algn="r"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KKS-Nummer</a:t>
            </a:r>
            <a:endParaRPr lang="de-DE" dirty="0"/>
          </a:p>
        </p:txBody>
      </p:sp>
      <p:pic>
        <p:nvPicPr>
          <p:cNvPr id="20" name="Picture 3" descr="Borduere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572620"/>
            <a:ext cx="9132888" cy="184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2"/>
          </p:nvPr>
        </p:nvSpPr>
        <p:spPr>
          <a:xfrm>
            <a:off x="35496" y="6503633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H.-S. Bosch</a:t>
            </a: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902896" y="6503633"/>
            <a:ext cx="2133600" cy="365125"/>
          </a:xfrm>
          <a:prstGeom prst="rect">
            <a:avLst/>
          </a:prstGeom>
        </p:spPr>
        <p:txBody>
          <a:bodyPr anchor="b"/>
          <a:lstStyle>
            <a:lvl1pPr algn="r"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fld id="{2E64C83E-3A65-48F1-90A6-4B84A971561A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195736" y="6503633"/>
            <a:ext cx="4824536" cy="365125"/>
          </a:xfrm>
          <a:prstGeom prst="rect">
            <a:avLst/>
          </a:prstGeom>
        </p:spPr>
        <p:txBody>
          <a:bodyPr anchor="b"/>
          <a:lstStyle>
            <a:lvl1pPr algn="ctr"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Technological </a:t>
            </a:r>
            <a:r>
              <a:rPr lang="de-DE" dirty="0" err="1" smtClean="0"/>
              <a:t>challenges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construction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Wendelstein 7-X</a:t>
            </a:r>
            <a:endParaRPr lang="de-D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2"/>
          </p:nvPr>
        </p:nvSpPr>
        <p:spPr>
          <a:xfrm>
            <a:off x="35496" y="6503633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H.-S. Bosch</a:t>
            </a: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902896" y="6503633"/>
            <a:ext cx="2133600" cy="365125"/>
          </a:xfrm>
          <a:prstGeom prst="rect">
            <a:avLst/>
          </a:prstGeom>
        </p:spPr>
        <p:txBody>
          <a:bodyPr anchor="b"/>
          <a:lstStyle>
            <a:lvl1pPr algn="r"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fld id="{2E64C83E-3A65-48F1-90A6-4B84A971561A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195736" y="6503633"/>
            <a:ext cx="4824536" cy="365125"/>
          </a:xfrm>
          <a:prstGeom prst="rect">
            <a:avLst/>
          </a:prstGeom>
        </p:spPr>
        <p:txBody>
          <a:bodyPr anchor="b"/>
          <a:lstStyle>
            <a:lvl1pPr algn="ctr"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Technological </a:t>
            </a:r>
            <a:r>
              <a:rPr lang="de-DE" dirty="0" err="1" smtClean="0"/>
              <a:t>challenges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construction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Wendelstein 7-X</a:t>
            </a:r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2"/>
          </p:nvPr>
        </p:nvSpPr>
        <p:spPr>
          <a:xfrm>
            <a:off x="35496" y="6503633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H.-S. Bosch</a:t>
            </a:r>
            <a:endParaRPr lang="de-DE" dirty="0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902896" y="6503633"/>
            <a:ext cx="2133600" cy="365125"/>
          </a:xfrm>
          <a:prstGeom prst="rect">
            <a:avLst/>
          </a:prstGeom>
        </p:spPr>
        <p:txBody>
          <a:bodyPr anchor="b"/>
          <a:lstStyle>
            <a:lvl1pPr algn="r"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fld id="{2E64C83E-3A65-48F1-90A6-4B84A971561A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107504" y="47069"/>
            <a:ext cx="8229600" cy="692696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195736" y="6503633"/>
            <a:ext cx="4824536" cy="365125"/>
          </a:xfrm>
          <a:prstGeom prst="rect">
            <a:avLst/>
          </a:prstGeom>
        </p:spPr>
        <p:txBody>
          <a:bodyPr anchor="b"/>
          <a:lstStyle>
            <a:lvl1pPr algn="ctr"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Technological </a:t>
            </a:r>
            <a:r>
              <a:rPr lang="de-DE" dirty="0" err="1" smtClean="0"/>
              <a:t>challenges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construction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Wendelstein 7-X</a:t>
            </a:r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195736" y="6503633"/>
            <a:ext cx="4824536" cy="365125"/>
          </a:xfrm>
          <a:prstGeom prst="rect">
            <a:avLst/>
          </a:prstGeom>
        </p:spPr>
        <p:txBody>
          <a:bodyPr anchor="b"/>
          <a:lstStyle>
            <a:lvl1pPr algn="ctr"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Technological </a:t>
            </a:r>
            <a:r>
              <a:rPr lang="de-DE" dirty="0" err="1" smtClean="0"/>
              <a:t>challenges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construction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Wendelstein 7-X</a:t>
            </a:r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16016" y="16288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10"/>
          </p:nvPr>
        </p:nvSpPr>
        <p:spPr>
          <a:xfrm>
            <a:off x="35496" y="6503633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H.-S. Bosch</a:t>
            </a:r>
            <a:endParaRPr lang="de-DE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907704" y="6503633"/>
            <a:ext cx="4536504" cy="365125"/>
          </a:xfrm>
          <a:prstGeom prst="rect">
            <a:avLst/>
          </a:prstGeom>
        </p:spPr>
        <p:txBody>
          <a:bodyPr anchor="b"/>
          <a:lstStyle>
            <a:lvl1pPr algn="ctr"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Technological challenges in the construction of Wendelstein 7-X</a:t>
            </a:r>
            <a:endParaRPr lang="de-DE" dirty="0"/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902896" y="6503633"/>
            <a:ext cx="2133600" cy="365125"/>
          </a:xfrm>
          <a:prstGeom prst="rect">
            <a:avLst/>
          </a:prstGeom>
        </p:spPr>
        <p:txBody>
          <a:bodyPr anchor="b"/>
          <a:lstStyle>
            <a:lvl1pPr algn="r"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fld id="{2E64C83E-3A65-48F1-90A6-4B84A971561A}" type="slidenum">
              <a:rPr lang="de-DE" smtClean="0"/>
              <a:pPr/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H.-S. Bosch</a:t>
            </a:r>
            <a:endParaRPr lang="de-DE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64C83E-3A65-48F1-90A6-4B84A971561A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Technological challenges in the construction of Wendelstein 7-X</a:t>
            </a:r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2"/>
          </p:nvPr>
        </p:nvSpPr>
        <p:spPr>
          <a:xfrm>
            <a:off x="35496" y="6503633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H.-S. Bosch</a:t>
            </a: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902896" y="6503633"/>
            <a:ext cx="2133600" cy="365125"/>
          </a:xfrm>
          <a:prstGeom prst="rect">
            <a:avLst/>
          </a:prstGeom>
        </p:spPr>
        <p:txBody>
          <a:bodyPr anchor="b"/>
          <a:lstStyle>
            <a:lvl1pPr algn="r"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fld id="{2E64C83E-3A65-48F1-90A6-4B84A971561A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1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195736" y="6503633"/>
            <a:ext cx="4824536" cy="365125"/>
          </a:xfrm>
          <a:prstGeom prst="rect">
            <a:avLst/>
          </a:prstGeom>
        </p:spPr>
        <p:txBody>
          <a:bodyPr anchor="b"/>
          <a:lstStyle>
            <a:lvl1pPr algn="ctr"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Technological </a:t>
            </a:r>
            <a:r>
              <a:rPr lang="de-DE" dirty="0" err="1" smtClean="0"/>
              <a:t>challenges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construction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Wendelstein 7-X</a:t>
            </a:r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3"/>
          <p:cNvSpPr>
            <a:spLocks noGrp="1"/>
          </p:cNvSpPr>
          <p:nvPr>
            <p:ph type="dt" sz="half" idx="2"/>
          </p:nvPr>
        </p:nvSpPr>
        <p:spPr>
          <a:xfrm>
            <a:off x="35496" y="6503633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H.-S. Bosch</a:t>
            </a:r>
            <a:endParaRPr lang="de-DE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902896" y="6503633"/>
            <a:ext cx="2133600" cy="365125"/>
          </a:xfrm>
          <a:prstGeom prst="rect">
            <a:avLst/>
          </a:prstGeom>
        </p:spPr>
        <p:txBody>
          <a:bodyPr anchor="b"/>
          <a:lstStyle>
            <a:lvl1pPr algn="r"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fld id="{2E64C83E-3A65-48F1-90A6-4B84A971561A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107504" y="47069"/>
            <a:ext cx="8229600" cy="692696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195736" y="6503633"/>
            <a:ext cx="4824536" cy="365125"/>
          </a:xfrm>
          <a:prstGeom prst="rect">
            <a:avLst/>
          </a:prstGeom>
        </p:spPr>
        <p:txBody>
          <a:bodyPr anchor="b"/>
          <a:lstStyle>
            <a:lvl1pPr algn="ctr"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Technological </a:t>
            </a:r>
            <a:r>
              <a:rPr lang="de-DE" dirty="0" err="1" smtClean="0"/>
              <a:t>challenges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construction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Wendelstein 7-X</a:t>
            </a:r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10"/>
          </p:nvPr>
        </p:nvSpPr>
        <p:spPr>
          <a:xfrm>
            <a:off x="35496" y="6503633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H.-S. Bosch</a:t>
            </a:r>
            <a:endParaRPr lang="de-DE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902896" y="6503633"/>
            <a:ext cx="2133600" cy="365125"/>
          </a:xfrm>
          <a:prstGeom prst="rect">
            <a:avLst/>
          </a:prstGeom>
        </p:spPr>
        <p:txBody>
          <a:bodyPr anchor="b"/>
          <a:lstStyle>
            <a:lvl1pPr algn="r"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fld id="{2E64C83E-3A65-48F1-90A6-4B84A971561A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195736" y="6503633"/>
            <a:ext cx="4824536" cy="365125"/>
          </a:xfrm>
          <a:prstGeom prst="rect">
            <a:avLst/>
          </a:prstGeom>
        </p:spPr>
        <p:txBody>
          <a:bodyPr anchor="b"/>
          <a:lstStyle>
            <a:lvl1pPr algn="ctr"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Technological </a:t>
            </a:r>
            <a:r>
              <a:rPr lang="de-DE" dirty="0" err="1" smtClean="0"/>
              <a:t>challenges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construction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Wendelstein 7-X</a:t>
            </a:r>
            <a:endParaRPr lang="de-D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10"/>
          </p:nvPr>
        </p:nvSpPr>
        <p:spPr>
          <a:xfrm>
            <a:off x="35496" y="6503633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H.-S. Bosch</a:t>
            </a:r>
            <a:endParaRPr lang="de-DE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902896" y="6503633"/>
            <a:ext cx="2133600" cy="365125"/>
          </a:xfrm>
          <a:prstGeom prst="rect">
            <a:avLst/>
          </a:prstGeom>
        </p:spPr>
        <p:txBody>
          <a:bodyPr anchor="b"/>
          <a:lstStyle>
            <a:lvl1pPr algn="r"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fld id="{2E64C83E-3A65-48F1-90A6-4B84A971561A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195736" y="6503633"/>
            <a:ext cx="4824536" cy="365125"/>
          </a:xfrm>
          <a:prstGeom prst="rect">
            <a:avLst/>
          </a:prstGeom>
        </p:spPr>
        <p:txBody>
          <a:bodyPr anchor="b"/>
          <a:lstStyle>
            <a:lvl1pPr algn="ctr"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Technological </a:t>
            </a:r>
            <a:r>
              <a:rPr lang="de-DE" dirty="0" err="1" smtClean="0"/>
              <a:t>challenges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construction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Wendelstein 7-X</a:t>
            </a:r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07504" y="47069"/>
            <a:ext cx="8229600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7" name="Line 2"/>
          <p:cNvSpPr>
            <a:spLocks noChangeShapeType="1"/>
          </p:cNvSpPr>
          <p:nvPr userDrawn="1"/>
        </p:nvSpPr>
        <p:spPr bwMode="auto">
          <a:xfrm>
            <a:off x="105909" y="692150"/>
            <a:ext cx="8928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pic>
        <p:nvPicPr>
          <p:cNvPr id="9" name="Picture 5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272338" y="131763"/>
            <a:ext cx="1800225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Line 2"/>
          <p:cNvSpPr>
            <a:spLocks noChangeShapeType="1"/>
          </p:cNvSpPr>
          <p:nvPr userDrawn="1"/>
        </p:nvSpPr>
        <p:spPr bwMode="auto">
          <a:xfrm>
            <a:off x="105909" y="44624"/>
            <a:ext cx="8928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2"/>
          </p:nvPr>
        </p:nvSpPr>
        <p:spPr>
          <a:xfrm>
            <a:off x="35496" y="6503633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H.-S. Bosch</a:t>
            </a:r>
            <a:endParaRPr lang="de-DE" dirty="0"/>
          </a:p>
        </p:txBody>
      </p:sp>
      <p:sp>
        <p:nvSpPr>
          <p:cNvPr id="1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902896" y="6503633"/>
            <a:ext cx="2133600" cy="365125"/>
          </a:xfrm>
          <a:prstGeom prst="rect">
            <a:avLst/>
          </a:prstGeom>
        </p:spPr>
        <p:txBody>
          <a:bodyPr anchor="b"/>
          <a:lstStyle>
            <a:lvl1pPr algn="r"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fld id="{2E64C83E-3A65-48F1-90A6-4B84A971561A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6" name="Line 2"/>
          <p:cNvSpPr>
            <a:spLocks noChangeShapeType="1"/>
          </p:cNvSpPr>
          <p:nvPr userDrawn="1"/>
        </p:nvSpPr>
        <p:spPr bwMode="auto">
          <a:xfrm>
            <a:off x="105909" y="6597352"/>
            <a:ext cx="8928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195736" y="6503633"/>
            <a:ext cx="4824536" cy="365125"/>
          </a:xfrm>
          <a:prstGeom prst="rect">
            <a:avLst/>
          </a:prstGeom>
        </p:spPr>
        <p:txBody>
          <a:bodyPr anchor="b"/>
          <a:lstStyle>
            <a:lvl1pPr algn="ctr"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Technological </a:t>
            </a:r>
            <a:r>
              <a:rPr lang="de-DE" dirty="0" err="1" smtClean="0"/>
              <a:t>challenges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construction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Wendelstein 7-X</a:t>
            </a:r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emf"/><Relationship Id="rId5" Type="http://schemas.openxmlformats.org/officeDocument/2006/relationships/oleObject" Target="../embeddings/Microsoft_Word_97_-_2003_Document1.doc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68052" y="90872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GB" sz="4000" b="1" dirty="0" smtClean="0"/>
              <a:t>Technical challenges in the construction of the steady-state </a:t>
            </a:r>
            <a:r>
              <a:rPr lang="en-US" sz="4000" b="1" dirty="0" err="1" smtClean="0"/>
              <a:t>stellarator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Wendelstein</a:t>
            </a:r>
            <a:r>
              <a:rPr lang="en-US" sz="4000" b="1" dirty="0" smtClean="0"/>
              <a:t> 7-X</a:t>
            </a:r>
            <a:endParaRPr lang="de-DE" sz="4000" dirty="0"/>
          </a:p>
        </p:txBody>
      </p:sp>
      <p:sp>
        <p:nvSpPr>
          <p:cNvPr id="7" name="Untertitel 2"/>
          <p:cNvSpPr txBox="1">
            <a:spLocks/>
          </p:cNvSpPr>
          <p:nvPr/>
        </p:nvSpPr>
        <p:spPr>
          <a:xfrm>
            <a:off x="72008" y="2636912"/>
            <a:ext cx="8964488" cy="1752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Hans-Stephan Bosch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for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the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Wendelstein 7-X Team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de-DE" sz="1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sz="21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Max-Planck-Institute </a:t>
            </a:r>
            <a:r>
              <a:rPr kumimoji="0" lang="de-DE" sz="21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for</a:t>
            </a:r>
            <a:r>
              <a:rPr kumimoji="0" lang="de-DE" sz="21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Plasma </a:t>
            </a:r>
            <a:r>
              <a:rPr kumimoji="0" lang="de-DE" sz="21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Physics</a:t>
            </a:r>
            <a:r>
              <a:rPr kumimoji="0" lang="de-DE" sz="21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de-DE" sz="2100" i="1" noProof="0" dirty="0" smtClean="0">
                <a:latin typeface="Arial" pitchFamily="34" charset="0"/>
                <a:cs typeface="Arial" pitchFamily="34" charset="0"/>
              </a:rPr>
              <a:t>Wendelsteinstr. 1, D-17491 </a:t>
            </a:r>
            <a:r>
              <a:rPr kumimoji="0" lang="de-DE" sz="21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Greifswald, Germany</a:t>
            </a:r>
            <a:endParaRPr kumimoji="0" lang="de-DE" sz="21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H.-S. Bosch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64C83E-3A65-48F1-90A6-4B84A971561A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Challenge: </a:t>
            </a:r>
            <a:r>
              <a:rPr lang="de-DE" dirty="0" err="1" smtClean="0"/>
              <a:t>mechanical</a:t>
            </a:r>
            <a:r>
              <a:rPr lang="de-DE" dirty="0" smtClean="0"/>
              <a:t> </a:t>
            </a:r>
            <a:r>
              <a:rPr lang="de-DE" dirty="0" err="1" smtClean="0"/>
              <a:t>structure</a:t>
            </a:r>
            <a:endParaRPr lang="de-DE" dirty="0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259632" y="6503633"/>
            <a:ext cx="6408712" cy="365125"/>
          </a:xfrm>
        </p:spPr>
        <p:txBody>
          <a:bodyPr/>
          <a:lstStyle/>
          <a:p>
            <a:r>
              <a:rPr lang="en-US" dirty="0" smtClean="0"/>
              <a:t>Technological challenges in the construction of </a:t>
            </a:r>
            <a:r>
              <a:rPr lang="en-US" dirty="0" err="1" smtClean="0"/>
              <a:t>Wendelstein</a:t>
            </a:r>
            <a:r>
              <a:rPr lang="en-US" dirty="0" smtClean="0"/>
              <a:t> 7-X</a:t>
            </a:r>
            <a:endParaRPr lang="de-DE" dirty="0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/>
          <a:srcRect l="5629" t="21518" r="12390" b="19054"/>
          <a:stretch>
            <a:fillRect/>
          </a:stretch>
        </p:blipFill>
        <p:spPr bwMode="auto">
          <a:xfrm>
            <a:off x="323850" y="1192213"/>
            <a:ext cx="4249738" cy="217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8"/>
          <p:cNvGrpSpPr>
            <a:grpSpLocks/>
          </p:cNvGrpSpPr>
          <p:nvPr/>
        </p:nvGrpSpPr>
        <p:grpSpPr bwMode="auto">
          <a:xfrm>
            <a:off x="4643438" y="908050"/>
            <a:ext cx="4032250" cy="2665413"/>
            <a:chOff x="2759" y="652"/>
            <a:chExt cx="2706" cy="1803"/>
          </a:xfrm>
        </p:grpSpPr>
        <p:pic>
          <p:nvPicPr>
            <p:cNvPr id="8" name="Picture 9" descr="111"/>
            <p:cNvPicPr>
              <a:picLocks noChangeAspect="1" noChangeArrowheads="1"/>
            </p:cNvPicPr>
            <p:nvPr/>
          </p:nvPicPr>
          <p:blipFill>
            <a:blip r:embed="rId4" cstate="print"/>
            <a:srcRect b="15822"/>
            <a:stretch>
              <a:fillRect/>
            </a:stretch>
          </p:blipFill>
          <p:spPr bwMode="auto">
            <a:xfrm>
              <a:off x="2759" y="652"/>
              <a:ext cx="2706" cy="18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10"/>
            <p:cNvSpPr>
              <a:spLocks noChangeArrowheads="1"/>
            </p:cNvSpPr>
            <p:nvPr/>
          </p:nvSpPr>
          <p:spPr bwMode="auto">
            <a:xfrm>
              <a:off x="4626" y="709"/>
              <a:ext cx="749" cy="272"/>
            </a:xfrm>
            <a:prstGeom prst="rect">
              <a:avLst/>
            </a:prstGeom>
            <a:solidFill>
              <a:srgbClr val="FFFF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tIns="118800" anchor="ctr"/>
            <a:lstStyle/>
            <a:p>
              <a:endParaRPr lang="de-DE"/>
            </a:p>
          </p:txBody>
        </p:sp>
      </p:grpSp>
      <p:grpSp>
        <p:nvGrpSpPr>
          <p:cNvPr id="10" name="Group 40"/>
          <p:cNvGrpSpPr>
            <a:grpSpLocks/>
          </p:cNvGrpSpPr>
          <p:nvPr/>
        </p:nvGrpSpPr>
        <p:grpSpPr bwMode="auto">
          <a:xfrm>
            <a:off x="4500563" y="3819525"/>
            <a:ext cx="4643437" cy="528638"/>
            <a:chOff x="2627" y="2486"/>
            <a:chExt cx="3133" cy="333"/>
          </a:xfrm>
        </p:grpSpPr>
        <p:grpSp>
          <p:nvGrpSpPr>
            <p:cNvPr id="11" name="Group 41"/>
            <p:cNvGrpSpPr>
              <a:grpSpLocks/>
            </p:cNvGrpSpPr>
            <p:nvPr/>
          </p:nvGrpSpPr>
          <p:grpSpPr bwMode="auto">
            <a:xfrm>
              <a:off x="2627" y="2486"/>
              <a:ext cx="3133" cy="305"/>
              <a:chOff x="1134" y="2575"/>
              <a:chExt cx="8916" cy="869"/>
            </a:xfrm>
          </p:grpSpPr>
          <p:pic>
            <p:nvPicPr>
              <p:cNvPr id="14" name="Picture 42" descr="GM501_72deg_hj_f001_v18_full_usum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9315" t="86909" r="8179" b="7750"/>
              <a:stretch>
                <a:fillRect/>
              </a:stretch>
            </p:blipFill>
            <p:spPr bwMode="auto">
              <a:xfrm>
                <a:off x="1134" y="2795"/>
                <a:ext cx="8817" cy="4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" name="Text Box 43"/>
              <p:cNvSpPr txBox="1">
                <a:spLocks noChangeArrowheads="1"/>
              </p:cNvSpPr>
              <p:nvPr/>
            </p:nvSpPr>
            <p:spPr bwMode="auto">
              <a:xfrm>
                <a:off x="1750" y="2575"/>
                <a:ext cx="1067" cy="3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 eaLnBrk="0" hangingPunct="0"/>
                <a:r>
                  <a:rPr lang="ru-RU" sz="1000" b="1">
                    <a:latin typeface="Times New Roman" pitchFamily="18" charset="0"/>
                  </a:rPr>
                  <a:t>0.0036</a:t>
                </a:r>
                <a:endParaRPr lang="ru-RU" sz="2000">
                  <a:latin typeface="Times New Roman" pitchFamily="18" charset="0"/>
                </a:endParaRPr>
              </a:p>
            </p:txBody>
          </p:sp>
          <p:sp>
            <p:nvSpPr>
              <p:cNvPr id="16" name="Text Box 44"/>
              <p:cNvSpPr txBox="1">
                <a:spLocks noChangeArrowheads="1"/>
              </p:cNvSpPr>
              <p:nvPr/>
            </p:nvSpPr>
            <p:spPr bwMode="auto">
              <a:xfrm>
                <a:off x="2449" y="3070"/>
                <a:ext cx="1067" cy="3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 eaLnBrk="0" hangingPunct="0"/>
                <a:r>
                  <a:rPr lang="ru-RU" sz="1000" b="1">
                    <a:latin typeface="Times New Roman" pitchFamily="18" charset="0"/>
                  </a:rPr>
                  <a:t>0.0072</a:t>
                </a:r>
                <a:endParaRPr lang="ru-RU" sz="2000">
                  <a:latin typeface="Times New Roman" pitchFamily="18" charset="0"/>
                </a:endParaRPr>
              </a:p>
            </p:txBody>
          </p:sp>
          <p:sp>
            <p:nvSpPr>
              <p:cNvPr id="17" name="Text Box 45"/>
              <p:cNvSpPr txBox="1">
                <a:spLocks noChangeArrowheads="1"/>
              </p:cNvSpPr>
              <p:nvPr/>
            </p:nvSpPr>
            <p:spPr bwMode="auto">
              <a:xfrm>
                <a:off x="3593" y="2575"/>
                <a:ext cx="1067" cy="3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 eaLnBrk="0" hangingPunct="0"/>
                <a:r>
                  <a:rPr lang="ru-RU" sz="1000" b="1">
                    <a:latin typeface="Times New Roman" pitchFamily="18" charset="0"/>
                  </a:rPr>
                  <a:t>0.010</a:t>
                </a:r>
                <a:r>
                  <a:rPr lang="de-DE" sz="1000" b="1">
                    <a:latin typeface="Times New Roman" pitchFamily="18" charset="0"/>
                  </a:rPr>
                  <a:t>9</a:t>
                </a:r>
                <a:endParaRPr lang="ru-RU" sz="2000">
                  <a:latin typeface="Times New Roman" pitchFamily="18" charset="0"/>
                </a:endParaRPr>
              </a:p>
            </p:txBody>
          </p:sp>
          <p:sp>
            <p:nvSpPr>
              <p:cNvPr id="18" name="Text Box 46"/>
              <p:cNvSpPr txBox="1">
                <a:spLocks noChangeArrowheads="1"/>
              </p:cNvSpPr>
              <p:nvPr/>
            </p:nvSpPr>
            <p:spPr bwMode="auto">
              <a:xfrm>
                <a:off x="4363" y="3070"/>
                <a:ext cx="1067" cy="3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 eaLnBrk="0" hangingPunct="0"/>
                <a:r>
                  <a:rPr lang="ru-RU" sz="1000" b="1">
                    <a:latin typeface="Times New Roman" pitchFamily="18" charset="0"/>
                  </a:rPr>
                  <a:t>0.014</a:t>
                </a:r>
                <a:r>
                  <a:rPr lang="de-DE" sz="1000" b="1">
                    <a:latin typeface="Times New Roman" pitchFamily="18" charset="0"/>
                  </a:rPr>
                  <a:t>6</a:t>
                </a:r>
                <a:endParaRPr lang="ru-RU" sz="2000">
                  <a:latin typeface="Times New Roman" pitchFamily="18" charset="0"/>
                </a:endParaRPr>
              </a:p>
            </p:txBody>
          </p:sp>
          <p:sp>
            <p:nvSpPr>
              <p:cNvPr id="19" name="Text Box 47"/>
              <p:cNvSpPr txBox="1">
                <a:spLocks noChangeArrowheads="1"/>
              </p:cNvSpPr>
              <p:nvPr/>
            </p:nvSpPr>
            <p:spPr bwMode="auto">
              <a:xfrm>
                <a:off x="5331" y="2575"/>
                <a:ext cx="1067" cy="3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 eaLnBrk="0" hangingPunct="0"/>
                <a:r>
                  <a:rPr lang="ru-RU" sz="1000" b="1">
                    <a:latin typeface="Times New Roman" pitchFamily="18" charset="0"/>
                  </a:rPr>
                  <a:t>0.0181</a:t>
                </a:r>
                <a:endParaRPr lang="ru-RU" sz="2000">
                  <a:latin typeface="Times New Roman" pitchFamily="18" charset="0"/>
                </a:endParaRPr>
              </a:p>
            </p:txBody>
          </p:sp>
          <p:sp>
            <p:nvSpPr>
              <p:cNvPr id="20" name="Text Box 48"/>
              <p:cNvSpPr txBox="1">
                <a:spLocks noChangeArrowheads="1"/>
              </p:cNvSpPr>
              <p:nvPr/>
            </p:nvSpPr>
            <p:spPr bwMode="auto">
              <a:xfrm>
                <a:off x="6211" y="3070"/>
                <a:ext cx="1067" cy="3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 eaLnBrk="0" hangingPunct="0"/>
                <a:r>
                  <a:rPr lang="ru-RU" sz="1000" b="1">
                    <a:latin typeface="Times New Roman" pitchFamily="18" charset="0"/>
                  </a:rPr>
                  <a:t>0.0217</a:t>
                </a:r>
                <a:endParaRPr lang="ru-RU" sz="2000">
                  <a:latin typeface="Times New Roman" pitchFamily="18" charset="0"/>
                </a:endParaRPr>
              </a:p>
            </p:txBody>
          </p:sp>
          <p:sp>
            <p:nvSpPr>
              <p:cNvPr id="21" name="Text Box 49"/>
              <p:cNvSpPr txBox="1">
                <a:spLocks noChangeArrowheads="1"/>
              </p:cNvSpPr>
              <p:nvPr/>
            </p:nvSpPr>
            <p:spPr bwMode="auto">
              <a:xfrm>
                <a:off x="7322" y="2575"/>
                <a:ext cx="1067" cy="3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 eaLnBrk="0" hangingPunct="0"/>
                <a:r>
                  <a:rPr lang="ru-RU" sz="1000" b="1">
                    <a:latin typeface="Times New Roman" pitchFamily="18" charset="0"/>
                  </a:rPr>
                  <a:t>0.0253</a:t>
                </a:r>
                <a:endParaRPr lang="ru-RU" sz="2000">
                  <a:latin typeface="Times New Roman" pitchFamily="18" charset="0"/>
                </a:endParaRPr>
              </a:p>
            </p:txBody>
          </p:sp>
          <p:sp>
            <p:nvSpPr>
              <p:cNvPr id="22" name="Text Box 50"/>
              <p:cNvSpPr txBox="1">
                <a:spLocks noChangeArrowheads="1"/>
              </p:cNvSpPr>
              <p:nvPr/>
            </p:nvSpPr>
            <p:spPr bwMode="auto">
              <a:xfrm>
                <a:off x="8290" y="3070"/>
                <a:ext cx="1067" cy="3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 eaLnBrk="0" hangingPunct="0"/>
                <a:r>
                  <a:rPr lang="ru-RU" sz="1000" b="1">
                    <a:latin typeface="Times New Roman" pitchFamily="18" charset="0"/>
                  </a:rPr>
                  <a:t>0.0289</a:t>
                </a:r>
                <a:endParaRPr lang="ru-RU" sz="2000">
                  <a:latin typeface="Times New Roman" pitchFamily="18" charset="0"/>
                </a:endParaRPr>
              </a:p>
            </p:txBody>
          </p:sp>
          <p:sp>
            <p:nvSpPr>
              <p:cNvPr id="23" name="Text Box 51"/>
              <p:cNvSpPr txBox="1">
                <a:spLocks noChangeArrowheads="1"/>
              </p:cNvSpPr>
              <p:nvPr/>
            </p:nvSpPr>
            <p:spPr bwMode="auto">
              <a:xfrm>
                <a:off x="8983" y="2575"/>
                <a:ext cx="1067" cy="3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 eaLnBrk="0" hangingPunct="0"/>
                <a:r>
                  <a:rPr lang="ru-RU" sz="1000" b="1">
                    <a:latin typeface="Times New Roman" pitchFamily="18" charset="0"/>
                  </a:rPr>
                  <a:t>0.0326</a:t>
                </a:r>
                <a:endParaRPr lang="ru-RU" sz="2000">
                  <a:latin typeface="Times New Roman" pitchFamily="18" charset="0"/>
                </a:endParaRPr>
              </a:p>
            </p:txBody>
          </p:sp>
        </p:grpSp>
        <p:sp>
          <p:nvSpPr>
            <p:cNvPr id="13" name="Text Box 52"/>
            <p:cNvSpPr txBox="1">
              <a:spLocks noChangeArrowheads="1"/>
            </p:cNvSpPr>
            <p:nvPr/>
          </p:nvSpPr>
          <p:spPr bwMode="auto">
            <a:xfrm>
              <a:off x="5545" y="2619"/>
              <a:ext cx="129" cy="2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118800" rIns="0">
              <a:spAutoFit/>
            </a:bodyPr>
            <a:lstStyle/>
            <a:p>
              <a:r>
                <a:rPr lang="de-DE" sz="1000" b="1">
                  <a:latin typeface="Times New Roman" pitchFamily="18" charset="0"/>
                  <a:cs typeface="Times New Roman" pitchFamily="18" charset="0"/>
                </a:rPr>
                <a:t>[m]</a:t>
              </a:r>
              <a:endParaRPr lang="ru-RU" sz="1000" b="1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4" name="Rectangle 54"/>
          <p:cNvSpPr>
            <a:spLocks noChangeArrowheads="1"/>
          </p:cNvSpPr>
          <p:nvPr/>
        </p:nvSpPr>
        <p:spPr bwMode="auto">
          <a:xfrm>
            <a:off x="4705350" y="965200"/>
            <a:ext cx="3851275" cy="2614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5" name="Text Box 57"/>
          <p:cNvSpPr txBox="1">
            <a:spLocks noChangeArrowheads="1"/>
          </p:cNvSpPr>
          <p:nvPr/>
        </p:nvSpPr>
        <p:spPr bwMode="auto">
          <a:xfrm>
            <a:off x="323850" y="3357563"/>
            <a:ext cx="374332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ts val="600"/>
              </a:spcBef>
            </a:pPr>
            <a:r>
              <a:rPr lang="de-DE" sz="1800" dirty="0">
                <a:latin typeface="Arial" charset="0"/>
              </a:rPr>
              <a:t>Magnet global ANSYS</a:t>
            </a:r>
            <a:r>
              <a:rPr lang="de-DE" sz="1800" baseline="30000" dirty="0">
                <a:latin typeface="Arial" charset="0"/>
                <a:sym typeface="Symbol" pitchFamily="18" charset="2"/>
              </a:rPr>
              <a:t></a:t>
            </a:r>
            <a:r>
              <a:rPr lang="de-DE" sz="1800" dirty="0">
                <a:latin typeface="Arial" charset="0"/>
              </a:rPr>
              <a:t> model</a:t>
            </a:r>
          </a:p>
          <a:p>
            <a:pPr algn="l">
              <a:spcBef>
                <a:spcPts val="600"/>
              </a:spcBef>
            </a:pPr>
            <a:r>
              <a:rPr lang="de-DE" sz="1800" dirty="0">
                <a:latin typeface="Arial" charset="0"/>
              </a:rPr>
              <a:t>72</a:t>
            </a:r>
            <a:r>
              <a:rPr lang="de-DE" sz="1800" dirty="0">
                <a:latin typeface="Arial" charset="0"/>
                <a:sym typeface="Symbol" pitchFamily="18" charset="2"/>
              </a:rPr>
              <a:t> = 1/5 </a:t>
            </a:r>
            <a:r>
              <a:rPr lang="de-DE" sz="1800" dirty="0" err="1">
                <a:latin typeface="Arial" charset="0"/>
                <a:sym typeface="Symbol" pitchFamily="18" charset="2"/>
              </a:rPr>
              <a:t>of</a:t>
            </a:r>
            <a:r>
              <a:rPr lang="de-DE" sz="1800" dirty="0">
                <a:latin typeface="Arial" charset="0"/>
                <a:sym typeface="Symbol" pitchFamily="18" charset="2"/>
              </a:rPr>
              <a:t> </a:t>
            </a:r>
            <a:r>
              <a:rPr lang="de-DE" sz="1800" dirty="0" err="1">
                <a:latin typeface="Arial" charset="0"/>
                <a:sym typeface="Symbol" pitchFamily="18" charset="2"/>
              </a:rPr>
              <a:t>the</a:t>
            </a:r>
            <a:r>
              <a:rPr lang="de-DE" sz="1800" dirty="0">
                <a:latin typeface="Arial" charset="0"/>
                <a:sym typeface="Symbol" pitchFamily="18" charset="2"/>
              </a:rPr>
              <a:t> </a:t>
            </a:r>
            <a:r>
              <a:rPr lang="de-DE" sz="1800" dirty="0" err="1">
                <a:latin typeface="Arial" charset="0"/>
                <a:sym typeface="Symbol" pitchFamily="18" charset="2"/>
              </a:rPr>
              <a:t>torus</a:t>
            </a:r>
            <a:r>
              <a:rPr lang="de-DE" sz="1800" dirty="0">
                <a:latin typeface="Arial" charset="0"/>
                <a:sym typeface="Symbol" pitchFamily="18" charset="2"/>
              </a:rPr>
              <a:t> = 1 </a:t>
            </a:r>
            <a:r>
              <a:rPr lang="de-DE" sz="1800" dirty="0" err="1">
                <a:latin typeface="Arial" charset="0"/>
                <a:sym typeface="Symbol" pitchFamily="18" charset="2"/>
              </a:rPr>
              <a:t>module</a:t>
            </a:r>
            <a:endParaRPr lang="de-DE" sz="1800" dirty="0">
              <a:latin typeface="Arial" charset="0"/>
              <a:sym typeface="Symbol" pitchFamily="18" charset="2"/>
            </a:endParaRPr>
          </a:p>
          <a:p>
            <a:pPr algn="l">
              <a:spcBef>
                <a:spcPts val="600"/>
              </a:spcBef>
            </a:pPr>
            <a:r>
              <a:rPr lang="de-DE" sz="1800" dirty="0">
                <a:latin typeface="Arial" charset="0"/>
              </a:rPr>
              <a:t>0.85M </a:t>
            </a:r>
            <a:r>
              <a:rPr lang="de-DE" sz="1800" dirty="0" err="1">
                <a:latin typeface="Arial" charset="0"/>
              </a:rPr>
              <a:t>nodes</a:t>
            </a:r>
            <a:endParaRPr lang="de-DE" sz="1800" dirty="0">
              <a:latin typeface="Arial" charset="0"/>
            </a:endParaRPr>
          </a:p>
        </p:txBody>
      </p:sp>
      <p:sp>
        <p:nvSpPr>
          <p:cNvPr id="26" name="Text Box 58"/>
          <p:cNvSpPr txBox="1">
            <a:spLocks noChangeArrowheads="1"/>
          </p:cNvSpPr>
          <p:nvPr/>
        </p:nvSpPr>
        <p:spPr bwMode="auto">
          <a:xfrm>
            <a:off x="250824" y="4868863"/>
            <a:ext cx="7489527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>
                <a:srgbClr val="0063F4"/>
              </a:buClr>
              <a:buFontTx/>
              <a:buChar char="•"/>
            </a:pP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Serious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overloads</a:t>
            </a:r>
            <a:r>
              <a:rPr lang="de-DE" dirty="0">
                <a:latin typeface="Arial" charset="0"/>
              </a:rPr>
              <a:t> </a:t>
            </a:r>
            <a:r>
              <a:rPr lang="de-DE" dirty="0" smtClean="0">
                <a:latin typeface="Arial" charset="0"/>
              </a:rPr>
              <a:t>in </a:t>
            </a:r>
            <a:r>
              <a:rPr lang="de-DE" dirty="0" err="1" smtClean="0">
                <a:latin typeface="Arial" charset="0"/>
              </a:rPr>
              <a:t>support</a:t>
            </a:r>
            <a:r>
              <a:rPr lang="de-DE" dirty="0" smtClean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structure</a:t>
            </a:r>
            <a:endParaRPr lang="de-DE" dirty="0">
              <a:latin typeface="Arial" charset="0"/>
            </a:endParaRPr>
          </a:p>
          <a:p>
            <a:pPr algn="l">
              <a:spcBef>
                <a:spcPct val="50000"/>
              </a:spcBef>
              <a:buClr>
                <a:srgbClr val="0063F4"/>
              </a:buClr>
              <a:buFontTx/>
              <a:buChar char="•"/>
            </a:pP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No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solution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for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narrow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 smtClean="0">
                <a:latin typeface="Arial" charset="0"/>
              </a:rPr>
              <a:t>supports</a:t>
            </a:r>
            <a:r>
              <a:rPr lang="de-DE" dirty="0" smtClean="0">
                <a:latin typeface="Arial" charset="0"/>
              </a:rPr>
              <a:t> (</a:t>
            </a:r>
            <a:r>
              <a:rPr lang="de-DE" dirty="0" err="1" smtClean="0">
                <a:latin typeface="Arial" charset="0"/>
              </a:rPr>
              <a:t>forces</a:t>
            </a:r>
            <a:r>
              <a:rPr lang="de-DE" dirty="0" smtClean="0">
                <a:latin typeface="Arial" charset="0"/>
              </a:rPr>
              <a:t> </a:t>
            </a:r>
            <a:r>
              <a:rPr lang="de-DE" dirty="0" err="1" smtClean="0">
                <a:latin typeface="Arial" charset="0"/>
              </a:rPr>
              <a:t>up</a:t>
            </a:r>
            <a:r>
              <a:rPr lang="de-DE" dirty="0" smtClean="0">
                <a:latin typeface="Arial" charset="0"/>
              </a:rPr>
              <a:t> </a:t>
            </a:r>
            <a:r>
              <a:rPr lang="de-DE" dirty="0" err="1" smtClean="0">
                <a:latin typeface="Arial" charset="0"/>
              </a:rPr>
              <a:t>to</a:t>
            </a:r>
            <a:r>
              <a:rPr lang="de-DE" dirty="0" smtClean="0">
                <a:latin typeface="Arial" charset="0"/>
              </a:rPr>
              <a:t> 1.5 MN, </a:t>
            </a:r>
            <a:r>
              <a:rPr lang="de-DE" dirty="0" err="1" smtClean="0">
                <a:latin typeface="Arial" charset="0"/>
              </a:rPr>
              <a:t>sliding</a:t>
            </a:r>
            <a:r>
              <a:rPr lang="de-DE" dirty="0" smtClean="0">
                <a:latin typeface="Arial" charset="0"/>
              </a:rPr>
              <a:t> </a:t>
            </a:r>
            <a:r>
              <a:rPr lang="de-DE" dirty="0" err="1" smtClean="0">
                <a:latin typeface="Arial" charset="0"/>
              </a:rPr>
              <a:t>by</a:t>
            </a:r>
            <a:r>
              <a:rPr lang="de-DE" dirty="0" smtClean="0">
                <a:latin typeface="Arial" charset="0"/>
              </a:rPr>
              <a:t> 5 mm)</a:t>
            </a:r>
            <a:endParaRPr lang="de-DE" dirty="0">
              <a:latin typeface="Arial" charset="0"/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4572000" y="4437112"/>
            <a:ext cx="43924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 err="1" smtClean="0">
                <a:latin typeface="Arial" pitchFamily="34" charset="0"/>
                <a:cs typeface="Arial" pitchFamily="34" charset="0"/>
              </a:rPr>
              <a:t>Bykov</a:t>
            </a:r>
            <a:r>
              <a:rPr lang="de-DE" sz="1200" dirty="0" smtClean="0">
                <a:latin typeface="Arial" pitchFamily="34" charset="0"/>
                <a:cs typeface="Arial" pitchFamily="34" charset="0"/>
              </a:rPr>
              <a:t> et al., Fusion Engineering </a:t>
            </a:r>
            <a:r>
              <a:rPr lang="de-DE" sz="1200" dirty="0" err="1" smtClean="0">
                <a:latin typeface="Arial" pitchFamily="34" charset="0"/>
                <a:cs typeface="Arial" pitchFamily="34" charset="0"/>
              </a:rPr>
              <a:t>and</a:t>
            </a:r>
            <a:r>
              <a:rPr lang="de-DE" sz="1200" dirty="0" smtClean="0">
                <a:latin typeface="Arial" pitchFamily="34" charset="0"/>
                <a:cs typeface="Arial" pitchFamily="34" charset="0"/>
              </a:rPr>
              <a:t> Design </a:t>
            </a:r>
            <a:r>
              <a:rPr lang="de-DE" sz="1200" b="1" dirty="0" smtClean="0">
                <a:latin typeface="Arial" pitchFamily="34" charset="0"/>
                <a:cs typeface="Arial" pitchFamily="34" charset="0"/>
              </a:rPr>
              <a:t>84</a:t>
            </a:r>
            <a:r>
              <a:rPr lang="de-DE" sz="1200" dirty="0" smtClean="0">
                <a:latin typeface="Arial" pitchFamily="34" charset="0"/>
                <a:cs typeface="Arial" pitchFamily="34" charset="0"/>
              </a:rPr>
              <a:t>(2009) 215</a:t>
            </a:r>
            <a:endParaRPr lang="de-DE" sz="1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H.-S. Bosch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64C83E-3A65-48F1-90A6-4B84A971561A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Final </a:t>
            </a:r>
            <a:r>
              <a:rPr lang="de-DE" dirty="0" err="1" smtClean="0"/>
              <a:t>structural</a:t>
            </a:r>
            <a:r>
              <a:rPr lang="de-DE" dirty="0" smtClean="0"/>
              <a:t> </a:t>
            </a:r>
            <a:r>
              <a:rPr lang="de-DE" dirty="0" err="1" smtClean="0"/>
              <a:t>concept</a:t>
            </a:r>
            <a:endParaRPr lang="de-DE" dirty="0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259632" y="6503633"/>
            <a:ext cx="6408712" cy="365125"/>
          </a:xfrm>
        </p:spPr>
        <p:txBody>
          <a:bodyPr/>
          <a:lstStyle/>
          <a:p>
            <a:r>
              <a:rPr lang="en-US" dirty="0" smtClean="0"/>
              <a:t>Technological challenges in the construction of </a:t>
            </a:r>
            <a:r>
              <a:rPr lang="en-US" dirty="0" err="1" smtClean="0"/>
              <a:t>Wendelstein</a:t>
            </a:r>
            <a:r>
              <a:rPr lang="en-US" dirty="0" smtClean="0"/>
              <a:t> 7-X</a:t>
            </a:r>
            <a:endParaRPr lang="de-DE" dirty="0"/>
          </a:p>
        </p:txBody>
      </p:sp>
      <p:pic>
        <p:nvPicPr>
          <p:cNvPr id="6" name="Picture 9" descr="Umsetzen Magnetmodul_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730274"/>
            <a:ext cx="8674868" cy="5851580"/>
          </a:xfrm>
          <a:prstGeom prst="rect">
            <a:avLst/>
          </a:prstGeom>
          <a:noFill/>
        </p:spPr>
      </p:pic>
      <p:pic>
        <p:nvPicPr>
          <p:cNvPr id="8" name="Picture 17" descr="IMG_774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0388" y="1125538"/>
            <a:ext cx="3527425" cy="2646363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" name="Text Box 19"/>
          <p:cNvSpPr txBox="1">
            <a:spLocks noChangeArrowheads="1"/>
          </p:cNvSpPr>
          <p:nvPr/>
        </p:nvSpPr>
        <p:spPr bwMode="auto">
          <a:xfrm>
            <a:off x="1043608" y="4077072"/>
            <a:ext cx="6823099" cy="213904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  <a:buClr>
                <a:srgbClr val="0063F4"/>
              </a:buClr>
              <a:buFontTx/>
              <a:buChar char="•"/>
            </a:pPr>
            <a:r>
              <a:rPr lang="de-DE" dirty="0">
                <a:latin typeface="Arial" charset="0"/>
              </a:rPr>
              <a:t> Massive </a:t>
            </a:r>
            <a:r>
              <a:rPr lang="de-DE" dirty="0" err="1">
                <a:latin typeface="Arial" charset="0"/>
              </a:rPr>
              <a:t>increase</a:t>
            </a:r>
            <a:r>
              <a:rPr lang="de-DE" dirty="0">
                <a:latin typeface="Arial" charset="0"/>
              </a:rPr>
              <a:t>/</a:t>
            </a:r>
            <a:r>
              <a:rPr lang="de-DE" dirty="0" err="1">
                <a:latin typeface="Arial" charset="0"/>
              </a:rPr>
              <a:t>modification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of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welds</a:t>
            </a:r>
            <a:r>
              <a:rPr lang="de-DE" dirty="0">
                <a:latin typeface="Arial" charset="0"/>
              </a:rPr>
              <a:t>, </a:t>
            </a:r>
            <a:r>
              <a:rPr lang="de-DE" dirty="0" err="1">
                <a:latin typeface="Arial" charset="0"/>
              </a:rPr>
              <a:t>ribs</a:t>
            </a:r>
            <a:r>
              <a:rPr lang="de-DE" dirty="0">
                <a:latin typeface="Arial" charset="0"/>
              </a:rPr>
              <a:t>, </a:t>
            </a:r>
            <a:r>
              <a:rPr lang="de-DE" dirty="0" err="1">
                <a:latin typeface="Arial" charset="0"/>
              </a:rPr>
              <a:t>stiffeners</a:t>
            </a:r>
            <a:endParaRPr lang="de-DE" dirty="0">
              <a:latin typeface="Arial" charset="0"/>
            </a:endParaRPr>
          </a:p>
          <a:p>
            <a:pPr algn="l">
              <a:spcBef>
                <a:spcPts val="600"/>
              </a:spcBef>
              <a:buClr>
                <a:srgbClr val="0063F4"/>
              </a:buClr>
              <a:buFontTx/>
              <a:buChar char="•"/>
            </a:pP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Combination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of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welded</a:t>
            </a:r>
            <a:r>
              <a:rPr lang="de-DE" dirty="0">
                <a:latin typeface="Arial" charset="0"/>
              </a:rPr>
              <a:t>, </a:t>
            </a:r>
            <a:r>
              <a:rPr lang="de-DE" dirty="0" err="1">
                <a:latin typeface="Arial" charset="0"/>
              </a:rPr>
              <a:t>bolted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and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sliding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contact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elements</a:t>
            </a:r>
            <a:endParaRPr lang="de-DE" dirty="0">
              <a:latin typeface="Arial" charset="0"/>
            </a:endParaRPr>
          </a:p>
          <a:p>
            <a:pPr lvl="1" algn="l">
              <a:spcBef>
                <a:spcPts val="600"/>
              </a:spcBef>
              <a:buClr>
                <a:srgbClr val="0063F4"/>
              </a:buClr>
              <a:buFontTx/>
              <a:buChar char="-"/>
            </a:pP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Inconel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bolts</a:t>
            </a:r>
            <a:r>
              <a:rPr lang="de-DE" dirty="0">
                <a:latin typeface="Arial" charset="0"/>
              </a:rPr>
              <a:t>, </a:t>
            </a:r>
            <a:r>
              <a:rPr lang="de-DE" dirty="0" err="1">
                <a:latin typeface="Arial" charset="0"/>
              </a:rPr>
              <a:t>inconel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sleeves</a:t>
            </a:r>
            <a:r>
              <a:rPr lang="de-DE" dirty="0">
                <a:latin typeface="Arial" charset="0"/>
              </a:rPr>
              <a:t>, </a:t>
            </a:r>
            <a:r>
              <a:rPr lang="de-DE" dirty="0" err="1">
                <a:latin typeface="Arial" charset="0"/>
              </a:rPr>
              <a:t>and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superbolt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nuts</a:t>
            </a:r>
            <a:endParaRPr lang="de-DE" dirty="0">
              <a:latin typeface="Arial" charset="0"/>
            </a:endParaRPr>
          </a:p>
          <a:p>
            <a:pPr lvl="1" algn="l">
              <a:spcBef>
                <a:spcPts val="600"/>
              </a:spcBef>
              <a:buClr>
                <a:srgbClr val="0063F4"/>
              </a:buClr>
              <a:buFontTx/>
              <a:buChar char="-"/>
            </a:pP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Sliding</a:t>
            </a:r>
            <a:r>
              <a:rPr lang="de-DE" dirty="0">
                <a:latin typeface="Arial" charset="0"/>
              </a:rPr>
              <a:t> Al-</a:t>
            </a:r>
            <a:r>
              <a:rPr lang="de-DE" dirty="0" err="1">
                <a:latin typeface="Arial" charset="0"/>
              </a:rPr>
              <a:t>bronze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elements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with</a:t>
            </a:r>
            <a:r>
              <a:rPr lang="de-DE" dirty="0">
                <a:latin typeface="Arial" charset="0"/>
              </a:rPr>
              <a:t> MoS</a:t>
            </a:r>
            <a:r>
              <a:rPr lang="de-DE" baseline="-25000" dirty="0">
                <a:latin typeface="Arial" charset="0"/>
              </a:rPr>
              <a:t>2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coating</a:t>
            </a:r>
            <a:endParaRPr lang="de-DE" dirty="0">
              <a:latin typeface="Arial" charset="0"/>
            </a:endParaRPr>
          </a:p>
          <a:p>
            <a:pPr lvl="1" algn="l">
              <a:spcBef>
                <a:spcPts val="600"/>
              </a:spcBef>
              <a:buClr>
                <a:srgbClr val="0063F4"/>
              </a:buClr>
              <a:buFontTx/>
              <a:buChar char="-"/>
            </a:pP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Welded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steel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blocks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where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 smtClean="0">
                <a:latin typeface="Arial" charset="0"/>
              </a:rPr>
              <a:t>unavoidable</a:t>
            </a:r>
            <a:r>
              <a:rPr lang="de-DE" dirty="0" smtClean="0">
                <a:latin typeface="Arial" charset="0"/>
              </a:rPr>
              <a:t>, </a:t>
            </a:r>
            <a:r>
              <a:rPr lang="de-DE" dirty="0" err="1" smtClean="0">
                <a:latin typeface="Arial" charset="0"/>
              </a:rPr>
              <a:t>challenging</a:t>
            </a:r>
            <a:endParaRPr lang="de-DE" dirty="0" smtClean="0">
              <a:latin typeface="Arial" charset="0"/>
            </a:endParaRPr>
          </a:p>
          <a:p>
            <a:pPr lvl="1" algn="l">
              <a:spcBef>
                <a:spcPts val="300"/>
              </a:spcBef>
              <a:buClr>
                <a:srgbClr val="0063F4"/>
              </a:buClr>
            </a:pPr>
            <a:r>
              <a:rPr lang="de-DE" dirty="0" smtClean="0">
                <a:latin typeface="Arial" charset="0"/>
              </a:rPr>
              <a:t>  </a:t>
            </a:r>
            <a:r>
              <a:rPr lang="de-DE" dirty="0" err="1" smtClean="0">
                <a:latin typeface="Arial" charset="0"/>
              </a:rPr>
              <a:t>welding</a:t>
            </a:r>
            <a:r>
              <a:rPr lang="de-DE" dirty="0" smtClean="0">
                <a:latin typeface="Arial" charset="0"/>
              </a:rPr>
              <a:t> </a:t>
            </a:r>
            <a:r>
              <a:rPr lang="de-DE" dirty="0" err="1" smtClean="0">
                <a:latin typeface="Arial" charset="0"/>
              </a:rPr>
              <a:t>techniques</a:t>
            </a:r>
            <a:endParaRPr lang="de-DE" dirty="0">
              <a:latin typeface="Arial" charset="0"/>
            </a:endParaRPr>
          </a:p>
        </p:txBody>
      </p:sp>
      <p:pic>
        <p:nvPicPr>
          <p:cNvPr id="10" name="Picture 20" descr="Bild 00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363" y="1125538"/>
            <a:ext cx="3576638" cy="26844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H.-S. Bosch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64C83E-3A65-48F1-90A6-4B84A971561A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Challenge: </a:t>
            </a:r>
            <a:r>
              <a:rPr lang="de-DE" dirty="0" err="1" smtClean="0"/>
              <a:t>Electric</a:t>
            </a:r>
            <a:r>
              <a:rPr lang="de-DE" dirty="0" smtClean="0"/>
              <a:t>/</a:t>
            </a:r>
            <a:r>
              <a:rPr lang="de-DE" dirty="0" err="1" smtClean="0"/>
              <a:t>hydraulic</a:t>
            </a:r>
            <a:r>
              <a:rPr lang="de-DE" dirty="0" smtClean="0"/>
              <a:t> </a:t>
            </a:r>
            <a:r>
              <a:rPr lang="de-DE" dirty="0" err="1" smtClean="0"/>
              <a:t>connection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magnets</a:t>
            </a:r>
            <a:endParaRPr lang="de-DE" dirty="0"/>
          </a:p>
        </p:txBody>
      </p:sp>
      <p:pic>
        <p:nvPicPr>
          <p:cNvPr id="6" name="Grafik 5" descr="Foli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836712"/>
            <a:ext cx="8073347" cy="5589240"/>
          </a:xfrm>
          <a:prstGeom prst="rect">
            <a:avLst/>
          </a:prstGeom>
          <a:ln>
            <a:noFill/>
          </a:ln>
        </p:spPr>
      </p:pic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259632" y="6503633"/>
            <a:ext cx="6408712" cy="365125"/>
          </a:xfrm>
        </p:spPr>
        <p:txBody>
          <a:bodyPr/>
          <a:lstStyle/>
          <a:p>
            <a:r>
              <a:rPr lang="en-US" dirty="0" smtClean="0"/>
              <a:t>Technological challenges in the construction of </a:t>
            </a:r>
            <a:r>
              <a:rPr lang="en-US" dirty="0" err="1" smtClean="0"/>
              <a:t>Wendelstein</a:t>
            </a:r>
            <a:r>
              <a:rPr lang="en-US" dirty="0" smtClean="0"/>
              <a:t> 7-X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H.-S. Bosch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64C83E-3A65-48F1-90A6-4B84A971561A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Magnet </a:t>
            </a:r>
            <a:r>
              <a:rPr lang="de-DE" dirty="0" err="1" smtClean="0"/>
              <a:t>module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bus-bars</a:t>
            </a:r>
            <a:endParaRPr lang="de-DE" dirty="0"/>
          </a:p>
        </p:txBody>
      </p:sp>
      <p:pic>
        <p:nvPicPr>
          <p:cNvPr id="7" name="Grafik 6" descr="Folie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3537" y="836712"/>
            <a:ext cx="8073347" cy="5589240"/>
          </a:xfrm>
          <a:prstGeom prst="rect">
            <a:avLst/>
          </a:prstGeom>
          <a:ln>
            <a:noFill/>
          </a:ln>
        </p:spPr>
      </p:pic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259632" y="6503633"/>
            <a:ext cx="6408712" cy="365125"/>
          </a:xfrm>
        </p:spPr>
        <p:txBody>
          <a:bodyPr/>
          <a:lstStyle/>
          <a:p>
            <a:r>
              <a:rPr lang="en-US" dirty="0" smtClean="0"/>
              <a:t>Technological challenges in the construction of </a:t>
            </a:r>
            <a:r>
              <a:rPr lang="en-US" dirty="0" err="1" smtClean="0"/>
              <a:t>Wendelstein</a:t>
            </a:r>
            <a:r>
              <a:rPr lang="en-US" dirty="0" smtClean="0"/>
              <a:t> 7-X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H.-S. Bosch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64C83E-3A65-48F1-90A6-4B84A971561A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Magnet </a:t>
            </a:r>
            <a:r>
              <a:rPr lang="de-DE" dirty="0" err="1" smtClean="0"/>
              <a:t>module</a:t>
            </a:r>
            <a:r>
              <a:rPr lang="de-DE" dirty="0" smtClean="0"/>
              <a:t>, </a:t>
            </a:r>
            <a:r>
              <a:rPr lang="de-DE" dirty="0" err="1" smtClean="0"/>
              <a:t>bus-bars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cryo-piping</a:t>
            </a:r>
            <a:endParaRPr lang="de-DE" dirty="0"/>
          </a:p>
        </p:txBody>
      </p:sp>
      <p:pic>
        <p:nvPicPr>
          <p:cNvPr id="6" name="Grafik 5" descr="Folie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908720"/>
            <a:ext cx="8065346" cy="558370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Rechteck 7"/>
          <p:cNvSpPr/>
          <p:nvPr/>
        </p:nvSpPr>
        <p:spPr>
          <a:xfrm>
            <a:off x="3275856" y="2348880"/>
            <a:ext cx="2520280" cy="194421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 descr="Folie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7571" y="764704"/>
            <a:ext cx="7680853" cy="5760640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8398815" y="836712"/>
            <a:ext cx="504056" cy="56886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/>
        </p:nvSpPr>
        <p:spPr>
          <a:xfrm>
            <a:off x="189903" y="836712"/>
            <a:ext cx="504056" cy="56886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259632" y="6503633"/>
            <a:ext cx="6408712" cy="365125"/>
          </a:xfrm>
        </p:spPr>
        <p:txBody>
          <a:bodyPr/>
          <a:lstStyle/>
          <a:p>
            <a:r>
              <a:rPr lang="en-US" dirty="0" smtClean="0"/>
              <a:t>Technological challenges in the construction of </a:t>
            </a:r>
            <a:r>
              <a:rPr lang="en-US" dirty="0" err="1" smtClean="0"/>
              <a:t>Wendelstein</a:t>
            </a:r>
            <a:r>
              <a:rPr lang="en-US" dirty="0" smtClean="0"/>
              <a:t> 7-X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H.-S. Bosch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64C83E-3A65-48F1-90A6-4B84A971561A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Reality</a:t>
            </a:r>
            <a:endParaRPr lang="de-DE" dirty="0"/>
          </a:p>
        </p:txBody>
      </p:sp>
      <p:pic>
        <p:nvPicPr>
          <p:cNvPr id="8" name="Picture 2" descr="C:\Dokumente und Einstellungen\hsb\Eigene Dateien\W7-X Bilder\ABF - Kryoverrohrung\Kryoverrohrung am Modul 5_5.JPG"/>
          <p:cNvPicPr>
            <a:picLocks noChangeAspect="1" noChangeArrowheads="1"/>
          </p:cNvPicPr>
          <p:nvPr/>
        </p:nvPicPr>
        <p:blipFill>
          <a:blip r:embed="rId2" cstate="print"/>
          <a:srcRect l="21957" t="24701" r="14918"/>
          <a:stretch>
            <a:fillRect/>
          </a:stretch>
        </p:blipFill>
        <p:spPr bwMode="auto">
          <a:xfrm>
            <a:off x="971600" y="764704"/>
            <a:ext cx="7272808" cy="5783603"/>
          </a:xfrm>
          <a:prstGeom prst="rect">
            <a:avLst/>
          </a:prstGeom>
          <a:noFill/>
        </p:spPr>
      </p:pic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259632" y="6503633"/>
            <a:ext cx="6408712" cy="365125"/>
          </a:xfrm>
        </p:spPr>
        <p:txBody>
          <a:bodyPr/>
          <a:lstStyle/>
          <a:p>
            <a:r>
              <a:rPr lang="en-US" dirty="0" smtClean="0"/>
              <a:t>Technological challenges in the construction of </a:t>
            </a:r>
            <a:r>
              <a:rPr lang="en-US" dirty="0" err="1" smtClean="0"/>
              <a:t>Wendelstein</a:t>
            </a:r>
            <a:r>
              <a:rPr lang="en-US" dirty="0" smtClean="0"/>
              <a:t> 7-X</a:t>
            </a:r>
            <a:endParaRPr lang="de-DE" dirty="0"/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1187624" y="980728"/>
            <a:ext cx="6877272" cy="2308324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eaLnBrk="0" hangingPunct="0">
              <a:spcBef>
                <a:spcPct val="50000"/>
              </a:spcBef>
              <a:buClr>
                <a:srgbClr val="0063F4"/>
              </a:buClr>
              <a:buFontTx/>
              <a:buChar char="•"/>
            </a:pPr>
            <a:r>
              <a:rPr lang="de-DE" dirty="0">
                <a:latin typeface="Arial" charset="0"/>
              </a:rPr>
              <a:t> 300 </a:t>
            </a:r>
            <a:r>
              <a:rPr lang="de-DE" dirty="0" err="1" smtClean="0">
                <a:latin typeface="Arial" charset="0"/>
              </a:rPr>
              <a:t>steel</a:t>
            </a:r>
            <a:r>
              <a:rPr lang="de-DE" dirty="0" smtClean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pipes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and</a:t>
            </a:r>
            <a:r>
              <a:rPr lang="de-DE" dirty="0">
                <a:latin typeface="Arial" charset="0"/>
              </a:rPr>
              <a:t> 24 </a:t>
            </a:r>
            <a:r>
              <a:rPr lang="de-DE" dirty="0" err="1" smtClean="0">
                <a:latin typeface="Arial" charset="0"/>
              </a:rPr>
              <a:t>superconducting</a:t>
            </a:r>
            <a:r>
              <a:rPr lang="de-DE" dirty="0" smtClean="0">
                <a:latin typeface="Arial" charset="0"/>
              </a:rPr>
              <a:t> </a:t>
            </a:r>
            <a:r>
              <a:rPr lang="de-DE" dirty="0" err="1" smtClean="0">
                <a:latin typeface="Arial" charset="0"/>
              </a:rPr>
              <a:t>bus</a:t>
            </a:r>
            <a:r>
              <a:rPr lang="de-DE" dirty="0" err="1">
                <a:latin typeface="Arial" charset="0"/>
              </a:rPr>
              <a:t>-</a:t>
            </a:r>
            <a:r>
              <a:rPr lang="de-DE" dirty="0" err="1" smtClean="0">
                <a:latin typeface="Arial" charset="0"/>
              </a:rPr>
              <a:t>bars</a:t>
            </a:r>
            <a:r>
              <a:rPr lang="de-DE" dirty="0" smtClean="0">
                <a:latin typeface="Arial" charset="0"/>
              </a:rPr>
              <a:t> </a:t>
            </a:r>
            <a:r>
              <a:rPr lang="de-DE" dirty="0">
                <a:latin typeface="Arial" charset="0"/>
              </a:rPr>
              <a:t>per </a:t>
            </a:r>
            <a:r>
              <a:rPr lang="de-DE" dirty="0" err="1">
                <a:latin typeface="Arial" charset="0"/>
              </a:rPr>
              <a:t>module</a:t>
            </a:r>
            <a:endParaRPr lang="de-DE" dirty="0">
              <a:latin typeface="Arial" charset="0"/>
            </a:endParaRPr>
          </a:p>
          <a:p>
            <a:pPr algn="l" eaLnBrk="0" hangingPunct="0">
              <a:spcBef>
                <a:spcPct val="50000"/>
              </a:spcBef>
              <a:buClr>
                <a:srgbClr val="0063F4"/>
              </a:buClr>
              <a:buFontTx/>
              <a:buChar char="•"/>
            </a:pP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more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than</a:t>
            </a:r>
            <a:r>
              <a:rPr lang="de-DE" dirty="0">
                <a:latin typeface="Arial" charset="0"/>
              </a:rPr>
              <a:t> 500 </a:t>
            </a:r>
            <a:r>
              <a:rPr lang="de-DE" dirty="0" err="1">
                <a:latin typeface="Arial" charset="0"/>
              </a:rPr>
              <a:t>welds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and</a:t>
            </a:r>
            <a:r>
              <a:rPr lang="de-DE" dirty="0">
                <a:latin typeface="Arial" charset="0"/>
              </a:rPr>
              <a:t> 24 </a:t>
            </a:r>
            <a:r>
              <a:rPr lang="de-DE" dirty="0" err="1" smtClean="0">
                <a:latin typeface="Arial" charset="0"/>
              </a:rPr>
              <a:t>superconducting</a:t>
            </a:r>
            <a:r>
              <a:rPr lang="de-DE" dirty="0" smtClean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joints</a:t>
            </a:r>
            <a:r>
              <a:rPr lang="de-DE" dirty="0">
                <a:latin typeface="Arial" charset="0"/>
              </a:rPr>
              <a:t> per </a:t>
            </a:r>
            <a:r>
              <a:rPr lang="de-DE" dirty="0" err="1">
                <a:latin typeface="Arial" charset="0"/>
              </a:rPr>
              <a:t>module</a:t>
            </a:r>
            <a:r>
              <a:rPr lang="de-DE" dirty="0">
                <a:latin typeface="Arial" charset="0"/>
              </a:rPr>
              <a:t> </a:t>
            </a:r>
          </a:p>
          <a:p>
            <a:pPr algn="l" eaLnBrk="0" hangingPunct="0">
              <a:spcBef>
                <a:spcPct val="50000"/>
              </a:spcBef>
              <a:buClr>
                <a:srgbClr val="0063F4"/>
              </a:buClr>
              <a:buFontTx/>
              <a:buChar char="•"/>
            </a:pP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three</a:t>
            </a:r>
            <a:r>
              <a:rPr lang="de-DE" dirty="0">
                <a:latin typeface="Arial" charset="0"/>
              </a:rPr>
              <a:t>-dimensional </a:t>
            </a:r>
            <a:r>
              <a:rPr lang="de-DE" dirty="0" err="1">
                <a:latin typeface="Arial" charset="0"/>
              </a:rPr>
              <a:t>stellarator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geometry</a:t>
            </a:r>
            <a:r>
              <a:rPr lang="de-DE" dirty="0">
                <a:latin typeface="Arial" charset="0"/>
              </a:rPr>
              <a:t> </a:t>
            </a:r>
          </a:p>
          <a:p>
            <a:pPr algn="l" eaLnBrk="0" hangingPunct="0">
              <a:spcBef>
                <a:spcPct val="50000"/>
              </a:spcBef>
              <a:buClr>
                <a:srgbClr val="0063F4"/>
              </a:buClr>
              <a:buFontTx/>
              <a:buChar char="•"/>
            </a:pP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motion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of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magnets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for</a:t>
            </a:r>
            <a:r>
              <a:rPr lang="de-DE" dirty="0">
                <a:latin typeface="Arial" charset="0"/>
              </a:rPr>
              <a:t> different </a:t>
            </a:r>
            <a:r>
              <a:rPr lang="de-DE" dirty="0" err="1">
                <a:latin typeface="Arial" charset="0"/>
              </a:rPr>
              <a:t>magnetic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configurations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up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to</a:t>
            </a:r>
            <a:r>
              <a:rPr lang="de-DE" dirty="0">
                <a:latin typeface="Arial" charset="0"/>
              </a:rPr>
              <a:t> </a:t>
            </a:r>
            <a:endParaRPr lang="de-DE" dirty="0" smtClean="0">
              <a:latin typeface="Arial" charset="0"/>
            </a:endParaRPr>
          </a:p>
          <a:p>
            <a:pPr algn="l" eaLnBrk="0" hangingPunct="0">
              <a:buClr>
                <a:srgbClr val="0063F4"/>
              </a:buClr>
            </a:pPr>
            <a:r>
              <a:rPr lang="de-DE" dirty="0" smtClean="0">
                <a:latin typeface="Arial" charset="0"/>
              </a:rPr>
              <a:t>  +/- </a:t>
            </a:r>
            <a:r>
              <a:rPr lang="de-DE" dirty="0">
                <a:latin typeface="Arial" charset="0"/>
              </a:rPr>
              <a:t>15mm</a:t>
            </a:r>
          </a:p>
          <a:p>
            <a:pPr algn="l" eaLnBrk="0" hangingPunct="0">
              <a:spcBef>
                <a:spcPct val="50000"/>
              </a:spcBef>
              <a:buClr>
                <a:srgbClr val="0063F4"/>
              </a:buClr>
              <a:buFontTx/>
              <a:buChar char="•"/>
            </a:pPr>
            <a:r>
              <a:rPr lang="de-DE" dirty="0" smtClean="0">
                <a:latin typeface="Arial" charset="0"/>
              </a:rPr>
              <a:t> </a:t>
            </a:r>
            <a:r>
              <a:rPr lang="de-DE" dirty="0" err="1" smtClean="0">
                <a:latin typeface="Arial" charset="0"/>
              </a:rPr>
              <a:t>extremely</a:t>
            </a:r>
            <a:r>
              <a:rPr lang="de-DE" dirty="0" smtClean="0">
                <a:latin typeface="Arial" charset="0"/>
              </a:rPr>
              <a:t> limited </a:t>
            </a:r>
            <a:r>
              <a:rPr lang="de-DE" dirty="0" err="1" smtClean="0">
                <a:latin typeface="Arial" charset="0"/>
              </a:rPr>
              <a:t>space</a:t>
            </a:r>
            <a:r>
              <a:rPr lang="de-DE" dirty="0" smtClean="0">
                <a:latin typeface="Arial" charset="0"/>
              </a:rPr>
              <a:t> </a:t>
            </a:r>
            <a:r>
              <a:rPr lang="de-DE" dirty="0" err="1" smtClean="0">
                <a:latin typeface="Arial" charset="0"/>
              </a:rPr>
              <a:t>available</a:t>
            </a:r>
            <a:r>
              <a:rPr lang="de-DE" dirty="0" smtClean="0">
                <a:latin typeface="Arial" charset="0"/>
              </a:rPr>
              <a:t> in </a:t>
            </a:r>
            <a:r>
              <a:rPr lang="de-DE" dirty="0" err="1" smtClean="0">
                <a:latin typeface="Arial" charset="0"/>
              </a:rPr>
              <a:t>the</a:t>
            </a:r>
            <a:r>
              <a:rPr lang="de-DE" dirty="0" smtClean="0">
                <a:latin typeface="Arial" charset="0"/>
              </a:rPr>
              <a:t> </a:t>
            </a:r>
            <a:r>
              <a:rPr lang="de-DE" dirty="0" err="1" smtClean="0">
                <a:latin typeface="Arial" charset="0"/>
              </a:rPr>
              <a:t>cryostat</a:t>
            </a:r>
            <a:endParaRPr lang="de-DE" dirty="0" smtClean="0">
              <a:latin typeface="Arial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1619672" y="3933056"/>
            <a:ext cx="5976664" cy="1944122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1" indent="-457200" eaLnBrk="0" hangingPunct="0">
              <a:spcBef>
                <a:spcPct val="50000"/>
              </a:spcBef>
              <a:buClr>
                <a:srgbClr val="0063F4"/>
              </a:buClr>
              <a:tabLst>
                <a:tab pos="446088" algn="l"/>
              </a:tabLst>
            </a:pPr>
            <a:r>
              <a:rPr lang="de-DE" dirty="0" smtClean="0">
                <a:latin typeface="Arial" charset="0"/>
                <a:sym typeface="Symbol"/>
              </a:rPr>
              <a:t>	- </a:t>
            </a:r>
            <a:r>
              <a:rPr lang="de-DE" dirty="0" err="1" smtClean="0">
                <a:latin typeface="Arial" charset="0"/>
              </a:rPr>
              <a:t>complex</a:t>
            </a:r>
            <a:r>
              <a:rPr lang="de-DE" dirty="0" smtClean="0">
                <a:latin typeface="Arial" charset="0"/>
              </a:rPr>
              <a:t> </a:t>
            </a:r>
            <a:r>
              <a:rPr lang="de-DE" dirty="0" err="1" smtClean="0">
                <a:latin typeface="Arial" charset="0"/>
              </a:rPr>
              <a:t>system</a:t>
            </a:r>
            <a:r>
              <a:rPr lang="de-DE" dirty="0" smtClean="0">
                <a:latin typeface="Arial" charset="0"/>
              </a:rPr>
              <a:t> </a:t>
            </a:r>
            <a:r>
              <a:rPr lang="de-DE" dirty="0" err="1" smtClean="0">
                <a:latin typeface="Arial" charset="0"/>
              </a:rPr>
              <a:t>of</a:t>
            </a:r>
            <a:r>
              <a:rPr lang="de-DE" dirty="0" smtClean="0">
                <a:latin typeface="Arial" charset="0"/>
              </a:rPr>
              <a:t> </a:t>
            </a:r>
            <a:r>
              <a:rPr lang="de-DE" dirty="0" err="1" smtClean="0">
                <a:latin typeface="Arial" charset="0"/>
              </a:rPr>
              <a:t>clamps</a:t>
            </a:r>
            <a:r>
              <a:rPr lang="de-DE" dirty="0" smtClean="0">
                <a:latin typeface="Arial" charset="0"/>
              </a:rPr>
              <a:t> </a:t>
            </a:r>
            <a:r>
              <a:rPr lang="de-DE" dirty="0" err="1" smtClean="0">
                <a:latin typeface="Arial" charset="0"/>
              </a:rPr>
              <a:t>and</a:t>
            </a:r>
            <a:r>
              <a:rPr lang="de-DE" dirty="0" smtClean="0">
                <a:latin typeface="Arial" charset="0"/>
              </a:rPr>
              <a:t> </a:t>
            </a:r>
            <a:r>
              <a:rPr lang="de-DE" dirty="0" err="1" smtClean="0">
                <a:latin typeface="Arial" charset="0"/>
              </a:rPr>
              <a:t>holders</a:t>
            </a:r>
            <a:r>
              <a:rPr lang="de-DE" dirty="0" smtClean="0">
                <a:latin typeface="Arial" charset="0"/>
              </a:rPr>
              <a:t>, </a:t>
            </a:r>
            <a:r>
              <a:rPr lang="de-DE" dirty="0" err="1" smtClean="0">
                <a:latin typeface="Arial" charset="0"/>
              </a:rPr>
              <a:t>stiff</a:t>
            </a:r>
            <a:r>
              <a:rPr lang="de-DE" dirty="0" smtClean="0">
                <a:latin typeface="Arial" charset="0"/>
              </a:rPr>
              <a:t>   </a:t>
            </a:r>
          </a:p>
          <a:p>
            <a:pPr lvl="1" indent="-457200" eaLnBrk="0" hangingPunct="0">
              <a:spcBef>
                <a:spcPts val="400"/>
              </a:spcBef>
              <a:buClr>
                <a:srgbClr val="0063F4"/>
              </a:buClr>
              <a:tabLst>
                <a:tab pos="446088" algn="l"/>
              </a:tabLst>
            </a:pPr>
            <a:r>
              <a:rPr lang="de-DE" dirty="0" smtClean="0">
                <a:latin typeface="Arial" charset="0"/>
              </a:rPr>
              <a:t>          </a:t>
            </a:r>
            <a:r>
              <a:rPr lang="de-DE" dirty="0" err="1" smtClean="0">
                <a:latin typeface="Arial" charset="0"/>
              </a:rPr>
              <a:t>and</a:t>
            </a:r>
            <a:r>
              <a:rPr lang="de-DE" dirty="0" smtClean="0">
                <a:latin typeface="Arial" charset="0"/>
              </a:rPr>
              <a:t> flexible </a:t>
            </a:r>
            <a:r>
              <a:rPr lang="de-DE" dirty="0" err="1" smtClean="0">
                <a:latin typeface="Arial" charset="0"/>
              </a:rPr>
              <a:t>at</a:t>
            </a:r>
            <a:r>
              <a:rPr lang="de-DE" dirty="0" smtClean="0">
                <a:latin typeface="Arial" charset="0"/>
              </a:rPr>
              <a:t> </a:t>
            </a:r>
            <a:r>
              <a:rPr lang="de-DE" dirty="0" err="1" smtClean="0">
                <a:latin typeface="Arial" charset="0"/>
              </a:rPr>
              <a:t>the</a:t>
            </a:r>
            <a:r>
              <a:rPr lang="de-DE" dirty="0" smtClean="0">
                <a:latin typeface="Arial" charset="0"/>
              </a:rPr>
              <a:t> same time</a:t>
            </a:r>
          </a:p>
          <a:p>
            <a:pPr eaLnBrk="0" hangingPunct="0">
              <a:spcBef>
                <a:spcPct val="50000"/>
              </a:spcBef>
              <a:buClr>
                <a:srgbClr val="0063F4"/>
              </a:buClr>
              <a:tabLst>
                <a:tab pos="446088" algn="l"/>
              </a:tabLst>
            </a:pPr>
            <a:r>
              <a:rPr lang="de-DE" dirty="0" smtClean="0">
                <a:latin typeface="Arial" charset="0"/>
              </a:rPr>
              <a:t>	- </a:t>
            </a:r>
            <a:r>
              <a:rPr lang="de-DE" dirty="0" err="1" smtClean="0">
                <a:latin typeface="Arial" charset="0"/>
              </a:rPr>
              <a:t>demanding</a:t>
            </a:r>
            <a:r>
              <a:rPr lang="de-DE" dirty="0" smtClean="0">
                <a:latin typeface="Arial" charset="0"/>
              </a:rPr>
              <a:t> design, </a:t>
            </a:r>
            <a:r>
              <a:rPr lang="de-DE" dirty="0" err="1" smtClean="0">
                <a:latin typeface="Arial" charset="0"/>
              </a:rPr>
              <a:t>engineering</a:t>
            </a:r>
            <a:r>
              <a:rPr lang="de-DE" dirty="0" smtClean="0">
                <a:latin typeface="Arial" charset="0"/>
              </a:rPr>
              <a:t> &amp; </a:t>
            </a:r>
            <a:r>
              <a:rPr lang="de-DE" dirty="0" err="1" smtClean="0">
                <a:latin typeface="Arial" charset="0"/>
              </a:rPr>
              <a:t>manufacturing</a:t>
            </a:r>
            <a:r>
              <a:rPr lang="de-DE" dirty="0" smtClean="0">
                <a:latin typeface="Arial" charset="0"/>
              </a:rPr>
              <a:t>, </a:t>
            </a:r>
          </a:p>
          <a:p>
            <a:pPr eaLnBrk="0" hangingPunct="0">
              <a:spcBef>
                <a:spcPct val="50000"/>
              </a:spcBef>
              <a:buClr>
                <a:srgbClr val="0063F4"/>
              </a:buClr>
              <a:tabLst>
                <a:tab pos="446088" algn="l"/>
              </a:tabLst>
            </a:pPr>
            <a:r>
              <a:rPr lang="de-DE" dirty="0" smtClean="0">
                <a:latin typeface="Arial" charset="0"/>
              </a:rPr>
              <a:t>	- </a:t>
            </a:r>
            <a:r>
              <a:rPr lang="de-DE" dirty="0" err="1" smtClean="0">
                <a:latin typeface="Arial" charset="0"/>
              </a:rPr>
              <a:t>complex</a:t>
            </a:r>
            <a:r>
              <a:rPr lang="de-DE" dirty="0" smtClean="0">
                <a:latin typeface="Arial" charset="0"/>
              </a:rPr>
              <a:t> </a:t>
            </a:r>
            <a:r>
              <a:rPr lang="de-DE" dirty="0" err="1" smtClean="0">
                <a:latin typeface="Arial" charset="0"/>
              </a:rPr>
              <a:t>change</a:t>
            </a:r>
            <a:r>
              <a:rPr lang="de-DE" dirty="0" smtClean="0">
                <a:latin typeface="Arial" charset="0"/>
              </a:rPr>
              <a:t> </a:t>
            </a:r>
            <a:r>
              <a:rPr lang="de-DE" dirty="0" err="1" smtClean="0">
                <a:latin typeface="Arial" charset="0"/>
              </a:rPr>
              <a:t>management</a:t>
            </a:r>
            <a:endParaRPr lang="de-DE" dirty="0" smtClean="0">
              <a:latin typeface="Arial" charset="0"/>
            </a:endParaRPr>
          </a:p>
          <a:p>
            <a:pPr eaLnBrk="0" hangingPunct="0">
              <a:spcBef>
                <a:spcPct val="50000"/>
              </a:spcBef>
              <a:buClr>
                <a:srgbClr val="0063F4"/>
              </a:buClr>
              <a:tabLst>
                <a:tab pos="446088" algn="l"/>
              </a:tabLst>
            </a:pPr>
            <a:r>
              <a:rPr lang="de-DE" dirty="0" smtClean="0">
                <a:latin typeface="Arial" charset="0"/>
              </a:rPr>
              <a:t>	- </a:t>
            </a:r>
            <a:r>
              <a:rPr lang="de-DE" dirty="0" err="1" smtClean="0">
                <a:latin typeface="Arial" charset="0"/>
              </a:rPr>
              <a:t>intense</a:t>
            </a:r>
            <a:r>
              <a:rPr lang="de-DE" dirty="0" smtClean="0">
                <a:latin typeface="Arial" charset="0"/>
              </a:rPr>
              <a:t> </a:t>
            </a:r>
            <a:r>
              <a:rPr lang="de-DE" dirty="0" err="1" smtClean="0">
                <a:latin typeface="Arial" charset="0"/>
              </a:rPr>
              <a:t>metrology</a:t>
            </a:r>
            <a:endParaRPr lang="de-DE" dirty="0" smtClean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H.-S. Bosch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64C83E-3A65-48F1-90A6-4B84A971561A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Challenge: </a:t>
            </a:r>
            <a:r>
              <a:rPr lang="de-DE" dirty="0" err="1" smtClean="0"/>
              <a:t>welding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ports</a:t>
            </a:r>
            <a:endParaRPr lang="de-DE" dirty="0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259632" y="6503633"/>
            <a:ext cx="6408712" cy="365125"/>
          </a:xfrm>
        </p:spPr>
        <p:txBody>
          <a:bodyPr/>
          <a:lstStyle/>
          <a:p>
            <a:r>
              <a:rPr lang="en-US" dirty="0" smtClean="0"/>
              <a:t>Technological challenges in the construction of </a:t>
            </a:r>
            <a:r>
              <a:rPr lang="en-US" dirty="0" err="1" smtClean="0"/>
              <a:t>Wendelstein</a:t>
            </a:r>
            <a:r>
              <a:rPr lang="en-US" dirty="0" smtClean="0"/>
              <a:t> 7-X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395536" y="871437"/>
            <a:ext cx="5548314" cy="21390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buClr>
                <a:srgbClr val="3333FF"/>
              </a:buClr>
              <a:buFont typeface="Arial" pitchFamily="34" charset="0"/>
              <a:buChar char="•"/>
            </a:pP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ports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cross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cryo-vacuum</a:t>
            </a:r>
            <a:endParaRPr lang="de-DE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  <a:buClr>
                <a:srgbClr val="3333FF"/>
              </a:buClr>
              <a:buFont typeface="Arial" pitchFamily="34" charset="0"/>
              <a:buChar char="•"/>
            </a:pP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to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be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welded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to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plasma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vessel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and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outer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vessel</a:t>
            </a:r>
            <a:endParaRPr lang="de-DE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  <a:buClr>
                <a:srgbClr val="3333FF"/>
              </a:buClr>
              <a:buFont typeface="Arial" pitchFamily="34" charset="0"/>
              <a:buChar char="•"/>
            </a:pPr>
            <a:r>
              <a:rPr lang="de-DE" dirty="0" smtClean="0">
                <a:latin typeface="Arial" pitchFamily="34" charset="0"/>
                <a:cs typeface="Arial" pitchFamily="34" charset="0"/>
              </a:rPr>
              <a:t> intermediate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bellows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allow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for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small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deviations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only</a:t>
            </a:r>
            <a:endParaRPr lang="de-DE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  <a:buClr>
                <a:srgbClr val="3333FF"/>
              </a:buClr>
              <a:buFont typeface="Arial" pitchFamily="34" charset="0"/>
              <a:buChar char="•"/>
            </a:pP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tight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space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conditions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in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cryo-vacuum</a:t>
            </a:r>
            <a:endParaRPr lang="de-DE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  <a:buClr>
                <a:srgbClr val="3333FF"/>
              </a:buClr>
              <a:buFont typeface="Arial" pitchFamily="34" charset="0"/>
              <a:buChar char="•"/>
            </a:pPr>
            <a:r>
              <a:rPr lang="de-DE" dirty="0" smtClean="0">
                <a:latin typeface="Arial" pitchFamily="34" charset="0"/>
                <a:cs typeface="Arial" pitchFamily="34" charset="0"/>
              </a:rPr>
              <a:t> thermal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insulation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has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to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be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fitted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to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vessel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TI</a:t>
            </a:r>
          </a:p>
          <a:p>
            <a:pPr>
              <a:spcBef>
                <a:spcPts val="600"/>
              </a:spcBef>
              <a:buClr>
                <a:srgbClr val="3333FF"/>
              </a:buClr>
            </a:pPr>
            <a:r>
              <a:rPr lang="de-DE" dirty="0" smtClean="0">
                <a:latin typeface="Arial" pitchFamily="34" charset="0"/>
                <a:cs typeface="Arial" pitchFamily="34" charset="0"/>
                <a:sym typeface="Symbol"/>
              </a:rPr>
              <a:t>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high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positioning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and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welding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accuracy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required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7" name="Picture 2" descr="E:\user3\Schreibtisch\ICEC23\Paper\Bilder100703\Bild100703 009.jpg"/>
          <p:cNvPicPr>
            <a:picLocks noChangeAspect="1" noChangeArrowheads="1"/>
          </p:cNvPicPr>
          <p:nvPr/>
        </p:nvPicPr>
        <p:blipFill>
          <a:blip r:embed="rId3" cstate="print"/>
          <a:srcRect t="11347" b="12057"/>
          <a:stretch>
            <a:fillRect/>
          </a:stretch>
        </p:blipFill>
        <p:spPr bwMode="auto">
          <a:xfrm rot="-5400000">
            <a:off x="5714936" y="1710000"/>
            <a:ext cx="4104456" cy="2357879"/>
          </a:xfrm>
          <a:prstGeom prst="rect">
            <a:avLst/>
          </a:prstGeom>
          <a:noFill/>
        </p:spPr>
      </p:pic>
      <p:sp>
        <p:nvSpPr>
          <p:cNvPr id="8" name="Freihandform 7"/>
          <p:cNvSpPr/>
          <p:nvPr/>
        </p:nvSpPr>
        <p:spPr bwMode="auto">
          <a:xfrm rot="20905969">
            <a:off x="2559790" y="797066"/>
            <a:ext cx="5104537" cy="557076"/>
          </a:xfrm>
          <a:custGeom>
            <a:avLst/>
            <a:gdLst>
              <a:gd name="connsiteX0" fmla="*/ 0 w 1171575"/>
              <a:gd name="connsiteY0" fmla="*/ 11112 h 649287"/>
              <a:gd name="connsiteX1" fmla="*/ 847725 w 1171575"/>
              <a:gd name="connsiteY1" fmla="*/ 106362 h 649287"/>
              <a:gd name="connsiteX2" fmla="*/ 1171575 w 1171575"/>
              <a:gd name="connsiteY2" fmla="*/ 649287 h 649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71575" h="649287">
                <a:moveTo>
                  <a:pt x="0" y="11112"/>
                </a:moveTo>
                <a:cubicBezTo>
                  <a:pt x="326231" y="5556"/>
                  <a:pt x="652463" y="0"/>
                  <a:pt x="847725" y="106362"/>
                </a:cubicBezTo>
                <a:cubicBezTo>
                  <a:pt x="1042987" y="212724"/>
                  <a:pt x="1107281" y="431005"/>
                  <a:pt x="1171575" y="649287"/>
                </a:cubicBez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MT Condensed" pitchFamily="34" charset="0"/>
            </a:endParaRPr>
          </a:p>
        </p:txBody>
      </p:sp>
      <p:sp>
        <p:nvSpPr>
          <p:cNvPr id="9" name="Freihandform 8"/>
          <p:cNvSpPr/>
          <p:nvPr/>
        </p:nvSpPr>
        <p:spPr bwMode="auto">
          <a:xfrm rot="20905969">
            <a:off x="4555845" y="960798"/>
            <a:ext cx="2768613" cy="2992188"/>
          </a:xfrm>
          <a:custGeom>
            <a:avLst/>
            <a:gdLst>
              <a:gd name="connsiteX0" fmla="*/ 0 w 1171575"/>
              <a:gd name="connsiteY0" fmla="*/ 11112 h 649287"/>
              <a:gd name="connsiteX1" fmla="*/ 847725 w 1171575"/>
              <a:gd name="connsiteY1" fmla="*/ 106362 h 649287"/>
              <a:gd name="connsiteX2" fmla="*/ 1171575 w 1171575"/>
              <a:gd name="connsiteY2" fmla="*/ 649287 h 649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71575" h="649287">
                <a:moveTo>
                  <a:pt x="0" y="11112"/>
                </a:moveTo>
                <a:cubicBezTo>
                  <a:pt x="326231" y="5556"/>
                  <a:pt x="652463" y="0"/>
                  <a:pt x="847725" y="106362"/>
                </a:cubicBezTo>
                <a:cubicBezTo>
                  <a:pt x="1042987" y="212724"/>
                  <a:pt x="1107281" y="431005"/>
                  <a:pt x="1171575" y="649287"/>
                </a:cubicBez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MT Condensed" pitchFamily="34" charset="0"/>
            </a:endParaRPr>
          </a:p>
        </p:txBody>
      </p:sp>
      <p:pic>
        <p:nvPicPr>
          <p:cNvPr id="10" name="Picture 2" descr="E:\user3\Schreibtisch\ICEC23\Paper\Bilder20100702\Bild 0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429000"/>
            <a:ext cx="4032448" cy="3024337"/>
          </a:xfrm>
          <a:prstGeom prst="rect">
            <a:avLst/>
          </a:prstGeom>
          <a:noFill/>
        </p:spPr>
      </p:pic>
      <p:sp>
        <p:nvSpPr>
          <p:cNvPr id="11" name="Freihandform 10"/>
          <p:cNvSpPr/>
          <p:nvPr/>
        </p:nvSpPr>
        <p:spPr bwMode="auto">
          <a:xfrm rot="399277">
            <a:off x="2228490" y="2177748"/>
            <a:ext cx="5335092" cy="367298"/>
          </a:xfrm>
          <a:custGeom>
            <a:avLst/>
            <a:gdLst>
              <a:gd name="connsiteX0" fmla="*/ 0 w 1171575"/>
              <a:gd name="connsiteY0" fmla="*/ 11112 h 649287"/>
              <a:gd name="connsiteX1" fmla="*/ 847725 w 1171575"/>
              <a:gd name="connsiteY1" fmla="*/ 106362 h 649287"/>
              <a:gd name="connsiteX2" fmla="*/ 1171575 w 1171575"/>
              <a:gd name="connsiteY2" fmla="*/ 649287 h 649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71575" h="649287">
                <a:moveTo>
                  <a:pt x="0" y="11112"/>
                </a:moveTo>
                <a:cubicBezTo>
                  <a:pt x="326231" y="5556"/>
                  <a:pt x="652463" y="0"/>
                  <a:pt x="847725" y="106362"/>
                </a:cubicBezTo>
                <a:cubicBezTo>
                  <a:pt x="1042987" y="212724"/>
                  <a:pt x="1107281" y="431005"/>
                  <a:pt x="1171575" y="649287"/>
                </a:cubicBez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MT Condensed" pitchFamily="34" charset="0"/>
            </a:endParaRPr>
          </a:p>
        </p:txBody>
      </p:sp>
      <p:sp>
        <p:nvSpPr>
          <p:cNvPr id="13" name="Freihandform 12"/>
          <p:cNvSpPr/>
          <p:nvPr/>
        </p:nvSpPr>
        <p:spPr bwMode="auto">
          <a:xfrm rot="3895933">
            <a:off x="2702839" y="2062667"/>
            <a:ext cx="1731042" cy="2927427"/>
          </a:xfrm>
          <a:custGeom>
            <a:avLst/>
            <a:gdLst>
              <a:gd name="connsiteX0" fmla="*/ 0 w 1171575"/>
              <a:gd name="connsiteY0" fmla="*/ 11112 h 649287"/>
              <a:gd name="connsiteX1" fmla="*/ 847725 w 1171575"/>
              <a:gd name="connsiteY1" fmla="*/ 106362 h 649287"/>
              <a:gd name="connsiteX2" fmla="*/ 1171575 w 1171575"/>
              <a:gd name="connsiteY2" fmla="*/ 649287 h 649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71575" h="649287">
                <a:moveTo>
                  <a:pt x="0" y="11112"/>
                </a:moveTo>
                <a:cubicBezTo>
                  <a:pt x="326231" y="5556"/>
                  <a:pt x="652463" y="0"/>
                  <a:pt x="847725" y="106362"/>
                </a:cubicBezTo>
                <a:cubicBezTo>
                  <a:pt x="1042987" y="212724"/>
                  <a:pt x="1107281" y="431005"/>
                  <a:pt x="1171575" y="649287"/>
                </a:cubicBez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MT Condensed" pitchFamily="34" charset="0"/>
            </a:endParaRPr>
          </a:p>
        </p:txBody>
      </p:sp>
      <p:sp>
        <p:nvSpPr>
          <p:cNvPr id="14" name="Freihandform 13"/>
          <p:cNvSpPr/>
          <p:nvPr/>
        </p:nvSpPr>
        <p:spPr bwMode="auto">
          <a:xfrm rot="3895933">
            <a:off x="3124845" y="2562781"/>
            <a:ext cx="2377641" cy="3244606"/>
          </a:xfrm>
          <a:custGeom>
            <a:avLst/>
            <a:gdLst>
              <a:gd name="connsiteX0" fmla="*/ 0 w 1171575"/>
              <a:gd name="connsiteY0" fmla="*/ 11112 h 649287"/>
              <a:gd name="connsiteX1" fmla="*/ 847725 w 1171575"/>
              <a:gd name="connsiteY1" fmla="*/ 106362 h 649287"/>
              <a:gd name="connsiteX2" fmla="*/ 1171575 w 1171575"/>
              <a:gd name="connsiteY2" fmla="*/ 649287 h 649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71575" h="649287">
                <a:moveTo>
                  <a:pt x="0" y="11112"/>
                </a:moveTo>
                <a:cubicBezTo>
                  <a:pt x="326231" y="5556"/>
                  <a:pt x="652463" y="0"/>
                  <a:pt x="847725" y="106362"/>
                </a:cubicBezTo>
                <a:cubicBezTo>
                  <a:pt x="1042987" y="212724"/>
                  <a:pt x="1107281" y="431005"/>
                  <a:pt x="1171575" y="649287"/>
                </a:cubicBez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MT Condensed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3" grpId="0" animBg="1"/>
      <p:bldP spid="13" grpId="1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H.-S. Bosch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64C83E-3A65-48F1-90A6-4B84A971561A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Demanding</a:t>
            </a:r>
            <a:r>
              <a:rPr lang="de-DE" dirty="0" smtClean="0"/>
              <a:t> </a:t>
            </a:r>
            <a:r>
              <a:rPr lang="de-DE" dirty="0" err="1" smtClean="0"/>
              <a:t>requirements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installation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ports</a:t>
            </a:r>
            <a:endParaRPr lang="de-DE" dirty="0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259632" y="6503633"/>
            <a:ext cx="6408712" cy="365125"/>
          </a:xfrm>
        </p:spPr>
        <p:txBody>
          <a:bodyPr/>
          <a:lstStyle/>
          <a:p>
            <a:r>
              <a:rPr lang="en-US" dirty="0" smtClean="0"/>
              <a:t>Technological challenges in the construction of </a:t>
            </a:r>
            <a:r>
              <a:rPr lang="en-US" dirty="0" err="1" smtClean="0"/>
              <a:t>Wendelstein</a:t>
            </a:r>
            <a:r>
              <a:rPr lang="en-US" dirty="0" smtClean="0"/>
              <a:t> 7-X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395536" y="908720"/>
            <a:ext cx="5237331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dirty="0" smtClean="0">
                <a:latin typeface="Arial" pitchFamily="34" charset="0"/>
                <a:cs typeface="Arial" pitchFamily="34" charset="0"/>
              </a:rPr>
              <a:t>1)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exact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positioning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port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with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thermal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insulation</a:t>
            </a:r>
            <a:endParaRPr lang="de-DE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de-DE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de-DE" dirty="0" smtClean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special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port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assembly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tool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developed</a:t>
            </a:r>
            <a:endParaRPr lang="de-DE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de-DE" dirty="0" smtClean="0">
                <a:latin typeface="Arial" pitchFamily="34" charset="0"/>
                <a:cs typeface="Arial" pitchFamily="34" charset="0"/>
              </a:rPr>
              <a:t>2)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extremely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high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welding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accuracy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required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spcBef>
                <a:spcPts val="600"/>
              </a:spcBef>
              <a:tabLst>
                <a:tab pos="531813" algn="l"/>
              </a:tabLst>
            </a:pPr>
            <a:r>
              <a:rPr lang="de-DE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de-DE" dirty="0" smtClean="0">
                <a:latin typeface="Arial" pitchFamily="34" charset="0"/>
                <a:cs typeface="Arial" pitchFamily="34" charset="0"/>
                <a:sym typeface="Symbol"/>
              </a:rPr>
              <a:t>	- </a:t>
            </a:r>
            <a:r>
              <a:rPr lang="de-DE" dirty="0" err="1" smtClean="0">
                <a:latin typeface="Arial" pitchFamily="34" charset="0"/>
                <a:cs typeface="Arial" pitchFamily="34" charset="0"/>
                <a:sym typeface="Symbol"/>
              </a:rPr>
              <a:t>extended</a:t>
            </a:r>
            <a:r>
              <a:rPr lang="de-DE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  <a:sym typeface="Symbol"/>
              </a:rPr>
              <a:t>metrology</a:t>
            </a:r>
            <a:r>
              <a:rPr lang="de-DE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  <a:sym typeface="Symbol"/>
              </a:rPr>
              <a:t>effort</a:t>
            </a:r>
            <a:endParaRPr lang="de-DE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>
              <a:spcBef>
                <a:spcPts val="600"/>
              </a:spcBef>
              <a:tabLst>
                <a:tab pos="531813" algn="l"/>
              </a:tabLst>
            </a:pPr>
            <a:r>
              <a:rPr lang="de-DE" dirty="0" smtClean="0">
                <a:latin typeface="Arial" pitchFamily="34" charset="0"/>
                <a:cs typeface="Arial" pitchFamily="34" charset="0"/>
                <a:sym typeface="Symbol"/>
              </a:rPr>
              <a:t>       	- </a:t>
            </a:r>
            <a:r>
              <a:rPr lang="de-DE" dirty="0" err="1" smtClean="0">
                <a:latin typeface="Arial" pitchFamily="34" charset="0"/>
                <a:cs typeface="Arial" pitchFamily="34" charset="0"/>
                <a:sym typeface="Symbol"/>
              </a:rPr>
              <a:t>development</a:t>
            </a:r>
            <a:r>
              <a:rPr lang="de-DE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  <a:sym typeface="Symbol"/>
              </a:rPr>
              <a:t>of</a:t>
            </a:r>
            <a:r>
              <a:rPr lang="de-DE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  <a:sym typeface="Symbol"/>
              </a:rPr>
              <a:t>new</a:t>
            </a:r>
            <a:r>
              <a:rPr lang="de-DE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  <a:sym typeface="Symbol"/>
              </a:rPr>
              <a:t>welding</a:t>
            </a:r>
            <a:r>
              <a:rPr lang="de-DE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  <a:sym typeface="Symbol"/>
              </a:rPr>
              <a:t>procedures</a:t>
            </a:r>
            <a:endParaRPr lang="de-DE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>
              <a:spcBef>
                <a:spcPts val="600"/>
              </a:spcBef>
              <a:tabLst>
                <a:tab pos="531813" algn="l"/>
              </a:tabLst>
            </a:pPr>
            <a:r>
              <a:rPr lang="de-DE" dirty="0" smtClean="0">
                <a:latin typeface="Arial" pitchFamily="34" charset="0"/>
                <a:cs typeface="Arial" pitchFamily="34" charset="0"/>
                <a:sym typeface="Symbol"/>
              </a:rPr>
              <a:t>	- parallel </a:t>
            </a:r>
            <a:r>
              <a:rPr lang="de-DE" dirty="0" err="1" smtClean="0">
                <a:latin typeface="Arial" pitchFamily="34" charset="0"/>
                <a:cs typeface="Arial" pitchFamily="34" charset="0"/>
                <a:sym typeface="Symbol"/>
              </a:rPr>
              <a:t>welding</a:t>
            </a:r>
            <a:r>
              <a:rPr lang="de-DE" dirty="0" smtClean="0">
                <a:latin typeface="Arial" pitchFamily="34" charset="0"/>
                <a:cs typeface="Arial" pitchFamily="34" charset="0"/>
                <a:sym typeface="Symbol"/>
              </a:rPr>
              <a:t>/</a:t>
            </a:r>
            <a:r>
              <a:rPr lang="de-DE" dirty="0" err="1" smtClean="0">
                <a:latin typeface="Arial" pitchFamily="34" charset="0"/>
                <a:cs typeface="Arial" pitchFamily="34" charset="0"/>
                <a:sym typeface="Symbol"/>
              </a:rPr>
              <a:t>cooling</a:t>
            </a:r>
            <a:r>
              <a:rPr lang="de-DE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  <a:sym typeface="Symbol"/>
              </a:rPr>
              <a:t>to</a:t>
            </a:r>
            <a:r>
              <a:rPr lang="de-DE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  <a:sym typeface="Symbol"/>
              </a:rPr>
              <a:t>avoid</a:t>
            </a:r>
            <a:r>
              <a:rPr lang="de-DE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  <a:sym typeface="Symbol"/>
              </a:rPr>
              <a:t>distortions</a:t>
            </a:r>
            <a:endParaRPr lang="de-DE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>
              <a:spcBef>
                <a:spcPts val="600"/>
              </a:spcBef>
              <a:tabLst>
                <a:tab pos="531813" algn="l"/>
              </a:tabLst>
            </a:pPr>
            <a:r>
              <a:rPr lang="de-DE" dirty="0" smtClean="0">
                <a:latin typeface="Arial" pitchFamily="34" charset="0"/>
                <a:cs typeface="Arial" pitchFamily="34" charset="0"/>
                <a:sym typeface="Symbol"/>
              </a:rPr>
              <a:t>	- </a:t>
            </a:r>
            <a:r>
              <a:rPr lang="de-DE" dirty="0" err="1" smtClean="0">
                <a:latin typeface="Arial" pitchFamily="34" charset="0"/>
                <a:cs typeface="Arial" pitchFamily="34" charset="0"/>
                <a:sym typeface="Symbol"/>
              </a:rPr>
              <a:t>hot</a:t>
            </a:r>
            <a:r>
              <a:rPr lang="de-DE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  <a:sym typeface="Symbol"/>
              </a:rPr>
              <a:t>straigthening</a:t>
            </a:r>
            <a:r>
              <a:rPr lang="de-DE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  <a:sym typeface="Symbol"/>
              </a:rPr>
              <a:t>to</a:t>
            </a:r>
            <a:r>
              <a:rPr lang="de-DE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  <a:sym typeface="Symbol"/>
              </a:rPr>
              <a:t>correct</a:t>
            </a:r>
            <a:r>
              <a:rPr lang="de-DE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  <a:sym typeface="Symbol"/>
              </a:rPr>
              <a:t>deformations</a:t>
            </a:r>
            <a:endParaRPr lang="de-DE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94735" y="980728"/>
            <a:ext cx="3269753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Grafik 12" descr="Bild 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3608" y="3501008"/>
            <a:ext cx="2232248" cy="2976331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H.-S. Bosch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64C83E-3A65-48F1-90A6-4B84A971561A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Challenge: </a:t>
            </a:r>
            <a:r>
              <a:rPr lang="de-DE" dirty="0" err="1" smtClean="0"/>
              <a:t>connection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modules</a:t>
            </a:r>
            <a:endParaRPr lang="de-DE" dirty="0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259632" y="6503633"/>
            <a:ext cx="6408712" cy="365125"/>
          </a:xfrm>
        </p:spPr>
        <p:txBody>
          <a:bodyPr/>
          <a:lstStyle/>
          <a:p>
            <a:r>
              <a:rPr lang="en-US" dirty="0" smtClean="0"/>
              <a:t>Technological challenges in the construction of </a:t>
            </a:r>
            <a:r>
              <a:rPr lang="en-US" dirty="0" err="1" smtClean="0"/>
              <a:t>Wendelstein</a:t>
            </a:r>
            <a:r>
              <a:rPr lang="en-US" dirty="0" smtClean="0"/>
              <a:t> 7-X</a:t>
            </a:r>
            <a:endParaRPr lang="de-DE" dirty="0"/>
          </a:p>
        </p:txBody>
      </p:sp>
      <p:pic>
        <p:nvPicPr>
          <p:cNvPr id="6" name="Picture 20" descr="C:\USB\TOFE\paper\01.11.11 Transport M3 von MST III iauf MST IV 209.jpg"/>
          <p:cNvPicPr>
            <a:picLocks noChangeAspect="1" noChangeArrowheads="1"/>
          </p:cNvPicPr>
          <p:nvPr/>
        </p:nvPicPr>
        <p:blipFill>
          <a:blip r:embed="rId3" cstate="print"/>
          <a:srcRect l="64828" t="21561" r="3729" b="21597"/>
          <a:stretch>
            <a:fillRect/>
          </a:stretch>
        </p:blipFill>
        <p:spPr bwMode="auto">
          <a:xfrm>
            <a:off x="107504" y="764704"/>
            <a:ext cx="4249443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29"/>
          <p:cNvSpPr txBox="1">
            <a:spLocks noChangeArrowheads="1"/>
          </p:cNvSpPr>
          <p:nvPr/>
        </p:nvSpPr>
        <p:spPr bwMode="auto">
          <a:xfrm>
            <a:off x="4608512" y="836712"/>
            <a:ext cx="4535488" cy="5527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7" rIns="91432" bIns="45717">
            <a:spAutoFit/>
          </a:bodyPr>
          <a:lstStyle/>
          <a:p>
            <a:pPr marL="625475" lvl="1" indent="-168275">
              <a:lnSpc>
                <a:spcPct val="120000"/>
              </a:lnSpc>
              <a:spcBef>
                <a:spcPts val="600"/>
              </a:spcBef>
              <a:buClr>
                <a:srgbClr val="0063F4"/>
              </a:buClr>
              <a:buFont typeface="Courier New" pitchFamily="49" charset="0"/>
              <a:buChar char="o"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Bolting the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central magnet support structure</a:t>
            </a:r>
          </a:p>
          <a:p>
            <a:pPr marL="625475" lvl="1" indent="-168275">
              <a:lnSpc>
                <a:spcPct val="120000"/>
              </a:lnSpc>
              <a:spcBef>
                <a:spcPts val="600"/>
              </a:spcBef>
              <a:buClr>
                <a:srgbClr val="0063F4"/>
              </a:buClr>
              <a:buFont typeface="Courier New" pitchFamily="49" charset="0"/>
              <a:buChar char="o"/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Assembly of connection elements between coils</a:t>
            </a:r>
          </a:p>
          <a:p>
            <a:pPr marL="625475" lvl="1" indent="-168275">
              <a:lnSpc>
                <a:spcPct val="120000"/>
              </a:lnSpc>
              <a:spcBef>
                <a:spcPts val="600"/>
              </a:spcBef>
              <a:buClr>
                <a:srgbClr val="0063F4"/>
              </a:buClr>
              <a:buFont typeface="Courier New" pitchFamily="49" charset="0"/>
              <a:buChar char="o"/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Connection of the thermal insulation of the Plasma Vessel</a:t>
            </a:r>
          </a:p>
          <a:p>
            <a:pPr marL="625475" lvl="1" indent="-168275">
              <a:lnSpc>
                <a:spcPct val="120000"/>
              </a:lnSpc>
              <a:spcBef>
                <a:spcPts val="600"/>
              </a:spcBef>
              <a:buClr>
                <a:srgbClr val="0063F4"/>
              </a:buClr>
              <a:buFont typeface="Courier New" pitchFamily="49" charset="0"/>
              <a:buChar char="o"/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Welding of the Plasma Vessel</a:t>
            </a:r>
          </a:p>
          <a:p>
            <a:pPr marL="625475" lvl="1" indent="-168275">
              <a:lnSpc>
                <a:spcPct val="120000"/>
              </a:lnSpc>
              <a:spcBef>
                <a:spcPts val="600"/>
              </a:spcBef>
              <a:buClr>
                <a:srgbClr val="0063F4"/>
              </a:buClr>
              <a:buFont typeface="Courier New" pitchFamily="49" charset="0"/>
              <a:buChar char="o"/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Connection of the Outer vessel’s  thermal insulation </a:t>
            </a:r>
          </a:p>
          <a:p>
            <a:pPr marL="625475" lvl="1" indent="-168275">
              <a:lnSpc>
                <a:spcPct val="120000"/>
              </a:lnSpc>
              <a:spcBef>
                <a:spcPts val="600"/>
              </a:spcBef>
              <a:buClr>
                <a:srgbClr val="0063F4"/>
              </a:buClr>
              <a:buFont typeface="Courier New" pitchFamily="49" charset="0"/>
              <a:buChar char="o"/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Welding of the Outer vessel</a:t>
            </a:r>
          </a:p>
          <a:p>
            <a:pPr marL="625475" lvl="1" indent="-168275">
              <a:lnSpc>
                <a:spcPct val="120000"/>
              </a:lnSpc>
              <a:spcBef>
                <a:spcPts val="600"/>
              </a:spcBef>
              <a:buClr>
                <a:srgbClr val="0063F4"/>
              </a:buClr>
              <a:buFont typeface="Courier New" pitchFamily="49" charset="0"/>
              <a:buChar char="o"/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Connection of He lines and bus bars</a:t>
            </a:r>
          </a:p>
          <a:p>
            <a:pPr marL="625475" lvl="1" indent="-168275">
              <a:lnSpc>
                <a:spcPct val="120000"/>
              </a:lnSpc>
              <a:spcBef>
                <a:spcPts val="600"/>
              </a:spcBef>
              <a:buClr>
                <a:srgbClr val="0063F4"/>
              </a:buClr>
              <a:buFont typeface="Courier New" pitchFamily="49" charset="0"/>
              <a:buChar char="o"/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Installation of ports</a:t>
            </a:r>
          </a:p>
          <a:p>
            <a:pPr>
              <a:spcBef>
                <a:spcPts val="600"/>
              </a:spcBef>
              <a:buClr>
                <a:srgbClr val="0063F4"/>
              </a:buClr>
              <a:buFont typeface="Arial" charset="0"/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onnection of coils with +/- 0.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mm,</a:t>
            </a:r>
          </a:p>
          <a:p>
            <a:pPr>
              <a:buClr>
                <a:srgbClr val="0063F4"/>
              </a:buClr>
              <a:buFont typeface="Arial" charset="0"/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welding of vessels with +/- 5  mm</a:t>
            </a:r>
          </a:p>
          <a:p>
            <a:pPr>
              <a:buClr>
                <a:srgbClr val="0063F4"/>
              </a:buClr>
              <a:buFont typeface="Arial" charset="0"/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r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equired extensive developments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0" name="Gerade Verbindung mit Pfeil 19"/>
          <p:cNvCxnSpPr/>
          <p:nvPr/>
        </p:nvCxnSpPr>
        <p:spPr>
          <a:xfrm flipH="1">
            <a:off x="3491880" y="1074002"/>
            <a:ext cx="1728192" cy="158417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/>
          <p:cNvCxnSpPr/>
          <p:nvPr/>
        </p:nvCxnSpPr>
        <p:spPr>
          <a:xfrm flipH="1">
            <a:off x="3415026" y="1074002"/>
            <a:ext cx="1808584" cy="272792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/>
          <p:nvPr/>
        </p:nvCxnSpPr>
        <p:spPr>
          <a:xfrm flipH="1">
            <a:off x="2771800" y="1802466"/>
            <a:ext cx="2451810" cy="76243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/>
          <p:nvPr/>
        </p:nvCxnSpPr>
        <p:spPr>
          <a:xfrm flipH="1">
            <a:off x="2411760" y="1802466"/>
            <a:ext cx="2815388" cy="220259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/>
          <p:cNvCxnSpPr/>
          <p:nvPr/>
        </p:nvCxnSpPr>
        <p:spPr>
          <a:xfrm flipH="1">
            <a:off x="2185103" y="2546061"/>
            <a:ext cx="3034951" cy="1314987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mit Pfeil 28"/>
          <p:cNvCxnSpPr/>
          <p:nvPr/>
        </p:nvCxnSpPr>
        <p:spPr>
          <a:xfrm flipH="1" flipV="1">
            <a:off x="2771800" y="3140968"/>
            <a:ext cx="2448254" cy="12517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mit Pfeil 30"/>
          <p:cNvCxnSpPr/>
          <p:nvPr/>
        </p:nvCxnSpPr>
        <p:spPr>
          <a:xfrm flipH="1" flipV="1">
            <a:off x="1115616" y="2060848"/>
            <a:ext cx="4107976" cy="1626709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mit Pfeil 32"/>
          <p:cNvCxnSpPr/>
          <p:nvPr/>
        </p:nvCxnSpPr>
        <p:spPr>
          <a:xfrm flipH="1">
            <a:off x="3275856" y="4415847"/>
            <a:ext cx="1951274" cy="165281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mit Pfeil 34"/>
          <p:cNvCxnSpPr/>
          <p:nvPr/>
        </p:nvCxnSpPr>
        <p:spPr>
          <a:xfrm flipH="1" flipV="1">
            <a:off x="2051720" y="1844824"/>
            <a:ext cx="3168315" cy="2981805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mit Pfeil 36"/>
          <p:cNvCxnSpPr/>
          <p:nvPr/>
        </p:nvCxnSpPr>
        <p:spPr>
          <a:xfrm flipH="1" flipV="1">
            <a:off x="2051720" y="4869160"/>
            <a:ext cx="3171854" cy="360041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hteck 38"/>
          <p:cNvSpPr/>
          <p:nvPr/>
        </p:nvSpPr>
        <p:spPr>
          <a:xfrm>
            <a:off x="4644008" y="5423958"/>
            <a:ext cx="3744416" cy="9361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H.-S. Bosch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64C83E-3A65-48F1-90A6-4B84A971561A}" type="slidenum">
              <a:rPr lang="de-DE" smtClean="0"/>
              <a:pPr/>
              <a:t>19</a:t>
            </a:fld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Outline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259632" y="6503633"/>
            <a:ext cx="6408712" cy="365125"/>
          </a:xfrm>
        </p:spPr>
        <p:txBody>
          <a:bodyPr/>
          <a:lstStyle/>
          <a:p>
            <a:r>
              <a:rPr lang="en-US" dirty="0" smtClean="0"/>
              <a:t>Technological challenges in the construction of </a:t>
            </a:r>
            <a:r>
              <a:rPr lang="en-US" dirty="0" err="1" smtClean="0"/>
              <a:t>Wendelstein</a:t>
            </a:r>
            <a:r>
              <a:rPr lang="en-US" dirty="0" smtClean="0"/>
              <a:t> 7-X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683568" y="1844824"/>
            <a:ext cx="65527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bg1">
                  <a:lumMod val="85000"/>
                </a:schemeClr>
              </a:buClr>
              <a:buSzPct val="120000"/>
              <a:buFont typeface="Arial" pitchFamily="34" charset="0"/>
              <a:buChar char="•"/>
            </a:pPr>
            <a:r>
              <a:rPr lang="de-DE" sz="2400" dirty="0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 </a:t>
            </a:r>
            <a:r>
              <a:rPr lang="de-DE" sz="2400" dirty="0" err="1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Arial MT Condensed" pitchFamily="34" charset="0"/>
                <a:cs typeface="Arial" pitchFamily="34" charset="0"/>
              </a:rPr>
              <a:t>Introduction</a:t>
            </a:r>
            <a:endParaRPr lang="de-DE" sz="2400" dirty="0" smtClean="0">
              <a:solidFill>
                <a:schemeClr val="bg1">
                  <a:lumMod val="85000"/>
                </a:schemeClr>
              </a:solidFill>
              <a:latin typeface="Arial" pitchFamily="34" charset="0"/>
              <a:ea typeface="Arial MT Condensed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  <a:buClr>
                <a:schemeClr val="bg1">
                  <a:lumMod val="85000"/>
                </a:schemeClr>
              </a:buClr>
              <a:buSzPct val="120000"/>
              <a:buFont typeface="Arial" pitchFamily="34" charset="0"/>
              <a:buChar char="•"/>
            </a:pPr>
            <a:r>
              <a:rPr lang="de-DE" sz="2400" dirty="0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 </a:t>
            </a:r>
            <a:r>
              <a:rPr lang="de-DE" sz="2400" dirty="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Arial MT Condensed" pitchFamily="34" charset="0"/>
                <a:cs typeface="Arial" pitchFamily="34" charset="0"/>
              </a:rPr>
              <a:t>Technical </a:t>
            </a:r>
            <a:r>
              <a:rPr lang="de-DE" sz="2400" dirty="0" err="1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Arial MT Condensed" pitchFamily="34" charset="0"/>
                <a:cs typeface="Arial" pitchFamily="34" charset="0"/>
              </a:rPr>
              <a:t>challenges</a:t>
            </a:r>
            <a:r>
              <a:rPr lang="de-DE" sz="2400" dirty="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Arial MT Condensed" pitchFamily="34" charset="0"/>
                <a:cs typeface="Arial" pitchFamily="34" charset="0"/>
              </a:rPr>
              <a:t> </a:t>
            </a:r>
            <a:r>
              <a:rPr lang="de-DE" sz="2400" dirty="0" err="1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Arial MT Condensed" pitchFamily="34" charset="0"/>
                <a:cs typeface="Arial" pitchFamily="34" charset="0"/>
              </a:rPr>
              <a:t>of</a:t>
            </a:r>
            <a:r>
              <a:rPr lang="de-DE" sz="2400" dirty="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Arial MT Condensed" pitchFamily="34" charset="0"/>
                <a:cs typeface="Arial" pitchFamily="34" charset="0"/>
              </a:rPr>
              <a:t> </a:t>
            </a:r>
            <a:r>
              <a:rPr lang="de-DE" sz="2400" dirty="0" err="1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Arial MT Condensed" pitchFamily="34" charset="0"/>
                <a:cs typeface="Arial" pitchFamily="34" charset="0"/>
              </a:rPr>
              <a:t>components</a:t>
            </a:r>
            <a:endParaRPr lang="de-DE" sz="2400" dirty="0" smtClean="0">
              <a:solidFill>
                <a:schemeClr val="bg1">
                  <a:lumMod val="85000"/>
                </a:schemeClr>
              </a:solidFill>
              <a:latin typeface="Arial" pitchFamily="34" charset="0"/>
              <a:ea typeface="Arial MT Condensed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  <a:buClr>
                <a:srgbClr val="0070C0"/>
              </a:buClr>
              <a:buSzPct val="120000"/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Arial MT Condensed" pitchFamily="34" charset="0"/>
                <a:cs typeface="Arial" pitchFamily="34" charset="0"/>
              </a:rPr>
              <a:t> </a:t>
            </a:r>
            <a:r>
              <a:rPr lang="de-DE" sz="2400" dirty="0" err="1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Assembly</a:t>
            </a:r>
            <a:r>
              <a:rPr lang="de-DE" sz="2400" dirty="0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 </a:t>
            </a:r>
            <a:r>
              <a:rPr lang="de-DE" sz="2400" dirty="0" err="1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status</a:t>
            </a:r>
            <a:r>
              <a:rPr lang="de-DE" sz="2400" dirty="0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 </a:t>
            </a:r>
            <a:r>
              <a:rPr lang="de-DE" sz="2400" dirty="0" err="1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and</a:t>
            </a:r>
            <a:r>
              <a:rPr lang="de-DE" sz="2400" dirty="0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 </a:t>
            </a:r>
            <a:r>
              <a:rPr lang="de-DE" sz="2400" dirty="0" err="1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future</a:t>
            </a:r>
            <a:r>
              <a:rPr lang="de-DE" sz="2400" dirty="0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 </a:t>
            </a:r>
            <a:r>
              <a:rPr lang="de-DE" sz="2400" dirty="0" err="1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work</a:t>
            </a:r>
            <a:r>
              <a:rPr lang="de-DE" sz="2400" dirty="0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 </a:t>
            </a:r>
            <a:r>
              <a:rPr lang="de-DE" sz="2400" dirty="0" err="1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packages</a:t>
            </a:r>
            <a:endParaRPr lang="de-DE" sz="2400" dirty="0" smtClean="0">
              <a:latin typeface="Arial" pitchFamily="34" charset="0"/>
              <a:ea typeface="Arial MT Condensed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  <a:buClr>
                <a:schemeClr val="bg1">
                  <a:lumMod val="85000"/>
                </a:schemeClr>
              </a:buClr>
              <a:buSzPct val="120000"/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Arial MT Condensed" pitchFamily="34" charset="0"/>
                <a:cs typeface="Arial" pitchFamily="34" charset="0"/>
              </a:rPr>
              <a:t> Outlook: </a:t>
            </a:r>
            <a:r>
              <a:rPr lang="de-DE" sz="2400" dirty="0" err="1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Arial MT Condensed" pitchFamily="34" charset="0"/>
                <a:cs typeface="Arial" pitchFamily="34" charset="0"/>
              </a:rPr>
              <a:t>commissioning</a:t>
            </a:r>
            <a:r>
              <a:rPr lang="de-DE" sz="2400" dirty="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Arial MT Condensed" pitchFamily="34" charset="0"/>
                <a:cs typeface="Arial" pitchFamily="34" charset="0"/>
              </a:rPr>
              <a:t>, </a:t>
            </a:r>
            <a:r>
              <a:rPr lang="de-DE" sz="2400" dirty="0" err="1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Arial MT Condensed" pitchFamily="34" charset="0"/>
                <a:cs typeface="Arial" pitchFamily="34" charset="0"/>
              </a:rPr>
              <a:t>operation</a:t>
            </a:r>
            <a:endParaRPr lang="de-DE" sz="2400" dirty="0" smtClean="0">
              <a:solidFill>
                <a:schemeClr val="bg1">
                  <a:lumMod val="85000"/>
                </a:schemeClr>
              </a:solidFill>
              <a:latin typeface="Arial" pitchFamily="34" charset="0"/>
              <a:ea typeface="Arial MT Condensed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  <a:buClr>
                <a:schemeClr val="bg1">
                  <a:lumMod val="85000"/>
                </a:schemeClr>
              </a:buClr>
              <a:buSzPct val="120000"/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Arial MT Condensed" pitchFamily="34" charset="0"/>
                <a:cs typeface="Arial" pitchFamily="34" charset="0"/>
              </a:rPr>
              <a:t> </a:t>
            </a:r>
            <a:r>
              <a:rPr lang="de-DE" sz="2400" dirty="0" err="1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Arial MT Condensed" pitchFamily="34" charset="0"/>
                <a:cs typeface="Arial" pitchFamily="34" charset="0"/>
              </a:rPr>
              <a:t>Conclusions</a:t>
            </a:r>
            <a:endParaRPr lang="de-DE" sz="2400" dirty="0">
              <a:solidFill>
                <a:schemeClr val="bg1">
                  <a:lumMod val="85000"/>
                </a:schemeClr>
              </a:solidFill>
              <a:latin typeface="Arial" pitchFamily="34" charset="0"/>
              <a:ea typeface="Arial MT Condensed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H.-S. Bosch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64C83E-3A65-48F1-90A6-4B84A971561A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Outline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259632" y="6503633"/>
            <a:ext cx="6408712" cy="365125"/>
          </a:xfrm>
        </p:spPr>
        <p:txBody>
          <a:bodyPr/>
          <a:lstStyle/>
          <a:p>
            <a:r>
              <a:rPr lang="en-US" dirty="0" smtClean="0"/>
              <a:t>Technological challenges in the construction of </a:t>
            </a:r>
            <a:r>
              <a:rPr lang="en-US" dirty="0" err="1" smtClean="0"/>
              <a:t>Wendelstein</a:t>
            </a:r>
            <a:r>
              <a:rPr lang="en-US" dirty="0" smtClean="0"/>
              <a:t> 7-X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683568" y="1844824"/>
            <a:ext cx="65527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rgbClr val="0070C0"/>
              </a:buClr>
              <a:buSzPct val="120000"/>
              <a:buFont typeface="Arial" pitchFamily="34" charset="0"/>
              <a:buChar char="•"/>
            </a:pPr>
            <a:r>
              <a:rPr lang="de-DE" sz="2400" dirty="0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 </a:t>
            </a:r>
            <a:r>
              <a:rPr lang="de-DE" sz="2400" dirty="0" err="1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Introduction</a:t>
            </a:r>
            <a:endParaRPr lang="de-DE" sz="2400" dirty="0" smtClean="0">
              <a:latin typeface="Arial" pitchFamily="34" charset="0"/>
              <a:ea typeface="Arial MT Condensed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  <a:buClr>
                <a:srgbClr val="0070C0"/>
              </a:buClr>
              <a:buSzPct val="120000"/>
              <a:buFont typeface="Arial" pitchFamily="34" charset="0"/>
              <a:buChar char="•"/>
            </a:pPr>
            <a:r>
              <a:rPr lang="de-DE" sz="2400" dirty="0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 Technical </a:t>
            </a:r>
            <a:r>
              <a:rPr lang="de-DE" sz="2400" dirty="0" err="1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challenges</a:t>
            </a:r>
            <a:r>
              <a:rPr lang="de-DE" sz="2400" dirty="0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 </a:t>
            </a:r>
            <a:r>
              <a:rPr lang="de-DE" sz="2400" dirty="0" err="1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of</a:t>
            </a:r>
            <a:r>
              <a:rPr lang="de-DE" sz="2400" dirty="0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 </a:t>
            </a:r>
            <a:r>
              <a:rPr lang="de-DE" sz="2400" dirty="0" err="1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components</a:t>
            </a:r>
            <a:endParaRPr lang="de-DE" sz="2400" dirty="0" smtClean="0">
              <a:latin typeface="Arial" pitchFamily="34" charset="0"/>
              <a:ea typeface="Arial MT Condensed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  <a:buClr>
                <a:srgbClr val="0070C0"/>
              </a:buClr>
              <a:buSzPct val="120000"/>
              <a:buFont typeface="Arial" pitchFamily="34" charset="0"/>
              <a:buChar char="•"/>
            </a:pPr>
            <a:r>
              <a:rPr lang="de-DE" sz="2400" dirty="0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 </a:t>
            </a:r>
            <a:r>
              <a:rPr lang="de-DE" sz="2400" dirty="0" err="1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Assembly</a:t>
            </a:r>
            <a:r>
              <a:rPr lang="de-DE" sz="2400" dirty="0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 </a:t>
            </a:r>
            <a:r>
              <a:rPr lang="de-DE" sz="2400" dirty="0" err="1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status</a:t>
            </a:r>
            <a:r>
              <a:rPr lang="de-DE" sz="2400" dirty="0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 </a:t>
            </a:r>
            <a:r>
              <a:rPr lang="de-DE" sz="2400" dirty="0" err="1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and</a:t>
            </a:r>
            <a:r>
              <a:rPr lang="de-DE" sz="2400" dirty="0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 </a:t>
            </a:r>
            <a:r>
              <a:rPr lang="de-DE" sz="2400" dirty="0" err="1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future</a:t>
            </a:r>
            <a:r>
              <a:rPr lang="de-DE" sz="2400" dirty="0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 </a:t>
            </a:r>
            <a:r>
              <a:rPr lang="de-DE" sz="2400" dirty="0" err="1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work</a:t>
            </a:r>
            <a:r>
              <a:rPr lang="de-DE" sz="2400" dirty="0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 </a:t>
            </a:r>
            <a:r>
              <a:rPr lang="de-DE" sz="2400" dirty="0" err="1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packages</a:t>
            </a:r>
            <a:endParaRPr lang="de-DE" sz="2400" dirty="0" smtClean="0">
              <a:latin typeface="Arial" pitchFamily="34" charset="0"/>
              <a:ea typeface="Arial MT Condensed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  <a:buClr>
                <a:srgbClr val="0070C0"/>
              </a:buClr>
              <a:buSzPct val="120000"/>
              <a:buFont typeface="Arial" pitchFamily="34" charset="0"/>
              <a:buChar char="•"/>
            </a:pPr>
            <a:r>
              <a:rPr lang="de-DE" sz="2400" dirty="0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 Outlook: </a:t>
            </a:r>
            <a:r>
              <a:rPr lang="de-DE" sz="2400" dirty="0" err="1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commissioning</a:t>
            </a:r>
            <a:r>
              <a:rPr lang="de-DE" sz="2400" dirty="0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, </a:t>
            </a:r>
            <a:r>
              <a:rPr lang="de-DE" sz="2400" dirty="0" err="1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operation</a:t>
            </a:r>
            <a:endParaRPr lang="de-DE" sz="2400" dirty="0" smtClean="0">
              <a:latin typeface="Arial" pitchFamily="34" charset="0"/>
              <a:ea typeface="Arial MT Condensed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  <a:buClr>
                <a:srgbClr val="0070C0"/>
              </a:buClr>
              <a:buSzPct val="120000"/>
              <a:buFont typeface="Arial" pitchFamily="34" charset="0"/>
              <a:buChar char="•"/>
            </a:pPr>
            <a:r>
              <a:rPr lang="de-DE" sz="2400" dirty="0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 </a:t>
            </a:r>
            <a:r>
              <a:rPr lang="de-DE" sz="2400" dirty="0" err="1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Conclusions</a:t>
            </a:r>
            <a:endParaRPr lang="de-DE" sz="2400" dirty="0">
              <a:latin typeface="Arial" pitchFamily="34" charset="0"/>
              <a:ea typeface="Arial MT Condensed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H.-S. Bosch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64C83E-3A65-48F1-90A6-4B84A971561A}" type="slidenum">
              <a:rPr lang="de-DE" smtClean="0"/>
              <a:pPr/>
              <a:t>20</a:t>
            </a:fld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All </a:t>
            </a:r>
            <a:r>
              <a:rPr lang="de-DE" dirty="0" err="1" smtClean="0"/>
              <a:t>magnet</a:t>
            </a:r>
            <a:r>
              <a:rPr lang="de-DE" dirty="0" smtClean="0"/>
              <a:t> </a:t>
            </a:r>
            <a:r>
              <a:rPr lang="de-DE" dirty="0" err="1" smtClean="0"/>
              <a:t>modules</a:t>
            </a:r>
            <a:r>
              <a:rPr lang="de-DE" dirty="0" smtClean="0"/>
              <a:t> </a:t>
            </a:r>
            <a:r>
              <a:rPr lang="de-DE" dirty="0" err="1" smtClean="0"/>
              <a:t>completed</a:t>
            </a:r>
            <a:r>
              <a:rPr lang="de-DE" dirty="0" smtClean="0"/>
              <a:t> (12/10)</a:t>
            </a:r>
            <a:endParaRPr lang="de-DE" dirty="0"/>
          </a:p>
        </p:txBody>
      </p:sp>
      <p:pic>
        <p:nvPicPr>
          <p:cNvPr id="6" name="Grafik 5" descr="Umsetzen des Magnetmoduls1_k Foto Anja Richter-Ullman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781563"/>
            <a:ext cx="8424936" cy="56717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259632" y="6503633"/>
            <a:ext cx="6408712" cy="365125"/>
          </a:xfrm>
        </p:spPr>
        <p:txBody>
          <a:bodyPr/>
          <a:lstStyle/>
          <a:p>
            <a:r>
              <a:rPr lang="en-US" dirty="0" smtClean="0"/>
              <a:t>Technological challenges in the construction of </a:t>
            </a:r>
            <a:r>
              <a:rPr lang="en-US" dirty="0" err="1" smtClean="0"/>
              <a:t>Wendelstein</a:t>
            </a:r>
            <a:r>
              <a:rPr lang="en-US" dirty="0" smtClean="0"/>
              <a:t> 7-X</a:t>
            </a:r>
            <a:endParaRPr 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H.-S. Bosch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64C83E-3A65-48F1-90A6-4B84A971561A}" type="slidenum">
              <a:rPr lang="de-DE" smtClean="0"/>
              <a:pPr/>
              <a:t>21</a:t>
            </a:fld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1st </a:t>
            </a:r>
            <a:r>
              <a:rPr lang="de-DE" dirty="0" err="1" smtClean="0"/>
              <a:t>magnet</a:t>
            </a:r>
            <a:r>
              <a:rPr lang="de-DE" dirty="0" smtClean="0"/>
              <a:t> </a:t>
            </a:r>
            <a:r>
              <a:rPr lang="de-DE" dirty="0" err="1" smtClean="0"/>
              <a:t>module</a:t>
            </a:r>
            <a:r>
              <a:rPr lang="de-DE" dirty="0" smtClean="0"/>
              <a:t> in </a:t>
            </a:r>
            <a:r>
              <a:rPr lang="de-DE" dirty="0" err="1" smtClean="0"/>
              <a:t>lower</a:t>
            </a:r>
            <a:r>
              <a:rPr lang="de-DE" dirty="0" smtClean="0"/>
              <a:t> </a:t>
            </a:r>
            <a:r>
              <a:rPr lang="de-DE" dirty="0" err="1" smtClean="0"/>
              <a:t>shell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cryostat</a:t>
            </a:r>
            <a:r>
              <a:rPr lang="de-DE" dirty="0" smtClean="0"/>
              <a:t> (10/09)</a:t>
            </a:r>
            <a:endParaRPr lang="de-DE" dirty="0"/>
          </a:p>
        </p:txBody>
      </p:sp>
      <p:pic>
        <p:nvPicPr>
          <p:cNvPr id="7" name="Picture 3" descr="pas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45" y="764703"/>
            <a:ext cx="8435327" cy="56874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259632" y="6503633"/>
            <a:ext cx="6408712" cy="365125"/>
          </a:xfrm>
        </p:spPr>
        <p:txBody>
          <a:bodyPr/>
          <a:lstStyle/>
          <a:p>
            <a:r>
              <a:rPr lang="en-US" dirty="0" smtClean="0"/>
              <a:t>Technological challenges in the construction of </a:t>
            </a:r>
            <a:r>
              <a:rPr lang="en-US" dirty="0" err="1" smtClean="0"/>
              <a:t>Wendelstein</a:t>
            </a:r>
            <a:r>
              <a:rPr lang="en-US" dirty="0" smtClean="0"/>
              <a:t> 7-X</a:t>
            </a:r>
            <a:endParaRPr 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H.-S. Bosch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64C83E-3A65-48F1-90A6-4B84A971561A}" type="slidenum">
              <a:rPr lang="de-DE" smtClean="0"/>
              <a:pPr/>
              <a:t>22</a:t>
            </a:fld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1st </a:t>
            </a:r>
            <a:r>
              <a:rPr lang="de-DE" dirty="0" err="1" smtClean="0"/>
              <a:t>upper</a:t>
            </a:r>
            <a:r>
              <a:rPr lang="de-DE" dirty="0" smtClean="0"/>
              <a:t> </a:t>
            </a:r>
            <a:r>
              <a:rPr lang="de-DE" dirty="0" err="1" smtClean="0"/>
              <a:t>shell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cryostat</a:t>
            </a:r>
            <a:r>
              <a:rPr lang="de-DE" dirty="0" smtClean="0"/>
              <a:t> </a:t>
            </a:r>
            <a:r>
              <a:rPr lang="de-DE" dirty="0" err="1" smtClean="0"/>
              <a:t>assembled</a:t>
            </a:r>
            <a:r>
              <a:rPr lang="de-DE" dirty="0" smtClean="0"/>
              <a:t> (11/09)</a:t>
            </a:r>
            <a:endParaRPr 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259632" y="6503633"/>
            <a:ext cx="6408712" cy="365125"/>
          </a:xfrm>
        </p:spPr>
        <p:txBody>
          <a:bodyPr/>
          <a:lstStyle/>
          <a:p>
            <a:r>
              <a:rPr lang="en-US" dirty="0" smtClean="0"/>
              <a:t>Technological challenges in the construction of </a:t>
            </a:r>
            <a:r>
              <a:rPr lang="en-US" dirty="0" err="1" smtClean="0"/>
              <a:t>Wendelstein</a:t>
            </a:r>
            <a:r>
              <a:rPr lang="en-US" dirty="0" smtClean="0"/>
              <a:t> 7-X</a:t>
            </a:r>
            <a:endParaRPr lang="de-DE" dirty="0"/>
          </a:p>
        </p:txBody>
      </p:sp>
      <p:pic>
        <p:nvPicPr>
          <p:cNvPr id="11" name="Grafik 10" descr="Aufsetzen der Oberschale des Außengefäßes14.jpg"/>
          <p:cNvPicPr>
            <a:picLocks noChangeAspect="1"/>
          </p:cNvPicPr>
          <p:nvPr/>
        </p:nvPicPr>
        <p:blipFill>
          <a:blip r:embed="rId2" cstate="screen"/>
          <a:srcRect l="840" r="840"/>
          <a:stretch>
            <a:fillRect/>
          </a:stretch>
        </p:blipFill>
        <p:spPr>
          <a:xfrm>
            <a:off x="395536" y="764704"/>
            <a:ext cx="8424936" cy="57126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H.-S. Bosch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64C83E-3A65-48F1-90A6-4B84A971561A}" type="slidenum">
              <a:rPr lang="de-DE" smtClean="0"/>
              <a:pPr/>
              <a:t>23</a:t>
            </a:fld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Today‘s</a:t>
            </a:r>
            <a:r>
              <a:rPr lang="de-DE" dirty="0" smtClean="0"/>
              <a:t> </a:t>
            </a:r>
            <a:r>
              <a:rPr lang="de-DE" dirty="0" err="1" smtClean="0"/>
              <a:t>view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torus</a:t>
            </a:r>
            <a:r>
              <a:rPr lang="de-DE" dirty="0" smtClean="0"/>
              <a:t> hall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Technological challenges in the construction of Wendelstein 7-X</a:t>
            </a:r>
            <a:endParaRPr lang="de-DE" dirty="0"/>
          </a:p>
        </p:txBody>
      </p:sp>
      <p:pic>
        <p:nvPicPr>
          <p:cNvPr id="10" name="Grafik 9" descr="Experimenthalle September 2012.jpg"/>
          <p:cNvPicPr>
            <a:picLocks noChangeAspect="1"/>
          </p:cNvPicPr>
          <p:nvPr/>
        </p:nvPicPr>
        <p:blipFill>
          <a:blip r:embed="rId2" cstate="print"/>
          <a:srcRect t="8264"/>
          <a:stretch>
            <a:fillRect/>
          </a:stretch>
        </p:blipFill>
        <p:spPr>
          <a:xfrm>
            <a:off x="387093" y="828502"/>
            <a:ext cx="8433379" cy="55955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5" name="Textfeld 14"/>
          <p:cNvSpPr txBox="1"/>
          <p:nvPr/>
        </p:nvSpPr>
        <p:spPr>
          <a:xfrm>
            <a:off x="539552" y="1772816"/>
            <a:ext cx="6221575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latin typeface="Arial" pitchFamily="34" charset="0"/>
                <a:cs typeface="Arial" pitchFamily="34" charset="0"/>
              </a:rPr>
              <a:t>all 5 </a:t>
            </a:r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modules</a:t>
            </a: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are</a:t>
            </a: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completed</a:t>
            </a: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on </a:t>
            </a:r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machine</a:t>
            </a: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base</a:t>
            </a:r>
            <a:endParaRPr lang="de-DE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1644320" y="2596803"/>
            <a:ext cx="5808000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assembly</a:t>
            </a: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254 </a:t>
            </a:r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ports</a:t>
            </a: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close</a:t>
            </a: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to</a:t>
            </a: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completion</a:t>
            </a:r>
            <a:endParaRPr lang="de-DE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2699792" y="3388930"/>
            <a:ext cx="5439310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latin typeface="Arial" pitchFamily="34" charset="0"/>
                <a:cs typeface="Arial" pitchFamily="34" charset="0"/>
              </a:rPr>
              <a:t>3 out </a:t>
            </a:r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5 </a:t>
            </a:r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module</a:t>
            </a: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separation</a:t>
            </a: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planes </a:t>
            </a:r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closed</a:t>
            </a:r>
            <a:endParaRPr lang="de-DE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3707904" y="4221088"/>
            <a:ext cx="5069016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latin typeface="Arial" pitchFamily="34" charset="0"/>
                <a:cs typeface="Arial" pitchFamily="34" charset="0"/>
              </a:rPr>
              <a:t>In-</a:t>
            </a:r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vessel</a:t>
            </a: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assembly</a:t>
            </a: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works</a:t>
            </a: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have</a:t>
            </a: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started</a:t>
            </a:r>
            <a:endParaRPr lang="de-DE" sz="20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H.-S. Bosch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64C83E-3A65-48F1-90A6-4B84A971561A}" type="slidenum">
              <a:rPr lang="de-DE" smtClean="0"/>
              <a:pPr/>
              <a:t>24</a:t>
            </a:fld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Three</a:t>
            </a:r>
            <a:r>
              <a:rPr lang="de-DE" dirty="0" smtClean="0"/>
              <a:t> </a:t>
            </a:r>
            <a:r>
              <a:rPr lang="de-DE" dirty="0" err="1" smtClean="0"/>
              <a:t>remaining</a:t>
            </a:r>
            <a:r>
              <a:rPr lang="de-DE" dirty="0" smtClean="0"/>
              <a:t> </a:t>
            </a:r>
            <a:r>
              <a:rPr lang="de-DE" dirty="0" err="1" smtClean="0"/>
              <a:t>work</a:t>
            </a:r>
            <a:r>
              <a:rPr lang="de-DE" dirty="0" smtClean="0"/>
              <a:t> </a:t>
            </a:r>
            <a:r>
              <a:rPr lang="de-DE" dirty="0" err="1" smtClean="0"/>
              <a:t>packages</a:t>
            </a:r>
            <a:endParaRPr lang="de-DE" dirty="0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259632" y="6503633"/>
            <a:ext cx="6408712" cy="365125"/>
          </a:xfrm>
        </p:spPr>
        <p:txBody>
          <a:bodyPr/>
          <a:lstStyle/>
          <a:p>
            <a:r>
              <a:rPr lang="en-US" dirty="0" smtClean="0"/>
              <a:t>Technological challenges in the construction of </a:t>
            </a:r>
            <a:r>
              <a:rPr lang="en-US" dirty="0" err="1" smtClean="0"/>
              <a:t>Wendelstein</a:t>
            </a:r>
            <a:r>
              <a:rPr lang="en-US" dirty="0" smtClean="0"/>
              <a:t> 7-X</a:t>
            </a:r>
            <a:endParaRPr lang="de-DE" dirty="0"/>
          </a:p>
        </p:txBody>
      </p:sp>
      <p:grpSp>
        <p:nvGrpSpPr>
          <p:cNvPr id="18" name="Gruppieren 17"/>
          <p:cNvGrpSpPr/>
          <p:nvPr/>
        </p:nvGrpSpPr>
        <p:grpSpPr>
          <a:xfrm>
            <a:off x="323529" y="809253"/>
            <a:ext cx="5688631" cy="3009096"/>
            <a:chOff x="323529" y="809253"/>
            <a:chExt cx="5688631" cy="3009096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3" cstate="print">
              <a:lum contrast="19000"/>
            </a:blip>
            <a:srcRect/>
            <a:stretch>
              <a:fillRect/>
            </a:stretch>
          </p:blipFill>
          <p:spPr bwMode="auto">
            <a:xfrm>
              <a:off x="323529" y="836712"/>
              <a:ext cx="1800200" cy="2981637"/>
            </a:xfrm>
            <a:prstGeom prst="rect">
              <a:avLst/>
            </a:prstGeom>
            <a:noFill/>
            <a:ln w="9525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</p:spPr>
        </p:pic>
        <p:sp>
          <p:nvSpPr>
            <p:cNvPr id="20" name="Textfeld 19"/>
            <p:cNvSpPr txBox="1"/>
            <p:nvPr/>
          </p:nvSpPr>
          <p:spPr>
            <a:xfrm>
              <a:off x="2259757" y="809253"/>
              <a:ext cx="331236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2000" b="1" dirty="0" err="1" smtClean="0">
                  <a:latin typeface="Arial" pitchFamily="34" charset="0"/>
                  <a:cs typeface="Arial" pitchFamily="34" charset="0"/>
                </a:rPr>
                <a:t>assembly</a:t>
              </a:r>
              <a:r>
                <a:rPr lang="de-DE" sz="2000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2000" b="1" dirty="0" err="1" smtClean="0">
                  <a:latin typeface="Arial" pitchFamily="34" charset="0"/>
                  <a:cs typeface="Arial" pitchFamily="34" charset="0"/>
                </a:rPr>
                <a:t>of</a:t>
              </a:r>
              <a:r>
                <a:rPr lang="de-DE" sz="2000" b="1" dirty="0" smtClean="0">
                  <a:latin typeface="Arial" pitchFamily="34" charset="0"/>
                  <a:cs typeface="Arial" pitchFamily="34" charset="0"/>
                </a:rPr>
                <a:t> ~ 2500 large </a:t>
              </a:r>
            </a:p>
            <a:p>
              <a:pPr algn="l"/>
              <a:r>
                <a:rPr lang="de-DE" sz="2000" b="1" dirty="0" smtClean="0">
                  <a:latin typeface="Arial" pitchFamily="34" charset="0"/>
                  <a:cs typeface="Arial" pitchFamily="34" charset="0"/>
                </a:rPr>
                <a:t>3d-shaped </a:t>
              </a:r>
              <a:r>
                <a:rPr lang="de-DE" sz="2000" b="1" dirty="0" err="1" smtClean="0">
                  <a:latin typeface="Arial" pitchFamily="34" charset="0"/>
                  <a:cs typeface="Arial" pitchFamily="34" charset="0"/>
                </a:rPr>
                <a:t>water-cooled</a:t>
              </a:r>
              <a:r>
                <a:rPr lang="de-DE" sz="2000" b="1" dirty="0" smtClean="0">
                  <a:latin typeface="Arial" pitchFamily="34" charset="0"/>
                  <a:cs typeface="Arial" pitchFamily="34" charset="0"/>
                </a:rPr>
                <a:t> </a:t>
              </a:r>
            </a:p>
            <a:p>
              <a:pPr algn="l"/>
              <a:r>
                <a:rPr lang="de-DE" sz="2000" b="1" dirty="0" smtClean="0">
                  <a:latin typeface="Arial" pitchFamily="34" charset="0"/>
                  <a:cs typeface="Arial" pitchFamily="34" charset="0"/>
                </a:rPr>
                <a:t>in-</a:t>
              </a:r>
              <a:r>
                <a:rPr lang="de-DE" sz="2000" b="1" dirty="0" err="1" smtClean="0">
                  <a:latin typeface="Arial" pitchFamily="34" charset="0"/>
                  <a:cs typeface="Arial" pitchFamily="34" charset="0"/>
                </a:rPr>
                <a:t>vessel</a:t>
              </a:r>
              <a:r>
                <a:rPr lang="de-DE" sz="2000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2000" b="1" dirty="0" err="1" smtClean="0">
                  <a:latin typeface="Arial" pitchFamily="34" charset="0"/>
                  <a:cs typeface="Arial" pitchFamily="34" charset="0"/>
                </a:rPr>
                <a:t>components</a:t>
              </a:r>
              <a:endParaRPr lang="de-DE" sz="2000" b="1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1" name="Gruppieren 14"/>
            <p:cNvGrpSpPr/>
            <p:nvPr/>
          </p:nvGrpSpPr>
          <p:grpSpPr>
            <a:xfrm>
              <a:off x="5540338" y="1109245"/>
              <a:ext cx="471822" cy="436223"/>
              <a:chOff x="2663788" y="3871495"/>
              <a:chExt cx="471822" cy="436223"/>
            </a:xfrm>
          </p:grpSpPr>
          <p:sp>
            <p:nvSpPr>
              <p:cNvPr id="24" name="Textfeld 23"/>
              <p:cNvSpPr txBox="1"/>
              <p:nvPr/>
            </p:nvSpPr>
            <p:spPr>
              <a:xfrm>
                <a:off x="2699792" y="3871495"/>
                <a:ext cx="43581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 smtClean="0">
                    <a:solidFill>
                      <a:srgbClr val="0066FF"/>
                    </a:solidFill>
                  </a:rPr>
                  <a:t>1</a:t>
                </a:r>
                <a:endParaRPr lang="de-DE" dirty="0">
                  <a:solidFill>
                    <a:srgbClr val="0066FF"/>
                  </a:solidFill>
                </a:endParaRPr>
              </a:p>
            </p:txBody>
          </p:sp>
          <p:sp>
            <p:nvSpPr>
              <p:cNvPr id="25" name="Ellipse 24"/>
              <p:cNvSpPr/>
              <p:nvPr/>
            </p:nvSpPr>
            <p:spPr bwMode="auto">
              <a:xfrm>
                <a:off x="2663788" y="3875670"/>
                <a:ext cx="432048" cy="432048"/>
              </a:xfrm>
              <a:prstGeom prst="ellipse">
                <a:avLst/>
              </a:prstGeom>
              <a:solidFill>
                <a:srgbClr val="0066FF">
                  <a:alpha val="5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MT Condensed" pitchFamily="34" charset="0"/>
                </a:endParaRPr>
              </a:p>
            </p:txBody>
          </p:sp>
        </p:grpSp>
      </p:grpSp>
      <p:grpSp>
        <p:nvGrpSpPr>
          <p:cNvPr id="26" name="Gruppieren 25"/>
          <p:cNvGrpSpPr/>
          <p:nvPr/>
        </p:nvGrpSpPr>
        <p:grpSpPr>
          <a:xfrm>
            <a:off x="3059671" y="836713"/>
            <a:ext cx="5904817" cy="2959878"/>
            <a:chOff x="3059671" y="836713"/>
            <a:chExt cx="5904817" cy="2959878"/>
          </a:xfrm>
        </p:grpSpPr>
        <p:pic>
          <p:nvPicPr>
            <p:cNvPr id="27" name="Grafik 4" descr="CL-Dummy-2_IPP_Montagetest (38)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50242" y="836713"/>
              <a:ext cx="2214246" cy="2952328"/>
            </a:xfrm>
            <a:prstGeom prst="rect">
              <a:avLst/>
            </a:prstGeom>
            <a:ln>
              <a:solidFill>
                <a:schemeClr val="accent3">
                  <a:lumMod val="65000"/>
                </a:schemeClr>
              </a:solidFill>
            </a:ln>
          </p:spPr>
        </p:pic>
        <p:sp>
          <p:nvSpPr>
            <p:cNvPr id="30" name="Textfeld 29"/>
            <p:cNvSpPr txBox="1"/>
            <p:nvPr/>
          </p:nvSpPr>
          <p:spPr>
            <a:xfrm>
              <a:off x="3635896" y="2780928"/>
              <a:ext cx="302433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2000" b="1" dirty="0" err="1" smtClean="0">
                  <a:latin typeface="Arial" pitchFamily="34" charset="0"/>
                  <a:cs typeface="Arial" pitchFamily="34" charset="0"/>
                </a:rPr>
                <a:t>assembly</a:t>
              </a:r>
              <a:r>
                <a:rPr lang="de-DE" sz="2000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2000" b="1" dirty="0" err="1" smtClean="0">
                  <a:latin typeface="Arial" pitchFamily="34" charset="0"/>
                  <a:cs typeface="Arial" pitchFamily="34" charset="0"/>
                </a:rPr>
                <a:t>of</a:t>
              </a:r>
              <a:r>
                <a:rPr lang="de-DE" sz="2000" b="1" dirty="0" smtClean="0">
                  <a:latin typeface="Arial" pitchFamily="34" charset="0"/>
                  <a:cs typeface="Arial" pitchFamily="34" charset="0"/>
                </a:rPr>
                <a:t> 14 HTSC</a:t>
              </a:r>
            </a:p>
            <a:p>
              <a:pPr algn="r"/>
              <a:r>
                <a:rPr lang="de-DE" sz="2000" b="1" dirty="0" err="1" smtClean="0">
                  <a:latin typeface="Arial" pitchFamily="34" charset="0"/>
                  <a:cs typeface="Arial" pitchFamily="34" charset="0"/>
                </a:rPr>
                <a:t>current</a:t>
              </a:r>
              <a:r>
                <a:rPr lang="de-DE" sz="2000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2000" b="1" dirty="0" err="1" smtClean="0">
                  <a:latin typeface="Arial" pitchFamily="34" charset="0"/>
                  <a:cs typeface="Arial" pitchFamily="34" charset="0"/>
                </a:rPr>
                <a:t>leads</a:t>
              </a:r>
              <a:r>
                <a:rPr lang="de-DE" sz="2000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2000" b="1" dirty="0" err="1" smtClean="0">
                  <a:latin typeface="Arial" pitchFamily="34" charset="0"/>
                  <a:cs typeface="Arial" pitchFamily="34" charset="0"/>
                </a:rPr>
                <a:t>for</a:t>
              </a:r>
              <a:r>
                <a:rPr lang="de-DE" sz="2000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2000" b="1" dirty="0" err="1" smtClean="0">
                  <a:latin typeface="Arial" pitchFamily="34" charset="0"/>
                  <a:cs typeface="Arial" pitchFamily="34" charset="0"/>
                </a:rPr>
                <a:t>seven</a:t>
              </a:r>
              <a:endParaRPr lang="de-DE" sz="2000" b="1" dirty="0" smtClean="0">
                <a:latin typeface="Arial" pitchFamily="34" charset="0"/>
                <a:cs typeface="Arial" pitchFamily="34" charset="0"/>
              </a:endParaRPr>
            </a:p>
            <a:p>
              <a:pPr algn="r"/>
              <a:r>
                <a:rPr lang="de-DE" sz="2000" b="1" dirty="0" smtClean="0">
                  <a:latin typeface="Arial" pitchFamily="34" charset="0"/>
                  <a:cs typeface="Arial" pitchFamily="34" charset="0"/>
                </a:rPr>
                <a:t>18kA </a:t>
              </a:r>
              <a:r>
                <a:rPr lang="de-DE" sz="2000" b="1" dirty="0" err="1" smtClean="0">
                  <a:latin typeface="Arial" pitchFamily="34" charset="0"/>
                  <a:cs typeface="Arial" pitchFamily="34" charset="0"/>
                </a:rPr>
                <a:t>current</a:t>
              </a:r>
              <a:r>
                <a:rPr lang="de-DE" sz="2000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2000" b="1" dirty="0" err="1" smtClean="0">
                  <a:latin typeface="Arial" pitchFamily="34" charset="0"/>
                  <a:cs typeface="Arial" pitchFamily="34" charset="0"/>
                </a:rPr>
                <a:t>circuits</a:t>
              </a:r>
              <a:endParaRPr lang="de-DE" sz="2000" b="1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31" name="Gruppieren 21"/>
            <p:cNvGrpSpPr/>
            <p:nvPr/>
          </p:nvGrpSpPr>
          <p:grpSpPr>
            <a:xfrm>
              <a:off x="3059671" y="3055937"/>
              <a:ext cx="853624" cy="468123"/>
              <a:chOff x="868921" y="4322762"/>
              <a:chExt cx="853624" cy="468123"/>
            </a:xfrm>
          </p:grpSpPr>
          <p:sp>
            <p:nvSpPr>
              <p:cNvPr id="32" name="Ellipse 31"/>
              <p:cNvSpPr/>
              <p:nvPr/>
            </p:nvSpPr>
            <p:spPr bwMode="auto">
              <a:xfrm>
                <a:off x="868921" y="4322762"/>
                <a:ext cx="432048" cy="432048"/>
              </a:xfrm>
              <a:prstGeom prst="ellipse">
                <a:avLst/>
              </a:prstGeom>
              <a:solidFill>
                <a:srgbClr val="0066FF">
                  <a:alpha val="5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MT Condensed" pitchFamily="34" charset="0"/>
                </a:endParaRPr>
              </a:p>
            </p:txBody>
          </p:sp>
          <p:sp>
            <p:nvSpPr>
              <p:cNvPr id="33" name="Textfeld 32"/>
              <p:cNvSpPr txBox="1"/>
              <p:nvPr/>
            </p:nvSpPr>
            <p:spPr>
              <a:xfrm>
                <a:off x="930457" y="4329220"/>
                <a:ext cx="79208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 smtClean="0">
                    <a:solidFill>
                      <a:srgbClr val="0066FF"/>
                    </a:solidFill>
                  </a:rPr>
                  <a:t>2</a:t>
                </a:r>
                <a:endParaRPr lang="de-DE" dirty="0">
                  <a:solidFill>
                    <a:srgbClr val="0066FF"/>
                  </a:solidFill>
                </a:endParaRPr>
              </a:p>
            </p:txBody>
          </p:sp>
        </p:grpSp>
      </p:grpSp>
      <p:grpSp>
        <p:nvGrpSpPr>
          <p:cNvPr id="35" name="Gruppieren 34"/>
          <p:cNvGrpSpPr/>
          <p:nvPr/>
        </p:nvGrpSpPr>
        <p:grpSpPr>
          <a:xfrm>
            <a:off x="154732" y="4149080"/>
            <a:ext cx="8807862" cy="2355215"/>
            <a:chOff x="154732" y="4149080"/>
            <a:chExt cx="8807862" cy="2355215"/>
          </a:xfrm>
        </p:grpSpPr>
        <p:pic>
          <p:nvPicPr>
            <p:cNvPr id="37" name="Picture 2" descr="\\sv3hgw\TB_DC\Abt_TH\CommunicationPresentation\ConceptTH\Pictures\coolingkipth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211960" y="4149080"/>
              <a:ext cx="4750634" cy="2304256"/>
            </a:xfrm>
            <a:prstGeom prst="rect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</p:pic>
        <p:sp>
          <p:nvSpPr>
            <p:cNvPr id="38" name="Textfeld 11"/>
            <p:cNvSpPr txBox="1"/>
            <p:nvPr/>
          </p:nvSpPr>
          <p:spPr>
            <a:xfrm>
              <a:off x="154732" y="5180856"/>
              <a:ext cx="396044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2000" b="1" dirty="0" err="1" smtClean="0">
                  <a:latin typeface="Arial" pitchFamily="34" charset="0"/>
                  <a:cs typeface="Arial" pitchFamily="34" charset="0"/>
                </a:rPr>
                <a:t>assembly</a:t>
              </a:r>
              <a:r>
                <a:rPr lang="de-DE" sz="2000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2000" b="1" dirty="0" err="1" smtClean="0">
                  <a:latin typeface="Arial" pitchFamily="34" charset="0"/>
                  <a:cs typeface="Arial" pitchFamily="34" charset="0"/>
                </a:rPr>
                <a:t>of</a:t>
              </a:r>
              <a:r>
                <a:rPr lang="de-DE" sz="2000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2000" b="1" dirty="0" err="1" smtClean="0">
                  <a:latin typeface="Arial" pitchFamily="34" charset="0"/>
                  <a:cs typeface="Arial" pitchFamily="34" charset="0"/>
                </a:rPr>
                <a:t>water</a:t>
              </a:r>
              <a:r>
                <a:rPr lang="de-DE" sz="2000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2000" b="1" dirty="0" err="1" smtClean="0">
                  <a:latin typeface="Arial" pitchFamily="34" charset="0"/>
                  <a:cs typeface="Arial" pitchFamily="34" charset="0"/>
                </a:rPr>
                <a:t>cooling</a:t>
              </a:r>
              <a:r>
                <a:rPr lang="de-DE" sz="2000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2000" b="1" dirty="0" err="1" smtClean="0">
                  <a:latin typeface="Arial" pitchFamily="34" charset="0"/>
                  <a:cs typeface="Arial" pitchFamily="34" charset="0"/>
                </a:rPr>
                <a:t>pipes</a:t>
              </a:r>
              <a:r>
                <a:rPr lang="de-DE" sz="2000" b="1" dirty="0" smtClean="0">
                  <a:latin typeface="Arial" pitchFamily="34" charset="0"/>
                  <a:cs typeface="Arial" pitchFamily="34" charset="0"/>
                </a:rPr>
                <a:t>, </a:t>
              </a:r>
              <a:r>
                <a:rPr lang="de-DE" sz="2000" b="1" dirty="0" err="1" smtClean="0">
                  <a:latin typeface="Arial" pitchFamily="34" charset="0"/>
                  <a:cs typeface="Arial" pitchFamily="34" charset="0"/>
                </a:rPr>
                <a:t>cryo</a:t>
              </a:r>
              <a:r>
                <a:rPr lang="de-DE" sz="2000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2000" b="1" dirty="0" err="1" smtClean="0">
                  <a:latin typeface="Arial" pitchFamily="34" charset="0"/>
                  <a:cs typeface="Arial" pitchFamily="34" charset="0"/>
                </a:rPr>
                <a:t>supply</a:t>
              </a:r>
              <a:r>
                <a:rPr lang="de-DE" sz="2000" b="1" dirty="0" smtClean="0">
                  <a:latin typeface="Arial" pitchFamily="34" charset="0"/>
                  <a:cs typeface="Arial" pitchFamily="34" charset="0"/>
                </a:rPr>
                <a:t>, </a:t>
              </a:r>
              <a:r>
                <a:rPr lang="de-DE" sz="2000" b="1" dirty="0" err="1" smtClean="0">
                  <a:latin typeface="Arial" pitchFamily="34" charset="0"/>
                  <a:cs typeface="Arial" pitchFamily="34" charset="0"/>
                </a:rPr>
                <a:t>cable</a:t>
              </a:r>
              <a:r>
                <a:rPr lang="de-DE" sz="2000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2000" b="1" dirty="0" err="1" smtClean="0">
                  <a:latin typeface="Arial" pitchFamily="34" charset="0"/>
                  <a:cs typeface="Arial" pitchFamily="34" charset="0"/>
                </a:rPr>
                <a:t>trays</a:t>
              </a:r>
              <a:r>
                <a:rPr lang="de-DE" sz="2000" b="1" dirty="0" smtClean="0">
                  <a:latin typeface="Arial" pitchFamily="34" charset="0"/>
                  <a:cs typeface="Arial" pitchFamily="34" charset="0"/>
                </a:rPr>
                <a:t>, </a:t>
              </a:r>
            </a:p>
            <a:p>
              <a:pPr algn="r"/>
              <a:r>
                <a:rPr lang="de-DE" sz="2000" b="1" dirty="0" err="1" smtClean="0">
                  <a:latin typeface="Arial" pitchFamily="34" charset="0"/>
                  <a:cs typeface="Arial" pitchFamily="34" charset="0"/>
                </a:rPr>
                <a:t>platform</a:t>
              </a:r>
              <a:r>
                <a:rPr lang="de-DE" sz="2000" b="1" dirty="0" smtClean="0">
                  <a:latin typeface="Arial" pitchFamily="34" charset="0"/>
                  <a:cs typeface="Arial" pitchFamily="34" charset="0"/>
                </a:rPr>
                <a:t>, heavy </a:t>
              </a:r>
              <a:r>
                <a:rPr lang="de-DE" sz="2000" b="1" dirty="0" err="1" smtClean="0">
                  <a:latin typeface="Arial" pitchFamily="34" charset="0"/>
                  <a:cs typeface="Arial" pitchFamily="34" charset="0"/>
                </a:rPr>
                <a:t>duty</a:t>
              </a:r>
              <a:r>
                <a:rPr lang="de-DE" sz="2000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2000" b="1" dirty="0" err="1" smtClean="0">
                  <a:latin typeface="Arial" pitchFamily="34" charset="0"/>
                  <a:cs typeface="Arial" pitchFamily="34" charset="0"/>
                </a:rPr>
                <a:t>structure</a:t>
              </a:r>
              <a:r>
                <a:rPr lang="de-DE" sz="2000" b="1" dirty="0" smtClean="0">
                  <a:latin typeface="Arial" pitchFamily="34" charset="0"/>
                  <a:cs typeface="Arial" pitchFamily="34" charset="0"/>
                </a:rPr>
                <a:t>, </a:t>
              </a:r>
              <a:r>
                <a:rPr lang="de-DE" sz="2000" b="1" dirty="0" err="1" smtClean="0">
                  <a:latin typeface="Arial" pitchFamily="34" charset="0"/>
                  <a:cs typeface="Arial" pitchFamily="34" charset="0"/>
                </a:rPr>
                <a:t>diagnostics</a:t>
              </a:r>
              <a:r>
                <a:rPr lang="de-DE" sz="2000" b="1" dirty="0" smtClean="0">
                  <a:latin typeface="Arial" pitchFamily="34" charset="0"/>
                  <a:cs typeface="Arial" pitchFamily="34" charset="0"/>
                </a:rPr>
                <a:t>, </a:t>
              </a:r>
              <a:r>
                <a:rPr lang="de-DE" sz="2000" b="1" dirty="0" err="1" smtClean="0">
                  <a:latin typeface="Arial" pitchFamily="34" charset="0"/>
                  <a:cs typeface="Arial" pitchFamily="34" charset="0"/>
                </a:rPr>
                <a:t>heating</a:t>
              </a:r>
              <a:r>
                <a:rPr lang="de-DE" sz="2000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2000" b="1" dirty="0" err="1" smtClean="0">
                  <a:latin typeface="Arial" pitchFamily="34" charset="0"/>
                  <a:cs typeface="Arial" pitchFamily="34" charset="0"/>
                </a:rPr>
                <a:t>systems</a:t>
              </a:r>
              <a:r>
                <a:rPr lang="de-DE" sz="2000" b="1" dirty="0" smtClean="0">
                  <a:latin typeface="Arial" pitchFamily="34" charset="0"/>
                  <a:cs typeface="Arial" pitchFamily="34" charset="0"/>
                </a:rPr>
                <a:t> </a:t>
              </a:r>
              <a:endParaRPr lang="de-DE" sz="2000" b="1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39" name="Gruppieren 23"/>
            <p:cNvGrpSpPr/>
            <p:nvPr/>
          </p:nvGrpSpPr>
          <p:grpSpPr>
            <a:xfrm>
              <a:off x="831540" y="4750643"/>
              <a:ext cx="849507" cy="468123"/>
              <a:chOff x="2231740" y="4595936"/>
              <a:chExt cx="849507" cy="468123"/>
            </a:xfrm>
          </p:grpSpPr>
          <p:sp>
            <p:nvSpPr>
              <p:cNvPr id="40" name="Ellipse 39"/>
              <p:cNvSpPr/>
              <p:nvPr/>
            </p:nvSpPr>
            <p:spPr bwMode="auto">
              <a:xfrm>
                <a:off x="2231740" y="4595936"/>
                <a:ext cx="432048" cy="432048"/>
              </a:xfrm>
              <a:prstGeom prst="ellipse">
                <a:avLst/>
              </a:prstGeom>
              <a:solidFill>
                <a:srgbClr val="0066FF">
                  <a:alpha val="5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MT Condensed" pitchFamily="34" charset="0"/>
                </a:endParaRPr>
              </a:p>
            </p:txBody>
          </p:sp>
          <p:sp>
            <p:nvSpPr>
              <p:cNvPr id="41" name="Textfeld 40"/>
              <p:cNvSpPr txBox="1"/>
              <p:nvPr/>
            </p:nvSpPr>
            <p:spPr>
              <a:xfrm>
                <a:off x="2289159" y="4602394"/>
                <a:ext cx="79208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 smtClean="0">
                    <a:solidFill>
                      <a:srgbClr val="0066FF"/>
                    </a:solidFill>
                  </a:rPr>
                  <a:t>3</a:t>
                </a:r>
                <a:endParaRPr lang="de-DE" dirty="0">
                  <a:solidFill>
                    <a:srgbClr val="0066FF"/>
                  </a:solidFill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H.-S. Bosch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64C83E-3A65-48F1-90A6-4B84A971561A}" type="slidenum">
              <a:rPr lang="de-DE" smtClean="0"/>
              <a:pPr/>
              <a:t>25</a:t>
            </a:fld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In-</a:t>
            </a:r>
            <a:r>
              <a:rPr lang="de-DE" dirty="0" err="1" smtClean="0"/>
              <a:t>vessel</a:t>
            </a:r>
            <a:r>
              <a:rPr lang="de-DE" dirty="0" smtClean="0"/>
              <a:t> </a:t>
            </a:r>
            <a:r>
              <a:rPr lang="de-DE" dirty="0" err="1" smtClean="0"/>
              <a:t>components</a:t>
            </a:r>
            <a:endParaRPr lang="de-DE" dirty="0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259632" y="6503633"/>
            <a:ext cx="6408712" cy="365125"/>
          </a:xfrm>
        </p:spPr>
        <p:txBody>
          <a:bodyPr/>
          <a:lstStyle/>
          <a:p>
            <a:r>
              <a:rPr lang="en-US" dirty="0" smtClean="0"/>
              <a:t>Technological challenges in the construction of </a:t>
            </a:r>
            <a:r>
              <a:rPr lang="en-US" dirty="0" err="1" smtClean="0"/>
              <a:t>Wendelstein</a:t>
            </a:r>
            <a:r>
              <a:rPr lang="en-US" dirty="0" smtClean="0"/>
              <a:t> 7-X</a:t>
            </a:r>
            <a:endParaRPr lang="de-DE" dirty="0"/>
          </a:p>
        </p:txBody>
      </p:sp>
      <p:pic>
        <p:nvPicPr>
          <p:cNvPr id="6" name="Bildplatzhalter 8" descr="Divertor1.jpg"/>
          <p:cNvPicPr>
            <a:picLocks noChangeAspect="1"/>
          </p:cNvPicPr>
          <p:nvPr/>
        </p:nvPicPr>
        <p:blipFill>
          <a:blip r:embed="rId3" cstate="print"/>
          <a:srcRect l="3684" t="1382" r="3684" b="1872"/>
          <a:stretch>
            <a:fillRect/>
          </a:stretch>
        </p:blipFill>
        <p:spPr>
          <a:xfrm>
            <a:off x="179512" y="764704"/>
            <a:ext cx="6826408" cy="5040560"/>
          </a:xfrm>
          <a:prstGeom prst="rect">
            <a:avLst/>
          </a:prstGeom>
        </p:spPr>
      </p:pic>
      <p:cxnSp>
        <p:nvCxnSpPr>
          <p:cNvPr id="9" name="Gerade Verbindung mit Pfeil 8"/>
          <p:cNvCxnSpPr/>
          <p:nvPr/>
        </p:nvCxnSpPr>
        <p:spPr>
          <a:xfrm flipH="1">
            <a:off x="5103352" y="1261936"/>
            <a:ext cx="2160240" cy="936104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/>
          <p:cNvCxnSpPr/>
          <p:nvPr/>
        </p:nvCxnSpPr>
        <p:spPr>
          <a:xfrm flipH="1" flipV="1">
            <a:off x="3910280" y="1549968"/>
            <a:ext cx="3360626" cy="119508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/>
          <p:nvPr/>
        </p:nvCxnSpPr>
        <p:spPr>
          <a:xfrm flipH="1">
            <a:off x="5141240" y="2074496"/>
            <a:ext cx="2125373" cy="420173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 flipH="1">
            <a:off x="4139952" y="2080305"/>
            <a:ext cx="3133486" cy="2495772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/>
          <p:nvPr/>
        </p:nvCxnSpPr>
        <p:spPr>
          <a:xfrm flipH="1">
            <a:off x="5136189" y="2482794"/>
            <a:ext cx="2125374" cy="420173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/>
          <p:nvPr/>
        </p:nvCxnSpPr>
        <p:spPr>
          <a:xfrm flipH="1">
            <a:off x="4572000" y="2481779"/>
            <a:ext cx="2689563" cy="1955333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/>
          <p:cNvCxnSpPr/>
          <p:nvPr/>
        </p:nvCxnSpPr>
        <p:spPr>
          <a:xfrm flipH="1" flipV="1">
            <a:off x="1331640" y="2132856"/>
            <a:ext cx="5927948" cy="756464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mit Pfeil 28"/>
          <p:cNvCxnSpPr/>
          <p:nvPr/>
        </p:nvCxnSpPr>
        <p:spPr>
          <a:xfrm flipH="1" flipV="1">
            <a:off x="3563888" y="2780928"/>
            <a:ext cx="3695701" cy="121024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mit Pfeil 33"/>
          <p:cNvCxnSpPr/>
          <p:nvPr/>
        </p:nvCxnSpPr>
        <p:spPr>
          <a:xfrm flipH="1">
            <a:off x="3917104" y="3320609"/>
            <a:ext cx="3346018" cy="1548551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7138093" y="980728"/>
            <a:ext cx="1970411" cy="29495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buClr>
                <a:srgbClr val="3333FF"/>
              </a:buClr>
              <a:buFont typeface="Arial" pitchFamily="34" charset="0"/>
              <a:buChar char="•"/>
            </a:pP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control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coil</a:t>
            </a:r>
            <a:endParaRPr lang="de-DE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Clr>
                <a:srgbClr val="3333FF"/>
              </a:buClr>
              <a:buFont typeface="Arial" pitchFamily="34" charset="0"/>
              <a:buChar char="•"/>
            </a:pP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cryo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pump</a:t>
            </a:r>
          </a:p>
          <a:p>
            <a:pPr>
              <a:lnSpc>
                <a:spcPct val="150000"/>
              </a:lnSpc>
              <a:buClr>
                <a:srgbClr val="3333FF"/>
              </a:buClr>
              <a:buFont typeface="Arial" pitchFamily="34" charset="0"/>
              <a:buChar char="•"/>
            </a:pP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test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divertor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unit</a:t>
            </a:r>
            <a:endParaRPr lang="de-DE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Clr>
                <a:srgbClr val="3333FF"/>
              </a:buClr>
              <a:buFont typeface="Arial" pitchFamily="34" charset="0"/>
              <a:buChar char="•"/>
            </a:pP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baffle</a:t>
            </a:r>
            <a:endParaRPr lang="de-DE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Clr>
                <a:srgbClr val="3333FF"/>
              </a:buClr>
              <a:buFont typeface="Arial" pitchFamily="34" charset="0"/>
              <a:buChar char="•"/>
            </a:pPr>
            <a:r>
              <a:rPr lang="de-DE" dirty="0" smtClean="0">
                <a:latin typeface="Arial" pitchFamily="34" charset="0"/>
                <a:cs typeface="Arial" pitchFamily="34" charset="0"/>
              </a:rPr>
              <a:t> wall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panels</a:t>
            </a:r>
            <a:endParaRPr lang="de-DE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Clr>
                <a:srgbClr val="3333FF"/>
              </a:buClr>
              <a:buFont typeface="Arial" pitchFamily="34" charset="0"/>
              <a:buChar char="•"/>
            </a:pP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divertor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closure</a:t>
            </a:r>
            <a:endParaRPr lang="de-DE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Clr>
                <a:srgbClr val="3333FF"/>
              </a:buClr>
              <a:buFont typeface="Arial" pitchFamily="34" charset="0"/>
              <a:buChar char="•"/>
            </a:pPr>
            <a:endParaRPr lang="de-D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1331640" y="5157192"/>
            <a:ext cx="4060727" cy="1338828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buClr>
                <a:srgbClr val="3333FF"/>
              </a:buClr>
              <a:buFont typeface="Arial" pitchFamily="34" charset="0"/>
              <a:buChar char="•"/>
            </a:pP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complete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coverage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plasma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vessel</a:t>
            </a:r>
            <a:endParaRPr lang="de-DE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Clr>
                <a:srgbClr val="3333FF"/>
              </a:buClr>
              <a:buFont typeface="Arial" pitchFamily="34" charset="0"/>
              <a:buChar char="•"/>
            </a:pPr>
            <a:r>
              <a:rPr lang="de-DE" dirty="0" smtClean="0">
                <a:latin typeface="Arial" pitchFamily="34" charset="0"/>
                <a:cs typeface="Arial" pitchFamily="34" charset="0"/>
              </a:rPr>
              <a:t> 2500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major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components</a:t>
            </a:r>
            <a:endParaRPr lang="de-DE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Clr>
                <a:srgbClr val="3333FF"/>
              </a:buClr>
              <a:buFont typeface="Arial" pitchFamily="34" charset="0"/>
              <a:buChar char="•"/>
            </a:pPr>
            <a:r>
              <a:rPr lang="de-DE" dirty="0" smtClean="0">
                <a:latin typeface="Arial" pitchFamily="34" charset="0"/>
                <a:cs typeface="Arial" pitchFamily="34" charset="0"/>
              </a:rPr>
              <a:t> 265 m</a:t>
            </a:r>
            <a:r>
              <a:rPr lang="de-DE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de-DE" dirty="0" smtClean="0">
                <a:latin typeface="Arial" pitchFamily="34" charset="0"/>
                <a:cs typeface="Arial" pitchFamily="34" charset="0"/>
                <a:sym typeface="Symbol"/>
              </a:rPr>
              <a:t>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34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tons</a:t>
            </a:r>
            <a:endParaRPr lang="de-DE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uild="allAtOnce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H.-S. Bosch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64C83E-3A65-48F1-90A6-4B84A971561A}" type="slidenum">
              <a:rPr lang="de-DE" smtClean="0"/>
              <a:pPr/>
              <a:t>26</a:t>
            </a:fld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Current</a:t>
            </a:r>
            <a:r>
              <a:rPr lang="de-DE" dirty="0" smtClean="0"/>
              <a:t> </a:t>
            </a:r>
            <a:r>
              <a:rPr lang="de-DE" dirty="0" err="1" smtClean="0"/>
              <a:t>lead</a:t>
            </a:r>
            <a:r>
              <a:rPr lang="de-DE" dirty="0" smtClean="0"/>
              <a:t> </a:t>
            </a:r>
            <a:r>
              <a:rPr lang="de-DE" dirty="0" err="1" smtClean="0"/>
              <a:t>assembly</a:t>
            </a:r>
            <a:endParaRPr lang="de-DE" dirty="0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259632" y="6503633"/>
            <a:ext cx="6408712" cy="365125"/>
          </a:xfrm>
        </p:spPr>
        <p:txBody>
          <a:bodyPr/>
          <a:lstStyle/>
          <a:p>
            <a:r>
              <a:rPr lang="en-US" dirty="0" smtClean="0"/>
              <a:t>Technological challenges in the construction of </a:t>
            </a:r>
            <a:r>
              <a:rPr lang="en-US" dirty="0" err="1" smtClean="0"/>
              <a:t>Wendelstein</a:t>
            </a:r>
            <a:r>
              <a:rPr lang="en-US" dirty="0" smtClean="0"/>
              <a:t> 7-X</a:t>
            </a:r>
            <a:endParaRPr lang="de-DE" dirty="0"/>
          </a:p>
        </p:txBody>
      </p:sp>
      <p:grpSp>
        <p:nvGrpSpPr>
          <p:cNvPr id="16" name="Gruppieren 15"/>
          <p:cNvGrpSpPr/>
          <p:nvPr/>
        </p:nvGrpSpPr>
        <p:grpSpPr>
          <a:xfrm>
            <a:off x="251520" y="2996952"/>
            <a:ext cx="8640961" cy="3528392"/>
            <a:chOff x="323527" y="908720"/>
            <a:chExt cx="8640961" cy="3528392"/>
          </a:xfrm>
        </p:grpSpPr>
        <p:pic>
          <p:nvPicPr>
            <p:cNvPr id="6" name="Picture 2" descr="I:\Catia\Stromzuführung\Snapshots-CL-Montage\bild-51a.bmp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3527" y="908720"/>
              <a:ext cx="4999203" cy="35283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24128" y="908721"/>
              <a:ext cx="1212726" cy="671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452320" y="980728"/>
              <a:ext cx="1225550" cy="628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feld 10"/>
            <p:cNvSpPr txBox="1"/>
            <p:nvPr/>
          </p:nvSpPr>
          <p:spPr>
            <a:xfrm>
              <a:off x="5508104" y="2060848"/>
              <a:ext cx="3456384" cy="2139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Bef>
                  <a:spcPts val="600"/>
                </a:spcBef>
              </a:pPr>
              <a:r>
                <a:rPr lang="de-DE" b="1" dirty="0" err="1" smtClean="0">
                  <a:latin typeface="Arial" pitchFamily="34" charset="0"/>
                  <a:cs typeface="Arial" pitchFamily="34" charset="0"/>
                </a:rPr>
                <a:t>assembly</a:t>
              </a:r>
              <a:r>
                <a:rPr lang="de-DE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b="1" dirty="0" err="1" smtClean="0">
                  <a:latin typeface="Arial" pitchFamily="34" charset="0"/>
                  <a:cs typeface="Arial" pitchFamily="34" charset="0"/>
                </a:rPr>
                <a:t>concept</a:t>
              </a:r>
              <a:endParaRPr lang="de-DE" b="1" dirty="0" smtClean="0">
                <a:latin typeface="Arial" pitchFamily="34" charset="0"/>
                <a:cs typeface="Arial" pitchFamily="34" charset="0"/>
              </a:endParaRPr>
            </a:p>
            <a:p>
              <a:pPr algn="l">
                <a:spcBef>
                  <a:spcPts val="600"/>
                </a:spcBef>
                <a:buClr>
                  <a:srgbClr val="0066FF"/>
                </a:buClr>
                <a:buFont typeface="Arial" pitchFamily="34" charset="0"/>
                <a:buChar char="•"/>
              </a:pPr>
              <a:r>
                <a:rPr lang="de-DE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dirty="0" err="1" smtClean="0">
                  <a:latin typeface="Arial" pitchFamily="34" charset="0"/>
                  <a:cs typeface="Arial" pitchFamily="34" charset="0"/>
                </a:rPr>
                <a:t>based</a:t>
              </a:r>
              <a:r>
                <a:rPr lang="de-DE" dirty="0" smtClean="0">
                  <a:latin typeface="Arial" pitchFamily="34" charset="0"/>
                  <a:cs typeface="Arial" pitchFamily="34" charset="0"/>
                </a:rPr>
                <a:t> on </a:t>
              </a:r>
              <a:r>
                <a:rPr lang="de-DE" dirty="0" err="1" smtClean="0">
                  <a:latin typeface="Arial" pitchFamily="34" charset="0"/>
                  <a:cs typeface="Arial" pitchFamily="34" charset="0"/>
                </a:rPr>
                <a:t>port</a:t>
              </a:r>
              <a:r>
                <a:rPr lang="de-DE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dirty="0" err="1" smtClean="0">
                  <a:latin typeface="Arial" pitchFamily="34" charset="0"/>
                  <a:cs typeface="Arial" pitchFamily="34" charset="0"/>
                </a:rPr>
                <a:t>ramp</a:t>
              </a:r>
              <a:r>
                <a:rPr lang="de-DE" dirty="0" smtClean="0">
                  <a:latin typeface="Arial" pitchFamily="34" charset="0"/>
                  <a:cs typeface="Arial" pitchFamily="34" charset="0"/>
                </a:rPr>
                <a:t> design</a:t>
              </a:r>
            </a:p>
            <a:p>
              <a:pPr algn="l">
                <a:spcBef>
                  <a:spcPts val="600"/>
                </a:spcBef>
                <a:buClr>
                  <a:srgbClr val="0066FF"/>
                </a:buClr>
                <a:buFont typeface="Arial" pitchFamily="34" charset="0"/>
                <a:buChar char="•"/>
              </a:pPr>
              <a:r>
                <a:rPr lang="de-DE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dirty="0" err="1" smtClean="0">
                  <a:latin typeface="Arial" pitchFamily="34" charset="0"/>
                  <a:cs typeface="Arial" pitchFamily="34" charset="0"/>
                </a:rPr>
                <a:t>fixing</a:t>
              </a:r>
              <a:r>
                <a:rPr lang="de-DE" dirty="0" smtClean="0">
                  <a:latin typeface="Arial" pitchFamily="34" charset="0"/>
                  <a:cs typeface="Arial" pitchFamily="34" charset="0"/>
                </a:rPr>
                <a:t> box </a:t>
              </a:r>
              <a:r>
                <a:rPr lang="de-DE" dirty="0" err="1" smtClean="0">
                  <a:latin typeface="Arial" pitchFamily="34" charset="0"/>
                  <a:cs typeface="Arial" pitchFamily="34" charset="0"/>
                </a:rPr>
                <a:t>concept</a:t>
              </a:r>
              <a:r>
                <a:rPr lang="de-DE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dirty="0" err="1" smtClean="0">
                  <a:latin typeface="Arial" pitchFamily="34" charset="0"/>
                  <a:cs typeface="Arial" pitchFamily="34" charset="0"/>
                </a:rPr>
                <a:t>tested</a:t>
              </a:r>
              <a:endParaRPr lang="de-DE" dirty="0" smtClean="0">
                <a:latin typeface="Arial" pitchFamily="34" charset="0"/>
                <a:cs typeface="Arial" pitchFamily="34" charset="0"/>
              </a:endParaRPr>
            </a:p>
            <a:p>
              <a:pPr algn="l">
                <a:spcBef>
                  <a:spcPts val="600"/>
                </a:spcBef>
                <a:buClr>
                  <a:srgbClr val="0066FF"/>
                </a:buClr>
                <a:buFont typeface="Arial" pitchFamily="34" charset="0"/>
                <a:buChar char="•"/>
              </a:pPr>
              <a:r>
                <a:rPr lang="de-DE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dirty="0" err="1" smtClean="0">
                  <a:latin typeface="Arial" pitchFamily="34" charset="0"/>
                  <a:cs typeface="Arial" pitchFamily="34" charset="0"/>
                </a:rPr>
                <a:t>complex</a:t>
              </a:r>
              <a:r>
                <a:rPr lang="de-DE" dirty="0" smtClean="0">
                  <a:latin typeface="Arial" pitchFamily="34" charset="0"/>
                  <a:cs typeface="Arial" pitchFamily="34" charset="0"/>
                </a:rPr>
                <a:t> He-</a:t>
              </a:r>
              <a:r>
                <a:rPr lang="de-DE" dirty="0" err="1" smtClean="0">
                  <a:latin typeface="Arial" pitchFamily="34" charset="0"/>
                  <a:cs typeface="Arial" pitchFamily="34" charset="0"/>
                </a:rPr>
                <a:t>piping</a:t>
              </a:r>
              <a:endParaRPr lang="de-DE" dirty="0" smtClean="0">
                <a:latin typeface="Arial" pitchFamily="34" charset="0"/>
                <a:cs typeface="Arial" pitchFamily="34" charset="0"/>
              </a:endParaRPr>
            </a:p>
            <a:p>
              <a:pPr algn="l">
                <a:spcBef>
                  <a:spcPts val="600"/>
                </a:spcBef>
                <a:buClr>
                  <a:srgbClr val="0066FF"/>
                </a:buClr>
                <a:buFont typeface="Arial" pitchFamily="34" charset="0"/>
                <a:buChar char="•"/>
              </a:pPr>
              <a:r>
                <a:rPr lang="de-DE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dirty="0" err="1" smtClean="0">
                  <a:latin typeface="Arial" pitchFamily="34" charset="0"/>
                  <a:cs typeface="Arial" pitchFamily="34" charset="0"/>
                </a:rPr>
                <a:t>narrow</a:t>
              </a:r>
              <a:r>
                <a:rPr lang="de-DE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dirty="0" err="1" smtClean="0">
                  <a:latin typeface="Arial" pitchFamily="34" charset="0"/>
                  <a:cs typeface="Arial" pitchFamily="34" charset="0"/>
                </a:rPr>
                <a:t>assembly</a:t>
              </a:r>
              <a:r>
                <a:rPr lang="de-DE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dirty="0" err="1" smtClean="0">
                  <a:latin typeface="Arial" pitchFamily="34" charset="0"/>
                  <a:cs typeface="Arial" pitchFamily="34" charset="0"/>
                </a:rPr>
                <a:t>space</a:t>
              </a:r>
              <a:endParaRPr lang="de-DE" dirty="0" smtClean="0">
                <a:latin typeface="Arial" pitchFamily="34" charset="0"/>
                <a:cs typeface="Arial" pitchFamily="34" charset="0"/>
              </a:endParaRPr>
            </a:p>
            <a:p>
              <a:pPr algn="l">
                <a:spcBef>
                  <a:spcPts val="600"/>
                </a:spcBef>
                <a:buClr>
                  <a:srgbClr val="0066FF"/>
                </a:buClr>
                <a:buFont typeface="Arial" pitchFamily="34" charset="0"/>
                <a:buChar char="•"/>
              </a:pPr>
              <a:r>
                <a:rPr lang="de-DE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dirty="0" err="1" smtClean="0">
                  <a:latin typeface="Arial" pitchFamily="34" charset="0"/>
                  <a:cs typeface="Arial" pitchFamily="34" charset="0"/>
                </a:rPr>
                <a:t>qualified</a:t>
              </a:r>
              <a:r>
                <a:rPr lang="de-DE" dirty="0" smtClean="0">
                  <a:latin typeface="Arial" pitchFamily="34" charset="0"/>
                  <a:cs typeface="Arial" pitchFamily="34" charset="0"/>
                </a:rPr>
                <a:t> on a 1:1 </a:t>
              </a:r>
              <a:r>
                <a:rPr lang="de-DE" dirty="0" err="1" smtClean="0">
                  <a:latin typeface="Arial" pitchFamily="34" charset="0"/>
                  <a:cs typeface="Arial" pitchFamily="34" charset="0"/>
                </a:rPr>
                <a:t>mock</a:t>
              </a:r>
              <a:r>
                <a:rPr lang="de-DE" dirty="0" smtClean="0">
                  <a:latin typeface="Arial" pitchFamily="34" charset="0"/>
                  <a:cs typeface="Arial" pitchFamily="34" charset="0"/>
                </a:rPr>
                <a:t>-</a:t>
              </a:r>
              <a:r>
                <a:rPr lang="de-DE" dirty="0" err="1" smtClean="0">
                  <a:latin typeface="Arial" pitchFamily="34" charset="0"/>
                  <a:cs typeface="Arial" pitchFamily="34" charset="0"/>
                </a:rPr>
                <a:t>up</a:t>
              </a:r>
              <a:endParaRPr lang="de-DE" dirty="0" smtClean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7" name="Gruppieren 16"/>
          <p:cNvGrpSpPr/>
          <p:nvPr/>
        </p:nvGrpSpPr>
        <p:grpSpPr>
          <a:xfrm>
            <a:off x="144016" y="824031"/>
            <a:ext cx="8892480" cy="1945864"/>
            <a:chOff x="0" y="824031"/>
            <a:chExt cx="8892480" cy="1945864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824031"/>
              <a:ext cx="5112568" cy="17408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Grafik 7" descr="kit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28592" y="968047"/>
              <a:ext cx="949491" cy="443096"/>
            </a:xfrm>
            <a:prstGeom prst="rect">
              <a:avLst/>
            </a:prstGeom>
          </p:spPr>
        </p:pic>
        <p:sp>
          <p:nvSpPr>
            <p:cNvPr id="13" name="Textfeld 12"/>
            <p:cNvSpPr txBox="1"/>
            <p:nvPr/>
          </p:nvSpPr>
          <p:spPr>
            <a:xfrm>
              <a:off x="5256584" y="1472103"/>
              <a:ext cx="3635896" cy="723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Bef>
                  <a:spcPts val="600"/>
                </a:spcBef>
                <a:buClr>
                  <a:srgbClr val="0066FF"/>
                </a:buClr>
                <a:buFont typeface="Arial" pitchFamily="34" charset="0"/>
                <a:buChar char="•"/>
              </a:pPr>
              <a:r>
                <a:rPr lang="de-DE" dirty="0" smtClean="0">
                  <a:latin typeface="Arial" pitchFamily="34" charset="0"/>
                  <a:cs typeface="Arial" pitchFamily="34" charset="0"/>
                </a:rPr>
                <a:t> 18.2 </a:t>
              </a:r>
              <a:r>
                <a:rPr lang="de-DE" dirty="0" err="1" smtClean="0">
                  <a:latin typeface="Arial" pitchFamily="34" charset="0"/>
                  <a:cs typeface="Arial" pitchFamily="34" charset="0"/>
                </a:rPr>
                <a:t>kA</a:t>
              </a:r>
              <a:r>
                <a:rPr lang="de-DE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dirty="0" err="1" smtClean="0">
                  <a:latin typeface="Arial" pitchFamily="34" charset="0"/>
                  <a:cs typeface="Arial" pitchFamily="34" charset="0"/>
                </a:rPr>
                <a:t>upside</a:t>
              </a:r>
              <a:r>
                <a:rPr lang="de-DE" dirty="0" smtClean="0">
                  <a:latin typeface="Arial" pitchFamily="34" charset="0"/>
                  <a:cs typeface="Arial" pitchFamily="34" charset="0"/>
                </a:rPr>
                <a:t>-down design</a:t>
              </a:r>
            </a:p>
            <a:p>
              <a:pPr>
                <a:spcBef>
                  <a:spcPts val="600"/>
                </a:spcBef>
                <a:buClr>
                  <a:srgbClr val="0066FF"/>
                </a:buClr>
                <a:buFont typeface="Arial" pitchFamily="34" charset="0"/>
                <a:buChar char="•"/>
              </a:pPr>
              <a:r>
                <a:rPr lang="de-DE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dirty="0" err="1" smtClean="0">
                  <a:latin typeface="Arial" pitchFamily="34" charset="0"/>
                  <a:cs typeface="Arial" pitchFamily="34" charset="0"/>
                </a:rPr>
                <a:t>successfully</a:t>
              </a:r>
              <a:r>
                <a:rPr lang="de-DE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dirty="0" err="1" smtClean="0">
                  <a:latin typeface="Arial" pitchFamily="34" charset="0"/>
                  <a:cs typeface="Arial" pitchFamily="34" charset="0"/>
                </a:rPr>
                <a:t>tested</a:t>
              </a:r>
              <a:r>
                <a:rPr lang="de-DE" dirty="0" smtClean="0">
                  <a:latin typeface="Arial" pitchFamily="34" charset="0"/>
                  <a:cs typeface="Arial" pitchFamily="34" charset="0"/>
                </a:rPr>
                <a:t> @ 4K</a:t>
              </a:r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179512" y="2492896"/>
              <a:ext cx="63268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200" dirty="0" smtClean="0">
                  <a:latin typeface="Arial" pitchFamily="34" charset="0"/>
                  <a:cs typeface="Arial" pitchFamily="34" charset="0"/>
                </a:rPr>
                <a:t>Heller et al., Fusion Engineering </a:t>
              </a:r>
              <a:r>
                <a:rPr lang="de-DE" sz="1200" dirty="0" err="1" smtClean="0">
                  <a:latin typeface="Arial" pitchFamily="34" charset="0"/>
                  <a:cs typeface="Arial" pitchFamily="34" charset="0"/>
                </a:rPr>
                <a:t>and</a:t>
              </a:r>
              <a:r>
                <a:rPr lang="de-DE" sz="1200" dirty="0" smtClean="0">
                  <a:latin typeface="Arial" pitchFamily="34" charset="0"/>
                  <a:cs typeface="Arial" pitchFamily="34" charset="0"/>
                </a:rPr>
                <a:t> Design </a:t>
              </a:r>
              <a:r>
                <a:rPr lang="de-DE" sz="1200" b="1" dirty="0" smtClean="0">
                  <a:latin typeface="Arial" pitchFamily="34" charset="0"/>
                  <a:cs typeface="Arial" pitchFamily="34" charset="0"/>
                </a:rPr>
                <a:t>86</a:t>
              </a:r>
              <a:r>
                <a:rPr lang="de-DE" sz="1200" dirty="0" smtClean="0">
                  <a:latin typeface="Arial" pitchFamily="34" charset="0"/>
                  <a:cs typeface="Arial" pitchFamily="34" charset="0"/>
                </a:rPr>
                <a:t>(3-6) 1422-1426 (2011)</a:t>
              </a:r>
              <a:endParaRPr lang="de-DE" sz="12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H.-S. Bosch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64C83E-3A65-48F1-90A6-4B84A971561A}" type="slidenum">
              <a:rPr lang="de-DE" smtClean="0"/>
              <a:pPr/>
              <a:t>27</a:t>
            </a:fld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Periphery</a:t>
            </a:r>
            <a:endParaRPr lang="de-DE" dirty="0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259632" y="6503633"/>
            <a:ext cx="6408712" cy="365125"/>
          </a:xfrm>
        </p:spPr>
        <p:txBody>
          <a:bodyPr/>
          <a:lstStyle/>
          <a:p>
            <a:r>
              <a:rPr lang="en-US" dirty="0" smtClean="0"/>
              <a:t>Technological challenges in the construction of </a:t>
            </a:r>
            <a:r>
              <a:rPr lang="en-US" dirty="0" err="1" smtClean="0"/>
              <a:t>Wendelstein</a:t>
            </a:r>
            <a:r>
              <a:rPr lang="en-US" dirty="0" smtClean="0"/>
              <a:t> 7-X</a:t>
            </a:r>
            <a:endParaRPr lang="de-DE" dirty="0"/>
          </a:p>
        </p:txBody>
      </p:sp>
      <p:pic>
        <p:nvPicPr>
          <p:cNvPr id="6" name="Grafik 5" descr="Uebersicht-Torushalle-2012-08-28_YM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8656" y="868388"/>
            <a:ext cx="8024047" cy="5544616"/>
          </a:xfrm>
          <a:prstGeom prst="rect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</p:pic>
      <p:sp>
        <p:nvSpPr>
          <p:cNvPr id="7" name="Textfeld 6"/>
          <p:cNvSpPr txBox="1"/>
          <p:nvPr/>
        </p:nvSpPr>
        <p:spPr>
          <a:xfrm>
            <a:off x="467544" y="220486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cable</a:t>
            </a:r>
            <a:r>
              <a:rPr lang="de-DE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trays</a:t>
            </a:r>
            <a:endParaRPr lang="de-DE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512615" y="4634086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latin typeface="Arial" pitchFamily="34" charset="0"/>
                <a:cs typeface="Arial" pitchFamily="34" charset="0"/>
              </a:rPr>
              <a:t>platform</a:t>
            </a:r>
            <a:endParaRPr lang="de-D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547664" y="3573016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Arial" pitchFamily="34" charset="0"/>
                <a:cs typeface="Arial" pitchFamily="34" charset="0"/>
              </a:rPr>
              <a:t>NBI</a:t>
            </a:r>
            <a:endParaRPr lang="de-D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572000" y="2852936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Thomson </a:t>
            </a:r>
            <a:r>
              <a:rPr lang="de-DE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bridge</a:t>
            </a:r>
            <a:endParaRPr lang="de-DE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339752" y="1916832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latin typeface="Arial" pitchFamily="34" charset="0"/>
                <a:cs typeface="Arial" pitchFamily="34" charset="0"/>
              </a:rPr>
              <a:t>diagnostics</a:t>
            </a:r>
            <a:endParaRPr lang="de-D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948264" y="2780928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latin typeface="Arial" pitchFamily="34" charset="0"/>
                <a:cs typeface="Arial" pitchFamily="34" charset="0"/>
              </a:rPr>
              <a:t>racks</a:t>
            </a:r>
            <a:endParaRPr lang="de-D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043608" y="836712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60 </a:t>
            </a:r>
            <a:r>
              <a:rPr lang="de-DE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single</a:t>
            </a:r>
            <a:r>
              <a:rPr lang="de-DE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projects</a:t>
            </a:r>
            <a:r>
              <a:rPr lang="de-DE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de-DE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project</a:t>
            </a:r>
            <a:r>
              <a:rPr lang="de-DE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teams</a:t>
            </a:r>
            <a:endParaRPr lang="de-DE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3" grpId="0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H.-S. Bosch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64C83E-3A65-48F1-90A6-4B84A971561A}" type="slidenum">
              <a:rPr lang="de-DE" smtClean="0"/>
              <a:pPr/>
              <a:t>28</a:t>
            </a:fld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Outline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259632" y="6503633"/>
            <a:ext cx="6408712" cy="365125"/>
          </a:xfrm>
        </p:spPr>
        <p:txBody>
          <a:bodyPr/>
          <a:lstStyle/>
          <a:p>
            <a:r>
              <a:rPr lang="en-US" dirty="0" smtClean="0"/>
              <a:t>Technological challenges in the construction of </a:t>
            </a:r>
            <a:r>
              <a:rPr lang="en-US" dirty="0" err="1" smtClean="0"/>
              <a:t>Wendelstein</a:t>
            </a:r>
            <a:r>
              <a:rPr lang="en-US" dirty="0" smtClean="0"/>
              <a:t> 7-X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683568" y="1844824"/>
            <a:ext cx="65527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bg1">
                  <a:lumMod val="85000"/>
                </a:schemeClr>
              </a:buClr>
              <a:buSzPct val="120000"/>
              <a:buFont typeface="Arial" pitchFamily="34" charset="0"/>
              <a:buChar char="•"/>
            </a:pPr>
            <a:r>
              <a:rPr lang="de-DE" sz="2400" dirty="0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 </a:t>
            </a:r>
            <a:r>
              <a:rPr lang="de-DE" sz="2400" dirty="0" err="1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Arial MT Condensed" pitchFamily="34" charset="0"/>
                <a:cs typeface="Arial" pitchFamily="34" charset="0"/>
              </a:rPr>
              <a:t>Introduction</a:t>
            </a:r>
            <a:endParaRPr lang="de-DE" sz="2400" dirty="0" smtClean="0">
              <a:solidFill>
                <a:schemeClr val="bg1">
                  <a:lumMod val="85000"/>
                </a:schemeClr>
              </a:solidFill>
              <a:latin typeface="Arial" pitchFamily="34" charset="0"/>
              <a:ea typeface="Arial MT Condensed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  <a:buClr>
                <a:schemeClr val="bg1">
                  <a:lumMod val="85000"/>
                </a:schemeClr>
              </a:buClr>
              <a:buSzPct val="120000"/>
              <a:buFont typeface="Arial" pitchFamily="34" charset="0"/>
              <a:buChar char="•"/>
            </a:pPr>
            <a:r>
              <a:rPr lang="de-DE" sz="2400" dirty="0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 </a:t>
            </a:r>
            <a:r>
              <a:rPr lang="de-DE" sz="2400" dirty="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Arial MT Condensed" pitchFamily="34" charset="0"/>
                <a:cs typeface="Arial" pitchFamily="34" charset="0"/>
              </a:rPr>
              <a:t>Technical </a:t>
            </a:r>
            <a:r>
              <a:rPr lang="de-DE" sz="2400" dirty="0" err="1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Arial MT Condensed" pitchFamily="34" charset="0"/>
                <a:cs typeface="Arial" pitchFamily="34" charset="0"/>
              </a:rPr>
              <a:t>challenges</a:t>
            </a:r>
            <a:r>
              <a:rPr lang="de-DE" sz="2400" dirty="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Arial MT Condensed" pitchFamily="34" charset="0"/>
                <a:cs typeface="Arial" pitchFamily="34" charset="0"/>
              </a:rPr>
              <a:t> </a:t>
            </a:r>
            <a:r>
              <a:rPr lang="de-DE" sz="2400" dirty="0" err="1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Arial MT Condensed" pitchFamily="34" charset="0"/>
                <a:cs typeface="Arial" pitchFamily="34" charset="0"/>
              </a:rPr>
              <a:t>of</a:t>
            </a:r>
            <a:r>
              <a:rPr lang="de-DE" sz="2400" dirty="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Arial MT Condensed" pitchFamily="34" charset="0"/>
                <a:cs typeface="Arial" pitchFamily="34" charset="0"/>
              </a:rPr>
              <a:t> </a:t>
            </a:r>
            <a:r>
              <a:rPr lang="de-DE" sz="2400" dirty="0" err="1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Arial MT Condensed" pitchFamily="34" charset="0"/>
                <a:cs typeface="Arial" pitchFamily="34" charset="0"/>
              </a:rPr>
              <a:t>components</a:t>
            </a:r>
            <a:endParaRPr lang="de-DE" sz="2400" dirty="0" smtClean="0">
              <a:solidFill>
                <a:schemeClr val="bg1">
                  <a:lumMod val="85000"/>
                </a:schemeClr>
              </a:solidFill>
              <a:latin typeface="Arial" pitchFamily="34" charset="0"/>
              <a:ea typeface="Arial MT Condensed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  <a:buClr>
                <a:schemeClr val="bg1">
                  <a:lumMod val="85000"/>
                </a:schemeClr>
              </a:buClr>
              <a:buSzPct val="120000"/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Arial MT Condensed" pitchFamily="34" charset="0"/>
                <a:cs typeface="Arial" pitchFamily="34" charset="0"/>
              </a:rPr>
              <a:t> </a:t>
            </a:r>
            <a:r>
              <a:rPr lang="de-DE" sz="2400" dirty="0" err="1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Arial MT Condensed" pitchFamily="34" charset="0"/>
                <a:cs typeface="Arial" pitchFamily="34" charset="0"/>
              </a:rPr>
              <a:t>Assembly</a:t>
            </a:r>
            <a:r>
              <a:rPr lang="de-DE" sz="2400" dirty="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Arial MT Condensed" pitchFamily="34" charset="0"/>
                <a:cs typeface="Arial" pitchFamily="34" charset="0"/>
              </a:rPr>
              <a:t> </a:t>
            </a:r>
            <a:r>
              <a:rPr lang="de-DE" sz="2400" dirty="0" err="1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Arial MT Condensed" pitchFamily="34" charset="0"/>
                <a:cs typeface="Arial" pitchFamily="34" charset="0"/>
              </a:rPr>
              <a:t>status</a:t>
            </a:r>
            <a:r>
              <a:rPr lang="de-DE" sz="2400" dirty="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Arial MT Condensed" pitchFamily="34" charset="0"/>
                <a:cs typeface="Arial" pitchFamily="34" charset="0"/>
              </a:rPr>
              <a:t> </a:t>
            </a:r>
            <a:r>
              <a:rPr lang="de-DE" sz="2400" dirty="0" err="1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Arial MT Condensed" pitchFamily="34" charset="0"/>
                <a:cs typeface="Arial" pitchFamily="34" charset="0"/>
              </a:rPr>
              <a:t>and</a:t>
            </a:r>
            <a:r>
              <a:rPr lang="de-DE" sz="2400" dirty="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Arial MT Condensed" pitchFamily="34" charset="0"/>
                <a:cs typeface="Arial" pitchFamily="34" charset="0"/>
              </a:rPr>
              <a:t> </a:t>
            </a:r>
            <a:r>
              <a:rPr lang="de-DE" sz="2400" dirty="0" err="1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Arial MT Condensed" pitchFamily="34" charset="0"/>
                <a:cs typeface="Arial" pitchFamily="34" charset="0"/>
              </a:rPr>
              <a:t>future</a:t>
            </a:r>
            <a:r>
              <a:rPr lang="de-DE" sz="2400" dirty="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Arial MT Condensed" pitchFamily="34" charset="0"/>
                <a:cs typeface="Arial" pitchFamily="34" charset="0"/>
              </a:rPr>
              <a:t> </a:t>
            </a:r>
            <a:r>
              <a:rPr lang="de-DE" sz="2400" dirty="0" err="1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Arial MT Condensed" pitchFamily="34" charset="0"/>
                <a:cs typeface="Arial" pitchFamily="34" charset="0"/>
              </a:rPr>
              <a:t>work</a:t>
            </a:r>
            <a:r>
              <a:rPr lang="de-DE" sz="2400" dirty="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Arial MT Condensed" pitchFamily="34" charset="0"/>
                <a:cs typeface="Arial" pitchFamily="34" charset="0"/>
              </a:rPr>
              <a:t> </a:t>
            </a:r>
            <a:r>
              <a:rPr lang="de-DE" sz="2400" dirty="0" err="1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Arial MT Condensed" pitchFamily="34" charset="0"/>
                <a:cs typeface="Arial" pitchFamily="34" charset="0"/>
              </a:rPr>
              <a:t>packages</a:t>
            </a:r>
            <a:endParaRPr lang="de-DE" sz="2400" dirty="0" smtClean="0">
              <a:solidFill>
                <a:schemeClr val="bg1">
                  <a:lumMod val="85000"/>
                </a:schemeClr>
              </a:solidFill>
              <a:latin typeface="Arial" pitchFamily="34" charset="0"/>
              <a:ea typeface="Arial MT Condensed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  <a:buClr>
                <a:srgbClr val="0070C0"/>
              </a:buClr>
              <a:buSzPct val="120000"/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Arial MT Condensed" pitchFamily="34" charset="0"/>
                <a:cs typeface="Arial" pitchFamily="34" charset="0"/>
              </a:rPr>
              <a:t> </a:t>
            </a:r>
            <a:r>
              <a:rPr lang="de-DE" sz="2400" dirty="0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Outlook: </a:t>
            </a:r>
            <a:r>
              <a:rPr lang="de-DE" sz="2400" dirty="0" err="1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commissioning</a:t>
            </a:r>
            <a:r>
              <a:rPr lang="de-DE" sz="2400" dirty="0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, </a:t>
            </a:r>
            <a:r>
              <a:rPr lang="de-DE" sz="2400" dirty="0" err="1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operation</a:t>
            </a:r>
            <a:endParaRPr lang="de-DE" sz="2400" dirty="0" smtClean="0">
              <a:latin typeface="Arial" pitchFamily="34" charset="0"/>
              <a:ea typeface="Arial MT Condensed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  <a:buClr>
                <a:srgbClr val="0070C0"/>
              </a:buClr>
              <a:buSzPct val="120000"/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Arial MT Condensed" pitchFamily="34" charset="0"/>
                <a:cs typeface="Arial" pitchFamily="34" charset="0"/>
              </a:rPr>
              <a:t> </a:t>
            </a:r>
            <a:r>
              <a:rPr lang="de-DE" sz="2400" dirty="0" err="1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Conclusions</a:t>
            </a:r>
            <a:endParaRPr lang="de-DE" sz="2400" dirty="0">
              <a:latin typeface="Arial" pitchFamily="34" charset="0"/>
              <a:ea typeface="Arial MT Condensed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H.-S. Bosch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64C83E-3A65-48F1-90A6-4B84A971561A}" type="slidenum">
              <a:rPr lang="de-DE" smtClean="0"/>
              <a:pPr/>
              <a:t>29</a:t>
            </a:fld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Overall </a:t>
            </a:r>
            <a:r>
              <a:rPr lang="de-DE" dirty="0" err="1" smtClean="0"/>
              <a:t>schedule</a:t>
            </a:r>
            <a:endParaRPr lang="de-DE" dirty="0"/>
          </a:p>
        </p:txBody>
      </p:sp>
      <p:grpSp>
        <p:nvGrpSpPr>
          <p:cNvPr id="52" name="Gruppieren 51"/>
          <p:cNvGrpSpPr/>
          <p:nvPr/>
        </p:nvGrpSpPr>
        <p:grpSpPr>
          <a:xfrm>
            <a:off x="899592" y="1844824"/>
            <a:ext cx="7560840" cy="2293623"/>
            <a:chOff x="899592" y="1124744"/>
            <a:chExt cx="7560840" cy="2293623"/>
          </a:xfrm>
        </p:grpSpPr>
        <p:sp>
          <p:nvSpPr>
            <p:cNvPr id="6" name="Rechteck 5"/>
            <p:cNvSpPr/>
            <p:nvPr/>
          </p:nvSpPr>
          <p:spPr>
            <a:xfrm>
              <a:off x="899592" y="1340768"/>
              <a:ext cx="1080120" cy="576064"/>
            </a:xfrm>
            <a:prstGeom prst="rect">
              <a:avLst/>
            </a:prstGeom>
            <a:solidFill>
              <a:schemeClr val="bg1">
                <a:lumMod val="65000"/>
                <a:tint val="66000"/>
                <a:satMod val="1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gradFill flip="none" rotWithShape="1">
                  <a:gsLst>
                    <a:gs pos="0">
                      <a:schemeClr val="lt1">
                        <a:shade val="30000"/>
                        <a:satMod val="115000"/>
                      </a:schemeClr>
                    </a:gs>
                    <a:gs pos="50000">
                      <a:schemeClr val="lt1">
                        <a:shade val="67500"/>
                        <a:satMod val="115000"/>
                      </a:schemeClr>
                    </a:gs>
                    <a:gs pos="100000">
                      <a:schemeClr val="lt1"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</a:endParaRPr>
            </a:p>
          </p:txBody>
        </p:sp>
        <p:sp>
          <p:nvSpPr>
            <p:cNvPr id="7" name="Rechteck 6"/>
            <p:cNvSpPr/>
            <p:nvPr/>
          </p:nvSpPr>
          <p:spPr>
            <a:xfrm>
              <a:off x="1979712" y="1340768"/>
              <a:ext cx="648072" cy="576064"/>
            </a:xfrm>
            <a:prstGeom prst="rect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gradFill flip="none" rotWithShape="1">
                  <a:gsLst>
                    <a:gs pos="0">
                      <a:schemeClr val="lt1">
                        <a:shade val="30000"/>
                        <a:satMod val="115000"/>
                      </a:schemeClr>
                    </a:gs>
                    <a:gs pos="50000">
                      <a:schemeClr val="lt1">
                        <a:shade val="67500"/>
                        <a:satMod val="115000"/>
                      </a:schemeClr>
                    </a:gs>
                    <a:gs pos="100000">
                      <a:schemeClr val="lt1"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</a:endParaRPr>
            </a:p>
          </p:txBody>
        </p:sp>
        <p:sp>
          <p:nvSpPr>
            <p:cNvPr id="17" name="Rechteck 16"/>
            <p:cNvSpPr/>
            <p:nvPr/>
          </p:nvSpPr>
          <p:spPr>
            <a:xfrm>
              <a:off x="4262702" y="1340768"/>
              <a:ext cx="1461426" cy="576064"/>
            </a:xfrm>
            <a:prstGeom prst="rect">
              <a:avLst/>
            </a:prstGeom>
            <a:solidFill>
              <a:schemeClr val="bg1">
                <a:lumMod val="65000"/>
                <a:tint val="66000"/>
                <a:satMod val="1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gradFill flip="none" rotWithShape="1">
                  <a:gsLst>
                    <a:gs pos="0">
                      <a:schemeClr val="lt1">
                        <a:shade val="30000"/>
                        <a:satMod val="115000"/>
                      </a:schemeClr>
                    </a:gs>
                    <a:gs pos="50000">
                      <a:schemeClr val="lt1">
                        <a:shade val="67500"/>
                        <a:satMod val="115000"/>
                      </a:schemeClr>
                    </a:gs>
                    <a:gs pos="100000">
                      <a:schemeClr val="lt1"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</a:endParaRPr>
            </a:p>
          </p:txBody>
        </p:sp>
        <p:sp>
          <p:nvSpPr>
            <p:cNvPr id="18" name="Rechteck 17"/>
            <p:cNvSpPr/>
            <p:nvPr/>
          </p:nvSpPr>
          <p:spPr>
            <a:xfrm>
              <a:off x="5702862" y="1340768"/>
              <a:ext cx="648072" cy="576064"/>
            </a:xfrm>
            <a:prstGeom prst="rect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gradFill flip="none" rotWithShape="1">
                  <a:gsLst>
                    <a:gs pos="0">
                      <a:schemeClr val="lt1">
                        <a:shade val="30000"/>
                        <a:satMod val="115000"/>
                      </a:schemeClr>
                    </a:gs>
                    <a:gs pos="50000">
                      <a:schemeClr val="lt1">
                        <a:shade val="67500"/>
                        <a:satMod val="115000"/>
                      </a:schemeClr>
                    </a:gs>
                    <a:gs pos="100000">
                      <a:schemeClr val="lt1"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</a:endParaRPr>
            </a:p>
          </p:txBody>
        </p:sp>
        <p:sp>
          <p:nvSpPr>
            <p:cNvPr id="19" name="Rechteck 18"/>
            <p:cNvSpPr/>
            <p:nvPr/>
          </p:nvSpPr>
          <p:spPr>
            <a:xfrm>
              <a:off x="2638417" y="2136963"/>
              <a:ext cx="853463" cy="576065"/>
            </a:xfrm>
            <a:prstGeom prst="rect">
              <a:avLst/>
            </a:prstGeom>
            <a:gradFill flip="none" rotWithShape="1">
              <a:gsLst>
                <a:gs pos="100000">
                  <a:srgbClr val="C00000"/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gradFill flip="none" rotWithShape="1">
                  <a:gsLst>
                    <a:gs pos="0">
                      <a:schemeClr val="lt1">
                        <a:shade val="30000"/>
                        <a:satMod val="115000"/>
                      </a:schemeClr>
                    </a:gs>
                    <a:gs pos="50000">
                      <a:schemeClr val="lt1">
                        <a:shade val="67500"/>
                        <a:satMod val="115000"/>
                      </a:schemeClr>
                    </a:gs>
                    <a:gs pos="100000">
                      <a:schemeClr val="lt1"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</a:endParaRPr>
            </a:p>
          </p:txBody>
        </p:sp>
        <p:sp>
          <p:nvSpPr>
            <p:cNvPr id="20" name="Rechteck 19"/>
            <p:cNvSpPr/>
            <p:nvPr/>
          </p:nvSpPr>
          <p:spPr>
            <a:xfrm>
              <a:off x="3470614" y="2136963"/>
              <a:ext cx="792087" cy="576065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gradFill flip="none" rotWithShape="1">
                  <a:gsLst>
                    <a:gs pos="0">
                      <a:schemeClr val="lt1">
                        <a:shade val="30000"/>
                        <a:satMod val="115000"/>
                      </a:schemeClr>
                    </a:gs>
                    <a:gs pos="50000">
                      <a:schemeClr val="lt1">
                        <a:shade val="67500"/>
                        <a:satMod val="115000"/>
                      </a:schemeClr>
                    </a:gs>
                    <a:gs pos="100000">
                      <a:schemeClr val="lt1"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</a:endParaRPr>
            </a:p>
          </p:txBody>
        </p:sp>
        <p:cxnSp>
          <p:nvCxnSpPr>
            <p:cNvPr id="24" name="Gerade Verbindung 23"/>
            <p:cNvCxnSpPr>
              <a:endCxn id="9" idx="0"/>
            </p:cNvCxnSpPr>
            <p:nvPr/>
          </p:nvCxnSpPr>
          <p:spPr>
            <a:xfrm>
              <a:off x="1966656" y="1124744"/>
              <a:ext cx="1830" cy="1924291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/>
          </p:nvCxnSpPr>
          <p:spPr>
            <a:xfrm>
              <a:off x="4262702" y="1133128"/>
              <a:ext cx="0" cy="193583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feld 26"/>
            <p:cNvSpPr txBox="1"/>
            <p:nvPr/>
          </p:nvSpPr>
          <p:spPr>
            <a:xfrm>
              <a:off x="1043608" y="1484784"/>
              <a:ext cx="8563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 err="1" smtClean="0">
                  <a:latin typeface="Arial Narrow" pitchFamily="34" charset="0"/>
                </a:rPr>
                <a:t>assembly</a:t>
              </a:r>
              <a:endParaRPr lang="de-DE" sz="1400" b="1" dirty="0">
                <a:latin typeface="Arial Narrow" pitchFamily="34" charset="0"/>
              </a:endParaRPr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4427984" y="1268760"/>
              <a:ext cx="1194558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b="1" dirty="0" err="1" smtClean="0">
                  <a:latin typeface="Arial Narrow" pitchFamily="34" charset="0"/>
                </a:rPr>
                <a:t>completion</a:t>
              </a:r>
              <a:endParaRPr lang="de-DE" sz="1400" b="1" dirty="0" smtClean="0">
                <a:latin typeface="Arial Narrow" pitchFamily="34" charset="0"/>
              </a:endParaRPr>
            </a:p>
            <a:p>
              <a:pPr algn="ctr"/>
              <a:r>
                <a:rPr lang="de-DE" sz="1200" dirty="0" smtClean="0">
                  <a:latin typeface="Arial Narrow" pitchFamily="34" charset="0"/>
                </a:rPr>
                <a:t>HHF-</a:t>
              </a:r>
              <a:r>
                <a:rPr lang="de-DE" sz="1200" dirty="0" err="1" smtClean="0">
                  <a:latin typeface="Arial Narrow" pitchFamily="34" charset="0"/>
                </a:rPr>
                <a:t>divertor</a:t>
              </a:r>
              <a:r>
                <a:rPr lang="de-DE" sz="1200" dirty="0" smtClean="0">
                  <a:latin typeface="Arial Narrow" pitchFamily="34" charset="0"/>
                </a:rPr>
                <a:t>, </a:t>
              </a:r>
            </a:p>
            <a:p>
              <a:pPr algn="ctr"/>
              <a:r>
                <a:rPr lang="de-DE" sz="1200" dirty="0" err="1" smtClean="0">
                  <a:latin typeface="Arial Narrow" pitchFamily="34" charset="0"/>
                </a:rPr>
                <a:t>diagnostics</a:t>
              </a:r>
              <a:r>
                <a:rPr lang="de-DE" sz="1200" dirty="0" smtClean="0">
                  <a:latin typeface="Arial Narrow" pitchFamily="34" charset="0"/>
                </a:rPr>
                <a:t>, ICRH</a:t>
              </a:r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1979712" y="1484784"/>
              <a:ext cx="12666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 err="1" smtClean="0">
                  <a:latin typeface="Arial Narrow" pitchFamily="34" charset="0"/>
                </a:rPr>
                <a:t>commissioning</a:t>
              </a:r>
              <a:endParaRPr lang="de-DE" sz="1400" b="1" dirty="0" smtClean="0">
                <a:latin typeface="Arial Narrow" pitchFamily="34" charset="0"/>
              </a:endParaRPr>
            </a:p>
          </p:txBody>
        </p:sp>
        <p:sp>
          <p:nvSpPr>
            <p:cNvPr id="30" name="Textfeld 29"/>
            <p:cNvSpPr txBox="1"/>
            <p:nvPr/>
          </p:nvSpPr>
          <p:spPr>
            <a:xfrm>
              <a:off x="5718567" y="1484784"/>
              <a:ext cx="12666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 err="1" smtClean="0">
                  <a:latin typeface="Arial Narrow" pitchFamily="34" charset="0"/>
                </a:rPr>
                <a:t>commissioning</a:t>
              </a:r>
              <a:endParaRPr lang="de-DE" sz="1400" b="1" dirty="0" smtClean="0">
                <a:latin typeface="Arial Narrow" pitchFamily="34" charset="0"/>
              </a:endParaRPr>
            </a:p>
          </p:txBody>
        </p:sp>
        <p:sp>
          <p:nvSpPr>
            <p:cNvPr id="31" name="Rechteck 30"/>
            <p:cNvSpPr/>
            <p:nvPr/>
          </p:nvSpPr>
          <p:spPr>
            <a:xfrm>
              <a:off x="6393466" y="2136963"/>
              <a:ext cx="853463" cy="576065"/>
            </a:xfrm>
            <a:prstGeom prst="rect">
              <a:avLst/>
            </a:prstGeom>
            <a:gradFill flip="none" rotWithShape="1">
              <a:gsLst>
                <a:gs pos="100000">
                  <a:srgbClr val="C00000"/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gradFill flip="none" rotWithShape="1">
                  <a:gsLst>
                    <a:gs pos="0">
                      <a:schemeClr val="lt1">
                        <a:shade val="30000"/>
                        <a:satMod val="115000"/>
                      </a:schemeClr>
                    </a:gs>
                    <a:gs pos="50000">
                      <a:schemeClr val="lt1">
                        <a:shade val="67500"/>
                        <a:satMod val="115000"/>
                      </a:schemeClr>
                    </a:gs>
                    <a:gs pos="100000">
                      <a:schemeClr val="lt1"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</a:endParaRPr>
            </a:p>
          </p:txBody>
        </p:sp>
        <p:sp>
          <p:nvSpPr>
            <p:cNvPr id="32" name="Rechteck 31"/>
            <p:cNvSpPr/>
            <p:nvPr/>
          </p:nvSpPr>
          <p:spPr>
            <a:xfrm>
              <a:off x="7225663" y="2136963"/>
              <a:ext cx="792087" cy="576065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gradFill flip="none" rotWithShape="1">
                  <a:gsLst>
                    <a:gs pos="0">
                      <a:schemeClr val="lt1">
                        <a:shade val="30000"/>
                        <a:satMod val="115000"/>
                      </a:schemeClr>
                    </a:gs>
                    <a:gs pos="50000">
                      <a:schemeClr val="lt1">
                        <a:shade val="67500"/>
                        <a:satMod val="115000"/>
                      </a:schemeClr>
                    </a:gs>
                    <a:gs pos="100000">
                      <a:schemeClr val="lt1"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</a:endParaRPr>
            </a:p>
          </p:txBody>
        </p:sp>
        <p:sp>
          <p:nvSpPr>
            <p:cNvPr id="33" name="Textfeld 32"/>
            <p:cNvSpPr txBox="1"/>
            <p:nvPr/>
          </p:nvSpPr>
          <p:spPr>
            <a:xfrm>
              <a:off x="3059832" y="2240329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OP-1</a:t>
              </a:r>
              <a:endParaRPr lang="de-DE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6804248" y="2240329"/>
              <a:ext cx="10182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OP-2….</a:t>
              </a:r>
              <a:endParaRPr lang="de-DE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Gleichschenkliges Dreieck 34"/>
            <p:cNvSpPr/>
            <p:nvPr/>
          </p:nvSpPr>
          <p:spPr>
            <a:xfrm rot="5400000">
              <a:off x="7952269" y="2208971"/>
              <a:ext cx="584278" cy="432048"/>
            </a:xfrm>
            <a:prstGeom prst="triangl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26" name="Gerade Verbindung 25"/>
            <p:cNvCxnSpPr>
              <a:endCxn id="14" idx="0"/>
            </p:cNvCxnSpPr>
            <p:nvPr/>
          </p:nvCxnSpPr>
          <p:spPr>
            <a:xfrm flipH="1">
              <a:off x="5687036" y="1133128"/>
              <a:ext cx="15826" cy="1915907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feld 8"/>
            <p:cNvSpPr txBox="1"/>
            <p:nvPr/>
          </p:nvSpPr>
          <p:spPr>
            <a:xfrm>
              <a:off x="1619672" y="3049035"/>
              <a:ext cx="697627" cy="36933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latin typeface="Arial" pitchFamily="34" charset="0"/>
                  <a:cs typeface="Arial" pitchFamily="34" charset="0"/>
                </a:rPr>
                <a:t>2014</a:t>
              </a:r>
              <a:endParaRPr lang="de-DE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2361018" y="3049035"/>
              <a:ext cx="697627" cy="36933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latin typeface="Arial" pitchFamily="34" charset="0"/>
                  <a:cs typeface="Arial" pitchFamily="34" charset="0"/>
                </a:rPr>
                <a:t>2015</a:t>
              </a:r>
              <a:endParaRPr lang="de-DE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3110574" y="3049035"/>
              <a:ext cx="697627" cy="36933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latin typeface="Arial" pitchFamily="34" charset="0"/>
                  <a:cs typeface="Arial" pitchFamily="34" charset="0"/>
                </a:rPr>
                <a:t>2016</a:t>
              </a:r>
              <a:endParaRPr lang="de-DE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3849497" y="3049035"/>
              <a:ext cx="697627" cy="36933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latin typeface="Arial" pitchFamily="34" charset="0"/>
                  <a:cs typeface="Arial" pitchFamily="34" charset="0"/>
                </a:rPr>
                <a:t>2017</a:t>
              </a:r>
              <a:endParaRPr lang="de-DE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4596876" y="3049035"/>
              <a:ext cx="697627" cy="36933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latin typeface="Arial" pitchFamily="34" charset="0"/>
                  <a:cs typeface="Arial" pitchFamily="34" charset="0"/>
                </a:rPr>
                <a:t>2018</a:t>
              </a:r>
              <a:endParaRPr lang="de-DE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5338222" y="3049035"/>
              <a:ext cx="697627" cy="36933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latin typeface="Arial" pitchFamily="34" charset="0"/>
                  <a:cs typeface="Arial" pitchFamily="34" charset="0"/>
                </a:rPr>
                <a:t>2019</a:t>
              </a:r>
              <a:endParaRPr lang="de-DE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6087778" y="3049035"/>
              <a:ext cx="697627" cy="36933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latin typeface="Arial" pitchFamily="34" charset="0"/>
                  <a:cs typeface="Arial" pitchFamily="34" charset="0"/>
                </a:rPr>
                <a:t>2020</a:t>
              </a:r>
              <a:endParaRPr lang="de-DE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6826701" y="3049035"/>
              <a:ext cx="697627" cy="36933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latin typeface="Arial" pitchFamily="34" charset="0"/>
                  <a:cs typeface="Arial" pitchFamily="34" charset="0"/>
                </a:rPr>
                <a:t>2021</a:t>
              </a:r>
              <a:endParaRPr lang="de-DE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6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259632" y="6503633"/>
            <a:ext cx="6408712" cy="365125"/>
          </a:xfrm>
        </p:spPr>
        <p:txBody>
          <a:bodyPr/>
          <a:lstStyle/>
          <a:p>
            <a:r>
              <a:rPr lang="en-US" dirty="0" smtClean="0"/>
              <a:t>Technological challenges in the construction of </a:t>
            </a:r>
            <a:r>
              <a:rPr lang="en-US" dirty="0" err="1" smtClean="0"/>
              <a:t>Wendelstein</a:t>
            </a:r>
            <a:r>
              <a:rPr lang="en-US" dirty="0" smtClean="0"/>
              <a:t> 7-X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H.-S. Bosch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64C83E-3A65-48F1-90A6-4B84A971561A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Stellarator </a:t>
            </a:r>
            <a:r>
              <a:rPr lang="de-DE" dirty="0" err="1" smtClean="0"/>
              <a:t>optimisation</a:t>
            </a:r>
            <a:endParaRPr lang="de-DE" dirty="0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259632" y="6503633"/>
            <a:ext cx="6408712" cy="365125"/>
          </a:xfrm>
        </p:spPr>
        <p:txBody>
          <a:bodyPr/>
          <a:lstStyle/>
          <a:p>
            <a:r>
              <a:rPr lang="en-US" dirty="0" smtClean="0"/>
              <a:t>Technological challenges in the construction of </a:t>
            </a:r>
            <a:r>
              <a:rPr lang="en-US" dirty="0" err="1" smtClean="0"/>
              <a:t>Wendelstein</a:t>
            </a:r>
            <a:r>
              <a:rPr lang="en-US" dirty="0" smtClean="0"/>
              <a:t> 7-X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1887512" y="764704"/>
            <a:ext cx="44871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Seven </a:t>
            </a:r>
            <a:r>
              <a:rPr lang="de-DE" sz="2000" dirty="0" err="1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criteria</a:t>
            </a:r>
            <a:r>
              <a:rPr lang="de-DE" sz="2000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for</a:t>
            </a:r>
            <a:r>
              <a:rPr lang="de-DE" sz="2000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physics</a:t>
            </a:r>
            <a:r>
              <a:rPr lang="de-DE" sz="2000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optimisation</a:t>
            </a:r>
            <a:endParaRPr lang="de-DE" sz="2000" dirty="0">
              <a:solidFill>
                <a:srgbClr val="3333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Grafik 11" descr="w7x_movie_0980x630_dt1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3645024"/>
            <a:ext cx="4549913" cy="2924944"/>
          </a:xfrm>
          <a:prstGeom prst="rect">
            <a:avLst/>
          </a:prstGeom>
        </p:spPr>
      </p:pic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1887512" y="1368058"/>
            <a:ext cx="5348784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 algn="l">
              <a:spcBef>
                <a:spcPts val="600"/>
              </a:spcBef>
              <a:buClr>
                <a:srgbClr val="3333FF"/>
              </a:buClr>
              <a:buFont typeface="+mj-lt"/>
              <a:buAutoNum type="arabicParenR"/>
            </a:pPr>
            <a:r>
              <a:rPr lang="de-DE" dirty="0" err="1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high</a:t>
            </a:r>
            <a:r>
              <a:rPr lang="de-DE" dirty="0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quality</a:t>
            </a:r>
            <a:r>
              <a:rPr lang="de-DE" dirty="0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of</a:t>
            </a:r>
            <a:r>
              <a:rPr lang="de-DE" dirty="0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vacuum</a:t>
            </a:r>
            <a:r>
              <a:rPr lang="de-DE" dirty="0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magnetic</a:t>
            </a:r>
            <a:r>
              <a:rPr lang="de-DE" dirty="0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surfaces</a:t>
            </a:r>
            <a:r>
              <a:rPr lang="de-DE" dirty="0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 </a:t>
            </a:r>
            <a:endParaRPr lang="de-DE" dirty="0">
              <a:latin typeface="Arial" pitchFamily="34" charset="0"/>
              <a:ea typeface="Arial MT Condensed" pitchFamily="34" charset="0"/>
              <a:cs typeface="Arial" pitchFamily="34" charset="0"/>
            </a:endParaRPr>
          </a:p>
          <a:p>
            <a:pPr marL="457200" indent="-457200" algn="l">
              <a:spcBef>
                <a:spcPts val="600"/>
              </a:spcBef>
              <a:buClr>
                <a:srgbClr val="3333FF"/>
              </a:buClr>
              <a:buFont typeface="+mj-lt"/>
              <a:buAutoNum type="arabicParenR"/>
            </a:pPr>
            <a:r>
              <a:rPr lang="de-DE" dirty="0" err="1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good</a:t>
            </a:r>
            <a:r>
              <a:rPr lang="de-DE" dirty="0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ea typeface="Arial MT Condensed" pitchFamily="34" charset="0"/>
                <a:cs typeface="Arial" pitchFamily="34" charset="0"/>
                <a:sym typeface="Symbol"/>
              </a:rPr>
              <a:t>equilibrium</a:t>
            </a:r>
            <a:r>
              <a:rPr lang="de-DE" dirty="0" smtClean="0">
                <a:latin typeface="Arial" pitchFamily="34" charset="0"/>
                <a:ea typeface="Arial MT Condensed" pitchFamily="34" charset="0"/>
                <a:cs typeface="Arial" pitchFamily="34" charset="0"/>
                <a:sym typeface="Symbol"/>
              </a:rPr>
              <a:t> </a:t>
            </a:r>
            <a:r>
              <a:rPr lang="de-DE" dirty="0" err="1" smtClean="0">
                <a:latin typeface="Arial" pitchFamily="34" charset="0"/>
                <a:ea typeface="Arial MT Condensed" pitchFamily="34" charset="0"/>
                <a:cs typeface="Arial" pitchFamily="34" charset="0"/>
                <a:sym typeface="Symbol"/>
              </a:rPr>
              <a:t>properties</a:t>
            </a:r>
            <a:r>
              <a:rPr lang="de-DE" dirty="0" smtClean="0">
                <a:latin typeface="Arial" pitchFamily="34" charset="0"/>
                <a:ea typeface="Arial MT Condensed" pitchFamily="34" charset="0"/>
                <a:cs typeface="Arial" pitchFamily="34" charset="0"/>
                <a:sym typeface="Symbol"/>
              </a:rPr>
              <a:t> @ &lt;</a:t>
            </a:r>
            <a:r>
              <a:rPr lang="de-DE" i="1" dirty="0" smtClean="0">
                <a:latin typeface="Arial" pitchFamily="34" charset="0"/>
                <a:ea typeface="Arial MT Condensed" pitchFamily="34" charset="0"/>
                <a:cs typeface="Arial" pitchFamily="34" charset="0"/>
                <a:sym typeface="Symbol"/>
              </a:rPr>
              <a:t> &gt; = </a:t>
            </a:r>
            <a:r>
              <a:rPr lang="de-DE" dirty="0" smtClean="0">
                <a:latin typeface="Arial" pitchFamily="34" charset="0"/>
                <a:ea typeface="Arial MT Condensed" pitchFamily="34" charset="0"/>
                <a:cs typeface="Arial" pitchFamily="34" charset="0"/>
                <a:sym typeface="Symbol"/>
              </a:rPr>
              <a:t>5%</a:t>
            </a:r>
            <a:endParaRPr lang="de-DE" dirty="0">
              <a:latin typeface="Arial" pitchFamily="34" charset="0"/>
              <a:ea typeface="Arial MT Condensed" pitchFamily="34" charset="0"/>
              <a:cs typeface="Arial" pitchFamily="34" charset="0"/>
            </a:endParaRPr>
          </a:p>
          <a:p>
            <a:pPr marL="457200" indent="-457200" algn="l">
              <a:spcBef>
                <a:spcPts val="600"/>
              </a:spcBef>
              <a:buClr>
                <a:srgbClr val="3333FF"/>
              </a:buClr>
              <a:buFont typeface="+mj-lt"/>
              <a:buAutoNum type="arabicParenR"/>
            </a:pPr>
            <a:r>
              <a:rPr lang="de-DE" dirty="0" err="1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good</a:t>
            </a:r>
            <a:r>
              <a:rPr lang="de-DE" dirty="0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 MHD </a:t>
            </a:r>
            <a:r>
              <a:rPr lang="de-DE" dirty="0" err="1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stability</a:t>
            </a:r>
            <a:r>
              <a:rPr lang="de-DE" dirty="0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properties</a:t>
            </a:r>
            <a:r>
              <a:rPr lang="de-DE" dirty="0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 </a:t>
            </a:r>
            <a:r>
              <a:rPr lang="de-DE" dirty="0" smtClean="0">
                <a:latin typeface="Arial" pitchFamily="34" charset="0"/>
                <a:ea typeface="Arial MT Condensed" pitchFamily="34" charset="0"/>
                <a:cs typeface="Arial" pitchFamily="34" charset="0"/>
                <a:sym typeface="Symbol"/>
              </a:rPr>
              <a:t>@ &lt;</a:t>
            </a:r>
            <a:r>
              <a:rPr lang="de-DE" i="1" dirty="0" smtClean="0">
                <a:latin typeface="Arial" pitchFamily="34" charset="0"/>
                <a:ea typeface="Arial MT Condensed" pitchFamily="34" charset="0"/>
                <a:cs typeface="Arial" pitchFamily="34" charset="0"/>
                <a:sym typeface="Symbol"/>
              </a:rPr>
              <a:t> &gt; = </a:t>
            </a:r>
            <a:r>
              <a:rPr lang="de-DE" dirty="0" smtClean="0">
                <a:latin typeface="Arial" pitchFamily="34" charset="0"/>
                <a:ea typeface="Arial MT Condensed" pitchFamily="34" charset="0"/>
                <a:cs typeface="Arial" pitchFamily="34" charset="0"/>
                <a:sym typeface="Symbol"/>
              </a:rPr>
              <a:t>5%</a:t>
            </a:r>
            <a:endParaRPr lang="de-DE" dirty="0">
              <a:latin typeface="Arial" pitchFamily="34" charset="0"/>
              <a:ea typeface="Arial MT Condensed" pitchFamily="34" charset="0"/>
              <a:cs typeface="Arial" pitchFamily="34" charset="0"/>
              <a:sym typeface="Symbol" pitchFamily="18" charset="2"/>
            </a:endParaRPr>
          </a:p>
          <a:p>
            <a:pPr marL="457200" indent="-457200" algn="l">
              <a:spcBef>
                <a:spcPts val="600"/>
              </a:spcBef>
              <a:buClr>
                <a:srgbClr val="3333FF"/>
              </a:buClr>
              <a:buFont typeface="+mj-lt"/>
              <a:buAutoNum type="arabicParenR"/>
            </a:pPr>
            <a:r>
              <a:rPr lang="de-DE" dirty="0" err="1" smtClean="0">
                <a:latin typeface="Arial" pitchFamily="34" charset="0"/>
                <a:ea typeface="Arial MT Condensed" pitchFamily="34" charset="0"/>
                <a:cs typeface="Arial" pitchFamily="34" charset="0"/>
                <a:sym typeface="Symbol" pitchFamily="18" charset="2"/>
              </a:rPr>
              <a:t>reduced</a:t>
            </a:r>
            <a:r>
              <a:rPr lang="de-DE" dirty="0" smtClean="0">
                <a:latin typeface="Arial" pitchFamily="34" charset="0"/>
                <a:ea typeface="Arial MT Condensed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de-DE" dirty="0" err="1" smtClean="0">
                <a:latin typeface="Arial" pitchFamily="34" charset="0"/>
                <a:ea typeface="Arial MT Condensed" pitchFamily="34" charset="0"/>
                <a:cs typeface="Arial" pitchFamily="34" charset="0"/>
                <a:sym typeface="Symbol" pitchFamily="18" charset="2"/>
              </a:rPr>
              <a:t>neoclassical</a:t>
            </a:r>
            <a:r>
              <a:rPr lang="de-DE" dirty="0" smtClean="0">
                <a:latin typeface="Arial" pitchFamily="34" charset="0"/>
                <a:ea typeface="Arial MT Condensed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de-DE" dirty="0" err="1" smtClean="0">
                <a:latin typeface="Arial" pitchFamily="34" charset="0"/>
                <a:ea typeface="Arial MT Condensed" pitchFamily="34" charset="0"/>
                <a:cs typeface="Arial" pitchFamily="34" charset="0"/>
                <a:sym typeface="Symbol" pitchFamily="18" charset="2"/>
              </a:rPr>
              <a:t>transport</a:t>
            </a:r>
            <a:r>
              <a:rPr lang="de-DE" dirty="0" smtClean="0">
                <a:latin typeface="Arial" pitchFamily="34" charset="0"/>
                <a:ea typeface="Arial MT Condensed" pitchFamily="34" charset="0"/>
                <a:cs typeface="Arial" pitchFamily="34" charset="0"/>
                <a:sym typeface="Symbol" pitchFamily="18" charset="2"/>
              </a:rPr>
              <a:t> in 1/</a:t>
            </a:r>
            <a:r>
              <a:rPr lang="de-DE" dirty="0" smtClean="0">
                <a:latin typeface="Arial" pitchFamily="34" charset="0"/>
                <a:ea typeface="Arial MT Condensed" pitchFamily="34" charset="0"/>
                <a:cs typeface="Arial" pitchFamily="34" charset="0"/>
                <a:sym typeface="Symbol"/>
              </a:rPr>
              <a:t> -regime</a:t>
            </a:r>
            <a:endParaRPr lang="de-DE" dirty="0">
              <a:latin typeface="Arial" pitchFamily="34" charset="0"/>
              <a:ea typeface="Arial MT Condensed" pitchFamily="34" charset="0"/>
              <a:cs typeface="Arial" pitchFamily="34" charset="0"/>
              <a:sym typeface="Symbol" pitchFamily="18" charset="2"/>
            </a:endParaRPr>
          </a:p>
          <a:p>
            <a:pPr marL="457200" indent="-457200" algn="l">
              <a:spcBef>
                <a:spcPts val="600"/>
              </a:spcBef>
              <a:buClr>
                <a:srgbClr val="3333FF"/>
              </a:buClr>
              <a:buFont typeface="+mj-lt"/>
              <a:buAutoNum type="arabicParenR"/>
            </a:pPr>
            <a:r>
              <a:rPr lang="de-DE" dirty="0" err="1" smtClean="0">
                <a:latin typeface="Arial" pitchFamily="34" charset="0"/>
                <a:ea typeface="Arial MT Condensed" pitchFamily="34" charset="0"/>
                <a:cs typeface="Arial" pitchFamily="34" charset="0"/>
                <a:sym typeface="Symbol" pitchFamily="18" charset="2"/>
              </a:rPr>
              <a:t>small</a:t>
            </a:r>
            <a:r>
              <a:rPr lang="de-DE" dirty="0" smtClean="0">
                <a:latin typeface="Arial" pitchFamily="34" charset="0"/>
                <a:ea typeface="Arial MT Condensed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de-DE" dirty="0" err="1" smtClean="0">
                <a:latin typeface="Arial" pitchFamily="34" charset="0"/>
                <a:ea typeface="Arial MT Condensed" pitchFamily="34" charset="0"/>
                <a:cs typeface="Arial" pitchFamily="34" charset="0"/>
                <a:sym typeface="Symbol" pitchFamily="18" charset="2"/>
              </a:rPr>
              <a:t>bootstrap</a:t>
            </a:r>
            <a:r>
              <a:rPr lang="de-DE" dirty="0" smtClean="0">
                <a:latin typeface="Arial" pitchFamily="34" charset="0"/>
                <a:ea typeface="Arial MT Condensed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de-DE" dirty="0" err="1" smtClean="0">
                <a:latin typeface="Arial" pitchFamily="34" charset="0"/>
                <a:ea typeface="Arial MT Condensed" pitchFamily="34" charset="0"/>
                <a:cs typeface="Arial" pitchFamily="34" charset="0"/>
                <a:sym typeface="Symbol" pitchFamily="18" charset="2"/>
              </a:rPr>
              <a:t>current</a:t>
            </a:r>
            <a:r>
              <a:rPr lang="de-DE" dirty="0" smtClean="0">
                <a:latin typeface="Arial" pitchFamily="34" charset="0"/>
                <a:ea typeface="Arial MT Condensed" pitchFamily="34" charset="0"/>
                <a:cs typeface="Arial" pitchFamily="34" charset="0"/>
                <a:sym typeface="Symbol" pitchFamily="18" charset="2"/>
              </a:rPr>
              <a:t> in </a:t>
            </a:r>
            <a:r>
              <a:rPr lang="de-DE" dirty="0" err="1" smtClean="0">
                <a:latin typeface="Arial" pitchFamily="34" charset="0"/>
                <a:ea typeface="Arial MT Condensed" pitchFamily="34" charset="0"/>
                <a:cs typeface="Arial" pitchFamily="34" charset="0"/>
                <a:sym typeface="Symbol" pitchFamily="18" charset="2"/>
              </a:rPr>
              <a:t>lmfp-regime</a:t>
            </a:r>
            <a:endParaRPr lang="de-DE" dirty="0">
              <a:latin typeface="Arial" pitchFamily="34" charset="0"/>
              <a:ea typeface="Arial MT Condensed" pitchFamily="34" charset="0"/>
              <a:cs typeface="Arial" pitchFamily="34" charset="0"/>
              <a:sym typeface="Symbol" pitchFamily="18" charset="2"/>
            </a:endParaRPr>
          </a:p>
          <a:p>
            <a:pPr marL="457200" indent="-457200" algn="l">
              <a:spcBef>
                <a:spcPts val="600"/>
              </a:spcBef>
              <a:buClr>
                <a:srgbClr val="3333FF"/>
              </a:buClr>
              <a:buFont typeface="+mj-lt"/>
              <a:buAutoNum type="arabicParenR"/>
            </a:pPr>
            <a:r>
              <a:rPr lang="de-DE" dirty="0" err="1" smtClean="0">
                <a:latin typeface="Arial" pitchFamily="34" charset="0"/>
                <a:ea typeface="Arial MT Condensed" pitchFamily="34" charset="0"/>
                <a:cs typeface="Arial" pitchFamily="34" charset="0"/>
                <a:sym typeface="Symbol" pitchFamily="18" charset="2"/>
              </a:rPr>
              <a:t>good</a:t>
            </a:r>
            <a:r>
              <a:rPr lang="de-DE" dirty="0" smtClean="0">
                <a:latin typeface="Arial" pitchFamily="34" charset="0"/>
                <a:ea typeface="Arial MT Condensed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de-DE" dirty="0" err="1" smtClean="0">
                <a:latin typeface="Arial" pitchFamily="34" charset="0"/>
                <a:ea typeface="Arial MT Condensed" pitchFamily="34" charset="0"/>
                <a:cs typeface="Arial" pitchFamily="34" charset="0"/>
                <a:sym typeface="Symbol" pitchFamily="18" charset="2"/>
              </a:rPr>
              <a:t>collisionless</a:t>
            </a:r>
            <a:r>
              <a:rPr lang="de-DE" dirty="0" smtClean="0">
                <a:latin typeface="Arial" pitchFamily="34" charset="0"/>
                <a:ea typeface="Arial MT Condensed" pitchFamily="34" charset="0"/>
                <a:cs typeface="Arial" pitchFamily="34" charset="0"/>
                <a:sym typeface="Symbol" pitchFamily="18" charset="2"/>
              </a:rPr>
              <a:t> fast </a:t>
            </a:r>
            <a:r>
              <a:rPr lang="de-DE" dirty="0" err="1" smtClean="0">
                <a:latin typeface="Arial" pitchFamily="34" charset="0"/>
                <a:ea typeface="Arial MT Condensed" pitchFamily="34" charset="0"/>
                <a:cs typeface="Arial" pitchFamily="34" charset="0"/>
                <a:sym typeface="Symbol" pitchFamily="18" charset="2"/>
              </a:rPr>
              <a:t>particle</a:t>
            </a:r>
            <a:r>
              <a:rPr lang="de-DE" dirty="0" smtClean="0">
                <a:latin typeface="Arial" pitchFamily="34" charset="0"/>
                <a:ea typeface="Arial MT Condensed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de-DE" dirty="0" err="1" smtClean="0">
                <a:latin typeface="Arial" pitchFamily="34" charset="0"/>
                <a:ea typeface="Arial MT Condensed" pitchFamily="34" charset="0"/>
                <a:cs typeface="Arial" pitchFamily="34" charset="0"/>
                <a:sym typeface="Symbol" pitchFamily="18" charset="2"/>
              </a:rPr>
              <a:t>confinement</a:t>
            </a:r>
            <a:endParaRPr lang="de-DE" dirty="0">
              <a:latin typeface="Arial" pitchFamily="34" charset="0"/>
              <a:ea typeface="Arial MT Condensed" pitchFamily="34" charset="0"/>
              <a:cs typeface="Arial" pitchFamily="34" charset="0"/>
              <a:sym typeface="Symbol" pitchFamily="18" charset="2"/>
            </a:endParaRPr>
          </a:p>
          <a:p>
            <a:pPr marL="457200" indent="-457200" algn="l">
              <a:spcBef>
                <a:spcPts val="600"/>
              </a:spcBef>
              <a:buClr>
                <a:srgbClr val="3333FF"/>
              </a:buClr>
              <a:buFont typeface="+mj-lt"/>
              <a:buAutoNum type="arabicParenR"/>
            </a:pPr>
            <a:r>
              <a:rPr lang="de-DE" dirty="0" err="1" smtClean="0">
                <a:latin typeface="Arial" pitchFamily="34" charset="0"/>
                <a:ea typeface="Arial MT Condensed" pitchFamily="34" charset="0"/>
                <a:cs typeface="Arial" pitchFamily="34" charset="0"/>
                <a:sym typeface="Symbol" pitchFamily="18" charset="2"/>
              </a:rPr>
              <a:t>feasible</a:t>
            </a:r>
            <a:r>
              <a:rPr lang="de-DE" dirty="0" smtClean="0">
                <a:latin typeface="Arial" pitchFamily="34" charset="0"/>
                <a:ea typeface="Arial MT Condensed" pitchFamily="34" charset="0"/>
                <a:cs typeface="Arial" pitchFamily="34" charset="0"/>
                <a:sym typeface="Symbol" pitchFamily="18" charset="2"/>
              </a:rPr>
              <a:t> modular </a:t>
            </a:r>
            <a:r>
              <a:rPr lang="de-DE" dirty="0" err="1" smtClean="0">
                <a:latin typeface="Arial" pitchFamily="34" charset="0"/>
                <a:ea typeface="Arial MT Condensed" pitchFamily="34" charset="0"/>
                <a:cs typeface="Arial" pitchFamily="34" charset="0"/>
                <a:sym typeface="Symbol" pitchFamily="18" charset="2"/>
              </a:rPr>
              <a:t>coils</a:t>
            </a:r>
            <a:endParaRPr lang="de-DE" dirty="0">
              <a:latin typeface="Arial" pitchFamily="34" charset="0"/>
              <a:ea typeface="Arial MT Condensed" pitchFamily="34" charset="0"/>
              <a:cs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H.-S. Bosch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64C83E-3A65-48F1-90A6-4B84A971561A}" type="slidenum">
              <a:rPr lang="de-DE" smtClean="0"/>
              <a:pPr/>
              <a:t>30</a:t>
            </a:fld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Integrated </a:t>
            </a:r>
            <a:r>
              <a:rPr lang="de-DE" dirty="0" err="1" smtClean="0"/>
              <a:t>commissioning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Wendelstein 7-X</a:t>
            </a:r>
            <a:endParaRPr lang="de-DE" dirty="0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259632" y="6503633"/>
            <a:ext cx="6408712" cy="365125"/>
          </a:xfrm>
        </p:spPr>
        <p:txBody>
          <a:bodyPr/>
          <a:lstStyle/>
          <a:p>
            <a:r>
              <a:rPr lang="en-US" dirty="0" smtClean="0"/>
              <a:t>Technological challenges in the construction of </a:t>
            </a:r>
            <a:r>
              <a:rPr lang="en-US" dirty="0" err="1" smtClean="0"/>
              <a:t>Wendelstein</a:t>
            </a:r>
            <a:r>
              <a:rPr lang="en-US" dirty="0" smtClean="0"/>
              <a:t> 7-X</a:t>
            </a:r>
            <a:endParaRPr lang="de-DE" dirty="0"/>
          </a:p>
        </p:txBody>
      </p:sp>
      <p:sp>
        <p:nvSpPr>
          <p:cNvPr id="26" name="Rectangle 14"/>
          <p:cNvSpPr>
            <a:spLocks/>
          </p:cNvSpPr>
          <p:nvPr/>
        </p:nvSpPr>
        <p:spPr bwMode="auto">
          <a:xfrm>
            <a:off x="179512" y="4509120"/>
            <a:ext cx="8784976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65113" lvl="1" indent="-265113" eaLnBrk="0" hangingPunct="0">
              <a:spcBef>
                <a:spcPct val="20000"/>
              </a:spcBef>
              <a:buClr>
                <a:srgbClr val="0066FF"/>
              </a:buClr>
              <a:buFontTx/>
              <a:buChar char="•"/>
              <a:tabLst>
                <a:tab pos="1524000" algn="l"/>
              </a:tabLst>
            </a:pPr>
            <a:r>
              <a:rPr lang="en-GB" b="0" dirty="0" smtClean="0">
                <a:latin typeface="Arial" pitchFamily="34" charset="0"/>
                <a:cs typeface="Arial" pitchFamily="34" charset="0"/>
              </a:rPr>
              <a:t>All </a:t>
            </a:r>
            <a:r>
              <a:rPr lang="en-GB" b="0" dirty="0">
                <a:latin typeface="Arial" pitchFamily="34" charset="0"/>
                <a:cs typeface="Arial" pitchFamily="34" charset="0"/>
              </a:rPr>
              <a:t>components have </a:t>
            </a:r>
            <a:r>
              <a:rPr lang="en-GB" b="0" dirty="0" smtClean="0">
                <a:latin typeface="Arial" pitchFamily="34" charset="0"/>
                <a:cs typeface="Arial" pitchFamily="34" charset="0"/>
              </a:rPr>
              <a:t>to bee </a:t>
            </a:r>
            <a:r>
              <a:rPr lang="en-GB" b="0" dirty="0">
                <a:latin typeface="Arial" pitchFamily="34" charset="0"/>
                <a:cs typeface="Arial" pitchFamily="34" charset="0"/>
              </a:rPr>
              <a:t>commissioned “stand-alone” before this phase</a:t>
            </a:r>
          </a:p>
          <a:p>
            <a:pPr marL="265113" lvl="1" indent="-265113" eaLnBrk="0" hangingPunct="0">
              <a:spcBef>
                <a:spcPct val="20000"/>
              </a:spcBef>
              <a:buClr>
                <a:srgbClr val="0066FF"/>
              </a:buClr>
              <a:buFontTx/>
              <a:buChar char="•"/>
              <a:tabLst>
                <a:tab pos="1524000" algn="l"/>
              </a:tabLst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Integrated commissioning of the system of four major work packages</a:t>
            </a:r>
          </a:p>
          <a:p>
            <a:pPr marL="265113" lvl="1" indent="-265113" eaLnBrk="0" hangingPunct="0">
              <a:spcBef>
                <a:spcPct val="20000"/>
              </a:spcBef>
              <a:buClr>
                <a:srgbClr val="0066FF"/>
              </a:buClr>
              <a:buFontTx/>
              <a:buChar char="•"/>
              <a:tabLst>
                <a:tab pos="1524000" algn="l"/>
              </a:tabLst>
            </a:pPr>
            <a:r>
              <a:rPr lang="en-GB" b="0" dirty="0" smtClean="0">
                <a:latin typeface="Arial" pitchFamily="34" charset="0"/>
                <a:cs typeface="Arial" pitchFamily="34" charset="0"/>
              </a:rPr>
              <a:t>first planning of the four work packages available</a:t>
            </a:r>
          </a:p>
          <a:p>
            <a:pPr marL="265113" lvl="1" indent="-265113" eaLnBrk="0" hangingPunct="0">
              <a:spcBef>
                <a:spcPct val="20000"/>
              </a:spcBef>
              <a:buClr>
                <a:srgbClr val="0066FF"/>
              </a:buClr>
              <a:buFontTx/>
              <a:buChar char="•"/>
              <a:tabLst>
                <a:tab pos="1524000" algn="l"/>
              </a:tabLst>
            </a:pPr>
            <a:r>
              <a:rPr lang="en-GB" b="0" dirty="0" smtClean="0">
                <a:latin typeface="Arial" pitchFamily="34" charset="0"/>
                <a:cs typeface="Arial" pitchFamily="34" charset="0"/>
              </a:rPr>
              <a:t>milestones </a:t>
            </a:r>
            <a:r>
              <a:rPr lang="en-GB" b="0" dirty="0">
                <a:latin typeface="Arial" pitchFamily="34" charset="0"/>
                <a:cs typeface="Arial" pitchFamily="34" charset="0"/>
              </a:rPr>
              <a:t>have been identified</a:t>
            </a:r>
          </a:p>
          <a:p>
            <a:pPr marL="265113" lvl="1" indent="-265113" eaLnBrk="0" hangingPunct="0">
              <a:spcBef>
                <a:spcPct val="20000"/>
              </a:spcBef>
              <a:buClr>
                <a:srgbClr val="0066FF"/>
              </a:buClr>
              <a:buFontTx/>
              <a:buChar char="•"/>
              <a:tabLst>
                <a:tab pos="1524000" algn="l"/>
              </a:tabLst>
            </a:pPr>
            <a:r>
              <a:rPr lang="en-GB" b="0" dirty="0">
                <a:latin typeface="Arial" pitchFamily="34" charset="0"/>
                <a:cs typeface="Arial" pitchFamily="34" charset="0"/>
              </a:rPr>
              <a:t>detailed planning has to be worked out (optimization of work steps)</a:t>
            </a:r>
          </a:p>
        </p:txBody>
      </p:sp>
      <p:pic>
        <p:nvPicPr>
          <p:cNvPr id="20" name="Grafik 19" descr="Completion_Szenario3_120925.gif"/>
          <p:cNvPicPr>
            <a:picLocks noChangeAspect="1"/>
          </p:cNvPicPr>
          <p:nvPr/>
        </p:nvPicPr>
        <p:blipFill>
          <a:blip r:embed="rId3" cstate="print"/>
          <a:srcRect l="3292"/>
          <a:stretch>
            <a:fillRect/>
          </a:stretch>
        </p:blipFill>
        <p:spPr>
          <a:xfrm>
            <a:off x="251520" y="1052736"/>
            <a:ext cx="8460432" cy="2952328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</p:spPr>
      </p:pic>
      <p:grpSp>
        <p:nvGrpSpPr>
          <p:cNvPr id="21" name="Group 16"/>
          <p:cNvGrpSpPr>
            <a:grpSpLocks/>
          </p:cNvGrpSpPr>
          <p:nvPr/>
        </p:nvGrpSpPr>
        <p:grpSpPr bwMode="auto">
          <a:xfrm>
            <a:off x="5004048" y="1617152"/>
            <a:ext cx="2268456" cy="647596"/>
            <a:chOff x="3694" y="882"/>
            <a:chExt cx="1429" cy="408"/>
          </a:xfrm>
        </p:grpSpPr>
        <p:sp>
          <p:nvSpPr>
            <p:cNvPr id="22" name="Oval 17"/>
            <p:cNvSpPr>
              <a:spLocks noChangeArrowheads="1"/>
            </p:cNvSpPr>
            <p:nvPr/>
          </p:nvSpPr>
          <p:spPr bwMode="auto">
            <a:xfrm>
              <a:off x="3694" y="882"/>
              <a:ext cx="861" cy="408"/>
            </a:xfrm>
            <a:prstGeom prst="ellipse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de-DE">
                <a:solidFill>
                  <a:srgbClr val="FF9933"/>
                </a:solidFill>
              </a:endParaRPr>
            </a:p>
          </p:txBody>
        </p:sp>
        <p:sp>
          <p:nvSpPr>
            <p:cNvPr id="23" name="Text Box 18"/>
            <p:cNvSpPr txBox="1">
              <a:spLocks noChangeArrowheads="1"/>
            </p:cNvSpPr>
            <p:nvPr/>
          </p:nvSpPr>
          <p:spPr bwMode="auto">
            <a:xfrm>
              <a:off x="4510" y="889"/>
              <a:ext cx="61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 sz="1600" b="1" dirty="0" err="1">
                  <a:solidFill>
                    <a:srgbClr val="FF9933"/>
                  </a:solidFill>
                </a:rPr>
                <a:t>Vacuum</a:t>
              </a:r>
              <a:endParaRPr lang="de-DE" sz="1600" b="1" dirty="0">
                <a:solidFill>
                  <a:srgbClr val="FF9933"/>
                </a:solidFill>
              </a:endParaRPr>
            </a:p>
          </p:txBody>
        </p:sp>
      </p:grpSp>
      <p:sp>
        <p:nvSpPr>
          <p:cNvPr id="38" name="Text Box 21"/>
          <p:cNvSpPr txBox="1">
            <a:spLocks noChangeArrowheads="1"/>
          </p:cNvSpPr>
          <p:nvPr/>
        </p:nvSpPr>
        <p:spPr bwMode="auto">
          <a:xfrm>
            <a:off x="7812360" y="2295715"/>
            <a:ext cx="1122322" cy="5809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de-DE" sz="1600" b="1" dirty="0" err="1">
                <a:solidFill>
                  <a:srgbClr val="FF9933"/>
                </a:solidFill>
              </a:rPr>
              <a:t>Magnetic</a:t>
            </a:r>
            <a:r>
              <a:rPr lang="de-DE" sz="1600" b="1" dirty="0">
                <a:solidFill>
                  <a:srgbClr val="FF9933"/>
                </a:solidFill>
              </a:rPr>
              <a:t> </a:t>
            </a:r>
          </a:p>
          <a:p>
            <a:pPr eaLnBrk="0" hangingPunct="0"/>
            <a:r>
              <a:rPr lang="de-DE" sz="1600" b="1" dirty="0">
                <a:solidFill>
                  <a:srgbClr val="FF9933"/>
                </a:solidFill>
              </a:rPr>
              <a:t>      </a:t>
            </a:r>
            <a:r>
              <a:rPr lang="de-DE" sz="1600" b="1" dirty="0" err="1">
                <a:solidFill>
                  <a:srgbClr val="FF9933"/>
                </a:solidFill>
              </a:rPr>
              <a:t>field</a:t>
            </a:r>
            <a:endParaRPr lang="de-DE" sz="1600" b="1" dirty="0">
              <a:solidFill>
                <a:srgbClr val="FF9933"/>
              </a:solidFill>
            </a:endParaRPr>
          </a:p>
        </p:txBody>
      </p:sp>
      <p:grpSp>
        <p:nvGrpSpPr>
          <p:cNvPr id="39" name="Group 22"/>
          <p:cNvGrpSpPr>
            <a:grpSpLocks/>
          </p:cNvGrpSpPr>
          <p:nvPr/>
        </p:nvGrpSpPr>
        <p:grpSpPr bwMode="auto">
          <a:xfrm>
            <a:off x="7475698" y="3645657"/>
            <a:ext cx="1171533" cy="863463"/>
            <a:chOff x="5392" y="2189"/>
            <a:chExt cx="738" cy="544"/>
          </a:xfrm>
        </p:grpSpPr>
        <p:sp>
          <p:nvSpPr>
            <p:cNvPr id="40" name="Oval 23"/>
            <p:cNvSpPr>
              <a:spLocks noChangeArrowheads="1"/>
            </p:cNvSpPr>
            <p:nvPr/>
          </p:nvSpPr>
          <p:spPr bwMode="auto">
            <a:xfrm>
              <a:off x="5677" y="2189"/>
              <a:ext cx="453" cy="227"/>
            </a:xfrm>
            <a:prstGeom prst="ellipse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de-DE"/>
            </a:p>
          </p:txBody>
        </p:sp>
        <p:sp>
          <p:nvSpPr>
            <p:cNvPr id="41" name="Text Box 24"/>
            <p:cNvSpPr txBox="1">
              <a:spLocks noChangeArrowheads="1"/>
            </p:cNvSpPr>
            <p:nvPr/>
          </p:nvSpPr>
          <p:spPr bwMode="auto">
            <a:xfrm>
              <a:off x="5392" y="2367"/>
              <a:ext cx="557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 sz="1600" b="1">
                  <a:solidFill>
                    <a:srgbClr val="FF9933"/>
                  </a:solidFill>
                </a:rPr>
                <a:t>First</a:t>
              </a:r>
            </a:p>
            <a:p>
              <a:pPr eaLnBrk="0" hangingPunct="0"/>
              <a:r>
                <a:rPr lang="de-DE" sz="1600" b="1">
                  <a:solidFill>
                    <a:srgbClr val="FF9933"/>
                  </a:solidFill>
                </a:rPr>
                <a:t>plasma</a:t>
              </a:r>
            </a:p>
          </p:txBody>
        </p:sp>
      </p:grpSp>
      <p:grpSp>
        <p:nvGrpSpPr>
          <p:cNvPr id="42" name="Group 25"/>
          <p:cNvGrpSpPr>
            <a:grpSpLocks/>
          </p:cNvGrpSpPr>
          <p:nvPr/>
        </p:nvGrpSpPr>
        <p:grpSpPr bwMode="auto">
          <a:xfrm>
            <a:off x="6081924" y="2133163"/>
            <a:ext cx="1833497" cy="620613"/>
            <a:chOff x="4373" y="1187"/>
            <a:chExt cx="1155" cy="391"/>
          </a:xfrm>
        </p:grpSpPr>
        <p:sp>
          <p:nvSpPr>
            <p:cNvPr id="43" name="Oval 26"/>
            <p:cNvSpPr>
              <a:spLocks noChangeArrowheads="1"/>
            </p:cNvSpPr>
            <p:nvPr/>
          </p:nvSpPr>
          <p:spPr bwMode="auto">
            <a:xfrm>
              <a:off x="4373" y="1306"/>
              <a:ext cx="499" cy="272"/>
            </a:xfrm>
            <a:prstGeom prst="ellipse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de-DE"/>
            </a:p>
          </p:txBody>
        </p:sp>
        <p:sp>
          <p:nvSpPr>
            <p:cNvPr id="44" name="Text Box 27"/>
            <p:cNvSpPr txBox="1">
              <a:spLocks noChangeArrowheads="1"/>
            </p:cNvSpPr>
            <p:nvPr/>
          </p:nvSpPr>
          <p:spPr bwMode="auto">
            <a:xfrm>
              <a:off x="4751" y="1187"/>
              <a:ext cx="77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 sz="1600" b="1" dirty="0">
                  <a:solidFill>
                    <a:srgbClr val="FF9933"/>
                  </a:solidFill>
                </a:rPr>
                <a:t>Cool-down</a:t>
              </a:r>
            </a:p>
          </p:txBody>
        </p:sp>
      </p:grpSp>
      <p:sp>
        <p:nvSpPr>
          <p:cNvPr id="45" name="Oval 20"/>
          <p:cNvSpPr>
            <a:spLocks noChangeArrowheads="1"/>
          </p:cNvSpPr>
          <p:nvPr/>
        </p:nvSpPr>
        <p:spPr bwMode="auto">
          <a:xfrm>
            <a:off x="6731175" y="2682195"/>
            <a:ext cx="1729257" cy="938063"/>
          </a:xfrm>
          <a:prstGeom prst="ellips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de-DE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H.-S. Bosch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64C83E-3A65-48F1-90A6-4B84A971561A}" type="slidenum">
              <a:rPr lang="de-DE" smtClean="0"/>
              <a:pPr/>
              <a:t>31</a:t>
            </a:fld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Research </a:t>
            </a:r>
            <a:r>
              <a:rPr lang="de-DE" dirty="0" err="1" smtClean="0"/>
              <a:t>program</a:t>
            </a:r>
            <a:endParaRPr lang="de-DE" dirty="0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259632" y="6503633"/>
            <a:ext cx="6408712" cy="365125"/>
          </a:xfrm>
        </p:spPr>
        <p:txBody>
          <a:bodyPr/>
          <a:lstStyle/>
          <a:p>
            <a:r>
              <a:rPr lang="en-US" dirty="0" smtClean="0"/>
              <a:t>Technological challenges in the construction of </a:t>
            </a:r>
            <a:r>
              <a:rPr lang="en-US" dirty="0" err="1" smtClean="0"/>
              <a:t>Wendelstein</a:t>
            </a:r>
            <a:r>
              <a:rPr lang="en-US" dirty="0" smtClean="0"/>
              <a:t> 7-X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827584" y="1340768"/>
            <a:ext cx="7712368" cy="37548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latin typeface="Arial" pitchFamily="34" charset="0"/>
                <a:cs typeface="Arial" pitchFamily="34" charset="0"/>
              </a:rPr>
              <a:t>Operational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phase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1 (OP-1)</a:t>
            </a:r>
            <a:endParaRPr lang="de-DE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  <a:buClr>
                <a:srgbClr val="0070C0"/>
              </a:buClr>
              <a:buFont typeface="Arial" pitchFamily="34" charset="0"/>
              <a:buChar char="•"/>
            </a:pP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inertially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cooled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divertor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only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partial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cooling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in-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vessel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components</a:t>
            </a:r>
            <a:endParaRPr lang="de-DE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  <a:buClr>
                <a:srgbClr val="0070C0"/>
              </a:buClr>
              <a:buFont typeface="Arial" pitchFamily="34" charset="0"/>
              <a:buChar char="•"/>
            </a:pP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up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to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10 s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at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10 MW, 50 s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at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1 MW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heating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power</a:t>
            </a:r>
          </a:p>
          <a:p>
            <a:pPr>
              <a:spcBef>
                <a:spcPts val="600"/>
              </a:spcBef>
              <a:buClr>
                <a:srgbClr val="0070C0"/>
              </a:buClr>
              <a:buFont typeface="Arial" pitchFamily="34" charset="0"/>
              <a:buChar char="•"/>
            </a:pPr>
            <a:r>
              <a:rPr lang="de-DE" dirty="0" smtClean="0">
                <a:latin typeface="Arial" pitchFamily="34" charset="0"/>
                <a:cs typeface="Arial" pitchFamily="34" charset="0"/>
              </a:rPr>
              <a:t> check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optimisation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concept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Wendelstein 7-X</a:t>
            </a:r>
          </a:p>
          <a:p>
            <a:pPr>
              <a:spcBef>
                <a:spcPts val="600"/>
              </a:spcBef>
              <a:buClr>
                <a:srgbClr val="0070C0"/>
              </a:buClr>
              <a:buFont typeface="Arial" pitchFamily="34" charset="0"/>
              <a:buChar char="•"/>
            </a:pP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development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steady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state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scenarios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high-density scenario with </a:t>
            </a:r>
          </a:p>
          <a:p>
            <a:pPr>
              <a:spcBef>
                <a:spcPts val="600"/>
              </a:spcBef>
              <a:buClr>
                <a:srgbClr val="0070C0"/>
              </a:buClr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   configuration control and edge conditions suitable for </a:t>
            </a:r>
            <a:r>
              <a:rPr lang="en-GB" dirty="0" err="1" smtClean="0">
                <a:latin typeface="Arial" pitchFamily="34" charset="0"/>
                <a:cs typeface="Arial" pitchFamily="34" charset="0"/>
              </a:rPr>
              <a:t>divertor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operation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endParaRPr lang="de-DE" dirty="0" smtClean="0">
              <a:latin typeface="Arial" pitchFamily="34" charset="0"/>
              <a:cs typeface="Arial" pitchFamily="34" charset="0"/>
            </a:endParaRPr>
          </a:p>
          <a:p>
            <a:r>
              <a:rPr lang="de-DE" b="1" dirty="0" smtClean="0">
                <a:latin typeface="Arial" pitchFamily="34" charset="0"/>
                <a:cs typeface="Arial" pitchFamily="34" charset="0"/>
              </a:rPr>
              <a:t>Operational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phase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2 (OP-2)</a:t>
            </a:r>
            <a:endParaRPr lang="de-DE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  <a:buClr>
                <a:srgbClr val="0070C0"/>
              </a:buClr>
              <a:buFont typeface="Arial" pitchFamily="34" charset="0"/>
              <a:buChar char="•"/>
            </a:pPr>
            <a:r>
              <a:rPr lang="de-DE" dirty="0" smtClean="0">
                <a:latin typeface="Arial" pitchFamily="34" charset="0"/>
                <a:cs typeface="Arial" pitchFamily="34" charset="0"/>
              </a:rPr>
              <a:t> High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Heat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Flux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divertor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water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cooling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in-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vessel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components</a:t>
            </a:r>
            <a:endParaRPr lang="de-DE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  <a:buClr>
                <a:srgbClr val="0070C0"/>
              </a:buClr>
              <a:buFont typeface="Arial" pitchFamily="34" charset="0"/>
              <a:buChar char="•"/>
            </a:pP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steady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state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at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10 MW, 10 s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at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18 MW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heating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power</a:t>
            </a:r>
          </a:p>
          <a:p>
            <a:pPr>
              <a:spcBef>
                <a:spcPts val="600"/>
              </a:spcBef>
              <a:buClr>
                <a:srgbClr val="0070C0"/>
              </a:buClr>
              <a:buFont typeface="Arial" pitchFamily="34" charset="0"/>
              <a:buChar char="•"/>
            </a:pP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transition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to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high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power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steady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state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operation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(30 min)</a:t>
            </a:r>
          </a:p>
        </p:txBody>
      </p:sp>
      <p:grpSp>
        <p:nvGrpSpPr>
          <p:cNvPr id="14" name="Gruppieren 13"/>
          <p:cNvGrpSpPr/>
          <p:nvPr/>
        </p:nvGrpSpPr>
        <p:grpSpPr>
          <a:xfrm>
            <a:off x="2195736" y="5229200"/>
            <a:ext cx="3700052" cy="1006371"/>
            <a:chOff x="2195736" y="5229200"/>
            <a:chExt cx="3700052" cy="1006371"/>
          </a:xfrm>
        </p:grpSpPr>
        <p:sp>
          <p:nvSpPr>
            <p:cNvPr id="10" name="Rechteck 9"/>
            <p:cNvSpPr/>
            <p:nvPr/>
          </p:nvSpPr>
          <p:spPr>
            <a:xfrm>
              <a:off x="3395584" y="5589240"/>
              <a:ext cx="1300356" cy="64633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de-DE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FTP/P1-23</a:t>
              </a:r>
            </a:p>
            <a:p>
              <a:pPr algn="ctr"/>
              <a:r>
                <a:rPr lang="de-DE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R. Wolf</a:t>
              </a:r>
              <a:endParaRPr lang="de-DE" dirty="0">
                <a:solidFill>
                  <a:srgbClr val="C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2195736" y="5229200"/>
              <a:ext cx="37000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err="1" smtClean="0">
                  <a:latin typeface="Arial" pitchFamily="34" charset="0"/>
                  <a:cs typeface="Arial" pitchFamily="34" charset="0"/>
                </a:rPr>
                <a:t>for</a:t>
              </a:r>
              <a:r>
                <a:rPr lang="de-DE" sz="16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600" dirty="0" err="1" smtClean="0">
                  <a:latin typeface="Arial" pitchFamily="34" charset="0"/>
                  <a:cs typeface="Arial" pitchFamily="34" charset="0"/>
                </a:rPr>
                <a:t>details</a:t>
              </a:r>
              <a:r>
                <a:rPr lang="de-DE" sz="16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600" dirty="0" err="1" smtClean="0">
                  <a:latin typeface="Arial" pitchFamily="34" charset="0"/>
                  <a:cs typeface="Arial" pitchFamily="34" charset="0"/>
                </a:rPr>
                <a:t>of</a:t>
              </a:r>
              <a:r>
                <a:rPr lang="de-DE" sz="16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600" dirty="0" err="1" smtClean="0">
                  <a:latin typeface="Arial" pitchFamily="34" charset="0"/>
                  <a:cs typeface="Arial" pitchFamily="34" charset="0"/>
                </a:rPr>
                <a:t>the</a:t>
              </a:r>
              <a:r>
                <a:rPr lang="de-DE" sz="16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600" dirty="0" err="1" smtClean="0">
                  <a:latin typeface="Arial" pitchFamily="34" charset="0"/>
                  <a:cs typeface="Arial" pitchFamily="34" charset="0"/>
                </a:rPr>
                <a:t>scientific</a:t>
              </a:r>
              <a:r>
                <a:rPr lang="de-DE" sz="16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600" dirty="0" err="1" smtClean="0">
                  <a:latin typeface="Arial" pitchFamily="34" charset="0"/>
                  <a:cs typeface="Arial" pitchFamily="34" charset="0"/>
                </a:rPr>
                <a:t>program</a:t>
              </a:r>
              <a:r>
                <a:rPr lang="de-DE" sz="16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600" dirty="0" err="1" smtClean="0">
                  <a:latin typeface="Arial" pitchFamily="34" charset="0"/>
                  <a:cs typeface="Arial" pitchFamily="34" charset="0"/>
                </a:rPr>
                <a:t>see</a:t>
              </a:r>
              <a:endParaRPr lang="de-DE" sz="16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H.-S. Bosch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64C83E-3A65-48F1-90A6-4B84A971561A}" type="slidenum">
              <a:rPr lang="de-DE" smtClean="0"/>
              <a:pPr/>
              <a:t>32</a:t>
            </a:fld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Conclusions</a:t>
            </a:r>
            <a:endParaRPr lang="de-DE" dirty="0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259632" y="6503633"/>
            <a:ext cx="6408712" cy="365125"/>
          </a:xfrm>
        </p:spPr>
        <p:txBody>
          <a:bodyPr/>
          <a:lstStyle/>
          <a:p>
            <a:r>
              <a:rPr lang="en-US" dirty="0" smtClean="0"/>
              <a:t>Technological challenges in the construction of </a:t>
            </a:r>
            <a:r>
              <a:rPr lang="en-US" dirty="0" err="1" smtClean="0"/>
              <a:t>Wendelstein</a:t>
            </a:r>
            <a:r>
              <a:rPr lang="en-US" dirty="0" smtClean="0"/>
              <a:t> 7-X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539552" y="1340768"/>
            <a:ext cx="8190255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buClr>
                <a:srgbClr val="3333FF"/>
              </a:buClr>
              <a:buSzPct val="120000"/>
              <a:buFont typeface="Arial" pitchFamily="34" charset="0"/>
              <a:buChar char="•"/>
            </a:pPr>
            <a:r>
              <a:rPr lang="de-DE" sz="2000" dirty="0" smtClean="0">
                <a:latin typeface="Arial" pitchFamily="34" charset="0"/>
                <a:cs typeface="Arial" pitchFamily="34" charset="0"/>
              </a:rPr>
              <a:t> Most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components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for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Wendelstein 7-X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have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been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finished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and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tested</a:t>
            </a:r>
            <a:endParaRPr lang="de-DE" sz="20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Clr>
                <a:srgbClr val="3333FF"/>
              </a:buClr>
              <a:buSzPct val="120000"/>
              <a:buFont typeface="Arial" pitchFamily="34" charset="0"/>
              <a:buChar char="•"/>
            </a:pPr>
            <a:r>
              <a:rPr lang="de-DE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Assembly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device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has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progressed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well</a:t>
            </a:r>
          </a:p>
          <a:p>
            <a:pPr>
              <a:lnSpc>
                <a:spcPct val="150000"/>
              </a:lnSpc>
              <a:buClr>
                <a:srgbClr val="3333FF"/>
              </a:buClr>
              <a:buSzPct val="120000"/>
              <a:buFont typeface="Arial" pitchFamily="34" charset="0"/>
              <a:buChar char="•"/>
            </a:pPr>
            <a:r>
              <a:rPr lang="de-DE" sz="2000" dirty="0" smtClean="0">
                <a:latin typeface="Arial" pitchFamily="34" charset="0"/>
                <a:cs typeface="Arial" pitchFamily="34" charset="0"/>
              </a:rPr>
              <a:t> Schedule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has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been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constant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for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last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five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years</a:t>
            </a:r>
            <a:endParaRPr lang="de-DE" sz="20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Clr>
                <a:srgbClr val="3333FF"/>
              </a:buClr>
              <a:buSzPct val="120000"/>
              <a:buFont typeface="Arial" pitchFamily="34" charset="0"/>
              <a:buChar char="•"/>
            </a:pPr>
            <a:r>
              <a:rPr lang="de-DE" sz="2000" dirty="0" smtClean="0">
                <a:latin typeface="Arial" pitchFamily="34" charset="0"/>
                <a:cs typeface="Arial" pitchFamily="34" charset="0"/>
              </a:rPr>
              <a:t> Still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challenging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work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packages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are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ahead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us</a:t>
            </a:r>
            <a:endParaRPr lang="de-DE" sz="20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Clr>
                <a:srgbClr val="3333FF"/>
              </a:buClr>
              <a:buSzPct val="120000"/>
              <a:buFont typeface="Arial" pitchFamily="34" charset="0"/>
              <a:buChar char="•"/>
            </a:pPr>
            <a:r>
              <a:rPr lang="de-DE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Assembly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will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be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finished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in 2014</a:t>
            </a:r>
          </a:p>
          <a:p>
            <a:pPr>
              <a:lnSpc>
                <a:spcPct val="150000"/>
              </a:lnSpc>
              <a:buClr>
                <a:srgbClr val="3333FF"/>
              </a:buClr>
              <a:buSzPct val="120000"/>
              <a:buFont typeface="Arial" pitchFamily="34" charset="0"/>
              <a:buChar char="•"/>
            </a:pPr>
            <a:r>
              <a:rPr lang="de-DE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Commissioning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is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being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prepared</a:t>
            </a:r>
            <a:endParaRPr lang="de-DE" sz="20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Clr>
                <a:srgbClr val="3333FF"/>
              </a:buClr>
              <a:buSzPct val="120000"/>
              <a:buFont typeface="Arial" pitchFamily="34" charset="0"/>
              <a:buChar char="•"/>
            </a:pPr>
            <a:r>
              <a:rPr lang="de-DE" sz="2000" dirty="0" smtClean="0">
                <a:latin typeface="Arial" pitchFamily="34" charset="0"/>
                <a:cs typeface="Arial" pitchFamily="34" charset="0"/>
              </a:rPr>
              <a:t> A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research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plan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for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first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two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years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(OP-1)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is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being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developed</a:t>
            </a:r>
            <a:endParaRPr lang="de-DE" sz="20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Clr>
                <a:srgbClr val="3333FF"/>
              </a:buClr>
              <a:buSzPct val="120000"/>
              <a:buFont typeface="Arial" pitchFamily="34" charset="0"/>
              <a:buChar char="•"/>
            </a:pPr>
            <a:r>
              <a:rPr lang="de-DE" sz="2000" dirty="0" smtClean="0">
                <a:latin typeface="Arial" pitchFamily="34" charset="0"/>
                <a:cs typeface="Arial" pitchFamily="34" charset="0"/>
              </a:rPr>
              <a:t> W7-X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programm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committee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will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be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established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shortly</a:t>
            </a:r>
            <a:endParaRPr lang="de-DE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H.-S. Bosch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64C83E-3A65-48F1-90A6-4B84A971561A}" type="slidenum">
              <a:rPr lang="de-DE" smtClean="0"/>
              <a:pPr/>
              <a:t>33</a:t>
            </a:fld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259632" y="6503633"/>
            <a:ext cx="6408712" cy="365125"/>
          </a:xfrm>
        </p:spPr>
        <p:txBody>
          <a:bodyPr/>
          <a:lstStyle/>
          <a:p>
            <a:r>
              <a:rPr lang="en-US" dirty="0" smtClean="0"/>
              <a:t>Technological challenges in the construction of </a:t>
            </a:r>
            <a:r>
              <a:rPr lang="en-US" dirty="0" err="1" smtClean="0"/>
              <a:t>Wendelstein</a:t>
            </a:r>
            <a:r>
              <a:rPr lang="en-US" dirty="0" smtClean="0"/>
              <a:t> 7-X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1619672" y="2924944"/>
            <a:ext cx="62488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 err="1" smtClean="0">
                <a:latin typeface="Arial" pitchFamily="34" charset="0"/>
                <a:cs typeface="Arial" pitchFamily="34" charset="0"/>
              </a:rPr>
              <a:t>Thank</a:t>
            </a:r>
            <a:r>
              <a:rPr lang="de-DE" sz="4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4800" dirty="0" err="1" smtClean="0">
                <a:latin typeface="Arial" pitchFamily="34" charset="0"/>
                <a:cs typeface="Arial" pitchFamily="34" charset="0"/>
              </a:rPr>
              <a:t>you</a:t>
            </a:r>
            <a:r>
              <a:rPr lang="de-DE" sz="4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4800" dirty="0" err="1" smtClean="0">
                <a:latin typeface="Arial" pitchFamily="34" charset="0"/>
                <a:cs typeface="Arial" pitchFamily="34" charset="0"/>
              </a:rPr>
              <a:t>very</a:t>
            </a:r>
            <a:r>
              <a:rPr lang="de-DE" sz="4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4800" dirty="0" err="1" smtClean="0">
                <a:latin typeface="Arial" pitchFamily="34" charset="0"/>
                <a:cs typeface="Arial" pitchFamily="34" charset="0"/>
              </a:rPr>
              <a:t>much</a:t>
            </a:r>
            <a:r>
              <a:rPr lang="de-DE" sz="4800" dirty="0" smtClean="0">
                <a:latin typeface="Arial" pitchFamily="34" charset="0"/>
                <a:cs typeface="Arial" pitchFamily="34" charset="0"/>
              </a:rPr>
              <a:t>!</a:t>
            </a:r>
            <a:endParaRPr lang="de-DE" sz="4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H.-S. Bosch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64C83E-3A65-48F1-90A6-4B84A971561A}" type="slidenum">
              <a:rPr lang="de-DE" smtClean="0"/>
              <a:pPr/>
              <a:t>34</a:t>
            </a:fld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Major </a:t>
            </a:r>
            <a:r>
              <a:rPr lang="de-DE" dirty="0" err="1" smtClean="0"/>
              <a:t>components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Wendelstein 7-X</a:t>
            </a:r>
            <a:endParaRPr lang="de-DE" dirty="0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259632" y="6503633"/>
            <a:ext cx="6408712" cy="365125"/>
          </a:xfrm>
        </p:spPr>
        <p:txBody>
          <a:bodyPr/>
          <a:lstStyle/>
          <a:p>
            <a:r>
              <a:rPr lang="en-US" dirty="0" smtClean="0"/>
              <a:t>Technological challenges in the construction of </a:t>
            </a:r>
            <a:r>
              <a:rPr lang="en-US" dirty="0" err="1" smtClean="0"/>
              <a:t>Wendelstein</a:t>
            </a:r>
            <a:r>
              <a:rPr lang="en-US" dirty="0" smtClean="0"/>
              <a:t> 7-X</a:t>
            </a:r>
            <a:endParaRPr lang="de-DE" dirty="0"/>
          </a:p>
        </p:txBody>
      </p:sp>
      <p:pic>
        <p:nvPicPr>
          <p:cNvPr id="11" name="Grafik 10" descr="W7X Sma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5875" y="764704"/>
            <a:ext cx="7943954" cy="5616624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3581028" y="5087119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 smtClean="0"/>
              <a:t>plasma</a:t>
            </a:r>
            <a:endParaRPr lang="de-DE" sz="2000" dirty="0"/>
          </a:p>
        </p:txBody>
      </p:sp>
      <p:grpSp>
        <p:nvGrpSpPr>
          <p:cNvPr id="5" name="Gruppieren 14"/>
          <p:cNvGrpSpPr/>
          <p:nvPr/>
        </p:nvGrpSpPr>
        <p:grpSpPr>
          <a:xfrm>
            <a:off x="6212582" y="4080892"/>
            <a:ext cx="2594173" cy="1856194"/>
            <a:chOff x="6010275" y="4152900"/>
            <a:chExt cx="2594173" cy="1856194"/>
          </a:xfrm>
        </p:grpSpPr>
        <p:sp>
          <p:nvSpPr>
            <p:cNvPr id="16" name="Textfeld 15"/>
            <p:cNvSpPr txBox="1"/>
            <p:nvPr/>
          </p:nvSpPr>
          <p:spPr>
            <a:xfrm>
              <a:off x="6516216" y="5301208"/>
              <a:ext cx="208823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 smtClean="0"/>
                <a:t>50 non-</a:t>
              </a:r>
              <a:r>
                <a:rPr lang="de-DE" sz="2000" dirty="0" err="1" smtClean="0"/>
                <a:t>planar</a:t>
              </a:r>
              <a:r>
                <a:rPr lang="de-DE" sz="2000" dirty="0" smtClean="0"/>
                <a:t/>
              </a:r>
              <a:br>
                <a:rPr lang="de-DE" sz="2000" dirty="0" smtClean="0"/>
              </a:br>
              <a:r>
                <a:rPr lang="de-DE" sz="2000" dirty="0" smtClean="0"/>
                <a:t>20 </a:t>
              </a:r>
              <a:r>
                <a:rPr lang="de-DE" sz="2000" dirty="0" err="1" smtClean="0"/>
                <a:t>planar</a:t>
              </a:r>
              <a:r>
                <a:rPr lang="de-DE" sz="2000" dirty="0" smtClean="0"/>
                <a:t> SC </a:t>
              </a:r>
              <a:r>
                <a:rPr lang="de-DE" sz="2000" dirty="0" err="1" smtClean="0"/>
                <a:t>coils</a:t>
              </a:r>
              <a:endParaRPr lang="de-DE" sz="2000" dirty="0"/>
            </a:p>
          </p:txBody>
        </p:sp>
        <p:sp>
          <p:nvSpPr>
            <p:cNvPr id="17" name="Freihandform 16"/>
            <p:cNvSpPr/>
            <p:nvPr/>
          </p:nvSpPr>
          <p:spPr bwMode="auto">
            <a:xfrm>
              <a:off x="6010275" y="4333875"/>
              <a:ext cx="721965" cy="1399381"/>
            </a:xfrm>
            <a:custGeom>
              <a:avLst/>
              <a:gdLst>
                <a:gd name="connsiteX0" fmla="*/ 847725 w 847725"/>
                <a:gd name="connsiteY0" fmla="*/ 1257300 h 1352550"/>
                <a:gd name="connsiteX1" fmla="*/ 190500 w 847725"/>
                <a:gd name="connsiteY1" fmla="*/ 1143000 h 1352550"/>
                <a:gd name="connsiteX2" fmla="*/ 0 w 847725"/>
                <a:gd name="connsiteY2" fmla="*/ 0 h 1352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47725" h="1352550">
                  <a:moveTo>
                    <a:pt x="847725" y="1257300"/>
                  </a:moveTo>
                  <a:cubicBezTo>
                    <a:pt x="589756" y="1304925"/>
                    <a:pt x="331787" y="1352550"/>
                    <a:pt x="190500" y="1143000"/>
                  </a:cubicBezTo>
                  <a:cubicBezTo>
                    <a:pt x="49213" y="933450"/>
                    <a:pt x="24606" y="466725"/>
                    <a:pt x="0" y="0"/>
                  </a:cubicBez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MT Condensed" pitchFamily="34" charset="0"/>
              </a:endParaRPr>
            </a:p>
          </p:txBody>
        </p:sp>
        <p:sp>
          <p:nvSpPr>
            <p:cNvPr id="18" name="Freihandform 17"/>
            <p:cNvSpPr/>
            <p:nvPr/>
          </p:nvSpPr>
          <p:spPr bwMode="auto">
            <a:xfrm>
              <a:off x="6305550" y="4152900"/>
              <a:ext cx="942975" cy="1600200"/>
            </a:xfrm>
            <a:custGeom>
              <a:avLst/>
              <a:gdLst>
                <a:gd name="connsiteX0" fmla="*/ 428625 w 942975"/>
                <a:gd name="connsiteY0" fmla="*/ 1476375 h 1598613"/>
                <a:gd name="connsiteX1" fmla="*/ 85725 w 942975"/>
                <a:gd name="connsiteY1" fmla="*/ 1352550 h 1598613"/>
                <a:gd name="connsiteX2" fmla="*/ 942975 w 942975"/>
                <a:gd name="connsiteY2" fmla="*/ 0 h 159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2975" h="1598613">
                  <a:moveTo>
                    <a:pt x="428625" y="1476375"/>
                  </a:moveTo>
                  <a:cubicBezTo>
                    <a:pt x="214312" y="1537494"/>
                    <a:pt x="0" y="1598613"/>
                    <a:pt x="85725" y="1352550"/>
                  </a:cubicBezTo>
                  <a:cubicBezTo>
                    <a:pt x="171450" y="1106487"/>
                    <a:pt x="557212" y="553243"/>
                    <a:pt x="942975" y="0"/>
                  </a:cubicBez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MT Condensed" pitchFamily="34" charset="0"/>
              </a:endParaRPr>
            </a:p>
          </p:txBody>
        </p:sp>
      </p:grpSp>
      <p:grpSp>
        <p:nvGrpSpPr>
          <p:cNvPr id="6" name="Gruppieren 18"/>
          <p:cNvGrpSpPr/>
          <p:nvPr/>
        </p:nvGrpSpPr>
        <p:grpSpPr>
          <a:xfrm>
            <a:off x="6240016" y="2987427"/>
            <a:ext cx="2724472" cy="417190"/>
            <a:chOff x="6181725" y="3059435"/>
            <a:chExt cx="2724472" cy="417190"/>
          </a:xfrm>
        </p:grpSpPr>
        <p:sp>
          <p:nvSpPr>
            <p:cNvPr id="20" name="Textfeld 19"/>
            <p:cNvSpPr txBox="1"/>
            <p:nvPr/>
          </p:nvSpPr>
          <p:spPr>
            <a:xfrm>
              <a:off x="7789565" y="3059435"/>
              <a:ext cx="11166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 smtClean="0"/>
                <a:t>He </a:t>
              </a:r>
              <a:r>
                <a:rPr lang="de-DE" sz="2000" dirty="0" err="1" smtClean="0"/>
                <a:t>pipes</a:t>
              </a:r>
              <a:endParaRPr lang="de-DE" sz="2000" dirty="0"/>
            </a:p>
          </p:txBody>
        </p:sp>
        <p:sp>
          <p:nvSpPr>
            <p:cNvPr id="21" name="Freihandform 20"/>
            <p:cNvSpPr/>
            <p:nvPr/>
          </p:nvSpPr>
          <p:spPr bwMode="auto">
            <a:xfrm>
              <a:off x="6181725" y="3144838"/>
              <a:ext cx="1752600" cy="331787"/>
            </a:xfrm>
            <a:custGeom>
              <a:avLst/>
              <a:gdLst>
                <a:gd name="connsiteX0" fmla="*/ 1752600 w 1752600"/>
                <a:gd name="connsiteY0" fmla="*/ 112712 h 331787"/>
                <a:gd name="connsiteX1" fmla="*/ 609600 w 1752600"/>
                <a:gd name="connsiteY1" fmla="*/ 36512 h 331787"/>
                <a:gd name="connsiteX2" fmla="*/ 0 w 1752600"/>
                <a:gd name="connsiteY2" fmla="*/ 331787 h 331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52600" h="331787">
                  <a:moveTo>
                    <a:pt x="1752600" y="112712"/>
                  </a:moveTo>
                  <a:cubicBezTo>
                    <a:pt x="1327150" y="56356"/>
                    <a:pt x="901700" y="0"/>
                    <a:pt x="609600" y="36512"/>
                  </a:cubicBezTo>
                  <a:cubicBezTo>
                    <a:pt x="317500" y="73025"/>
                    <a:pt x="158750" y="202406"/>
                    <a:pt x="0" y="331787"/>
                  </a:cubicBez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MT Condensed" pitchFamily="34" charset="0"/>
              </a:endParaRPr>
            </a:p>
          </p:txBody>
        </p:sp>
      </p:grpSp>
      <p:grpSp>
        <p:nvGrpSpPr>
          <p:cNvPr id="7" name="Gruppieren 57"/>
          <p:cNvGrpSpPr/>
          <p:nvPr/>
        </p:nvGrpSpPr>
        <p:grpSpPr>
          <a:xfrm>
            <a:off x="2398043" y="764704"/>
            <a:ext cx="2232248" cy="1008112"/>
            <a:chOff x="2195736" y="764704"/>
            <a:chExt cx="2232248" cy="1008112"/>
          </a:xfrm>
        </p:grpSpPr>
        <p:sp>
          <p:nvSpPr>
            <p:cNvPr id="23" name="Textfeld 22"/>
            <p:cNvSpPr txBox="1"/>
            <p:nvPr/>
          </p:nvSpPr>
          <p:spPr>
            <a:xfrm>
              <a:off x="2195736" y="764704"/>
              <a:ext cx="12583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 smtClean="0"/>
                <a:t> 254 </a:t>
              </a:r>
              <a:r>
                <a:rPr lang="de-DE" sz="2000" dirty="0" err="1" smtClean="0"/>
                <a:t>ports</a:t>
              </a:r>
              <a:endParaRPr lang="de-DE" sz="2000" dirty="0"/>
            </a:p>
          </p:txBody>
        </p:sp>
        <p:sp>
          <p:nvSpPr>
            <p:cNvPr id="24" name="Freihandform 23"/>
            <p:cNvSpPr/>
            <p:nvPr/>
          </p:nvSpPr>
          <p:spPr bwMode="auto">
            <a:xfrm>
              <a:off x="3407643" y="967681"/>
              <a:ext cx="1020341" cy="805135"/>
            </a:xfrm>
            <a:custGeom>
              <a:avLst/>
              <a:gdLst>
                <a:gd name="connsiteX0" fmla="*/ 0 w 1171575"/>
                <a:gd name="connsiteY0" fmla="*/ 11112 h 649287"/>
                <a:gd name="connsiteX1" fmla="*/ 847725 w 1171575"/>
                <a:gd name="connsiteY1" fmla="*/ 106362 h 649287"/>
                <a:gd name="connsiteX2" fmla="*/ 1171575 w 1171575"/>
                <a:gd name="connsiteY2" fmla="*/ 649287 h 649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71575" h="649287">
                  <a:moveTo>
                    <a:pt x="0" y="11112"/>
                  </a:moveTo>
                  <a:cubicBezTo>
                    <a:pt x="326231" y="5556"/>
                    <a:pt x="652463" y="0"/>
                    <a:pt x="847725" y="106362"/>
                  </a:cubicBezTo>
                  <a:cubicBezTo>
                    <a:pt x="1042987" y="212724"/>
                    <a:pt x="1107281" y="431005"/>
                    <a:pt x="1171575" y="649287"/>
                  </a:cubicBez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MT Condensed" pitchFamily="34" charset="0"/>
              </a:endParaRPr>
            </a:p>
          </p:txBody>
        </p:sp>
      </p:grpSp>
      <p:grpSp>
        <p:nvGrpSpPr>
          <p:cNvPr id="8" name="Gruppieren 24"/>
          <p:cNvGrpSpPr/>
          <p:nvPr/>
        </p:nvGrpSpPr>
        <p:grpSpPr>
          <a:xfrm>
            <a:off x="214561" y="1469926"/>
            <a:ext cx="2528317" cy="1015663"/>
            <a:chOff x="12254" y="1541934"/>
            <a:chExt cx="2528317" cy="1015663"/>
          </a:xfrm>
        </p:grpSpPr>
        <p:sp>
          <p:nvSpPr>
            <p:cNvPr id="26" name="Textfeld 25"/>
            <p:cNvSpPr txBox="1"/>
            <p:nvPr/>
          </p:nvSpPr>
          <p:spPr>
            <a:xfrm>
              <a:off x="12254" y="1541934"/>
              <a:ext cx="223224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 err="1" smtClean="0"/>
                <a:t>access</a:t>
              </a:r>
              <a:r>
                <a:rPr lang="de-DE" sz="2000" dirty="0" smtClean="0"/>
                <a:t> </a:t>
              </a:r>
              <a:r>
                <a:rPr lang="de-DE" sz="2000" dirty="0" err="1" smtClean="0"/>
                <a:t>domes</a:t>
              </a:r>
              <a:r>
                <a:rPr lang="de-DE" sz="2000" dirty="0" smtClean="0"/>
                <a:t> </a:t>
              </a:r>
              <a:r>
                <a:rPr lang="de-DE" sz="2000" dirty="0" err="1" smtClean="0"/>
                <a:t>and</a:t>
              </a:r>
              <a:r>
                <a:rPr lang="de-DE" sz="2000" dirty="0" smtClean="0"/>
                <a:t> </a:t>
              </a:r>
              <a:r>
                <a:rPr lang="de-DE" sz="2000" dirty="0" err="1" smtClean="0"/>
                <a:t>instrumentation</a:t>
              </a:r>
              <a:r>
                <a:rPr lang="de-DE" sz="2000" dirty="0" smtClean="0"/>
                <a:t> </a:t>
              </a:r>
              <a:r>
                <a:rPr lang="de-DE" sz="2000" dirty="0" err="1" smtClean="0"/>
                <a:t>plugins</a:t>
              </a:r>
              <a:endParaRPr lang="de-DE" sz="2000" dirty="0"/>
            </a:p>
          </p:txBody>
        </p:sp>
        <p:sp>
          <p:nvSpPr>
            <p:cNvPr id="27" name="Freihandform 26"/>
            <p:cNvSpPr/>
            <p:nvPr/>
          </p:nvSpPr>
          <p:spPr bwMode="auto">
            <a:xfrm>
              <a:off x="1835696" y="1916833"/>
              <a:ext cx="704875" cy="432048"/>
            </a:xfrm>
            <a:custGeom>
              <a:avLst/>
              <a:gdLst>
                <a:gd name="connsiteX0" fmla="*/ 0 w 1171575"/>
                <a:gd name="connsiteY0" fmla="*/ 11112 h 649287"/>
                <a:gd name="connsiteX1" fmla="*/ 847725 w 1171575"/>
                <a:gd name="connsiteY1" fmla="*/ 106362 h 649287"/>
                <a:gd name="connsiteX2" fmla="*/ 1171575 w 1171575"/>
                <a:gd name="connsiteY2" fmla="*/ 649287 h 649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71575" h="649287">
                  <a:moveTo>
                    <a:pt x="0" y="11112"/>
                  </a:moveTo>
                  <a:cubicBezTo>
                    <a:pt x="326231" y="5556"/>
                    <a:pt x="652463" y="0"/>
                    <a:pt x="847725" y="106362"/>
                  </a:cubicBezTo>
                  <a:cubicBezTo>
                    <a:pt x="1042987" y="212724"/>
                    <a:pt x="1107281" y="431005"/>
                    <a:pt x="1171575" y="649287"/>
                  </a:cubicBez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MT Condensed" pitchFamily="34" charset="0"/>
              </a:endParaRPr>
            </a:p>
          </p:txBody>
        </p:sp>
      </p:grpSp>
      <p:grpSp>
        <p:nvGrpSpPr>
          <p:cNvPr id="9" name="Gruppieren 56"/>
          <p:cNvGrpSpPr/>
          <p:nvPr/>
        </p:nvGrpSpPr>
        <p:grpSpPr>
          <a:xfrm>
            <a:off x="244659" y="764704"/>
            <a:ext cx="3403701" cy="1045666"/>
            <a:chOff x="42352" y="764704"/>
            <a:chExt cx="3403701" cy="1045666"/>
          </a:xfrm>
        </p:grpSpPr>
        <p:sp>
          <p:nvSpPr>
            <p:cNvPr id="29" name="Textfeld 28"/>
            <p:cNvSpPr txBox="1"/>
            <p:nvPr/>
          </p:nvSpPr>
          <p:spPr>
            <a:xfrm>
              <a:off x="42352" y="764704"/>
              <a:ext cx="187220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 err="1" smtClean="0"/>
                <a:t>cryostat</a:t>
              </a:r>
              <a:r>
                <a:rPr lang="de-DE" sz="2000" dirty="0" smtClean="0"/>
                <a:t> </a:t>
              </a:r>
              <a:r>
                <a:rPr lang="de-DE" sz="2000" dirty="0" err="1" smtClean="0"/>
                <a:t>vessel</a:t>
              </a:r>
              <a:r>
                <a:rPr lang="de-DE" sz="2000" dirty="0" smtClean="0"/>
                <a:t/>
              </a:r>
              <a:br>
                <a:rPr lang="de-DE" sz="2000" dirty="0" smtClean="0"/>
              </a:br>
              <a:r>
                <a:rPr lang="de-DE" sz="2000" dirty="0" smtClean="0"/>
                <a:t>~ 500 </a:t>
              </a:r>
              <a:r>
                <a:rPr lang="de-DE" sz="2000" dirty="0" err="1" smtClean="0"/>
                <a:t>openings</a:t>
              </a:r>
              <a:endParaRPr lang="de-DE" sz="2000" dirty="0"/>
            </a:p>
          </p:txBody>
        </p:sp>
        <p:sp>
          <p:nvSpPr>
            <p:cNvPr id="30" name="Freihandform 29"/>
            <p:cNvSpPr/>
            <p:nvPr/>
          </p:nvSpPr>
          <p:spPr bwMode="auto">
            <a:xfrm rot="1028464" flipH="1">
              <a:off x="1676981" y="1154857"/>
              <a:ext cx="1769072" cy="655513"/>
            </a:xfrm>
            <a:custGeom>
              <a:avLst/>
              <a:gdLst>
                <a:gd name="connsiteX0" fmla="*/ 1752600 w 1752600"/>
                <a:gd name="connsiteY0" fmla="*/ 112712 h 331787"/>
                <a:gd name="connsiteX1" fmla="*/ 609600 w 1752600"/>
                <a:gd name="connsiteY1" fmla="*/ 36512 h 331787"/>
                <a:gd name="connsiteX2" fmla="*/ 0 w 1752600"/>
                <a:gd name="connsiteY2" fmla="*/ 331787 h 331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52600" h="331787">
                  <a:moveTo>
                    <a:pt x="1752600" y="112712"/>
                  </a:moveTo>
                  <a:cubicBezTo>
                    <a:pt x="1327150" y="56356"/>
                    <a:pt x="901700" y="0"/>
                    <a:pt x="609600" y="36512"/>
                  </a:cubicBezTo>
                  <a:cubicBezTo>
                    <a:pt x="317500" y="73025"/>
                    <a:pt x="158750" y="202406"/>
                    <a:pt x="0" y="331787"/>
                  </a:cubicBez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MT Condensed" pitchFamily="34" charset="0"/>
              </a:endParaRPr>
            </a:p>
          </p:txBody>
        </p:sp>
      </p:grpSp>
      <p:grpSp>
        <p:nvGrpSpPr>
          <p:cNvPr id="10" name="Gruppieren 30"/>
          <p:cNvGrpSpPr/>
          <p:nvPr/>
        </p:nvGrpSpPr>
        <p:grpSpPr>
          <a:xfrm>
            <a:off x="154682" y="2961903"/>
            <a:ext cx="2372172" cy="707886"/>
            <a:chOff x="-47625" y="3033911"/>
            <a:chExt cx="2372172" cy="707886"/>
          </a:xfrm>
        </p:grpSpPr>
        <p:sp>
          <p:nvSpPr>
            <p:cNvPr id="32" name="Textfeld 31"/>
            <p:cNvSpPr txBox="1"/>
            <p:nvPr/>
          </p:nvSpPr>
          <p:spPr>
            <a:xfrm>
              <a:off x="-47625" y="3033911"/>
              <a:ext cx="1800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 smtClean="0"/>
                <a:t>3d-shaped</a:t>
              </a:r>
              <a:br>
                <a:rPr lang="de-DE" sz="2000" dirty="0" smtClean="0"/>
              </a:br>
              <a:r>
                <a:rPr lang="de-DE" sz="2000" dirty="0" err="1" smtClean="0"/>
                <a:t>plasma</a:t>
              </a:r>
              <a:r>
                <a:rPr lang="de-DE" sz="2000" dirty="0" smtClean="0"/>
                <a:t> </a:t>
              </a:r>
              <a:r>
                <a:rPr lang="de-DE" sz="2000" dirty="0" err="1" smtClean="0"/>
                <a:t>vessel</a:t>
              </a:r>
              <a:endParaRPr lang="de-DE" sz="2000" dirty="0"/>
            </a:p>
          </p:txBody>
        </p:sp>
        <p:sp>
          <p:nvSpPr>
            <p:cNvPr id="33" name="Freihandform 32"/>
            <p:cNvSpPr/>
            <p:nvPr/>
          </p:nvSpPr>
          <p:spPr bwMode="auto">
            <a:xfrm>
              <a:off x="1619672" y="3284984"/>
              <a:ext cx="704875" cy="432048"/>
            </a:xfrm>
            <a:custGeom>
              <a:avLst/>
              <a:gdLst>
                <a:gd name="connsiteX0" fmla="*/ 0 w 1171575"/>
                <a:gd name="connsiteY0" fmla="*/ 11112 h 649287"/>
                <a:gd name="connsiteX1" fmla="*/ 847725 w 1171575"/>
                <a:gd name="connsiteY1" fmla="*/ 106362 h 649287"/>
                <a:gd name="connsiteX2" fmla="*/ 1171575 w 1171575"/>
                <a:gd name="connsiteY2" fmla="*/ 649287 h 649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71575" h="649287">
                  <a:moveTo>
                    <a:pt x="0" y="11112"/>
                  </a:moveTo>
                  <a:cubicBezTo>
                    <a:pt x="326231" y="5556"/>
                    <a:pt x="652463" y="0"/>
                    <a:pt x="847725" y="106362"/>
                  </a:cubicBezTo>
                  <a:cubicBezTo>
                    <a:pt x="1042987" y="212724"/>
                    <a:pt x="1107281" y="431005"/>
                    <a:pt x="1171575" y="649287"/>
                  </a:cubicBez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MT Condensed" pitchFamily="34" charset="0"/>
              </a:endParaRPr>
            </a:p>
          </p:txBody>
        </p:sp>
      </p:grpSp>
      <p:grpSp>
        <p:nvGrpSpPr>
          <p:cNvPr id="14" name="Gruppieren 33"/>
          <p:cNvGrpSpPr/>
          <p:nvPr/>
        </p:nvGrpSpPr>
        <p:grpSpPr>
          <a:xfrm>
            <a:off x="213692" y="4005064"/>
            <a:ext cx="2457178" cy="768484"/>
            <a:chOff x="11385" y="4077072"/>
            <a:chExt cx="2457178" cy="768484"/>
          </a:xfrm>
        </p:grpSpPr>
        <p:sp>
          <p:nvSpPr>
            <p:cNvPr id="35" name="Textfeld 34"/>
            <p:cNvSpPr txBox="1"/>
            <p:nvPr/>
          </p:nvSpPr>
          <p:spPr>
            <a:xfrm>
              <a:off x="11385" y="4137670"/>
              <a:ext cx="187220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 smtClean="0"/>
                <a:t>2500 in-</a:t>
              </a:r>
              <a:r>
                <a:rPr lang="de-DE" sz="2000" dirty="0" err="1" smtClean="0"/>
                <a:t>vessel</a:t>
              </a:r>
              <a:r>
                <a:rPr lang="de-DE" sz="2000" dirty="0" smtClean="0"/>
                <a:t/>
              </a:r>
              <a:br>
                <a:rPr lang="de-DE" sz="2000" dirty="0" smtClean="0"/>
              </a:br>
              <a:r>
                <a:rPr lang="de-DE" sz="2000" dirty="0" err="1" smtClean="0"/>
                <a:t>components</a:t>
              </a:r>
              <a:endParaRPr lang="de-DE" sz="2000" dirty="0"/>
            </a:p>
          </p:txBody>
        </p:sp>
        <p:sp>
          <p:nvSpPr>
            <p:cNvPr id="36" name="Freihandform 35"/>
            <p:cNvSpPr/>
            <p:nvPr/>
          </p:nvSpPr>
          <p:spPr bwMode="auto">
            <a:xfrm rot="10800000" flipH="1">
              <a:off x="1763688" y="4077072"/>
              <a:ext cx="704875" cy="432048"/>
            </a:xfrm>
            <a:custGeom>
              <a:avLst/>
              <a:gdLst>
                <a:gd name="connsiteX0" fmla="*/ 0 w 1171575"/>
                <a:gd name="connsiteY0" fmla="*/ 11112 h 649287"/>
                <a:gd name="connsiteX1" fmla="*/ 847725 w 1171575"/>
                <a:gd name="connsiteY1" fmla="*/ 106362 h 649287"/>
                <a:gd name="connsiteX2" fmla="*/ 1171575 w 1171575"/>
                <a:gd name="connsiteY2" fmla="*/ 649287 h 649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71575" h="649287">
                  <a:moveTo>
                    <a:pt x="0" y="11112"/>
                  </a:moveTo>
                  <a:cubicBezTo>
                    <a:pt x="326231" y="5556"/>
                    <a:pt x="652463" y="0"/>
                    <a:pt x="847725" y="106362"/>
                  </a:cubicBezTo>
                  <a:cubicBezTo>
                    <a:pt x="1042987" y="212724"/>
                    <a:pt x="1107281" y="431005"/>
                    <a:pt x="1171575" y="649287"/>
                  </a:cubicBez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MT Condensed" pitchFamily="34" charset="0"/>
              </a:endParaRPr>
            </a:p>
          </p:txBody>
        </p:sp>
      </p:grpSp>
      <p:grpSp>
        <p:nvGrpSpPr>
          <p:cNvPr id="15" name="Gruppieren 36"/>
          <p:cNvGrpSpPr/>
          <p:nvPr/>
        </p:nvGrpSpPr>
        <p:grpSpPr>
          <a:xfrm>
            <a:off x="813098" y="4725144"/>
            <a:ext cx="2073796" cy="815315"/>
            <a:chOff x="610791" y="4797152"/>
            <a:chExt cx="2073796" cy="815315"/>
          </a:xfrm>
        </p:grpSpPr>
        <p:sp>
          <p:nvSpPr>
            <p:cNvPr id="38" name="Textfeld 37"/>
            <p:cNvSpPr txBox="1"/>
            <p:nvPr/>
          </p:nvSpPr>
          <p:spPr>
            <a:xfrm>
              <a:off x="610791" y="4904581"/>
              <a:ext cx="156090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 smtClean="0"/>
                <a:t>14 HTSC</a:t>
              </a:r>
              <a:br>
                <a:rPr lang="de-DE" sz="2000" dirty="0" smtClean="0"/>
              </a:br>
              <a:r>
                <a:rPr lang="de-DE" sz="2000" dirty="0" err="1" smtClean="0"/>
                <a:t>current</a:t>
              </a:r>
              <a:r>
                <a:rPr lang="de-DE" sz="2000" dirty="0" smtClean="0"/>
                <a:t> </a:t>
              </a:r>
              <a:r>
                <a:rPr lang="de-DE" sz="2000" dirty="0" err="1" smtClean="0"/>
                <a:t>leads</a:t>
              </a:r>
              <a:endParaRPr lang="de-DE" sz="2000" dirty="0"/>
            </a:p>
          </p:txBody>
        </p:sp>
        <p:sp>
          <p:nvSpPr>
            <p:cNvPr id="39" name="Freihandform 38"/>
            <p:cNvSpPr/>
            <p:nvPr/>
          </p:nvSpPr>
          <p:spPr bwMode="auto">
            <a:xfrm rot="10800000" flipH="1">
              <a:off x="1979712" y="4797152"/>
              <a:ext cx="704875" cy="432048"/>
            </a:xfrm>
            <a:custGeom>
              <a:avLst/>
              <a:gdLst>
                <a:gd name="connsiteX0" fmla="*/ 0 w 1171575"/>
                <a:gd name="connsiteY0" fmla="*/ 11112 h 649287"/>
                <a:gd name="connsiteX1" fmla="*/ 847725 w 1171575"/>
                <a:gd name="connsiteY1" fmla="*/ 106362 h 649287"/>
                <a:gd name="connsiteX2" fmla="*/ 1171575 w 1171575"/>
                <a:gd name="connsiteY2" fmla="*/ 649287 h 649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71575" h="649287">
                  <a:moveTo>
                    <a:pt x="0" y="11112"/>
                  </a:moveTo>
                  <a:cubicBezTo>
                    <a:pt x="326231" y="5556"/>
                    <a:pt x="652463" y="0"/>
                    <a:pt x="847725" y="106362"/>
                  </a:cubicBezTo>
                  <a:cubicBezTo>
                    <a:pt x="1042987" y="212724"/>
                    <a:pt x="1107281" y="431005"/>
                    <a:pt x="1171575" y="649287"/>
                  </a:cubicBez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MT Condensed" pitchFamily="34" charset="0"/>
              </a:endParaRPr>
            </a:p>
          </p:txBody>
        </p:sp>
      </p:grpSp>
      <p:grpSp>
        <p:nvGrpSpPr>
          <p:cNvPr id="19" name="Gruppieren 39"/>
          <p:cNvGrpSpPr/>
          <p:nvPr/>
        </p:nvGrpSpPr>
        <p:grpSpPr>
          <a:xfrm>
            <a:off x="6214467" y="2348880"/>
            <a:ext cx="2808312" cy="403795"/>
            <a:chOff x="6012160" y="2420888"/>
            <a:chExt cx="2808312" cy="403795"/>
          </a:xfrm>
        </p:grpSpPr>
        <p:sp>
          <p:nvSpPr>
            <p:cNvPr id="41" name="Textfeld 40"/>
            <p:cNvSpPr txBox="1"/>
            <p:nvPr/>
          </p:nvSpPr>
          <p:spPr>
            <a:xfrm>
              <a:off x="7524328" y="2420888"/>
              <a:ext cx="12961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 smtClean="0"/>
                <a:t>SC </a:t>
              </a:r>
              <a:r>
                <a:rPr lang="de-DE" sz="2000" dirty="0" err="1" smtClean="0"/>
                <a:t>bus</a:t>
              </a:r>
              <a:r>
                <a:rPr lang="de-DE" sz="2000" dirty="0" smtClean="0"/>
                <a:t> bar</a:t>
              </a:r>
              <a:endParaRPr lang="de-DE" sz="2000" dirty="0"/>
            </a:p>
          </p:txBody>
        </p:sp>
        <p:sp>
          <p:nvSpPr>
            <p:cNvPr id="42" name="Freihandform 41"/>
            <p:cNvSpPr/>
            <p:nvPr/>
          </p:nvSpPr>
          <p:spPr bwMode="auto">
            <a:xfrm>
              <a:off x="6012160" y="2492896"/>
              <a:ext cx="1608584" cy="331787"/>
            </a:xfrm>
            <a:custGeom>
              <a:avLst/>
              <a:gdLst>
                <a:gd name="connsiteX0" fmla="*/ 1752600 w 1752600"/>
                <a:gd name="connsiteY0" fmla="*/ 112712 h 331787"/>
                <a:gd name="connsiteX1" fmla="*/ 609600 w 1752600"/>
                <a:gd name="connsiteY1" fmla="*/ 36512 h 331787"/>
                <a:gd name="connsiteX2" fmla="*/ 0 w 1752600"/>
                <a:gd name="connsiteY2" fmla="*/ 331787 h 331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52600" h="331787">
                  <a:moveTo>
                    <a:pt x="1752600" y="112712"/>
                  </a:moveTo>
                  <a:cubicBezTo>
                    <a:pt x="1327150" y="56356"/>
                    <a:pt x="901700" y="0"/>
                    <a:pt x="609600" y="36512"/>
                  </a:cubicBezTo>
                  <a:cubicBezTo>
                    <a:pt x="317500" y="73025"/>
                    <a:pt x="158750" y="202406"/>
                    <a:pt x="0" y="331787"/>
                  </a:cubicBez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MT Condensed" pitchFamily="34" charset="0"/>
              </a:endParaRPr>
            </a:p>
          </p:txBody>
        </p:sp>
      </p:grpSp>
      <p:grpSp>
        <p:nvGrpSpPr>
          <p:cNvPr id="22" name="Gruppieren 42"/>
          <p:cNvGrpSpPr/>
          <p:nvPr/>
        </p:nvGrpSpPr>
        <p:grpSpPr>
          <a:xfrm>
            <a:off x="3717429" y="3688457"/>
            <a:ext cx="1440160" cy="779200"/>
            <a:chOff x="3515122" y="3760465"/>
            <a:chExt cx="1440160" cy="779200"/>
          </a:xfrm>
        </p:grpSpPr>
        <p:sp>
          <p:nvSpPr>
            <p:cNvPr id="44" name="Textfeld 43"/>
            <p:cNvSpPr txBox="1"/>
            <p:nvPr/>
          </p:nvSpPr>
          <p:spPr>
            <a:xfrm>
              <a:off x="3515122" y="4139555"/>
              <a:ext cx="14401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 err="1" smtClean="0"/>
                <a:t>cryo</a:t>
              </a:r>
              <a:r>
                <a:rPr lang="de-DE" sz="2000" dirty="0" smtClean="0"/>
                <a:t> </a:t>
              </a:r>
              <a:r>
                <a:rPr lang="de-DE" sz="2000" dirty="0" err="1" smtClean="0"/>
                <a:t>feet</a:t>
              </a:r>
              <a:endParaRPr lang="de-DE" sz="2000" dirty="0"/>
            </a:p>
          </p:txBody>
        </p:sp>
        <p:sp>
          <p:nvSpPr>
            <p:cNvPr id="45" name="Freihandform 44"/>
            <p:cNvSpPr/>
            <p:nvPr/>
          </p:nvSpPr>
          <p:spPr bwMode="auto">
            <a:xfrm rot="10800000" flipH="1">
              <a:off x="4245868" y="3760465"/>
              <a:ext cx="205011" cy="432048"/>
            </a:xfrm>
            <a:custGeom>
              <a:avLst/>
              <a:gdLst>
                <a:gd name="connsiteX0" fmla="*/ 0 w 1171575"/>
                <a:gd name="connsiteY0" fmla="*/ 11112 h 649287"/>
                <a:gd name="connsiteX1" fmla="*/ 847725 w 1171575"/>
                <a:gd name="connsiteY1" fmla="*/ 106362 h 649287"/>
                <a:gd name="connsiteX2" fmla="*/ 1171575 w 1171575"/>
                <a:gd name="connsiteY2" fmla="*/ 649287 h 649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71575" h="649287">
                  <a:moveTo>
                    <a:pt x="0" y="11112"/>
                  </a:moveTo>
                  <a:cubicBezTo>
                    <a:pt x="326231" y="5556"/>
                    <a:pt x="652463" y="0"/>
                    <a:pt x="847725" y="106362"/>
                  </a:cubicBezTo>
                  <a:cubicBezTo>
                    <a:pt x="1042987" y="212724"/>
                    <a:pt x="1107281" y="431005"/>
                    <a:pt x="1171575" y="649287"/>
                  </a:cubicBez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MT Condensed" pitchFamily="34" charset="0"/>
              </a:endParaRPr>
            </a:p>
          </p:txBody>
        </p:sp>
      </p:grpSp>
      <p:grpSp>
        <p:nvGrpSpPr>
          <p:cNvPr id="25" name="Gruppieren 45"/>
          <p:cNvGrpSpPr/>
          <p:nvPr/>
        </p:nvGrpSpPr>
        <p:grpSpPr>
          <a:xfrm>
            <a:off x="4270251" y="4221088"/>
            <a:ext cx="1656184" cy="760150"/>
            <a:chOff x="4067944" y="4293096"/>
            <a:chExt cx="1656184" cy="760150"/>
          </a:xfrm>
        </p:grpSpPr>
        <p:sp>
          <p:nvSpPr>
            <p:cNvPr id="47" name="Textfeld 46"/>
            <p:cNvSpPr txBox="1"/>
            <p:nvPr/>
          </p:nvSpPr>
          <p:spPr>
            <a:xfrm>
              <a:off x="4067944" y="4653136"/>
              <a:ext cx="16561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 err="1" smtClean="0"/>
                <a:t>machine</a:t>
              </a:r>
              <a:r>
                <a:rPr lang="de-DE" sz="2000" dirty="0" smtClean="0"/>
                <a:t> </a:t>
              </a:r>
              <a:r>
                <a:rPr lang="de-DE" sz="2000" dirty="0" err="1" smtClean="0"/>
                <a:t>base</a:t>
              </a:r>
              <a:endParaRPr lang="de-DE" sz="2000" dirty="0"/>
            </a:p>
          </p:txBody>
        </p:sp>
        <p:sp>
          <p:nvSpPr>
            <p:cNvPr id="48" name="Freihandform 47"/>
            <p:cNvSpPr/>
            <p:nvPr/>
          </p:nvSpPr>
          <p:spPr bwMode="auto">
            <a:xfrm rot="10800000" flipH="1">
              <a:off x="5148064" y="4293096"/>
              <a:ext cx="205011" cy="432048"/>
            </a:xfrm>
            <a:custGeom>
              <a:avLst/>
              <a:gdLst>
                <a:gd name="connsiteX0" fmla="*/ 0 w 1171575"/>
                <a:gd name="connsiteY0" fmla="*/ 11112 h 649287"/>
                <a:gd name="connsiteX1" fmla="*/ 847725 w 1171575"/>
                <a:gd name="connsiteY1" fmla="*/ 106362 h 649287"/>
                <a:gd name="connsiteX2" fmla="*/ 1171575 w 1171575"/>
                <a:gd name="connsiteY2" fmla="*/ 649287 h 649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71575" h="649287">
                  <a:moveTo>
                    <a:pt x="0" y="11112"/>
                  </a:moveTo>
                  <a:cubicBezTo>
                    <a:pt x="326231" y="5556"/>
                    <a:pt x="652463" y="0"/>
                    <a:pt x="847725" y="106362"/>
                  </a:cubicBezTo>
                  <a:cubicBezTo>
                    <a:pt x="1042987" y="212724"/>
                    <a:pt x="1107281" y="431005"/>
                    <a:pt x="1171575" y="649287"/>
                  </a:cubicBez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MT Condensed" pitchFamily="34" charset="0"/>
              </a:endParaRPr>
            </a:p>
          </p:txBody>
        </p:sp>
      </p:grpSp>
      <p:grpSp>
        <p:nvGrpSpPr>
          <p:cNvPr id="28" name="Gruppieren 48"/>
          <p:cNvGrpSpPr/>
          <p:nvPr/>
        </p:nvGrpSpPr>
        <p:grpSpPr>
          <a:xfrm>
            <a:off x="3982219" y="4653136"/>
            <a:ext cx="2880320" cy="1696254"/>
            <a:chOff x="3779912" y="4725144"/>
            <a:chExt cx="2880320" cy="1696254"/>
          </a:xfrm>
        </p:grpSpPr>
        <p:sp>
          <p:nvSpPr>
            <p:cNvPr id="50" name="Textfeld 49"/>
            <p:cNvSpPr txBox="1"/>
            <p:nvPr/>
          </p:nvSpPr>
          <p:spPr>
            <a:xfrm>
              <a:off x="3779912" y="6021288"/>
              <a:ext cx="28803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 err="1" smtClean="0"/>
                <a:t>central</a:t>
              </a:r>
              <a:r>
                <a:rPr lang="de-DE" sz="2000" dirty="0" smtClean="0"/>
                <a:t> </a:t>
              </a:r>
              <a:r>
                <a:rPr lang="de-DE" sz="2000" dirty="0" err="1" smtClean="0"/>
                <a:t>support</a:t>
              </a:r>
              <a:r>
                <a:rPr lang="de-DE" sz="2000" dirty="0" smtClean="0"/>
                <a:t> ring</a:t>
              </a:r>
              <a:endParaRPr lang="de-DE" sz="2000" dirty="0"/>
            </a:p>
          </p:txBody>
        </p:sp>
        <p:sp>
          <p:nvSpPr>
            <p:cNvPr id="51" name="Freihandform 50"/>
            <p:cNvSpPr/>
            <p:nvPr/>
          </p:nvSpPr>
          <p:spPr bwMode="auto">
            <a:xfrm rot="10800000" flipH="1">
              <a:off x="5508104" y="4725144"/>
              <a:ext cx="277019" cy="1368152"/>
            </a:xfrm>
            <a:custGeom>
              <a:avLst/>
              <a:gdLst>
                <a:gd name="connsiteX0" fmla="*/ 0 w 1171575"/>
                <a:gd name="connsiteY0" fmla="*/ 11112 h 649287"/>
                <a:gd name="connsiteX1" fmla="*/ 847725 w 1171575"/>
                <a:gd name="connsiteY1" fmla="*/ 106362 h 649287"/>
                <a:gd name="connsiteX2" fmla="*/ 1171575 w 1171575"/>
                <a:gd name="connsiteY2" fmla="*/ 649287 h 649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71575" h="649287">
                  <a:moveTo>
                    <a:pt x="0" y="11112"/>
                  </a:moveTo>
                  <a:cubicBezTo>
                    <a:pt x="326231" y="5556"/>
                    <a:pt x="652463" y="0"/>
                    <a:pt x="847725" y="106362"/>
                  </a:cubicBezTo>
                  <a:cubicBezTo>
                    <a:pt x="1042987" y="212724"/>
                    <a:pt x="1107281" y="431005"/>
                    <a:pt x="1171575" y="649287"/>
                  </a:cubicBez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MT Condensed" pitchFamily="34" charset="0"/>
              </a:endParaRPr>
            </a:p>
          </p:txBody>
        </p:sp>
      </p:grpSp>
      <p:grpSp>
        <p:nvGrpSpPr>
          <p:cNvPr id="31" name="Gruppieren 51"/>
          <p:cNvGrpSpPr/>
          <p:nvPr/>
        </p:nvGrpSpPr>
        <p:grpSpPr>
          <a:xfrm>
            <a:off x="735707" y="4365104"/>
            <a:ext cx="3318520" cy="1998375"/>
            <a:chOff x="533400" y="4437112"/>
            <a:chExt cx="3318520" cy="1998375"/>
          </a:xfrm>
        </p:grpSpPr>
        <p:sp>
          <p:nvSpPr>
            <p:cNvPr id="53" name="Textfeld 52"/>
            <p:cNvSpPr txBox="1"/>
            <p:nvPr/>
          </p:nvSpPr>
          <p:spPr>
            <a:xfrm>
              <a:off x="533400" y="5727601"/>
              <a:ext cx="33185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 smtClean="0"/>
                <a:t>thermal </a:t>
              </a:r>
              <a:r>
                <a:rPr lang="de-DE" sz="2000" dirty="0" err="1" smtClean="0"/>
                <a:t>insulation</a:t>
              </a:r>
              <a:r>
                <a:rPr lang="de-DE" sz="2000" dirty="0" smtClean="0"/>
                <a:t/>
              </a:r>
              <a:br>
                <a:rPr lang="de-DE" sz="2000" dirty="0" smtClean="0"/>
              </a:br>
              <a:r>
                <a:rPr lang="de-DE" sz="2000" dirty="0" smtClean="0"/>
                <a:t>MLI </a:t>
              </a:r>
              <a:r>
                <a:rPr lang="de-DE" sz="2000" dirty="0" err="1" smtClean="0"/>
                <a:t>and</a:t>
              </a:r>
              <a:r>
                <a:rPr lang="de-DE" sz="2000" dirty="0" smtClean="0"/>
                <a:t> He gas </a:t>
              </a:r>
              <a:r>
                <a:rPr lang="de-DE" sz="2000" dirty="0" err="1" smtClean="0"/>
                <a:t>cooled</a:t>
              </a:r>
              <a:r>
                <a:rPr lang="de-DE" sz="2000" dirty="0" smtClean="0"/>
                <a:t> </a:t>
              </a:r>
              <a:r>
                <a:rPr lang="de-DE" sz="2000" dirty="0" err="1" smtClean="0"/>
                <a:t>shield</a:t>
              </a:r>
              <a:endParaRPr lang="de-DE" sz="2000" dirty="0"/>
            </a:p>
          </p:txBody>
        </p:sp>
        <p:sp>
          <p:nvSpPr>
            <p:cNvPr id="54" name="Freihandform 53"/>
            <p:cNvSpPr/>
            <p:nvPr/>
          </p:nvSpPr>
          <p:spPr bwMode="auto">
            <a:xfrm rot="10800000" flipH="1">
              <a:off x="2843808" y="4437112"/>
              <a:ext cx="277019" cy="1368152"/>
            </a:xfrm>
            <a:custGeom>
              <a:avLst/>
              <a:gdLst>
                <a:gd name="connsiteX0" fmla="*/ 0 w 1171575"/>
                <a:gd name="connsiteY0" fmla="*/ 11112 h 649287"/>
                <a:gd name="connsiteX1" fmla="*/ 847725 w 1171575"/>
                <a:gd name="connsiteY1" fmla="*/ 106362 h 649287"/>
                <a:gd name="connsiteX2" fmla="*/ 1171575 w 1171575"/>
                <a:gd name="connsiteY2" fmla="*/ 649287 h 649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71575" h="649287">
                  <a:moveTo>
                    <a:pt x="0" y="11112"/>
                  </a:moveTo>
                  <a:cubicBezTo>
                    <a:pt x="326231" y="5556"/>
                    <a:pt x="652463" y="0"/>
                    <a:pt x="847725" y="106362"/>
                  </a:cubicBezTo>
                  <a:cubicBezTo>
                    <a:pt x="1042987" y="212724"/>
                    <a:pt x="1107281" y="431005"/>
                    <a:pt x="1171575" y="649287"/>
                  </a:cubicBez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MT Condensed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H.-S. Bosch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64C83E-3A65-48F1-90A6-4B84A971561A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Major </a:t>
            </a:r>
            <a:r>
              <a:rPr lang="de-DE" dirty="0" err="1" smtClean="0"/>
              <a:t>components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Wendelstein 7-X</a:t>
            </a:r>
            <a:endParaRPr lang="de-DE" dirty="0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259632" y="6503633"/>
            <a:ext cx="6408712" cy="365125"/>
          </a:xfrm>
        </p:spPr>
        <p:txBody>
          <a:bodyPr/>
          <a:lstStyle/>
          <a:p>
            <a:r>
              <a:rPr lang="en-US" dirty="0" smtClean="0"/>
              <a:t>Technological challenges in the construction of </a:t>
            </a:r>
            <a:r>
              <a:rPr lang="en-US" dirty="0" err="1" smtClean="0"/>
              <a:t>Wendelstein</a:t>
            </a:r>
            <a:r>
              <a:rPr lang="en-US" dirty="0" smtClean="0"/>
              <a:t> 7-X</a:t>
            </a:r>
            <a:endParaRPr lang="de-DE" dirty="0"/>
          </a:p>
        </p:txBody>
      </p:sp>
      <p:pic>
        <p:nvPicPr>
          <p:cNvPr id="11" name="Grafik 10" descr="W7X Sma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5875" y="764704"/>
            <a:ext cx="7943954" cy="5616624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3581028" y="5087119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 smtClean="0"/>
              <a:t>plasma</a:t>
            </a:r>
            <a:endParaRPr lang="de-DE" sz="2000" dirty="0"/>
          </a:p>
        </p:txBody>
      </p:sp>
      <p:grpSp>
        <p:nvGrpSpPr>
          <p:cNvPr id="15" name="Gruppieren 14"/>
          <p:cNvGrpSpPr/>
          <p:nvPr/>
        </p:nvGrpSpPr>
        <p:grpSpPr>
          <a:xfrm>
            <a:off x="6212582" y="4080892"/>
            <a:ext cx="2594173" cy="1856194"/>
            <a:chOff x="6010275" y="4152900"/>
            <a:chExt cx="2594173" cy="1856194"/>
          </a:xfrm>
        </p:grpSpPr>
        <p:sp>
          <p:nvSpPr>
            <p:cNvPr id="16" name="Textfeld 15"/>
            <p:cNvSpPr txBox="1"/>
            <p:nvPr/>
          </p:nvSpPr>
          <p:spPr>
            <a:xfrm>
              <a:off x="6516216" y="5301208"/>
              <a:ext cx="208823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 smtClean="0"/>
                <a:t>50 non-</a:t>
              </a:r>
              <a:r>
                <a:rPr lang="de-DE" sz="2000" dirty="0" err="1" smtClean="0"/>
                <a:t>planar</a:t>
              </a:r>
              <a:r>
                <a:rPr lang="de-DE" sz="2000" dirty="0" smtClean="0"/>
                <a:t/>
              </a:r>
              <a:br>
                <a:rPr lang="de-DE" sz="2000" dirty="0" smtClean="0"/>
              </a:br>
              <a:r>
                <a:rPr lang="de-DE" sz="2000" dirty="0" smtClean="0"/>
                <a:t>20 </a:t>
              </a:r>
              <a:r>
                <a:rPr lang="de-DE" sz="2000" dirty="0" err="1" smtClean="0"/>
                <a:t>planar</a:t>
              </a:r>
              <a:r>
                <a:rPr lang="de-DE" sz="2000" dirty="0" smtClean="0"/>
                <a:t> SC </a:t>
              </a:r>
              <a:r>
                <a:rPr lang="de-DE" sz="2000" dirty="0" err="1" smtClean="0"/>
                <a:t>coils</a:t>
              </a:r>
              <a:endParaRPr lang="de-DE" sz="2000" dirty="0"/>
            </a:p>
          </p:txBody>
        </p:sp>
        <p:sp>
          <p:nvSpPr>
            <p:cNvPr id="17" name="Freihandform 16"/>
            <p:cNvSpPr/>
            <p:nvPr/>
          </p:nvSpPr>
          <p:spPr bwMode="auto">
            <a:xfrm>
              <a:off x="6010275" y="4333875"/>
              <a:ext cx="721965" cy="1399381"/>
            </a:xfrm>
            <a:custGeom>
              <a:avLst/>
              <a:gdLst>
                <a:gd name="connsiteX0" fmla="*/ 847725 w 847725"/>
                <a:gd name="connsiteY0" fmla="*/ 1257300 h 1352550"/>
                <a:gd name="connsiteX1" fmla="*/ 190500 w 847725"/>
                <a:gd name="connsiteY1" fmla="*/ 1143000 h 1352550"/>
                <a:gd name="connsiteX2" fmla="*/ 0 w 847725"/>
                <a:gd name="connsiteY2" fmla="*/ 0 h 1352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47725" h="1352550">
                  <a:moveTo>
                    <a:pt x="847725" y="1257300"/>
                  </a:moveTo>
                  <a:cubicBezTo>
                    <a:pt x="589756" y="1304925"/>
                    <a:pt x="331787" y="1352550"/>
                    <a:pt x="190500" y="1143000"/>
                  </a:cubicBezTo>
                  <a:cubicBezTo>
                    <a:pt x="49213" y="933450"/>
                    <a:pt x="24606" y="466725"/>
                    <a:pt x="0" y="0"/>
                  </a:cubicBez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MT Condensed" pitchFamily="34" charset="0"/>
              </a:endParaRPr>
            </a:p>
          </p:txBody>
        </p:sp>
        <p:sp>
          <p:nvSpPr>
            <p:cNvPr id="18" name="Freihandform 17"/>
            <p:cNvSpPr/>
            <p:nvPr/>
          </p:nvSpPr>
          <p:spPr bwMode="auto">
            <a:xfrm>
              <a:off x="6305550" y="4152900"/>
              <a:ext cx="942975" cy="1600200"/>
            </a:xfrm>
            <a:custGeom>
              <a:avLst/>
              <a:gdLst>
                <a:gd name="connsiteX0" fmla="*/ 428625 w 942975"/>
                <a:gd name="connsiteY0" fmla="*/ 1476375 h 1598613"/>
                <a:gd name="connsiteX1" fmla="*/ 85725 w 942975"/>
                <a:gd name="connsiteY1" fmla="*/ 1352550 h 1598613"/>
                <a:gd name="connsiteX2" fmla="*/ 942975 w 942975"/>
                <a:gd name="connsiteY2" fmla="*/ 0 h 159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2975" h="1598613">
                  <a:moveTo>
                    <a:pt x="428625" y="1476375"/>
                  </a:moveTo>
                  <a:cubicBezTo>
                    <a:pt x="214312" y="1537494"/>
                    <a:pt x="0" y="1598613"/>
                    <a:pt x="85725" y="1352550"/>
                  </a:cubicBezTo>
                  <a:cubicBezTo>
                    <a:pt x="171450" y="1106487"/>
                    <a:pt x="557212" y="553243"/>
                    <a:pt x="942975" y="0"/>
                  </a:cubicBez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MT Condensed" pitchFamily="34" charset="0"/>
              </a:endParaRPr>
            </a:p>
          </p:txBody>
        </p:sp>
      </p:grpSp>
      <p:grpSp>
        <p:nvGrpSpPr>
          <p:cNvPr id="19" name="Gruppieren 18"/>
          <p:cNvGrpSpPr/>
          <p:nvPr/>
        </p:nvGrpSpPr>
        <p:grpSpPr>
          <a:xfrm>
            <a:off x="6240016" y="2987427"/>
            <a:ext cx="2724472" cy="417190"/>
            <a:chOff x="6181725" y="3059435"/>
            <a:chExt cx="2724472" cy="417190"/>
          </a:xfrm>
        </p:grpSpPr>
        <p:sp>
          <p:nvSpPr>
            <p:cNvPr id="20" name="Textfeld 19"/>
            <p:cNvSpPr txBox="1"/>
            <p:nvPr/>
          </p:nvSpPr>
          <p:spPr>
            <a:xfrm>
              <a:off x="7789565" y="3059435"/>
              <a:ext cx="11166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 smtClean="0"/>
                <a:t>He </a:t>
              </a:r>
              <a:r>
                <a:rPr lang="de-DE" sz="2000" dirty="0" err="1" smtClean="0"/>
                <a:t>pipes</a:t>
              </a:r>
              <a:endParaRPr lang="de-DE" sz="2000" dirty="0"/>
            </a:p>
          </p:txBody>
        </p:sp>
        <p:sp>
          <p:nvSpPr>
            <p:cNvPr id="21" name="Freihandform 20"/>
            <p:cNvSpPr/>
            <p:nvPr/>
          </p:nvSpPr>
          <p:spPr bwMode="auto">
            <a:xfrm>
              <a:off x="6181725" y="3144838"/>
              <a:ext cx="1752600" cy="331787"/>
            </a:xfrm>
            <a:custGeom>
              <a:avLst/>
              <a:gdLst>
                <a:gd name="connsiteX0" fmla="*/ 1752600 w 1752600"/>
                <a:gd name="connsiteY0" fmla="*/ 112712 h 331787"/>
                <a:gd name="connsiteX1" fmla="*/ 609600 w 1752600"/>
                <a:gd name="connsiteY1" fmla="*/ 36512 h 331787"/>
                <a:gd name="connsiteX2" fmla="*/ 0 w 1752600"/>
                <a:gd name="connsiteY2" fmla="*/ 331787 h 331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52600" h="331787">
                  <a:moveTo>
                    <a:pt x="1752600" y="112712"/>
                  </a:moveTo>
                  <a:cubicBezTo>
                    <a:pt x="1327150" y="56356"/>
                    <a:pt x="901700" y="0"/>
                    <a:pt x="609600" y="36512"/>
                  </a:cubicBezTo>
                  <a:cubicBezTo>
                    <a:pt x="317500" y="73025"/>
                    <a:pt x="158750" y="202406"/>
                    <a:pt x="0" y="331787"/>
                  </a:cubicBez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MT Condensed" pitchFamily="34" charset="0"/>
              </a:endParaRPr>
            </a:p>
          </p:txBody>
        </p:sp>
      </p:grpSp>
      <p:grpSp>
        <p:nvGrpSpPr>
          <p:cNvPr id="58" name="Gruppieren 57"/>
          <p:cNvGrpSpPr/>
          <p:nvPr/>
        </p:nvGrpSpPr>
        <p:grpSpPr>
          <a:xfrm>
            <a:off x="2398043" y="764704"/>
            <a:ext cx="2232248" cy="1008112"/>
            <a:chOff x="2195736" y="764704"/>
            <a:chExt cx="2232248" cy="1008112"/>
          </a:xfrm>
        </p:grpSpPr>
        <p:sp>
          <p:nvSpPr>
            <p:cNvPr id="23" name="Textfeld 22"/>
            <p:cNvSpPr txBox="1"/>
            <p:nvPr/>
          </p:nvSpPr>
          <p:spPr>
            <a:xfrm>
              <a:off x="2195736" y="764704"/>
              <a:ext cx="12583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 smtClean="0"/>
                <a:t> 254 </a:t>
              </a:r>
              <a:r>
                <a:rPr lang="de-DE" sz="2000" dirty="0" err="1" smtClean="0"/>
                <a:t>ports</a:t>
              </a:r>
              <a:endParaRPr lang="de-DE" sz="2000" dirty="0"/>
            </a:p>
          </p:txBody>
        </p:sp>
        <p:sp>
          <p:nvSpPr>
            <p:cNvPr id="24" name="Freihandform 23"/>
            <p:cNvSpPr/>
            <p:nvPr/>
          </p:nvSpPr>
          <p:spPr bwMode="auto">
            <a:xfrm>
              <a:off x="3407643" y="967681"/>
              <a:ext cx="1020341" cy="805135"/>
            </a:xfrm>
            <a:custGeom>
              <a:avLst/>
              <a:gdLst>
                <a:gd name="connsiteX0" fmla="*/ 0 w 1171575"/>
                <a:gd name="connsiteY0" fmla="*/ 11112 h 649287"/>
                <a:gd name="connsiteX1" fmla="*/ 847725 w 1171575"/>
                <a:gd name="connsiteY1" fmla="*/ 106362 h 649287"/>
                <a:gd name="connsiteX2" fmla="*/ 1171575 w 1171575"/>
                <a:gd name="connsiteY2" fmla="*/ 649287 h 649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71575" h="649287">
                  <a:moveTo>
                    <a:pt x="0" y="11112"/>
                  </a:moveTo>
                  <a:cubicBezTo>
                    <a:pt x="326231" y="5556"/>
                    <a:pt x="652463" y="0"/>
                    <a:pt x="847725" y="106362"/>
                  </a:cubicBezTo>
                  <a:cubicBezTo>
                    <a:pt x="1042987" y="212724"/>
                    <a:pt x="1107281" y="431005"/>
                    <a:pt x="1171575" y="649287"/>
                  </a:cubicBez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MT Condensed" pitchFamily="34" charset="0"/>
              </a:endParaRPr>
            </a:p>
          </p:txBody>
        </p:sp>
      </p:grpSp>
      <p:grpSp>
        <p:nvGrpSpPr>
          <p:cNvPr id="25" name="Gruppieren 24"/>
          <p:cNvGrpSpPr/>
          <p:nvPr/>
        </p:nvGrpSpPr>
        <p:grpSpPr>
          <a:xfrm>
            <a:off x="214561" y="1469926"/>
            <a:ext cx="2528317" cy="1015663"/>
            <a:chOff x="12254" y="1541934"/>
            <a:chExt cx="2528317" cy="1015663"/>
          </a:xfrm>
        </p:grpSpPr>
        <p:sp>
          <p:nvSpPr>
            <p:cNvPr id="26" name="Textfeld 25"/>
            <p:cNvSpPr txBox="1"/>
            <p:nvPr/>
          </p:nvSpPr>
          <p:spPr>
            <a:xfrm>
              <a:off x="12254" y="1541934"/>
              <a:ext cx="223224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 err="1" smtClean="0"/>
                <a:t>access</a:t>
              </a:r>
              <a:r>
                <a:rPr lang="de-DE" sz="2000" dirty="0" smtClean="0"/>
                <a:t> </a:t>
              </a:r>
              <a:r>
                <a:rPr lang="de-DE" sz="2000" dirty="0" err="1" smtClean="0"/>
                <a:t>domes</a:t>
              </a:r>
              <a:r>
                <a:rPr lang="de-DE" sz="2000" dirty="0" smtClean="0"/>
                <a:t> </a:t>
              </a:r>
              <a:r>
                <a:rPr lang="de-DE" sz="2000" dirty="0" err="1" smtClean="0"/>
                <a:t>and</a:t>
              </a:r>
              <a:r>
                <a:rPr lang="de-DE" sz="2000" dirty="0" smtClean="0"/>
                <a:t> </a:t>
              </a:r>
              <a:r>
                <a:rPr lang="de-DE" sz="2000" dirty="0" err="1" smtClean="0"/>
                <a:t>instrumentation</a:t>
              </a:r>
              <a:r>
                <a:rPr lang="de-DE" sz="2000" dirty="0" smtClean="0"/>
                <a:t> </a:t>
              </a:r>
              <a:r>
                <a:rPr lang="de-DE" sz="2000" dirty="0" err="1" smtClean="0"/>
                <a:t>plugins</a:t>
              </a:r>
              <a:endParaRPr lang="de-DE" sz="2000" dirty="0"/>
            </a:p>
          </p:txBody>
        </p:sp>
        <p:sp>
          <p:nvSpPr>
            <p:cNvPr id="27" name="Freihandform 26"/>
            <p:cNvSpPr/>
            <p:nvPr/>
          </p:nvSpPr>
          <p:spPr bwMode="auto">
            <a:xfrm>
              <a:off x="1835696" y="1916833"/>
              <a:ext cx="704875" cy="432048"/>
            </a:xfrm>
            <a:custGeom>
              <a:avLst/>
              <a:gdLst>
                <a:gd name="connsiteX0" fmla="*/ 0 w 1171575"/>
                <a:gd name="connsiteY0" fmla="*/ 11112 h 649287"/>
                <a:gd name="connsiteX1" fmla="*/ 847725 w 1171575"/>
                <a:gd name="connsiteY1" fmla="*/ 106362 h 649287"/>
                <a:gd name="connsiteX2" fmla="*/ 1171575 w 1171575"/>
                <a:gd name="connsiteY2" fmla="*/ 649287 h 649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71575" h="649287">
                  <a:moveTo>
                    <a:pt x="0" y="11112"/>
                  </a:moveTo>
                  <a:cubicBezTo>
                    <a:pt x="326231" y="5556"/>
                    <a:pt x="652463" y="0"/>
                    <a:pt x="847725" y="106362"/>
                  </a:cubicBezTo>
                  <a:cubicBezTo>
                    <a:pt x="1042987" y="212724"/>
                    <a:pt x="1107281" y="431005"/>
                    <a:pt x="1171575" y="649287"/>
                  </a:cubicBez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MT Condensed" pitchFamily="34" charset="0"/>
              </a:endParaRPr>
            </a:p>
          </p:txBody>
        </p:sp>
      </p:grpSp>
      <p:grpSp>
        <p:nvGrpSpPr>
          <p:cNvPr id="57" name="Gruppieren 56"/>
          <p:cNvGrpSpPr/>
          <p:nvPr/>
        </p:nvGrpSpPr>
        <p:grpSpPr>
          <a:xfrm>
            <a:off x="244659" y="764704"/>
            <a:ext cx="3403701" cy="1045666"/>
            <a:chOff x="42352" y="764704"/>
            <a:chExt cx="3403701" cy="1045666"/>
          </a:xfrm>
        </p:grpSpPr>
        <p:sp>
          <p:nvSpPr>
            <p:cNvPr id="29" name="Textfeld 28"/>
            <p:cNvSpPr txBox="1"/>
            <p:nvPr/>
          </p:nvSpPr>
          <p:spPr>
            <a:xfrm>
              <a:off x="42352" y="764704"/>
              <a:ext cx="187220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 err="1" smtClean="0"/>
                <a:t>cryostat</a:t>
              </a:r>
              <a:r>
                <a:rPr lang="de-DE" sz="2000" dirty="0" smtClean="0"/>
                <a:t> </a:t>
              </a:r>
              <a:r>
                <a:rPr lang="de-DE" sz="2000" dirty="0" err="1" smtClean="0"/>
                <a:t>vessel</a:t>
              </a:r>
              <a:r>
                <a:rPr lang="de-DE" sz="2000" dirty="0" smtClean="0"/>
                <a:t/>
              </a:r>
              <a:br>
                <a:rPr lang="de-DE" sz="2000" dirty="0" smtClean="0"/>
              </a:br>
              <a:r>
                <a:rPr lang="de-DE" sz="2000" dirty="0" smtClean="0"/>
                <a:t>~ 500 </a:t>
              </a:r>
              <a:r>
                <a:rPr lang="de-DE" sz="2000" dirty="0" err="1" smtClean="0"/>
                <a:t>openings</a:t>
              </a:r>
              <a:endParaRPr lang="de-DE" sz="2000" dirty="0"/>
            </a:p>
          </p:txBody>
        </p:sp>
        <p:sp>
          <p:nvSpPr>
            <p:cNvPr id="30" name="Freihandform 29"/>
            <p:cNvSpPr/>
            <p:nvPr/>
          </p:nvSpPr>
          <p:spPr bwMode="auto">
            <a:xfrm rot="1028464" flipH="1">
              <a:off x="1676981" y="1154857"/>
              <a:ext cx="1769072" cy="655513"/>
            </a:xfrm>
            <a:custGeom>
              <a:avLst/>
              <a:gdLst>
                <a:gd name="connsiteX0" fmla="*/ 1752600 w 1752600"/>
                <a:gd name="connsiteY0" fmla="*/ 112712 h 331787"/>
                <a:gd name="connsiteX1" fmla="*/ 609600 w 1752600"/>
                <a:gd name="connsiteY1" fmla="*/ 36512 h 331787"/>
                <a:gd name="connsiteX2" fmla="*/ 0 w 1752600"/>
                <a:gd name="connsiteY2" fmla="*/ 331787 h 331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52600" h="331787">
                  <a:moveTo>
                    <a:pt x="1752600" y="112712"/>
                  </a:moveTo>
                  <a:cubicBezTo>
                    <a:pt x="1327150" y="56356"/>
                    <a:pt x="901700" y="0"/>
                    <a:pt x="609600" y="36512"/>
                  </a:cubicBezTo>
                  <a:cubicBezTo>
                    <a:pt x="317500" y="73025"/>
                    <a:pt x="158750" y="202406"/>
                    <a:pt x="0" y="331787"/>
                  </a:cubicBez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MT Condensed" pitchFamily="34" charset="0"/>
              </a:endParaRPr>
            </a:p>
          </p:txBody>
        </p:sp>
      </p:grpSp>
      <p:grpSp>
        <p:nvGrpSpPr>
          <p:cNvPr id="31" name="Gruppieren 30"/>
          <p:cNvGrpSpPr/>
          <p:nvPr/>
        </p:nvGrpSpPr>
        <p:grpSpPr>
          <a:xfrm>
            <a:off x="154682" y="2961903"/>
            <a:ext cx="2372172" cy="707886"/>
            <a:chOff x="-47625" y="3033911"/>
            <a:chExt cx="2372172" cy="707886"/>
          </a:xfrm>
        </p:grpSpPr>
        <p:sp>
          <p:nvSpPr>
            <p:cNvPr id="32" name="Textfeld 31"/>
            <p:cNvSpPr txBox="1"/>
            <p:nvPr/>
          </p:nvSpPr>
          <p:spPr>
            <a:xfrm>
              <a:off x="-47625" y="3033911"/>
              <a:ext cx="1800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 smtClean="0"/>
                <a:t>3d-shaped</a:t>
              </a:r>
              <a:br>
                <a:rPr lang="de-DE" sz="2000" dirty="0" smtClean="0"/>
              </a:br>
              <a:r>
                <a:rPr lang="de-DE" sz="2000" dirty="0" err="1" smtClean="0"/>
                <a:t>plasma</a:t>
              </a:r>
              <a:r>
                <a:rPr lang="de-DE" sz="2000" dirty="0" smtClean="0"/>
                <a:t> </a:t>
              </a:r>
              <a:r>
                <a:rPr lang="de-DE" sz="2000" dirty="0" err="1" smtClean="0"/>
                <a:t>vessel</a:t>
              </a:r>
              <a:endParaRPr lang="de-DE" sz="2000" dirty="0"/>
            </a:p>
          </p:txBody>
        </p:sp>
        <p:sp>
          <p:nvSpPr>
            <p:cNvPr id="33" name="Freihandform 32"/>
            <p:cNvSpPr/>
            <p:nvPr/>
          </p:nvSpPr>
          <p:spPr bwMode="auto">
            <a:xfrm>
              <a:off x="1619672" y="3284984"/>
              <a:ext cx="704875" cy="432048"/>
            </a:xfrm>
            <a:custGeom>
              <a:avLst/>
              <a:gdLst>
                <a:gd name="connsiteX0" fmla="*/ 0 w 1171575"/>
                <a:gd name="connsiteY0" fmla="*/ 11112 h 649287"/>
                <a:gd name="connsiteX1" fmla="*/ 847725 w 1171575"/>
                <a:gd name="connsiteY1" fmla="*/ 106362 h 649287"/>
                <a:gd name="connsiteX2" fmla="*/ 1171575 w 1171575"/>
                <a:gd name="connsiteY2" fmla="*/ 649287 h 649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71575" h="649287">
                  <a:moveTo>
                    <a:pt x="0" y="11112"/>
                  </a:moveTo>
                  <a:cubicBezTo>
                    <a:pt x="326231" y="5556"/>
                    <a:pt x="652463" y="0"/>
                    <a:pt x="847725" y="106362"/>
                  </a:cubicBezTo>
                  <a:cubicBezTo>
                    <a:pt x="1042987" y="212724"/>
                    <a:pt x="1107281" y="431005"/>
                    <a:pt x="1171575" y="649287"/>
                  </a:cubicBez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MT Condensed" pitchFamily="34" charset="0"/>
              </a:endParaRPr>
            </a:p>
          </p:txBody>
        </p:sp>
      </p:grpSp>
      <p:grpSp>
        <p:nvGrpSpPr>
          <p:cNvPr id="34" name="Gruppieren 33"/>
          <p:cNvGrpSpPr/>
          <p:nvPr/>
        </p:nvGrpSpPr>
        <p:grpSpPr>
          <a:xfrm>
            <a:off x="213692" y="4005064"/>
            <a:ext cx="2457178" cy="768484"/>
            <a:chOff x="11385" y="4077072"/>
            <a:chExt cx="2457178" cy="768484"/>
          </a:xfrm>
        </p:grpSpPr>
        <p:sp>
          <p:nvSpPr>
            <p:cNvPr id="35" name="Textfeld 34"/>
            <p:cNvSpPr txBox="1"/>
            <p:nvPr/>
          </p:nvSpPr>
          <p:spPr>
            <a:xfrm>
              <a:off x="11385" y="4137670"/>
              <a:ext cx="187220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 smtClean="0"/>
                <a:t>2500 in-</a:t>
              </a:r>
              <a:r>
                <a:rPr lang="de-DE" sz="2000" dirty="0" err="1" smtClean="0"/>
                <a:t>vessel</a:t>
              </a:r>
              <a:r>
                <a:rPr lang="de-DE" sz="2000" dirty="0" smtClean="0"/>
                <a:t/>
              </a:r>
              <a:br>
                <a:rPr lang="de-DE" sz="2000" dirty="0" smtClean="0"/>
              </a:br>
              <a:r>
                <a:rPr lang="de-DE" sz="2000" dirty="0" err="1" smtClean="0"/>
                <a:t>components</a:t>
              </a:r>
              <a:endParaRPr lang="de-DE" sz="2000" dirty="0"/>
            </a:p>
          </p:txBody>
        </p:sp>
        <p:sp>
          <p:nvSpPr>
            <p:cNvPr id="36" name="Freihandform 35"/>
            <p:cNvSpPr/>
            <p:nvPr/>
          </p:nvSpPr>
          <p:spPr bwMode="auto">
            <a:xfrm rot="10800000" flipH="1">
              <a:off x="1763688" y="4077072"/>
              <a:ext cx="704875" cy="432048"/>
            </a:xfrm>
            <a:custGeom>
              <a:avLst/>
              <a:gdLst>
                <a:gd name="connsiteX0" fmla="*/ 0 w 1171575"/>
                <a:gd name="connsiteY0" fmla="*/ 11112 h 649287"/>
                <a:gd name="connsiteX1" fmla="*/ 847725 w 1171575"/>
                <a:gd name="connsiteY1" fmla="*/ 106362 h 649287"/>
                <a:gd name="connsiteX2" fmla="*/ 1171575 w 1171575"/>
                <a:gd name="connsiteY2" fmla="*/ 649287 h 649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71575" h="649287">
                  <a:moveTo>
                    <a:pt x="0" y="11112"/>
                  </a:moveTo>
                  <a:cubicBezTo>
                    <a:pt x="326231" y="5556"/>
                    <a:pt x="652463" y="0"/>
                    <a:pt x="847725" y="106362"/>
                  </a:cubicBezTo>
                  <a:cubicBezTo>
                    <a:pt x="1042987" y="212724"/>
                    <a:pt x="1107281" y="431005"/>
                    <a:pt x="1171575" y="649287"/>
                  </a:cubicBez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MT Condensed" pitchFamily="34" charset="0"/>
              </a:endParaRPr>
            </a:p>
          </p:txBody>
        </p:sp>
      </p:grpSp>
      <p:grpSp>
        <p:nvGrpSpPr>
          <p:cNvPr id="37" name="Gruppieren 36"/>
          <p:cNvGrpSpPr/>
          <p:nvPr/>
        </p:nvGrpSpPr>
        <p:grpSpPr>
          <a:xfrm>
            <a:off x="813098" y="4725144"/>
            <a:ext cx="2073796" cy="815315"/>
            <a:chOff x="610791" y="4797152"/>
            <a:chExt cx="2073796" cy="815315"/>
          </a:xfrm>
        </p:grpSpPr>
        <p:sp>
          <p:nvSpPr>
            <p:cNvPr id="38" name="Textfeld 37"/>
            <p:cNvSpPr txBox="1"/>
            <p:nvPr/>
          </p:nvSpPr>
          <p:spPr>
            <a:xfrm>
              <a:off x="610791" y="4904581"/>
              <a:ext cx="156090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 smtClean="0"/>
                <a:t>14 HTSC</a:t>
              </a:r>
              <a:br>
                <a:rPr lang="de-DE" sz="2000" dirty="0" smtClean="0"/>
              </a:br>
              <a:r>
                <a:rPr lang="de-DE" sz="2000" dirty="0" err="1" smtClean="0"/>
                <a:t>current</a:t>
              </a:r>
              <a:r>
                <a:rPr lang="de-DE" sz="2000" dirty="0" smtClean="0"/>
                <a:t> </a:t>
              </a:r>
              <a:r>
                <a:rPr lang="de-DE" sz="2000" dirty="0" err="1" smtClean="0"/>
                <a:t>leads</a:t>
              </a:r>
              <a:endParaRPr lang="de-DE" sz="2000" dirty="0"/>
            </a:p>
          </p:txBody>
        </p:sp>
        <p:sp>
          <p:nvSpPr>
            <p:cNvPr id="39" name="Freihandform 38"/>
            <p:cNvSpPr/>
            <p:nvPr/>
          </p:nvSpPr>
          <p:spPr bwMode="auto">
            <a:xfrm rot="10800000" flipH="1">
              <a:off x="1979712" y="4797152"/>
              <a:ext cx="704875" cy="432048"/>
            </a:xfrm>
            <a:custGeom>
              <a:avLst/>
              <a:gdLst>
                <a:gd name="connsiteX0" fmla="*/ 0 w 1171575"/>
                <a:gd name="connsiteY0" fmla="*/ 11112 h 649287"/>
                <a:gd name="connsiteX1" fmla="*/ 847725 w 1171575"/>
                <a:gd name="connsiteY1" fmla="*/ 106362 h 649287"/>
                <a:gd name="connsiteX2" fmla="*/ 1171575 w 1171575"/>
                <a:gd name="connsiteY2" fmla="*/ 649287 h 649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71575" h="649287">
                  <a:moveTo>
                    <a:pt x="0" y="11112"/>
                  </a:moveTo>
                  <a:cubicBezTo>
                    <a:pt x="326231" y="5556"/>
                    <a:pt x="652463" y="0"/>
                    <a:pt x="847725" y="106362"/>
                  </a:cubicBezTo>
                  <a:cubicBezTo>
                    <a:pt x="1042987" y="212724"/>
                    <a:pt x="1107281" y="431005"/>
                    <a:pt x="1171575" y="649287"/>
                  </a:cubicBez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MT Condensed" pitchFamily="34" charset="0"/>
              </a:endParaRPr>
            </a:p>
          </p:txBody>
        </p:sp>
      </p:grpSp>
      <p:grpSp>
        <p:nvGrpSpPr>
          <p:cNvPr id="40" name="Gruppieren 39"/>
          <p:cNvGrpSpPr/>
          <p:nvPr/>
        </p:nvGrpSpPr>
        <p:grpSpPr>
          <a:xfrm>
            <a:off x="6214467" y="2348880"/>
            <a:ext cx="2808312" cy="403795"/>
            <a:chOff x="6012160" y="2420888"/>
            <a:chExt cx="2808312" cy="403795"/>
          </a:xfrm>
        </p:grpSpPr>
        <p:sp>
          <p:nvSpPr>
            <p:cNvPr id="41" name="Textfeld 40"/>
            <p:cNvSpPr txBox="1"/>
            <p:nvPr/>
          </p:nvSpPr>
          <p:spPr>
            <a:xfrm>
              <a:off x="7524328" y="2420888"/>
              <a:ext cx="12961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 smtClean="0"/>
                <a:t>SC </a:t>
              </a:r>
              <a:r>
                <a:rPr lang="de-DE" sz="2000" dirty="0" err="1" smtClean="0"/>
                <a:t>bus</a:t>
              </a:r>
              <a:r>
                <a:rPr lang="de-DE" sz="2000" dirty="0" smtClean="0"/>
                <a:t> bar</a:t>
              </a:r>
              <a:endParaRPr lang="de-DE" sz="2000" dirty="0"/>
            </a:p>
          </p:txBody>
        </p:sp>
        <p:sp>
          <p:nvSpPr>
            <p:cNvPr id="42" name="Freihandform 41"/>
            <p:cNvSpPr/>
            <p:nvPr/>
          </p:nvSpPr>
          <p:spPr bwMode="auto">
            <a:xfrm>
              <a:off x="6012160" y="2492896"/>
              <a:ext cx="1608584" cy="331787"/>
            </a:xfrm>
            <a:custGeom>
              <a:avLst/>
              <a:gdLst>
                <a:gd name="connsiteX0" fmla="*/ 1752600 w 1752600"/>
                <a:gd name="connsiteY0" fmla="*/ 112712 h 331787"/>
                <a:gd name="connsiteX1" fmla="*/ 609600 w 1752600"/>
                <a:gd name="connsiteY1" fmla="*/ 36512 h 331787"/>
                <a:gd name="connsiteX2" fmla="*/ 0 w 1752600"/>
                <a:gd name="connsiteY2" fmla="*/ 331787 h 331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52600" h="331787">
                  <a:moveTo>
                    <a:pt x="1752600" y="112712"/>
                  </a:moveTo>
                  <a:cubicBezTo>
                    <a:pt x="1327150" y="56356"/>
                    <a:pt x="901700" y="0"/>
                    <a:pt x="609600" y="36512"/>
                  </a:cubicBezTo>
                  <a:cubicBezTo>
                    <a:pt x="317500" y="73025"/>
                    <a:pt x="158750" y="202406"/>
                    <a:pt x="0" y="331787"/>
                  </a:cubicBez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MT Condensed" pitchFamily="34" charset="0"/>
              </a:endParaRPr>
            </a:p>
          </p:txBody>
        </p:sp>
      </p:grpSp>
      <p:grpSp>
        <p:nvGrpSpPr>
          <p:cNvPr id="49" name="Gruppieren 48"/>
          <p:cNvGrpSpPr/>
          <p:nvPr/>
        </p:nvGrpSpPr>
        <p:grpSpPr>
          <a:xfrm>
            <a:off x="3982219" y="4653136"/>
            <a:ext cx="2880320" cy="1696254"/>
            <a:chOff x="3779912" y="4725144"/>
            <a:chExt cx="2880320" cy="1696254"/>
          </a:xfrm>
        </p:grpSpPr>
        <p:sp>
          <p:nvSpPr>
            <p:cNvPr id="50" name="Textfeld 49"/>
            <p:cNvSpPr txBox="1"/>
            <p:nvPr/>
          </p:nvSpPr>
          <p:spPr>
            <a:xfrm>
              <a:off x="3779912" y="6021288"/>
              <a:ext cx="28803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 err="1" smtClean="0"/>
                <a:t>central</a:t>
              </a:r>
              <a:r>
                <a:rPr lang="de-DE" sz="2000" dirty="0" smtClean="0"/>
                <a:t> </a:t>
              </a:r>
              <a:r>
                <a:rPr lang="de-DE" sz="2000" dirty="0" err="1" smtClean="0"/>
                <a:t>support</a:t>
              </a:r>
              <a:r>
                <a:rPr lang="de-DE" sz="2000" dirty="0" smtClean="0"/>
                <a:t> ring</a:t>
              </a:r>
              <a:endParaRPr lang="de-DE" sz="2000" dirty="0"/>
            </a:p>
          </p:txBody>
        </p:sp>
        <p:sp>
          <p:nvSpPr>
            <p:cNvPr id="51" name="Freihandform 50"/>
            <p:cNvSpPr/>
            <p:nvPr/>
          </p:nvSpPr>
          <p:spPr bwMode="auto">
            <a:xfrm rot="10800000" flipH="1">
              <a:off x="5508104" y="4725144"/>
              <a:ext cx="277019" cy="1368152"/>
            </a:xfrm>
            <a:custGeom>
              <a:avLst/>
              <a:gdLst>
                <a:gd name="connsiteX0" fmla="*/ 0 w 1171575"/>
                <a:gd name="connsiteY0" fmla="*/ 11112 h 649287"/>
                <a:gd name="connsiteX1" fmla="*/ 847725 w 1171575"/>
                <a:gd name="connsiteY1" fmla="*/ 106362 h 649287"/>
                <a:gd name="connsiteX2" fmla="*/ 1171575 w 1171575"/>
                <a:gd name="connsiteY2" fmla="*/ 649287 h 649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71575" h="649287">
                  <a:moveTo>
                    <a:pt x="0" y="11112"/>
                  </a:moveTo>
                  <a:cubicBezTo>
                    <a:pt x="326231" y="5556"/>
                    <a:pt x="652463" y="0"/>
                    <a:pt x="847725" y="106362"/>
                  </a:cubicBezTo>
                  <a:cubicBezTo>
                    <a:pt x="1042987" y="212724"/>
                    <a:pt x="1107281" y="431005"/>
                    <a:pt x="1171575" y="649287"/>
                  </a:cubicBez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MT Condensed" pitchFamily="34" charset="0"/>
              </a:endParaRPr>
            </a:p>
          </p:txBody>
        </p:sp>
      </p:grpSp>
      <p:sp>
        <p:nvSpPr>
          <p:cNvPr id="55" name="Textfeld 54"/>
          <p:cNvSpPr txBox="1"/>
          <p:nvPr/>
        </p:nvSpPr>
        <p:spPr>
          <a:xfrm>
            <a:off x="4499992" y="836712"/>
            <a:ext cx="4536504" cy="257762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  <a:buClr>
                <a:srgbClr val="0070C0"/>
              </a:buClr>
              <a:buFont typeface="Arial" pitchFamily="34" charset="0"/>
              <a:buChar char="•"/>
            </a:pPr>
            <a:r>
              <a:rPr lang="de-DE" b="1" dirty="0" smtClean="0">
                <a:latin typeface="Arial" pitchFamily="34" charset="0"/>
                <a:cs typeface="Arial" pitchFamily="34" charset="0"/>
              </a:rPr>
              <a:t> 5.5/0.53 m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major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minor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plasma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radius</a:t>
            </a:r>
            <a:endParaRPr lang="de-DE" b="1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300"/>
              </a:spcAft>
              <a:buClr>
                <a:srgbClr val="0070C0"/>
              </a:buClr>
              <a:buFont typeface="Arial" pitchFamily="34" charset="0"/>
              <a:buChar char="•"/>
            </a:pPr>
            <a:r>
              <a:rPr lang="de-DE" b="1" dirty="0" smtClean="0">
                <a:latin typeface="Arial" pitchFamily="34" charset="0"/>
                <a:cs typeface="Arial" pitchFamily="34" charset="0"/>
              </a:rPr>
              <a:t> 30 m</a:t>
            </a:r>
            <a:r>
              <a:rPr lang="de-DE" b="1" baseline="30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plasma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volume</a:t>
            </a:r>
            <a:endParaRPr lang="de-DE" b="1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300"/>
              </a:spcAft>
              <a:buClr>
                <a:srgbClr val="0070C0"/>
              </a:buClr>
              <a:buFont typeface="Arial" pitchFamily="34" charset="0"/>
              <a:buChar char="•"/>
            </a:pPr>
            <a:r>
              <a:rPr lang="de-DE" b="1" dirty="0" smtClean="0">
                <a:latin typeface="Arial" pitchFamily="34" charset="0"/>
                <a:cs typeface="Arial" pitchFamily="34" charset="0"/>
              </a:rPr>
              <a:t> 70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superconducting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NbTi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coils</a:t>
            </a:r>
            <a:endParaRPr lang="de-DE" b="1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300"/>
              </a:spcAft>
              <a:buClr>
                <a:srgbClr val="0070C0"/>
              </a:buClr>
              <a:buFont typeface="Arial" pitchFamily="34" charset="0"/>
              <a:buChar char="•"/>
            </a:pPr>
            <a:r>
              <a:rPr lang="de-DE" b="1" dirty="0" smtClean="0">
                <a:latin typeface="Arial" pitchFamily="34" charset="0"/>
                <a:cs typeface="Arial" pitchFamily="34" charset="0"/>
              </a:rPr>
              <a:t> 3 T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magnetic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induction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on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axis</a:t>
            </a:r>
            <a:endParaRPr lang="de-DE" b="1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300"/>
              </a:spcAft>
              <a:buClr>
                <a:srgbClr val="0070C0"/>
              </a:buClr>
              <a:buFont typeface="Arial" pitchFamily="34" charset="0"/>
              <a:buChar char="•"/>
            </a:pPr>
            <a:r>
              <a:rPr lang="de-DE" b="1" dirty="0" smtClean="0">
                <a:latin typeface="Arial" pitchFamily="34" charset="0"/>
                <a:cs typeface="Arial" pitchFamily="34" charset="0"/>
              </a:rPr>
              <a:t> 254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ports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120 different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types</a:t>
            </a:r>
            <a:endParaRPr lang="de-DE" b="1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300"/>
              </a:spcAft>
              <a:buClr>
                <a:srgbClr val="0070C0"/>
              </a:buClr>
              <a:buFont typeface="Arial" pitchFamily="34" charset="0"/>
              <a:buChar char="•"/>
            </a:pPr>
            <a:r>
              <a:rPr lang="de-DE" b="1" dirty="0" smtClean="0">
                <a:latin typeface="Arial" pitchFamily="34" charset="0"/>
                <a:cs typeface="Arial" pitchFamily="34" charset="0"/>
              </a:rPr>
              <a:t> 725 t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mass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with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425 t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cold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mass</a:t>
            </a:r>
            <a:endParaRPr lang="de-DE" b="1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300"/>
              </a:spcAft>
              <a:buClr>
                <a:srgbClr val="0070C0"/>
              </a:buClr>
              <a:buFont typeface="Arial" pitchFamily="34" charset="0"/>
              <a:buChar char="•"/>
            </a:pPr>
            <a:r>
              <a:rPr lang="de-DE" b="1" dirty="0" smtClean="0">
                <a:latin typeface="Arial" pitchFamily="34" charset="0"/>
                <a:cs typeface="Arial" pitchFamily="34" charset="0"/>
              </a:rPr>
              <a:t> 265 m</a:t>
            </a:r>
            <a:r>
              <a:rPr lang="de-DE" b="1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in-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vessel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components</a:t>
            </a:r>
            <a:endParaRPr lang="de-DE" b="1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300"/>
              </a:spcAft>
              <a:buClr>
                <a:srgbClr val="0070C0"/>
              </a:buClr>
              <a:buFont typeface="Arial" pitchFamily="34" charset="0"/>
              <a:buChar char="•"/>
            </a:pPr>
            <a:r>
              <a:rPr lang="de-DE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height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4.5 m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diameter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16 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H.-S. Bosch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64C83E-3A65-48F1-90A6-4B84A971561A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Outline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259632" y="6503633"/>
            <a:ext cx="6408712" cy="365125"/>
          </a:xfrm>
        </p:spPr>
        <p:txBody>
          <a:bodyPr/>
          <a:lstStyle/>
          <a:p>
            <a:r>
              <a:rPr lang="en-US" dirty="0" smtClean="0"/>
              <a:t>Technological challenges in the construction of </a:t>
            </a:r>
            <a:r>
              <a:rPr lang="en-US" dirty="0" err="1" smtClean="0"/>
              <a:t>Wendelstein</a:t>
            </a:r>
            <a:r>
              <a:rPr lang="en-US" dirty="0" smtClean="0"/>
              <a:t> 7-X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683568" y="1844824"/>
            <a:ext cx="65527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bg1">
                  <a:lumMod val="85000"/>
                </a:schemeClr>
              </a:buClr>
              <a:buSzPct val="120000"/>
              <a:buFont typeface="Arial" pitchFamily="34" charset="0"/>
              <a:buChar char="•"/>
            </a:pPr>
            <a:r>
              <a:rPr lang="de-DE" sz="2400" dirty="0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 </a:t>
            </a:r>
            <a:r>
              <a:rPr lang="de-DE" sz="2400" dirty="0" err="1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Arial MT Condensed" pitchFamily="34" charset="0"/>
                <a:cs typeface="Arial" pitchFamily="34" charset="0"/>
              </a:rPr>
              <a:t>Introduction</a:t>
            </a:r>
            <a:endParaRPr lang="de-DE" sz="2400" dirty="0" smtClean="0">
              <a:solidFill>
                <a:schemeClr val="bg1">
                  <a:lumMod val="85000"/>
                </a:schemeClr>
              </a:solidFill>
              <a:latin typeface="Arial" pitchFamily="34" charset="0"/>
              <a:ea typeface="Arial MT Condensed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  <a:buClr>
                <a:srgbClr val="0070C0"/>
              </a:buClr>
              <a:buSzPct val="120000"/>
              <a:buFont typeface="Arial" pitchFamily="34" charset="0"/>
              <a:buChar char="•"/>
            </a:pPr>
            <a:r>
              <a:rPr lang="de-DE" sz="2400" dirty="0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 Technical </a:t>
            </a:r>
            <a:r>
              <a:rPr lang="de-DE" sz="2400" dirty="0" err="1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challenges</a:t>
            </a:r>
            <a:r>
              <a:rPr lang="de-DE" sz="2400" dirty="0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 </a:t>
            </a:r>
            <a:r>
              <a:rPr lang="de-DE" sz="2400" dirty="0" err="1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of</a:t>
            </a:r>
            <a:r>
              <a:rPr lang="de-DE" sz="2400" dirty="0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 </a:t>
            </a:r>
            <a:r>
              <a:rPr lang="de-DE" sz="2400" dirty="0" err="1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components</a:t>
            </a:r>
            <a:endParaRPr lang="de-DE" sz="2400" dirty="0" smtClean="0">
              <a:latin typeface="Arial" pitchFamily="34" charset="0"/>
              <a:ea typeface="Arial MT Condensed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  <a:buClr>
                <a:schemeClr val="bg1">
                  <a:lumMod val="85000"/>
                </a:schemeClr>
              </a:buClr>
              <a:buSzPct val="120000"/>
              <a:buFont typeface="Arial" pitchFamily="34" charset="0"/>
              <a:buChar char="•"/>
            </a:pPr>
            <a:r>
              <a:rPr lang="de-DE" sz="2400" dirty="0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 </a:t>
            </a:r>
            <a:r>
              <a:rPr lang="de-DE" sz="2400" dirty="0" err="1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Arial MT Condensed" pitchFamily="34" charset="0"/>
                <a:cs typeface="Arial" pitchFamily="34" charset="0"/>
              </a:rPr>
              <a:t>Assembly</a:t>
            </a:r>
            <a:r>
              <a:rPr lang="de-DE" sz="2400" dirty="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Arial MT Condensed" pitchFamily="34" charset="0"/>
                <a:cs typeface="Arial" pitchFamily="34" charset="0"/>
              </a:rPr>
              <a:t> </a:t>
            </a:r>
            <a:r>
              <a:rPr lang="de-DE" sz="2400" dirty="0" err="1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Arial MT Condensed" pitchFamily="34" charset="0"/>
                <a:cs typeface="Arial" pitchFamily="34" charset="0"/>
              </a:rPr>
              <a:t>status</a:t>
            </a:r>
            <a:r>
              <a:rPr lang="de-DE" sz="2400" dirty="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Arial MT Condensed" pitchFamily="34" charset="0"/>
                <a:cs typeface="Arial" pitchFamily="34" charset="0"/>
              </a:rPr>
              <a:t> </a:t>
            </a:r>
            <a:r>
              <a:rPr lang="de-DE" sz="2400" dirty="0" err="1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Arial MT Condensed" pitchFamily="34" charset="0"/>
                <a:cs typeface="Arial" pitchFamily="34" charset="0"/>
              </a:rPr>
              <a:t>and</a:t>
            </a:r>
            <a:r>
              <a:rPr lang="de-DE" sz="2400" dirty="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Arial MT Condensed" pitchFamily="34" charset="0"/>
                <a:cs typeface="Arial" pitchFamily="34" charset="0"/>
              </a:rPr>
              <a:t> </a:t>
            </a:r>
            <a:r>
              <a:rPr lang="de-DE" sz="2400" dirty="0" err="1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Arial MT Condensed" pitchFamily="34" charset="0"/>
                <a:cs typeface="Arial" pitchFamily="34" charset="0"/>
              </a:rPr>
              <a:t>future</a:t>
            </a:r>
            <a:r>
              <a:rPr lang="de-DE" sz="2400" dirty="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Arial MT Condensed" pitchFamily="34" charset="0"/>
                <a:cs typeface="Arial" pitchFamily="34" charset="0"/>
              </a:rPr>
              <a:t> </a:t>
            </a:r>
            <a:r>
              <a:rPr lang="de-DE" sz="2400" dirty="0" err="1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Arial MT Condensed" pitchFamily="34" charset="0"/>
                <a:cs typeface="Arial" pitchFamily="34" charset="0"/>
              </a:rPr>
              <a:t>work</a:t>
            </a:r>
            <a:r>
              <a:rPr lang="de-DE" sz="2400" dirty="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Arial MT Condensed" pitchFamily="34" charset="0"/>
                <a:cs typeface="Arial" pitchFamily="34" charset="0"/>
              </a:rPr>
              <a:t> </a:t>
            </a:r>
            <a:r>
              <a:rPr lang="de-DE" sz="2400" dirty="0" err="1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Arial MT Condensed" pitchFamily="34" charset="0"/>
                <a:cs typeface="Arial" pitchFamily="34" charset="0"/>
              </a:rPr>
              <a:t>packages</a:t>
            </a:r>
            <a:endParaRPr lang="de-DE" sz="2400" dirty="0" smtClean="0">
              <a:solidFill>
                <a:schemeClr val="bg1">
                  <a:lumMod val="85000"/>
                </a:schemeClr>
              </a:solidFill>
              <a:latin typeface="Arial" pitchFamily="34" charset="0"/>
              <a:ea typeface="Arial MT Condensed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  <a:buClr>
                <a:schemeClr val="bg1">
                  <a:lumMod val="85000"/>
                </a:schemeClr>
              </a:buClr>
              <a:buSzPct val="120000"/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Arial MT Condensed" pitchFamily="34" charset="0"/>
                <a:cs typeface="Arial" pitchFamily="34" charset="0"/>
              </a:rPr>
              <a:t> Outlook: </a:t>
            </a:r>
            <a:r>
              <a:rPr lang="de-DE" sz="2400" dirty="0" err="1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Arial MT Condensed" pitchFamily="34" charset="0"/>
                <a:cs typeface="Arial" pitchFamily="34" charset="0"/>
              </a:rPr>
              <a:t>commissioning</a:t>
            </a:r>
            <a:r>
              <a:rPr lang="de-DE" sz="2400" dirty="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Arial MT Condensed" pitchFamily="34" charset="0"/>
                <a:cs typeface="Arial" pitchFamily="34" charset="0"/>
              </a:rPr>
              <a:t>, </a:t>
            </a:r>
            <a:r>
              <a:rPr lang="de-DE" sz="2400" dirty="0" err="1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Arial MT Condensed" pitchFamily="34" charset="0"/>
                <a:cs typeface="Arial" pitchFamily="34" charset="0"/>
              </a:rPr>
              <a:t>operation</a:t>
            </a:r>
            <a:endParaRPr lang="de-DE" sz="2400" dirty="0" smtClean="0">
              <a:solidFill>
                <a:schemeClr val="bg1">
                  <a:lumMod val="85000"/>
                </a:schemeClr>
              </a:solidFill>
              <a:latin typeface="Arial" pitchFamily="34" charset="0"/>
              <a:ea typeface="Arial MT Condensed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  <a:buClr>
                <a:schemeClr val="bg1">
                  <a:lumMod val="85000"/>
                </a:schemeClr>
              </a:buClr>
              <a:buSzPct val="120000"/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Arial MT Condensed" pitchFamily="34" charset="0"/>
                <a:cs typeface="Arial" pitchFamily="34" charset="0"/>
              </a:rPr>
              <a:t> </a:t>
            </a:r>
            <a:r>
              <a:rPr lang="de-DE" sz="2400" dirty="0" err="1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Arial MT Condensed" pitchFamily="34" charset="0"/>
                <a:cs typeface="Arial" pitchFamily="34" charset="0"/>
              </a:rPr>
              <a:t>Conclusions</a:t>
            </a:r>
            <a:endParaRPr lang="de-DE" sz="2400" dirty="0">
              <a:solidFill>
                <a:schemeClr val="bg1">
                  <a:lumMod val="85000"/>
                </a:schemeClr>
              </a:solidFill>
              <a:latin typeface="Arial" pitchFamily="34" charset="0"/>
              <a:ea typeface="Arial MT Condensed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H.-S. Bosch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64C83E-3A65-48F1-90A6-4B84A971561A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Challenge: </a:t>
            </a:r>
            <a:r>
              <a:rPr lang="de-DE" dirty="0" err="1" smtClean="0"/>
              <a:t>superconducting</a:t>
            </a:r>
            <a:r>
              <a:rPr lang="de-DE" dirty="0" smtClean="0"/>
              <a:t> </a:t>
            </a:r>
            <a:r>
              <a:rPr lang="de-DE" dirty="0" err="1" smtClean="0"/>
              <a:t>coil</a:t>
            </a:r>
            <a:r>
              <a:rPr lang="de-DE" dirty="0" smtClean="0"/>
              <a:t> </a:t>
            </a:r>
            <a:r>
              <a:rPr lang="de-DE" dirty="0" err="1" smtClean="0"/>
              <a:t>system</a:t>
            </a:r>
            <a:endParaRPr lang="de-DE" dirty="0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259632" y="6503633"/>
            <a:ext cx="6408712" cy="365125"/>
          </a:xfrm>
        </p:spPr>
        <p:txBody>
          <a:bodyPr/>
          <a:lstStyle/>
          <a:p>
            <a:r>
              <a:rPr lang="en-US" dirty="0" smtClean="0"/>
              <a:t>Technological challenges in the construction of </a:t>
            </a:r>
            <a:r>
              <a:rPr lang="en-US" dirty="0" err="1" smtClean="0"/>
              <a:t>Wendelstein</a:t>
            </a:r>
            <a:r>
              <a:rPr lang="en-US" dirty="0" smtClean="0"/>
              <a:t> 7-X</a:t>
            </a:r>
            <a:endParaRPr lang="de-DE" dirty="0"/>
          </a:p>
        </p:txBody>
      </p:sp>
      <p:sp>
        <p:nvSpPr>
          <p:cNvPr id="49" name="Text Box 34"/>
          <p:cNvSpPr txBox="1">
            <a:spLocks noChangeArrowheads="1"/>
          </p:cNvSpPr>
          <p:nvPr/>
        </p:nvSpPr>
        <p:spPr bwMode="auto">
          <a:xfrm>
            <a:off x="179512" y="4509120"/>
            <a:ext cx="3756221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ts val="600"/>
              </a:spcBef>
              <a:buSzPct val="120000"/>
            </a:pPr>
            <a:r>
              <a:rPr lang="de-DE" dirty="0" err="1">
                <a:latin typeface="Arial" pitchFamily="34" charset="0"/>
                <a:cs typeface="Arial" pitchFamily="34" charset="0"/>
              </a:rPr>
              <a:t>common</a:t>
            </a:r>
            <a:r>
              <a:rPr lang="de-DE" dirty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superconductor</a:t>
            </a:r>
            <a:r>
              <a:rPr lang="de-DE" dirty="0">
                <a:latin typeface="Arial" pitchFamily="34" charset="0"/>
                <a:cs typeface="Arial" pitchFamily="34" charset="0"/>
              </a:rPr>
              <a:t>:</a:t>
            </a:r>
          </a:p>
          <a:p>
            <a:pPr algn="l">
              <a:spcBef>
                <a:spcPts val="600"/>
              </a:spcBef>
              <a:buClr>
                <a:srgbClr val="0063F4"/>
              </a:buClr>
              <a:buSzPct val="120000"/>
              <a:buFontTx/>
              <a:buChar char="•"/>
            </a:pPr>
            <a:r>
              <a:rPr lang="de-DE" dirty="0">
                <a:latin typeface="Arial" pitchFamily="34" charset="0"/>
                <a:cs typeface="Arial" pitchFamily="34" charset="0"/>
              </a:rPr>
              <a:t> 243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single</a:t>
            </a:r>
            <a:r>
              <a:rPr lang="de-DE" dirty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NbTi</a:t>
            </a:r>
            <a:r>
              <a:rPr lang="de-DE" dirty="0">
                <a:latin typeface="Arial" pitchFamily="34" charset="0"/>
                <a:cs typeface="Arial" pitchFamily="34" charset="0"/>
              </a:rPr>
              <a:t>/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Cu</a:t>
            </a:r>
            <a:r>
              <a:rPr lang="de-DE" dirty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strands</a:t>
            </a:r>
            <a:endParaRPr lang="de-DE" dirty="0">
              <a:latin typeface="Arial" pitchFamily="34" charset="0"/>
              <a:cs typeface="Arial" pitchFamily="34" charset="0"/>
            </a:endParaRPr>
          </a:p>
          <a:p>
            <a:pPr algn="l">
              <a:spcBef>
                <a:spcPts val="600"/>
              </a:spcBef>
              <a:buClr>
                <a:srgbClr val="0063F4"/>
              </a:buClr>
              <a:buSzPct val="120000"/>
              <a:buFontTx/>
              <a:buChar char="•"/>
            </a:pPr>
            <a:r>
              <a:rPr lang="de-DE" dirty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cable</a:t>
            </a:r>
            <a:r>
              <a:rPr lang="de-DE" dirty="0">
                <a:latin typeface="Arial" pitchFamily="34" charset="0"/>
                <a:cs typeface="Arial" pitchFamily="34" charset="0"/>
              </a:rPr>
              <a:t>-in-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conduit</a:t>
            </a:r>
            <a:r>
              <a:rPr lang="de-DE" dirty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conductor</a:t>
            </a:r>
            <a:endParaRPr lang="de-DE" dirty="0">
              <a:latin typeface="Arial" pitchFamily="34" charset="0"/>
              <a:cs typeface="Arial" pitchFamily="34" charset="0"/>
            </a:endParaRPr>
          </a:p>
          <a:p>
            <a:pPr algn="l">
              <a:spcBef>
                <a:spcPts val="600"/>
              </a:spcBef>
              <a:buClr>
                <a:srgbClr val="0063F4"/>
              </a:buClr>
              <a:buSzPct val="120000"/>
              <a:buFontTx/>
              <a:buChar char="•"/>
            </a:pPr>
            <a:r>
              <a:rPr lang="de-DE" dirty="0">
                <a:latin typeface="Arial" pitchFamily="34" charset="0"/>
                <a:cs typeface="Arial" pitchFamily="34" charset="0"/>
              </a:rPr>
              <a:t> soft Al-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alloy</a:t>
            </a:r>
            <a:r>
              <a:rPr lang="de-DE" dirty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for</a:t>
            </a:r>
            <a:r>
              <a:rPr lang="de-DE" dirty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winding</a:t>
            </a:r>
            <a:r>
              <a:rPr lang="de-DE" dirty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accuracy</a:t>
            </a:r>
            <a:r>
              <a:rPr lang="de-DE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l">
              <a:spcBef>
                <a:spcPts val="600"/>
              </a:spcBef>
              <a:buClr>
                <a:srgbClr val="0063F4"/>
              </a:buClr>
              <a:buSzPct val="120000"/>
              <a:buFontTx/>
              <a:buChar char="•"/>
            </a:pPr>
            <a:r>
              <a:rPr lang="de-DE" dirty="0">
                <a:latin typeface="Arial" pitchFamily="34" charset="0"/>
                <a:cs typeface="Arial" pitchFamily="34" charset="0"/>
              </a:rPr>
              <a:t> He-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cooling</a:t>
            </a:r>
            <a:r>
              <a:rPr lang="de-DE" dirty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through</a:t>
            </a:r>
            <a:r>
              <a:rPr lang="de-DE" dirty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de-DE" dirty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voids</a:t>
            </a:r>
            <a:endParaRPr lang="de-DE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5" name="Object 27"/>
          <p:cNvGraphicFramePr>
            <a:graphicFrameLocks noChangeAspect="1"/>
          </p:cNvGraphicFramePr>
          <p:nvPr/>
        </p:nvGraphicFramePr>
        <p:xfrm>
          <a:off x="3924300" y="765175"/>
          <a:ext cx="4392613" cy="387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Document" r:id="rId5" imgW="4321494" imgH="3276172" progId="Word.Document.8">
                  <p:embed/>
                </p:oleObj>
              </mc:Choice>
              <mc:Fallback>
                <p:oleObj name="Document" r:id="rId5" imgW="4321494" imgH="3276172" progId="Word.Document.8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987" r="11874"/>
                      <a:stretch>
                        <a:fillRect/>
                      </a:stretch>
                    </p:blipFill>
                    <p:spPr bwMode="auto">
                      <a:xfrm>
                        <a:off x="3924300" y="765175"/>
                        <a:ext cx="4392613" cy="3873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Text Box 30"/>
          <p:cNvSpPr txBox="1">
            <a:spLocks noChangeArrowheads="1"/>
          </p:cNvSpPr>
          <p:nvPr/>
        </p:nvSpPr>
        <p:spPr bwMode="auto">
          <a:xfrm>
            <a:off x="179388" y="981075"/>
            <a:ext cx="3380092" cy="320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ts val="600"/>
              </a:spcBef>
              <a:buClr>
                <a:srgbClr val="0063F4"/>
              </a:buClr>
              <a:buSzPct val="120000"/>
            </a:pPr>
            <a:r>
              <a:rPr lang="de-DE" dirty="0" err="1">
                <a:latin typeface="Arial" pitchFamily="34" charset="0"/>
                <a:cs typeface="Arial" pitchFamily="34" charset="0"/>
              </a:rPr>
              <a:t>Symmetry</a:t>
            </a:r>
            <a:r>
              <a:rPr lang="de-DE" dirty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of</a:t>
            </a:r>
            <a:r>
              <a:rPr lang="de-DE" dirty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de-DE" dirty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device</a:t>
            </a:r>
            <a:r>
              <a:rPr lang="de-DE" dirty="0">
                <a:latin typeface="Arial" pitchFamily="34" charset="0"/>
                <a:cs typeface="Arial" pitchFamily="34" charset="0"/>
              </a:rPr>
              <a:t>: </a:t>
            </a:r>
          </a:p>
          <a:p>
            <a:pPr algn="l">
              <a:spcBef>
                <a:spcPts val="600"/>
              </a:spcBef>
              <a:buClr>
                <a:srgbClr val="3333FF"/>
              </a:buClr>
              <a:buSzPct val="120000"/>
              <a:buFontTx/>
              <a:buChar char="•"/>
            </a:pPr>
            <a:r>
              <a:rPr lang="de-DE" dirty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five</a:t>
            </a:r>
            <a:r>
              <a:rPr lang="de-DE" dirty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periods</a:t>
            </a:r>
            <a:r>
              <a:rPr lang="de-DE" dirty="0">
                <a:latin typeface="Arial" pitchFamily="34" charset="0"/>
                <a:cs typeface="Arial" pitchFamily="34" charset="0"/>
              </a:rPr>
              <a:t> (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modules</a:t>
            </a:r>
            <a:r>
              <a:rPr lang="de-DE" dirty="0">
                <a:latin typeface="Arial" pitchFamily="34" charset="0"/>
                <a:cs typeface="Arial" pitchFamily="34" charset="0"/>
              </a:rPr>
              <a:t>)</a:t>
            </a:r>
          </a:p>
          <a:p>
            <a:pPr algn="l">
              <a:spcBef>
                <a:spcPts val="600"/>
              </a:spcBef>
              <a:buClr>
                <a:srgbClr val="3333FF"/>
              </a:buClr>
              <a:buSzPct val="120000"/>
              <a:buFontTx/>
              <a:buChar char="•"/>
            </a:pPr>
            <a:r>
              <a:rPr lang="de-DE" dirty="0">
                <a:latin typeface="Arial" pitchFamily="34" charset="0"/>
                <a:cs typeface="Arial" pitchFamily="34" charset="0"/>
              </a:rPr>
              <a:t> 2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flip-symmetric</a:t>
            </a:r>
            <a:r>
              <a:rPr lang="de-DE" dirty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half-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modules</a:t>
            </a:r>
            <a:endParaRPr lang="de-DE" dirty="0" smtClean="0">
              <a:latin typeface="Arial" pitchFamily="34" charset="0"/>
              <a:cs typeface="Arial" pitchFamily="34" charset="0"/>
            </a:endParaRPr>
          </a:p>
          <a:p>
            <a:pPr algn="l">
              <a:spcBef>
                <a:spcPts val="600"/>
              </a:spcBef>
              <a:buClr>
                <a:srgbClr val="3333FF"/>
              </a:buClr>
              <a:buSzPct val="120000"/>
            </a:pPr>
            <a:r>
              <a:rPr lang="de-DE" dirty="0" smtClean="0">
                <a:latin typeface="Arial" pitchFamily="34" charset="0"/>
                <a:cs typeface="Arial" pitchFamily="34" charset="0"/>
                <a:sym typeface="Symbol"/>
              </a:rPr>
              <a:t> 10 half-</a:t>
            </a:r>
            <a:r>
              <a:rPr lang="de-DE" dirty="0" err="1" smtClean="0">
                <a:latin typeface="Arial" pitchFamily="34" charset="0"/>
                <a:cs typeface="Arial" pitchFamily="34" charset="0"/>
                <a:sym typeface="Symbol"/>
              </a:rPr>
              <a:t>modules</a:t>
            </a:r>
            <a:endParaRPr lang="de-DE" dirty="0">
              <a:latin typeface="Arial" pitchFamily="34" charset="0"/>
              <a:cs typeface="Arial" pitchFamily="34" charset="0"/>
            </a:endParaRPr>
          </a:p>
          <a:p>
            <a:pPr algn="l">
              <a:spcBef>
                <a:spcPts val="600"/>
              </a:spcBef>
              <a:buClr>
                <a:srgbClr val="0063F4"/>
              </a:buClr>
              <a:buSzPct val="120000"/>
              <a:buFontTx/>
              <a:buChar char="•"/>
            </a:pPr>
            <a:endParaRPr lang="de-DE" dirty="0">
              <a:latin typeface="Arial" pitchFamily="34" charset="0"/>
              <a:cs typeface="Arial" pitchFamily="34" charset="0"/>
            </a:endParaRPr>
          </a:p>
          <a:p>
            <a:pPr algn="l">
              <a:spcBef>
                <a:spcPts val="600"/>
              </a:spcBef>
              <a:buClr>
                <a:srgbClr val="0063F4"/>
              </a:buClr>
              <a:buSzPct val="120000"/>
            </a:pPr>
            <a:r>
              <a:rPr lang="de-DE" dirty="0">
                <a:latin typeface="Arial" pitchFamily="34" charset="0"/>
                <a:cs typeface="Arial" pitchFamily="34" charset="0"/>
              </a:rPr>
              <a:t>In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one</a:t>
            </a:r>
            <a:r>
              <a:rPr lang="de-DE" dirty="0">
                <a:latin typeface="Arial" pitchFamily="34" charset="0"/>
                <a:cs typeface="Arial" pitchFamily="34" charset="0"/>
              </a:rPr>
              <a:t> half-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module</a:t>
            </a:r>
            <a:r>
              <a:rPr lang="de-DE" dirty="0">
                <a:latin typeface="Arial" pitchFamily="34" charset="0"/>
                <a:cs typeface="Arial" pitchFamily="34" charset="0"/>
              </a:rPr>
              <a:t>:</a:t>
            </a:r>
          </a:p>
          <a:p>
            <a:pPr algn="l">
              <a:spcBef>
                <a:spcPts val="600"/>
              </a:spcBef>
              <a:buClr>
                <a:srgbClr val="0063F4"/>
              </a:buClr>
              <a:buSzPct val="120000"/>
              <a:buFontTx/>
              <a:buChar char="•"/>
            </a:pPr>
            <a:r>
              <a:rPr lang="de-DE" dirty="0">
                <a:latin typeface="Arial" pitchFamily="34" charset="0"/>
                <a:cs typeface="Arial" pitchFamily="34" charset="0"/>
              </a:rPr>
              <a:t> 5 different non-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planar</a:t>
            </a:r>
            <a:r>
              <a:rPr lang="de-DE" dirty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coils</a:t>
            </a:r>
            <a:endParaRPr lang="de-DE" dirty="0">
              <a:latin typeface="Arial" pitchFamily="34" charset="0"/>
              <a:cs typeface="Arial" pitchFamily="34" charset="0"/>
            </a:endParaRPr>
          </a:p>
          <a:p>
            <a:pPr algn="l">
              <a:spcBef>
                <a:spcPts val="600"/>
              </a:spcBef>
              <a:buClr>
                <a:srgbClr val="0063F4"/>
              </a:buClr>
              <a:buSzPct val="120000"/>
              <a:buFontTx/>
              <a:buChar char="•"/>
            </a:pPr>
            <a:r>
              <a:rPr lang="de-DE" dirty="0">
                <a:latin typeface="Arial" pitchFamily="34" charset="0"/>
                <a:cs typeface="Arial" pitchFamily="34" charset="0"/>
              </a:rPr>
              <a:t> 2 different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planar</a:t>
            </a:r>
            <a:r>
              <a:rPr lang="de-DE" dirty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coils</a:t>
            </a:r>
            <a:r>
              <a:rPr lang="de-DE" dirty="0">
                <a:latin typeface="Arial" pitchFamily="34" charset="0"/>
                <a:cs typeface="Arial" pitchFamily="34" charset="0"/>
              </a:rPr>
              <a:t> Spulen</a:t>
            </a:r>
          </a:p>
          <a:p>
            <a:pPr>
              <a:spcBef>
                <a:spcPts val="600"/>
              </a:spcBef>
              <a:buClr>
                <a:srgbClr val="0063F4"/>
              </a:buClr>
              <a:buSzPct val="120000"/>
            </a:pPr>
            <a:r>
              <a:rPr lang="de-DE" dirty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smtClean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70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coils</a:t>
            </a:r>
            <a:r>
              <a:rPr lang="de-DE" dirty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of</a:t>
            </a:r>
            <a:r>
              <a:rPr lang="de-DE" dirty="0">
                <a:latin typeface="Arial" pitchFamily="34" charset="0"/>
                <a:cs typeface="Arial" pitchFamily="34" charset="0"/>
              </a:rPr>
              <a:t> 7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types</a:t>
            </a:r>
            <a:endParaRPr lang="de-DE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7" name="Picture 3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64163" y="4724400"/>
            <a:ext cx="2449512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H.-S. Bosch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64C83E-3A65-48F1-90A6-4B84A971561A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Non-</a:t>
            </a:r>
            <a:r>
              <a:rPr lang="de-DE" dirty="0" err="1" smtClean="0"/>
              <a:t>planar</a:t>
            </a:r>
            <a:r>
              <a:rPr lang="de-DE" dirty="0" smtClean="0"/>
              <a:t> </a:t>
            </a:r>
            <a:r>
              <a:rPr lang="de-DE" dirty="0" err="1" smtClean="0"/>
              <a:t>coils</a:t>
            </a:r>
            <a:endParaRPr lang="de-DE" dirty="0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259632" y="6503633"/>
            <a:ext cx="6408712" cy="365125"/>
          </a:xfrm>
        </p:spPr>
        <p:txBody>
          <a:bodyPr/>
          <a:lstStyle/>
          <a:p>
            <a:r>
              <a:rPr lang="en-US" dirty="0" smtClean="0"/>
              <a:t>Technological challenges in the construction of </a:t>
            </a:r>
            <a:r>
              <a:rPr lang="en-US" dirty="0" err="1" smtClean="0"/>
              <a:t>Wendelstein</a:t>
            </a:r>
            <a:r>
              <a:rPr lang="en-US" dirty="0" smtClean="0"/>
              <a:t> 7-X</a:t>
            </a:r>
            <a:endParaRPr lang="de-DE" dirty="0"/>
          </a:p>
        </p:txBody>
      </p:sp>
      <p:pic>
        <p:nvPicPr>
          <p:cNvPr id="6" name="Picture 7" descr="probebild1 Kop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836712"/>
            <a:ext cx="4694237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4" descr="abbwickeln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836712"/>
            <a:ext cx="3644663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Grafik 7" descr="IMG_0733.jpg"/>
          <p:cNvPicPr>
            <a:picLocks noChangeAspect="1"/>
          </p:cNvPicPr>
          <p:nvPr/>
        </p:nvPicPr>
        <p:blipFill>
          <a:blip r:embed="rId5" cstate="screen"/>
          <a:srcRect t="7948" b="9361"/>
          <a:stretch>
            <a:fillRect/>
          </a:stretch>
        </p:blipFill>
        <p:spPr>
          <a:xfrm>
            <a:off x="2267744" y="1772816"/>
            <a:ext cx="4166594" cy="468052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H.-S. Bosch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64C83E-3A65-48F1-90A6-4B84A971561A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Accuracy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modular </a:t>
            </a:r>
            <a:r>
              <a:rPr lang="de-DE" dirty="0" err="1" smtClean="0"/>
              <a:t>coils</a:t>
            </a:r>
            <a:endParaRPr lang="de-DE" dirty="0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259632" y="6503633"/>
            <a:ext cx="6408712" cy="365125"/>
          </a:xfrm>
        </p:spPr>
        <p:txBody>
          <a:bodyPr/>
          <a:lstStyle/>
          <a:p>
            <a:r>
              <a:rPr lang="en-US" dirty="0" smtClean="0"/>
              <a:t>Technological challenges in the construction of </a:t>
            </a:r>
            <a:r>
              <a:rPr lang="en-US" dirty="0" err="1" smtClean="0"/>
              <a:t>Wendelstein</a:t>
            </a:r>
            <a:r>
              <a:rPr lang="en-US" dirty="0" smtClean="0"/>
              <a:t> 7-X</a:t>
            </a:r>
            <a:endParaRPr lang="de-DE" dirty="0"/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07504" y="836712"/>
            <a:ext cx="8964488" cy="5770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indent="-342900" eaLnBrk="0" hangingPunct="0">
              <a:tabLst>
                <a:tab pos="609600" algn="l"/>
                <a:tab pos="6362700" algn="l"/>
              </a:tabLst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All </a:t>
            </a:r>
            <a:r>
              <a:rPr lang="en-GB" dirty="0" err="1" smtClean="0">
                <a:latin typeface="Arial" pitchFamily="34" charset="0"/>
                <a:cs typeface="Arial" pitchFamily="34" charset="0"/>
              </a:rPr>
              <a:t>fourier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components </a:t>
            </a:r>
            <a:r>
              <a:rPr lang="en-GB" dirty="0" err="1" smtClean="0">
                <a:latin typeface="Arial" pitchFamily="34" charset="0"/>
                <a:cs typeface="Arial" pitchFamily="34" charset="0"/>
              </a:rPr>
              <a:t>B</a:t>
            </a:r>
            <a:r>
              <a:rPr lang="en-GB" baseline="-25000" dirty="0" err="1" smtClean="0">
                <a:latin typeface="Arial" pitchFamily="34" charset="0"/>
                <a:cs typeface="Arial" pitchFamily="34" charset="0"/>
              </a:rPr>
              <a:t>mn</a:t>
            </a:r>
            <a:r>
              <a:rPr lang="en-GB" baseline="-25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have to be smaller than 2</a:t>
            </a:r>
            <a:r>
              <a:rPr lang="de-DE" dirty="0" smtClean="0">
                <a:latin typeface="Arial" pitchFamily="34" charset="0"/>
                <a:cs typeface="Arial" pitchFamily="34" charset="0"/>
                <a:sym typeface="Symbol"/>
              </a:rPr>
              <a:t>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10</a:t>
            </a:r>
            <a:r>
              <a:rPr lang="en-GB" baseline="30000" dirty="0" smtClean="0">
                <a:latin typeface="Arial" pitchFamily="34" charset="0"/>
                <a:cs typeface="Arial" pitchFamily="34" charset="0"/>
              </a:rPr>
              <a:t>-4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B</a:t>
            </a:r>
            <a:r>
              <a:rPr lang="en-GB" baseline="-25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(in particular B</a:t>
            </a:r>
            <a:r>
              <a:rPr lang="en-GB" baseline="-25000" dirty="0" smtClean="0">
                <a:latin typeface="Arial" pitchFamily="34" charset="0"/>
                <a:cs typeface="Arial" pitchFamily="34" charset="0"/>
              </a:rPr>
              <a:t>11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and B</a:t>
            </a:r>
            <a:r>
              <a:rPr lang="en-GB" baseline="-25000" dirty="0" smtClean="0">
                <a:latin typeface="Arial" pitchFamily="34" charset="0"/>
                <a:cs typeface="Arial" pitchFamily="34" charset="0"/>
              </a:rPr>
              <a:t>22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)</a:t>
            </a:r>
            <a:endParaRPr lang="de-DE" dirty="0">
              <a:latin typeface="Arial" charset="0"/>
            </a:endParaRPr>
          </a:p>
          <a:p>
            <a:pPr marL="342900" indent="-342900" algn="l">
              <a:spcBef>
                <a:spcPct val="50000"/>
              </a:spcBef>
              <a:buAutoNum type="arabicParenR"/>
            </a:pPr>
            <a:r>
              <a:rPr lang="de-DE" dirty="0" smtClean="0">
                <a:latin typeface="Arial" charset="0"/>
              </a:rPr>
              <a:t>Manufacturing (soft Al-</a:t>
            </a:r>
            <a:r>
              <a:rPr lang="de-DE" dirty="0" err="1" smtClean="0">
                <a:latin typeface="Arial" charset="0"/>
              </a:rPr>
              <a:t>conduit</a:t>
            </a:r>
            <a:r>
              <a:rPr lang="de-DE" dirty="0" smtClean="0">
                <a:latin typeface="Arial" charset="0"/>
              </a:rPr>
              <a:t>)</a:t>
            </a:r>
          </a:p>
          <a:p>
            <a:pPr marL="342900" indent="-342900" algn="l">
              <a:spcBef>
                <a:spcPct val="50000"/>
              </a:spcBef>
              <a:buAutoNum type="arabicParenR"/>
            </a:pPr>
            <a:endParaRPr lang="de-DE" dirty="0" smtClean="0">
              <a:latin typeface="Arial" charset="0"/>
            </a:endParaRPr>
          </a:p>
          <a:p>
            <a:pPr marL="342900" indent="-342900" algn="l">
              <a:spcBef>
                <a:spcPct val="50000"/>
              </a:spcBef>
              <a:buAutoNum type="arabicParenR"/>
            </a:pPr>
            <a:endParaRPr lang="de-DE" dirty="0" smtClean="0">
              <a:latin typeface="Arial" charset="0"/>
            </a:endParaRPr>
          </a:p>
          <a:p>
            <a:pPr marL="342900" indent="-342900" algn="l">
              <a:spcBef>
                <a:spcPct val="50000"/>
              </a:spcBef>
              <a:buAutoNum type="arabicParenR"/>
            </a:pPr>
            <a:endParaRPr lang="de-DE" dirty="0" smtClean="0">
              <a:latin typeface="Arial" charset="0"/>
            </a:endParaRPr>
          </a:p>
          <a:p>
            <a:pPr marL="342900" indent="-342900" algn="l">
              <a:spcBef>
                <a:spcPct val="50000"/>
              </a:spcBef>
              <a:buAutoNum type="arabicParenR"/>
            </a:pPr>
            <a:endParaRPr lang="de-DE" dirty="0" smtClean="0">
              <a:latin typeface="Arial" charset="0"/>
            </a:endParaRPr>
          </a:p>
          <a:p>
            <a:pPr marL="342900" indent="-342900" algn="l">
              <a:spcBef>
                <a:spcPct val="50000"/>
              </a:spcBef>
              <a:buAutoNum type="arabicParenR"/>
            </a:pPr>
            <a:endParaRPr lang="de-DE" dirty="0" smtClean="0">
              <a:latin typeface="Arial" charset="0"/>
            </a:endParaRPr>
          </a:p>
          <a:p>
            <a:pPr marL="342900" indent="-342900" algn="l">
              <a:spcBef>
                <a:spcPct val="50000"/>
              </a:spcBef>
              <a:buAutoNum type="arabicParenR"/>
            </a:pPr>
            <a:endParaRPr lang="de-DE" dirty="0" smtClean="0">
              <a:latin typeface="Arial" charset="0"/>
            </a:endParaRPr>
          </a:p>
          <a:p>
            <a:pPr marL="342900" indent="-342900" algn="l">
              <a:spcBef>
                <a:spcPct val="50000"/>
              </a:spcBef>
              <a:buAutoNum type="arabicParenR"/>
            </a:pPr>
            <a:endParaRPr lang="de-DE" dirty="0" smtClean="0">
              <a:latin typeface="Arial" charset="0"/>
            </a:endParaRPr>
          </a:p>
          <a:p>
            <a:pPr marL="342900" indent="-342900" algn="l">
              <a:spcBef>
                <a:spcPct val="50000"/>
              </a:spcBef>
              <a:buAutoNum type="arabicParenR"/>
            </a:pPr>
            <a:endParaRPr lang="de-DE" dirty="0" smtClean="0">
              <a:latin typeface="Arial" charset="0"/>
            </a:endParaRPr>
          </a:p>
          <a:p>
            <a:pPr marL="342900" indent="-342900" algn="l">
              <a:spcBef>
                <a:spcPct val="50000"/>
              </a:spcBef>
              <a:buAutoNum type="arabicParenR"/>
            </a:pPr>
            <a:r>
              <a:rPr lang="de-DE" dirty="0" err="1" smtClean="0">
                <a:latin typeface="Arial" charset="0"/>
              </a:rPr>
              <a:t>Assembly</a:t>
            </a:r>
            <a:endParaRPr lang="de-DE" dirty="0" smtClean="0">
              <a:latin typeface="Arial" charset="0"/>
            </a:endParaRPr>
          </a:p>
          <a:p>
            <a:pPr marL="342900" indent="-342900" algn="l">
              <a:spcBef>
                <a:spcPct val="50000"/>
              </a:spcBef>
            </a:pPr>
            <a:r>
              <a:rPr lang="de-DE" dirty="0" err="1" smtClean="0">
                <a:latin typeface="Arial" charset="0"/>
              </a:rPr>
              <a:t>Careful</a:t>
            </a:r>
            <a:r>
              <a:rPr lang="de-DE" dirty="0" smtClean="0">
                <a:latin typeface="Arial" charset="0"/>
              </a:rPr>
              <a:t> </a:t>
            </a:r>
            <a:r>
              <a:rPr lang="de-DE" dirty="0" err="1" smtClean="0">
                <a:latin typeface="Arial" charset="0"/>
              </a:rPr>
              <a:t>adjustments</a:t>
            </a:r>
            <a:r>
              <a:rPr lang="de-DE" dirty="0" smtClean="0">
                <a:latin typeface="Arial" charset="0"/>
              </a:rPr>
              <a:t> </a:t>
            </a:r>
            <a:r>
              <a:rPr lang="de-DE" dirty="0" err="1" smtClean="0">
                <a:latin typeface="Arial" charset="0"/>
              </a:rPr>
              <a:t>of</a:t>
            </a:r>
            <a:r>
              <a:rPr lang="de-DE" dirty="0" smtClean="0">
                <a:latin typeface="Arial" charset="0"/>
              </a:rPr>
              <a:t> </a:t>
            </a:r>
            <a:r>
              <a:rPr lang="de-DE" dirty="0" err="1" smtClean="0">
                <a:latin typeface="Arial" charset="0"/>
              </a:rPr>
              <a:t>single</a:t>
            </a:r>
            <a:r>
              <a:rPr lang="de-DE" dirty="0" smtClean="0">
                <a:latin typeface="Arial" charset="0"/>
              </a:rPr>
              <a:t> </a:t>
            </a:r>
            <a:r>
              <a:rPr lang="de-DE" dirty="0" err="1" smtClean="0">
                <a:latin typeface="Arial" charset="0"/>
              </a:rPr>
              <a:t>coils</a:t>
            </a:r>
            <a:r>
              <a:rPr lang="de-DE" dirty="0" smtClean="0">
                <a:latin typeface="Arial" charset="0"/>
              </a:rPr>
              <a:t> </a:t>
            </a:r>
          </a:p>
          <a:p>
            <a:pPr marL="342900" indent="-342900" algn="l">
              <a:spcBef>
                <a:spcPct val="50000"/>
              </a:spcBef>
            </a:pPr>
            <a:r>
              <a:rPr lang="de-DE" dirty="0" err="1" smtClean="0">
                <a:latin typeface="Arial" charset="0"/>
              </a:rPr>
              <a:t>and</a:t>
            </a:r>
            <a:r>
              <a:rPr lang="de-DE" dirty="0" smtClean="0">
                <a:latin typeface="Arial" charset="0"/>
              </a:rPr>
              <a:t> </a:t>
            </a:r>
            <a:r>
              <a:rPr lang="de-DE" dirty="0" err="1" smtClean="0">
                <a:latin typeface="Arial" charset="0"/>
              </a:rPr>
              <a:t>coil</a:t>
            </a:r>
            <a:r>
              <a:rPr lang="de-DE" dirty="0" smtClean="0">
                <a:latin typeface="Arial" charset="0"/>
              </a:rPr>
              <a:t> </a:t>
            </a:r>
            <a:r>
              <a:rPr lang="de-DE" dirty="0" err="1" smtClean="0">
                <a:latin typeface="Arial" charset="0"/>
              </a:rPr>
              <a:t>modules</a:t>
            </a:r>
            <a:r>
              <a:rPr lang="de-DE" dirty="0" smtClean="0">
                <a:latin typeface="Arial" charset="0"/>
              </a:rPr>
              <a:t> </a:t>
            </a:r>
            <a:r>
              <a:rPr lang="de-DE" dirty="0" err="1" smtClean="0">
                <a:latin typeface="Arial" charset="0"/>
              </a:rPr>
              <a:t>has</a:t>
            </a:r>
            <a:r>
              <a:rPr lang="de-DE" dirty="0" smtClean="0">
                <a:latin typeface="Arial" charset="0"/>
              </a:rPr>
              <a:t> </a:t>
            </a:r>
            <a:r>
              <a:rPr lang="de-DE" dirty="0" err="1" smtClean="0">
                <a:latin typeface="Arial" charset="0"/>
              </a:rPr>
              <a:t>improved</a:t>
            </a:r>
            <a:r>
              <a:rPr lang="de-DE" dirty="0" smtClean="0">
                <a:latin typeface="Arial" charset="0"/>
              </a:rPr>
              <a:t> </a:t>
            </a:r>
            <a:r>
              <a:rPr lang="de-DE" dirty="0" err="1" smtClean="0">
                <a:latin typeface="Arial" charset="0"/>
              </a:rPr>
              <a:t>the</a:t>
            </a:r>
            <a:r>
              <a:rPr lang="de-DE" dirty="0" smtClean="0">
                <a:latin typeface="Arial" charset="0"/>
              </a:rPr>
              <a:t> </a:t>
            </a:r>
          </a:p>
          <a:p>
            <a:pPr marL="342900" indent="-342900" algn="l">
              <a:spcBef>
                <a:spcPct val="50000"/>
              </a:spcBef>
            </a:pPr>
            <a:r>
              <a:rPr lang="de-DE" dirty="0" err="1" smtClean="0">
                <a:latin typeface="Arial" charset="0"/>
              </a:rPr>
              <a:t>symmetry</a:t>
            </a:r>
            <a:r>
              <a:rPr lang="de-DE" dirty="0" smtClean="0">
                <a:latin typeface="Arial" charset="0"/>
              </a:rPr>
              <a:t> </a:t>
            </a:r>
          </a:p>
        </p:txBody>
      </p:sp>
      <p:grpSp>
        <p:nvGrpSpPr>
          <p:cNvPr id="22530" name="Group 2"/>
          <p:cNvGrpSpPr>
            <a:grpSpLocks/>
          </p:cNvGrpSpPr>
          <p:nvPr/>
        </p:nvGrpSpPr>
        <p:grpSpPr bwMode="auto">
          <a:xfrm>
            <a:off x="179513" y="1556792"/>
            <a:ext cx="4896544" cy="3312368"/>
            <a:chOff x="930" y="890"/>
            <a:chExt cx="3940" cy="2726"/>
          </a:xfrm>
        </p:grpSpPr>
        <p:pic>
          <p:nvPicPr>
            <p:cNvPr id="2253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11998" t="1605" r="11998" b="1605"/>
            <a:stretch>
              <a:fillRect/>
            </a:stretch>
          </p:blipFill>
          <p:spPr bwMode="auto">
            <a:xfrm>
              <a:off x="930" y="890"/>
              <a:ext cx="3940" cy="25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2532" name="Group 4"/>
            <p:cNvGrpSpPr>
              <a:grpSpLocks/>
            </p:cNvGrpSpPr>
            <p:nvPr/>
          </p:nvGrpSpPr>
          <p:grpSpPr bwMode="auto">
            <a:xfrm>
              <a:off x="1247" y="3385"/>
              <a:ext cx="3357" cy="231"/>
              <a:chOff x="1247" y="3385"/>
              <a:chExt cx="3357" cy="231"/>
            </a:xfrm>
          </p:grpSpPr>
          <p:sp>
            <p:nvSpPr>
              <p:cNvPr id="22533" name="Text Box 5"/>
              <p:cNvSpPr txBox="1">
                <a:spLocks noChangeArrowheads="1"/>
              </p:cNvSpPr>
              <p:nvPr/>
            </p:nvSpPr>
            <p:spPr bwMode="auto">
              <a:xfrm>
                <a:off x="2000" y="3385"/>
                <a:ext cx="472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77313" tIns="38656" rIns="77313" bIns="3865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3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</a:rPr>
                  <a:t>type 2</a:t>
                </a:r>
                <a:endParaRPr kumimoji="0" lang="de-DE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22534" name="Text Box 6"/>
              <p:cNvSpPr txBox="1">
                <a:spLocks noChangeArrowheads="1"/>
              </p:cNvSpPr>
              <p:nvPr/>
            </p:nvSpPr>
            <p:spPr bwMode="auto">
              <a:xfrm>
                <a:off x="1247" y="3385"/>
                <a:ext cx="472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77313" tIns="38656" rIns="77313" bIns="3865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3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</a:rPr>
                  <a:t>type 1</a:t>
                </a:r>
                <a:endParaRPr kumimoji="0" lang="de-DE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22535" name="Text Box 7"/>
              <p:cNvSpPr txBox="1">
                <a:spLocks noChangeArrowheads="1"/>
              </p:cNvSpPr>
              <p:nvPr/>
            </p:nvSpPr>
            <p:spPr bwMode="auto">
              <a:xfrm>
                <a:off x="3424" y="3385"/>
                <a:ext cx="472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77313" tIns="38656" rIns="77313" bIns="3865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3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</a:rPr>
                  <a:t>type 4</a:t>
                </a:r>
                <a:endParaRPr kumimoji="0" lang="de-DE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22536" name="Text Box 8"/>
              <p:cNvSpPr txBox="1">
                <a:spLocks noChangeArrowheads="1"/>
              </p:cNvSpPr>
              <p:nvPr/>
            </p:nvSpPr>
            <p:spPr bwMode="auto">
              <a:xfrm>
                <a:off x="2726" y="3385"/>
                <a:ext cx="472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77313" tIns="38656" rIns="77313" bIns="3865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3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</a:rPr>
                  <a:t>type 3</a:t>
                </a:r>
                <a:endParaRPr kumimoji="0" lang="de-DE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22537" name="Text Box 9"/>
              <p:cNvSpPr txBox="1">
                <a:spLocks noChangeArrowheads="1"/>
              </p:cNvSpPr>
              <p:nvPr/>
            </p:nvSpPr>
            <p:spPr bwMode="auto">
              <a:xfrm>
                <a:off x="4132" y="3385"/>
                <a:ext cx="472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77313" tIns="38656" rIns="77313" bIns="3865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3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</a:rPr>
                  <a:t>type 5</a:t>
                </a:r>
                <a:endParaRPr kumimoji="0" lang="de-DE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</p:grpSp>
      <p:sp>
        <p:nvSpPr>
          <p:cNvPr id="15" name="Rechteck 14"/>
          <p:cNvSpPr/>
          <p:nvPr/>
        </p:nvSpPr>
        <p:spPr>
          <a:xfrm>
            <a:off x="5724128" y="3284984"/>
            <a:ext cx="24272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16100" indent="-1816100" eaLnBrk="0" hangingPunct="0">
              <a:tabLst>
                <a:tab pos="355600" algn="l"/>
                <a:tab pos="6362700" algn="l"/>
              </a:tabLst>
            </a:pPr>
            <a:r>
              <a:rPr lang="en-GB" dirty="0" err="1" smtClean="0">
                <a:latin typeface="Arial" pitchFamily="34" charset="0"/>
                <a:cs typeface="Arial" pitchFamily="34" charset="0"/>
              </a:rPr>
              <a:t>B</a:t>
            </a:r>
            <a:r>
              <a:rPr lang="en-GB" baseline="-25000" dirty="0" err="1" smtClean="0">
                <a:latin typeface="Arial" pitchFamily="34" charset="0"/>
                <a:cs typeface="Arial" pitchFamily="34" charset="0"/>
              </a:rPr>
              <a:t>mn</a:t>
            </a:r>
            <a:r>
              <a:rPr lang="en-GB" baseline="-25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/B</a:t>
            </a:r>
            <a:r>
              <a:rPr lang="en-GB" baseline="-25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GB" dirty="0" smtClean="0">
                <a:cs typeface="Arial" pitchFamily="34" charset="0"/>
              </a:rPr>
              <a:t>≈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0.4-0.8 </a:t>
            </a:r>
            <a:r>
              <a:rPr lang="en-GB" dirty="0" smtClean="0">
                <a:latin typeface="Calibri"/>
                <a:cs typeface="Arial" pitchFamily="34" charset="0"/>
                <a:sym typeface="Symbol"/>
              </a:rPr>
              <a:t>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10</a:t>
            </a:r>
            <a:r>
              <a:rPr lang="en-GB" baseline="30000" dirty="0" smtClean="0">
                <a:latin typeface="Arial" pitchFamily="34" charset="0"/>
                <a:cs typeface="Arial" pitchFamily="34" charset="0"/>
              </a:rPr>
              <a:t>-4</a:t>
            </a:r>
            <a:endParaRPr lang="en-GB" baseline="30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5796136" y="1772816"/>
            <a:ext cx="30243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 eaLnBrk="0" hangingPunct="0">
              <a:tabLst>
                <a:tab pos="609600" algn="l"/>
                <a:tab pos="6362700" algn="l"/>
              </a:tabLst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- systematic errors </a:t>
            </a:r>
          </a:p>
          <a:p>
            <a:pPr indent="-342900" eaLnBrk="0" hangingPunct="0">
              <a:tabLst>
                <a:tab pos="609600" algn="l"/>
                <a:tab pos="6362700" algn="l"/>
              </a:tabLst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  (maintaining symmetry)</a:t>
            </a:r>
          </a:p>
          <a:p>
            <a:pPr indent="-342900" eaLnBrk="0" hangingPunct="0">
              <a:tabLst>
                <a:tab pos="609600" algn="l"/>
                <a:tab pos="6362700" algn="l"/>
              </a:tabLst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- statistical errors </a:t>
            </a:r>
          </a:p>
          <a:p>
            <a:pPr indent="-342900" eaLnBrk="0" hangingPunct="0">
              <a:tabLst>
                <a:tab pos="609600" algn="l"/>
                <a:tab pos="6362700" algn="l"/>
              </a:tabLst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   (break of symmetry)</a:t>
            </a:r>
            <a:endParaRPr lang="en-GB" baseline="30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5148064" y="4221088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 err="1" smtClean="0">
                <a:latin typeface="Arial" pitchFamily="34" charset="0"/>
                <a:cs typeface="Arial" pitchFamily="34" charset="0"/>
              </a:rPr>
              <a:t>Andreeva</a:t>
            </a:r>
            <a:r>
              <a:rPr lang="de-DE" sz="1200" dirty="0" smtClean="0">
                <a:latin typeface="Arial" pitchFamily="34" charset="0"/>
                <a:cs typeface="Arial" pitchFamily="34" charset="0"/>
              </a:rPr>
              <a:t> et al., </a:t>
            </a:r>
          </a:p>
          <a:p>
            <a:pPr algn="l"/>
            <a:r>
              <a:rPr lang="de-DE" sz="1200" dirty="0" smtClean="0">
                <a:latin typeface="Arial" pitchFamily="34" charset="0"/>
                <a:cs typeface="Arial" pitchFamily="34" charset="0"/>
              </a:rPr>
              <a:t>Fusion Engineering </a:t>
            </a:r>
            <a:r>
              <a:rPr lang="de-DE" sz="1200" dirty="0" err="1" smtClean="0">
                <a:latin typeface="Arial" pitchFamily="34" charset="0"/>
                <a:cs typeface="Arial" pitchFamily="34" charset="0"/>
              </a:rPr>
              <a:t>and</a:t>
            </a:r>
            <a:r>
              <a:rPr lang="de-DE" sz="1200" dirty="0" smtClean="0">
                <a:latin typeface="Arial" pitchFamily="34" charset="0"/>
                <a:cs typeface="Arial" pitchFamily="34" charset="0"/>
              </a:rPr>
              <a:t> Design </a:t>
            </a:r>
            <a:r>
              <a:rPr lang="de-DE" sz="1200" b="1" dirty="0" smtClean="0">
                <a:latin typeface="Arial" pitchFamily="34" charset="0"/>
                <a:cs typeface="Arial" pitchFamily="34" charset="0"/>
              </a:rPr>
              <a:t>84</a:t>
            </a:r>
            <a:r>
              <a:rPr lang="de-DE" sz="1200" dirty="0" smtClean="0">
                <a:latin typeface="Arial" pitchFamily="34" charset="0"/>
                <a:cs typeface="Arial" pitchFamily="34" charset="0"/>
              </a:rPr>
              <a:t>(2009) 408</a:t>
            </a:r>
            <a:endParaRPr lang="de-DE" sz="12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8" name="Gruppieren 27"/>
          <p:cNvGrpSpPr/>
          <p:nvPr/>
        </p:nvGrpSpPr>
        <p:grpSpPr>
          <a:xfrm>
            <a:off x="323528" y="2276872"/>
            <a:ext cx="5142460" cy="338554"/>
            <a:chOff x="323528" y="2276872"/>
            <a:chExt cx="5142460" cy="338554"/>
          </a:xfrm>
        </p:grpSpPr>
        <p:sp>
          <p:nvSpPr>
            <p:cNvPr id="22" name="Textfeld 21"/>
            <p:cNvSpPr txBox="1"/>
            <p:nvPr/>
          </p:nvSpPr>
          <p:spPr>
            <a:xfrm>
              <a:off x="4766758" y="2276872"/>
              <a:ext cx="6992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smtClean="0">
                  <a:solidFill>
                    <a:srgbClr val="3333FF"/>
                  </a:solidFill>
                  <a:latin typeface="Arial" pitchFamily="34" charset="0"/>
                  <a:cs typeface="Arial" pitchFamily="34" charset="0"/>
                </a:rPr>
                <a:t>2 mm</a:t>
              </a:r>
              <a:endParaRPr lang="de-DE" sz="1600" dirty="0">
                <a:solidFill>
                  <a:srgbClr val="3333FF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5" name="Gerade Verbindung 24"/>
            <p:cNvCxnSpPr/>
            <p:nvPr/>
          </p:nvCxnSpPr>
          <p:spPr>
            <a:xfrm>
              <a:off x="323528" y="2564904"/>
              <a:ext cx="5040560" cy="0"/>
            </a:xfrm>
            <a:prstGeom prst="line">
              <a:avLst/>
            </a:prstGeom>
            <a:ln w="28575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uppieren 26"/>
          <p:cNvGrpSpPr/>
          <p:nvPr/>
        </p:nvGrpSpPr>
        <p:grpSpPr>
          <a:xfrm>
            <a:off x="323528" y="3356992"/>
            <a:ext cx="5142460" cy="338554"/>
            <a:chOff x="323528" y="3356992"/>
            <a:chExt cx="5142460" cy="338554"/>
          </a:xfrm>
        </p:grpSpPr>
        <p:cxnSp>
          <p:nvCxnSpPr>
            <p:cNvPr id="21" name="Gerade Verbindung 20"/>
            <p:cNvCxnSpPr/>
            <p:nvPr/>
          </p:nvCxnSpPr>
          <p:spPr>
            <a:xfrm>
              <a:off x="323528" y="3645024"/>
              <a:ext cx="5040560" cy="0"/>
            </a:xfrm>
            <a:prstGeom prst="line">
              <a:avLst/>
            </a:prstGeom>
            <a:ln w="28575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feld 25"/>
            <p:cNvSpPr txBox="1"/>
            <p:nvPr/>
          </p:nvSpPr>
          <p:spPr>
            <a:xfrm>
              <a:off x="4766758" y="3356992"/>
              <a:ext cx="6992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smtClean="0">
                  <a:solidFill>
                    <a:srgbClr val="3333FF"/>
                  </a:solidFill>
                  <a:latin typeface="Arial" pitchFamily="34" charset="0"/>
                  <a:cs typeface="Arial" pitchFamily="34" charset="0"/>
                </a:rPr>
                <a:t>1 mm</a:t>
              </a:r>
              <a:endParaRPr lang="de-DE" sz="1600" dirty="0">
                <a:solidFill>
                  <a:srgbClr val="3333FF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30" name="Gerade Verbindung mit Pfeil 29"/>
          <p:cNvCxnSpPr/>
          <p:nvPr/>
        </p:nvCxnSpPr>
        <p:spPr>
          <a:xfrm flipH="1">
            <a:off x="5364088" y="2564904"/>
            <a:ext cx="504056" cy="936104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3212976"/>
            <a:ext cx="5098182" cy="3000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3" name="Textfeld 32"/>
          <p:cNvSpPr txBox="1"/>
          <p:nvPr/>
        </p:nvSpPr>
        <p:spPr>
          <a:xfrm>
            <a:off x="4499992" y="3933056"/>
            <a:ext cx="76335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Arial" pitchFamily="34" charset="0"/>
                <a:cs typeface="Arial" pitchFamily="34" charset="0"/>
              </a:rPr>
              <a:t>8</a:t>
            </a:r>
            <a:r>
              <a:rPr lang="de-DE" dirty="0" smtClean="0">
                <a:latin typeface="Arial" pitchFamily="34" charset="0"/>
                <a:cs typeface="Arial" pitchFamily="34" charset="0"/>
                <a:sym typeface="Symbol"/>
              </a:rPr>
              <a:t>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10</a:t>
            </a:r>
            <a:r>
              <a:rPr lang="de-DE" baseline="30000" dirty="0" smtClean="0">
                <a:latin typeface="Arial" pitchFamily="34" charset="0"/>
                <a:cs typeface="Arial" pitchFamily="34" charset="0"/>
              </a:rPr>
              <a:t>-5</a:t>
            </a:r>
            <a:endParaRPr lang="de-DE" baseline="30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7956376" y="4941168"/>
            <a:ext cx="76335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de-DE" dirty="0" smtClean="0">
                <a:latin typeface="Arial" pitchFamily="34" charset="0"/>
                <a:cs typeface="Arial" pitchFamily="34" charset="0"/>
                <a:sym typeface="Symbol"/>
              </a:rPr>
              <a:t>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10</a:t>
            </a:r>
            <a:r>
              <a:rPr lang="de-DE" baseline="30000" dirty="0" smtClean="0">
                <a:latin typeface="Arial" pitchFamily="34" charset="0"/>
                <a:cs typeface="Arial" pitchFamily="34" charset="0"/>
              </a:rPr>
              <a:t>-5</a:t>
            </a:r>
            <a:endParaRPr lang="de-DE" baseline="30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H.-S. Bosch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64C83E-3A65-48F1-90A6-4B84A971561A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</a:t>
            </a:r>
            <a:r>
              <a:rPr lang="de-DE" dirty="0" err="1" smtClean="0"/>
              <a:t>trim</a:t>
            </a:r>
            <a:r>
              <a:rPr lang="de-DE" dirty="0" smtClean="0"/>
              <a:t> </a:t>
            </a:r>
            <a:r>
              <a:rPr lang="de-DE" dirty="0" err="1" smtClean="0"/>
              <a:t>coils</a:t>
            </a:r>
            <a:endParaRPr lang="de-DE" dirty="0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259632" y="6503633"/>
            <a:ext cx="6408712" cy="365125"/>
          </a:xfrm>
        </p:spPr>
        <p:txBody>
          <a:bodyPr/>
          <a:lstStyle/>
          <a:p>
            <a:r>
              <a:rPr lang="en-US" dirty="0" smtClean="0"/>
              <a:t>Technological challenges in the construction of </a:t>
            </a:r>
            <a:r>
              <a:rPr lang="en-US" dirty="0" err="1" smtClean="0"/>
              <a:t>Wendelstein</a:t>
            </a:r>
            <a:r>
              <a:rPr lang="en-US" dirty="0" smtClean="0"/>
              <a:t> 7-X</a:t>
            </a:r>
            <a:endParaRPr lang="de-DE" dirty="0"/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836712"/>
            <a:ext cx="3784210" cy="3143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2" descr="C:\Documents and Settings\tmr\My Documents\My Pictures\DCIM\100CASIO_120806\CIMG27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340768"/>
            <a:ext cx="3277097" cy="2448272"/>
          </a:xfrm>
          <a:prstGeom prst="rect">
            <a:avLst/>
          </a:prstGeom>
          <a:noFill/>
          <a:ln w="9525">
            <a:solidFill>
              <a:schemeClr val="bg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sp>
        <p:nvSpPr>
          <p:cNvPr id="17" name="Textfeld 16"/>
          <p:cNvSpPr txBox="1"/>
          <p:nvPr/>
        </p:nvSpPr>
        <p:spPr>
          <a:xfrm>
            <a:off x="395536" y="836712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 smtClean="0">
                <a:latin typeface="Arial" pitchFamily="34" charset="0"/>
                <a:cs typeface="Arial" pitchFamily="34" charset="0"/>
              </a:rPr>
              <a:t>five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external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saddle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coils</a:t>
            </a:r>
            <a:endParaRPr lang="de-DE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323528" y="4077072"/>
            <a:ext cx="835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b="1" dirty="0" err="1" smtClean="0">
                <a:latin typeface="Arial" pitchFamily="34" charset="0"/>
                <a:cs typeface="Arial" pitchFamily="34" charset="0"/>
              </a:rPr>
              <a:t>controlling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helical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magnetic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axis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and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magnetic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edge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region</a:t>
            </a:r>
            <a:endParaRPr lang="de-DE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323528" y="4653136"/>
            <a:ext cx="612068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0066FF"/>
              </a:buClr>
              <a:buFont typeface="Arial" pitchFamily="34" charset="0"/>
              <a:buChar char="•"/>
            </a:pP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water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cooled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copper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coils</a:t>
            </a:r>
            <a:endParaRPr lang="de-DE" dirty="0" smtClean="0">
              <a:latin typeface="Arial" pitchFamily="34" charset="0"/>
              <a:cs typeface="Arial" pitchFamily="34" charset="0"/>
            </a:endParaRPr>
          </a:p>
          <a:p>
            <a:pPr algn="l">
              <a:spcBef>
                <a:spcPts val="600"/>
              </a:spcBef>
              <a:buClr>
                <a:srgbClr val="0066FF"/>
              </a:buClr>
              <a:buFont typeface="Arial" pitchFamily="34" charset="0"/>
              <a:buChar char="•"/>
            </a:pPr>
            <a:r>
              <a:rPr lang="de-DE" dirty="0" smtClean="0">
                <a:latin typeface="Arial" pitchFamily="34" charset="0"/>
                <a:cs typeface="Arial" pitchFamily="34" charset="0"/>
              </a:rPr>
              <a:t> 2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kA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maximum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nominal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current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l">
              <a:spcBef>
                <a:spcPts val="600"/>
              </a:spcBef>
              <a:spcAft>
                <a:spcPts val="600"/>
              </a:spcAft>
              <a:buClr>
                <a:srgbClr val="0066FF"/>
              </a:buClr>
              <a:buFont typeface="Arial" pitchFamily="34" charset="0"/>
              <a:buChar char="•"/>
            </a:pP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maximum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sweep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frequency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10 Hz</a:t>
            </a:r>
          </a:p>
          <a:p>
            <a:pPr algn="l">
              <a:buClr>
                <a:srgbClr val="0066FF"/>
              </a:buClr>
              <a:buFont typeface="Arial" pitchFamily="34" charset="0"/>
              <a:buChar char="•"/>
            </a:pPr>
            <a:r>
              <a:rPr lang="de-DE" dirty="0" smtClean="0">
                <a:latin typeface="Arial" pitchFamily="34" charset="0"/>
                <a:cs typeface="Arial" pitchFamily="34" charset="0"/>
              </a:rPr>
              <a:t> PPPL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collaboration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US DOE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funded</a:t>
            </a:r>
            <a:endParaRPr lang="de-DE" dirty="0" smtClean="0">
              <a:latin typeface="Arial" pitchFamily="34" charset="0"/>
              <a:cs typeface="Arial" pitchFamily="34" charset="0"/>
            </a:endParaRPr>
          </a:p>
          <a:p>
            <a:pPr algn="l">
              <a:spcBef>
                <a:spcPts val="600"/>
              </a:spcBef>
              <a:buClr>
                <a:srgbClr val="0066FF"/>
              </a:buClr>
              <a:buFont typeface="Arial" pitchFamily="34" charset="0"/>
              <a:buChar char="•"/>
            </a:pP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fabrication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coils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ongoing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, 4/5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have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been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delivered</a:t>
            </a:r>
            <a:endParaRPr lang="de-DE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5085184"/>
            <a:ext cx="1584176" cy="874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8" name="Gruppieren 27"/>
          <p:cNvGrpSpPr/>
          <p:nvPr/>
        </p:nvGrpSpPr>
        <p:grpSpPr>
          <a:xfrm>
            <a:off x="4644008" y="980728"/>
            <a:ext cx="4104456" cy="3168352"/>
            <a:chOff x="4644008" y="980728"/>
            <a:chExt cx="4104456" cy="3168352"/>
          </a:xfrm>
        </p:grpSpPr>
        <p:cxnSp>
          <p:nvCxnSpPr>
            <p:cNvPr id="14" name="Gerade Verbindung mit Pfeil 13"/>
            <p:cNvCxnSpPr/>
            <p:nvPr/>
          </p:nvCxnSpPr>
          <p:spPr>
            <a:xfrm flipV="1">
              <a:off x="4644008" y="3212976"/>
              <a:ext cx="288032" cy="288032"/>
            </a:xfrm>
            <a:prstGeom prst="straightConnector1">
              <a:avLst/>
            </a:prstGeom>
            <a:ln w="28575">
              <a:solidFill>
                <a:srgbClr val="3333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mit Pfeil 20"/>
            <p:cNvCxnSpPr/>
            <p:nvPr/>
          </p:nvCxnSpPr>
          <p:spPr>
            <a:xfrm flipH="1" flipV="1">
              <a:off x="7380312" y="3789040"/>
              <a:ext cx="288032" cy="360040"/>
            </a:xfrm>
            <a:prstGeom prst="straightConnector1">
              <a:avLst/>
            </a:prstGeom>
            <a:ln w="28575">
              <a:solidFill>
                <a:srgbClr val="3333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mit Pfeil 22"/>
            <p:cNvCxnSpPr/>
            <p:nvPr/>
          </p:nvCxnSpPr>
          <p:spPr>
            <a:xfrm flipH="1">
              <a:off x="8388424" y="2204864"/>
              <a:ext cx="360040" cy="0"/>
            </a:xfrm>
            <a:prstGeom prst="straightConnector1">
              <a:avLst/>
            </a:prstGeom>
            <a:ln w="28575">
              <a:solidFill>
                <a:srgbClr val="3333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mit Pfeil 24"/>
            <p:cNvCxnSpPr/>
            <p:nvPr/>
          </p:nvCxnSpPr>
          <p:spPr>
            <a:xfrm flipH="1">
              <a:off x="7236296" y="980728"/>
              <a:ext cx="360040" cy="0"/>
            </a:xfrm>
            <a:prstGeom prst="straightConnector1">
              <a:avLst/>
            </a:prstGeom>
            <a:ln w="28575">
              <a:solidFill>
                <a:srgbClr val="3333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mit Pfeil 25"/>
            <p:cNvCxnSpPr/>
            <p:nvPr/>
          </p:nvCxnSpPr>
          <p:spPr>
            <a:xfrm>
              <a:off x="4860032" y="980728"/>
              <a:ext cx="288032" cy="216024"/>
            </a:xfrm>
            <a:prstGeom prst="straightConnector1">
              <a:avLst/>
            </a:prstGeom>
            <a:ln w="28575">
              <a:solidFill>
                <a:srgbClr val="3333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1829</Words>
  <Application>Microsoft Office PowerPoint</Application>
  <PresentationFormat>On-screen Show (4:3)</PresentationFormat>
  <Paragraphs>416</Paragraphs>
  <Slides>34</Slides>
  <Notes>19</Notes>
  <HiddenSlides>4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6" baseType="lpstr">
      <vt:lpstr>Larissa-Design</vt:lpstr>
      <vt:lpstr>Document</vt:lpstr>
      <vt:lpstr>Technical challenges in the construction of the steady-state stellarator Wendelstein 7-X</vt:lpstr>
      <vt:lpstr>Outline</vt:lpstr>
      <vt:lpstr>Stellarator optimisation</vt:lpstr>
      <vt:lpstr>Major components of Wendelstein 7-X</vt:lpstr>
      <vt:lpstr>Outline</vt:lpstr>
      <vt:lpstr>Challenge: superconducting coil system</vt:lpstr>
      <vt:lpstr>Non-planar coils</vt:lpstr>
      <vt:lpstr>Accuracy of the modular coils</vt:lpstr>
      <vt:lpstr>The trim coils</vt:lpstr>
      <vt:lpstr>Challenge: mechanical structure</vt:lpstr>
      <vt:lpstr>Final structural concept</vt:lpstr>
      <vt:lpstr>Challenge: Electric/hydraulic connection of magnets</vt:lpstr>
      <vt:lpstr>Magnet module with bus-bars</vt:lpstr>
      <vt:lpstr>Magnet module, bus-bars and cryo-piping</vt:lpstr>
      <vt:lpstr>Reality</vt:lpstr>
      <vt:lpstr>Challenge: welding of ports</vt:lpstr>
      <vt:lpstr>Demanding requirements for installation of ports</vt:lpstr>
      <vt:lpstr>Challenge: connection of modules</vt:lpstr>
      <vt:lpstr>Outline</vt:lpstr>
      <vt:lpstr>All magnet modules completed (12/10)</vt:lpstr>
      <vt:lpstr>1st magnet module in lower shell of cryostat (10/09)</vt:lpstr>
      <vt:lpstr>1st upper shell of cryostat assembled (11/09)</vt:lpstr>
      <vt:lpstr>Today‘s view of the torus hall</vt:lpstr>
      <vt:lpstr>Three remaining work packages</vt:lpstr>
      <vt:lpstr>In-vessel components</vt:lpstr>
      <vt:lpstr>Current lead assembly</vt:lpstr>
      <vt:lpstr>Periphery</vt:lpstr>
      <vt:lpstr>Outline</vt:lpstr>
      <vt:lpstr>Overall schedule</vt:lpstr>
      <vt:lpstr>Integrated commissioning of Wendelstein 7-X</vt:lpstr>
      <vt:lpstr>Research program</vt:lpstr>
      <vt:lpstr>Conclusions</vt:lpstr>
      <vt:lpstr> </vt:lpstr>
      <vt:lpstr>Major components of Wendelstein 7-X</vt:lpstr>
    </vt:vector>
  </TitlesOfParts>
  <Company>Max-Planck-Institut für Plasmaphysik Greifswald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Hans-Stephan Bosch</dc:creator>
  <cp:lastModifiedBy>Computer User</cp:lastModifiedBy>
  <cp:revision>124</cp:revision>
  <dcterms:created xsi:type="dcterms:W3CDTF">2010-12-03T12:56:54Z</dcterms:created>
  <dcterms:modified xsi:type="dcterms:W3CDTF">2012-10-12T17:10:53Z</dcterms:modified>
</cp:coreProperties>
</file>