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97" r:id="rId2"/>
    <p:sldId id="326" r:id="rId3"/>
    <p:sldId id="303" r:id="rId4"/>
    <p:sldId id="301" r:id="rId5"/>
    <p:sldId id="302" r:id="rId6"/>
    <p:sldId id="305" r:id="rId7"/>
    <p:sldId id="304" r:id="rId8"/>
    <p:sldId id="310" r:id="rId9"/>
    <p:sldId id="307" r:id="rId10"/>
    <p:sldId id="311" r:id="rId11"/>
    <p:sldId id="315" r:id="rId12"/>
    <p:sldId id="314" r:id="rId13"/>
    <p:sldId id="323" r:id="rId14"/>
    <p:sldId id="316" r:id="rId15"/>
    <p:sldId id="318" r:id="rId16"/>
    <p:sldId id="325" r:id="rId17"/>
    <p:sldId id="317" r:id="rId18"/>
    <p:sldId id="313" r:id="rId19"/>
  </p:sldIdLst>
  <p:sldSz cx="9144000" cy="6858000" type="screen4x3"/>
  <p:notesSz cx="6731000" cy="9867900"/>
  <p:defaultTextStyle>
    <a:defPPr>
      <a:defRPr lang="en-GB"/>
    </a:defPPr>
    <a:lvl1pPr algn="l" rtl="0" fontAlgn="base">
      <a:spcBef>
        <a:spcPct val="50000"/>
      </a:spcBef>
      <a:spcAft>
        <a:spcPct val="0"/>
      </a:spcAft>
      <a:buChar char="-"/>
      <a:defRPr sz="1400" kern="1200">
        <a:solidFill>
          <a:schemeClr val="tx1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50000"/>
      </a:spcBef>
      <a:spcAft>
        <a:spcPct val="0"/>
      </a:spcAft>
      <a:buChar char="-"/>
      <a:defRPr sz="1400" kern="1200">
        <a:solidFill>
          <a:schemeClr val="tx1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50000"/>
      </a:spcBef>
      <a:spcAft>
        <a:spcPct val="0"/>
      </a:spcAft>
      <a:buChar char="-"/>
      <a:defRPr sz="1400" kern="1200">
        <a:solidFill>
          <a:schemeClr val="tx1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50000"/>
      </a:spcBef>
      <a:spcAft>
        <a:spcPct val="0"/>
      </a:spcAft>
      <a:buChar char="-"/>
      <a:defRPr sz="1400" kern="1200">
        <a:solidFill>
          <a:schemeClr val="tx1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50000"/>
      </a:spcBef>
      <a:spcAft>
        <a:spcPct val="0"/>
      </a:spcAft>
      <a:buChar char="-"/>
      <a:defRPr sz="1400" kern="1200">
        <a:solidFill>
          <a:schemeClr val="tx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Comic Sans MS" pitchFamily="66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003366"/>
    <a:srgbClr val="002060"/>
    <a:srgbClr val="FF3300"/>
    <a:srgbClr val="008000"/>
    <a:srgbClr val="3870A8"/>
    <a:srgbClr val="DDDDDD"/>
    <a:srgbClr val="FBDD5B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67" autoAdjust="0"/>
    <p:restoredTop sz="93491" autoAdjust="0"/>
  </p:normalViewPr>
  <p:slideViewPr>
    <p:cSldViewPr>
      <p:cViewPr varScale="1">
        <p:scale>
          <a:sx n="55" d="100"/>
          <a:sy n="55" d="100"/>
        </p:scale>
        <p:origin x="-629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50" d="100"/>
          <a:sy n="150" d="100"/>
        </p:scale>
        <p:origin x="-102" y="2514"/>
      </p:cViewPr>
      <p:guideLst>
        <p:guide orient="horz" pos="3109"/>
        <p:guide pos="212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62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647" tIns="44824" rIns="89647" bIns="44824" numCol="1" anchor="t" anchorCtr="0" compatLnSpc="1">
            <a:prstTxWarp prst="textNoShape">
              <a:avLst/>
            </a:prstTxWarp>
          </a:bodyPr>
          <a:lstStyle>
            <a:lvl1pPr defTabSz="896423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3175" y="0"/>
            <a:ext cx="29162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647" tIns="44824" rIns="89647" bIns="44824" numCol="1" anchor="t" anchorCtr="0" compatLnSpc="1">
            <a:prstTxWarp prst="textNoShape">
              <a:avLst/>
            </a:prstTxWarp>
          </a:bodyPr>
          <a:lstStyle>
            <a:lvl1pPr algn="r" defTabSz="896423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600"/>
            <a:ext cx="29162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647" tIns="44824" rIns="89647" bIns="44824" numCol="1" anchor="b" anchorCtr="0" compatLnSpc="1">
            <a:prstTxWarp prst="textNoShape">
              <a:avLst/>
            </a:prstTxWarp>
          </a:bodyPr>
          <a:lstStyle>
            <a:lvl1pPr defTabSz="896423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3175" y="9372600"/>
            <a:ext cx="29162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647" tIns="44824" rIns="89647" bIns="44824" numCol="1" anchor="b" anchorCtr="0" compatLnSpc="1">
            <a:prstTxWarp prst="textNoShape">
              <a:avLst/>
            </a:prstTxWarp>
          </a:bodyPr>
          <a:lstStyle>
            <a:lvl1pPr algn="r" defTabSz="896423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fld id="{200DA539-A737-48B5-A9C9-CCEFB7E238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6449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62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647" tIns="44824" rIns="89647" bIns="44824" numCol="1" anchor="t" anchorCtr="0" compatLnSpc="1">
            <a:prstTxWarp prst="textNoShape">
              <a:avLst/>
            </a:prstTxWarp>
          </a:bodyPr>
          <a:lstStyle>
            <a:lvl1pPr defTabSz="896423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3175" y="0"/>
            <a:ext cx="29162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647" tIns="44824" rIns="89647" bIns="44824" numCol="1" anchor="t" anchorCtr="0" compatLnSpc="1">
            <a:prstTxWarp prst="textNoShape">
              <a:avLst/>
            </a:prstTxWarp>
          </a:bodyPr>
          <a:lstStyle>
            <a:lvl1pPr algn="r" defTabSz="896423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8525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7888"/>
            <a:ext cx="5384800" cy="444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647" tIns="44824" rIns="89647" bIns="448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2600"/>
            <a:ext cx="29162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647" tIns="44824" rIns="89647" bIns="44824" numCol="1" anchor="b" anchorCtr="0" compatLnSpc="1">
            <a:prstTxWarp prst="textNoShape">
              <a:avLst/>
            </a:prstTxWarp>
          </a:bodyPr>
          <a:lstStyle>
            <a:lvl1pPr defTabSz="896423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3175" y="9372600"/>
            <a:ext cx="291623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647" tIns="44824" rIns="89647" bIns="44824" numCol="1" anchor="b" anchorCtr="0" compatLnSpc="1">
            <a:prstTxWarp prst="textNoShape">
              <a:avLst/>
            </a:prstTxWarp>
          </a:bodyPr>
          <a:lstStyle>
            <a:lvl1pPr algn="r" defTabSz="896423">
              <a:spcBef>
                <a:spcPct val="0"/>
              </a:spcBef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fld id="{1D89FA26-43A5-4E24-9B95-7AD412FDBD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2504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5350"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defTabSz="895350"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defTabSz="895350"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defTabSz="895350"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defTabSz="895350"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defTabSz="895350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defTabSz="895350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defTabSz="895350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defTabSz="895350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fld id="{DD55B6BD-6C3E-4DC3-8EEE-4FA473DA48A4}" type="slidenum">
              <a:rPr lang="en-GB" sz="1200" smtClean="0">
                <a:latin typeface="Arial" charset="0"/>
              </a:rPr>
              <a:pPr eaLnBrk="1" hangingPunct="1"/>
              <a:t>1</a:t>
            </a:fld>
            <a:endParaRPr lang="en-GB" sz="1200" smtClean="0">
              <a:latin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2560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5350"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defTabSz="895350"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defTabSz="895350"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defTabSz="895350"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defTabSz="895350"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defTabSz="895350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defTabSz="895350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defTabSz="895350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defTabSz="895350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fld id="{1261B2A9-8B4E-4290-897A-4D17E12E629A}" type="slidenum">
              <a:rPr lang="en-GB" sz="1200" smtClean="0">
                <a:latin typeface="Arial" charset="0"/>
              </a:rPr>
              <a:pPr eaLnBrk="1" hangingPunct="1"/>
              <a:t>8</a:t>
            </a:fld>
            <a:endParaRPr lang="en-GB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sz="1000" smtClean="0"/>
              <a:t>Number of discharges before cleaning interverntion from Roth (median): </a:t>
            </a:r>
          </a:p>
          <a:p>
            <a:r>
              <a:rPr lang="de-DE" sz="1000" smtClean="0"/>
              <a:t>75 (all C)</a:t>
            </a:r>
          </a:p>
          <a:p>
            <a:r>
              <a:rPr lang="de-DE" sz="1000" smtClean="0"/>
              <a:t>250 (C/Be/W)</a:t>
            </a:r>
          </a:p>
          <a:p>
            <a:r>
              <a:rPr lang="de-DE" sz="1000" smtClean="0"/>
              <a:t>2500 (Be/W)</a:t>
            </a:r>
            <a:endParaRPr lang="en-GB" sz="1000" smtClean="0"/>
          </a:p>
          <a:p>
            <a:endParaRPr lang="en-GB" smtClean="0"/>
          </a:p>
        </p:txBody>
      </p:sp>
      <p:sp>
        <p:nvSpPr>
          <p:cNvPr id="266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95350"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defTabSz="895350"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defTabSz="895350"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defTabSz="895350"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defTabSz="895350"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defTabSz="895350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defTabSz="895350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defTabSz="895350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defTabSz="895350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fld id="{70A367F4-C4EB-4890-A6B2-C3BFAD44460C}" type="slidenum">
              <a:rPr lang="en-GB" sz="1200" smtClean="0">
                <a:latin typeface="Arial" charset="0"/>
              </a:rPr>
              <a:pPr eaLnBrk="1" hangingPunct="1"/>
              <a:t>15</a:t>
            </a:fld>
            <a:endParaRPr lang="en-GB" sz="120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242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82875" y="-36386"/>
            <a:ext cx="6480175" cy="7650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34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"/>
          <p:cNvSpPr>
            <a:spLocks noGrp="1"/>
          </p:cNvSpPr>
          <p:nvPr>
            <p:ph type="title"/>
          </p:nvPr>
        </p:nvSpPr>
        <p:spPr>
          <a:xfrm>
            <a:off x="2682875" y="-36386"/>
            <a:ext cx="6480175" cy="76508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8002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1781" y="-18328"/>
            <a:ext cx="6552220" cy="730250"/>
          </a:xfrm>
        </p:spPr>
        <p:txBody>
          <a:bodyPr/>
          <a:lstStyle>
            <a:lvl1pPr>
              <a:defRPr sz="2600" baseline="0">
                <a:solidFill>
                  <a:srgbClr val="FFFF66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708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8775" y="90805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97650"/>
            <a:ext cx="21336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 userDrawn="1"/>
        </p:nvSpPr>
        <p:spPr bwMode="auto">
          <a:xfrm>
            <a:off x="-19050" y="6572250"/>
            <a:ext cx="9163050" cy="322263"/>
          </a:xfrm>
          <a:prstGeom prst="rect">
            <a:avLst/>
          </a:prstGeom>
          <a:solidFill>
            <a:srgbClr val="5076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18" tIns="45709" rIns="91418" bIns="45709" anchor="ctr"/>
          <a:lstStyle/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de-DE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S. Brezinsek </a:t>
            </a:r>
            <a:r>
              <a:rPr lang="en-GB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/ IAEA 24</a:t>
            </a:r>
            <a:r>
              <a:rPr lang="en-GB" sz="12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th</a:t>
            </a:r>
            <a:r>
              <a:rPr lang="en-GB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Fusion Energy Conference / San Diego / 8.-13. October 2012</a:t>
            </a:r>
          </a:p>
        </p:txBody>
      </p:sp>
      <p:pic>
        <p:nvPicPr>
          <p:cNvPr id="1029" name="Picture 9" descr="EFDAJEThead06 LARGE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3795"/>
          <a:stretch>
            <a:fillRect/>
          </a:stretch>
        </p:blipFill>
        <p:spPr bwMode="auto">
          <a:xfrm>
            <a:off x="0" y="-26988"/>
            <a:ext cx="9140825" cy="755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10"/>
          <p:cNvSpPr>
            <a:spLocks noChangeArrowheads="1"/>
          </p:cNvSpPr>
          <p:nvPr userDrawn="1"/>
        </p:nvSpPr>
        <p:spPr bwMode="auto">
          <a:xfrm>
            <a:off x="2638425" y="-26988"/>
            <a:ext cx="6505575" cy="755651"/>
          </a:xfrm>
          <a:prstGeom prst="rect">
            <a:avLst/>
          </a:prstGeom>
          <a:solidFill>
            <a:srgbClr val="5076B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endParaRPr lang="de-DE" sz="1800"/>
          </a:p>
        </p:txBody>
      </p:sp>
      <p:sp>
        <p:nvSpPr>
          <p:cNvPr id="231464" name="Text Box 40"/>
          <p:cNvSpPr txBox="1">
            <a:spLocks noChangeArrowheads="1"/>
          </p:cNvSpPr>
          <p:nvPr/>
        </p:nvSpPr>
        <p:spPr bwMode="auto">
          <a:xfrm>
            <a:off x="8377238" y="6599238"/>
            <a:ext cx="70519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20000"/>
              </a:spcBef>
              <a:buClr>
                <a:srgbClr val="CC0000"/>
              </a:buClr>
              <a:buFont typeface="Wingdings" pitchFamily="2" charset="2"/>
              <a:buNone/>
              <a:defRPr/>
            </a:pPr>
            <a:fld id="{CD028050-A34D-493C-B716-496505DFD485}" type="slidenum">
              <a:rPr lang="en-GB" sz="1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eaLnBrk="0" hangingPunct="0">
                <a:spcBef>
                  <a:spcPct val="20000"/>
                </a:spcBef>
                <a:buClr>
                  <a:srgbClr val="CC0000"/>
                </a:buClr>
                <a:buFont typeface="Wingdings" pitchFamily="2" charset="2"/>
                <a:buNone/>
                <a:defRPr/>
              </a:pPr>
              <a:t>‹#›</a:t>
            </a:fld>
            <a:r>
              <a:rPr lang="en-GB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/16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82875" y="7938"/>
            <a:ext cx="648017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8" r:id="rId3"/>
    <p:sldLayoutId id="2147483817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SzPct val="120000"/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0000"/>
        </a:buClr>
        <a:buFont typeface="Arial" charset="0"/>
        <a:buChar char="–"/>
        <a:defRPr sz="2000">
          <a:solidFill>
            <a:srgbClr val="0033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1C1C1C"/>
        </a:buClr>
        <a:buChar char="•"/>
        <a:defRPr i="1">
          <a:solidFill>
            <a:srgbClr val="1C1C1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european_flag_smal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7"/>
          <a:stretch>
            <a:fillRect/>
          </a:stretch>
        </p:blipFill>
        <p:spPr bwMode="auto">
          <a:xfrm>
            <a:off x="-19050" y="-36513"/>
            <a:ext cx="9163050" cy="692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-63500" y="4508500"/>
            <a:ext cx="7470775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sz="2200" b="1" dirty="0">
                <a:solidFill>
                  <a:srgbClr val="FBDD5B"/>
                </a:solidFill>
                <a:latin typeface="Arial" charset="0"/>
                <a:sym typeface="Wingdings" pitchFamily="2" charset="2"/>
              </a:rPr>
              <a:t>S. Brezinsek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200" b="1" dirty="0">
                <a:solidFill>
                  <a:srgbClr val="FBDD5B"/>
                </a:solidFill>
                <a:latin typeface="Arial" charset="0"/>
                <a:sym typeface="Wingdings" pitchFamily="2" charset="2"/>
              </a:rPr>
              <a:t>T. Loarer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200" b="1" dirty="0">
                <a:solidFill>
                  <a:srgbClr val="FBDD5B"/>
                </a:solidFill>
                <a:latin typeface="Arial" charset="0"/>
                <a:sym typeface="Wingdings" pitchFamily="2" charset="2"/>
              </a:rPr>
              <a:t>V. Phillips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200" b="1" dirty="0">
                <a:solidFill>
                  <a:srgbClr val="FBDD5B"/>
                </a:solidFill>
                <a:latin typeface="Arial" charset="0"/>
                <a:sym typeface="Wingdings" pitchFamily="2" charset="2"/>
              </a:rPr>
              <a:t>H.G. </a:t>
            </a:r>
            <a:r>
              <a:rPr lang="en-US" sz="2200" b="1" dirty="0" err="1">
                <a:solidFill>
                  <a:srgbClr val="FBDD5B"/>
                </a:solidFill>
                <a:latin typeface="Arial" charset="0"/>
                <a:sym typeface="Wingdings" pitchFamily="2" charset="2"/>
              </a:rPr>
              <a:t>Esser</a:t>
            </a:r>
            <a:r>
              <a:rPr lang="en-US" sz="2200" b="1" dirty="0">
                <a:solidFill>
                  <a:srgbClr val="FBDD5B"/>
                </a:solidFill>
                <a:latin typeface="Arial" charset="0"/>
                <a:sym typeface="Wingdings" pitchFamily="2" charset="2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200" b="1" dirty="0">
                <a:solidFill>
                  <a:srgbClr val="FBDD5B"/>
                </a:solidFill>
                <a:latin typeface="Arial" charset="0"/>
                <a:sym typeface="Wingdings" pitchFamily="2" charset="2"/>
              </a:rPr>
              <a:t>S. </a:t>
            </a:r>
            <a:r>
              <a:rPr lang="en-US" sz="2200" b="1" dirty="0" err="1">
                <a:solidFill>
                  <a:srgbClr val="FBDD5B"/>
                </a:solidFill>
                <a:latin typeface="Arial" charset="0"/>
                <a:sym typeface="Wingdings" pitchFamily="2" charset="2"/>
              </a:rPr>
              <a:t>Grünhagen</a:t>
            </a:r>
            <a:r>
              <a:rPr lang="en-US" sz="2200" b="1" dirty="0">
                <a:solidFill>
                  <a:srgbClr val="FBDD5B"/>
                </a:solidFill>
                <a:latin typeface="Arial" charset="0"/>
                <a:sym typeface="Wingdings" pitchFamily="2" charset="2"/>
              </a:rPr>
              <a:t>, R. Smith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2200" b="1" dirty="0">
                <a:solidFill>
                  <a:srgbClr val="FBDD5B"/>
                </a:solidFill>
                <a:latin typeface="Arial" charset="0"/>
                <a:sym typeface="Wingdings" pitchFamily="2" charset="2"/>
              </a:rPr>
              <a:t>R. Felton, U. Kruezi and JET-EFDA contributors</a:t>
            </a:r>
          </a:p>
        </p:txBody>
      </p:sp>
      <p:sp>
        <p:nvSpPr>
          <p:cNvPr id="141316" name="Oval 4"/>
          <p:cNvSpPr>
            <a:spLocks noChangeArrowheads="1"/>
          </p:cNvSpPr>
          <p:nvPr/>
        </p:nvSpPr>
        <p:spPr bwMode="auto">
          <a:xfrm>
            <a:off x="2276475" y="1831975"/>
            <a:ext cx="5265738" cy="3246438"/>
          </a:xfrm>
          <a:prstGeom prst="ellipse">
            <a:avLst/>
          </a:prstGeom>
          <a:gradFill rotWithShape="1">
            <a:gsLst>
              <a:gs pos="0">
                <a:srgbClr val="5076BD">
                  <a:alpha val="39999"/>
                </a:srgbClr>
              </a:gs>
              <a:gs pos="100000">
                <a:srgbClr val="C0C0C0">
                  <a:alpha val="41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buFontTx/>
              <a:buNone/>
              <a:defRPr/>
            </a:pPr>
            <a:r>
              <a:rPr lang="en-GB" sz="3600" b="1" dirty="0">
                <a:solidFill>
                  <a:srgbClr val="FBDD5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sym typeface="Wingdings" pitchFamily="2" charset="2"/>
              </a:rPr>
              <a:t>Fuel Retention Studies with the                   ITER-like Wall   in JET</a:t>
            </a:r>
            <a:endParaRPr lang="en-US" sz="3600" b="1" dirty="0">
              <a:solidFill>
                <a:srgbClr val="FBDD5B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sym typeface="Wingdings" pitchFamily="2" charset="2"/>
            </a:endParaRPr>
          </a:p>
        </p:txBody>
      </p:sp>
      <p:sp>
        <p:nvSpPr>
          <p:cNvPr id="4101" name="Textfeld 1"/>
          <p:cNvSpPr txBox="1">
            <a:spLocks noChangeArrowheads="1"/>
          </p:cNvSpPr>
          <p:nvPr/>
        </p:nvSpPr>
        <p:spPr bwMode="auto">
          <a:xfrm>
            <a:off x="-63500" y="6578600"/>
            <a:ext cx="6118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b="1" dirty="0">
                <a:solidFill>
                  <a:srgbClr val="FBDD5B"/>
                </a:solidFill>
                <a:latin typeface="Arial" charset="0"/>
              </a:rPr>
              <a:t>IAEA 24</a:t>
            </a:r>
            <a:r>
              <a:rPr lang="en-GB" b="1" baseline="30000" dirty="0">
                <a:solidFill>
                  <a:srgbClr val="FBDD5B"/>
                </a:solidFill>
                <a:latin typeface="Arial" charset="0"/>
              </a:rPr>
              <a:t>th</a:t>
            </a:r>
            <a:r>
              <a:rPr lang="en-GB" b="1" dirty="0">
                <a:solidFill>
                  <a:srgbClr val="FBDD5B"/>
                </a:solidFill>
                <a:latin typeface="Arial" charset="0"/>
              </a:rPr>
              <a:t> Fusion Energy Conference / San Diego / 8.-13. October 2012</a:t>
            </a:r>
            <a:endParaRPr lang="en-GB" dirty="0">
              <a:solidFill>
                <a:srgbClr val="FBDD5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82875" y="-36513"/>
            <a:ext cx="6480175" cy="765176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Global Gas Balance Measurements</a:t>
            </a:r>
            <a:endParaRPr lang="en-GB" dirty="0"/>
          </a:p>
        </p:txBody>
      </p:sp>
      <p:graphicFrame>
        <p:nvGraphicFramePr>
          <p:cNvPr id="12291" name="Object 2"/>
          <p:cNvGraphicFramePr>
            <a:graphicFrameLocks noChangeAspect="1"/>
          </p:cNvGraphicFramePr>
          <p:nvPr/>
        </p:nvGraphicFramePr>
        <p:xfrm>
          <a:off x="2797175" y="855663"/>
          <a:ext cx="2343150" cy="345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2" name="Photo Editor Photo" r:id="rId3" imgW="1914286" imgH="2971429" progId="MSPhotoEd.3">
                  <p:embed/>
                </p:oleObj>
              </mc:Choice>
              <mc:Fallback>
                <p:oleObj name="Photo Editor Photo" r:id="rId3" imgW="1914286" imgH="2971429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7175" y="855663"/>
                        <a:ext cx="2343150" cy="3455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2" name="Line 3"/>
          <p:cNvSpPr>
            <a:spLocks noChangeShapeType="1"/>
          </p:cNvSpPr>
          <p:nvPr/>
        </p:nvSpPr>
        <p:spPr bwMode="auto">
          <a:xfrm flipH="1" flipV="1">
            <a:off x="4824413" y="2470150"/>
            <a:ext cx="576262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5514975" y="2200275"/>
            <a:ext cx="3175000" cy="639763"/>
          </a:xfrm>
          <a:prstGeom prst="rect">
            <a:avLst/>
          </a:prstGeom>
          <a:solidFill>
            <a:srgbClr val="00B0F0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lIns="85541" tIns="42771" rIns="85541" bIns="42771">
            <a:spAutoFit/>
          </a:bodyPr>
          <a:lstStyle>
            <a:lvl1pPr defTabSz="855663"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defTabSz="855663"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defTabSz="855663"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defTabSz="855663"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defTabSz="855663"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defTabSz="855663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defTabSz="855663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defTabSz="855663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defTabSz="855663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b="1">
                <a:solidFill>
                  <a:schemeClr val="bg1"/>
                </a:solidFill>
                <a:latin typeface="Arial" charset="0"/>
              </a:rPr>
              <a:t>Calibrated particle source</a:t>
            </a:r>
          </a:p>
          <a:p>
            <a:pPr algn="ctr" eaLnBrk="1" hangingPunct="1">
              <a:buFontTx/>
              <a:buNone/>
            </a:pPr>
            <a:r>
              <a:rPr lang="de-DE" b="1">
                <a:solidFill>
                  <a:schemeClr val="bg1"/>
                </a:solidFill>
                <a:latin typeface="Arial" charset="0"/>
              </a:rPr>
              <a:t>(here: gas injection modules)</a:t>
            </a:r>
            <a:endParaRPr lang="en-GB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294" name="Line 5"/>
          <p:cNvSpPr>
            <a:spLocks noChangeShapeType="1"/>
          </p:cNvSpPr>
          <p:nvPr/>
        </p:nvSpPr>
        <p:spPr bwMode="auto">
          <a:xfrm flipH="1" flipV="1">
            <a:off x="2484438" y="2433638"/>
            <a:ext cx="431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295" name="Line 6"/>
          <p:cNvSpPr>
            <a:spLocks noChangeShapeType="1"/>
          </p:cNvSpPr>
          <p:nvPr/>
        </p:nvSpPr>
        <p:spPr bwMode="auto">
          <a:xfrm flipV="1">
            <a:off x="4067175" y="3925888"/>
            <a:ext cx="576263" cy="17462"/>
          </a:xfrm>
          <a:prstGeom prst="line">
            <a:avLst/>
          </a:prstGeom>
          <a:noFill/>
          <a:ln w="7620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296" name="Text Box 7"/>
          <p:cNvSpPr txBox="1">
            <a:spLocks noChangeArrowheads="1"/>
          </p:cNvSpPr>
          <p:nvPr/>
        </p:nvSpPr>
        <p:spPr bwMode="auto">
          <a:xfrm>
            <a:off x="4810125" y="3749675"/>
            <a:ext cx="4046538" cy="301625"/>
          </a:xfrm>
          <a:prstGeom prst="rect">
            <a:avLst/>
          </a:prstGeom>
          <a:solidFill>
            <a:srgbClr val="00B050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lIns="85541" tIns="42771" rIns="85541" bIns="42771">
            <a:spAutoFit/>
          </a:bodyPr>
          <a:lstStyle>
            <a:lvl1pPr defTabSz="855663"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defTabSz="855663"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defTabSz="855663"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defTabSz="855663"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defTabSz="855663"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defTabSz="855663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defTabSz="855663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defTabSz="855663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defTabSz="855663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b="1">
                <a:solidFill>
                  <a:schemeClr val="bg1"/>
                </a:solidFill>
                <a:latin typeface="Arial" charset="0"/>
              </a:rPr>
              <a:t>Gas collection on divertor cryo pumps </a:t>
            </a:r>
          </a:p>
        </p:txBody>
      </p:sp>
      <p:sp>
        <p:nvSpPr>
          <p:cNvPr id="12297" name="Text Box 8"/>
          <p:cNvSpPr txBox="1">
            <a:spLocks noChangeArrowheads="1"/>
          </p:cNvSpPr>
          <p:nvPr/>
        </p:nvSpPr>
        <p:spPr bwMode="auto">
          <a:xfrm>
            <a:off x="201613" y="1916113"/>
            <a:ext cx="2281237" cy="1209675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lIns="85541" tIns="42771" rIns="85541" bIns="42771">
            <a:spAutoFit/>
          </a:bodyPr>
          <a:lstStyle>
            <a:lvl1pPr defTabSz="855663"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defTabSz="855663"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defTabSz="855663"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defTabSz="855663"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defTabSz="855663"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defTabSz="855663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defTabSz="855663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defTabSz="855663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defTabSz="855663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b="1">
                <a:solidFill>
                  <a:schemeClr val="bg1"/>
                </a:solidFill>
                <a:latin typeface="Arial" charset="0"/>
              </a:rPr>
              <a:t>Fuel retention: </a:t>
            </a:r>
            <a:endParaRPr lang="en-GB" sz="1600" b="1">
              <a:solidFill>
                <a:schemeClr val="bg1"/>
              </a:solidFill>
              <a:latin typeface="Arial" charset="0"/>
            </a:endParaRPr>
          </a:p>
          <a:p>
            <a:pPr algn="ctr" eaLnBrk="1" hangingPunct="1">
              <a:buFontTx/>
              <a:buNone/>
            </a:pPr>
            <a:r>
              <a:rPr lang="en-GB" b="1">
                <a:solidFill>
                  <a:schemeClr val="bg1"/>
                </a:solidFill>
                <a:latin typeface="Arial" charset="0"/>
              </a:rPr>
              <a:t>long (co-deposition and implantation) +</a:t>
            </a:r>
          </a:p>
          <a:p>
            <a:pPr algn="ctr" eaLnBrk="1" hangingPunct="1">
              <a:buFontTx/>
              <a:buNone/>
            </a:pPr>
            <a:r>
              <a:rPr lang="en-GB" b="1">
                <a:solidFill>
                  <a:schemeClr val="bg1"/>
                </a:solidFill>
                <a:latin typeface="Arial" charset="0"/>
              </a:rPr>
              <a:t>short</a:t>
            </a:r>
            <a:r>
              <a:rPr lang="en-GB" sz="1600" b="1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b="1">
                <a:solidFill>
                  <a:schemeClr val="bg1"/>
                </a:solidFill>
                <a:latin typeface="Arial" charset="0"/>
              </a:rPr>
              <a:t>term (surface)</a:t>
            </a:r>
          </a:p>
        </p:txBody>
      </p:sp>
      <p:sp>
        <p:nvSpPr>
          <p:cNvPr id="12298" name="Line 11"/>
          <p:cNvSpPr>
            <a:spLocks noChangeShapeType="1"/>
          </p:cNvSpPr>
          <p:nvPr/>
        </p:nvSpPr>
        <p:spPr bwMode="auto">
          <a:xfrm flipH="1" flipV="1">
            <a:off x="1368425" y="3284538"/>
            <a:ext cx="0" cy="68421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299" name="Text Box 12"/>
          <p:cNvSpPr txBox="1">
            <a:spLocks noChangeArrowheads="1"/>
          </p:cNvSpPr>
          <p:nvPr/>
        </p:nvSpPr>
        <p:spPr bwMode="auto">
          <a:xfrm>
            <a:off x="227013" y="4184650"/>
            <a:ext cx="8629650" cy="3016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85541" tIns="42771" rIns="85541" bIns="42771">
            <a:spAutoFit/>
          </a:bodyPr>
          <a:lstStyle>
            <a:lvl1pPr defTabSz="855663"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defTabSz="855663"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defTabSz="855663"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defTabSz="855663"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defTabSz="855663"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defTabSz="855663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defTabSz="855663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defTabSz="855663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defTabSz="855663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b="1">
                <a:solidFill>
                  <a:srgbClr val="0000FF"/>
                </a:solidFill>
                <a:latin typeface="Arial" charset="0"/>
              </a:rPr>
              <a:t>Injected gas </a:t>
            </a:r>
            <a:r>
              <a:rPr lang="en-GB" b="1">
                <a:latin typeface="Arial" charset="0"/>
              </a:rPr>
              <a:t>=</a:t>
            </a:r>
            <a:r>
              <a:rPr lang="en-GB" b="1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GB" b="1">
                <a:solidFill>
                  <a:srgbClr val="00B050"/>
                </a:solidFill>
                <a:latin typeface="Arial" charset="0"/>
              </a:rPr>
              <a:t>Pumped gas+ Short term retention </a:t>
            </a:r>
            <a:r>
              <a:rPr lang="en-GB" b="1">
                <a:latin typeface="Arial" charset="0"/>
              </a:rPr>
              <a:t>+ </a:t>
            </a:r>
            <a:r>
              <a:rPr lang="en-GB" b="1">
                <a:solidFill>
                  <a:srgbClr val="FF0000"/>
                </a:solidFill>
                <a:latin typeface="Arial" charset="0"/>
              </a:rPr>
              <a:t>Long term retention</a:t>
            </a: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5080000" y="908050"/>
            <a:ext cx="4002088" cy="523875"/>
          </a:xfrm>
          <a:prstGeom prst="rect">
            <a:avLst/>
          </a:prstGeom>
          <a:solidFill>
            <a:srgbClr val="003366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0" tIns="45714" rIns="91429" bIns="45714">
            <a:spAutoFit/>
          </a:bodyPr>
          <a:lstStyle/>
          <a:p>
            <a:pPr algn="ctr" defTabSz="190500" eaLnBrk="0" hangingPunct="0">
              <a:spcBef>
                <a:spcPts val="0"/>
              </a:spcBef>
              <a:buFontTx/>
              <a:buNone/>
              <a:defRPr/>
            </a:pPr>
            <a:r>
              <a:rPr lang="en-US" b="1" dirty="0">
                <a:solidFill>
                  <a:schemeClr val="bg1"/>
                </a:solidFill>
                <a:latin typeface="+mn-lt"/>
                <a:cs typeface="+mn-cs"/>
                <a:sym typeface="Wingdings" pitchFamily="2" charset="2"/>
              </a:rPr>
              <a:t>Regeneration of cryogenic pumps before and after experiment</a:t>
            </a:r>
          </a:p>
        </p:txBody>
      </p:sp>
      <p:sp>
        <p:nvSpPr>
          <p:cNvPr id="12301" name="Line 15"/>
          <p:cNvSpPr>
            <a:spLocks noChangeShapeType="1"/>
          </p:cNvSpPr>
          <p:nvPr/>
        </p:nvSpPr>
        <p:spPr bwMode="auto">
          <a:xfrm flipH="1">
            <a:off x="1343025" y="3968750"/>
            <a:ext cx="1963738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endParaRPr lang="en-GB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134938" y="4875213"/>
            <a:ext cx="8893175" cy="1568450"/>
          </a:xfrm>
          <a:prstGeom prst="rect">
            <a:avLst/>
          </a:prstGeom>
          <a:solidFill>
            <a:srgbClr val="003366"/>
          </a:solidFill>
          <a:ln w="222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eaLnBrk="0" hangingPunct="0">
              <a:spcBef>
                <a:spcPts val="0"/>
              </a:spcBef>
              <a:buFontTx/>
              <a:buNone/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  <a:cs typeface="+mn-cs"/>
                <a:sym typeface="Wingdings" pitchFamily="2" charset="2"/>
              </a:rPr>
              <a:t>General observation of JET-C vs. JET-ILW comparison:</a:t>
            </a:r>
          </a:p>
          <a:p>
            <a:pPr marL="342900" indent="-342900" eaLnBrk="0" hangingPunct="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  <a:cs typeface="+mn-cs"/>
                <a:sym typeface="Wingdings" pitchFamily="2" charset="2"/>
              </a:rPr>
              <a:t>Stronger gas consumption during limiter phase and stronger outgassing after end of the discharge in comparison with JET-C =&gt; JET-ILW dynamic retention higher </a:t>
            </a:r>
          </a:p>
          <a:p>
            <a:pPr marL="342900" indent="-342900" eaLnBrk="0" hangingPunct="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  <a:cs typeface="+mn-cs"/>
                <a:sym typeface="Wingdings" pitchFamily="2" charset="2"/>
              </a:rPr>
              <a:t>High purity of recovered gas of more than 99% D =&gt; absence of hydrocarbons in later phase</a:t>
            </a:r>
          </a:p>
          <a:p>
            <a:pPr marL="342900" indent="-342900" eaLnBrk="0" hangingPunct="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  <a:cs typeface="+mn-cs"/>
                <a:sym typeface="Wingdings" pitchFamily="2" charset="2"/>
              </a:rPr>
              <a:t>Strong reduction of integrated retention by gas balance measured over one day</a:t>
            </a:r>
          </a:p>
          <a:p>
            <a:pPr eaLnBrk="0" hangingPunct="0">
              <a:spcBef>
                <a:spcPts val="0"/>
              </a:spcBef>
              <a:buFontTx/>
              <a:buNone/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  <a:cs typeface="+mn-cs"/>
                <a:sym typeface="Wingdings" pitchFamily="2" charset="2"/>
              </a:rPr>
              <a:t>       =&gt; </a:t>
            </a:r>
            <a:r>
              <a:rPr lang="en-US" sz="1600" b="1" dirty="0">
                <a:solidFill>
                  <a:srgbClr val="FFFF00"/>
                </a:solidFill>
                <a:latin typeface="+mn-lt"/>
                <a:cs typeface="+mn-cs"/>
                <a:sym typeface="Wingdings" pitchFamily="2" charset="2"/>
              </a:rPr>
              <a:t>Long term retention one order magnitude lower in JET-ILW than in JET-C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5080000" y="1555750"/>
            <a:ext cx="4002088" cy="523875"/>
          </a:xfrm>
          <a:prstGeom prst="rect">
            <a:avLst/>
          </a:prstGeom>
          <a:solidFill>
            <a:srgbClr val="003366"/>
          </a:solidFill>
          <a:ln w="222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algn="ctr" eaLnBrk="0" hangingPunct="0">
              <a:spcBef>
                <a:spcPts val="0"/>
              </a:spcBef>
              <a:buFontTx/>
              <a:buNone/>
              <a:defRPr/>
            </a:pPr>
            <a:r>
              <a:rPr lang="en-US" b="1" dirty="0">
                <a:solidFill>
                  <a:schemeClr val="bg1"/>
                </a:solidFill>
                <a:latin typeface="+mn-lt"/>
                <a:cs typeface="+mn-cs"/>
                <a:sym typeface="Wingdings" pitchFamily="2" charset="2"/>
              </a:rPr>
              <a:t>Repeat sets identical discharges</a:t>
            </a:r>
          </a:p>
          <a:p>
            <a:pPr algn="ctr" eaLnBrk="0" hangingPunct="0">
              <a:spcBef>
                <a:spcPts val="0"/>
              </a:spcBef>
              <a:buFontTx/>
              <a:buNone/>
              <a:defRPr/>
            </a:pPr>
            <a:r>
              <a:rPr lang="en-US" b="1" dirty="0">
                <a:solidFill>
                  <a:schemeClr val="bg1"/>
                </a:solidFill>
                <a:latin typeface="+mn-lt"/>
                <a:cs typeface="+mn-cs"/>
                <a:sym typeface="Wingdings" pitchFamily="2" charset="2"/>
              </a:rPr>
              <a:t>Typical: 10-35 =&gt; one day of operation</a:t>
            </a:r>
            <a:endParaRPr lang="en-GB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7848600" y="4468813"/>
            <a:ext cx="121126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buFontTx/>
              <a:buNone/>
              <a:defRPr/>
            </a:pPr>
            <a:r>
              <a:rPr lang="de-DE" sz="800" b="1" dirty="0">
                <a:latin typeface="+mj-lt"/>
              </a:rPr>
              <a:t>T. Loarer, V. Philipps</a:t>
            </a:r>
          </a:p>
          <a:p>
            <a:pPr>
              <a:buFontTx/>
              <a:buNone/>
              <a:defRPr/>
            </a:pPr>
            <a:r>
              <a:rPr lang="de-DE" sz="800" b="1" dirty="0">
                <a:latin typeface="+mj-lt"/>
              </a:rPr>
              <a:t>JNM 2010, PSI 2012</a:t>
            </a:r>
            <a:endParaRPr lang="en-GB" sz="800" b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2"/>
          <p:cNvSpPr>
            <a:spLocks noChangeArrowheads="1"/>
          </p:cNvSpPr>
          <p:nvPr/>
        </p:nvSpPr>
        <p:spPr bwMode="auto">
          <a:xfrm>
            <a:off x="58738" y="747713"/>
            <a:ext cx="3387725" cy="3079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r>
              <a:rPr lang="en-US" b="1" dirty="0" smtClean="0">
                <a:solidFill>
                  <a:schemeClr val="accent6"/>
                </a:solidFill>
                <a:latin typeface="Arial" charset="0"/>
                <a:sym typeface="Wingdings" pitchFamily="2" charset="2"/>
              </a:rPr>
              <a:t>Example: L-mode plasma experiment</a:t>
            </a:r>
            <a:endParaRPr lang="en-GB" b="1" dirty="0">
              <a:solidFill>
                <a:schemeClr val="accent6"/>
              </a:solidFill>
              <a:latin typeface="Arial" charset="0"/>
              <a:sym typeface="Wingdings" pitchFamily="2" charset="2"/>
            </a:endParaRPr>
          </a:p>
        </p:txBody>
      </p:sp>
      <p:pic>
        <p:nvPicPr>
          <p:cNvPr id="13315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353" y="1736725"/>
            <a:ext cx="5534025" cy="460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6" name="Text Box 9"/>
          <p:cNvSpPr txBox="1">
            <a:spLocks noChangeArrowheads="1"/>
          </p:cNvSpPr>
          <p:nvPr/>
        </p:nvSpPr>
        <p:spPr bwMode="auto">
          <a:xfrm>
            <a:off x="1908565" y="1808820"/>
            <a:ext cx="5365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1800" b="1" dirty="0">
                <a:latin typeface="Arial" charset="0"/>
              </a:rPr>
              <a:t>-</a:t>
            </a:r>
            <a:r>
              <a:rPr lang="en-GB" sz="1800" b="1" dirty="0" err="1">
                <a:latin typeface="Arial" charset="0"/>
              </a:rPr>
              <a:t>I</a:t>
            </a:r>
            <a:r>
              <a:rPr lang="en-GB" sz="1800" b="1" baseline="-25000" dirty="0" err="1">
                <a:latin typeface="Arial" charset="0"/>
              </a:rPr>
              <a:t>p</a:t>
            </a:r>
            <a:endParaRPr lang="en-GB" sz="1800" b="1" baseline="-25000" dirty="0">
              <a:latin typeface="Arial" charset="0"/>
            </a:endParaRPr>
          </a:p>
        </p:txBody>
      </p:sp>
      <p:sp>
        <p:nvSpPr>
          <p:cNvPr id="13317" name="Text Box 10"/>
          <p:cNvSpPr txBox="1">
            <a:spLocks noChangeArrowheads="1"/>
          </p:cNvSpPr>
          <p:nvPr/>
        </p:nvSpPr>
        <p:spPr bwMode="auto">
          <a:xfrm>
            <a:off x="1891103" y="2990850"/>
            <a:ext cx="7429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1800" b="1" dirty="0">
                <a:latin typeface="Arial" charset="0"/>
              </a:rPr>
              <a:t>P</a:t>
            </a:r>
            <a:r>
              <a:rPr lang="en-GB" sz="1800" b="1" baseline="-25000" dirty="0">
                <a:latin typeface="Arial" charset="0"/>
              </a:rPr>
              <a:t>ICRH</a:t>
            </a:r>
          </a:p>
        </p:txBody>
      </p:sp>
      <p:sp>
        <p:nvSpPr>
          <p:cNvPr id="13318" name="Text Box 11"/>
          <p:cNvSpPr txBox="1">
            <a:spLocks noChangeArrowheads="1"/>
          </p:cNvSpPr>
          <p:nvPr/>
        </p:nvSpPr>
        <p:spPr bwMode="auto">
          <a:xfrm>
            <a:off x="1862528" y="3976688"/>
            <a:ext cx="8477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1800" b="1" dirty="0">
                <a:latin typeface="Arial" charset="0"/>
              </a:rPr>
              <a:t>Gas</a:t>
            </a:r>
            <a:endParaRPr lang="en-GB" sz="1800" b="1" baseline="-25000" dirty="0">
              <a:latin typeface="Arial" charset="0"/>
            </a:endParaRPr>
          </a:p>
        </p:txBody>
      </p:sp>
      <p:sp>
        <p:nvSpPr>
          <p:cNvPr id="13319" name="Text Box 12"/>
          <p:cNvSpPr txBox="1">
            <a:spLocks noChangeArrowheads="1"/>
          </p:cNvSpPr>
          <p:nvPr/>
        </p:nvSpPr>
        <p:spPr bwMode="auto">
          <a:xfrm>
            <a:off x="1867290" y="5094185"/>
            <a:ext cx="977900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2400" b="1" dirty="0" err="1" smtClean="0">
                <a:latin typeface="Symbol" pitchFamily="18" charset="2"/>
              </a:rPr>
              <a:t>f</a:t>
            </a:r>
            <a:r>
              <a:rPr lang="en-GB" b="1" dirty="0" err="1" smtClean="0">
                <a:latin typeface="Arial" charset="0"/>
              </a:rPr>
              <a:t>D</a:t>
            </a:r>
            <a:r>
              <a:rPr lang="en-GB" b="1" baseline="-25000" dirty="0" err="1" smtClean="0">
                <a:latin typeface="Symbol" pitchFamily="18" charset="2"/>
              </a:rPr>
              <a:t>a</a:t>
            </a:r>
            <a:r>
              <a:rPr lang="en-GB" sz="1800" b="1" dirty="0" smtClean="0">
                <a:latin typeface="Arial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b="1" dirty="0" smtClean="0">
                <a:latin typeface="Arial" charset="0"/>
              </a:rPr>
              <a:t>(In </a:t>
            </a:r>
            <a:r>
              <a:rPr lang="en-GB" b="1" dirty="0" err="1" smtClean="0">
                <a:latin typeface="Arial" charset="0"/>
              </a:rPr>
              <a:t>Div</a:t>
            </a:r>
            <a:r>
              <a:rPr lang="en-GB" b="1" dirty="0">
                <a:latin typeface="Arial" charset="0"/>
              </a:rPr>
              <a:t>)</a:t>
            </a:r>
            <a:endParaRPr lang="en-GB" b="1" baseline="-25000" dirty="0">
              <a:latin typeface="Arial" charset="0"/>
            </a:endParaRPr>
          </a:p>
        </p:txBody>
      </p:sp>
      <p:sp>
        <p:nvSpPr>
          <p:cNvPr id="13320" name="Line 13"/>
          <p:cNvSpPr>
            <a:spLocks noChangeShapeType="1"/>
          </p:cNvSpPr>
          <p:nvPr/>
        </p:nvSpPr>
        <p:spPr bwMode="auto">
          <a:xfrm>
            <a:off x="3326203" y="3295650"/>
            <a:ext cx="0" cy="2708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21" name="Line 14"/>
          <p:cNvSpPr>
            <a:spLocks noChangeShapeType="1"/>
          </p:cNvSpPr>
          <p:nvPr/>
        </p:nvSpPr>
        <p:spPr bwMode="auto">
          <a:xfrm>
            <a:off x="5432815" y="3324225"/>
            <a:ext cx="0" cy="2687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22" name="Text Box 16"/>
          <p:cNvSpPr txBox="1">
            <a:spLocks noChangeArrowheads="1"/>
          </p:cNvSpPr>
          <p:nvPr/>
        </p:nvSpPr>
        <p:spPr bwMode="auto">
          <a:xfrm>
            <a:off x="3596078" y="3017838"/>
            <a:ext cx="1836737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>
                <a:latin typeface="Arial" charset="0"/>
              </a:rPr>
              <a:t>Heating time~12s</a:t>
            </a:r>
            <a:endParaRPr lang="en-GB" baseline="-25000">
              <a:latin typeface="Arial" charset="0"/>
            </a:endParaRPr>
          </a:p>
        </p:txBody>
      </p:sp>
      <p:sp>
        <p:nvSpPr>
          <p:cNvPr id="13323" name="Line 17"/>
          <p:cNvSpPr>
            <a:spLocks noChangeShapeType="1"/>
          </p:cNvSpPr>
          <p:nvPr/>
        </p:nvSpPr>
        <p:spPr bwMode="auto">
          <a:xfrm flipV="1">
            <a:off x="2845190" y="2260600"/>
            <a:ext cx="0" cy="38242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24" name="Line 19"/>
          <p:cNvSpPr>
            <a:spLocks noChangeShapeType="1"/>
          </p:cNvSpPr>
          <p:nvPr/>
        </p:nvSpPr>
        <p:spPr bwMode="auto">
          <a:xfrm flipV="1">
            <a:off x="2845190" y="2193925"/>
            <a:ext cx="3294063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25" name="Text Box 20"/>
          <p:cNvSpPr txBox="1">
            <a:spLocks noChangeArrowheads="1"/>
          </p:cNvSpPr>
          <p:nvPr/>
        </p:nvSpPr>
        <p:spPr bwMode="auto">
          <a:xfrm>
            <a:off x="3272228" y="1831975"/>
            <a:ext cx="22574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>
                <a:solidFill>
                  <a:srgbClr val="0000FF"/>
                </a:solidFill>
                <a:latin typeface="Arial" charset="0"/>
              </a:rPr>
              <a:t>Divertor time ~19s</a:t>
            </a:r>
            <a:endParaRPr lang="en-GB" baseline="-2500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3326" name="Text Box 21"/>
          <p:cNvSpPr txBox="1">
            <a:spLocks noChangeArrowheads="1"/>
          </p:cNvSpPr>
          <p:nvPr/>
        </p:nvSpPr>
        <p:spPr bwMode="auto">
          <a:xfrm>
            <a:off x="5670940" y="1769016"/>
            <a:ext cx="91757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1200" dirty="0">
                <a:latin typeface="Arial" charset="0"/>
              </a:rPr>
              <a:t>#81973 </a:t>
            </a:r>
          </a:p>
        </p:txBody>
      </p:sp>
      <p:sp>
        <p:nvSpPr>
          <p:cNvPr id="13327" name="Line 17"/>
          <p:cNvSpPr>
            <a:spLocks noChangeShapeType="1"/>
          </p:cNvSpPr>
          <p:nvPr/>
        </p:nvSpPr>
        <p:spPr bwMode="auto">
          <a:xfrm flipV="1">
            <a:off x="6129728" y="2205038"/>
            <a:ext cx="0" cy="3824287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28" name="Line 19"/>
          <p:cNvSpPr>
            <a:spLocks noChangeShapeType="1"/>
          </p:cNvSpPr>
          <p:nvPr/>
        </p:nvSpPr>
        <p:spPr bwMode="auto">
          <a:xfrm flipV="1">
            <a:off x="3369065" y="3429000"/>
            <a:ext cx="206375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" name="Titel 1"/>
          <p:cNvSpPr>
            <a:spLocks noGrp="1"/>
          </p:cNvSpPr>
          <p:nvPr>
            <p:ph type="title"/>
          </p:nvPr>
        </p:nvSpPr>
        <p:spPr>
          <a:xfrm>
            <a:off x="2682875" y="-36513"/>
            <a:ext cx="6480175" cy="765176"/>
          </a:xfrm>
        </p:spPr>
        <p:txBody>
          <a:bodyPr/>
          <a:lstStyle/>
          <a:p>
            <a:pPr>
              <a:defRPr/>
            </a:pPr>
            <a:r>
              <a:rPr lang="de-DE" dirty="0" err="1" smtClean="0">
                <a:solidFill>
                  <a:schemeClr val="bg1"/>
                </a:solidFill>
              </a:rPr>
              <a:t>Normalisation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and</a:t>
            </a:r>
            <a:r>
              <a:rPr lang="de-DE" dirty="0" smtClean="0">
                <a:solidFill>
                  <a:schemeClr val="bg1"/>
                </a:solidFill>
              </a:rPr>
              <a:t> Fuel Retention Rates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657740" y="6134894"/>
            <a:ext cx="271463" cy="246063"/>
          </a:xfrm>
          <a:prstGeom prst="rect">
            <a:avLst/>
          </a:prstGeom>
          <a:solidFill>
            <a:schemeClr val="bg1"/>
          </a:solidFill>
        </p:spPr>
        <p:txBody>
          <a:bodyPr anchor="ctr">
            <a:spAutoFit/>
          </a:bodyPr>
          <a:lstStyle/>
          <a:p>
            <a:pPr>
              <a:buFontTx/>
              <a:buNone/>
              <a:defRPr/>
            </a:pPr>
            <a:r>
              <a:rPr lang="de-DE" sz="1000" b="1" dirty="0">
                <a:latin typeface="+mn-lt"/>
              </a:rPr>
              <a:t>0</a:t>
            </a:r>
            <a:endParaRPr lang="en-GB" sz="1000" b="1" dirty="0">
              <a:latin typeface="+mn-lt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2499115" y="6134894"/>
            <a:ext cx="271463" cy="246063"/>
          </a:xfrm>
          <a:prstGeom prst="rect">
            <a:avLst/>
          </a:prstGeom>
          <a:solidFill>
            <a:schemeClr val="bg1"/>
          </a:solidFill>
        </p:spPr>
        <p:txBody>
          <a:bodyPr anchor="ctr">
            <a:spAutoFit/>
          </a:bodyPr>
          <a:lstStyle/>
          <a:p>
            <a:pPr>
              <a:buFontTx/>
              <a:buNone/>
              <a:defRPr/>
            </a:pPr>
            <a:r>
              <a:rPr lang="de-DE" sz="1000" b="1" dirty="0">
                <a:latin typeface="+mn-lt"/>
              </a:rPr>
              <a:t>5</a:t>
            </a:r>
            <a:endParaRPr lang="en-GB" sz="1000" b="1" dirty="0">
              <a:latin typeface="+mn-lt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3305565" y="6134894"/>
            <a:ext cx="354013" cy="246063"/>
          </a:xfrm>
          <a:prstGeom prst="rect">
            <a:avLst/>
          </a:prstGeom>
          <a:solidFill>
            <a:schemeClr val="bg1"/>
          </a:solidFill>
        </p:spPr>
        <p:txBody>
          <a:bodyPr anchor="ctr">
            <a:spAutoFit/>
          </a:bodyPr>
          <a:lstStyle/>
          <a:p>
            <a:pPr>
              <a:buFontTx/>
              <a:buNone/>
              <a:defRPr/>
            </a:pPr>
            <a:r>
              <a:rPr lang="de-DE" sz="1000" b="1" dirty="0">
                <a:latin typeface="+mn-lt"/>
              </a:rPr>
              <a:t>10</a:t>
            </a:r>
            <a:endParaRPr lang="en-GB" sz="1000" b="1" dirty="0">
              <a:latin typeface="+mn-lt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4156465" y="6134894"/>
            <a:ext cx="354013" cy="246063"/>
          </a:xfrm>
          <a:prstGeom prst="rect">
            <a:avLst/>
          </a:prstGeom>
          <a:solidFill>
            <a:schemeClr val="bg1"/>
          </a:solidFill>
        </p:spPr>
        <p:txBody>
          <a:bodyPr anchor="ctr">
            <a:spAutoFit/>
          </a:bodyPr>
          <a:lstStyle/>
          <a:p>
            <a:pPr>
              <a:buFontTx/>
              <a:buNone/>
              <a:defRPr/>
            </a:pPr>
            <a:r>
              <a:rPr lang="de-DE" sz="1000" b="1" dirty="0">
                <a:latin typeface="+mn-lt"/>
              </a:rPr>
              <a:t>15</a:t>
            </a:r>
            <a:endParaRPr lang="en-GB" sz="1000" b="1" dirty="0">
              <a:latin typeface="+mn-lt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5005778" y="6134894"/>
            <a:ext cx="354012" cy="246063"/>
          </a:xfrm>
          <a:prstGeom prst="rect">
            <a:avLst/>
          </a:prstGeom>
          <a:solidFill>
            <a:schemeClr val="bg1"/>
          </a:solidFill>
        </p:spPr>
        <p:txBody>
          <a:bodyPr anchor="ctr">
            <a:spAutoFit/>
          </a:bodyPr>
          <a:lstStyle/>
          <a:p>
            <a:pPr>
              <a:buFontTx/>
              <a:buNone/>
              <a:defRPr/>
            </a:pPr>
            <a:r>
              <a:rPr lang="de-DE" sz="1000" b="1" dirty="0">
                <a:latin typeface="+mn-lt"/>
              </a:rPr>
              <a:t>20</a:t>
            </a:r>
            <a:endParaRPr lang="en-GB" sz="1000" b="1" dirty="0">
              <a:latin typeface="+mn-lt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5853503" y="6134894"/>
            <a:ext cx="354012" cy="246062"/>
          </a:xfrm>
          <a:prstGeom prst="rect">
            <a:avLst/>
          </a:prstGeom>
          <a:solidFill>
            <a:schemeClr val="bg1"/>
          </a:solidFill>
        </p:spPr>
        <p:txBody>
          <a:bodyPr anchor="ctr">
            <a:spAutoFit/>
          </a:bodyPr>
          <a:lstStyle/>
          <a:p>
            <a:pPr>
              <a:buFontTx/>
              <a:buNone/>
              <a:defRPr/>
            </a:pPr>
            <a:r>
              <a:rPr lang="de-DE" sz="1000" b="1" dirty="0">
                <a:latin typeface="+mn-lt"/>
              </a:rPr>
              <a:t>25</a:t>
            </a:r>
            <a:endParaRPr lang="en-GB" sz="1000" b="1" dirty="0">
              <a:latin typeface="+mn-lt"/>
            </a:endParaRPr>
          </a:p>
        </p:txBody>
      </p:sp>
      <p:sp>
        <p:nvSpPr>
          <p:cNvPr id="27" name="Rectangle 22"/>
          <p:cNvSpPr>
            <a:spLocks noChangeArrowheads="1"/>
          </p:cNvSpPr>
          <p:nvPr/>
        </p:nvSpPr>
        <p:spPr bwMode="auto">
          <a:xfrm>
            <a:off x="1898650" y="998538"/>
            <a:ext cx="6094413" cy="3079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r>
              <a:rPr lang="de-DE" b="1" dirty="0" smtClean="0">
                <a:solidFill>
                  <a:schemeClr val="accent6"/>
                </a:solidFill>
                <a:latin typeface="Arial" charset="0"/>
                <a:sym typeface="Wingdings" pitchFamily="2" charset="2"/>
              </a:rPr>
              <a:t>Balance</a:t>
            </a:r>
            <a:r>
              <a:rPr lang="de-DE" b="1" dirty="0" smtClean="0">
                <a:solidFill>
                  <a:schemeClr val="accent2"/>
                </a:solidFill>
                <a:latin typeface="Arial" charset="0"/>
                <a:sym typeface="Wingdings" pitchFamily="2" charset="2"/>
              </a:rPr>
              <a:t>:</a:t>
            </a:r>
            <a:r>
              <a:rPr lang="de-DE" b="1" dirty="0" smtClean="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particles</a:t>
            </a:r>
            <a:r>
              <a:rPr lang="de-DE" b="1" dirty="0" smtClean="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 </a:t>
            </a:r>
            <a:r>
              <a:rPr lang="de-DE" b="1" dirty="0" err="1" smtClean="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retained</a:t>
            </a:r>
            <a:r>
              <a:rPr lang="de-DE" b="1" dirty="0">
                <a:solidFill>
                  <a:srgbClr val="FF0000"/>
                </a:solidFill>
                <a:latin typeface="Arial" charset="0"/>
                <a:sym typeface="Wingdings" pitchFamily="2" charset="2"/>
              </a:rPr>
              <a:t> </a:t>
            </a:r>
            <a:r>
              <a:rPr lang="de-DE" b="1" dirty="0" smtClean="0">
                <a:solidFill>
                  <a:schemeClr val="accent6"/>
                </a:solidFill>
                <a:latin typeface="Arial" charset="0"/>
                <a:sym typeface="Wingdings" pitchFamily="2" charset="2"/>
              </a:rPr>
              <a:t>= </a:t>
            </a:r>
            <a:r>
              <a:rPr lang="de-DE" b="1" dirty="0" err="1" smtClean="0">
                <a:solidFill>
                  <a:schemeClr val="accent6"/>
                </a:solidFill>
                <a:latin typeface="Arial" charset="0"/>
                <a:sym typeface="Wingdings" pitchFamily="2" charset="2"/>
              </a:rPr>
              <a:t>Injected</a:t>
            </a:r>
            <a:r>
              <a:rPr lang="de-DE" b="1" dirty="0" smtClean="0">
                <a:solidFill>
                  <a:schemeClr val="accent6"/>
                </a:solidFill>
                <a:latin typeface="Arial" charset="0"/>
                <a:sym typeface="Wingdings" pitchFamily="2" charset="2"/>
              </a:rPr>
              <a:t> </a:t>
            </a:r>
            <a:r>
              <a:rPr lang="de-DE" b="1" dirty="0" err="1" smtClean="0">
                <a:solidFill>
                  <a:schemeClr val="accent6"/>
                </a:solidFill>
                <a:latin typeface="Arial" charset="0"/>
                <a:sym typeface="Wingdings" pitchFamily="2" charset="2"/>
              </a:rPr>
              <a:t>particles</a:t>
            </a:r>
            <a:r>
              <a:rPr lang="de-DE" b="1" dirty="0" smtClean="0">
                <a:solidFill>
                  <a:schemeClr val="accent6"/>
                </a:solidFill>
                <a:latin typeface="Arial" charset="0"/>
                <a:sym typeface="Wingdings" pitchFamily="2" charset="2"/>
              </a:rPr>
              <a:t>  - </a:t>
            </a:r>
            <a:r>
              <a:rPr lang="de-DE" b="1" dirty="0" err="1" smtClean="0">
                <a:solidFill>
                  <a:srgbClr val="00B050"/>
                </a:solidFill>
                <a:latin typeface="Arial" charset="0"/>
                <a:sym typeface="Wingdings" pitchFamily="2" charset="2"/>
              </a:rPr>
              <a:t>recovered</a:t>
            </a:r>
            <a:r>
              <a:rPr lang="de-DE" b="1" dirty="0" smtClean="0">
                <a:solidFill>
                  <a:srgbClr val="00B050"/>
                </a:solidFill>
                <a:latin typeface="Arial" charset="0"/>
                <a:sym typeface="Wingdings" pitchFamily="2" charset="2"/>
              </a:rPr>
              <a:t> </a:t>
            </a:r>
            <a:r>
              <a:rPr lang="de-DE" b="1" dirty="0" err="1" smtClean="0">
                <a:solidFill>
                  <a:srgbClr val="00B050"/>
                </a:solidFill>
                <a:latin typeface="Arial" charset="0"/>
                <a:sym typeface="Wingdings" pitchFamily="2" charset="2"/>
              </a:rPr>
              <a:t>particles</a:t>
            </a:r>
            <a:endParaRPr lang="en-GB" b="1" dirty="0">
              <a:solidFill>
                <a:srgbClr val="00B050"/>
              </a:solidFill>
              <a:latin typeface="Arial" charset="0"/>
              <a:sym typeface="Wingdings" pitchFamily="2" charset="2"/>
            </a:endParaRPr>
          </a:p>
        </p:txBody>
      </p:sp>
      <p:sp>
        <p:nvSpPr>
          <p:cNvPr id="28" name="Rectangle 22"/>
          <p:cNvSpPr>
            <a:spLocks noChangeArrowheads="1"/>
          </p:cNvSpPr>
          <p:nvPr/>
        </p:nvSpPr>
        <p:spPr bwMode="auto">
          <a:xfrm>
            <a:off x="1898650" y="1230313"/>
            <a:ext cx="6094413" cy="3079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r>
              <a:rPr lang="de-DE" b="1" dirty="0" smtClean="0">
                <a:solidFill>
                  <a:schemeClr val="accent6"/>
                </a:solidFill>
                <a:latin typeface="Arial" charset="0"/>
                <a:sym typeface="Wingdings" pitchFamily="2" charset="2"/>
              </a:rPr>
              <a:t>Time </a:t>
            </a:r>
            <a:r>
              <a:rPr lang="de-DE" b="1" dirty="0" err="1" smtClean="0">
                <a:solidFill>
                  <a:schemeClr val="accent6"/>
                </a:solidFill>
                <a:latin typeface="Arial" charset="0"/>
                <a:sym typeface="Wingdings" pitchFamily="2" charset="2"/>
              </a:rPr>
              <a:t>normalisation</a:t>
            </a:r>
            <a:r>
              <a:rPr lang="de-DE" b="1" dirty="0" smtClean="0">
                <a:solidFill>
                  <a:schemeClr val="accent6"/>
                </a:solidFill>
                <a:latin typeface="Arial" charset="0"/>
                <a:sym typeface="Wingdings" pitchFamily="2" charset="2"/>
              </a:rPr>
              <a:t>: time </a:t>
            </a:r>
            <a:r>
              <a:rPr lang="de-DE" b="1" dirty="0" err="1" smtClean="0">
                <a:solidFill>
                  <a:schemeClr val="accent6"/>
                </a:solidFill>
                <a:latin typeface="Arial" charset="0"/>
                <a:sym typeface="Wingdings" pitchFamily="2" charset="2"/>
              </a:rPr>
              <a:t>with</a:t>
            </a:r>
            <a:r>
              <a:rPr lang="de-DE" b="1" dirty="0" smtClean="0">
                <a:solidFill>
                  <a:schemeClr val="accent6"/>
                </a:solidFill>
                <a:latin typeface="Arial" charset="0"/>
                <a:sym typeface="Wingdings" pitchFamily="2" charset="2"/>
              </a:rPr>
              <a:t> </a:t>
            </a:r>
            <a:r>
              <a:rPr lang="de-DE" b="1" dirty="0" err="1" smtClean="0">
                <a:solidFill>
                  <a:schemeClr val="accent6"/>
                </a:solidFill>
                <a:latin typeface="Arial" charset="0"/>
                <a:sym typeface="Wingdings" pitchFamily="2" charset="2"/>
              </a:rPr>
              <a:t>main</a:t>
            </a:r>
            <a:r>
              <a:rPr lang="de-DE" b="1" dirty="0" smtClean="0">
                <a:solidFill>
                  <a:schemeClr val="accent6"/>
                </a:solidFill>
                <a:latin typeface="Arial" charset="0"/>
                <a:sym typeface="Wingdings" pitchFamily="2" charset="2"/>
              </a:rPr>
              <a:t> </a:t>
            </a:r>
            <a:r>
              <a:rPr lang="de-DE" b="1" dirty="0" err="1" smtClean="0">
                <a:solidFill>
                  <a:schemeClr val="accent6"/>
                </a:solidFill>
                <a:latin typeface="Arial" charset="0"/>
                <a:sym typeface="Wingdings" pitchFamily="2" charset="2"/>
              </a:rPr>
              <a:t>particle</a:t>
            </a:r>
            <a:r>
              <a:rPr lang="de-DE" b="1" dirty="0" smtClean="0">
                <a:solidFill>
                  <a:schemeClr val="accent6"/>
                </a:solidFill>
                <a:latin typeface="Arial" charset="0"/>
                <a:sym typeface="Wingdings" pitchFamily="2" charset="2"/>
              </a:rPr>
              <a:t> </a:t>
            </a:r>
            <a:r>
              <a:rPr lang="de-DE" b="1" dirty="0" err="1" smtClean="0">
                <a:solidFill>
                  <a:schemeClr val="accent6"/>
                </a:solidFill>
                <a:latin typeface="Arial" charset="0"/>
                <a:sym typeface="Wingdings" pitchFamily="2" charset="2"/>
              </a:rPr>
              <a:t>flux</a:t>
            </a:r>
            <a:r>
              <a:rPr lang="de-DE" b="1" dirty="0" smtClean="0">
                <a:solidFill>
                  <a:schemeClr val="accent6"/>
                </a:solidFill>
                <a:latin typeface="Arial" charset="0"/>
                <a:sym typeface="Wingdings" pitchFamily="2" charset="2"/>
              </a:rPr>
              <a:t> </a:t>
            </a:r>
            <a:r>
              <a:rPr lang="de-DE" b="1" dirty="0" err="1" smtClean="0">
                <a:solidFill>
                  <a:schemeClr val="accent6"/>
                </a:solidFill>
                <a:latin typeface="Arial" charset="0"/>
                <a:sym typeface="Wingdings" pitchFamily="2" charset="2"/>
              </a:rPr>
              <a:t>to</a:t>
            </a:r>
            <a:r>
              <a:rPr lang="de-DE" b="1" dirty="0" smtClean="0">
                <a:solidFill>
                  <a:schemeClr val="accent6"/>
                </a:solidFill>
                <a:latin typeface="Arial" charset="0"/>
                <a:sym typeface="Wingdings" pitchFamily="2" charset="2"/>
              </a:rPr>
              <a:t> divertor PFCs </a:t>
            </a:r>
            <a:endParaRPr lang="en-GB" b="1" dirty="0">
              <a:solidFill>
                <a:schemeClr val="accent6"/>
              </a:solidFill>
              <a:latin typeface="Arial" charset="0"/>
              <a:sym typeface="Wingdings" pitchFamily="2" charset="2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3991365" y="6308725"/>
            <a:ext cx="682625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de-DE" sz="1200" dirty="0">
                <a:latin typeface="+mn-lt"/>
              </a:rPr>
              <a:t>time [s]</a:t>
            </a:r>
            <a:endParaRPr lang="en-GB" sz="1200" dirty="0">
              <a:latin typeface="+mn-lt"/>
            </a:endParaRPr>
          </a:p>
        </p:txBody>
      </p:sp>
      <p:sp>
        <p:nvSpPr>
          <p:cNvPr id="32" name="Rectangle 9"/>
          <p:cNvSpPr>
            <a:spLocks noChangeArrowheads="1"/>
          </p:cNvSpPr>
          <p:nvPr/>
        </p:nvSpPr>
        <p:spPr bwMode="auto">
          <a:xfrm>
            <a:off x="7047276" y="3343275"/>
            <a:ext cx="2049100" cy="1169539"/>
          </a:xfrm>
          <a:prstGeom prst="rect">
            <a:avLst/>
          </a:prstGeom>
          <a:solidFill>
            <a:srgbClr val="003366"/>
          </a:solidFill>
          <a:ln w="222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91429" tIns="45714" rIns="91429" bIns="45714">
            <a:spAutoFit/>
          </a:bodyPr>
          <a:lstStyle/>
          <a:p>
            <a:pPr marL="285750" indent="-285750" eaLnBrk="0" hangingPunct="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GB" dirty="0" smtClean="0">
                <a:solidFill>
                  <a:schemeClr val="bg1"/>
                </a:solidFill>
                <a:latin typeface="+mn-lt"/>
                <a:cs typeface="+mn-cs"/>
                <a:sym typeface="Wingdings" pitchFamily="2" charset="2"/>
              </a:rPr>
              <a:t>L-mode</a:t>
            </a:r>
            <a:endParaRPr lang="en-GB" dirty="0">
              <a:solidFill>
                <a:schemeClr val="bg1"/>
              </a:solidFill>
              <a:latin typeface="+mn-lt"/>
              <a:cs typeface="+mn-cs"/>
              <a:sym typeface="Wingdings" pitchFamily="2" charset="2"/>
            </a:endParaRPr>
          </a:p>
          <a:p>
            <a:pPr marL="285750" indent="-285750" eaLnBrk="0" hangingPunct="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GB" dirty="0">
                <a:solidFill>
                  <a:schemeClr val="bg1"/>
                </a:solidFill>
                <a:latin typeface="+mn-lt"/>
                <a:cs typeface="+mn-cs"/>
                <a:sym typeface="Wingdings" pitchFamily="2" charset="2"/>
              </a:rPr>
              <a:t>34 discharges</a:t>
            </a:r>
          </a:p>
          <a:p>
            <a:pPr marL="285750" indent="-285750" eaLnBrk="0" hangingPunct="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GB" dirty="0">
                <a:solidFill>
                  <a:schemeClr val="bg1"/>
                </a:solidFill>
                <a:latin typeface="+mn-lt"/>
                <a:cs typeface="+mn-cs"/>
                <a:sym typeface="Wingdings" pitchFamily="2" charset="2"/>
              </a:rPr>
              <a:t>646 s </a:t>
            </a:r>
            <a:r>
              <a:rPr lang="en-GB" dirty="0" smtClean="0">
                <a:solidFill>
                  <a:schemeClr val="bg1"/>
                </a:solidFill>
                <a:latin typeface="+mn-lt"/>
                <a:cs typeface="+mn-cs"/>
                <a:sym typeface="Wingdings" pitchFamily="2" charset="2"/>
              </a:rPr>
              <a:t>divertor </a:t>
            </a:r>
            <a:r>
              <a:rPr lang="en-GB" dirty="0">
                <a:solidFill>
                  <a:schemeClr val="bg1"/>
                </a:solidFill>
                <a:latin typeface="+mn-lt"/>
                <a:cs typeface="+mn-cs"/>
                <a:sym typeface="Wingdings" pitchFamily="2" charset="2"/>
              </a:rPr>
              <a:t>time</a:t>
            </a:r>
          </a:p>
          <a:p>
            <a:pPr marL="285750" indent="-285750" eaLnBrk="0" hangingPunct="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GB" dirty="0">
                <a:solidFill>
                  <a:schemeClr val="bg1"/>
                </a:solidFill>
                <a:latin typeface="+mn-lt"/>
                <a:cs typeface="+mn-cs"/>
                <a:sym typeface="Wingdings" pitchFamily="2" charset="2"/>
              </a:rPr>
              <a:t>without divertor </a:t>
            </a:r>
          </a:p>
          <a:p>
            <a:pPr eaLnBrk="0" hangingPunct="0">
              <a:spcBef>
                <a:spcPts val="0"/>
              </a:spcBef>
              <a:buFontTx/>
              <a:buNone/>
              <a:defRPr/>
            </a:pPr>
            <a:r>
              <a:rPr lang="en-GB" dirty="0">
                <a:solidFill>
                  <a:schemeClr val="bg1"/>
                </a:solidFill>
                <a:latin typeface="+mn-lt"/>
                <a:cs typeface="+mn-cs"/>
                <a:sym typeface="Wingdings" pitchFamily="2" charset="2"/>
              </a:rPr>
              <a:t>      cryogenic pump</a:t>
            </a:r>
          </a:p>
        </p:txBody>
      </p:sp>
      <p:sp>
        <p:nvSpPr>
          <p:cNvPr id="13340" name="Rechteck 2"/>
          <p:cNvSpPr>
            <a:spLocks noChangeArrowheads="1"/>
          </p:cNvSpPr>
          <p:nvPr/>
        </p:nvSpPr>
        <p:spPr bwMode="auto">
          <a:xfrm rot="16200000">
            <a:off x="1098940" y="2143137"/>
            <a:ext cx="463550" cy="307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GB" b="1" dirty="0">
                <a:latin typeface="Arial" charset="0"/>
              </a:rPr>
              <a:t>MA</a:t>
            </a:r>
            <a:endParaRPr lang="en-GB" b="1" baseline="-25000" dirty="0">
              <a:latin typeface="Arial" charset="0"/>
            </a:endParaRPr>
          </a:p>
        </p:txBody>
      </p:sp>
      <p:sp>
        <p:nvSpPr>
          <p:cNvPr id="13341" name="Rechteck 29"/>
          <p:cNvSpPr>
            <a:spLocks noChangeArrowheads="1"/>
          </p:cNvSpPr>
          <p:nvPr/>
        </p:nvSpPr>
        <p:spPr bwMode="auto">
          <a:xfrm rot="16200000">
            <a:off x="980897" y="3275117"/>
            <a:ext cx="720069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GB" b="1" dirty="0">
                <a:latin typeface="Arial" charset="0"/>
              </a:rPr>
              <a:t> </a:t>
            </a:r>
            <a:r>
              <a:rPr lang="en-GB" b="1" dirty="0" smtClean="0">
                <a:latin typeface="Arial" charset="0"/>
              </a:rPr>
              <a:t>10</a:t>
            </a:r>
            <a:r>
              <a:rPr lang="en-GB" b="1" baseline="30000" dirty="0" smtClean="0">
                <a:latin typeface="Arial" charset="0"/>
              </a:rPr>
              <a:t>5</a:t>
            </a:r>
            <a:r>
              <a:rPr lang="en-GB" b="1" dirty="0" smtClean="0">
                <a:latin typeface="Arial" charset="0"/>
              </a:rPr>
              <a:t> W</a:t>
            </a:r>
            <a:endParaRPr lang="en-GB" b="1" baseline="-25000" dirty="0">
              <a:latin typeface="Arial" charset="0"/>
            </a:endParaRPr>
          </a:p>
        </p:txBody>
      </p:sp>
      <p:sp>
        <p:nvSpPr>
          <p:cNvPr id="13342" name="Rechteck 30"/>
          <p:cNvSpPr>
            <a:spLocks noChangeArrowheads="1"/>
          </p:cNvSpPr>
          <p:nvPr/>
        </p:nvSpPr>
        <p:spPr bwMode="auto">
          <a:xfrm rot="16200000">
            <a:off x="879106" y="4410967"/>
            <a:ext cx="923651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de-DE" b="1" dirty="0" smtClean="0">
                <a:latin typeface="Arial" charset="0"/>
              </a:rPr>
              <a:t>10</a:t>
            </a:r>
            <a:r>
              <a:rPr lang="de-DE" b="1" baseline="30000" dirty="0" smtClean="0">
                <a:latin typeface="Arial" charset="0"/>
              </a:rPr>
              <a:t>21</a:t>
            </a:r>
            <a:r>
              <a:rPr lang="de-DE" b="1" dirty="0" smtClean="0">
                <a:latin typeface="Arial" charset="0"/>
              </a:rPr>
              <a:t> e s</a:t>
            </a:r>
            <a:r>
              <a:rPr lang="de-DE" b="1" baseline="30000" dirty="0" smtClean="0">
                <a:latin typeface="Arial" charset="0"/>
              </a:rPr>
              <a:t>-1</a:t>
            </a:r>
            <a:endParaRPr lang="en-GB" b="1" baseline="30000" dirty="0">
              <a:latin typeface="Arial" charset="0"/>
            </a:endParaRPr>
          </a:p>
        </p:txBody>
      </p:sp>
      <p:sp>
        <p:nvSpPr>
          <p:cNvPr id="33" name="Rechteck 30"/>
          <p:cNvSpPr>
            <a:spLocks noChangeArrowheads="1"/>
          </p:cNvSpPr>
          <p:nvPr/>
        </p:nvSpPr>
        <p:spPr bwMode="auto">
          <a:xfrm rot="16200000">
            <a:off x="716505" y="5304275"/>
            <a:ext cx="1033410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de-DE" b="1" dirty="0" smtClean="0">
                <a:latin typeface="Arial" charset="0"/>
              </a:rPr>
              <a:t>10</a:t>
            </a:r>
            <a:r>
              <a:rPr lang="de-DE" b="1" baseline="30000" dirty="0" smtClean="0">
                <a:latin typeface="Arial" charset="0"/>
              </a:rPr>
              <a:t>19</a:t>
            </a:r>
            <a:r>
              <a:rPr lang="de-DE" b="1" dirty="0" smtClean="0">
                <a:latin typeface="Arial" charset="0"/>
              </a:rPr>
              <a:t> </a:t>
            </a:r>
            <a:r>
              <a:rPr lang="de-DE" b="1" dirty="0" err="1" smtClean="0">
                <a:latin typeface="Arial" charset="0"/>
              </a:rPr>
              <a:t>ph</a:t>
            </a:r>
            <a:r>
              <a:rPr lang="de-DE" b="1" dirty="0" smtClean="0">
                <a:latin typeface="Arial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de-DE" b="1" dirty="0" smtClean="0">
                <a:latin typeface="Arial" charset="0"/>
              </a:rPr>
              <a:t>s</a:t>
            </a:r>
            <a:r>
              <a:rPr lang="de-DE" b="1" baseline="30000" dirty="0" smtClean="0">
                <a:latin typeface="Arial" charset="0"/>
              </a:rPr>
              <a:t>-1</a:t>
            </a:r>
            <a:r>
              <a:rPr lang="de-DE" b="1" dirty="0" smtClean="0">
                <a:latin typeface="Arial" charset="0"/>
              </a:rPr>
              <a:t>m-</a:t>
            </a:r>
            <a:r>
              <a:rPr lang="de-DE" b="1" baseline="30000" dirty="0" smtClean="0">
                <a:latin typeface="Arial" charset="0"/>
              </a:rPr>
              <a:t>2 </a:t>
            </a:r>
            <a:r>
              <a:rPr lang="de-DE" b="1" dirty="0" smtClean="0">
                <a:latin typeface="Arial" charset="0"/>
              </a:rPr>
              <a:t>sr</a:t>
            </a:r>
            <a:r>
              <a:rPr lang="de-DE" b="1" baseline="30000" dirty="0" smtClean="0">
                <a:latin typeface="Arial" charset="0"/>
              </a:rPr>
              <a:t>-1</a:t>
            </a:r>
            <a:endParaRPr lang="en-GB" b="1" baseline="300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2388" y="-19050"/>
            <a:ext cx="6551612" cy="73025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solidFill>
                  <a:schemeClr val="bg1"/>
                </a:solidFill>
              </a:rPr>
              <a:t>Long Term Fuel Retention: Experiments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-502"/>
          <a:stretch>
            <a:fillRect/>
          </a:stretch>
        </p:blipFill>
        <p:spPr bwMode="auto">
          <a:xfrm>
            <a:off x="142875" y="765175"/>
            <a:ext cx="8856663" cy="414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26495" y="5012012"/>
            <a:ext cx="9072562" cy="1477328"/>
          </a:xfrm>
          <a:prstGeom prst="rect">
            <a:avLst/>
          </a:prstGeom>
          <a:solidFill>
            <a:srgbClr val="003366"/>
          </a:solidFill>
        </p:spPr>
        <p:txBody>
          <a:bodyPr wrap="square">
            <a:spAutoFit/>
          </a:bodyPr>
          <a:lstStyle/>
          <a:p>
            <a:pPr marL="285750" indent="-285750">
              <a:spcBef>
                <a:spcPts val="400"/>
              </a:spcBef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Long term fuel retention rate below 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1.5x10</a:t>
            </a:r>
            <a:r>
              <a:rPr lang="en-US" sz="1600" baseline="30000" dirty="0" smtClean="0">
                <a:solidFill>
                  <a:schemeClr val="bg1"/>
                </a:solidFill>
                <a:latin typeface="+mj-lt"/>
              </a:rPr>
              <a:t>20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Ds</a:t>
            </a:r>
            <a:r>
              <a:rPr lang="en-US" sz="1600" baseline="30000" dirty="0" smtClean="0">
                <a:solidFill>
                  <a:schemeClr val="bg1"/>
                </a:solidFill>
                <a:latin typeface="+mj-lt"/>
              </a:rPr>
              <a:t>-1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(w.r.t. to divertor operation time / all scenarios)</a:t>
            </a:r>
          </a:p>
          <a:p>
            <a:pPr marL="285750" indent="-285750">
              <a:spcBef>
                <a:spcPts val="400"/>
              </a:spcBef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Moderate increase of retention rate with divertor flux</a:t>
            </a:r>
          </a:p>
          <a:p>
            <a:pPr marL="285750" indent="-285750">
              <a:spcBef>
                <a:spcPts val="400"/>
              </a:spcBef>
              <a:buFont typeface="Wingdings" pitchFamily="2" charset="2"/>
              <a:buChar char="§"/>
              <a:defRPr/>
            </a:pPr>
            <a:r>
              <a:rPr lang="en-GB" sz="1600" dirty="0">
                <a:solidFill>
                  <a:schemeClr val="bg1"/>
                </a:solidFill>
                <a:latin typeface="+mj-lt"/>
              </a:rPr>
              <a:t>Retention rate reflects the upper limit as long term outgassing reduces the inventory further</a:t>
            </a:r>
            <a:endParaRPr lang="en-US" sz="1600" dirty="0">
              <a:solidFill>
                <a:schemeClr val="bg1"/>
              </a:solidFill>
              <a:latin typeface="+mj-lt"/>
            </a:endParaRPr>
          </a:p>
          <a:p>
            <a:pPr marL="285750" indent="-285750">
              <a:spcBef>
                <a:spcPts val="400"/>
              </a:spcBef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Direct comparison of </a:t>
            </a:r>
            <a:r>
              <a:rPr lang="en-US" sz="1600" b="1" dirty="0">
                <a:solidFill>
                  <a:schemeClr val="bg1"/>
                </a:solidFill>
                <a:latin typeface="+mj-lt"/>
              </a:rPr>
              <a:t>JET-C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 and </a:t>
            </a:r>
            <a:r>
              <a:rPr lang="en-US" sz="1600" dirty="0">
                <a:solidFill>
                  <a:srgbClr val="FF3300"/>
                </a:solidFill>
                <a:latin typeface="+mj-lt"/>
              </a:rPr>
              <a:t>JET-ILW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 possible for low power discharges =&gt; for high power discharges inter-shot outgassing time is twice as long for </a:t>
            </a:r>
            <a:r>
              <a:rPr lang="en-US" sz="1600" dirty="0">
                <a:solidFill>
                  <a:srgbClr val="FFFF00"/>
                </a:solidFill>
                <a:latin typeface="+mj-lt"/>
              </a:rPr>
              <a:t>JET-ILW</a:t>
            </a:r>
          </a:p>
        </p:txBody>
      </p:sp>
      <p:sp>
        <p:nvSpPr>
          <p:cNvPr id="14341" name="Pfeil nach oben und unten 2"/>
          <p:cNvSpPr>
            <a:spLocks noChangeArrowheads="1"/>
          </p:cNvSpPr>
          <p:nvPr/>
        </p:nvSpPr>
        <p:spPr bwMode="auto">
          <a:xfrm>
            <a:off x="4886325" y="1739900"/>
            <a:ext cx="180975" cy="1349375"/>
          </a:xfrm>
          <a:prstGeom prst="upDownArrow">
            <a:avLst>
              <a:gd name="adj1" fmla="val 50000"/>
              <a:gd name="adj2" fmla="val 49708"/>
            </a:avLst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342" name="Textfeld 3"/>
          <p:cNvSpPr txBox="1">
            <a:spLocks noChangeArrowheads="1"/>
          </p:cNvSpPr>
          <p:nvPr/>
        </p:nvSpPr>
        <p:spPr bwMode="auto">
          <a:xfrm>
            <a:off x="4459288" y="2239963"/>
            <a:ext cx="1057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buFontTx/>
              <a:buNone/>
              <a:defRPr/>
            </a:pPr>
            <a:r>
              <a:rPr lang="de-DE" b="1" dirty="0" err="1" smtClean="0">
                <a:solidFill>
                  <a:srgbClr val="FF0000"/>
                </a:solidFill>
                <a:latin typeface="+mn-lt"/>
              </a:rPr>
              <a:t>Reduction</a:t>
            </a:r>
            <a:endParaRPr lang="en-GB" b="1" dirty="0" smtClean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2388" y="-19050"/>
            <a:ext cx="6551612" cy="730250"/>
          </a:xfrm>
        </p:spPr>
        <p:txBody>
          <a:bodyPr/>
          <a:lstStyle/>
          <a:p>
            <a:pPr>
              <a:defRPr/>
            </a:pPr>
            <a:r>
              <a:rPr lang="de-DE" dirty="0" err="1" smtClean="0">
                <a:solidFill>
                  <a:schemeClr val="bg1"/>
                </a:solidFill>
              </a:rPr>
              <a:t>Example</a:t>
            </a:r>
            <a:r>
              <a:rPr lang="de-DE" dirty="0" smtClean="0">
                <a:solidFill>
                  <a:schemeClr val="bg1"/>
                </a:solidFill>
              </a:rPr>
              <a:t>: type III </a:t>
            </a:r>
            <a:r>
              <a:rPr lang="de-DE" dirty="0" err="1" smtClean="0">
                <a:solidFill>
                  <a:schemeClr val="bg1"/>
                </a:solidFill>
              </a:rPr>
              <a:t>ELMy</a:t>
            </a:r>
            <a:r>
              <a:rPr lang="de-DE" dirty="0" smtClean="0">
                <a:solidFill>
                  <a:schemeClr val="bg1"/>
                </a:solidFill>
              </a:rPr>
              <a:t> H-mode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15363" name="Gruppieren 3"/>
          <p:cNvGrpSpPr>
            <a:grpSpLocks/>
          </p:cNvGrpSpPr>
          <p:nvPr/>
        </p:nvGrpSpPr>
        <p:grpSpPr bwMode="auto">
          <a:xfrm>
            <a:off x="179388" y="792163"/>
            <a:ext cx="4105275" cy="5768975"/>
            <a:chOff x="4667870" y="791428"/>
            <a:chExt cx="4105551" cy="5769920"/>
          </a:xfrm>
        </p:grpSpPr>
        <p:sp>
          <p:nvSpPr>
            <p:cNvPr id="5" name="Rectangle 14"/>
            <p:cNvSpPr>
              <a:spLocks noChangeArrowheads="1"/>
            </p:cNvSpPr>
            <p:nvPr/>
          </p:nvSpPr>
          <p:spPr bwMode="auto">
            <a:xfrm>
              <a:off x="4667870" y="791428"/>
              <a:ext cx="4100788" cy="523961"/>
            </a:xfrm>
            <a:prstGeom prst="rect">
              <a:avLst/>
            </a:prstGeom>
            <a:solidFill>
              <a:srgbClr val="003366"/>
            </a:solidFill>
            <a:ln w="254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lIns="0" tIns="45714" rIns="91429" bIns="45714">
              <a:spAutoFit/>
            </a:bodyPr>
            <a:lstStyle/>
            <a:p>
              <a:pPr algn="ctr" defTabSz="190500" eaLnBrk="0" hangingPunct="0">
                <a:spcBef>
                  <a:spcPts val="0"/>
                </a:spcBef>
                <a:buFontTx/>
                <a:buNone/>
                <a:defRPr/>
              </a:pPr>
              <a:r>
                <a:rPr lang="en-US" dirty="0">
                  <a:solidFill>
                    <a:schemeClr val="bg1"/>
                  </a:solidFill>
                  <a:latin typeface="+mn-lt"/>
                  <a:cs typeface="+mn-cs"/>
                  <a:sym typeface="Wingdings" pitchFamily="2" charset="2"/>
                </a:rPr>
                <a:t>Comparison discharges JET-C vs. JET-ILW: </a:t>
              </a:r>
            </a:p>
            <a:p>
              <a:pPr algn="ctr" defTabSz="190500" eaLnBrk="0" hangingPunct="0">
                <a:spcBef>
                  <a:spcPts val="0"/>
                </a:spcBef>
                <a:buFontTx/>
                <a:buNone/>
                <a:defRPr/>
              </a:pPr>
              <a:r>
                <a:rPr lang="en-US" dirty="0">
                  <a:solidFill>
                    <a:schemeClr val="bg1"/>
                  </a:solidFill>
                  <a:latin typeface="+mn-lt"/>
                  <a:cs typeface="+mn-cs"/>
                  <a:sym typeface="Wingdings" pitchFamily="2" charset="2"/>
                </a:rPr>
                <a:t>Type III </a:t>
              </a:r>
              <a:r>
                <a:rPr lang="en-US" dirty="0" err="1">
                  <a:solidFill>
                    <a:schemeClr val="bg1"/>
                  </a:solidFill>
                  <a:latin typeface="+mn-lt"/>
                  <a:cs typeface="+mn-cs"/>
                  <a:sym typeface="Wingdings" pitchFamily="2" charset="2"/>
                </a:rPr>
                <a:t>ELMy</a:t>
              </a:r>
              <a:r>
                <a:rPr lang="en-US" dirty="0">
                  <a:solidFill>
                    <a:schemeClr val="bg1"/>
                  </a:solidFill>
                  <a:latin typeface="+mn-lt"/>
                  <a:cs typeface="+mn-cs"/>
                  <a:sym typeface="Wingdings" pitchFamily="2" charset="2"/>
                </a:rPr>
                <a:t> H-mode  </a:t>
              </a:r>
              <a:r>
                <a:rPr lang="en-GB" dirty="0">
                  <a:solidFill>
                    <a:schemeClr val="bg1"/>
                  </a:solidFill>
                  <a:latin typeface="+mn-lt"/>
                  <a:cs typeface="+mn-cs"/>
                  <a:sym typeface="Wingdings" pitchFamily="2" charset="2"/>
                </a:rPr>
                <a:t>at B</a:t>
              </a:r>
              <a:r>
                <a:rPr lang="en-GB" baseline="-25000" dirty="0">
                  <a:solidFill>
                    <a:schemeClr val="bg1"/>
                  </a:solidFill>
                  <a:latin typeface="+mn-lt"/>
                  <a:cs typeface="+mn-cs"/>
                  <a:sym typeface="Wingdings" pitchFamily="2" charset="2"/>
                </a:rPr>
                <a:t>t</a:t>
              </a:r>
              <a:r>
                <a:rPr lang="en-GB" dirty="0">
                  <a:solidFill>
                    <a:schemeClr val="bg1"/>
                  </a:solidFill>
                  <a:latin typeface="+mn-lt"/>
                  <a:cs typeface="+mn-cs"/>
                  <a:sym typeface="Wingdings" pitchFamily="2" charset="2"/>
                </a:rPr>
                <a:t>=2.4T </a:t>
              </a:r>
              <a:endParaRPr lang="en-US" dirty="0">
                <a:solidFill>
                  <a:schemeClr val="bg1"/>
                </a:solidFill>
                <a:latin typeface="+mn-lt"/>
                <a:cs typeface="+mn-cs"/>
                <a:sym typeface="Wingdings" pitchFamily="2" charset="2"/>
              </a:endParaRPr>
            </a:p>
          </p:txBody>
        </p:sp>
        <p:pic>
          <p:nvPicPr>
            <p:cNvPr id="15367" name="Grafik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7870" y="1484039"/>
              <a:ext cx="4105551" cy="5077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4391980" y="1628775"/>
            <a:ext cx="4590095" cy="2123646"/>
          </a:xfrm>
          <a:prstGeom prst="rect">
            <a:avLst/>
          </a:prstGeom>
          <a:solidFill>
            <a:srgbClr val="003366"/>
          </a:solidFill>
          <a:ln w="222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91429" tIns="45714" rIns="91429" bIns="45714">
            <a:spAutoFit/>
          </a:bodyPr>
          <a:lstStyle/>
          <a:p>
            <a:pPr marL="285750" indent="-285750" eaLnBrk="0" hangingPunct="0">
              <a:spcBef>
                <a:spcPts val="400"/>
              </a:spcBef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  <a:cs typeface="+mn-cs"/>
                <a:sym typeface="Wingdings" pitchFamily="2" charset="2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+mn-lt"/>
                <a:cs typeface="+mn-cs"/>
                <a:sym typeface="Wingdings" pitchFamily="2" charset="2"/>
              </a:rPr>
              <a:t>Main </a:t>
            </a:r>
            <a:r>
              <a:rPr lang="en-US" sz="1600" dirty="0">
                <a:solidFill>
                  <a:schemeClr val="bg1"/>
                </a:solidFill>
                <a:latin typeface="+mn-lt"/>
                <a:cs typeface="+mn-cs"/>
                <a:sym typeface="Wingdings" pitchFamily="2" charset="2"/>
              </a:rPr>
              <a:t>and edge plasma conditions are </a:t>
            </a:r>
          </a:p>
          <a:p>
            <a:pPr eaLnBrk="0" hangingPunct="0">
              <a:spcBef>
                <a:spcPts val="400"/>
              </a:spcBef>
              <a:buFontTx/>
              <a:buNone/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  <a:cs typeface="+mn-cs"/>
                <a:sym typeface="Wingdings" pitchFamily="2" charset="2"/>
              </a:rPr>
              <a:t>     comparable in JET-C and JET-ILW</a:t>
            </a:r>
          </a:p>
          <a:p>
            <a:pPr marL="285750" indent="-285750" eaLnBrk="0" hangingPunct="0">
              <a:spcBef>
                <a:spcPts val="400"/>
              </a:spcBef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  <a:cs typeface="+mn-cs"/>
                <a:sym typeface="Wingdings" pitchFamily="2" charset="2"/>
              </a:rPr>
              <a:t>Change of auxiliary heating required</a:t>
            </a:r>
          </a:p>
          <a:p>
            <a:pPr marL="285750" indent="-285750" eaLnBrk="0" hangingPunct="0">
              <a:spcBef>
                <a:spcPts val="400"/>
              </a:spcBef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  <a:cs typeface="+mn-cs"/>
                <a:sym typeface="Wingdings" pitchFamily="2" charset="2"/>
              </a:rPr>
              <a:t>Shorter limiter phase in JET-ILW </a:t>
            </a:r>
            <a:endParaRPr lang="en-US" sz="1600" dirty="0" smtClean="0">
              <a:solidFill>
                <a:schemeClr val="bg1"/>
              </a:solidFill>
              <a:latin typeface="+mn-lt"/>
              <a:cs typeface="+mn-cs"/>
              <a:sym typeface="Wingdings" pitchFamily="2" charset="2"/>
            </a:endParaRPr>
          </a:p>
          <a:p>
            <a:pPr marL="285750" indent="-285750" eaLnBrk="0" hangingPunct="0">
              <a:spcBef>
                <a:spcPts val="400"/>
              </a:spcBef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chemeClr val="bg1"/>
                </a:solidFill>
                <a:latin typeface="+mn-lt"/>
                <a:cs typeface="+mn-cs"/>
                <a:sym typeface="Wingdings" pitchFamily="2" charset="2"/>
              </a:rPr>
              <a:t>Retention </a:t>
            </a:r>
            <a:r>
              <a:rPr lang="en-US" sz="1600" dirty="0">
                <a:solidFill>
                  <a:schemeClr val="bg1"/>
                </a:solidFill>
                <a:latin typeface="+mn-lt"/>
                <a:cs typeface="+mn-cs"/>
                <a:sym typeface="Wingdings" pitchFamily="2" charset="2"/>
              </a:rPr>
              <a:t>rate drop: </a:t>
            </a:r>
          </a:p>
          <a:p>
            <a:pPr eaLnBrk="0" hangingPunct="0">
              <a:spcBef>
                <a:spcPts val="400"/>
              </a:spcBef>
              <a:buFontTx/>
              <a:buNone/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  <a:cs typeface="+mn-cs"/>
                <a:sym typeface="Wingdings" pitchFamily="2" charset="2"/>
              </a:rPr>
              <a:t>                  JET-C =&gt; JET-ILW</a:t>
            </a:r>
          </a:p>
          <a:p>
            <a:pPr eaLnBrk="0" hangingPunct="0">
              <a:spcBef>
                <a:spcPts val="400"/>
              </a:spcBef>
              <a:buFontTx/>
              <a:buNone/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  <a:cs typeface="+mn-cs"/>
                <a:sym typeface="Wingdings" pitchFamily="2" charset="2"/>
              </a:rPr>
              <a:t>     1.37x10</a:t>
            </a:r>
            <a:r>
              <a:rPr lang="en-US" sz="1600" baseline="30000" dirty="0">
                <a:solidFill>
                  <a:schemeClr val="bg1"/>
                </a:solidFill>
                <a:latin typeface="+mn-lt"/>
                <a:cs typeface="+mn-cs"/>
                <a:sym typeface="Wingdings" pitchFamily="2" charset="2"/>
              </a:rPr>
              <a:t>21</a:t>
            </a:r>
            <a:r>
              <a:rPr lang="en-US" sz="1600" dirty="0">
                <a:solidFill>
                  <a:schemeClr val="bg1"/>
                </a:solidFill>
                <a:latin typeface="+mn-lt"/>
                <a:cs typeface="+mn-cs"/>
                <a:sym typeface="Wingdings" pitchFamily="2" charset="2"/>
              </a:rPr>
              <a:t> Ds</a:t>
            </a:r>
            <a:r>
              <a:rPr lang="en-US" sz="1600" baseline="30000" dirty="0">
                <a:solidFill>
                  <a:schemeClr val="bg1"/>
                </a:solidFill>
                <a:latin typeface="+mn-lt"/>
                <a:cs typeface="+mn-cs"/>
                <a:sym typeface="Wingdings" pitchFamily="2" charset="2"/>
              </a:rPr>
              <a:t>-1</a:t>
            </a:r>
            <a:r>
              <a:rPr lang="en-US" sz="1600" dirty="0">
                <a:solidFill>
                  <a:schemeClr val="bg1"/>
                </a:solidFill>
                <a:latin typeface="+mn-lt"/>
                <a:cs typeface="+mn-cs"/>
                <a:sym typeface="Wingdings" pitchFamily="2" charset="2"/>
              </a:rPr>
              <a:t> =&gt; 7.2x10</a:t>
            </a:r>
            <a:r>
              <a:rPr lang="en-US" sz="1600" baseline="30000" dirty="0">
                <a:solidFill>
                  <a:schemeClr val="bg1"/>
                </a:solidFill>
                <a:latin typeface="+mn-lt"/>
                <a:cs typeface="+mn-cs"/>
                <a:sym typeface="Wingdings" pitchFamily="2" charset="2"/>
              </a:rPr>
              <a:t>19</a:t>
            </a:r>
            <a:r>
              <a:rPr lang="en-US" sz="1600" dirty="0">
                <a:solidFill>
                  <a:schemeClr val="bg1"/>
                </a:solidFill>
                <a:latin typeface="+mn-lt"/>
                <a:cs typeface="+mn-cs"/>
                <a:sym typeface="Wingdings" pitchFamily="2" charset="2"/>
              </a:rPr>
              <a:t> Ds</a:t>
            </a:r>
            <a:r>
              <a:rPr lang="en-US" sz="1600" baseline="30000" dirty="0">
                <a:solidFill>
                  <a:schemeClr val="bg1"/>
                </a:solidFill>
                <a:latin typeface="+mn-lt"/>
                <a:cs typeface="+mn-cs"/>
                <a:sym typeface="Wingdings" pitchFamily="2" charset="2"/>
              </a:rPr>
              <a:t>-1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4391980" y="4356100"/>
            <a:ext cx="4590095" cy="1826129"/>
          </a:xfrm>
          <a:prstGeom prst="rect">
            <a:avLst/>
          </a:prstGeom>
          <a:solidFill>
            <a:srgbClr val="003366"/>
          </a:solidFill>
          <a:ln w="222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91429" tIns="45714" rIns="91429" bIns="45714">
            <a:spAutoFit/>
          </a:bodyPr>
          <a:lstStyle/>
          <a:p>
            <a:pPr eaLnBrk="0" hangingPunct="0">
              <a:spcBef>
                <a:spcPts val="400"/>
              </a:spcBef>
              <a:buFontTx/>
              <a:buNone/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  <a:cs typeface="+mn-cs"/>
                <a:sym typeface="Wingdings" pitchFamily="2" charset="2"/>
              </a:rPr>
              <a:t>JET-ILW experiment:</a:t>
            </a:r>
          </a:p>
          <a:p>
            <a:pPr marL="285750" indent="-285750" eaLnBrk="0" hangingPunct="0">
              <a:spcBef>
                <a:spcPts val="400"/>
              </a:spcBef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  <a:cs typeface="+mn-cs"/>
                <a:sym typeface="Wingdings" pitchFamily="2" charset="2"/>
              </a:rPr>
              <a:t>18 discharges</a:t>
            </a:r>
          </a:p>
          <a:p>
            <a:pPr marL="285750" indent="-285750" eaLnBrk="0" hangingPunct="0">
              <a:spcBef>
                <a:spcPts val="400"/>
              </a:spcBef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  <a:cs typeface="+mn-cs"/>
                <a:sym typeface="Wingdings" pitchFamily="2" charset="2"/>
              </a:rPr>
              <a:t>Divertor time: 317 s</a:t>
            </a:r>
          </a:p>
          <a:p>
            <a:pPr marL="285750" indent="-285750" eaLnBrk="0" hangingPunct="0">
              <a:spcBef>
                <a:spcPts val="400"/>
              </a:spcBef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  <a:cs typeface="+mn-cs"/>
                <a:sym typeface="Wingdings" pitchFamily="2" charset="2"/>
              </a:rPr>
              <a:t>Injected D</a:t>
            </a:r>
            <a:r>
              <a:rPr lang="en-US" sz="1600" baseline="-25000" dirty="0">
                <a:solidFill>
                  <a:schemeClr val="bg1"/>
                </a:solidFill>
                <a:latin typeface="+mn-lt"/>
                <a:cs typeface="+mn-cs"/>
                <a:sym typeface="Wingdings" pitchFamily="2" charset="2"/>
              </a:rPr>
              <a:t>2</a:t>
            </a:r>
            <a:r>
              <a:rPr lang="en-US" sz="1600" dirty="0">
                <a:solidFill>
                  <a:schemeClr val="bg1"/>
                </a:solidFill>
                <a:latin typeface="+mn-lt"/>
                <a:cs typeface="+mn-cs"/>
                <a:sym typeface="Wingdings" pitchFamily="2" charset="2"/>
              </a:rPr>
              <a:t>: 2495 Pam</a:t>
            </a:r>
            <a:r>
              <a:rPr lang="en-US" sz="1600" baseline="30000" dirty="0">
                <a:solidFill>
                  <a:schemeClr val="bg1"/>
                </a:solidFill>
                <a:latin typeface="+mn-lt"/>
                <a:cs typeface="+mn-cs"/>
                <a:sym typeface="Wingdings" pitchFamily="2" charset="2"/>
              </a:rPr>
              <a:t>3</a:t>
            </a:r>
          </a:p>
          <a:p>
            <a:pPr marL="285750" indent="-285750" eaLnBrk="0" hangingPunct="0">
              <a:spcBef>
                <a:spcPts val="400"/>
              </a:spcBef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  <a:cs typeface="+mn-cs"/>
                <a:sym typeface="Wingdings" pitchFamily="2" charset="2"/>
              </a:rPr>
              <a:t>Retained D</a:t>
            </a:r>
            <a:r>
              <a:rPr lang="en-US" sz="1600" baseline="-25000" dirty="0">
                <a:solidFill>
                  <a:schemeClr val="bg1"/>
                </a:solidFill>
                <a:latin typeface="+mn-lt"/>
                <a:cs typeface="+mn-cs"/>
                <a:sym typeface="Wingdings" pitchFamily="2" charset="2"/>
              </a:rPr>
              <a:t>2</a:t>
            </a:r>
            <a:r>
              <a:rPr lang="en-US" sz="1600" dirty="0">
                <a:solidFill>
                  <a:schemeClr val="bg1"/>
                </a:solidFill>
                <a:latin typeface="+mn-lt"/>
                <a:cs typeface="+mn-cs"/>
                <a:sym typeface="Wingdings" pitchFamily="2" charset="2"/>
              </a:rPr>
              <a:t>: 47 Pam</a:t>
            </a:r>
            <a:r>
              <a:rPr lang="en-US" sz="1600" baseline="30000" dirty="0">
                <a:solidFill>
                  <a:schemeClr val="bg1"/>
                </a:solidFill>
                <a:latin typeface="+mn-lt"/>
                <a:cs typeface="+mn-cs"/>
                <a:sym typeface="Wingdings" pitchFamily="2" charset="2"/>
              </a:rPr>
              <a:t>3</a:t>
            </a:r>
          </a:p>
          <a:p>
            <a:pPr marL="285750" indent="-285750" eaLnBrk="0" hangingPunct="0">
              <a:spcBef>
                <a:spcPts val="400"/>
              </a:spcBef>
              <a:buFont typeface="Wingdings" pitchFamily="2" charset="2"/>
              <a:buChar char="§"/>
              <a:defRPr/>
            </a:pPr>
            <a:r>
              <a:rPr lang="en-US" sz="1600" dirty="0" err="1">
                <a:solidFill>
                  <a:schemeClr val="bg1"/>
                </a:solidFill>
                <a:latin typeface="+mn-lt"/>
                <a:cs typeface="+mn-cs"/>
                <a:sym typeface="Wingdings" pitchFamily="2" charset="2"/>
              </a:rPr>
              <a:t>N</a:t>
            </a:r>
            <a:r>
              <a:rPr lang="en-US" sz="1600" dirty="0" err="1" smtClean="0">
                <a:solidFill>
                  <a:schemeClr val="bg1"/>
                </a:solidFill>
                <a:latin typeface="+mn-lt"/>
                <a:cs typeface="+mn-cs"/>
                <a:sym typeface="Wingdings" pitchFamily="2" charset="2"/>
              </a:rPr>
              <a:t>ormalisation</a:t>
            </a:r>
            <a:r>
              <a:rPr lang="en-US" sz="1600" dirty="0" smtClean="0">
                <a:solidFill>
                  <a:schemeClr val="bg1"/>
                </a:solidFill>
                <a:latin typeface="+mn-lt"/>
                <a:cs typeface="+mn-cs"/>
                <a:sym typeface="Wingdings" pitchFamily="2" charset="2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+mn-lt"/>
                <a:cs typeface="+mn-cs"/>
                <a:sym typeface="Wingdings" pitchFamily="2" charset="2"/>
              </a:rPr>
              <a:t>to </a:t>
            </a:r>
            <a:r>
              <a:rPr lang="en-US" sz="1600" dirty="0" smtClean="0">
                <a:solidFill>
                  <a:schemeClr val="bg1"/>
                </a:solidFill>
                <a:latin typeface="+mn-lt"/>
                <a:cs typeface="+mn-cs"/>
                <a:sym typeface="Wingdings" pitchFamily="2" charset="2"/>
              </a:rPr>
              <a:t>T=293.15K gas temperature</a:t>
            </a:r>
            <a:endParaRPr lang="en-US" sz="1600" dirty="0">
              <a:solidFill>
                <a:schemeClr val="bg1"/>
              </a:solidFill>
              <a:latin typeface="+mn-lt"/>
              <a:cs typeface="+mn-cs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2388" y="-19050"/>
            <a:ext cx="6551612" cy="73025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solidFill>
                  <a:schemeClr val="bg1"/>
                </a:solidFill>
              </a:rPr>
              <a:t>Last </a:t>
            </a:r>
            <a:r>
              <a:rPr lang="de-DE" dirty="0">
                <a:solidFill>
                  <a:schemeClr val="bg1"/>
                </a:solidFill>
              </a:rPr>
              <a:t>E</a:t>
            </a:r>
            <a:r>
              <a:rPr lang="de-DE" dirty="0" smtClean="0">
                <a:solidFill>
                  <a:schemeClr val="bg1"/>
                </a:solidFill>
              </a:rPr>
              <a:t>xperiment </a:t>
            </a:r>
            <a:r>
              <a:rPr lang="de-DE" dirty="0" err="1" smtClean="0">
                <a:solidFill>
                  <a:schemeClr val="bg1"/>
                </a:solidFill>
              </a:rPr>
              <a:t>before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 smtClean="0">
                <a:solidFill>
                  <a:schemeClr val="bg1"/>
                </a:solidFill>
              </a:rPr>
              <a:t>Tile</a:t>
            </a:r>
            <a:r>
              <a:rPr lang="de-DE" dirty="0" smtClean="0">
                <a:solidFill>
                  <a:schemeClr val="bg1"/>
                </a:solidFill>
              </a:rPr>
              <a:t> Intervention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1438" y="1366909"/>
            <a:ext cx="4320542" cy="2123646"/>
          </a:xfrm>
          <a:prstGeom prst="rect">
            <a:avLst/>
          </a:prstGeom>
          <a:solidFill>
            <a:srgbClr val="003366"/>
          </a:solidFill>
          <a:ln w="222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91429" tIns="45714" rIns="91429" bIns="45714">
            <a:spAutoFit/>
          </a:bodyPr>
          <a:lstStyle/>
          <a:p>
            <a:pPr marL="285750" indent="-285750" eaLnBrk="0" hangingPunct="0">
              <a:spcBef>
                <a:spcPts val="400"/>
              </a:spcBef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chemeClr val="bg1"/>
                </a:solidFill>
                <a:latin typeface="+mn-lt"/>
                <a:cs typeface="+mn-cs"/>
                <a:sym typeface="Wingdings" pitchFamily="2" charset="2"/>
              </a:rPr>
              <a:t>151 comparable discharge in H-mode</a:t>
            </a:r>
          </a:p>
          <a:p>
            <a:pPr eaLnBrk="0" hangingPunct="0">
              <a:spcBef>
                <a:spcPts val="400"/>
              </a:spcBef>
              <a:buFontTx/>
              <a:buNone/>
              <a:defRPr/>
            </a:pPr>
            <a:r>
              <a:rPr lang="en-US" sz="1600" dirty="0" smtClean="0">
                <a:solidFill>
                  <a:schemeClr val="bg1"/>
                </a:solidFill>
                <a:latin typeface="+mn-lt"/>
                <a:cs typeface="+mn-cs"/>
                <a:sym typeface="Wingdings" pitchFamily="2" charset="2"/>
              </a:rPr>
              <a:t>    (</a:t>
            </a:r>
            <a:r>
              <a:rPr lang="en-US" sz="1600" dirty="0" err="1" smtClean="0">
                <a:solidFill>
                  <a:schemeClr val="bg1"/>
                </a:solidFill>
                <a:latin typeface="+mn-lt"/>
                <a:cs typeface="+mn-cs"/>
                <a:sym typeface="Wingdings" pitchFamily="2" charset="2"/>
              </a:rPr>
              <a:t>I</a:t>
            </a:r>
            <a:r>
              <a:rPr lang="en-US" sz="1600" baseline="-25000" dirty="0" err="1" smtClean="0">
                <a:solidFill>
                  <a:schemeClr val="bg1"/>
                </a:solidFill>
                <a:latin typeface="+mn-lt"/>
                <a:cs typeface="+mn-cs"/>
                <a:sym typeface="Wingdings" pitchFamily="2" charset="2"/>
              </a:rPr>
              <a:t>p</a:t>
            </a:r>
            <a:r>
              <a:rPr lang="en-US" sz="1600" dirty="0" smtClean="0">
                <a:solidFill>
                  <a:schemeClr val="bg1"/>
                </a:solidFill>
                <a:latin typeface="+mn-lt"/>
                <a:cs typeface="+mn-cs"/>
                <a:sym typeface="Wingdings" pitchFamily="2" charset="2"/>
              </a:rPr>
              <a:t>=2.0MA, </a:t>
            </a:r>
            <a:r>
              <a:rPr lang="en-US" sz="1600" dirty="0" err="1" smtClean="0">
                <a:solidFill>
                  <a:schemeClr val="bg1"/>
                </a:solidFill>
                <a:latin typeface="+mn-lt"/>
                <a:cs typeface="+mn-cs"/>
                <a:sym typeface="Wingdings" pitchFamily="2" charset="2"/>
              </a:rPr>
              <a:t>B</a:t>
            </a:r>
            <a:r>
              <a:rPr lang="en-US" sz="1600" baseline="-25000" dirty="0" err="1" smtClean="0">
                <a:solidFill>
                  <a:schemeClr val="bg1"/>
                </a:solidFill>
                <a:latin typeface="+mn-lt"/>
                <a:cs typeface="+mn-cs"/>
                <a:sym typeface="Wingdings" pitchFamily="2" charset="2"/>
              </a:rPr>
              <a:t>t</a:t>
            </a:r>
            <a:r>
              <a:rPr lang="en-US" sz="1600" dirty="0" smtClean="0">
                <a:solidFill>
                  <a:schemeClr val="bg1"/>
                </a:solidFill>
                <a:latin typeface="+mn-lt"/>
                <a:cs typeface="+mn-cs"/>
                <a:sym typeface="Wingdings" pitchFamily="2" charset="2"/>
              </a:rPr>
              <a:t>=2.4T, </a:t>
            </a:r>
            <a:r>
              <a:rPr lang="en-US" sz="1600" dirty="0" err="1" smtClean="0">
                <a:solidFill>
                  <a:schemeClr val="bg1"/>
                </a:solidFill>
                <a:latin typeface="+mn-lt"/>
                <a:cs typeface="+mn-cs"/>
                <a:sym typeface="Wingdings" pitchFamily="2" charset="2"/>
              </a:rPr>
              <a:t>Z</a:t>
            </a:r>
            <a:r>
              <a:rPr lang="en-US" sz="1600" baseline="-25000" dirty="0" err="1" smtClean="0">
                <a:solidFill>
                  <a:schemeClr val="bg1"/>
                </a:solidFill>
                <a:latin typeface="+mn-lt"/>
                <a:cs typeface="+mn-cs"/>
                <a:sym typeface="Wingdings" pitchFamily="2" charset="2"/>
              </a:rPr>
              <a:t>eff</a:t>
            </a:r>
            <a:r>
              <a:rPr lang="en-US" sz="1600" dirty="0" smtClean="0">
                <a:solidFill>
                  <a:schemeClr val="bg1"/>
                </a:solidFill>
                <a:latin typeface="+mn-lt"/>
                <a:cs typeface="+mn-cs"/>
                <a:sym typeface="Wingdings" pitchFamily="2" charset="2"/>
              </a:rPr>
              <a:t>=1.2, </a:t>
            </a:r>
            <a:r>
              <a:rPr lang="en-US" sz="1600" dirty="0" err="1" smtClean="0">
                <a:solidFill>
                  <a:schemeClr val="bg1"/>
                </a:solidFill>
                <a:latin typeface="+mn-lt"/>
                <a:cs typeface="+mn-cs"/>
                <a:sym typeface="Wingdings" pitchFamily="2" charset="2"/>
              </a:rPr>
              <a:t>P</a:t>
            </a:r>
            <a:r>
              <a:rPr lang="en-US" sz="1600" baseline="-25000" dirty="0" err="1" smtClean="0">
                <a:solidFill>
                  <a:schemeClr val="bg1"/>
                </a:solidFill>
                <a:latin typeface="+mn-lt"/>
                <a:cs typeface="+mn-cs"/>
                <a:sym typeface="Wingdings" pitchFamily="2" charset="2"/>
              </a:rPr>
              <a:t>aux</a:t>
            </a:r>
            <a:r>
              <a:rPr lang="en-US" sz="1600" dirty="0" smtClean="0">
                <a:solidFill>
                  <a:schemeClr val="bg1"/>
                </a:solidFill>
                <a:latin typeface="+mn-lt"/>
                <a:cs typeface="+mn-cs"/>
                <a:sym typeface="Wingdings" pitchFamily="2" charset="2"/>
              </a:rPr>
              <a:t>=12MW)</a:t>
            </a:r>
          </a:p>
          <a:p>
            <a:pPr marL="285750" indent="-285750" eaLnBrk="0" hangingPunct="0">
              <a:spcBef>
                <a:spcPts val="400"/>
              </a:spcBef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chemeClr val="bg1"/>
                </a:solidFill>
                <a:latin typeface="+mn-lt"/>
                <a:cs typeface="+mn-cs"/>
                <a:sym typeface="Wingdings" pitchFamily="2" charset="2"/>
              </a:rPr>
              <a:t>High reproducibility of discharges</a:t>
            </a:r>
          </a:p>
          <a:p>
            <a:pPr marL="285750" indent="-285750" eaLnBrk="0" hangingPunct="0">
              <a:spcBef>
                <a:spcPts val="400"/>
              </a:spcBef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chemeClr val="bg1"/>
                </a:solidFill>
                <a:latin typeface="+mn-lt"/>
                <a:cs typeface="+mn-cs"/>
                <a:sym typeface="Wingdings" pitchFamily="2" charset="2"/>
              </a:rPr>
              <a:t>2500 s plasma in divertor configuration</a:t>
            </a:r>
          </a:p>
          <a:p>
            <a:pPr marL="285750" indent="-285750" eaLnBrk="0" hangingPunct="0">
              <a:spcBef>
                <a:spcPts val="400"/>
              </a:spcBef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chemeClr val="bg1"/>
                </a:solidFill>
                <a:latin typeface="+mn-lt"/>
                <a:cs typeface="+mn-cs"/>
                <a:sym typeface="Wingdings" pitchFamily="2" charset="2"/>
              </a:rPr>
              <a:t>Time between discharges ~55 min</a:t>
            </a:r>
          </a:p>
          <a:p>
            <a:pPr marL="285750" indent="-285750" eaLnBrk="0" hangingPunct="0">
              <a:spcBef>
                <a:spcPts val="400"/>
              </a:spcBef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chemeClr val="bg1"/>
                </a:solidFill>
                <a:latin typeface="+mn-lt"/>
                <a:cs typeface="+mn-cs"/>
                <a:sym typeface="Wingdings" pitchFamily="2" charset="2"/>
              </a:rPr>
              <a:t>Divertor </a:t>
            </a:r>
            <a:r>
              <a:rPr lang="en-US" sz="1600" dirty="0" err="1" smtClean="0">
                <a:solidFill>
                  <a:schemeClr val="bg1"/>
                </a:solidFill>
                <a:latin typeface="+mn-lt"/>
                <a:cs typeface="+mn-cs"/>
                <a:sym typeface="Wingdings" pitchFamily="2" charset="2"/>
              </a:rPr>
              <a:t>fluence</a:t>
            </a:r>
            <a:r>
              <a:rPr lang="en-US" sz="1600" dirty="0" smtClean="0">
                <a:solidFill>
                  <a:schemeClr val="bg1"/>
                </a:solidFill>
                <a:latin typeface="+mn-lt"/>
                <a:cs typeface="+mn-cs"/>
                <a:sym typeface="Wingdings" pitchFamily="2" charset="2"/>
              </a:rPr>
              <a:t>: 5.25x10</a:t>
            </a:r>
            <a:r>
              <a:rPr lang="en-US" sz="1600" baseline="30000" dirty="0" smtClean="0">
                <a:solidFill>
                  <a:schemeClr val="bg1"/>
                </a:solidFill>
                <a:latin typeface="+mn-lt"/>
                <a:cs typeface="+mn-cs"/>
                <a:sym typeface="Wingdings" pitchFamily="2" charset="2"/>
              </a:rPr>
              <a:t>26</a:t>
            </a:r>
            <a:r>
              <a:rPr lang="en-US" sz="1600" dirty="0" smtClean="0">
                <a:solidFill>
                  <a:schemeClr val="bg1"/>
                </a:solidFill>
                <a:latin typeface="+mn-lt"/>
                <a:cs typeface="+mn-cs"/>
                <a:sym typeface="Wingdings" pitchFamily="2" charset="2"/>
              </a:rPr>
              <a:t> Dm</a:t>
            </a:r>
            <a:r>
              <a:rPr lang="en-US" sz="1600" baseline="30000" dirty="0" smtClean="0">
                <a:solidFill>
                  <a:schemeClr val="bg1"/>
                </a:solidFill>
                <a:latin typeface="+mn-lt"/>
                <a:cs typeface="+mn-cs"/>
                <a:sym typeface="Wingdings" pitchFamily="2" charset="2"/>
              </a:rPr>
              <a:t>-2</a:t>
            </a:r>
          </a:p>
          <a:p>
            <a:pPr eaLnBrk="0" hangingPunct="0">
              <a:spcBef>
                <a:spcPts val="400"/>
              </a:spcBef>
              <a:buFontTx/>
              <a:buNone/>
              <a:defRPr/>
            </a:pPr>
            <a:r>
              <a:rPr lang="en-US" sz="1600" dirty="0" smtClean="0">
                <a:solidFill>
                  <a:schemeClr val="bg1"/>
                </a:solidFill>
                <a:latin typeface="+mn-lt"/>
                <a:cs typeface="+mn-cs"/>
                <a:sym typeface="Wingdings" pitchFamily="2" charset="2"/>
              </a:rPr>
              <a:t>     corresponds to ¼ ITER pulse</a:t>
            </a:r>
            <a:endParaRPr lang="en-US" sz="1600" dirty="0">
              <a:solidFill>
                <a:schemeClr val="bg1"/>
              </a:solidFill>
              <a:latin typeface="+mn-lt"/>
              <a:cs typeface="+mn-cs"/>
              <a:sym typeface="Wingdings" pitchFamily="2" charset="2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71500" y="4014065"/>
            <a:ext cx="4320542" cy="1179798"/>
          </a:xfrm>
          <a:prstGeom prst="rect">
            <a:avLst/>
          </a:prstGeom>
          <a:solidFill>
            <a:srgbClr val="003366"/>
          </a:solidFill>
          <a:ln w="222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 lIns="91429" tIns="45714" rIns="91429" bIns="45714">
            <a:spAutoFit/>
          </a:bodyPr>
          <a:lstStyle/>
          <a:p>
            <a:pPr marL="285750" indent="-285750" eaLnBrk="0" hangingPunct="0">
              <a:spcBef>
                <a:spcPts val="400"/>
              </a:spcBef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chemeClr val="bg1"/>
                </a:solidFill>
                <a:latin typeface="+mn-lt"/>
                <a:cs typeface="+mn-cs"/>
                <a:sym typeface="Wingdings" pitchFamily="2" charset="2"/>
              </a:rPr>
              <a:t>3 </a:t>
            </a:r>
            <a:r>
              <a:rPr lang="en-US" sz="1600" dirty="0">
                <a:solidFill>
                  <a:schemeClr val="bg1"/>
                </a:solidFill>
                <a:latin typeface="+mn-lt"/>
                <a:cs typeface="+mn-cs"/>
                <a:sym typeface="Wingdings" pitchFamily="2" charset="2"/>
              </a:rPr>
              <a:t>dedicated gas balances over 1 </a:t>
            </a:r>
            <a:r>
              <a:rPr lang="en-US" sz="1600" dirty="0" smtClean="0">
                <a:solidFill>
                  <a:schemeClr val="bg1"/>
                </a:solidFill>
                <a:latin typeface="+mn-lt"/>
                <a:cs typeface="+mn-cs"/>
                <a:sym typeface="Wingdings" pitchFamily="2" charset="2"/>
              </a:rPr>
              <a:t>day</a:t>
            </a:r>
          </a:p>
          <a:p>
            <a:pPr eaLnBrk="0" hangingPunct="0">
              <a:spcBef>
                <a:spcPts val="400"/>
              </a:spcBef>
              <a:buNone/>
              <a:defRPr/>
            </a:pPr>
            <a:r>
              <a:rPr lang="en-US" sz="1600" dirty="0" smtClean="0">
                <a:solidFill>
                  <a:schemeClr val="bg1"/>
                </a:solidFill>
                <a:latin typeface="+mn-lt"/>
                <a:cs typeface="+mn-cs"/>
                <a:sym typeface="Wingdings" pitchFamily="2" charset="2"/>
              </a:rPr>
              <a:t>     with </a:t>
            </a:r>
            <a:r>
              <a:rPr lang="en-US" sz="1600" dirty="0">
                <a:solidFill>
                  <a:schemeClr val="bg1"/>
                </a:solidFill>
                <a:latin typeface="+mn-lt"/>
                <a:cs typeface="+mn-cs"/>
                <a:sym typeface="Wingdings" pitchFamily="2" charset="2"/>
              </a:rPr>
              <a:t>c</a:t>
            </a:r>
            <a:r>
              <a:rPr lang="en-US" sz="1600" dirty="0" smtClean="0">
                <a:solidFill>
                  <a:schemeClr val="bg1"/>
                </a:solidFill>
                <a:latin typeface="+mn-lt"/>
                <a:cs typeface="+mn-cs"/>
                <a:sym typeface="Wingdings" pitchFamily="2" charset="2"/>
              </a:rPr>
              <a:t>omparable </a:t>
            </a:r>
            <a:r>
              <a:rPr lang="en-US" sz="1600" dirty="0">
                <a:solidFill>
                  <a:schemeClr val="bg1"/>
                </a:solidFill>
                <a:latin typeface="+mn-lt"/>
                <a:cs typeface="+mn-cs"/>
                <a:sym typeface="Wingdings" pitchFamily="2" charset="2"/>
              </a:rPr>
              <a:t>retention rates </a:t>
            </a:r>
            <a:endParaRPr lang="en-US" sz="1600" dirty="0" smtClean="0">
              <a:solidFill>
                <a:schemeClr val="bg1"/>
              </a:solidFill>
              <a:latin typeface="+mn-lt"/>
              <a:cs typeface="+mn-cs"/>
              <a:sym typeface="Wingdings" pitchFamily="2" charset="2"/>
            </a:endParaRPr>
          </a:p>
          <a:p>
            <a:pPr marL="285750" indent="-285750" eaLnBrk="0" hangingPunct="0">
              <a:spcBef>
                <a:spcPts val="400"/>
              </a:spcBef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chemeClr val="bg1"/>
                </a:solidFill>
                <a:latin typeface="+mn-lt"/>
                <a:cs typeface="+mn-cs"/>
                <a:sym typeface="Wingdings" pitchFamily="2" charset="2"/>
              </a:rPr>
              <a:t>Comparable retention to mid-campaign gas balance experiment 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242" y="863715"/>
            <a:ext cx="4422248" cy="5538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432" y="1399342"/>
            <a:ext cx="4127658" cy="341858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2388" y="-19050"/>
            <a:ext cx="6551612" cy="73025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solidFill>
                  <a:schemeClr val="bg1"/>
                </a:solidFill>
              </a:rPr>
              <a:t>Fuel Retention in ITER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102621" y="773705"/>
            <a:ext cx="8956057" cy="584775"/>
          </a:xfrm>
          <a:prstGeom prst="rect">
            <a:avLst/>
          </a:prstGeom>
          <a:solidFill>
            <a:srgbClr val="003366"/>
          </a:solidFill>
        </p:spPr>
        <p:txBody>
          <a:bodyPr wrap="square">
            <a:spAutoFit/>
          </a:bodyPr>
          <a:lstStyle/>
          <a:p>
            <a:pPr marL="285750" indent="-28575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Assumption: quasi 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steady-state </a:t>
            </a: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conditions reached and co-deposition process dominates</a:t>
            </a:r>
            <a:endParaRPr lang="en-US" sz="1600" dirty="0">
              <a:solidFill>
                <a:schemeClr val="bg1"/>
              </a:solidFill>
              <a:latin typeface="+mn-lt"/>
            </a:endParaRPr>
          </a:p>
          <a:p>
            <a:pPr marL="285750" indent="-28575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</a:rPr>
              <a:t>Comparison with ITER predictions by </a:t>
            </a: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Roth et al.: from hypothetical 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all-C </a:t>
            </a: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to 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Be/W </a:t>
            </a: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material mix</a:t>
            </a:r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07511" y="4848253"/>
            <a:ext cx="8964990" cy="830997"/>
          </a:xfrm>
          <a:prstGeom prst="rect">
            <a:avLst/>
          </a:prstGeom>
          <a:solidFill>
            <a:srgbClr val="003366"/>
          </a:solidFill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Simple comparison: factor 4 in absolute value of retention rate between JET and ITER</a:t>
            </a:r>
          </a:p>
          <a:p>
            <a:pPr marL="285750" indent="-28575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JET measured upper limit of 1.5x10</a:t>
            </a:r>
            <a:r>
              <a:rPr lang="en-US" sz="1600" baseline="30000" dirty="0" smtClean="0">
                <a:solidFill>
                  <a:schemeClr val="bg1"/>
                </a:solidFill>
                <a:latin typeface="+mj-lt"/>
              </a:rPr>
              <a:t>20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Ds</a:t>
            </a:r>
            <a:r>
              <a:rPr lang="en-US" sz="1600" baseline="30000" dirty="0" smtClean="0">
                <a:solidFill>
                  <a:schemeClr val="bg1"/>
                </a:solidFill>
                <a:latin typeface="+mj-lt"/>
              </a:rPr>
              <a:t>-1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 translates to 3.0x10</a:t>
            </a:r>
            <a:r>
              <a:rPr lang="en-US" sz="1600" baseline="30000" dirty="0" smtClean="0">
                <a:solidFill>
                  <a:schemeClr val="bg1"/>
                </a:solidFill>
                <a:latin typeface="+mj-lt"/>
              </a:rPr>
              <a:t>20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Ts</a:t>
            </a:r>
            <a:r>
              <a:rPr lang="en-US" sz="1600" baseline="30000" dirty="0" smtClean="0">
                <a:solidFill>
                  <a:schemeClr val="bg1"/>
                </a:solidFill>
                <a:latin typeface="+mj-lt"/>
              </a:rPr>
              <a:t>-1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 in D:T mixture</a:t>
            </a:r>
          </a:p>
          <a:p>
            <a:pPr marL="285750" indent="-28575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Significant increase of number of ITER-discharges before cleaning is required (&gt;1250)</a:t>
            </a:r>
          </a:p>
        </p:txBody>
      </p:sp>
      <p:sp>
        <p:nvSpPr>
          <p:cNvPr id="21" name="Rechteck 20"/>
          <p:cNvSpPr/>
          <p:nvPr/>
        </p:nvSpPr>
        <p:spPr>
          <a:xfrm>
            <a:off x="102620" y="773705"/>
            <a:ext cx="8956057" cy="584775"/>
          </a:xfrm>
          <a:prstGeom prst="rect">
            <a:avLst/>
          </a:prstGeom>
          <a:solidFill>
            <a:srgbClr val="003366"/>
          </a:solidFill>
        </p:spPr>
        <p:txBody>
          <a:bodyPr wrap="square">
            <a:spAutoFit/>
          </a:bodyPr>
          <a:lstStyle/>
          <a:p>
            <a:pPr marL="285750" indent="-28575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GB" sz="1600" dirty="0">
                <a:solidFill>
                  <a:schemeClr val="bg1"/>
                </a:solidFill>
                <a:latin typeface="+mn-lt"/>
              </a:rPr>
              <a:t>JET </a:t>
            </a:r>
            <a:r>
              <a:rPr lang="en-GB" sz="1600" dirty="0" smtClean="0">
                <a:solidFill>
                  <a:schemeClr val="bg1"/>
                </a:solidFill>
                <a:latin typeface="+mn-lt"/>
              </a:rPr>
              <a:t>shows in </a:t>
            </a:r>
            <a:r>
              <a:rPr lang="en-GB" sz="1600" dirty="0">
                <a:solidFill>
                  <a:schemeClr val="bg1"/>
                </a:solidFill>
                <a:latin typeface="+mn-lt"/>
              </a:rPr>
              <a:t>the covered range of plasma </a:t>
            </a:r>
            <a:r>
              <a:rPr lang="en-GB" sz="1600" dirty="0" smtClean="0">
                <a:solidFill>
                  <a:schemeClr val="bg1"/>
                </a:solidFill>
                <a:latin typeface="+mn-lt"/>
              </a:rPr>
              <a:t>conditions the same trend in reduction: comparable reduction in retention rate </a:t>
            </a:r>
            <a:r>
              <a:rPr lang="en-GB" sz="1600" dirty="0">
                <a:solidFill>
                  <a:schemeClr val="bg1"/>
                </a:solidFill>
                <a:latin typeface="+mn-lt"/>
              </a:rPr>
              <a:t>from all-C to </a:t>
            </a:r>
            <a:r>
              <a:rPr lang="en-GB" sz="1600" dirty="0" smtClean="0">
                <a:solidFill>
                  <a:schemeClr val="bg1"/>
                </a:solidFill>
                <a:latin typeface="+mn-lt"/>
              </a:rPr>
              <a:t>Be/W plasma-facing component mix</a:t>
            </a:r>
            <a:endParaRPr lang="en-GB" sz="16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22" name="Gerade Verbindung 21"/>
          <p:cNvCxnSpPr/>
          <p:nvPr/>
        </p:nvCxnSpPr>
        <p:spPr bwMode="auto">
          <a:xfrm>
            <a:off x="751364" y="4689140"/>
            <a:ext cx="914400" cy="9144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Rechteck 23"/>
          <p:cNvSpPr/>
          <p:nvPr/>
        </p:nvSpPr>
        <p:spPr>
          <a:xfrm>
            <a:off x="107510" y="5724255"/>
            <a:ext cx="8964990" cy="830997"/>
          </a:xfrm>
          <a:prstGeom prst="rect">
            <a:avLst/>
          </a:prstGeom>
          <a:solidFill>
            <a:srgbClr val="003366"/>
          </a:solidFill>
        </p:spPr>
        <p:txBody>
          <a:bodyPr wrap="square">
            <a:spAutoFit/>
          </a:bodyPr>
          <a:lstStyle/>
          <a:p>
            <a:pPr marL="285750" indent="-28575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Scaling in particle flux to PFCs would lead to further </a:t>
            </a:r>
            <a:r>
              <a:rPr lang="en-US" sz="1600" smtClean="0">
                <a:solidFill>
                  <a:schemeClr val="bg1"/>
                </a:solidFill>
                <a:latin typeface="+mj-lt"/>
              </a:rPr>
              <a:t>increase </a:t>
            </a:r>
            <a:endParaRPr lang="en-US" sz="1600" dirty="0" smtClean="0">
              <a:solidFill>
                <a:schemeClr val="bg1"/>
              </a:solidFill>
              <a:latin typeface="+mj-lt"/>
            </a:endParaRPr>
          </a:p>
          <a:p>
            <a:pPr marL="285750" indent="-28575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Long term outgassing will lead to a reduction of retention in PFCs by a factor ~4-5</a:t>
            </a:r>
          </a:p>
          <a:p>
            <a:pPr>
              <a:spcBef>
                <a:spcPts val="0"/>
              </a:spcBef>
              <a:buNone/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=&gt; Detailed JET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</a:rPr>
              <a:t>modelling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 comparable to Roth predictions for ITER started</a:t>
            </a:r>
          </a:p>
        </p:txBody>
      </p:sp>
      <p:grpSp>
        <p:nvGrpSpPr>
          <p:cNvPr id="18" name="Gruppieren 17"/>
          <p:cNvGrpSpPr/>
          <p:nvPr/>
        </p:nvGrpSpPr>
        <p:grpSpPr>
          <a:xfrm>
            <a:off x="108038" y="1407327"/>
            <a:ext cx="8931035" cy="3408361"/>
            <a:chOff x="107510" y="1415794"/>
            <a:chExt cx="8931035" cy="3408361"/>
          </a:xfrm>
        </p:grpSpPr>
        <p:sp>
          <p:nvSpPr>
            <p:cNvPr id="5" name="Textfeld 4"/>
            <p:cNvSpPr txBox="1"/>
            <p:nvPr/>
          </p:nvSpPr>
          <p:spPr>
            <a:xfrm>
              <a:off x="751364" y="2042044"/>
              <a:ext cx="12875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de-DE" sz="1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JET (</a:t>
              </a:r>
              <a:r>
                <a:rPr lang="de-DE" sz="18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exp</a:t>
              </a:r>
              <a:r>
                <a:rPr lang="de-DE" sz="1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.)</a:t>
              </a:r>
              <a:endParaRPr lang="en-GB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7002270" y="2077563"/>
              <a:ext cx="16722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de-DE" sz="1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ITER (</a:t>
              </a:r>
              <a:r>
                <a:rPr lang="de-DE" sz="1800" b="1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model</a:t>
              </a:r>
              <a:r>
                <a:rPr lang="de-DE" sz="1800" b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.)</a:t>
              </a:r>
              <a:endParaRPr lang="en-GB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107510" y="2563776"/>
              <a:ext cx="233108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de-DE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a</a:t>
              </a:r>
              <a:r>
                <a:rPr lang="de-DE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ll C: 1.0-3.0x10</a:t>
              </a:r>
              <a:r>
                <a:rPr lang="de-DE" sz="1600" b="1" baseline="30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21</a:t>
              </a:r>
              <a:r>
                <a:rPr lang="de-DE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 D/s</a:t>
              </a:r>
              <a:endParaRPr lang="en-GB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2" name="Textfeld 11"/>
            <p:cNvSpPr txBox="1"/>
            <p:nvPr/>
          </p:nvSpPr>
          <p:spPr>
            <a:xfrm>
              <a:off x="6642230" y="2581180"/>
              <a:ext cx="22541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de-DE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a</a:t>
              </a:r>
              <a:r>
                <a:rPr lang="de-DE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ll C: 0.4-1.2x10</a:t>
              </a:r>
              <a:r>
                <a:rPr lang="de-DE" sz="1600" b="1" baseline="30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22</a:t>
              </a:r>
              <a:r>
                <a:rPr lang="de-DE" sz="1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 D/s</a:t>
              </a:r>
              <a:endParaRPr lang="en-GB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154990" y="3449199"/>
              <a:ext cx="23289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de-DE" sz="16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Be</a:t>
              </a:r>
              <a:r>
                <a:rPr lang="de-DE" sz="1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/W: 0.5-1.5x10</a:t>
              </a:r>
              <a:r>
                <a:rPr lang="de-DE" sz="1600" b="1" baseline="30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20</a:t>
              </a:r>
              <a:r>
                <a:rPr lang="de-DE" sz="1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 D/s</a:t>
              </a:r>
              <a:endParaRPr lang="en-GB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6" name="Pfeil nach unten 5"/>
            <p:cNvSpPr/>
            <p:nvPr/>
          </p:nvSpPr>
          <p:spPr bwMode="auto">
            <a:xfrm>
              <a:off x="723782" y="2924189"/>
              <a:ext cx="472843" cy="513010"/>
            </a:xfrm>
            <a:prstGeom prst="downArrow">
              <a:avLst/>
            </a:prstGeom>
            <a:solidFill>
              <a:srgbClr val="00B050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-"/>
                <a:tabLst/>
              </a:pPr>
              <a:endParaRPr kumimoji="0" lang="en-GB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charset="0"/>
              </a:endParaRPr>
            </a:p>
          </p:txBody>
        </p:sp>
        <p:sp>
          <p:nvSpPr>
            <p:cNvPr id="14" name="Textfeld 13"/>
            <p:cNvSpPr txBox="1"/>
            <p:nvPr/>
          </p:nvSpPr>
          <p:spPr>
            <a:xfrm>
              <a:off x="6642230" y="3481280"/>
              <a:ext cx="23289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de-DE" sz="1600" b="1" dirty="0" err="1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Be</a:t>
              </a:r>
              <a:r>
                <a:rPr lang="de-DE" sz="1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/W: 2.0-6.0x10</a:t>
              </a:r>
              <a:r>
                <a:rPr lang="de-DE" sz="1600" b="1" baseline="30000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20</a:t>
              </a:r>
              <a:r>
                <a:rPr lang="de-DE" sz="16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 D/s</a:t>
              </a:r>
              <a:endParaRPr lang="en-GB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5" name="Pfeil nach unten 14"/>
            <p:cNvSpPr/>
            <p:nvPr/>
          </p:nvSpPr>
          <p:spPr bwMode="auto">
            <a:xfrm>
              <a:off x="7272300" y="2955280"/>
              <a:ext cx="472843" cy="513010"/>
            </a:xfrm>
            <a:prstGeom prst="downArrow">
              <a:avLst/>
            </a:prstGeom>
            <a:solidFill>
              <a:srgbClr val="00B050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Char char="-"/>
                <a:tabLst/>
              </a:pPr>
              <a:endParaRPr kumimoji="0" lang="en-GB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Arial" charset="0"/>
              </a:endParaRP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1196625" y="2987149"/>
              <a:ext cx="8515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de-DE" sz="18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:10-20</a:t>
              </a:r>
              <a:endParaRPr lang="en-GB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7789324" y="3000452"/>
              <a:ext cx="5180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buNone/>
              </a:pPr>
              <a:r>
                <a:rPr lang="de-DE" sz="1800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</a:rPr>
                <a:t>:20</a:t>
              </a:r>
              <a:endParaRPr lang="en-GB" sz="1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endParaRPr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7576285" y="3901848"/>
              <a:ext cx="146226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0"/>
                </a:spcBef>
                <a:buNone/>
              </a:pPr>
              <a:r>
                <a:rPr lang="de-DE" sz="1000" b="1" dirty="0" smtClean="0">
                  <a:latin typeface="+mn-lt"/>
                </a:rPr>
                <a:t>Roth et al.  JNM 2009</a:t>
              </a:r>
              <a:endParaRPr lang="en-GB" sz="1000" b="1" dirty="0">
                <a:latin typeface="+mn-lt"/>
              </a:endParaRPr>
            </a:p>
          </p:txBody>
        </p:sp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1770" y="1415794"/>
              <a:ext cx="4115320" cy="3408361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1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2388" y="-19050"/>
            <a:ext cx="6551612" cy="73025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solidFill>
                  <a:schemeClr val="bg1"/>
                </a:solidFill>
              </a:rPr>
              <a:t>Summary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611560" y="1454295"/>
            <a:ext cx="7921625" cy="1826141"/>
          </a:xfrm>
          <a:prstGeom prst="rect">
            <a:avLst/>
          </a:prstGeom>
          <a:solidFill>
            <a:srgbClr val="003366"/>
          </a:solidFill>
        </p:spPr>
        <p:txBody>
          <a:bodyPr>
            <a:spAutoFit/>
          </a:bodyPr>
          <a:lstStyle/>
          <a:p>
            <a:pPr marL="285750" indent="-285750">
              <a:spcBef>
                <a:spcPts val="400"/>
              </a:spcBef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</a:rPr>
              <a:t>Experiments with global gas balance executed </a:t>
            </a: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in JET with Be/W material mix</a:t>
            </a:r>
          </a:p>
          <a:p>
            <a:pPr marL="285750" indent="-285750">
              <a:spcBef>
                <a:spcPts val="400"/>
              </a:spcBef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Reduction 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in retention rate by one order of magnitude </a:t>
            </a: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from 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JET-C to </a:t>
            </a: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JET-ILW</a:t>
            </a:r>
            <a:endParaRPr lang="en-US" sz="1600" dirty="0">
              <a:solidFill>
                <a:schemeClr val="bg1"/>
              </a:solidFill>
              <a:latin typeface="+mn-lt"/>
            </a:endParaRPr>
          </a:p>
          <a:p>
            <a:pPr marL="285750" indent="-285750">
              <a:spcBef>
                <a:spcPts val="400"/>
              </a:spcBef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</a:rPr>
              <a:t>Robust result of upper limit of the </a:t>
            </a: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long term retention 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rate of </a:t>
            </a: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1.5x10</a:t>
            </a:r>
            <a:r>
              <a:rPr lang="en-US" sz="1600" baseline="30000" dirty="0" smtClean="0">
                <a:solidFill>
                  <a:schemeClr val="bg1"/>
                </a:solidFill>
                <a:latin typeface="+mn-lt"/>
              </a:rPr>
              <a:t>20</a:t>
            </a: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Ds</a:t>
            </a:r>
            <a:r>
              <a:rPr lang="en-US" sz="1600" baseline="30000" dirty="0" smtClean="0">
                <a:solidFill>
                  <a:schemeClr val="bg1"/>
                </a:solidFill>
                <a:latin typeface="+mn-lt"/>
              </a:rPr>
              <a:t>-1</a:t>
            </a:r>
            <a:endParaRPr lang="en-US" sz="1600" baseline="30000" dirty="0">
              <a:solidFill>
                <a:schemeClr val="bg1"/>
              </a:solidFill>
              <a:latin typeface="+mn-lt"/>
            </a:endParaRPr>
          </a:p>
          <a:p>
            <a:pPr marL="285750" indent="-285750">
              <a:spcBef>
                <a:spcPts val="400"/>
              </a:spcBef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Higher dynamic retention and outgassing 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with metallic walls </a:t>
            </a: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observed</a:t>
            </a:r>
            <a:endParaRPr lang="en-US" sz="1600" dirty="0">
              <a:solidFill>
                <a:schemeClr val="bg1"/>
              </a:solidFill>
              <a:latin typeface="+mn-lt"/>
            </a:endParaRPr>
          </a:p>
          <a:p>
            <a:pPr marL="285750" indent="-285750">
              <a:spcBef>
                <a:spcPts val="400"/>
              </a:spcBef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</a:rPr>
              <a:t>Post-mortem analysis </a:t>
            </a: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results expected 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for 2013, but if outgassing comparable </a:t>
            </a: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to </a:t>
            </a:r>
          </a:p>
          <a:p>
            <a:pPr>
              <a:spcBef>
                <a:spcPts val="400"/>
              </a:spcBef>
              <a:buNone/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    JET-C 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at least a factor 4 lower long term retention </a:t>
            </a: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to be expected</a:t>
            </a:r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597788" y="4085967"/>
            <a:ext cx="7920037" cy="1477328"/>
          </a:xfrm>
          <a:prstGeom prst="rect">
            <a:avLst/>
          </a:prstGeom>
          <a:solidFill>
            <a:srgbClr val="003366"/>
          </a:solidFill>
        </p:spPr>
        <p:txBody>
          <a:bodyPr>
            <a:spAutoFit/>
          </a:bodyPr>
          <a:lstStyle/>
          <a:p>
            <a:pPr marL="285750" indent="-285750">
              <a:spcBef>
                <a:spcPts val="400"/>
              </a:spcBef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Main mechanism for retention in Be/W mix: implantation and </a:t>
            </a:r>
            <a:r>
              <a:rPr lang="en-US" sz="1600" dirty="0" err="1" smtClean="0">
                <a:solidFill>
                  <a:schemeClr val="bg1"/>
                </a:solidFill>
                <a:latin typeface="+mn-lt"/>
              </a:rPr>
              <a:t>codeposition</a:t>
            </a:r>
            <a:endParaRPr lang="en-US" sz="1600" dirty="0" smtClean="0">
              <a:solidFill>
                <a:schemeClr val="bg1"/>
              </a:solidFill>
              <a:latin typeface="+mn-lt"/>
            </a:endParaRPr>
          </a:p>
          <a:p>
            <a:pPr marL="285750" indent="-285750">
              <a:spcBef>
                <a:spcPts val="400"/>
              </a:spcBef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Reduction in retention rate 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in line with </a:t>
            </a: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laboratory experiments for </a:t>
            </a:r>
            <a:r>
              <a:rPr lang="en-US" sz="1600" dirty="0" err="1" smtClean="0">
                <a:solidFill>
                  <a:schemeClr val="bg1"/>
                </a:solidFill>
                <a:latin typeface="+mn-lt"/>
              </a:rPr>
              <a:t>codeposition</a:t>
            </a:r>
            <a:endParaRPr lang="en-US" sz="1600" dirty="0">
              <a:solidFill>
                <a:schemeClr val="bg1"/>
              </a:solidFill>
              <a:latin typeface="+mn-lt"/>
            </a:endParaRPr>
          </a:p>
          <a:p>
            <a:pPr marL="285750" indent="-285750">
              <a:spcBef>
                <a:spcPts val="400"/>
              </a:spcBef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Confirmation of the 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trend in </a:t>
            </a: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reduction of retention rates with change of material mix according to predictions 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for </a:t>
            </a: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ITER</a:t>
            </a:r>
            <a:endParaRPr lang="en-US" sz="1600" dirty="0">
              <a:solidFill>
                <a:schemeClr val="bg1"/>
              </a:solidFill>
              <a:latin typeface="+mn-lt"/>
            </a:endParaRPr>
          </a:p>
          <a:p>
            <a:pPr marL="285750" indent="-285750">
              <a:spcBef>
                <a:spcPts val="400"/>
              </a:spcBef>
              <a:buFont typeface="Wingdings" pitchFamily="2" charset="2"/>
              <a:buChar char="§"/>
              <a:defRPr/>
            </a:pP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Extension of 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the operational time before cleaning intervention in </a:t>
            </a: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ITER</a:t>
            </a:r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2388" y="-19050"/>
            <a:ext cx="6551612" cy="730250"/>
          </a:xfrm>
        </p:spPr>
        <p:txBody>
          <a:bodyPr/>
          <a:lstStyle/>
          <a:p>
            <a:pPr>
              <a:defRPr/>
            </a:pPr>
            <a:r>
              <a:rPr lang="de-DE" dirty="0" smtClean="0">
                <a:solidFill>
                  <a:schemeClr val="bg1"/>
                </a:solidFill>
              </a:rPr>
              <a:t>Long </a:t>
            </a:r>
            <a:r>
              <a:rPr lang="de-DE" dirty="0">
                <a:solidFill>
                  <a:schemeClr val="bg1"/>
                </a:solidFill>
              </a:rPr>
              <a:t>T</a:t>
            </a:r>
            <a:r>
              <a:rPr lang="de-DE" dirty="0" smtClean="0">
                <a:solidFill>
                  <a:schemeClr val="bg1"/>
                </a:solidFill>
              </a:rPr>
              <a:t>erm </a:t>
            </a:r>
            <a:r>
              <a:rPr lang="de-DE" dirty="0">
                <a:solidFill>
                  <a:schemeClr val="bg1"/>
                </a:solidFill>
              </a:rPr>
              <a:t>O</a:t>
            </a:r>
            <a:r>
              <a:rPr lang="de-DE" dirty="0" smtClean="0">
                <a:solidFill>
                  <a:schemeClr val="bg1"/>
                </a:solidFill>
              </a:rPr>
              <a:t>utgassing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" y="1736725"/>
            <a:ext cx="360045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241425" y="4059238"/>
            <a:ext cx="990600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buFontTx/>
              <a:buNone/>
              <a:defRPr/>
            </a:pPr>
            <a:r>
              <a:rPr lang="de-DE" sz="800" b="1" dirty="0">
                <a:latin typeface="+mn-lt"/>
              </a:rPr>
              <a:t>Philipps et al. 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de-DE" sz="800" b="1" dirty="0">
                <a:latin typeface="+mn-lt"/>
              </a:rPr>
              <a:t>J. </a:t>
            </a:r>
            <a:r>
              <a:rPr lang="de-DE" sz="800" b="1" dirty="0" err="1">
                <a:latin typeface="+mn-lt"/>
              </a:rPr>
              <a:t>Vac</a:t>
            </a:r>
            <a:r>
              <a:rPr lang="de-DE" sz="800" b="1" dirty="0">
                <a:latin typeface="+mn-lt"/>
              </a:rPr>
              <a:t>. Soc.1993</a:t>
            </a:r>
            <a:endParaRPr lang="en-GB" sz="800" b="1" dirty="0">
              <a:latin typeface="+mn-lt"/>
            </a:endParaRPr>
          </a:p>
        </p:txBody>
      </p:sp>
      <p:graphicFrame>
        <p:nvGraphicFramePr>
          <p:cNvPr id="19461" name="Objekt 5"/>
          <p:cNvGraphicFramePr>
            <a:graphicFrameLocks noChangeAspect="1"/>
          </p:cNvGraphicFramePr>
          <p:nvPr/>
        </p:nvGraphicFramePr>
        <p:xfrm>
          <a:off x="3994150" y="1557338"/>
          <a:ext cx="4862513" cy="349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6" name="Graph" r:id="rId4" imgW="4072128" imgH="2926080" progId="Origin50.Graph">
                  <p:embed/>
                </p:oleObj>
              </mc:Choice>
              <mc:Fallback>
                <p:oleObj name="Graph" r:id="rId4" imgW="4072128" imgH="2926080" progId="Origin50.Graph">
                  <p:embed/>
                  <p:pic>
                    <p:nvPicPr>
                      <p:cNvPr id="0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4150" y="1557338"/>
                        <a:ext cx="4862513" cy="349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4902994" y="4849813"/>
            <a:ext cx="3795712" cy="3063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de-DE" dirty="0">
                <a:latin typeface="+mn-lt"/>
              </a:rPr>
              <a:t>outgassing after </a:t>
            </a:r>
            <a:r>
              <a:rPr lang="de-DE" dirty="0" err="1">
                <a:latin typeface="+mn-lt"/>
              </a:rPr>
              <a:t>operation</a:t>
            </a:r>
            <a:r>
              <a:rPr lang="de-DE" dirty="0">
                <a:latin typeface="+mn-lt"/>
              </a:rPr>
              <a:t> </a:t>
            </a:r>
            <a:r>
              <a:rPr lang="de-DE" dirty="0" err="1">
                <a:latin typeface="+mn-lt"/>
              </a:rPr>
              <a:t>without</a:t>
            </a:r>
            <a:r>
              <a:rPr lang="de-DE" dirty="0">
                <a:latin typeface="+mn-lt"/>
              </a:rPr>
              <a:t> </a:t>
            </a:r>
            <a:r>
              <a:rPr lang="de-DE" dirty="0" err="1">
                <a:latin typeface="+mn-lt"/>
              </a:rPr>
              <a:t>cryo</a:t>
            </a:r>
            <a:r>
              <a:rPr lang="de-DE" dirty="0">
                <a:latin typeface="+mn-lt"/>
              </a:rPr>
              <a:t> pump</a:t>
            </a:r>
            <a:endParaRPr lang="en-GB" dirty="0">
              <a:latin typeface="+mn-lt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55575" y="1016000"/>
            <a:ext cx="8691900" cy="339725"/>
          </a:xfrm>
          <a:prstGeom prst="rect">
            <a:avLst/>
          </a:prstGeom>
          <a:solidFill>
            <a:srgbClr val="003366"/>
          </a:solidFill>
        </p:spPr>
        <p:txBody>
          <a:bodyPr wrap="square">
            <a:spAutoFit/>
          </a:bodyPr>
          <a:lstStyle/>
          <a:p>
            <a:pPr marL="285750" indent="-28575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Long term outgassing observed in old JET limiter configuration 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57163" y="5273675"/>
            <a:ext cx="8770937" cy="1077913"/>
          </a:xfrm>
          <a:prstGeom prst="rect">
            <a:avLst/>
          </a:prstGeom>
          <a:solidFill>
            <a:srgbClr val="003366"/>
          </a:solidFill>
        </p:spPr>
        <p:txBody>
          <a:bodyPr>
            <a:spAutoFit/>
          </a:bodyPr>
          <a:lstStyle/>
          <a:p>
            <a:pPr marL="285750" indent="-28575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Similar observations with new JET-ILW</a:t>
            </a:r>
          </a:p>
          <a:p>
            <a:pPr marL="285750" indent="-28575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Continuous outgassing after operation / nights / weekends</a:t>
            </a:r>
          </a:p>
          <a:p>
            <a:pPr marL="285750" indent="-28575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In JET-C not as important as retention in co-deposits dominated whole retention </a:t>
            </a:r>
          </a:p>
          <a:p>
            <a:pPr marL="285750" indent="-28575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In JET-ILW this becomes a significant process in the overall </a:t>
            </a: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analysis</a:t>
            </a:r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324600" y="3041650"/>
            <a:ext cx="649288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de-DE" sz="1200" dirty="0">
                <a:latin typeface="+mn-lt"/>
              </a:rPr>
              <a:t>F(t)~t</a:t>
            </a:r>
            <a:r>
              <a:rPr lang="de-DE" sz="1200" baseline="30000" dirty="0">
                <a:latin typeface="+mn-lt"/>
              </a:rPr>
              <a:t>-n</a:t>
            </a:r>
          </a:p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de-DE" sz="1200" dirty="0">
                <a:latin typeface="+mn-lt"/>
              </a:rPr>
              <a:t>n=0.8</a:t>
            </a:r>
            <a:endParaRPr lang="en-GB" sz="1200" dirty="0">
              <a:latin typeface="+mn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067300" y="3041650"/>
            <a:ext cx="774700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de-DE" sz="1000" dirty="0">
                <a:latin typeface="+mn-lt"/>
              </a:rPr>
              <a:t>Deuterium</a:t>
            </a:r>
            <a:endParaRPr lang="en-GB" sz="1000" dirty="0">
              <a:latin typeface="+mn-lt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381625" y="2168525"/>
            <a:ext cx="1016000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de-DE" sz="1000" dirty="0">
                <a:latin typeface="+mn-lt"/>
              </a:rPr>
              <a:t>Total </a:t>
            </a:r>
            <a:r>
              <a:rPr lang="de-DE" sz="1000" dirty="0" err="1">
                <a:latin typeface="+mn-lt"/>
              </a:rPr>
              <a:t>Pressure</a:t>
            </a:r>
            <a:endParaRPr lang="en-GB" sz="1000" dirty="0">
              <a:latin typeface="+mn-lt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800850" y="4059238"/>
            <a:ext cx="1004888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de-DE" sz="800" b="1" dirty="0">
                <a:latin typeface="+mn-lt"/>
              </a:rPr>
              <a:t>V. Philipps et al. </a:t>
            </a:r>
          </a:p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de-DE" sz="800" b="1" dirty="0">
                <a:latin typeface="+mn-lt"/>
              </a:rPr>
              <a:t>PSI 2012</a:t>
            </a:r>
            <a:endParaRPr lang="en-GB" sz="800" b="1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e 4"/>
          <p:cNvGrpSpPr>
            <a:grpSpLocks/>
          </p:cNvGrpSpPr>
          <p:nvPr/>
        </p:nvGrpSpPr>
        <p:grpSpPr bwMode="auto">
          <a:xfrm>
            <a:off x="71438" y="842963"/>
            <a:ext cx="6932612" cy="4689475"/>
            <a:chOff x="503548" y="763587"/>
            <a:chExt cx="6933228" cy="4690751"/>
          </a:xfrm>
        </p:grpSpPr>
        <p:pic>
          <p:nvPicPr>
            <p:cNvPr id="20497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548" y="763587"/>
              <a:ext cx="6933228" cy="46907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ZoneTexte 18"/>
            <p:cNvSpPr txBox="1">
              <a:spLocks noChangeArrowheads="1"/>
            </p:cNvSpPr>
            <p:nvPr/>
          </p:nvSpPr>
          <p:spPr bwMode="auto">
            <a:xfrm>
              <a:off x="1508524" y="836632"/>
              <a:ext cx="358807" cy="400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9pPr>
            </a:lstStyle>
            <a:p>
              <a:pPr algn="ctr">
                <a:buFontTx/>
                <a:buNone/>
                <a:defRPr/>
              </a:pPr>
              <a:r>
                <a:rPr lang="fr-FR" sz="2000" b="1" dirty="0" err="1" smtClean="0">
                  <a:latin typeface="+mn-lt"/>
                </a:rPr>
                <a:t>I</a:t>
              </a:r>
              <a:r>
                <a:rPr lang="fr-FR" sz="2000" b="1" baseline="-25000" dirty="0" err="1" smtClean="0">
                  <a:latin typeface="+mn-lt"/>
                </a:rPr>
                <a:t>p</a:t>
              </a:r>
              <a:endParaRPr lang="fr-FR" sz="2000" b="1" baseline="-25000" dirty="0" smtClean="0">
                <a:latin typeface="+mn-lt"/>
              </a:endParaRPr>
            </a:p>
          </p:txBody>
        </p:sp>
        <p:sp>
          <p:nvSpPr>
            <p:cNvPr id="22" name="ZoneTexte 18"/>
            <p:cNvSpPr txBox="1">
              <a:spLocks noChangeArrowheads="1"/>
            </p:cNvSpPr>
            <p:nvPr/>
          </p:nvSpPr>
          <p:spPr bwMode="auto">
            <a:xfrm>
              <a:off x="1473596" y="1962475"/>
              <a:ext cx="388973" cy="400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fr-FR" sz="2000" b="1" dirty="0" err="1" smtClean="0">
                  <a:latin typeface="+mn-lt"/>
                </a:rPr>
                <a:t>n</a:t>
              </a:r>
              <a:r>
                <a:rPr lang="fr-FR" sz="2000" b="1" baseline="-25000" dirty="0" err="1" smtClean="0">
                  <a:latin typeface="+mn-lt"/>
                </a:rPr>
                <a:t>l</a:t>
              </a:r>
              <a:endParaRPr lang="fr-FR" sz="2000" b="1" baseline="-25000" dirty="0" smtClean="0">
                <a:latin typeface="+mn-lt"/>
              </a:endParaRPr>
            </a:p>
          </p:txBody>
        </p:sp>
        <p:sp>
          <p:nvSpPr>
            <p:cNvPr id="23" name="ZoneTexte 18"/>
            <p:cNvSpPr txBox="1">
              <a:spLocks noChangeArrowheads="1"/>
            </p:cNvSpPr>
            <p:nvPr/>
          </p:nvSpPr>
          <p:spPr bwMode="auto">
            <a:xfrm>
              <a:off x="1514875" y="3093083"/>
              <a:ext cx="774769" cy="398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9pPr>
            </a:lstStyle>
            <a:p>
              <a:pPr algn="ctr">
                <a:buFontTx/>
                <a:buNone/>
                <a:defRPr/>
              </a:pPr>
              <a:r>
                <a:rPr lang="fr-FR" sz="2000" b="1" dirty="0" smtClean="0">
                  <a:latin typeface="+mn-lt"/>
                </a:rPr>
                <a:t>P</a:t>
              </a:r>
              <a:r>
                <a:rPr lang="fr-FR" sz="2000" b="1" baseline="-25000" dirty="0" smtClean="0">
                  <a:latin typeface="+mn-lt"/>
                </a:rPr>
                <a:t>ICRH</a:t>
              </a:r>
            </a:p>
          </p:txBody>
        </p:sp>
        <p:sp>
          <p:nvSpPr>
            <p:cNvPr id="24" name="ZoneTexte 18"/>
            <p:cNvSpPr txBox="1">
              <a:spLocks noChangeArrowheads="1"/>
            </p:cNvSpPr>
            <p:nvPr/>
          </p:nvSpPr>
          <p:spPr bwMode="auto">
            <a:xfrm>
              <a:off x="1198935" y="4112535"/>
              <a:ext cx="1246298" cy="308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GB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omic Sans MS" pitchFamily="66" charset="0"/>
                  <a:ea typeface="+mn-ea"/>
                  <a:cs typeface="+mn-cs"/>
                </a:defRPr>
              </a:lvl9pPr>
            </a:lstStyle>
            <a:p>
              <a:pPr algn="ctr">
                <a:buFontTx/>
                <a:buNone/>
                <a:defRPr/>
              </a:pPr>
              <a:r>
                <a:rPr lang="fr-FR" b="1" dirty="0" err="1" smtClean="0">
                  <a:latin typeface="+mn-lt"/>
                </a:rPr>
                <a:t>Gas</a:t>
              </a:r>
              <a:r>
                <a:rPr lang="fr-FR" b="1" dirty="0" smtClean="0">
                  <a:latin typeface="+mn-lt"/>
                </a:rPr>
                <a:t> </a:t>
              </a:r>
              <a:r>
                <a:rPr lang="fr-FR" b="1" dirty="0" err="1" smtClean="0">
                  <a:latin typeface="+mn-lt"/>
                </a:rPr>
                <a:t>injected</a:t>
              </a:r>
              <a:endParaRPr lang="fr-FR" b="1" baseline="-25000" dirty="0" smtClean="0">
                <a:latin typeface="+mn-lt"/>
              </a:endParaRPr>
            </a:p>
          </p:txBody>
        </p:sp>
      </p:grpSp>
      <p:sp>
        <p:nvSpPr>
          <p:cNvPr id="5" name="Textfeld 5"/>
          <p:cNvSpPr txBox="1">
            <a:spLocks noChangeArrowheads="1"/>
          </p:cNvSpPr>
          <p:nvPr/>
        </p:nvSpPr>
        <p:spPr bwMode="auto">
          <a:xfrm>
            <a:off x="107255" y="5612485"/>
            <a:ext cx="8785225" cy="831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r>
              <a:rPr lang="en-US" sz="1600" b="1" dirty="0" smtClean="0">
                <a:latin typeface="+mn-lt"/>
              </a:rPr>
              <a:t>1 - </a:t>
            </a:r>
            <a:r>
              <a:rPr lang="en-US" sz="1600" b="1" dirty="0" smtClean="0">
                <a:solidFill>
                  <a:srgbClr val="0000FF"/>
                </a:solidFill>
                <a:latin typeface="+mn-lt"/>
              </a:rPr>
              <a:t>More gas injected </a:t>
            </a:r>
            <a:r>
              <a:rPr lang="en-US" sz="1600" b="1" dirty="0" smtClean="0">
                <a:latin typeface="+mn-lt"/>
              </a:rPr>
              <a:t>in limiter ramp up phase: 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</a:rPr>
              <a:t>~5x10</a:t>
            </a:r>
            <a:r>
              <a:rPr lang="en-US" sz="1600" b="1" baseline="30000" dirty="0" smtClean="0">
                <a:solidFill>
                  <a:srgbClr val="FF0000"/>
                </a:solidFill>
                <a:latin typeface="+mn-lt"/>
              </a:rPr>
              <a:t>21</a:t>
            </a:r>
            <a:r>
              <a:rPr lang="en-US" sz="1600" b="1" dirty="0" smtClean="0">
                <a:solidFill>
                  <a:srgbClr val="FF0000"/>
                </a:solidFill>
                <a:latin typeface="+mn-lt"/>
              </a:rPr>
              <a:t>D for C </a:t>
            </a:r>
            <a:r>
              <a:rPr lang="en-US" sz="1600" b="1" dirty="0" smtClean="0">
                <a:latin typeface="+mn-lt"/>
              </a:rPr>
              <a:t>and </a:t>
            </a:r>
            <a:r>
              <a:rPr lang="en-US" sz="1600" b="1" dirty="0" smtClean="0">
                <a:solidFill>
                  <a:srgbClr val="0000FF"/>
                </a:solidFill>
                <a:latin typeface="+mn-lt"/>
              </a:rPr>
              <a:t>1.0x10</a:t>
            </a:r>
            <a:r>
              <a:rPr lang="en-US" sz="1600" b="1" baseline="30000" dirty="0" smtClean="0">
                <a:solidFill>
                  <a:srgbClr val="0000FF"/>
                </a:solidFill>
                <a:latin typeface="+mn-lt"/>
              </a:rPr>
              <a:t>22</a:t>
            </a:r>
            <a:r>
              <a:rPr lang="en-US" sz="1600" b="1" dirty="0" smtClean="0">
                <a:solidFill>
                  <a:srgbClr val="0000FF"/>
                </a:solidFill>
                <a:latin typeface="+mn-lt"/>
              </a:rPr>
              <a:t>D for Be/W</a:t>
            </a:r>
          </a:p>
          <a:p>
            <a:pPr>
              <a:buFontTx/>
              <a:buNone/>
              <a:defRPr/>
            </a:pPr>
            <a:r>
              <a:rPr lang="en-US" sz="1600" b="1" dirty="0" smtClean="0">
                <a:latin typeface="+mn-lt"/>
              </a:rPr>
              <a:t>2 - </a:t>
            </a:r>
            <a:r>
              <a:rPr lang="en-US" sz="1600" b="1" dirty="0" smtClean="0">
                <a:solidFill>
                  <a:srgbClr val="0000FF"/>
                </a:solidFill>
                <a:latin typeface="+mn-lt"/>
              </a:rPr>
              <a:t>Less gas injection </a:t>
            </a:r>
            <a:r>
              <a:rPr lang="en-US" sz="1600" b="1" dirty="0" smtClean="0">
                <a:latin typeface="+mn-lt"/>
              </a:rPr>
              <a:t>during </a:t>
            </a:r>
            <a:r>
              <a:rPr lang="en-US" sz="1600" b="1" dirty="0" err="1" smtClean="0">
                <a:latin typeface="+mn-lt"/>
              </a:rPr>
              <a:t>divertor</a:t>
            </a:r>
            <a:r>
              <a:rPr lang="en-US" sz="1600" b="1" dirty="0" smtClean="0">
                <a:latin typeface="+mn-lt"/>
              </a:rPr>
              <a:t> phase </a:t>
            </a:r>
            <a:r>
              <a:rPr lang="en-US" sz="1600" b="1" dirty="0" smtClean="0">
                <a:solidFill>
                  <a:srgbClr val="0000FF"/>
                </a:solidFill>
                <a:latin typeface="+mn-lt"/>
              </a:rPr>
              <a:t>for Be/W </a:t>
            </a:r>
            <a:r>
              <a:rPr lang="en-US" sz="1600" b="1" dirty="0" smtClean="0">
                <a:latin typeface="+mn-lt"/>
              </a:rPr>
              <a:t>(Plasma scenario, </a:t>
            </a:r>
            <a:r>
              <a:rPr lang="en-US" sz="1600" b="1" dirty="0" smtClean="0">
                <a:solidFill>
                  <a:srgbClr val="0000FF"/>
                </a:solidFill>
                <a:latin typeface="+mn-lt"/>
              </a:rPr>
              <a:t>particle fluxes</a:t>
            </a:r>
            <a:r>
              <a:rPr lang="en-US" sz="1600" b="1" dirty="0" smtClean="0">
                <a:latin typeface="+mn-lt"/>
              </a:rPr>
              <a:t>)</a:t>
            </a:r>
          </a:p>
          <a:p>
            <a:pPr>
              <a:buFontTx/>
              <a:buNone/>
              <a:defRPr/>
            </a:pPr>
            <a:r>
              <a:rPr lang="en-US" sz="1600" b="1" dirty="0" smtClean="0">
                <a:latin typeface="+mn-lt"/>
              </a:rPr>
              <a:t>3</a:t>
            </a:r>
            <a:r>
              <a:rPr lang="en-US" sz="1600" b="1" dirty="0" smtClean="0">
                <a:solidFill>
                  <a:srgbClr val="0000FF"/>
                </a:solidFill>
                <a:latin typeface="+mn-lt"/>
              </a:rPr>
              <a:t> - More gas </a:t>
            </a:r>
            <a:r>
              <a:rPr lang="en-US" sz="1600" b="1" dirty="0" smtClean="0">
                <a:latin typeface="+mn-lt"/>
              </a:rPr>
              <a:t>recovered by </a:t>
            </a:r>
            <a:r>
              <a:rPr lang="en-US" sz="1600" b="1" dirty="0" err="1" smtClean="0">
                <a:latin typeface="+mn-lt"/>
              </a:rPr>
              <a:t>outgasing</a:t>
            </a:r>
            <a:r>
              <a:rPr lang="en-US" sz="1600" b="1" dirty="0" smtClean="0">
                <a:latin typeface="+mn-lt"/>
              </a:rPr>
              <a:t> in between pulses </a:t>
            </a:r>
            <a:r>
              <a:rPr lang="en-US" sz="1600" b="1" dirty="0" smtClean="0">
                <a:solidFill>
                  <a:srgbClr val="0000FF"/>
                </a:solidFill>
                <a:latin typeface="+mn-lt"/>
              </a:rPr>
              <a:t>~1x10</a:t>
            </a:r>
            <a:r>
              <a:rPr lang="en-US" sz="1600" b="1" baseline="30000" dirty="0" smtClean="0">
                <a:solidFill>
                  <a:srgbClr val="0000FF"/>
                </a:solidFill>
                <a:latin typeface="+mn-lt"/>
              </a:rPr>
              <a:t>22</a:t>
            </a:r>
            <a:r>
              <a:rPr lang="en-US" sz="1600" b="1" dirty="0" smtClean="0">
                <a:solidFill>
                  <a:srgbClr val="0000FF"/>
                </a:solidFill>
                <a:latin typeface="+mn-lt"/>
              </a:rPr>
              <a:t>D more recovered</a:t>
            </a:r>
          </a:p>
        </p:txBody>
      </p:sp>
      <p:sp>
        <p:nvSpPr>
          <p:cNvPr id="6" name="Textfeld 14"/>
          <p:cNvSpPr txBox="1">
            <a:spLocks noChangeArrowheads="1"/>
          </p:cNvSpPr>
          <p:nvPr/>
        </p:nvSpPr>
        <p:spPr bwMode="auto">
          <a:xfrm>
            <a:off x="5994400" y="935038"/>
            <a:ext cx="2717800" cy="1568450"/>
          </a:xfrm>
          <a:prstGeom prst="rect">
            <a:avLst/>
          </a:prstGeom>
          <a:solidFill>
            <a:srgbClr val="003366"/>
          </a:solidFill>
          <a:ln w="28575">
            <a:noFill/>
          </a:ln>
        </p:spPr>
        <p:txBody>
          <a:bodyPr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algn="ctr">
              <a:buFontTx/>
              <a:buNone/>
              <a:defRPr/>
            </a:pPr>
            <a:r>
              <a:rPr lang="de-DE" sz="1600" b="1" dirty="0" smtClean="0">
                <a:solidFill>
                  <a:srgbClr val="FF0000"/>
                </a:solidFill>
                <a:latin typeface="+mn-lt"/>
              </a:rPr>
              <a:t>72386 (</a:t>
            </a:r>
            <a:r>
              <a:rPr lang="de-DE" sz="1600" b="1" dirty="0" err="1" smtClean="0">
                <a:solidFill>
                  <a:srgbClr val="FF0000"/>
                </a:solidFill>
                <a:latin typeface="+mn-lt"/>
              </a:rPr>
              <a:t>Carbon</a:t>
            </a:r>
            <a:r>
              <a:rPr lang="de-DE" sz="1600" b="1" dirty="0" smtClean="0">
                <a:solidFill>
                  <a:srgbClr val="FF0000"/>
                </a:solidFill>
                <a:latin typeface="+mn-lt"/>
              </a:rPr>
              <a:t>) </a:t>
            </a:r>
          </a:p>
          <a:p>
            <a:pPr algn="ctr">
              <a:buFontTx/>
              <a:buNone/>
              <a:defRPr/>
            </a:pPr>
            <a:r>
              <a:rPr lang="de-DE" sz="1600" b="1" dirty="0" smtClean="0">
                <a:solidFill>
                  <a:srgbClr val="0000FF"/>
                </a:solidFill>
                <a:latin typeface="+mn-lt"/>
              </a:rPr>
              <a:t>80729 (</a:t>
            </a:r>
            <a:r>
              <a:rPr lang="de-DE" sz="1600" b="1" dirty="0" err="1" smtClean="0">
                <a:solidFill>
                  <a:srgbClr val="0000FF"/>
                </a:solidFill>
                <a:latin typeface="+mn-lt"/>
              </a:rPr>
              <a:t>Be</a:t>
            </a:r>
            <a:r>
              <a:rPr lang="de-DE" sz="1600" b="1" dirty="0" smtClean="0">
                <a:solidFill>
                  <a:srgbClr val="0000FF"/>
                </a:solidFill>
                <a:latin typeface="+mn-lt"/>
              </a:rPr>
              <a:t>/W)</a:t>
            </a:r>
          </a:p>
          <a:p>
            <a:pPr algn="ctr">
              <a:buFontTx/>
              <a:buNone/>
              <a:defRPr/>
            </a:pPr>
            <a:endParaRPr lang="de-DE" sz="1600" b="1" dirty="0" smtClean="0">
              <a:solidFill>
                <a:srgbClr val="0000FF"/>
              </a:solidFill>
              <a:latin typeface="+mn-lt"/>
            </a:endParaRPr>
          </a:p>
          <a:p>
            <a:pPr algn="ctr">
              <a:buFontTx/>
              <a:buNone/>
              <a:defRPr/>
            </a:pPr>
            <a:r>
              <a:rPr lang="de-DE" sz="1600" b="1" dirty="0" smtClean="0">
                <a:solidFill>
                  <a:schemeClr val="bg1"/>
                </a:solidFill>
                <a:latin typeface="+mn-lt"/>
              </a:rPr>
              <a:t>2.0MA/2.4T </a:t>
            </a:r>
          </a:p>
          <a:p>
            <a:pPr algn="ctr">
              <a:buNone/>
              <a:defRPr/>
            </a:pPr>
            <a:r>
              <a:rPr lang="de-DE" sz="1600" b="1" dirty="0" smtClean="0">
                <a:solidFill>
                  <a:schemeClr val="bg1"/>
                </a:solidFill>
                <a:latin typeface="+mn-lt"/>
              </a:rPr>
              <a:t> </a:t>
            </a:r>
          </a:p>
          <a:p>
            <a:pPr algn="ctr">
              <a:buFontTx/>
              <a:buNone/>
              <a:defRPr/>
            </a:pPr>
            <a:r>
              <a:rPr lang="de-DE" sz="1600" b="1" dirty="0" smtClean="0">
                <a:solidFill>
                  <a:schemeClr val="bg1"/>
                </a:solidFill>
                <a:latin typeface="+mn-lt"/>
              </a:rPr>
              <a:t>P</a:t>
            </a:r>
            <a:r>
              <a:rPr lang="de-DE" sz="1600" b="1" baseline="-25000" dirty="0" smtClean="0">
                <a:solidFill>
                  <a:schemeClr val="bg1"/>
                </a:solidFill>
                <a:latin typeface="+mn-lt"/>
              </a:rPr>
              <a:t>ICRH</a:t>
            </a:r>
            <a:r>
              <a:rPr lang="de-DE" sz="1600" b="1" dirty="0" smtClean="0">
                <a:solidFill>
                  <a:schemeClr val="bg1"/>
                </a:solidFill>
                <a:latin typeface="+mn-lt"/>
              </a:rPr>
              <a:t>=1.5-1.8 MW</a:t>
            </a:r>
          </a:p>
        </p:txBody>
      </p:sp>
      <p:sp>
        <p:nvSpPr>
          <p:cNvPr id="20485" name="ZoneTexte 18"/>
          <p:cNvSpPr txBox="1">
            <a:spLocks noChangeArrowheads="1"/>
          </p:cNvSpPr>
          <p:nvPr/>
        </p:nvSpPr>
        <p:spPr bwMode="auto">
          <a:xfrm>
            <a:off x="749300" y="4570413"/>
            <a:ext cx="13747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>
                <a:solidFill>
                  <a:srgbClr val="0000FF"/>
                </a:solidFill>
              </a:rPr>
              <a:t>Limiter phase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>
                <a:solidFill>
                  <a:srgbClr val="0000FF"/>
                </a:solidFill>
              </a:rPr>
              <a:t>~5x10</a:t>
            </a:r>
            <a:r>
              <a:rPr lang="fr-FR" baseline="30000">
                <a:solidFill>
                  <a:srgbClr val="0000FF"/>
                </a:solidFill>
              </a:rPr>
              <a:t>21</a:t>
            </a:r>
            <a:r>
              <a:rPr lang="fr-FR">
                <a:solidFill>
                  <a:srgbClr val="0000FF"/>
                </a:solidFill>
              </a:rPr>
              <a:t> D</a:t>
            </a:r>
            <a:endParaRPr lang="fr-FR" baseline="30000">
              <a:solidFill>
                <a:srgbClr val="0000FF"/>
              </a:solidFill>
            </a:endParaRPr>
          </a:p>
        </p:txBody>
      </p:sp>
      <p:cxnSp>
        <p:nvCxnSpPr>
          <p:cNvPr id="9" name="Connecteur droit avec flèche 11"/>
          <p:cNvCxnSpPr/>
          <p:nvPr/>
        </p:nvCxnSpPr>
        <p:spPr bwMode="auto">
          <a:xfrm>
            <a:off x="647700" y="5091113"/>
            <a:ext cx="1439863" cy="0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  <a:ex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487" name="Line 16"/>
          <p:cNvSpPr>
            <a:spLocks noChangeShapeType="1"/>
          </p:cNvSpPr>
          <p:nvPr/>
        </p:nvSpPr>
        <p:spPr bwMode="auto">
          <a:xfrm flipH="1">
            <a:off x="2124075" y="919163"/>
            <a:ext cx="0" cy="442595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488" name="Line 16"/>
          <p:cNvSpPr>
            <a:spLocks noChangeShapeType="1"/>
          </p:cNvSpPr>
          <p:nvPr/>
        </p:nvSpPr>
        <p:spPr bwMode="auto">
          <a:xfrm flipH="1">
            <a:off x="5472113" y="877888"/>
            <a:ext cx="0" cy="4425950"/>
          </a:xfrm>
          <a:prstGeom prst="line">
            <a:avLst/>
          </a:prstGeom>
          <a:noFill/>
          <a:ln w="254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" name="Rectangle 2"/>
          <p:cNvSpPr/>
          <p:nvPr/>
        </p:nvSpPr>
        <p:spPr>
          <a:xfrm>
            <a:off x="5818188" y="2728913"/>
            <a:ext cx="2987675" cy="2800767"/>
          </a:xfrm>
          <a:prstGeom prst="rect">
            <a:avLst/>
          </a:prstGeom>
          <a:solidFill>
            <a:srgbClr val="003366"/>
          </a:solidFill>
          <a:ln w="28575">
            <a:noFill/>
          </a:ln>
        </p:spPr>
        <p:txBody>
          <a:bodyPr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algn="ctr">
              <a:buNone/>
              <a:defRPr/>
            </a:pPr>
            <a:r>
              <a:rPr lang="fr-FR" sz="1600" b="1" dirty="0">
                <a:solidFill>
                  <a:srgbClr val="FF0000"/>
                </a:solidFill>
                <a:latin typeface="+mn-lt"/>
              </a:rPr>
              <a:t>3 phases </a:t>
            </a:r>
          </a:p>
          <a:p>
            <a:pPr algn="ctr">
              <a:defRPr/>
            </a:pPr>
            <a:endParaRPr lang="fr-FR" sz="1600" b="1" dirty="0">
              <a:solidFill>
                <a:srgbClr val="FF0000"/>
              </a:solidFill>
              <a:latin typeface="+mn-lt"/>
            </a:endParaRPr>
          </a:p>
          <a:p>
            <a:pPr algn="just">
              <a:buFontTx/>
              <a:buNone/>
              <a:defRPr/>
            </a:pPr>
            <a:r>
              <a:rPr lang="fr-FR" sz="1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fr-FR" sz="1600" b="1" dirty="0" smtClean="0">
                <a:solidFill>
                  <a:srgbClr val="FF0000"/>
                </a:solidFill>
                <a:latin typeface="+mn-lt"/>
              </a:rPr>
              <a:t>1. </a:t>
            </a:r>
            <a:r>
              <a:rPr lang="fr-FR" sz="1600" b="1" dirty="0" err="1" smtClean="0">
                <a:solidFill>
                  <a:srgbClr val="FF0000"/>
                </a:solidFill>
                <a:latin typeface="+mn-lt"/>
              </a:rPr>
              <a:t>I</a:t>
            </a:r>
            <a:r>
              <a:rPr lang="fr-FR" sz="1600" b="1" baseline="-25000" dirty="0" err="1" smtClean="0">
                <a:solidFill>
                  <a:srgbClr val="FF0000"/>
                </a:solidFill>
                <a:latin typeface="+mn-lt"/>
              </a:rPr>
              <a:t>p</a:t>
            </a:r>
            <a:r>
              <a:rPr lang="fr-FR" sz="1600" b="1" dirty="0" smtClean="0">
                <a:solidFill>
                  <a:srgbClr val="FF0000"/>
                </a:solidFill>
                <a:latin typeface="+mn-lt"/>
              </a:rPr>
              <a:t>/n</a:t>
            </a:r>
            <a:r>
              <a:rPr lang="fr-FR" sz="1600" b="1" baseline="-25000" dirty="0" smtClean="0">
                <a:solidFill>
                  <a:srgbClr val="FF0000"/>
                </a:solidFill>
                <a:latin typeface="+mn-lt"/>
              </a:rPr>
              <a:t>e</a:t>
            </a:r>
            <a:r>
              <a:rPr lang="fr-FR" sz="16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fr-FR" sz="1600" b="1" dirty="0" err="1">
                <a:solidFill>
                  <a:srgbClr val="FF0000"/>
                </a:solidFill>
                <a:latin typeface="+mn-lt"/>
              </a:rPr>
              <a:t>Ramp</a:t>
            </a:r>
            <a:r>
              <a:rPr lang="fr-FR" sz="1600" b="1" dirty="0">
                <a:solidFill>
                  <a:srgbClr val="FF0000"/>
                </a:solidFill>
                <a:latin typeface="+mn-lt"/>
              </a:rPr>
              <a:t> up </a:t>
            </a:r>
            <a:r>
              <a:rPr lang="fr-FR" sz="1600" b="1" dirty="0">
                <a:solidFill>
                  <a:schemeClr val="bg1"/>
                </a:solidFill>
                <a:latin typeface="+mn-lt"/>
              </a:rPr>
              <a:t>(limiter Be)  </a:t>
            </a:r>
          </a:p>
          <a:p>
            <a:pPr algn="just">
              <a:defRPr/>
            </a:pPr>
            <a:endParaRPr lang="fr-FR" sz="1600" b="1" dirty="0">
              <a:latin typeface="+mn-lt"/>
            </a:endParaRPr>
          </a:p>
          <a:p>
            <a:pPr algn="just">
              <a:buFontTx/>
              <a:buNone/>
              <a:defRPr/>
            </a:pPr>
            <a:r>
              <a:rPr lang="fr-FR" sz="1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fr-FR" sz="1600" b="1" dirty="0" smtClean="0">
                <a:solidFill>
                  <a:srgbClr val="FF0000"/>
                </a:solidFill>
                <a:latin typeface="+mn-lt"/>
              </a:rPr>
              <a:t>2. Divertor </a:t>
            </a:r>
            <a:r>
              <a:rPr lang="fr-FR" sz="1600" b="1" dirty="0">
                <a:solidFill>
                  <a:srgbClr val="FF0000"/>
                </a:solidFill>
                <a:latin typeface="+mn-lt"/>
              </a:rPr>
              <a:t>&amp; </a:t>
            </a:r>
            <a:r>
              <a:rPr lang="fr-FR" sz="1600" b="1" dirty="0" err="1">
                <a:solidFill>
                  <a:srgbClr val="FF0000"/>
                </a:solidFill>
                <a:latin typeface="+mn-lt"/>
              </a:rPr>
              <a:t>Heating</a:t>
            </a:r>
            <a:r>
              <a:rPr lang="fr-FR" sz="1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fr-FR" sz="1600" b="1" dirty="0">
                <a:solidFill>
                  <a:schemeClr val="bg1"/>
                </a:solidFill>
                <a:latin typeface="+mn-lt"/>
              </a:rPr>
              <a:t>(W)</a:t>
            </a:r>
          </a:p>
          <a:p>
            <a:pPr algn="just">
              <a:defRPr/>
            </a:pPr>
            <a:endParaRPr lang="fr-FR" sz="1600" b="1" dirty="0">
              <a:latin typeface="+mn-lt"/>
            </a:endParaRPr>
          </a:p>
          <a:p>
            <a:pPr algn="just">
              <a:buNone/>
              <a:defRPr/>
            </a:pPr>
            <a:r>
              <a:rPr lang="fr-FR" sz="1600" b="1" dirty="0" smtClean="0">
                <a:solidFill>
                  <a:srgbClr val="FF0000"/>
                </a:solidFill>
                <a:latin typeface="+mn-lt"/>
              </a:rPr>
              <a:t> 3. </a:t>
            </a:r>
            <a:r>
              <a:rPr lang="fr-FR" sz="1600" b="1" dirty="0" err="1" smtClean="0">
                <a:solidFill>
                  <a:srgbClr val="FF0000"/>
                </a:solidFill>
                <a:latin typeface="+mn-lt"/>
              </a:rPr>
              <a:t>Recovery</a:t>
            </a:r>
            <a:r>
              <a:rPr lang="fr-FR" sz="1600" b="1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fr-FR" sz="1600" b="1" dirty="0">
                <a:solidFill>
                  <a:srgbClr val="FF0000"/>
                </a:solidFill>
                <a:latin typeface="+mn-lt"/>
              </a:rPr>
              <a:t>by </a:t>
            </a:r>
            <a:r>
              <a:rPr lang="fr-FR" sz="1600" b="1" dirty="0" err="1">
                <a:solidFill>
                  <a:srgbClr val="FF0000"/>
                </a:solidFill>
                <a:latin typeface="+mn-lt"/>
              </a:rPr>
              <a:t>outgasing</a:t>
            </a:r>
            <a:r>
              <a:rPr lang="fr-FR" sz="16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fr-FR" sz="1600" b="1" dirty="0">
                <a:solidFill>
                  <a:schemeClr val="bg1"/>
                </a:solidFill>
                <a:latin typeface="+mn-lt"/>
              </a:rPr>
              <a:t>in </a:t>
            </a:r>
            <a:r>
              <a:rPr lang="fr-FR" sz="1600" b="1" dirty="0" smtClean="0">
                <a:solidFill>
                  <a:schemeClr val="bg1"/>
                </a:solidFill>
                <a:latin typeface="+mn-lt"/>
              </a:rPr>
              <a:t> </a:t>
            </a:r>
          </a:p>
          <a:p>
            <a:pPr algn="just">
              <a:buNone/>
              <a:defRPr/>
            </a:pPr>
            <a:r>
              <a:rPr lang="fr-FR" sz="16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fr-FR" sz="16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fr-FR" sz="1600" b="1" dirty="0" err="1" smtClean="0">
                <a:solidFill>
                  <a:schemeClr val="bg1"/>
                </a:solidFill>
                <a:latin typeface="+mn-lt"/>
              </a:rPr>
              <a:t>between</a:t>
            </a:r>
            <a:r>
              <a:rPr lang="fr-FR" sz="16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fr-FR" sz="1600" b="1" dirty="0">
                <a:solidFill>
                  <a:schemeClr val="bg1"/>
                </a:solidFill>
                <a:latin typeface="+mn-lt"/>
              </a:rPr>
              <a:t>pulses</a:t>
            </a:r>
          </a:p>
          <a:p>
            <a:pPr algn="just">
              <a:defRPr/>
            </a:pPr>
            <a:endParaRPr lang="fr-FR" sz="1600" b="1" dirty="0">
              <a:solidFill>
                <a:schemeClr val="bg1"/>
              </a:solidFill>
              <a:latin typeface="+mn-lt"/>
            </a:endParaRPr>
          </a:p>
          <a:p>
            <a:pPr algn="just">
              <a:buNone/>
              <a:defRPr/>
            </a:pPr>
            <a:r>
              <a:rPr lang="fr-FR" sz="1600" b="1" dirty="0" smtClean="0">
                <a:solidFill>
                  <a:schemeClr val="bg1"/>
                </a:solidFill>
                <a:latin typeface="+mn-lt"/>
              </a:rPr>
              <a:t>  70</a:t>
            </a:r>
            <a:r>
              <a:rPr lang="fr-FR" sz="1600" b="1" dirty="0">
                <a:solidFill>
                  <a:schemeClr val="bg1"/>
                </a:solidFill>
                <a:latin typeface="+mn-lt"/>
              </a:rPr>
              <a:t>% </a:t>
            </a:r>
            <a:r>
              <a:rPr lang="fr-FR" sz="1600" b="1" dirty="0" err="1">
                <a:solidFill>
                  <a:schemeClr val="bg1"/>
                </a:solidFill>
                <a:latin typeface="+mn-lt"/>
              </a:rPr>
              <a:t>pumped</a:t>
            </a:r>
            <a:r>
              <a:rPr lang="fr-FR" sz="16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fr-FR" sz="1600" b="1" dirty="0" err="1">
                <a:solidFill>
                  <a:schemeClr val="bg1"/>
                </a:solidFill>
                <a:latin typeface="+mn-lt"/>
              </a:rPr>
              <a:t>during</a:t>
            </a:r>
            <a:r>
              <a:rPr lang="fr-FR" sz="1600" b="1" dirty="0">
                <a:solidFill>
                  <a:schemeClr val="bg1"/>
                </a:solidFill>
                <a:latin typeface="+mn-lt"/>
              </a:rPr>
              <a:t> pulse </a:t>
            </a:r>
          </a:p>
          <a:p>
            <a:pPr algn="just">
              <a:buNone/>
              <a:defRPr/>
            </a:pPr>
            <a:r>
              <a:rPr lang="fr-FR" sz="1600" b="1" dirty="0" smtClean="0">
                <a:solidFill>
                  <a:schemeClr val="bg1"/>
                </a:solidFill>
                <a:latin typeface="+mn-lt"/>
              </a:rPr>
              <a:t>  30</a:t>
            </a:r>
            <a:r>
              <a:rPr lang="fr-FR" sz="1600" b="1" dirty="0">
                <a:solidFill>
                  <a:schemeClr val="bg1"/>
                </a:solidFill>
                <a:latin typeface="+mn-lt"/>
              </a:rPr>
              <a:t>% in </a:t>
            </a:r>
            <a:r>
              <a:rPr lang="fr-FR" sz="1600" b="1" dirty="0" err="1">
                <a:solidFill>
                  <a:schemeClr val="bg1"/>
                </a:solidFill>
                <a:latin typeface="+mn-lt"/>
              </a:rPr>
              <a:t>between</a:t>
            </a:r>
            <a:r>
              <a:rPr lang="fr-FR" sz="1600" b="1" dirty="0">
                <a:solidFill>
                  <a:schemeClr val="bg1"/>
                </a:solidFill>
                <a:latin typeface="+mn-lt"/>
              </a:rPr>
              <a:t> pulses</a:t>
            </a:r>
          </a:p>
        </p:txBody>
      </p:sp>
      <p:cxnSp>
        <p:nvCxnSpPr>
          <p:cNvPr id="20490" name="Connecteur droit avec flèche 4"/>
          <p:cNvCxnSpPr>
            <a:cxnSpLocks noChangeShapeType="1"/>
          </p:cNvCxnSpPr>
          <p:nvPr/>
        </p:nvCxnSpPr>
        <p:spPr bwMode="auto">
          <a:xfrm>
            <a:off x="641350" y="1687513"/>
            <a:ext cx="1482725" cy="190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91" name="Connecteur droit avec flèche 18"/>
          <p:cNvCxnSpPr>
            <a:cxnSpLocks noChangeShapeType="1"/>
          </p:cNvCxnSpPr>
          <p:nvPr/>
        </p:nvCxnSpPr>
        <p:spPr bwMode="auto">
          <a:xfrm>
            <a:off x="2168525" y="1706563"/>
            <a:ext cx="3303588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ZoneTexte 7"/>
          <p:cNvSpPr txBox="1"/>
          <p:nvPr/>
        </p:nvSpPr>
        <p:spPr>
          <a:xfrm>
            <a:off x="1076325" y="1385888"/>
            <a:ext cx="1027845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r>
              <a:rPr lang="fr-FR" sz="1600" dirty="0" err="1" smtClean="0">
                <a:latin typeface="+mn-lt"/>
              </a:rPr>
              <a:t>Ramp</a:t>
            </a:r>
            <a:r>
              <a:rPr lang="fr-FR" sz="1600" dirty="0" smtClean="0">
                <a:latin typeface="+mn-lt"/>
              </a:rPr>
              <a:t>-up</a:t>
            </a:r>
            <a:endParaRPr lang="fr-FR" sz="1600" dirty="0">
              <a:latin typeface="+mn-lt"/>
            </a:endParaRPr>
          </a:p>
        </p:txBody>
      </p:sp>
      <p:sp>
        <p:nvSpPr>
          <p:cNvPr id="17" name="ZoneTexte 21"/>
          <p:cNvSpPr txBox="1"/>
          <p:nvPr/>
        </p:nvSpPr>
        <p:spPr>
          <a:xfrm>
            <a:off x="2635250" y="1385888"/>
            <a:ext cx="2064989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r>
              <a:rPr lang="fr-FR" sz="1600" dirty="0">
                <a:latin typeface="+mn-lt"/>
              </a:rPr>
              <a:t>Divertor </a:t>
            </a:r>
            <a:r>
              <a:rPr lang="fr-FR" sz="1600" dirty="0" smtClean="0">
                <a:latin typeface="+mn-lt"/>
              </a:rPr>
              <a:t>and </a:t>
            </a:r>
            <a:r>
              <a:rPr lang="fr-FR" sz="1600" dirty="0" err="1" smtClean="0">
                <a:latin typeface="+mn-lt"/>
              </a:rPr>
              <a:t>Heating</a:t>
            </a:r>
            <a:endParaRPr lang="fr-FR" sz="1600" dirty="0">
              <a:latin typeface="+mn-lt"/>
            </a:endParaRPr>
          </a:p>
        </p:txBody>
      </p:sp>
      <p:cxnSp>
        <p:nvCxnSpPr>
          <p:cNvPr id="20494" name="Connecteur droit avec flèche 22"/>
          <p:cNvCxnSpPr>
            <a:cxnSpLocks noChangeShapeType="1"/>
            <a:endCxn id="6" idx="1"/>
          </p:cNvCxnSpPr>
          <p:nvPr/>
        </p:nvCxnSpPr>
        <p:spPr bwMode="auto">
          <a:xfrm>
            <a:off x="5508625" y="1706563"/>
            <a:ext cx="485775" cy="127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ZoneTexte 25"/>
          <p:cNvSpPr txBox="1"/>
          <p:nvPr/>
        </p:nvSpPr>
        <p:spPr>
          <a:xfrm>
            <a:off x="5534025" y="1347788"/>
            <a:ext cx="765175" cy="33655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r>
              <a:rPr lang="fr-FR" sz="1600" dirty="0" err="1">
                <a:latin typeface="+mn-lt"/>
              </a:rPr>
              <a:t>Recov</a:t>
            </a:r>
            <a:endParaRPr lang="fr-FR" sz="1600" dirty="0">
              <a:latin typeface="+mn-lt"/>
            </a:endParaRPr>
          </a:p>
        </p:txBody>
      </p:sp>
      <p:sp>
        <p:nvSpPr>
          <p:cNvPr id="25" name="Titel 1"/>
          <p:cNvSpPr>
            <a:spLocks noGrp="1"/>
          </p:cNvSpPr>
          <p:nvPr>
            <p:ph type="title"/>
          </p:nvPr>
        </p:nvSpPr>
        <p:spPr>
          <a:xfrm>
            <a:off x="2682875" y="-36513"/>
            <a:ext cx="6480175" cy="765176"/>
          </a:xfrm>
        </p:spPr>
        <p:txBody>
          <a:bodyPr/>
          <a:lstStyle/>
          <a:p>
            <a:pPr>
              <a:defRPr/>
            </a:pPr>
            <a:r>
              <a:rPr lang="de-DE" dirty="0" err="1" smtClean="0">
                <a:solidFill>
                  <a:schemeClr val="bg1"/>
                </a:solidFill>
              </a:rPr>
              <a:t>Phases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r>
              <a:rPr lang="de-DE" dirty="0" err="1">
                <a:solidFill>
                  <a:schemeClr val="bg1"/>
                </a:solidFill>
              </a:rPr>
              <a:t>D</a:t>
            </a:r>
            <a:r>
              <a:rPr lang="de-DE" dirty="0" err="1" smtClean="0">
                <a:solidFill>
                  <a:schemeClr val="bg1"/>
                </a:solidFill>
              </a:rPr>
              <a:t>uring</a:t>
            </a:r>
            <a:r>
              <a:rPr lang="de-DE" dirty="0" smtClean="0">
                <a:solidFill>
                  <a:schemeClr val="bg1"/>
                </a:solidFill>
              </a:rPr>
              <a:t> a </a:t>
            </a:r>
            <a:r>
              <a:rPr lang="de-DE" dirty="0" err="1">
                <a:solidFill>
                  <a:schemeClr val="bg1"/>
                </a:solidFill>
              </a:rPr>
              <a:t>D</a:t>
            </a:r>
            <a:r>
              <a:rPr lang="de-DE" dirty="0" err="1" smtClean="0">
                <a:solidFill>
                  <a:schemeClr val="bg1"/>
                </a:solidFill>
              </a:rPr>
              <a:t>ischarge</a:t>
            </a:r>
            <a:r>
              <a:rPr lang="de-DE" dirty="0" smtClean="0">
                <a:solidFill>
                  <a:schemeClr val="bg1"/>
                </a:solidFill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0" descr="Logo_FZ_Jülich_NEU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035" y="4959170"/>
            <a:ext cx="1599475" cy="519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814265"/>
            <a:ext cx="8802687" cy="705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feld 15"/>
          <p:cNvSpPr txBox="1"/>
          <p:nvPr/>
        </p:nvSpPr>
        <p:spPr>
          <a:xfrm>
            <a:off x="292844" y="953725"/>
            <a:ext cx="862300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GB" sz="1600" dirty="0">
                <a:latin typeface="+mn-lt"/>
              </a:rPr>
              <a:t>S. Brezinsek</a:t>
            </a:r>
            <a:r>
              <a:rPr lang="en-GB" sz="1600" baseline="30000" dirty="0">
                <a:latin typeface="+mn-lt"/>
              </a:rPr>
              <a:t>1</a:t>
            </a:r>
            <a:r>
              <a:rPr lang="en-GB" sz="1600" dirty="0">
                <a:latin typeface="+mn-lt"/>
              </a:rPr>
              <a:t>, T. Loarer</a:t>
            </a:r>
            <a:r>
              <a:rPr lang="en-GB" sz="1600" baseline="30000" dirty="0">
                <a:latin typeface="+mn-lt"/>
              </a:rPr>
              <a:t>2</a:t>
            </a:r>
            <a:r>
              <a:rPr lang="en-GB" sz="1600" dirty="0">
                <a:latin typeface="+mn-lt"/>
              </a:rPr>
              <a:t>, V. Philipps</a:t>
            </a:r>
            <a:r>
              <a:rPr lang="en-GB" sz="1600" baseline="30000" dirty="0">
                <a:latin typeface="+mn-lt"/>
              </a:rPr>
              <a:t>1</a:t>
            </a:r>
            <a:r>
              <a:rPr lang="en-GB" sz="1600" dirty="0">
                <a:latin typeface="+mn-lt"/>
              </a:rPr>
              <a:t>, H.G. Esser</a:t>
            </a:r>
            <a:r>
              <a:rPr lang="en-GB" sz="1600" baseline="30000" dirty="0">
                <a:latin typeface="+mn-lt"/>
              </a:rPr>
              <a:t>1</a:t>
            </a:r>
            <a:r>
              <a:rPr lang="en-GB" sz="1600" dirty="0">
                <a:latin typeface="+mn-lt"/>
              </a:rPr>
              <a:t>, S. Grünhagen</a:t>
            </a:r>
            <a:r>
              <a:rPr lang="en-GB" sz="1600" baseline="30000" dirty="0">
                <a:latin typeface="+mn-lt"/>
              </a:rPr>
              <a:t>3</a:t>
            </a:r>
            <a:r>
              <a:rPr lang="en-GB" sz="1600" dirty="0">
                <a:latin typeface="+mn-lt"/>
              </a:rPr>
              <a:t>, R. Smith</a:t>
            </a:r>
            <a:r>
              <a:rPr lang="en-GB" sz="1600" baseline="30000" dirty="0">
                <a:latin typeface="+mn-lt"/>
              </a:rPr>
              <a:t>3</a:t>
            </a:r>
            <a:r>
              <a:rPr lang="en-GB" sz="1600" dirty="0">
                <a:latin typeface="+mn-lt"/>
              </a:rPr>
              <a:t>, R. </a:t>
            </a:r>
            <a:r>
              <a:rPr lang="en-GB" sz="1600" dirty="0" smtClean="0">
                <a:latin typeface="+mn-lt"/>
              </a:rPr>
              <a:t>Felton</a:t>
            </a:r>
            <a:r>
              <a:rPr lang="en-GB" sz="1600" baseline="30000" dirty="0" smtClean="0">
                <a:latin typeface="+mn-lt"/>
              </a:rPr>
              <a:t>3</a:t>
            </a:r>
            <a:endParaRPr lang="en-GB" sz="1600" dirty="0" smtClean="0">
              <a:latin typeface="+mn-lt"/>
            </a:endParaRPr>
          </a:p>
          <a:p>
            <a:pPr algn="ctr">
              <a:spcBef>
                <a:spcPts val="0"/>
              </a:spcBef>
              <a:buNone/>
            </a:pPr>
            <a:r>
              <a:rPr lang="en-GB" sz="1600" dirty="0" smtClean="0">
                <a:latin typeface="+mn-lt"/>
              </a:rPr>
              <a:t>U</a:t>
            </a:r>
            <a:r>
              <a:rPr lang="en-GB" sz="1600" dirty="0">
                <a:latin typeface="+mn-lt"/>
              </a:rPr>
              <a:t>. Kruezi</a:t>
            </a:r>
            <a:r>
              <a:rPr lang="en-GB" sz="1600" baseline="30000" dirty="0">
                <a:latin typeface="+mn-lt"/>
              </a:rPr>
              <a:t>1</a:t>
            </a:r>
            <a:r>
              <a:rPr lang="en-GB" sz="1600" dirty="0">
                <a:latin typeface="+mn-lt"/>
              </a:rPr>
              <a:t>, J. Banks</a:t>
            </a:r>
            <a:r>
              <a:rPr lang="en-GB" sz="1600" baseline="30000" dirty="0">
                <a:latin typeface="+mn-lt"/>
              </a:rPr>
              <a:t>3</a:t>
            </a:r>
            <a:r>
              <a:rPr lang="en-GB" sz="1600" dirty="0">
                <a:latin typeface="+mn-lt"/>
              </a:rPr>
              <a:t>, P. Belo</a:t>
            </a:r>
            <a:r>
              <a:rPr lang="en-GB" sz="1600" baseline="30000" dirty="0">
                <a:latin typeface="+mn-lt"/>
              </a:rPr>
              <a:t>4</a:t>
            </a:r>
            <a:r>
              <a:rPr lang="en-GB" sz="1600" dirty="0">
                <a:latin typeface="+mn-lt"/>
              </a:rPr>
              <a:t>, J. Bucalossi</a:t>
            </a:r>
            <a:r>
              <a:rPr lang="en-GB" sz="1600" baseline="30000" dirty="0">
                <a:latin typeface="+mn-lt"/>
              </a:rPr>
              <a:t>2</a:t>
            </a:r>
            <a:r>
              <a:rPr lang="en-GB" sz="1600" dirty="0">
                <a:latin typeface="+mn-lt"/>
              </a:rPr>
              <a:t> </a:t>
            </a:r>
            <a:r>
              <a:rPr lang="en-GB" sz="1600" dirty="0" smtClean="0">
                <a:latin typeface="+mn-lt"/>
              </a:rPr>
              <a:t>, M</a:t>
            </a:r>
            <a:r>
              <a:rPr lang="en-GB" sz="1600" dirty="0">
                <a:latin typeface="+mn-lt"/>
              </a:rPr>
              <a:t>. Clever</a:t>
            </a:r>
            <a:r>
              <a:rPr lang="en-GB" sz="1600" baseline="30000" dirty="0">
                <a:latin typeface="+mn-lt"/>
              </a:rPr>
              <a:t>1</a:t>
            </a:r>
            <a:r>
              <a:rPr lang="en-GB" sz="1600" dirty="0">
                <a:latin typeface="+mn-lt"/>
              </a:rPr>
              <a:t>, J.W. Coenen</a:t>
            </a:r>
            <a:r>
              <a:rPr lang="en-GB" sz="1600" baseline="30000" dirty="0">
                <a:latin typeface="+mn-lt"/>
              </a:rPr>
              <a:t>1</a:t>
            </a:r>
            <a:r>
              <a:rPr lang="en-GB" sz="1600" dirty="0">
                <a:latin typeface="+mn-lt"/>
              </a:rPr>
              <a:t>, I. Coffey</a:t>
            </a:r>
            <a:r>
              <a:rPr lang="en-GB" sz="1600" baseline="30000" dirty="0">
                <a:latin typeface="+mn-lt"/>
              </a:rPr>
              <a:t>5</a:t>
            </a:r>
            <a:r>
              <a:rPr lang="en-GB" sz="1600" dirty="0">
                <a:latin typeface="+mn-lt"/>
              </a:rPr>
              <a:t>, D. </a:t>
            </a:r>
            <a:r>
              <a:rPr lang="en-GB" sz="1600" dirty="0" smtClean="0">
                <a:latin typeface="+mn-lt"/>
              </a:rPr>
              <a:t>Douai</a:t>
            </a:r>
            <a:r>
              <a:rPr lang="en-GB" sz="1600" baseline="30000" dirty="0" smtClean="0">
                <a:latin typeface="+mn-lt"/>
              </a:rPr>
              <a:t>2</a:t>
            </a:r>
            <a:endParaRPr lang="en-GB" sz="1600" dirty="0">
              <a:latin typeface="+mn-lt"/>
            </a:endParaRPr>
          </a:p>
          <a:p>
            <a:pPr algn="ctr">
              <a:spcBef>
                <a:spcPts val="0"/>
              </a:spcBef>
              <a:buNone/>
            </a:pPr>
            <a:r>
              <a:rPr lang="en-GB" sz="1600" dirty="0" smtClean="0">
                <a:latin typeface="+mn-lt"/>
              </a:rPr>
              <a:t>M</a:t>
            </a:r>
            <a:r>
              <a:rPr lang="en-GB" sz="1600" dirty="0">
                <a:latin typeface="+mn-lt"/>
              </a:rPr>
              <a:t>. Freisinger</a:t>
            </a:r>
            <a:r>
              <a:rPr lang="en-GB" sz="1600" baseline="30000" dirty="0">
                <a:latin typeface="+mn-lt"/>
              </a:rPr>
              <a:t>1</a:t>
            </a:r>
            <a:r>
              <a:rPr lang="en-GB" sz="1600" dirty="0">
                <a:latin typeface="+mn-lt"/>
              </a:rPr>
              <a:t>, D. Frigione</a:t>
            </a:r>
            <a:r>
              <a:rPr lang="en-GB" sz="1600" baseline="30000" dirty="0">
                <a:latin typeface="+mn-lt"/>
              </a:rPr>
              <a:t>6</a:t>
            </a:r>
            <a:r>
              <a:rPr lang="en-GB" sz="1600" dirty="0">
                <a:latin typeface="+mn-lt"/>
              </a:rPr>
              <a:t> , M. Groth</a:t>
            </a:r>
            <a:r>
              <a:rPr lang="en-GB" sz="1600" baseline="30000" dirty="0">
                <a:latin typeface="+mn-lt"/>
              </a:rPr>
              <a:t>7</a:t>
            </a:r>
            <a:r>
              <a:rPr lang="en-GB" sz="1600" dirty="0">
                <a:latin typeface="+mn-lt"/>
              </a:rPr>
              <a:t>, A. Huber</a:t>
            </a:r>
            <a:r>
              <a:rPr lang="en-GB" sz="1600" baseline="30000" dirty="0">
                <a:latin typeface="+mn-lt"/>
              </a:rPr>
              <a:t>1</a:t>
            </a:r>
            <a:r>
              <a:rPr lang="en-GB" sz="1600" dirty="0">
                <a:latin typeface="+mn-lt"/>
              </a:rPr>
              <a:t>, J. Hobirk</a:t>
            </a:r>
            <a:r>
              <a:rPr lang="en-GB" sz="1600" baseline="30000" dirty="0">
                <a:latin typeface="+mn-lt"/>
              </a:rPr>
              <a:t>8</a:t>
            </a:r>
            <a:r>
              <a:rPr lang="en-GB" sz="1600" dirty="0">
                <a:latin typeface="+mn-lt"/>
              </a:rPr>
              <a:t>, S. Jachmich</a:t>
            </a:r>
            <a:r>
              <a:rPr lang="en-GB" sz="1600" baseline="30000" dirty="0">
                <a:latin typeface="+mn-lt"/>
              </a:rPr>
              <a:t>9</a:t>
            </a:r>
            <a:r>
              <a:rPr lang="en-GB" sz="1600" dirty="0" smtClean="0">
                <a:latin typeface="+mn-lt"/>
              </a:rPr>
              <a:t>, S</a:t>
            </a:r>
            <a:r>
              <a:rPr lang="en-GB" sz="1600" dirty="0">
                <a:latin typeface="+mn-lt"/>
              </a:rPr>
              <a:t>. Knipe</a:t>
            </a:r>
            <a:r>
              <a:rPr lang="en-GB" sz="1600" baseline="30000" dirty="0">
                <a:latin typeface="+mn-lt"/>
              </a:rPr>
              <a:t>3</a:t>
            </a:r>
          </a:p>
          <a:p>
            <a:pPr algn="ctr">
              <a:spcBef>
                <a:spcPts val="0"/>
              </a:spcBef>
              <a:buNone/>
            </a:pPr>
            <a:r>
              <a:rPr lang="en-GB" sz="1600" dirty="0">
                <a:latin typeface="+mn-lt"/>
              </a:rPr>
              <a:t>G.F. Matthews</a:t>
            </a:r>
            <a:r>
              <a:rPr lang="en-GB" sz="1600" baseline="30000" dirty="0">
                <a:latin typeface="+mn-lt"/>
              </a:rPr>
              <a:t>3</a:t>
            </a:r>
            <a:r>
              <a:rPr lang="en-GB" sz="1600" dirty="0">
                <a:latin typeface="+mn-lt"/>
              </a:rPr>
              <a:t>, A.G. Meigs</a:t>
            </a:r>
            <a:r>
              <a:rPr lang="en-GB" sz="1600" baseline="30000" dirty="0">
                <a:latin typeface="+mn-lt"/>
              </a:rPr>
              <a:t>3</a:t>
            </a:r>
            <a:r>
              <a:rPr lang="en-GB" sz="1600" dirty="0">
                <a:latin typeface="+mn-lt"/>
              </a:rPr>
              <a:t>, F. Nave</a:t>
            </a:r>
            <a:r>
              <a:rPr lang="en-GB" sz="1600" baseline="30000" dirty="0">
                <a:latin typeface="+mn-lt"/>
              </a:rPr>
              <a:t>4</a:t>
            </a:r>
            <a:r>
              <a:rPr lang="en-GB" sz="1600" dirty="0">
                <a:latin typeface="+mn-lt"/>
              </a:rPr>
              <a:t>, I. Nunes</a:t>
            </a:r>
            <a:r>
              <a:rPr lang="en-GB" sz="1600" baseline="30000" dirty="0">
                <a:latin typeface="+mn-lt"/>
              </a:rPr>
              <a:t>4</a:t>
            </a:r>
            <a:r>
              <a:rPr lang="en-GB" sz="1600" dirty="0">
                <a:latin typeface="+mn-lt"/>
              </a:rPr>
              <a:t>, R. Neu</a:t>
            </a:r>
            <a:r>
              <a:rPr lang="en-GB" sz="1600" baseline="30000" dirty="0">
                <a:latin typeface="+mn-lt"/>
              </a:rPr>
              <a:t>8</a:t>
            </a:r>
            <a:r>
              <a:rPr lang="en-GB" sz="1600" dirty="0">
                <a:latin typeface="+mn-lt"/>
              </a:rPr>
              <a:t>, J. Roth</a:t>
            </a:r>
            <a:r>
              <a:rPr lang="en-GB" sz="1600" baseline="30000" dirty="0">
                <a:latin typeface="+mn-lt"/>
              </a:rPr>
              <a:t>8</a:t>
            </a:r>
            <a:r>
              <a:rPr lang="en-GB" sz="1600" dirty="0">
                <a:latin typeface="+mn-lt"/>
              </a:rPr>
              <a:t>, M.F. </a:t>
            </a:r>
            <a:r>
              <a:rPr lang="en-GB" sz="1600" dirty="0" smtClean="0">
                <a:latin typeface="+mn-lt"/>
              </a:rPr>
              <a:t>Stamp</a:t>
            </a:r>
            <a:r>
              <a:rPr lang="en-GB" sz="1600" baseline="30000" dirty="0" smtClean="0">
                <a:latin typeface="+mn-lt"/>
              </a:rPr>
              <a:t>3</a:t>
            </a:r>
            <a:endParaRPr lang="en-GB" sz="1600" dirty="0" smtClean="0">
              <a:latin typeface="+mn-lt"/>
            </a:endParaRPr>
          </a:p>
          <a:p>
            <a:pPr algn="ctr">
              <a:spcBef>
                <a:spcPts val="0"/>
              </a:spcBef>
              <a:buNone/>
            </a:pPr>
            <a:r>
              <a:rPr lang="en-GB" sz="1600" dirty="0" smtClean="0">
                <a:latin typeface="+mn-lt"/>
              </a:rPr>
              <a:t>S</a:t>
            </a:r>
            <a:r>
              <a:rPr lang="en-GB" sz="1600" dirty="0">
                <a:latin typeface="+mn-lt"/>
              </a:rPr>
              <a:t>. Vartagnian</a:t>
            </a:r>
            <a:r>
              <a:rPr lang="en-GB" sz="1600" baseline="30000" dirty="0">
                <a:latin typeface="+mn-lt"/>
              </a:rPr>
              <a:t>2</a:t>
            </a:r>
            <a:r>
              <a:rPr lang="en-GB" sz="1600" dirty="0">
                <a:latin typeface="+mn-lt"/>
              </a:rPr>
              <a:t>, U. Samm</a:t>
            </a:r>
            <a:r>
              <a:rPr lang="en-GB" sz="1600" baseline="30000" dirty="0">
                <a:latin typeface="+mn-lt"/>
              </a:rPr>
              <a:t>1</a:t>
            </a:r>
            <a:r>
              <a:rPr lang="en-GB" sz="1600" dirty="0">
                <a:latin typeface="+mn-lt"/>
              </a:rPr>
              <a:t> and JET EFDA </a:t>
            </a:r>
            <a:r>
              <a:rPr lang="en-GB" sz="1600" dirty="0" smtClean="0">
                <a:latin typeface="+mn-lt"/>
              </a:rPr>
              <a:t>contributors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405914" y="2438890"/>
            <a:ext cx="7575279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GB" i="1" baseline="30000" dirty="0" smtClean="0">
                <a:latin typeface="+mn-lt"/>
              </a:rPr>
              <a:t>1</a:t>
            </a:r>
            <a:r>
              <a:rPr lang="en-GB" i="1" dirty="0" smtClean="0">
                <a:latin typeface="+mn-lt"/>
              </a:rPr>
              <a:t>Institute </a:t>
            </a:r>
            <a:r>
              <a:rPr lang="en-GB" i="1" dirty="0">
                <a:latin typeface="+mn-lt"/>
              </a:rPr>
              <a:t>of Energy and Climate Research - Plasma Physics</a:t>
            </a:r>
            <a:r>
              <a:rPr lang="en-GB" i="1" dirty="0" smtClean="0">
                <a:latin typeface="+mn-lt"/>
              </a:rPr>
              <a:t>, </a:t>
            </a:r>
            <a:r>
              <a:rPr lang="en-GB" i="1" dirty="0" err="1" smtClean="0">
                <a:latin typeface="+mn-lt"/>
              </a:rPr>
              <a:t>Forschungszentrum</a:t>
            </a:r>
            <a:r>
              <a:rPr lang="en-GB" i="1" dirty="0" smtClean="0">
                <a:latin typeface="+mn-lt"/>
              </a:rPr>
              <a:t> </a:t>
            </a:r>
            <a:r>
              <a:rPr lang="en-GB" i="1" dirty="0" err="1">
                <a:latin typeface="+mn-lt"/>
              </a:rPr>
              <a:t>Jülich</a:t>
            </a:r>
            <a:r>
              <a:rPr lang="en-GB" i="1" dirty="0">
                <a:latin typeface="+mn-lt"/>
              </a:rPr>
              <a:t>, </a:t>
            </a:r>
          </a:p>
          <a:p>
            <a:pPr>
              <a:spcBef>
                <a:spcPts val="0"/>
              </a:spcBef>
              <a:buNone/>
            </a:pPr>
            <a:r>
              <a:rPr lang="en-GB" i="1" dirty="0" smtClean="0">
                <a:latin typeface="+mn-lt"/>
              </a:rPr>
              <a:t>  Association </a:t>
            </a:r>
            <a:r>
              <a:rPr lang="en-GB" i="1" dirty="0">
                <a:latin typeface="+mn-lt"/>
              </a:rPr>
              <a:t>EURATOM-FZJ, Trilateral </a:t>
            </a:r>
            <a:r>
              <a:rPr lang="en-GB" i="1" dirty="0" err="1">
                <a:latin typeface="+mn-lt"/>
              </a:rPr>
              <a:t>Euregio</a:t>
            </a:r>
            <a:r>
              <a:rPr lang="en-GB" i="1" dirty="0">
                <a:latin typeface="+mn-lt"/>
              </a:rPr>
              <a:t> Cluster, 52425 </a:t>
            </a:r>
            <a:r>
              <a:rPr lang="en-GB" i="1" dirty="0" err="1">
                <a:latin typeface="+mn-lt"/>
              </a:rPr>
              <a:t>Jülich</a:t>
            </a:r>
            <a:r>
              <a:rPr lang="en-GB" i="1" dirty="0">
                <a:latin typeface="+mn-lt"/>
              </a:rPr>
              <a:t>, </a:t>
            </a:r>
            <a:r>
              <a:rPr lang="en-GB" i="1" dirty="0" smtClean="0">
                <a:latin typeface="+mn-lt"/>
              </a:rPr>
              <a:t>Germany</a:t>
            </a:r>
          </a:p>
          <a:p>
            <a:pPr>
              <a:spcBef>
                <a:spcPts val="0"/>
              </a:spcBef>
              <a:buNone/>
            </a:pPr>
            <a:r>
              <a:rPr lang="en-GB" i="1" baseline="30000" dirty="0">
                <a:latin typeface="+mn-lt"/>
              </a:rPr>
              <a:t>2</a:t>
            </a:r>
            <a:r>
              <a:rPr lang="en-GB" i="1" dirty="0">
                <a:latin typeface="+mn-lt"/>
              </a:rPr>
              <a:t>CEA, IRFM, F-13108 Saint-Paul-</a:t>
            </a:r>
            <a:r>
              <a:rPr lang="en-GB" i="1" dirty="0" err="1">
                <a:latin typeface="+mn-lt"/>
              </a:rPr>
              <a:t>lez</a:t>
            </a:r>
            <a:r>
              <a:rPr lang="en-GB" i="1" dirty="0">
                <a:latin typeface="+mn-lt"/>
              </a:rPr>
              <a:t>-Durance, </a:t>
            </a:r>
            <a:r>
              <a:rPr lang="en-GB" i="1" dirty="0" smtClean="0">
                <a:latin typeface="+mn-lt"/>
              </a:rPr>
              <a:t>France</a:t>
            </a:r>
            <a:endParaRPr lang="en-GB" i="1" dirty="0">
              <a:latin typeface="+mn-lt"/>
            </a:endParaRPr>
          </a:p>
          <a:p>
            <a:pPr>
              <a:spcBef>
                <a:spcPts val="0"/>
              </a:spcBef>
              <a:buNone/>
            </a:pPr>
            <a:r>
              <a:rPr lang="en-GB" i="1" baseline="30000" dirty="0">
                <a:latin typeface="+mn-lt"/>
              </a:rPr>
              <a:t>3</a:t>
            </a:r>
            <a:r>
              <a:rPr lang="en-GB" i="1" dirty="0">
                <a:latin typeface="+mn-lt"/>
              </a:rPr>
              <a:t>EURATOM/CCFE Fusion Association, </a:t>
            </a:r>
            <a:r>
              <a:rPr lang="en-GB" i="1" dirty="0" err="1">
                <a:latin typeface="+mn-lt"/>
              </a:rPr>
              <a:t>Culham</a:t>
            </a:r>
            <a:r>
              <a:rPr lang="en-GB" i="1" dirty="0">
                <a:latin typeface="+mn-lt"/>
              </a:rPr>
              <a:t> Science Centre, Abingdon, OX143DB, </a:t>
            </a:r>
            <a:r>
              <a:rPr lang="en-GB" i="1" dirty="0" smtClean="0">
                <a:latin typeface="+mn-lt"/>
              </a:rPr>
              <a:t>UK</a:t>
            </a:r>
          </a:p>
          <a:p>
            <a:pPr>
              <a:spcBef>
                <a:spcPts val="0"/>
              </a:spcBef>
              <a:buNone/>
            </a:pPr>
            <a:r>
              <a:rPr lang="en-GB" i="1" baseline="30000" dirty="0">
                <a:latin typeface="+mn-lt"/>
              </a:rPr>
              <a:t>4</a:t>
            </a:r>
            <a:r>
              <a:rPr lang="en-GB" i="1" dirty="0">
                <a:latin typeface="+mn-lt"/>
              </a:rPr>
              <a:t>Institute of Plasmas and Nuclear Fusion, Association EURATOM-IST, Lisbon, </a:t>
            </a:r>
            <a:r>
              <a:rPr lang="en-GB" i="1" dirty="0" smtClean="0">
                <a:latin typeface="+mn-lt"/>
              </a:rPr>
              <a:t>Portugal</a:t>
            </a:r>
            <a:endParaRPr lang="en-GB" i="1" dirty="0">
              <a:latin typeface="+mn-lt"/>
            </a:endParaRPr>
          </a:p>
          <a:p>
            <a:pPr>
              <a:spcBef>
                <a:spcPts val="0"/>
              </a:spcBef>
              <a:buNone/>
            </a:pPr>
            <a:r>
              <a:rPr lang="en-GB" i="1" baseline="30000" dirty="0">
                <a:latin typeface="+mn-lt"/>
              </a:rPr>
              <a:t>5</a:t>
            </a:r>
            <a:r>
              <a:rPr lang="en-GB" i="1" dirty="0">
                <a:latin typeface="+mn-lt"/>
              </a:rPr>
              <a:t>Queen's University Belfast, BT71NN, </a:t>
            </a:r>
            <a:r>
              <a:rPr lang="en-GB" i="1" dirty="0" smtClean="0">
                <a:latin typeface="+mn-lt"/>
              </a:rPr>
              <a:t>UK</a:t>
            </a:r>
          </a:p>
          <a:p>
            <a:pPr>
              <a:spcBef>
                <a:spcPts val="0"/>
              </a:spcBef>
              <a:buNone/>
            </a:pPr>
            <a:r>
              <a:rPr lang="en-GB" i="1" baseline="30000" dirty="0">
                <a:latin typeface="+mn-lt"/>
              </a:rPr>
              <a:t>6</a:t>
            </a:r>
            <a:r>
              <a:rPr lang="en-GB" i="1" dirty="0">
                <a:latin typeface="+mn-lt"/>
              </a:rPr>
              <a:t>Associazione EURATOM-ENEA </a:t>
            </a:r>
            <a:r>
              <a:rPr lang="en-GB" i="1" dirty="0" err="1">
                <a:latin typeface="+mn-lt"/>
              </a:rPr>
              <a:t>sulla</a:t>
            </a:r>
            <a:r>
              <a:rPr lang="en-GB" i="1" dirty="0">
                <a:latin typeface="+mn-lt"/>
              </a:rPr>
              <a:t> </a:t>
            </a:r>
            <a:r>
              <a:rPr lang="en-GB" i="1" dirty="0" err="1">
                <a:latin typeface="+mn-lt"/>
              </a:rPr>
              <a:t>Fusione</a:t>
            </a:r>
            <a:r>
              <a:rPr lang="en-GB" i="1" dirty="0">
                <a:latin typeface="+mn-lt"/>
              </a:rPr>
              <a:t>, CP 65, </a:t>
            </a:r>
            <a:r>
              <a:rPr lang="en-GB" i="1" dirty="0" err="1">
                <a:latin typeface="+mn-lt"/>
              </a:rPr>
              <a:t>Frascati</a:t>
            </a:r>
            <a:r>
              <a:rPr lang="en-GB" i="1" dirty="0">
                <a:latin typeface="+mn-lt"/>
              </a:rPr>
              <a:t>, Rome, </a:t>
            </a:r>
            <a:r>
              <a:rPr lang="en-GB" i="1" dirty="0" smtClean="0">
                <a:latin typeface="+mn-lt"/>
              </a:rPr>
              <a:t>Italy</a:t>
            </a:r>
            <a:endParaRPr lang="en-GB" i="1" dirty="0">
              <a:latin typeface="+mn-lt"/>
            </a:endParaRPr>
          </a:p>
          <a:p>
            <a:pPr>
              <a:spcBef>
                <a:spcPts val="0"/>
              </a:spcBef>
              <a:buNone/>
            </a:pPr>
            <a:r>
              <a:rPr lang="en-GB" i="1" baseline="30000" dirty="0">
                <a:latin typeface="+mn-lt"/>
              </a:rPr>
              <a:t>7</a:t>
            </a:r>
            <a:r>
              <a:rPr lang="en-GB" i="1" dirty="0">
                <a:latin typeface="+mn-lt"/>
              </a:rPr>
              <a:t>Aalto University, Association EURATOM-</a:t>
            </a:r>
            <a:r>
              <a:rPr lang="en-GB" i="1" dirty="0" err="1">
                <a:latin typeface="+mn-lt"/>
              </a:rPr>
              <a:t>Tekes</a:t>
            </a:r>
            <a:r>
              <a:rPr lang="en-GB" i="1" dirty="0">
                <a:latin typeface="+mn-lt"/>
              </a:rPr>
              <a:t>, Espoo, </a:t>
            </a:r>
            <a:r>
              <a:rPr lang="en-GB" i="1" dirty="0" smtClean="0">
                <a:latin typeface="+mn-lt"/>
              </a:rPr>
              <a:t>Finland</a:t>
            </a:r>
          </a:p>
          <a:p>
            <a:pPr>
              <a:spcBef>
                <a:spcPts val="0"/>
              </a:spcBef>
              <a:buNone/>
            </a:pPr>
            <a:r>
              <a:rPr lang="en-GB" i="1" baseline="30000" dirty="0">
                <a:latin typeface="+mn-lt"/>
              </a:rPr>
              <a:t>8</a:t>
            </a:r>
            <a:r>
              <a:rPr lang="en-GB" i="1" dirty="0">
                <a:latin typeface="+mn-lt"/>
              </a:rPr>
              <a:t>Max-Planck-Institut </a:t>
            </a:r>
            <a:r>
              <a:rPr lang="en-GB" i="1" dirty="0" err="1">
                <a:latin typeface="+mn-lt"/>
              </a:rPr>
              <a:t>für</a:t>
            </a:r>
            <a:r>
              <a:rPr lang="en-GB" i="1" dirty="0">
                <a:latin typeface="+mn-lt"/>
              </a:rPr>
              <a:t> </a:t>
            </a:r>
            <a:r>
              <a:rPr lang="en-GB" i="1" dirty="0" err="1">
                <a:latin typeface="+mn-lt"/>
              </a:rPr>
              <a:t>Plasmaphysik</a:t>
            </a:r>
            <a:r>
              <a:rPr lang="en-GB" i="1" dirty="0">
                <a:latin typeface="+mn-lt"/>
              </a:rPr>
              <a:t>, EURATOM Association, D-85748 </a:t>
            </a:r>
            <a:r>
              <a:rPr lang="en-GB" i="1" dirty="0" err="1">
                <a:latin typeface="+mn-lt"/>
              </a:rPr>
              <a:t>Garching</a:t>
            </a:r>
            <a:r>
              <a:rPr lang="en-GB" i="1" dirty="0">
                <a:latin typeface="+mn-lt"/>
              </a:rPr>
              <a:t> </a:t>
            </a:r>
            <a:r>
              <a:rPr lang="en-GB" i="1" dirty="0" smtClean="0">
                <a:latin typeface="+mn-lt"/>
              </a:rPr>
              <a:t>, Germany</a:t>
            </a:r>
            <a:endParaRPr lang="en-GB" i="1" dirty="0">
              <a:latin typeface="+mn-lt"/>
            </a:endParaRPr>
          </a:p>
          <a:p>
            <a:pPr>
              <a:spcBef>
                <a:spcPts val="0"/>
              </a:spcBef>
              <a:buNone/>
            </a:pPr>
            <a:r>
              <a:rPr lang="en-GB" i="1" baseline="30000" dirty="0">
                <a:latin typeface="+mn-lt"/>
              </a:rPr>
              <a:t>9</a:t>
            </a:r>
            <a:r>
              <a:rPr lang="en-GB" i="1" dirty="0">
                <a:latin typeface="+mn-lt"/>
              </a:rPr>
              <a:t>Association EURATOM-Belgian State, ERM/KMS, B-1000 Brussels, </a:t>
            </a:r>
            <a:r>
              <a:rPr lang="en-GB" i="1" dirty="0" smtClean="0">
                <a:latin typeface="+mn-lt"/>
              </a:rPr>
              <a:t>Belgium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2327754" y="4964227"/>
            <a:ext cx="2279791" cy="5745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spcBef>
                <a:spcPts val="400"/>
              </a:spcBef>
              <a:buNone/>
            </a:pPr>
            <a:r>
              <a:rPr lang="de-DE" dirty="0" smtClean="0">
                <a:latin typeface="+mn-lt"/>
              </a:rPr>
              <a:t>Main </a:t>
            </a:r>
            <a:r>
              <a:rPr lang="de-DE" dirty="0" err="1" smtClean="0">
                <a:latin typeface="+mn-lt"/>
              </a:rPr>
              <a:t>author</a:t>
            </a:r>
            <a:r>
              <a:rPr lang="de-DE" dirty="0" smtClean="0">
                <a:latin typeface="+mn-lt"/>
              </a:rPr>
              <a:t> </a:t>
            </a:r>
            <a:r>
              <a:rPr lang="de-DE" dirty="0" err="1" smtClean="0">
                <a:latin typeface="+mn-lt"/>
              </a:rPr>
              <a:t>contact</a:t>
            </a:r>
            <a:r>
              <a:rPr lang="de-DE" dirty="0" smtClean="0">
                <a:latin typeface="+mn-lt"/>
              </a:rPr>
              <a:t>: </a:t>
            </a:r>
          </a:p>
          <a:p>
            <a:pPr algn="ctr">
              <a:spcBef>
                <a:spcPts val="400"/>
              </a:spcBef>
              <a:buNone/>
            </a:pPr>
            <a:r>
              <a:rPr lang="de-DE" dirty="0" smtClean="0">
                <a:latin typeface="+mn-lt"/>
              </a:rPr>
              <a:t>S.Brezinsek@fz-juelich.de</a:t>
            </a:r>
            <a:endParaRPr lang="en-GB" dirty="0">
              <a:latin typeface="+mn-lt"/>
            </a:endParaRPr>
          </a:p>
        </p:txBody>
      </p:sp>
      <p:sp>
        <p:nvSpPr>
          <p:cNvPr id="21" name="Titel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Contributors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184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82875" y="-36513"/>
            <a:ext cx="6480175" cy="765176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Outline</a:t>
            </a:r>
            <a:endParaRPr lang="en-GB" dirty="0"/>
          </a:p>
        </p:txBody>
      </p:sp>
      <p:sp>
        <p:nvSpPr>
          <p:cNvPr id="3" name="Text Box 18"/>
          <p:cNvSpPr txBox="1">
            <a:spLocks noChangeArrowheads="1"/>
          </p:cNvSpPr>
          <p:nvPr/>
        </p:nvSpPr>
        <p:spPr bwMode="auto">
          <a:xfrm>
            <a:off x="1062038" y="2979738"/>
            <a:ext cx="6570662" cy="120015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marL="288000" indent="-28800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1800" dirty="0">
                <a:solidFill>
                  <a:schemeClr val="bg1"/>
                </a:solidFill>
                <a:latin typeface="+mj-lt"/>
              </a:rPr>
              <a:t>Motivation: Limitation in long term fuel retention in ITER</a:t>
            </a:r>
          </a:p>
          <a:p>
            <a:pPr marL="288000" indent="-28800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1800" dirty="0">
                <a:solidFill>
                  <a:schemeClr val="bg1"/>
                </a:solidFill>
                <a:latin typeface="+mj-lt"/>
              </a:rPr>
              <a:t>Retention mechanisms and measurement techniques</a:t>
            </a:r>
          </a:p>
          <a:p>
            <a:pPr marL="288000" indent="-28800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1800" dirty="0">
                <a:solidFill>
                  <a:schemeClr val="bg1"/>
                </a:solidFill>
                <a:latin typeface="+mj-lt"/>
              </a:rPr>
              <a:t>Experimental results with the ITER-like Wall in JET</a:t>
            </a:r>
          </a:p>
          <a:p>
            <a:pPr marL="288000" indent="-28800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1800" dirty="0">
                <a:solidFill>
                  <a:schemeClr val="bg1"/>
                </a:solidFill>
                <a:latin typeface="+mj-lt"/>
              </a:rPr>
              <a:t>Conclusions for ITER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6838" y="-36513"/>
            <a:ext cx="6480175" cy="765176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Material </a:t>
            </a:r>
            <a:r>
              <a:rPr lang="de-DE" dirty="0" err="1" smtClean="0"/>
              <a:t>Combinations</a:t>
            </a:r>
            <a:r>
              <a:rPr lang="de-DE" dirty="0" smtClean="0"/>
              <a:t> in ITER</a:t>
            </a:r>
            <a:endParaRPr lang="en-GB" dirty="0"/>
          </a:p>
        </p:txBody>
      </p:sp>
      <p:sp>
        <p:nvSpPr>
          <p:cNvPr id="6147" name="Ellipse 3"/>
          <p:cNvSpPr>
            <a:spLocks noChangeArrowheads="1"/>
          </p:cNvSpPr>
          <p:nvPr/>
        </p:nvSpPr>
        <p:spPr bwMode="auto">
          <a:xfrm>
            <a:off x="798513" y="1833563"/>
            <a:ext cx="2016125" cy="316865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sz="180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266825" y="3189288"/>
            <a:ext cx="877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 dirty="0">
                <a:latin typeface="+mn-lt"/>
              </a:rPr>
              <a:t>ITER</a:t>
            </a:r>
          </a:p>
        </p:txBody>
      </p:sp>
      <p:pic>
        <p:nvPicPr>
          <p:cNvPr id="6149" name="Picture 3" descr="Cutaway_In-Vessel(A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981075"/>
            <a:ext cx="3040063" cy="517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 Box 4"/>
          <p:cNvSpPr txBox="1">
            <a:spLocks noChangeArrowheads="1"/>
          </p:cNvSpPr>
          <p:nvPr/>
        </p:nvSpPr>
        <p:spPr bwMode="auto">
          <a:xfrm>
            <a:off x="1193800" y="2979738"/>
            <a:ext cx="1120775" cy="338137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defTabSz="987425"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defTabSz="987425"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defTabSz="987425"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defTabSz="987425"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defTabSz="987425"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defTabSz="987425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defTabSz="987425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defTabSz="987425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defTabSz="987425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sz="1600" b="1" i="1">
                <a:solidFill>
                  <a:srgbClr val="FF0000"/>
                </a:solidFill>
                <a:latin typeface="Arial" charset="0"/>
              </a:rPr>
              <a:t>Beryllium</a:t>
            </a:r>
          </a:p>
        </p:txBody>
      </p:sp>
      <p:sp>
        <p:nvSpPr>
          <p:cNvPr id="6151" name="Text Box 5"/>
          <p:cNvSpPr txBox="1">
            <a:spLocks noChangeArrowheads="1"/>
          </p:cNvSpPr>
          <p:nvPr/>
        </p:nvSpPr>
        <p:spPr bwMode="auto">
          <a:xfrm>
            <a:off x="1138238" y="4041775"/>
            <a:ext cx="1103312" cy="339725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defTabSz="987425"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defTabSz="987425"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defTabSz="987425"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defTabSz="987425"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defTabSz="987425"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defTabSz="987425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defTabSz="987425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defTabSz="987425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defTabSz="987425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sz="1600" b="1" i="1">
                <a:solidFill>
                  <a:srgbClr val="FF0000"/>
                </a:solidFill>
                <a:latin typeface="Arial" charset="0"/>
              </a:rPr>
              <a:t>Tungsten</a:t>
            </a:r>
          </a:p>
        </p:txBody>
      </p:sp>
      <p:sp>
        <p:nvSpPr>
          <p:cNvPr id="6152" name="Line 6"/>
          <p:cNvSpPr>
            <a:spLocks noChangeShapeType="1"/>
          </p:cNvSpPr>
          <p:nvPr/>
        </p:nvSpPr>
        <p:spPr bwMode="auto">
          <a:xfrm flipH="1">
            <a:off x="1239838" y="4379913"/>
            <a:ext cx="315912" cy="820737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4664" tIns="42332" rIns="84664" bIns="42332"/>
          <a:lstStyle/>
          <a:p>
            <a:endParaRPr lang="en-GB"/>
          </a:p>
        </p:txBody>
      </p:sp>
      <p:sp>
        <p:nvSpPr>
          <p:cNvPr id="6153" name="Line 7"/>
          <p:cNvSpPr>
            <a:spLocks noChangeShapeType="1"/>
          </p:cNvSpPr>
          <p:nvPr/>
        </p:nvSpPr>
        <p:spPr bwMode="auto">
          <a:xfrm flipH="1">
            <a:off x="958850" y="4370388"/>
            <a:ext cx="596900" cy="550862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4664" tIns="42332" rIns="84664" bIns="42332"/>
          <a:lstStyle/>
          <a:p>
            <a:endParaRPr lang="en-GB"/>
          </a:p>
        </p:txBody>
      </p:sp>
      <p:sp>
        <p:nvSpPr>
          <p:cNvPr id="6154" name="Line 8"/>
          <p:cNvSpPr>
            <a:spLocks noChangeShapeType="1"/>
          </p:cNvSpPr>
          <p:nvPr/>
        </p:nvSpPr>
        <p:spPr bwMode="auto">
          <a:xfrm>
            <a:off x="1573213" y="4370388"/>
            <a:ext cx="104775" cy="754062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4664" tIns="42332" rIns="84664" bIns="42332"/>
          <a:lstStyle/>
          <a:p>
            <a:endParaRPr lang="en-GB"/>
          </a:p>
        </p:txBody>
      </p:sp>
      <p:sp>
        <p:nvSpPr>
          <p:cNvPr id="6155" name="Text Box 9"/>
          <p:cNvSpPr txBox="1">
            <a:spLocks noChangeArrowheads="1"/>
          </p:cNvSpPr>
          <p:nvPr/>
        </p:nvSpPr>
        <p:spPr bwMode="auto">
          <a:xfrm>
            <a:off x="655638" y="5983288"/>
            <a:ext cx="900112" cy="339725"/>
          </a:xfrm>
          <a:prstGeom prst="rect">
            <a:avLst/>
          </a:prstGeom>
          <a:solidFill>
            <a:srgbClr val="DDDDD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9" tIns="45714" rIns="91429" bIns="45714">
            <a:spAutoFit/>
          </a:bodyPr>
          <a:lstStyle>
            <a:lvl1pPr defTabSz="987425"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defTabSz="987425"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defTabSz="987425"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defTabSz="987425"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defTabSz="987425"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defTabSz="987425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defTabSz="987425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defTabSz="987425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defTabSz="987425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sz="1600" b="1" i="1">
                <a:latin typeface="Arial" charset="0"/>
              </a:rPr>
              <a:t>Carbon</a:t>
            </a:r>
          </a:p>
        </p:txBody>
      </p:sp>
      <p:sp>
        <p:nvSpPr>
          <p:cNvPr id="6156" name="Line 10"/>
          <p:cNvSpPr>
            <a:spLocks noChangeShapeType="1"/>
          </p:cNvSpPr>
          <p:nvPr/>
        </p:nvSpPr>
        <p:spPr bwMode="auto">
          <a:xfrm flipH="1" flipV="1">
            <a:off x="874713" y="5229225"/>
            <a:ext cx="139700" cy="782638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4664" tIns="42332" rIns="84664" bIns="42332"/>
          <a:lstStyle/>
          <a:p>
            <a:endParaRPr lang="en-GB"/>
          </a:p>
        </p:txBody>
      </p:sp>
      <p:sp>
        <p:nvSpPr>
          <p:cNvPr id="6157" name="Line 11"/>
          <p:cNvSpPr>
            <a:spLocks noChangeShapeType="1"/>
          </p:cNvSpPr>
          <p:nvPr/>
        </p:nvSpPr>
        <p:spPr bwMode="auto">
          <a:xfrm flipV="1">
            <a:off x="1014413" y="5611813"/>
            <a:ext cx="430212" cy="392112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4664" tIns="42332" rIns="84664" bIns="42332"/>
          <a:lstStyle/>
          <a:p>
            <a:endParaRPr lang="en-GB"/>
          </a:p>
        </p:txBody>
      </p:sp>
      <p:sp>
        <p:nvSpPr>
          <p:cNvPr id="6158" name="Text Box 8"/>
          <p:cNvSpPr txBox="1">
            <a:spLocks noChangeArrowheads="1"/>
          </p:cNvSpPr>
          <p:nvPr/>
        </p:nvSpPr>
        <p:spPr bwMode="auto">
          <a:xfrm>
            <a:off x="2093913" y="5780088"/>
            <a:ext cx="1450975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sz="1200">
                <a:latin typeface="Arial" charset="0"/>
              </a:rPr>
              <a:t>http://www.iter.org/</a:t>
            </a:r>
          </a:p>
        </p:txBody>
      </p:sp>
      <p:pic>
        <p:nvPicPr>
          <p:cNvPr id="6159" name="Grafik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63" y="1449388"/>
            <a:ext cx="4005262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feld 16"/>
          <p:cNvSpPr txBox="1"/>
          <p:nvPr/>
        </p:nvSpPr>
        <p:spPr>
          <a:xfrm>
            <a:off x="4067175" y="773113"/>
            <a:ext cx="4870450" cy="585787"/>
          </a:xfrm>
          <a:prstGeom prst="rect">
            <a:avLst/>
          </a:prstGeom>
          <a:solidFill>
            <a:srgbClr val="003366"/>
          </a:solidFill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</a:rPr>
              <a:t>Critical issues: </a:t>
            </a:r>
            <a:r>
              <a:rPr lang="en-US" sz="1600" dirty="0">
                <a:solidFill>
                  <a:srgbClr val="FFFF00"/>
                </a:solidFill>
                <a:latin typeface="+mn-lt"/>
              </a:rPr>
              <a:t>safety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 and </a:t>
            </a:r>
            <a:r>
              <a:rPr lang="en-US" sz="1600" dirty="0">
                <a:solidFill>
                  <a:srgbClr val="FFFF00"/>
                </a:solidFill>
                <a:latin typeface="+mn-lt"/>
              </a:rPr>
              <a:t>lifetime</a:t>
            </a:r>
          </a:p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</a:rPr>
              <a:t> „or“ </a:t>
            </a:r>
            <a:r>
              <a:rPr lang="en-US" sz="1600" dirty="0">
                <a:solidFill>
                  <a:srgbClr val="FFFF00"/>
                </a:solidFill>
                <a:latin typeface="+mn-lt"/>
              </a:rPr>
              <a:t>fuel retention 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and </a:t>
            </a:r>
            <a:r>
              <a:rPr lang="en-US" sz="1600" dirty="0">
                <a:solidFill>
                  <a:srgbClr val="FFFF00"/>
                </a:solidFill>
                <a:latin typeface="+mn-lt"/>
              </a:rPr>
              <a:t>first wall erosion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4067175" y="5661025"/>
            <a:ext cx="4870450" cy="831850"/>
          </a:xfrm>
          <a:prstGeom prst="rect">
            <a:avLst/>
          </a:prstGeom>
          <a:solidFill>
            <a:srgbClr val="003366"/>
          </a:solidFill>
        </p:spPr>
        <p:txBody>
          <a:bodyPr>
            <a:spAutoFit/>
          </a:bodyPr>
          <a:lstStyle/>
          <a:p>
            <a:pPr marL="288000" indent="-28800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</a:rPr>
              <a:t>Fuel retention predictions made on basis of CFC devices, laboratory experiments and </a:t>
            </a:r>
            <a:r>
              <a:rPr lang="en-US" sz="1600" dirty="0" err="1">
                <a:solidFill>
                  <a:schemeClr val="bg1"/>
                </a:solidFill>
                <a:latin typeface="+mn-lt"/>
              </a:rPr>
              <a:t>modelling</a:t>
            </a:r>
            <a:endParaRPr lang="en-US" sz="1600" dirty="0">
              <a:solidFill>
                <a:schemeClr val="bg1"/>
              </a:solidFill>
              <a:latin typeface="+mn-lt"/>
            </a:endParaRPr>
          </a:p>
          <a:p>
            <a:pPr marL="288000" indent="-28800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</a:rPr>
              <a:t>Benchmark tokamak experiment required</a:t>
            </a:r>
          </a:p>
        </p:txBody>
      </p:sp>
      <p:cxnSp>
        <p:nvCxnSpPr>
          <p:cNvPr id="6162" name="Gerade Verbindung 19"/>
          <p:cNvCxnSpPr>
            <a:cxnSpLocks noChangeShapeType="1"/>
          </p:cNvCxnSpPr>
          <p:nvPr/>
        </p:nvCxnSpPr>
        <p:spPr bwMode="auto">
          <a:xfrm>
            <a:off x="7691438" y="1763713"/>
            <a:ext cx="44450" cy="2339975"/>
          </a:xfrm>
          <a:prstGeom prst="line">
            <a:avLst/>
          </a:prstGeom>
          <a:noFill/>
          <a:ln w="19050" algn="ctr">
            <a:solidFill>
              <a:schemeClr val="tx1"/>
            </a:solidFill>
            <a:prstDash val="sys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feld 21"/>
          <p:cNvSpPr txBox="1"/>
          <p:nvPr/>
        </p:nvSpPr>
        <p:spPr>
          <a:xfrm>
            <a:off x="7046913" y="4105275"/>
            <a:ext cx="122872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de-DE" sz="1200" dirty="0">
                <a:latin typeface="+mn-lt"/>
              </a:rPr>
              <a:t>~1 </a:t>
            </a:r>
            <a:r>
              <a:rPr lang="de-DE" sz="1200" dirty="0" err="1">
                <a:latin typeface="+mn-lt"/>
              </a:rPr>
              <a:t>year</a:t>
            </a:r>
            <a:r>
              <a:rPr lang="de-DE" sz="1200" dirty="0">
                <a:latin typeface="+mn-lt"/>
              </a:rPr>
              <a:t> </a:t>
            </a:r>
            <a:r>
              <a:rPr lang="de-DE" sz="1200" dirty="0" err="1">
                <a:latin typeface="+mn-lt"/>
              </a:rPr>
              <a:t>full</a:t>
            </a:r>
            <a:r>
              <a:rPr lang="de-DE" sz="1200" dirty="0">
                <a:latin typeface="+mn-lt"/>
              </a:rPr>
              <a:t> DT </a:t>
            </a:r>
          </a:p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de-DE" sz="1200" dirty="0" err="1">
                <a:latin typeface="+mn-lt"/>
              </a:rPr>
              <a:t>operation</a:t>
            </a:r>
            <a:endParaRPr lang="en-GB" sz="1200" dirty="0">
              <a:latin typeface="+mn-lt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7434263" y="4746625"/>
            <a:ext cx="796925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de-DE" sz="800" b="1" dirty="0">
                <a:latin typeface="+mn-lt"/>
              </a:rPr>
              <a:t>J. Roth et al.</a:t>
            </a:r>
          </a:p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de-DE" sz="800" b="1" dirty="0">
                <a:latin typeface="+mn-lt"/>
              </a:rPr>
              <a:t>JNM 2009 </a:t>
            </a:r>
            <a:endParaRPr lang="en-GB" sz="800" b="1" dirty="0">
              <a:latin typeface="+mn-lt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2497138" y="1049338"/>
            <a:ext cx="769937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de-DE" sz="2000" b="1" dirty="0">
                <a:latin typeface="+mn-lt"/>
              </a:rPr>
              <a:t>ITER</a:t>
            </a:r>
            <a:endParaRPr lang="en-GB" sz="20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6838" y="-36513"/>
            <a:ext cx="6480175" cy="765176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Metallic Walls: ITER-Like Wall at JET</a:t>
            </a:r>
            <a:endParaRPr lang="en-GB" dirty="0"/>
          </a:p>
        </p:txBody>
      </p:sp>
      <p:sp>
        <p:nvSpPr>
          <p:cNvPr id="3" name="Text Box 15"/>
          <p:cNvSpPr txBox="1">
            <a:spLocks noChangeArrowheads="1"/>
          </p:cNvSpPr>
          <p:nvPr/>
        </p:nvSpPr>
        <p:spPr bwMode="auto">
          <a:xfrm>
            <a:off x="4165600" y="2674938"/>
            <a:ext cx="4718050" cy="862012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ts val="0"/>
              </a:spcBef>
              <a:buNone/>
              <a:defRPr/>
            </a:pPr>
            <a:r>
              <a:rPr lang="en-GB" sz="1600" dirty="0" smtClean="0">
                <a:solidFill>
                  <a:schemeClr val="bg1"/>
                </a:solidFill>
                <a:latin typeface="+mj-lt"/>
              </a:rPr>
              <a:t>Expected </a:t>
            </a:r>
            <a:r>
              <a:rPr lang="en-GB" sz="1600" dirty="0">
                <a:solidFill>
                  <a:schemeClr val="bg1"/>
                </a:solidFill>
                <a:latin typeface="+mj-lt"/>
              </a:rPr>
              <a:t>change in operational space</a:t>
            </a:r>
          </a:p>
          <a:p>
            <a:pPr marL="180000" lvl="1" indent="-18000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GB" sz="1600" dirty="0">
                <a:solidFill>
                  <a:schemeClr val="bg1"/>
                </a:solidFill>
                <a:latin typeface="+mj-lt"/>
              </a:rPr>
              <a:t> Better plasma control required</a:t>
            </a:r>
          </a:p>
          <a:p>
            <a:pPr marL="180000" lvl="1" indent="-18000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GB" sz="1600" dirty="0">
                <a:solidFill>
                  <a:schemeClr val="bg1"/>
                </a:solidFill>
                <a:latin typeface="+mj-lt"/>
              </a:rPr>
              <a:t> Heat load mitigation schemes required</a:t>
            </a:r>
          </a:p>
        </p:txBody>
      </p:sp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3895725" y="944563"/>
            <a:ext cx="5176838" cy="338137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marL="180000" indent="-18000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ITER-material mix used for the first in a tokamak</a:t>
            </a:r>
          </a:p>
        </p:txBody>
      </p:sp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4183063" y="1477963"/>
            <a:ext cx="4716462" cy="1077912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ts val="0"/>
              </a:spcBef>
              <a:buNone/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</a:rPr>
              <a:t>Expected 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“carbon-free” environment</a:t>
            </a:r>
          </a:p>
          <a:p>
            <a:pPr marL="180000" lvl="1" indent="-18000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 Reduced migration to remote areas</a:t>
            </a:r>
          </a:p>
          <a:p>
            <a:pPr marL="180000" lvl="1" indent="-18000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 Reduced tritium retention in </a:t>
            </a:r>
            <a:r>
              <a:rPr lang="en-US" sz="1600" dirty="0" err="1">
                <a:solidFill>
                  <a:schemeClr val="bg1"/>
                </a:solidFill>
                <a:latin typeface="+mj-lt"/>
              </a:rPr>
              <a:t>codeposits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 </a:t>
            </a:r>
          </a:p>
          <a:p>
            <a:pPr marL="180000" lvl="1" indent="-18000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 Loss of carbon as main radiator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3944938" y="4184650"/>
            <a:ext cx="5218112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400050" indent="-400050">
              <a:spcBef>
                <a:spcPts val="0"/>
              </a:spcBef>
              <a:buFont typeface="+mj-lt"/>
              <a:buAutoNum type="romanUcPeriod"/>
              <a:defRPr/>
            </a:pPr>
            <a:r>
              <a:rPr lang="de-DE" sz="1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Demonstrate</a:t>
            </a:r>
            <a:r>
              <a:rPr lang="de-DE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de-DE" sz="1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low</a:t>
            </a:r>
            <a:r>
              <a:rPr lang="de-DE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de-DE" sz="1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fuel</a:t>
            </a:r>
            <a:r>
              <a:rPr lang="de-DE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de-DE" sz="1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retention</a:t>
            </a:r>
            <a:r>
              <a:rPr lang="de-DE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de-DE" sz="1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migration</a:t>
            </a:r>
            <a:r>
              <a:rPr lang="de-DE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de-DE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</a:t>
            </a:r>
            <a:r>
              <a:rPr lang="de-DE" sz="1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</a:t>
            </a:r>
            <a:r>
              <a:rPr lang="de-DE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de-DE" sz="1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possible</a:t>
            </a:r>
            <a:r>
              <a:rPr lang="de-DE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de-DE" sz="1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fuel</a:t>
            </a:r>
            <a:r>
              <a:rPr lang="de-DE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de-DE" sz="1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recovery</a:t>
            </a:r>
            <a:endParaRPr lang="en-GB" sz="1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940175" y="4943475"/>
            <a:ext cx="4546600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400050" indent="-400050">
              <a:spcBef>
                <a:spcPts val="0"/>
              </a:spcBef>
              <a:buFontTx/>
              <a:buAutoNum type="romanUcPeriod" startAt="2"/>
              <a:defRPr/>
            </a:pPr>
            <a:r>
              <a:rPr lang="de-DE" sz="1800" b="1" i="1" dirty="0" err="1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Demonstrate</a:t>
            </a:r>
            <a:r>
              <a:rPr lang="de-DE" sz="18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de-DE" sz="1800" b="1" i="1" dirty="0" err="1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plasma</a:t>
            </a:r>
            <a:r>
              <a:rPr lang="de-DE" sz="18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de-DE" sz="1800" b="1" i="1" dirty="0" err="1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compatibility</a:t>
            </a:r>
            <a:r>
              <a:rPr lang="de-DE" sz="18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de-DE" sz="18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</a:t>
            </a:r>
            <a:r>
              <a:rPr lang="de-DE" sz="1800" b="1" i="1" dirty="0" err="1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with</a:t>
            </a:r>
            <a:r>
              <a:rPr lang="de-DE" sz="1800" b="1" i="1" dirty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metallic </a:t>
            </a:r>
            <a:r>
              <a:rPr lang="de-DE" sz="1800" b="1" i="1" dirty="0" err="1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walls</a:t>
            </a:r>
            <a:endParaRPr lang="en-GB" b="1" i="1" dirty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3895725" y="3752850"/>
            <a:ext cx="5176838" cy="338138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marL="180000" indent="-18000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1600" b="1" dirty="0">
                <a:solidFill>
                  <a:schemeClr val="bg1"/>
                </a:solidFill>
                <a:latin typeface="+mj-lt"/>
              </a:rPr>
              <a:t> Main goals of the ILW experiment</a:t>
            </a:r>
          </a:p>
        </p:txBody>
      </p:sp>
      <p:sp>
        <p:nvSpPr>
          <p:cNvPr id="9" name="Text Box 17"/>
          <p:cNvSpPr txBox="1">
            <a:spLocks noChangeArrowheads="1"/>
          </p:cNvSpPr>
          <p:nvPr/>
        </p:nvSpPr>
        <p:spPr bwMode="auto">
          <a:xfrm>
            <a:off x="3851275" y="5805488"/>
            <a:ext cx="5221288" cy="584200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marL="180000" indent="-18000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1600" b="1" dirty="0">
                <a:solidFill>
                  <a:schemeClr val="bg1"/>
                </a:solidFill>
                <a:latin typeface="+mj-lt"/>
              </a:rPr>
              <a:t> Compare </a:t>
            </a:r>
            <a:r>
              <a:rPr lang="en-US" sz="1600" b="1" dirty="0" smtClean="0">
                <a:solidFill>
                  <a:schemeClr val="bg1"/>
                </a:solidFill>
                <a:latin typeface="+mj-lt"/>
              </a:rPr>
              <a:t>ILW experiments </a:t>
            </a:r>
            <a:r>
              <a:rPr lang="en-US" sz="1600" b="1" dirty="0">
                <a:solidFill>
                  <a:schemeClr val="bg1"/>
                </a:solidFill>
                <a:latin typeface="+mj-lt"/>
              </a:rPr>
              <a:t>with carbon walls </a:t>
            </a:r>
          </a:p>
          <a:p>
            <a:pPr marL="180000" indent="-18000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1600" b="1" dirty="0">
                <a:solidFill>
                  <a:schemeClr val="bg1"/>
                </a:solidFill>
                <a:latin typeface="+mj-lt"/>
              </a:rPr>
              <a:t> Input to the decision about the first ITER divertor</a:t>
            </a:r>
          </a:p>
        </p:txBody>
      </p:sp>
      <p:pic>
        <p:nvPicPr>
          <p:cNvPr id="7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1273175"/>
            <a:ext cx="3690938" cy="467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1847850" y="5183188"/>
            <a:ext cx="984250" cy="307975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de-DE" b="1" i="1" dirty="0">
                <a:solidFill>
                  <a:srgbClr val="FF0000"/>
                </a:solidFill>
                <a:latin typeface="+mj-lt"/>
              </a:rPr>
              <a:t>Tungsten</a:t>
            </a:r>
            <a:endParaRPr lang="en-GB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11188" y="2736850"/>
            <a:ext cx="1003300" cy="307975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de-DE" b="1" i="1" dirty="0">
                <a:solidFill>
                  <a:srgbClr val="FF0000"/>
                </a:solidFill>
                <a:latin typeface="+mj-lt"/>
              </a:rPr>
              <a:t>Beryllium</a:t>
            </a:r>
            <a:endParaRPr lang="en-GB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746125" y="935038"/>
            <a:ext cx="2036763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de-DE" sz="1600" b="1" dirty="0">
                <a:latin typeface="+mn-lt"/>
              </a:rPr>
              <a:t>JET ITER-</a:t>
            </a:r>
            <a:r>
              <a:rPr lang="de-DE" sz="1600" b="1" dirty="0" err="1">
                <a:latin typeface="+mn-lt"/>
              </a:rPr>
              <a:t>Like</a:t>
            </a:r>
            <a:r>
              <a:rPr lang="de-DE" sz="1600" b="1" dirty="0">
                <a:latin typeface="+mn-lt"/>
              </a:rPr>
              <a:t> Wall</a:t>
            </a:r>
            <a:endParaRPr lang="en-GB" sz="1600" b="1" dirty="0">
              <a:latin typeface="+mn-lt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6564313" y="5281613"/>
            <a:ext cx="1477962" cy="307975"/>
          </a:xfrm>
          <a:prstGeom prst="rect">
            <a:avLst/>
          </a:prstGeom>
          <a:solidFill>
            <a:srgbClr val="DDDDDD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de-DE" b="1" dirty="0">
                <a:solidFill>
                  <a:schemeClr val="tx2"/>
                </a:solidFill>
                <a:latin typeface="+mn-lt"/>
              </a:rPr>
              <a:t>E. Joffrin Ex1/1</a:t>
            </a:r>
            <a:endParaRPr lang="en-GB" b="1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82875" y="-36513"/>
            <a:ext cx="6480175" cy="765176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Residual C-content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JET-ILW</a:t>
            </a:r>
            <a:endParaRPr lang="en-GB" dirty="0"/>
          </a:p>
        </p:txBody>
      </p:sp>
      <p:pic>
        <p:nvPicPr>
          <p:cNvPr id="8195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50471"/>
          <a:stretch>
            <a:fillRect/>
          </a:stretch>
        </p:blipFill>
        <p:spPr bwMode="auto">
          <a:xfrm>
            <a:off x="250825" y="1981857"/>
            <a:ext cx="4645025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215901" y="908050"/>
            <a:ext cx="8515350" cy="830263"/>
          </a:xfrm>
          <a:prstGeom prst="rect">
            <a:avLst/>
          </a:prstGeom>
          <a:solidFill>
            <a:srgbClr val="003366"/>
          </a:solidFill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FontTx/>
              <a:buNone/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</a:rPr>
              <a:t>Main chamber CIII and outer divertor CII edge fluxes:</a:t>
            </a:r>
          </a:p>
          <a:p>
            <a:pPr marL="285750" indent="-28575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</a:rPr>
              <a:t>Residual </a:t>
            </a:r>
            <a:r>
              <a:rPr lang="en-US" sz="1600" b="1" dirty="0">
                <a:solidFill>
                  <a:srgbClr val="FFFF66"/>
                </a:solidFill>
                <a:latin typeface="+mn-lt"/>
              </a:rPr>
              <a:t>C dropped 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with ILW installation </a:t>
            </a:r>
            <a:r>
              <a:rPr lang="en-US" sz="1600" b="1" dirty="0">
                <a:solidFill>
                  <a:srgbClr val="FFFF66"/>
                </a:solidFill>
                <a:latin typeface="+mn-lt"/>
              </a:rPr>
              <a:t>by one order of magnitude 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(statistical)</a:t>
            </a:r>
          </a:p>
          <a:p>
            <a:pPr marL="285750" indent="-28575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</a:rPr>
              <a:t>Dedicated JET-C/JET-ILW comparison pulses show a drop of about a factor 20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79388" y="5724525"/>
            <a:ext cx="8551862" cy="830263"/>
          </a:xfrm>
          <a:prstGeom prst="rect">
            <a:avLst/>
          </a:prstGeom>
          <a:solidFill>
            <a:srgbClr val="003366"/>
          </a:solidFill>
        </p:spPr>
        <p:txBody>
          <a:bodyPr>
            <a:spAutoFit/>
          </a:bodyPr>
          <a:lstStyle/>
          <a:p>
            <a:pPr marL="285750" indent="-28575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GB" sz="1600" dirty="0">
                <a:solidFill>
                  <a:schemeClr val="bg1"/>
                </a:solidFill>
                <a:latin typeface="+mn-lt"/>
              </a:rPr>
              <a:t>Comparable C reduction also observed in core and edge concentrations by CXRS</a:t>
            </a:r>
          </a:p>
          <a:p>
            <a:pPr marL="285750" indent="-28575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GB" sz="1600" dirty="0">
                <a:solidFill>
                  <a:schemeClr val="bg1"/>
                </a:solidFill>
                <a:latin typeface="+mn-lt"/>
              </a:rPr>
              <a:t>Typical Be core concentration about 2% (comparable averaged level to C in JET-C)</a:t>
            </a:r>
            <a:endParaRPr lang="en-US" sz="1600" dirty="0">
              <a:solidFill>
                <a:schemeClr val="bg1"/>
              </a:solidFill>
              <a:latin typeface="+mn-lt"/>
            </a:endParaRPr>
          </a:p>
          <a:p>
            <a:pPr marL="285750" indent="-28575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</a:rPr>
              <a:t>Averaged Z</a:t>
            </a:r>
            <a:r>
              <a:rPr lang="en-US" sz="1600" baseline="-25000" dirty="0">
                <a:solidFill>
                  <a:schemeClr val="bg1"/>
                </a:solidFill>
                <a:latin typeface="+mn-lt"/>
              </a:rPr>
              <a:t>eff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 dropped from 1.9  (JET-C) to 1.2 (JET-ILW)</a:t>
            </a:r>
          </a:p>
        </p:txBody>
      </p:sp>
      <p:sp>
        <p:nvSpPr>
          <p:cNvPr id="8198" name="Pfeil nach oben und unten 6"/>
          <p:cNvSpPr>
            <a:spLocks noChangeArrowheads="1"/>
          </p:cNvSpPr>
          <p:nvPr/>
        </p:nvSpPr>
        <p:spPr bwMode="auto">
          <a:xfrm>
            <a:off x="3203575" y="3428070"/>
            <a:ext cx="323850" cy="936625"/>
          </a:xfrm>
          <a:prstGeom prst="upDownArrow">
            <a:avLst>
              <a:gd name="adj1" fmla="val 50000"/>
              <a:gd name="adj2" fmla="val 50050"/>
            </a:avLst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sz="1800"/>
          </a:p>
        </p:txBody>
      </p:sp>
      <p:pic>
        <p:nvPicPr>
          <p:cNvPr id="8199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63" y="2416832"/>
            <a:ext cx="3265487" cy="266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6418263" y="2139020"/>
            <a:ext cx="1190625" cy="3381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de-DE" sz="1600" b="1" i="1" dirty="0">
                <a:latin typeface="+mn-lt"/>
              </a:rPr>
              <a:t> C</a:t>
            </a:r>
            <a:r>
              <a:rPr lang="de-DE" sz="1600" b="1" i="1" baseline="-25000" dirty="0">
                <a:latin typeface="+mn-lt"/>
              </a:rPr>
              <a:t>C</a:t>
            </a:r>
            <a:r>
              <a:rPr lang="de-DE" sz="1600" b="1" i="1" dirty="0">
                <a:latin typeface="+mn-lt"/>
              </a:rPr>
              <a:t>=0.50%</a:t>
            </a:r>
            <a:endParaRPr lang="en-GB" sz="1600" b="1" i="1" dirty="0">
              <a:latin typeface="+mn-lt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408738" y="3242332"/>
            <a:ext cx="11906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de-DE" sz="1600" b="1" i="1" dirty="0">
                <a:solidFill>
                  <a:srgbClr val="FF0000"/>
                </a:solidFill>
                <a:latin typeface="+mn-lt"/>
              </a:rPr>
              <a:t> C</a:t>
            </a:r>
            <a:r>
              <a:rPr lang="de-DE" sz="1600" b="1" i="1" baseline="-25000" dirty="0">
                <a:solidFill>
                  <a:srgbClr val="FF0000"/>
                </a:solidFill>
                <a:latin typeface="+mn-lt"/>
              </a:rPr>
              <a:t>C</a:t>
            </a:r>
            <a:r>
              <a:rPr lang="de-DE" sz="1600" b="1" i="1" dirty="0">
                <a:solidFill>
                  <a:srgbClr val="FF0000"/>
                </a:solidFill>
                <a:latin typeface="+mn-lt"/>
              </a:rPr>
              <a:t>=0.05%</a:t>
            </a:r>
            <a:endParaRPr lang="en-GB" sz="1600" b="1" i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8202" name="Gerade Verbindung mit Pfeil 10"/>
          <p:cNvCxnSpPr>
            <a:cxnSpLocks noChangeShapeType="1"/>
          </p:cNvCxnSpPr>
          <p:nvPr/>
        </p:nvCxnSpPr>
        <p:spPr bwMode="auto">
          <a:xfrm>
            <a:off x="6823075" y="2416832"/>
            <a:ext cx="196850" cy="285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203" name="Gerade Verbindung mit Pfeil 11"/>
          <p:cNvCxnSpPr>
            <a:cxnSpLocks noChangeShapeType="1"/>
          </p:cNvCxnSpPr>
          <p:nvPr/>
        </p:nvCxnSpPr>
        <p:spPr bwMode="auto">
          <a:xfrm>
            <a:off x="6823075" y="3475695"/>
            <a:ext cx="198438" cy="287337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feld 12"/>
          <p:cNvSpPr txBox="1"/>
          <p:nvPr/>
        </p:nvSpPr>
        <p:spPr>
          <a:xfrm>
            <a:off x="2808288" y="3701120"/>
            <a:ext cx="47307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de-DE" dirty="0">
                <a:latin typeface="+mj-lt"/>
              </a:rPr>
              <a:t>x20</a:t>
            </a:r>
            <a:endParaRPr lang="en-GB" dirty="0">
              <a:latin typeface="+mj-lt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5292725" y="1808820"/>
            <a:ext cx="3744913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de-DE" b="1" i="1" dirty="0" err="1">
                <a:latin typeface="+mj-lt"/>
              </a:rPr>
              <a:t>Comparison</a:t>
            </a:r>
            <a:r>
              <a:rPr lang="de-DE" b="1" i="1" dirty="0">
                <a:latin typeface="+mj-lt"/>
              </a:rPr>
              <a:t> </a:t>
            </a:r>
            <a:r>
              <a:rPr lang="de-DE" b="1" i="1" dirty="0" err="1">
                <a:latin typeface="+mj-lt"/>
              </a:rPr>
              <a:t>pulses</a:t>
            </a:r>
            <a:r>
              <a:rPr lang="de-DE" b="1" i="1" dirty="0">
                <a:latin typeface="+mj-lt"/>
              </a:rPr>
              <a:t>: JET-CFC vs. </a:t>
            </a:r>
            <a:r>
              <a:rPr lang="de-DE" b="1" i="1" dirty="0">
                <a:solidFill>
                  <a:srgbClr val="FF0000"/>
                </a:solidFill>
                <a:latin typeface="+mj-lt"/>
              </a:rPr>
              <a:t>JET-ILW</a:t>
            </a:r>
            <a:endParaRPr lang="en-GB" b="1" i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7907594" y="5083832"/>
            <a:ext cx="1063112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de-DE" sz="800" b="1" dirty="0">
                <a:latin typeface="+mn-lt"/>
              </a:rPr>
              <a:t>S. Brezinsek et al.</a:t>
            </a:r>
          </a:p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de-DE" sz="800" b="1" dirty="0">
                <a:latin typeface="+mn-lt"/>
              </a:rPr>
              <a:t>PSI 2012 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3859213" y="5274332"/>
            <a:ext cx="1973262" cy="307975"/>
          </a:xfrm>
          <a:prstGeom prst="rect">
            <a:avLst/>
          </a:prstGeom>
          <a:solidFill>
            <a:srgbClr val="DDDDDD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de-DE" b="1" dirty="0">
                <a:solidFill>
                  <a:schemeClr val="tx2"/>
                </a:solidFill>
                <a:latin typeface="+mn-lt"/>
              </a:rPr>
              <a:t>J. Coenen EXP/P5-04</a:t>
            </a:r>
            <a:endParaRPr lang="en-GB" b="1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82875" y="-36513"/>
            <a:ext cx="6480175" cy="765176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Retention </a:t>
            </a:r>
            <a:r>
              <a:rPr lang="de-DE" dirty="0" err="1" smtClean="0"/>
              <a:t>Mechanisms</a:t>
            </a:r>
            <a:endParaRPr lang="en-GB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773705"/>
            <a:ext cx="4359275" cy="493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538" y="1205505"/>
            <a:ext cx="3124200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1062630"/>
            <a:ext cx="2511425" cy="363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18"/>
          <p:cNvSpPr txBox="1">
            <a:spLocks noChangeArrowheads="1"/>
          </p:cNvSpPr>
          <p:nvPr/>
        </p:nvSpPr>
        <p:spPr bwMode="auto">
          <a:xfrm>
            <a:off x="5427663" y="4851992"/>
            <a:ext cx="3541712" cy="830263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At JET wall temperature: </a:t>
            </a:r>
          </a:p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en-US" sz="1600" dirty="0">
                <a:solidFill>
                  <a:schemeClr val="bg1"/>
                </a:solidFill>
                <a:latin typeface="+mj-lt"/>
              </a:rPr>
              <a:t>fuel content in laboratory Be layers one order lower than in C layers!  </a:t>
            </a:r>
          </a:p>
        </p:txBody>
      </p:sp>
      <p:sp>
        <p:nvSpPr>
          <p:cNvPr id="7" name="Rectangle 2"/>
          <p:cNvSpPr/>
          <p:nvPr/>
        </p:nvSpPr>
        <p:spPr>
          <a:xfrm>
            <a:off x="660737" y="5859270"/>
            <a:ext cx="8117928" cy="584775"/>
          </a:xfrm>
          <a:prstGeom prst="rect">
            <a:avLst/>
          </a:prstGeom>
          <a:solidFill>
            <a:srgbClr val="003366"/>
          </a:solidFill>
          <a:ln w="28575">
            <a:noFill/>
          </a:ln>
        </p:spPr>
        <p:txBody>
          <a:bodyPr wrap="none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r>
              <a:rPr lang="en-GB" sz="1600" b="1" dirty="0">
                <a:solidFill>
                  <a:schemeClr val="bg1"/>
                </a:solidFill>
                <a:latin typeface="+mn-lt"/>
              </a:rPr>
              <a:t>Dynamic retention: </a:t>
            </a:r>
            <a:r>
              <a:rPr lang="en-GB" sz="1600" b="1" dirty="0" smtClean="0">
                <a:solidFill>
                  <a:schemeClr val="bg1"/>
                </a:solidFill>
                <a:latin typeface="+mn-lt"/>
              </a:rPr>
              <a:t>mostly recovered </a:t>
            </a:r>
            <a:r>
              <a:rPr lang="en-GB" sz="1600" b="1" dirty="0">
                <a:solidFill>
                  <a:schemeClr val="bg1"/>
                </a:solidFill>
                <a:latin typeface="+mn-lt"/>
              </a:rPr>
              <a:t>by outgassing in between pulses</a:t>
            </a:r>
          </a:p>
          <a:p>
            <a:pPr>
              <a:buFontTx/>
              <a:buNone/>
              <a:defRPr/>
            </a:pPr>
            <a:r>
              <a:rPr lang="en-GB" sz="1600" b="1" dirty="0">
                <a:solidFill>
                  <a:schemeClr val="bg1"/>
                </a:solidFill>
                <a:latin typeface="+mn-lt"/>
              </a:rPr>
              <a:t>Long term </a:t>
            </a:r>
            <a:r>
              <a:rPr lang="en-GB" sz="1600" b="1" dirty="0" smtClean="0">
                <a:solidFill>
                  <a:schemeClr val="bg1"/>
                </a:solidFill>
                <a:latin typeface="+mn-lt"/>
              </a:rPr>
              <a:t>retention:</a:t>
            </a:r>
            <a:r>
              <a:rPr lang="en-GB" sz="16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GB" sz="1600" b="1" dirty="0" smtClean="0">
                <a:solidFill>
                  <a:schemeClr val="bg1"/>
                </a:solidFill>
                <a:latin typeface="+mn-lt"/>
              </a:rPr>
              <a:t>remains in walls and global gas balance provides upper limit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8169275" y="4467817"/>
            <a:ext cx="7969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de-DE" sz="800" b="1" dirty="0">
                <a:latin typeface="+mn-lt"/>
              </a:rPr>
              <a:t>J. Roth et al.</a:t>
            </a:r>
          </a:p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de-DE" sz="800" b="1" dirty="0">
                <a:latin typeface="+mn-lt"/>
              </a:rPr>
              <a:t>JNM  2009</a:t>
            </a:r>
            <a:endParaRPr lang="en-GB" sz="800" b="1" dirty="0">
              <a:latin typeface="+mn-lt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378575" y="892767"/>
            <a:ext cx="182403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de-DE" sz="2000" b="1" dirty="0">
                <a:solidFill>
                  <a:srgbClr val="3870A8"/>
                </a:solidFill>
                <a:latin typeface="+mn-lt"/>
              </a:rPr>
              <a:t>Codeposition</a:t>
            </a:r>
            <a:endParaRPr lang="en-GB" sz="2000" b="1" dirty="0">
              <a:solidFill>
                <a:srgbClr val="3870A8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82875" y="-36513"/>
            <a:ext cx="6480175" cy="765176"/>
          </a:xfrm>
        </p:spPr>
        <p:txBody>
          <a:bodyPr/>
          <a:lstStyle/>
          <a:p>
            <a:pPr>
              <a:defRPr/>
            </a:pPr>
            <a:r>
              <a:rPr lang="en-US" smtClean="0"/>
              <a:t>Retention Measurement Techniques</a:t>
            </a:r>
            <a:endParaRPr lang="en-US"/>
          </a:p>
        </p:txBody>
      </p:sp>
      <p:graphicFrame>
        <p:nvGraphicFramePr>
          <p:cNvPr id="10244" name="Objekt 3"/>
          <p:cNvGraphicFramePr>
            <a:graphicFrameLocks noChangeAspect="1"/>
          </p:cNvGraphicFramePr>
          <p:nvPr/>
        </p:nvGraphicFramePr>
        <p:xfrm>
          <a:off x="3673475" y="2573338"/>
          <a:ext cx="1611313" cy="237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3" name="Photo Editor Photo" r:id="rId4" imgW="1914286" imgH="2971429" progId="MSPhotoEd.3">
                  <p:embed/>
                </p:oleObj>
              </mc:Choice>
              <mc:Fallback>
                <p:oleObj name="Photo Editor Photo" r:id="rId4" imgW="1914286" imgH="2971429" progId="MSPhotoEd.3">
                  <p:embed/>
                  <p:pic>
                    <p:nvPicPr>
                      <p:cNvPr id="0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3475" y="2573338"/>
                        <a:ext cx="1611313" cy="2376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Pfeil nach links 3"/>
          <p:cNvSpPr>
            <a:spLocks noChangeArrowheads="1"/>
          </p:cNvSpPr>
          <p:nvPr/>
        </p:nvSpPr>
        <p:spPr bwMode="auto">
          <a:xfrm>
            <a:off x="5292725" y="3608388"/>
            <a:ext cx="404813" cy="298450"/>
          </a:xfrm>
          <a:prstGeom prst="leftArrow">
            <a:avLst>
              <a:gd name="adj1" fmla="val 50000"/>
              <a:gd name="adj2" fmla="val 50023"/>
            </a:avLst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" name="Nach oben gebogener Pfeil 4"/>
          <p:cNvSpPr/>
          <p:nvPr/>
        </p:nvSpPr>
        <p:spPr bwMode="auto">
          <a:xfrm flipH="1">
            <a:off x="3252788" y="4373563"/>
            <a:ext cx="611187" cy="314325"/>
          </a:xfrm>
          <a:prstGeom prst="bentUp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10247" name="Pfeil nach links 15"/>
          <p:cNvSpPr>
            <a:spLocks noChangeArrowheads="1"/>
          </p:cNvSpPr>
          <p:nvPr/>
        </p:nvSpPr>
        <p:spPr bwMode="auto">
          <a:xfrm flipH="1">
            <a:off x="4708525" y="4538663"/>
            <a:ext cx="404813" cy="298450"/>
          </a:xfrm>
          <a:prstGeom prst="leftArrow">
            <a:avLst>
              <a:gd name="adj1" fmla="val 50000"/>
              <a:gd name="adj2" fmla="val 50023"/>
            </a:avLst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cxnSp>
        <p:nvCxnSpPr>
          <p:cNvPr id="10248" name="Gerade Verbindung 12"/>
          <p:cNvCxnSpPr>
            <a:cxnSpLocks noChangeShapeType="1"/>
          </p:cNvCxnSpPr>
          <p:nvPr/>
        </p:nvCxnSpPr>
        <p:spPr bwMode="auto">
          <a:xfrm>
            <a:off x="2681288" y="1179513"/>
            <a:ext cx="44450" cy="4905375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49" name="Gerade Verbindung 19"/>
          <p:cNvCxnSpPr>
            <a:cxnSpLocks noChangeShapeType="1"/>
          </p:cNvCxnSpPr>
          <p:nvPr/>
        </p:nvCxnSpPr>
        <p:spPr bwMode="auto">
          <a:xfrm>
            <a:off x="6057900" y="1179513"/>
            <a:ext cx="44450" cy="4905375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feld 22"/>
          <p:cNvSpPr txBox="1"/>
          <p:nvPr/>
        </p:nvSpPr>
        <p:spPr>
          <a:xfrm>
            <a:off x="385763" y="954088"/>
            <a:ext cx="1860550" cy="584200"/>
          </a:xfrm>
          <a:prstGeom prst="rect">
            <a:avLst/>
          </a:prstGeom>
          <a:solidFill>
            <a:srgbClr val="003366"/>
          </a:solidFill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en-US" sz="1600" dirty="0" err="1">
                <a:solidFill>
                  <a:schemeClr val="bg1"/>
                </a:solidFill>
                <a:latin typeface="+mn-lt"/>
              </a:rPr>
              <a:t>Intershot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 </a:t>
            </a:r>
          </a:p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</a:rPr>
              <a:t>gas balance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3535363" y="962025"/>
            <a:ext cx="1858962" cy="584200"/>
          </a:xfrm>
          <a:prstGeom prst="rect">
            <a:avLst/>
          </a:prstGeom>
          <a:solidFill>
            <a:srgbClr val="003366"/>
          </a:solidFill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</a:rPr>
              <a:t>Global </a:t>
            </a:r>
          </a:p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</a:rPr>
              <a:t>gas balance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6926263" y="954088"/>
            <a:ext cx="1858962" cy="584200"/>
          </a:xfrm>
          <a:prstGeom prst="rect">
            <a:avLst/>
          </a:prstGeom>
          <a:solidFill>
            <a:srgbClr val="003366"/>
          </a:solidFill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</a:rPr>
              <a:t>Post mortem</a:t>
            </a:r>
          </a:p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</a:rPr>
              <a:t>analysis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206375" y="1719263"/>
            <a:ext cx="2320925" cy="73818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>
            <a:spAutoFit/>
          </a:bodyPr>
          <a:lstStyle/>
          <a:p>
            <a:pPr marL="285750" indent="-28575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b="1" smtClean="0">
                <a:solidFill>
                  <a:srgbClr val="002060"/>
                </a:solidFill>
                <a:latin typeface="+mn-lt"/>
              </a:rPr>
              <a:t>Single discharge only</a:t>
            </a:r>
          </a:p>
          <a:p>
            <a:pPr marL="285750" indent="-28575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b="1" smtClean="0">
                <a:solidFill>
                  <a:srgbClr val="002060"/>
                </a:solidFill>
                <a:latin typeface="+mn-lt"/>
              </a:rPr>
              <a:t>Transient effect</a:t>
            </a:r>
          </a:p>
          <a:p>
            <a:pPr marL="285750" indent="-28575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b="1" smtClean="0">
                <a:solidFill>
                  <a:srgbClr val="002060"/>
                </a:solidFill>
                <a:latin typeface="+mn-lt"/>
              </a:rPr>
              <a:t>Short-term retention</a:t>
            </a:r>
            <a:endParaRPr lang="en-US" b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2847975" y="1719263"/>
            <a:ext cx="3073400" cy="73818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>
            <a:spAutoFit/>
          </a:bodyPr>
          <a:lstStyle/>
          <a:p>
            <a:pPr marL="285750" indent="-28575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b="1" smtClean="0">
                <a:solidFill>
                  <a:srgbClr val="002060"/>
                </a:solidFill>
                <a:latin typeface="+mn-lt"/>
              </a:rPr>
              <a:t>Multiple identical discharges</a:t>
            </a:r>
          </a:p>
          <a:p>
            <a:pPr marL="285750" indent="-28575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b="1" smtClean="0">
                <a:solidFill>
                  <a:srgbClr val="002060"/>
                </a:solidFill>
                <a:latin typeface="+mn-lt"/>
              </a:rPr>
              <a:t>Includes inter-shot outgassing</a:t>
            </a:r>
          </a:p>
          <a:p>
            <a:pPr marL="285750" indent="-28575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b="1" smtClean="0">
                <a:solidFill>
                  <a:srgbClr val="002060"/>
                </a:solidFill>
                <a:latin typeface="+mn-lt"/>
              </a:rPr>
              <a:t>Long-term retention (1 day)</a:t>
            </a:r>
            <a:endParaRPr lang="en-US" b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6169025" y="1719263"/>
            <a:ext cx="2947988" cy="95408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none">
            <a:spAutoFit/>
          </a:bodyPr>
          <a:lstStyle/>
          <a:p>
            <a:pPr marL="285750" indent="-28575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b="1" smtClean="0">
                <a:solidFill>
                  <a:srgbClr val="002060"/>
                </a:solidFill>
                <a:latin typeface="+mn-lt"/>
              </a:rPr>
              <a:t>All discharges of a campaign</a:t>
            </a:r>
          </a:p>
          <a:p>
            <a:pPr marL="285750" indent="-28575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b="1" smtClean="0">
                <a:solidFill>
                  <a:srgbClr val="002060"/>
                </a:solidFill>
                <a:latin typeface="+mn-lt"/>
              </a:rPr>
              <a:t>Includes outgassing in 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en-US" b="1" smtClean="0">
                <a:solidFill>
                  <a:srgbClr val="002060"/>
                </a:solidFill>
                <a:latin typeface="+mn-lt"/>
              </a:rPr>
              <a:t>      campaign / intervention</a:t>
            </a:r>
          </a:p>
          <a:p>
            <a:pPr marL="285750" indent="-28575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b="1" smtClean="0">
                <a:solidFill>
                  <a:srgbClr val="002060"/>
                </a:solidFill>
                <a:latin typeface="+mn-lt"/>
              </a:rPr>
              <a:t>Long-term retention (1 year)</a:t>
            </a:r>
            <a:endParaRPr lang="en-US" b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5106988" y="2995613"/>
            <a:ext cx="86042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de-DE" b="1" dirty="0">
                <a:solidFill>
                  <a:srgbClr val="3870A8"/>
                </a:solidFill>
                <a:latin typeface="+mn-lt"/>
              </a:rPr>
              <a:t>Gas </a:t>
            </a:r>
          </a:p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de-DE" b="1" dirty="0" err="1">
                <a:solidFill>
                  <a:srgbClr val="3870A8"/>
                </a:solidFill>
                <a:latin typeface="+mn-lt"/>
              </a:rPr>
              <a:t>injected</a:t>
            </a:r>
            <a:endParaRPr lang="en-GB" b="1" dirty="0">
              <a:solidFill>
                <a:srgbClr val="3870A8"/>
              </a:solidFill>
              <a:latin typeface="+mn-lt"/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4178300" y="4914900"/>
            <a:ext cx="1428750" cy="3063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de-DE" b="1" dirty="0">
                <a:solidFill>
                  <a:srgbClr val="008000"/>
                </a:solidFill>
                <a:latin typeface="+mn-lt"/>
              </a:rPr>
              <a:t>Gas </a:t>
            </a:r>
            <a:r>
              <a:rPr lang="de-DE" b="1" dirty="0" err="1">
                <a:solidFill>
                  <a:srgbClr val="008000"/>
                </a:solidFill>
                <a:latin typeface="+mn-lt"/>
              </a:rPr>
              <a:t>recovered</a:t>
            </a:r>
            <a:endParaRPr lang="en-GB" b="1" dirty="0">
              <a:solidFill>
                <a:srgbClr val="008000"/>
              </a:solidFill>
              <a:latin typeface="+mn-lt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2813050" y="3757613"/>
            <a:ext cx="8794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de-DE" b="1" dirty="0">
                <a:solidFill>
                  <a:srgbClr val="3870A8"/>
                </a:solidFill>
                <a:latin typeface="+mn-lt"/>
              </a:rPr>
              <a:t>Gas </a:t>
            </a:r>
          </a:p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de-DE" b="1" dirty="0" err="1">
                <a:solidFill>
                  <a:srgbClr val="3870A8"/>
                </a:solidFill>
                <a:latin typeface="+mn-lt"/>
              </a:rPr>
              <a:t>retained</a:t>
            </a:r>
            <a:endParaRPr lang="en-GB" b="1" dirty="0">
              <a:solidFill>
                <a:srgbClr val="3870A8"/>
              </a:solidFill>
              <a:latin typeface="+mn-lt"/>
            </a:endParaRPr>
          </a:p>
        </p:txBody>
      </p:sp>
      <p:sp>
        <p:nvSpPr>
          <p:cNvPr id="33" name="Nach oben gebogener Pfeil 32"/>
          <p:cNvSpPr/>
          <p:nvPr/>
        </p:nvSpPr>
        <p:spPr bwMode="auto">
          <a:xfrm rot="10800000">
            <a:off x="3106738" y="3451225"/>
            <a:ext cx="585787" cy="314325"/>
          </a:xfrm>
          <a:prstGeom prst="bentUpArrow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21" name="Textfeld 20"/>
          <p:cNvSpPr txBox="1"/>
          <p:nvPr/>
        </p:nvSpPr>
        <p:spPr>
          <a:xfrm>
            <a:off x="2782888" y="5408613"/>
            <a:ext cx="3228975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en-US" b="1" smtClean="0">
                <a:latin typeface="+mn-lt"/>
              </a:rPr>
              <a:t>This contribution:</a:t>
            </a:r>
          </a:p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en-US" b="1" smtClean="0">
                <a:latin typeface="+mn-lt"/>
              </a:rPr>
              <a:t>Upper limit of D remaining in vessel</a:t>
            </a:r>
            <a:endParaRPr lang="en-US" b="1">
              <a:latin typeface="+mn-lt"/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6302375" y="5319713"/>
            <a:ext cx="2814638" cy="7381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en-US" b="1" smtClean="0">
                <a:latin typeface="+mn-lt"/>
              </a:rPr>
              <a:t>Expected in 2013:</a:t>
            </a:r>
          </a:p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en-US" b="1" smtClean="0">
                <a:latin typeface="+mn-lt"/>
              </a:rPr>
              <a:t>D remaining in vessel </a:t>
            </a:r>
          </a:p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en-US" b="1" smtClean="0">
                <a:latin typeface="+mn-lt"/>
              </a:rPr>
              <a:t>in codeposits and implantation</a:t>
            </a:r>
            <a:endParaRPr lang="en-US" b="1">
              <a:latin typeface="+mn-lt"/>
            </a:endParaRPr>
          </a:p>
        </p:txBody>
      </p:sp>
      <p:pic>
        <p:nvPicPr>
          <p:cNvPr id="10262" name="Grafik 33" descr="Bildschirmausschnitt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3" y="3222625"/>
            <a:ext cx="243840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feld 36"/>
          <p:cNvSpPr txBox="1"/>
          <p:nvPr/>
        </p:nvSpPr>
        <p:spPr>
          <a:xfrm>
            <a:off x="6992938" y="2792413"/>
            <a:ext cx="15557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de-DE" sz="1000" dirty="0">
                <a:latin typeface="+mn-lt"/>
              </a:rPr>
              <a:t>JET-C </a:t>
            </a:r>
            <a:r>
              <a:rPr lang="de-DE" sz="1000" dirty="0" err="1">
                <a:latin typeface="+mn-lt"/>
              </a:rPr>
              <a:t>with</a:t>
            </a:r>
            <a:r>
              <a:rPr lang="de-DE" sz="1000" dirty="0">
                <a:latin typeface="+mn-lt"/>
              </a:rPr>
              <a:t> W </a:t>
            </a:r>
            <a:r>
              <a:rPr lang="de-DE" sz="1000" dirty="0" err="1">
                <a:latin typeface="+mn-lt"/>
              </a:rPr>
              <a:t>test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stripe</a:t>
            </a:r>
            <a:endParaRPr lang="de-DE" sz="1000" dirty="0">
              <a:latin typeface="+mn-lt"/>
            </a:endParaRPr>
          </a:p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de-DE" sz="1000" dirty="0">
                <a:latin typeface="+mn-lt"/>
              </a:rPr>
              <a:t>on </a:t>
            </a:r>
            <a:r>
              <a:rPr lang="de-DE" sz="1000" dirty="0" err="1">
                <a:latin typeface="+mn-lt"/>
              </a:rPr>
              <a:t>outer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target</a:t>
            </a:r>
            <a:r>
              <a:rPr lang="de-DE" sz="1000" dirty="0">
                <a:latin typeface="+mn-lt"/>
              </a:rPr>
              <a:t> </a:t>
            </a:r>
            <a:r>
              <a:rPr lang="de-DE" sz="1000" dirty="0" err="1">
                <a:latin typeface="+mn-lt"/>
              </a:rPr>
              <a:t>plate</a:t>
            </a:r>
            <a:endParaRPr lang="en-GB" sz="1000" dirty="0">
              <a:latin typeface="+mn-lt"/>
            </a:endParaRPr>
          </a:p>
        </p:txBody>
      </p:sp>
      <p:sp>
        <p:nvSpPr>
          <p:cNvPr id="41" name="Textfeld 40"/>
          <p:cNvSpPr txBox="1"/>
          <p:nvPr/>
        </p:nvSpPr>
        <p:spPr>
          <a:xfrm>
            <a:off x="8004175" y="4914900"/>
            <a:ext cx="112712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de-DE" sz="800" b="1" dirty="0">
                <a:latin typeface="+mn-lt"/>
              </a:rPr>
              <a:t>P. Coad et al.</a:t>
            </a:r>
          </a:p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de-DE" sz="800" b="1" dirty="0">
                <a:latin typeface="+mn-lt"/>
              </a:rPr>
              <a:t>Phys. </a:t>
            </a:r>
            <a:r>
              <a:rPr lang="de-DE" sz="800" b="1" dirty="0" err="1">
                <a:latin typeface="+mn-lt"/>
              </a:rPr>
              <a:t>Scripta</a:t>
            </a:r>
            <a:r>
              <a:rPr lang="de-DE" sz="800" b="1" dirty="0">
                <a:latin typeface="+mn-lt"/>
              </a:rPr>
              <a:t> 2012</a:t>
            </a:r>
            <a:endParaRPr lang="en-GB" sz="800" b="1" dirty="0">
              <a:latin typeface="+mn-lt"/>
            </a:endParaRPr>
          </a:p>
        </p:txBody>
      </p:sp>
      <p:sp>
        <p:nvSpPr>
          <p:cNvPr id="43" name="Textfeld 42"/>
          <p:cNvSpPr txBox="1"/>
          <p:nvPr/>
        </p:nvSpPr>
        <p:spPr>
          <a:xfrm>
            <a:off x="4211638" y="6196013"/>
            <a:ext cx="4168775" cy="338137"/>
          </a:xfrm>
          <a:prstGeom prst="rect">
            <a:avLst/>
          </a:prstGeom>
          <a:solidFill>
            <a:srgbClr val="003366"/>
          </a:solidFill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buFontTx/>
              <a:buNone/>
              <a:defRPr/>
            </a:pPr>
            <a:r>
              <a:rPr lang="en-US" sz="1600" dirty="0">
                <a:solidFill>
                  <a:schemeClr val="bg1"/>
                </a:solidFill>
                <a:latin typeface="+mn-lt"/>
              </a:rPr>
              <a:t>Safety Aspect: Tritium Inventory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2625"/>
          <a:stretch/>
        </p:blipFill>
        <p:spPr bwMode="auto">
          <a:xfrm>
            <a:off x="187300" y="2457450"/>
            <a:ext cx="2340000" cy="3663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21550" y="2519461"/>
            <a:ext cx="401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b="1" dirty="0" smtClean="0">
                <a:solidFill>
                  <a:srgbClr val="CC00CC"/>
                </a:solidFill>
                <a:latin typeface="Symbol" pitchFamily="18" charset="2"/>
              </a:rPr>
              <a:t>G</a:t>
            </a:r>
            <a:r>
              <a:rPr lang="de-DE" b="1" baseline="-25000" dirty="0" smtClean="0">
                <a:solidFill>
                  <a:srgbClr val="CC00CC"/>
                </a:solidFill>
                <a:latin typeface="+mn-lt"/>
              </a:rPr>
              <a:t>in</a:t>
            </a:r>
            <a:endParaRPr lang="en-GB" b="1" baseline="-25000" dirty="0">
              <a:solidFill>
                <a:srgbClr val="CC00CC"/>
              </a:solidFill>
              <a:latin typeface="+mn-lt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490378" y="2792413"/>
            <a:ext cx="4812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b="1" dirty="0" smtClean="0">
                <a:solidFill>
                  <a:srgbClr val="00B050"/>
                </a:solidFill>
                <a:latin typeface="Symbol" pitchFamily="18" charset="2"/>
              </a:rPr>
              <a:t>G</a:t>
            </a:r>
            <a:r>
              <a:rPr lang="de-DE" b="1" baseline="-25000" dirty="0" smtClean="0">
                <a:solidFill>
                  <a:srgbClr val="00B050"/>
                </a:solidFill>
                <a:latin typeface="+mn-lt"/>
              </a:rPr>
              <a:t>out</a:t>
            </a:r>
            <a:endParaRPr lang="en-GB" b="1" baseline="-25000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566555" y="3365599"/>
            <a:ext cx="3609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b="1" dirty="0" smtClean="0">
                <a:solidFill>
                  <a:srgbClr val="FF0000"/>
                </a:solidFill>
                <a:latin typeface="+mn-lt"/>
              </a:rPr>
              <a:t>n</a:t>
            </a:r>
            <a:r>
              <a:rPr lang="de-DE" b="1" baseline="-25000" dirty="0" smtClean="0">
                <a:solidFill>
                  <a:srgbClr val="FF0000"/>
                </a:solidFill>
                <a:latin typeface="+mn-lt"/>
              </a:rPr>
              <a:t>e</a:t>
            </a:r>
            <a:endParaRPr lang="en-GB" b="1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535965" y="4373563"/>
            <a:ext cx="5485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b="1" dirty="0" err="1" smtClean="0">
                <a:solidFill>
                  <a:srgbClr val="0070C0"/>
                </a:solidFill>
                <a:latin typeface="+mn-lt"/>
              </a:rPr>
              <a:t>n</a:t>
            </a:r>
            <a:r>
              <a:rPr lang="de-DE" b="1" baseline="-25000" dirty="0" err="1" smtClean="0">
                <a:solidFill>
                  <a:srgbClr val="0070C0"/>
                </a:solidFill>
                <a:latin typeface="+mn-lt"/>
              </a:rPr>
              <a:t>pres</a:t>
            </a:r>
            <a:endParaRPr lang="en-GB" b="1" baseline="-250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566555" y="5165824"/>
            <a:ext cx="5212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de-DE" b="1" dirty="0" err="1" smtClean="0">
                <a:latin typeface="Symbol" pitchFamily="18" charset="2"/>
              </a:rPr>
              <a:t>f</a:t>
            </a:r>
            <a:r>
              <a:rPr lang="de-DE" b="1" dirty="0" err="1" smtClean="0">
                <a:latin typeface="+mn-lt"/>
              </a:rPr>
              <a:t>D</a:t>
            </a:r>
            <a:r>
              <a:rPr lang="de-DE" b="1" dirty="0" err="1" smtClean="0">
                <a:latin typeface="Symbol" pitchFamily="18" charset="2"/>
              </a:rPr>
              <a:t>a</a:t>
            </a:r>
            <a:endParaRPr lang="en-GB" b="1" baseline="-25000" dirty="0">
              <a:latin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2797175" y="855663"/>
          <a:ext cx="2343150" cy="345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2" name="Photo Editor Photo" r:id="rId3" imgW="1914286" imgH="2971429" progId="MSPhotoEd.3">
                  <p:embed/>
                </p:oleObj>
              </mc:Choice>
              <mc:Fallback>
                <p:oleObj name="Photo Editor Photo" r:id="rId3" imgW="1914286" imgH="2971429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7175" y="855663"/>
                        <a:ext cx="2343150" cy="3455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7" name="Line 3"/>
          <p:cNvSpPr>
            <a:spLocks noChangeShapeType="1"/>
          </p:cNvSpPr>
          <p:nvPr/>
        </p:nvSpPr>
        <p:spPr bwMode="auto">
          <a:xfrm flipH="1" flipV="1">
            <a:off x="4824413" y="2470150"/>
            <a:ext cx="576262" cy="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5514975" y="2203450"/>
            <a:ext cx="3175000" cy="639763"/>
          </a:xfrm>
          <a:prstGeom prst="rect">
            <a:avLst/>
          </a:prstGeom>
          <a:solidFill>
            <a:srgbClr val="00B0F0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lIns="85541" tIns="42771" rIns="85541" bIns="42771">
            <a:spAutoFit/>
          </a:bodyPr>
          <a:lstStyle>
            <a:lvl1pPr defTabSz="855663"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defTabSz="855663"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defTabSz="855663"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defTabSz="855663"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defTabSz="855663"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defTabSz="855663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defTabSz="855663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defTabSz="855663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defTabSz="855663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b="1">
                <a:solidFill>
                  <a:schemeClr val="bg1"/>
                </a:solidFill>
                <a:latin typeface="Arial" charset="0"/>
              </a:rPr>
              <a:t>Calibrated particle source</a:t>
            </a:r>
          </a:p>
          <a:p>
            <a:pPr algn="ctr" eaLnBrk="1" hangingPunct="1">
              <a:buFontTx/>
              <a:buNone/>
            </a:pPr>
            <a:r>
              <a:rPr lang="de-DE" b="1">
                <a:solidFill>
                  <a:schemeClr val="bg1"/>
                </a:solidFill>
                <a:latin typeface="Arial" charset="0"/>
              </a:rPr>
              <a:t>(here: gas injection modules)</a:t>
            </a:r>
            <a:endParaRPr lang="en-GB" b="1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 flipH="1" flipV="1">
            <a:off x="2484438" y="2433638"/>
            <a:ext cx="4318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 flipV="1">
            <a:off x="4067175" y="3925888"/>
            <a:ext cx="576263" cy="17462"/>
          </a:xfrm>
          <a:prstGeom prst="line">
            <a:avLst/>
          </a:prstGeom>
          <a:noFill/>
          <a:ln w="7620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4810125" y="3749675"/>
            <a:ext cx="4046538" cy="301625"/>
          </a:xfrm>
          <a:prstGeom prst="rect">
            <a:avLst/>
          </a:prstGeom>
          <a:solidFill>
            <a:srgbClr val="00B050"/>
          </a:solidFill>
          <a:ln w="25400">
            <a:solidFill>
              <a:schemeClr val="bg1"/>
            </a:solidFill>
            <a:miter lim="800000"/>
            <a:headEnd/>
            <a:tailEnd/>
          </a:ln>
        </p:spPr>
        <p:txBody>
          <a:bodyPr lIns="85541" tIns="42771" rIns="85541" bIns="42771">
            <a:spAutoFit/>
          </a:bodyPr>
          <a:lstStyle>
            <a:lvl1pPr defTabSz="855663"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defTabSz="855663"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defTabSz="855663"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defTabSz="855663"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defTabSz="855663"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defTabSz="855663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defTabSz="855663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defTabSz="855663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defTabSz="855663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b="1">
                <a:solidFill>
                  <a:schemeClr val="bg1"/>
                </a:solidFill>
                <a:latin typeface="Arial" charset="0"/>
              </a:rPr>
              <a:t>Gas collection on divertor cryo pumps 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201613" y="1916113"/>
            <a:ext cx="2281237" cy="1209675"/>
          </a:xfrm>
          <a:prstGeom prst="rect">
            <a:avLst/>
          </a:prstGeom>
          <a:solidFill>
            <a:srgbClr val="FF0000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lIns="85541" tIns="42771" rIns="85541" bIns="42771">
            <a:spAutoFit/>
          </a:bodyPr>
          <a:lstStyle>
            <a:lvl1pPr defTabSz="855663"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defTabSz="855663"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defTabSz="855663"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defTabSz="855663"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defTabSz="855663"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defTabSz="855663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defTabSz="855663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defTabSz="855663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defTabSz="855663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b="1">
                <a:solidFill>
                  <a:schemeClr val="bg1"/>
                </a:solidFill>
                <a:latin typeface="Arial" charset="0"/>
              </a:rPr>
              <a:t>Fuel retention: </a:t>
            </a:r>
            <a:endParaRPr lang="en-GB" sz="1600" b="1">
              <a:solidFill>
                <a:schemeClr val="bg1"/>
              </a:solidFill>
              <a:latin typeface="Arial" charset="0"/>
            </a:endParaRPr>
          </a:p>
          <a:p>
            <a:pPr algn="ctr" eaLnBrk="1" hangingPunct="1">
              <a:buFontTx/>
              <a:buNone/>
            </a:pPr>
            <a:r>
              <a:rPr lang="en-GB" b="1">
                <a:solidFill>
                  <a:schemeClr val="bg1"/>
                </a:solidFill>
                <a:latin typeface="Arial" charset="0"/>
              </a:rPr>
              <a:t>long (co-deposition and implantation) +</a:t>
            </a:r>
          </a:p>
          <a:p>
            <a:pPr algn="ctr" eaLnBrk="1" hangingPunct="1">
              <a:buFontTx/>
              <a:buNone/>
            </a:pPr>
            <a:r>
              <a:rPr lang="en-GB" b="1">
                <a:solidFill>
                  <a:schemeClr val="bg1"/>
                </a:solidFill>
                <a:latin typeface="Arial" charset="0"/>
              </a:rPr>
              <a:t>short</a:t>
            </a:r>
            <a:r>
              <a:rPr lang="en-GB" sz="1600" b="1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GB" b="1">
                <a:solidFill>
                  <a:schemeClr val="bg1"/>
                </a:solidFill>
                <a:latin typeface="Arial" charset="0"/>
              </a:rPr>
              <a:t>term (surface)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080000" y="1555750"/>
            <a:ext cx="4002088" cy="523875"/>
          </a:xfrm>
          <a:prstGeom prst="rect">
            <a:avLst/>
          </a:prstGeom>
          <a:solidFill>
            <a:srgbClr val="003366"/>
          </a:solidFill>
          <a:ln w="222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algn="ctr" eaLnBrk="0" hangingPunct="0">
              <a:spcBef>
                <a:spcPts val="0"/>
              </a:spcBef>
              <a:buFontTx/>
              <a:buNone/>
              <a:defRPr/>
            </a:pPr>
            <a:r>
              <a:rPr lang="en-US" b="1" dirty="0">
                <a:solidFill>
                  <a:schemeClr val="bg1"/>
                </a:solidFill>
                <a:latin typeface="+mn-lt"/>
                <a:cs typeface="+mn-cs"/>
                <a:sym typeface="Wingdings" pitchFamily="2" charset="2"/>
              </a:rPr>
              <a:t>Repeat sets identical discharges</a:t>
            </a:r>
          </a:p>
          <a:p>
            <a:pPr algn="ctr" eaLnBrk="0" hangingPunct="0">
              <a:spcBef>
                <a:spcPts val="0"/>
              </a:spcBef>
              <a:buFontTx/>
              <a:buNone/>
              <a:defRPr/>
            </a:pPr>
            <a:r>
              <a:rPr lang="en-US" b="1" dirty="0">
                <a:solidFill>
                  <a:schemeClr val="bg1"/>
                </a:solidFill>
                <a:latin typeface="+mn-lt"/>
                <a:cs typeface="+mn-cs"/>
                <a:sym typeface="Wingdings" pitchFamily="2" charset="2"/>
              </a:rPr>
              <a:t>Typical: 10-35 =&gt; one day of operation</a:t>
            </a:r>
            <a:endParaRPr lang="en-GB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1274" name="Line 11"/>
          <p:cNvSpPr>
            <a:spLocks noChangeShapeType="1"/>
          </p:cNvSpPr>
          <p:nvPr/>
        </p:nvSpPr>
        <p:spPr bwMode="auto">
          <a:xfrm flipH="1" flipV="1">
            <a:off x="1368425" y="3284538"/>
            <a:ext cx="0" cy="68421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75" name="Text Box 12"/>
          <p:cNvSpPr txBox="1">
            <a:spLocks noChangeArrowheads="1"/>
          </p:cNvSpPr>
          <p:nvPr/>
        </p:nvSpPr>
        <p:spPr bwMode="auto">
          <a:xfrm>
            <a:off x="227013" y="4184650"/>
            <a:ext cx="8629650" cy="3016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85541" tIns="42771" rIns="85541" bIns="42771">
            <a:spAutoFit/>
          </a:bodyPr>
          <a:lstStyle>
            <a:lvl1pPr defTabSz="855663"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defTabSz="855663"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defTabSz="855663"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defTabSz="855663"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defTabSz="855663" eaLnBrk="0" hangingPunct="0"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defTabSz="855663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defTabSz="855663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defTabSz="855663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defTabSz="855663" eaLnBrk="0" fontAlgn="base" hangingPunct="0">
              <a:spcBef>
                <a:spcPct val="50000"/>
              </a:spcBef>
              <a:spcAft>
                <a:spcPct val="0"/>
              </a:spcAft>
              <a:buChar char="-"/>
              <a:defRPr sz="14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b="1">
                <a:solidFill>
                  <a:srgbClr val="0000FF"/>
                </a:solidFill>
                <a:latin typeface="Arial" charset="0"/>
              </a:rPr>
              <a:t>Injected gas </a:t>
            </a:r>
            <a:r>
              <a:rPr lang="en-GB" b="1">
                <a:latin typeface="Arial" charset="0"/>
              </a:rPr>
              <a:t>=</a:t>
            </a:r>
            <a:r>
              <a:rPr lang="en-GB" b="1">
                <a:solidFill>
                  <a:srgbClr val="0000FF"/>
                </a:solidFill>
                <a:latin typeface="Arial" charset="0"/>
              </a:rPr>
              <a:t> </a:t>
            </a:r>
            <a:r>
              <a:rPr lang="en-GB" b="1">
                <a:solidFill>
                  <a:srgbClr val="00B050"/>
                </a:solidFill>
                <a:latin typeface="Arial" charset="0"/>
              </a:rPr>
              <a:t>Pumped gas+ Short term retention </a:t>
            </a:r>
            <a:r>
              <a:rPr lang="en-GB" b="1">
                <a:latin typeface="Arial" charset="0"/>
              </a:rPr>
              <a:t>+ </a:t>
            </a:r>
            <a:r>
              <a:rPr lang="en-GB" b="1">
                <a:solidFill>
                  <a:srgbClr val="FF0000"/>
                </a:solidFill>
                <a:latin typeface="Arial" charset="0"/>
              </a:rPr>
              <a:t>Long term retention</a:t>
            </a: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5080000" y="908050"/>
            <a:ext cx="4002088" cy="523875"/>
          </a:xfrm>
          <a:prstGeom prst="rect">
            <a:avLst/>
          </a:prstGeom>
          <a:solidFill>
            <a:srgbClr val="003366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0" tIns="45714" rIns="91429" bIns="45714">
            <a:spAutoFit/>
          </a:bodyPr>
          <a:lstStyle/>
          <a:p>
            <a:pPr algn="ctr" defTabSz="190500" eaLnBrk="0" hangingPunct="0">
              <a:spcBef>
                <a:spcPts val="0"/>
              </a:spcBef>
              <a:buFontTx/>
              <a:buNone/>
              <a:defRPr/>
            </a:pPr>
            <a:r>
              <a:rPr lang="en-US" b="1" dirty="0">
                <a:solidFill>
                  <a:schemeClr val="bg1"/>
                </a:solidFill>
                <a:latin typeface="+mn-lt"/>
                <a:cs typeface="+mn-cs"/>
                <a:sym typeface="Wingdings" pitchFamily="2" charset="2"/>
              </a:rPr>
              <a:t>Regeneration of cryogenic pumps before and after experiment</a:t>
            </a:r>
          </a:p>
        </p:txBody>
      </p:sp>
      <p:sp>
        <p:nvSpPr>
          <p:cNvPr id="11277" name="Line 15"/>
          <p:cNvSpPr>
            <a:spLocks noChangeShapeType="1"/>
          </p:cNvSpPr>
          <p:nvPr/>
        </p:nvSpPr>
        <p:spPr bwMode="auto">
          <a:xfrm flipH="1">
            <a:off x="1343025" y="3968750"/>
            <a:ext cx="1963738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/>
          <a:p>
            <a:endParaRPr lang="en-GB"/>
          </a:p>
        </p:txBody>
      </p:sp>
      <p:sp>
        <p:nvSpPr>
          <p:cNvPr id="16" name="Textfeld 15"/>
          <p:cNvSpPr txBox="1"/>
          <p:nvPr/>
        </p:nvSpPr>
        <p:spPr>
          <a:xfrm>
            <a:off x="7848600" y="4468813"/>
            <a:ext cx="1211263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buFontTx/>
              <a:buNone/>
              <a:defRPr/>
            </a:pPr>
            <a:r>
              <a:rPr lang="de-DE" sz="800" b="1" dirty="0">
                <a:latin typeface="+mj-lt"/>
              </a:rPr>
              <a:t>T. Loarer, V. Philipps</a:t>
            </a:r>
          </a:p>
          <a:p>
            <a:pPr>
              <a:buFontTx/>
              <a:buNone/>
              <a:defRPr/>
            </a:pPr>
            <a:r>
              <a:rPr lang="de-DE" sz="800" b="1" dirty="0">
                <a:latin typeface="+mj-lt"/>
              </a:rPr>
              <a:t>JNM 2010, PSI 2012</a:t>
            </a:r>
            <a:endParaRPr lang="en-GB" sz="800" b="1" dirty="0">
              <a:latin typeface="+mj-lt"/>
            </a:endParaRP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111125" y="4829175"/>
            <a:ext cx="8893175" cy="1076325"/>
          </a:xfrm>
          <a:prstGeom prst="rect">
            <a:avLst/>
          </a:prstGeom>
          <a:solidFill>
            <a:srgbClr val="003366"/>
          </a:solidFill>
          <a:ln w="222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lIns="91429" tIns="45714" rIns="91429" bIns="45714">
            <a:spAutoFit/>
          </a:bodyPr>
          <a:lstStyle/>
          <a:p>
            <a:pPr indent="-342900" eaLnBrk="0" hangingPunct="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1600">
                <a:solidFill>
                  <a:schemeClr val="bg1"/>
                </a:solidFill>
                <a:latin typeface="+mn-lt"/>
                <a:cs typeface="+mn-cs"/>
                <a:sym typeface="Wingdings" pitchFamily="2" charset="2"/>
              </a:rPr>
              <a:t>Variant 1: ohmic / L-mode =&gt; divertor cryo pumps only – rest closed (standard)</a:t>
            </a:r>
          </a:p>
          <a:p>
            <a:pPr indent="-342900" eaLnBrk="0" hangingPunct="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1600">
                <a:solidFill>
                  <a:schemeClr val="bg1"/>
                </a:solidFill>
                <a:latin typeface="+mn-lt"/>
                <a:cs typeface="+mn-cs"/>
                <a:sym typeface="Wingdings" pitchFamily="2" charset="2"/>
              </a:rPr>
              <a:t>Variant 2: higher statistics / L-mode =&gt; turbo molecular pumps only – rest closed</a:t>
            </a:r>
          </a:p>
          <a:p>
            <a:pPr indent="-342900" eaLnBrk="0" hangingPunct="0">
              <a:spcBef>
                <a:spcPts val="0"/>
              </a:spcBef>
              <a:buFont typeface="Wingdings" pitchFamily="2" charset="2"/>
              <a:buChar char="§"/>
              <a:defRPr/>
            </a:pPr>
            <a:r>
              <a:rPr lang="en-US" sz="1600">
                <a:solidFill>
                  <a:schemeClr val="bg1"/>
                </a:solidFill>
                <a:latin typeface="+mn-lt"/>
                <a:cs typeface="+mn-cs"/>
                <a:sym typeface="Wingdings" pitchFamily="2" charset="2"/>
              </a:rPr>
              <a:t>Variant 3: H-mode =&gt; divertor and NBI cryo pumps  =&gt; fraction of gas pumped by NB cryo is    </a:t>
            </a:r>
          </a:p>
          <a:p>
            <a:pPr eaLnBrk="0" hangingPunct="0">
              <a:spcBef>
                <a:spcPts val="0"/>
              </a:spcBef>
              <a:buFontTx/>
              <a:buNone/>
              <a:defRPr/>
            </a:pPr>
            <a:r>
              <a:rPr lang="en-US" sz="1600">
                <a:solidFill>
                  <a:schemeClr val="bg1"/>
                </a:solidFill>
                <a:latin typeface="+mn-lt"/>
                <a:cs typeface="+mn-cs"/>
                <a:sym typeface="Wingdings" pitchFamily="2" charset="2"/>
              </a:rPr>
              <a:t>      calculated from pumping speed ratio with divertor cryo pump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2682875" y="-36513"/>
            <a:ext cx="6480175" cy="765176"/>
          </a:xfrm>
        </p:spPr>
        <p:txBody>
          <a:bodyPr/>
          <a:lstStyle/>
          <a:p>
            <a:pPr>
              <a:defRPr/>
            </a:pPr>
            <a:r>
              <a:rPr lang="de-DE" dirty="0"/>
              <a:t>Global Gas Balance Measurements</a:t>
            </a:r>
            <a:endParaRPr lang="en-GB" dirty="0"/>
          </a:p>
        </p:txBody>
      </p:sp>
      <p:sp>
        <p:nvSpPr>
          <p:cNvPr id="20" name="Textfeld 19"/>
          <p:cNvSpPr txBox="1"/>
          <p:nvPr/>
        </p:nvSpPr>
        <p:spPr>
          <a:xfrm>
            <a:off x="1457325" y="5965825"/>
            <a:ext cx="6131807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  <a:buFontTx/>
              <a:buNone/>
              <a:defRPr/>
            </a:pPr>
            <a:r>
              <a:rPr lang="en-US" b="1" dirty="0" smtClean="0">
                <a:solidFill>
                  <a:srgbClr val="003366"/>
                </a:solidFill>
                <a:latin typeface="+mn-lt"/>
              </a:rPr>
              <a:t>                Better than 1.2% measured in </a:t>
            </a:r>
            <a:r>
              <a:rPr lang="en-US" b="1" dirty="0" err="1" smtClean="0">
                <a:solidFill>
                  <a:srgbClr val="003366"/>
                </a:solidFill>
                <a:latin typeface="+mn-lt"/>
              </a:rPr>
              <a:t>mulitple</a:t>
            </a:r>
            <a:r>
              <a:rPr lang="en-US" b="1" dirty="0" smtClean="0">
                <a:solidFill>
                  <a:srgbClr val="003366"/>
                </a:solidFill>
                <a:latin typeface="+mn-lt"/>
              </a:rPr>
              <a:t> reference calibrations</a:t>
            </a:r>
          </a:p>
          <a:p>
            <a:pPr>
              <a:spcBef>
                <a:spcPts val="0"/>
              </a:spcBef>
              <a:buFontTx/>
              <a:buNone/>
              <a:defRPr/>
            </a:pPr>
            <a:r>
              <a:rPr lang="en-US" b="1" dirty="0" smtClean="0">
                <a:solidFill>
                  <a:srgbClr val="003366"/>
                </a:solidFill>
                <a:latin typeface="+mn-lt"/>
              </a:rPr>
              <a:t>                 with temperature monitoring at gas injection side</a:t>
            </a:r>
            <a:endParaRPr lang="en-US" b="1" dirty="0">
              <a:solidFill>
                <a:srgbClr val="003366"/>
              </a:solidFill>
              <a:latin typeface="+mn-lt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908050" y="6073775"/>
            <a:ext cx="10903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None/>
              <a:defRPr/>
            </a:pPr>
            <a:r>
              <a:rPr lang="en-US" b="1" dirty="0" smtClean="0">
                <a:solidFill>
                  <a:srgbClr val="003366"/>
                </a:solidFill>
                <a:latin typeface="+mn-lt"/>
              </a:rPr>
              <a:t>Precision</a:t>
            </a:r>
            <a:r>
              <a:rPr lang="en-US" dirty="0" smtClean="0">
                <a:solidFill>
                  <a:srgbClr val="003366"/>
                </a:solidFill>
                <a:latin typeface="+mn-lt"/>
              </a:rPr>
              <a:t>: </a:t>
            </a:r>
            <a:endParaRPr lang="en-US" dirty="0">
              <a:solidFill>
                <a:srgbClr val="003366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/>
      <p:bldP spid="21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-"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-"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1897</Words>
  <Application>Microsoft Office PowerPoint</Application>
  <PresentationFormat>On-screen Show (4:3)</PresentationFormat>
  <Paragraphs>307</Paragraphs>
  <Slides>18</Slides>
  <Notes>3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Default Design</vt:lpstr>
      <vt:lpstr>Photo Editor Photo</vt:lpstr>
      <vt:lpstr>Graph</vt:lpstr>
      <vt:lpstr>PowerPoint Presentation</vt:lpstr>
      <vt:lpstr>Contributors</vt:lpstr>
      <vt:lpstr>Outline</vt:lpstr>
      <vt:lpstr>Material Combinations in ITER</vt:lpstr>
      <vt:lpstr>Metallic Walls: ITER-Like Wall at JET</vt:lpstr>
      <vt:lpstr>Residual C-content with the JET-ILW</vt:lpstr>
      <vt:lpstr>Retention Mechanisms</vt:lpstr>
      <vt:lpstr>Retention Measurement Techniques</vt:lpstr>
      <vt:lpstr>Global Gas Balance Measurements</vt:lpstr>
      <vt:lpstr>Global Gas Balance Measurements</vt:lpstr>
      <vt:lpstr>Normalisation and Fuel Retention Rates</vt:lpstr>
      <vt:lpstr>Long Term Fuel Retention: Experiments</vt:lpstr>
      <vt:lpstr>Example: type III ELMy H-mode</vt:lpstr>
      <vt:lpstr>Last Experiment before Tile Intervention</vt:lpstr>
      <vt:lpstr>Fuel Retention in ITER</vt:lpstr>
      <vt:lpstr>Summary</vt:lpstr>
      <vt:lpstr>Long Term Outgassing</vt:lpstr>
      <vt:lpstr>Phases During a Discharge </vt:lpstr>
    </vt:vector>
  </TitlesOfParts>
  <Company>UKAEA Culham Division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ejoffrin</dc:creator>
  <cp:lastModifiedBy>Computer User</cp:lastModifiedBy>
  <cp:revision>236</cp:revision>
  <cp:lastPrinted>2012-09-11T08:02:26Z</cp:lastPrinted>
  <dcterms:created xsi:type="dcterms:W3CDTF">2010-05-06T16:56:59Z</dcterms:created>
  <dcterms:modified xsi:type="dcterms:W3CDTF">2012-10-10T15:03:49Z</dcterms:modified>
</cp:coreProperties>
</file>