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379" r:id="rId3"/>
    <p:sldId id="380" r:id="rId4"/>
    <p:sldId id="396" r:id="rId5"/>
    <p:sldId id="381" r:id="rId6"/>
    <p:sldId id="383" r:id="rId7"/>
    <p:sldId id="384" r:id="rId8"/>
    <p:sldId id="385" r:id="rId9"/>
    <p:sldId id="395" r:id="rId10"/>
    <p:sldId id="327" r:id="rId11"/>
    <p:sldId id="394" r:id="rId12"/>
    <p:sldId id="388" r:id="rId13"/>
    <p:sldId id="390" r:id="rId14"/>
    <p:sldId id="389" r:id="rId15"/>
    <p:sldId id="391" r:id="rId16"/>
    <p:sldId id="392" r:id="rId17"/>
    <p:sldId id="393" r:id="rId18"/>
    <p:sldId id="378" r:id="rId19"/>
    <p:sldId id="268" r:id="rId20"/>
  </p:sldIdLst>
  <p:sldSz cx="9144000" cy="6858000" type="screen4x3"/>
  <p:notesSz cx="677545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9A4"/>
    <a:srgbClr val="E8E8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98" autoAdjust="0"/>
    <p:restoredTop sz="99443" autoAdjust="0"/>
  </p:normalViewPr>
  <p:slideViewPr>
    <p:cSldViewPr>
      <p:cViewPr varScale="1">
        <p:scale>
          <a:sx n="79" d="100"/>
          <a:sy n="79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7854" y="0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F3367-8529-4C73-AFAF-BB82F8114BC5}" type="datetimeFigureOut">
              <a:rPr lang="en-US" smtClean="0"/>
              <a:pPr/>
              <a:t>10/9/2012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545" y="4705350"/>
            <a:ext cx="542036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7854" y="9408981"/>
            <a:ext cx="2936028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1EF14-A77B-4F29-8F05-C2C964821A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endParaRPr lang="en-GB" dirty="0" smtClean="0"/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Use preferably the corporate colours</a:t>
            </a:r>
          </a:p>
          <a:p>
            <a:pPr marL="228600" indent="-228600">
              <a:buAutoNum type="arabicPeriod"/>
            </a:pPr>
            <a:r>
              <a:rPr lang="en-GB" dirty="0" smtClean="0"/>
              <a:t>Use the Calibri</a:t>
            </a:r>
            <a:r>
              <a:rPr lang="en-GB" baseline="0" dirty="0" smtClean="0"/>
              <a:t> </a:t>
            </a:r>
            <a:r>
              <a:rPr lang="en-GB" dirty="0" smtClean="0"/>
              <a:t>font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Don't centre text. All body text should be aligned left.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Don't enlarge pictures beyond their actual size/resolution.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Make sure you understand how bulleted lists work.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F14-A77B-4F29-8F05-C2C964821A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41EF14-A77B-4F29-8F05-C2C964821A4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3528" y="2350331"/>
            <a:ext cx="8352928" cy="1077218"/>
          </a:xfrm>
        </p:spPr>
        <p:txBody>
          <a:bodyPr anchor="ctr">
            <a:spAutoFit/>
          </a:bodyPr>
          <a:lstStyle>
            <a:lvl1pPr marL="0" indent="0" algn="ctr">
              <a:buNone/>
              <a:defRPr sz="3200" b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on two lines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23850" y="4155271"/>
            <a:ext cx="8351838" cy="492443"/>
          </a:xfrm>
        </p:spPr>
        <p:txBody>
          <a:bodyPr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r>
              <a:rPr lang="en-GB" dirty="0" smtClean="0">
                <a:ea typeface="+mn-ea"/>
              </a:rPr>
              <a:t>Subtitle or author’s name of the slideshow</a:t>
            </a:r>
            <a:endParaRPr lang="en-US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1237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Footer (</a:t>
            </a:r>
            <a:r>
              <a:rPr lang="en-US" dirty="0" smtClean="0"/>
              <a:t>e.g. date, name of speaker, name of presentation…)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76200" algn="ctr" rotWithShape="0">
                    <a:prstClr val="black">
                      <a:alpha val="52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3850" y="1916832"/>
            <a:ext cx="8424863" cy="4249018"/>
          </a:xfrm>
        </p:spPr>
        <p:txBody>
          <a:bodyPr>
            <a:normAutofit/>
          </a:bodyPr>
          <a:lstStyle>
            <a:lvl1pPr indent="-180000">
              <a:buFont typeface="Arial" pitchFamily="34" charset="0"/>
              <a:buNone/>
              <a:defRPr sz="16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Char char="•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3850" y="1268289"/>
            <a:ext cx="8424863" cy="446276"/>
          </a:xfrm>
          <a:ln w="6350">
            <a:noFill/>
          </a:ln>
        </p:spPr>
        <p:txBody>
          <a:bodyPr>
            <a:spAutoFit/>
          </a:bodyPr>
          <a:lstStyle>
            <a:lvl1pPr marL="0" indent="0">
              <a:defRPr sz="2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908720"/>
            <a:ext cx="9144000" cy="5616624"/>
          </a:xfrm>
          <a:prstGeom prst="rect">
            <a:avLst/>
          </a:prstGeom>
          <a:gradFill>
            <a:gsLst>
              <a:gs pos="0">
                <a:schemeClr val="bg1"/>
              </a:gs>
              <a:gs pos="51000">
                <a:srgbClr val="E8E8E8"/>
              </a:gs>
              <a:gs pos="100000">
                <a:schemeClr val="bg1"/>
              </a:gs>
            </a:gsLst>
          </a:gra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Footer (</a:t>
            </a:r>
            <a:r>
              <a:rPr lang="en-US" smtClean="0"/>
              <a:t>e.g. date, name of speaker, name of presentation…)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3" y="3356793"/>
            <a:ext cx="7704137" cy="576263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600" b="1" i="0" u="none" strike="noStrike" kern="1200" cap="none" spc="0" normalizeH="0" baseline="0" noProof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cs typeface="Arial" pitchFamily="34" charset="0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marL="0" marR="0" lvl="0" indent="0" algn="ctr" defTabSz="914400" rtl="0" eaLnBrk="1" fontAlgn="auto" latinLnBrk="0" hangingPunct="1">
              <a:lnSpc>
                <a:spcPts val="2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smtClean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82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</a:t>
            </a:r>
            <a:r>
              <a:rPr kumimoji="0" lang="en-US" sz="3500" b="1" i="0" u="none" strike="noStrike" kern="1200" cap="none" spc="0" normalizeH="0" baseline="0" noProof="0" dirty="0" smtClean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to edit Master</a:t>
            </a:r>
            <a:r>
              <a:rPr kumimoji="0" lang="en-US" sz="3500" b="1" i="0" u="none" strike="noStrike" kern="1200" cap="none" spc="0" normalizeH="0" baseline="0" noProof="0" dirty="0" smtClean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80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title</a:t>
            </a:r>
            <a:r>
              <a:rPr kumimoji="0" lang="en-US" sz="3500" b="1" i="0" u="none" strike="noStrike" kern="1200" cap="none" spc="0" normalizeH="0" baseline="0" noProof="0" dirty="0" smtClean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r>
              <a:rPr kumimoji="0" lang="en-US" sz="3500" b="1" i="0" u="none" strike="noStrike" kern="1200" cap="none" spc="0" normalizeH="0" baseline="0" noProof="0" dirty="0" smtClean="0">
                <a:ln w="1905">
                  <a:noFill/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4">
                        <a:lumMod val="75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Footer (</a:t>
            </a:r>
            <a:r>
              <a:rPr lang="en-US" dirty="0" smtClean="0"/>
              <a:t>e.g. date, name of speaker, name of presentation…)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23528" y="250969"/>
            <a:ext cx="6336704" cy="45140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3528" y="1268289"/>
            <a:ext cx="8425185" cy="446276"/>
          </a:xfrm>
        </p:spPr>
        <p:txBody>
          <a:bodyPr>
            <a:spAutoFit/>
          </a:bodyPr>
          <a:lstStyle>
            <a:lvl1pPr>
              <a:defRPr sz="2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5"/>
          </p:nvPr>
        </p:nvSpPr>
        <p:spPr>
          <a:xfrm>
            <a:off x="323726" y="1916113"/>
            <a:ext cx="4032250" cy="1528624"/>
          </a:xfrm>
        </p:spPr>
        <p:txBody>
          <a:bodyPr>
            <a:spAutoFit/>
          </a:bodyPr>
          <a:lstStyle>
            <a:lvl1pPr marL="0" indent="-201600">
              <a:buFont typeface="Arial" pitchFamily="34" charset="0"/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6"/>
          </p:nvPr>
        </p:nvSpPr>
        <p:spPr>
          <a:xfrm>
            <a:off x="4716016" y="1916832"/>
            <a:ext cx="4032250" cy="1528624"/>
          </a:xfrm>
        </p:spPr>
        <p:txBody>
          <a:bodyPr>
            <a:sp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Footer (</a:t>
            </a:r>
            <a:r>
              <a:rPr lang="en-US" dirty="0" smtClean="0"/>
              <a:t>e.g. date, name of speaker, name of presentation…)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23528" y="250969"/>
            <a:ext cx="6336704" cy="45140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3850" y="1268289"/>
            <a:ext cx="8424863" cy="446276"/>
          </a:xfrm>
        </p:spPr>
        <p:txBody>
          <a:bodyPr>
            <a:spAutoFit/>
          </a:bodyPr>
          <a:lstStyle>
            <a:lvl1pPr>
              <a:defRPr sz="2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716463" y="5792633"/>
            <a:ext cx="4032000" cy="307777"/>
          </a:xfrm>
        </p:spPr>
        <p:txBody>
          <a:bodyPr wrap="square" anchor="t">
            <a:spAutoFit/>
          </a:bodyPr>
          <a:lstStyle>
            <a:lvl1pPr>
              <a:defRPr sz="1400" i="1">
                <a:solidFill>
                  <a:schemeClr val="accent2">
                    <a:lumMod val="50000"/>
                  </a:schemeClr>
                </a:solidFill>
              </a:defRPr>
            </a:lvl1pPr>
            <a:lvl2pPr algn="l">
              <a:buNone/>
              <a:defRPr sz="1800" baseline="0"/>
            </a:lvl2pPr>
          </a:lstStyle>
          <a:p>
            <a:pPr lvl="0"/>
            <a:r>
              <a:rPr lang="en-GB" dirty="0" smtClean="0"/>
              <a:t>Caption text</a:t>
            </a:r>
            <a:endParaRPr lang="en-US" dirty="0"/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6"/>
          </p:nvPr>
        </p:nvSpPr>
        <p:spPr>
          <a:xfrm>
            <a:off x="323726" y="1916113"/>
            <a:ext cx="4032250" cy="1528624"/>
          </a:xfrm>
        </p:spPr>
        <p:txBody>
          <a:bodyPr>
            <a:spAutoFit/>
          </a:bodyPr>
          <a:lstStyle>
            <a:lvl1pPr indent="-180000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7"/>
          </p:nvPr>
        </p:nvSpPr>
        <p:spPr>
          <a:xfrm>
            <a:off x="4716016" y="1916833"/>
            <a:ext cx="4032250" cy="1528624"/>
          </a:xfrm>
        </p:spPr>
        <p:txBody>
          <a:bodyPr>
            <a:spAutoFit/>
          </a:bodyPr>
          <a:lstStyle>
            <a:lvl1pPr indent="-180000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23528" y="5805264"/>
            <a:ext cx="4032000" cy="307777"/>
          </a:xfrm>
        </p:spPr>
        <p:txBody>
          <a:bodyPr wrap="square" anchor="t">
            <a:spAutoFit/>
          </a:bodyPr>
          <a:lstStyle>
            <a:lvl1pPr>
              <a:defRPr sz="1400" i="1">
                <a:solidFill>
                  <a:schemeClr val="accent2">
                    <a:lumMod val="50000"/>
                  </a:schemeClr>
                </a:solidFill>
              </a:defRPr>
            </a:lvl1pPr>
            <a:lvl2pPr algn="l">
              <a:buNone/>
              <a:defRPr sz="1800" baseline="0"/>
            </a:lvl2pPr>
          </a:lstStyle>
          <a:p>
            <a:pPr lvl="0"/>
            <a:r>
              <a:rPr lang="en-GB" dirty="0" smtClean="0"/>
              <a:t>Caption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0" y="0"/>
            <a:ext cx="9144000" cy="6525344"/>
          </a:xfrm>
        </p:spPr>
        <p:txBody>
          <a:bodyPr/>
          <a:lstStyle>
            <a:lvl1pPr indent="-1800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16052"/>
            <a:ext cx="9144000" cy="369332"/>
          </a:xfrm>
          <a:solidFill>
            <a:schemeClr val="tx2"/>
          </a:solidFill>
        </p:spPr>
        <p:txBody>
          <a:bodyPr wrap="square">
            <a:spAutoFit/>
          </a:bodyPr>
          <a:lstStyle>
            <a:lvl1pPr>
              <a:defRPr sz="1800">
                <a:solidFill>
                  <a:schemeClr val="bg2"/>
                </a:solidFill>
              </a:defRPr>
            </a:lvl1pPr>
            <a:lvl2pPr>
              <a:buNone/>
              <a:defRPr>
                <a:solidFill>
                  <a:schemeClr val="bg2"/>
                </a:solidFill>
              </a:defRPr>
            </a:lvl2pPr>
          </a:lstStyle>
          <a:p>
            <a:pPr lvl="1"/>
            <a:r>
              <a:rPr lang="en-GB" dirty="0" smtClean="0"/>
              <a:t>Caption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Footer (</a:t>
            </a:r>
            <a:r>
              <a:rPr lang="en-US" dirty="0" smtClean="0"/>
              <a:t>e.g. date, name of speaker, name of presentation…)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323528" y="250969"/>
            <a:ext cx="6336704" cy="45140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ig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Footer (</a:t>
            </a:r>
            <a:r>
              <a:rPr lang="en-US" dirty="0" smtClean="0"/>
              <a:t>e.g. date, name of speaker, name of presentation…)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76200" algn="ctr" rotWithShape="0">
                    <a:prstClr val="black">
                      <a:alpha val="52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23850" y="1916832"/>
            <a:ext cx="8424863" cy="4249018"/>
          </a:xfrm>
        </p:spPr>
        <p:txBody>
          <a:bodyPr>
            <a:normAutofit/>
          </a:bodyPr>
          <a:lstStyle>
            <a:lvl1pPr indent="-180000">
              <a:buFont typeface="Arial" pitchFamily="34" charset="0"/>
              <a:buNone/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Font typeface="Arial" pitchFamily="34" charset="0"/>
              <a:buChar char="•"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23850" y="1268289"/>
            <a:ext cx="8424863" cy="446276"/>
          </a:xfrm>
          <a:ln w="6350">
            <a:noFill/>
          </a:ln>
        </p:spPr>
        <p:txBody>
          <a:bodyPr>
            <a:spAutoFit/>
          </a:bodyPr>
          <a:lstStyle>
            <a:lvl1pPr marL="0" indent="0">
              <a:defRPr sz="23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257514"/>
            <a:ext cx="7560840" cy="451406"/>
          </a:xfrm>
        </p:spPr>
        <p:txBody>
          <a:bodyPr/>
          <a:lstStyle>
            <a:lvl1pPr algn="ctr">
              <a:defRPr sz="3200" b="1" cap="none" spc="0">
                <a:ln w="1905"/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78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52000"/>
                    </a:srgbClr>
                  </a:inn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755650" y="3964686"/>
            <a:ext cx="7561263" cy="369332"/>
          </a:xfrm>
        </p:spPr>
        <p:txBody>
          <a:bodyPr anchor="ctr">
            <a:spAutoFit/>
          </a:bodyPr>
          <a:lstStyle>
            <a:lvl1pPr algn="l">
              <a:defRPr b="1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6200000">
                    <a:schemeClr val="tx1">
                      <a:alpha val="54000"/>
                    </a:schemeClr>
                  </a:innerShdw>
                </a:effectLst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50969"/>
            <a:ext cx="6336704" cy="45140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196753"/>
            <a:ext cx="8388000" cy="4929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3528" y="6525344"/>
            <a:ext cx="7632848" cy="3326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 smtClean="0"/>
              <a:t>Footer (</a:t>
            </a:r>
            <a:r>
              <a:rPr lang="en-US" dirty="0" smtClean="0"/>
              <a:t>e.g. date, name of speaker, name of presentation…)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20260"/>
            <a:ext cx="693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B55C215-7F9A-4AB7-8398-183B47447B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1" r:id="rId4"/>
    <p:sldLayoutId id="2147483660" r:id="rId5"/>
    <p:sldLayoutId id="2147483654" r:id="rId6"/>
    <p:sldLayoutId id="2147483655" r:id="rId7"/>
    <p:sldLayoutId id="2147483662" r:id="rId8"/>
    <p:sldLayoutId id="2147483663" r:id="rId9"/>
    <p:sldLayoutId id="2147483665" r:id="rId10"/>
  </p:sldLayoutIdLst>
  <p:timing>
    <p:tnLst>
      <p:par>
        <p:cTn id="1" dur="indefinite" restart="never" nodeType="tmRoot"/>
      </p:par>
    </p:tnLst>
  </p:timing>
  <p:hf hdr="0" dt="0"/>
  <p:txStyles>
    <p:titleStyle>
      <a:lvl1pPr indent="0" algn="l" defTabSz="914400" rtl="0" eaLnBrk="1" latinLnBrk="0" hangingPunct="1">
        <a:lnSpc>
          <a:spcPts val="2800"/>
        </a:lnSpc>
        <a:spcBef>
          <a:spcPct val="0"/>
        </a:spcBef>
        <a:buNone/>
        <a:defRPr sz="2800" b="1" kern="1200" spc="0">
          <a:solidFill>
            <a:schemeClr val="bg2"/>
          </a:solidFill>
          <a:effectLst>
            <a:outerShdw blurRad="63500" algn="ctr" rotWithShape="0">
              <a:prstClr val="black">
                <a:alpha val="50000"/>
              </a:prst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750" indent="-200025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8525" indent="-179388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8888" indent="-180975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17663" indent="-179388" algn="l" defTabSz="914400" rtl="0" eaLnBrk="1" latinLnBrk="0" hangingPunct="1">
        <a:lnSpc>
          <a:spcPct val="100000"/>
        </a:lnSpc>
        <a:spcBef>
          <a:spcPts val="400"/>
        </a:spcBef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4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23528" y="2140017"/>
            <a:ext cx="8352928" cy="1497846"/>
          </a:xfrm>
        </p:spPr>
        <p:txBody>
          <a:bodyPr/>
          <a:lstStyle/>
          <a:p>
            <a:r>
              <a:rPr lang="fr-BE" sz="4400" dirty="0" err="1" smtClean="0"/>
              <a:t>Technology</a:t>
            </a:r>
            <a:r>
              <a:rPr lang="fr-BE" sz="4400" dirty="0" smtClean="0"/>
              <a:t> R&amp;D </a:t>
            </a:r>
            <a:r>
              <a:rPr lang="fr-BE" sz="4400" dirty="0" err="1" smtClean="0"/>
              <a:t>Activities</a:t>
            </a:r>
            <a:endParaRPr lang="fr-BE" sz="4400" dirty="0" smtClean="0"/>
          </a:p>
          <a:p>
            <a:r>
              <a:rPr lang="fr-BE" sz="4400" dirty="0" smtClean="0"/>
              <a:t>for the ITER full-</a:t>
            </a:r>
            <a:r>
              <a:rPr lang="fr-BE" sz="4400" dirty="0" err="1" smtClean="0"/>
              <a:t>Tungsten</a:t>
            </a:r>
            <a:r>
              <a:rPr lang="fr-BE" sz="4400" dirty="0" smtClean="0"/>
              <a:t> Divertor</a:t>
            </a:r>
            <a:endParaRPr lang="en-US" sz="4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23850" y="3915206"/>
            <a:ext cx="8351838" cy="972574"/>
          </a:xfrm>
        </p:spPr>
        <p:txBody>
          <a:bodyPr/>
          <a:lstStyle/>
          <a:p>
            <a:r>
              <a:rPr lang="fr-BE" dirty="0" err="1" smtClean="0"/>
              <a:t>Presented</a:t>
            </a:r>
            <a:r>
              <a:rPr lang="fr-BE" dirty="0" smtClean="0"/>
              <a:t> by Patrick Lorenzetto</a:t>
            </a:r>
          </a:p>
          <a:p>
            <a:r>
              <a:rPr lang="fr-BE" dirty="0" smtClean="0"/>
              <a:t>Fusion for Energy, Barcelona, Spain</a:t>
            </a:r>
            <a:endParaRPr lang="en-US" dirty="0"/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476250" y="5980530"/>
            <a:ext cx="8351838" cy="83099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24</a:t>
            </a:r>
            <a:r>
              <a:rPr kumimoji="0" lang="fr-BE" sz="24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fr-B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IAEA - Fusion</a:t>
            </a:r>
            <a:r>
              <a:rPr kumimoji="0" lang="fr-BE" sz="2400" b="1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Energy </a:t>
            </a:r>
            <a:r>
              <a:rPr kumimoji="0" lang="fr-BE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Conference</a:t>
            </a:r>
            <a:endParaRPr lang="fr-BE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San Diego (CA), 08-13.10.2012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941168"/>
            <a:ext cx="927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i="1" dirty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The views and opinions expressed herein do not necessarily reflect those of the ITER </a:t>
            </a:r>
            <a:r>
              <a:rPr lang="en-US" sz="2000" i="1" dirty="0" smtClean="0">
                <a:solidFill>
                  <a:schemeClr val="bg1">
                    <a:lumMod val="95000"/>
                  </a:schemeClr>
                </a:solidFill>
                <a:latin typeface="Garamond" pitchFamily="18" charset="0"/>
              </a:rPr>
              <a:t>Organization</a:t>
            </a:r>
            <a:endParaRPr lang="en-GB" sz="2000" dirty="0">
              <a:solidFill>
                <a:schemeClr val="bg1">
                  <a:lumMod val="95000"/>
                </a:schemeClr>
              </a:solidFill>
              <a:latin typeface="Garamond" pitchFamily="18" charset="0"/>
            </a:endParaRPr>
          </a:p>
        </p:txBody>
      </p:sp>
      <p:pic>
        <p:nvPicPr>
          <p:cNvPr id="9" name="Picture 8" descr="ITERLogo_NoonYellow_General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332656"/>
            <a:ext cx="2295472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512" y="5157192"/>
          <a:ext cx="7993063" cy="1343744"/>
        </p:xfrm>
        <a:graphic>
          <a:graphicData uri="http://schemas.openxmlformats.org/drawingml/2006/table">
            <a:tbl>
              <a:tblPr/>
              <a:tblGrid>
                <a:gridCol w="2449513"/>
                <a:gridCol w="2268537"/>
                <a:gridCol w="3275013"/>
              </a:tblGrid>
              <a:tr h="5151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1000 cycles at 10 MW/m</a:t>
                      </a:r>
                      <a:r>
                        <a:rPr kumimoji="0" lang="en-US" altLang="zh-CN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3865" marR="3865" marT="38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1000 cycles at 15 MW/m</a:t>
                      </a:r>
                      <a:r>
                        <a:rPr kumimoji="0" lang="en-US" altLang="zh-CN" sz="1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3865" marR="3865" marT="38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300 cycles at 20 MW/m</a:t>
                      </a:r>
                      <a:r>
                        <a:rPr kumimoji="0" lang="en-US" altLang="zh-CN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2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MS PGothic" pitchFamily="34" charset="-128"/>
                      </a:endParaRPr>
                    </a:p>
                  </a:txBody>
                  <a:tcPr marL="3865" marR="3865" marT="38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59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No significant visible effect.</a:t>
                      </a:r>
                    </a:p>
                  </a:txBody>
                  <a:tcPr marL="3865" marR="3865" marT="38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Surface alteration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but no W melting.</a:t>
                      </a:r>
                    </a:p>
                  </a:txBody>
                  <a:tcPr marL="3865" marR="3865" marT="38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W surface cracking with no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</a:t>
                      </a:r>
                      <a:r>
                        <a:rPr kumimoji="0" lang="en-US" altLang="zh-CN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disbonding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at cooling tube interface.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/>
                      </a:r>
                      <a:b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</a:b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 Surface alteration but no W melting.</a:t>
                      </a:r>
                      <a:r>
                        <a:rPr kumimoji="0" lang="en-US" altLang="zh-CN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MS PGothic" pitchFamily="34" charset="-128"/>
                        </a:rPr>
                        <a:t> </a:t>
                      </a:r>
                    </a:p>
                  </a:txBody>
                  <a:tcPr marL="3865" marR="3865" marT="386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9512" y="1052736"/>
            <a:ext cx="36004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266700"/>
            <a:r>
              <a:rPr lang="en-GB" altLang="zh-CN" sz="2000" dirty="0" smtClean="0">
                <a:solidFill>
                  <a:srgbClr val="0069A4"/>
                </a:solidFill>
                <a:ea typeface="Palatino"/>
                <a:cs typeface="Times New Roman" pitchFamily="18" charset="0"/>
              </a:rPr>
              <a:t>Baseline tungsten </a:t>
            </a:r>
            <a:r>
              <a:rPr lang="en-GB" altLang="zh-CN" sz="2000" dirty="0" err="1" smtClean="0">
                <a:solidFill>
                  <a:srgbClr val="0069A4"/>
                </a:solidFill>
                <a:ea typeface="Palatino"/>
                <a:cs typeface="Times New Roman" pitchFamily="18" charset="0"/>
              </a:rPr>
              <a:t>monoblock</a:t>
            </a:r>
            <a:r>
              <a:rPr lang="en-GB" altLang="zh-CN" sz="2000" dirty="0" smtClean="0">
                <a:solidFill>
                  <a:srgbClr val="0069A4"/>
                </a:solidFill>
                <a:ea typeface="Palatino"/>
                <a:cs typeface="Times New Roman" pitchFamily="18" charset="0"/>
              </a:rPr>
              <a:t>  concept  was </a:t>
            </a:r>
            <a:r>
              <a:rPr lang="en-GB" sz="2000" dirty="0" smtClean="0">
                <a:solidFill>
                  <a:srgbClr val="0069A4"/>
                </a:solidFill>
              </a:rPr>
              <a:t>developed for low heat flux values (5 MW/m</a:t>
            </a:r>
            <a:r>
              <a:rPr lang="en-GB" sz="2000" baseline="30000" dirty="0" smtClean="0">
                <a:solidFill>
                  <a:srgbClr val="0069A4"/>
                </a:solidFill>
              </a:rPr>
              <a:t>2</a:t>
            </a:r>
            <a:r>
              <a:rPr lang="en-GB" sz="2000" dirty="0" smtClean="0">
                <a:solidFill>
                  <a:srgbClr val="0069A4"/>
                </a:solidFill>
              </a:rPr>
              <a:t>) representative of the baffle region. </a:t>
            </a:r>
          </a:p>
          <a:p>
            <a:pPr indent="-266700"/>
            <a:r>
              <a:rPr lang="en-GB" sz="2000" dirty="0" smtClean="0">
                <a:solidFill>
                  <a:srgbClr val="0069A4"/>
                </a:solidFill>
              </a:rPr>
              <a:t>However, un-irradiated and irradiated W mock-ups (up to 0.5 </a:t>
            </a:r>
            <a:r>
              <a:rPr lang="en-GB" sz="2000" dirty="0" err="1" smtClean="0">
                <a:solidFill>
                  <a:srgbClr val="0069A4"/>
                </a:solidFill>
              </a:rPr>
              <a:t>dpa</a:t>
            </a:r>
            <a:r>
              <a:rPr lang="en-GB" sz="2000" dirty="0" smtClean="0">
                <a:solidFill>
                  <a:srgbClr val="0069A4"/>
                </a:solidFill>
              </a:rPr>
              <a:t> at 200 </a:t>
            </a:r>
            <a:r>
              <a:rPr lang="en-US" sz="2000" dirty="0" smtClean="0">
                <a:solidFill>
                  <a:srgbClr val="0069A4"/>
                </a:solidFill>
              </a:rPr>
              <a:t>°</a:t>
            </a:r>
            <a:r>
              <a:rPr lang="en-GB" sz="2000" dirty="0" smtClean="0">
                <a:solidFill>
                  <a:srgbClr val="0069A4"/>
                </a:solidFill>
              </a:rPr>
              <a:t>C) with 10 mm inner diameter (ID) cooling pipes sustained thermal fatigue testing at 18-20 MW/m</a:t>
            </a:r>
            <a:r>
              <a:rPr lang="en-GB" sz="2000" baseline="30000" dirty="0" smtClean="0">
                <a:solidFill>
                  <a:srgbClr val="0069A4"/>
                </a:solidFill>
              </a:rPr>
              <a:t>2</a:t>
            </a:r>
            <a:r>
              <a:rPr lang="en-GB" sz="2000" dirty="0" smtClean="0">
                <a:solidFill>
                  <a:srgbClr val="0069A4"/>
                </a:solidFill>
              </a:rPr>
              <a:t> for 1000 cycles.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923928" y="836712"/>
            <a:ext cx="496855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5588" lvl="1" algn="ctr">
              <a:buFont typeface="Monotype Sorts"/>
              <a:buNone/>
              <a:tabLst>
                <a:tab pos="252413" algn="l"/>
              </a:tabLst>
            </a:pPr>
            <a:r>
              <a:rPr lang="en-GB" altLang="zh-CN" sz="2000" b="1" dirty="0">
                <a:solidFill>
                  <a:srgbClr val="0070C0"/>
                </a:solidFill>
                <a:ea typeface="Palatino"/>
                <a:cs typeface="Times New Roman" pitchFamily="18" charset="0"/>
              </a:rPr>
              <a:t>Thermal fatigue </a:t>
            </a:r>
            <a:r>
              <a:rPr lang="en-GB" altLang="zh-CN" sz="2000" b="1" dirty="0" smtClean="0">
                <a:solidFill>
                  <a:srgbClr val="0070C0"/>
                </a:solidFill>
                <a:ea typeface="Palatino"/>
                <a:cs typeface="Times New Roman" pitchFamily="18" charset="0"/>
              </a:rPr>
              <a:t>tests of divertor medium </a:t>
            </a:r>
            <a:r>
              <a:rPr lang="en-GB" altLang="zh-CN" sz="2000" b="1" dirty="0">
                <a:solidFill>
                  <a:srgbClr val="0070C0"/>
                </a:solidFill>
                <a:ea typeface="Palatino"/>
                <a:cs typeface="Times New Roman" pitchFamily="18" charset="0"/>
              </a:rPr>
              <a:t>scale mock-ups </a:t>
            </a:r>
          </a:p>
          <a:p>
            <a:pPr marL="255588" lvl="1" algn="ctr">
              <a:buFont typeface="Monotype Sorts"/>
              <a:buNone/>
              <a:tabLst>
                <a:tab pos="252413" algn="l"/>
              </a:tabLst>
            </a:pPr>
            <a:r>
              <a:rPr lang="en-GB" altLang="zh-CN" b="1" i="1" dirty="0" smtClean="0">
                <a:solidFill>
                  <a:srgbClr val="0070C0"/>
                </a:solidFill>
                <a:ea typeface="Palatino"/>
                <a:cs typeface="Times New Roman" pitchFamily="18" charset="0"/>
              </a:rPr>
              <a:t>(CFC/W divertor design variant, 12 ID pipes)</a:t>
            </a:r>
            <a:endParaRPr lang="en-GB" altLang="zh-CN" b="1" i="1" dirty="0">
              <a:solidFill>
                <a:srgbClr val="0070C0"/>
              </a:solidFill>
              <a:ea typeface="Palatino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4725144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5588" lvl="1" algn="ctr">
              <a:spcBef>
                <a:spcPts val="1200"/>
              </a:spcBef>
              <a:buFont typeface="Monotype Sorts"/>
              <a:buNone/>
              <a:tabLst>
                <a:tab pos="252413" algn="l"/>
              </a:tabLst>
            </a:pPr>
            <a:r>
              <a:rPr lang="en-GB" altLang="zh-CN" sz="1800" b="1" u="sng" dirty="0">
                <a:solidFill>
                  <a:srgbClr val="000000"/>
                </a:solidFill>
                <a:ea typeface="Palatino"/>
                <a:cs typeface="Times New Roman" pitchFamily="18" charset="0"/>
              </a:rPr>
              <a:t>W  surface condition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772816"/>
            <a:ext cx="496776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l="60129" r="1813"/>
          <a:stretch>
            <a:fillRect/>
          </a:stretch>
        </p:blipFill>
        <p:spPr bwMode="auto">
          <a:xfrm>
            <a:off x="8244408" y="4797152"/>
            <a:ext cx="680660" cy="172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6"/>
          <p:cNvCxnSpPr>
            <a:cxnSpLocks noChangeShapeType="1"/>
          </p:cNvCxnSpPr>
          <p:nvPr/>
        </p:nvCxnSpPr>
        <p:spPr bwMode="auto">
          <a:xfrm flipV="1">
            <a:off x="7884368" y="5733257"/>
            <a:ext cx="720080" cy="144015"/>
          </a:xfrm>
          <a:prstGeom prst="straightConnector1">
            <a:avLst/>
          </a:prstGeom>
          <a:noFill/>
          <a:ln w="22225" algn="ctr">
            <a:solidFill>
              <a:srgbClr val="FFC000"/>
            </a:solidFill>
            <a:round/>
            <a:headEnd/>
            <a:tailEnd type="arrow" w="med" len="med"/>
          </a:ln>
        </p:spPr>
      </p:cxnSp>
      <p:sp>
        <p:nvSpPr>
          <p:cNvPr id="19" name="Title 3"/>
          <p:cNvSpPr txBox="1">
            <a:spLocks/>
          </p:cNvSpPr>
          <p:nvPr/>
        </p:nvSpPr>
        <p:spPr>
          <a:xfrm>
            <a:off x="1835696" y="0"/>
            <a:ext cx="5293096" cy="8367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800" i="1" dirty="0" smtClean="0">
                <a:solidFill>
                  <a:schemeClr val="bg2"/>
                </a:solidFill>
              </a:rPr>
              <a:t>EU Domestic Agency R&amp;D activities for the procurement of the IVT </a:t>
            </a:r>
          </a:p>
          <a:p>
            <a:pPr>
              <a:spcBef>
                <a:spcPts val="1200"/>
              </a:spcBef>
            </a:pPr>
            <a:endParaRPr lang="en-GB" sz="2800" i="1" dirty="0" smtClean="0">
              <a:solidFill>
                <a:schemeClr val="bg2"/>
              </a:solidFill>
            </a:endParaRPr>
          </a:p>
        </p:txBody>
      </p:sp>
      <p:sp>
        <p:nvSpPr>
          <p:cNvPr id="20" name="Footer Placeholder 1"/>
          <p:cNvSpPr txBox="1">
            <a:spLocks/>
          </p:cNvSpPr>
          <p:nvPr/>
        </p:nvSpPr>
        <p:spPr>
          <a:xfrm>
            <a:off x="179512" y="6525344"/>
            <a:ext cx="8064896" cy="3326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R&amp;D </a:t>
            </a: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activities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 the ITER full-W divertor – ITR/2-3	   24th IAEA-FEC 2012, San Diego (CA), 08-13.10.2012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6" name="Picture 15" descr="ITERLogo_NoonYellow_GeneralS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0512" cy="9087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835696" y="0"/>
            <a:ext cx="5293096" cy="8367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800" i="1" dirty="0" smtClean="0">
                <a:solidFill>
                  <a:schemeClr val="bg2"/>
                </a:solidFill>
              </a:rPr>
              <a:t>EU Domestic Agency R&amp;D activities for the procurement of the IVT</a:t>
            </a:r>
          </a:p>
          <a:p>
            <a:pPr>
              <a:spcBef>
                <a:spcPts val="1200"/>
              </a:spcBef>
            </a:pPr>
            <a:endParaRPr lang="en-GB" sz="2800" i="1" dirty="0" smtClean="0">
              <a:solidFill>
                <a:schemeClr val="bg2"/>
              </a:solidFill>
            </a:endParaRPr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179512" y="6525344"/>
            <a:ext cx="8064896" cy="3326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R&amp;D </a:t>
            </a: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activities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 the ITER full-W divertor – ITR/2-3	   24th IAEA-FEC 2012, San Diego (CA), 08-13.10.2012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6" name="Picture 3" descr="C:\Documents and Settings\riccabr\Desktop\IVT - PA 172B\MEETINGS\Progress mtg 5  Videoconference\DSCN1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772816"/>
            <a:ext cx="21122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Documents and Settings\riccabr\Desktop\DSCN15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772816"/>
            <a:ext cx="2808312" cy="160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179512" y="908720"/>
            <a:ext cx="87129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Monotype Sorts"/>
              <a:buNone/>
            </a:pPr>
            <a:r>
              <a:rPr lang="en-US" sz="2200" b="1" dirty="0" smtClean="0">
                <a:solidFill>
                  <a:srgbClr val="C00000"/>
                </a:solidFill>
                <a:sym typeface="Symbol"/>
              </a:rPr>
              <a:t>Launching of an extensive  fabrication and testing development program to confirm the manufacturing feasibility</a:t>
            </a:r>
            <a:endParaRPr lang="en-GB" sz="2200" b="1" dirty="0" smtClean="0">
              <a:solidFill>
                <a:srgbClr val="C00000"/>
              </a:solidFill>
              <a:sym typeface="Wingdings" pitchFamily="2" charset="2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52400" y="1916832"/>
            <a:ext cx="348349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Monotype Sorts"/>
              <a:buNone/>
            </a:pPr>
            <a:r>
              <a:rPr lang="en-GB" sz="2000" dirty="0" smtClean="0">
                <a:solidFill>
                  <a:srgbClr val="0070C0"/>
                </a:solidFill>
                <a:sym typeface="Wingdings" pitchFamily="2" charset="2"/>
              </a:rPr>
              <a:t>15 mock-ups  and 2 pre-qualification prototypes by HRP (600 </a:t>
            </a:r>
            <a:r>
              <a:rPr lang="en-US" sz="2000" dirty="0" smtClean="0">
                <a:solidFill>
                  <a:srgbClr val="0070C0"/>
                </a:solidFill>
              </a:rPr>
              <a:t>°</a:t>
            </a:r>
            <a:r>
              <a:rPr lang="en-GB" sz="2000" dirty="0" smtClean="0">
                <a:solidFill>
                  <a:srgbClr val="0070C0"/>
                </a:solidFill>
              </a:rPr>
              <a:t>C</a:t>
            </a:r>
            <a:r>
              <a:rPr lang="en-GB" sz="2000" dirty="0" smtClean="0">
                <a:solidFill>
                  <a:srgbClr val="0070C0"/>
                </a:solidFill>
                <a:sym typeface="Wingdings" pitchFamily="2" charset="2"/>
              </a:rPr>
              <a:t>) at Ansaldo </a:t>
            </a:r>
            <a:r>
              <a:rPr lang="en-GB" sz="2000" dirty="0" err="1" smtClean="0">
                <a:solidFill>
                  <a:srgbClr val="0070C0"/>
                </a:solidFill>
                <a:sym typeface="Wingdings" pitchFamily="2" charset="2"/>
              </a:rPr>
              <a:t>Nucleare</a:t>
            </a:r>
            <a:r>
              <a:rPr lang="en-GB" sz="2000" dirty="0" smtClean="0">
                <a:solidFill>
                  <a:srgbClr val="0070C0"/>
                </a:solidFill>
                <a:sym typeface="Wingdings" pitchFamily="2" charset="2"/>
              </a:rPr>
              <a:t>.</a:t>
            </a:r>
          </a:p>
          <a:p>
            <a:pPr>
              <a:buFont typeface="Monotype Sorts"/>
              <a:buNone/>
            </a:pPr>
            <a:r>
              <a:rPr lang="en-GB" sz="2000" dirty="0" smtClean="0">
                <a:solidFill>
                  <a:srgbClr val="0070C0"/>
                </a:solidFill>
                <a:sym typeface="Wingdings" pitchFamily="2" charset="2"/>
              </a:rPr>
              <a:t>3 different W grades have been used.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179512" y="3645024"/>
            <a:ext cx="32444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Monotype Sorts"/>
              <a:buNone/>
            </a:pPr>
            <a:r>
              <a:rPr lang="en-GB" sz="2000" dirty="0" smtClean="0">
                <a:solidFill>
                  <a:srgbClr val="0070C0"/>
                </a:solidFill>
                <a:sym typeface="Wingdings" pitchFamily="2" charset="2"/>
              </a:rPr>
              <a:t>25 mock-ups  (of 5 different </a:t>
            </a:r>
            <a:r>
              <a:rPr lang="en-GB" sz="2000" dirty="0" err="1" smtClean="0">
                <a:solidFill>
                  <a:srgbClr val="0070C0"/>
                </a:solidFill>
                <a:sym typeface="Wingdings" pitchFamily="2" charset="2"/>
              </a:rPr>
              <a:t>monoblock</a:t>
            </a:r>
            <a:r>
              <a:rPr lang="en-GB" sz="2000" dirty="0" smtClean="0">
                <a:solidFill>
                  <a:srgbClr val="0070C0"/>
                </a:solidFill>
                <a:sym typeface="Wingdings" pitchFamily="2" charset="2"/>
              </a:rPr>
              <a:t> geometries) and 1 pre-qualification prototype by </a:t>
            </a:r>
            <a:r>
              <a:rPr lang="en-GB" sz="2000" dirty="0" err="1" smtClean="0">
                <a:solidFill>
                  <a:srgbClr val="0070C0"/>
                </a:solidFill>
                <a:sym typeface="Wingdings" pitchFamily="2" charset="2"/>
              </a:rPr>
              <a:t>HIPing</a:t>
            </a:r>
            <a:r>
              <a:rPr lang="en-GB" sz="2000" dirty="0" smtClean="0">
                <a:solidFill>
                  <a:srgbClr val="0070C0"/>
                </a:solidFill>
                <a:sym typeface="Wingdings" pitchFamily="2" charset="2"/>
              </a:rPr>
              <a:t> at Plansee.  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179512" y="5229200"/>
            <a:ext cx="33123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Monotype Sorts"/>
              <a:buNone/>
            </a:pPr>
            <a:r>
              <a:rPr lang="en-GB" sz="2000" dirty="0" smtClean="0">
                <a:solidFill>
                  <a:srgbClr val="0070C0"/>
                </a:solidFill>
                <a:sym typeface="Wingdings" pitchFamily="2" charset="2"/>
              </a:rPr>
              <a:t>2 full-scale IVT prototypes by </a:t>
            </a:r>
            <a:r>
              <a:rPr lang="en-GB" sz="2000" dirty="0" err="1" smtClean="0">
                <a:solidFill>
                  <a:srgbClr val="0070C0"/>
                </a:solidFill>
                <a:sym typeface="Wingdings" pitchFamily="2" charset="2"/>
              </a:rPr>
              <a:t>HRPing</a:t>
            </a:r>
            <a:r>
              <a:rPr lang="en-GB" sz="2000" dirty="0" smtClean="0">
                <a:solidFill>
                  <a:srgbClr val="0070C0"/>
                </a:solidFill>
                <a:sym typeface="Wingdings" pitchFamily="2" charset="2"/>
              </a:rPr>
              <a:t> and </a:t>
            </a:r>
            <a:r>
              <a:rPr lang="en-GB" sz="2000" dirty="0" err="1" smtClean="0">
                <a:solidFill>
                  <a:srgbClr val="0070C0"/>
                </a:solidFill>
                <a:sym typeface="Wingdings" pitchFamily="2" charset="2"/>
              </a:rPr>
              <a:t>HIPing</a:t>
            </a:r>
            <a:r>
              <a:rPr lang="en-GB" sz="2000" dirty="0" smtClean="0">
                <a:solidFill>
                  <a:srgbClr val="0070C0"/>
                </a:solidFill>
                <a:sym typeface="Wingdings" pitchFamily="2" charset="2"/>
              </a:rPr>
              <a:t> at Ansaldo and Plansee respectively.  </a:t>
            </a:r>
            <a:endParaRPr lang="en-US" sz="2000" dirty="0">
              <a:solidFill>
                <a:srgbClr val="0070C0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789040"/>
            <a:ext cx="2232248" cy="144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Full W - JPG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4738705" y="4270405"/>
            <a:ext cx="1296144" cy="3069717"/>
          </a:xfrm>
          <a:prstGeom prst="rect">
            <a:avLst/>
          </a:prstGeom>
        </p:spPr>
      </p:pic>
      <p:pic>
        <p:nvPicPr>
          <p:cNvPr id="22" name="Picture 21" descr="ITERLogo_NoonYellow_GeneralSiz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1810512" cy="908720"/>
          </a:xfrm>
          <a:prstGeom prst="rect">
            <a:avLst/>
          </a:prstGeom>
        </p:spPr>
      </p:pic>
      <p:pic>
        <p:nvPicPr>
          <p:cNvPr id="17" name="Picture 16" descr="Plansee MUs_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3789040"/>
            <a:ext cx="1728192" cy="1296144"/>
          </a:xfrm>
          <a:prstGeom prst="rect">
            <a:avLst/>
          </a:prstGeom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6588224" y="5805264"/>
            <a:ext cx="23042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5588" lvl="1">
              <a:spcBef>
                <a:spcPts val="1200"/>
              </a:spcBef>
              <a:buFont typeface="Monotype Sorts"/>
              <a:buNone/>
              <a:tabLst>
                <a:tab pos="252413" algn="l"/>
              </a:tabLst>
            </a:pPr>
            <a:r>
              <a:rPr lang="en-GB" altLang="zh-CN" sz="1600" b="1" dirty="0" smtClean="0">
                <a:solidFill>
                  <a:srgbClr val="0070C0"/>
                </a:solidFill>
                <a:ea typeface="Palatino"/>
                <a:cs typeface="Times New Roman" pitchFamily="18" charset="0"/>
              </a:rPr>
              <a:t>Full-scale prototypes</a:t>
            </a:r>
            <a:endParaRPr lang="en-GB" altLang="zh-CN" sz="1600" b="1" dirty="0">
              <a:solidFill>
                <a:srgbClr val="0070C0"/>
              </a:solidFill>
              <a:ea typeface="Palatino"/>
              <a:cs typeface="Times New Roman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6012160" y="3356992"/>
            <a:ext cx="25922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5588" lvl="1" algn="ctr">
              <a:spcBef>
                <a:spcPts val="1200"/>
              </a:spcBef>
              <a:buFont typeface="Monotype Sorts"/>
              <a:buNone/>
              <a:tabLst>
                <a:tab pos="252413" algn="l"/>
              </a:tabLst>
            </a:pPr>
            <a:r>
              <a:rPr lang="en-GB" altLang="zh-CN" sz="1600" b="1" dirty="0" smtClean="0">
                <a:solidFill>
                  <a:srgbClr val="0070C0"/>
                </a:solidFill>
                <a:ea typeface="Palatino"/>
                <a:cs typeface="Times New Roman" pitchFamily="18" charset="0"/>
              </a:rPr>
              <a:t>Pre-</a:t>
            </a:r>
            <a:r>
              <a:rPr lang="en-GB" altLang="zh-CN" sz="1600" b="1" dirty="0" err="1" smtClean="0">
                <a:solidFill>
                  <a:srgbClr val="0070C0"/>
                </a:solidFill>
                <a:ea typeface="Palatino"/>
                <a:cs typeface="Times New Roman" pitchFamily="18" charset="0"/>
              </a:rPr>
              <a:t>qualif</a:t>
            </a:r>
            <a:r>
              <a:rPr lang="en-GB" altLang="zh-CN" sz="1600" b="1" dirty="0" smtClean="0">
                <a:solidFill>
                  <a:srgbClr val="0070C0"/>
                </a:solidFill>
                <a:ea typeface="Palatino"/>
                <a:cs typeface="Times New Roman" pitchFamily="18" charset="0"/>
              </a:rPr>
              <a:t>. prototypes</a:t>
            </a:r>
            <a:endParaRPr lang="en-GB" altLang="zh-CN" sz="1600" b="1" dirty="0">
              <a:solidFill>
                <a:srgbClr val="0070C0"/>
              </a:solidFill>
              <a:ea typeface="Palatino"/>
              <a:cs typeface="Times New Roman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3635896" y="3356992"/>
            <a:ext cx="22322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55588" lvl="1" algn="ctr">
              <a:spcBef>
                <a:spcPts val="1200"/>
              </a:spcBef>
              <a:buFont typeface="Monotype Sorts"/>
              <a:buNone/>
              <a:tabLst>
                <a:tab pos="252413" algn="l"/>
              </a:tabLst>
            </a:pPr>
            <a:r>
              <a:rPr lang="en-GB" altLang="zh-CN" sz="1600" b="1" dirty="0" smtClean="0">
                <a:solidFill>
                  <a:srgbClr val="0070C0"/>
                </a:solidFill>
                <a:ea typeface="Palatino"/>
                <a:cs typeface="Times New Roman" pitchFamily="18" charset="0"/>
              </a:rPr>
              <a:t>Small scale mock-ups</a:t>
            </a:r>
            <a:endParaRPr lang="en-GB" altLang="zh-CN" sz="1600" b="1" dirty="0">
              <a:solidFill>
                <a:srgbClr val="0070C0"/>
              </a:solidFill>
              <a:ea typeface="Palatino"/>
              <a:cs typeface="Times New Roman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/>
          <p:cNvSpPr txBox="1">
            <a:spLocks/>
          </p:cNvSpPr>
          <p:nvPr/>
        </p:nvSpPr>
        <p:spPr>
          <a:xfrm>
            <a:off x="1835696" y="0"/>
            <a:ext cx="5293096" cy="8367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800" i="1" dirty="0" smtClean="0">
                <a:solidFill>
                  <a:schemeClr val="bg2"/>
                </a:solidFill>
              </a:rPr>
              <a:t>JA Domestic Agency R&amp;D activities for the procurement of the OVT</a:t>
            </a:r>
          </a:p>
        </p:txBody>
      </p:sp>
      <p:sp>
        <p:nvSpPr>
          <p:cNvPr id="18" name="Footer Placeholder 1"/>
          <p:cNvSpPr txBox="1">
            <a:spLocks/>
          </p:cNvSpPr>
          <p:nvPr/>
        </p:nvSpPr>
        <p:spPr>
          <a:xfrm>
            <a:off x="179512" y="6525344"/>
            <a:ext cx="8064896" cy="3326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R&amp;D </a:t>
            </a: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activities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 the ITER full-W divertor – ITR/2-3	   24th IAEA-FEC 2012, San Diego (CA), 08-13.10.2012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8316416" y="6520260"/>
            <a:ext cx="69344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5C215-7F9A-4AB7-8398-183B47447B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コンテンツ プレースホルダー 2"/>
          <p:cNvSpPr txBox="1">
            <a:spLocks/>
          </p:cNvSpPr>
          <p:nvPr/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 algn="ctr">
              <a:spcBef>
                <a:spcPts val="400"/>
              </a:spcBef>
            </a:pPr>
            <a:r>
              <a:rPr kumimoji="1" lang="en-US" altLang="ja-JP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Status of full-tungsten divertor development</a:t>
            </a:r>
          </a:p>
          <a:p>
            <a:pPr lvl="0" algn="ctr">
              <a:spcBef>
                <a:spcPts val="400"/>
              </a:spcBef>
            </a:pPr>
            <a:r>
              <a:rPr kumimoji="1" lang="en-US" altLang="ja-JP" sz="2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JAEA/JADA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1" lang="en-US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In JAEA/JADA</a:t>
            </a:r>
            <a:r>
              <a:rPr kumimoji="0" lang="en-US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, tungsten-armored divertor components have been developed not only for the baffle part of the ITER divertor outer target (OVT) but also for DEMO divertor components.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lang="en-GB" altLang="ja-JP" sz="22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2200" dirty="0" smtClean="0">
                <a:solidFill>
                  <a:srgbClr val="0070C0"/>
                </a:solidFill>
              </a:rPr>
              <a:t>JAEA/JADA has </a:t>
            </a:r>
            <a:r>
              <a:rPr lang="en-US" altLang="ja-JP" sz="2200" dirty="0" smtClean="0">
                <a:solidFill>
                  <a:srgbClr val="0070C0"/>
                </a:solidFill>
              </a:rPr>
              <a:t>ever </a:t>
            </a:r>
            <a:r>
              <a:rPr kumimoji="1" lang="en-US" altLang="ja-JP" sz="2200" dirty="0" smtClean="0">
                <a:solidFill>
                  <a:srgbClr val="0070C0"/>
                </a:solidFill>
              </a:rPr>
              <a:t>developed a small-scale tungsten-armored divertor mock-up which survived a heat flux of 20 MW/m</a:t>
            </a:r>
            <a:r>
              <a:rPr kumimoji="1" lang="en-US" altLang="ja-JP" sz="2200" baseline="30000" dirty="0" smtClean="0">
                <a:solidFill>
                  <a:srgbClr val="0070C0"/>
                </a:solidFill>
              </a:rPr>
              <a:t>2</a:t>
            </a:r>
            <a:r>
              <a:rPr kumimoji="1" lang="en-US" altLang="ja-JP" sz="2200" dirty="0" smtClean="0">
                <a:solidFill>
                  <a:srgbClr val="0070C0"/>
                </a:solidFill>
              </a:rPr>
              <a:t> for 1000 cycles </a:t>
            </a:r>
            <a:r>
              <a:rPr kumimoji="1" lang="en-US" altLang="ja-JP" sz="2200" b="1" i="1" dirty="0" smtClean="0">
                <a:solidFill>
                  <a:srgbClr val="00B050"/>
                </a:solidFill>
              </a:rPr>
              <a:t>(</a:t>
            </a:r>
            <a:r>
              <a:rPr lang="en-US" altLang="ja-JP" sz="2200" b="1" i="1" dirty="0" smtClean="0">
                <a:solidFill>
                  <a:srgbClr val="00B050"/>
                </a:solidFill>
              </a:rPr>
              <a:t>See poster from Y. Seki "ITR/P5-06")</a:t>
            </a:r>
            <a:r>
              <a:rPr lang="en-US" altLang="ja-JP" sz="2200" dirty="0" smtClean="0">
                <a:solidFill>
                  <a:srgbClr val="0070C0"/>
                </a:solidFill>
              </a:rPr>
              <a:t>. However, the specification of the tungsten armor used in this mock-up (HIP-molded tungsten, not rolled one) is slightly different from the ITER requirement</a:t>
            </a:r>
            <a:r>
              <a:rPr kumimoji="0" lang="en-US" altLang="ja-JP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.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Ø"/>
            </a:pPr>
            <a:r>
              <a:rPr lang="en-GB" altLang="ja-JP" sz="2200" dirty="0" smtClean="0">
                <a:solidFill>
                  <a:srgbClr val="0070C0"/>
                </a:solidFill>
              </a:rPr>
              <a:t> </a:t>
            </a:r>
            <a:r>
              <a:rPr lang="en-US" altLang="ja-JP" sz="2200" dirty="0" smtClean="0">
                <a:solidFill>
                  <a:srgbClr val="0070C0"/>
                </a:solidFill>
              </a:rPr>
              <a:t>In 2012, 12 small-scale divertor mock-ups with ITER divertor relevant tungsten armor has been developed and will be HHF tested in 2012-2013 at JAEA/JADA.</a:t>
            </a:r>
            <a:endParaRPr kumimoji="0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7" name="Picture 6" descr="ITERLogo_NoonYellow_General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10512" cy="9087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"/>
          <p:cNvSpPr txBox="1">
            <a:spLocks/>
          </p:cNvSpPr>
          <p:nvPr/>
        </p:nvSpPr>
        <p:spPr>
          <a:xfrm>
            <a:off x="179512" y="6525344"/>
            <a:ext cx="8064896" cy="3326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R&amp;D </a:t>
            </a: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activities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 the ITER full-W divertor – ITR/2-3	   24th IAEA-FEC 2012, San Diego (CA), 08-13.10.2012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8316416" y="6520260"/>
            <a:ext cx="69344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5C215-7F9A-4AB7-8398-183B47447B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835696" y="0"/>
            <a:ext cx="5293096" cy="8367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800" i="1" dirty="0" smtClean="0">
                <a:solidFill>
                  <a:schemeClr val="bg2"/>
                </a:solidFill>
              </a:rPr>
              <a:t>JA Domestic Agency R&amp;D activities for the procurement of the OVT</a:t>
            </a: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07504" y="908720"/>
            <a:ext cx="8856984" cy="37444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GB" sz="2800" b="1" u="sng" dirty="0" smtClean="0">
                <a:solidFill>
                  <a:srgbClr val="0000FF"/>
                </a:solidFill>
              </a:rPr>
              <a:t>Fabrication route developed by the JADA</a:t>
            </a:r>
            <a:endParaRPr lang="en-GB" sz="2800" b="1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9A4"/>
                </a:solidFill>
                <a:effectLst/>
                <a:uLnTx/>
                <a:uFillTx/>
                <a:ea typeface="メイリオ" pitchFamily="50" charset="-128"/>
                <a:cs typeface="+mn-cs"/>
              </a:rPr>
              <a:t>Specification of W: ASTM B760-86</a:t>
            </a:r>
            <a:r>
              <a:rPr kumimoji="0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69A4"/>
                </a:solidFill>
                <a:effectLst/>
                <a:uLnTx/>
                <a:uFillTx/>
                <a:ea typeface="メイリオ" pitchFamily="50" charset="-128"/>
                <a:cs typeface="+mn-cs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9A4"/>
                </a:solidFill>
                <a:effectLst/>
                <a:uLnTx/>
                <a:uFillTx/>
                <a:ea typeface="メイリオ" pitchFamily="50" charset="-128"/>
                <a:cs typeface="+mn-cs"/>
              </a:rPr>
              <a:t>standard material (ITER requirement).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9A4"/>
                </a:solidFill>
                <a:effectLst/>
                <a:uLnTx/>
                <a:uFillTx/>
                <a:ea typeface="メイリオ" pitchFamily="50" charset="-128"/>
                <a:cs typeface="+mn-cs"/>
              </a:rPr>
              <a:t>Bonding method of soft Cu interlayer:</a:t>
            </a:r>
          </a:p>
          <a:p>
            <a:pPr marL="539750" marR="0" lvl="1" indent="-20002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9A4"/>
                </a:solidFill>
                <a:effectLst/>
                <a:uLnTx/>
                <a:uFillTx/>
                <a:ea typeface="メイリオ" pitchFamily="50" charset="-128"/>
                <a:cs typeface="+mn-cs"/>
              </a:rPr>
              <a:t>NDB ("Non-defect bonding" patented by Nippon </a:t>
            </a:r>
          </a:p>
          <a:p>
            <a:pPr marL="539750" marR="0" lvl="1" indent="-20002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ja-JP" sz="2000" dirty="0" smtClean="0">
                <a:solidFill>
                  <a:srgbClr val="0069A4"/>
                </a:solidFill>
                <a:ea typeface="メイリオ" pitchFamily="50" charset="-128"/>
              </a:rPr>
              <a:t>    </a:t>
            </a: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9A4"/>
                </a:solidFill>
                <a:effectLst/>
                <a:uLnTx/>
                <a:uFillTx/>
                <a:ea typeface="メイリオ" pitchFamily="50" charset="-128"/>
                <a:cs typeface="+mn-cs"/>
              </a:rPr>
              <a:t>Tungsten Co., Ltd.): Cu casting onto W </a:t>
            </a:r>
            <a:r>
              <a:rPr kumimoji="0" lang="en-US" altLang="ja-JP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69A4"/>
                </a:solidFill>
                <a:effectLst/>
                <a:uLnTx/>
                <a:uFillTx/>
                <a:ea typeface="メイリオ" pitchFamily="50" charset="-128"/>
                <a:cs typeface="+mn-cs"/>
              </a:rPr>
              <a:t>monoblock</a:t>
            </a: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9A4"/>
                </a:solidFill>
                <a:effectLst/>
                <a:uLnTx/>
                <a:uFillTx/>
                <a:ea typeface="メイリオ" pitchFamily="50" charset="-128"/>
                <a:cs typeface="+mn-cs"/>
              </a:rPr>
              <a:t>;</a:t>
            </a:r>
          </a:p>
          <a:p>
            <a:pPr marL="539750" marR="0" lvl="1" indent="-20002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9A4"/>
                </a:solidFill>
                <a:effectLst/>
                <a:uLnTx/>
                <a:uFillTx/>
                <a:ea typeface="メイリオ" pitchFamily="50" charset="-128"/>
                <a:cs typeface="+mn-cs"/>
              </a:rPr>
              <a:t>HIP bonding;</a:t>
            </a:r>
          </a:p>
          <a:p>
            <a:pPr marL="539750" marR="0" lvl="1" indent="-200025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9A4"/>
                </a:solidFill>
                <a:effectLst/>
                <a:uLnTx/>
                <a:uFillTx/>
                <a:ea typeface="メイリオ" pitchFamily="50" charset="-128"/>
                <a:cs typeface="+mn-cs"/>
              </a:rPr>
              <a:t>Diffusion bonding.</a:t>
            </a:r>
          </a:p>
          <a:p>
            <a:pPr>
              <a:spcBef>
                <a:spcPts val="400"/>
              </a:spcBef>
              <a:tabLst>
                <a:tab pos="355600" algn="l"/>
              </a:tabLst>
            </a:pPr>
            <a:r>
              <a:rPr lang="en-US" altLang="ja-JP" sz="2000" dirty="0" smtClean="0">
                <a:solidFill>
                  <a:srgbClr val="0069A4"/>
                </a:solidFill>
                <a:ea typeface="メイリオ" pitchFamily="50" charset="-128"/>
              </a:rPr>
              <a:t>Joining of CuCrZr pipe by brazing with Ni-Cu-</a:t>
            </a:r>
            <a:r>
              <a:rPr lang="en-US" altLang="ja-JP" sz="2000" dirty="0" err="1" smtClean="0">
                <a:solidFill>
                  <a:srgbClr val="0069A4"/>
                </a:solidFill>
                <a:ea typeface="メイリオ" pitchFamily="50" charset="-128"/>
              </a:rPr>
              <a:t>Mn</a:t>
            </a:r>
            <a:r>
              <a:rPr lang="en-US" altLang="ja-JP" sz="2000" dirty="0" smtClean="0">
                <a:solidFill>
                  <a:srgbClr val="0069A4"/>
                </a:solidFill>
                <a:ea typeface="メイリオ" pitchFamily="50" charset="-128"/>
              </a:rPr>
              <a:t> braze alloy at 980 </a:t>
            </a:r>
            <a:r>
              <a:rPr kumimoji="1" lang="en-US" altLang="ja-JP" sz="2000" baseline="30000" dirty="0" err="1" smtClean="0">
                <a:solidFill>
                  <a:srgbClr val="0070C0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o</a:t>
            </a:r>
            <a:r>
              <a:rPr lang="en-US" altLang="ja-JP" sz="2000" dirty="0" err="1" smtClean="0">
                <a:solidFill>
                  <a:srgbClr val="0070C0"/>
                </a:solidFill>
                <a:ea typeface="メイリオ" pitchFamily="50" charset="-128"/>
              </a:rPr>
              <a:t>C</a:t>
            </a:r>
            <a:r>
              <a:rPr lang="en-US" altLang="ja-JP" sz="2000" dirty="0" smtClean="0">
                <a:solidFill>
                  <a:srgbClr val="0069A4"/>
                </a:solidFill>
                <a:ea typeface="メイリオ" pitchFamily="50" charset="-128"/>
              </a:rPr>
              <a:t> for 30 min.</a:t>
            </a:r>
          </a:p>
          <a:p>
            <a:pPr lvl="0">
              <a:spcBef>
                <a:spcPts val="400"/>
              </a:spcBef>
              <a:tabLst>
                <a:tab pos="355600" algn="l"/>
              </a:tabLst>
            </a:pP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9A4"/>
                </a:solidFill>
                <a:effectLst/>
                <a:uLnTx/>
                <a:uFillTx/>
                <a:ea typeface="メイリオ" pitchFamily="50" charset="-128"/>
                <a:cs typeface="+mn-cs"/>
              </a:rPr>
              <a:t>Quenching rate to recover the mechanical strength of the CuCrZr pipe after ageing heat treatment at 480 </a:t>
            </a:r>
            <a:r>
              <a:rPr kumimoji="1" lang="en-US" altLang="ja-JP" sz="2000" baseline="30000" dirty="0" err="1" smtClean="0">
                <a:solidFill>
                  <a:srgbClr val="0070C0"/>
                </a:solidFill>
                <a:latin typeface="Arial" pitchFamily="34" charset="0"/>
                <a:ea typeface="メイリオ" pitchFamily="50" charset="-128"/>
                <a:cs typeface="Arial" pitchFamily="34" charset="0"/>
              </a:rPr>
              <a:t>o</a:t>
            </a:r>
            <a:r>
              <a:rPr lang="en-US" altLang="ja-JP" sz="2000" dirty="0" err="1" smtClean="0">
                <a:solidFill>
                  <a:srgbClr val="0070C0"/>
                </a:solidFill>
                <a:ea typeface="メイリオ" pitchFamily="50" charset="-128"/>
              </a:rPr>
              <a:t>C</a:t>
            </a:r>
            <a:r>
              <a:rPr lang="en-US" altLang="ja-JP" sz="2000" dirty="0" smtClean="0">
                <a:solidFill>
                  <a:srgbClr val="0069A4"/>
                </a:solidFill>
                <a:ea typeface="メイリオ" pitchFamily="50" charset="-128"/>
              </a:rPr>
              <a:t> </a:t>
            </a:r>
            <a:r>
              <a:rPr kumimoji="0" lang="en-US" altLang="ja-JP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9A4"/>
                </a:solidFill>
                <a:effectLst/>
                <a:uLnTx/>
                <a:uFillTx/>
                <a:ea typeface="メイリオ" pitchFamily="50" charset="-128"/>
                <a:cs typeface="+mn-cs"/>
              </a:rPr>
              <a:t>for 2 hours.</a:t>
            </a:r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19693004"/>
              </p:ext>
            </p:extLst>
          </p:nvPr>
        </p:nvGraphicFramePr>
        <p:xfrm>
          <a:off x="179511" y="4725144"/>
          <a:ext cx="8712970" cy="1678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254"/>
                <a:gridCol w="2430048"/>
                <a:gridCol w="2221760"/>
                <a:gridCol w="2568908"/>
              </a:tblGrid>
              <a:tr h="369111">
                <a:tc>
                  <a:txBody>
                    <a:bodyPr/>
                    <a:lstStyle/>
                    <a:p>
                      <a:endParaRPr kumimoji="1" lang="ja-JP" altLang="en-US" sz="1800" dirty="0">
                        <a:solidFill>
                          <a:srgbClr val="FFC000"/>
                        </a:solidFill>
                        <a:latin typeface="Arial" pitchFamily="34" charset="0"/>
                        <a:ea typeface="メイリオ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rgbClr val="FFC000"/>
                          </a:solidFill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986</a:t>
                      </a:r>
                      <a:r>
                        <a:rPr kumimoji="1" lang="en-US" altLang="ja-JP" sz="1800" baseline="30000" dirty="0" smtClean="0">
                          <a:solidFill>
                            <a:srgbClr val="FFC000"/>
                          </a:solidFill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o</a:t>
                      </a:r>
                      <a:r>
                        <a:rPr kumimoji="1" lang="en-US" altLang="ja-JP" sz="1800" dirty="0" smtClean="0">
                          <a:solidFill>
                            <a:srgbClr val="FFC000"/>
                          </a:solidFill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C</a:t>
                      </a:r>
                      <a:r>
                        <a:rPr kumimoji="1" lang="ja-JP" altLang="en-US" sz="1800" dirty="0" smtClean="0">
                          <a:solidFill>
                            <a:srgbClr val="FFC000"/>
                          </a:solidFill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→</a:t>
                      </a:r>
                      <a:r>
                        <a:rPr kumimoji="1" lang="en-US" altLang="ja-JP" sz="1800" dirty="0" smtClean="0">
                          <a:solidFill>
                            <a:srgbClr val="FFC000"/>
                          </a:solidFill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867</a:t>
                      </a:r>
                      <a:r>
                        <a:rPr kumimoji="1" lang="en-US" altLang="ja-JP" sz="1800" baseline="30000" dirty="0" smtClean="0">
                          <a:solidFill>
                            <a:srgbClr val="FFC000"/>
                          </a:solidFill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o</a:t>
                      </a:r>
                      <a:r>
                        <a:rPr kumimoji="1" lang="en-US" altLang="ja-JP" sz="1800" dirty="0" smtClean="0">
                          <a:solidFill>
                            <a:srgbClr val="FFC000"/>
                          </a:solidFill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C</a:t>
                      </a:r>
                      <a:endParaRPr kumimoji="1" lang="ja-JP" altLang="en-US" sz="1800" dirty="0" smtClean="0">
                        <a:solidFill>
                          <a:srgbClr val="FFC000"/>
                        </a:solidFill>
                        <a:latin typeface="Arial" pitchFamily="34" charset="0"/>
                        <a:ea typeface="メイリオ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rgbClr val="FFC000"/>
                          </a:solidFill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867</a:t>
                      </a:r>
                      <a:r>
                        <a:rPr kumimoji="1" lang="en-US" altLang="ja-JP" sz="1800" baseline="30000" dirty="0" smtClean="0">
                          <a:solidFill>
                            <a:srgbClr val="FFC000"/>
                          </a:solidFill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o</a:t>
                      </a:r>
                      <a:r>
                        <a:rPr kumimoji="1" lang="en-US" altLang="ja-JP" sz="1800" dirty="0" smtClean="0">
                          <a:solidFill>
                            <a:srgbClr val="FFC000"/>
                          </a:solidFill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C</a:t>
                      </a:r>
                      <a:r>
                        <a:rPr kumimoji="1" lang="ja-JP" altLang="en-US" sz="1800" dirty="0" smtClean="0">
                          <a:solidFill>
                            <a:srgbClr val="FFC000"/>
                          </a:solidFill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→</a:t>
                      </a:r>
                      <a:r>
                        <a:rPr kumimoji="1" lang="en-US" altLang="ja-JP" sz="1800" dirty="0" smtClean="0">
                          <a:solidFill>
                            <a:srgbClr val="FFC000"/>
                          </a:solidFill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622</a:t>
                      </a:r>
                      <a:r>
                        <a:rPr kumimoji="1" lang="en-US" altLang="ja-JP" sz="1800" baseline="30000" dirty="0" smtClean="0">
                          <a:solidFill>
                            <a:srgbClr val="FFC000"/>
                          </a:solidFill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o</a:t>
                      </a:r>
                      <a:r>
                        <a:rPr kumimoji="1" lang="en-US" altLang="ja-JP" sz="1800" dirty="0" smtClean="0">
                          <a:solidFill>
                            <a:srgbClr val="FFC000"/>
                          </a:solidFill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C</a:t>
                      </a:r>
                      <a:endParaRPr kumimoji="1" lang="ja-JP" altLang="en-US" sz="1800" dirty="0">
                        <a:solidFill>
                          <a:srgbClr val="FFC000"/>
                        </a:solidFill>
                        <a:latin typeface="Arial" pitchFamily="34" charset="0"/>
                        <a:ea typeface="メイリオ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rgbClr val="FFC000"/>
                          </a:solidFill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Vickers Hardness</a:t>
                      </a:r>
                      <a:endParaRPr kumimoji="1" lang="ja-JP" altLang="en-US" sz="1800" dirty="0">
                        <a:solidFill>
                          <a:srgbClr val="FFC000"/>
                        </a:solidFill>
                        <a:latin typeface="Arial" pitchFamily="34" charset="0"/>
                        <a:ea typeface="メイリオ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9111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1st batch</a:t>
                      </a:r>
                      <a:endParaRPr kumimoji="1" lang="ja-JP" altLang="en-US" sz="1800" dirty="0">
                        <a:latin typeface="Arial" pitchFamily="34" charset="0"/>
                        <a:ea typeface="メイリオ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0.12</a:t>
                      </a:r>
                      <a:r>
                        <a:rPr kumimoji="1" lang="en-US" altLang="ja-JP" sz="1800" baseline="300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o</a:t>
                      </a:r>
                      <a:r>
                        <a:rPr kumimoji="1" lang="en-US" altLang="ja-JP" sz="18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C/s</a:t>
                      </a:r>
                      <a:endParaRPr kumimoji="1" lang="ja-JP" altLang="en-US" sz="1800" dirty="0">
                        <a:latin typeface="Arial" pitchFamily="34" charset="0"/>
                        <a:ea typeface="メイリオ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4.9</a:t>
                      </a:r>
                      <a:r>
                        <a:rPr kumimoji="1" lang="en-US" altLang="ja-JP" sz="1800" baseline="300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o</a:t>
                      </a:r>
                      <a:r>
                        <a:rPr kumimoji="1" lang="en-US" altLang="ja-JP" sz="18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C/s</a:t>
                      </a:r>
                      <a:endParaRPr kumimoji="1" lang="ja-JP" altLang="en-US" sz="1800" dirty="0">
                        <a:latin typeface="Arial" pitchFamily="34" charset="0"/>
                        <a:ea typeface="メイリオ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104</a:t>
                      </a:r>
                      <a:r>
                        <a:rPr kumimoji="1" lang="ja-JP" altLang="en-US" sz="1800" baseline="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 </a:t>
                      </a:r>
                      <a:r>
                        <a:rPr kumimoji="1" lang="en-US" altLang="ja-JP" sz="18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Hv</a:t>
                      </a:r>
                      <a:r>
                        <a:rPr kumimoji="1" lang="en-US" altLang="ja-JP" sz="1800" baseline="-250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300gf</a:t>
                      </a:r>
                      <a:endParaRPr kumimoji="1" lang="ja-JP" altLang="en-US" sz="1800" baseline="-25000" dirty="0">
                        <a:latin typeface="Arial" pitchFamily="34" charset="0"/>
                        <a:ea typeface="メイリオ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369111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2nd batch</a:t>
                      </a:r>
                      <a:endParaRPr kumimoji="1" lang="ja-JP" altLang="en-US" sz="1800" dirty="0">
                        <a:latin typeface="Arial" pitchFamily="34" charset="0"/>
                        <a:ea typeface="メイリオ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0.10</a:t>
                      </a:r>
                      <a:r>
                        <a:rPr kumimoji="1" lang="en-US" altLang="ja-JP" sz="1800" baseline="300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o</a:t>
                      </a:r>
                      <a:r>
                        <a:rPr kumimoji="1" lang="en-US" altLang="ja-JP" sz="18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C/s</a:t>
                      </a:r>
                      <a:endParaRPr kumimoji="1" lang="ja-JP" altLang="en-US" sz="1800" dirty="0">
                        <a:latin typeface="Arial" pitchFamily="34" charset="0"/>
                        <a:ea typeface="メイリオ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3.2</a:t>
                      </a:r>
                      <a:r>
                        <a:rPr kumimoji="1" lang="en-US" altLang="ja-JP" sz="1800" baseline="300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o</a:t>
                      </a:r>
                      <a:r>
                        <a:rPr kumimoji="1" lang="en-US" altLang="ja-JP" sz="18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C/s</a:t>
                      </a:r>
                      <a:endParaRPr kumimoji="1" lang="ja-JP" altLang="en-US" sz="1800" dirty="0">
                        <a:latin typeface="Arial" pitchFamily="34" charset="0"/>
                        <a:ea typeface="メイリオ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94.6 Hv</a:t>
                      </a:r>
                      <a:r>
                        <a:rPr kumimoji="1" lang="en-US" altLang="ja-JP" sz="1800" baseline="-250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300gf</a:t>
                      </a:r>
                      <a:endParaRPr kumimoji="1" lang="ja-JP" altLang="en-US" sz="1800" baseline="-25000" dirty="0">
                        <a:latin typeface="Arial" pitchFamily="34" charset="0"/>
                        <a:ea typeface="メイリオ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71294"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Arial" pitchFamily="34" charset="0"/>
                        <a:ea typeface="メイリオ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Heater</a:t>
                      </a:r>
                      <a:r>
                        <a:rPr kumimoji="1" lang="en-US" altLang="ja-JP" sz="1400" baseline="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Off--&gt;N</a:t>
                      </a:r>
                      <a:r>
                        <a:rPr kumimoji="1" lang="en-US" altLang="ja-JP" sz="1400" baseline="-250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2</a:t>
                      </a:r>
                      <a:r>
                        <a:rPr kumimoji="1" lang="ja-JP" altLang="en-US" sz="1400" baseline="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gas injection to furnace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N</a:t>
                      </a:r>
                      <a:r>
                        <a:rPr kumimoji="1" lang="en-US" altLang="ja-JP" sz="1400" baseline="-250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2</a:t>
                      </a:r>
                      <a:r>
                        <a:rPr kumimoji="1" lang="ja-JP" altLang="en-US" sz="1400" baseline="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 </a:t>
                      </a:r>
                      <a:r>
                        <a:rPr kumimoji="1" lang="en-US" altLang="ja-JP" sz="140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gas injection</a:t>
                      </a:r>
                      <a:r>
                        <a:rPr kumimoji="1" lang="en-US" altLang="ja-JP" sz="1400" baseline="0" dirty="0" smtClean="0"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 + Fan cooling</a:t>
                      </a:r>
                      <a:endParaRPr kumimoji="1" lang="ja-JP" altLang="en-US" sz="1400" dirty="0">
                        <a:latin typeface="Arial" pitchFamily="34" charset="0"/>
                        <a:ea typeface="メイリオ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Arial" pitchFamily="34" charset="0"/>
                        <a:ea typeface="メイリオ" pitchFamily="50" charset="-128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正方形/長方形 3"/>
          <p:cNvSpPr/>
          <p:nvPr/>
        </p:nvSpPr>
        <p:spPr>
          <a:xfrm>
            <a:off x="7469344" y="2063149"/>
            <a:ext cx="1351128" cy="146031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吹き出し 8"/>
          <p:cNvSpPr/>
          <p:nvPr/>
        </p:nvSpPr>
        <p:spPr>
          <a:xfrm>
            <a:off x="6084168" y="2035853"/>
            <a:ext cx="1254091" cy="627799"/>
          </a:xfrm>
          <a:prstGeom prst="wedgeRectCallout">
            <a:avLst>
              <a:gd name="adj1" fmla="val 95557"/>
              <a:gd name="adj2" fmla="val 50760"/>
            </a:avLst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Soft Cu interlayer</a:t>
            </a:r>
            <a:endParaRPr kumimoji="1" lang="ja-JP" altLang="en-US" dirty="0">
              <a:solidFill>
                <a:schemeClr val="tx1"/>
              </a:solidFill>
              <a:latin typeface="Times New Roman" pitchFamily="18" charset="0"/>
              <a:ea typeface="メイリオ" pitchFamily="50" charset="-128"/>
              <a:cs typeface="Times New Roman" pitchFamily="18" charset="0"/>
            </a:endParaRPr>
          </a:p>
        </p:txBody>
      </p:sp>
      <p:sp>
        <p:nvSpPr>
          <p:cNvPr id="11" name="円/楕円 4"/>
          <p:cNvSpPr/>
          <p:nvPr/>
        </p:nvSpPr>
        <p:spPr>
          <a:xfrm>
            <a:off x="7762770" y="2554471"/>
            <a:ext cx="764275" cy="764275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5"/>
          <p:cNvSpPr/>
          <p:nvPr/>
        </p:nvSpPr>
        <p:spPr>
          <a:xfrm>
            <a:off x="7871952" y="2663652"/>
            <a:ext cx="545911" cy="5459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6"/>
          <p:cNvSpPr txBox="1"/>
          <p:nvPr/>
        </p:nvSpPr>
        <p:spPr>
          <a:xfrm>
            <a:off x="7938760" y="2158684"/>
            <a:ext cx="449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W</a:t>
            </a:r>
            <a:endParaRPr kumimoji="1" lang="ja-JP" altLang="en-US" dirty="0">
              <a:solidFill>
                <a:schemeClr val="bg1"/>
              </a:solidFill>
              <a:latin typeface="Times New Roman" pitchFamily="18" charset="0"/>
              <a:ea typeface="メイリオ" pitchFamily="50" charset="-128"/>
              <a:cs typeface="Times New Roman" pitchFamily="18" charset="0"/>
            </a:endParaRPr>
          </a:p>
        </p:txBody>
      </p:sp>
      <p:pic>
        <p:nvPicPr>
          <p:cNvPr id="13" name="Picture 12" descr="ITERLogo_NoonYellow_General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10512" cy="9087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"/>
          <p:cNvSpPr txBox="1">
            <a:spLocks/>
          </p:cNvSpPr>
          <p:nvPr/>
        </p:nvSpPr>
        <p:spPr>
          <a:xfrm>
            <a:off x="179512" y="6525344"/>
            <a:ext cx="8064896" cy="3326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R&amp;D </a:t>
            </a: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activities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 the ITER full-W divertor – ITR/2-3	   24th IAEA-FEC 2012, San Diego (CA), 08-13.10.2012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8316416" y="6520260"/>
            <a:ext cx="69344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5C215-7F9A-4AB7-8398-183B47447B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835696" y="0"/>
            <a:ext cx="5293096" cy="8367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800" i="1" dirty="0" smtClean="0">
                <a:solidFill>
                  <a:schemeClr val="bg2"/>
                </a:solidFill>
              </a:rPr>
              <a:t>JA Domestic Agency R&amp;D activities for the procurement of the OVT</a:t>
            </a:r>
          </a:p>
        </p:txBody>
      </p:sp>
      <p:graphicFrame>
        <p:nvGraphicFramePr>
          <p:cNvPr id="7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42445881"/>
              </p:ext>
            </p:extLst>
          </p:nvPr>
        </p:nvGraphicFramePr>
        <p:xfrm>
          <a:off x="0" y="980728"/>
          <a:ext cx="6876256" cy="2287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5239"/>
                <a:gridCol w="1517339"/>
                <a:gridCol w="1780174"/>
                <a:gridCol w="982164"/>
                <a:gridCol w="1921340"/>
              </a:tblGrid>
              <a:tr h="8094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Qty.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W thickness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[T]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W longitudinal length </a:t>
                      </a:r>
                      <a:r>
                        <a:rPr lang="en-US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[L]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Tiles No.</a:t>
                      </a:r>
                      <a:r>
                        <a:rPr lang="en-US" altLang="ja-JP" sz="1800" kern="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 / mock-up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Bonding</a:t>
                      </a:r>
                      <a:r>
                        <a:rPr lang="en-US" altLang="ja-JP" sz="1800" kern="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 method of soft Cu interlayer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72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3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16.5 mm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12 mm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5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NDB (Cu</a:t>
                      </a:r>
                      <a:r>
                        <a:rPr lang="en-US" altLang="ja-JP" sz="1800" kern="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 casting)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2</a:t>
                      </a:r>
                      <a:endParaRPr lang="ja-JP" sz="1800" kern="1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15.0 mm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12 mm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5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NDB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2</a:t>
                      </a:r>
                      <a:endParaRPr lang="ja-JP" sz="1800" kern="1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16.5 mm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8 mm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7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HIP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3</a:t>
                      </a:r>
                      <a:endParaRPr lang="ja-JP" sz="1800" kern="1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16.5 mm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12 mm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5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Diffusion</a:t>
                      </a:r>
                      <a:r>
                        <a:rPr lang="en-US" altLang="ja-JP" sz="1800" kern="100" baseline="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 bond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698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2</a:t>
                      </a:r>
                      <a:endParaRPr lang="ja-JP" sz="1800" kern="10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16.5 mm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12 mm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5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800" kern="100" dirty="0" smtClean="0"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  <a:ea typeface="メイリオ" pitchFamily="50" charset="-128"/>
                          <a:cs typeface="Times New Roman" pitchFamily="18" charset="0"/>
                        </a:rPr>
                        <a:t>HIP</a:t>
                      </a:r>
                      <a:endParaRPr lang="ja-JP" sz="1800" kern="100" dirty="0">
                        <a:solidFill>
                          <a:srgbClr val="0070C0"/>
                        </a:solidFill>
                        <a:effectLst/>
                        <a:latin typeface="Times New Roman" pitchFamily="18" charset="0"/>
                        <a:ea typeface="メイリオ" pitchFamily="50" charset="-128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図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3888432" cy="295232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四角形吹き出し 12"/>
          <p:cNvSpPr/>
          <p:nvPr/>
        </p:nvSpPr>
        <p:spPr>
          <a:xfrm>
            <a:off x="0" y="4581128"/>
            <a:ext cx="1103411" cy="288032"/>
          </a:xfrm>
          <a:prstGeom prst="wedgeRectCallout">
            <a:avLst>
              <a:gd name="adj1" fmla="val 98044"/>
              <a:gd name="adj2" fmla="val 21559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CuCrZr tube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0" name="四角形吹き出し 13"/>
          <p:cNvSpPr/>
          <p:nvPr/>
        </p:nvSpPr>
        <p:spPr>
          <a:xfrm>
            <a:off x="1403648" y="5661248"/>
            <a:ext cx="1013272" cy="401042"/>
          </a:xfrm>
          <a:prstGeom prst="wedgeRectCallout">
            <a:avLst>
              <a:gd name="adj1" fmla="val 81163"/>
              <a:gd name="adj2" fmla="val -2687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dirty="0" smtClean="0">
                <a:solidFill>
                  <a:schemeClr val="tx1"/>
                </a:solidFill>
              </a:rPr>
              <a:t>Pure Cu </a:t>
            </a:r>
            <a:r>
              <a:rPr lang="en-US" altLang="ja-JP" sz="1400" dirty="0" smtClean="0">
                <a:solidFill>
                  <a:schemeClr val="tx1"/>
                </a:solidFill>
              </a:rPr>
              <a:t>interlayer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11" name="テキスト ボックス 5"/>
          <p:cNvSpPr txBox="1"/>
          <p:nvPr/>
        </p:nvSpPr>
        <p:spPr>
          <a:xfrm>
            <a:off x="4211960" y="3356992"/>
            <a:ext cx="47525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dirty="0" smtClean="0">
                <a:solidFill>
                  <a:srgbClr val="0070C0"/>
                </a:solidFill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These mock-ups will be HHF tested in an </a:t>
            </a:r>
            <a:r>
              <a:rPr lang="en-US" altLang="ja-JP" dirty="0">
                <a:solidFill>
                  <a:srgbClr val="0070C0"/>
                </a:solidFill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e</a:t>
            </a:r>
            <a:r>
              <a:rPr lang="en-US" altLang="ja-JP" dirty="0" smtClean="0">
                <a:solidFill>
                  <a:srgbClr val="0070C0"/>
                </a:solidFill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-beam facility in </a:t>
            </a:r>
            <a:r>
              <a:rPr kumimoji="1" lang="en-US" altLang="ja-JP" dirty="0" smtClean="0">
                <a:solidFill>
                  <a:srgbClr val="0070C0"/>
                </a:solidFill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JAEA mainly. Some of those mock-ups will be tested under the collaborative research program with Osaka-Univ. and Hyogo-Univ. using a plasma gun facility and e-beam facility.</a:t>
            </a:r>
          </a:p>
          <a:p>
            <a:pPr algn="just"/>
            <a:r>
              <a:rPr lang="en-US" altLang="ja-JP" dirty="0" smtClean="0">
                <a:solidFill>
                  <a:srgbClr val="0070C0"/>
                </a:solidFill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In addition, a collaborative experiment with FZJ under the IEA-NTFR agreement is planned to perform HHF test simulating cyclic ELM-like loading. </a:t>
            </a:r>
          </a:p>
          <a:p>
            <a:pPr algn="just"/>
            <a:r>
              <a:rPr lang="en-US" altLang="ja-JP" dirty="0" smtClean="0">
                <a:solidFill>
                  <a:srgbClr val="0070C0"/>
                </a:solidFill>
                <a:latin typeface="Times New Roman" pitchFamily="18" charset="0"/>
                <a:ea typeface="メイリオ" pitchFamily="50" charset="-128"/>
                <a:cs typeface="Times New Roman" pitchFamily="18" charset="0"/>
              </a:rPr>
              <a:t>The implementation of a formal  R&amp;D task on W divertor target is under negotiation with IO.</a:t>
            </a:r>
          </a:p>
        </p:txBody>
      </p:sp>
      <p:pic>
        <p:nvPicPr>
          <p:cNvPr id="14" name="図 4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7020272" y="980728"/>
            <a:ext cx="1872208" cy="18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876256" y="2852937"/>
            <a:ext cx="22677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400" b="1" dirty="0" smtClean="0">
                <a:solidFill>
                  <a:srgbClr val="0070C0"/>
                </a:solidFill>
              </a:rPr>
              <a:t>W </a:t>
            </a:r>
            <a:r>
              <a:rPr lang="en-GB" sz="1400" b="1" dirty="0" err="1" smtClean="0">
                <a:solidFill>
                  <a:srgbClr val="0070C0"/>
                </a:solidFill>
              </a:rPr>
              <a:t>monoblock</a:t>
            </a:r>
            <a:r>
              <a:rPr lang="en-GB" sz="1400" b="1" dirty="0" smtClean="0">
                <a:solidFill>
                  <a:srgbClr val="0070C0"/>
                </a:solidFill>
              </a:rPr>
              <a:t> with 12/15 mm CuCrZr pipe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ITERLogo_NoonYellow_GeneralS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0512" cy="9087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"/>
          <p:cNvSpPr txBox="1">
            <a:spLocks/>
          </p:cNvSpPr>
          <p:nvPr/>
        </p:nvSpPr>
        <p:spPr>
          <a:xfrm>
            <a:off x="179512" y="6525344"/>
            <a:ext cx="8064896" cy="3326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R&amp;D </a:t>
            </a: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activities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 the ITER full-W divertor – ITR/2-3	   24th IAEA-FEC 2012, San Diego (CA), 08-13.10.2012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8316416" y="6520260"/>
            <a:ext cx="69344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5C215-7F9A-4AB7-8398-183B47447B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835696" y="0"/>
            <a:ext cx="5293096" cy="8367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800" i="1" dirty="0" smtClean="0">
                <a:solidFill>
                  <a:schemeClr val="bg2"/>
                </a:solidFill>
              </a:rPr>
              <a:t>RF Domestic Agency R&amp;D activities for the procurement of the Dome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51521" y="1052736"/>
            <a:ext cx="46085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solidFill>
                  <a:srgbClr val="0000FF"/>
                </a:solidFill>
              </a:rPr>
              <a:t>Fabrication of </a:t>
            </a:r>
            <a:r>
              <a:rPr lang="en-GB" sz="2800" b="1" u="sng" dirty="0">
                <a:solidFill>
                  <a:srgbClr val="0000FF"/>
                </a:solidFill>
              </a:rPr>
              <a:t>PFU substrates</a:t>
            </a:r>
            <a:r>
              <a:rPr lang="en-GB" sz="2800" b="1" dirty="0"/>
              <a:t>  </a:t>
            </a:r>
            <a:endParaRPr lang="en-GB" sz="2800" b="1" dirty="0" smtClean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96752"/>
            <a:ext cx="4392488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29" descr="0739+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861048"/>
            <a:ext cx="360045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5364088" y="5805264"/>
            <a:ext cx="37799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dirty="0" smtClean="0">
                <a:solidFill>
                  <a:srgbClr val="0070C0"/>
                </a:solidFill>
              </a:rPr>
              <a:t>316L(N) steel </a:t>
            </a:r>
            <a:r>
              <a:rPr lang="en-GB" sz="1400" dirty="0">
                <a:solidFill>
                  <a:srgbClr val="0070C0"/>
                </a:solidFill>
              </a:rPr>
              <a:t>base structures and CuCrZr alloy /</a:t>
            </a:r>
            <a:r>
              <a:rPr lang="en-GB" sz="1400" dirty="0" smtClean="0">
                <a:solidFill>
                  <a:srgbClr val="0070C0"/>
                </a:solidFill>
              </a:rPr>
              <a:t>316L(N) steel </a:t>
            </a:r>
            <a:r>
              <a:rPr lang="en-GB" sz="1400" dirty="0">
                <a:solidFill>
                  <a:srgbClr val="0070C0"/>
                </a:solidFill>
              </a:rPr>
              <a:t>covers prepared to laser welding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97152"/>
            <a:ext cx="5034061" cy="148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51521" y="1700808"/>
            <a:ext cx="4248471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GB" sz="2000" dirty="0" smtClean="0">
                <a:solidFill>
                  <a:srgbClr val="0070C0"/>
                </a:solidFill>
              </a:rPr>
              <a:t>Dome </a:t>
            </a:r>
            <a:r>
              <a:rPr lang="en-GB" sz="2000" dirty="0">
                <a:solidFill>
                  <a:srgbClr val="0070C0"/>
                </a:solidFill>
              </a:rPr>
              <a:t>PFUs substrates consist of 316L(N)-IG steel base structures joined by full penetration laser welding onto bimetallic CuCrZr </a:t>
            </a:r>
            <a:r>
              <a:rPr lang="en-GB" sz="2000" dirty="0" smtClean="0">
                <a:solidFill>
                  <a:srgbClr val="0070C0"/>
                </a:solidFill>
              </a:rPr>
              <a:t>alloy / 316L(N</a:t>
            </a:r>
            <a:r>
              <a:rPr lang="en-GB" sz="2000" dirty="0">
                <a:solidFill>
                  <a:srgbClr val="0070C0"/>
                </a:solidFill>
              </a:rPr>
              <a:t>)-IG steel covers. </a:t>
            </a:r>
            <a:r>
              <a:rPr lang="en-GB" sz="2000" dirty="0" smtClean="0">
                <a:solidFill>
                  <a:srgbClr val="0070C0"/>
                </a:solidFill>
              </a:rPr>
              <a:t>The </a:t>
            </a:r>
            <a:r>
              <a:rPr lang="en-GB" sz="2000" dirty="0">
                <a:solidFill>
                  <a:srgbClr val="0070C0"/>
                </a:solidFill>
              </a:rPr>
              <a:t>bimetallic covers are manufactured from CuCrZr alloy plates and 316L(N)-IG steel plates by explosion bonding and have an hypervapotron design.</a:t>
            </a:r>
            <a:r>
              <a:rPr lang="ru-RU" sz="2000" dirty="0">
                <a:solidFill>
                  <a:srgbClr val="0070C0"/>
                </a:solidFill>
              </a:rPr>
              <a:t> </a:t>
            </a:r>
          </a:p>
        </p:txBody>
      </p:sp>
      <p:pic>
        <p:nvPicPr>
          <p:cNvPr id="14" name="Picture 13" descr="ITERLogo_NoonYellow_GeneralSiz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810512" cy="9087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"/>
          <p:cNvSpPr txBox="1">
            <a:spLocks/>
          </p:cNvSpPr>
          <p:nvPr/>
        </p:nvSpPr>
        <p:spPr>
          <a:xfrm>
            <a:off x="179512" y="6525344"/>
            <a:ext cx="8064896" cy="3326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R&amp;D </a:t>
            </a: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activities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 the ITER full-W divertor – ITR/2-3	   24th IAEA-FEC 2012, San Diego (CA), 08-13.10.2012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8316416" y="6520260"/>
            <a:ext cx="69344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5C215-7F9A-4AB7-8398-183B47447B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835696" y="0"/>
            <a:ext cx="5293096" cy="8367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800" i="1" dirty="0" smtClean="0">
                <a:solidFill>
                  <a:schemeClr val="bg2"/>
                </a:solidFill>
              </a:rPr>
              <a:t>RF Domestic Agency R&amp;D activities for the procurement of the Dome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512" y="908720"/>
            <a:ext cx="4392488" cy="40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ct val="20000"/>
              </a:spcAft>
            </a:pPr>
            <a:r>
              <a:rPr lang="en-GB" sz="2800" b="1" u="sng" dirty="0">
                <a:solidFill>
                  <a:srgbClr val="0000FF"/>
                </a:solidFill>
              </a:rPr>
              <a:t>Armouring of Dome PFUs</a:t>
            </a:r>
            <a:r>
              <a:rPr lang="en-GB" sz="2800" b="1" dirty="0"/>
              <a:t> </a:t>
            </a:r>
            <a:endParaRPr lang="en-GB" sz="2800" b="1" dirty="0" smtClean="0"/>
          </a:p>
          <a:p>
            <a:pPr algn="just">
              <a:spcAft>
                <a:spcPct val="20000"/>
              </a:spcAft>
            </a:pPr>
            <a:r>
              <a:rPr lang="en-GB" sz="2000" dirty="0" smtClean="0">
                <a:solidFill>
                  <a:srgbClr val="0070C0"/>
                </a:solidFill>
              </a:rPr>
              <a:t>Dome </a:t>
            </a:r>
            <a:r>
              <a:rPr lang="en-GB" sz="2000" dirty="0">
                <a:solidFill>
                  <a:srgbClr val="0070C0"/>
                </a:solidFill>
              </a:rPr>
              <a:t>Armour consists of flat bimetallic W/Cu tiles of ~ 23</a:t>
            </a:r>
            <a:r>
              <a:rPr lang="en-GB" sz="2000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GB" sz="2000" dirty="0">
                <a:solidFill>
                  <a:srgbClr val="0070C0"/>
                </a:solidFill>
              </a:rPr>
              <a:t>24</a:t>
            </a:r>
            <a:r>
              <a:rPr lang="en-GB" sz="2000" dirty="0">
                <a:solidFill>
                  <a:srgbClr val="0070C0"/>
                </a:solidFill>
                <a:sym typeface="Symbol" pitchFamily="18" charset="2"/>
              </a:rPr>
              <a:t></a:t>
            </a:r>
            <a:r>
              <a:rPr lang="en-GB" sz="2000" dirty="0">
                <a:solidFill>
                  <a:srgbClr val="0070C0"/>
                </a:solidFill>
              </a:rPr>
              <a:t>(8W+2Cu) mm</a:t>
            </a:r>
            <a:r>
              <a:rPr lang="en-GB" sz="2000" baseline="30000" dirty="0">
                <a:solidFill>
                  <a:srgbClr val="0070C0"/>
                </a:solidFill>
              </a:rPr>
              <a:t>3</a:t>
            </a:r>
            <a:r>
              <a:rPr lang="en-GB" sz="2000" dirty="0">
                <a:solidFill>
                  <a:srgbClr val="0070C0"/>
                </a:solidFill>
              </a:rPr>
              <a:t> dimensions produced by casting technique. The tiles are bonded onto a CuCrZr alloy substrate by brazing with STEMET</a:t>
            </a:r>
            <a:r>
              <a:rPr lang="en-GB" sz="2000" baseline="30000" dirty="0">
                <a:solidFill>
                  <a:srgbClr val="0070C0"/>
                </a:solidFill>
              </a:rPr>
              <a:t>®</a:t>
            </a:r>
            <a:r>
              <a:rPr lang="en-GB" sz="2000" dirty="0">
                <a:solidFill>
                  <a:srgbClr val="0070C0"/>
                </a:solidFill>
              </a:rPr>
              <a:t> 1108 Cu-based braze alloy. Brazing is performed </a:t>
            </a:r>
            <a:r>
              <a:rPr lang="en-GB" sz="2000" dirty="0" smtClean="0">
                <a:solidFill>
                  <a:srgbClr val="0070C0"/>
                </a:solidFill>
              </a:rPr>
              <a:t>in </a:t>
            </a:r>
            <a:r>
              <a:rPr lang="en-GB" sz="2000" dirty="0">
                <a:solidFill>
                  <a:srgbClr val="0070C0"/>
                </a:solidFill>
              </a:rPr>
              <a:t>industrial vacuum furnaces with </a:t>
            </a:r>
            <a:r>
              <a:rPr lang="en-GB" sz="2000" dirty="0" err="1">
                <a:solidFill>
                  <a:srgbClr val="0070C0"/>
                </a:solidFill>
              </a:rPr>
              <a:t>ohmic</a:t>
            </a:r>
            <a:r>
              <a:rPr lang="en-GB" sz="2000" dirty="0">
                <a:solidFill>
                  <a:srgbClr val="0070C0"/>
                </a:solidFill>
              </a:rPr>
              <a:t> heaters.</a:t>
            </a:r>
          </a:p>
          <a:p>
            <a:pPr algn="just"/>
            <a:r>
              <a:rPr lang="en-GB" sz="2000" dirty="0">
                <a:solidFill>
                  <a:srgbClr val="0070C0"/>
                </a:solidFill>
              </a:rPr>
              <a:t>The heating cycle combines armour joining process with subsequent recovery of the CuCrZr alloy </a:t>
            </a:r>
            <a:r>
              <a:rPr lang="en-GB" sz="2000" dirty="0" smtClean="0">
                <a:solidFill>
                  <a:srgbClr val="0070C0"/>
                </a:solidFill>
              </a:rPr>
              <a:t>properties.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8" name="Рисунок 19" descr="DSC01065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r="9502"/>
          <a:stretch>
            <a:fillRect/>
          </a:stretch>
        </p:blipFill>
        <p:spPr bwMode="auto">
          <a:xfrm>
            <a:off x="4716016" y="980728"/>
            <a:ext cx="1800200" cy="148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Untitled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924944"/>
            <a:ext cx="3960813" cy="3064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SNC00477"/>
          <p:cNvPicPr>
            <a:picLocks noChangeAspect="1" noChangeArrowheads="1"/>
          </p:cNvPicPr>
          <p:nvPr/>
        </p:nvPicPr>
        <p:blipFill>
          <a:blip r:embed="rId4" cstate="print">
            <a:lum bright="12000" contrast="6000"/>
          </a:blip>
          <a:srcRect t="7845" b="13965"/>
          <a:stretch>
            <a:fillRect/>
          </a:stretch>
        </p:blipFill>
        <p:spPr bwMode="auto">
          <a:xfrm>
            <a:off x="179513" y="5085184"/>
            <a:ext cx="4392488" cy="97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0" y="6093297"/>
            <a:ext cx="478802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70C0"/>
                </a:solidFill>
              </a:rPr>
              <a:t>Full-scale mock-up of the outer </a:t>
            </a:r>
            <a:r>
              <a:rPr lang="en-US" sz="1400" b="1" dirty="0" smtClean="0">
                <a:solidFill>
                  <a:srgbClr val="0070C0"/>
                </a:solidFill>
              </a:rPr>
              <a:t>particle reflector plate (OPRP)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4859338" y="5949279"/>
            <a:ext cx="41051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70C0"/>
                </a:solidFill>
              </a:rPr>
              <a:t>Heat cycle </a:t>
            </a:r>
            <a:r>
              <a:rPr lang="en-GB" sz="1400" b="1" dirty="0">
                <a:solidFill>
                  <a:srgbClr val="0070C0"/>
                </a:solidFill>
              </a:rPr>
              <a:t>combining armour brazing and </a:t>
            </a:r>
            <a:r>
              <a:rPr lang="en-GB" sz="1400" b="1" dirty="0" smtClean="0">
                <a:solidFill>
                  <a:srgbClr val="0070C0"/>
                </a:solidFill>
              </a:rPr>
              <a:t>ageing heat treatment of </a:t>
            </a:r>
            <a:r>
              <a:rPr lang="en-GB" sz="1400" b="1" dirty="0">
                <a:solidFill>
                  <a:srgbClr val="0070C0"/>
                </a:solidFill>
              </a:rPr>
              <a:t>the CuCrZr heat sink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ITERLogo_NoonYellow_GeneralSiz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810512" cy="908720"/>
          </a:xfrm>
          <a:prstGeom prst="rect">
            <a:avLst/>
          </a:prstGeom>
        </p:spPr>
      </p:pic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4644008" y="2492896"/>
            <a:ext cx="43204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b="1" dirty="0" smtClean="0">
                <a:solidFill>
                  <a:srgbClr val="0070C0"/>
                </a:solidFill>
              </a:rPr>
              <a:t>OPRP in brazing furnace                Inner PRP mock-up </a:t>
            </a:r>
            <a:endParaRPr lang="en-US" sz="1400" b="1" dirty="0">
              <a:solidFill>
                <a:srgbClr val="0070C0"/>
              </a:solidFill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980728"/>
            <a:ext cx="2376264" cy="147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1"/>
          <p:cNvSpPr txBox="1">
            <a:spLocks/>
          </p:cNvSpPr>
          <p:nvPr/>
        </p:nvSpPr>
        <p:spPr>
          <a:xfrm>
            <a:off x="179512" y="6525344"/>
            <a:ext cx="8064896" cy="3326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R&amp;D </a:t>
            </a: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activities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 the ITER full-W divertor – ITR/2-3	   24th IAEA-FEC 2012, San Diego (CA), 08-13.10.2012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8316416" y="6520260"/>
            <a:ext cx="69344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5C215-7F9A-4AB7-8398-183B47447B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835696" y="0"/>
            <a:ext cx="5293096" cy="8367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800" i="1" dirty="0" smtClean="0">
                <a:solidFill>
                  <a:schemeClr val="bg2"/>
                </a:solidFill>
              </a:rPr>
              <a:t>RF Domestic Agency R&amp;D activities for the procurement of the Dome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79512" y="908720"/>
            <a:ext cx="87120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Aft>
                <a:spcPct val="40000"/>
              </a:spcAft>
            </a:pPr>
            <a:r>
              <a:rPr lang="en-GB" sz="2800" b="1" u="sng" dirty="0">
                <a:solidFill>
                  <a:srgbClr val="0000FF"/>
                </a:solidFill>
              </a:rPr>
              <a:t>Development of armour repair technique</a:t>
            </a:r>
            <a:r>
              <a:rPr lang="en-GB" sz="2800" b="1" dirty="0"/>
              <a:t> </a:t>
            </a:r>
            <a:endParaRPr lang="en-GB" sz="2800" b="1" dirty="0" smtClean="0"/>
          </a:p>
        </p:txBody>
      </p:sp>
      <p:pic>
        <p:nvPicPr>
          <p:cNvPr id="8" name="Picture 5" descr="Arm rep_sequen_tex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00731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All RT MU together_mark 2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b="3242"/>
          <a:stretch>
            <a:fillRect/>
          </a:stretch>
        </p:blipFill>
        <p:spPr bwMode="auto">
          <a:xfrm>
            <a:off x="4427985" y="3212977"/>
            <a:ext cx="4282184" cy="2880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427984" y="6093296"/>
            <a:ext cx="44644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Repaired Dome mock-ups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355976" y="1484784"/>
            <a:ext cx="45356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solidFill>
                  <a:srgbClr val="0070C0"/>
                </a:solidFill>
              </a:rPr>
              <a:t>Such W armour </a:t>
            </a:r>
            <a:r>
              <a:rPr lang="en-GB" dirty="0">
                <a:solidFill>
                  <a:srgbClr val="0070C0"/>
                </a:solidFill>
              </a:rPr>
              <a:t>repair </a:t>
            </a:r>
            <a:r>
              <a:rPr lang="en-GB" dirty="0" smtClean="0">
                <a:solidFill>
                  <a:srgbClr val="0070C0"/>
                </a:solidFill>
              </a:rPr>
              <a:t>technique was </a:t>
            </a:r>
            <a:r>
              <a:rPr lang="en-GB" dirty="0">
                <a:solidFill>
                  <a:srgbClr val="0070C0"/>
                </a:solidFill>
              </a:rPr>
              <a:t>developed and successfully demonstrated on Dome mock-ups with both flat and curved armoured </a:t>
            </a:r>
            <a:r>
              <a:rPr lang="en-GB" dirty="0" smtClean="0">
                <a:solidFill>
                  <a:srgbClr val="0070C0"/>
                </a:solidFill>
              </a:rPr>
              <a:t>surfaces through high heat flux testing for 1000 cycles at 3 MW/m</a:t>
            </a:r>
            <a:r>
              <a:rPr lang="en-GB" baseline="30000" dirty="0" smtClean="0">
                <a:solidFill>
                  <a:srgbClr val="0070C0"/>
                </a:solidFill>
              </a:rPr>
              <a:t>2</a:t>
            </a:r>
            <a:r>
              <a:rPr lang="en-GB" dirty="0" smtClean="0">
                <a:solidFill>
                  <a:srgbClr val="0070C0"/>
                </a:solidFill>
              </a:rPr>
              <a:t> + 1000 cycles at 5 MW/m</a:t>
            </a:r>
            <a:r>
              <a:rPr lang="en-GB" baseline="30000" dirty="0" smtClean="0">
                <a:solidFill>
                  <a:srgbClr val="0070C0"/>
                </a:solidFill>
              </a:rPr>
              <a:t>2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3" name="Picture 12" descr="ITERLogo_NoonYellow_GeneralS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0512" cy="9087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3850" y="980728"/>
            <a:ext cx="8424863" cy="5730077"/>
          </a:xfrm>
        </p:spPr>
        <p:txBody>
          <a:bodyPr/>
          <a:lstStyle/>
          <a:p>
            <a:pPr marL="266700" indent="-266700" algn="just">
              <a:spcAft>
                <a:spcPts val="300"/>
              </a:spcAft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</a:rPr>
              <a:t>The design of a full-W  Divertor  is being prepared  by IO leaving the baseline design largely unchanged and making modifications only where necessary, e.g. ensuring no leading edges on the plasma facing components.</a:t>
            </a:r>
          </a:p>
          <a:p>
            <a:pPr marL="266700" indent="-266700" algn="just">
              <a:spcAft>
                <a:spcPts val="300"/>
              </a:spcAft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0070C0"/>
                </a:solidFill>
                <a:sym typeface="Symbol"/>
              </a:rPr>
              <a:t>Manufacture and testing of small-scale mock-ups and full-scale qualification prototypes are being performed by DAs for adapting and validating the fabrication technologies developed  for the CFC/W divertor to the more demanding heat load requirements of the full-W divertor.</a:t>
            </a:r>
          </a:p>
          <a:p>
            <a:pPr marL="266700" indent="-266700" algn="just">
              <a:spcAft>
                <a:spcPts val="300"/>
              </a:spcAft>
            </a:pPr>
            <a:r>
              <a:rPr lang="en-US" sz="2400" dirty="0" smtClean="0">
                <a:solidFill>
                  <a:srgbClr val="0070C0"/>
                </a:solidFill>
                <a:sym typeface="Symbol"/>
              </a:rPr>
              <a:t>	Promising  preliminary results give confidence of success of this development work programme.</a:t>
            </a:r>
          </a:p>
          <a:p>
            <a:pPr marL="266700" indent="-266700" algn="just">
              <a:spcAft>
                <a:spcPts val="300"/>
              </a:spcAft>
              <a:buFont typeface="Wingdings" pitchFamily="2" charset="2"/>
              <a:buChar char="Ø"/>
            </a:pPr>
            <a:r>
              <a:rPr lang="en-GB" sz="2400" dirty="0" smtClean="0">
                <a:solidFill>
                  <a:srgbClr val="0070C0"/>
                </a:solidFill>
                <a:sym typeface="Symbol"/>
              </a:rPr>
              <a:t>If confirmed, such a successful outcome will be an important milestone for the decision to be taken by the end of 2013 to begin ITER operations on a full-W divertor.</a:t>
            </a:r>
            <a:endParaRPr lang="en-GB" sz="2400" dirty="0" smtClean="0">
              <a:solidFill>
                <a:srgbClr val="0070C0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835696" y="250969"/>
            <a:ext cx="5328592" cy="45140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28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rgbClr val="FFC000"/>
                </a:solidFill>
              </a:rPr>
              <a:t>Conclusion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63500" algn="c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Footer Placeholder 1"/>
          <p:cNvSpPr txBox="1">
            <a:spLocks/>
          </p:cNvSpPr>
          <p:nvPr/>
        </p:nvSpPr>
        <p:spPr>
          <a:xfrm>
            <a:off x="179512" y="6525344"/>
            <a:ext cx="8064896" cy="3326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R&amp;D </a:t>
            </a: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activities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 the ITER full-W divertor – ITR/2-3	   24th IAEA-FEC 2012, San Diego (CA), 08-13.10.2012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8" name="Picture 7" descr="ITERLogo_NoonYellow_General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10512" cy="9087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302527"/>
            <a:ext cx="7560840" cy="478401"/>
          </a:xfrm>
        </p:spPr>
        <p:txBody>
          <a:bodyPr/>
          <a:lstStyle/>
          <a:p>
            <a:r>
              <a:rPr lang="en-GB" sz="4000" dirty="0" smtClean="0"/>
              <a:t>Thank you for your attention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43608" y="3295144"/>
            <a:ext cx="7561263" cy="1862048"/>
          </a:xfrm>
        </p:spPr>
        <p:txBody>
          <a:bodyPr anchor="ctr">
            <a:spAutoFit/>
          </a:bodyPr>
          <a:lstStyle/>
          <a:p>
            <a:r>
              <a:rPr lang="en-GB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Follow us on:</a:t>
            </a:r>
            <a:endParaRPr lang="en-GB" sz="800" dirty="0" smtClean="0"/>
          </a:p>
          <a:p>
            <a:pPr defTabSz="720000">
              <a:lnSpc>
                <a:spcPct val="150000"/>
              </a:lnSpc>
            </a:pPr>
            <a:r>
              <a:rPr lang="en-GB" dirty="0" smtClean="0">
                <a:solidFill>
                  <a:schemeClr val="bg2">
                    <a:lumMod val="50000"/>
                  </a:schemeClr>
                </a:solidFill>
              </a:rPr>
              <a:t>	</a:t>
            </a:r>
            <a:r>
              <a:rPr lang="en-GB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www.f4e.europa.eu</a:t>
            </a:r>
          </a:p>
          <a:p>
            <a:pPr defTabSz="720000"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www.twitter.com/fusionforenergy</a:t>
            </a:r>
          </a:p>
          <a:p>
            <a:pPr defTabSz="720000">
              <a:lnSpc>
                <a:spcPct val="15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	www.youtube.com/fusionforenergy</a:t>
            </a:r>
          </a:p>
        </p:txBody>
      </p:sp>
      <p:pic>
        <p:nvPicPr>
          <p:cNvPr id="4" name="Picture 3" descr="twit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550" y="4266000"/>
            <a:ext cx="465584" cy="465584"/>
          </a:xfrm>
          <a:prstGeom prst="rect">
            <a:avLst/>
          </a:prstGeom>
        </p:spPr>
      </p:pic>
      <p:pic>
        <p:nvPicPr>
          <p:cNvPr id="5" name="Picture 4" descr="youtub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550" y="4716000"/>
            <a:ext cx="465584" cy="465584"/>
          </a:xfrm>
          <a:prstGeom prst="rect">
            <a:avLst/>
          </a:prstGeom>
        </p:spPr>
      </p:pic>
      <p:pic>
        <p:nvPicPr>
          <p:cNvPr id="6" name="Picture 5" descr="f4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550" y="3789040"/>
            <a:ext cx="468000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8064896" cy="332656"/>
          </a:xfrm>
        </p:spPr>
        <p:txBody>
          <a:bodyPr/>
          <a:lstStyle/>
          <a:p>
            <a:r>
              <a:rPr lang="fr-BE" sz="1050" dirty="0" err="1" smtClean="0"/>
              <a:t>Technology</a:t>
            </a:r>
            <a:r>
              <a:rPr lang="fr-BE" sz="1050" dirty="0" smtClean="0"/>
              <a:t> R&amp;D </a:t>
            </a:r>
            <a:r>
              <a:rPr lang="fr-BE" sz="1050" dirty="0" err="1" smtClean="0"/>
              <a:t>activities</a:t>
            </a:r>
            <a:r>
              <a:rPr lang="fr-BE" sz="1050" dirty="0" smtClean="0"/>
              <a:t> for the ITER full-W divertor – ITR/2-3	   24th IAEA-FEC 2012, San Diego (CA), 08-13.10.2012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250969"/>
            <a:ext cx="4896544" cy="451406"/>
          </a:xfrm>
        </p:spPr>
        <p:txBody>
          <a:bodyPr/>
          <a:lstStyle/>
          <a:p>
            <a:r>
              <a:rPr lang="en-GB" i="1" dirty="0" smtClean="0"/>
              <a:t>List of co-authors</a:t>
            </a:r>
            <a:endParaRPr lang="en-US" i="1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23850" y="1626717"/>
            <a:ext cx="8640638" cy="4180632"/>
          </a:xfrm>
        </p:spPr>
        <p:txBody>
          <a:bodyPr anchor="ctr"/>
          <a:lstStyle/>
          <a:p>
            <a:pPr>
              <a:spcBef>
                <a:spcPts val="1200"/>
              </a:spcBef>
            </a:pP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B. Riccardi, P. Gavila, M. Bednarek, G. Saibene</a:t>
            </a:r>
            <a:endParaRPr lang="en-GB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fr-FR" sz="1800" b="0" i="1" dirty="0" smtClean="0">
                <a:latin typeface="Times New Roman" pitchFamily="18" charset="0"/>
                <a:cs typeface="Times New Roman" pitchFamily="18" charset="0"/>
              </a:rPr>
              <a:t>	Fusion for Energy, Carrer Josep </a:t>
            </a:r>
            <a:r>
              <a:rPr lang="fr-FR" sz="1800" b="0" i="1" dirty="0" err="1" smtClean="0">
                <a:latin typeface="Times New Roman" pitchFamily="18" charset="0"/>
                <a:cs typeface="Times New Roman" pitchFamily="18" charset="0"/>
              </a:rPr>
              <a:t>Plà</a:t>
            </a:r>
            <a:r>
              <a:rPr lang="fr-FR" sz="1800" b="0" i="1" dirty="0" smtClean="0">
                <a:latin typeface="Times New Roman" pitchFamily="18" charset="0"/>
                <a:cs typeface="Times New Roman" pitchFamily="18" charset="0"/>
              </a:rPr>
              <a:t> 2, B3, 08019 Barcelona, Spain</a:t>
            </a:r>
          </a:p>
          <a:p>
            <a:pPr hangingPunct="0"/>
            <a:endParaRPr lang="en-GB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F. Escourbiac, T. Hirai, M. Merola, R. A. Pitts,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fr-FR" baseline="30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1800" b="0" i="1" dirty="0" smtClean="0">
                <a:latin typeface="Times New Roman" pitchFamily="18" charset="0"/>
                <a:cs typeface="Times New Roman" pitchFamily="18" charset="0"/>
              </a:rPr>
              <a:t>ITER </a:t>
            </a:r>
            <a:r>
              <a:rPr lang="fr-FR" sz="1800" b="0" i="1" dirty="0" err="1" smtClean="0">
                <a:latin typeface="Times New Roman" pitchFamily="18" charset="0"/>
                <a:cs typeface="Times New Roman" pitchFamily="18" charset="0"/>
              </a:rPr>
              <a:t>Organization</a:t>
            </a:r>
            <a:r>
              <a:rPr lang="fr-FR" sz="1800" b="0" i="1" dirty="0" smtClean="0">
                <a:latin typeface="Times New Roman" pitchFamily="18" charset="0"/>
                <a:cs typeface="Times New Roman" pitchFamily="18" charset="0"/>
              </a:rPr>
              <a:t>, Route de </a:t>
            </a:r>
            <a:r>
              <a:rPr lang="fr-FR" sz="1800" b="0" i="1" dirty="0" err="1" smtClean="0">
                <a:latin typeface="Times New Roman" pitchFamily="18" charset="0"/>
                <a:cs typeface="Times New Roman" pitchFamily="18" charset="0"/>
              </a:rPr>
              <a:t>Vinon</a:t>
            </a:r>
            <a:r>
              <a:rPr lang="fr-FR" sz="1800" b="0" i="1" dirty="0" smtClean="0">
                <a:latin typeface="Times New Roman" pitchFamily="18" charset="0"/>
                <a:cs typeface="Times New Roman" pitchFamily="18" charset="0"/>
              </a:rPr>
              <a:t> / Verdon, 13115 St. Paul lez Durance, France</a:t>
            </a:r>
            <a:endParaRPr lang="en-US" sz="1800" b="0" i="1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endParaRPr lang="fr-FR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S. 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Suzuki, Y. Seki</a:t>
            </a:r>
            <a:endParaRPr lang="en-GB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fr-FR" sz="2400" b="0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sz="1800" b="0" i="1" dirty="0" err="1" smtClean="0">
                <a:latin typeface="Times New Roman" pitchFamily="18" charset="0"/>
                <a:cs typeface="Times New Roman" pitchFamily="18" charset="0"/>
              </a:rPr>
              <a:t>Japan</a:t>
            </a:r>
            <a:r>
              <a:rPr lang="fr-FR" sz="18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1800" b="0" i="1" dirty="0" err="1" smtClean="0">
                <a:latin typeface="Times New Roman" pitchFamily="18" charset="0"/>
                <a:cs typeface="Times New Roman" pitchFamily="18" charset="0"/>
              </a:rPr>
              <a:t>Atomic</a:t>
            </a:r>
            <a:r>
              <a:rPr lang="fr-FR" sz="1800" b="0" i="1" dirty="0" smtClean="0">
                <a:latin typeface="Times New Roman" pitchFamily="18" charset="0"/>
                <a:cs typeface="Times New Roman" pitchFamily="18" charset="0"/>
              </a:rPr>
              <a:t> Energy </a:t>
            </a:r>
            <a:r>
              <a:rPr lang="fr-FR" sz="1800" b="0" i="1" dirty="0" err="1" smtClean="0">
                <a:latin typeface="Times New Roman" pitchFamily="18" charset="0"/>
                <a:cs typeface="Times New Roman" pitchFamily="18" charset="0"/>
              </a:rPr>
              <a:t>Agency</a:t>
            </a:r>
            <a:r>
              <a:rPr lang="fr-FR" sz="1800" b="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b="0" i="1" dirty="0" err="1" smtClean="0">
                <a:latin typeface="Times New Roman" pitchFamily="18" charset="0"/>
                <a:cs typeface="Times New Roman" pitchFamily="18" charset="0"/>
              </a:rPr>
              <a:t>Naka</a:t>
            </a:r>
            <a:r>
              <a:rPr lang="fr-FR" sz="1800" b="0" i="1" dirty="0" smtClean="0">
                <a:latin typeface="Times New Roman" pitchFamily="18" charset="0"/>
                <a:cs typeface="Times New Roman" pitchFamily="18" charset="0"/>
              </a:rPr>
              <a:t>, Ibaraki, </a:t>
            </a:r>
            <a:r>
              <a:rPr lang="fr-FR" sz="1800" b="0" i="1" dirty="0" err="1" smtClean="0">
                <a:latin typeface="Times New Roman" pitchFamily="18" charset="0"/>
                <a:cs typeface="Times New Roman" pitchFamily="18" charset="0"/>
              </a:rPr>
              <a:t>Japan</a:t>
            </a:r>
            <a:r>
              <a:rPr lang="fr-FR" sz="1800" b="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hangingPunct="0"/>
            <a:endParaRPr lang="fr-FR" b="0" i="1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A. Makhankov, N.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Litunovsky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Mazaev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I. Mazul</a:t>
            </a:r>
          </a:p>
          <a:p>
            <a:pPr hangingPunct="0"/>
            <a:r>
              <a:rPr lang="fr-FR" sz="1800" b="0" i="1" dirty="0" smtClean="0">
                <a:latin typeface="Times New Roman" pitchFamily="18" charset="0"/>
                <a:cs typeface="Times New Roman" pitchFamily="18" charset="0"/>
              </a:rPr>
              <a:t>	Center "SINTEZ", </a:t>
            </a:r>
            <a:r>
              <a:rPr lang="fr-FR" sz="1800" b="0" i="1" dirty="0" err="1" smtClean="0">
                <a:latin typeface="Times New Roman" pitchFamily="18" charset="0"/>
                <a:cs typeface="Times New Roman" pitchFamily="18" charset="0"/>
              </a:rPr>
              <a:t>Efremov</a:t>
            </a:r>
            <a:r>
              <a:rPr lang="fr-FR" sz="1800" b="0" i="1" dirty="0" smtClean="0">
                <a:latin typeface="Times New Roman" pitchFamily="18" charset="0"/>
                <a:cs typeface="Times New Roman" pitchFamily="18" charset="0"/>
              </a:rPr>
              <a:t> Institute, </a:t>
            </a:r>
            <a:r>
              <a:rPr lang="fr-FR" sz="1800" b="0" i="1" dirty="0" err="1" smtClean="0">
                <a:latin typeface="Times New Roman" pitchFamily="18" charset="0"/>
                <a:cs typeface="Times New Roman" pitchFamily="18" charset="0"/>
              </a:rPr>
              <a:t>Metallostroy</a:t>
            </a:r>
            <a:r>
              <a:rPr lang="fr-FR" sz="1800" b="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1800" b="0" i="1" dirty="0" err="1" smtClean="0">
                <a:latin typeface="Times New Roman" pitchFamily="18" charset="0"/>
                <a:cs typeface="Times New Roman" pitchFamily="18" charset="0"/>
              </a:rPr>
              <a:t>St.Petersburg</a:t>
            </a:r>
            <a:r>
              <a:rPr lang="fr-FR" sz="1800" b="0" i="1" dirty="0" smtClean="0">
                <a:latin typeface="Times New Roman" pitchFamily="18" charset="0"/>
                <a:cs typeface="Times New Roman" pitchFamily="18" charset="0"/>
              </a:rPr>
              <a:t>, 196641, </a:t>
            </a:r>
            <a:r>
              <a:rPr lang="fr-FR" sz="1800" b="0" i="1" dirty="0" err="1" smtClean="0">
                <a:latin typeface="Times New Roman" pitchFamily="18" charset="0"/>
                <a:cs typeface="Times New Roman" pitchFamily="18" charset="0"/>
              </a:rPr>
              <a:t>Russia</a:t>
            </a:r>
            <a:endParaRPr lang="en-US" sz="1800" b="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ITERLogo_NoonYellow_General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10512" cy="9087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8064896" cy="332656"/>
          </a:xfrm>
        </p:spPr>
        <p:txBody>
          <a:bodyPr/>
          <a:lstStyle/>
          <a:p>
            <a:r>
              <a:rPr lang="fr-BE" sz="1050" dirty="0" err="1" smtClean="0"/>
              <a:t>Technology</a:t>
            </a:r>
            <a:r>
              <a:rPr lang="fr-BE" sz="1050" dirty="0" smtClean="0"/>
              <a:t> R&amp;D </a:t>
            </a:r>
            <a:r>
              <a:rPr lang="fr-BE" sz="1050" dirty="0" err="1" smtClean="0"/>
              <a:t>activities</a:t>
            </a:r>
            <a:r>
              <a:rPr lang="fr-BE" sz="1050" dirty="0" smtClean="0"/>
              <a:t> for the ITER full-W divertor – ITR/2-3	   24th IAEA-FEC 2012, San Diego (CA), 08-13.10.2012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250969"/>
            <a:ext cx="4896544" cy="451406"/>
          </a:xfrm>
        </p:spPr>
        <p:txBody>
          <a:bodyPr/>
          <a:lstStyle/>
          <a:p>
            <a:r>
              <a:rPr lang="en-GB" i="1" dirty="0" smtClean="0"/>
              <a:t>Content</a:t>
            </a: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23850" y="1131710"/>
            <a:ext cx="8424863" cy="5170646"/>
          </a:xfrm>
        </p:spPr>
        <p:txBody>
          <a:bodyPr anchor="ctr"/>
          <a:lstStyle/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GB" dirty="0" smtClean="0"/>
              <a:t>  </a:t>
            </a:r>
            <a:r>
              <a:rPr lang="en-GB" sz="2400" dirty="0" smtClean="0"/>
              <a:t>Introduction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dirty="0" smtClean="0"/>
              <a:t>  Full-Tungsten divertor design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dirty="0" smtClean="0"/>
              <a:t>  ITER full-Tungsten divertor qualification programme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dirty="0" smtClean="0"/>
              <a:t>  EU Domestic Agency R&amp;D activities 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      for the procurement of the Inner Vertical Target (IVT)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dirty="0" smtClean="0"/>
              <a:t>  JA Domestic Agency R&amp;D activities 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      for the procurement of the Outer Vertical Target (OVT)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dirty="0" smtClean="0"/>
              <a:t>  RF Domestic Agency R&amp;D activities </a:t>
            </a:r>
          </a:p>
          <a:p>
            <a:pPr>
              <a:spcBef>
                <a:spcPts val="1200"/>
              </a:spcBef>
            </a:pPr>
            <a:r>
              <a:rPr lang="en-GB" sz="2400" dirty="0" smtClean="0"/>
              <a:t>      for the procurement of the Dome</a:t>
            </a: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400" dirty="0" smtClean="0"/>
              <a:t>  Conclusion</a:t>
            </a:r>
          </a:p>
        </p:txBody>
      </p:sp>
      <p:pic>
        <p:nvPicPr>
          <p:cNvPr id="8" name="Picture 7" descr="ITERLogo_NoonYellow_General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10512" cy="9087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ITER internal pict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348880"/>
            <a:ext cx="1368152" cy="211569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8064896" cy="332656"/>
          </a:xfrm>
        </p:spPr>
        <p:txBody>
          <a:bodyPr/>
          <a:lstStyle/>
          <a:p>
            <a:r>
              <a:rPr lang="fr-BE" sz="1050" dirty="0" err="1" smtClean="0"/>
              <a:t>Technology</a:t>
            </a:r>
            <a:r>
              <a:rPr lang="fr-BE" sz="1050" dirty="0" smtClean="0"/>
              <a:t> R&amp;D </a:t>
            </a:r>
            <a:r>
              <a:rPr lang="fr-BE" sz="1050" dirty="0" err="1" smtClean="0"/>
              <a:t>activities</a:t>
            </a:r>
            <a:r>
              <a:rPr lang="fr-BE" sz="1050" dirty="0" smtClean="0"/>
              <a:t> for the ITER full-W divertor – ITR/2-3	   24th IAEA-FEC 2012, San Diego (CA), 08-13.10.2012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250969"/>
            <a:ext cx="4896544" cy="451406"/>
          </a:xfrm>
        </p:spPr>
        <p:txBody>
          <a:bodyPr/>
          <a:lstStyle/>
          <a:p>
            <a:r>
              <a:rPr lang="en-GB" i="1" dirty="0" smtClean="0"/>
              <a:t>Introduction</a:t>
            </a: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23850" y="4581128"/>
            <a:ext cx="8424863" cy="1872208"/>
          </a:xfrm>
        </p:spPr>
        <p:txBody>
          <a:bodyPr anchor="ctr"/>
          <a:lstStyle/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200" dirty="0" smtClean="0">
                <a:cs typeface="Times New Roman" pitchFamily="18" charset="0"/>
              </a:rPr>
              <a:t> Extensive Research and Development (R&amp;D) programme in the three Domestic Agencies (DA), Europe, Japan and the Russian Federation, who will supply the first ITER divertor components.</a:t>
            </a:r>
          </a:p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200" dirty="0" smtClean="0">
                <a:cs typeface="Times New Roman" pitchFamily="18" charset="0"/>
              </a:rPr>
              <a:t> Fabrication technologies developed for the W parts can achieve much higher performance than originally specified (up to 20 MW/m</a:t>
            </a:r>
            <a:r>
              <a:rPr lang="en-GB" sz="2200" baseline="30000" dirty="0" smtClean="0">
                <a:cs typeface="Times New Roman" pitchFamily="18" charset="0"/>
              </a:rPr>
              <a:t>2</a:t>
            </a:r>
            <a:r>
              <a:rPr lang="en-GB" sz="2200" dirty="0" smtClean="0">
                <a:cs typeface="Times New Roman" pitchFamily="18" charset="0"/>
              </a:rPr>
              <a:t>).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23850" y="908721"/>
            <a:ext cx="8424863" cy="1368151"/>
          </a:xfrm>
        </p:spPr>
        <p:txBody>
          <a:bodyPr anchor="ctr"/>
          <a:lstStyle/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GB" dirty="0" smtClean="0"/>
              <a:t>  </a:t>
            </a:r>
            <a:r>
              <a:rPr lang="en-GB" sz="2200" dirty="0" smtClean="0">
                <a:cs typeface="Times New Roman" pitchFamily="18" charset="0"/>
              </a:rPr>
              <a:t>The current ITER Baseline foresees the use of carbon fibre composite (CFC) as armour material in the high heat flux (HHF) strike point regions of the 1</a:t>
            </a:r>
            <a:r>
              <a:rPr lang="en-GB" sz="2200" baseline="30000" dirty="0" smtClean="0">
                <a:cs typeface="Times New Roman" pitchFamily="18" charset="0"/>
              </a:rPr>
              <a:t>st</a:t>
            </a:r>
            <a:r>
              <a:rPr lang="en-GB" sz="2200" dirty="0" smtClean="0">
                <a:cs typeface="Times New Roman" pitchFamily="18" charset="0"/>
              </a:rPr>
              <a:t> divertor and </a:t>
            </a:r>
            <a:r>
              <a:rPr lang="en-GB" sz="2200" dirty="0" smtClean="0"/>
              <a:t>Tungsten (W) on all other plasma-facing locations.</a:t>
            </a:r>
            <a:endParaRPr lang="en-GB" sz="2200" dirty="0" smtClean="0">
              <a:cs typeface="Times New Roman" pitchFamily="18" charset="0"/>
            </a:endParaRPr>
          </a:p>
        </p:txBody>
      </p:sp>
      <p:pic>
        <p:nvPicPr>
          <p:cNvPr id="9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132856"/>
            <a:ext cx="3528392" cy="2399914"/>
          </a:xfrm>
          <a:prstGeom prst="rect">
            <a:avLst/>
          </a:prstGeom>
          <a:noFill/>
        </p:spPr>
      </p:pic>
      <p:pic>
        <p:nvPicPr>
          <p:cNvPr id="10" name="Picture 35" descr="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792" y="2708671"/>
            <a:ext cx="236864" cy="152595"/>
          </a:xfrm>
          <a:prstGeom prst="rect">
            <a:avLst/>
          </a:prstGeom>
          <a:noFill/>
        </p:spPr>
      </p:pic>
      <p:pic>
        <p:nvPicPr>
          <p:cNvPr id="11" name="Picture 36" descr="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221088"/>
            <a:ext cx="236864" cy="152595"/>
          </a:xfrm>
          <a:prstGeom prst="rect">
            <a:avLst/>
          </a:prstGeom>
          <a:noFill/>
        </p:spPr>
      </p:pic>
      <p:pic>
        <p:nvPicPr>
          <p:cNvPr id="12" name="Picture 37" descr="jap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924944"/>
            <a:ext cx="265333" cy="146901"/>
          </a:xfrm>
          <a:prstGeom prst="rect">
            <a:avLst/>
          </a:prstGeom>
          <a:noFill/>
        </p:spPr>
      </p:pic>
      <p:pic>
        <p:nvPicPr>
          <p:cNvPr id="13" name="Picture 38" descr="russ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3356992"/>
            <a:ext cx="255084" cy="165121"/>
          </a:xfrm>
          <a:prstGeom prst="rect">
            <a:avLst/>
          </a:prstGeom>
          <a:noFill/>
        </p:spPr>
      </p:pic>
      <p:grpSp>
        <p:nvGrpSpPr>
          <p:cNvPr id="15" name="Group 26"/>
          <p:cNvGrpSpPr>
            <a:grpSpLocks/>
          </p:cNvGrpSpPr>
          <p:nvPr/>
        </p:nvGrpSpPr>
        <p:grpSpPr bwMode="auto">
          <a:xfrm rot="14411395">
            <a:off x="1568778" y="3256128"/>
            <a:ext cx="596940" cy="1431133"/>
            <a:chOff x="1560" y="1728"/>
            <a:chExt cx="744" cy="1739"/>
          </a:xfrm>
        </p:grpSpPr>
        <p:sp>
          <p:nvSpPr>
            <p:cNvPr id="16" name="Oval 27"/>
            <p:cNvSpPr>
              <a:spLocks noChangeArrowheads="1"/>
            </p:cNvSpPr>
            <p:nvPr/>
          </p:nvSpPr>
          <p:spPr bwMode="auto">
            <a:xfrm>
              <a:off x="1776" y="1728"/>
              <a:ext cx="528" cy="480"/>
            </a:xfrm>
            <a:prstGeom prst="ellipse">
              <a:avLst/>
            </a:prstGeom>
            <a:solidFill>
              <a:srgbClr val="EAEAEA">
                <a:alpha val="50195"/>
              </a:srgbClr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 rot="1500000">
              <a:off x="1560" y="2122"/>
              <a:ext cx="112" cy="1345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9" name="Picture 18" descr="ITERLogo_NoonYellow_GeneralSiz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810512" cy="908720"/>
          </a:xfrm>
          <a:prstGeom prst="rect">
            <a:avLst/>
          </a:prstGeom>
        </p:spPr>
      </p:pic>
      <p:sp>
        <p:nvSpPr>
          <p:cNvPr id="22" name="Striped Right Arrow 21"/>
          <p:cNvSpPr/>
          <p:nvPr/>
        </p:nvSpPr>
        <p:spPr>
          <a:xfrm rot="21393540">
            <a:off x="2929477" y="3745957"/>
            <a:ext cx="978408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9512" y="6525344"/>
            <a:ext cx="8064896" cy="332656"/>
          </a:xfrm>
        </p:spPr>
        <p:txBody>
          <a:bodyPr/>
          <a:lstStyle/>
          <a:p>
            <a:r>
              <a:rPr lang="fr-BE" sz="1050" dirty="0" err="1" smtClean="0"/>
              <a:t>Technology</a:t>
            </a:r>
            <a:r>
              <a:rPr lang="fr-BE" sz="1050" dirty="0" smtClean="0"/>
              <a:t> R&amp;D </a:t>
            </a:r>
            <a:r>
              <a:rPr lang="fr-BE" sz="1050" dirty="0" err="1" smtClean="0"/>
              <a:t>activities</a:t>
            </a:r>
            <a:r>
              <a:rPr lang="fr-BE" sz="1050" dirty="0" smtClean="0"/>
              <a:t> for the ITER full-W divertor – ITR/2-3	   24th IAEA-FEC 2012, San Diego (CA), 08-13.10.2012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35696" y="250969"/>
            <a:ext cx="4896544" cy="451406"/>
          </a:xfrm>
        </p:spPr>
        <p:txBody>
          <a:bodyPr/>
          <a:lstStyle/>
          <a:p>
            <a:r>
              <a:rPr lang="en-GB" i="1" dirty="0" smtClean="0"/>
              <a:t>Introduction</a:t>
            </a: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23850" y="1331767"/>
            <a:ext cx="8424863" cy="4770537"/>
          </a:xfrm>
        </p:spPr>
        <p:txBody>
          <a:bodyPr anchor="ctr"/>
          <a:lstStyle/>
          <a:p>
            <a:pPr algn="just"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000" b="0" dirty="0" smtClean="0"/>
              <a:t>  </a:t>
            </a:r>
            <a:r>
              <a:rPr lang="en-GB" sz="2200" dirty="0" smtClean="0"/>
              <a:t>In November 2011, the ITER Council endorsed a cost containment proposal from the ITER organization (IO) to delay the decision on the choice of the divertor materials and to investigate the possibility to begin operations with a full-W divertor, and requested that a work programme be implemented to </a:t>
            </a:r>
          </a:p>
          <a:p>
            <a:pPr>
              <a:spcBef>
                <a:spcPts val="1200"/>
              </a:spcBef>
            </a:pPr>
            <a:r>
              <a:rPr lang="en-GB" sz="2200" dirty="0" smtClean="0"/>
              <a:t>	-  (i) develop a full-W divertor design, </a:t>
            </a:r>
          </a:p>
          <a:p>
            <a:pPr>
              <a:spcBef>
                <a:spcPts val="1200"/>
              </a:spcBef>
            </a:pPr>
            <a:r>
              <a:rPr lang="en-GB" sz="2200" dirty="0" smtClean="0"/>
              <a:t>	-  (ii) qualify the corresponding fabrication technologies and </a:t>
            </a:r>
          </a:p>
          <a:p>
            <a:pPr>
              <a:spcBef>
                <a:spcPts val="1200"/>
              </a:spcBef>
            </a:pPr>
            <a:r>
              <a:rPr lang="en-GB" sz="2200" dirty="0" smtClean="0"/>
              <a:t>	-  (iii) investigate critical physics and operational issues with support from the R&amp;D Fusion Community.</a:t>
            </a:r>
            <a:endParaRPr lang="en-GB" sz="2200" dirty="0" smtClean="0">
              <a:cs typeface="Times New Roman" pitchFamily="18" charset="0"/>
            </a:endParaRPr>
          </a:p>
          <a:p>
            <a:pPr>
              <a:spcBef>
                <a:spcPts val="1200"/>
              </a:spcBef>
              <a:buFont typeface="Wingdings" pitchFamily="2" charset="2"/>
              <a:buChar char="Ø"/>
            </a:pPr>
            <a:r>
              <a:rPr lang="en-GB" sz="2200" dirty="0" smtClean="0">
                <a:cs typeface="Times New Roman" pitchFamily="18" charset="0"/>
              </a:rPr>
              <a:t> </a:t>
            </a:r>
            <a:r>
              <a:rPr lang="en-GB" sz="2200" dirty="0" smtClean="0"/>
              <a:t>This paper presents the status of progress of the technology R&amp;D work programme implemented by IO and the DAs to prepare for the procurement of a full-W divertor.</a:t>
            </a:r>
            <a:endParaRPr lang="en-GB" sz="2200" dirty="0" smtClean="0">
              <a:cs typeface="Times New Roman" pitchFamily="18" charset="0"/>
            </a:endParaRPr>
          </a:p>
        </p:txBody>
      </p:sp>
      <p:pic>
        <p:nvPicPr>
          <p:cNvPr id="8" name="Picture 7" descr="ITERLogo_NoonYellow_GeneralSi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10512" cy="9087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5644" y="2708920"/>
            <a:ext cx="448835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6066" y="908719"/>
            <a:ext cx="86868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70C0"/>
                </a:solidFill>
              </a:rPr>
              <a:t>Three phases of design </a:t>
            </a:r>
            <a:r>
              <a:rPr lang="en-US" sz="2000" b="1" dirty="0" smtClean="0">
                <a:solidFill>
                  <a:srgbClr val="0070C0"/>
                </a:solidFill>
              </a:rPr>
              <a:t>development  </a:t>
            </a:r>
            <a:r>
              <a:rPr lang="en-US" sz="2000" b="1" i="1" dirty="0" smtClean="0">
                <a:solidFill>
                  <a:srgbClr val="00B050"/>
                </a:solidFill>
              </a:rPr>
              <a:t>(see poster from F. Escourbiac ITR/P5-08)</a:t>
            </a:r>
            <a:r>
              <a:rPr lang="en-US" sz="2000" b="1" dirty="0" smtClean="0">
                <a:solidFill>
                  <a:srgbClr val="0070C0"/>
                </a:solidFill>
              </a:rPr>
              <a:t>: </a:t>
            </a:r>
            <a:endParaRPr lang="en-US" sz="2000" b="1" dirty="0">
              <a:solidFill>
                <a:srgbClr val="0070C0"/>
              </a:solidFill>
            </a:endParaRPr>
          </a:p>
          <a:p>
            <a:pPr marL="1162050" indent="-514350" algn="just">
              <a:buAutoNum type="romanLcParenBoth"/>
            </a:pPr>
            <a:r>
              <a:rPr lang="en-US" sz="2000" dirty="0">
                <a:solidFill>
                  <a:srgbClr val="FF0000"/>
                </a:solidFill>
              </a:rPr>
              <a:t>Pre-detail design phase </a:t>
            </a:r>
            <a:r>
              <a:rPr lang="en-US" sz="2000" dirty="0">
                <a:solidFill>
                  <a:srgbClr val="0070C0"/>
                </a:solidFill>
              </a:rPr>
              <a:t>for cost estimation</a:t>
            </a:r>
          </a:p>
          <a:p>
            <a:pPr marL="1162050" indent="-514350" algn="just">
              <a:buAutoNum type="romanLcParenBoth"/>
            </a:pPr>
            <a:r>
              <a:rPr lang="en-US" sz="2000" dirty="0">
                <a:solidFill>
                  <a:srgbClr val="FF0000"/>
                </a:solidFill>
              </a:rPr>
              <a:t>Preliminary design phase </a:t>
            </a:r>
            <a:r>
              <a:rPr lang="en-US" sz="2000" dirty="0">
                <a:solidFill>
                  <a:srgbClr val="0070C0"/>
                </a:solidFill>
              </a:rPr>
              <a:t>to finalize the structural parts</a:t>
            </a:r>
          </a:p>
          <a:p>
            <a:pPr marL="1162050" indent="-514350" algn="just">
              <a:buAutoNum type="romanLcParenBoth"/>
            </a:pPr>
            <a:r>
              <a:rPr lang="en-US" sz="2000" dirty="0">
                <a:solidFill>
                  <a:srgbClr val="FF0000"/>
                </a:solidFill>
              </a:rPr>
              <a:t>Final design phase </a:t>
            </a:r>
            <a:r>
              <a:rPr lang="en-US" sz="2000" dirty="0">
                <a:solidFill>
                  <a:srgbClr val="0070C0"/>
                </a:solidFill>
              </a:rPr>
              <a:t>to deliver the design and 2D drawings of the structural parts and PFUs</a:t>
            </a:r>
          </a:p>
        </p:txBody>
      </p:sp>
      <p:sp>
        <p:nvSpPr>
          <p:cNvPr id="8" name="Rectangle 7"/>
          <p:cNvSpPr/>
          <p:nvPr/>
        </p:nvSpPr>
        <p:spPr>
          <a:xfrm>
            <a:off x="220663" y="4581127"/>
            <a:ext cx="6999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b="1" dirty="0" smtClean="0">
                <a:solidFill>
                  <a:srgbClr val="0070C0"/>
                </a:solidFill>
              </a:rPr>
              <a:t>Design Validation by Analysis</a:t>
            </a:r>
          </a:p>
          <a:p>
            <a:pPr marL="268288" indent="-268288" algn="just"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FF0000"/>
                </a:solidFill>
              </a:rPr>
              <a:t>Neutronic</a:t>
            </a:r>
            <a:r>
              <a:rPr lang="en-US" sz="2000" dirty="0" smtClean="0">
                <a:solidFill>
                  <a:srgbClr val="FF0000"/>
                </a:solidFill>
              </a:rPr>
              <a:t> Analysis</a:t>
            </a:r>
          </a:p>
          <a:p>
            <a:pPr marL="268288" indent="-268288" algn="just"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3-D Heat Load Distribution Study</a:t>
            </a:r>
            <a:endParaRPr lang="en-US" sz="2000" dirty="0"/>
          </a:p>
          <a:p>
            <a:pPr marL="268288" indent="-268288" algn="just"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FF0000"/>
                </a:solidFill>
              </a:rPr>
              <a:t>E.M., thermal and stress analyses</a:t>
            </a:r>
            <a:r>
              <a:rPr lang="en-US" sz="2000" dirty="0" smtClean="0"/>
              <a:t> </a:t>
            </a:r>
            <a:endParaRPr lang="en-US" sz="2000" dirty="0"/>
          </a:p>
          <a:p>
            <a:pPr marL="268288" indent="-268288" algn="just">
              <a:spcAft>
                <a:spcPts val="0"/>
              </a:spcAft>
              <a:buFont typeface="Wingdings" pitchFamily="2" charset="2"/>
              <a:buChar char="§"/>
            </a:pPr>
            <a:r>
              <a:rPr lang="en-GB" sz="2000" dirty="0" smtClean="0">
                <a:solidFill>
                  <a:srgbClr val="FF0000"/>
                </a:solidFill>
              </a:rPr>
              <a:t>Plasma Facing </a:t>
            </a:r>
            <a:r>
              <a:rPr lang="en-GB" sz="2000" dirty="0">
                <a:solidFill>
                  <a:srgbClr val="FF0000"/>
                </a:solidFill>
              </a:rPr>
              <a:t>Surface </a:t>
            </a:r>
            <a:r>
              <a:rPr lang="en-US" sz="2000" dirty="0">
                <a:solidFill>
                  <a:srgbClr val="FF0000"/>
                </a:solidFill>
              </a:rPr>
              <a:t>Shaping </a:t>
            </a:r>
            <a:r>
              <a:rPr lang="en-US" sz="2000" dirty="0" smtClean="0">
                <a:solidFill>
                  <a:srgbClr val="FF0000"/>
                </a:solidFill>
              </a:rPr>
              <a:t>Study</a:t>
            </a:r>
          </a:p>
          <a:p>
            <a:pPr marL="268288" indent="-268288" algn="just">
              <a:spcAft>
                <a:spcPts val="0"/>
              </a:spcAft>
              <a:buFont typeface="Wingdings" pitchFamily="2" charset="2"/>
              <a:buChar char="§"/>
            </a:pPr>
            <a:r>
              <a:rPr lang="en-US" sz="2000" dirty="0" err="1" smtClean="0">
                <a:solidFill>
                  <a:srgbClr val="FF0000"/>
                </a:solidFill>
              </a:rPr>
              <a:t>Armour</a:t>
            </a:r>
            <a:r>
              <a:rPr lang="en-US" sz="2000" dirty="0" smtClean="0">
                <a:solidFill>
                  <a:srgbClr val="FF0000"/>
                </a:solidFill>
              </a:rPr>
              <a:t> lifetime study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78768" y="2564904"/>
            <a:ext cx="44932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rgbClr val="0070C0"/>
                </a:solidFill>
              </a:rPr>
              <a:t>Main </a:t>
            </a:r>
            <a:r>
              <a:rPr lang="en-US" dirty="0">
                <a:solidFill>
                  <a:srgbClr val="0070C0"/>
                </a:solidFill>
              </a:rPr>
              <a:t>features of the f</a:t>
            </a:r>
            <a:r>
              <a:rPr lang="en-US" dirty="0" smtClean="0">
                <a:solidFill>
                  <a:srgbClr val="0070C0"/>
                </a:solidFill>
              </a:rPr>
              <a:t>ull–W </a:t>
            </a:r>
            <a:r>
              <a:rPr lang="en-US" dirty="0">
                <a:solidFill>
                  <a:srgbClr val="0070C0"/>
                </a:solidFill>
              </a:rPr>
              <a:t>divertor remain largely </a:t>
            </a:r>
            <a:r>
              <a:rPr lang="en-US" dirty="0" smtClean="0">
                <a:solidFill>
                  <a:srgbClr val="0070C0"/>
                </a:solidFill>
              </a:rPr>
              <a:t>unchanged to minimize impacts on other interfacing systems (e.g. cassette body),</a:t>
            </a:r>
          </a:p>
          <a:p>
            <a:pPr algn="just"/>
            <a:r>
              <a:rPr lang="en-GB" dirty="0" smtClean="0">
                <a:solidFill>
                  <a:srgbClr val="0070C0"/>
                </a:solidFill>
              </a:rPr>
              <a:t>making modifications only where necessary, e.g. </a:t>
            </a:r>
            <a:r>
              <a:rPr lang="en-GB" b="1" dirty="0" smtClean="0">
                <a:solidFill>
                  <a:srgbClr val="0070C0"/>
                </a:solidFill>
              </a:rPr>
              <a:t>to </a:t>
            </a:r>
            <a:r>
              <a:rPr lang="en-GB" b="1" dirty="0">
                <a:solidFill>
                  <a:srgbClr val="0070C0"/>
                </a:solidFill>
              </a:rPr>
              <a:t>mitigate </a:t>
            </a:r>
            <a:r>
              <a:rPr lang="en-GB" b="1" dirty="0" smtClean="0">
                <a:solidFill>
                  <a:srgbClr val="0070C0"/>
                </a:solidFill>
              </a:rPr>
              <a:t>as much as possible against melting</a:t>
            </a:r>
            <a:r>
              <a:rPr lang="en-GB" dirty="0" smtClean="0">
                <a:solidFill>
                  <a:srgbClr val="0070C0"/>
                </a:solidFill>
              </a:rPr>
              <a:t> during slow and fast transient heat pulse events.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1835696" y="250969"/>
            <a:ext cx="5328592" cy="45140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28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rgbClr val="FFC000"/>
                </a:solidFill>
              </a:rPr>
              <a:t>W-Divertor Design Development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63500" algn="c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179512" y="6525344"/>
            <a:ext cx="8064896" cy="3326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R&amp;D </a:t>
            </a: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activities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 the ITER full-W divertor – ITR/2-3	   24th IAEA-FEC 2012, San Diego (CA), 08-13.10.2012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" name="Slide Number Placeholder 2"/>
          <p:cNvSpPr txBox="1">
            <a:spLocks/>
          </p:cNvSpPr>
          <p:nvPr/>
        </p:nvSpPr>
        <p:spPr>
          <a:xfrm>
            <a:off x="8316416" y="6520260"/>
            <a:ext cx="69344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5C215-7F9A-4AB7-8398-183B47447B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ITERLogo_NoonYellow_General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10512" cy="9087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84168" y="2564904"/>
            <a:ext cx="27967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200" b="1" u="sng" dirty="0" smtClean="0">
              <a:solidFill>
                <a:srgbClr val="0070C0"/>
              </a:solidFill>
              <a:latin typeface="+mj-lt"/>
            </a:endParaRPr>
          </a:p>
          <a:p>
            <a:endParaRPr lang="en-GB" sz="1200" b="1" u="sng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5805264"/>
            <a:ext cx="36724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70C0"/>
                </a:solidFill>
                <a:latin typeface="+mj-lt"/>
              </a:rPr>
              <a:t>ITER full-W Divertor</a:t>
            </a:r>
            <a:endParaRPr lang="en-US" sz="1200" b="1" u="sng" dirty="0" smtClean="0">
              <a:solidFill>
                <a:srgbClr val="0070C0"/>
              </a:solidFill>
              <a:latin typeface="+mj-lt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220072" y="3212976"/>
            <a:ext cx="69442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6600"/>
                </a:solidFill>
                <a:latin typeface="Arial Black" pitchFamily="34" charset="0"/>
              </a:rPr>
              <a:t>      </a:t>
            </a:r>
            <a:endParaRPr lang="en-GB" sz="2000" b="1" dirty="0">
              <a:solidFill>
                <a:srgbClr val="006600"/>
              </a:solidFill>
              <a:latin typeface="Arial Black" pitchFamily="34" charset="0"/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1835696" y="250969"/>
            <a:ext cx="5328592" cy="451406"/>
          </a:xfrm>
          <a:prstGeom prst="rect">
            <a:avLst/>
          </a:prstGeom>
        </p:spPr>
        <p:txBody>
          <a:bodyPr/>
          <a:lstStyle/>
          <a:p>
            <a:pPr>
              <a:lnSpc>
                <a:spcPts val="28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rgbClr val="FFC000"/>
                </a:solidFill>
              </a:rPr>
              <a:t>W-Divertor Design Development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63500" algn="c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90872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Tilting of PFCs    </a:t>
            </a:r>
            <a:r>
              <a:rPr lang="en-US" dirty="0" smtClean="0">
                <a:solidFill>
                  <a:srgbClr val="0070C0"/>
                </a:solidFill>
              </a:rPr>
              <a:t>Aim:  Full </a:t>
            </a:r>
            <a:r>
              <a:rPr lang="en-US" dirty="0">
                <a:solidFill>
                  <a:srgbClr val="0070C0"/>
                </a:solidFill>
              </a:rPr>
              <a:t>shadowing of </a:t>
            </a:r>
            <a:r>
              <a:rPr lang="en-US" dirty="0" smtClean="0">
                <a:solidFill>
                  <a:srgbClr val="0070C0"/>
                </a:solidFill>
              </a:rPr>
              <a:t>PFC edges under steady state and slow transient loads;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	            Design parameters:  Tilting axis and tilting angle.</a:t>
            </a:r>
          </a:p>
          <a:p>
            <a:pPr algn="just">
              <a:spcBef>
                <a:spcPts val="12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Fish-Scale            </a:t>
            </a:r>
            <a:r>
              <a:rPr lang="en-GB" dirty="0" smtClean="0">
                <a:solidFill>
                  <a:srgbClr val="0070C0"/>
                </a:solidFill>
              </a:rPr>
              <a:t>Aim: Full shadowing of PFU edges, under steady-state and slow transient loads;</a:t>
            </a:r>
          </a:p>
          <a:p>
            <a:pPr algn="just"/>
            <a:r>
              <a:rPr lang="en-US" b="1" dirty="0" smtClean="0">
                <a:solidFill>
                  <a:srgbClr val="FF0000"/>
                </a:solidFill>
              </a:rPr>
              <a:t>at Target</a:t>
            </a:r>
            <a:r>
              <a:rPr lang="en-GB" dirty="0" smtClean="0"/>
              <a:t>              </a:t>
            </a:r>
            <a:r>
              <a:rPr lang="en-GB" dirty="0" smtClean="0">
                <a:solidFill>
                  <a:srgbClr val="0070C0"/>
                </a:solidFill>
              </a:rPr>
              <a:t>Design parameter: </a:t>
            </a:r>
            <a:r>
              <a:rPr lang="en-GB" dirty="0" err="1" smtClean="0">
                <a:solidFill>
                  <a:srgbClr val="0070C0"/>
                </a:solidFill>
              </a:rPr>
              <a:t>monoblock</a:t>
            </a:r>
            <a:r>
              <a:rPr lang="en-GB" dirty="0" smtClean="0">
                <a:solidFill>
                  <a:srgbClr val="0070C0"/>
                </a:solidFill>
              </a:rPr>
              <a:t> chamfer depth.</a:t>
            </a:r>
          </a:p>
          <a:p>
            <a:pPr algn="just">
              <a:spcBef>
                <a:spcPts val="120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OVT Baffle           </a:t>
            </a:r>
            <a:r>
              <a:rPr lang="en-GB" dirty="0" smtClean="0">
                <a:solidFill>
                  <a:srgbClr val="0070C0"/>
                </a:solidFill>
              </a:rPr>
              <a:t>Aim:   Full shadowing of PFC edges, under Downward VDE loads;</a:t>
            </a:r>
          </a:p>
          <a:p>
            <a:pPr algn="just"/>
            <a:r>
              <a:rPr lang="en-US" b="1" dirty="0" err="1" smtClean="0">
                <a:solidFill>
                  <a:srgbClr val="FF0000"/>
                </a:solidFill>
              </a:rPr>
              <a:t>toroidal</a:t>
            </a:r>
            <a:r>
              <a:rPr lang="en-US" b="1" dirty="0" smtClean="0">
                <a:solidFill>
                  <a:srgbClr val="FF0000"/>
                </a:solidFill>
              </a:rPr>
              <a:t> shape    </a:t>
            </a:r>
            <a:r>
              <a:rPr lang="en-GB" dirty="0" smtClean="0">
                <a:solidFill>
                  <a:srgbClr val="0070C0"/>
                </a:solidFill>
              </a:rPr>
              <a:t>Design parameters: Set-back depth and No. of PFU consisting the set-back.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7920" y="3052653"/>
            <a:ext cx="8261186" cy="3277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Footer Placeholder 1"/>
          <p:cNvSpPr txBox="1">
            <a:spLocks/>
          </p:cNvSpPr>
          <p:nvPr/>
        </p:nvSpPr>
        <p:spPr>
          <a:xfrm>
            <a:off x="179512" y="6525344"/>
            <a:ext cx="8064896" cy="3326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R&amp;D </a:t>
            </a: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activities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 the ITER full-W divertor – ITR/2-3	   24th IAEA-FEC 2012, San Diego (CA), 08-13.10.2012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8316416" y="6520260"/>
            <a:ext cx="69344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5C215-7F9A-4AB7-8398-183B47447B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ITERLogo_NoonYellow_GeneralSiz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10512" cy="9087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6894849" y="2386992"/>
            <a:ext cx="1824909" cy="3030037"/>
            <a:chOff x="12200292" y="33412832"/>
            <a:chExt cx="2505266" cy="4159686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2200292" y="33412832"/>
              <a:ext cx="2505266" cy="4159686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3250388" y="34038322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solidFill>
                    <a:srgbClr val="FF0000"/>
                  </a:solidFill>
                </a:rPr>
                <a:t>~2 m</a:t>
              </a:r>
              <a:endParaRPr lang="en-GB" sz="18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2831141" y="34926742"/>
              <a:ext cx="1571385" cy="10140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70C0"/>
                  </a:solidFill>
                  <a:latin typeface="+mj-lt"/>
                </a:rPr>
                <a:t>Full-scale OVT PFU or IVT PFU</a:t>
              </a:r>
              <a:endParaRPr lang="en-GB" sz="1400" b="1" dirty="0">
                <a:solidFill>
                  <a:srgbClr val="0070C0"/>
                </a:solidFill>
                <a:latin typeface="+mj-lt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12487873" y="33696392"/>
              <a:ext cx="1972823" cy="3816000"/>
            </a:xfrm>
            <a:custGeom>
              <a:avLst/>
              <a:gdLst>
                <a:gd name="connsiteX0" fmla="*/ 29723 w 1972823"/>
                <a:gd name="connsiteY0" fmla="*/ 3748888 h 3748888"/>
                <a:gd name="connsiteX1" fmla="*/ 17023 w 1972823"/>
                <a:gd name="connsiteY1" fmla="*/ 1488288 h 3748888"/>
                <a:gd name="connsiteX2" fmla="*/ 232923 w 1972823"/>
                <a:gd name="connsiteY2" fmla="*/ 764388 h 3748888"/>
                <a:gd name="connsiteX3" fmla="*/ 677423 w 1972823"/>
                <a:gd name="connsiteY3" fmla="*/ 269088 h 3748888"/>
                <a:gd name="connsiteX4" fmla="*/ 1312423 w 1972823"/>
                <a:gd name="connsiteY4" fmla="*/ 27788 h 3748888"/>
                <a:gd name="connsiteX5" fmla="*/ 1972823 w 1972823"/>
                <a:gd name="connsiteY5" fmla="*/ 15088 h 3748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2823" h="3748888">
                  <a:moveTo>
                    <a:pt x="29723" y="3748888"/>
                  </a:moveTo>
                  <a:cubicBezTo>
                    <a:pt x="6439" y="2867296"/>
                    <a:pt x="-16844" y="1985705"/>
                    <a:pt x="17023" y="1488288"/>
                  </a:cubicBezTo>
                  <a:cubicBezTo>
                    <a:pt x="50890" y="990871"/>
                    <a:pt x="122856" y="967588"/>
                    <a:pt x="232923" y="764388"/>
                  </a:cubicBezTo>
                  <a:cubicBezTo>
                    <a:pt x="342990" y="561188"/>
                    <a:pt x="497506" y="391855"/>
                    <a:pt x="677423" y="269088"/>
                  </a:cubicBezTo>
                  <a:cubicBezTo>
                    <a:pt x="857340" y="146321"/>
                    <a:pt x="1096523" y="70121"/>
                    <a:pt x="1312423" y="27788"/>
                  </a:cubicBezTo>
                  <a:cubicBezTo>
                    <a:pt x="1528323" y="-14545"/>
                    <a:pt x="1750573" y="271"/>
                    <a:pt x="1972823" y="15088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-29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14078386" y="37105144"/>
              <a:ext cx="627172" cy="42014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-64" charset="-128"/>
              </a:endParaRPr>
            </a:p>
          </p:txBody>
        </p:sp>
      </p:grp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63367" y="908719"/>
            <a:ext cx="8945138" cy="3077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spcAft>
                <a:spcPts val="0"/>
              </a:spcAft>
              <a:buFont typeface="Wingdings" pitchFamily="2" charset="2"/>
              <a:buChar char="q"/>
            </a:pPr>
            <a:r>
              <a:rPr lang="en-GB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Tungsten </a:t>
            </a:r>
            <a:r>
              <a:rPr lang="en-GB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Divertor Qualification </a:t>
            </a:r>
            <a:r>
              <a:rPr lang="en-GB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Programme</a:t>
            </a:r>
          </a:p>
          <a:p>
            <a:pPr marL="800100" lvl="1" indent="-342900"/>
            <a:r>
              <a:rPr lang="en-GB" sz="20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to address the most critical issues</a:t>
            </a:r>
            <a:endParaRPr lang="en-GB" sz="2000" b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Technology </a:t>
            </a:r>
            <a:r>
              <a:rPr lang="en-GB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Development and </a:t>
            </a:r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Validation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GB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Demonstration of the </a:t>
            </a:r>
            <a:r>
              <a:rPr lang="en-GB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fitness-for-purpose</a:t>
            </a:r>
            <a:r>
              <a:rPr lang="en-GB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of the proposed technology by means of 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full-W </a:t>
            </a:r>
            <a:r>
              <a:rPr lang="en-GB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small-scale 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mock-ups;</a:t>
            </a:r>
            <a:endParaRPr lang="en-GB" sz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Aft>
                <a:spcPts val="0"/>
              </a:spcAft>
              <a:buAutoNum type="arabicParenBoth" startAt="2"/>
            </a:pPr>
            <a:r>
              <a:rPr lang="en-GB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Full-scale </a:t>
            </a:r>
            <a:r>
              <a:rPr lang="en-GB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demonstration</a:t>
            </a:r>
            <a:r>
              <a:rPr lang="en-GB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: Demonstration 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GB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feasibility via </a:t>
            </a:r>
          </a:p>
          <a:p>
            <a:pPr algn="l">
              <a:spcAft>
                <a:spcPts val="0"/>
              </a:spcAft>
            </a:pP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full-scale prototype manufacturing and </a:t>
            </a:r>
            <a:r>
              <a:rPr lang="en-GB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testing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HHF tests for small-scale and full-scale-prototype PFU straight part </a:t>
            </a:r>
            <a:endParaRPr lang="en-GB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•  5000 cycles at 10 MW/m</a:t>
            </a:r>
            <a:r>
              <a:rPr lang="en-US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+ 300 cycles at 20 MW/m</a:t>
            </a:r>
            <a:r>
              <a:rPr lang="en-US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baseline="300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4763" indent="-4763"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HHF test for prototype PFU curved part</a:t>
            </a:r>
          </a:p>
          <a:p>
            <a:pPr marL="4763" indent="-4763"/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•  5000 cycles at 5 MW/m</a:t>
            </a:r>
            <a:r>
              <a:rPr lang="en-US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baseline="30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0050" y="4126582"/>
            <a:ext cx="4602190" cy="12466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Straight Arrow Connector 33"/>
          <p:cNvCxnSpPr/>
          <p:nvPr/>
        </p:nvCxnSpPr>
        <p:spPr bwMode="auto">
          <a:xfrm>
            <a:off x="2673813" y="4075719"/>
            <a:ext cx="1387478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2810347" y="3747567"/>
            <a:ext cx="1114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~</a:t>
            </a:r>
            <a:r>
              <a:rPr lang="en-US" sz="1800" b="1" dirty="0" smtClean="0">
                <a:solidFill>
                  <a:srgbClr val="FF0000"/>
                </a:solidFill>
              </a:rPr>
              <a:t> 60 </a:t>
            </a:r>
            <a:r>
              <a:rPr lang="en-US" sz="1800" b="1" dirty="0">
                <a:solidFill>
                  <a:srgbClr val="FF0000"/>
                </a:solidFill>
              </a:rPr>
              <a:t>mm</a:t>
            </a:r>
            <a:endParaRPr lang="en-GB" sz="18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94526" y="3801973"/>
            <a:ext cx="2114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70C0"/>
                </a:solidFill>
                <a:latin typeface="+mj-lt"/>
              </a:rPr>
              <a:t>Small-scale mock-ups </a:t>
            </a:r>
            <a:endParaRPr lang="en-GB" sz="14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3366" y="5417029"/>
            <a:ext cx="91343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spcAft>
                <a:spcPts val="0"/>
              </a:spcAft>
              <a:buFont typeface="Wingdings" pitchFamily="2" charset="2"/>
              <a:buChar char="q"/>
            </a:pPr>
            <a:r>
              <a:rPr lang="en-GB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Task Agreements to support DAs activity are ready to be implemented</a:t>
            </a:r>
            <a:endParaRPr lang="en-GB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1417" y="5805264"/>
            <a:ext cx="8686800" cy="707886"/>
          </a:xfrm>
          <a:prstGeom prst="rect">
            <a:avLst/>
          </a:prstGeom>
          <a:solidFill>
            <a:srgbClr val="FFC000">
              <a:alpha val="98000"/>
            </a:srgbClr>
          </a:solidFill>
        </p:spPr>
        <p:txBody>
          <a:bodyPr wrap="square">
            <a:spAutoFit/>
          </a:bodyPr>
          <a:lstStyle/>
          <a:p>
            <a:pPr lvl="0" algn="l"/>
            <a:r>
              <a:rPr lang="en-US" sz="2000" dirty="0">
                <a:solidFill>
                  <a:srgbClr val="FF0000"/>
                </a:solidFill>
              </a:rPr>
              <a:t>Design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70C0"/>
                </a:solidFill>
              </a:rPr>
              <a:t>development at </a:t>
            </a:r>
            <a:r>
              <a:rPr lang="en-US" sz="2000" dirty="0">
                <a:solidFill>
                  <a:srgbClr val="FF0000"/>
                </a:solidFill>
              </a:rPr>
              <a:t>the </a:t>
            </a:r>
            <a:r>
              <a:rPr lang="en-US" sz="2000" dirty="0" smtClean="0">
                <a:solidFill>
                  <a:srgbClr val="FF0000"/>
                </a:solidFill>
              </a:rPr>
              <a:t>IO </a:t>
            </a:r>
            <a:r>
              <a:rPr lang="en-US" sz="2000" dirty="0" smtClean="0">
                <a:solidFill>
                  <a:srgbClr val="0070C0"/>
                </a:solidFill>
              </a:rPr>
              <a:t>and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R&amp;D </a:t>
            </a:r>
            <a:r>
              <a:rPr lang="en-US" sz="2000" dirty="0">
                <a:solidFill>
                  <a:srgbClr val="FF0000"/>
                </a:solidFill>
              </a:rPr>
              <a:t>activities </a:t>
            </a:r>
            <a:r>
              <a:rPr lang="en-US" sz="2000" dirty="0">
                <a:solidFill>
                  <a:srgbClr val="0070C0"/>
                </a:solidFill>
              </a:rPr>
              <a:t>for </a:t>
            </a:r>
            <a:r>
              <a:rPr lang="en-US" sz="2000" dirty="0" smtClean="0">
                <a:solidFill>
                  <a:srgbClr val="0070C0"/>
                </a:solidFill>
              </a:rPr>
              <a:t>full-W </a:t>
            </a:r>
            <a:r>
              <a:rPr lang="en-US" sz="2000" dirty="0">
                <a:solidFill>
                  <a:srgbClr val="0070C0"/>
                </a:solidFill>
              </a:rPr>
              <a:t>divertor at </a:t>
            </a:r>
            <a:r>
              <a:rPr lang="en-US" sz="2000" dirty="0">
                <a:solidFill>
                  <a:srgbClr val="FF0000"/>
                </a:solidFill>
              </a:rPr>
              <a:t>DAs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b="1" u="sng" dirty="0" smtClean="0">
                <a:solidFill>
                  <a:srgbClr val="FF0000"/>
                </a:solidFill>
              </a:rPr>
              <a:t>Strong </a:t>
            </a:r>
            <a:r>
              <a:rPr lang="en-US" sz="2000" b="1" u="sng" dirty="0">
                <a:solidFill>
                  <a:srgbClr val="FF0000"/>
                </a:solidFill>
              </a:rPr>
              <a:t>collaboration between IO and DAs </a:t>
            </a:r>
            <a:r>
              <a:rPr lang="en-US" sz="2000" dirty="0" smtClean="0">
                <a:solidFill>
                  <a:srgbClr val="0070C0"/>
                </a:solidFill>
              </a:rPr>
              <a:t>put in place.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1835696" y="250969"/>
            <a:ext cx="5293096" cy="451406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ts val="28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rgbClr val="FFC000"/>
                </a:solidFill>
              </a:rPr>
              <a:t>W-Divertor Qualification Program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63500" algn="ctr" rotWithShape="0">
                  <a:prstClr val="black">
                    <a:alpha val="50000"/>
                  </a:prstClr>
                </a:outerShdw>
              </a:effectLst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Footer Placeholder 1"/>
          <p:cNvSpPr txBox="1">
            <a:spLocks/>
          </p:cNvSpPr>
          <p:nvPr/>
        </p:nvSpPr>
        <p:spPr>
          <a:xfrm>
            <a:off x="179512" y="6525344"/>
            <a:ext cx="8064896" cy="3326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R&amp;D </a:t>
            </a: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activities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 the ITER full-W divertor – ITR/2-3	   24th IAEA-FEC 2012, San Diego (CA), 08-13.10.2012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9" name="Slide Number Placeholder 2"/>
          <p:cNvSpPr txBox="1">
            <a:spLocks/>
          </p:cNvSpPr>
          <p:nvPr/>
        </p:nvSpPr>
        <p:spPr>
          <a:xfrm>
            <a:off x="8316416" y="6520260"/>
            <a:ext cx="693440" cy="365125"/>
          </a:xfrm>
          <a:prstGeom prst="rect">
            <a:avLst/>
          </a:prstGeom>
        </p:spPr>
        <p:txBody>
          <a:bodyPr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55C215-7F9A-4AB7-8398-183B47447B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19" descr="ITERLogo_NoonYellow_GeneralS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0512" cy="9087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5C215-7F9A-4AB7-8398-183B47447BC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1835696" y="0"/>
            <a:ext cx="5293096" cy="836712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GB" sz="2800" i="1" dirty="0" smtClean="0">
                <a:solidFill>
                  <a:schemeClr val="bg2"/>
                </a:solidFill>
              </a:rPr>
              <a:t>EU Domestic Agency R&amp;D activities for the procurement of the IVT</a:t>
            </a:r>
            <a:endParaRPr lang="en-GB" sz="2000" i="1" dirty="0" smtClean="0">
              <a:solidFill>
                <a:schemeClr val="bg2"/>
              </a:solidFill>
            </a:endParaRPr>
          </a:p>
        </p:txBody>
      </p:sp>
      <p:sp>
        <p:nvSpPr>
          <p:cNvPr id="15" name="Footer Placeholder 1"/>
          <p:cNvSpPr txBox="1">
            <a:spLocks/>
          </p:cNvSpPr>
          <p:nvPr/>
        </p:nvSpPr>
        <p:spPr>
          <a:xfrm>
            <a:off x="179512" y="6525344"/>
            <a:ext cx="8064896" cy="33265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Technology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R&amp;D </a:t>
            </a:r>
            <a:r>
              <a:rPr kumimoji="0" lang="fr-BE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activities</a:t>
            </a:r>
            <a:r>
              <a:rPr kumimoji="0" lang="fr-BE" sz="10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for the ITER full-W divertor – ITR/2-3	   24th IAEA-FEC 2012, San Diego (CA), 08-13.10.2012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179512" y="908720"/>
            <a:ext cx="8712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Monotype Sorts"/>
              <a:buNone/>
            </a:pPr>
            <a:r>
              <a:rPr lang="en-GB" sz="2400" b="1" u="sng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IVT fabrication technologies developed in EU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1"/>
            <a:ext cx="3168352" cy="27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23528" y="4437112"/>
            <a:ext cx="849694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Font typeface="Monotype Sorts"/>
              <a:buNone/>
            </a:pPr>
            <a:r>
              <a:rPr lang="en-GB" dirty="0" smtClean="0">
                <a:solidFill>
                  <a:srgbClr val="0070C0"/>
                </a:solidFill>
                <a:sym typeface="Wingdings" pitchFamily="2" charset="2"/>
              </a:rPr>
              <a:t>Two joining techniques have been developed in EU to bond the soft Cu to the CuCrZr  heat sink tube:	-  </a:t>
            </a:r>
            <a:r>
              <a:rPr lang="en-GB" b="1" dirty="0" smtClean="0">
                <a:solidFill>
                  <a:srgbClr val="0070C0"/>
                </a:solidFill>
                <a:sym typeface="Wingdings" pitchFamily="2" charset="2"/>
              </a:rPr>
              <a:t>Hot </a:t>
            </a:r>
            <a:r>
              <a:rPr lang="en-GB" b="1" dirty="0" err="1" smtClean="0">
                <a:solidFill>
                  <a:srgbClr val="0070C0"/>
                </a:solidFill>
                <a:sym typeface="Wingdings" pitchFamily="2" charset="2"/>
              </a:rPr>
              <a:t>Isostatic</a:t>
            </a:r>
            <a:r>
              <a:rPr lang="en-GB" b="1" dirty="0" smtClean="0">
                <a:solidFill>
                  <a:srgbClr val="0070C0"/>
                </a:solidFill>
                <a:sym typeface="Wingdings" pitchFamily="2" charset="2"/>
              </a:rPr>
              <a:t> Pressing </a:t>
            </a:r>
            <a:r>
              <a:rPr lang="en-GB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en-GB" dirty="0" err="1" smtClean="0">
                <a:solidFill>
                  <a:srgbClr val="0070C0"/>
                </a:solidFill>
                <a:sym typeface="Wingdings" pitchFamily="2" charset="2"/>
              </a:rPr>
              <a:t>HIPing</a:t>
            </a:r>
            <a:r>
              <a:rPr lang="en-GB" dirty="0" smtClean="0">
                <a:solidFill>
                  <a:srgbClr val="0070C0"/>
                </a:solidFill>
                <a:sym typeface="Wingdings" pitchFamily="2" charset="2"/>
              </a:rPr>
              <a:t>)</a:t>
            </a:r>
          </a:p>
          <a:p>
            <a:pPr lvl="1">
              <a:spcBef>
                <a:spcPts val="600"/>
              </a:spcBef>
              <a:buFont typeface="Monotype Sorts"/>
              <a:buNone/>
            </a:pPr>
            <a:r>
              <a:rPr lang="en-GB" dirty="0" smtClean="0">
                <a:solidFill>
                  <a:srgbClr val="0070C0"/>
                </a:solidFill>
                <a:sym typeface="Wingdings" pitchFamily="2" charset="2"/>
              </a:rPr>
              <a:t>		-  </a:t>
            </a:r>
            <a:r>
              <a:rPr lang="en-GB" b="1" dirty="0" smtClean="0">
                <a:solidFill>
                  <a:srgbClr val="0070C0"/>
                </a:solidFill>
                <a:sym typeface="Wingdings" pitchFamily="2" charset="2"/>
              </a:rPr>
              <a:t>Hot Radial Pressing </a:t>
            </a:r>
            <a:r>
              <a:rPr lang="en-GB" dirty="0" smtClean="0">
                <a:solidFill>
                  <a:srgbClr val="0070C0"/>
                </a:solidFill>
                <a:sym typeface="Wingdings" pitchFamily="2" charset="2"/>
              </a:rPr>
              <a:t>(</a:t>
            </a:r>
            <a:r>
              <a:rPr lang="en-GB" dirty="0" err="1" smtClean="0">
                <a:solidFill>
                  <a:srgbClr val="0070C0"/>
                </a:solidFill>
                <a:sym typeface="Wingdings" pitchFamily="2" charset="2"/>
              </a:rPr>
              <a:t>HRPing</a:t>
            </a:r>
            <a:r>
              <a:rPr lang="en-GB" dirty="0" smtClean="0">
                <a:solidFill>
                  <a:srgbClr val="0070C0"/>
                </a:solidFill>
                <a:sym typeface="Wingdings" pitchFamily="2" charset="2"/>
              </a:rPr>
              <a:t>)</a:t>
            </a:r>
          </a:p>
          <a:p>
            <a:pPr lvl="1">
              <a:lnSpc>
                <a:spcPts val="2200"/>
              </a:lnSpc>
              <a:spcBef>
                <a:spcPts val="600"/>
              </a:spcBef>
              <a:buFont typeface="Monotype Sorts"/>
              <a:buNone/>
            </a:pPr>
            <a:r>
              <a:rPr lang="en-GB" b="1" dirty="0" err="1" smtClean="0">
                <a:solidFill>
                  <a:srgbClr val="0070C0"/>
                </a:solidFill>
                <a:sym typeface="Wingdings" pitchFamily="2" charset="2"/>
              </a:rPr>
              <a:t>HIPing</a:t>
            </a:r>
            <a:r>
              <a:rPr lang="en-GB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GB" dirty="0" smtClean="0">
                <a:solidFill>
                  <a:srgbClr val="0070C0"/>
                </a:solidFill>
                <a:sym typeface="Wingdings" pitchFamily="2" charset="2"/>
              </a:rPr>
              <a:t> is done at 900</a:t>
            </a:r>
            <a:r>
              <a:rPr lang="en-GB" dirty="0" smtClean="0">
                <a:solidFill>
                  <a:srgbClr val="0070C0"/>
                </a:solidFill>
                <a:sym typeface="Symbol"/>
              </a:rPr>
              <a:t>C then solution annealing, quenching and age hardening (480 C for 2 h) to achieve the required mechanical properties on the CuCrZr alloy.</a:t>
            </a:r>
            <a:endParaRPr lang="en-GB" dirty="0" smtClean="0">
              <a:solidFill>
                <a:srgbClr val="0070C0"/>
              </a:solidFill>
              <a:sym typeface="Wingdings" pitchFamily="2" charset="2"/>
            </a:endParaRPr>
          </a:p>
          <a:p>
            <a:pPr lvl="1">
              <a:lnSpc>
                <a:spcPts val="2200"/>
              </a:lnSpc>
              <a:spcBef>
                <a:spcPts val="600"/>
              </a:spcBef>
              <a:buFont typeface="Monotype Sorts"/>
              <a:buNone/>
            </a:pPr>
            <a:r>
              <a:rPr lang="en-GB" b="1" dirty="0" err="1" smtClean="0">
                <a:solidFill>
                  <a:srgbClr val="0070C0"/>
                </a:solidFill>
                <a:sym typeface="Wingdings" pitchFamily="2" charset="2"/>
              </a:rPr>
              <a:t>HRPing</a:t>
            </a:r>
            <a:r>
              <a:rPr lang="en-GB" b="1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  <a:r>
              <a:rPr lang="en-GB" dirty="0" smtClean="0">
                <a:solidFill>
                  <a:srgbClr val="0070C0"/>
                </a:solidFill>
                <a:sym typeface="Wingdings" pitchFamily="2" charset="2"/>
              </a:rPr>
              <a:t>is done at 580</a:t>
            </a:r>
            <a:r>
              <a:rPr lang="en-GB" dirty="0" smtClean="0">
                <a:solidFill>
                  <a:srgbClr val="0070C0"/>
                </a:solidFill>
                <a:sym typeface="Symbol"/>
              </a:rPr>
              <a:t> C for 2 h.</a:t>
            </a:r>
            <a:r>
              <a:rPr lang="en-GB" dirty="0" smtClean="0">
                <a:solidFill>
                  <a:srgbClr val="0070C0"/>
                </a:solidFill>
                <a:sym typeface="Wingdings" pitchFamily="2" charset="2"/>
              </a:rPr>
              <a:t> 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20888"/>
            <a:ext cx="335586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3851920" y="1844824"/>
            <a:ext cx="4464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 typeface="Monotype Sorts"/>
              <a:buNone/>
            </a:pPr>
            <a:r>
              <a:rPr lang="en-GB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itchFamily="2" charset="2"/>
              </a:rPr>
              <a:t>Monoblock design concept</a:t>
            </a:r>
          </a:p>
        </p:txBody>
      </p:sp>
      <p:pic>
        <p:nvPicPr>
          <p:cNvPr id="12" name="Picture 11" descr="ITERLogo_NoonYellow_GeneralS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810512" cy="90872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4E_ppt_template_2012">
  <a:themeElements>
    <a:clrScheme name="F4E_colors">
      <a:dk1>
        <a:srgbClr val="000000"/>
      </a:dk1>
      <a:lt1>
        <a:srgbClr val="FFFFFF"/>
      </a:lt1>
      <a:dk2>
        <a:srgbClr val="1C3F94"/>
      </a:dk2>
      <a:lt2>
        <a:srgbClr val="FFC61E"/>
      </a:lt2>
      <a:accent1>
        <a:srgbClr val="ADE8FE"/>
      </a:accent1>
      <a:accent2>
        <a:srgbClr val="81D9FD"/>
      </a:accent2>
      <a:accent3>
        <a:srgbClr val="2CB1EC"/>
      </a:accent3>
      <a:accent4>
        <a:srgbClr val="007DC5"/>
      </a:accent4>
      <a:accent5>
        <a:srgbClr val="1C3F94"/>
      </a:accent5>
      <a:accent6>
        <a:srgbClr val="001E60"/>
      </a:accent6>
      <a:hlink>
        <a:srgbClr val="FFC61E"/>
      </a:hlink>
      <a:folHlink>
        <a:srgbClr val="FFC61E"/>
      </a:folHlink>
    </a:clrScheme>
    <a:fontScheme name="F4E_font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7474</TotalTime>
  <Words>1831</Words>
  <Application>Microsoft Office PowerPoint</Application>
  <PresentationFormat>On-screen Show (4:3)</PresentationFormat>
  <Paragraphs>246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F4E_ppt_template_2012</vt:lpstr>
      <vt:lpstr>Slide 1</vt:lpstr>
      <vt:lpstr>List of co-authors</vt:lpstr>
      <vt:lpstr>Content</vt:lpstr>
      <vt:lpstr>Introduction</vt:lpstr>
      <vt:lpstr>Introduction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Thank you for your attention</vt:lpstr>
    </vt:vector>
  </TitlesOfParts>
  <Company>Fusion For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2012-Main challenges of the European contribution to ITER</dc:title>
  <dc:creator>Filhol</dc:creator>
  <cp:lastModifiedBy>lorenpa</cp:lastModifiedBy>
  <cp:revision>135</cp:revision>
  <dcterms:created xsi:type="dcterms:W3CDTF">2012-05-24T07:34:34Z</dcterms:created>
  <dcterms:modified xsi:type="dcterms:W3CDTF">2012-10-09T18:18:16Z</dcterms:modified>
</cp:coreProperties>
</file>