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tags/tag9.xml" ContentType="application/vnd.openxmlformats-officedocument.presentationml.tags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tags/tag5.xml" ContentType="application/vnd.openxmlformats-officedocument.presentationml.tags+xml"/>
  <Override PartName="/ppt/slides/slide5.xml" ContentType="application/vnd.openxmlformats-officedocument.presentationml.slide+xml"/>
  <Override PartName="/ppt/slideLayouts/slideLayout11.xml" ContentType="application/vnd.openxmlformats-officedocument.presentationml.slideLayout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tags/tag1.xml" ContentType="application/vnd.openxmlformats-officedocument.presentationml.tags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Default Extension="xml" ContentType="application/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tags/tag6.xml" ContentType="application/vnd.openxmlformats-officedocument.presentationml.tags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16.xml" ContentType="application/vnd.openxmlformats-officedocument.presentationml.slide+xml"/>
  <Override PartName="/ppt/tags/tag7.xml" ContentType="application/vnd.openxmlformats-officedocument.presentationml.tags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tags/tag3.xml" ContentType="application/vnd.openxmlformats-officedocument.presentationml.tags+xml"/>
  <Override PartName="/ppt/slideLayouts/slideLayout3.xml" ContentType="application/vnd.openxmlformats-officedocument.presentationml.slideLayout+xml"/>
  <Default Extension="docx" ContentType="application/vnd.openxmlformats-officedocument.wordprocessingml.document"/>
  <Override PartName="/ppt/slides/slide17.xml" ContentType="application/vnd.openxmlformats-officedocument.presentationml.slide+xml"/>
  <Override PartName="/ppt/tags/tag8.xml" ContentType="application/vnd.openxmlformats-officedocument.presentationml.tags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tags/tag4.xml" ContentType="application/vnd.openxmlformats-officedocument.presentationml.tags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9" r:id="rId2"/>
    <p:sldId id="256" r:id="rId3"/>
    <p:sldId id="257" r:id="rId4"/>
    <p:sldId id="258" r:id="rId5"/>
    <p:sldId id="263" r:id="rId6"/>
    <p:sldId id="264" r:id="rId7"/>
    <p:sldId id="260" r:id="rId8"/>
    <p:sldId id="271" r:id="rId9"/>
    <p:sldId id="266" r:id="rId10"/>
    <p:sldId id="273" r:id="rId11"/>
    <p:sldId id="268" r:id="rId12"/>
    <p:sldId id="269" r:id="rId13"/>
    <p:sldId id="272" r:id="rId14"/>
    <p:sldId id="270" r:id="rId15"/>
    <p:sldId id="262" r:id="rId16"/>
    <p:sldId id="265" r:id="rId17"/>
    <p:sldId id="261" r:id="rId18"/>
    <p:sldId id="267" r:id="rId19"/>
  </p:sldIdLst>
  <p:sldSz cx="14630400" cy="9144000"/>
  <p:notesSz cx="6858000" cy="9144000"/>
  <p:defaultTextStyle>
    <a:defPPr>
      <a:defRPr lang="en-US"/>
    </a:defPPr>
    <a:lvl1pPr marL="0" algn="l" defTabSz="679262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79262" algn="l" defTabSz="679262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58524" algn="l" defTabSz="679262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37786" algn="l" defTabSz="679262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17048" algn="l" defTabSz="679262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396310" algn="l" defTabSz="679262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075572" algn="l" defTabSz="679262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754834" algn="l" defTabSz="679262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34096" algn="l" defTabSz="679262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80FF00"/>
    <a:srgbClr val="6666FF"/>
    <a:srgbClr val="66FFFF"/>
    <a:srgbClr val="FFFF66"/>
    <a:srgbClr val="FFFF00"/>
    <a:srgbClr val="00FFFF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0664" autoAdjust="0"/>
    <p:restoredTop sz="96522" autoAdjust="0"/>
  </p:normalViewPr>
  <p:slideViewPr>
    <p:cSldViewPr snapToGrid="0" snapToObjects="1">
      <p:cViewPr varScale="1">
        <p:scale>
          <a:sx n="74" d="100"/>
          <a:sy n="74" d="100"/>
        </p:scale>
        <p:origin x="-584" y="-96"/>
      </p:cViewPr>
      <p:guideLst>
        <p:guide orient="horz" pos="2880"/>
        <p:guide pos="460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840568"/>
            <a:ext cx="1243584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5181600"/>
            <a:ext cx="1024128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79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58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377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17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396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075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754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34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D7B1-C769-E842-8113-EF824165CBEB}" type="datetimeFigureOut">
              <a:rPr lang="en-US" smtClean="0"/>
              <a:pPr/>
              <a:t>10/6/12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127FF-DF72-D041-8F29-920C53D7C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2017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D7B1-C769-E842-8113-EF824165CBEB}" type="datetimeFigureOut">
              <a:rPr lang="en-US" smtClean="0"/>
              <a:pPr/>
              <a:t>10/6/12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127FF-DF72-D041-8F29-920C53D7C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62611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366185"/>
            <a:ext cx="3291840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366185"/>
            <a:ext cx="9631680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D7B1-C769-E842-8113-EF824165CBEB}" type="datetimeFigureOut">
              <a:rPr lang="en-US" smtClean="0"/>
              <a:pPr/>
              <a:t>10/6/12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127FF-DF72-D041-8F29-920C53D7C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54055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D7B1-C769-E842-8113-EF824165CBEB}" type="datetimeFigureOut">
              <a:rPr lang="en-US" smtClean="0"/>
              <a:pPr/>
              <a:t>10/6/12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127FF-DF72-D041-8F29-920C53D7C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11128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875867"/>
            <a:ext cx="12435840" cy="1816100"/>
          </a:xfrm>
        </p:spPr>
        <p:txBody>
          <a:bodyPr anchor="t"/>
          <a:lstStyle>
            <a:lvl1pPr algn="l">
              <a:defRPr sz="59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875618"/>
            <a:ext cx="12435840" cy="2000249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79262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5852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3778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1704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39631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07557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75483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3409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D7B1-C769-E842-8113-EF824165CBEB}" type="datetimeFigureOut">
              <a:rPr lang="en-US" smtClean="0"/>
              <a:pPr/>
              <a:t>10/6/12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127FF-DF72-D041-8F29-920C53D7C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22615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33601"/>
            <a:ext cx="6461760" cy="6034617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2133601"/>
            <a:ext cx="6461760" cy="6034617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D7B1-C769-E842-8113-EF824165CBEB}" type="datetimeFigureOut">
              <a:rPr lang="en-US" smtClean="0"/>
              <a:pPr/>
              <a:t>10/6/12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127FF-DF72-D041-8F29-920C53D7C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98637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046817"/>
            <a:ext cx="6464301" cy="853016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79262" indent="0">
              <a:buNone/>
              <a:defRPr sz="3000" b="1"/>
            </a:lvl2pPr>
            <a:lvl3pPr marL="1358524" indent="0">
              <a:buNone/>
              <a:defRPr sz="2700" b="1"/>
            </a:lvl3pPr>
            <a:lvl4pPr marL="2037786" indent="0">
              <a:buNone/>
              <a:defRPr sz="2400" b="1"/>
            </a:lvl4pPr>
            <a:lvl5pPr marL="2717048" indent="0">
              <a:buNone/>
              <a:defRPr sz="2400" b="1"/>
            </a:lvl5pPr>
            <a:lvl6pPr marL="3396310" indent="0">
              <a:buNone/>
              <a:defRPr sz="2400" b="1"/>
            </a:lvl6pPr>
            <a:lvl7pPr marL="4075572" indent="0">
              <a:buNone/>
              <a:defRPr sz="2400" b="1"/>
            </a:lvl7pPr>
            <a:lvl8pPr marL="4754834" indent="0">
              <a:buNone/>
              <a:defRPr sz="2400" b="1"/>
            </a:lvl8pPr>
            <a:lvl9pPr marL="5434096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899833"/>
            <a:ext cx="6464301" cy="5268384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1" y="2046817"/>
            <a:ext cx="6466840" cy="853016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79262" indent="0">
              <a:buNone/>
              <a:defRPr sz="3000" b="1"/>
            </a:lvl2pPr>
            <a:lvl3pPr marL="1358524" indent="0">
              <a:buNone/>
              <a:defRPr sz="2700" b="1"/>
            </a:lvl3pPr>
            <a:lvl4pPr marL="2037786" indent="0">
              <a:buNone/>
              <a:defRPr sz="2400" b="1"/>
            </a:lvl4pPr>
            <a:lvl5pPr marL="2717048" indent="0">
              <a:buNone/>
              <a:defRPr sz="2400" b="1"/>
            </a:lvl5pPr>
            <a:lvl6pPr marL="3396310" indent="0">
              <a:buNone/>
              <a:defRPr sz="2400" b="1"/>
            </a:lvl6pPr>
            <a:lvl7pPr marL="4075572" indent="0">
              <a:buNone/>
              <a:defRPr sz="2400" b="1"/>
            </a:lvl7pPr>
            <a:lvl8pPr marL="4754834" indent="0">
              <a:buNone/>
              <a:defRPr sz="2400" b="1"/>
            </a:lvl8pPr>
            <a:lvl9pPr marL="5434096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1" y="2899833"/>
            <a:ext cx="6466840" cy="5268384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D7B1-C769-E842-8113-EF824165CBEB}" type="datetimeFigureOut">
              <a:rPr lang="en-US" smtClean="0"/>
              <a:pPr/>
              <a:t>10/6/12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127FF-DF72-D041-8F29-920C53D7C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45150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D7B1-C769-E842-8113-EF824165CBEB}" type="datetimeFigureOut">
              <a:rPr lang="en-US" smtClean="0"/>
              <a:pPr/>
              <a:t>10/6/12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127FF-DF72-D041-8F29-920C53D7C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48804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D7B1-C769-E842-8113-EF824165CBEB}" type="datetimeFigureOut">
              <a:rPr lang="en-US" smtClean="0"/>
              <a:pPr/>
              <a:t>10/6/12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127FF-DF72-D041-8F29-920C53D7C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5567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1" y="364067"/>
            <a:ext cx="4813301" cy="1549400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64067"/>
            <a:ext cx="8178800" cy="7804151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1" y="1913467"/>
            <a:ext cx="4813301" cy="6254751"/>
          </a:xfrm>
        </p:spPr>
        <p:txBody>
          <a:bodyPr/>
          <a:lstStyle>
            <a:lvl1pPr marL="0" indent="0">
              <a:buNone/>
              <a:defRPr sz="2100"/>
            </a:lvl1pPr>
            <a:lvl2pPr marL="679262" indent="0">
              <a:buNone/>
              <a:defRPr sz="1800"/>
            </a:lvl2pPr>
            <a:lvl3pPr marL="1358524" indent="0">
              <a:buNone/>
              <a:defRPr sz="1500"/>
            </a:lvl3pPr>
            <a:lvl4pPr marL="2037786" indent="0">
              <a:buNone/>
              <a:defRPr sz="1300"/>
            </a:lvl4pPr>
            <a:lvl5pPr marL="2717048" indent="0">
              <a:buNone/>
              <a:defRPr sz="1300"/>
            </a:lvl5pPr>
            <a:lvl6pPr marL="3396310" indent="0">
              <a:buNone/>
              <a:defRPr sz="1300"/>
            </a:lvl6pPr>
            <a:lvl7pPr marL="4075572" indent="0">
              <a:buNone/>
              <a:defRPr sz="1300"/>
            </a:lvl7pPr>
            <a:lvl8pPr marL="4754834" indent="0">
              <a:buNone/>
              <a:defRPr sz="1300"/>
            </a:lvl8pPr>
            <a:lvl9pPr marL="5434096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D7B1-C769-E842-8113-EF824165CBEB}" type="datetimeFigureOut">
              <a:rPr lang="en-US" smtClean="0"/>
              <a:pPr/>
              <a:t>10/6/12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127FF-DF72-D041-8F29-920C53D7C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79894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1" y="6400800"/>
            <a:ext cx="8778240" cy="755651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1" y="817033"/>
            <a:ext cx="8778240" cy="5486400"/>
          </a:xfrm>
        </p:spPr>
        <p:txBody>
          <a:bodyPr/>
          <a:lstStyle>
            <a:lvl1pPr marL="0" indent="0">
              <a:buNone/>
              <a:defRPr sz="4800"/>
            </a:lvl1pPr>
            <a:lvl2pPr marL="679262" indent="0">
              <a:buNone/>
              <a:defRPr sz="4200"/>
            </a:lvl2pPr>
            <a:lvl3pPr marL="1358524" indent="0">
              <a:buNone/>
              <a:defRPr sz="3600"/>
            </a:lvl3pPr>
            <a:lvl4pPr marL="2037786" indent="0">
              <a:buNone/>
              <a:defRPr sz="3000"/>
            </a:lvl4pPr>
            <a:lvl5pPr marL="2717048" indent="0">
              <a:buNone/>
              <a:defRPr sz="3000"/>
            </a:lvl5pPr>
            <a:lvl6pPr marL="3396310" indent="0">
              <a:buNone/>
              <a:defRPr sz="3000"/>
            </a:lvl6pPr>
            <a:lvl7pPr marL="4075572" indent="0">
              <a:buNone/>
              <a:defRPr sz="3000"/>
            </a:lvl7pPr>
            <a:lvl8pPr marL="4754834" indent="0">
              <a:buNone/>
              <a:defRPr sz="3000"/>
            </a:lvl8pPr>
            <a:lvl9pPr marL="5434096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1" y="7156451"/>
            <a:ext cx="8778240" cy="1073149"/>
          </a:xfrm>
        </p:spPr>
        <p:txBody>
          <a:bodyPr/>
          <a:lstStyle>
            <a:lvl1pPr marL="0" indent="0">
              <a:buNone/>
              <a:defRPr sz="2100"/>
            </a:lvl1pPr>
            <a:lvl2pPr marL="679262" indent="0">
              <a:buNone/>
              <a:defRPr sz="1800"/>
            </a:lvl2pPr>
            <a:lvl3pPr marL="1358524" indent="0">
              <a:buNone/>
              <a:defRPr sz="1500"/>
            </a:lvl3pPr>
            <a:lvl4pPr marL="2037786" indent="0">
              <a:buNone/>
              <a:defRPr sz="1300"/>
            </a:lvl4pPr>
            <a:lvl5pPr marL="2717048" indent="0">
              <a:buNone/>
              <a:defRPr sz="1300"/>
            </a:lvl5pPr>
            <a:lvl6pPr marL="3396310" indent="0">
              <a:buNone/>
              <a:defRPr sz="1300"/>
            </a:lvl6pPr>
            <a:lvl7pPr marL="4075572" indent="0">
              <a:buNone/>
              <a:defRPr sz="1300"/>
            </a:lvl7pPr>
            <a:lvl8pPr marL="4754834" indent="0">
              <a:buNone/>
              <a:defRPr sz="1300"/>
            </a:lvl8pPr>
            <a:lvl9pPr marL="5434096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D7B1-C769-E842-8113-EF824165CBEB}" type="datetimeFigureOut">
              <a:rPr lang="en-US" smtClean="0"/>
              <a:pPr/>
              <a:t>10/6/12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127FF-DF72-D041-8F29-920C53D7C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138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84724" y="366184"/>
            <a:ext cx="11394382" cy="1524000"/>
          </a:xfrm>
          <a:prstGeom prst="rect">
            <a:avLst/>
          </a:prstGeom>
        </p:spPr>
        <p:txBody>
          <a:bodyPr vert="horz" lIns="135852" tIns="67926" rIns="135852" bIns="67926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33601"/>
            <a:ext cx="13167360" cy="6034617"/>
          </a:xfrm>
          <a:prstGeom prst="rect">
            <a:avLst/>
          </a:prstGeom>
        </p:spPr>
        <p:txBody>
          <a:bodyPr vert="horz" lIns="135852" tIns="67926" rIns="135852" bIns="67926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8475134"/>
            <a:ext cx="3413760" cy="486833"/>
          </a:xfrm>
          <a:prstGeom prst="rect">
            <a:avLst/>
          </a:prstGeom>
        </p:spPr>
        <p:txBody>
          <a:bodyPr vert="horz" lIns="135852" tIns="67926" rIns="135852" bIns="67926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ED7B1-C769-E842-8113-EF824165CBEB}" type="datetimeFigureOut">
              <a:rPr lang="en-US" smtClean="0"/>
              <a:pPr/>
              <a:t>10/6/12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8475134"/>
            <a:ext cx="4632960" cy="486833"/>
          </a:xfrm>
          <a:prstGeom prst="rect">
            <a:avLst/>
          </a:prstGeom>
        </p:spPr>
        <p:txBody>
          <a:bodyPr vert="horz" lIns="135852" tIns="67926" rIns="135852" bIns="67926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8475134"/>
            <a:ext cx="3413760" cy="486833"/>
          </a:xfrm>
          <a:prstGeom prst="rect">
            <a:avLst/>
          </a:prstGeom>
        </p:spPr>
        <p:txBody>
          <a:bodyPr vert="horz" lIns="135852" tIns="67926" rIns="135852" bIns="67926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127FF-DF72-D041-8F29-920C53D7C52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TERLogo_NoonYellow_GeneralSize.jpe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4846" y="87533"/>
            <a:ext cx="2477246" cy="983531"/>
          </a:xfrm>
          <a:prstGeom prst="rect">
            <a:avLst/>
          </a:prstGeom>
        </p:spPr>
      </p:pic>
      <p:pic>
        <p:nvPicPr>
          <p:cNvPr id="8" name="Picture 14" descr="usiter_for org chart pp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12616128" y="38347"/>
            <a:ext cx="1956656" cy="100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71201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679262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09447" indent="-509447" algn="l" defTabSz="679262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1103801" indent="-424539" algn="l" defTabSz="679262" rtl="0" eaLnBrk="1" latinLnBrk="0" hangingPunct="1">
        <a:spcBef>
          <a:spcPct val="20000"/>
        </a:spcBef>
        <a:buFont typeface="Arial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698155" indent="-339631" algn="l" defTabSz="679262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77417" indent="-339631" algn="l" defTabSz="679262" rtl="0" eaLnBrk="1" latinLnBrk="0" hangingPunct="1">
        <a:spcBef>
          <a:spcPct val="20000"/>
        </a:spcBef>
        <a:buFont typeface="Arial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56679" indent="-339631" algn="l" defTabSz="679262" rtl="0" eaLnBrk="1" latinLnBrk="0" hangingPunct="1">
        <a:spcBef>
          <a:spcPct val="20000"/>
        </a:spcBef>
        <a:buFont typeface="Arial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35941" indent="-339631" algn="l" defTabSz="679262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15203" indent="-339631" algn="l" defTabSz="679262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094465" indent="-339631" algn="l" defTabSz="679262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773727" indent="-339631" algn="l" defTabSz="679262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926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79262" algn="l" defTabSz="67926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58524" algn="l" defTabSz="67926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37786" algn="l" defTabSz="67926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17048" algn="l" defTabSz="67926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96310" algn="l" defTabSz="67926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5572" algn="l" defTabSz="67926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54834" algn="l" defTabSz="67926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34096" algn="l" defTabSz="67926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7" Type="http://schemas.openxmlformats.org/officeDocument/2006/relationships/image" Target="../media/image29.jpeg"/><Relationship Id="rId8" Type="http://schemas.openxmlformats.org/officeDocument/2006/relationships/image" Target="../media/image30.jpeg"/><Relationship Id="rId9" Type="http://schemas.openxmlformats.org/officeDocument/2006/relationships/image" Target="../media/image4.jpe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32.emf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emf"/><Relationship Id="rId9" Type="http://schemas.openxmlformats.org/officeDocument/2006/relationships/image" Target="../media/image36.emf"/><Relationship Id="rId1" Type="http://schemas.openxmlformats.org/officeDocument/2006/relationships/vmlDrawing" Target="../drawings/vmlDrawing1.vml"/><Relationship Id="rId2" Type="http://schemas.openxmlformats.org/officeDocument/2006/relationships/tags" Target="../tags/tag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emf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9269" y="455097"/>
            <a:ext cx="5917131" cy="7734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054100"/>
          </a:effectLst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097280" y="1676400"/>
            <a:ext cx="7823200" cy="3276600"/>
          </a:xfrm>
        </p:spPr>
        <p:txBody>
          <a:bodyPr>
            <a:normAutofit/>
          </a:bodyPr>
          <a:lstStyle/>
          <a:p>
            <a:r>
              <a:rPr lang="en-US" dirty="0" smtClean="0"/>
              <a:t>ITER Diagnostics – Technology and Integration Challenges 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097280" y="4690534"/>
            <a:ext cx="7823200" cy="2814916"/>
          </a:xfrm>
        </p:spPr>
        <p:txBody>
          <a:bodyPr>
            <a:normAutofit fontScale="55000" lnSpcReduction="20000"/>
          </a:bodyPr>
          <a:lstStyle/>
          <a:p>
            <a:r>
              <a:rPr lang="en-GB" sz="4200" dirty="0"/>
              <a:t>D. </a:t>
            </a:r>
            <a:r>
              <a:rPr lang="en-GB" sz="4200" dirty="0" smtClean="0"/>
              <a:t>Johnson, </a:t>
            </a:r>
            <a:r>
              <a:rPr lang="en-US" sz="4200" dirty="0"/>
              <a:t>P. </a:t>
            </a:r>
            <a:r>
              <a:rPr lang="en-US" sz="4200" dirty="0" smtClean="0"/>
              <a:t>Andrew, </a:t>
            </a:r>
            <a:r>
              <a:rPr lang="en-US" sz="4200" dirty="0"/>
              <a:t>R. </a:t>
            </a:r>
            <a:r>
              <a:rPr lang="en-US" sz="4200" dirty="0" err="1" smtClean="0"/>
              <a:t>Barnsley</a:t>
            </a:r>
            <a:r>
              <a:rPr lang="en-US" sz="4200" dirty="0" smtClean="0"/>
              <a:t>, </a:t>
            </a:r>
            <a:r>
              <a:rPr lang="en-US" sz="4200" dirty="0"/>
              <a:t>L. </a:t>
            </a:r>
            <a:r>
              <a:rPr lang="en-US" sz="4200" dirty="0" err="1" smtClean="0"/>
              <a:t>Bertalot</a:t>
            </a:r>
            <a:r>
              <a:rPr lang="en-US" sz="4200" dirty="0" smtClean="0"/>
              <a:t>, D</a:t>
            </a:r>
            <a:r>
              <a:rPr lang="en-US" sz="4200" dirty="0"/>
              <a:t>. </a:t>
            </a:r>
            <a:r>
              <a:rPr lang="en-US" sz="4200" dirty="0" smtClean="0"/>
              <a:t>Bora, </a:t>
            </a:r>
            <a:r>
              <a:rPr lang="en-US" sz="4200" dirty="0"/>
              <a:t>J.M. </a:t>
            </a:r>
            <a:r>
              <a:rPr lang="en-US" sz="4200" dirty="0" err="1" smtClean="0"/>
              <a:t>Drevon</a:t>
            </a:r>
            <a:r>
              <a:rPr lang="en-US" sz="4200" dirty="0" smtClean="0"/>
              <a:t>, </a:t>
            </a:r>
            <a:r>
              <a:rPr lang="en-US" sz="4200" dirty="0"/>
              <a:t>T. </a:t>
            </a:r>
            <a:r>
              <a:rPr lang="en-US" sz="4200" dirty="0" smtClean="0"/>
              <a:t>Fang, </a:t>
            </a:r>
            <a:r>
              <a:rPr lang="en-GB" sz="4200" dirty="0"/>
              <a:t>R. </a:t>
            </a:r>
            <a:r>
              <a:rPr lang="en-GB" sz="4200" dirty="0" err="1" smtClean="0"/>
              <a:t>Feder</a:t>
            </a:r>
            <a:r>
              <a:rPr lang="en-GB" sz="4200" dirty="0" smtClean="0"/>
              <a:t>, </a:t>
            </a:r>
            <a:r>
              <a:rPr lang="en-US" sz="4200" dirty="0"/>
              <a:t>Y. </a:t>
            </a:r>
            <a:r>
              <a:rPr lang="en-US" sz="4200" dirty="0" err="1" smtClean="0"/>
              <a:t>Kusama</a:t>
            </a:r>
            <a:r>
              <a:rPr lang="en-US" sz="4200" dirty="0" smtClean="0"/>
              <a:t>, </a:t>
            </a:r>
            <a:r>
              <a:rPr lang="en-US" sz="4200" dirty="0"/>
              <a:t>H. G. </a:t>
            </a:r>
            <a:r>
              <a:rPr lang="en-US" sz="4200" dirty="0" smtClean="0"/>
              <a:t>Lee, </a:t>
            </a:r>
            <a:r>
              <a:rPr lang="en-US" sz="4200" dirty="0"/>
              <a:t>B. </a:t>
            </a:r>
            <a:r>
              <a:rPr lang="en-US" sz="4200" dirty="0" err="1" smtClean="0"/>
              <a:t>Levesy</a:t>
            </a:r>
            <a:r>
              <a:rPr lang="en-US" sz="4200" dirty="0" smtClean="0"/>
              <a:t>, </a:t>
            </a:r>
            <a:r>
              <a:rPr lang="en-GB" sz="4200" dirty="0"/>
              <a:t>D. </a:t>
            </a:r>
            <a:r>
              <a:rPr lang="en-GB" sz="4200" dirty="0" smtClean="0"/>
              <a:t>Loesser</a:t>
            </a:r>
            <a:r>
              <a:rPr lang="en-US" sz="4200" dirty="0" smtClean="0"/>
              <a:t>, </a:t>
            </a:r>
            <a:r>
              <a:rPr lang="en-US" sz="4200" dirty="0"/>
              <a:t>S. </a:t>
            </a:r>
            <a:r>
              <a:rPr lang="en-US" sz="4200" dirty="0" smtClean="0"/>
              <a:t>Pitcher, </a:t>
            </a:r>
            <a:r>
              <a:rPr lang="en-US" sz="4200" dirty="0"/>
              <a:t>R. </a:t>
            </a:r>
            <a:r>
              <a:rPr lang="en-US" sz="4200" dirty="0" err="1" smtClean="0"/>
              <a:t>Reichle</a:t>
            </a:r>
            <a:r>
              <a:rPr lang="en-US" sz="4200" dirty="0" smtClean="0"/>
              <a:t>, </a:t>
            </a:r>
            <a:r>
              <a:rPr lang="en-US" sz="4200" dirty="0"/>
              <a:t>V. </a:t>
            </a:r>
            <a:r>
              <a:rPr lang="en-US" sz="4200" dirty="0" err="1" smtClean="0"/>
              <a:t>Udintsev</a:t>
            </a:r>
            <a:r>
              <a:rPr lang="en-US" sz="4200" dirty="0" smtClean="0"/>
              <a:t>, </a:t>
            </a:r>
            <a:r>
              <a:rPr lang="en-GB" sz="4200" dirty="0"/>
              <a:t>P. </a:t>
            </a:r>
            <a:r>
              <a:rPr lang="en-GB" sz="4200" dirty="0" err="1" smtClean="0"/>
              <a:t>Vasu</a:t>
            </a:r>
            <a:r>
              <a:rPr lang="en-US" sz="4200" dirty="0" smtClean="0"/>
              <a:t>, </a:t>
            </a:r>
            <a:r>
              <a:rPr lang="en-US" sz="4200" dirty="0"/>
              <a:t>G. </a:t>
            </a:r>
            <a:r>
              <a:rPr lang="en-US" sz="4200" dirty="0" err="1" smtClean="0"/>
              <a:t>Vayakis</a:t>
            </a:r>
            <a:r>
              <a:rPr lang="en-US" sz="4200" dirty="0" smtClean="0"/>
              <a:t>, </a:t>
            </a:r>
            <a:r>
              <a:rPr lang="en-US" sz="4200" dirty="0"/>
              <a:t>C. </a:t>
            </a:r>
            <a:r>
              <a:rPr lang="en-US" sz="4200" dirty="0" smtClean="0"/>
              <a:t>Walker, </a:t>
            </a:r>
            <a:r>
              <a:rPr lang="en-US" sz="4200" dirty="0"/>
              <a:t>M. </a:t>
            </a:r>
            <a:r>
              <a:rPr lang="en-US" sz="4200" dirty="0" smtClean="0"/>
              <a:t>Walsh, </a:t>
            </a:r>
            <a:r>
              <a:rPr lang="en-US" sz="4200" dirty="0"/>
              <a:t>C. </a:t>
            </a:r>
            <a:r>
              <a:rPr lang="en-US" sz="4200" dirty="0" smtClean="0"/>
              <a:t>Watts, </a:t>
            </a:r>
            <a:r>
              <a:rPr lang="en-GB" sz="4200" dirty="0" smtClean="0"/>
              <a:t>A</a:t>
            </a:r>
            <a:r>
              <a:rPr lang="en-GB" sz="4200" dirty="0"/>
              <a:t>. </a:t>
            </a:r>
            <a:r>
              <a:rPr lang="en-GB" sz="4200" dirty="0" err="1" smtClean="0"/>
              <a:t>Zvonkov</a:t>
            </a:r>
            <a:r>
              <a:rPr lang="en-US" sz="4200" dirty="0" smtClean="0"/>
              <a:t> on behalf of ITER Organization and the Domestic Agencies</a:t>
            </a:r>
          </a:p>
          <a:p>
            <a:endParaRPr lang="en-US" sz="4200" dirty="0" smtClean="0"/>
          </a:p>
          <a:p>
            <a:r>
              <a:rPr lang="en-US" sz="3300" dirty="0" smtClean="0"/>
              <a:t>“The views and opinions expressed herein do not necessarily reflect those of the ITER Organization”</a:t>
            </a:r>
          </a:p>
          <a:p>
            <a:endParaRPr lang="en-US" sz="4200" dirty="0" smtClean="0"/>
          </a:p>
          <a:p>
            <a:endParaRPr lang="en-US" sz="42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85352359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 advTm="23911"/>
    </mc:Choice>
    <mc:Fallback>
      <p:transition spd="slow" advTm="2391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293414"/>
            <a:ext cx="13167360" cy="69580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Impacts of High Electron Temperatures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24884" y="1425829"/>
            <a:ext cx="8349451" cy="730330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At the high temperatures expected for ITER, relativistic effects are important.</a:t>
            </a:r>
          </a:p>
          <a:p>
            <a:pPr lvl="1"/>
            <a:r>
              <a:rPr lang="en-US" dirty="0" smtClean="0"/>
              <a:t>at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e</a:t>
            </a:r>
            <a:r>
              <a:rPr lang="en-US" dirty="0" smtClean="0"/>
              <a:t>=25 </a:t>
            </a:r>
            <a:r>
              <a:rPr lang="en-US" dirty="0" err="1" smtClean="0"/>
              <a:t>keV</a:t>
            </a:r>
            <a:r>
              <a:rPr lang="en-US" dirty="0" smtClean="0"/>
              <a:t>,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e</a:t>
            </a:r>
            <a:r>
              <a:rPr lang="en-US" dirty="0" smtClean="0"/>
              <a:t>/(m</a:t>
            </a:r>
            <a:r>
              <a:rPr lang="en-US" baseline="-25000" dirty="0" smtClean="0"/>
              <a:t>e</a:t>
            </a:r>
            <a:r>
              <a:rPr lang="en-US" dirty="0" smtClean="0"/>
              <a:t>c</a:t>
            </a:r>
            <a:r>
              <a:rPr lang="en-US" baseline="30000" dirty="0" smtClean="0"/>
              <a:t>2</a:t>
            </a:r>
            <a:r>
              <a:rPr lang="en-US" dirty="0" smtClean="0"/>
              <a:t>) ≈ .05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For the </a:t>
            </a:r>
            <a:r>
              <a:rPr lang="en-US" dirty="0" err="1" smtClean="0"/>
              <a:t>poloidal</a:t>
            </a:r>
            <a:r>
              <a:rPr lang="en-US" dirty="0" smtClean="0"/>
              <a:t> and </a:t>
            </a:r>
            <a:r>
              <a:rPr lang="en-US" dirty="0" err="1" smtClean="0"/>
              <a:t>toroidal</a:t>
            </a:r>
            <a:r>
              <a:rPr lang="en-US" dirty="0" smtClean="0"/>
              <a:t> interferometer/</a:t>
            </a:r>
            <a:r>
              <a:rPr lang="en-US" dirty="0" err="1" smtClean="0"/>
              <a:t>polarimeter</a:t>
            </a:r>
            <a:r>
              <a:rPr lang="en-US" dirty="0" smtClean="0"/>
              <a:t> diagnostics</a:t>
            </a:r>
            <a:r>
              <a:rPr lang="en-US" dirty="0"/>
              <a:t>, </a:t>
            </a:r>
            <a:r>
              <a:rPr lang="en-US" dirty="0" err="1"/>
              <a:t>T</a:t>
            </a:r>
            <a:r>
              <a:rPr lang="en-US" baseline="-25000" dirty="0" err="1"/>
              <a:t>e</a:t>
            </a:r>
            <a:r>
              <a:rPr lang="en-US" dirty="0" smtClean="0"/>
              <a:t> along the sightline will be needed for high precision.</a:t>
            </a:r>
          </a:p>
          <a:p>
            <a:pPr lvl="1"/>
            <a:r>
              <a:rPr lang="en-US" dirty="0" smtClean="0"/>
              <a:t>will complicate real-time density control</a:t>
            </a:r>
          </a:p>
          <a:p>
            <a:pPr marL="679262" lvl="1" indent="0">
              <a:buNone/>
            </a:pPr>
            <a:endParaRPr lang="en-US" dirty="0" smtClean="0"/>
          </a:p>
          <a:p>
            <a:pPr marL="679262" lvl="1" indent="0">
              <a:buNone/>
            </a:pPr>
            <a:endParaRPr lang="en-US" dirty="0" smtClean="0"/>
          </a:p>
          <a:p>
            <a:r>
              <a:rPr lang="en-US" dirty="0" smtClean="0"/>
              <a:t>Relativistic effects severely impact the X-mode cutoff contours for </a:t>
            </a:r>
            <a:r>
              <a:rPr lang="en-US" dirty="0"/>
              <a:t>the low-field-side </a:t>
            </a:r>
            <a:r>
              <a:rPr lang="en-US" dirty="0" err="1" smtClean="0"/>
              <a:t>reflectometer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Complicates strategy to obtain robust reflected signal</a:t>
            </a:r>
          </a:p>
          <a:p>
            <a:pPr lvl="1"/>
            <a:r>
              <a:rPr lang="en-US" dirty="0" smtClean="0"/>
              <a:t>Also complicates data interpretation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9450530" y="1050507"/>
            <a:ext cx="4226710" cy="3468732"/>
            <a:chOff x="5822041" y="957629"/>
            <a:chExt cx="2775963" cy="2733778"/>
          </a:xfrm>
        </p:grpSpPr>
        <p:grpSp>
          <p:nvGrpSpPr>
            <p:cNvPr id="4" name="Group 3"/>
            <p:cNvGrpSpPr/>
            <p:nvPr/>
          </p:nvGrpSpPr>
          <p:grpSpPr>
            <a:xfrm>
              <a:off x="5866200" y="1480239"/>
              <a:ext cx="2731804" cy="1968177"/>
              <a:chOff x="4154157" y="1548511"/>
              <a:chExt cx="4286458" cy="308825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3"/>
              <a:srcRect l="12462" t="84188" r="13966" b="2214"/>
              <a:stretch/>
            </p:blipFill>
            <p:spPr>
              <a:xfrm>
                <a:off x="4401115" y="3835438"/>
                <a:ext cx="3774905" cy="801328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/>
              <a:srcRect l="6740" t="59576" r="9716" b="26054"/>
              <a:stretch/>
            </p:blipFill>
            <p:spPr>
              <a:xfrm>
                <a:off x="4154157" y="2772133"/>
                <a:ext cx="4286458" cy="846776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/>
              <a:srcRect l="10990" t="15677" r="10280" b="68456"/>
              <a:stretch/>
            </p:blipFill>
            <p:spPr>
              <a:xfrm>
                <a:off x="4401115" y="1548511"/>
                <a:ext cx="4039500" cy="934982"/>
              </a:xfrm>
              <a:prstGeom prst="rect">
                <a:avLst/>
              </a:prstGeom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6142629" y="957629"/>
              <a:ext cx="2286745" cy="582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dirty="0" smtClean="0">
                  <a:solidFill>
                    <a:srgbClr val="0000FF"/>
                  </a:solidFill>
                </a:rPr>
                <a:t>Two-Color Interferometer/</a:t>
              </a:r>
              <a:r>
                <a:rPr lang="en-US" sz="2100" dirty="0" err="1" smtClean="0">
                  <a:solidFill>
                    <a:srgbClr val="0000FF"/>
                  </a:solidFill>
                </a:rPr>
                <a:t>Polarimeter</a:t>
              </a:r>
              <a:endParaRPr lang="en-US" sz="2100" dirty="0">
                <a:solidFill>
                  <a:srgbClr val="0000FF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822041" y="2034458"/>
              <a:ext cx="811054" cy="291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/>
                <a:t>Phase</a:t>
              </a:r>
              <a:endParaRPr lang="en-US" sz="18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861210" y="3400329"/>
              <a:ext cx="1406835" cy="291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/>
                <a:t>Faraday Rotation</a:t>
              </a:r>
              <a:endParaRPr lang="en-US" sz="1800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7035418" y="1480849"/>
              <a:ext cx="559564" cy="682022"/>
            </a:xfrm>
            <a:prstGeom prst="ellipse">
              <a:avLst/>
            </a:prstGeom>
            <a:solidFill>
              <a:schemeClr val="accent1">
                <a:tint val="100000"/>
                <a:shade val="100000"/>
                <a:satMod val="130000"/>
                <a:alpha val="1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7041705" y="2175447"/>
              <a:ext cx="559564" cy="682022"/>
            </a:xfrm>
            <a:prstGeom prst="ellipse">
              <a:avLst/>
            </a:prstGeom>
            <a:solidFill>
              <a:schemeClr val="accent1">
                <a:tint val="100000"/>
                <a:shade val="100000"/>
                <a:satMod val="130000"/>
                <a:alpha val="1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7198880" y="2863758"/>
              <a:ext cx="559564" cy="682022"/>
            </a:xfrm>
            <a:prstGeom prst="ellipse">
              <a:avLst/>
            </a:prstGeom>
            <a:solidFill>
              <a:schemeClr val="accent1">
                <a:tint val="100000"/>
                <a:shade val="100000"/>
                <a:satMod val="130000"/>
                <a:alpha val="1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831539" y="4685155"/>
            <a:ext cx="4798862" cy="4366635"/>
            <a:chOff x="6288745" y="3513866"/>
            <a:chExt cx="2999289" cy="327497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/>
            <a:srcRect t="7654"/>
            <a:stretch/>
          </p:blipFill>
          <p:spPr>
            <a:xfrm>
              <a:off x="6385076" y="3961072"/>
              <a:ext cx="2138257" cy="282777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288745" y="3513866"/>
              <a:ext cx="228674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dirty="0" smtClean="0">
                  <a:solidFill>
                    <a:srgbClr val="0000FF"/>
                  </a:solidFill>
                </a:rPr>
                <a:t>LFS </a:t>
              </a:r>
              <a:r>
                <a:rPr lang="en-US" sz="2100" dirty="0" err="1" smtClean="0">
                  <a:solidFill>
                    <a:srgbClr val="0000FF"/>
                  </a:solidFill>
                </a:rPr>
                <a:t>Reflectometer</a:t>
              </a:r>
              <a:r>
                <a:rPr lang="en-US" sz="2100" dirty="0" smtClean="0">
                  <a:solidFill>
                    <a:srgbClr val="0000FF"/>
                  </a:solidFill>
                </a:rPr>
                <a:t> </a:t>
              </a:r>
            </a:p>
            <a:p>
              <a:pPr algn="ctr"/>
              <a:r>
                <a:rPr lang="en-US" sz="2100" dirty="0" smtClean="0">
                  <a:solidFill>
                    <a:srgbClr val="0000FF"/>
                  </a:solidFill>
                </a:rPr>
                <a:t>(X-mode)</a:t>
              </a:r>
              <a:endParaRPr lang="en-US" sz="2100" dirty="0">
                <a:solidFill>
                  <a:srgbClr val="0000FF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118606" y="4239994"/>
              <a:ext cx="1169428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/>
                <a:t>Scenario 2</a:t>
              </a:r>
            </a:p>
            <a:p>
              <a:pPr algn="ctr"/>
              <a:r>
                <a:rPr lang="en-US" sz="1800" dirty="0" smtClean="0"/>
                <a:t>Flat n</a:t>
              </a:r>
              <a:r>
                <a:rPr lang="en-US" sz="1800" baseline="-25000" dirty="0" smtClean="0"/>
                <a:t>e</a:t>
              </a:r>
              <a:r>
                <a:rPr lang="en-US" sz="1800" dirty="0" smtClean="0"/>
                <a:t>(r)</a:t>
              </a:r>
            </a:p>
            <a:p>
              <a:pPr algn="ctr"/>
              <a:r>
                <a:rPr lang="en-US" sz="1800" dirty="0" err="1" smtClean="0"/>
                <a:t>T</a:t>
              </a:r>
              <a:r>
                <a:rPr lang="en-US" sz="1800" baseline="-25000" dirty="0" err="1" smtClean="0"/>
                <a:t>e</a:t>
              </a:r>
              <a:r>
                <a:rPr lang="en-US" sz="1800" dirty="0" smtClean="0"/>
                <a:t>(0)=25 </a:t>
              </a:r>
              <a:r>
                <a:rPr lang="en-US" sz="1800" dirty="0" err="1" smtClean="0"/>
                <a:t>keV</a:t>
              </a:r>
              <a:endParaRPr lang="en-US" sz="1800" dirty="0"/>
            </a:p>
          </p:txBody>
        </p:sp>
      </p:grpSp>
      <p:sp>
        <p:nvSpPr>
          <p:cNvPr id="22" name="Freeform 21"/>
          <p:cNvSpPr/>
          <p:nvPr/>
        </p:nvSpPr>
        <p:spPr>
          <a:xfrm>
            <a:off x="12505106" y="6388101"/>
            <a:ext cx="92781" cy="1130300"/>
          </a:xfrm>
          <a:custGeom>
            <a:avLst/>
            <a:gdLst>
              <a:gd name="connsiteX0" fmla="*/ 0 w 57988"/>
              <a:gd name="connsiteY0" fmla="*/ 0 h 847725"/>
              <a:gd name="connsiteX1" fmla="*/ 34925 w 57988"/>
              <a:gd name="connsiteY1" fmla="*/ 85725 h 847725"/>
              <a:gd name="connsiteX2" fmla="*/ 50800 w 57988"/>
              <a:gd name="connsiteY2" fmla="*/ 139700 h 847725"/>
              <a:gd name="connsiteX3" fmla="*/ 53975 w 57988"/>
              <a:gd name="connsiteY3" fmla="*/ 247650 h 847725"/>
              <a:gd name="connsiteX4" fmla="*/ 57150 w 57988"/>
              <a:gd name="connsiteY4" fmla="*/ 422275 h 847725"/>
              <a:gd name="connsiteX5" fmla="*/ 57150 w 57988"/>
              <a:gd name="connsiteY5" fmla="*/ 596900 h 847725"/>
              <a:gd name="connsiteX6" fmla="*/ 47625 w 57988"/>
              <a:gd name="connsiteY6" fmla="*/ 711200 h 847725"/>
              <a:gd name="connsiteX7" fmla="*/ 28575 w 57988"/>
              <a:gd name="connsiteY7" fmla="*/ 777875 h 847725"/>
              <a:gd name="connsiteX8" fmla="*/ 0 w 57988"/>
              <a:gd name="connsiteY8" fmla="*/ 847725 h 84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988" h="847725">
                <a:moveTo>
                  <a:pt x="0" y="0"/>
                </a:moveTo>
                <a:cubicBezTo>
                  <a:pt x="13229" y="31221"/>
                  <a:pt x="26458" y="62442"/>
                  <a:pt x="34925" y="85725"/>
                </a:cubicBezTo>
                <a:cubicBezTo>
                  <a:pt x="43392" y="109008"/>
                  <a:pt x="47625" y="112712"/>
                  <a:pt x="50800" y="139700"/>
                </a:cubicBezTo>
                <a:cubicBezTo>
                  <a:pt x="53975" y="166688"/>
                  <a:pt x="52917" y="200554"/>
                  <a:pt x="53975" y="247650"/>
                </a:cubicBezTo>
                <a:cubicBezTo>
                  <a:pt x="55033" y="294746"/>
                  <a:pt x="56621" y="364067"/>
                  <a:pt x="57150" y="422275"/>
                </a:cubicBezTo>
                <a:cubicBezTo>
                  <a:pt x="57679" y="480483"/>
                  <a:pt x="58737" y="548746"/>
                  <a:pt x="57150" y="596900"/>
                </a:cubicBezTo>
                <a:cubicBezTo>
                  <a:pt x="55563" y="645054"/>
                  <a:pt x="52388" y="681038"/>
                  <a:pt x="47625" y="711200"/>
                </a:cubicBezTo>
                <a:cubicBezTo>
                  <a:pt x="42863" y="741363"/>
                  <a:pt x="36513" y="755121"/>
                  <a:pt x="28575" y="777875"/>
                </a:cubicBezTo>
                <a:cubicBezTo>
                  <a:pt x="20638" y="800629"/>
                  <a:pt x="0" y="847725"/>
                  <a:pt x="0" y="84772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35852" tIns="67926" rIns="135852" bIns="67926"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2596546" y="7166610"/>
            <a:ext cx="1071880" cy="68157"/>
            <a:chOff x="7872841" y="5374957"/>
            <a:chExt cx="669925" cy="51118"/>
          </a:xfrm>
        </p:grpSpPr>
        <p:cxnSp>
          <p:nvCxnSpPr>
            <p:cNvPr id="24" name="Straight Arrow Connector 23"/>
            <p:cNvCxnSpPr>
              <a:stCxn id="14" idx="3"/>
              <a:endCxn id="22" idx="5"/>
            </p:cNvCxnSpPr>
            <p:nvPr/>
          </p:nvCxnSpPr>
          <p:spPr>
            <a:xfrm flipH="1">
              <a:off x="7872841" y="5374957"/>
              <a:ext cx="506458" cy="1301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7876316" y="5387975"/>
              <a:ext cx="666450" cy="381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Freeform 20"/>
          <p:cNvSpPr/>
          <p:nvPr/>
        </p:nvSpPr>
        <p:spPr>
          <a:xfrm>
            <a:off x="12215176" y="6366934"/>
            <a:ext cx="249290" cy="1181100"/>
          </a:xfrm>
          <a:custGeom>
            <a:avLst/>
            <a:gdLst>
              <a:gd name="connsiteX0" fmla="*/ 155806 w 155806"/>
              <a:gd name="connsiteY0" fmla="*/ 0 h 885825"/>
              <a:gd name="connsiteX1" fmla="*/ 133581 w 155806"/>
              <a:gd name="connsiteY1" fmla="*/ 152400 h 885825"/>
              <a:gd name="connsiteX2" fmla="*/ 98656 w 155806"/>
              <a:gd name="connsiteY2" fmla="*/ 263525 h 885825"/>
              <a:gd name="connsiteX3" fmla="*/ 47856 w 155806"/>
              <a:gd name="connsiteY3" fmla="*/ 336550 h 885825"/>
              <a:gd name="connsiteX4" fmla="*/ 12931 w 155806"/>
              <a:gd name="connsiteY4" fmla="*/ 377825 h 885825"/>
              <a:gd name="connsiteX5" fmla="*/ 231 w 155806"/>
              <a:gd name="connsiteY5" fmla="*/ 403225 h 885825"/>
              <a:gd name="connsiteX6" fmla="*/ 6581 w 155806"/>
              <a:gd name="connsiteY6" fmla="*/ 463550 h 885825"/>
              <a:gd name="connsiteX7" fmla="*/ 28806 w 155806"/>
              <a:gd name="connsiteY7" fmla="*/ 511175 h 885825"/>
              <a:gd name="connsiteX8" fmla="*/ 82781 w 155806"/>
              <a:gd name="connsiteY8" fmla="*/ 593725 h 885825"/>
              <a:gd name="connsiteX9" fmla="*/ 114531 w 155806"/>
              <a:gd name="connsiteY9" fmla="*/ 679450 h 885825"/>
              <a:gd name="connsiteX10" fmla="*/ 139931 w 155806"/>
              <a:gd name="connsiteY10" fmla="*/ 781050 h 885825"/>
              <a:gd name="connsiteX11" fmla="*/ 146281 w 155806"/>
              <a:gd name="connsiteY11" fmla="*/ 844550 h 885825"/>
              <a:gd name="connsiteX12" fmla="*/ 149456 w 155806"/>
              <a:gd name="connsiteY12" fmla="*/ 885825 h 88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5806" h="885825">
                <a:moveTo>
                  <a:pt x="155806" y="0"/>
                </a:moveTo>
                <a:cubicBezTo>
                  <a:pt x="149456" y="54239"/>
                  <a:pt x="143106" y="108479"/>
                  <a:pt x="133581" y="152400"/>
                </a:cubicBezTo>
                <a:cubicBezTo>
                  <a:pt x="124056" y="196321"/>
                  <a:pt x="112943" y="232833"/>
                  <a:pt x="98656" y="263525"/>
                </a:cubicBezTo>
                <a:cubicBezTo>
                  <a:pt x="84369" y="294217"/>
                  <a:pt x="62143" y="317500"/>
                  <a:pt x="47856" y="336550"/>
                </a:cubicBezTo>
                <a:cubicBezTo>
                  <a:pt x="33568" y="355600"/>
                  <a:pt x="20868" y="366713"/>
                  <a:pt x="12931" y="377825"/>
                </a:cubicBezTo>
                <a:cubicBezTo>
                  <a:pt x="4993" y="388938"/>
                  <a:pt x="1289" y="388938"/>
                  <a:pt x="231" y="403225"/>
                </a:cubicBezTo>
                <a:cubicBezTo>
                  <a:pt x="-827" y="417512"/>
                  <a:pt x="1818" y="445558"/>
                  <a:pt x="6581" y="463550"/>
                </a:cubicBezTo>
                <a:cubicBezTo>
                  <a:pt x="11343" y="481542"/>
                  <a:pt x="16106" y="489479"/>
                  <a:pt x="28806" y="511175"/>
                </a:cubicBezTo>
                <a:cubicBezTo>
                  <a:pt x="41506" y="532871"/>
                  <a:pt x="68493" y="565679"/>
                  <a:pt x="82781" y="593725"/>
                </a:cubicBezTo>
                <a:cubicBezTo>
                  <a:pt x="97068" y="621771"/>
                  <a:pt x="105006" y="648229"/>
                  <a:pt x="114531" y="679450"/>
                </a:cubicBezTo>
                <a:cubicBezTo>
                  <a:pt x="124056" y="710671"/>
                  <a:pt x="134639" y="753533"/>
                  <a:pt x="139931" y="781050"/>
                </a:cubicBezTo>
                <a:cubicBezTo>
                  <a:pt x="145223" y="808567"/>
                  <a:pt x="144694" y="827088"/>
                  <a:pt x="146281" y="844550"/>
                </a:cubicBezTo>
                <a:cubicBezTo>
                  <a:pt x="147868" y="862012"/>
                  <a:pt x="149456" y="885825"/>
                  <a:pt x="149456" y="885825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35852" tIns="67926" rIns="135852" bIns="67926"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2386920" y="6506235"/>
            <a:ext cx="1290320" cy="673100"/>
            <a:chOff x="7741825" y="4886325"/>
            <a:chExt cx="806450" cy="504825"/>
          </a:xfrm>
        </p:grpSpPr>
        <p:cxnSp>
          <p:nvCxnSpPr>
            <p:cNvPr id="30" name="Straight Arrow Connector 29"/>
            <p:cNvCxnSpPr/>
            <p:nvPr/>
          </p:nvCxnSpPr>
          <p:spPr>
            <a:xfrm flipH="1">
              <a:off x="7741825" y="5378132"/>
              <a:ext cx="642983" cy="1301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7754832" y="4886325"/>
              <a:ext cx="793443" cy="50482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/>
          <p:cNvSpPr/>
          <p:nvPr/>
        </p:nvSpPr>
        <p:spPr>
          <a:xfrm>
            <a:off x="12759315" y="8729134"/>
            <a:ext cx="1809709" cy="414178"/>
          </a:xfrm>
          <a:prstGeom prst="rect">
            <a:avLst/>
          </a:prstGeom>
        </p:spPr>
        <p:txBody>
          <a:bodyPr wrap="none" lIns="135852" tIns="67926" rIns="135852" bIns="67926">
            <a:spAutoFit/>
          </a:bodyPr>
          <a:lstStyle/>
          <a:p>
            <a:r>
              <a:rPr lang="en-US" sz="1800" dirty="0" smtClean="0">
                <a:solidFill>
                  <a:srgbClr val="FF6600"/>
                </a:solidFill>
              </a:rPr>
              <a:t>T. Peebles, UCLA</a:t>
            </a:r>
            <a:endParaRPr lang="en-US" sz="1800" dirty="0">
              <a:solidFill>
                <a:srgbClr val="FF66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7934175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 advTm="144582"/>
    </mc:Choice>
    <mc:Fallback>
      <p:transition spd="slow" advTm="144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97"/>
          <p:cNvGrpSpPr/>
          <p:nvPr/>
        </p:nvGrpSpPr>
        <p:grpSpPr>
          <a:xfrm>
            <a:off x="3254895" y="3598991"/>
            <a:ext cx="10907087" cy="4855317"/>
            <a:chOff x="2034309" y="2699243"/>
            <a:chExt cx="6816930" cy="3641488"/>
          </a:xfrm>
        </p:grpSpPr>
        <p:sp>
          <p:nvSpPr>
            <p:cNvPr id="45" name="Rectangle 44"/>
            <p:cNvSpPr/>
            <p:nvPr/>
          </p:nvSpPr>
          <p:spPr>
            <a:xfrm>
              <a:off x="3460710" y="3044124"/>
              <a:ext cx="1722957" cy="161221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ight Arrow 4"/>
            <p:cNvSpPr/>
            <p:nvPr/>
          </p:nvSpPr>
          <p:spPr>
            <a:xfrm>
              <a:off x="5183667" y="3300039"/>
              <a:ext cx="2173336" cy="192481"/>
            </a:xfrm>
            <a:prstGeom prst="righ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11077" y="2998428"/>
              <a:ext cx="895601" cy="311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00" dirty="0" smtClean="0">
                  <a:solidFill>
                    <a:srgbClr val="FFFFFF"/>
                  </a:solidFill>
                </a:rPr>
                <a:t>Splitter Box</a:t>
              </a:r>
              <a:endParaRPr lang="en-US" sz="2100" dirty="0">
                <a:solidFill>
                  <a:srgbClr val="FFFFFF"/>
                </a:solidFill>
              </a:endParaRPr>
            </a:p>
          </p:txBody>
        </p:sp>
        <p:sp>
          <p:nvSpPr>
            <p:cNvPr id="24" name="Down Arrow 23"/>
            <p:cNvSpPr/>
            <p:nvPr/>
          </p:nvSpPr>
          <p:spPr>
            <a:xfrm>
              <a:off x="7462106" y="3570213"/>
              <a:ext cx="181426" cy="801053"/>
            </a:xfrm>
            <a:prstGeom prst="down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435413" y="3141890"/>
              <a:ext cx="743569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/>
                <a:t>O-mode</a:t>
              </a:r>
            </a:p>
            <a:p>
              <a:pPr algn="ctr"/>
              <a:r>
                <a:rPr lang="en-US" sz="1800" dirty="0" smtClean="0"/>
                <a:t>waveguide </a:t>
              </a:r>
              <a:endParaRPr lang="en-US" sz="1800" dirty="0"/>
            </a:p>
          </p:txBody>
        </p:sp>
        <p:sp>
          <p:nvSpPr>
            <p:cNvPr id="100" name="Right Arrow 99"/>
            <p:cNvSpPr/>
            <p:nvPr/>
          </p:nvSpPr>
          <p:spPr>
            <a:xfrm>
              <a:off x="5200203" y="4369450"/>
              <a:ext cx="996463" cy="171096"/>
            </a:xfrm>
            <a:prstGeom prst="righ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5359385" y="4218633"/>
              <a:ext cx="743569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/>
                <a:t>X-mode</a:t>
              </a:r>
            </a:p>
            <a:p>
              <a:pPr algn="ctr"/>
              <a:r>
                <a:rPr lang="en-US" sz="1800" dirty="0" smtClean="0"/>
                <a:t>waveguide</a:t>
              </a:r>
              <a:endParaRPr lang="en-US" sz="1800" dirty="0"/>
            </a:p>
          </p:txBody>
        </p:sp>
        <p:cxnSp>
          <p:nvCxnSpPr>
            <p:cNvPr id="154" name="Straight Connector 153"/>
            <p:cNvCxnSpPr/>
            <p:nvPr/>
          </p:nvCxnSpPr>
          <p:spPr>
            <a:xfrm>
              <a:off x="7578220" y="5382964"/>
              <a:ext cx="0" cy="39212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TextBox 154"/>
            <p:cNvSpPr txBox="1"/>
            <p:nvPr/>
          </p:nvSpPr>
          <p:spPr>
            <a:xfrm>
              <a:off x="6889852" y="5094424"/>
              <a:ext cx="1120095" cy="20774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tIns="0" bIns="0" rtlCol="0" anchor="ctr" anchorCtr="0">
              <a:spAutoFit/>
            </a:bodyPr>
            <a:lstStyle/>
            <a:p>
              <a:r>
                <a:rPr lang="en-US" sz="1800" dirty="0" smtClean="0"/>
                <a:t>WR-4, -5, -6 or -8</a:t>
              </a:r>
            </a:p>
          </p:txBody>
        </p:sp>
        <p:cxnSp>
          <p:nvCxnSpPr>
            <p:cNvPr id="167" name="Straight Connector 166"/>
            <p:cNvCxnSpPr/>
            <p:nvPr/>
          </p:nvCxnSpPr>
          <p:spPr>
            <a:xfrm>
              <a:off x="3124957" y="5761761"/>
              <a:ext cx="444378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4" name="Group 173"/>
            <p:cNvGrpSpPr/>
            <p:nvPr/>
          </p:nvGrpSpPr>
          <p:grpSpPr>
            <a:xfrm>
              <a:off x="2970630" y="5521820"/>
              <a:ext cx="462948" cy="462948"/>
              <a:chOff x="303316" y="3397763"/>
              <a:chExt cx="462948" cy="462948"/>
            </a:xfrm>
            <a:solidFill>
              <a:srgbClr val="FF0000"/>
            </a:solidFill>
          </p:grpSpPr>
          <p:sp>
            <p:nvSpPr>
              <p:cNvPr id="175" name="Quad Arrow 174"/>
              <p:cNvSpPr/>
              <p:nvPr/>
            </p:nvSpPr>
            <p:spPr>
              <a:xfrm rot="2700000">
                <a:off x="343980" y="3435039"/>
                <a:ext cx="381620" cy="388396"/>
              </a:xfrm>
              <a:prstGeom prst="quadArrow">
                <a:avLst>
                  <a:gd name="adj1" fmla="val 13064"/>
                  <a:gd name="adj2" fmla="val 50000"/>
                  <a:gd name="adj3" fmla="val 0"/>
                </a:avLst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Donut 175"/>
              <p:cNvSpPr/>
              <p:nvPr/>
            </p:nvSpPr>
            <p:spPr>
              <a:xfrm>
                <a:off x="303316" y="3397763"/>
                <a:ext cx="462948" cy="462948"/>
              </a:xfrm>
              <a:prstGeom prst="donut">
                <a:avLst>
                  <a:gd name="adj" fmla="val 8784"/>
                </a:avLst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77" name="TextBox 176"/>
            <p:cNvSpPr txBox="1"/>
            <p:nvPr/>
          </p:nvSpPr>
          <p:spPr>
            <a:xfrm>
              <a:off x="2940398" y="6025536"/>
              <a:ext cx="4526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rgbClr val="FF0000"/>
                  </a:solidFill>
                </a:rPr>
                <a:t>Mixer</a:t>
              </a:r>
            </a:p>
          </p:txBody>
        </p:sp>
        <p:cxnSp>
          <p:nvCxnSpPr>
            <p:cNvPr id="178" name="Straight Connector 177"/>
            <p:cNvCxnSpPr/>
            <p:nvPr/>
          </p:nvCxnSpPr>
          <p:spPr>
            <a:xfrm flipH="1" flipV="1">
              <a:off x="2034309" y="5754864"/>
              <a:ext cx="936321" cy="1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Can 178"/>
            <p:cNvSpPr/>
            <p:nvPr/>
          </p:nvSpPr>
          <p:spPr>
            <a:xfrm rot="16200000">
              <a:off x="2406130" y="5582658"/>
              <a:ext cx="88021" cy="341443"/>
            </a:xfrm>
            <a:prstGeom prst="can">
              <a:avLst/>
            </a:prstGeom>
            <a:solidFill>
              <a:srgbClr val="FF00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 smtClean="0"/>
            </a:p>
            <a:p>
              <a:pPr algn="r"/>
              <a:endParaRPr lang="en-US" dirty="0"/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2200564" y="5855983"/>
              <a:ext cx="416778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rgbClr val="FF0000"/>
                  </a:solidFill>
                </a:rPr>
                <a:t>IF</a:t>
              </a:r>
            </a:p>
            <a:p>
              <a:pPr algn="ctr"/>
              <a:r>
                <a:rPr lang="en-US" sz="1800" dirty="0" smtClean="0">
                  <a:solidFill>
                    <a:srgbClr val="FF0000"/>
                  </a:solidFill>
                </a:rPr>
                <a:t>Filter</a:t>
              </a:r>
            </a:p>
          </p:txBody>
        </p:sp>
        <p:sp>
          <p:nvSpPr>
            <p:cNvPr id="4" name="Octagon 3"/>
            <p:cNvSpPr/>
            <p:nvPr/>
          </p:nvSpPr>
          <p:spPr>
            <a:xfrm>
              <a:off x="7365367" y="3195309"/>
              <a:ext cx="374904" cy="374904"/>
            </a:xfrm>
            <a:prstGeom prst="octagon">
              <a:avLst/>
            </a:prstGeom>
            <a:solidFill>
              <a:srgbClr val="3366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238527" y="2699243"/>
              <a:ext cx="660438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/>
                <a:t>Switch or </a:t>
              </a:r>
            </a:p>
            <a:p>
              <a:pPr algn="ctr"/>
              <a:r>
                <a:rPr lang="en-US" sz="1800" dirty="0" smtClean="0"/>
                <a:t>splitter</a:t>
              </a:r>
              <a:endParaRPr lang="en-US" sz="1800" dirty="0"/>
            </a:p>
          </p:txBody>
        </p:sp>
        <p:sp>
          <p:nvSpPr>
            <p:cNvPr id="80" name="Right Arrow 79"/>
            <p:cNvSpPr/>
            <p:nvPr/>
          </p:nvSpPr>
          <p:spPr>
            <a:xfrm>
              <a:off x="7740271" y="3312662"/>
              <a:ext cx="924235" cy="155489"/>
            </a:xfrm>
            <a:prstGeom prst="righ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129366" y="2843113"/>
              <a:ext cx="721873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smtClean="0"/>
                <a:t>To </a:t>
              </a:r>
            </a:p>
            <a:p>
              <a:pPr algn="ctr"/>
              <a:r>
                <a:rPr lang="en-US" sz="1800" dirty="0" smtClean="0"/>
                <a:t>Michelson</a:t>
              </a:r>
              <a:endParaRPr lang="en-US" sz="1800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034233" y="3902490"/>
              <a:ext cx="969133" cy="20774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pPr algn="ctr"/>
              <a:r>
                <a:rPr lang="en-US" sz="1800" dirty="0" smtClean="0"/>
                <a:t>To Radiometer</a:t>
              </a:r>
              <a:endParaRPr lang="en-US" sz="1800" dirty="0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7342786" y="4366062"/>
              <a:ext cx="424495" cy="409919"/>
            </a:xfrm>
            <a:prstGeom prst="rect">
              <a:avLst/>
            </a:prstGeom>
            <a:solidFill>
              <a:srgbClr val="3366F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Notched Right Arrow 84"/>
            <p:cNvSpPr/>
            <p:nvPr/>
          </p:nvSpPr>
          <p:spPr>
            <a:xfrm>
              <a:off x="7767281" y="4510776"/>
              <a:ext cx="452934" cy="138189"/>
            </a:xfrm>
            <a:prstGeom prst="notchedRightArrow">
              <a:avLst/>
            </a:prstGeom>
            <a:solidFill>
              <a:srgbClr val="BB38AF"/>
            </a:solidFill>
            <a:ln>
              <a:solidFill>
                <a:srgbClr val="BB38A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Notched Right Arrow 85"/>
            <p:cNvSpPr/>
            <p:nvPr/>
          </p:nvSpPr>
          <p:spPr>
            <a:xfrm rot="5400000">
              <a:off x="7431270" y="4837688"/>
              <a:ext cx="267595" cy="138189"/>
            </a:xfrm>
            <a:prstGeom prst="notchedRightArrow">
              <a:avLst/>
            </a:prstGeom>
            <a:solidFill>
              <a:srgbClr val="BB38AF"/>
            </a:solidFill>
            <a:ln>
              <a:solidFill>
                <a:srgbClr val="BB38A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Notched Right Arrow 86"/>
            <p:cNvSpPr/>
            <p:nvPr/>
          </p:nvSpPr>
          <p:spPr>
            <a:xfrm rot="10800000">
              <a:off x="6889852" y="4510776"/>
              <a:ext cx="452934" cy="138189"/>
            </a:xfrm>
            <a:prstGeom prst="notchedRightArrow">
              <a:avLst/>
            </a:prstGeom>
            <a:solidFill>
              <a:srgbClr val="BB38AF"/>
            </a:solidFill>
            <a:ln>
              <a:solidFill>
                <a:srgbClr val="BB38A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529462" y="4239556"/>
              <a:ext cx="788678" cy="207749"/>
            </a:xfrm>
            <a:prstGeom prst="rect">
              <a:avLst/>
            </a:prstGeom>
            <a:noFill/>
          </p:spPr>
          <p:txBody>
            <a:bodyPr wrap="none" tIns="0" bIns="0" rtlCol="0">
              <a:spAutoFit/>
            </a:bodyPr>
            <a:lstStyle/>
            <a:p>
              <a:pPr algn="ctr"/>
              <a:r>
                <a:rPr lang="en-US" sz="1800" dirty="0" smtClean="0"/>
                <a:t>Splitter Box</a:t>
              </a:r>
              <a:endParaRPr lang="en-US" sz="1800" dirty="0"/>
            </a:p>
          </p:txBody>
        </p:sp>
        <p:cxnSp>
          <p:nvCxnSpPr>
            <p:cNvPr id="97" name="Straight Connector 96"/>
            <p:cNvCxnSpPr/>
            <p:nvPr/>
          </p:nvCxnSpPr>
          <p:spPr>
            <a:xfrm flipH="1" flipV="1">
              <a:off x="3902587" y="3280347"/>
              <a:ext cx="218975" cy="23222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V="1">
              <a:off x="4581709" y="3292583"/>
              <a:ext cx="218975" cy="23222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H="1" flipV="1">
              <a:off x="3902587" y="4361587"/>
              <a:ext cx="218975" cy="23222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V="1">
              <a:off x="4624621" y="3779332"/>
              <a:ext cx="218975" cy="23222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Freeform 42"/>
            <p:cNvSpPr/>
            <p:nvPr/>
          </p:nvSpPr>
          <p:spPr>
            <a:xfrm>
              <a:off x="3315087" y="3398479"/>
              <a:ext cx="2145948" cy="1065603"/>
            </a:xfrm>
            <a:custGeom>
              <a:avLst/>
              <a:gdLst>
                <a:gd name="connsiteX0" fmla="*/ 0 w 2145948"/>
                <a:gd name="connsiteY0" fmla="*/ 0 h 1065603"/>
                <a:gd name="connsiteX1" fmla="*/ 693419 w 2145948"/>
                <a:gd name="connsiteY1" fmla="*/ 7298 h 1065603"/>
                <a:gd name="connsiteX2" fmla="*/ 693419 w 2145948"/>
                <a:gd name="connsiteY2" fmla="*/ 1065603 h 1065603"/>
                <a:gd name="connsiteX3" fmla="*/ 2145948 w 2145948"/>
                <a:gd name="connsiteY3" fmla="*/ 1065603 h 1065603"/>
                <a:gd name="connsiteX4" fmla="*/ 2145948 w 2145948"/>
                <a:gd name="connsiteY4" fmla="*/ 1065603 h 1065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5948" h="1065603">
                  <a:moveTo>
                    <a:pt x="0" y="0"/>
                  </a:moveTo>
                  <a:lnTo>
                    <a:pt x="693419" y="7298"/>
                  </a:lnTo>
                  <a:lnTo>
                    <a:pt x="693419" y="1065603"/>
                  </a:lnTo>
                  <a:lnTo>
                    <a:pt x="2145948" y="1065603"/>
                  </a:lnTo>
                  <a:lnTo>
                    <a:pt x="2145948" y="1065603"/>
                  </a:lnTo>
                </a:path>
              </a:pathLst>
            </a:cu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4015805" y="3398479"/>
              <a:ext cx="1459828" cy="489010"/>
            </a:xfrm>
            <a:custGeom>
              <a:avLst/>
              <a:gdLst>
                <a:gd name="connsiteX0" fmla="*/ 0 w 1459828"/>
                <a:gd name="connsiteY0" fmla="*/ 481711 h 489010"/>
                <a:gd name="connsiteX1" fmla="*/ 715316 w 1459828"/>
                <a:gd name="connsiteY1" fmla="*/ 489010 h 489010"/>
                <a:gd name="connsiteX2" fmla="*/ 715316 w 1459828"/>
                <a:gd name="connsiteY2" fmla="*/ 0 h 489010"/>
                <a:gd name="connsiteX3" fmla="*/ 1459828 w 1459828"/>
                <a:gd name="connsiteY3" fmla="*/ 0 h 489010"/>
                <a:gd name="connsiteX4" fmla="*/ 1459828 w 1459828"/>
                <a:gd name="connsiteY4" fmla="*/ 0 h 489010"/>
                <a:gd name="connsiteX5" fmla="*/ 1459828 w 1459828"/>
                <a:gd name="connsiteY5" fmla="*/ 0 h 48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59828" h="489010">
                  <a:moveTo>
                    <a:pt x="0" y="481711"/>
                  </a:moveTo>
                  <a:lnTo>
                    <a:pt x="715316" y="489010"/>
                  </a:lnTo>
                  <a:lnTo>
                    <a:pt x="715316" y="0"/>
                  </a:lnTo>
                  <a:lnTo>
                    <a:pt x="1459828" y="0"/>
                  </a:lnTo>
                  <a:lnTo>
                    <a:pt x="1459828" y="0"/>
                  </a:lnTo>
                  <a:lnTo>
                    <a:pt x="1459828" y="0"/>
                  </a:lnTo>
                </a:path>
              </a:pathLst>
            </a:custGeom>
            <a:ln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/>
            <p:cNvSpPr/>
            <p:nvPr/>
          </p:nvSpPr>
          <p:spPr>
            <a:xfrm rot="18900000">
              <a:off x="3936200" y="3743372"/>
              <a:ext cx="89670" cy="36279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11" name="TextBox 110"/>
            <p:cNvSpPr txBox="1"/>
            <p:nvPr/>
          </p:nvSpPr>
          <p:spPr>
            <a:xfrm flipH="1">
              <a:off x="4141004" y="4021823"/>
              <a:ext cx="908073" cy="41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solidFill>
                    <a:srgbClr val="FF0000"/>
                  </a:solidFill>
                </a:rPr>
                <a:t>Polarization Splitter</a:t>
              </a:r>
              <a:endParaRPr lang="en-US" sz="1500" dirty="0">
                <a:solidFill>
                  <a:srgbClr val="FF0000"/>
                </a:solidFill>
              </a:endParaRPr>
            </a:p>
          </p:txBody>
        </p:sp>
        <p:cxnSp>
          <p:nvCxnSpPr>
            <p:cNvPr id="112" name="Straight Connector 111"/>
            <p:cNvCxnSpPr/>
            <p:nvPr/>
          </p:nvCxnSpPr>
          <p:spPr>
            <a:xfrm flipH="1" flipV="1">
              <a:off x="4119250" y="4084738"/>
              <a:ext cx="143200" cy="133895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4030311" y="4268666"/>
            <a:ext cx="1445395" cy="2753947"/>
            <a:chOff x="2518944" y="3201498"/>
            <a:chExt cx="903372" cy="2065460"/>
          </a:xfrm>
        </p:grpSpPr>
        <p:sp>
          <p:nvSpPr>
            <p:cNvPr id="75" name="Rectangle 74"/>
            <p:cNvSpPr/>
            <p:nvPr/>
          </p:nvSpPr>
          <p:spPr>
            <a:xfrm>
              <a:off x="2929470" y="3201498"/>
              <a:ext cx="127479" cy="687740"/>
            </a:xfrm>
            <a:prstGeom prst="rect">
              <a:avLst/>
            </a:prstGeom>
            <a:solidFill>
              <a:srgbClr val="8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77" name="TextBox 76"/>
            <p:cNvSpPr txBox="1"/>
            <p:nvPr/>
          </p:nvSpPr>
          <p:spPr>
            <a:xfrm flipH="1">
              <a:off x="2518944" y="4678335"/>
              <a:ext cx="903372" cy="588623"/>
            </a:xfrm>
            <a:prstGeom prst="rect">
              <a:avLst/>
            </a:prstGeom>
            <a:solidFill>
              <a:srgbClr val="80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Fast </a:t>
              </a:r>
              <a:r>
                <a:rPr lang="en-US" sz="1500" dirty="0" smtClean="0"/>
                <a:t>Shutter</a:t>
              </a:r>
            </a:p>
            <a:p>
              <a:pPr algn="ctr"/>
              <a:r>
                <a:rPr lang="en-US" sz="1500" dirty="0" smtClean="0"/>
                <a:t>Maintainable</a:t>
              </a:r>
            </a:p>
            <a:p>
              <a:pPr algn="ctr"/>
              <a:r>
                <a:rPr lang="en-US" sz="1500" dirty="0" smtClean="0"/>
                <a:t>Location</a:t>
              </a:r>
              <a:endParaRPr lang="en-US" sz="1500" dirty="0"/>
            </a:p>
          </p:txBody>
        </p:sp>
        <p:cxnSp>
          <p:nvCxnSpPr>
            <p:cNvPr id="79" name="Straight Connector 78"/>
            <p:cNvCxnSpPr>
              <a:stCxn id="75" idx="2"/>
              <a:endCxn id="77" idx="0"/>
            </p:cNvCxnSpPr>
            <p:nvPr/>
          </p:nvCxnSpPr>
          <p:spPr>
            <a:xfrm rot="5400000">
              <a:off x="2587372" y="4272495"/>
              <a:ext cx="789097" cy="22580"/>
            </a:xfrm>
            <a:prstGeom prst="line">
              <a:avLst/>
            </a:prstGeom>
            <a:ln w="12700" cmpd="sng">
              <a:solidFill>
                <a:srgbClr val="80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9805802" y="3681064"/>
            <a:ext cx="1100069" cy="1028661"/>
            <a:chOff x="6128623" y="2760798"/>
            <a:chExt cx="687543" cy="771496"/>
          </a:xfrm>
        </p:grpSpPr>
        <p:sp>
          <p:nvSpPr>
            <p:cNvPr id="151" name="Direct Access Storage 150"/>
            <p:cNvSpPr/>
            <p:nvPr/>
          </p:nvSpPr>
          <p:spPr>
            <a:xfrm>
              <a:off x="6394955" y="3238397"/>
              <a:ext cx="169333" cy="293897"/>
            </a:xfrm>
            <a:prstGeom prst="flowChartMagneticDrum">
              <a:avLst/>
            </a:prstGeom>
            <a:solidFill>
              <a:srgbClr val="80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6128623" y="2760798"/>
              <a:ext cx="687543" cy="415499"/>
            </a:xfrm>
            <a:prstGeom prst="rect">
              <a:avLst/>
            </a:prstGeom>
            <a:solidFill>
              <a:srgbClr val="80FF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 smtClean="0"/>
                <a:t>170 GHz</a:t>
              </a:r>
            </a:p>
            <a:p>
              <a:pPr algn="ctr"/>
              <a:r>
                <a:rPr lang="en-US" sz="1500" dirty="0" smtClean="0"/>
                <a:t>Notch Filter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5933274" y="6500653"/>
            <a:ext cx="6346706" cy="2315327"/>
            <a:chOff x="3708297" y="4875489"/>
            <a:chExt cx="3966692" cy="1736495"/>
          </a:xfrm>
        </p:grpSpPr>
        <p:cxnSp>
          <p:nvCxnSpPr>
            <p:cNvPr id="39" name="Straight Arrow Connector 38"/>
            <p:cNvCxnSpPr/>
            <p:nvPr/>
          </p:nvCxnSpPr>
          <p:spPr>
            <a:xfrm flipV="1">
              <a:off x="5412178" y="5481052"/>
              <a:ext cx="541867" cy="544484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" name="Group 63"/>
            <p:cNvGrpSpPr/>
            <p:nvPr/>
          </p:nvGrpSpPr>
          <p:grpSpPr>
            <a:xfrm>
              <a:off x="3708297" y="4875489"/>
              <a:ext cx="3966692" cy="1736495"/>
              <a:chOff x="3708297" y="4875489"/>
              <a:chExt cx="3966692" cy="1736495"/>
            </a:xfrm>
          </p:grpSpPr>
          <p:sp>
            <p:nvSpPr>
              <p:cNvPr id="165" name="Action Button: Beginning 164">
                <a:hlinkClick r:id="" action="ppaction://hlinkshowjump?jump=firstslide" highlightClick="1"/>
              </p:cNvPr>
              <p:cNvSpPr/>
              <p:nvPr/>
            </p:nvSpPr>
            <p:spPr>
              <a:xfrm>
                <a:off x="6812272" y="5654312"/>
                <a:ext cx="525509" cy="212716"/>
              </a:xfrm>
              <a:prstGeom prst="actionButtonBeginning">
                <a:avLst/>
              </a:prstGeom>
              <a:solidFill>
                <a:srgbClr val="80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6504080" y="5946351"/>
                <a:ext cx="1170909" cy="588623"/>
              </a:xfrm>
              <a:prstGeom prst="rect">
                <a:avLst/>
              </a:prstGeom>
              <a:solidFill>
                <a:srgbClr val="80FF00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500" dirty="0" smtClean="0"/>
                  <a:t>Fast Acting </a:t>
                </a:r>
              </a:p>
              <a:p>
                <a:pPr algn="ctr"/>
                <a:r>
                  <a:rPr lang="en-US" sz="1500" dirty="0" smtClean="0"/>
                  <a:t>Power Limiter –</a:t>
                </a:r>
              </a:p>
              <a:p>
                <a:pPr algn="ctr"/>
                <a:r>
                  <a:rPr lang="en-US" sz="1500" i="1" dirty="0" smtClean="0"/>
                  <a:t>Ferrite or Pin Switch?</a:t>
                </a:r>
              </a:p>
            </p:txBody>
          </p:sp>
          <p:sp>
            <p:nvSpPr>
              <p:cNvPr id="171" name="TextBox 170"/>
              <p:cNvSpPr txBox="1"/>
              <p:nvPr/>
            </p:nvSpPr>
            <p:spPr>
              <a:xfrm>
                <a:off x="3708297" y="4875489"/>
                <a:ext cx="1405834" cy="588623"/>
              </a:xfrm>
              <a:prstGeom prst="rect">
                <a:avLst/>
              </a:prstGeom>
              <a:solidFill>
                <a:srgbClr val="80FF00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500" dirty="0" smtClean="0"/>
                  <a:t>Notch, </a:t>
                </a:r>
                <a:r>
                  <a:rPr lang="en-US" sz="1500" dirty="0" err="1" smtClean="0"/>
                  <a:t>Lowpass</a:t>
                </a:r>
                <a:r>
                  <a:rPr lang="en-US" sz="1500" dirty="0" smtClean="0"/>
                  <a:t>, </a:t>
                </a:r>
                <a:r>
                  <a:rPr lang="en-US" sz="1500" dirty="0" err="1" smtClean="0"/>
                  <a:t>Bandpass</a:t>
                </a:r>
                <a:r>
                  <a:rPr lang="en-US" sz="1500" dirty="0" smtClean="0"/>
                  <a:t> </a:t>
                </a:r>
              </a:p>
              <a:p>
                <a:pPr algn="ctr"/>
                <a:r>
                  <a:rPr lang="en-US" sz="1500" dirty="0" smtClean="0"/>
                  <a:t>and/or </a:t>
                </a:r>
                <a:r>
                  <a:rPr lang="en-US" sz="1500" dirty="0" err="1" smtClean="0"/>
                  <a:t>Highpass</a:t>
                </a:r>
                <a:r>
                  <a:rPr lang="en-US" sz="1500" dirty="0" smtClean="0"/>
                  <a:t> Filters </a:t>
                </a:r>
              </a:p>
              <a:p>
                <a:pPr algn="ctr"/>
                <a:r>
                  <a:rPr lang="en-US" sz="1500" dirty="0" smtClean="0"/>
                  <a:t>to reject 170 GHz</a:t>
                </a:r>
              </a:p>
            </p:txBody>
          </p:sp>
          <p:sp>
            <p:nvSpPr>
              <p:cNvPr id="172" name="Cube 171"/>
              <p:cNvSpPr/>
              <p:nvPr/>
            </p:nvSpPr>
            <p:spPr>
              <a:xfrm>
                <a:off x="4119249" y="5639560"/>
                <a:ext cx="518848" cy="227468"/>
              </a:xfrm>
              <a:prstGeom prst="cube">
                <a:avLst/>
              </a:prstGeom>
              <a:solidFill>
                <a:srgbClr val="80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Donut 35"/>
              <p:cNvSpPr/>
              <p:nvPr/>
            </p:nvSpPr>
            <p:spPr>
              <a:xfrm>
                <a:off x="5471445" y="5558560"/>
                <a:ext cx="389467" cy="389467"/>
              </a:xfrm>
              <a:prstGeom prst="donut">
                <a:avLst>
                  <a:gd name="adj" fmla="val 9783"/>
                </a:avLst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3" name="TextBox 192"/>
              <p:cNvSpPr txBox="1"/>
              <p:nvPr/>
            </p:nvSpPr>
            <p:spPr>
              <a:xfrm>
                <a:off x="5074799" y="6023361"/>
                <a:ext cx="1019923" cy="588623"/>
              </a:xfrm>
              <a:prstGeom prst="rect">
                <a:avLst/>
              </a:prstGeom>
              <a:solidFill>
                <a:srgbClr val="80FF00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500" dirty="0" smtClean="0"/>
                  <a:t>Voltage Controlled </a:t>
                </a:r>
              </a:p>
              <a:p>
                <a:pPr algn="ctr"/>
                <a:r>
                  <a:rPr lang="en-US" sz="1500" dirty="0" smtClean="0"/>
                  <a:t>Attenuator –</a:t>
                </a:r>
              </a:p>
              <a:p>
                <a:pPr algn="ctr"/>
                <a:r>
                  <a:rPr lang="en-US" sz="1500" i="1" dirty="0" smtClean="0"/>
                  <a:t>Ferrite or PiN?</a:t>
                </a:r>
              </a:p>
            </p:txBody>
          </p:sp>
        </p:grpSp>
      </p:grpSp>
      <p:sp>
        <p:nvSpPr>
          <p:cNvPr id="55" name="Title 1"/>
          <p:cNvSpPr>
            <a:spLocks noGrp="1"/>
          </p:cNvSpPr>
          <p:nvPr>
            <p:ph type="title"/>
          </p:nvPr>
        </p:nvSpPr>
        <p:spPr>
          <a:xfrm>
            <a:off x="731520" y="366185"/>
            <a:ext cx="13167360" cy="593788"/>
          </a:xfrm>
        </p:spPr>
        <p:txBody>
          <a:bodyPr>
            <a:normAutofit fontScale="90000"/>
          </a:bodyPr>
          <a:lstStyle/>
          <a:p>
            <a:r>
              <a:rPr lang="en-US" sz="4300" dirty="0" smtClean="0">
                <a:latin typeface="Calibri" charset="0"/>
              </a:rPr>
              <a:t>Damage from Stray Microwave Power</a:t>
            </a:r>
            <a:endParaRPr lang="en-US" sz="4300" dirty="0">
              <a:latin typeface="Calibri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811318" y="3721930"/>
            <a:ext cx="4833872" cy="2403321"/>
            <a:chOff x="507074" y="2791447"/>
            <a:chExt cx="3021170" cy="1802491"/>
          </a:xfrm>
        </p:grpSpPr>
        <p:grpSp>
          <p:nvGrpSpPr>
            <p:cNvPr id="68" name="Group 67"/>
            <p:cNvGrpSpPr/>
            <p:nvPr/>
          </p:nvGrpSpPr>
          <p:grpSpPr>
            <a:xfrm>
              <a:off x="507074" y="2791447"/>
              <a:ext cx="2595390" cy="1802491"/>
              <a:chOff x="507074" y="2791447"/>
              <a:chExt cx="2595390" cy="1802491"/>
            </a:xfrm>
          </p:grpSpPr>
          <p:sp>
            <p:nvSpPr>
              <p:cNvPr id="74" name="Rectangle 73"/>
              <p:cNvSpPr/>
              <p:nvPr/>
            </p:nvSpPr>
            <p:spPr>
              <a:xfrm>
                <a:off x="2804216" y="3044124"/>
                <a:ext cx="119292" cy="1177754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507075" y="2791447"/>
                <a:ext cx="2108098" cy="1802491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07074" y="3815580"/>
                <a:ext cx="1516215" cy="167408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 rot="5400000">
                <a:off x="1268432" y="4013563"/>
                <a:ext cx="563374" cy="167408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 rot="5400000">
                <a:off x="1657898" y="3616407"/>
                <a:ext cx="563374" cy="167408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1855881" y="3325112"/>
                <a:ext cx="1246583" cy="167408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1294112" y="4149907"/>
                <a:ext cx="512013" cy="362791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/>
                  <a:t>Hot Source</a:t>
                </a:r>
                <a:endParaRPr lang="en-US" sz="1200" dirty="0"/>
              </a:p>
            </p:txBody>
          </p:sp>
          <p:sp>
            <p:nvSpPr>
              <p:cNvPr id="15" name="Right Triangle 14"/>
              <p:cNvSpPr/>
              <p:nvPr/>
            </p:nvSpPr>
            <p:spPr>
              <a:xfrm rot="10800000" flipV="1">
                <a:off x="1845287" y="3815580"/>
                <a:ext cx="178001" cy="178001"/>
              </a:xfrm>
              <a:prstGeom prst="rtTriangl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ight Triangle 64"/>
              <p:cNvSpPr/>
              <p:nvPr/>
            </p:nvSpPr>
            <p:spPr>
              <a:xfrm flipV="1">
                <a:off x="1857100" y="3318884"/>
                <a:ext cx="178001" cy="178001"/>
              </a:xfrm>
              <a:prstGeom prst="rtTriangl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 flipH="1">
                <a:off x="1425244" y="3779332"/>
                <a:ext cx="208579" cy="21141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 flipH="1">
                <a:off x="1123783" y="3353562"/>
                <a:ext cx="733317" cy="415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 smtClean="0"/>
                  <a:t>In-Vessel</a:t>
                </a:r>
              </a:p>
              <a:p>
                <a:pPr algn="ctr"/>
                <a:r>
                  <a:rPr lang="en-US" sz="1500" dirty="0" smtClean="0"/>
                  <a:t>Shutter</a:t>
                </a:r>
                <a:endParaRPr lang="en-US" sz="1500" dirty="0"/>
              </a:p>
            </p:txBody>
          </p:sp>
          <p:cxnSp>
            <p:nvCxnSpPr>
              <p:cNvPr id="92" name="Straight Connector 91"/>
              <p:cNvCxnSpPr/>
              <p:nvPr/>
            </p:nvCxnSpPr>
            <p:spPr>
              <a:xfrm flipV="1">
                <a:off x="1853102" y="3806951"/>
                <a:ext cx="200100" cy="20461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 flipV="1">
                <a:off x="1813941" y="3292583"/>
                <a:ext cx="200100" cy="20461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TextBox 93"/>
              <p:cNvSpPr txBox="1"/>
              <p:nvPr/>
            </p:nvSpPr>
            <p:spPr>
              <a:xfrm flipH="1">
                <a:off x="1954085" y="3724713"/>
                <a:ext cx="733317" cy="415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 smtClean="0"/>
                  <a:t>Viewing</a:t>
                </a:r>
              </a:p>
              <a:p>
                <a:pPr algn="ctr"/>
                <a:r>
                  <a:rPr lang="en-US" sz="1500" dirty="0" smtClean="0"/>
                  <a:t>Mirrors</a:t>
                </a:r>
                <a:endParaRPr lang="en-US" sz="1500" dirty="0"/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 flipH="1">
                <a:off x="542865" y="2843376"/>
                <a:ext cx="83065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100" dirty="0" smtClean="0">
                    <a:solidFill>
                      <a:schemeClr val="bg1"/>
                    </a:solidFill>
                  </a:rPr>
                  <a:t>Shield Module</a:t>
                </a:r>
                <a:endParaRPr lang="en-US" sz="21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6" name="Rectangle 65"/>
            <p:cNvSpPr/>
            <p:nvPr/>
          </p:nvSpPr>
          <p:spPr>
            <a:xfrm>
              <a:off x="3060857" y="3237028"/>
              <a:ext cx="167401" cy="36279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73" name="TextBox 72"/>
            <p:cNvSpPr txBox="1"/>
            <p:nvPr/>
          </p:nvSpPr>
          <p:spPr>
            <a:xfrm flipH="1">
              <a:off x="2858916" y="2849204"/>
              <a:ext cx="6693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>
                  <a:solidFill>
                    <a:srgbClr val="FF0000"/>
                  </a:solidFill>
                </a:rPr>
                <a:t>Window</a:t>
              </a:r>
              <a:endParaRPr lang="en-US" sz="1500" dirty="0">
                <a:solidFill>
                  <a:srgbClr val="FF0000"/>
                </a:solidFill>
              </a:endParaRPr>
            </a:p>
          </p:txBody>
        </p:sp>
        <p:cxnSp>
          <p:nvCxnSpPr>
            <p:cNvPr id="27" name="Straight Connector 26"/>
            <p:cNvCxnSpPr>
              <a:stCxn id="73" idx="2"/>
              <a:endCxn id="66" idx="0"/>
            </p:cNvCxnSpPr>
            <p:nvPr/>
          </p:nvCxnSpPr>
          <p:spPr>
            <a:xfrm flipH="1">
              <a:off x="3144558" y="3095425"/>
              <a:ext cx="49022" cy="141603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2902306" y="3721930"/>
            <a:ext cx="1234979" cy="1334247"/>
            <a:chOff x="1813941" y="2791447"/>
            <a:chExt cx="771862" cy="1000685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2077803" y="3296318"/>
              <a:ext cx="508000" cy="0"/>
            </a:xfrm>
            <a:prstGeom prst="line">
              <a:avLst/>
            </a:prstGeom>
            <a:ln w="38100" cmpd="sng">
              <a:solidFill>
                <a:srgbClr val="80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2077803" y="3508917"/>
              <a:ext cx="508000" cy="0"/>
            </a:xfrm>
            <a:prstGeom prst="line">
              <a:avLst/>
            </a:prstGeom>
            <a:ln w="38100" cmpd="sng">
              <a:solidFill>
                <a:srgbClr val="80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V="1">
              <a:off x="1841378" y="3536273"/>
              <a:ext cx="0" cy="252840"/>
            </a:xfrm>
            <a:prstGeom prst="line">
              <a:avLst/>
            </a:prstGeom>
            <a:ln w="38100" cmpd="sng">
              <a:solidFill>
                <a:srgbClr val="80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flipV="1">
              <a:off x="2038989" y="3539292"/>
              <a:ext cx="0" cy="252840"/>
            </a:xfrm>
            <a:prstGeom prst="line">
              <a:avLst/>
            </a:prstGeom>
            <a:ln w="38100" cmpd="sng">
              <a:solidFill>
                <a:srgbClr val="80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/>
            <p:cNvSpPr txBox="1"/>
            <p:nvPr/>
          </p:nvSpPr>
          <p:spPr>
            <a:xfrm flipH="1">
              <a:off x="1813941" y="2791447"/>
              <a:ext cx="733317" cy="415498"/>
            </a:xfrm>
            <a:prstGeom prst="rect">
              <a:avLst/>
            </a:prstGeom>
            <a:solidFill>
              <a:srgbClr val="80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/>
                <a:t>Absorbing</a:t>
              </a:r>
            </a:p>
            <a:p>
              <a:pPr algn="ctr"/>
              <a:r>
                <a:rPr lang="en-US" sz="1500" dirty="0" smtClean="0"/>
                <a:t>Coatings</a:t>
              </a:r>
              <a:endParaRPr lang="en-US" sz="1500" dirty="0"/>
            </a:p>
          </p:txBody>
        </p:sp>
      </p:grpSp>
      <p:sp>
        <p:nvSpPr>
          <p:cNvPr id="117" name="Content Placeholder 9"/>
          <p:cNvSpPr>
            <a:spLocks noGrp="1"/>
          </p:cNvSpPr>
          <p:nvPr>
            <p:ph idx="1"/>
          </p:nvPr>
        </p:nvSpPr>
        <p:spPr>
          <a:xfrm>
            <a:off x="340360" y="1272566"/>
            <a:ext cx="13822064" cy="219620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latin typeface="Calibri" charset="0"/>
              </a:rPr>
              <a:t>Stray microwave power from ECH heating (</a:t>
            </a:r>
            <a:r>
              <a:rPr lang="en-US" sz="2400" dirty="0" smtClean="0">
                <a:latin typeface="Calibri" charset="0"/>
              </a:rPr>
              <a:t>170GHz, 10s of MW</a:t>
            </a:r>
            <a:r>
              <a:rPr lang="en-US" dirty="0" smtClean="0">
                <a:latin typeface="Calibri" charset="0"/>
              </a:rPr>
              <a:t>), CTS (</a:t>
            </a:r>
            <a:r>
              <a:rPr lang="en-US" sz="2400" dirty="0" smtClean="0">
                <a:latin typeface="Calibri" charset="0"/>
              </a:rPr>
              <a:t>60 GHz, 2 MW</a:t>
            </a:r>
            <a:r>
              <a:rPr lang="en-US" dirty="0" smtClean="0">
                <a:latin typeface="Calibri" charset="0"/>
              </a:rPr>
              <a:t>) and fast electron transients (ELMs, etc.) pose a threat to components.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alibri" charset="0"/>
              </a:rPr>
              <a:t>Reflected ECH power is a particular hazard at plasma startup.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latin typeface="Calibri" charset="0"/>
              </a:rPr>
              <a:t>Passive and active mitigation measures are planned. 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alibri" charset="0"/>
              </a:rPr>
              <a:t>Development of reliable triggers for active mitigation also needed.</a:t>
            </a:r>
            <a:endParaRPr lang="en-US" dirty="0">
              <a:latin typeface="Calibri" charset="0"/>
            </a:endParaRPr>
          </a:p>
          <a:p>
            <a:pPr>
              <a:lnSpc>
                <a:spcPct val="90000"/>
              </a:lnSpc>
            </a:pPr>
            <a:endParaRPr lang="en-US" dirty="0">
              <a:latin typeface="Calibri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99011" y="6466516"/>
            <a:ext cx="2331899" cy="552677"/>
          </a:xfrm>
          <a:prstGeom prst="rect">
            <a:avLst/>
          </a:prstGeom>
          <a:noFill/>
        </p:spPr>
        <p:txBody>
          <a:bodyPr wrap="none" lIns="135852" tIns="67926" rIns="135852" bIns="67926" rtlCol="0">
            <a:spAutoFit/>
          </a:bodyPr>
          <a:lstStyle/>
          <a:p>
            <a:r>
              <a:rPr lang="en-US" dirty="0" smtClean="0"/>
              <a:t>ECE Diagnostic</a:t>
            </a:r>
            <a:endParaRPr lang="en-US" dirty="0"/>
          </a:p>
        </p:txBody>
      </p:sp>
      <p:sp>
        <p:nvSpPr>
          <p:cNvPr id="99" name="Rectangle 98"/>
          <p:cNvSpPr/>
          <p:nvPr/>
        </p:nvSpPr>
        <p:spPr>
          <a:xfrm>
            <a:off x="12556107" y="8729134"/>
            <a:ext cx="1877360" cy="414178"/>
          </a:xfrm>
          <a:prstGeom prst="rect">
            <a:avLst/>
          </a:prstGeom>
        </p:spPr>
        <p:txBody>
          <a:bodyPr wrap="none" lIns="135852" tIns="67926" rIns="135852" bIns="67926">
            <a:spAutoFit/>
          </a:bodyPr>
          <a:lstStyle/>
          <a:p>
            <a:r>
              <a:rPr lang="en-US" sz="1800" dirty="0" smtClean="0">
                <a:solidFill>
                  <a:srgbClr val="FF6600"/>
                </a:solidFill>
              </a:rPr>
              <a:t>G. Hanson, ORNL</a:t>
            </a:r>
            <a:endParaRPr lang="en-US" sz="1800" dirty="0">
              <a:solidFill>
                <a:srgbClr val="FF66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48151865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 advTm="121991"/>
    </mc:Choice>
    <mc:Fallback>
      <p:transition spd="slow" advTm="121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66185"/>
            <a:ext cx="13167360" cy="730249"/>
          </a:xfrm>
        </p:spPr>
        <p:txBody>
          <a:bodyPr>
            <a:normAutofit fontScale="90000"/>
          </a:bodyPr>
          <a:lstStyle/>
          <a:p>
            <a:r>
              <a:rPr lang="en-US" sz="4300" dirty="0" smtClean="0">
                <a:latin typeface="Calibri" charset="0"/>
              </a:rPr>
              <a:t>Stray </a:t>
            </a:r>
            <a:r>
              <a:rPr lang="en-US" sz="4300" dirty="0">
                <a:latin typeface="Calibri" charset="0"/>
              </a:rPr>
              <a:t>Light</a:t>
            </a:r>
            <a:r>
              <a:rPr lang="en-US" sz="4300" dirty="0" smtClean="0">
                <a:latin typeface="Calibri" charset="0"/>
              </a:rPr>
              <a:t> Contamination</a:t>
            </a:r>
            <a:endParaRPr lang="en-US" sz="4300" dirty="0">
              <a:latin typeface="Calibri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40360" y="1566282"/>
            <a:ext cx="9499446" cy="3941329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latin typeface="Calibri" charset="0"/>
              </a:rPr>
              <a:t>Light originating </a:t>
            </a:r>
            <a:r>
              <a:rPr lang="en-US" dirty="0">
                <a:latin typeface="Calibri" charset="0"/>
              </a:rPr>
              <a:t>in the </a:t>
            </a:r>
            <a:r>
              <a:rPr lang="en-US" dirty="0" err="1" smtClean="0">
                <a:latin typeface="Calibri" charset="0"/>
              </a:rPr>
              <a:t>divertor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region </a:t>
            </a:r>
            <a:r>
              <a:rPr lang="en-US" dirty="0" smtClean="0">
                <a:latin typeface="Calibri" charset="0"/>
              </a:rPr>
              <a:t>will contaminate </a:t>
            </a:r>
            <a:r>
              <a:rPr lang="en-US" dirty="0">
                <a:latin typeface="Calibri" charset="0"/>
              </a:rPr>
              <a:t>measurements of visible line </a:t>
            </a:r>
            <a:r>
              <a:rPr lang="en-US" dirty="0" smtClean="0">
                <a:latin typeface="Calibri" charset="0"/>
              </a:rPr>
              <a:t>emission. 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alibri" charset="0"/>
              </a:rPr>
              <a:t>This </a:t>
            </a:r>
            <a:r>
              <a:rPr lang="en-US" dirty="0">
                <a:latin typeface="Calibri" charset="0"/>
              </a:rPr>
              <a:t>light can undergo multiple reflections from the ITER metal walls and be collected on spectroscopic </a:t>
            </a:r>
            <a:r>
              <a:rPr lang="en-US" dirty="0" smtClean="0">
                <a:latin typeface="Calibri" charset="0"/>
              </a:rPr>
              <a:t>sightlines.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Calibri" charset="0"/>
              </a:rPr>
              <a:t>For measuring D</a:t>
            </a:r>
            <a:r>
              <a:rPr lang="en-US" dirty="0">
                <a:latin typeface="Calibri" charset="0"/>
              </a:rPr>
              <a:t>/T fuel ratio and main chamber recycling at the edge of the ITER plasma </a:t>
            </a:r>
            <a:r>
              <a:rPr lang="en-US" dirty="0" smtClean="0">
                <a:latin typeface="Calibri" charset="0"/>
              </a:rPr>
              <a:t>with spectrometers </a:t>
            </a:r>
            <a:r>
              <a:rPr lang="en-US" dirty="0">
                <a:latin typeface="Calibri" charset="0"/>
              </a:rPr>
              <a:t>tuned to Hα, “stray light” can be </a:t>
            </a:r>
            <a:r>
              <a:rPr lang="en-US" dirty="0" smtClean="0">
                <a:latin typeface="Calibri" charset="0"/>
              </a:rPr>
              <a:t>&gt;10</a:t>
            </a:r>
            <a:r>
              <a:rPr lang="en-US" baseline="30000" dirty="0" smtClean="0">
                <a:latin typeface="Calibri" charset="0"/>
              </a:rPr>
              <a:t>2</a:t>
            </a:r>
            <a:r>
              <a:rPr lang="en-US" dirty="0" smtClean="0">
                <a:latin typeface="Calibri" charset="0"/>
              </a:rPr>
              <a:t> times </a:t>
            </a:r>
            <a:r>
              <a:rPr lang="en-US" dirty="0">
                <a:latin typeface="Calibri" charset="0"/>
              </a:rPr>
              <a:t>brighter than the desired </a:t>
            </a:r>
            <a:r>
              <a:rPr lang="en-US" dirty="0" smtClean="0">
                <a:latin typeface="Calibri" charset="0"/>
              </a:rPr>
              <a:t>signal.</a:t>
            </a:r>
            <a:endParaRPr lang="en-US" dirty="0">
              <a:latin typeface="Calibri" charset="0"/>
            </a:endParaRPr>
          </a:p>
          <a:p>
            <a:pPr>
              <a:lnSpc>
                <a:spcPct val="90000"/>
              </a:lnSpc>
            </a:pPr>
            <a:endParaRPr lang="en-US" dirty="0">
              <a:latin typeface="Calibri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9044" b="19"/>
          <a:stretch/>
        </p:blipFill>
        <p:spPr bwMode="auto">
          <a:xfrm>
            <a:off x="9997440" y="1368251"/>
            <a:ext cx="4074395" cy="488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1284824" y="1445467"/>
            <a:ext cx="1739752" cy="50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5852" tIns="67926" rIns="135852" bIns="6792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JET image</a:t>
            </a:r>
          </a:p>
        </p:txBody>
      </p:sp>
      <p:sp>
        <p:nvSpPr>
          <p:cNvPr id="6" name="Content Placeholder 9"/>
          <p:cNvSpPr txBox="1">
            <a:spLocks/>
          </p:cNvSpPr>
          <p:nvPr/>
        </p:nvSpPr>
        <p:spPr>
          <a:xfrm>
            <a:off x="350753" y="5115537"/>
            <a:ext cx="13721082" cy="3585201"/>
          </a:xfrm>
          <a:prstGeom prst="rect">
            <a:avLst/>
          </a:prstGeom>
        </p:spPr>
        <p:txBody>
          <a:bodyPr vert="horz" lIns="135852" tIns="67926" rIns="135852" bIns="67926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000" dirty="0">
                <a:latin typeface="Calibri" charset="0"/>
              </a:rPr>
              <a:t>Solutions -  Vary depending on diagnostic</a:t>
            </a:r>
          </a:p>
          <a:p>
            <a:pPr marL="1081088" lvl="1">
              <a:lnSpc>
                <a:spcPct val="90000"/>
              </a:lnSpc>
            </a:pPr>
            <a:r>
              <a:rPr lang="en-US" sz="3000" dirty="0">
                <a:latin typeface="Calibri" charset="0"/>
              </a:rPr>
              <a:t>Viewing into dark slots between first wall </a:t>
            </a:r>
            <a:r>
              <a:rPr lang="en-US" sz="3000" dirty="0" smtClean="0">
                <a:latin typeface="Calibri" charset="0"/>
              </a:rPr>
              <a:t>panels                                                       or embedded viewing dumps.</a:t>
            </a:r>
            <a:endParaRPr lang="en-US" sz="3000" dirty="0">
              <a:latin typeface="Calibri" charset="0"/>
            </a:endParaRPr>
          </a:p>
          <a:p>
            <a:pPr marL="1081088" lvl="1">
              <a:lnSpc>
                <a:spcPct val="90000"/>
              </a:lnSpc>
            </a:pPr>
            <a:r>
              <a:rPr lang="en-US" sz="3000" dirty="0" smtClean="0">
                <a:latin typeface="Calibri" charset="0"/>
              </a:rPr>
              <a:t>Zeeman splitting may also be useful to separate these components through line fitting.</a:t>
            </a:r>
          </a:p>
          <a:p>
            <a:pPr marL="1081088" lvl="1">
              <a:lnSpc>
                <a:spcPct val="90000"/>
              </a:lnSpc>
            </a:pPr>
            <a:r>
              <a:rPr lang="en-US" sz="3000" dirty="0" smtClean="0">
                <a:latin typeface="Calibri" charset="0"/>
              </a:rPr>
              <a:t>Tangential views of the SOL improve the ratio of signal to stray light.</a:t>
            </a:r>
          </a:p>
          <a:p>
            <a:pPr>
              <a:lnSpc>
                <a:spcPct val="90000"/>
              </a:lnSpc>
            </a:pPr>
            <a:r>
              <a:rPr lang="en-US" sz="3000" dirty="0" smtClean="0">
                <a:latin typeface="Calibri" charset="0"/>
              </a:rPr>
              <a:t>Analysis is currently underway to assess the impact of reflected light on other spectroscopy diagnostics and on the 3 Thomson scattering systems. </a:t>
            </a:r>
          </a:p>
          <a:p>
            <a:pPr>
              <a:lnSpc>
                <a:spcPct val="90000"/>
              </a:lnSpc>
            </a:pPr>
            <a:endParaRPr lang="en-US" sz="3000" dirty="0" smtClean="0">
              <a:latin typeface="Calibri" charset="0"/>
            </a:endParaRPr>
          </a:p>
          <a:p>
            <a:pPr>
              <a:lnSpc>
                <a:spcPct val="90000"/>
              </a:lnSpc>
            </a:pPr>
            <a:endParaRPr lang="en-US" sz="3000" dirty="0" smtClean="0">
              <a:latin typeface="Calibri" charset="0"/>
            </a:endParaRPr>
          </a:p>
          <a:p>
            <a:pPr>
              <a:lnSpc>
                <a:spcPct val="90000"/>
              </a:lnSpc>
            </a:pPr>
            <a:endParaRPr lang="en-US" sz="3000" dirty="0">
              <a:latin typeface="Calibri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48788283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 advTm="105327"/>
    </mc:Choice>
    <mc:Fallback>
      <p:transition spd="slow" advTm="105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285029"/>
            <a:ext cx="13167360" cy="955688"/>
          </a:xfrm>
        </p:spPr>
        <p:txBody>
          <a:bodyPr>
            <a:normAutofit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31519" y="1435755"/>
            <a:ext cx="13009864" cy="680059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ITER Organization and the Domestic Agencies have been working </a:t>
            </a:r>
            <a:r>
              <a:rPr lang="en-US" dirty="0"/>
              <a:t>together to provide a framework for </a:t>
            </a:r>
            <a:r>
              <a:rPr lang="en-US" dirty="0" smtClean="0"/>
              <a:t>coherent diagnostic development.</a:t>
            </a:r>
          </a:p>
          <a:p>
            <a:r>
              <a:rPr lang="en-US" dirty="0" smtClean="0"/>
              <a:t>Standardized, modular approach to diagnostic packaging is proposed.</a:t>
            </a:r>
          </a:p>
          <a:p>
            <a:pPr lvl="1"/>
            <a:r>
              <a:rPr lang="en-US" dirty="0" smtClean="0"/>
              <a:t>Helps to </a:t>
            </a:r>
            <a:r>
              <a:rPr lang="en-US" dirty="0"/>
              <a:t>define the roles of host and tenants in the </a:t>
            </a:r>
            <a:r>
              <a:rPr lang="en-US" dirty="0" smtClean="0"/>
              <a:t>plugs.</a:t>
            </a:r>
            <a:endParaRPr lang="en-US" dirty="0"/>
          </a:p>
          <a:p>
            <a:pPr lvl="1"/>
            <a:r>
              <a:rPr lang="en-US" dirty="0" smtClean="0"/>
              <a:t>Permits parallel designs at the DAs to proceed efficiently. </a:t>
            </a:r>
          </a:p>
          <a:p>
            <a:pPr lvl="1"/>
            <a:r>
              <a:rPr lang="en-US" dirty="0" smtClean="0"/>
              <a:t>Permits shield module qualification prior to integrated plug testing.</a:t>
            </a:r>
          </a:p>
          <a:p>
            <a:pPr lvl="1"/>
            <a:r>
              <a:rPr lang="en-US" dirty="0" smtClean="0"/>
              <a:t>Facilitates the use of common tools for installation and maintenance.</a:t>
            </a:r>
          </a:p>
          <a:p>
            <a:r>
              <a:rPr lang="en-US" dirty="0" smtClean="0"/>
              <a:t>The Conceptual Design Review process has identified many technical challenges in developing ITER diagnostics. </a:t>
            </a:r>
          </a:p>
          <a:p>
            <a:pPr lvl="1"/>
            <a:r>
              <a:rPr lang="en-US" dirty="0" smtClean="0"/>
              <a:t>Only a few examples are shown here.</a:t>
            </a:r>
          </a:p>
          <a:p>
            <a:pPr lvl="1"/>
            <a:r>
              <a:rPr lang="en-US" dirty="0" smtClean="0"/>
              <a:t>R&amp;D plans are proposed to address these challenges</a:t>
            </a:r>
          </a:p>
          <a:p>
            <a:r>
              <a:rPr lang="en-US" dirty="0" smtClean="0"/>
              <a:t>With the completion of Procurement Arrangements, we are entering </a:t>
            </a:r>
            <a:r>
              <a:rPr lang="en-US" dirty="0"/>
              <a:t>a new phase of diagnostic development on ITER.</a:t>
            </a:r>
          </a:p>
          <a:p>
            <a:pPr lvl="1"/>
            <a:r>
              <a:rPr lang="en-US" dirty="0" smtClean="0"/>
              <a:t>Baton </a:t>
            </a:r>
            <a:r>
              <a:rPr lang="en-US" dirty="0"/>
              <a:t>is being passed to </a:t>
            </a:r>
            <a:r>
              <a:rPr lang="en-US" dirty="0" smtClean="0"/>
              <a:t>design </a:t>
            </a:r>
            <a:r>
              <a:rPr lang="en-US" dirty="0"/>
              <a:t>teams </a:t>
            </a:r>
            <a:r>
              <a:rPr lang="en-US" dirty="0" smtClean="0"/>
              <a:t>in the DAs to carry out R&amp;D and complete designs, and then to build the diagnostics.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45075685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 advTm="69500"/>
    </mc:Choice>
    <mc:Fallback>
      <p:transition spd="slow" advTm="695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190" y="1425830"/>
            <a:ext cx="13167360" cy="1059645"/>
          </a:xfrm>
        </p:spPr>
        <p:txBody>
          <a:bodyPr>
            <a:normAutofit/>
          </a:bodyPr>
          <a:lstStyle/>
          <a:p>
            <a:r>
              <a:rPr lang="en-US" dirty="0" smtClean="0"/>
              <a:t>Backup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9742363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 advTm="15395"/>
    </mc:Choice>
    <mc:Fallback>
      <p:transition spd="slow" advTm="15395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31520" y="215725"/>
            <a:ext cx="13167360" cy="77660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Qualification of Integrated Port Plugs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231" y="1250016"/>
            <a:ext cx="8715612" cy="4967301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31520" y="6375125"/>
            <a:ext cx="13167360" cy="236869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Included in the port integration responsibilities </a:t>
            </a:r>
            <a:r>
              <a:rPr lang="en-US" dirty="0" smtClean="0"/>
              <a:t>are </a:t>
            </a:r>
            <a:r>
              <a:rPr lang="en-US" dirty="0"/>
              <a:t>environmental and functional testing of the fully assembled </a:t>
            </a:r>
            <a:r>
              <a:rPr lang="en-US" dirty="0" smtClean="0"/>
              <a:t>plugs in a port plug test facility.</a:t>
            </a:r>
          </a:p>
          <a:p>
            <a:r>
              <a:rPr lang="en-US" dirty="0" smtClean="0"/>
              <a:t>Plugs are subjected to repeated thermal cycling, leak checking, and outgassing measurements.</a:t>
            </a:r>
          </a:p>
          <a:p>
            <a:r>
              <a:rPr lang="en-US" dirty="0" smtClean="0"/>
              <a:t>Functional tests such as shutter cycling, imaging and alignment stability, calibration source testing are also planned.</a:t>
            </a:r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759315" y="8729134"/>
            <a:ext cx="1633704" cy="414178"/>
          </a:xfrm>
          <a:prstGeom prst="rect">
            <a:avLst/>
          </a:prstGeom>
        </p:spPr>
        <p:txBody>
          <a:bodyPr wrap="none" lIns="135852" tIns="67926" rIns="135852" bIns="67926">
            <a:spAutoFit/>
          </a:bodyPr>
          <a:lstStyle/>
          <a:p>
            <a:r>
              <a:rPr lang="en-US" sz="1800" dirty="0" smtClean="0">
                <a:solidFill>
                  <a:srgbClr val="FF6600"/>
                </a:solidFill>
              </a:rPr>
              <a:t>B. </a:t>
            </a:r>
            <a:r>
              <a:rPr lang="en-US" sz="1800" dirty="0" err="1" smtClean="0">
                <a:solidFill>
                  <a:srgbClr val="FF6600"/>
                </a:solidFill>
              </a:rPr>
              <a:t>Levesy</a:t>
            </a:r>
            <a:r>
              <a:rPr lang="en-US" sz="1800" dirty="0" smtClean="0">
                <a:solidFill>
                  <a:srgbClr val="FF6600"/>
                </a:solidFill>
              </a:rPr>
              <a:t>, ITER</a:t>
            </a:r>
            <a:endParaRPr lang="en-US" sz="1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16217179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 advTm="89951"/>
    </mc:Choice>
    <mc:Fallback>
      <p:transition spd="slow" advTm="8995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/>
          <p:cNvGrpSpPr/>
          <p:nvPr/>
        </p:nvGrpSpPr>
        <p:grpSpPr>
          <a:xfrm>
            <a:off x="2765729" y="1368966"/>
            <a:ext cx="9142194" cy="4654205"/>
            <a:chOff x="0" y="692696"/>
            <a:chExt cx="9144000" cy="5586150"/>
          </a:xfrm>
        </p:grpSpPr>
        <p:pic>
          <p:nvPicPr>
            <p:cNvPr id="73" name="Picture 72" descr="11 bis.jpg"/>
            <p:cNvPicPr>
              <a:picLocks noChangeAspect="1"/>
            </p:cNvPicPr>
            <p:nvPr/>
          </p:nvPicPr>
          <p:blipFill>
            <a:blip r:embed="rId3" cstate="print"/>
            <a:srcRect l="13775"/>
            <a:stretch>
              <a:fillRect/>
            </a:stretch>
          </p:blipFill>
          <p:spPr>
            <a:xfrm>
              <a:off x="0" y="692696"/>
              <a:ext cx="9144000" cy="538997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3419873" y="1258131"/>
              <a:ext cx="763570" cy="55621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ISS</a:t>
              </a:r>
              <a:endParaRPr lang="en-GB" sz="2400" dirty="0"/>
            </a:p>
          </p:txBody>
        </p:sp>
        <p:cxnSp>
          <p:nvCxnSpPr>
            <p:cNvPr id="75" name="Straight Arrow Connector 74"/>
            <p:cNvCxnSpPr>
              <a:stCxn id="74" idx="2"/>
            </p:cNvCxnSpPr>
            <p:nvPr/>
          </p:nvCxnSpPr>
          <p:spPr bwMode="auto">
            <a:xfrm flipH="1">
              <a:off x="3563891" y="1814350"/>
              <a:ext cx="237767" cy="138799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6" name="TextBox 75"/>
            <p:cNvSpPr txBox="1"/>
            <p:nvPr/>
          </p:nvSpPr>
          <p:spPr>
            <a:xfrm>
              <a:off x="5508104" y="1258131"/>
              <a:ext cx="1240802" cy="55621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PCSS</a:t>
              </a:r>
              <a:endParaRPr lang="en-GB" sz="2400" dirty="0"/>
            </a:p>
          </p:txBody>
        </p:sp>
        <p:cxnSp>
          <p:nvCxnSpPr>
            <p:cNvPr id="77" name="Straight Arrow Connector 76"/>
            <p:cNvCxnSpPr>
              <a:stCxn id="76" idx="2"/>
            </p:cNvCxnSpPr>
            <p:nvPr/>
          </p:nvCxnSpPr>
          <p:spPr bwMode="auto">
            <a:xfrm flipH="1">
              <a:off x="5508104" y="1814350"/>
              <a:ext cx="620401" cy="153201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8" name="TextBox 77"/>
            <p:cNvSpPr txBox="1"/>
            <p:nvPr/>
          </p:nvSpPr>
          <p:spPr>
            <a:xfrm>
              <a:off x="4283968" y="5722628"/>
              <a:ext cx="2958837" cy="55621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Port Cell Rails</a:t>
              </a:r>
              <a:endParaRPr lang="en-GB" sz="2400" dirty="0"/>
            </a:p>
          </p:txBody>
        </p:sp>
        <p:cxnSp>
          <p:nvCxnSpPr>
            <p:cNvPr id="79" name="Straight Arrow Connector 78"/>
            <p:cNvCxnSpPr>
              <a:stCxn id="78" idx="0"/>
            </p:cNvCxnSpPr>
            <p:nvPr/>
          </p:nvCxnSpPr>
          <p:spPr bwMode="auto">
            <a:xfrm flipH="1" flipV="1">
              <a:off x="5364091" y="4498491"/>
              <a:ext cx="399296" cy="122413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49" name="Picture 48" descr="06.jpg"/>
          <p:cNvPicPr>
            <a:picLocks noChangeAspect="1"/>
          </p:cNvPicPr>
          <p:nvPr/>
        </p:nvPicPr>
        <p:blipFill>
          <a:blip r:embed="rId4" cstate="print"/>
          <a:srcRect l="14563" r="1963"/>
          <a:stretch>
            <a:fillRect/>
          </a:stretch>
        </p:blipFill>
        <p:spPr>
          <a:xfrm>
            <a:off x="2765729" y="1368965"/>
            <a:ext cx="8905099" cy="4518435"/>
          </a:xfrm>
          <a:prstGeom prst="rect">
            <a:avLst/>
          </a:prstGeom>
        </p:spPr>
      </p:pic>
      <p:pic>
        <p:nvPicPr>
          <p:cNvPr id="50" name="Picture 49" descr="07.jpg"/>
          <p:cNvPicPr>
            <a:picLocks noChangeAspect="1"/>
          </p:cNvPicPr>
          <p:nvPr/>
        </p:nvPicPr>
        <p:blipFill>
          <a:blip r:embed="rId5" cstate="print"/>
          <a:srcRect l="14563" r="1963"/>
          <a:stretch>
            <a:fillRect/>
          </a:stretch>
        </p:blipFill>
        <p:spPr>
          <a:xfrm>
            <a:off x="2765729" y="1368965"/>
            <a:ext cx="8905099" cy="4518435"/>
          </a:xfrm>
          <a:prstGeom prst="rect">
            <a:avLst/>
          </a:prstGeom>
        </p:spPr>
      </p:pic>
      <p:pic>
        <p:nvPicPr>
          <p:cNvPr id="51" name="Picture 50" descr="08.jpg"/>
          <p:cNvPicPr>
            <a:picLocks noChangeAspect="1"/>
          </p:cNvPicPr>
          <p:nvPr/>
        </p:nvPicPr>
        <p:blipFill>
          <a:blip r:embed="rId6" cstate="print"/>
          <a:srcRect l="14563" r="1963"/>
          <a:stretch>
            <a:fillRect/>
          </a:stretch>
        </p:blipFill>
        <p:spPr>
          <a:xfrm>
            <a:off x="2765729" y="1368965"/>
            <a:ext cx="8905099" cy="4518435"/>
          </a:xfrm>
          <a:prstGeom prst="rect">
            <a:avLst/>
          </a:prstGeom>
        </p:spPr>
      </p:pic>
      <p:pic>
        <p:nvPicPr>
          <p:cNvPr id="52" name="Picture 51" descr="09.jpg"/>
          <p:cNvPicPr>
            <a:picLocks noChangeAspect="1"/>
          </p:cNvPicPr>
          <p:nvPr/>
        </p:nvPicPr>
        <p:blipFill>
          <a:blip r:embed="rId7" cstate="print"/>
          <a:srcRect l="14563" r="1963"/>
          <a:stretch>
            <a:fillRect/>
          </a:stretch>
        </p:blipFill>
        <p:spPr>
          <a:xfrm>
            <a:off x="2765729" y="1368965"/>
            <a:ext cx="8905099" cy="4518435"/>
          </a:xfrm>
          <a:prstGeom prst="rect">
            <a:avLst/>
          </a:prstGeom>
        </p:spPr>
      </p:pic>
      <p:pic>
        <p:nvPicPr>
          <p:cNvPr id="53" name="Picture 52" descr="10.jpg"/>
          <p:cNvPicPr>
            <a:picLocks noChangeAspect="1"/>
          </p:cNvPicPr>
          <p:nvPr/>
        </p:nvPicPr>
        <p:blipFill>
          <a:blip r:embed="rId8" cstate="print"/>
          <a:srcRect l="14563" r="1963"/>
          <a:stretch>
            <a:fillRect/>
          </a:stretch>
        </p:blipFill>
        <p:spPr>
          <a:xfrm>
            <a:off x="2765729" y="1368965"/>
            <a:ext cx="8905099" cy="4518435"/>
          </a:xfrm>
          <a:prstGeom prst="rect">
            <a:avLst/>
          </a:prstGeom>
        </p:spPr>
      </p:pic>
      <p:pic>
        <p:nvPicPr>
          <p:cNvPr id="54" name="Picture 53" descr="11 bis.jpg"/>
          <p:cNvPicPr>
            <a:picLocks noChangeAspect="1"/>
          </p:cNvPicPr>
          <p:nvPr/>
        </p:nvPicPr>
        <p:blipFill>
          <a:blip r:embed="rId3" cstate="print"/>
          <a:srcRect l="14563" r="1963"/>
          <a:stretch>
            <a:fillRect/>
          </a:stretch>
        </p:blipFill>
        <p:spPr>
          <a:xfrm>
            <a:off x="2765729" y="1368965"/>
            <a:ext cx="8905099" cy="4518435"/>
          </a:xfrm>
          <a:prstGeom prst="rect">
            <a:avLst/>
          </a:prstGeom>
        </p:spPr>
      </p:pic>
      <p:sp>
        <p:nvSpPr>
          <p:cNvPr id="55" name="Content Placeholder 8"/>
          <p:cNvSpPr>
            <a:spLocks noGrp="1"/>
          </p:cNvSpPr>
          <p:nvPr>
            <p:ph idx="1"/>
          </p:nvPr>
        </p:nvSpPr>
        <p:spPr>
          <a:xfrm>
            <a:off x="731520" y="6375125"/>
            <a:ext cx="13167360" cy="2368696"/>
          </a:xfrm>
        </p:spPr>
        <p:txBody>
          <a:bodyPr>
            <a:normAutofit/>
          </a:bodyPr>
          <a:lstStyle/>
          <a:p>
            <a:r>
              <a:rPr lang="en-US" dirty="0" smtClean="0"/>
              <a:t>Standardization of external structures will facilitate installation and maintenance.</a:t>
            </a:r>
          </a:p>
          <a:p>
            <a:r>
              <a:rPr lang="en-US" dirty="0" smtClean="0"/>
              <a:t>A common rail system is planned for use be remote-handling cask and interspace and port cell diagnostic support structures.</a:t>
            </a:r>
            <a:endParaRPr lang="en-US" dirty="0"/>
          </a:p>
          <a:p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31520" y="366184"/>
            <a:ext cx="13167360" cy="6045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Standardization of Ex-Vessel Structures</a:t>
            </a:r>
            <a:endParaRPr lang="en-US" dirty="0"/>
          </a:p>
        </p:txBody>
      </p:sp>
      <p:pic>
        <p:nvPicPr>
          <p:cNvPr id="57" name="Picture 32" descr="0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15299"/>
          <a:stretch/>
        </p:blipFill>
        <p:spPr bwMode="auto">
          <a:xfrm>
            <a:off x="1041974" y="1433919"/>
            <a:ext cx="12013968" cy="494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38085395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 advTm="115209"/>
    </mc:Choice>
    <mc:Fallback>
      <p:transition spd="slow" advTm="115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736558" y="965878"/>
            <a:ext cx="8664856" cy="4478831"/>
            <a:chOff x="1182318" y="973192"/>
            <a:chExt cx="6121400" cy="3853143"/>
          </a:xfrm>
        </p:grpSpPr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38494593"/>
                </p:ext>
              </p:extLst>
            </p:nvPr>
          </p:nvGraphicFramePr>
          <p:xfrm>
            <a:off x="1182318" y="973192"/>
            <a:ext cx="6121400" cy="3187700"/>
          </p:xfrm>
          <a:graphic>
            <a:graphicData uri="http://schemas.openxmlformats.org/presentationml/2006/ole">
              <p:oleObj spid="_x0000_s1091" name="Document" r:id="rId4" imgW="6121175" imgH="3187583" progId="Word.Document.12">
                <p:embed/>
              </p:oleObj>
            </a:graphicData>
          </a:graphic>
        </p:graphicFrame>
        <p:sp>
          <p:nvSpPr>
            <p:cNvPr id="4" name="Rectangle 3"/>
            <p:cNvSpPr/>
            <p:nvPr/>
          </p:nvSpPr>
          <p:spPr>
            <a:xfrm>
              <a:off x="5912992" y="1029381"/>
              <a:ext cx="1276639" cy="37969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6080" y="6451580"/>
            <a:ext cx="6624320" cy="199813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31520" y="366184"/>
            <a:ext cx="13167360" cy="79801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Compensating for Vessel Motion</a:t>
            </a:r>
            <a:endParaRPr lang="en-US" dirty="0"/>
          </a:p>
        </p:txBody>
      </p:sp>
      <p:sp>
        <p:nvSpPr>
          <p:cNvPr id="15" name="Content Placeholder 9"/>
          <p:cNvSpPr>
            <a:spLocks noGrp="1"/>
          </p:cNvSpPr>
          <p:nvPr>
            <p:ph idx="1"/>
          </p:nvPr>
        </p:nvSpPr>
        <p:spPr>
          <a:xfrm>
            <a:off x="211672" y="1425829"/>
            <a:ext cx="7813261" cy="730330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Compared to room temperature, a point on the back of the equatorial plug will move outward and upward ~ 1 cm at 70°C and ~ 3 cm at </a:t>
            </a:r>
            <a:r>
              <a:rPr lang="en-US" dirty="0" err="1" smtClean="0"/>
              <a:t>bakeout</a:t>
            </a:r>
            <a:r>
              <a:rPr lang="en-US" dirty="0" smtClean="0"/>
              <a:t> (240°C) relative to the building.</a:t>
            </a:r>
          </a:p>
          <a:p>
            <a:r>
              <a:rPr lang="en-US" dirty="0" err="1" smtClean="0"/>
              <a:t>Toroidal</a:t>
            </a:r>
            <a:r>
              <a:rPr lang="en-US" dirty="0" smtClean="0"/>
              <a:t> motions of </a:t>
            </a:r>
            <a:r>
              <a:rPr lang="en-US" dirty="0"/>
              <a:t>~ 1 cm </a:t>
            </a:r>
            <a:r>
              <a:rPr lang="en-US" dirty="0" smtClean="0"/>
              <a:t>are expected during disruptions, and </a:t>
            </a:r>
            <a:r>
              <a:rPr lang="en-GB" dirty="0"/>
              <a:t>shot-to-shot changes of a few mm are expected. </a:t>
            </a:r>
            <a:endParaRPr lang="en-US" dirty="0" smtClean="0"/>
          </a:p>
          <a:p>
            <a:r>
              <a:rPr lang="en-US" dirty="0"/>
              <a:t>V</a:t>
            </a:r>
            <a:r>
              <a:rPr lang="en-US" dirty="0" smtClean="0"/>
              <a:t>acuum extensions must be compliant to this motion.  </a:t>
            </a:r>
          </a:p>
          <a:p>
            <a:r>
              <a:rPr lang="en-US" dirty="0" smtClean="0"/>
              <a:t>Diagnostics such as imaging systems, laser systems, waveguide systems, are planning feedback systems to maintain alignment.</a:t>
            </a:r>
          </a:p>
          <a:p>
            <a:r>
              <a:rPr lang="en-US" dirty="0" smtClean="0"/>
              <a:t>A recent manufacturing study of the upper camera diagnostic suggested compensators in the optical and IR relays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3213423" y="5036146"/>
            <a:ext cx="302949" cy="72322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5852" tIns="67926" rIns="135852" bIns="67926"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8361904" y="2229905"/>
            <a:ext cx="5154467" cy="3914649"/>
            <a:chOff x="5226190" y="1672429"/>
            <a:chExt cx="3221542" cy="2935987"/>
          </a:xfrm>
        </p:grpSpPr>
        <p:pic>
          <p:nvPicPr>
            <p:cNvPr id="1027" name="Picture 2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t="33240" r="32753" b="37485"/>
            <a:stretch>
              <a:fillRect/>
            </a:stretch>
          </p:blipFill>
          <p:spPr bwMode="auto">
            <a:xfrm>
              <a:off x="5226190" y="3875788"/>
              <a:ext cx="3221542" cy="665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Rectangle 39"/>
            <p:cNvSpPr/>
            <p:nvPr/>
          </p:nvSpPr>
          <p:spPr>
            <a:xfrm>
              <a:off x="5226190" y="4108450"/>
              <a:ext cx="3221542" cy="43596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577441" y="3414123"/>
              <a:ext cx="1865555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rgbClr val="6666FF"/>
                  </a:solidFill>
                </a:rPr>
                <a:t>deformable tube IR compensator</a:t>
              </a:r>
              <a:endParaRPr lang="en-US" sz="1800" dirty="0">
                <a:solidFill>
                  <a:srgbClr val="6666FF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868340" y="4123668"/>
              <a:ext cx="1865555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rgbClr val="FF0000"/>
                  </a:solidFill>
                </a:rPr>
                <a:t>tilting mirror optical compensator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pic>
          <p:nvPicPr>
            <p:cNvPr id="1039" name="Picture 3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35091" t="11758" r="41318" b="67561"/>
            <a:stretch>
              <a:fillRect/>
            </a:stretch>
          </p:blipFill>
          <p:spPr bwMode="auto">
            <a:xfrm>
              <a:off x="7131846" y="3390970"/>
              <a:ext cx="1126543" cy="468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6" name="Picture 2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20511" t="42001" r="25943" b="3475"/>
            <a:stretch/>
          </p:blipFill>
          <p:spPr bwMode="auto">
            <a:xfrm>
              <a:off x="5266291" y="4119234"/>
              <a:ext cx="602049" cy="326110"/>
            </a:xfrm>
            <a:prstGeom prst="rect">
              <a:avLst/>
            </a:prstGeom>
            <a:noFill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Oval 41"/>
            <p:cNvSpPr/>
            <p:nvPr/>
          </p:nvSpPr>
          <p:spPr>
            <a:xfrm>
              <a:off x="6960578" y="1672429"/>
              <a:ext cx="1235277" cy="673135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Arrow Connector 43"/>
            <p:cNvCxnSpPr>
              <a:stCxn id="42" idx="4"/>
            </p:cNvCxnSpPr>
            <p:nvPr/>
          </p:nvCxnSpPr>
          <p:spPr>
            <a:xfrm flipH="1">
              <a:off x="6960578" y="2345564"/>
              <a:ext cx="617639" cy="106855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13113369" y="2229906"/>
            <a:ext cx="1517032" cy="4368933"/>
            <a:chOff x="8195855" y="1672429"/>
            <a:chExt cx="948145" cy="327670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66963" y="3414123"/>
              <a:ext cx="677037" cy="1535006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9"/>
            <a:srcRect l="40712" r="40380" b="83321"/>
            <a:stretch/>
          </p:blipFill>
          <p:spPr>
            <a:xfrm>
              <a:off x="8686800" y="4643635"/>
              <a:ext cx="128016" cy="256032"/>
            </a:xfrm>
            <a:prstGeom prst="rect">
              <a:avLst/>
            </a:prstGeom>
          </p:spPr>
        </p:pic>
        <p:sp>
          <p:nvSpPr>
            <p:cNvPr id="57" name="Oval 56"/>
            <p:cNvSpPr/>
            <p:nvPr/>
          </p:nvSpPr>
          <p:spPr>
            <a:xfrm>
              <a:off x="8195855" y="1672429"/>
              <a:ext cx="374747" cy="582651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Arrow Connector 59"/>
            <p:cNvCxnSpPr>
              <a:stCxn id="57" idx="4"/>
            </p:cNvCxnSpPr>
            <p:nvPr/>
          </p:nvCxnSpPr>
          <p:spPr>
            <a:xfrm>
              <a:off x="8383229" y="2255080"/>
              <a:ext cx="303571" cy="152202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/>
          <p:cNvSpPr/>
          <p:nvPr/>
        </p:nvSpPr>
        <p:spPr>
          <a:xfrm>
            <a:off x="12125147" y="8729134"/>
            <a:ext cx="2225500" cy="414178"/>
          </a:xfrm>
          <a:prstGeom prst="rect">
            <a:avLst/>
          </a:prstGeom>
        </p:spPr>
        <p:txBody>
          <a:bodyPr wrap="none" lIns="135852" tIns="67926" rIns="135852" bIns="67926">
            <a:spAutoFit/>
          </a:bodyPr>
          <a:lstStyle/>
          <a:p>
            <a:r>
              <a:rPr lang="en-US" sz="1800" dirty="0" smtClean="0">
                <a:solidFill>
                  <a:srgbClr val="FF6600"/>
                </a:solidFill>
              </a:rPr>
              <a:t>O. Van </a:t>
            </a:r>
            <a:r>
              <a:rPr lang="en-US" sz="1800" dirty="0" err="1" smtClean="0">
                <a:solidFill>
                  <a:srgbClr val="FF6600"/>
                </a:solidFill>
              </a:rPr>
              <a:t>der</a:t>
            </a:r>
            <a:r>
              <a:rPr lang="en-US" sz="1800" dirty="0" smtClean="0">
                <a:solidFill>
                  <a:srgbClr val="FF6600"/>
                </a:solidFill>
              </a:rPr>
              <a:t> </a:t>
            </a:r>
            <a:r>
              <a:rPr lang="en-US" sz="1800" dirty="0" err="1" smtClean="0">
                <a:solidFill>
                  <a:srgbClr val="FF6600"/>
                </a:solidFill>
              </a:rPr>
              <a:t>Togt</a:t>
            </a:r>
            <a:r>
              <a:rPr lang="en-US" sz="1800" dirty="0" smtClean="0">
                <a:solidFill>
                  <a:srgbClr val="FF6600"/>
                </a:solidFill>
              </a:rPr>
              <a:t>, TNO</a:t>
            </a:r>
            <a:endParaRPr lang="en-US" sz="1800" dirty="0">
              <a:solidFill>
                <a:srgbClr val="FF6600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54809722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 advTm="112619"/>
    </mc:Choice>
    <mc:Fallback>
      <p:transition spd="slow" advTm="112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7579360" y="4986867"/>
            <a:ext cx="7051040" cy="3187700"/>
            <a:chOff x="4737100" y="3956050"/>
            <a:chExt cx="4406900" cy="2390775"/>
          </a:xfrm>
        </p:grpSpPr>
        <p:pic>
          <p:nvPicPr>
            <p:cNvPr id="17412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8511" r="6808" b="50909"/>
            <a:stretch>
              <a:fillRect/>
            </a:stretch>
          </p:blipFill>
          <p:spPr bwMode="auto">
            <a:xfrm>
              <a:off x="4737100" y="3956050"/>
              <a:ext cx="4406900" cy="239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7790066" y="6069826"/>
              <a:ext cx="97302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 smtClean="0">
                  <a:solidFill>
                    <a:srgbClr val="FF6600"/>
                  </a:solidFill>
                </a:rPr>
                <a:t>G. Taylor, PPPL</a:t>
              </a:r>
              <a:endParaRPr lang="en-US" sz="1800" dirty="0">
                <a:solidFill>
                  <a:srgbClr val="FF66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66185"/>
            <a:ext cx="13167360" cy="730249"/>
          </a:xfrm>
        </p:spPr>
        <p:txBody>
          <a:bodyPr>
            <a:normAutofit fontScale="90000"/>
          </a:bodyPr>
          <a:lstStyle/>
          <a:p>
            <a:r>
              <a:rPr lang="en-US" sz="4300" dirty="0">
                <a:latin typeface="Calibri" charset="0"/>
              </a:rPr>
              <a:t>ECE Measurement Strategy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31982" y="1426634"/>
            <a:ext cx="7579360" cy="73025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dirty="0" err="1">
                <a:latin typeface="Calibri" charset="0"/>
              </a:rPr>
              <a:t>T</a:t>
            </a:r>
            <a:r>
              <a:rPr lang="en-US" baseline="-25000" dirty="0" err="1">
                <a:latin typeface="Calibri" charset="0"/>
              </a:rPr>
              <a:t>e</a:t>
            </a:r>
            <a:r>
              <a:rPr lang="en-US" dirty="0">
                <a:latin typeface="Calibri" charset="0"/>
              </a:rPr>
              <a:t> measurements at 6 ≤ </a:t>
            </a:r>
            <a:r>
              <a:rPr lang="en-US" dirty="0" err="1">
                <a:latin typeface="Calibri" charset="0"/>
              </a:rPr>
              <a:t>T</a:t>
            </a:r>
            <a:r>
              <a:rPr lang="en-US" baseline="-25000" dirty="0" err="1">
                <a:latin typeface="Calibri" charset="0"/>
              </a:rPr>
              <a:t>e</a:t>
            </a:r>
            <a:r>
              <a:rPr lang="en-US" baseline="-25000" dirty="0"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≤ 13 </a:t>
            </a:r>
            <a:r>
              <a:rPr lang="en-US" dirty="0" err="1">
                <a:latin typeface="Calibri" charset="0"/>
              </a:rPr>
              <a:t>keV</a:t>
            </a:r>
            <a:r>
              <a:rPr lang="en-US" dirty="0">
                <a:latin typeface="Calibri" charset="0"/>
              </a:rPr>
              <a:t> on TFTR and JET gave evidence of a non-</a:t>
            </a:r>
            <a:r>
              <a:rPr lang="en-US" dirty="0" err="1">
                <a:latin typeface="Calibri" charset="0"/>
              </a:rPr>
              <a:t>Maxwelian</a:t>
            </a:r>
            <a:r>
              <a:rPr lang="en-US" dirty="0">
                <a:latin typeface="Calibri" charset="0"/>
              </a:rPr>
              <a:t> electron distribution.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Calibri" charset="0"/>
              </a:rPr>
              <a:t>With </a:t>
            </a:r>
            <a:r>
              <a:rPr lang="en-US" dirty="0" err="1">
                <a:latin typeface="Calibri" charset="0"/>
              </a:rPr>
              <a:t>T</a:t>
            </a:r>
            <a:r>
              <a:rPr lang="en-US" baseline="-25000" dirty="0" err="1">
                <a:latin typeface="Calibri" charset="0"/>
              </a:rPr>
              <a:t>e</a:t>
            </a:r>
            <a:r>
              <a:rPr lang="en-US" baseline="-25000" dirty="0"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up to ~ 40 </a:t>
            </a:r>
            <a:r>
              <a:rPr lang="en-US" dirty="0" err="1">
                <a:latin typeface="Calibri" charset="0"/>
              </a:rPr>
              <a:t>keV</a:t>
            </a:r>
            <a:r>
              <a:rPr lang="en-US" dirty="0">
                <a:latin typeface="Calibri" charset="0"/>
              </a:rPr>
              <a:t> expected on ITER, the design concept for the ITER ECE radiometer has features to probe for such distortions.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Calibri" charset="0"/>
              </a:rPr>
              <a:t>Radial and </a:t>
            </a:r>
            <a:r>
              <a:rPr lang="en-US" dirty="0" smtClean="0">
                <a:latin typeface="Calibri" charset="0"/>
              </a:rPr>
              <a:t>oblique (~13°) </a:t>
            </a:r>
            <a:r>
              <a:rPr lang="en-US" dirty="0">
                <a:latin typeface="Calibri" charset="0"/>
              </a:rPr>
              <a:t>views are planned with capability to make </a:t>
            </a:r>
            <a:r>
              <a:rPr lang="en-US" dirty="0" smtClean="0">
                <a:latin typeface="Calibri" charset="0"/>
              </a:rPr>
              <a:t>O- </a:t>
            </a:r>
            <a:r>
              <a:rPr lang="en-US" dirty="0">
                <a:latin typeface="Calibri" charset="0"/>
              </a:rPr>
              <a:t>and X-</a:t>
            </a:r>
            <a:r>
              <a:rPr lang="en-US" dirty="0" smtClean="0">
                <a:latin typeface="Calibri" charset="0"/>
              </a:rPr>
              <a:t>mode, </a:t>
            </a:r>
            <a:r>
              <a:rPr lang="en-US" dirty="0">
                <a:latin typeface="Calibri" charset="0"/>
              </a:rPr>
              <a:t>calibrated measurements of several harmonics to I THz.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Calibri" charset="0"/>
              </a:rPr>
              <a:t>Recent measurements indicate losses with circular, corrugated waveguide are too high at high frequency.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Calibri" charset="0"/>
              </a:rPr>
              <a:t>For reasonable calibration time periods, </a:t>
            </a:r>
            <a:r>
              <a:rPr lang="en-US" dirty="0" smtClean="0">
                <a:latin typeface="Calibri" charset="0"/>
              </a:rPr>
              <a:t>present design </a:t>
            </a:r>
            <a:r>
              <a:rPr lang="en-US" dirty="0">
                <a:latin typeface="Calibri" charset="0"/>
              </a:rPr>
              <a:t>features smooth-walled circular waveguide and a </a:t>
            </a:r>
            <a:r>
              <a:rPr lang="en-US" dirty="0" smtClean="0">
                <a:latin typeface="Calibri" charset="0"/>
              </a:rPr>
              <a:t>high-throughput </a:t>
            </a:r>
            <a:r>
              <a:rPr lang="en-US" dirty="0">
                <a:latin typeface="Calibri" charset="0"/>
              </a:rPr>
              <a:t>Michelson interferometer</a:t>
            </a:r>
            <a:r>
              <a:rPr lang="en-US" dirty="0" smtClean="0">
                <a:latin typeface="Calibri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Calibri" charset="0"/>
              </a:rPr>
              <a:t>R&amp;D </a:t>
            </a:r>
            <a:r>
              <a:rPr lang="en-US" dirty="0" smtClean="0">
                <a:latin typeface="Calibri" charset="0"/>
              </a:rPr>
              <a:t>is planned </a:t>
            </a:r>
            <a:r>
              <a:rPr lang="en-US" dirty="0">
                <a:latin typeface="Calibri" charset="0"/>
              </a:rPr>
              <a:t>to confirm these design choices.</a:t>
            </a:r>
          </a:p>
          <a:p>
            <a:pPr>
              <a:lnSpc>
                <a:spcPct val="90000"/>
              </a:lnSpc>
            </a:pPr>
            <a:endParaRPr lang="en-US" dirty="0">
              <a:latin typeface="Calibri" charset="0"/>
            </a:endParaRPr>
          </a:p>
          <a:p>
            <a:pPr>
              <a:lnSpc>
                <a:spcPct val="90000"/>
              </a:lnSpc>
            </a:pPr>
            <a:endParaRPr lang="en-US" dirty="0">
              <a:latin typeface="Calibri" charset="0"/>
            </a:endParaRPr>
          </a:p>
        </p:txBody>
      </p:sp>
      <p:pic>
        <p:nvPicPr>
          <p:cNvPr id="1741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40141" y="1096433"/>
            <a:ext cx="5476240" cy="365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7579360" y="4828817"/>
            <a:ext cx="7051040" cy="3475567"/>
            <a:chOff x="4737100" y="3832225"/>
            <a:chExt cx="4406900" cy="260667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7100" y="3832225"/>
              <a:ext cx="4406900" cy="260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7674650" y="3956050"/>
              <a:ext cx="111107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 smtClean="0">
                  <a:solidFill>
                    <a:srgbClr val="FF6600"/>
                  </a:solidFill>
                </a:rPr>
                <a:t>H. </a:t>
              </a:r>
              <a:r>
                <a:rPr lang="en-US" sz="1800" dirty="0" err="1" smtClean="0">
                  <a:solidFill>
                    <a:srgbClr val="FF6600"/>
                  </a:solidFill>
                </a:rPr>
                <a:t>Pandya</a:t>
              </a:r>
              <a:r>
                <a:rPr lang="en-US" sz="1800" dirty="0" smtClean="0">
                  <a:solidFill>
                    <a:srgbClr val="FF6600"/>
                  </a:solidFill>
                </a:rPr>
                <a:t>, IN-DA</a:t>
              </a:r>
              <a:endParaRPr lang="en-US" sz="1800" dirty="0">
                <a:solidFill>
                  <a:srgbClr val="FF6600"/>
                </a:solidFill>
              </a:endParaRPr>
            </a:p>
          </p:txBody>
        </p:sp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7310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31520" y="366185"/>
            <a:ext cx="13167360" cy="6369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ITER Diagnostic Development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705222" y="1809996"/>
            <a:ext cx="274357" cy="506511"/>
          </a:xfrm>
          <a:prstGeom prst="rect">
            <a:avLst/>
          </a:prstGeom>
          <a:noFill/>
          <a:ln>
            <a:solidFill>
              <a:srgbClr val="FFFFFF"/>
            </a:solidFill>
          </a:ln>
          <a:effectLst/>
        </p:spPr>
        <p:txBody>
          <a:bodyPr wrap="none" lIns="135852" tIns="67926" rIns="135852" bIns="67926" rtlCol="0">
            <a:spAutoFit/>
          </a:bodyPr>
          <a:lstStyle/>
          <a:p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8471225" y="3333227"/>
            <a:ext cx="5005029" cy="904455"/>
            <a:chOff x="5294515" y="2499920"/>
            <a:chExt cx="3128143" cy="678341"/>
          </a:xfrm>
        </p:grpSpPr>
        <p:sp>
          <p:nvSpPr>
            <p:cNvPr id="21" name="Rectangle 20"/>
            <p:cNvSpPr/>
            <p:nvPr/>
          </p:nvSpPr>
          <p:spPr>
            <a:xfrm>
              <a:off x="5294515" y="2499920"/>
              <a:ext cx="2661261" cy="315831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5000"/>
              </a:schemeClr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Preliminary Design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200272" y="2862430"/>
              <a:ext cx="2222386" cy="315831"/>
            </a:xfrm>
            <a:prstGeom prst="rect">
              <a:avLst/>
            </a:prstGeom>
            <a:solidFill>
              <a:srgbClr val="CCFFCC">
                <a:alpha val="55000"/>
              </a:srgbClr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Final Design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87645" y="1145530"/>
            <a:ext cx="15361253" cy="7792812"/>
            <a:chOff x="367278" y="859147"/>
            <a:chExt cx="9600783" cy="5844609"/>
          </a:xfrm>
        </p:grpSpPr>
        <p:sp>
          <p:nvSpPr>
            <p:cNvPr id="20" name="Rectangle 19"/>
            <p:cNvSpPr/>
            <p:nvPr/>
          </p:nvSpPr>
          <p:spPr>
            <a:xfrm>
              <a:off x="4796883" y="2096514"/>
              <a:ext cx="2447603" cy="315831"/>
            </a:xfrm>
            <a:prstGeom prst="rect">
              <a:avLst/>
            </a:prstGeom>
            <a:solidFill>
              <a:srgbClr val="FFFF00">
                <a:alpha val="55000"/>
              </a:srgbClr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Procurement Arrangements 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2501102" y="1279356"/>
              <a:ext cx="0" cy="523895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201695" y="1279356"/>
              <a:ext cx="0" cy="523895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902288" y="1279356"/>
              <a:ext cx="0" cy="523895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4602880" y="1279356"/>
              <a:ext cx="0" cy="523895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5303473" y="1279356"/>
              <a:ext cx="0" cy="523895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6004066" y="1279356"/>
              <a:ext cx="0" cy="523895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704659" y="1279356"/>
              <a:ext cx="0" cy="523895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7404579" y="1279356"/>
              <a:ext cx="0" cy="523895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8105172" y="1279356"/>
              <a:ext cx="0" cy="523895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5851872" y="859147"/>
              <a:ext cx="0" cy="584460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311098" y="910023"/>
              <a:ext cx="7656963" cy="380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08         09         10         11         12         13         14         15         16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186938" y="1706990"/>
              <a:ext cx="2231726" cy="315831"/>
            </a:xfrm>
            <a:prstGeom prst="rect">
              <a:avLst/>
            </a:prstGeom>
            <a:solidFill>
              <a:schemeClr val="accent6">
                <a:lumMod val="75000"/>
                <a:alpha val="55000"/>
              </a:schemeClr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Conceptual Design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085160" y="1352294"/>
              <a:ext cx="2231726" cy="315831"/>
            </a:xfrm>
            <a:prstGeom prst="rect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48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Define Requirements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5" name="Document 24"/>
            <p:cNvSpPr/>
            <p:nvPr/>
          </p:nvSpPr>
          <p:spPr>
            <a:xfrm rot="16200000">
              <a:off x="1649947" y="1063001"/>
              <a:ext cx="313745" cy="896501"/>
            </a:xfrm>
            <a:prstGeom prst="flowChartDocumen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67278" y="1809883"/>
              <a:ext cx="1717882" cy="69249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Port-Based Diagnostics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3210307" y="3754336"/>
            <a:ext cx="1422859" cy="483347"/>
            <a:chOff x="8254713" y="4046141"/>
            <a:chExt cx="889287" cy="593811"/>
          </a:xfrm>
          <a:effectLst/>
        </p:grpSpPr>
        <p:sp>
          <p:nvSpPr>
            <p:cNvPr id="37" name="Document 36"/>
            <p:cNvSpPr/>
            <p:nvPr/>
          </p:nvSpPr>
          <p:spPr>
            <a:xfrm rot="5400000">
              <a:off x="8446348" y="3921159"/>
              <a:ext cx="455503" cy="838774"/>
            </a:xfrm>
            <a:prstGeom prst="flowChartDocumen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8422658" y="4046141"/>
              <a:ext cx="721342" cy="59381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>
              <a:outerShdw blurRad="40000" dist="23000" dir="5400000" sx="0" sy="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Document 34"/>
          <p:cNvSpPr/>
          <p:nvPr/>
        </p:nvSpPr>
        <p:spPr>
          <a:xfrm rot="16200000">
            <a:off x="2718512" y="6657126"/>
            <a:ext cx="461120" cy="1434402"/>
          </a:xfrm>
          <a:prstGeom prst="flowChartDocumen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5852" tIns="67926" rIns="135852" bIns="67926"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1570120" y="8919099"/>
            <a:ext cx="274357" cy="552677"/>
          </a:xfrm>
          <a:prstGeom prst="rect">
            <a:avLst/>
          </a:prstGeom>
          <a:noFill/>
        </p:spPr>
        <p:txBody>
          <a:bodyPr wrap="none" lIns="135852" tIns="67926" rIns="135852" bIns="67926" rtlCol="0">
            <a:spAutoFit/>
          </a:bodyPr>
          <a:lstStyle/>
          <a:p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3705222" y="4132583"/>
            <a:ext cx="274357" cy="506511"/>
          </a:xfrm>
          <a:prstGeom prst="rect">
            <a:avLst/>
          </a:prstGeom>
          <a:noFill/>
          <a:ln>
            <a:solidFill>
              <a:srgbClr val="FFFFFF"/>
            </a:solidFill>
          </a:ln>
          <a:effectLst/>
        </p:spPr>
        <p:txBody>
          <a:bodyPr wrap="none" lIns="135852" tIns="67926" rIns="135852" bIns="67926" rtlCol="0">
            <a:spAutoFit/>
          </a:bodyPr>
          <a:lstStyle/>
          <a:p>
            <a:endParaRPr lang="en-US" sz="2400" dirty="0"/>
          </a:p>
        </p:txBody>
      </p:sp>
      <p:grpSp>
        <p:nvGrpSpPr>
          <p:cNvPr id="69" name="Group 68"/>
          <p:cNvGrpSpPr/>
          <p:nvPr/>
        </p:nvGrpSpPr>
        <p:grpSpPr>
          <a:xfrm>
            <a:off x="587645" y="7146180"/>
            <a:ext cx="14045520" cy="1902216"/>
            <a:chOff x="367278" y="5359635"/>
            <a:chExt cx="8778450" cy="1426662"/>
          </a:xfrm>
        </p:grpSpPr>
        <p:sp>
          <p:nvSpPr>
            <p:cNvPr id="36" name="Document 35"/>
            <p:cNvSpPr/>
            <p:nvPr/>
          </p:nvSpPr>
          <p:spPr>
            <a:xfrm rot="16200000">
              <a:off x="1648909" y="5746864"/>
              <a:ext cx="315821" cy="896501"/>
            </a:xfrm>
            <a:prstGeom prst="flowChartDocumen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094500" y="5550699"/>
              <a:ext cx="2702384" cy="317267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smtClean="0">
                  <a:solidFill>
                    <a:schemeClr val="tx1"/>
                  </a:solidFill>
                </a:rPr>
                <a:t>                        Lead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796884" y="5550699"/>
              <a:ext cx="2195056" cy="317267"/>
            </a:xfrm>
            <a:prstGeom prst="rect">
              <a:avLst/>
            </a:prstGeom>
            <a:gradFill flip="none" rotWithShape="1">
              <a:gsLst>
                <a:gs pos="0">
                  <a:srgbClr val="00FFFF"/>
                </a:gs>
                <a:gs pos="98000">
                  <a:srgbClr val="66FFFF">
                    <a:alpha val="44000"/>
                  </a:srgbClr>
                </a:gs>
                <a:gs pos="53000">
                  <a:srgbClr val="66FFFF">
                    <a:alpha val="72000"/>
                  </a:srgb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smtClean="0">
                  <a:solidFill>
                    <a:schemeClr val="tx1"/>
                  </a:solidFill>
                </a:rPr>
                <a:t>                       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991940" y="5550699"/>
              <a:ext cx="1620701" cy="317267"/>
            </a:xfrm>
            <a:prstGeom prst="rect">
              <a:avLst/>
            </a:prstGeom>
            <a:solidFill>
              <a:srgbClr val="00FFFF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smtClean="0">
                  <a:solidFill>
                    <a:srgbClr val="000000"/>
                  </a:solidFill>
                </a:rPr>
                <a:t>         </a:t>
              </a:r>
              <a:r>
                <a:rPr lang="en-US" sz="2400" dirty="0">
                  <a:solidFill>
                    <a:srgbClr val="000000"/>
                  </a:solidFill>
                </a:rPr>
                <a:t> </a:t>
              </a:r>
              <a:r>
                <a:rPr lang="en-US" sz="2400" dirty="0" smtClean="0">
                  <a:solidFill>
                    <a:srgbClr val="000000"/>
                  </a:solidFill>
                </a:rPr>
                <a:t>Oversee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085160" y="6228846"/>
              <a:ext cx="2702384" cy="317267"/>
            </a:xfrm>
            <a:prstGeom prst="rect">
              <a:avLst/>
            </a:prstGeom>
            <a:solidFill>
              <a:schemeClr val="accent6">
                <a:alpha val="24000"/>
              </a:schemeClr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smtClean="0">
                  <a:solidFill>
                    <a:schemeClr val="tx1"/>
                  </a:solidFill>
                </a:rPr>
                <a:t>                        Support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787544" y="6228846"/>
              <a:ext cx="2259908" cy="317267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alpha val="32000"/>
                  </a:schemeClr>
                </a:gs>
                <a:gs pos="100000">
                  <a:schemeClr val="accent6">
                    <a:lumMod val="75000"/>
                    <a:alpha val="80000"/>
                  </a:schemeClr>
                </a:gs>
              </a:gsLst>
              <a:lin ang="0" scaled="1"/>
              <a:tileRect/>
            </a:gra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smtClean="0">
                  <a:solidFill>
                    <a:schemeClr val="tx1"/>
                  </a:solidFill>
                </a:rPr>
                <a:t>                       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941432" y="6231524"/>
              <a:ext cx="1661870" cy="312852"/>
            </a:xfrm>
            <a:prstGeom prst="rect">
              <a:avLst/>
            </a:prstGeom>
            <a:solidFill>
              <a:schemeClr val="accent6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smtClean="0">
                  <a:solidFill>
                    <a:schemeClr val="tx1"/>
                  </a:solidFill>
                </a:rPr>
                <a:t>         </a:t>
              </a:r>
              <a:r>
                <a:rPr lang="en-US" sz="2400" dirty="0">
                  <a:solidFill>
                    <a:schemeClr val="tx1"/>
                  </a:solidFill>
                </a:rPr>
                <a:t> </a:t>
              </a:r>
              <a:r>
                <a:rPr lang="en-US" sz="2400" dirty="0" smtClean="0">
                  <a:solidFill>
                    <a:schemeClr val="tx1"/>
                  </a:solidFill>
                </a:rPr>
                <a:t>    Lead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7278" y="5359635"/>
              <a:ext cx="1727222" cy="3808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ITER Organization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7278" y="6093799"/>
              <a:ext cx="1717882" cy="692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Domestic Agencies</a:t>
              </a:r>
            </a:p>
          </p:txBody>
        </p:sp>
        <p:sp>
          <p:nvSpPr>
            <p:cNvPr id="46" name="Right Arrow 45"/>
            <p:cNvSpPr/>
            <p:nvPr/>
          </p:nvSpPr>
          <p:spPr>
            <a:xfrm rot="1293855">
              <a:off x="4688433" y="5898463"/>
              <a:ext cx="2345138" cy="362016"/>
            </a:xfrm>
            <a:prstGeom prst="rightArrow">
              <a:avLst/>
            </a:prstGeom>
            <a:solidFill>
              <a:srgbClr val="FF0000">
                <a:alpha val="4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Document 40"/>
            <p:cNvSpPr/>
            <p:nvPr/>
          </p:nvSpPr>
          <p:spPr>
            <a:xfrm rot="5400000">
              <a:off x="8532727" y="5277868"/>
              <a:ext cx="335882" cy="838774"/>
            </a:xfrm>
            <a:prstGeom prst="flowChartDocumen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8256441" y="6182341"/>
              <a:ext cx="889287" cy="411716"/>
              <a:chOff x="8254713" y="4046141"/>
              <a:chExt cx="889287" cy="593811"/>
            </a:xfrm>
            <a:effectLst/>
          </p:grpSpPr>
          <p:sp>
            <p:nvSpPr>
              <p:cNvPr id="44" name="Document 43"/>
              <p:cNvSpPr/>
              <p:nvPr/>
            </p:nvSpPr>
            <p:spPr>
              <a:xfrm rot="5400000">
                <a:off x="8446348" y="3921159"/>
                <a:ext cx="455503" cy="838774"/>
              </a:xfrm>
              <a:prstGeom prst="flowChartDocument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8422658" y="4046141"/>
                <a:ext cx="721342" cy="593811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>
                <a:outerShdw blurRad="40000" dist="23000" dir="5400000" sx="0" sy="0" rotWithShape="0">
                  <a:srgbClr val="000000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7" name="Group 46"/>
          <p:cNvGrpSpPr/>
          <p:nvPr/>
        </p:nvGrpSpPr>
        <p:grpSpPr>
          <a:xfrm>
            <a:off x="587646" y="3886893"/>
            <a:ext cx="14170554" cy="3339775"/>
            <a:chOff x="367279" y="2915169"/>
            <a:chExt cx="8856596" cy="2504831"/>
          </a:xfrm>
        </p:grpSpPr>
        <p:sp>
          <p:nvSpPr>
            <p:cNvPr id="50" name="Rectangle 49"/>
            <p:cNvSpPr/>
            <p:nvPr/>
          </p:nvSpPr>
          <p:spPr>
            <a:xfrm>
              <a:off x="5926554" y="4622198"/>
              <a:ext cx="1798129" cy="332699"/>
            </a:xfrm>
            <a:prstGeom prst="rect">
              <a:avLst/>
            </a:prstGeom>
            <a:solidFill>
              <a:srgbClr val="FFFF00">
                <a:alpha val="55000"/>
              </a:srgbClr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Procurement Arrangements 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902288" y="3824575"/>
              <a:ext cx="1949584" cy="332699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5000"/>
              </a:schemeClr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Generic </a:t>
              </a:r>
              <a:r>
                <a:rPr lang="en-US" sz="2400" dirty="0" smtClean="0">
                  <a:solidFill>
                    <a:schemeClr val="tx1"/>
                  </a:solidFill>
                </a:rPr>
                <a:t>Preliminary Design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442120" y="3414231"/>
              <a:ext cx="2255422" cy="332699"/>
            </a:xfrm>
            <a:prstGeom prst="rect">
              <a:avLst/>
            </a:prstGeom>
            <a:solidFill>
              <a:schemeClr val="accent6">
                <a:lumMod val="75000"/>
                <a:alpha val="55000"/>
              </a:schemeClr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Generic Conceptual Design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630843" y="3066475"/>
              <a:ext cx="2686043" cy="332699"/>
            </a:xfrm>
            <a:prstGeom prst="rect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48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400" dirty="0" smtClean="0">
                  <a:solidFill>
                    <a:schemeClr val="tx1"/>
                  </a:solidFill>
                </a:rPr>
                <a:t>Define </a:t>
              </a:r>
              <a:r>
                <a:rPr lang="en-US" sz="2400" dirty="0" err="1" smtClean="0">
                  <a:solidFill>
                    <a:schemeClr val="tx1"/>
                  </a:solidFill>
                </a:rPr>
                <a:t>Req’ts</a:t>
              </a:r>
              <a:r>
                <a:rPr lang="en-US" sz="2400" dirty="0" smtClean="0">
                  <a:solidFill>
                    <a:schemeClr val="tx1"/>
                  </a:solidFill>
                </a:rPr>
                <a:t>, Interfaces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67279" y="2915169"/>
              <a:ext cx="1138650" cy="69249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Port Plug Structures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787544" y="4214845"/>
              <a:ext cx="1541515" cy="332699"/>
            </a:xfrm>
            <a:prstGeom prst="rect">
              <a:avLst/>
            </a:prstGeom>
            <a:solidFill>
              <a:srgbClr val="CCFFCC">
                <a:alpha val="55000"/>
              </a:srgbClr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Generic Final Design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56" name="Document 55"/>
            <p:cNvSpPr/>
            <p:nvPr/>
          </p:nvSpPr>
          <p:spPr>
            <a:xfrm rot="16200000">
              <a:off x="1676741" y="2890809"/>
              <a:ext cx="331182" cy="672801"/>
            </a:xfrm>
            <a:prstGeom prst="flowChartDocumen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6329059" y="5087301"/>
              <a:ext cx="2220724" cy="332699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5000"/>
              </a:schemeClr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Specific Preliminary Design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67" name="Document 66"/>
            <p:cNvSpPr/>
            <p:nvPr/>
          </p:nvSpPr>
          <p:spPr>
            <a:xfrm rot="5400000">
              <a:off x="8613811" y="4809936"/>
              <a:ext cx="381354" cy="838774"/>
            </a:xfrm>
            <a:prstGeom prst="flowChartDocumen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19706281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 advTm="112918"/>
    </mc:Choice>
    <mc:Fallback>
      <p:transition spd="slow" advTm="112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66185"/>
            <a:ext cx="13167360" cy="6369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Port Integration</a:t>
            </a:r>
            <a:endParaRPr lang="en-US" dirty="0"/>
          </a:p>
        </p:txBody>
      </p:sp>
      <p:pic>
        <p:nvPicPr>
          <p:cNvPr id="3" name="Picture 32" descr="0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15299"/>
          <a:stretch/>
        </p:blipFill>
        <p:spPr bwMode="auto">
          <a:xfrm>
            <a:off x="957164" y="2235210"/>
            <a:ext cx="12988834" cy="534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21816" y="5551620"/>
            <a:ext cx="2154102" cy="3044718"/>
            <a:chOff x="388635" y="4163716"/>
            <a:chExt cx="1346314" cy="2283539"/>
          </a:xfrm>
        </p:grpSpPr>
        <p:sp>
          <p:nvSpPr>
            <p:cNvPr id="4" name="TextBox 3"/>
            <p:cNvSpPr txBox="1"/>
            <p:nvPr/>
          </p:nvSpPr>
          <p:spPr>
            <a:xfrm>
              <a:off x="388635" y="5443134"/>
              <a:ext cx="1346314" cy="1004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Diagnostic First</a:t>
              </a:r>
            </a:p>
            <a:p>
              <a:pPr algn="ctr"/>
              <a:r>
                <a:rPr lang="en-US" dirty="0" smtClean="0"/>
                <a:t>Wall</a:t>
              </a:r>
              <a:endParaRPr lang="en-US" dirty="0"/>
            </a:p>
          </p:txBody>
        </p:sp>
        <p:cxnSp>
          <p:nvCxnSpPr>
            <p:cNvPr id="6" name="Straight Arrow Connector 5"/>
            <p:cNvCxnSpPr>
              <a:stCxn id="4" idx="0"/>
            </p:cNvCxnSpPr>
            <p:nvPr/>
          </p:nvCxnSpPr>
          <p:spPr>
            <a:xfrm rot="5400000" flipH="1" flipV="1">
              <a:off x="758661" y="4466847"/>
              <a:ext cx="1279419" cy="67315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3453237" y="5283291"/>
            <a:ext cx="2154102" cy="3313049"/>
            <a:chOff x="2158273" y="3962468"/>
            <a:chExt cx="1346314" cy="2484787"/>
          </a:xfrm>
        </p:grpSpPr>
        <p:sp>
          <p:nvSpPr>
            <p:cNvPr id="9" name="TextBox 8"/>
            <p:cNvSpPr txBox="1"/>
            <p:nvPr/>
          </p:nvSpPr>
          <p:spPr>
            <a:xfrm>
              <a:off x="2158273" y="5443134"/>
              <a:ext cx="1346314" cy="1004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Diagnostic Shield</a:t>
              </a:r>
            </a:p>
            <a:p>
              <a:pPr algn="ctr"/>
              <a:r>
                <a:rPr lang="en-US" dirty="0" smtClean="0"/>
                <a:t>Module</a:t>
              </a:r>
              <a:endParaRPr lang="en-US" dirty="0"/>
            </a:p>
          </p:txBody>
        </p:sp>
        <p:cxnSp>
          <p:nvCxnSpPr>
            <p:cNvPr id="10" name="Straight Arrow Connector 9"/>
            <p:cNvCxnSpPr>
              <a:stCxn id="9" idx="0"/>
            </p:cNvCxnSpPr>
            <p:nvPr/>
          </p:nvCxnSpPr>
          <p:spPr>
            <a:xfrm rot="16200000" flipV="1">
              <a:off x="1785747" y="4397452"/>
              <a:ext cx="1480667" cy="61069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2620026" y="2149120"/>
            <a:ext cx="2154102" cy="2255160"/>
            <a:chOff x="1637516" y="1611840"/>
            <a:chExt cx="1346314" cy="1691370"/>
          </a:xfrm>
        </p:grpSpPr>
        <p:sp>
          <p:nvSpPr>
            <p:cNvPr id="12" name="TextBox 11"/>
            <p:cNvSpPr txBox="1"/>
            <p:nvPr/>
          </p:nvSpPr>
          <p:spPr>
            <a:xfrm>
              <a:off x="1637516" y="1611840"/>
              <a:ext cx="1346314" cy="1004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Port</a:t>
              </a:r>
            </a:p>
            <a:p>
              <a:pPr algn="ctr"/>
              <a:r>
                <a:rPr lang="en-US" dirty="0" smtClean="0"/>
                <a:t>Plug</a:t>
              </a:r>
            </a:p>
            <a:p>
              <a:pPr algn="ctr"/>
              <a:r>
                <a:rPr lang="en-US" dirty="0" smtClean="0"/>
                <a:t>Structure</a:t>
              </a:r>
              <a:endParaRPr lang="en-US" dirty="0"/>
            </a:p>
          </p:txBody>
        </p:sp>
        <p:cxnSp>
          <p:nvCxnSpPr>
            <p:cNvPr id="13" name="Straight Arrow Connector 12"/>
            <p:cNvCxnSpPr>
              <a:stCxn id="12" idx="2"/>
            </p:cNvCxnSpPr>
            <p:nvPr/>
          </p:nvCxnSpPr>
          <p:spPr>
            <a:xfrm rot="5400000">
              <a:off x="1821452" y="2813989"/>
              <a:ext cx="687249" cy="2911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4662651" y="1340158"/>
            <a:ext cx="2154102" cy="2333160"/>
            <a:chOff x="2914157" y="1005118"/>
            <a:chExt cx="1346314" cy="1749870"/>
          </a:xfrm>
        </p:grpSpPr>
        <p:sp>
          <p:nvSpPr>
            <p:cNvPr id="16" name="TextBox 15"/>
            <p:cNvSpPr txBox="1"/>
            <p:nvPr/>
          </p:nvSpPr>
          <p:spPr>
            <a:xfrm>
              <a:off x="2914157" y="1005118"/>
              <a:ext cx="1346314" cy="380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Cryostat</a:t>
              </a:r>
              <a:endParaRPr lang="en-US" dirty="0"/>
            </a:p>
          </p:txBody>
        </p:sp>
        <p:cxnSp>
          <p:nvCxnSpPr>
            <p:cNvPr id="17" name="Straight Arrow Connector 16"/>
            <p:cNvCxnSpPr>
              <a:stCxn id="16" idx="2"/>
            </p:cNvCxnSpPr>
            <p:nvPr/>
          </p:nvCxnSpPr>
          <p:spPr>
            <a:xfrm rot="5400000">
              <a:off x="2826754" y="1994427"/>
              <a:ext cx="1368996" cy="15212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6428128" y="5625640"/>
            <a:ext cx="2154102" cy="2970698"/>
            <a:chOff x="4017580" y="4219231"/>
            <a:chExt cx="1346314" cy="2228024"/>
          </a:xfrm>
        </p:grpSpPr>
        <p:sp>
          <p:nvSpPr>
            <p:cNvPr id="19" name="TextBox 18"/>
            <p:cNvSpPr txBox="1"/>
            <p:nvPr/>
          </p:nvSpPr>
          <p:spPr>
            <a:xfrm>
              <a:off x="4017580" y="5443134"/>
              <a:ext cx="1346314" cy="1004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Interspace</a:t>
              </a:r>
            </a:p>
            <a:p>
              <a:pPr algn="ctr"/>
              <a:r>
                <a:rPr lang="en-US" dirty="0" smtClean="0"/>
                <a:t>Support</a:t>
              </a:r>
            </a:p>
            <a:p>
              <a:pPr algn="ctr"/>
              <a:r>
                <a:rPr lang="en-US" dirty="0" smtClean="0"/>
                <a:t>Structure</a:t>
              </a:r>
              <a:endParaRPr lang="en-US" dirty="0"/>
            </a:p>
          </p:txBody>
        </p:sp>
        <p:cxnSp>
          <p:nvCxnSpPr>
            <p:cNvPr id="20" name="Straight Arrow Connector 19"/>
            <p:cNvCxnSpPr>
              <a:stCxn id="19" idx="0"/>
            </p:cNvCxnSpPr>
            <p:nvPr/>
          </p:nvCxnSpPr>
          <p:spPr>
            <a:xfrm rot="16200000" flipV="1">
              <a:off x="4027011" y="4779409"/>
              <a:ext cx="1223904" cy="10354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8071023" y="1340158"/>
            <a:ext cx="2154102" cy="2333160"/>
            <a:chOff x="5044389" y="1005118"/>
            <a:chExt cx="1346314" cy="1749870"/>
          </a:xfrm>
        </p:grpSpPr>
        <p:sp>
          <p:nvSpPr>
            <p:cNvPr id="22" name="TextBox 21"/>
            <p:cNvSpPr txBox="1"/>
            <p:nvPr/>
          </p:nvSpPr>
          <p:spPr>
            <a:xfrm>
              <a:off x="5044389" y="1005118"/>
              <a:ext cx="1346314" cy="380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Bioshield</a:t>
              </a:r>
              <a:endParaRPr lang="en-US" dirty="0"/>
            </a:p>
          </p:txBody>
        </p:sp>
        <p:cxnSp>
          <p:nvCxnSpPr>
            <p:cNvPr id="23" name="Straight Arrow Connector 22"/>
            <p:cNvCxnSpPr>
              <a:stCxn id="22" idx="2"/>
            </p:cNvCxnSpPr>
            <p:nvPr/>
          </p:nvCxnSpPr>
          <p:spPr>
            <a:xfrm rot="5400000">
              <a:off x="4956986" y="1994427"/>
              <a:ext cx="1368996" cy="15212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10436093" y="4950553"/>
            <a:ext cx="2154102" cy="3645788"/>
            <a:chOff x="6522558" y="3712914"/>
            <a:chExt cx="1346314" cy="2734341"/>
          </a:xfrm>
        </p:grpSpPr>
        <p:sp>
          <p:nvSpPr>
            <p:cNvPr id="25" name="TextBox 24"/>
            <p:cNvSpPr txBox="1"/>
            <p:nvPr/>
          </p:nvSpPr>
          <p:spPr>
            <a:xfrm>
              <a:off x="6522558" y="5443134"/>
              <a:ext cx="1346314" cy="1004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Port Cell</a:t>
              </a:r>
            </a:p>
            <a:p>
              <a:pPr algn="ctr"/>
              <a:r>
                <a:rPr lang="en-US" dirty="0" smtClean="0"/>
                <a:t>Support</a:t>
              </a:r>
            </a:p>
            <a:p>
              <a:pPr algn="ctr"/>
              <a:r>
                <a:rPr lang="en-US" dirty="0" smtClean="0"/>
                <a:t>Structure</a:t>
              </a:r>
              <a:endParaRPr lang="en-US" dirty="0"/>
            </a:p>
          </p:txBody>
        </p:sp>
        <p:cxnSp>
          <p:nvCxnSpPr>
            <p:cNvPr id="26" name="Straight Arrow Connector 25"/>
            <p:cNvCxnSpPr>
              <a:stCxn id="25" idx="0"/>
            </p:cNvCxnSpPr>
            <p:nvPr/>
          </p:nvCxnSpPr>
          <p:spPr>
            <a:xfrm rot="16200000" flipV="1">
              <a:off x="6278831" y="4526250"/>
              <a:ext cx="1730220" cy="10354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12056534" y="8612802"/>
            <a:ext cx="2289387" cy="460344"/>
          </a:xfrm>
          <a:prstGeom prst="rect">
            <a:avLst/>
          </a:prstGeom>
          <a:noFill/>
        </p:spPr>
        <p:txBody>
          <a:bodyPr wrap="square" lIns="135852" tIns="67926" rIns="135852" bIns="67926" rtlCol="0">
            <a:spAutoFit/>
          </a:bodyPr>
          <a:lstStyle/>
          <a:p>
            <a:r>
              <a:rPr lang="en-US" sz="2100" dirty="0" smtClean="0">
                <a:solidFill>
                  <a:srgbClr val="FF6600"/>
                </a:solidFill>
              </a:rPr>
              <a:t>V. </a:t>
            </a:r>
            <a:r>
              <a:rPr lang="en-US" sz="1800" dirty="0" err="1" smtClean="0">
                <a:solidFill>
                  <a:srgbClr val="FF6600"/>
                </a:solidFill>
              </a:rPr>
              <a:t>Udintsev</a:t>
            </a:r>
            <a:r>
              <a:rPr lang="en-US" sz="2100" dirty="0" smtClean="0">
                <a:solidFill>
                  <a:srgbClr val="FF6600"/>
                </a:solidFill>
              </a:rPr>
              <a:t>, ITER</a:t>
            </a:r>
            <a:endParaRPr lang="en-US" sz="2100" dirty="0">
              <a:solidFill>
                <a:srgbClr val="FF66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41788214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 advTm="95492"/>
    </mc:Choice>
    <mc:Fallback>
      <p:transition spd="slow" advTm="95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66185"/>
            <a:ext cx="13167360" cy="65850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Diagnostic First Wall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55600" y="1176864"/>
            <a:ext cx="7975600" cy="7303304"/>
          </a:xfrm>
        </p:spPr>
        <p:txBody>
          <a:bodyPr>
            <a:noAutofit/>
          </a:bodyPr>
          <a:lstStyle/>
          <a:p>
            <a:r>
              <a:rPr lang="en-US" dirty="0" smtClean="0"/>
              <a:t>DFW is set back 10 cm, allowing stainless steel plasma-facing surface.</a:t>
            </a:r>
          </a:p>
          <a:p>
            <a:r>
              <a:rPr lang="en-US" dirty="0" smtClean="0"/>
              <a:t>Peak heating is ≈ 0.5 MW for 1 panel</a:t>
            </a:r>
          </a:p>
          <a:p>
            <a:pPr lvl="1"/>
            <a:r>
              <a:rPr lang="en-US" dirty="0" smtClean="0"/>
              <a:t>Max surface heat load is 35 W/cm</a:t>
            </a:r>
            <a:r>
              <a:rPr lang="en-US" baseline="30000" dirty="0" smtClean="0"/>
              <a:t>2</a:t>
            </a:r>
            <a:endParaRPr lang="en-US" dirty="0"/>
          </a:p>
          <a:p>
            <a:pPr lvl="1"/>
            <a:r>
              <a:rPr lang="en-US" dirty="0" smtClean="0"/>
              <a:t>Max nuclear heating is 8 </a:t>
            </a:r>
            <a:r>
              <a:rPr lang="en-US" sz="21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ym typeface="Wingdings"/>
              </a:rPr>
              <a:t> </a:t>
            </a:r>
            <a:r>
              <a:rPr lang="en-US" dirty="0" smtClean="0"/>
              <a:t>1 W/cm</a:t>
            </a:r>
            <a:r>
              <a:rPr lang="en-US" baseline="30000" dirty="0" smtClean="0"/>
              <a:t>3</a:t>
            </a:r>
            <a:endParaRPr lang="en-US" dirty="0" smtClean="0"/>
          </a:p>
          <a:p>
            <a:r>
              <a:rPr lang="en-US" dirty="0" smtClean="0"/>
              <a:t>For surface heat removal, coolant channels are milled into DFW front surface, before bonding a 5 mm thick stainless plate.</a:t>
            </a:r>
          </a:p>
          <a:p>
            <a:r>
              <a:rPr lang="en-US" dirty="0" smtClean="0"/>
              <a:t>Gun-drilled holes in the bulk of the panel are used to remove nuclear heat.</a:t>
            </a:r>
          </a:p>
          <a:p>
            <a:r>
              <a:rPr lang="en-US" dirty="0" smtClean="0"/>
              <a:t>Bolted tabs attach DFW to the diagnostic shield module with bolts protected at a distance from plasma.</a:t>
            </a:r>
          </a:p>
          <a:p>
            <a:r>
              <a:rPr lang="en-US" dirty="0" smtClean="0"/>
              <a:t>Apertures require custom cooling designs.</a:t>
            </a:r>
            <a:endParaRPr lang="en-US" dirty="0"/>
          </a:p>
          <a:p>
            <a:r>
              <a:rPr lang="en-US" dirty="0" smtClean="0"/>
              <a:t>DFW in preliminary design and R&amp;D phase.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856" y="4309533"/>
            <a:ext cx="4341222" cy="38959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848311" y="8053104"/>
            <a:ext cx="3043013" cy="783509"/>
          </a:xfrm>
          <a:prstGeom prst="rect">
            <a:avLst/>
          </a:prstGeom>
          <a:noFill/>
        </p:spPr>
        <p:txBody>
          <a:bodyPr wrap="none" lIns="135852" tIns="67926" rIns="135852" bIns="67926" rtlCol="0">
            <a:spAutoFit/>
          </a:bodyPr>
          <a:lstStyle/>
          <a:p>
            <a:pPr algn="ctr"/>
            <a:r>
              <a:rPr lang="en-US" sz="2100" dirty="0" smtClean="0"/>
              <a:t>diagnostic first wall panel</a:t>
            </a:r>
          </a:p>
          <a:p>
            <a:pPr algn="ctr"/>
            <a:r>
              <a:rPr lang="en-US" sz="2100" dirty="0" smtClean="0"/>
              <a:t>(5 mm plate removed)</a:t>
            </a:r>
            <a:endParaRPr lang="en-US" sz="2100" dirty="0"/>
          </a:p>
        </p:txBody>
      </p:sp>
      <p:sp>
        <p:nvSpPr>
          <p:cNvPr id="13" name="TextBox 12"/>
          <p:cNvSpPr txBox="1"/>
          <p:nvPr/>
        </p:nvSpPr>
        <p:spPr>
          <a:xfrm>
            <a:off x="12421194" y="6934200"/>
            <a:ext cx="1454168" cy="783509"/>
          </a:xfrm>
          <a:prstGeom prst="rect">
            <a:avLst/>
          </a:prstGeom>
          <a:noFill/>
        </p:spPr>
        <p:txBody>
          <a:bodyPr wrap="none" lIns="135852" tIns="67926" rIns="135852" bIns="67926" rtlCol="0">
            <a:spAutoFit/>
          </a:bodyPr>
          <a:lstStyle/>
          <a:p>
            <a:pPr algn="ctr"/>
            <a:r>
              <a:rPr lang="en-US" sz="2100" dirty="0" smtClean="0"/>
              <a:t>3.25 l/s for </a:t>
            </a:r>
          </a:p>
          <a:p>
            <a:pPr algn="ctr"/>
            <a:r>
              <a:rPr lang="en-US" sz="2100" dirty="0" smtClean="0"/>
              <a:t>ΔT ≈ 50°C</a:t>
            </a:r>
            <a:endParaRPr lang="en-US" sz="21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8449764" y="1308258"/>
            <a:ext cx="5611307" cy="2663636"/>
            <a:chOff x="5281102" y="981193"/>
            <a:chExt cx="3507067" cy="1997727"/>
          </a:xfrm>
        </p:grpSpPr>
        <p:pic>
          <p:nvPicPr>
            <p:cNvPr id="8" name="Picture 7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54504" t="41337" r="10686" b="15506"/>
            <a:stretch/>
          </p:blipFill>
          <p:spPr bwMode="auto">
            <a:xfrm>
              <a:off x="5281102" y="981193"/>
              <a:ext cx="3507067" cy="19977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5593966" y="2512988"/>
              <a:ext cx="1647266" cy="38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cutaway top view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49264" y="1249071"/>
              <a:ext cx="540513" cy="38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DFW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536075" y="2073058"/>
              <a:ext cx="766534" cy="38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blanket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544910" y="1787135"/>
              <a:ext cx="599158" cy="38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10cm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>
              <a:off x="6245568" y="1787135"/>
              <a:ext cx="51009" cy="458807"/>
            </a:xfrm>
            <a:prstGeom prst="straightConnector1">
              <a:avLst/>
            </a:prstGeom>
            <a:ln>
              <a:solidFill>
                <a:srgbClr val="FFFFFF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12056534" y="8612802"/>
            <a:ext cx="2289387" cy="460344"/>
          </a:xfrm>
          <a:prstGeom prst="rect">
            <a:avLst/>
          </a:prstGeom>
          <a:noFill/>
        </p:spPr>
        <p:txBody>
          <a:bodyPr wrap="square" lIns="135852" tIns="67926" rIns="135852" bIns="67926" rtlCol="0">
            <a:spAutoFit/>
          </a:bodyPr>
          <a:lstStyle/>
          <a:p>
            <a:r>
              <a:rPr lang="en-US" sz="2100" dirty="0" smtClean="0">
                <a:solidFill>
                  <a:srgbClr val="FF6600"/>
                </a:solidFill>
              </a:rPr>
              <a:t>D. </a:t>
            </a:r>
            <a:r>
              <a:rPr lang="en-US" sz="1800" dirty="0" smtClean="0">
                <a:solidFill>
                  <a:srgbClr val="FF6600"/>
                </a:solidFill>
              </a:rPr>
              <a:t>Loesser</a:t>
            </a:r>
            <a:r>
              <a:rPr lang="en-US" sz="2100" dirty="0" smtClean="0">
                <a:solidFill>
                  <a:srgbClr val="FF6600"/>
                </a:solidFill>
              </a:rPr>
              <a:t>, PPPL</a:t>
            </a:r>
            <a:endParaRPr lang="en-US" sz="21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49005846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 advTm="99474"/>
    </mc:Choice>
    <mc:Fallback>
      <p:transition spd="slow" advTm="99474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66184"/>
            <a:ext cx="13167360" cy="73400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Modular Approach to Packaging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5181345" y="1675812"/>
            <a:ext cx="9128437" cy="730330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Vertical </a:t>
            </a:r>
            <a:r>
              <a:rPr lang="en-US" dirty="0"/>
              <a:t>shield modules are inserted along radial rails from the plasma side of the </a:t>
            </a:r>
            <a:r>
              <a:rPr lang="en-US" dirty="0" smtClean="0"/>
              <a:t>box.</a:t>
            </a:r>
          </a:p>
          <a:p>
            <a:r>
              <a:rPr lang="en-US" dirty="0" smtClean="0"/>
              <a:t>Configuration provides </a:t>
            </a:r>
            <a:r>
              <a:rPr lang="en-US" dirty="0"/>
              <a:t>vertical electrical breaks, needed to reduce eddy-current </a:t>
            </a:r>
            <a:r>
              <a:rPr lang="en-US" dirty="0" smtClean="0"/>
              <a:t>forces. </a:t>
            </a:r>
          </a:p>
          <a:p>
            <a:r>
              <a:rPr lang="en-US" dirty="0" smtClean="0"/>
              <a:t>Multiple </a:t>
            </a:r>
            <a:r>
              <a:rPr lang="en-US" dirty="0"/>
              <a:t>diagnostics, often supplied by different DAs, are housed in each equatorial </a:t>
            </a:r>
            <a:r>
              <a:rPr lang="en-US" dirty="0" smtClean="0"/>
              <a:t>plug.</a:t>
            </a:r>
          </a:p>
          <a:p>
            <a:r>
              <a:rPr lang="en-US" dirty="0" smtClean="0"/>
              <a:t>Modular approach results </a:t>
            </a:r>
            <a:r>
              <a:rPr lang="en-US" dirty="0"/>
              <a:t>in considerable simplification of </a:t>
            </a:r>
            <a:r>
              <a:rPr lang="en-US" dirty="0" smtClean="0"/>
              <a:t>interfaces</a:t>
            </a:r>
            <a:r>
              <a:rPr lang="en-US" dirty="0"/>
              <a:t>, permitting parallel design, assembly, and qualification efforts to proceed </a:t>
            </a:r>
            <a:r>
              <a:rPr lang="en-US" dirty="0" smtClean="0"/>
              <a:t>efficiently.</a:t>
            </a:r>
            <a:endParaRPr lang="en-US" dirty="0"/>
          </a:p>
          <a:p>
            <a:r>
              <a:rPr lang="en-US" dirty="0" smtClean="0"/>
              <a:t>Module standardization also </a:t>
            </a:r>
            <a:r>
              <a:rPr lang="en-US" dirty="0"/>
              <a:t>simplifies remote handling of the diagnostics. </a:t>
            </a:r>
            <a:endParaRPr lang="en-US" dirty="0" smtClean="0"/>
          </a:p>
          <a:p>
            <a:pPr lvl="1"/>
            <a:r>
              <a:rPr lang="en-US" dirty="0" smtClean="0"/>
              <a:t>Standardized </a:t>
            </a:r>
            <a:r>
              <a:rPr lang="en-US" dirty="0"/>
              <a:t>hot cell tooling can be designed to extract and position the modules for robotic maintenance and repair operations. 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grpSp>
        <p:nvGrpSpPr>
          <p:cNvPr id="15" name="Group 14"/>
          <p:cNvGrpSpPr/>
          <p:nvPr/>
        </p:nvGrpSpPr>
        <p:grpSpPr>
          <a:xfrm>
            <a:off x="1285051" y="1721166"/>
            <a:ext cx="2833379" cy="6499237"/>
            <a:chOff x="736667" y="1290874"/>
            <a:chExt cx="1770862" cy="4874428"/>
          </a:xfrm>
        </p:grpSpPr>
        <p:pic>
          <p:nvPicPr>
            <p:cNvPr id="13" name="Picture 2" descr="C:\Documents and Settings\udintsv\My Documents\Work\Annex_B\EPP\PDR\RH\port plug handling procedure\port plug handling procedure\00017-451-A010-19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53267" t="10666" r="20180" b="23714"/>
            <a:stretch/>
          </p:blipFill>
          <p:spPr bwMode="auto">
            <a:xfrm>
              <a:off x="736667" y="1290874"/>
              <a:ext cx="1770862" cy="2852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t="1650" r="49803"/>
            <a:stretch/>
          </p:blipFill>
          <p:spPr bwMode="auto">
            <a:xfrm>
              <a:off x="757487" y="4237286"/>
              <a:ext cx="1728978" cy="1928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450881" y="1675812"/>
            <a:ext cx="4597435" cy="6693104"/>
            <a:chOff x="6254006" y="1466570"/>
            <a:chExt cx="2495259" cy="4359220"/>
          </a:xfrm>
        </p:grpSpPr>
        <p:pic>
          <p:nvPicPr>
            <p:cNvPr id="3073" name="Picture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4006" y="1466570"/>
              <a:ext cx="2495257" cy="215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4007" y="3612934"/>
              <a:ext cx="2495258" cy="2212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450881" y="8407617"/>
            <a:ext cx="2289387" cy="460344"/>
          </a:xfrm>
          <a:prstGeom prst="rect">
            <a:avLst/>
          </a:prstGeom>
          <a:noFill/>
        </p:spPr>
        <p:txBody>
          <a:bodyPr wrap="square" lIns="135852" tIns="67926" rIns="135852" bIns="67926" rtlCol="0">
            <a:spAutoFit/>
          </a:bodyPr>
          <a:lstStyle/>
          <a:p>
            <a:r>
              <a:rPr lang="en-US" sz="2100" dirty="0" smtClean="0">
                <a:solidFill>
                  <a:srgbClr val="FF6600"/>
                </a:solidFill>
              </a:rPr>
              <a:t>S. </a:t>
            </a:r>
            <a:r>
              <a:rPr lang="en-US" sz="1800" dirty="0" smtClean="0">
                <a:solidFill>
                  <a:srgbClr val="FF6600"/>
                </a:solidFill>
              </a:rPr>
              <a:t>Pitcher</a:t>
            </a:r>
            <a:r>
              <a:rPr lang="en-US" sz="2100" dirty="0" smtClean="0">
                <a:solidFill>
                  <a:srgbClr val="FF6600"/>
                </a:solidFill>
              </a:rPr>
              <a:t>, ITER</a:t>
            </a:r>
            <a:endParaRPr lang="en-US" sz="2100" dirty="0">
              <a:solidFill>
                <a:srgbClr val="FF66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87712493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 advTm="63159"/>
    </mc:Choice>
    <mc:Fallback>
      <p:transition spd="slow" advTm="63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1767" y="169334"/>
            <a:ext cx="12086866" cy="73670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 E3 Plug, Central Drawer (CXRS)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3276600" y="1290090"/>
            <a:ext cx="8831297" cy="7442200"/>
            <a:chOff x="3276600" y="1290090"/>
            <a:chExt cx="8831297" cy="7442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76600" y="1290090"/>
              <a:ext cx="8077200" cy="74422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616094" y="4572000"/>
              <a:ext cx="1278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water pipes</a:t>
              </a:r>
              <a:endParaRPr lang="en-US" sz="18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255358" y="6087710"/>
              <a:ext cx="13335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drawer shell</a:t>
              </a:r>
              <a:endParaRPr lang="en-US" sz="18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302783" y="6641708"/>
              <a:ext cx="18051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drawer side plate</a:t>
              </a:r>
              <a:endParaRPr lang="en-US" sz="18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035716" y="4387334"/>
              <a:ext cx="13912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CXRS mirrors</a:t>
              </a:r>
              <a:endParaRPr lang="en-US" sz="18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315200" y="6826374"/>
              <a:ext cx="12926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CXRS lenses</a:t>
              </a:r>
              <a:endParaRPr lang="en-US" sz="18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129057" y="2528510"/>
              <a:ext cx="18133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main shield block</a:t>
              </a:r>
              <a:endParaRPr lang="en-US" sz="18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72139" y="6457042"/>
              <a:ext cx="14439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lens housings</a:t>
              </a:r>
              <a:endParaRPr lang="en-US" sz="18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638723" y="1636600"/>
              <a:ext cx="13015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DFW panels</a:t>
              </a:r>
              <a:endParaRPr lang="en-US" sz="18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815381" y="1636600"/>
              <a:ext cx="11235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TIP mirror</a:t>
              </a:r>
              <a:endParaRPr lang="en-US" sz="18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451243" y="7670630"/>
              <a:ext cx="1390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weight ≈ 10T</a:t>
              </a:r>
              <a:endParaRPr lang="en-US" sz="1800" dirty="0"/>
            </a:p>
          </p:txBody>
        </p:sp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27017159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 advTm="20810"/>
    </mc:Choice>
    <mc:Fallback>
      <p:transition spd="slow" advTm="2081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704" y="1164198"/>
            <a:ext cx="5334000" cy="215542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31520" y="143870"/>
            <a:ext cx="13167360" cy="69745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Shielding Challenges</a:t>
            </a:r>
            <a:endParaRPr lang="en-US" dirty="0"/>
          </a:p>
        </p:txBody>
      </p:sp>
      <p:sp>
        <p:nvSpPr>
          <p:cNvPr id="15" name="Content Placeholder 9"/>
          <p:cNvSpPr>
            <a:spLocks noGrp="1"/>
          </p:cNvSpPr>
          <p:nvPr>
            <p:ph idx="1"/>
          </p:nvPr>
        </p:nvSpPr>
        <p:spPr>
          <a:xfrm>
            <a:off x="211672" y="1425830"/>
            <a:ext cx="7813261" cy="748010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Only recently has the effectiveness of shielding labyrinths begun to be assessed.</a:t>
            </a:r>
          </a:p>
          <a:p>
            <a:r>
              <a:rPr lang="en-US" dirty="0"/>
              <a:t>S</a:t>
            </a:r>
            <a:r>
              <a:rPr lang="en-US" dirty="0" smtClean="0"/>
              <a:t>treaming down the gaps between the plug and the vacuum vessel has been reduced with multiple dog-legs.</a:t>
            </a:r>
          </a:p>
          <a:p>
            <a:r>
              <a:rPr lang="en-US" dirty="0" smtClean="0"/>
              <a:t>Even so, steaming down </a:t>
            </a:r>
            <a:r>
              <a:rPr lang="en-US" dirty="0"/>
              <a:t>gaps </a:t>
            </a:r>
            <a:r>
              <a:rPr lang="en-US" dirty="0" smtClean="0"/>
              <a:t>accounts </a:t>
            </a:r>
            <a:r>
              <a:rPr lang="en-US" dirty="0"/>
              <a:t>for </a:t>
            </a:r>
            <a:r>
              <a:rPr lang="en-US" dirty="0" smtClean="0"/>
              <a:t>≈ 1</a:t>
            </a:r>
            <a:r>
              <a:rPr lang="en-US" dirty="0"/>
              <a:t>/2 of maximum dose rate of 100 </a:t>
            </a:r>
            <a:r>
              <a:rPr lang="en-US" dirty="0" err="1">
                <a:latin typeface="Symbol" charset="2"/>
                <a:cs typeface="Symbol" charset="2"/>
              </a:rPr>
              <a:t>m</a:t>
            </a:r>
            <a:r>
              <a:rPr lang="en-US" dirty="0" err="1"/>
              <a:t>S</a:t>
            </a:r>
            <a:r>
              <a:rPr lang="en-US" dirty="0"/>
              <a:t>/</a:t>
            </a:r>
            <a:r>
              <a:rPr lang="en-US" dirty="0" err="1" smtClean="0"/>
              <a:t>hr</a:t>
            </a:r>
            <a:r>
              <a:rPr lang="en-US" dirty="0" smtClean="0"/>
              <a:t> in interspace region.</a:t>
            </a:r>
          </a:p>
          <a:p>
            <a:r>
              <a:rPr lang="en-US" dirty="0" smtClean="0"/>
              <a:t>Comparison of cases with/without labyrinths permit diagnostic contributions to be assessed relative to targets.</a:t>
            </a:r>
          </a:p>
          <a:p>
            <a:r>
              <a:rPr lang="en-US" dirty="0" smtClean="0"/>
              <a:t>Shown is a study used to optimize the configuration of the ECE diagnostic.</a:t>
            </a:r>
          </a:p>
          <a:p>
            <a:pPr lvl="1"/>
            <a:r>
              <a:rPr lang="en-US" dirty="0" smtClean="0"/>
              <a:t>Calibration </a:t>
            </a:r>
            <a:r>
              <a:rPr lang="en-US" dirty="0"/>
              <a:t>sources</a:t>
            </a:r>
            <a:r>
              <a:rPr lang="en-US" dirty="0" smtClean="0"/>
              <a:t> will have to be within the shield module to reach dose-rate target of 17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>
                <a:cs typeface="Symbol" charset="2"/>
              </a:rPr>
              <a:t>S/hr</a:t>
            </a:r>
            <a:r>
              <a:rPr lang="en-US" dirty="0" smtClean="0"/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227920" y="3738999"/>
            <a:ext cx="2249837" cy="2753965"/>
            <a:chOff x="7642450" y="2804249"/>
            <a:chExt cx="1406148" cy="2065474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r="25835"/>
            <a:stretch>
              <a:fillRect/>
            </a:stretch>
          </p:blipFill>
          <p:spPr bwMode="auto">
            <a:xfrm>
              <a:off x="7642450" y="2804249"/>
              <a:ext cx="1406148" cy="1742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7811956" y="4384975"/>
              <a:ext cx="1123828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/>
                <a:t>labyrinths for</a:t>
              </a:r>
            </a:p>
            <a:p>
              <a:pPr algn="ctr"/>
              <a:r>
                <a:rPr lang="en-US" sz="1800" dirty="0" smtClean="0"/>
                <a:t>views only 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737863" y="3784621"/>
            <a:ext cx="5019813" cy="5121311"/>
            <a:chOff x="5461164" y="2838465"/>
            <a:chExt cx="3137383" cy="384098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l="-132" r="59474"/>
            <a:stretch/>
          </p:blipFill>
          <p:spPr>
            <a:xfrm>
              <a:off x="6307866" y="2838465"/>
              <a:ext cx="1347343" cy="1707974"/>
            </a:xfrm>
            <a:prstGeom prst="rect">
              <a:avLst/>
            </a:prstGeom>
          </p:spPr>
        </p:pic>
        <p:grpSp>
          <p:nvGrpSpPr>
            <p:cNvPr id="41" name="Group 40"/>
            <p:cNvGrpSpPr/>
            <p:nvPr/>
          </p:nvGrpSpPr>
          <p:grpSpPr>
            <a:xfrm>
              <a:off x="5461164" y="4782626"/>
              <a:ext cx="3137383" cy="1896822"/>
              <a:chOff x="5553774" y="4782626"/>
              <a:chExt cx="3137383" cy="1896822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53774" y="4782626"/>
                <a:ext cx="2222243" cy="1896822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7894464" y="5490888"/>
                <a:ext cx="79669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hot sources</a:t>
                </a:r>
                <a:endParaRPr lang="en-US" sz="1800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975181" y="6296260"/>
                <a:ext cx="6370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windows</a:t>
                </a:r>
                <a:endParaRPr lang="en-US" sz="1800" dirty="0"/>
              </a:p>
            </p:txBody>
          </p:sp>
          <p:cxnSp>
            <p:nvCxnSpPr>
              <p:cNvPr id="24" name="Straight Connector 23"/>
              <p:cNvCxnSpPr>
                <a:endCxn id="21" idx="2"/>
              </p:cNvCxnSpPr>
              <p:nvPr/>
            </p:nvCxnSpPr>
            <p:spPr>
              <a:xfrm flipV="1">
                <a:off x="7653198" y="5767887"/>
                <a:ext cx="639613" cy="11276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>
                <a:stCxn id="21" idx="2"/>
              </p:cNvCxnSpPr>
              <p:nvPr/>
            </p:nvCxnSpPr>
            <p:spPr>
              <a:xfrm rot="5400000">
                <a:off x="7655335" y="5765749"/>
                <a:ext cx="635338" cy="63961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>
                <a:stCxn id="22" idx="1"/>
              </p:cNvCxnSpPr>
              <p:nvPr/>
            </p:nvCxnSpPr>
            <p:spPr>
              <a:xfrm rot="10800000">
                <a:off x="7462756" y="6059253"/>
                <a:ext cx="512425" cy="37550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>
                <a:stCxn id="22" idx="1"/>
              </p:cNvCxnSpPr>
              <p:nvPr/>
            </p:nvCxnSpPr>
            <p:spPr>
              <a:xfrm rot="10800000" flipV="1">
                <a:off x="7600276" y="6434759"/>
                <a:ext cx="374906" cy="11209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Up Arrow 37"/>
              <p:cNvSpPr/>
              <p:nvPr/>
            </p:nvSpPr>
            <p:spPr>
              <a:xfrm>
                <a:off x="6978512" y="4866626"/>
                <a:ext cx="138909" cy="200390"/>
              </a:xfrm>
              <a:prstGeom prst="up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6092132" y="4384551"/>
              <a:ext cx="1719823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/>
                <a:t>labyrinths for ECE views &amp; calibration sources</a:t>
              </a:r>
              <a:endParaRPr lang="en-US" sz="1800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0344391" y="3717670"/>
            <a:ext cx="1451776" cy="460344"/>
          </a:xfrm>
          <a:prstGeom prst="rect">
            <a:avLst/>
          </a:prstGeom>
          <a:noFill/>
        </p:spPr>
        <p:txBody>
          <a:bodyPr wrap="none" lIns="135852" tIns="67926" rIns="135852" bIns="67926" rtlCol="0">
            <a:spAutoFit/>
          </a:bodyPr>
          <a:lstStyle/>
          <a:p>
            <a:r>
              <a:rPr lang="en-US" sz="2100" dirty="0" err="1" smtClean="0">
                <a:solidFill>
                  <a:srgbClr val="FFFFFF"/>
                </a:solidFill>
              </a:rPr>
              <a:t>Δ</a:t>
            </a:r>
            <a:r>
              <a:rPr lang="en-US" sz="2100" dirty="0" smtClean="0">
                <a:solidFill>
                  <a:srgbClr val="FFFFFF"/>
                </a:solidFill>
              </a:rPr>
              <a:t>=36</a:t>
            </a:r>
            <a:r>
              <a:rPr lang="en-US" sz="2100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m</a:t>
            </a:r>
            <a:r>
              <a:rPr lang="en-US" sz="2100" dirty="0" smtClean="0">
                <a:solidFill>
                  <a:srgbClr val="FFFFFF"/>
                </a:solidFill>
                <a:cs typeface="Symbol" charset="2"/>
              </a:rPr>
              <a:t>S/hr</a:t>
            </a:r>
            <a:endParaRPr lang="en-US" sz="2100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612114" y="3717670"/>
            <a:ext cx="1451776" cy="460344"/>
          </a:xfrm>
          <a:prstGeom prst="rect">
            <a:avLst/>
          </a:prstGeom>
          <a:noFill/>
        </p:spPr>
        <p:txBody>
          <a:bodyPr wrap="none" lIns="135852" tIns="67926" rIns="135852" bIns="67926" rtlCol="0">
            <a:spAutoFit/>
          </a:bodyPr>
          <a:lstStyle/>
          <a:p>
            <a:r>
              <a:rPr lang="en-US" sz="2100" dirty="0" err="1" smtClean="0">
                <a:solidFill>
                  <a:srgbClr val="FFFFFF"/>
                </a:solidFill>
              </a:rPr>
              <a:t>Δ</a:t>
            </a:r>
            <a:r>
              <a:rPr lang="en-US" sz="2100" dirty="0" smtClean="0">
                <a:solidFill>
                  <a:srgbClr val="FFFFFF"/>
                </a:solidFill>
              </a:rPr>
              <a:t>=13</a:t>
            </a:r>
            <a:r>
              <a:rPr lang="en-US" sz="2100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m</a:t>
            </a:r>
            <a:r>
              <a:rPr lang="en-US" sz="2100" dirty="0" smtClean="0">
                <a:solidFill>
                  <a:srgbClr val="FFFFFF"/>
                </a:solidFill>
                <a:cs typeface="Symbol" charset="2"/>
              </a:rPr>
              <a:t>S/hr</a:t>
            </a:r>
            <a:endParaRPr lang="en-US" sz="2100" dirty="0">
              <a:solidFill>
                <a:srgbClr val="FFFFFF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908510" y="3431964"/>
            <a:ext cx="4433411" cy="3043548"/>
            <a:chOff x="4942818" y="2573973"/>
            <a:chExt cx="2770882" cy="2282661"/>
          </a:xfrm>
        </p:grpSpPr>
        <p:grpSp>
          <p:nvGrpSpPr>
            <p:cNvPr id="3" name="Group 2"/>
            <p:cNvGrpSpPr/>
            <p:nvPr/>
          </p:nvGrpSpPr>
          <p:grpSpPr>
            <a:xfrm>
              <a:off x="4942818" y="2573973"/>
              <a:ext cx="2770882" cy="2282661"/>
              <a:chOff x="4942818" y="2573973"/>
              <a:chExt cx="2770882" cy="2282661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5"/>
              <a:srcRect l="59493" r="-153"/>
              <a:stretch/>
            </p:blipFill>
            <p:spPr>
              <a:xfrm>
                <a:off x="4942818" y="2817275"/>
                <a:ext cx="1316736" cy="1669175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5046925" y="4371886"/>
                <a:ext cx="892873" cy="484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/>
                  <a:t>s</a:t>
                </a:r>
                <a:r>
                  <a:rPr lang="en-US" sz="1800" dirty="0" smtClean="0"/>
                  <a:t>olid drawers</a:t>
                </a:r>
              </a:p>
              <a:p>
                <a:r>
                  <a:rPr lang="en-US" sz="1800" dirty="0"/>
                  <a:t>n</a:t>
                </a:r>
                <a:r>
                  <a:rPr lang="en-US" sz="1800" dirty="0" smtClean="0"/>
                  <a:t>o labyrinths</a:t>
                </a:r>
                <a:endParaRPr lang="en-US" sz="1800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963220" y="2573973"/>
                <a:ext cx="17504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neutron streaming contours</a:t>
                </a:r>
                <a:endParaRPr lang="en-US" sz="1800" dirty="0"/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5204509" y="2795406"/>
              <a:ext cx="683481" cy="311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 smtClean="0">
                  <a:solidFill>
                    <a:srgbClr val="FFFFFF"/>
                  </a:solidFill>
                </a:rPr>
                <a:t>baseline</a:t>
              </a:r>
              <a:endParaRPr lang="en-US" sz="2100" dirty="0">
                <a:solidFill>
                  <a:srgbClr val="FFFFFF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2482967" y="6550837"/>
            <a:ext cx="2127475" cy="414178"/>
          </a:xfrm>
          <a:prstGeom prst="rect">
            <a:avLst/>
          </a:prstGeom>
          <a:noFill/>
        </p:spPr>
        <p:txBody>
          <a:bodyPr wrap="square" lIns="135852" tIns="67926" rIns="135852" bIns="67926" rtlCol="0">
            <a:spAutoFit/>
          </a:bodyPr>
          <a:lstStyle/>
          <a:p>
            <a:r>
              <a:rPr lang="en-US" sz="1800" dirty="0" smtClean="0">
                <a:solidFill>
                  <a:srgbClr val="FF6600"/>
                </a:solidFill>
              </a:rPr>
              <a:t>R. </a:t>
            </a:r>
            <a:r>
              <a:rPr lang="en-US" sz="1800" dirty="0" err="1" smtClean="0">
                <a:solidFill>
                  <a:srgbClr val="FF6600"/>
                </a:solidFill>
              </a:rPr>
              <a:t>Feder</a:t>
            </a:r>
            <a:r>
              <a:rPr lang="en-US" sz="1800" dirty="0" smtClean="0">
                <a:solidFill>
                  <a:srgbClr val="FF6600"/>
                </a:solidFill>
              </a:rPr>
              <a:t>, PPPL</a:t>
            </a:r>
            <a:endParaRPr lang="en-US" sz="1800" dirty="0">
              <a:solidFill>
                <a:srgbClr val="FF66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456018" y="1164198"/>
            <a:ext cx="2127475" cy="414178"/>
          </a:xfrm>
          <a:prstGeom prst="rect">
            <a:avLst/>
          </a:prstGeom>
          <a:noFill/>
        </p:spPr>
        <p:txBody>
          <a:bodyPr wrap="square" lIns="135852" tIns="67926" rIns="135852" bIns="67926" rtlCol="0">
            <a:spAutoFit/>
          </a:bodyPr>
          <a:lstStyle/>
          <a:p>
            <a:r>
              <a:rPr lang="en-US" sz="1800" dirty="0" smtClean="0">
                <a:solidFill>
                  <a:srgbClr val="FF6600"/>
                </a:solidFill>
              </a:rPr>
              <a:t>A. </a:t>
            </a:r>
            <a:r>
              <a:rPr lang="en-US" sz="1800" dirty="0" err="1" smtClean="0">
                <a:solidFill>
                  <a:srgbClr val="FF6600"/>
                </a:solidFill>
              </a:rPr>
              <a:t>Serikov</a:t>
            </a:r>
            <a:r>
              <a:rPr lang="en-US" sz="1800" dirty="0" smtClean="0">
                <a:solidFill>
                  <a:srgbClr val="FF6600"/>
                </a:solidFill>
              </a:rPr>
              <a:t>, KIT</a:t>
            </a:r>
            <a:endParaRPr lang="en-US" sz="1800" dirty="0">
              <a:solidFill>
                <a:srgbClr val="FF66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43034231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 advTm="108786"/>
    </mc:Choice>
    <mc:Fallback>
      <p:transition spd="slow" advTm="108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ISIR_CLEANING_SYSTEM_0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33886" r="54246"/>
          <a:stretch/>
        </p:blipFill>
        <p:spPr bwMode="auto">
          <a:xfrm>
            <a:off x="10301046" y="5400614"/>
            <a:ext cx="3325722" cy="32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5477"/>
          <a:stretch/>
        </p:blipFill>
        <p:spPr>
          <a:xfrm>
            <a:off x="9799237" y="1480470"/>
            <a:ext cx="4299546" cy="33173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37358" y="1765173"/>
            <a:ext cx="1235464" cy="460344"/>
          </a:xfrm>
          <a:prstGeom prst="rect">
            <a:avLst/>
          </a:prstGeom>
          <a:noFill/>
        </p:spPr>
        <p:txBody>
          <a:bodyPr wrap="none" lIns="135852" tIns="67926" rIns="135852" bIns="67926" rtlCol="0">
            <a:spAutoFit/>
          </a:bodyPr>
          <a:lstStyle/>
          <a:p>
            <a:r>
              <a:rPr lang="en-US" sz="2100" dirty="0" smtClean="0">
                <a:solidFill>
                  <a:schemeClr val="accent1">
                    <a:lumMod val="75000"/>
                  </a:schemeClr>
                </a:solidFill>
              </a:rPr>
              <a:t>ASDEX-U</a:t>
            </a:r>
            <a:endParaRPr lang="en-US" sz="2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01272" y="7499928"/>
            <a:ext cx="1761581" cy="1106675"/>
          </a:xfrm>
          <a:prstGeom prst="rect">
            <a:avLst/>
          </a:prstGeom>
          <a:noFill/>
        </p:spPr>
        <p:txBody>
          <a:bodyPr wrap="none" lIns="135852" tIns="67926" rIns="135852" bIns="67926" rtlCol="0">
            <a:spAutoFit/>
          </a:bodyPr>
          <a:lstStyle/>
          <a:p>
            <a:pPr algn="ctr"/>
            <a:r>
              <a:rPr lang="en-US" sz="2100" dirty="0" smtClean="0"/>
              <a:t>ITER </a:t>
            </a:r>
          </a:p>
          <a:p>
            <a:pPr algn="ctr"/>
            <a:r>
              <a:rPr lang="en-US" sz="2100" dirty="0" smtClean="0"/>
              <a:t>Endoscope</a:t>
            </a:r>
          </a:p>
          <a:p>
            <a:pPr algn="ctr"/>
            <a:r>
              <a:rPr lang="en-US" sz="2100" dirty="0" smtClean="0"/>
              <a:t>Configuration</a:t>
            </a:r>
            <a:endParaRPr lang="en-US" sz="21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66185"/>
            <a:ext cx="13167360" cy="70164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Lifetime of Diagnostic Mirrors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55600" y="1425829"/>
            <a:ext cx="8987744" cy="7303304"/>
          </a:xfrm>
        </p:spPr>
        <p:txBody>
          <a:bodyPr>
            <a:normAutofit fontScale="92500" lnSpcReduction="20000"/>
          </a:bodyPr>
          <a:lstStyle/>
          <a:p>
            <a:pPr>
              <a:buSzPts val="1800"/>
              <a:buFont typeface="Times"/>
              <a:buChar char="•"/>
            </a:pPr>
            <a:r>
              <a:rPr lang="en-US" dirty="0" smtClean="0">
                <a:solidFill>
                  <a:srgbClr val="000000"/>
                </a:solidFill>
                <a:ea typeface="Osaka"/>
              </a:rPr>
              <a:t>Diagnostic </a:t>
            </a:r>
            <a:r>
              <a:rPr lang="en-US" dirty="0">
                <a:solidFill>
                  <a:srgbClr val="000000"/>
                </a:solidFill>
                <a:ea typeface="Osaka"/>
              </a:rPr>
              <a:t>mirrors </a:t>
            </a:r>
            <a:r>
              <a:rPr lang="en-US" dirty="0" smtClean="0">
                <a:solidFill>
                  <a:srgbClr val="000000"/>
                </a:solidFill>
                <a:ea typeface="Osaka"/>
              </a:rPr>
              <a:t>are subjected </a:t>
            </a:r>
            <a:r>
              <a:rPr lang="en-US" dirty="0">
                <a:solidFill>
                  <a:srgbClr val="000000"/>
                </a:solidFill>
                <a:ea typeface="Osaka"/>
              </a:rPr>
              <a:t>to deposition from </a:t>
            </a:r>
            <a:r>
              <a:rPr lang="en-US" dirty="0" smtClean="0">
                <a:solidFill>
                  <a:srgbClr val="000000"/>
                </a:solidFill>
                <a:ea typeface="Osaka"/>
              </a:rPr>
              <a:t>sputtered material </a:t>
            </a:r>
            <a:r>
              <a:rPr lang="en-US" dirty="0">
                <a:solidFill>
                  <a:srgbClr val="000000"/>
                </a:solidFill>
                <a:ea typeface="Osaka"/>
              </a:rPr>
              <a:t>(mainly Be</a:t>
            </a:r>
            <a:r>
              <a:rPr lang="en-US" dirty="0" smtClean="0">
                <a:solidFill>
                  <a:srgbClr val="000000"/>
                </a:solidFill>
                <a:ea typeface="Osaka"/>
              </a:rPr>
              <a:t>).</a:t>
            </a:r>
            <a:endParaRPr lang="en-US" dirty="0">
              <a:solidFill>
                <a:srgbClr val="000000"/>
              </a:solidFill>
              <a:ea typeface="Osaka"/>
            </a:endParaRPr>
          </a:p>
          <a:p>
            <a:pPr lvl="1">
              <a:buSzPts val="1800"/>
              <a:buFont typeface="Times"/>
              <a:buChar char="•"/>
            </a:pPr>
            <a:r>
              <a:rPr lang="en-US" dirty="0" smtClean="0">
                <a:solidFill>
                  <a:srgbClr val="000000"/>
                </a:solidFill>
                <a:ea typeface="Osaka"/>
              </a:rPr>
              <a:t>Modeling </a:t>
            </a:r>
            <a:r>
              <a:rPr lang="en-US" dirty="0">
                <a:solidFill>
                  <a:srgbClr val="000000"/>
                </a:solidFill>
                <a:ea typeface="Osaka"/>
              </a:rPr>
              <a:t>of deposition and mirror exposure experiments on present </a:t>
            </a:r>
            <a:r>
              <a:rPr lang="en-US" dirty="0" smtClean="0">
                <a:solidFill>
                  <a:srgbClr val="000000"/>
                </a:solidFill>
                <a:ea typeface="Osaka"/>
              </a:rPr>
              <a:t>devices both </a:t>
            </a:r>
            <a:r>
              <a:rPr lang="en-US" dirty="0">
                <a:solidFill>
                  <a:srgbClr val="000000"/>
                </a:solidFill>
                <a:ea typeface="Osaka"/>
              </a:rPr>
              <a:t>indicate a risk that </a:t>
            </a:r>
            <a:r>
              <a:rPr lang="en-US" dirty="0" smtClean="0">
                <a:solidFill>
                  <a:srgbClr val="000000"/>
                </a:solidFill>
                <a:ea typeface="Osaka"/>
              </a:rPr>
              <a:t>some mirror </a:t>
            </a:r>
            <a:r>
              <a:rPr lang="en-US" dirty="0">
                <a:solidFill>
                  <a:srgbClr val="000000"/>
                </a:solidFill>
                <a:ea typeface="Osaka"/>
              </a:rPr>
              <a:t>lifetimes could be </a:t>
            </a:r>
            <a:r>
              <a:rPr lang="en-US" dirty="0" smtClean="0">
                <a:solidFill>
                  <a:srgbClr val="000000"/>
                </a:solidFill>
                <a:ea typeface="Osaka"/>
              </a:rPr>
              <a:t>short. </a:t>
            </a:r>
          </a:p>
          <a:p>
            <a:pPr lvl="1">
              <a:buSzPts val="1800"/>
              <a:buFont typeface="Times"/>
              <a:buChar char="•"/>
            </a:pPr>
            <a:r>
              <a:rPr lang="en-US" dirty="0" smtClean="0">
                <a:solidFill>
                  <a:srgbClr val="000000"/>
                </a:solidFill>
                <a:ea typeface="Osaka"/>
              </a:rPr>
              <a:t>Lifetime </a:t>
            </a:r>
            <a:r>
              <a:rPr lang="en-US" dirty="0">
                <a:solidFill>
                  <a:srgbClr val="000000"/>
                </a:solidFill>
                <a:ea typeface="Osaka"/>
              </a:rPr>
              <a:t>estimate uncertainties are very </a:t>
            </a:r>
            <a:r>
              <a:rPr lang="en-US" dirty="0" smtClean="0">
                <a:solidFill>
                  <a:srgbClr val="000000"/>
                </a:solidFill>
                <a:ea typeface="Osaka"/>
              </a:rPr>
              <a:t>large.</a:t>
            </a:r>
            <a:endParaRPr lang="en-US" dirty="0">
              <a:solidFill>
                <a:srgbClr val="000000"/>
              </a:solidFill>
              <a:ea typeface="Osaka"/>
            </a:endParaRPr>
          </a:p>
          <a:p>
            <a:pPr>
              <a:buSzPts val="1800"/>
              <a:buFont typeface="Times"/>
              <a:buChar char="•"/>
            </a:pPr>
            <a:r>
              <a:rPr lang="en-US" dirty="0" smtClean="0">
                <a:solidFill>
                  <a:srgbClr val="000000"/>
                </a:solidFill>
                <a:ea typeface="ＭＳ Ｐゴシック"/>
              </a:rPr>
              <a:t>Concepts for protecting </a:t>
            </a:r>
            <a:r>
              <a:rPr lang="en-US" dirty="0">
                <a:solidFill>
                  <a:srgbClr val="000000"/>
                </a:solidFill>
                <a:ea typeface="ＭＳ Ｐゴシック"/>
              </a:rPr>
              <a:t>and cleaning mirrors have been under investigation, coordinated </a:t>
            </a:r>
            <a:r>
              <a:rPr lang="en-US" dirty="0" smtClean="0">
                <a:solidFill>
                  <a:srgbClr val="000000"/>
                </a:solidFill>
                <a:ea typeface="ＭＳ Ｐゴシック"/>
              </a:rPr>
              <a:t>by ITPA WG. </a:t>
            </a:r>
            <a:endParaRPr lang="en-US" dirty="0">
              <a:solidFill>
                <a:srgbClr val="000000"/>
              </a:solidFill>
              <a:ea typeface="ＭＳ Ｐゴシック"/>
            </a:endParaRPr>
          </a:p>
          <a:p>
            <a:pPr lvl="1">
              <a:buSzPts val="1800"/>
              <a:buFont typeface="Times"/>
              <a:buChar char="•"/>
            </a:pPr>
            <a:r>
              <a:rPr lang="en-US" dirty="0">
                <a:solidFill>
                  <a:srgbClr val="000000"/>
                </a:solidFill>
                <a:ea typeface="ＭＳ Ｐゴシック"/>
              </a:rPr>
              <a:t>Ideas include protection by gas curtain, cleaning by laser ablation, and cleaning by sputtering of the deposited layer by energetic ions produced in DC, RF, or microwave plasmas. </a:t>
            </a:r>
          </a:p>
          <a:p>
            <a:pPr lvl="1">
              <a:buSzPts val="1800"/>
              <a:buFont typeface="Times"/>
              <a:buChar char="•"/>
            </a:pPr>
            <a:r>
              <a:rPr lang="en-US" dirty="0" smtClean="0">
                <a:solidFill>
                  <a:srgbClr val="000000"/>
                </a:solidFill>
                <a:ea typeface="Osaka"/>
              </a:rPr>
              <a:t>Solution that </a:t>
            </a:r>
            <a:r>
              <a:rPr lang="en-US" dirty="0">
                <a:solidFill>
                  <a:srgbClr val="000000"/>
                </a:solidFill>
                <a:ea typeface="Osaka"/>
              </a:rPr>
              <a:t>is compatible with ITER environment and realistic diagnostic mirror </a:t>
            </a:r>
            <a:r>
              <a:rPr lang="en-US" dirty="0" smtClean="0">
                <a:solidFill>
                  <a:srgbClr val="000000"/>
                </a:solidFill>
                <a:ea typeface="Osaka"/>
              </a:rPr>
              <a:t>configurations has not yet been demonstrated.</a:t>
            </a:r>
            <a:endParaRPr lang="en-US" dirty="0">
              <a:solidFill>
                <a:srgbClr val="000000"/>
              </a:solidFill>
              <a:ea typeface="Osaka"/>
            </a:endParaRPr>
          </a:p>
          <a:p>
            <a:pPr>
              <a:buSzPts val="1800"/>
              <a:buFont typeface="Times"/>
              <a:buChar char="•"/>
            </a:pPr>
            <a:r>
              <a:rPr lang="en-US" dirty="0" smtClean="0">
                <a:solidFill>
                  <a:srgbClr val="000000"/>
                </a:solidFill>
                <a:ea typeface="ＭＳ Ｐゴシック"/>
              </a:rPr>
              <a:t>New </a:t>
            </a:r>
            <a:r>
              <a:rPr lang="en-US" dirty="0">
                <a:solidFill>
                  <a:srgbClr val="000000"/>
                </a:solidFill>
                <a:ea typeface="ＭＳ Ｐゴシック"/>
              </a:rPr>
              <a:t>results from mirror exposure experiments on JET with the ITER-like wall will help to evaluate the severity of this risk.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307127" y="8612802"/>
            <a:ext cx="2289387" cy="414178"/>
          </a:xfrm>
          <a:prstGeom prst="rect">
            <a:avLst/>
          </a:prstGeom>
          <a:noFill/>
        </p:spPr>
        <p:txBody>
          <a:bodyPr wrap="square" lIns="135852" tIns="67926" rIns="135852" bIns="67926" rtlCol="0">
            <a:spAutoFit/>
          </a:bodyPr>
          <a:lstStyle/>
          <a:p>
            <a:r>
              <a:rPr lang="en-US" sz="1800" dirty="0" smtClean="0">
                <a:solidFill>
                  <a:srgbClr val="FF6600"/>
                </a:solidFill>
              </a:rPr>
              <a:t>R. </a:t>
            </a:r>
            <a:r>
              <a:rPr lang="en-US" sz="1800" dirty="0" err="1" smtClean="0">
                <a:solidFill>
                  <a:srgbClr val="FF6600"/>
                </a:solidFill>
              </a:rPr>
              <a:t>Reichle</a:t>
            </a:r>
            <a:r>
              <a:rPr lang="en-US" sz="1800" dirty="0" smtClean="0">
                <a:solidFill>
                  <a:srgbClr val="FF6600"/>
                </a:solidFill>
              </a:rPr>
              <a:t>, ITER</a:t>
            </a:r>
            <a:endParaRPr lang="en-US" sz="1800" dirty="0">
              <a:solidFill>
                <a:srgbClr val="FF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090372" y="4785059"/>
            <a:ext cx="2289387" cy="414178"/>
          </a:xfrm>
          <a:prstGeom prst="rect">
            <a:avLst/>
          </a:prstGeom>
          <a:noFill/>
        </p:spPr>
        <p:txBody>
          <a:bodyPr wrap="square" lIns="135852" tIns="67926" rIns="135852" bIns="67926" rtlCol="0">
            <a:spAutoFit/>
          </a:bodyPr>
          <a:lstStyle/>
          <a:p>
            <a:r>
              <a:rPr lang="en-US" sz="1800" dirty="0" smtClean="0">
                <a:solidFill>
                  <a:srgbClr val="FF6600"/>
                </a:solidFill>
              </a:rPr>
              <a:t>A. </a:t>
            </a:r>
            <a:r>
              <a:rPr lang="en-US" sz="1800" dirty="0" err="1" smtClean="0">
                <a:solidFill>
                  <a:srgbClr val="FF6600"/>
                </a:solidFill>
              </a:rPr>
              <a:t>Litnovsky</a:t>
            </a:r>
            <a:r>
              <a:rPr lang="en-US" sz="1800" dirty="0" smtClean="0">
                <a:solidFill>
                  <a:srgbClr val="FF6600"/>
                </a:solidFill>
              </a:rPr>
              <a:t>, IPP</a:t>
            </a:r>
            <a:endParaRPr lang="en-US" sz="1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83613230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 advTm="114589"/>
    </mc:Choice>
    <mc:Fallback>
      <p:transition spd="slow" advTm="114589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31520" y="366184"/>
            <a:ext cx="13167360" cy="6045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Radiation-Tolerant Inductive Sensors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31522" y="1710750"/>
            <a:ext cx="9041283" cy="6764444"/>
          </a:xfrm>
        </p:spPr>
        <p:txBody>
          <a:bodyPr>
            <a:normAutofit/>
          </a:bodyPr>
          <a:lstStyle/>
          <a:p>
            <a:r>
              <a:rPr lang="en-US" dirty="0" smtClean="0"/>
              <a:t>Sensors made of MI cable are unsuitable for some locations due to noise from RIEMF and RITES.</a:t>
            </a:r>
          </a:p>
          <a:p>
            <a:r>
              <a:rPr lang="en-US" dirty="0" smtClean="0"/>
              <a:t>The latter drives designs to miniaturization to avoid temperature gradients from nuclear heating.</a:t>
            </a:r>
          </a:p>
          <a:p>
            <a:r>
              <a:rPr lang="en-US" dirty="0" smtClean="0"/>
              <a:t>Coils made from Low-Temperature Co-Fired Ceramic (LTCC) are being developed.</a:t>
            </a:r>
          </a:p>
          <a:p>
            <a:r>
              <a:rPr lang="en-US" dirty="0" smtClean="0"/>
              <a:t>With proper mounting, such sensors experience heating uniform to within &lt; 1°K, adequate for suppression of noise due to RITES.</a:t>
            </a:r>
          </a:p>
          <a:p>
            <a:r>
              <a:rPr lang="en-US" dirty="0" smtClean="0"/>
              <a:t>Mounts can be remote-handled, and incorporate short thermal conduction paths, metrology points, and a connector for sensor leads.</a:t>
            </a:r>
            <a:endParaRPr lang="en-US" dirty="0"/>
          </a:p>
        </p:txBody>
      </p:sp>
      <p:pic>
        <p:nvPicPr>
          <p:cNvPr id="5" name="Picture 7" descr="Standard Base Plate with Pick Up Coil I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19956" y="5706256"/>
            <a:ext cx="3578924" cy="30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25499"/>
          <a:stretch/>
        </p:blipFill>
        <p:spPr bwMode="auto">
          <a:xfrm>
            <a:off x="10193266" y="1025765"/>
            <a:ext cx="3592662" cy="2299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 rotWithShape="1"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8227" r="15346"/>
          <a:stretch/>
        </p:blipFill>
        <p:spPr bwMode="auto">
          <a:xfrm rot="16200000">
            <a:off x="10846191" y="2836342"/>
            <a:ext cx="2286819" cy="359266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11179665" y="8749694"/>
            <a:ext cx="2652112" cy="414178"/>
          </a:xfrm>
          <a:prstGeom prst="rect">
            <a:avLst/>
          </a:prstGeom>
        </p:spPr>
        <p:txBody>
          <a:bodyPr wrap="none" lIns="135852" tIns="67926" rIns="135852" bIns="67926">
            <a:spAutoFit/>
          </a:bodyPr>
          <a:lstStyle/>
          <a:p>
            <a:r>
              <a:rPr lang="en-US" sz="1800" dirty="0" smtClean="0">
                <a:solidFill>
                  <a:srgbClr val="FF6600"/>
                </a:solidFill>
              </a:rPr>
              <a:t>S. </a:t>
            </a:r>
            <a:r>
              <a:rPr lang="en-US" sz="1800" dirty="0" err="1" smtClean="0">
                <a:solidFill>
                  <a:srgbClr val="FF6600"/>
                </a:solidFill>
              </a:rPr>
              <a:t>Peruzzo</a:t>
            </a:r>
            <a:r>
              <a:rPr lang="en-US" sz="1800" dirty="0" smtClean="0">
                <a:solidFill>
                  <a:srgbClr val="FF6600"/>
                </a:solidFill>
              </a:rPr>
              <a:t>, </a:t>
            </a:r>
            <a:r>
              <a:rPr lang="en-US" sz="1800" dirty="0" err="1" smtClean="0">
                <a:solidFill>
                  <a:srgbClr val="FF6600"/>
                </a:solidFill>
              </a:rPr>
              <a:t>Consorzio</a:t>
            </a:r>
            <a:r>
              <a:rPr lang="en-US" sz="1800" dirty="0" smtClean="0">
                <a:solidFill>
                  <a:srgbClr val="FF6600"/>
                </a:solidFill>
              </a:rPr>
              <a:t> RFX</a:t>
            </a:r>
            <a:endParaRPr lang="en-US" sz="1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40055260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 advTm="114173"/>
    </mc:Choice>
    <mc:Fallback>
      <p:transition spd="slow" advTm="114173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42.7|43.8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9.7|11.6|5.7|9.7|9.3"/>
</p:tagLst>
</file>

<file path=ppt/tags/tag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50.1|0.3"/>
</p:tagLst>
</file>

<file path=ppt/tags/tag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49.4|19.1|25"/>
</p:tagLst>
</file>

<file path=ppt/tags/tag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04.3|5.4|16.2|3.3"/>
</p:tagLst>
</file>

<file path=ppt/tags/tag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68.9|7.8|12.2|16.5|7.7"/>
</p:tagLst>
</file>

<file path=ppt/tags/tag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66.7"/>
</p:tagLst>
</file>

<file path=ppt/tags/tag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27.2|1.1|4.7|4.7|3.4|4.8|1.7|25.4"/>
</p:tagLst>
</file>

<file path=ppt/tags/tag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9.9|5.6|12.6|7.3|4.6|2|24.1|24.1|0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20071</TotalTime>
  <Words>1892</Words>
  <Application>Microsoft Macintosh PowerPoint</Application>
  <PresentationFormat>Custom</PresentationFormat>
  <Paragraphs>242</Paragraphs>
  <Slides>18</Slides>
  <Notes>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Document</vt:lpstr>
      <vt:lpstr>ITER Diagnostics – Technology and Integration Challenges </vt:lpstr>
      <vt:lpstr>ITER Diagnostic Development</vt:lpstr>
      <vt:lpstr>Port Integration</vt:lpstr>
      <vt:lpstr>Diagnostic First Wall</vt:lpstr>
      <vt:lpstr>Modular Approach to Packaging</vt:lpstr>
      <vt:lpstr>Example E3 Plug, Central Drawer (CXRS)</vt:lpstr>
      <vt:lpstr>Shielding Challenges</vt:lpstr>
      <vt:lpstr>Lifetime of Diagnostic Mirrors</vt:lpstr>
      <vt:lpstr>Radiation-Tolerant Inductive Sensors</vt:lpstr>
      <vt:lpstr>Impacts of High Electron Temperatures</vt:lpstr>
      <vt:lpstr>Damage from Stray Microwave Power</vt:lpstr>
      <vt:lpstr>Stray Light Contamination</vt:lpstr>
      <vt:lpstr>Summary</vt:lpstr>
      <vt:lpstr>Backup</vt:lpstr>
      <vt:lpstr>Qualification of Integrated Port Plugs</vt:lpstr>
      <vt:lpstr>Standardization of Ex-Vessel Structures</vt:lpstr>
      <vt:lpstr>Compensating for Vessel Motion</vt:lpstr>
      <vt:lpstr>ECE Measurement Strategy</vt:lpstr>
    </vt:vector>
  </TitlesOfParts>
  <Manager/>
  <Company>Princeton Plasma Physics Lab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ITER Diagnostic Development</dc:title>
  <dc:subject/>
  <dc:creator>David Johnson</dc:creator>
  <cp:keywords/>
  <dc:description/>
  <cp:lastModifiedBy>David Johnson</cp:lastModifiedBy>
  <cp:revision>147</cp:revision>
  <cp:lastPrinted>2012-10-02T14:34:12Z</cp:lastPrinted>
  <dcterms:created xsi:type="dcterms:W3CDTF">2012-10-06T19:13:16Z</dcterms:created>
  <dcterms:modified xsi:type="dcterms:W3CDTF">2012-10-09T16:21:18Z</dcterms:modified>
  <cp:category/>
</cp:coreProperties>
</file>