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tags/tag5.xml" ContentType="application/vnd.openxmlformats-officedocument.presentationml.tags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tags/tag3.xml" ContentType="application/vnd.openxmlformats-officedocument.presentationml.tags+xml"/>
  <Override PartName="/ppt/slides/slide3.xml" ContentType="application/vnd.openxmlformats-officedocument.presentationml.slide+xml"/>
  <Default Extension="vml" ContentType="application/vnd.openxmlformats-officedocument.vmlDrawing"/>
  <Override PartName="/ppt/slideLayouts/slideLayout3.xml" ContentType="application/vnd.openxmlformats-officedocument.presentationml.slideLayout+xml"/>
  <Default Extension="docx" ContentType="application/vnd.openxmlformats-officedocument.wordprocessingml.document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tags/tag4.xml" ContentType="application/vnd.openxmlformats-officedocument.presentationml.tags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9" r:id="rId2"/>
    <p:sldId id="256" r:id="rId3"/>
    <p:sldId id="257" r:id="rId4"/>
    <p:sldId id="258" r:id="rId5"/>
    <p:sldId id="263" r:id="rId6"/>
    <p:sldId id="264" r:id="rId7"/>
    <p:sldId id="274" r:id="rId8"/>
    <p:sldId id="260" r:id="rId9"/>
    <p:sldId id="271" r:id="rId10"/>
    <p:sldId id="266" r:id="rId11"/>
    <p:sldId id="273" r:id="rId12"/>
    <p:sldId id="268" r:id="rId13"/>
    <p:sldId id="269" r:id="rId14"/>
    <p:sldId id="272" r:id="rId15"/>
    <p:sldId id="270" r:id="rId16"/>
    <p:sldId id="262" r:id="rId17"/>
    <p:sldId id="265" r:id="rId18"/>
    <p:sldId id="261" r:id="rId19"/>
    <p:sldId id="267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</p:showPr>
  <p:clrMru>
    <a:srgbClr val="80FF00"/>
    <a:srgbClr val="6666FF"/>
    <a:srgbClr val="66FFFF"/>
    <a:srgbClr val="FFFF66"/>
    <a:srgbClr val="FFFF00"/>
    <a:srgbClr val="00FFFF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 showComments="0">
  <p:normalViewPr snapVertSplitter="1" vertBarState="minimized">
    <p:restoredLeft sz="10664" autoAdjust="0"/>
    <p:restoredTop sz="75124" autoAdjust="0"/>
  </p:normalViewPr>
  <p:slideViewPr>
    <p:cSldViewPr snapToGrid="0" snapToObjects="1">
      <p:cViewPr varScale="1">
        <p:scale>
          <a:sx n="84" d="100"/>
          <a:sy n="84" d="100"/>
        </p:scale>
        <p:origin x="-22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56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E2E64-C8DC-2C42-B9C2-1D8B604CB395}" type="datetimeFigureOut">
              <a:rPr lang="en-US" smtClean="0"/>
              <a:t>10/8/12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8CBAB-AEB1-1B48-AF4B-F728EEA11E8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4429E-38D9-0849-BEA5-F0F9B081E4D8}" type="datetimeFigureOut">
              <a:rPr lang="en-US" smtClean="0"/>
              <a:t>10/8/12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498E1-78D1-3344-B1A1-01DA0386CDE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</a:t>
            </a:r>
            <a:r>
              <a:rPr lang="en-US" baseline="0" dirty="0" smtClean="0"/>
              <a:t> about </a:t>
            </a:r>
            <a:r>
              <a:rPr lang="en-US" sz="1200" dirty="0" smtClean="0"/>
              <a:t>Technology and Integration Challenges in ITER</a:t>
            </a:r>
            <a:r>
              <a:rPr lang="en-US" sz="1200" baseline="0" dirty="0" smtClean="0"/>
              <a:t> Diagnostic </a:t>
            </a:r>
            <a:r>
              <a:rPr lang="en-US" sz="1200" baseline="0" dirty="0" err="1" smtClean="0"/>
              <a:t>Devepment</a:t>
            </a:r>
            <a:r>
              <a:rPr lang="en-US" baseline="0" dirty="0" smtClean="0"/>
              <a:t>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Very broad topic --  pick a few recent highlights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 are around 45 diagnostic systems on ITER and most are housed in port plugs which are shown circled in 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498E1-78D1-3344-B1A1-01DA0386CDE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CDRs</a:t>
            </a:r>
            <a:r>
              <a:rPr lang="en-US" dirty="0" smtClean="0"/>
              <a:t> for the port based</a:t>
            </a:r>
            <a:r>
              <a:rPr lang="en-US" baseline="0" dirty="0" smtClean="0"/>
              <a:t> diagnostics began a little over 2 years ago, and now the majority have been through the process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 is a large activity now in completion of the </a:t>
            </a:r>
            <a:r>
              <a:rPr lang="en-US" baseline="0" dirty="0" err="1" smtClean="0"/>
              <a:t>PAs</a:t>
            </a:r>
            <a:r>
              <a:rPr lang="en-US" baseline="0" dirty="0" smtClean="0"/>
              <a:t> for these systems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the port </a:t>
            </a:r>
            <a:r>
              <a:rPr lang="en-US" baseline="0" dirty="0" err="1" smtClean="0"/>
              <a:t>pliug</a:t>
            </a:r>
            <a:r>
              <a:rPr lang="en-US" baseline="0" dirty="0" smtClean="0"/>
              <a:t> structures, there is a need to define more generically a spatial framework for diagnostic development, which I will describe, prior to the </a:t>
            </a:r>
            <a:r>
              <a:rPr lang="en-US" baseline="0" dirty="0" err="1" smtClean="0"/>
              <a:t>PAs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process is now nearing completion, and the first PA governing port integration is very close to signoff.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PA negotiation process marks an important transition, where the lead shifts from the IO to the domestic agencies to completer the R&amp;D and designs, and </a:t>
            </a:r>
            <a:r>
              <a:rPr lang="en-US" baseline="0" dirty="0" err="1" smtClean="0"/>
              <a:t>buitd</a:t>
            </a:r>
            <a:r>
              <a:rPr lang="en-US" baseline="0" dirty="0" smtClean="0"/>
              <a:t> the systems.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498E1-78D1-3344-B1A1-01DA0386CDE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Port integration is the process of fitting</a:t>
            </a:r>
            <a:r>
              <a:rPr lang="en-US" baseline="0" dirty="0" smtClean="0"/>
              <a:t> the diagnostic hardware in the available space, not only in the plug, but also in the space available in the building as you move back from the plugs.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Starting at the plasma end, the 1</a:t>
            </a:r>
            <a:r>
              <a:rPr lang="en-US" baseline="30000" dirty="0" smtClean="0"/>
              <a:t>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digngostic</a:t>
            </a:r>
            <a:r>
              <a:rPr lang="en-US" baseline="0" dirty="0" smtClean="0"/>
              <a:t> components are the DFW panels.  6 such panels are mounted in pairs on 3 diagnostic shield modules, which fit into the port plug structure.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Each of the 8 equatorial diagnostic plugs has 4-10 systems, which have now been allocated into the left, central or right shield modules.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Between the cryostat and the </a:t>
            </a:r>
            <a:r>
              <a:rPr lang="en-US" baseline="0" dirty="0" err="1" smtClean="0"/>
              <a:t>bioshield</a:t>
            </a:r>
            <a:r>
              <a:rPr lang="en-US" baseline="0" dirty="0" smtClean="0"/>
              <a:t>, components are mounted on an </a:t>
            </a:r>
            <a:r>
              <a:rPr lang="en-US" baseline="0" dirty="0" err="1" smtClean="0"/>
              <a:t>interspace</a:t>
            </a:r>
            <a:r>
              <a:rPr lang="en-US" baseline="0" dirty="0" smtClean="0"/>
              <a:t> support structure., and outside the </a:t>
            </a:r>
            <a:r>
              <a:rPr lang="en-US" baseline="0" dirty="0" err="1" smtClean="0"/>
              <a:t>bioshield</a:t>
            </a:r>
            <a:r>
              <a:rPr lang="en-US" baseline="0" dirty="0" smtClean="0"/>
              <a:t> on a port cell support structure.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are also meant to be modular, permitting efficient removal to provide access to the port plugs.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498E1-78D1-3344-B1A1-01DA0386CDE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6EC70-DFB4-9F44-91BF-C3EC46284EFF}" type="datetime1">
              <a:rPr lang="en-US" smtClean="0"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017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D7D5-BDEB-E049-87C0-C6478BE76691}" type="datetime1">
              <a:rPr lang="en-US" smtClean="0"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261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7F3A-68BC-D541-8BD0-D45E7FC771A7}" type="datetime1">
              <a:rPr lang="en-US" smtClean="0"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4055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4F42-C7DE-CC4B-877A-370A6A7EFA1C}" type="datetime1">
              <a:rPr lang="en-US" smtClean="0"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1128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D134E-DD98-8A40-8CFD-2DCB5F09573D}" type="datetime1">
              <a:rPr lang="en-US" smtClean="0"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261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7DF5-2AC4-D948-A2A6-3D0D76CF2F92}" type="datetime1">
              <a:rPr lang="en-US" smtClean="0"/>
              <a:t>10/8/12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8637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E72D-CA7C-2049-8500-80AA9F1BE6A1}" type="datetime1">
              <a:rPr lang="en-US" smtClean="0"/>
              <a:t>10/8/12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5150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29A9-0FD2-E040-A493-47CD52445D80}" type="datetime1">
              <a:rPr lang="en-US" smtClean="0"/>
              <a:t>10/8/12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8804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DF1E-4725-CF45-B388-DF1275FC04F6}" type="datetime1">
              <a:rPr lang="en-US" smtClean="0"/>
              <a:t>10/8/12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567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8075-5FC3-324C-ADA2-30EA4BD2B4EC}" type="datetime1">
              <a:rPr lang="en-US" smtClean="0"/>
              <a:t>10/8/12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989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ECF2-4653-C343-A963-37D50D4274BD}" type="datetime1">
              <a:rPr lang="en-US" smtClean="0"/>
              <a:t>10/8/12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3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52952" y="274638"/>
            <a:ext cx="712148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7629A-1EC8-6E4B-9E2F-B7C4FD8D0655}" type="datetime1">
              <a:rPr lang="en-US" smtClean="0"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91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48593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3E6127FF-DF72-D041-8F29-920C53D7C5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ITERLogo_NoonYellow_GeneralSize.jpe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9278" y="65650"/>
            <a:ext cx="1548279" cy="737648"/>
          </a:xfrm>
          <a:prstGeom prst="rect">
            <a:avLst/>
          </a:prstGeom>
        </p:spPr>
      </p:pic>
      <p:pic>
        <p:nvPicPr>
          <p:cNvPr id="8" name="Picture 14" descr="usiter_for org chart pp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7885080" y="28760"/>
            <a:ext cx="1222910" cy="75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120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4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emf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emf"/><Relationship Id="rId9" Type="http://schemas.openxmlformats.org/officeDocument/2006/relationships/image" Target="../media/image37.emf"/><Relationship Id="rId1" Type="http://schemas.openxmlformats.org/officeDocument/2006/relationships/vmlDrawing" Target="../drawings/vmlDrawing1.vml"/><Relationship Id="rId2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4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emf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djohnson/Desktop/2012%20IAEA%20Talk%20DWJ/rcm_20120926_EPP3_animation/rcm_20120926_epp3_animation.avi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2615" y="341322"/>
            <a:ext cx="3872635" cy="5800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054100"/>
          </a:effec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257300"/>
            <a:ext cx="4889500" cy="24574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ITER Diagnostics – Technology and Integration Challenges </a:t>
            </a:r>
            <a:endParaRPr lang="en-US" sz="32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85800" y="3517900"/>
            <a:ext cx="4889500" cy="2111187"/>
          </a:xfrm>
        </p:spPr>
        <p:txBody>
          <a:bodyPr>
            <a:normAutofit fontScale="62500" lnSpcReduction="20000"/>
          </a:bodyPr>
          <a:lstStyle/>
          <a:p>
            <a:r>
              <a:rPr lang="en-GB" sz="2800" dirty="0"/>
              <a:t>D. </a:t>
            </a:r>
            <a:r>
              <a:rPr lang="en-GB" sz="2800" dirty="0" smtClean="0"/>
              <a:t>Johnson, </a:t>
            </a:r>
            <a:r>
              <a:rPr lang="en-US" sz="2800" dirty="0"/>
              <a:t>P. </a:t>
            </a:r>
            <a:r>
              <a:rPr lang="en-US" sz="2800" dirty="0" smtClean="0"/>
              <a:t>Andrew, </a:t>
            </a:r>
            <a:r>
              <a:rPr lang="en-US" sz="2800" dirty="0"/>
              <a:t>R. </a:t>
            </a:r>
            <a:r>
              <a:rPr lang="en-US" sz="2800" dirty="0" err="1" smtClean="0"/>
              <a:t>Barnsley</a:t>
            </a:r>
            <a:r>
              <a:rPr lang="en-US" sz="2800" dirty="0" smtClean="0"/>
              <a:t>, </a:t>
            </a:r>
            <a:r>
              <a:rPr lang="en-US" sz="2800" dirty="0"/>
              <a:t>L. </a:t>
            </a:r>
            <a:r>
              <a:rPr lang="en-US" sz="2800" dirty="0" err="1" smtClean="0"/>
              <a:t>Bertalot</a:t>
            </a:r>
            <a:r>
              <a:rPr lang="en-US" sz="2800" dirty="0" smtClean="0"/>
              <a:t>, D</a:t>
            </a:r>
            <a:r>
              <a:rPr lang="en-US" sz="2800" dirty="0"/>
              <a:t>. </a:t>
            </a:r>
            <a:r>
              <a:rPr lang="en-US" sz="2800" dirty="0" smtClean="0"/>
              <a:t>Bora, </a:t>
            </a:r>
            <a:r>
              <a:rPr lang="en-US" sz="2800" dirty="0"/>
              <a:t>J.M. </a:t>
            </a:r>
            <a:r>
              <a:rPr lang="en-US" sz="2800" dirty="0" err="1" smtClean="0"/>
              <a:t>Drevon</a:t>
            </a:r>
            <a:r>
              <a:rPr lang="en-US" sz="2800" dirty="0" smtClean="0"/>
              <a:t>, </a:t>
            </a:r>
            <a:r>
              <a:rPr lang="en-US" sz="2800" dirty="0"/>
              <a:t>T. </a:t>
            </a:r>
            <a:r>
              <a:rPr lang="en-US" sz="2800" dirty="0" smtClean="0"/>
              <a:t>Fang, </a:t>
            </a:r>
            <a:r>
              <a:rPr lang="en-GB" sz="2800" dirty="0"/>
              <a:t>R. </a:t>
            </a:r>
            <a:r>
              <a:rPr lang="en-GB" sz="2800" dirty="0" err="1" smtClean="0"/>
              <a:t>Feder</a:t>
            </a:r>
            <a:r>
              <a:rPr lang="en-GB" sz="2800" dirty="0" smtClean="0"/>
              <a:t>, </a:t>
            </a:r>
            <a:r>
              <a:rPr lang="en-US" sz="2800" dirty="0"/>
              <a:t>Y. </a:t>
            </a:r>
            <a:r>
              <a:rPr lang="en-US" sz="2800" dirty="0" err="1" smtClean="0"/>
              <a:t>Kusama</a:t>
            </a:r>
            <a:r>
              <a:rPr lang="en-US" sz="2800" dirty="0" smtClean="0"/>
              <a:t>, </a:t>
            </a:r>
            <a:r>
              <a:rPr lang="en-US" sz="2800" dirty="0"/>
              <a:t>H. G. </a:t>
            </a:r>
            <a:r>
              <a:rPr lang="en-US" sz="2800" dirty="0" smtClean="0"/>
              <a:t>Lee, </a:t>
            </a:r>
            <a:r>
              <a:rPr lang="en-US" sz="2800" dirty="0"/>
              <a:t>B. </a:t>
            </a:r>
            <a:r>
              <a:rPr lang="en-US" sz="2800" dirty="0" err="1" smtClean="0"/>
              <a:t>Levesy</a:t>
            </a:r>
            <a:r>
              <a:rPr lang="en-US" sz="2800" dirty="0" smtClean="0"/>
              <a:t>, </a:t>
            </a:r>
            <a:r>
              <a:rPr lang="en-GB" sz="2800" dirty="0"/>
              <a:t>D. </a:t>
            </a:r>
            <a:r>
              <a:rPr lang="en-GB" sz="2800" dirty="0" smtClean="0"/>
              <a:t>Loesser</a:t>
            </a:r>
            <a:r>
              <a:rPr lang="en-US" sz="2800" dirty="0" smtClean="0"/>
              <a:t>, </a:t>
            </a:r>
            <a:r>
              <a:rPr lang="en-US" sz="2800" dirty="0"/>
              <a:t>S. </a:t>
            </a:r>
            <a:r>
              <a:rPr lang="en-US" sz="2800" dirty="0" smtClean="0"/>
              <a:t>Pitcher, </a:t>
            </a:r>
            <a:r>
              <a:rPr lang="en-US" sz="2800" dirty="0"/>
              <a:t>R. </a:t>
            </a:r>
            <a:r>
              <a:rPr lang="en-US" sz="2800" dirty="0" err="1" smtClean="0"/>
              <a:t>Reichle</a:t>
            </a:r>
            <a:r>
              <a:rPr lang="en-US" sz="2800" dirty="0" smtClean="0"/>
              <a:t>, </a:t>
            </a:r>
            <a:r>
              <a:rPr lang="en-US" sz="2800" dirty="0"/>
              <a:t>V. </a:t>
            </a:r>
            <a:r>
              <a:rPr lang="en-US" sz="2800" dirty="0" err="1" smtClean="0"/>
              <a:t>Udintsev</a:t>
            </a:r>
            <a:r>
              <a:rPr lang="en-US" sz="2800" dirty="0" smtClean="0"/>
              <a:t>, </a:t>
            </a:r>
            <a:r>
              <a:rPr lang="en-GB" sz="2800" dirty="0"/>
              <a:t>P. </a:t>
            </a:r>
            <a:r>
              <a:rPr lang="en-GB" sz="2800" dirty="0" err="1" smtClean="0"/>
              <a:t>Vasu</a:t>
            </a:r>
            <a:r>
              <a:rPr lang="en-US" sz="2800" dirty="0" smtClean="0"/>
              <a:t>, </a:t>
            </a:r>
            <a:r>
              <a:rPr lang="en-US" sz="2800" dirty="0"/>
              <a:t>G. </a:t>
            </a:r>
            <a:r>
              <a:rPr lang="en-US" sz="2800" dirty="0" err="1" smtClean="0"/>
              <a:t>Vayakis</a:t>
            </a:r>
            <a:r>
              <a:rPr lang="en-US" sz="2800" dirty="0" smtClean="0"/>
              <a:t>, </a:t>
            </a:r>
            <a:r>
              <a:rPr lang="en-US" sz="2800" dirty="0"/>
              <a:t>C. </a:t>
            </a:r>
            <a:r>
              <a:rPr lang="en-US" sz="2800" dirty="0" smtClean="0"/>
              <a:t>Walker, </a:t>
            </a:r>
            <a:r>
              <a:rPr lang="en-US" sz="2800" dirty="0"/>
              <a:t>M. </a:t>
            </a:r>
            <a:r>
              <a:rPr lang="en-US" sz="2800" dirty="0" smtClean="0"/>
              <a:t>Walsh, </a:t>
            </a:r>
            <a:r>
              <a:rPr lang="en-US" sz="2800" dirty="0"/>
              <a:t>C. </a:t>
            </a:r>
            <a:r>
              <a:rPr lang="en-US" sz="2800" dirty="0" smtClean="0"/>
              <a:t>Watts, </a:t>
            </a:r>
            <a:r>
              <a:rPr lang="en-GB" sz="2800" dirty="0" smtClean="0"/>
              <a:t>A</a:t>
            </a:r>
            <a:r>
              <a:rPr lang="en-GB" sz="2800" dirty="0"/>
              <a:t>. </a:t>
            </a:r>
            <a:r>
              <a:rPr lang="en-GB" sz="2800" dirty="0" err="1" smtClean="0"/>
              <a:t>Zvonkov</a:t>
            </a:r>
            <a:r>
              <a:rPr lang="en-US" sz="2800" dirty="0" smtClean="0">
                <a:effectLst/>
              </a:rPr>
              <a:t> on behalf of ITER Organization and the Domestic Agencies</a:t>
            </a:r>
          </a:p>
          <a:p>
            <a:endParaRPr lang="en-US" sz="2800" dirty="0" smtClean="0"/>
          </a:p>
          <a:p>
            <a:r>
              <a:rPr lang="en-US" sz="2240" dirty="0" smtClean="0"/>
              <a:t>“The views and opinions expressed herein do not necessarily reflect those of the ITER Organization”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6" name="Oval 5"/>
          <p:cNvSpPr/>
          <p:nvPr/>
        </p:nvSpPr>
        <p:spPr>
          <a:xfrm>
            <a:off x="6850627" y="4094715"/>
            <a:ext cx="1289791" cy="6475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5352359"/>
      </p:ext>
    </p:extLst>
  </p:cSld>
  <p:clrMapOvr>
    <a:masterClrMapping/>
  </p:clrMapOvr>
  <p:transition spd="slow" advTm="3231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343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Radiation-Tolerant Inductive Sensors</a:t>
            </a:r>
            <a:endParaRPr lang="en-US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1" y="1283062"/>
            <a:ext cx="5650802" cy="5073333"/>
          </a:xfrm>
        </p:spPr>
        <p:txBody>
          <a:bodyPr>
            <a:normAutofit/>
          </a:bodyPr>
          <a:lstStyle/>
          <a:p>
            <a:r>
              <a:rPr lang="en-US" dirty="0" smtClean="0"/>
              <a:t>Discrete s</a:t>
            </a:r>
            <a:r>
              <a:rPr lang="en-US" dirty="0" smtClean="0"/>
              <a:t>ensors </a:t>
            </a:r>
            <a:r>
              <a:rPr lang="en-US" dirty="0" smtClean="0"/>
              <a:t>made of MI cable are unsuitable for some locations due to noise from RIEMF and RITES.</a:t>
            </a:r>
          </a:p>
          <a:p>
            <a:r>
              <a:rPr lang="en-US" dirty="0" smtClean="0"/>
              <a:t>The latter drives designs to miniaturization to avoid temperature gradients from nuclear heating.</a:t>
            </a:r>
          </a:p>
          <a:p>
            <a:r>
              <a:rPr lang="en-US" dirty="0" smtClean="0"/>
              <a:t>Coils made from Low-Temperature Co-Fired Ceramic (LTCC) are being developed.</a:t>
            </a:r>
          </a:p>
          <a:p>
            <a:r>
              <a:rPr lang="en-US" dirty="0" smtClean="0"/>
              <a:t>With proper mounting, such sensors</a:t>
            </a:r>
            <a:r>
              <a:rPr lang="en-US" dirty="0" smtClean="0"/>
              <a:t> can be kept at temperatures </a:t>
            </a:r>
            <a:r>
              <a:rPr lang="en-US" dirty="0" smtClean="0"/>
              <a:t>uniform to within &lt; 1°K, adequate for suppression of noise due to RITES.</a:t>
            </a:r>
          </a:p>
          <a:p>
            <a:r>
              <a:rPr lang="en-US" dirty="0" smtClean="0"/>
              <a:t>Mounts can be remote-handled, and incorporate short thermal conduction paths, metrology points, and a connector for sensor leads.</a:t>
            </a:r>
            <a:endParaRPr lang="en-US" dirty="0"/>
          </a:p>
        </p:txBody>
      </p:sp>
      <p:pic>
        <p:nvPicPr>
          <p:cNvPr id="5" name="Picture 7" descr="Standard Base Plate with Pick Up Coil I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0793" y="4279692"/>
            <a:ext cx="2386332" cy="228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25499"/>
          <a:stretch/>
        </p:blipFill>
        <p:spPr bwMode="auto">
          <a:xfrm>
            <a:off x="6291308" y="769324"/>
            <a:ext cx="2395492" cy="1724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8227" r="15346"/>
          <a:stretch/>
        </p:blipFill>
        <p:spPr bwMode="auto">
          <a:xfrm rot="16200000">
            <a:off x="6631498" y="2276759"/>
            <a:ext cx="1715114" cy="23954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6987290" y="6562270"/>
            <a:ext cx="17698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</a:rPr>
              <a:t>S. </a:t>
            </a:r>
            <a:r>
              <a:rPr lang="en-US" sz="1200" dirty="0" err="1" smtClean="0">
                <a:solidFill>
                  <a:srgbClr val="FF6600"/>
                </a:solidFill>
              </a:rPr>
              <a:t>Peruzzo</a:t>
            </a:r>
            <a:r>
              <a:rPr lang="en-US" sz="1200" dirty="0" smtClean="0">
                <a:solidFill>
                  <a:srgbClr val="FF6600"/>
                </a:solidFill>
              </a:rPr>
              <a:t>, </a:t>
            </a:r>
            <a:r>
              <a:rPr lang="en-US" sz="1200" dirty="0" err="1" smtClean="0">
                <a:solidFill>
                  <a:srgbClr val="FF6600"/>
                </a:solidFill>
              </a:rPr>
              <a:t>Consorzio</a:t>
            </a:r>
            <a:r>
              <a:rPr lang="en-US" sz="1200" dirty="0" smtClean="0">
                <a:solidFill>
                  <a:srgbClr val="FF6600"/>
                </a:solidFill>
              </a:rPr>
              <a:t> RFX</a:t>
            </a:r>
            <a:endParaRPr lang="en-US" sz="1200" dirty="0">
              <a:solidFill>
                <a:srgbClr val="FF66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0055260"/>
      </p:ext>
    </p:extLst>
  </p:cSld>
  <p:clrMapOvr>
    <a:masterClrMapping/>
  </p:clrMapOvr>
  <p:transition spd="slow" advTm="88816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060"/>
            <a:ext cx="8229600" cy="52185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Impacts of High Electron Temperatures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15552" y="1069372"/>
            <a:ext cx="5218407" cy="547747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At the high temperatures expected for ITER, relativistic effects are important.</a:t>
            </a:r>
          </a:p>
          <a:p>
            <a:pPr lvl="1"/>
            <a:r>
              <a:rPr lang="en-US" dirty="0" smtClean="0"/>
              <a:t>at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=25 </a:t>
            </a:r>
            <a:r>
              <a:rPr lang="en-US" dirty="0" err="1" smtClean="0"/>
              <a:t>keV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/(m</a:t>
            </a:r>
            <a:r>
              <a:rPr lang="en-US" baseline="-25000" dirty="0" smtClean="0"/>
              <a:t>e</a:t>
            </a:r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r>
              <a:rPr lang="en-US" dirty="0" smtClean="0"/>
              <a:t>) ≈ .05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For the </a:t>
            </a:r>
            <a:r>
              <a:rPr lang="en-US" dirty="0" err="1" smtClean="0"/>
              <a:t>poloidal</a:t>
            </a:r>
            <a:r>
              <a:rPr lang="en-US" dirty="0" smtClean="0"/>
              <a:t> and </a:t>
            </a:r>
            <a:r>
              <a:rPr lang="en-US" dirty="0" err="1" smtClean="0"/>
              <a:t>toroidal</a:t>
            </a:r>
            <a:r>
              <a:rPr lang="en-US" dirty="0" smtClean="0"/>
              <a:t> interferometer/</a:t>
            </a:r>
            <a:r>
              <a:rPr lang="en-US" dirty="0" err="1" smtClean="0"/>
              <a:t>polarimeter</a:t>
            </a:r>
            <a:r>
              <a:rPr lang="en-US" dirty="0" smtClean="0"/>
              <a:t> diagnostics</a:t>
            </a:r>
            <a:r>
              <a:rPr lang="en-US" dirty="0"/>
              <a:t>,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 smtClean="0"/>
              <a:t> along the sightline will be needed for high precision.</a:t>
            </a:r>
          </a:p>
          <a:p>
            <a:pPr lvl="1"/>
            <a:r>
              <a:rPr lang="en-US" dirty="0" smtClean="0"/>
              <a:t>will complicate real-time density control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Relativistic effects severely impact the X-mode cutoff contours for </a:t>
            </a:r>
            <a:r>
              <a:rPr lang="en-US" dirty="0"/>
              <a:t>the low-field-side </a:t>
            </a:r>
            <a:r>
              <a:rPr lang="en-US" dirty="0" err="1" smtClean="0"/>
              <a:t>reflectometer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Complicates strategy to obtain robust reflected signal</a:t>
            </a:r>
          </a:p>
          <a:p>
            <a:pPr lvl="1"/>
            <a:r>
              <a:rPr lang="en-US" dirty="0" smtClean="0"/>
              <a:t>Also complicates data interpretation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906581" y="787880"/>
            <a:ext cx="2641694" cy="2588151"/>
            <a:chOff x="5822041" y="957629"/>
            <a:chExt cx="2775963" cy="2719699"/>
          </a:xfrm>
        </p:grpSpPr>
        <p:grpSp>
          <p:nvGrpSpPr>
            <p:cNvPr id="4" name="Group 3"/>
            <p:cNvGrpSpPr/>
            <p:nvPr/>
          </p:nvGrpSpPr>
          <p:grpSpPr>
            <a:xfrm>
              <a:off x="5866200" y="1480239"/>
              <a:ext cx="2731804" cy="1968177"/>
              <a:chOff x="4154157" y="1548511"/>
              <a:chExt cx="4286458" cy="308825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12462" t="84188" r="13966" b="2214"/>
              <a:stretch/>
            </p:blipFill>
            <p:spPr>
              <a:xfrm>
                <a:off x="4401115" y="3835438"/>
                <a:ext cx="3774905" cy="801328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/>
              <a:srcRect l="6740" t="59576" r="9716" b="26054"/>
              <a:stretch/>
            </p:blipFill>
            <p:spPr>
              <a:xfrm>
                <a:off x="4154157" y="2772133"/>
                <a:ext cx="4286458" cy="846776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/>
              <a:srcRect l="10990" t="15677" r="10280" b="68456"/>
              <a:stretch/>
            </p:blipFill>
            <p:spPr>
              <a:xfrm>
                <a:off x="4401115" y="1548511"/>
                <a:ext cx="4039500" cy="934982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6142629" y="957629"/>
              <a:ext cx="22867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FF"/>
                  </a:solidFill>
                </a:rPr>
                <a:t>Two-Color Interferometer/</a:t>
              </a:r>
              <a:r>
                <a:rPr lang="en-US" sz="1400" dirty="0" err="1" smtClean="0">
                  <a:solidFill>
                    <a:srgbClr val="0000FF"/>
                  </a:solidFill>
                </a:rPr>
                <a:t>Polarimeter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22041" y="2034458"/>
              <a:ext cx="8110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Phase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61210" y="3400329"/>
              <a:ext cx="1406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Faraday Rotation</a:t>
              </a:r>
              <a:endParaRPr lang="en-US" sz="1200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7035418" y="1480849"/>
              <a:ext cx="559564" cy="682022"/>
            </a:xfrm>
            <a:prstGeom prst="ellipse">
              <a:avLst/>
            </a:prstGeom>
            <a:solidFill>
              <a:schemeClr val="accent1">
                <a:tint val="100000"/>
                <a:shade val="100000"/>
                <a:satMod val="130000"/>
                <a:alpha val="1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041705" y="2175447"/>
              <a:ext cx="559564" cy="682022"/>
            </a:xfrm>
            <a:prstGeom prst="ellipse">
              <a:avLst/>
            </a:prstGeom>
            <a:solidFill>
              <a:schemeClr val="accent1">
                <a:tint val="100000"/>
                <a:shade val="100000"/>
                <a:satMod val="130000"/>
                <a:alpha val="1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198880" y="2863758"/>
              <a:ext cx="559564" cy="682022"/>
            </a:xfrm>
            <a:prstGeom prst="ellipse">
              <a:avLst/>
            </a:prstGeom>
            <a:solidFill>
              <a:schemeClr val="accent1">
                <a:tint val="100000"/>
                <a:shade val="100000"/>
                <a:satMod val="130000"/>
                <a:alpha val="1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44711" y="3513866"/>
            <a:ext cx="2999289" cy="3274976"/>
            <a:chOff x="6288745" y="3513866"/>
            <a:chExt cx="2999289" cy="327497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t="7654"/>
            <a:stretch/>
          </p:blipFill>
          <p:spPr>
            <a:xfrm>
              <a:off x="6385076" y="3961072"/>
              <a:ext cx="2138257" cy="282777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288745" y="3513866"/>
              <a:ext cx="22867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FF"/>
                  </a:solidFill>
                </a:rPr>
                <a:t>LFS </a:t>
              </a:r>
              <a:r>
                <a:rPr lang="en-US" sz="1400" dirty="0" err="1" smtClean="0">
                  <a:solidFill>
                    <a:srgbClr val="0000FF"/>
                  </a:solidFill>
                </a:rPr>
                <a:t>Reflectometer</a:t>
              </a:r>
              <a:r>
                <a:rPr lang="en-US" sz="1400" dirty="0" smtClean="0">
                  <a:solidFill>
                    <a:srgbClr val="0000FF"/>
                  </a:solidFill>
                </a:rPr>
                <a:t> </a:t>
              </a:r>
            </a:p>
            <a:p>
              <a:pPr algn="ctr"/>
              <a:r>
                <a:rPr lang="en-US" sz="1400" dirty="0" smtClean="0">
                  <a:solidFill>
                    <a:srgbClr val="0000FF"/>
                  </a:solidFill>
                </a:rPr>
                <a:t>(X-mode)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118606" y="4239994"/>
              <a:ext cx="1169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Scenario 2</a:t>
              </a:r>
            </a:p>
            <a:p>
              <a:pPr algn="ctr"/>
              <a:r>
                <a:rPr lang="en-US" sz="1200" dirty="0" smtClean="0"/>
                <a:t>Flat n</a:t>
              </a:r>
              <a:r>
                <a:rPr lang="en-US" sz="1200" baseline="-25000" dirty="0" smtClean="0"/>
                <a:t>e</a:t>
              </a:r>
              <a:r>
                <a:rPr lang="en-US" sz="1200" dirty="0" smtClean="0"/>
                <a:t>(r)</a:t>
              </a:r>
            </a:p>
            <a:p>
              <a:pPr algn="ctr"/>
              <a:r>
                <a:rPr lang="en-US" sz="1200" dirty="0" err="1" smtClean="0"/>
                <a:t>T</a:t>
              </a:r>
              <a:r>
                <a:rPr lang="en-US" sz="1200" baseline="-25000" dirty="0" err="1" smtClean="0"/>
                <a:t>e</a:t>
              </a:r>
              <a:r>
                <a:rPr lang="en-US" sz="1200" dirty="0" smtClean="0"/>
                <a:t>(0)=25 </a:t>
              </a:r>
              <a:r>
                <a:rPr lang="en-US" sz="1200" dirty="0" err="1" smtClean="0"/>
                <a:t>keV</a:t>
              </a:r>
              <a:endParaRPr lang="en-US" sz="1200" dirty="0"/>
            </a:p>
          </p:txBody>
        </p:sp>
      </p:grpSp>
      <p:sp>
        <p:nvSpPr>
          <p:cNvPr id="22" name="Freeform 21"/>
          <p:cNvSpPr/>
          <p:nvPr/>
        </p:nvSpPr>
        <p:spPr>
          <a:xfrm>
            <a:off x="7815691" y="4791075"/>
            <a:ext cx="57988" cy="847725"/>
          </a:xfrm>
          <a:custGeom>
            <a:avLst/>
            <a:gdLst>
              <a:gd name="connsiteX0" fmla="*/ 0 w 57988"/>
              <a:gd name="connsiteY0" fmla="*/ 0 h 847725"/>
              <a:gd name="connsiteX1" fmla="*/ 34925 w 57988"/>
              <a:gd name="connsiteY1" fmla="*/ 85725 h 847725"/>
              <a:gd name="connsiteX2" fmla="*/ 50800 w 57988"/>
              <a:gd name="connsiteY2" fmla="*/ 139700 h 847725"/>
              <a:gd name="connsiteX3" fmla="*/ 53975 w 57988"/>
              <a:gd name="connsiteY3" fmla="*/ 247650 h 847725"/>
              <a:gd name="connsiteX4" fmla="*/ 57150 w 57988"/>
              <a:gd name="connsiteY4" fmla="*/ 422275 h 847725"/>
              <a:gd name="connsiteX5" fmla="*/ 57150 w 57988"/>
              <a:gd name="connsiteY5" fmla="*/ 596900 h 847725"/>
              <a:gd name="connsiteX6" fmla="*/ 47625 w 57988"/>
              <a:gd name="connsiteY6" fmla="*/ 711200 h 847725"/>
              <a:gd name="connsiteX7" fmla="*/ 28575 w 57988"/>
              <a:gd name="connsiteY7" fmla="*/ 777875 h 847725"/>
              <a:gd name="connsiteX8" fmla="*/ 0 w 57988"/>
              <a:gd name="connsiteY8" fmla="*/ 847725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88" h="847725">
                <a:moveTo>
                  <a:pt x="0" y="0"/>
                </a:moveTo>
                <a:cubicBezTo>
                  <a:pt x="13229" y="31221"/>
                  <a:pt x="26458" y="62442"/>
                  <a:pt x="34925" y="85725"/>
                </a:cubicBezTo>
                <a:cubicBezTo>
                  <a:pt x="43392" y="109008"/>
                  <a:pt x="47625" y="112712"/>
                  <a:pt x="50800" y="139700"/>
                </a:cubicBezTo>
                <a:cubicBezTo>
                  <a:pt x="53975" y="166688"/>
                  <a:pt x="52917" y="200554"/>
                  <a:pt x="53975" y="247650"/>
                </a:cubicBezTo>
                <a:cubicBezTo>
                  <a:pt x="55033" y="294746"/>
                  <a:pt x="56621" y="364067"/>
                  <a:pt x="57150" y="422275"/>
                </a:cubicBezTo>
                <a:cubicBezTo>
                  <a:pt x="57679" y="480483"/>
                  <a:pt x="58737" y="548746"/>
                  <a:pt x="57150" y="596900"/>
                </a:cubicBezTo>
                <a:cubicBezTo>
                  <a:pt x="55563" y="645054"/>
                  <a:pt x="52388" y="681038"/>
                  <a:pt x="47625" y="711200"/>
                </a:cubicBezTo>
                <a:cubicBezTo>
                  <a:pt x="42863" y="741363"/>
                  <a:pt x="36513" y="755121"/>
                  <a:pt x="28575" y="777875"/>
                </a:cubicBezTo>
                <a:cubicBezTo>
                  <a:pt x="20638" y="800629"/>
                  <a:pt x="0" y="847725"/>
                  <a:pt x="0" y="84772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872841" y="5374957"/>
            <a:ext cx="669925" cy="51118"/>
            <a:chOff x="7872841" y="5374957"/>
            <a:chExt cx="669925" cy="51118"/>
          </a:xfrm>
        </p:grpSpPr>
        <p:cxnSp>
          <p:nvCxnSpPr>
            <p:cNvPr id="24" name="Straight Arrow Connector 23"/>
            <p:cNvCxnSpPr>
              <a:stCxn id="14" idx="3"/>
              <a:endCxn id="22" idx="5"/>
            </p:cNvCxnSpPr>
            <p:nvPr/>
          </p:nvCxnSpPr>
          <p:spPr>
            <a:xfrm flipH="1">
              <a:off x="7872841" y="5374957"/>
              <a:ext cx="506458" cy="130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7876316" y="5387975"/>
              <a:ext cx="666450" cy="381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Freeform 20"/>
          <p:cNvSpPr/>
          <p:nvPr/>
        </p:nvSpPr>
        <p:spPr>
          <a:xfrm>
            <a:off x="7634485" y="4775200"/>
            <a:ext cx="155806" cy="885825"/>
          </a:xfrm>
          <a:custGeom>
            <a:avLst/>
            <a:gdLst>
              <a:gd name="connsiteX0" fmla="*/ 155806 w 155806"/>
              <a:gd name="connsiteY0" fmla="*/ 0 h 885825"/>
              <a:gd name="connsiteX1" fmla="*/ 133581 w 155806"/>
              <a:gd name="connsiteY1" fmla="*/ 152400 h 885825"/>
              <a:gd name="connsiteX2" fmla="*/ 98656 w 155806"/>
              <a:gd name="connsiteY2" fmla="*/ 263525 h 885825"/>
              <a:gd name="connsiteX3" fmla="*/ 47856 w 155806"/>
              <a:gd name="connsiteY3" fmla="*/ 336550 h 885825"/>
              <a:gd name="connsiteX4" fmla="*/ 12931 w 155806"/>
              <a:gd name="connsiteY4" fmla="*/ 377825 h 885825"/>
              <a:gd name="connsiteX5" fmla="*/ 231 w 155806"/>
              <a:gd name="connsiteY5" fmla="*/ 403225 h 885825"/>
              <a:gd name="connsiteX6" fmla="*/ 6581 w 155806"/>
              <a:gd name="connsiteY6" fmla="*/ 463550 h 885825"/>
              <a:gd name="connsiteX7" fmla="*/ 28806 w 155806"/>
              <a:gd name="connsiteY7" fmla="*/ 511175 h 885825"/>
              <a:gd name="connsiteX8" fmla="*/ 82781 w 155806"/>
              <a:gd name="connsiteY8" fmla="*/ 593725 h 885825"/>
              <a:gd name="connsiteX9" fmla="*/ 114531 w 155806"/>
              <a:gd name="connsiteY9" fmla="*/ 679450 h 885825"/>
              <a:gd name="connsiteX10" fmla="*/ 139931 w 155806"/>
              <a:gd name="connsiteY10" fmla="*/ 781050 h 885825"/>
              <a:gd name="connsiteX11" fmla="*/ 146281 w 155806"/>
              <a:gd name="connsiteY11" fmla="*/ 844550 h 885825"/>
              <a:gd name="connsiteX12" fmla="*/ 149456 w 155806"/>
              <a:gd name="connsiteY12" fmla="*/ 885825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806" h="885825">
                <a:moveTo>
                  <a:pt x="155806" y="0"/>
                </a:moveTo>
                <a:cubicBezTo>
                  <a:pt x="149456" y="54239"/>
                  <a:pt x="143106" y="108479"/>
                  <a:pt x="133581" y="152400"/>
                </a:cubicBezTo>
                <a:cubicBezTo>
                  <a:pt x="124056" y="196321"/>
                  <a:pt x="112943" y="232833"/>
                  <a:pt x="98656" y="263525"/>
                </a:cubicBezTo>
                <a:cubicBezTo>
                  <a:pt x="84369" y="294217"/>
                  <a:pt x="62143" y="317500"/>
                  <a:pt x="47856" y="336550"/>
                </a:cubicBezTo>
                <a:cubicBezTo>
                  <a:pt x="33568" y="355600"/>
                  <a:pt x="20868" y="366713"/>
                  <a:pt x="12931" y="377825"/>
                </a:cubicBezTo>
                <a:cubicBezTo>
                  <a:pt x="4993" y="388938"/>
                  <a:pt x="1289" y="388938"/>
                  <a:pt x="231" y="403225"/>
                </a:cubicBezTo>
                <a:cubicBezTo>
                  <a:pt x="-827" y="417512"/>
                  <a:pt x="1818" y="445558"/>
                  <a:pt x="6581" y="463550"/>
                </a:cubicBezTo>
                <a:cubicBezTo>
                  <a:pt x="11343" y="481542"/>
                  <a:pt x="16106" y="489479"/>
                  <a:pt x="28806" y="511175"/>
                </a:cubicBezTo>
                <a:cubicBezTo>
                  <a:pt x="41506" y="532871"/>
                  <a:pt x="68493" y="565679"/>
                  <a:pt x="82781" y="593725"/>
                </a:cubicBezTo>
                <a:cubicBezTo>
                  <a:pt x="97068" y="621771"/>
                  <a:pt x="105006" y="648229"/>
                  <a:pt x="114531" y="679450"/>
                </a:cubicBezTo>
                <a:cubicBezTo>
                  <a:pt x="124056" y="710671"/>
                  <a:pt x="134639" y="753533"/>
                  <a:pt x="139931" y="781050"/>
                </a:cubicBezTo>
                <a:cubicBezTo>
                  <a:pt x="145223" y="808567"/>
                  <a:pt x="144694" y="827088"/>
                  <a:pt x="146281" y="844550"/>
                </a:cubicBezTo>
                <a:cubicBezTo>
                  <a:pt x="147868" y="862012"/>
                  <a:pt x="149456" y="885825"/>
                  <a:pt x="149456" y="885825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7741825" y="4879676"/>
            <a:ext cx="806450" cy="504825"/>
            <a:chOff x="7741825" y="4886325"/>
            <a:chExt cx="806450" cy="504825"/>
          </a:xfrm>
        </p:grpSpPr>
        <p:cxnSp>
          <p:nvCxnSpPr>
            <p:cNvPr id="30" name="Straight Arrow Connector 29"/>
            <p:cNvCxnSpPr/>
            <p:nvPr/>
          </p:nvCxnSpPr>
          <p:spPr>
            <a:xfrm flipH="1">
              <a:off x="7741825" y="5378132"/>
              <a:ext cx="642983" cy="1301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7754832" y="4886325"/>
              <a:ext cx="793443" cy="5048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7974572" y="6546850"/>
            <a:ext cx="12105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</a:rPr>
              <a:t>T. Peebles, UCLA</a:t>
            </a:r>
            <a:endParaRPr lang="en-US" sz="1200" dirty="0">
              <a:solidFill>
                <a:srgbClr val="FF6600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11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934175"/>
      </p:ext>
    </p:extLst>
  </p:cSld>
  <p:clrMapOvr>
    <a:masterClrMapping/>
  </p:clrMapOvr>
  <p:transition spd="slow" advTm="107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/>
          <p:cNvGrpSpPr/>
          <p:nvPr/>
        </p:nvGrpSpPr>
        <p:grpSpPr>
          <a:xfrm>
            <a:off x="2034309" y="2699243"/>
            <a:ext cx="6871769" cy="3618405"/>
            <a:chOff x="2034309" y="2699243"/>
            <a:chExt cx="6871769" cy="3618405"/>
          </a:xfrm>
        </p:grpSpPr>
        <p:sp>
          <p:nvSpPr>
            <p:cNvPr id="45" name="Rectangle 44"/>
            <p:cNvSpPr/>
            <p:nvPr/>
          </p:nvSpPr>
          <p:spPr>
            <a:xfrm>
              <a:off x="3460710" y="3044124"/>
              <a:ext cx="1722957" cy="161221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Arrow 4"/>
            <p:cNvSpPr/>
            <p:nvPr/>
          </p:nvSpPr>
          <p:spPr>
            <a:xfrm>
              <a:off x="5183667" y="3300039"/>
              <a:ext cx="2173336" cy="192481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48693" y="2998428"/>
              <a:ext cx="1020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Splitter Box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24" name="Down Arrow 23"/>
            <p:cNvSpPr/>
            <p:nvPr/>
          </p:nvSpPr>
          <p:spPr>
            <a:xfrm>
              <a:off x="7462106" y="3570213"/>
              <a:ext cx="181426" cy="801053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375029" y="3141890"/>
              <a:ext cx="8643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O-mode</a:t>
              </a:r>
            </a:p>
            <a:p>
              <a:pPr algn="ctr"/>
              <a:r>
                <a:rPr lang="en-US" sz="1200" dirty="0" smtClean="0"/>
                <a:t>waveguide </a:t>
              </a:r>
              <a:endParaRPr lang="en-US" sz="1200" dirty="0"/>
            </a:p>
          </p:txBody>
        </p:sp>
        <p:sp>
          <p:nvSpPr>
            <p:cNvPr id="100" name="Right Arrow 99"/>
            <p:cNvSpPr/>
            <p:nvPr/>
          </p:nvSpPr>
          <p:spPr>
            <a:xfrm>
              <a:off x="5200203" y="4369450"/>
              <a:ext cx="996463" cy="171096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299001" y="4218633"/>
              <a:ext cx="8643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X-mode</a:t>
              </a:r>
            </a:p>
            <a:p>
              <a:pPr algn="ctr"/>
              <a:r>
                <a:rPr lang="en-US" sz="1200" dirty="0" smtClean="0"/>
                <a:t>waveguide</a:t>
              </a:r>
              <a:endParaRPr lang="en-US" sz="1200" dirty="0"/>
            </a:p>
          </p:txBody>
        </p:sp>
        <p:cxnSp>
          <p:nvCxnSpPr>
            <p:cNvPr id="154" name="Straight Connector 153"/>
            <p:cNvCxnSpPr/>
            <p:nvPr/>
          </p:nvCxnSpPr>
          <p:spPr>
            <a:xfrm>
              <a:off x="7578220" y="5382964"/>
              <a:ext cx="0" cy="3921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6889852" y="5105965"/>
              <a:ext cx="1256324" cy="18466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tIns="0" bIns="0" rtlCol="0" anchor="ctr" anchorCtr="0">
              <a:spAutoFit/>
            </a:bodyPr>
            <a:lstStyle/>
            <a:p>
              <a:r>
                <a:rPr lang="en-US" sz="1200" dirty="0" smtClean="0"/>
                <a:t>WR-4, -5, -6 or -8</a:t>
              </a:r>
            </a:p>
          </p:txBody>
        </p:sp>
        <p:cxnSp>
          <p:nvCxnSpPr>
            <p:cNvPr id="167" name="Straight Connector 166"/>
            <p:cNvCxnSpPr/>
            <p:nvPr/>
          </p:nvCxnSpPr>
          <p:spPr>
            <a:xfrm>
              <a:off x="3124957" y="5761761"/>
              <a:ext cx="444378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4" name="Group 173"/>
            <p:cNvGrpSpPr/>
            <p:nvPr/>
          </p:nvGrpSpPr>
          <p:grpSpPr>
            <a:xfrm>
              <a:off x="2970630" y="5521820"/>
              <a:ext cx="462948" cy="462948"/>
              <a:chOff x="303316" y="3397763"/>
              <a:chExt cx="462948" cy="462948"/>
            </a:xfrm>
            <a:solidFill>
              <a:srgbClr val="FF0000"/>
            </a:solidFill>
          </p:grpSpPr>
          <p:sp>
            <p:nvSpPr>
              <p:cNvPr id="175" name="Quad Arrow 174"/>
              <p:cNvSpPr/>
              <p:nvPr/>
            </p:nvSpPr>
            <p:spPr>
              <a:xfrm rot="2700000">
                <a:off x="343980" y="3435039"/>
                <a:ext cx="381620" cy="388396"/>
              </a:xfrm>
              <a:prstGeom prst="quadArrow">
                <a:avLst>
                  <a:gd name="adj1" fmla="val 13064"/>
                  <a:gd name="adj2" fmla="val 50000"/>
                  <a:gd name="adj3" fmla="val 0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Donut 175"/>
              <p:cNvSpPr/>
              <p:nvPr/>
            </p:nvSpPr>
            <p:spPr>
              <a:xfrm>
                <a:off x="303316" y="3397763"/>
                <a:ext cx="462948" cy="462948"/>
              </a:xfrm>
              <a:prstGeom prst="donut">
                <a:avLst>
                  <a:gd name="adj" fmla="val 8784"/>
                </a:avLst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7" name="TextBox 176"/>
            <p:cNvSpPr txBox="1"/>
            <p:nvPr/>
          </p:nvSpPr>
          <p:spPr>
            <a:xfrm>
              <a:off x="2892504" y="6025536"/>
              <a:ext cx="5484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Mixer</a:t>
              </a:r>
            </a:p>
          </p:txBody>
        </p:sp>
        <p:cxnSp>
          <p:nvCxnSpPr>
            <p:cNvPr id="178" name="Straight Connector 177"/>
            <p:cNvCxnSpPr/>
            <p:nvPr/>
          </p:nvCxnSpPr>
          <p:spPr>
            <a:xfrm flipH="1" flipV="1">
              <a:off x="2034309" y="5754864"/>
              <a:ext cx="936321" cy="1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Can 178"/>
            <p:cNvSpPr/>
            <p:nvPr/>
          </p:nvSpPr>
          <p:spPr>
            <a:xfrm rot="16200000">
              <a:off x="2406130" y="5582658"/>
              <a:ext cx="88021" cy="341443"/>
            </a:xfrm>
            <a:prstGeom prst="can">
              <a:avLst/>
            </a:prstGeom>
            <a:solidFill>
              <a:srgbClr val="FF00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 smtClean="0"/>
            </a:p>
            <a:p>
              <a:pPr algn="r"/>
              <a:endParaRPr lang="en-US" dirty="0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2155067" y="5855983"/>
              <a:ext cx="5077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IF</a:t>
              </a:r>
            </a:p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Filter</a:t>
              </a:r>
            </a:p>
          </p:txBody>
        </p:sp>
        <p:sp>
          <p:nvSpPr>
            <p:cNvPr id="4" name="Octagon 3"/>
            <p:cNvSpPr/>
            <p:nvPr/>
          </p:nvSpPr>
          <p:spPr>
            <a:xfrm>
              <a:off x="7365367" y="3195309"/>
              <a:ext cx="374904" cy="374904"/>
            </a:xfrm>
            <a:prstGeom prst="octagon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184867" y="2699243"/>
              <a:ext cx="7677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Switch or </a:t>
              </a:r>
            </a:p>
            <a:p>
              <a:pPr algn="ctr"/>
              <a:r>
                <a:rPr lang="en-US" sz="1200" dirty="0" smtClean="0"/>
                <a:t>splitter</a:t>
              </a:r>
              <a:endParaRPr lang="en-US" sz="1200" dirty="0"/>
            </a:p>
          </p:txBody>
        </p:sp>
        <p:sp>
          <p:nvSpPr>
            <p:cNvPr id="80" name="Right Arrow 79"/>
            <p:cNvSpPr/>
            <p:nvPr/>
          </p:nvSpPr>
          <p:spPr>
            <a:xfrm>
              <a:off x="7740271" y="3312662"/>
              <a:ext cx="924235" cy="15548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074525" y="2843113"/>
              <a:ext cx="8315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To </a:t>
              </a:r>
            </a:p>
            <a:p>
              <a:pPr algn="ctr"/>
              <a:r>
                <a:rPr lang="en-US" sz="1200" dirty="0" smtClean="0"/>
                <a:t>Michelson</a:t>
              </a:r>
              <a:endParaRPr lang="en-US" sz="12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963073" y="3902490"/>
              <a:ext cx="1111452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pPr algn="ctr"/>
              <a:r>
                <a:rPr lang="en-US" sz="1200" dirty="0" smtClean="0"/>
                <a:t>To Radiometer</a:t>
              </a:r>
              <a:endParaRPr lang="en-US" sz="1200" dirty="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7342786" y="4366062"/>
              <a:ext cx="424495" cy="409919"/>
            </a:xfrm>
            <a:prstGeom prst="rect">
              <a:avLst/>
            </a:prstGeom>
            <a:solidFill>
              <a:srgbClr val="3366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Notched Right Arrow 84"/>
            <p:cNvSpPr/>
            <p:nvPr/>
          </p:nvSpPr>
          <p:spPr>
            <a:xfrm>
              <a:off x="7767281" y="4510776"/>
              <a:ext cx="452934" cy="138189"/>
            </a:xfrm>
            <a:prstGeom prst="notchedRightArrow">
              <a:avLst/>
            </a:prstGeom>
            <a:solidFill>
              <a:srgbClr val="BB38AF"/>
            </a:solidFill>
            <a:ln>
              <a:solidFill>
                <a:srgbClr val="BB38A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Notched Right Arrow 85"/>
            <p:cNvSpPr/>
            <p:nvPr/>
          </p:nvSpPr>
          <p:spPr>
            <a:xfrm rot="5400000">
              <a:off x="7431270" y="4837688"/>
              <a:ext cx="267595" cy="138189"/>
            </a:xfrm>
            <a:prstGeom prst="notchedRightArrow">
              <a:avLst/>
            </a:prstGeom>
            <a:solidFill>
              <a:srgbClr val="BB38AF"/>
            </a:solidFill>
            <a:ln>
              <a:solidFill>
                <a:srgbClr val="BB38A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Notched Right Arrow 86"/>
            <p:cNvSpPr/>
            <p:nvPr/>
          </p:nvSpPr>
          <p:spPr>
            <a:xfrm rot="10800000">
              <a:off x="6889852" y="4510776"/>
              <a:ext cx="452934" cy="138189"/>
            </a:xfrm>
            <a:prstGeom prst="notchedRightArrow">
              <a:avLst/>
            </a:prstGeom>
            <a:solidFill>
              <a:srgbClr val="BB38AF"/>
            </a:solidFill>
            <a:ln>
              <a:solidFill>
                <a:srgbClr val="BB38A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472395" y="4239556"/>
              <a:ext cx="902811" cy="184666"/>
            </a:xfrm>
            <a:prstGeom prst="rect">
              <a:avLst/>
            </a:prstGeom>
            <a:noFill/>
          </p:spPr>
          <p:txBody>
            <a:bodyPr wrap="none" tIns="0" bIns="0" rtlCol="0">
              <a:spAutoFit/>
            </a:bodyPr>
            <a:lstStyle/>
            <a:p>
              <a:pPr algn="ctr"/>
              <a:r>
                <a:rPr lang="en-US" sz="1200" dirty="0" smtClean="0"/>
                <a:t>Splitter Box</a:t>
              </a:r>
              <a:endParaRPr lang="en-US" sz="1200" dirty="0"/>
            </a:p>
          </p:txBody>
        </p:sp>
        <p:cxnSp>
          <p:nvCxnSpPr>
            <p:cNvPr id="97" name="Straight Connector 96"/>
            <p:cNvCxnSpPr/>
            <p:nvPr/>
          </p:nvCxnSpPr>
          <p:spPr>
            <a:xfrm flipH="1" flipV="1">
              <a:off x="3902587" y="3280347"/>
              <a:ext cx="218975" cy="23222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4581709" y="3292583"/>
              <a:ext cx="218975" cy="23222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 flipV="1">
              <a:off x="3902587" y="4361587"/>
              <a:ext cx="218975" cy="23222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4624621" y="3779332"/>
              <a:ext cx="218975" cy="23222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42"/>
            <p:cNvSpPr/>
            <p:nvPr/>
          </p:nvSpPr>
          <p:spPr>
            <a:xfrm>
              <a:off x="3315087" y="3398479"/>
              <a:ext cx="2145948" cy="1065603"/>
            </a:xfrm>
            <a:custGeom>
              <a:avLst/>
              <a:gdLst>
                <a:gd name="connsiteX0" fmla="*/ 0 w 2145948"/>
                <a:gd name="connsiteY0" fmla="*/ 0 h 1065603"/>
                <a:gd name="connsiteX1" fmla="*/ 693419 w 2145948"/>
                <a:gd name="connsiteY1" fmla="*/ 7298 h 1065603"/>
                <a:gd name="connsiteX2" fmla="*/ 693419 w 2145948"/>
                <a:gd name="connsiteY2" fmla="*/ 1065603 h 1065603"/>
                <a:gd name="connsiteX3" fmla="*/ 2145948 w 2145948"/>
                <a:gd name="connsiteY3" fmla="*/ 1065603 h 1065603"/>
                <a:gd name="connsiteX4" fmla="*/ 2145948 w 2145948"/>
                <a:gd name="connsiteY4" fmla="*/ 1065603 h 1065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5948" h="1065603">
                  <a:moveTo>
                    <a:pt x="0" y="0"/>
                  </a:moveTo>
                  <a:lnTo>
                    <a:pt x="693419" y="7298"/>
                  </a:lnTo>
                  <a:lnTo>
                    <a:pt x="693419" y="1065603"/>
                  </a:lnTo>
                  <a:lnTo>
                    <a:pt x="2145948" y="1065603"/>
                  </a:lnTo>
                  <a:lnTo>
                    <a:pt x="2145948" y="1065603"/>
                  </a:lnTo>
                </a:path>
              </a:pathLst>
            </a:cu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4015805" y="3398479"/>
              <a:ext cx="1459828" cy="489010"/>
            </a:xfrm>
            <a:custGeom>
              <a:avLst/>
              <a:gdLst>
                <a:gd name="connsiteX0" fmla="*/ 0 w 1459828"/>
                <a:gd name="connsiteY0" fmla="*/ 481711 h 489010"/>
                <a:gd name="connsiteX1" fmla="*/ 715316 w 1459828"/>
                <a:gd name="connsiteY1" fmla="*/ 489010 h 489010"/>
                <a:gd name="connsiteX2" fmla="*/ 715316 w 1459828"/>
                <a:gd name="connsiteY2" fmla="*/ 0 h 489010"/>
                <a:gd name="connsiteX3" fmla="*/ 1459828 w 1459828"/>
                <a:gd name="connsiteY3" fmla="*/ 0 h 489010"/>
                <a:gd name="connsiteX4" fmla="*/ 1459828 w 1459828"/>
                <a:gd name="connsiteY4" fmla="*/ 0 h 489010"/>
                <a:gd name="connsiteX5" fmla="*/ 1459828 w 1459828"/>
                <a:gd name="connsiteY5" fmla="*/ 0 h 48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9828" h="489010">
                  <a:moveTo>
                    <a:pt x="0" y="481711"/>
                  </a:moveTo>
                  <a:lnTo>
                    <a:pt x="715316" y="489010"/>
                  </a:lnTo>
                  <a:lnTo>
                    <a:pt x="715316" y="0"/>
                  </a:lnTo>
                  <a:lnTo>
                    <a:pt x="1459828" y="0"/>
                  </a:lnTo>
                  <a:lnTo>
                    <a:pt x="1459828" y="0"/>
                  </a:lnTo>
                  <a:lnTo>
                    <a:pt x="1459828" y="0"/>
                  </a:lnTo>
                </a:path>
              </a:pathLst>
            </a:cu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 rot="18900000">
              <a:off x="3936200" y="3743372"/>
              <a:ext cx="89670" cy="3627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111" name="TextBox 110"/>
            <p:cNvSpPr txBox="1"/>
            <p:nvPr/>
          </p:nvSpPr>
          <p:spPr>
            <a:xfrm flipH="1">
              <a:off x="4141004" y="4021823"/>
              <a:ext cx="908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Polarization Splitter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cxnSp>
          <p:nvCxnSpPr>
            <p:cNvPr id="112" name="Straight Connector 111"/>
            <p:cNvCxnSpPr/>
            <p:nvPr/>
          </p:nvCxnSpPr>
          <p:spPr>
            <a:xfrm flipH="1" flipV="1">
              <a:off x="4119250" y="4084738"/>
              <a:ext cx="143200" cy="133895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2518944" y="3201498"/>
            <a:ext cx="903372" cy="2030835"/>
            <a:chOff x="2518944" y="3201498"/>
            <a:chExt cx="903372" cy="2030835"/>
          </a:xfrm>
        </p:grpSpPr>
        <p:sp>
          <p:nvSpPr>
            <p:cNvPr id="75" name="Rectangle 74"/>
            <p:cNvSpPr/>
            <p:nvPr/>
          </p:nvSpPr>
          <p:spPr>
            <a:xfrm>
              <a:off x="2929470" y="3201498"/>
              <a:ext cx="127479" cy="687740"/>
            </a:xfrm>
            <a:prstGeom prst="rect">
              <a:avLst/>
            </a:prstGeom>
            <a:solidFill>
              <a:srgbClr val="8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77" name="TextBox 76"/>
            <p:cNvSpPr txBox="1"/>
            <p:nvPr/>
          </p:nvSpPr>
          <p:spPr>
            <a:xfrm flipH="1">
              <a:off x="2518944" y="4678335"/>
              <a:ext cx="903372" cy="553998"/>
            </a:xfrm>
            <a:prstGeom prst="rect">
              <a:avLst/>
            </a:prstGeom>
            <a:solidFill>
              <a:srgbClr val="80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Fast </a:t>
              </a:r>
              <a:r>
                <a:rPr lang="en-US" sz="1000" dirty="0" smtClean="0"/>
                <a:t>Shutter</a:t>
              </a:r>
            </a:p>
            <a:p>
              <a:pPr algn="ctr"/>
              <a:r>
                <a:rPr lang="en-US" sz="1000" dirty="0" smtClean="0"/>
                <a:t>Maintainable</a:t>
              </a:r>
            </a:p>
            <a:p>
              <a:pPr algn="ctr"/>
              <a:r>
                <a:rPr lang="en-US" sz="1000" dirty="0" smtClean="0"/>
                <a:t>Location</a:t>
              </a:r>
              <a:endParaRPr lang="en-US" sz="1000" dirty="0"/>
            </a:p>
          </p:txBody>
        </p:sp>
        <p:cxnSp>
          <p:nvCxnSpPr>
            <p:cNvPr id="79" name="Straight Connector 78"/>
            <p:cNvCxnSpPr>
              <a:stCxn id="75" idx="2"/>
              <a:endCxn id="77" idx="0"/>
            </p:cNvCxnSpPr>
            <p:nvPr/>
          </p:nvCxnSpPr>
          <p:spPr>
            <a:xfrm flipH="1">
              <a:off x="2970630" y="3889238"/>
              <a:ext cx="22580" cy="789097"/>
            </a:xfrm>
            <a:prstGeom prst="line">
              <a:avLst/>
            </a:prstGeom>
            <a:ln w="12700" cmpd="sng">
              <a:solidFill>
                <a:srgbClr val="8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6072285" y="2760798"/>
            <a:ext cx="800219" cy="771496"/>
            <a:chOff x="6072285" y="2760798"/>
            <a:chExt cx="800219" cy="771496"/>
          </a:xfrm>
        </p:grpSpPr>
        <p:sp>
          <p:nvSpPr>
            <p:cNvPr id="151" name="Direct Access Storage 150"/>
            <p:cNvSpPr/>
            <p:nvPr/>
          </p:nvSpPr>
          <p:spPr>
            <a:xfrm>
              <a:off x="6394955" y="3238397"/>
              <a:ext cx="169333" cy="293897"/>
            </a:xfrm>
            <a:prstGeom prst="flowChartMagneticDrum">
              <a:avLst/>
            </a:prstGeom>
            <a:solidFill>
              <a:srgbClr val="80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6072285" y="2760798"/>
              <a:ext cx="800219" cy="400110"/>
            </a:xfrm>
            <a:prstGeom prst="rect">
              <a:avLst/>
            </a:prstGeom>
            <a:solidFill>
              <a:srgbClr val="80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/>
                <a:t>170 GHz</a:t>
              </a:r>
            </a:p>
            <a:p>
              <a:pPr algn="ctr"/>
              <a:r>
                <a:rPr lang="en-US" sz="1000" dirty="0" smtClean="0"/>
                <a:t>Notch Filter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3631717" y="4875489"/>
            <a:ext cx="4117244" cy="1701870"/>
            <a:chOff x="3631717" y="4875489"/>
            <a:chExt cx="4117244" cy="1701870"/>
          </a:xfrm>
        </p:grpSpPr>
        <p:cxnSp>
          <p:nvCxnSpPr>
            <p:cNvPr id="39" name="Straight Arrow Connector 38"/>
            <p:cNvCxnSpPr/>
            <p:nvPr/>
          </p:nvCxnSpPr>
          <p:spPr>
            <a:xfrm flipV="1">
              <a:off x="5412178" y="5481052"/>
              <a:ext cx="541867" cy="544484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/>
            <p:cNvGrpSpPr/>
            <p:nvPr/>
          </p:nvGrpSpPr>
          <p:grpSpPr>
            <a:xfrm>
              <a:off x="3631717" y="4875489"/>
              <a:ext cx="4117244" cy="1701870"/>
              <a:chOff x="3631717" y="4875489"/>
              <a:chExt cx="4117244" cy="1701870"/>
            </a:xfrm>
          </p:grpSpPr>
          <p:sp>
            <p:nvSpPr>
              <p:cNvPr id="165" name="Action Button: Beginning 164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6812272" y="5654312"/>
                <a:ext cx="525509" cy="212716"/>
              </a:xfrm>
              <a:prstGeom prst="actionButtonBeginning">
                <a:avLst/>
              </a:prstGeom>
              <a:solidFill>
                <a:srgbClr val="80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6430108" y="5946351"/>
                <a:ext cx="1318853" cy="553998"/>
              </a:xfrm>
              <a:prstGeom prst="rect">
                <a:avLst/>
              </a:prstGeom>
              <a:solidFill>
                <a:srgbClr val="80FF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/>
                  <a:t>Fast Acting </a:t>
                </a:r>
              </a:p>
              <a:p>
                <a:pPr algn="ctr"/>
                <a:r>
                  <a:rPr lang="en-US" sz="1000" dirty="0" smtClean="0"/>
                  <a:t>Power Limiter –</a:t>
                </a:r>
              </a:p>
              <a:p>
                <a:pPr algn="ctr"/>
                <a:r>
                  <a:rPr lang="en-US" sz="1000" i="1" dirty="0" smtClean="0"/>
                  <a:t>Ferrite or Pin Switch?</a:t>
                </a:r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3631717" y="4875489"/>
                <a:ext cx="1558991" cy="553998"/>
              </a:xfrm>
              <a:prstGeom prst="rect">
                <a:avLst/>
              </a:prstGeom>
              <a:solidFill>
                <a:srgbClr val="80FF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/>
                  <a:t>Notch, </a:t>
                </a:r>
                <a:r>
                  <a:rPr lang="en-US" sz="1000" dirty="0" err="1" smtClean="0"/>
                  <a:t>Lowpass</a:t>
                </a:r>
                <a:r>
                  <a:rPr lang="en-US" sz="1000" dirty="0" smtClean="0"/>
                  <a:t>, </a:t>
                </a:r>
                <a:r>
                  <a:rPr lang="en-US" sz="1000" dirty="0" err="1" smtClean="0"/>
                  <a:t>Bandpass</a:t>
                </a:r>
                <a:r>
                  <a:rPr lang="en-US" sz="1000" dirty="0" smtClean="0"/>
                  <a:t> </a:t>
                </a:r>
              </a:p>
              <a:p>
                <a:pPr algn="ctr"/>
                <a:r>
                  <a:rPr lang="en-US" sz="1000" dirty="0" smtClean="0"/>
                  <a:t>and/or </a:t>
                </a:r>
                <a:r>
                  <a:rPr lang="en-US" sz="1000" dirty="0" err="1" smtClean="0"/>
                  <a:t>Highpass</a:t>
                </a:r>
                <a:r>
                  <a:rPr lang="en-US" sz="1000" dirty="0" smtClean="0"/>
                  <a:t> Filters </a:t>
                </a:r>
              </a:p>
              <a:p>
                <a:pPr algn="ctr"/>
                <a:r>
                  <a:rPr lang="en-US" sz="1000" dirty="0" smtClean="0"/>
                  <a:t>to reject 170 GHz</a:t>
                </a:r>
              </a:p>
            </p:txBody>
          </p:sp>
          <p:sp>
            <p:nvSpPr>
              <p:cNvPr id="172" name="Cube 171"/>
              <p:cNvSpPr/>
              <p:nvPr/>
            </p:nvSpPr>
            <p:spPr>
              <a:xfrm>
                <a:off x="4119249" y="5639560"/>
                <a:ext cx="518848" cy="227468"/>
              </a:xfrm>
              <a:prstGeom prst="cube">
                <a:avLst/>
              </a:prstGeom>
              <a:solidFill>
                <a:srgbClr val="80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Donut 35"/>
              <p:cNvSpPr/>
              <p:nvPr/>
            </p:nvSpPr>
            <p:spPr>
              <a:xfrm>
                <a:off x="5471445" y="5558560"/>
                <a:ext cx="389467" cy="389467"/>
              </a:xfrm>
              <a:prstGeom prst="donut">
                <a:avLst>
                  <a:gd name="adj" fmla="val 9783"/>
                </a:avLst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5004388" y="6023361"/>
                <a:ext cx="1160745" cy="553998"/>
              </a:xfrm>
              <a:prstGeom prst="rect">
                <a:avLst/>
              </a:prstGeom>
              <a:solidFill>
                <a:srgbClr val="80FF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/>
                  <a:t>Voltage Controlled </a:t>
                </a:r>
              </a:p>
              <a:p>
                <a:pPr algn="ctr"/>
                <a:r>
                  <a:rPr lang="en-US" sz="1000" dirty="0" smtClean="0"/>
                  <a:t>Attenuator –</a:t>
                </a:r>
              </a:p>
              <a:p>
                <a:pPr algn="ctr"/>
                <a:r>
                  <a:rPr lang="en-US" sz="1000" i="1" dirty="0" smtClean="0"/>
                  <a:t>Ferrite or PiN?</a:t>
                </a:r>
              </a:p>
            </p:txBody>
          </p:sp>
        </p:grpSp>
      </p:grp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5341"/>
          </a:xfrm>
        </p:spPr>
        <p:txBody>
          <a:bodyPr>
            <a:normAutofit fontScale="90000"/>
          </a:bodyPr>
          <a:lstStyle/>
          <a:p>
            <a:r>
              <a:rPr lang="en-US" sz="2900" dirty="0" smtClean="0">
                <a:latin typeface="Calibri" charset="0"/>
              </a:rPr>
              <a:t>Damage from Stray Microwave Power</a:t>
            </a:r>
            <a:endParaRPr lang="en-US" sz="2900" dirty="0">
              <a:latin typeface="Calibri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507074" y="2791447"/>
            <a:ext cx="3021170" cy="1802491"/>
            <a:chOff x="507074" y="2791447"/>
            <a:chExt cx="3021170" cy="1802491"/>
          </a:xfrm>
        </p:grpSpPr>
        <p:grpSp>
          <p:nvGrpSpPr>
            <p:cNvPr id="68" name="Group 67"/>
            <p:cNvGrpSpPr/>
            <p:nvPr/>
          </p:nvGrpSpPr>
          <p:grpSpPr>
            <a:xfrm>
              <a:off x="507074" y="2791447"/>
              <a:ext cx="2595390" cy="1802491"/>
              <a:chOff x="507074" y="2791447"/>
              <a:chExt cx="2595390" cy="1802491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2804216" y="3044124"/>
                <a:ext cx="119292" cy="117775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07075" y="2791447"/>
                <a:ext cx="2108098" cy="1802491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07074" y="3815580"/>
                <a:ext cx="1516215" cy="167408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 rot="5400000">
                <a:off x="1268432" y="4013563"/>
                <a:ext cx="563374" cy="167408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 rot="5400000">
                <a:off x="1657898" y="3616407"/>
                <a:ext cx="563374" cy="167408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1855881" y="3325112"/>
                <a:ext cx="1246583" cy="167408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294112" y="4149907"/>
                <a:ext cx="512013" cy="36279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Hot Source</a:t>
                </a:r>
                <a:endParaRPr lang="en-US" sz="800" dirty="0"/>
              </a:p>
            </p:txBody>
          </p:sp>
          <p:sp>
            <p:nvSpPr>
              <p:cNvPr id="15" name="Right Triangle 14"/>
              <p:cNvSpPr/>
              <p:nvPr/>
            </p:nvSpPr>
            <p:spPr>
              <a:xfrm rot="10800000" flipV="1">
                <a:off x="1845287" y="3815580"/>
                <a:ext cx="178001" cy="178001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ight Triangle 64"/>
              <p:cNvSpPr/>
              <p:nvPr/>
            </p:nvSpPr>
            <p:spPr>
              <a:xfrm flipV="1">
                <a:off x="1857100" y="3318884"/>
                <a:ext cx="178001" cy="178001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H="1">
                <a:off x="1425244" y="3779332"/>
                <a:ext cx="208579" cy="21141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 flipH="1">
                <a:off x="1123783" y="3353562"/>
                <a:ext cx="7333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In-Vessel</a:t>
                </a:r>
              </a:p>
              <a:p>
                <a:pPr algn="ctr"/>
                <a:r>
                  <a:rPr lang="en-US" sz="1000" dirty="0" smtClean="0"/>
                  <a:t>Shutter</a:t>
                </a:r>
                <a:endParaRPr lang="en-US" sz="1000" dirty="0"/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 flipV="1">
                <a:off x="1853102" y="3806951"/>
                <a:ext cx="200100" cy="20461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1813941" y="3292583"/>
                <a:ext cx="200100" cy="20461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/>
              <p:cNvSpPr txBox="1"/>
              <p:nvPr/>
            </p:nvSpPr>
            <p:spPr>
              <a:xfrm flipH="1">
                <a:off x="1954085" y="3724713"/>
                <a:ext cx="7333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Viewing</a:t>
                </a:r>
              </a:p>
              <a:p>
                <a:pPr algn="ctr"/>
                <a:r>
                  <a:rPr lang="en-US" sz="1000" dirty="0" smtClean="0"/>
                  <a:t>Mirrors</a:t>
                </a:r>
                <a:endParaRPr lang="en-US" sz="1000" dirty="0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 flipH="1">
                <a:off x="542865" y="2843376"/>
                <a:ext cx="8306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Shield Module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6" name="Rectangle 65"/>
            <p:cNvSpPr/>
            <p:nvPr/>
          </p:nvSpPr>
          <p:spPr>
            <a:xfrm>
              <a:off x="3060857" y="3237028"/>
              <a:ext cx="167401" cy="3627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73" name="TextBox 72"/>
            <p:cNvSpPr txBox="1"/>
            <p:nvPr/>
          </p:nvSpPr>
          <p:spPr>
            <a:xfrm flipH="1">
              <a:off x="2858916" y="2849204"/>
              <a:ext cx="6693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Window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Straight Connector 26"/>
            <p:cNvCxnSpPr>
              <a:stCxn id="73" idx="2"/>
              <a:endCxn id="66" idx="0"/>
            </p:cNvCxnSpPr>
            <p:nvPr/>
          </p:nvCxnSpPr>
          <p:spPr>
            <a:xfrm flipH="1">
              <a:off x="3144558" y="3095425"/>
              <a:ext cx="49022" cy="141603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1813941" y="2791447"/>
            <a:ext cx="771862" cy="1000685"/>
            <a:chOff x="1813941" y="2791447"/>
            <a:chExt cx="771862" cy="1000685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2077803" y="3296318"/>
              <a:ext cx="508000" cy="0"/>
            </a:xfrm>
            <a:prstGeom prst="line">
              <a:avLst/>
            </a:prstGeom>
            <a:ln w="38100" cmpd="sng">
              <a:solidFill>
                <a:srgbClr val="8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2077803" y="3508917"/>
              <a:ext cx="508000" cy="0"/>
            </a:xfrm>
            <a:prstGeom prst="line">
              <a:avLst/>
            </a:prstGeom>
            <a:ln w="38100" cmpd="sng">
              <a:solidFill>
                <a:srgbClr val="8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1841378" y="3536273"/>
              <a:ext cx="0" cy="252840"/>
            </a:xfrm>
            <a:prstGeom prst="line">
              <a:avLst/>
            </a:prstGeom>
            <a:ln w="38100" cmpd="sng">
              <a:solidFill>
                <a:srgbClr val="8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2038989" y="3539292"/>
              <a:ext cx="0" cy="252840"/>
            </a:xfrm>
            <a:prstGeom prst="line">
              <a:avLst/>
            </a:prstGeom>
            <a:ln w="38100" cmpd="sng">
              <a:solidFill>
                <a:srgbClr val="8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 flipH="1">
              <a:off x="1813941" y="2791447"/>
              <a:ext cx="733317" cy="400110"/>
            </a:xfrm>
            <a:prstGeom prst="rect">
              <a:avLst/>
            </a:prstGeom>
            <a:solidFill>
              <a:srgbClr val="80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Absorbing</a:t>
              </a:r>
            </a:p>
            <a:p>
              <a:pPr algn="ctr"/>
              <a:r>
                <a:rPr lang="en-US" sz="1000" dirty="0" smtClean="0"/>
                <a:t>Coatings</a:t>
              </a:r>
              <a:endParaRPr lang="en-US" sz="1000" dirty="0"/>
            </a:p>
          </p:txBody>
        </p:sp>
      </p:grpSp>
      <p:sp>
        <p:nvSpPr>
          <p:cNvPr id="117" name="Content Placeholder 9"/>
          <p:cNvSpPr>
            <a:spLocks noGrp="1"/>
          </p:cNvSpPr>
          <p:nvPr>
            <p:ph idx="1"/>
          </p:nvPr>
        </p:nvSpPr>
        <p:spPr>
          <a:xfrm>
            <a:off x="212725" y="954425"/>
            <a:ext cx="8638790" cy="164715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Calibri" charset="0"/>
              </a:rPr>
              <a:t>Stray microwave power from ECH heating (</a:t>
            </a:r>
            <a:r>
              <a:rPr lang="en-US" sz="1600" dirty="0" smtClean="0">
                <a:latin typeface="Calibri" charset="0"/>
              </a:rPr>
              <a:t>170GHz, 10s of MW</a:t>
            </a:r>
            <a:r>
              <a:rPr lang="en-US" dirty="0" smtClean="0">
                <a:latin typeface="Calibri" charset="0"/>
              </a:rPr>
              <a:t>), CTS (</a:t>
            </a:r>
            <a:r>
              <a:rPr lang="en-US" sz="1600" dirty="0" smtClean="0">
                <a:latin typeface="Calibri" charset="0"/>
              </a:rPr>
              <a:t>60 GHz, 2 MW</a:t>
            </a:r>
            <a:r>
              <a:rPr lang="en-US" dirty="0" smtClean="0">
                <a:latin typeface="Calibri" charset="0"/>
              </a:rPr>
              <a:t>) and fast electron transients (ELMs, etc.) pose a threat to components.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alibri" charset="0"/>
              </a:rPr>
              <a:t>Reflected ECH power is a particular hazard at plasma startup.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Calibri" charset="0"/>
              </a:rPr>
              <a:t>Passive and active mitigation measures are planned. 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alibri" charset="0"/>
              </a:rPr>
              <a:t>Development of reliable triggers for active mitigation also needed.</a:t>
            </a:r>
            <a:endParaRPr lang="en-US" dirty="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dirty="0">
              <a:latin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6882" y="4849887"/>
            <a:ext cx="1559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ECE Diagnostic</a:t>
            </a:r>
            <a:endParaRPr lang="en-US" dirty="0"/>
          </a:p>
        </p:txBody>
      </p:sp>
      <p:sp>
        <p:nvSpPr>
          <p:cNvPr id="99" name="Rectangle 98"/>
          <p:cNvSpPr/>
          <p:nvPr/>
        </p:nvSpPr>
        <p:spPr>
          <a:xfrm>
            <a:off x="7847567" y="6546850"/>
            <a:ext cx="12506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</a:rPr>
              <a:t>G. Hanson, ORNL</a:t>
            </a:r>
            <a:endParaRPr lang="en-US" sz="1200" dirty="0">
              <a:solidFill>
                <a:srgbClr val="FF6600"/>
              </a:solidFill>
            </a:endParaRPr>
          </a:p>
        </p:txBody>
      </p:sp>
      <p:sp>
        <p:nvSpPr>
          <p:cNvPr id="105" name="Slide Number Placeholder 10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12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48151865"/>
      </p:ext>
    </p:extLst>
  </p:cSld>
  <p:clrMapOvr>
    <a:masterClrMapping/>
  </p:clrMapOvr>
  <p:transition spd="slow" advTm="76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7687"/>
          </a:xfrm>
        </p:spPr>
        <p:txBody>
          <a:bodyPr>
            <a:normAutofit/>
          </a:bodyPr>
          <a:lstStyle/>
          <a:p>
            <a:r>
              <a:rPr lang="en-US" sz="2900" dirty="0" smtClean="0">
                <a:latin typeface="Calibri" charset="0"/>
              </a:rPr>
              <a:t>Stray </a:t>
            </a:r>
            <a:r>
              <a:rPr lang="en-US" sz="2900" dirty="0">
                <a:latin typeface="Calibri" charset="0"/>
              </a:rPr>
              <a:t>Light</a:t>
            </a:r>
            <a:r>
              <a:rPr lang="en-US" sz="2900" dirty="0" smtClean="0">
                <a:latin typeface="Calibri" charset="0"/>
              </a:rPr>
              <a:t> Contamination</a:t>
            </a:r>
            <a:endParaRPr lang="en-US" sz="2900" dirty="0">
              <a:latin typeface="Calibri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2725" y="1174711"/>
            <a:ext cx="5937154" cy="295599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Calibri" charset="0"/>
              </a:rPr>
              <a:t>Light originating </a:t>
            </a:r>
            <a:r>
              <a:rPr lang="en-US" dirty="0">
                <a:latin typeface="Calibri" charset="0"/>
              </a:rPr>
              <a:t>in the </a:t>
            </a:r>
            <a:r>
              <a:rPr lang="en-US" dirty="0" err="1" smtClean="0">
                <a:latin typeface="Calibri" charset="0"/>
              </a:rPr>
              <a:t>divertor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region </a:t>
            </a:r>
            <a:r>
              <a:rPr lang="en-US" dirty="0" smtClean="0">
                <a:latin typeface="Calibri" charset="0"/>
              </a:rPr>
              <a:t>will contaminate </a:t>
            </a:r>
            <a:r>
              <a:rPr lang="en-US" dirty="0">
                <a:latin typeface="Calibri" charset="0"/>
              </a:rPr>
              <a:t>measurements of visible line </a:t>
            </a:r>
            <a:r>
              <a:rPr lang="en-US" dirty="0" smtClean="0">
                <a:latin typeface="Calibri" charset="0"/>
              </a:rPr>
              <a:t>emission. 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light can undergo multiple reflections from the ITER metal walls and be collected on spectroscopic </a:t>
            </a:r>
            <a:r>
              <a:rPr lang="en-US" dirty="0" smtClean="0">
                <a:latin typeface="Calibri" charset="0"/>
              </a:rPr>
              <a:t>sightlines.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alibri" charset="0"/>
              </a:rPr>
              <a:t>For measuring D</a:t>
            </a:r>
            <a:r>
              <a:rPr lang="en-US" dirty="0">
                <a:latin typeface="Calibri" charset="0"/>
              </a:rPr>
              <a:t>/T fuel ratio and main chamber recycling at the edge of the ITER plasma </a:t>
            </a:r>
            <a:r>
              <a:rPr lang="en-US" dirty="0" smtClean="0">
                <a:latin typeface="Calibri" charset="0"/>
              </a:rPr>
              <a:t>with spectrometers </a:t>
            </a:r>
            <a:r>
              <a:rPr lang="en-US" dirty="0">
                <a:latin typeface="Calibri" charset="0"/>
              </a:rPr>
              <a:t>tuned to Hα, “stray light” can be </a:t>
            </a:r>
            <a:r>
              <a:rPr lang="en-US" dirty="0" smtClean="0">
                <a:latin typeface="Calibri" charset="0"/>
              </a:rPr>
              <a:t>&gt;10</a:t>
            </a:r>
            <a:r>
              <a:rPr lang="en-US" baseline="30000" dirty="0" smtClean="0">
                <a:latin typeface="Calibri" charset="0"/>
              </a:rPr>
              <a:t>2</a:t>
            </a:r>
            <a:r>
              <a:rPr lang="en-US" dirty="0" smtClean="0">
                <a:latin typeface="Calibri" charset="0"/>
              </a:rPr>
              <a:t> times </a:t>
            </a:r>
            <a:r>
              <a:rPr lang="en-US" dirty="0">
                <a:latin typeface="Calibri" charset="0"/>
              </a:rPr>
              <a:t>brighter than the desired </a:t>
            </a:r>
            <a:r>
              <a:rPr lang="en-US" dirty="0" smtClean="0">
                <a:latin typeface="Calibri" charset="0"/>
              </a:rPr>
              <a:t>signal.</a:t>
            </a:r>
            <a:endParaRPr lang="en-US" dirty="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dirty="0">
              <a:latin typeface="Calibri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9044" b="19"/>
          <a:stretch/>
        </p:blipFill>
        <p:spPr bwMode="auto">
          <a:xfrm>
            <a:off x="6248400" y="1026188"/>
            <a:ext cx="2673350" cy="366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732588" y="1084100"/>
            <a:ext cx="1649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JET image</a:t>
            </a:r>
          </a:p>
        </p:txBody>
      </p:sp>
      <p:sp>
        <p:nvSpPr>
          <p:cNvPr id="6" name="Content Placeholder 9"/>
          <p:cNvSpPr txBox="1">
            <a:spLocks/>
          </p:cNvSpPr>
          <p:nvPr/>
        </p:nvSpPr>
        <p:spPr>
          <a:xfrm>
            <a:off x="219221" y="3792958"/>
            <a:ext cx="8575676" cy="2848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>
                <a:latin typeface="Calibri" charset="0"/>
              </a:rPr>
              <a:t>Solutions -  Vary depending on diagnostic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 charset="0"/>
              </a:rPr>
              <a:t>Viewing into dark slots between first wall panels </a:t>
            </a:r>
            <a:r>
              <a:rPr lang="en-US" dirty="0" smtClean="0">
                <a:latin typeface="Calibri" charset="0"/>
              </a:rPr>
              <a:t>                                           or embedded viewing dumps.</a:t>
            </a:r>
            <a:endParaRPr lang="en-US" dirty="0">
              <a:latin typeface="Calibri" charset="0"/>
            </a:endParaRP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alibri" charset="0"/>
              </a:rPr>
              <a:t>Zeeman splitting may also be useful to separate these components through line fitting.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alibri" charset="0"/>
              </a:rPr>
              <a:t>Tangential views of the SOL improve the ratio of signal to stray light.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Calibri" charset="0"/>
              </a:rPr>
              <a:t>Analysis is currently underway to assess the impact of reflected light on other spectroscopy diagnostics and on the 3 Thomson scattering systems. </a:t>
            </a:r>
          </a:p>
          <a:p>
            <a:pPr>
              <a:lnSpc>
                <a:spcPct val="90000"/>
              </a:lnSpc>
            </a:pPr>
            <a:endParaRPr lang="en-US" dirty="0" smtClean="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dirty="0" smtClean="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dirty="0">
              <a:latin typeface="Calibri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8788283"/>
      </p:ext>
    </p:extLst>
  </p:cSld>
  <p:clrMapOvr>
    <a:masterClrMapping/>
  </p:clrMapOvr>
  <p:transition spd="slow" advTm="79349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772"/>
            <a:ext cx="8229600" cy="71676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199" y="1076816"/>
            <a:ext cx="8131165" cy="510044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ITER Organization and the Domestic Agencies have been working </a:t>
            </a:r>
            <a:r>
              <a:rPr lang="en-US" dirty="0"/>
              <a:t>together to provide a framework for </a:t>
            </a:r>
            <a:r>
              <a:rPr lang="en-US" dirty="0" smtClean="0"/>
              <a:t>coherent diagnostic development.</a:t>
            </a:r>
          </a:p>
          <a:p>
            <a:r>
              <a:rPr lang="en-US" dirty="0" smtClean="0"/>
              <a:t>Standardized, modular approach to diagnostic packaging is proposed.</a:t>
            </a:r>
          </a:p>
          <a:p>
            <a:pPr lvl="1"/>
            <a:r>
              <a:rPr lang="en-US" dirty="0" smtClean="0"/>
              <a:t>Helps to </a:t>
            </a:r>
            <a:r>
              <a:rPr lang="en-US" dirty="0"/>
              <a:t>define the roles of host and tenants in the </a:t>
            </a:r>
            <a:r>
              <a:rPr lang="en-US" dirty="0" smtClean="0"/>
              <a:t>plugs.</a:t>
            </a:r>
            <a:endParaRPr lang="en-US" dirty="0"/>
          </a:p>
          <a:p>
            <a:pPr lvl="1"/>
            <a:r>
              <a:rPr lang="en-US" dirty="0" smtClean="0"/>
              <a:t>Permits parallel designs at the DAs to proceed efficiently. </a:t>
            </a:r>
          </a:p>
          <a:p>
            <a:pPr lvl="1"/>
            <a:r>
              <a:rPr lang="en-US" dirty="0" smtClean="0"/>
              <a:t>Permits shield module qualification prior to integrated plug testing.</a:t>
            </a:r>
          </a:p>
          <a:p>
            <a:pPr lvl="1"/>
            <a:r>
              <a:rPr lang="en-US" dirty="0" smtClean="0"/>
              <a:t>Facilitates the use of common tools for installation and maintenance.</a:t>
            </a:r>
          </a:p>
          <a:p>
            <a:r>
              <a:rPr lang="en-US" dirty="0" smtClean="0"/>
              <a:t>The Conceptual Design Review process has identified many technical challenges in developing ITER diagnostics. </a:t>
            </a:r>
            <a:endParaRPr lang="en-US" dirty="0" smtClean="0"/>
          </a:p>
          <a:p>
            <a:pPr lvl="1"/>
            <a:r>
              <a:rPr lang="en-US" dirty="0" smtClean="0"/>
              <a:t>A few of the many examples </a:t>
            </a:r>
            <a:r>
              <a:rPr lang="en-US" dirty="0" smtClean="0"/>
              <a:t>were shown.</a:t>
            </a:r>
          </a:p>
          <a:p>
            <a:pPr lvl="1"/>
            <a:r>
              <a:rPr lang="en-US" dirty="0" smtClean="0"/>
              <a:t>R&amp;D plans are proposed to address these challenges</a:t>
            </a:r>
          </a:p>
          <a:p>
            <a:r>
              <a:rPr lang="en-US" dirty="0" smtClean="0"/>
              <a:t>With the completion of Procurement Arrangements, we are entering </a:t>
            </a:r>
            <a:r>
              <a:rPr lang="en-US" dirty="0"/>
              <a:t>a new phase of diagnostic development on ITER.</a:t>
            </a:r>
          </a:p>
          <a:p>
            <a:pPr lvl="1"/>
            <a:r>
              <a:rPr lang="en-US" dirty="0" smtClean="0"/>
              <a:t>Baton </a:t>
            </a:r>
            <a:r>
              <a:rPr lang="en-US" dirty="0"/>
              <a:t>is being passed to </a:t>
            </a:r>
            <a:r>
              <a:rPr lang="en-US" dirty="0" smtClean="0"/>
              <a:t>design </a:t>
            </a:r>
            <a:r>
              <a:rPr lang="en-US" dirty="0"/>
              <a:t>teams </a:t>
            </a:r>
            <a:r>
              <a:rPr lang="en-US" dirty="0" smtClean="0"/>
              <a:t>in the DAs to carry out R&amp;D and complete designs, and then to build the diagnostics.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5075685"/>
      </p:ext>
    </p:extLst>
  </p:cSld>
  <p:clrMapOvr>
    <a:masterClrMapping/>
  </p:clrMapOvr>
  <p:transition spd="slow" advTm="80316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619" y="1069372"/>
            <a:ext cx="8229600" cy="79473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Backup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9742363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15395"/>
    </mc:Choice>
    <mc:Fallback>
      <p:transition spd="slow" advTm="1539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161793"/>
            <a:ext cx="8229600" cy="58245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Qualification of Integrated Port Plugs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806" y="937512"/>
            <a:ext cx="6132145" cy="3725476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4781344"/>
            <a:ext cx="8229600" cy="17765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Included in the port integration responsibilities </a:t>
            </a:r>
            <a:r>
              <a:rPr lang="en-US" dirty="0" smtClean="0"/>
              <a:t>are </a:t>
            </a:r>
            <a:r>
              <a:rPr lang="en-US" dirty="0"/>
              <a:t>environmental and functional testing of the fully assembled </a:t>
            </a:r>
            <a:r>
              <a:rPr lang="en-US" dirty="0" smtClean="0"/>
              <a:t>plugs in a port plug test facility.</a:t>
            </a:r>
          </a:p>
          <a:p>
            <a:r>
              <a:rPr lang="en-US" dirty="0" smtClean="0"/>
              <a:t>Plugs are subjected to repeated thermal cycling, leak checking, and outgassing measurements.</a:t>
            </a:r>
          </a:p>
          <a:p>
            <a:r>
              <a:rPr lang="en-US" dirty="0" smtClean="0"/>
              <a:t>Functional tests such as shutter cycling, imaging and alignment stability, calibration source testing are also planned.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974572" y="6546850"/>
            <a:ext cx="10951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</a:rPr>
              <a:t>B. </a:t>
            </a:r>
            <a:r>
              <a:rPr lang="en-US" sz="1200" dirty="0" err="1" smtClean="0">
                <a:solidFill>
                  <a:srgbClr val="FF6600"/>
                </a:solidFill>
              </a:rPr>
              <a:t>Levesy</a:t>
            </a:r>
            <a:r>
              <a:rPr lang="en-US" sz="1200" dirty="0" smtClean="0">
                <a:solidFill>
                  <a:srgbClr val="FF6600"/>
                </a:solidFill>
              </a:rPr>
              <a:t>, ITER</a:t>
            </a:r>
            <a:endParaRPr lang="en-US" sz="1200" dirty="0">
              <a:solidFill>
                <a:srgbClr val="FF6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6217179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89951"/>
    </mc:Choice>
    <mc:Fallback>
      <p:transition spd="slow" advTm="8995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>
          <a:xfrm>
            <a:off x="1728580" y="1026724"/>
            <a:ext cx="5713871" cy="3490654"/>
            <a:chOff x="0" y="692696"/>
            <a:chExt cx="9144000" cy="5586150"/>
          </a:xfrm>
        </p:grpSpPr>
        <p:pic>
          <p:nvPicPr>
            <p:cNvPr id="73" name="Picture 72" descr="11 bis.jpg"/>
            <p:cNvPicPr>
              <a:picLocks noChangeAspect="1"/>
            </p:cNvPicPr>
            <p:nvPr/>
          </p:nvPicPr>
          <p:blipFill>
            <a:blip r:embed="rId3" cstate="print"/>
            <a:srcRect l="13775"/>
            <a:stretch>
              <a:fillRect/>
            </a:stretch>
          </p:blipFill>
          <p:spPr>
            <a:xfrm>
              <a:off x="0" y="692696"/>
              <a:ext cx="9144000" cy="538997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3419873" y="1258131"/>
              <a:ext cx="763570" cy="5562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ISS</a:t>
              </a:r>
              <a:endParaRPr lang="en-GB" sz="1600" dirty="0"/>
            </a:p>
          </p:txBody>
        </p:sp>
        <p:cxnSp>
          <p:nvCxnSpPr>
            <p:cNvPr id="75" name="Straight Arrow Connector 74"/>
            <p:cNvCxnSpPr>
              <a:stCxn id="74" idx="2"/>
            </p:cNvCxnSpPr>
            <p:nvPr/>
          </p:nvCxnSpPr>
          <p:spPr bwMode="auto">
            <a:xfrm flipH="1">
              <a:off x="3563891" y="1814350"/>
              <a:ext cx="237767" cy="138799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6" name="TextBox 75"/>
            <p:cNvSpPr txBox="1"/>
            <p:nvPr/>
          </p:nvSpPr>
          <p:spPr>
            <a:xfrm>
              <a:off x="5508104" y="1258131"/>
              <a:ext cx="1240802" cy="5562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PCSS</a:t>
              </a:r>
              <a:endParaRPr lang="en-GB" sz="1600" dirty="0"/>
            </a:p>
          </p:txBody>
        </p:sp>
        <p:cxnSp>
          <p:nvCxnSpPr>
            <p:cNvPr id="77" name="Straight Arrow Connector 76"/>
            <p:cNvCxnSpPr>
              <a:stCxn id="76" idx="2"/>
            </p:cNvCxnSpPr>
            <p:nvPr/>
          </p:nvCxnSpPr>
          <p:spPr bwMode="auto">
            <a:xfrm flipH="1">
              <a:off x="5508104" y="1814350"/>
              <a:ext cx="620401" cy="153201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8" name="TextBox 77"/>
            <p:cNvSpPr txBox="1"/>
            <p:nvPr/>
          </p:nvSpPr>
          <p:spPr>
            <a:xfrm>
              <a:off x="4283968" y="5722628"/>
              <a:ext cx="2958837" cy="5562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Port Cell Rails</a:t>
              </a:r>
              <a:endParaRPr lang="en-GB" sz="1600" dirty="0"/>
            </a:p>
          </p:txBody>
        </p:sp>
        <p:cxnSp>
          <p:nvCxnSpPr>
            <p:cNvPr id="79" name="Straight Arrow Connector 78"/>
            <p:cNvCxnSpPr>
              <a:stCxn id="78" idx="0"/>
            </p:cNvCxnSpPr>
            <p:nvPr/>
          </p:nvCxnSpPr>
          <p:spPr bwMode="auto">
            <a:xfrm flipH="1" flipV="1">
              <a:off x="5364091" y="4498491"/>
              <a:ext cx="399296" cy="122413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49" name="Picture 48" descr="06.jpg"/>
          <p:cNvPicPr>
            <a:picLocks noChangeAspect="1"/>
          </p:cNvPicPr>
          <p:nvPr/>
        </p:nvPicPr>
        <p:blipFill>
          <a:blip r:embed="rId4" cstate="print"/>
          <a:srcRect l="14563" r="1963"/>
          <a:stretch>
            <a:fillRect/>
          </a:stretch>
        </p:blipFill>
        <p:spPr>
          <a:xfrm>
            <a:off x="1728580" y="1026724"/>
            <a:ext cx="5565687" cy="3388826"/>
          </a:xfrm>
          <a:prstGeom prst="rect">
            <a:avLst/>
          </a:prstGeom>
        </p:spPr>
      </p:pic>
      <p:pic>
        <p:nvPicPr>
          <p:cNvPr id="50" name="Picture 49" descr="07.jpg"/>
          <p:cNvPicPr>
            <a:picLocks noChangeAspect="1"/>
          </p:cNvPicPr>
          <p:nvPr/>
        </p:nvPicPr>
        <p:blipFill>
          <a:blip r:embed="rId5" cstate="print"/>
          <a:srcRect l="14563" r="1963"/>
          <a:stretch>
            <a:fillRect/>
          </a:stretch>
        </p:blipFill>
        <p:spPr>
          <a:xfrm>
            <a:off x="1728580" y="1026724"/>
            <a:ext cx="5565687" cy="3388826"/>
          </a:xfrm>
          <a:prstGeom prst="rect">
            <a:avLst/>
          </a:prstGeom>
        </p:spPr>
      </p:pic>
      <p:pic>
        <p:nvPicPr>
          <p:cNvPr id="51" name="Picture 50" descr="08.jpg"/>
          <p:cNvPicPr>
            <a:picLocks noChangeAspect="1"/>
          </p:cNvPicPr>
          <p:nvPr/>
        </p:nvPicPr>
        <p:blipFill>
          <a:blip r:embed="rId6" cstate="print"/>
          <a:srcRect l="14563" r="1963"/>
          <a:stretch>
            <a:fillRect/>
          </a:stretch>
        </p:blipFill>
        <p:spPr>
          <a:xfrm>
            <a:off x="1728580" y="1026724"/>
            <a:ext cx="5565687" cy="3388826"/>
          </a:xfrm>
          <a:prstGeom prst="rect">
            <a:avLst/>
          </a:prstGeom>
        </p:spPr>
      </p:pic>
      <p:pic>
        <p:nvPicPr>
          <p:cNvPr id="52" name="Picture 51" descr="09.jpg"/>
          <p:cNvPicPr>
            <a:picLocks noChangeAspect="1"/>
          </p:cNvPicPr>
          <p:nvPr/>
        </p:nvPicPr>
        <p:blipFill>
          <a:blip r:embed="rId7" cstate="print"/>
          <a:srcRect l="14563" r="1963"/>
          <a:stretch>
            <a:fillRect/>
          </a:stretch>
        </p:blipFill>
        <p:spPr>
          <a:xfrm>
            <a:off x="1728580" y="1026724"/>
            <a:ext cx="5565687" cy="3388826"/>
          </a:xfrm>
          <a:prstGeom prst="rect">
            <a:avLst/>
          </a:prstGeom>
        </p:spPr>
      </p:pic>
      <p:pic>
        <p:nvPicPr>
          <p:cNvPr id="53" name="Picture 52" descr="10.jpg"/>
          <p:cNvPicPr>
            <a:picLocks noChangeAspect="1"/>
          </p:cNvPicPr>
          <p:nvPr/>
        </p:nvPicPr>
        <p:blipFill>
          <a:blip r:embed="rId8" cstate="print"/>
          <a:srcRect l="14563" r="1963"/>
          <a:stretch>
            <a:fillRect/>
          </a:stretch>
        </p:blipFill>
        <p:spPr>
          <a:xfrm>
            <a:off x="1728580" y="1026724"/>
            <a:ext cx="5565687" cy="3388826"/>
          </a:xfrm>
          <a:prstGeom prst="rect">
            <a:avLst/>
          </a:prstGeom>
        </p:spPr>
      </p:pic>
      <p:pic>
        <p:nvPicPr>
          <p:cNvPr id="54" name="Picture 53" descr="11 bis.jpg"/>
          <p:cNvPicPr>
            <a:picLocks noChangeAspect="1"/>
          </p:cNvPicPr>
          <p:nvPr/>
        </p:nvPicPr>
        <p:blipFill>
          <a:blip r:embed="rId3" cstate="print"/>
          <a:srcRect l="14563" r="1963"/>
          <a:stretch>
            <a:fillRect/>
          </a:stretch>
        </p:blipFill>
        <p:spPr>
          <a:xfrm>
            <a:off x="1728580" y="1026724"/>
            <a:ext cx="5565687" cy="3388826"/>
          </a:xfrm>
          <a:prstGeom prst="rect">
            <a:avLst/>
          </a:prstGeom>
        </p:spPr>
      </p:pic>
      <p:sp>
        <p:nvSpPr>
          <p:cNvPr id="55" name="Content Placeholder 8"/>
          <p:cNvSpPr>
            <a:spLocks noGrp="1"/>
          </p:cNvSpPr>
          <p:nvPr>
            <p:ph idx="1"/>
          </p:nvPr>
        </p:nvSpPr>
        <p:spPr>
          <a:xfrm>
            <a:off x="457200" y="4781344"/>
            <a:ext cx="8229600" cy="1776522"/>
          </a:xfrm>
        </p:spPr>
        <p:txBody>
          <a:bodyPr>
            <a:normAutofit/>
          </a:bodyPr>
          <a:lstStyle/>
          <a:p>
            <a:r>
              <a:rPr lang="en-US" dirty="0" smtClean="0"/>
              <a:t>Standardization of external structures will facilitate installation and maintenance.</a:t>
            </a:r>
          </a:p>
          <a:p>
            <a:r>
              <a:rPr lang="en-US" dirty="0" smtClean="0"/>
              <a:t>A common rail system is planned for use be remote-handling cask and interspace and port cell diagnostic support structures.</a:t>
            </a:r>
            <a:endParaRPr lang="en-US" dirty="0"/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343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Standardization of Ex-Vessel Structures</a:t>
            </a:r>
            <a:endParaRPr lang="en-US" sz="3200" dirty="0"/>
          </a:p>
        </p:txBody>
      </p:sp>
      <p:pic>
        <p:nvPicPr>
          <p:cNvPr id="57" name="Picture 32" descr="0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5299"/>
          <a:stretch/>
        </p:blipFill>
        <p:spPr bwMode="auto">
          <a:xfrm>
            <a:off x="651234" y="1075439"/>
            <a:ext cx="7508730" cy="370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17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8085395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115209"/>
    </mc:Choice>
    <mc:Fallback>
      <p:transition spd="slow" advTm="115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800" y="4838685"/>
            <a:ext cx="4140200" cy="1498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835348" y="674698"/>
            <a:ext cx="5415535" cy="3408833"/>
            <a:chOff x="1182318" y="973192"/>
            <a:chExt cx="6121400" cy="3853143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8494593"/>
                </p:ext>
              </p:extLst>
            </p:nvPr>
          </p:nvGraphicFramePr>
          <p:xfrm>
            <a:off x="1182318" y="973192"/>
            <a:ext cx="6121400" cy="3187700"/>
          </p:xfrm>
          <a:graphic>
            <a:graphicData uri="http://schemas.openxmlformats.org/presentationml/2006/ole">
              <p:oleObj spid="_x0000_s1091" name="Document" r:id="rId5" imgW="6121175" imgH="3187583" progId="Word.Document.12">
                <p:embed/>
              </p:oleObj>
            </a:graphicData>
          </a:graphic>
        </p:graphicFrame>
        <p:sp>
          <p:nvSpPr>
            <p:cNvPr id="4" name="Rectangle 3"/>
            <p:cNvSpPr/>
            <p:nvPr/>
          </p:nvSpPr>
          <p:spPr>
            <a:xfrm>
              <a:off x="5912992" y="1029381"/>
              <a:ext cx="1276639" cy="37969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851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Compensating for Vessel Motion</a:t>
            </a:r>
            <a:endParaRPr lang="en-US" sz="3200" dirty="0"/>
          </a:p>
        </p:txBody>
      </p:sp>
      <p:sp>
        <p:nvSpPr>
          <p:cNvPr id="15" name="Content Placeholder 9"/>
          <p:cNvSpPr>
            <a:spLocks noGrp="1"/>
          </p:cNvSpPr>
          <p:nvPr>
            <p:ph idx="1"/>
          </p:nvPr>
        </p:nvSpPr>
        <p:spPr>
          <a:xfrm>
            <a:off x="132295" y="1069372"/>
            <a:ext cx="4883288" cy="5477478"/>
          </a:xfrm>
        </p:spPr>
        <p:txBody>
          <a:bodyPr>
            <a:normAutofit/>
          </a:bodyPr>
          <a:lstStyle/>
          <a:p>
            <a:r>
              <a:rPr lang="en-US" dirty="0" smtClean="0"/>
              <a:t>Compared to room temperature, a point on the back of the equatorial plug will move outward and upward ~ 1 cm at 70°C and ~ 3 cm at </a:t>
            </a:r>
            <a:r>
              <a:rPr lang="en-US" dirty="0" err="1" smtClean="0"/>
              <a:t>bakeout</a:t>
            </a:r>
            <a:r>
              <a:rPr lang="en-US" dirty="0" smtClean="0"/>
              <a:t> (240°C) relative to the building.</a:t>
            </a:r>
          </a:p>
          <a:p>
            <a:r>
              <a:rPr lang="en-US" dirty="0" err="1" smtClean="0"/>
              <a:t>Toroidal</a:t>
            </a:r>
            <a:r>
              <a:rPr lang="en-US" dirty="0" smtClean="0"/>
              <a:t> motions of </a:t>
            </a:r>
            <a:r>
              <a:rPr lang="en-US" dirty="0"/>
              <a:t>~ 1 cm </a:t>
            </a:r>
            <a:r>
              <a:rPr lang="en-US" dirty="0" smtClean="0"/>
              <a:t>are expected during disruptions, and </a:t>
            </a:r>
            <a:r>
              <a:rPr lang="en-GB" dirty="0"/>
              <a:t>shot-to-shot changes of a few mm are expected. </a:t>
            </a:r>
            <a:endParaRPr lang="en-US" dirty="0" smtClean="0"/>
          </a:p>
          <a:p>
            <a:r>
              <a:rPr lang="en-US" dirty="0"/>
              <a:t>V</a:t>
            </a:r>
            <a:r>
              <a:rPr lang="en-US" dirty="0" smtClean="0"/>
              <a:t>acuum extensions must be compliant to this motion.  </a:t>
            </a:r>
          </a:p>
          <a:p>
            <a:r>
              <a:rPr lang="en-US" dirty="0" smtClean="0"/>
              <a:t>Diagnostics such as imaging systems, laser systems, waveguide systems, are planning feedback systems to maintain alignment.</a:t>
            </a:r>
          </a:p>
          <a:p>
            <a:r>
              <a:rPr lang="en-US" dirty="0" smtClean="0"/>
              <a:t>A recent manufacturing study of the upper camera diagnostic suggested compensators in the optical and IR relays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258389" y="3777109"/>
            <a:ext cx="189343" cy="54242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226190" y="1672429"/>
            <a:ext cx="3221542" cy="2912904"/>
            <a:chOff x="5226190" y="1672429"/>
            <a:chExt cx="3221542" cy="2912904"/>
          </a:xfrm>
        </p:grpSpPr>
        <p:pic>
          <p:nvPicPr>
            <p:cNvPr id="1027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33240" r="32753" b="37485"/>
            <a:stretch>
              <a:fillRect/>
            </a:stretch>
          </p:blipFill>
          <p:spPr bwMode="auto">
            <a:xfrm>
              <a:off x="5226190" y="3875788"/>
              <a:ext cx="3221542" cy="665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5226190" y="4108450"/>
              <a:ext cx="3221542" cy="43596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577441" y="3414123"/>
              <a:ext cx="18655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6666FF"/>
                  </a:solidFill>
                </a:rPr>
                <a:t>deformable tube IR compensator</a:t>
              </a:r>
              <a:endParaRPr lang="en-US" sz="1200" dirty="0">
                <a:solidFill>
                  <a:srgbClr val="6666FF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868340" y="4123668"/>
              <a:ext cx="18655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tilting mirror optical compensator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pic>
          <p:nvPicPr>
            <p:cNvPr id="1039" name="Picture 3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35091" t="11758" r="41318" b="67561"/>
            <a:stretch>
              <a:fillRect/>
            </a:stretch>
          </p:blipFill>
          <p:spPr bwMode="auto">
            <a:xfrm>
              <a:off x="7131846" y="3390970"/>
              <a:ext cx="1126543" cy="468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2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0511" t="42001" r="25943" b="3475"/>
            <a:stretch/>
          </p:blipFill>
          <p:spPr bwMode="auto">
            <a:xfrm>
              <a:off x="5266291" y="4119234"/>
              <a:ext cx="602049" cy="326110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Oval 41"/>
            <p:cNvSpPr/>
            <p:nvPr/>
          </p:nvSpPr>
          <p:spPr>
            <a:xfrm>
              <a:off x="6960578" y="1672429"/>
              <a:ext cx="1235277" cy="673135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/>
            <p:cNvCxnSpPr>
              <a:stCxn id="42" idx="4"/>
            </p:cNvCxnSpPr>
            <p:nvPr/>
          </p:nvCxnSpPr>
          <p:spPr>
            <a:xfrm flipH="1">
              <a:off x="6960578" y="2345564"/>
              <a:ext cx="617639" cy="106855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8195855" y="1672429"/>
            <a:ext cx="948145" cy="3276700"/>
            <a:chOff x="8195855" y="1672429"/>
            <a:chExt cx="948145" cy="327670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66963" y="3414123"/>
              <a:ext cx="677037" cy="1535006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9"/>
            <a:srcRect l="40712" r="40380" b="83321"/>
            <a:stretch/>
          </p:blipFill>
          <p:spPr>
            <a:xfrm>
              <a:off x="8686800" y="4643635"/>
              <a:ext cx="128016" cy="256032"/>
            </a:xfrm>
            <a:prstGeom prst="rect">
              <a:avLst/>
            </a:prstGeom>
          </p:spPr>
        </p:pic>
        <p:sp>
          <p:nvSpPr>
            <p:cNvPr id="57" name="Oval 56"/>
            <p:cNvSpPr/>
            <p:nvPr/>
          </p:nvSpPr>
          <p:spPr>
            <a:xfrm>
              <a:off x="8195855" y="1672429"/>
              <a:ext cx="374747" cy="582651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Arrow Connector 59"/>
            <p:cNvCxnSpPr>
              <a:stCxn id="57" idx="4"/>
            </p:cNvCxnSpPr>
            <p:nvPr/>
          </p:nvCxnSpPr>
          <p:spPr>
            <a:xfrm>
              <a:off x="8383229" y="2255080"/>
              <a:ext cx="303571" cy="152202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7578217" y="6546850"/>
            <a:ext cx="14854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</a:rPr>
              <a:t>O. Van </a:t>
            </a:r>
            <a:r>
              <a:rPr lang="en-US" sz="1200" dirty="0" err="1" smtClean="0">
                <a:solidFill>
                  <a:srgbClr val="FF6600"/>
                </a:solidFill>
              </a:rPr>
              <a:t>der</a:t>
            </a:r>
            <a:r>
              <a:rPr lang="en-US" sz="1200" dirty="0" smtClean="0">
                <a:solidFill>
                  <a:srgbClr val="FF6600"/>
                </a:solidFill>
              </a:rPr>
              <a:t> </a:t>
            </a:r>
            <a:r>
              <a:rPr lang="en-US" sz="1200" dirty="0" err="1" smtClean="0">
                <a:solidFill>
                  <a:srgbClr val="FF6600"/>
                </a:solidFill>
              </a:rPr>
              <a:t>Togt</a:t>
            </a:r>
            <a:r>
              <a:rPr lang="en-US" sz="1200" dirty="0" smtClean="0">
                <a:solidFill>
                  <a:srgbClr val="FF6600"/>
                </a:solidFill>
              </a:rPr>
              <a:t>, TNO</a:t>
            </a:r>
            <a:endParaRPr lang="en-US" sz="1200" dirty="0">
              <a:solidFill>
                <a:srgbClr val="FF6600"/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18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4809722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112619"/>
    </mc:Choice>
    <mc:Fallback>
      <p:transition spd="slow" advTm="11261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737100" y="3740150"/>
            <a:ext cx="4406900" cy="2390775"/>
            <a:chOff x="4737100" y="3956050"/>
            <a:chExt cx="4406900" cy="2390775"/>
          </a:xfrm>
        </p:grpSpPr>
        <p:pic>
          <p:nvPicPr>
            <p:cNvPr id="17412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8511" r="6808" b="50909"/>
            <a:stretch>
              <a:fillRect/>
            </a:stretch>
          </p:blipFill>
          <p:spPr bwMode="auto">
            <a:xfrm>
              <a:off x="4737100" y="3956050"/>
              <a:ext cx="4406900" cy="239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790066" y="6069826"/>
              <a:ext cx="10951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G. Taylor, PPPL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7687"/>
          </a:xfrm>
        </p:spPr>
        <p:txBody>
          <a:bodyPr>
            <a:normAutofit/>
          </a:bodyPr>
          <a:lstStyle/>
          <a:p>
            <a:r>
              <a:rPr lang="en-US" sz="2900">
                <a:latin typeface="Calibri" charset="0"/>
              </a:rPr>
              <a:t>ECE Measurement Strategy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4989" y="1069975"/>
            <a:ext cx="4737100" cy="547687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err="1">
                <a:latin typeface="Calibri" charset="0"/>
              </a:rPr>
              <a:t>T</a:t>
            </a:r>
            <a:r>
              <a:rPr lang="en-US" baseline="-25000" dirty="0" err="1">
                <a:latin typeface="Calibri" charset="0"/>
              </a:rPr>
              <a:t>e</a:t>
            </a:r>
            <a:r>
              <a:rPr lang="en-US" dirty="0">
                <a:latin typeface="Calibri" charset="0"/>
              </a:rPr>
              <a:t> measurements at 6 ≤ </a:t>
            </a:r>
            <a:r>
              <a:rPr lang="en-US" dirty="0" err="1">
                <a:latin typeface="Calibri" charset="0"/>
              </a:rPr>
              <a:t>T</a:t>
            </a:r>
            <a:r>
              <a:rPr lang="en-US" baseline="-25000" dirty="0" err="1">
                <a:latin typeface="Calibri" charset="0"/>
              </a:rPr>
              <a:t>e</a:t>
            </a:r>
            <a:r>
              <a:rPr lang="en-US" baseline="-25000" dirty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≤ 13 </a:t>
            </a:r>
            <a:r>
              <a:rPr lang="en-US" dirty="0" err="1">
                <a:latin typeface="Calibri" charset="0"/>
              </a:rPr>
              <a:t>keV</a:t>
            </a:r>
            <a:r>
              <a:rPr lang="en-US" dirty="0">
                <a:latin typeface="Calibri" charset="0"/>
              </a:rPr>
              <a:t> on TFTR and JET gave evidence of a non-</a:t>
            </a:r>
            <a:r>
              <a:rPr lang="en-US" dirty="0" err="1">
                <a:latin typeface="Calibri" charset="0"/>
              </a:rPr>
              <a:t>Maxwelian</a:t>
            </a:r>
            <a:r>
              <a:rPr lang="en-US" dirty="0">
                <a:latin typeface="Calibri" charset="0"/>
              </a:rPr>
              <a:t> electron distribution.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 charset="0"/>
              </a:rPr>
              <a:t>With </a:t>
            </a:r>
            <a:r>
              <a:rPr lang="en-US" dirty="0" err="1">
                <a:latin typeface="Calibri" charset="0"/>
              </a:rPr>
              <a:t>T</a:t>
            </a:r>
            <a:r>
              <a:rPr lang="en-US" baseline="-25000" dirty="0" err="1">
                <a:latin typeface="Calibri" charset="0"/>
              </a:rPr>
              <a:t>e</a:t>
            </a:r>
            <a:r>
              <a:rPr lang="en-US" baseline="-25000" dirty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up to ~ 40 </a:t>
            </a:r>
            <a:r>
              <a:rPr lang="en-US" dirty="0" err="1">
                <a:latin typeface="Calibri" charset="0"/>
              </a:rPr>
              <a:t>keV</a:t>
            </a:r>
            <a:r>
              <a:rPr lang="en-US" dirty="0">
                <a:latin typeface="Calibri" charset="0"/>
              </a:rPr>
              <a:t> expected on ITER, the design concept for the ITER ECE radiometer has features to probe for such distortions.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 charset="0"/>
              </a:rPr>
              <a:t>Radial and </a:t>
            </a:r>
            <a:r>
              <a:rPr lang="en-US" dirty="0" smtClean="0">
                <a:latin typeface="Calibri" charset="0"/>
              </a:rPr>
              <a:t>oblique (~13°) </a:t>
            </a:r>
            <a:r>
              <a:rPr lang="en-US" dirty="0">
                <a:latin typeface="Calibri" charset="0"/>
              </a:rPr>
              <a:t>views are planned with capability to make </a:t>
            </a:r>
            <a:r>
              <a:rPr lang="en-US" dirty="0" smtClean="0">
                <a:latin typeface="Calibri" charset="0"/>
              </a:rPr>
              <a:t>O- </a:t>
            </a:r>
            <a:r>
              <a:rPr lang="en-US" dirty="0">
                <a:latin typeface="Calibri" charset="0"/>
              </a:rPr>
              <a:t>and X-</a:t>
            </a:r>
            <a:r>
              <a:rPr lang="en-US" dirty="0" smtClean="0">
                <a:latin typeface="Calibri" charset="0"/>
              </a:rPr>
              <a:t>mode, </a:t>
            </a:r>
            <a:r>
              <a:rPr lang="en-US" dirty="0">
                <a:latin typeface="Calibri" charset="0"/>
              </a:rPr>
              <a:t>calibrated measurements of several harmonics to I THz.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 charset="0"/>
              </a:rPr>
              <a:t>Recent measurements indicate losses with circular, corrugated waveguide are too high at high frequency.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 charset="0"/>
              </a:rPr>
              <a:t>For reasonable calibration time periods, </a:t>
            </a:r>
            <a:r>
              <a:rPr lang="en-US" dirty="0" smtClean="0">
                <a:latin typeface="Calibri" charset="0"/>
              </a:rPr>
              <a:t>present design </a:t>
            </a:r>
            <a:r>
              <a:rPr lang="en-US" dirty="0">
                <a:latin typeface="Calibri" charset="0"/>
              </a:rPr>
              <a:t>features smooth-walled circular waveguide and a </a:t>
            </a:r>
            <a:r>
              <a:rPr lang="en-US" dirty="0" smtClean="0">
                <a:latin typeface="Calibri" charset="0"/>
              </a:rPr>
              <a:t>high-throughput </a:t>
            </a:r>
            <a:r>
              <a:rPr lang="en-US" dirty="0">
                <a:latin typeface="Calibri" charset="0"/>
              </a:rPr>
              <a:t>Michelson interferometer</a:t>
            </a:r>
            <a:r>
              <a:rPr lang="en-US" dirty="0" smtClean="0">
                <a:latin typeface="Calibri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 charset="0"/>
              </a:rPr>
              <a:t>R&amp;D </a:t>
            </a:r>
            <a:r>
              <a:rPr lang="en-US" dirty="0" smtClean="0">
                <a:latin typeface="Calibri" charset="0"/>
              </a:rPr>
              <a:t>is planned </a:t>
            </a:r>
            <a:r>
              <a:rPr lang="en-US" dirty="0">
                <a:latin typeface="Calibri" charset="0"/>
              </a:rPr>
              <a:t>to confirm these design choices.</a:t>
            </a:r>
          </a:p>
          <a:p>
            <a:pPr>
              <a:lnSpc>
                <a:spcPct val="90000"/>
              </a:lnSpc>
            </a:pPr>
            <a:endParaRPr lang="en-US" dirty="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dirty="0">
              <a:latin typeface="Calibri" charset="0"/>
            </a:endParaRPr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2588" y="822325"/>
            <a:ext cx="342265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737100" y="3621612"/>
            <a:ext cx="4406900" cy="2606675"/>
            <a:chOff x="4737100" y="3832225"/>
            <a:chExt cx="4406900" cy="26066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7100" y="3832225"/>
              <a:ext cx="4406900" cy="260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674650" y="3956050"/>
              <a:ext cx="12490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H. </a:t>
              </a:r>
              <a:r>
                <a:rPr lang="en-US" sz="1200" dirty="0" err="1" smtClean="0">
                  <a:solidFill>
                    <a:srgbClr val="FF6600"/>
                  </a:solidFill>
                </a:rPr>
                <a:t>Pandya</a:t>
              </a:r>
              <a:r>
                <a:rPr lang="en-US" sz="1200" dirty="0" smtClean="0">
                  <a:solidFill>
                    <a:srgbClr val="FF6600"/>
                  </a:solidFill>
                </a:rPr>
                <a:t>, IN-DA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19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310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769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ITER Diagnostic Development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2315764" y="1357497"/>
            <a:ext cx="184666" cy="338554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5294515" y="2499920"/>
            <a:ext cx="3128143" cy="678341"/>
            <a:chOff x="5294515" y="2499920"/>
            <a:chExt cx="3128143" cy="678341"/>
          </a:xfrm>
        </p:grpSpPr>
        <p:sp>
          <p:nvSpPr>
            <p:cNvPr id="21" name="Rectangle 20"/>
            <p:cNvSpPr/>
            <p:nvPr/>
          </p:nvSpPr>
          <p:spPr>
            <a:xfrm>
              <a:off x="5294515" y="2499920"/>
              <a:ext cx="2661261" cy="31583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5000"/>
              </a:scheme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Preliminary Design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00272" y="2862430"/>
              <a:ext cx="2222386" cy="315831"/>
            </a:xfrm>
            <a:prstGeom prst="rect">
              <a:avLst/>
            </a:prstGeom>
            <a:solidFill>
              <a:srgbClr val="CCFFCC">
                <a:alpha val="55000"/>
              </a:srgb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Final Design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67278" y="859147"/>
            <a:ext cx="9600783" cy="5844609"/>
            <a:chOff x="367278" y="859147"/>
            <a:chExt cx="9600783" cy="5844609"/>
          </a:xfrm>
        </p:grpSpPr>
        <p:sp>
          <p:nvSpPr>
            <p:cNvPr id="20" name="Rectangle 19"/>
            <p:cNvSpPr/>
            <p:nvPr/>
          </p:nvSpPr>
          <p:spPr>
            <a:xfrm>
              <a:off x="4796883" y="2096514"/>
              <a:ext cx="2447603" cy="315831"/>
            </a:xfrm>
            <a:prstGeom prst="rect">
              <a:avLst/>
            </a:prstGeom>
            <a:solidFill>
              <a:srgbClr val="FFFF00">
                <a:alpha val="55000"/>
              </a:srgb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Procurement Arrangements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501102" y="1279356"/>
              <a:ext cx="0" cy="52389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201695" y="1279356"/>
              <a:ext cx="0" cy="52389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02288" y="1279356"/>
              <a:ext cx="0" cy="52389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602880" y="1279356"/>
              <a:ext cx="0" cy="52389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303473" y="1279356"/>
              <a:ext cx="0" cy="52389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004066" y="1279356"/>
              <a:ext cx="0" cy="52389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704659" y="1279356"/>
              <a:ext cx="0" cy="52389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404579" y="1279356"/>
              <a:ext cx="0" cy="52389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105172" y="1279356"/>
              <a:ext cx="0" cy="52389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851872" y="859147"/>
              <a:ext cx="0" cy="584460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311098" y="910023"/>
              <a:ext cx="7656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08         09         10         11         12         13         14         15         16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186938" y="1706990"/>
              <a:ext cx="2231726" cy="315831"/>
            </a:xfrm>
            <a:prstGeom prst="rect">
              <a:avLst/>
            </a:prstGeom>
            <a:solidFill>
              <a:schemeClr val="accent6">
                <a:lumMod val="75000"/>
                <a:alpha val="55000"/>
              </a:scheme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Conceptual Design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85160" y="1352294"/>
              <a:ext cx="2231726" cy="315831"/>
            </a:xfrm>
            <a:prstGeom prst="rect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48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Define Requirements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5" name="Document 24"/>
            <p:cNvSpPr/>
            <p:nvPr/>
          </p:nvSpPr>
          <p:spPr>
            <a:xfrm rot="16200000">
              <a:off x="1649947" y="1063001"/>
              <a:ext cx="313745" cy="896501"/>
            </a:xfrm>
            <a:prstGeom prst="flowChartDocumen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7278" y="1809883"/>
              <a:ext cx="1717882" cy="67191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Port-Based Diagnostics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256441" y="2815752"/>
            <a:ext cx="889287" cy="362510"/>
            <a:chOff x="8254713" y="4046141"/>
            <a:chExt cx="889287" cy="593811"/>
          </a:xfrm>
          <a:effectLst/>
        </p:grpSpPr>
        <p:sp>
          <p:nvSpPr>
            <p:cNvPr id="37" name="Document 36"/>
            <p:cNvSpPr/>
            <p:nvPr/>
          </p:nvSpPr>
          <p:spPr>
            <a:xfrm rot="5400000">
              <a:off x="8446348" y="3921159"/>
              <a:ext cx="455503" cy="838774"/>
            </a:xfrm>
            <a:prstGeom prst="flowChartDocumen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422658" y="4046141"/>
              <a:ext cx="721342" cy="59381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>
              <a:outerShdw blurRad="40000" dist="23000" dir="5400000" sx="0" sy="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Document 34"/>
          <p:cNvSpPr/>
          <p:nvPr/>
        </p:nvSpPr>
        <p:spPr>
          <a:xfrm rot="16200000">
            <a:off x="1670250" y="5082494"/>
            <a:ext cx="345840" cy="896501"/>
          </a:xfrm>
          <a:prstGeom prst="flowChartDocumen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981325" y="66893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2315764" y="3099437"/>
            <a:ext cx="184666" cy="338554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grpSp>
        <p:nvGrpSpPr>
          <p:cNvPr id="69" name="Group 68"/>
          <p:cNvGrpSpPr/>
          <p:nvPr/>
        </p:nvGrpSpPr>
        <p:grpSpPr>
          <a:xfrm>
            <a:off x="367278" y="5359635"/>
            <a:ext cx="8778450" cy="1234422"/>
            <a:chOff x="367278" y="5359635"/>
            <a:chExt cx="8778450" cy="1234422"/>
          </a:xfrm>
        </p:grpSpPr>
        <p:sp>
          <p:nvSpPr>
            <p:cNvPr id="36" name="Document 35"/>
            <p:cNvSpPr/>
            <p:nvPr/>
          </p:nvSpPr>
          <p:spPr>
            <a:xfrm rot="16200000">
              <a:off x="1648909" y="5746864"/>
              <a:ext cx="315821" cy="896501"/>
            </a:xfrm>
            <a:prstGeom prst="flowChartDocumen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094500" y="5550699"/>
              <a:ext cx="2702384" cy="31726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                        Lead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796884" y="5550699"/>
              <a:ext cx="2195056" cy="317267"/>
            </a:xfrm>
            <a:prstGeom prst="rect">
              <a:avLst/>
            </a:prstGeom>
            <a:gradFill flip="none" rotWithShape="1">
              <a:gsLst>
                <a:gs pos="0">
                  <a:srgbClr val="00FFFF"/>
                </a:gs>
                <a:gs pos="98000">
                  <a:srgbClr val="66FFFF">
                    <a:alpha val="44000"/>
                  </a:srgbClr>
                </a:gs>
                <a:gs pos="53000">
                  <a:srgbClr val="66FFFF">
                    <a:alpha val="72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                      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991940" y="5550699"/>
              <a:ext cx="1620701" cy="317267"/>
            </a:xfrm>
            <a:prstGeom prst="rect">
              <a:avLst/>
            </a:prstGeom>
            <a:solidFill>
              <a:srgbClr val="00FFFF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         </a:t>
              </a:r>
              <a:r>
                <a:rPr lang="en-US" sz="1600" dirty="0">
                  <a:solidFill>
                    <a:srgbClr val="000000"/>
                  </a:solidFill>
                </a:rPr>
                <a:t> </a:t>
              </a:r>
              <a:r>
                <a:rPr lang="en-US" sz="1600" dirty="0" smtClean="0">
                  <a:solidFill>
                    <a:srgbClr val="000000"/>
                  </a:solidFill>
                </a:rPr>
                <a:t>Oversee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085160" y="6228846"/>
              <a:ext cx="2702384" cy="317267"/>
            </a:xfrm>
            <a:prstGeom prst="rect">
              <a:avLst/>
            </a:prstGeom>
            <a:solidFill>
              <a:schemeClr val="accent6">
                <a:alpha val="24000"/>
              </a:scheme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                        Support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787544" y="6228846"/>
              <a:ext cx="2259908" cy="31726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alpha val="32000"/>
                  </a:schemeClr>
                </a:gs>
                <a:gs pos="100000">
                  <a:schemeClr val="accent6">
                    <a:lumMod val="75000"/>
                    <a:alpha val="80000"/>
                  </a:schemeClr>
                </a:gs>
              </a:gsLst>
              <a:lin ang="0" scaled="1"/>
              <a:tileRect/>
            </a:gra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                      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941432" y="6231524"/>
              <a:ext cx="1661870" cy="312852"/>
            </a:xfrm>
            <a:prstGeom prst="rect">
              <a:avLst/>
            </a:prstGeom>
            <a:solidFill>
              <a:schemeClr val="accent6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         </a:t>
              </a:r>
              <a:r>
                <a:rPr lang="en-US" sz="1600" dirty="0">
                  <a:solidFill>
                    <a:schemeClr val="tx1"/>
                  </a:solidFill>
                </a:rPr>
                <a:t> </a:t>
              </a:r>
              <a:r>
                <a:rPr lang="en-US" sz="1600" dirty="0" smtClean="0">
                  <a:solidFill>
                    <a:schemeClr val="tx1"/>
                  </a:solidFill>
                </a:rPr>
                <a:t>    Lead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7278" y="5359635"/>
              <a:ext cx="1727222" cy="4481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ITER Organization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7278" y="6093799"/>
              <a:ext cx="1717882" cy="4481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Domestic Agencies</a:t>
              </a:r>
            </a:p>
          </p:txBody>
        </p:sp>
        <p:sp>
          <p:nvSpPr>
            <p:cNvPr id="46" name="Right Arrow 45"/>
            <p:cNvSpPr/>
            <p:nvPr/>
          </p:nvSpPr>
          <p:spPr>
            <a:xfrm rot="1293855">
              <a:off x="4688433" y="5898463"/>
              <a:ext cx="2345138" cy="362016"/>
            </a:xfrm>
            <a:prstGeom prst="rightArrow">
              <a:avLst/>
            </a:prstGeom>
            <a:solidFill>
              <a:srgbClr val="FF0000">
                <a:alpha val="4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Document 40"/>
            <p:cNvSpPr/>
            <p:nvPr/>
          </p:nvSpPr>
          <p:spPr>
            <a:xfrm rot="5400000">
              <a:off x="8532727" y="5277868"/>
              <a:ext cx="335882" cy="838774"/>
            </a:xfrm>
            <a:prstGeom prst="flowChartDocumen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8256441" y="6182341"/>
              <a:ext cx="889287" cy="411716"/>
              <a:chOff x="8254713" y="4046141"/>
              <a:chExt cx="889287" cy="593811"/>
            </a:xfrm>
            <a:effectLst/>
          </p:grpSpPr>
          <p:sp>
            <p:nvSpPr>
              <p:cNvPr id="44" name="Document 43"/>
              <p:cNvSpPr/>
              <p:nvPr/>
            </p:nvSpPr>
            <p:spPr>
              <a:xfrm rot="5400000">
                <a:off x="8446348" y="3921159"/>
                <a:ext cx="455503" cy="838774"/>
              </a:xfrm>
              <a:prstGeom prst="flowChartDocumen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8422658" y="4046141"/>
                <a:ext cx="721342" cy="59381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>
                <a:outerShdw blurRad="40000" dist="23000" dir="5400000" sx="0" sy="0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367279" y="2915169"/>
            <a:ext cx="8856596" cy="2504831"/>
            <a:chOff x="367279" y="2915169"/>
            <a:chExt cx="8856596" cy="2504831"/>
          </a:xfrm>
        </p:grpSpPr>
        <p:sp>
          <p:nvSpPr>
            <p:cNvPr id="50" name="Rectangle 49"/>
            <p:cNvSpPr/>
            <p:nvPr/>
          </p:nvSpPr>
          <p:spPr>
            <a:xfrm>
              <a:off x="5926554" y="4622198"/>
              <a:ext cx="1798129" cy="332699"/>
            </a:xfrm>
            <a:prstGeom prst="rect">
              <a:avLst/>
            </a:prstGeom>
            <a:solidFill>
              <a:srgbClr val="FFFF00">
                <a:alpha val="55000"/>
              </a:srgb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Procurement Arrangements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902288" y="3824575"/>
              <a:ext cx="1949584" cy="332699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5000"/>
              </a:scheme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Generic </a:t>
              </a:r>
              <a:r>
                <a:rPr lang="en-US" sz="1600" dirty="0" smtClean="0">
                  <a:solidFill>
                    <a:schemeClr val="tx1"/>
                  </a:solidFill>
                </a:rPr>
                <a:t>Preliminary Design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442120" y="3414231"/>
              <a:ext cx="2255422" cy="332699"/>
            </a:xfrm>
            <a:prstGeom prst="rect">
              <a:avLst/>
            </a:prstGeom>
            <a:solidFill>
              <a:schemeClr val="accent6">
                <a:lumMod val="75000"/>
                <a:alpha val="55000"/>
              </a:scheme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Generic Conceptual Design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630843" y="3066475"/>
              <a:ext cx="2686043" cy="332699"/>
            </a:xfrm>
            <a:prstGeom prst="rect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48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600" dirty="0" smtClean="0">
                  <a:solidFill>
                    <a:schemeClr val="tx1"/>
                  </a:solidFill>
                </a:rPr>
                <a:t>Define </a:t>
              </a:r>
              <a:r>
                <a:rPr lang="en-US" sz="1600" dirty="0" err="1" smtClean="0">
                  <a:solidFill>
                    <a:schemeClr val="tx1"/>
                  </a:solidFill>
                </a:rPr>
                <a:t>Req’ts</a:t>
              </a:r>
              <a:r>
                <a:rPr lang="en-US" sz="1600" dirty="0" smtClean="0">
                  <a:solidFill>
                    <a:schemeClr val="tx1"/>
                  </a:solidFill>
                </a:rPr>
                <a:t>, Interfaces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67279" y="2915169"/>
              <a:ext cx="113865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Port Plug Structures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787544" y="4214845"/>
              <a:ext cx="1541515" cy="332699"/>
            </a:xfrm>
            <a:prstGeom prst="rect">
              <a:avLst/>
            </a:prstGeom>
            <a:solidFill>
              <a:srgbClr val="CCFFCC">
                <a:alpha val="55000"/>
              </a:srgb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Generic Final Design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6" name="Document 55"/>
            <p:cNvSpPr/>
            <p:nvPr/>
          </p:nvSpPr>
          <p:spPr>
            <a:xfrm rot="16200000">
              <a:off x="1676741" y="2890809"/>
              <a:ext cx="331182" cy="672801"/>
            </a:xfrm>
            <a:prstGeom prst="flowChartDocumen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329059" y="5087301"/>
              <a:ext cx="2220724" cy="332699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5000"/>
              </a:scheme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Specific Preliminary Design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7" name="Document 66"/>
            <p:cNvSpPr/>
            <p:nvPr/>
          </p:nvSpPr>
          <p:spPr>
            <a:xfrm rot="5400000">
              <a:off x="8613811" y="4809936"/>
              <a:ext cx="381354" cy="838774"/>
            </a:xfrm>
            <a:prstGeom prst="flowChartDocumen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9706281"/>
      </p:ext>
    </p:extLst>
  </p:cSld>
  <p:clrMapOvr>
    <a:masterClrMapping/>
  </p:clrMapOvr>
  <p:transition spd="slow" advTm="820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769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Port Integration</a:t>
            </a:r>
            <a:endParaRPr lang="en-US" sz="3200" dirty="0"/>
          </a:p>
        </p:txBody>
      </p:sp>
      <p:pic>
        <p:nvPicPr>
          <p:cNvPr id="3" name="Picture 32" descr="0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5299"/>
          <a:stretch/>
        </p:blipFill>
        <p:spPr bwMode="auto">
          <a:xfrm>
            <a:off x="598227" y="1676407"/>
            <a:ext cx="8118021" cy="400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88635" y="4163714"/>
            <a:ext cx="1346314" cy="2202750"/>
            <a:chOff x="388635" y="4163714"/>
            <a:chExt cx="1346314" cy="2202750"/>
          </a:xfrm>
        </p:grpSpPr>
        <p:sp>
          <p:nvSpPr>
            <p:cNvPr id="4" name="TextBox 3"/>
            <p:cNvSpPr txBox="1"/>
            <p:nvPr/>
          </p:nvSpPr>
          <p:spPr>
            <a:xfrm>
              <a:off x="388635" y="5443134"/>
              <a:ext cx="1346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Diagnostic First</a:t>
              </a:r>
            </a:p>
            <a:p>
              <a:pPr algn="ctr"/>
              <a:r>
                <a:rPr lang="en-US" dirty="0" smtClean="0"/>
                <a:t>Wall</a:t>
              </a:r>
              <a:endParaRPr lang="en-US" dirty="0"/>
            </a:p>
          </p:txBody>
        </p:sp>
        <p:cxnSp>
          <p:nvCxnSpPr>
            <p:cNvPr id="6" name="Straight Arrow Connector 5"/>
            <p:cNvCxnSpPr>
              <a:stCxn id="4" idx="0"/>
            </p:cNvCxnSpPr>
            <p:nvPr/>
          </p:nvCxnSpPr>
          <p:spPr>
            <a:xfrm flipV="1">
              <a:off x="1061792" y="4163714"/>
              <a:ext cx="673157" cy="127942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158273" y="3962467"/>
            <a:ext cx="1346314" cy="2403997"/>
            <a:chOff x="2158273" y="3962467"/>
            <a:chExt cx="1346314" cy="2403997"/>
          </a:xfrm>
        </p:grpSpPr>
        <p:sp>
          <p:nvSpPr>
            <p:cNvPr id="9" name="TextBox 8"/>
            <p:cNvSpPr txBox="1"/>
            <p:nvPr/>
          </p:nvSpPr>
          <p:spPr>
            <a:xfrm>
              <a:off x="2158273" y="5443134"/>
              <a:ext cx="1346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Diagnostic Shield</a:t>
              </a:r>
            </a:p>
            <a:p>
              <a:pPr algn="ctr"/>
              <a:r>
                <a:rPr lang="en-US" dirty="0" smtClean="0"/>
                <a:t>Module</a:t>
              </a:r>
              <a:endParaRPr lang="en-US" dirty="0"/>
            </a:p>
          </p:txBody>
        </p:sp>
        <p:cxnSp>
          <p:nvCxnSpPr>
            <p:cNvPr id="10" name="Straight Arrow Connector 9"/>
            <p:cNvCxnSpPr>
              <a:stCxn id="9" idx="0"/>
            </p:cNvCxnSpPr>
            <p:nvPr/>
          </p:nvCxnSpPr>
          <p:spPr>
            <a:xfrm flipH="1" flipV="1">
              <a:off x="2220731" y="3962467"/>
              <a:ext cx="610699" cy="148066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637516" y="1611840"/>
            <a:ext cx="1346314" cy="1691370"/>
            <a:chOff x="1637516" y="1611840"/>
            <a:chExt cx="1346314" cy="1691370"/>
          </a:xfrm>
        </p:grpSpPr>
        <p:sp>
          <p:nvSpPr>
            <p:cNvPr id="12" name="TextBox 11"/>
            <p:cNvSpPr txBox="1"/>
            <p:nvPr/>
          </p:nvSpPr>
          <p:spPr>
            <a:xfrm>
              <a:off x="1637516" y="1611840"/>
              <a:ext cx="1346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Port</a:t>
              </a:r>
            </a:p>
            <a:p>
              <a:pPr algn="ctr"/>
              <a:r>
                <a:rPr lang="en-US" dirty="0" smtClean="0"/>
                <a:t>Plug</a:t>
              </a:r>
            </a:p>
            <a:p>
              <a:pPr algn="ctr"/>
              <a:r>
                <a:rPr lang="en-US" dirty="0" smtClean="0"/>
                <a:t>Structure</a:t>
              </a:r>
              <a:endParaRPr lang="en-US" dirty="0"/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 flipH="1">
              <a:off x="2019479" y="2535170"/>
              <a:ext cx="291194" cy="7680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914157" y="1005118"/>
            <a:ext cx="1346314" cy="1749869"/>
            <a:chOff x="2914157" y="1005118"/>
            <a:chExt cx="1346314" cy="1749869"/>
          </a:xfrm>
        </p:grpSpPr>
        <p:sp>
          <p:nvSpPr>
            <p:cNvPr id="16" name="TextBox 15"/>
            <p:cNvSpPr txBox="1"/>
            <p:nvPr/>
          </p:nvSpPr>
          <p:spPr>
            <a:xfrm>
              <a:off x="2914157" y="1005118"/>
              <a:ext cx="13463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Cryostat</a:t>
              </a:r>
              <a:endParaRPr lang="en-US" dirty="0"/>
            </a:p>
          </p:txBody>
        </p:sp>
        <p:cxnSp>
          <p:nvCxnSpPr>
            <p:cNvPr id="17" name="Straight Arrow Connector 16"/>
            <p:cNvCxnSpPr>
              <a:stCxn id="16" idx="2"/>
            </p:cNvCxnSpPr>
            <p:nvPr/>
          </p:nvCxnSpPr>
          <p:spPr>
            <a:xfrm flipH="1">
              <a:off x="3435189" y="1374450"/>
              <a:ext cx="152125" cy="13805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4017580" y="4219229"/>
            <a:ext cx="1346314" cy="2147235"/>
            <a:chOff x="4017580" y="4219229"/>
            <a:chExt cx="1346314" cy="2147235"/>
          </a:xfrm>
        </p:grpSpPr>
        <p:sp>
          <p:nvSpPr>
            <p:cNvPr id="19" name="TextBox 18"/>
            <p:cNvSpPr txBox="1"/>
            <p:nvPr/>
          </p:nvSpPr>
          <p:spPr>
            <a:xfrm>
              <a:off x="4017580" y="5443134"/>
              <a:ext cx="1346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Interspace</a:t>
              </a:r>
            </a:p>
            <a:p>
              <a:pPr algn="ctr"/>
              <a:r>
                <a:rPr lang="en-US" dirty="0" smtClean="0"/>
                <a:t>Support</a:t>
              </a:r>
            </a:p>
            <a:p>
              <a:pPr algn="ctr"/>
              <a:r>
                <a:rPr lang="en-US" dirty="0" smtClean="0"/>
                <a:t>Structure</a:t>
              </a:r>
              <a:endParaRPr lang="en-US" dirty="0"/>
            </a:p>
          </p:txBody>
        </p:sp>
        <p:cxnSp>
          <p:nvCxnSpPr>
            <p:cNvPr id="20" name="Straight Arrow Connector 19"/>
            <p:cNvCxnSpPr>
              <a:stCxn id="19" idx="0"/>
            </p:cNvCxnSpPr>
            <p:nvPr/>
          </p:nvCxnSpPr>
          <p:spPr>
            <a:xfrm flipH="1" flipV="1">
              <a:off x="4587189" y="4219229"/>
              <a:ext cx="103548" cy="12239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044389" y="1005118"/>
            <a:ext cx="1346314" cy="1749869"/>
            <a:chOff x="5044389" y="1005118"/>
            <a:chExt cx="1346314" cy="1749869"/>
          </a:xfrm>
        </p:grpSpPr>
        <p:sp>
          <p:nvSpPr>
            <p:cNvPr id="22" name="TextBox 21"/>
            <p:cNvSpPr txBox="1"/>
            <p:nvPr/>
          </p:nvSpPr>
          <p:spPr>
            <a:xfrm>
              <a:off x="5044389" y="1005118"/>
              <a:ext cx="13463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Bioshield</a:t>
              </a:r>
              <a:endParaRPr lang="en-US" dirty="0"/>
            </a:p>
          </p:txBody>
        </p:sp>
        <p:cxnSp>
          <p:nvCxnSpPr>
            <p:cNvPr id="23" name="Straight Arrow Connector 22"/>
            <p:cNvCxnSpPr>
              <a:stCxn id="22" idx="2"/>
            </p:cNvCxnSpPr>
            <p:nvPr/>
          </p:nvCxnSpPr>
          <p:spPr>
            <a:xfrm flipH="1">
              <a:off x="5565421" y="1374450"/>
              <a:ext cx="152125" cy="13805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522558" y="3712913"/>
            <a:ext cx="1346314" cy="2653551"/>
            <a:chOff x="6522558" y="3712913"/>
            <a:chExt cx="1346314" cy="2653551"/>
          </a:xfrm>
        </p:grpSpPr>
        <p:sp>
          <p:nvSpPr>
            <p:cNvPr id="25" name="TextBox 24"/>
            <p:cNvSpPr txBox="1"/>
            <p:nvPr/>
          </p:nvSpPr>
          <p:spPr>
            <a:xfrm>
              <a:off x="6522558" y="5443134"/>
              <a:ext cx="1346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Port Cell</a:t>
              </a:r>
            </a:p>
            <a:p>
              <a:pPr algn="ctr"/>
              <a:r>
                <a:rPr lang="en-US" dirty="0" smtClean="0"/>
                <a:t>Support</a:t>
              </a:r>
            </a:p>
            <a:p>
              <a:pPr algn="ctr"/>
              <a:r>
                <a:rPr lang="en-US" dirty="0" smtClean="0"/>
                <a:t>Structure</a:t>
              </a:r>
              <a:endParaRPr lang="en-US" dirty="0"/>
            </a:p>
          </p:txBody>
        </p:sp>
        <p:cxnSp>
          <p:nvCxnSpPr>
            <p:cNvPr id="26" name="Straight Arrow Connector 25"/>
            <p:cNvCxnSpPr>
              <a:stCxn id="25" idx="0"/>
            </p:cNvCxnSpPr>
            <p:nvPr/>
          </p:nvCxnSpPr>
          <p:spPr>
            <a:xfrm flipH="1" flipV="1">
              <a:off x="7092167" y="3712913"/>
              <a:ext cx="103548" cy="17302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7535333" y="6459601"/>
            <a:ext cx="1430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V. </a:t>
            </a:r>
            <a:r>
              <a:rPr lang="en-US" sz="1200" dirty="0" err="1" smtClean="0">
                <a:solidFill>
                  <a:srgbClr val="FF6600"/>
                </a:solidFill>
              </a:rPr>
              <a:t>Udintsev</a:t>
            </a:r>
            <a:r>
              <a:rPr lang="en-US" sz="1400" dirty="0" smtClean="0">
                <a:solidFill>
                  <a:srgbClr val="FF6600"/>
                </a:solidFill>
              </a:rPr>
              <a:t>, ITER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1788214"/>
      </p:ext>
    </p:extLst>
  </p:cSld>
  <p:clrMapOvr>
    <a:masterClrMapping/>
  </p:clrMapOvr>
  <p:transition spd="slow" advTm="73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387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Diagnostic First Wall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2250" y="1069372"/>
            <a:ext cx="4984750" cy="5477478"/>
          </a:xfrm>
        </p:spPr>
        <p:txBody>
          <a:bodyPr>
            <a:noAutofit/>
          </a:bodyPr>
          <a:lstStyle/>
          <a:p>
            <a:r>
              <a:rPr lang="en-US" dirty="0" smtClean="0"/>
              <a:t>DFW is set back 10 cm, allowing stainless steel plasma-facing surface.</a:t>
            </a:r>
          </a:p>
          <a:p>
            <a:r>
              <a:rPr lang="en-US" dirty="0" smtClean="0"/>
              <a:t>Peak heating is ≈ 0.5 MW for 1 panel</a:t>
            </a:r>
          </a:p>
          <a:p>
            <a:pPr lvl="1"/>
            <a:r>
              <a:rPr lang="en-US" dirty="0" smtClean="0"/>
              <a:t>Max surface heat load is 35 W/cm</a:t>
            </a:r>
            <a:r>
              <a:rPr lang="en-US" baseline="30000" dirty="0" smtClean="0"/>
              <a:t>2</a:t>
            </a:r>
            <a:endParaRPr lang="en-US" dirty="0"/>
          </a:p>
          <a:p>
            <a:pPr lvl="1"/>
            <a:r>
              <a:rPr lang="en-US" dirty="0" smtClean="0"/>
              <a:t>Max nuclear heating is 8 </a:t>
            </a:r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/>
              <a:t>1 W/cm</a:t>
            </a:r>
            <a:r>
              <a:rPr lang="en-US" baseline="30000" dirty="0" smtClean="0"/>
              <a:t>3</a:t>
            </a:r>
            <a:endParaRPr lang="en-US" dirty="0" smtClean="0"/>
          </a:p>
          <a:p>
            <a:r>
              <a:rPr lang="en-US" dirty="0" smtClean="0"/>
              <a:t>For surface heat removal, coolant channels are milled into DFW front surface, before bonding a 5 mm thick stainless plate.</a:t>
            </a:r>
          </a:p>
          <a:p>
            <a:r>
              <a:rPr lang="en-US" dirty="0" smtClean="0"/>
              <a:t>Gun-drilled holes in the bulk of the panel are used to remove nuclear heat.</a:t>
            </a:r>
          </a:p>
          <a:p>
            <a:r>
              <a:rPr lang="en-US" dirty="0" smtClean="0"/>
              <a:t>Bolted tabs attach DFW to the diagnostic shield module with bolts protected at a distance from plasma.</a:t>
            </a:r>
          </a:p>
          <a:p>
            <a:r>
              <a:rPr lang="en-US" dirty="0" smtClean="0"/>
              <a:t>Apertures require custom cooling designs.</a:t>
            </a:r>
            <a:endParaRPr lang="en-US" dirty="0"/>
          </a:p>
          <a:p>
            <a:r>
              <a:rPr lang="en-US" dirty="0" smtClean="0"/>
              <a:t>DFW in preliminary design and R&amp;D phase.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910" y="3232150"/>
            <a:ext cx="2713264" cy="29219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87367" y="6039828"/>
            <a:ext cx="2037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diagnostic first wall panel</a:t>
            </a:r>
          </a:p>
          <a:p>
            <a:pPr algn="ctr"/>
            <a:r>
              <a:rPr lang="en-US" sz="1400" dirty="0" smtClean="0"/>
              <a:t>(5 mm plate removed)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727796" y="5200650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3.25 l/s for </a:t>
            </a:r>
          </a:p>
          <a:p>
            <a:pPr algn="ctr"/>
            <a:r>
              <a:rPr lang="en-US" sz="1400" dirty="0" smtClean="0"/>
              <a:t>ΔT ≈ 50°C</a:t>
            </a:r>
            <a:endParaRPr lang="en-US" sz="14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5281102" y="981193"/>
            <a:ext cx="3507067" cy="1997727"/>
            <a:chOff x="5281102" y="981193"/>
            <a:chExt cx="3507067" cy="1997727"/>
          </a:xfrm>
        </p:grpSpPr>
        <p:pic>
          <p:nvPicPr>
            <p:cNvPr id="8" name="Picture 7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54504" t="41337" r="10686" b="15506"/>
            <a:stretch/>
          </p:blipFill>
          <p:spPr bwMode="auto">
            <a:xfrm>
              <a:off x="5281102" y="981193"/>
              <a:ext cx="3507067" cy="19977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593966" y="2512988"/>
              <a:ext cx="1858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cutaway top view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49264" y="1249071"/>
              <a:ext cx="638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DFW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36075" y="2073058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blanket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44910" y="1787135"/>
              <a:ext cx="700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10cm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6245568" y="1787135"/>
              <a:ext cx="51009" cy="458807"/>
            </a:xfrm>
            <a:prstGeom prst="straightConnector1">
              <a:avLst/>
            </a:prstGeom>
            <a:ln>
              <a:solidFill>
                <a:srgbClr val="FFFF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7535333" y="6459601"/>
            <a:ext cx="1430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D. </a:t>
            </a:r>
            <a:r>
              <a:rPr lang="en-US" sz="1200" dirty="0" smtClean="0">
                <a:solidFill>
                  <a:srgbClr val="FF6600"/>
                </a:solidFill>
              </a:rPr>
              <a:t>Loesser</a:t>
            </a:r>
            <a:r>
              <a:rPr lang="en-US" sz="1400" dirty="0" smtClean="0">
                <a:solidFill>
                  <a:srgbClr val="FF6600"/>
                </a:solidFill>
              </a:rPr>
              <a:t>, PPPL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9005846"/>
      </p:ext>
    </p:extLst>
  </p:cSld>
  <p:clrMapOvr>
    <a:masterClrMapping/>
  </p:clrMapOvr>
  <p:transition spd="slow" advTm="8433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0506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Modular Approach to Packaging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238340" y="1256859"/>
            <a:ext cx="5705273" cy="5477478"/>
          </a:xfrm>
        </p:spPr>
        <p:txBody>
          <a:bodyPr>
            <a:normAutofit/>
          </a:bodyPr>
          <a:lstStyle/>
          <a:p>
            <a:r>
              <a:rPr lang="en-US" dirty="0" smtClean="0"/>
              <a:t>Vertical </a:t>
            </a:r>
            <a:r>
              <a:rPr lang="en-US" dirty="0"/>
              <a:t>shield modules are inserted along radial rails from the plasma side of the </a:t>
            </a:r>
            <a:r>
              <a:rPr lang="en-US" dirty="0" smtClean="0"/>
              <a:t>box.</a:t>
            </a:r>
          </a:p>
          <a:p>
            <a:r>
              <a:rPr lang="en-US" dirty="0" smtClean="0"/>
              <a:t>Configuration provides </a:t>
            </a:r>
            <a:r>
              <a:rPr lang="en-US" dirty="0"/>
              <a:t>vertical electrical breaks, needed to reduce eddy-current </a:t>
            </a:r>
            <a:r>
              <a:rPr lang="en-US" dirty="0" smtClean="0"/>
              <a:t>forces. </a:t>
            </a:r>
          </a:p>
          <a:p>
            <a:r>
              <a:rPr lang="en-US" dirty="0" smtClean="0"/>
              <a:t>Multiple </a:t>
            </a:r>
            <a:r>
              <a:rPr lang="en-US" dirty="0"/>
              <a:t>diagnostics, often supplied by different DAs, are housed in each equatorial </a:t>
            </a:r>
            <a:r>
              <a:rPr lang="en-US" dirty="0" smtClean="0"/>
              <a:t>plug.</a:t>
            </a:r>
          </a:p>
          <a:p>
            <a:r>
              <a:rPr lang="en-US" dirty="0" smtClean="0"/>
              <a:t>Modular approach results </a:t>
            </a:r>
            <a:r>
              <a:rPr lang="en-US" dirty="0"/>
              <a:t>in considerable simplification of </a:t>
            </a:r>
            <a:r>
              <a:rPr lang="en-US" dirty="0" smtClean="0"/>
              <a:t>interfaces</a:t>
            </a:r>
            <a:r>
              <a:rPr lang="en-US" dirty="0"/>
              <a:t>, permitting parallel design, assembly, and qualification efforts to proceed </a:t>
            </a:r>
            <a:r>
              <a:rPr lang="en-US" dirty="0" smtClean="0"/>
              <a:t>efficiently.</a:t>
            </a:r>
            <a:endParaRPr lang="en-US" dirty="0"/>
          </a:p>
          <a:p>
            <a:r>
              <a:rPr lang="en-US" dirty="0" smtClean="0"/>
              <a:t>Module standardization also </a:t>
            </a:r>
            <a:r>
              <a:rPr lang="en-US" dirty="0"/>
              <a:t>simplifies remote handling of the diagnostics. </a:t>
            </a:r>
            <a:endParaRPr lang="en-US" dirty="0" smtClean="0"/>
          </a:p>
          <a:p>
            <a:pPr lvl="1"/>
            <a:r>
              <a:rPr lang="en-US" dirty="0" smtClean="0"/>
              <a:t>Standardized </a:t>
            </a:r>
            <a:r>
              <a:rPr lang="en-US" dirty="0"/>
              <a:t>hot cell tooling can be designed to extract and position the modules for robotic maintenance and repair operations.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803157" y="1290874"/>
            <a:ext cx="1770862" cy="4874428"/>
            <a:chOff x="736667" y="1290874"/>
            <a:chExt cx="1770862" cy="4874428"/>
          </a:xfrm>
        </p:grpSpPr>
        <p:pic>
          <p:nvPicPr>
            <p:cNvPr id="13" name="Picture 2" descr="C:\Documents and Settings\udintsv\My Documents\Work\Annex_B\EPP\PDR\RH\port plug handling procedure\port plug handling procedure\00017-451-A010-19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53267" t="10666" r="20180" b="23714"/>
            <a:stretch/>
          </p:blipFill>
          <p:spPr bwMode="auto">
            <a:xfrm>
              <a:off x="736667" y="1290874"/>
              <a:ext cx="1770862" cy="2852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1650" r="49803"/>
            <a:stretch/>
          </p:blipFill>
          <p:spPr bwMode="auto">
            <a:xfrm>
              <a:off x="757487" y="4237286"/>
              <a:ext cx="1728978" cy="1928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281800" y="1256859"/>
            <a:ext cx="2873397" cy="5019828"/>
            <a:chOff x="6254006" y="1466570"/>
            <a:chExt cx="2495259" cy="4359220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4006" y="1466570"/>
              <a:ext cx="2495257" cy="215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4007" y="3612934"/>
              <a:ext cx="2495258" cy="2212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281800" y="6305712"/>
            <a:ext cx="1430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</a:rPr>
              <a:t>S. Pitcher, ITER</a:t>
            </a:r>
            <a:endParaRPr lang="en-US" sz="1200" dirty="0">
              <a:solidFill>
                <a:srgbClr val="FF66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7712493"/>
      </p:ext>
    </p:extLst>
  </p:cSld>
  <p:clrMapOvr>
    <a:masterClrMapping/>
  </p:clrMapOvr>
  <p:transition spd="slow" advTm="745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854" y="139958"/>
            <a:ext cx="7554291" cy="552531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Example E3 Plug, Central Drawer (CXRS)</a:t>
            </a:r>
            <a:endParaRPr lang="en-US" sz="3200" dirty="0"/>
          </a:p>
        </p:txBody>
      </p:sp>
      <p:pic>
        <p:nvPicPr>
          <p:cNvPr id="5" name="rcm_20120926_epp3_animation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967031" y="1069476"/>
            <a:ext cx="10799110" cy="531523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7017159"/>
      </p:ext>
    </p:extLst>
  </p:cSld>
  <p:clrMapOvr>
    <a:masterClrMapping/>
  </p:clrMapOvr>
  <p:transition spd="slow" advTm="3798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854" y="127000"/>
            <a:ext cx="7554291" cy="552531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Example E3 Plug, Central Drawer (CXRS)</a:t>
            </a:r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1333060" y="679531"/>
            <a:ext cx="6467558" cy="5905616"/>
            <a:chOff x="3276600" y="1290090"/>
            <a:chExt cx="8150355" cy="7442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76600" y="1290090"/>
              <a:ext cx="8077200" cy="74422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763071" y="4441363"/>
              <a:ext cx="1278527" cy="65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water pipes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12621" y="5957074"/>
              <a:ext cx="1333531" cy="65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drawer shell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302783" y="6422501"/>
              <a:ext cx="1124172" cy="65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drawer side plate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962562" y="4209662"/>
              <a:ext cx="1391239" cy="65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CXRS mirrors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72463" y="6630420"/>
              <a:ext cx="1292618" cy="65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CXRS lenses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96395" y="2218249"/>
              <a:ext cx="1563701" cy="65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main shield block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02786" y="6261087"/>
              <a:ext cx="1443988" cy="65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lens housings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70618" y="1522293"/>
              <a:ext cx="1301521" cy="65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DFW panels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498954" y="1522293"/>
              <a:ext cx="1123551" cy="65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TIP mirror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524520" y="7864558"/>
              <a:ext cx="1902435" cy="387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weight ≈ 10T</a:t>
              </a:r>
              <a:endParaRPr lang="en-US" sz="1400" dirty="0"/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7017159"/>
      </p:ext>
    </p:extLst>
  </p:cSld>
  <p:clrMapOvr>
    <a:masterClrMapping/>
  </p:clrMapOvr>
  <p:transition spd="slow" advTm="983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440" y="873148"/>
            <a:ext cx="3333750" cy="1616567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107902"/>
            <a:ext cx="8229600" cy="523091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Shielding Challenges</a:t>
            </a:r>
            <a:endParaRPr lang="en-US" sz="3200" dirty="0"/>
          </a:p>
        </p:txBody>
      </p:sp>
      <p:sp>
        <p:nvSpPr>
          <p:cNvPr id="15" name="Content Placeholder 9"/>
          <p:cNvSpPr>
            <a:spLocks noGrp="1"/>
          </p:cNvSpPr>
          <p:nvPr>
            <p:ph idx="1"/>
          </p:nvPr>
        </p:nvSpPr>
        <p:spPr>
          <a:xfrm>
            <a:off x="132295" y="1069372"/>
            <a:ext cx="4883288" cy="5610076"/>
          </a:xfrm>
        </p:spPr>
        <p:txBody>
          <a:bodyPr>
            <a:normAutofit/>
          </a:bodyPr>
          <a:lstStyle/>
          <a:p>
            <a:r>
              <a:rPr lang="en-US" dirty="0" smtClean="0"/>
              <a:t>Only recently has the effectiveness of shielding labyrinths begun to be assessed.</a:t>
            </a:r>
          </a:p>
          <a:p>
            <a:r>
              <a:rPr lang="en-US" dirty="0"/>
              <a:t>S</a:t>
            </a:r>
            <a:r>
              <a:rPr lang="en-US" dirty="0" smtClean="0"/>
              <a:t>treaming down the gaps between the plug and the vacuum vessel has been reduced with multiple dog-legs.</a:t>
            </a:r>
          </a:p>
          <a:p>
            <a:r>
              <a:rPr lang="en-US" dirty="0" smtClean="0"/>
              <a:t>Even so, steaming down </a:t>
            </a:r>
            <a:r>
              <a:rPr lang="en-US" dirty="0"/>
              <a:t>gaps </a:t>
            </a:r>
            <a:r>
              <a:rPr lang="en-US" dirty="0" smtClean="0"/>
              <a:t>accounts </a:t>
            </a:r>
            <a:r>
              <a:rPr lang="en-US" dirty="0"/>
              <a:t>for </a:t>
            </a:r>
            <a:r>
              <a:rPr lang="en-US" dirty="0" smtClean="0"/>
              <a:t>≈ 1</a:t>
            </a:r>
            <a:r>
              <a:rPr lang="en-US" dirty="0"/>
              <a:t>/2 of maximum dose rate of 100 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dirty="0" err="1"/>
              <a:t>S</a:t>
            </a:r>
            <a:r>
              <a:rPr lang="en-US" dirty="0"/>
              <a:t>/</a:t>
            </a:r>
            <a:r>
              <a:rPr lang="en-US" dirty="0" err="1" smtClean="0"/>
              <a:t>hr</a:t>
            </a:r>
            <a:r>
              <a:rPr lang="en-US" dirty="0" smtClean="0"/>
              <a:t> in interspace region.</a:t>
            </a:r>
          </a:p>
          <a:p>
            <a:r>
              <a:rPr lang="en-US" dirty="0" smtClean="0"/>
              <a:t>Comparison of cases with/without labyrinths permit diagnostic contributions to be assessed relative to targets.</a:t>
            </a:r>
          </a:p>
          <a:p>
            <a:r>
              <a:rPr lang="en-US" dirty="0" smtClean="0"/>
              <a:t>Shown is a study used to optimize the configuration of the ECE diagnostic.</a:t>
            </a:r>
          </a:p>
          <a:p>
            <a:pPr lvl="1"/>
            <a:r>
              <a:rPr lang="en-US" dirty="0" smtClean="0"/>
              <a:t>Calibration </a:t>
            </a:r>
            <a:r>
              <a:rPr lang="en-US" dirty="0"/>
              <a:t>sources</a:t>
            </a:r>
            <a:r>
              <a:rPr lang="en-US" dirty="0" smtClean="0"/>
              <a:t> will have to be within the shield module to reach dose-rate target of 17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cs typeface="Symbol" charset="2"/>
              </a:rPr>
              <a:t>S/hr</a:t>
            </a:r>
            <a:r>
              <a:rPr lang="en-US" dirty="0" smtClean="0"/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642450" y="2804249"/>
            <a:ext cx="1406148" cy="2042391"/>
            <a:chOff x="7642450" y="2804249"/>
            <a:chExt cx="1406148" cy="2042391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25835"/>
            <a:stretch>
              <a:fillRect/>
            </a:stretch>
          </p:blipFill>
          <p:spPr bwMode="auto">
            <a:xfrm>
              <a:off x="7642450" y="2804249"/>
              <a:ext cx="1406148" cy="1742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7811956" y="4384975"/>
              <a:ext cx="11238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labyrinths for</a:t>
              </a:r>
            </a:p>
            <a:p>
              <a:pPr algn="ctr"/>
              <a:r>
                <a:rPr lang="en-US" sz="1200" dirty="0" smtClean="0"/>
                <a:t>views only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461164" y="2838465"/>
            <a:ext cx="3256325" cy="3840983"/>
            <a:chOff x="5461164" y="2838465"/>
            <a:chExt cx="3256325" cy="38409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-132" r="59474"/>
            <a:stretch/>
          </p:blipFill>
          <p:spPr>
            <a:xfrm>
              <a:off x="6307866" y="2838465"/>
              <a:ext cx="1347343" cy="170797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092132" y="4384551"/>
              <a:ext cx="1719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labyrinths for ECE views &amp; calibration sources</a:t>
              </a:r>
              <a:endParaRPr lang="en-US" sz="1200" dirty="0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5461164" y="4782626"/>
              <a:ext cx="3256325" cy="1896822"/>
              <a:chOff x="5553774" y="4782626"/>
              <a:chExt cx="3256325" cy="1896822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53774" y="4782626"/>
                <a:ext cx="2222243" cy="1896822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7894464" y="5490888"/>
                <a:ext cx="91563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hot sources</a:t>
                </a:r>
                <a:endParaRPr lang="en-US" sz="12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975181" y="6296260"/>
                <a:ext cx="74892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windows</a:t>
                </a:r>
                <a:endParaRPr lang="en-US" sz="1200" dirty="0"/>
              </a:p>
            </p:txBody>
          </p:sp>
          <p:cxnSp>
            <p:nvCxnSpPr>
              <p:cNvPr id="24" name="Straight Connector 23"/>
              <p:cNvCxnSpPr>
                <a:endCxn id="21" idx="2"/>
              </p:cNvCxnSpPr>
              <p:nvPr/>
            </p:nvCxnSpPr>
            <p:spPr>
              <a:xfrm flipV="1">
                <a:off x="7653198" y="5767887"/>
                <a:ext cx="699084" cy="1127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21" idx="2"/>
              </p:cNvCxnSpPr>
              <p:nvPr/>
            </p:nvCxnSpPr>
            <p:spPr>
              <a:xfrm flipH="1">
                <a:off x="7653198" y="5767887"/>
                <a:ext cx="699084" cy="63533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>
                <a:stCxn id="22" idx="1"/>
              </p:cNvCxnSpPr>
              <p:nvPr/>
            </p:nvCxnSpPr>
            <p:spPr>
              <a:xfrm flipH="1" flipV="1">
                <a:off x="7462756" y="6059251"/>
                <a:ext cx="512425" cy="3755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22" idx="1"/>
              </p:cNvCxnSpPr>
              <p:nvPr/>
            </p:nvCxnSpPr>
            <p:spPr>
              <a:xfrm flipH="1">
                <a:off x="7600275" y="6434760"/>
                <a:ext cx="374906" cy="11209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Up Arrow 37"/>
              <p:cNvSpPr/>
              <p:nvPr/>
            </p:nvSpPr>
            <p:spPr>
              <a:xfrm>
                <a:off x="6978512" y="4866626"/>
                <a:ext cx="138909" cy="200390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6465244" y="2788252"/>
            <a:ext cx="98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FFFF"/>
                </a:solidFill>
              </a:rPr>
              <a:t>Δ</a:t>
            </a:r>
            <a:r>
              <a:rPr lang="en-US" sz="1400" dirty="0" smtClean="0">
                <a:solidFill>
                  <a:srgbClr val="FFFFFF"/>
                </a:solidFill>
              </a:rPr>
              <a:t>=36</a:t>
            </a:r>
            <a:r>
              <a:rPr lang="en-US" sz="14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FFFFFF"/>
                </a:solidFill>
                <a:cs typeface="Symbol" charset="2"/>
              </a:rPr>
              <a:t>S/hr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82571" y="2788252"/>
            <a:ext cx="98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FFFF"/>
                </a:solidFill>
              </a:rPr>
              <a:t>Δ</a:t>
            </a:r>
            <a:r>
              <a:rPr lang="en-US" sz="1400" dirty="0" smtClean="0">
                <a:solidFill>
                  <a:srgbClr val="FFFFFF"/>
                </a:solidFill>
              </a:rPr>
              <a:t>=13</a:t>
            </a:r>
            <a:r>
              <a:rPr lang="en-US" sz="14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FFFFFF"/>
                </a:solidFill>
                <a:cs typeface="Symbol" charset="2"/>
              </a:rPr>
              <a:t>S/hr</a:t>
            </a:r>
            <a:endParaRPr lang="en-US" sz="1400" dirty="0">
              <a:solidFill>
                <a:srgbClr val="FFFFFF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942818" y="2573973"/>
            <a:ext cx="2961959" cy="2259578"/>
            <a:chOff x="4942818" y="2573973"/>
            <a:chExt cx="2961959" cy="2259578"/>
          </a:xfrm>
        </p:grpSpPr>
        <p:grpSp>
          <p:nvGrpSpPr>
            <p:cNvPr id="3" name="Group 2"/>
            <p:cNvGrpSpPr/>
            <p:nvPr/>
          </p:nvGrpSpPr>
          <p:grpSpPr>
            <a:xfrm>
              <a:off x="4942818" y="2573973"/>
              <a:ext cx="2961959" cy="2259578"/>
              <a:chOff x="4942818" y="2573973"/>
              <a:chExt cx="2961959" cy="225957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/>
              <a:srcRect l="59493" r="-153"/>
              <a:stretch/>
            </p:blipFill>
            <p:spPr>
              <a:xfrm>
                <a:off x="4942818" y="2817275"/>
                <a:ext cx="1316736" cy="1669175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5046925" y="4371886"/>
                <a:ext cx="10310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</a:t>
                </a:r>
                <a:r>
                  <a:rPr lang="en-US" sz="1200" dirty="0" smtClean="0"/>
                  <a:t>olid drawers</a:t>
                </a:r>
              </a:p>
              <a:p>
                <a:r>
                  <a:rPr lang="en-US" sz="1200" dirty="0"/>
                  <a:t>n</a:t>
                </a:r>
                <a:r>
                  <a:rPr lang="en-US" sz="1200" dirty="0" smtClean="0"/>
                  <a:t>o labyrinths</a:t>
                </a:r>
                <a:endParaRPr lang="en-US" sz="120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963220" y="2573973"/>
                <a:ext cx="19415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neutron streaming contours</a:t>
                </a:r>
                <a:endParaRPr lang="en-US" sz="1200" dirty="0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5204509" y="2795406"/>
              <a:ext cx="7906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baseline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801854" y="4913127"/>
            <a:ext cx="1329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</a:rPr>
              <a:t>R. </a:t>
            </a:r>
            <a:r>
              <a:rPr lang="en-US" sz="1200" dirty="0" err="1" smtClean="0">
                <a:solidFill>
                  <a:srgbClr val="FF6600"/>
                </a:solidFill>
              </a:rPr>
              <a:t>Feder</a:t>
            </a:r>
            <a:r>
              <a:rPr lang="en-US" sz="1200" dirty="0" smtClean="0">
                <a:solidFill>
                  <a:srgbClr val="FF6600"/>
                </a:solidFill>
              </a:rPr>
              <a:t>, PPPL</a:t>
            </a:r>
            <a:endParaRPr lang="en-US" sz="1200" dirty="0">
              <a:solidFill>
                <a:srgbClr val="FF66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85011" y="873148"/>
            <a:ext cx="1329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</a:rPr>
              <a:t>A. </a:t>
            </a:r>
            <a:r>
              <a:rPr lang="en-US" sz="1200" dirty="0" err="1" smtClean="0">
                <a:solidFill>
                  <a:srgbClr val="FF6600"/>
                </a:solidFill>
              </a:rPr>
              <a:t>Serikov</a:t>
            </a:r>
            <a:r>
              <a:rPr lang="en-US" sz="1200" dirty="0" smtClean="0">
                <a:solidFill>
                  <a:srgbClr val="FF6600"/>
                </a:solidFill>
              </a:rPr>
              <a:t>, KIT</a:t>
            </a:r>
            <a:endParaRPr lang="en-US" sz="1200" dirty="0">
              <a:solidFill>
                <a:srgbClr val="FF6600"/>
              </a:solidFill>
            </a:endParaRP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3034231"/>
      </p:ext>
    </p:extLst>
  </p:cSld>
  <p:clrMapOvr>
    <a:masterClrMapping/>
  </p:clrMapOvr>
  <p:transition spd="slow" advTm="10739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ISIR_CLEANING_SYSTEM_0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3886" r="54246"/>
          <a:stretch/>
        </p:blipFill>
        <p:spPr bwMode="auto">
          <a:xfrm>
            <a:off x="6438154" y="4050460"/>
            <a:ext cx="2078576" cy="242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477"/>
          <a:stretch/>
        </p:blipFill>
        <p:spPr>
          <a:xfrm>
            <a:off x="6020039" y="1110352"/>
            <a:ext cx="2967310" cy="24879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35848" y="1323879"/>
            <a:ext cx="83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ASDEX-U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5848" y="5624946"/>
            <a:ext cx="11808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ITER </a:t>
            </a:r>
          </a:p>
          <a:p>
            <a:pPr algn="ctr"/>
            <a:r>
              <a:rPr lang="en-US" sz="1400" dirty="0" smtClean="0"/>
              <a:t>Endoscope</a:t>
            </a:r>
          </a:p>
          <a:p>
            <a:pPr algn="ctr"/>
            <a:r>
              <a:rPr lang="en-US" sz="1400" dirty="0" smtClean="0"/>
              <a:t>Configuration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6237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Lifetime of Diagnostic Mirrors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2250" y="1069372"/>
            <a:ext cx="5617340" cy="5477478"/>
          </a:xfrm>
        </p:spPr>
        <p:txBody>
          <a:bodyPr>
            <a:normAutofit fontScale="92500" lnSpcReduction="10000"/>
          </a:bodyPr>
          <a:lstStyle/>
          <a:p>
            <a:pPr>
              <a:buSzPts val="1800"/>
              <a:buFont typeface="Times"/>
              <a:buChar char="•"/>
            </a:pPr>
            <a:r>
              <a:rPr lang="en-US" dirty="0" smtClean="0">
                <a:solidFill>
                  <a:srgbClr val="000000"/>
                </a:solidFill>
                <a:ea typeface="Osaka"/>
              </a:rPr>
              <a:t>Diagnostic </a:t>
            </a:r>
            <a:r>
              <a:rPr lang="en-US" dirty="0">
                <a:solidFill>
                  <a:srgbClr val="000000"/>
                </a:solidFill>
                <a:ea typeface="Osaka"/>
              </a:rPr>
              <a:t>mirrors </a:t>
            </a:r>
            <a:r>
              <a:rPr lang="en-US" dirty="0" smtClean="0">
                <a:solidFill>
                  <a:srgbClr val="000000"/>
                </a:solidFill>
                <a:ea typeface="Osaka"/>
              </a:rPr>
              <a:t>are subjected </a:t>
            </a:r>
            <a:r>
              <a:rPr lang="en-US" dirty="0">
                <a:solidFill>
                  <a:srgbClr val="000000"/>
                </a:solidFill>
                <a:ea typeface="Osaka"/>
              </a:rPr>
              <a:t>to deposition from </a:t>
            </a:r>
            <a:r>
              <a:rPr lang="en-US" dirty="0" smtClean="0">
                <a:solidFill>
                  <a:srgbClr val="000000"/>
                </a:solidFill>
                <a:ea typeface="Osaka"/>
              </a:rPr>
              <a:t>sputtered material </a:t>
            </a:r>
            <a:r>
              <a:rPr lang="en-US" dirty="0">
                <a:solidFill>
                  <a:srgbClr val="000000"/>
                </a:solidFill>
                <a:ea typeface="Osaka"/>
              </a:rPr>
              <a:t>(mainly Be</a:t>
            </a:r>
            <a:r>
              <a:rPr lang="en-US" dirty="0" smtClean="0">
                <a:solidFill>
                  <a:srgbClr val="000000"/>
                </a:solidFill>
                <a:ea typeface="Osaka"/>
              </a:rPr>
              <a:t>).</a:t>
            </a:r>
            <a:endParaRPr lang="en-US" dirty="0">
              <a:solidFill>
                <a:srgbClr val="000000"/>
              </a:solidFill>
              <a:ea typeface="Osaka"/>
            </a:endParaRPr>
          </a:p>
          <a:p>
            <a:pPr lvl="1">
              <a:buSzPts val="1800"/>
              <a:buFont typeface="Times"/>
              <a:buChar char="•"/>
            </a:pPr>
            <a:r>
              <a:rPr lang="en-US" dirty="0" smtClean="0">
                <a:solidFill>
                  <a:srgbClr val="000000"/>
                </a:solidFill>
                <a:ea typeface="Osaka"/>
              </a:rPr>
              <a:t>Modeling </a:t>
            </a:r>
            <a:r>
              <a:rPr lang="en-US" dirty="0">
                <a:solidFill>
                  <a:srgbClr val="000000"/>
                </a:solidFill>
                <a:ea typeface="Osaka"/>
              </a:rPr>
              <a:t>of deposition and mirror exposure experiments on present </a:t>
            </a:r>
            <a:r>
              <a:rPr lang="en-US" dirty="0" smtClean="0">
                <a:solidFill>
                  <a:srgbClr val="000000"/>
                </a:solidFill>
                <a:ea typeface="Osaka"/>
              </a:rPr>
              <a:t>devices both </a:t>
            </a:r>
            <a:r>
              <a:rPr lang="en-US" dirty="0">
                <a:solidFill>
                  <a:srgbClr val="000000"/>
                </a:solidFill>
                <a:ea typeface="Osaka"/>
              </a:rPr>
              <a:t>indicate a risk that </a:t>
            </a:r>
            <a:r>
              <a:rPr lang="en-US" dirty="0" smtClean="0">
                <a:solidFill>
                  <a:srgbClr val="000000"/>
                </a:solidFill>
                <a:ea typeface="Osaka"/>
              </a:rPr>
              <a:t>some mirror </a:t>
            </a:r>
            <a:r>
              <a:rPr lang="en-US" dirty="0">
                <a:solidFill>
                  <a:srgbClr val="000000"/>
                </a:solidFill>
                <a:ea typeface="Osaka"/>
              </a:rPr>
              <a:t>lifetimes could be </a:t>
            </a:r>
            <a:r>
              <a:rPr lang="en-US" dirty="0" smtClean="0">
                <a:solidFill>
                  <a:srgbClr val="000000"/>
                </a:solidFill>
                <a:ea typeface="Osaka"/>
              </a:rPr>
              <a:t>short. </a:t>
            </a:r>
          </a:p>
          <a:p>
            <a:pPr lvl="1">
              <a:buSzPts val="1800"/>
              <a:buFont typeface="Times"/>
              <a:buChar char="•"/>
            </a:pPr>
            <a:r>
              <a:rPr lang="en-US" dirty="0" smtClean="0">
                <a:solidFill>
                  <a:srgbClr val="000000"/>
                </a:solidFill>
                <a:ea typeface="Osaka"/>
              </a:rPr>
              <a:t>Lifetime </a:t>
            </a:r>
            <a:r>
              <a:rPr lang="en-US" dirty="0">
                <a:solidFill>
                  <a:srgbClr val="000000"/>
                </a:solidFill>
                <a:ea typeface="Osaka"/>
              </a:rPr>
              <a:t>estimate uncertainties are very </a:t>
            </a:r>
            <a:r>
              <a:rPr lang="en-US" dirty="0" smtClean="0">
                <a:solidFill>
                  <a:srgbClr val="000000"/>
                </a:solidFill>
                <a:ea typeface="Osaka"/>
              </a:rPr>
              <a:t>large.</a:t>
            </a:r>
            <a:endParaRPr lang="en-US" dirty="0">
              <a:solidFill>
                <a:srgbClr val="000000"/>
              </a:solidFill>
              <a:ea typeface="Osaka"/>
            </a:endParaRPr>
          </a:p>
          <a:p>
            <a:pPr>
              <a:buSzPts val="1800"/>
              <a:buFont typeface="Times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/>
              </a:rPr>
              <a:t>Concepts for protecting </a:t>
            </a:r>
            <a:r>
              <a:rPr lang="en-US" dirty="0">
                <a:solidFill>
                  <a:srgbClr val="000000"/>
                </a:solidFill>
                <a:ea typeface="ＭＳ Ｐゴシック"/>
              </a:rPr>
              <a:t>and cleaning mirrors have been under investigation, coordinated </a:t>
            </a:r>
            <a:r>
              <a:rPr lang="en-US" dirty="0" smtClean="0">
                <a:solidFill>
                  <a:srgbClr val="000000"/>
                </a:solidFill>
                <a:ea typeface="ＭＳ Ｐゴシック"/>
              </a:rPr>
              <a:t>by ITPA WG. </a:t>
            </a:r>
            <a:endParaRPr lang="en-US" dirty="0">
              <a:solidFill>
                <a:srgbClr val="000000"/>
              </a:solidFill>
              <a:ea typeface="ＭＳ Ｐゴシック"/>
            </a:endParaRPr>
          </a:p>
          <a:p>
            <a:pPr lvl="1">
              <a:buSzPts val="1800"/>
              <a:buFont typeface="Times"/>
              <a:buChar char="•"/>
            </a:pPr>
            <a:r>
              <a:rPr lang="en-US" dirty="0">
                <a:solidFill>
                  <a:srgbClr val="000000"/>
                </a:solidFill>
                <a:ea typeface="ＭＳ Ｐゴシック"/>
              </a:rPr>
              <a:t>Ideas include protection by gas curtain, cleaning by laser ablation, and cleaning by sputtering of the deposited layer by energetic ions produced in DC, RF, or microwave plasmas. </a:t>
            </a:r>
          </a:p>
          <a:p>
            <a:pPr lvl="1">
              <a:buSzPts val="1800"/>
              <a:buFont typeface="Times"/>
              <a:buChar char="•"/>
            </a:pPr>
            <a:r>
              <a:rPr lang="en-US" dirty="0" smtClean="0">
                <a:solidFill>
                  <a:srgbClr val="000000"/>
                </a:solidFill>
                <a:ea typeface="Osaka"/>
              </a:rPr>
              <a:t>Solution that </a:t>
            </a:r>
            <a:r>
              <a:rPr lang="en-US" dirty="0">
                <a:solidFill>
                  <a:srgbClr val="000000"/>
                </a:solidFill>
                <a:ea typeface="Osaka"/>
              </a:rPr>
              <a:t>is compatible with ITER environment and realistic diagnostic mirror </a:t>
            </a:r>
            <a:r>
              <a:rPr lang="en-US" dirty="0" smtClean="0">
                <a:solidFill>
                  <a:srgbClr val="000000"/>
                </a:solidFill>
                <a:ea typeface="Osaka"/>
              </a:rPr>
              <a:t>configurations has not yet been demonstrated.</a:t>
            </a:r>
            <a:endParaRPr lang="en-US" dirty="0">
              <a:solidFill>
                <a:srgbClr val="000000"/>
              </a:solidFill>
              <a:ea typeface="Osaka"/>
            </a:endParaRPr>
          </a:p>
          <a:p>
            <a:pPr>
              <a:buSzPts val="1800"/>
              <a:buFont typeface="Times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/>
              </a:rPr>
              <a:t>New </a:t>
            </a:r>
            <a:r>
              <a:rPr lang="en-US" dirty="0">
                <a:solidFill>
                  <a:srgbClr val="000000"/>
                </a:solidFill>
                <a:ea typeface="ＭＳ Ｐゴシック"/>
              </a:rPr>
              <a:t>results from mirror exposure experiments on JET with the ITER-like wall will help to evaluate the severity of this risk.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1954" y="6459601"/>
            <a:ext cx="1430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</a:rPr>
              <a:t>R. </a:t>
            </a:r>
            <a:r>
              <a:rPr lang="en-US" sz="1200" dirty="0" err="1" smtClean="0">
                <a:solidFill>
                  <a:srgbClr val="FF6600"/>
                </a:solidFill>
              </a:rPr>
              <a:t>Reichle</a:t>
            </a:r>
            <a:r>
              <a:rPr lang="en-US" sz="1200" dirty="0" smtClean="0">
                <a:solidFill>
                  <a:srgbClr val="FF6600"/>
                </a:solidFill>
              </a:rPr>
              <a:t>, ITER</a:t>
            </a:r>
            <a:endParaRPr lang="en-US" sz="1200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6482" y="3588794"/>
            <a:ext cx="1430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</a:rPr>
              <a:t>A. </a:t>
            </a:r>
            <a:r>
              <a:rPr lang="en-US" sz="1200" dirty="0" err="1" smtClean="0">
                <a:solidFill>
                  <a:srgbClr val="FF6600"/>
                </a:solidFill>
              </a:rPr>
              <a:t>Litnovsky</a:t>
            </a:r>
            <a:r>
              <a:rPr lang="en-US" sz="1200" dirty="0" smtClean="0">
                <a:solidFill>
                  <a:srgbClr val="FF6600"/>
                </a:solidFill>
              </a:rPr>
              <a:t>, IPP</a:t>
            </a:r>
            <a:endParaRPr lang="en-US" sz="1200" dirty="0">
              <a:solidFill>
                <a:srgbClr val="FF66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3613230"/>
      </p:ext>
    </p:extLst>
  </p:cSld>
  <p:clrMapOvr>
    <a:masterClrMapping/>
  </p:clrMapOvr>
  <p:transition spd="slow" advTm="87033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23|30.9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23.3|12.3|6.7|12.9|13.9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52.8|1.4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61.9|19.1|3.3|2.1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0.4|2.8|12.4|2.: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5|0.5|0.6|0.5|0.5|0.5|0.5|0.5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5|0.5|0.5|0.5|0.6|0.5|0.5|0.5|0.6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20401</TotalTime>
  <Words>2241</Words>
  <Application>Microsoft Macintosh PowerPoint</Application>
  <PresentationFormat>On-screen Show (4:3)</PresentationFormat>
  <Paragraphs>287</Paragraphs>
  <Slides>19</Slides>
  <Notes>3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Document</vt:lpstr>
      <vt:lpstr>ITER Diagnostics – Technology and Integration Challenges </vt:lpstr>
      <vt:lpstr>ITER Diagnostic Development</vt:lpstr>
      <vt:lpstr>Port Integration</vt:lpstr>
      <vt:lpstr>Diagnostic First Wall</vt:lpstr>
      <vt:lpstr>Modular Approach to Packaging</vt:lpstr>
      <vt:lpstr>Example E3 Plug, Central Drawer (CXRS)</vt:lpstr>
      <vt:lpstr>Example E3 Plug, Central Drawer (CXRS)</vt:lpstr>
      <vt:lpstr>Shielding Challenges</vt:lpstr>
      <vt:lpstr>Lifetime of Diagnostic Mirrors</vt:lpstr>
      <vt:lpstr>Radiation-Tolerant Inductive Sensors</vt:lpstr>
      <vt:lpstr>Impacts of High Electron Temperatures</vt:lpstr>
      <vt:lpstr>Damage from Stray Microwave Power</vt:lpstr>
      <vt:lpstr>Stray Light Contamination</vt:lpstr>
      <vt:lpstr>Summary</vt:lpstr>
      <vt:lpstr>Backup</vt:lpstr>
      <vt:lpstr>Qualification of Integrated Port Plugs</vt:lpstr>
      <vt:lpstr>Standardization of Ex-Vessel Structures</vt:lpstr>
      <vt:lpstr>Compensating for Vessel Motion</vt:lpstr>
      <vt:lpstr>ECE Measurement Strategy</vt:lpstr>
    </vt:vector>
  </TitlesOfParts>
  <Manager/>
  <Company>Princeton Plasma Physics Lab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ITER Diagnostic Development</dc:title>
  <dc:subject/>
  <dc:creator>David Johnson</dc:creator>
  <cp:keywords/>
  <dc:description/>
  <cp:lastModifiedBy>David Johnson</cp:lastModifiedBy>
  <cp:revision>152</cp:revision>
  <cp:lastPrinted>2012-10-02T14:34:12Z</cp:lastPrinted>
  <dcterms:created xsi:type="dcterms:W3CDTF">2012-10-06T19:30:40Z</dcterms:created>
  <dcterms:modified xsi:type="dcterms:W3CDTF">2012-10-09T22:33:13Z</dcterms:modified>
  <cp:category/>
</cp:coreProperties>
</file>