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0" r:id="rId2"/>
    <p:sldId id="271" r:id="rId3"/>
    <p:sldId id="262" r:id="rId4"/>
    <p:sldId id="279" r:id="rId5"/>
    <p:sldId id="263" r:id="rId6"/>
    <p:sldId id="264" r:id="rId7"/>
    <p:sldId id="280" r:id="rId8"/>
    <p:sldId id="257" r:id="rId9"/>
    <p:sldId id="258" r:id="rId10"/>
    <p:sldId id="277" r:id="rId11"/>
    <p:sldId id="261" r:id="rId12"/>
    <p:sldId id="284" r:id="rId13"/>
    <p:sldId id="268" r:id="rId14"/>
    <p:sldId id="269" r:id="rId15"/>
    <p:sldId id="285" r:id="rId16"/>
    <p:sldId id="286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6600"/>
    <a:srgbClr val="A50021"/>
    <a:srgbClr val="008000"/>
    <a:srgbClr val="FFCCFF"/>
    <a:srgbClr val="66FFFF"/>
    <a:srgbClr val="99FF99"/>
    <a:srgbClr val="00FFFF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538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6E07C1-4B39-4205-A6A6-320C9DCB540F}" type="datetimeFigureOut">
              <a:rPr lang="en-US" smtClean="0"/>
              <a:t>10/11/2012</a:t>
            </a:fld>
            <a:endParaRPr 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7AD274-A68B-4D8F-8EC8-12FDE7235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46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291DD-8135-4B77-BB69-2EDE75CC0106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0280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55CE8-CB5A-4D4F-A9E0-3955F4BB3DF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649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fld id="{96969770-0B4D-4658-9C5D-87C5FFF38F19}" type="slidenum">
              <a:rPr lang="en-US" altLang="ja-JP" sz="1200" smtClean="0"/>
              <a:pPr eaLnBrk="1" hangingPunct="1"/>
              <a:t>6</a:t>
            </a:fld>
            <a:endParaRPr lang="en-US" altLang="ja-JP" sz="1200" smtClean="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5700" y="681038"/>
            <a:ext cx="4548188" cy="3411537"/>
          </a:xfrm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518" y="4319757"/>
            <a:ext cx="5050965" cy="416826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7AD274-A68B-4D8F-8EC8-12FDE723525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381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B5234-B635-4A88-8B00-02CAB19D8B2B}" type="datetimeFigureOut">
              <a:rPr lang="en-US" smtClean="0"/>
              <a:t>10/11/2012</a:t>
            </a:fld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FF726-28A4-4FCB-91C4-15EA63B00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871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B5234-B635-4A88-8B00-02CAB19D8B2B}" type="datetimeFigureOut">
              <a:rPr lang="en-US" smtClean="0"/>
              <a:t>10/11/2012</a:t>
            </a:fld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FF726-28A4-4FCB-91C4-15EA63B00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989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B5234-B635-4A88-8B00-02CAB19D8B2B}" type="datetimeFigureOut">
              <a:rPr lang="en-US" smtClean="0"/>
              <a:t>10/11/2012</a:t>
            </a:fld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FF726-28A4-4FCB-91C4-15EA63B00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597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表プレースホルダ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ja-JP" alt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1B1D16-C353-4E95-9033-71B06FD74248}" type="datetime1">
              <a:rPr lang="ja-JP" altLang="en-US" smtClean="0"/>
              <a:t>2012/10/11</a:t>
            </a:fld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29ED6D-A7DF-442C-95E0-D48AC8806A3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63357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B5234-B635-4A88-8B00-02CAB19D8B2B}" type="datetimeFigureOut">
              <a:rPr lang="en-US" smtClean="0"/>
              <a:t>10/11/2012</a:t>
            </a:fld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FF726-28A4-4FCB-91C4-15EA63B00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120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B5234-B635-4A88-8B00-02CAB19D8B2B}" type="datetimeFigureOut">
              <a:rPr lang="en-US" smtClean="0"/>
              <a:t>10/11/2012</a:t>
            </a:fld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FF726-28A4-4FCB-91C4-15EA63B00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05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B5234-B635-4A88-8B00-02CAB19D8B2B}" type="datetimeFigureOut">
              <a:rPr lang="en-US" smtClean="0"/>
              <a:t>10/11/2012</a:t>
            </a:fld>
            <a:endParaRPr 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FF726-28A4-4FCB-91C4-15EA63B00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839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B5234-B635-4A88-8B00-02CAB19D8B2B}" type="datetimeFigureOut">
              <a:rPr lang="en-US" smtClean="0"/>
              <a:t>10/11/2012</a:t>
            </a:fld>
            <a:endParaRPr 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FF726-28A4-4FCB-91C4-15EA63B00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973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B5234-B635-4A88-8B00-02CAB19D8B2B}" type="datetimeFigureOut">
              <a:rPr lang="en-US" smtClean="0"/>
              <a:t>10/11/2012</a:t>
            </a:fld>
            <a:endParaRPr 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FF726-28A4-4FCB-91C4-15EA63B00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635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B5234-B635-4A88-8B00-02CAB19D8B2B}" type="datetimeFigureOut">
              <a:rPr lang="en-US" smtClean="0"/>
              <a:t>10/11/2012</a:t>
            </a:fld>
            <a:endParaRPr 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FF726-28A4-4FCB-91C4-15EA63B00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905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B5234-B635-4A88-8B00-02CAB19D8B2B}" type="datetimeFigureOut">
              <a:rPr lang="en-US" smtClean="0"/>
              <a:t>10/11/2012</a:t>
            </a:fld>
            <a:endParaRPr 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FF726-28A4-4FCB-91C4-15EA63B00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653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B5234-B635-4A88-8B00-02CAB19D8B2B}" type="datetimeFigureOut">
              <a:rPr lang="en-US" smtClean="0"/>
              <a:t>10/11/2012</a:t>
            </a:fld>
            <a:endParaRPr 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FF726-28A4-4FCB-91C4-15EA63B00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912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AB5234-B635-4A88-8B00-02CAB19D8B2B}" type="datetimeFigureOut">
              <a:rPr lang="en-US" smtClean="0"/>
              <a:t>10/11/2012</a:t>
            </a:fld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BFF726-28A4-4FCB-91C4-15EA63B00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062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.png"/><Relationship Id="rId4" Type="http://schemas.openxmlformats.org/officeDocument/2006/relationships/image" Target="../media/image14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.png"/><Relationship Id="rId4" Type="http://schemas.openxmlformats.org/officeDocument/2006/relationships/image" Target="../media/image13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1.wmf"/><Relationship Id="rId4" Type="http://schemas.openxmlformats.org/officeDocument/2006/relationships/oleObject" Target="../embeddings/oleObject6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24.jpeg"/><Relationship Id="rId4" Type="http://schemas.openxmlformats.org/officeDocument/2006/relationships/image" Target="../media/image23.w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w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.png"/><Relationship Id="rId5" Type="http://schemas.openxmlformats.org/officeDocument/2006/relationships/image" Target="../media/image12.emf"/><Relationship Id="rId4" Type="http://schemas.openxmlformats.org/officeDocument/2006/relationships/image" Target="../media/image11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3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107504" y="58266"/>
            <a:ext cx="9001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Hydrogen Isotope Trapping at Defects Created with </a:t>
            </a:r>
            <a:endParaRPr lang="en-US" sz="2400" b="1" dirty="0" smtClean="0">
              <a:solidFill>
                <a:srgbClr val="0000FF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Neutron- </a:t>
            </a:r>
            <a:r>
              <a:rPr lang="en-US" sz="2400" b="1" dirty="0">
                <a:solidFill>
                  <a:srgbClr val="0000FF"/>
                </a:solidFill>
              </a:rPr>
              <a:t>and Ion-Irradiation in Tungsten</a:t>
            </a:r>
          </a:p>
          <a:p>
            <a:pPr lvl="0" algn="ctr" fontAlgn="base">
              <a:spcBef>
                <a:spcPts val="1200"/>
              </a:spcBef>
              <a:spcAft>
                <a:spcPct val="0"/>
              </a:spcAft>
            </a:pPr>
            <a:r>
              <a:rPr lang="en-US" altLang="ja-JP" u="sng" dirty="0" smtClean="0">
                <a:ea typeface="ＭＳ 明朝" pitchFamily="17" charset="-128"/>
                <a:cs typeface="Times New Roman" pitchFamily="18" charset="0"/>
              </a:rPr>
              <a:t>Y. Hatano</a:t>
            </a:r>
            <a:r>
              <a:rPr lang="en-US" altLang="ja-JP" u="sng" baseline="30000" dirty="0" smtClean="0">
                <a:ea typeface="ＭＳ 明朝" pitchFamily="17" charset="-128"/>
                <a:cs typeface="Times New Roman" pitchFamily="18" charset="0"/>
              </a:rPr>
              <a:t>1</a:t>
            </a:r>
            <a:r>
              <a:rPr lang="en-US" altLang="ja-JP" dirty="0" smtClean="0">
                <a:ea typeface="ＭＳ 明朝" pitchFamily="17" charset="-128"/>
                <a:cs typeface="Times New Roman" pitchFamily="18" charset="0"/>
              </a:rPr>
              <a:t>, </a:t>
            </a:r>
            <a:r>
              <a:rPr lang="en-US" altLang="ja-JP" dirty="0">
                <a:ea typeface="ＭＳ 明朝" pitchFamily="17" charset="-128"/>
                <a:cs typeface="Times New Roman" pitchFamily="18" charset="0"/>
              </a:rPr>
              <a:t>M. Shimada</a:t>
            </a:r>
            <a:r>
              <a:rPr lang="en-US" altLang="ja-JP" baseline="30000" dirty="0">
                <a:ea typeface="ＭＳ 明朝" pitchFamily="17" charset="-128"/>
                <a:cs typeface="Times New Roman" pitchFamily="18" charset="0"/>
              </a:rPr>
              <a:t>2</a:t>
            </a:r>
            <a:r>
              <a:rPr lang="en-US" altLang="ja-JP" dirty="0">
                <a:ea typeface="ＭＳ 明朝" pitchFamily="17" charset="-128"/>
                <a:cs typeface="Times New Roman" pitchFamily="18" charset="0"/>
              </a:rPr>
              <a:t>, Y. Oya</a:t>
            </a:r>
            <a:r>
              <a:rPr lang="en-US" altLang="ja-JP" baseline="30000" dirty="0">
                <a:ea typeface="ＭＳ 明朝" pitchFamily="17" charset="-128"/>
                <a:cs typeface="Times New Roman" pitchFamily="18" charset="0"/>
              </a:rPr>
              <a:t>3</a:t>
            </a:r>
            <a:r>
              <a:rPr lang="en-US" altLang="ja-JP" dirty="0">
                <a:ea typeface="ＭＳ 明朝" pitchFamily="17" charset="-128"/>
                <a:cs typeface="Times New Roman" pitchFamily="18" charset="0"/>
              </a:rPr>
              <a:t>, </a:t>
            </a:r>
            <a:r>
              <a:rPr lang="en-US" altLang="ja-JP" dirty="0" smtClean="0">
                <a:ea typeface="ＭＳ 明朝" pitchFamily="17" charset="-128"/>
                <a:cs typeface="Times New Roman" pitchFamily="18" charset="0"/>
              </a:rPr>
              <a:t>T. Otsuka</a:t>
            </a:r>
            <a:r>
              <a:rPr lang="en-US" altLang="ja-JP" baseline="30000" dirty="0" smtClean="0">
                <a:ea typeface="ＭＳ 明朝" pitchFamily="17" charset="-128"/>
                <a:cs typeface="Times New Roman" pitchFamily="18" charset="0"/>
              </a:rPr>
              <a:t>4</a:t>
            </a:r>
            <a:r>
              <a:rPr lang="en-US" altLang="ja-JP" dirty="0" smtClean="0">
                <a:ea typeface="ＭＳ 明朝" pitchFamily="17" charset="-128"/>
                <a:cs typeface="Times New Roman" pitchFamily="18" charset="0"/>
              </a:rPr>
              <a:t>, </a:t>
            </a:r>
            <a:r>
              <a:rPr lang="en-US" altLang="ja-JP" dirty="0">
                <a:ea typeface="ＭＳ 明朝" pitchFamily="17" charset="-128"/>
                <a:cs typeface="Times New Roman" pitchFamily="18" charset="0"/>
              </a:rPr>
              <a:t>M. </a:t>
            </a:r>
            <a:r>
              <a:rPr lang="en-US" altLang="ja-JP" dirty="0" smtClean="0">
                <a:ea typeface="ＭＳ 明朝" pitchFamily="17" charset="-128"/>
                <a:cs typeface="Times New Roman" pitchFamily="18" charset="0"/>
              </a:rPr>
              <a:t>Hara</a:t>
            </a:r>
            <a:r>
              <a:rPr lang="en-US" altLang="ja-JP" baseline="30000" dirty="0" smtClean="0">
                <a:ea typeface="ＭＳ 明朝" pitchFamily="17" charset="-128"/>
                <a:cs typeface="Times New Roman" pitchFamily="18" charset="0"/>
              </a:rPr>
              <a:t>1</a:t>
            </a:r>
            <a:r>
              <a:rPr lang="en-US" altLang="ja-JP" dirty="0" smtClean="0">
                <a:ea typeface="ＭＳ 明朝" pitchFamily="17" charset="-128"/>
                <a:cs typeface="Times New Roman" pitchFamily="18" charset="0"/>
              </a:rPr>
              <a:t>, V. Kh. Alimov</a:t>
            </a:r>
            <a:r>
              <a:rPr lang="en-US" altLang="ja-JP" baseline="30000" dirty="0" smtClean="0">
                <a:ea typeface="ＭＳ 明朝" pitchFamily="17" charset="-128"/>
                <a:cs typeface="Times New Roman" pitchFamily="18" charset="0"/>
              </a:rPr>
              <a:t>1</a:t>
            </a:r>
            <a:r>
              <a:rPr lang="en-US" altLang="ja-JP" dirty="0" smtClean="0">
                <a:ea typeface="ＭＳ 明朝" pitchFamily="17" charset="-128"/>
                <a:cs typeface="Times New Roman" pitchFamily="18" charset="0"/>
              </a:rPr>
              <a:t>, </a:t>
            </a:r>
            <a:r>
              <a:rPr lang="en-US" altLang="ja-JP" dirty="0">
                <a:ea typeface="ＭＳ 明朝" pitchFamily="17" charset="-128"/>
                <a:cs typeface="Times New Roman" pitchFamily="18" charset="0"/>
              </a:rPr>
              <a:t>J</a:t>
            </a:r>
            <a:r>
              <a:rPr lang="en-US" altLang="ja-JP" dirty="0" smtClean="0">
                <a:ea typeface="ＭＳ 明朝" pitchFamily="17" charset="-128"/>
                <a:cs typeface="Times New Roman" pitchFamily="18" charset="0"/>
              </a:rPr>
              <a:t>. Shi</a:t>
            </a:r>
            <a:r>
              <a:rPr lang="en-US" altLang="ja-JP" baseline="30000" dirty="0" smtClean="0">
                <a:ea typeface="ＭＳ 明朝" pitchFamily="17" charset="-128"/>
                <a:cs typeface="Times New Roman" pitchFamily="18" charset="0"/>
              </a:rPr>
              <a:t>1</a:t>
            </a:r>
            <a:r>
              <a:rPr lang="en-US" altLang="ja-JP" dirty="0" smtClean="0">
                <a:ea typeface="ＭＳ 明朝" pitchFamily="17" charset="-128"/>
                <a:cs typeface="Times New Roman" pitchFamily="18" charset="0"/>
              </a:rPr>
              <a:t>, T. Nozaki</a:t>
            </a:r>
            <a:r>
              <a:rPr lang="en-US" altLang="ja-JP" baseline="30000" dirty="0" smtClean="0">
                <a:ea typeface="ＭＳ 明朝" pitchFamily="17" charset="-128"/>
                <a:cs typeface="Times New Roman" pitchFamily="18" charset="0"/>
              </a:rPr>
              <a:t>1</a:t>
            </a:r>
            <a:r>
              <a:rPr lang="en-US" altLang="ja-JP" dirty="0" smtClean="0">
                <a:ea typeface="ＭＳ 明朝" pitchFamily="17" charset="-128"/>
                <a:cs typeface="Times New Roman" pitchFamily="18" charset="0"/>
              </a:rPr>
              <a:t>, </a:t>
            </a:r>
            <a:r>
              <a:rPr lang="en-US" altLang="ja-JP" dirty="0">
                <a:ea typeface="ＭＳ 明朝" pitchFamily="17" charset="-128"/>
                <a:cs typeface="Times New Roman" pitchFamily="18" charset="0"/>
              </a:rPr>
              <a:t> </a:t>
            </a:r>
            <a:r>
              <a:rPr lang="en-US" altLang="ja-JP" dirty="0" smtClean="0">
                <a:ea typeface="ＭＳ 明朝" pitchFamily="17" charset="-128"/>
                <a:cs typeface="Times New Roman" pitchFamily="18" charset="0"/>
              </a:rPr>
              <a:t>           M. Kobayashi</a:t>
            </a:r>
            <a:r>
              <a:rPr lang="en-US" altLang="ja-JP" baseline="30000" dirty="0" smtClean="0">
                <a:ea typeface="ＭＳ 明朝" pitchFamily="17" charset="-128"/>
                <a:cs typeface="Times New Roman" pitchFamily="18" charset="0"/>
              </a:rPr>
              <a:t>3</a:t>
            </a:r>
            <a:r>
              <a:rPr lang="en-US" altLang="ja-JP" dirty="0" smtClean="0">
                <a:ea typeface="ＭＳ 明朝" pitchFamily="17" charset="-128"/>
                <a:cs typeface="Times New Roman" pitchFamily="18" charset="0"/>
              </a:rPr>
              <a:t>, T</a:t>
            </a:r>
            <a:r>
              <a:rPr lang="en-US" altLang="ja-JP" dirty="0">
                <a:ea typeface="ＭＳ 明朝" pitchFamily="17" charset="-128"/>
                <a:cs typeface="Times New Roman" pitchFamily="18" charset="0"/>
              </a:rPr>
              <a:t>. </a:t>
            </a:r>
            <a:r>
              <a:rPr lang="en-US" altLang="ja-JP" dirty="0" smtClean="0">
                <a:ea typeface="ＭＳ 明朝" pitchFamily="17" charset="-128"/>
                <a:cs typeface="Times New Roman" pitchFamily="18" charset="0"/>
              </a:rPr>
              <a:t>Oda</a:t>
            </a:r>
            <a:r>
              <a:rPr lang="en-US" altLang="ja-JP" baseline="30000" dirty="0" smtClean="0">
                <a:ea typeface="ＭＳ 明朝" pitchFamily="17" charset="-128"/>
                <a:cs typeface="Times New Roman" pitchFamily="18" charset="0"/>
              </a:rPr>
              <a:t>5</a:t>
            </a:r>
            <a:r>
              <a:rPr lang="en-US" altLang="ja-JP" dirty="0" smtClean="0">
                <a:ea typeface="ＭＳ 明朝" pitchFamily="17" charset="-128"/>
                <a:cs typeface="Times New Roman" pitchFamily="18" charset="0"/>
              </a:rPr>
              <a:t>, G</a:t>
            </a:r>
            <a:r>
              <a:rPr lang="en-US" altLang="ja-JP" dirty="0">
                <a:ea typeface="ＭＳ 明朝" pitchFamily="17" charset="-128"/>
                <a:cs typeface="Times New Roman" pitchFamily="18" charset="0"/>
              </a:rPr>
              <a:t>. </a:t>
            </a:r>
            <a:r>
              <a:rPr lang="en-US" altLang="ja-JP" dirty="0" smtClean="0">
                <a:ea typeface="ＭＳ 明朝" pitchFamily="17" charset="-128"/>
                <a:cs typeface="Times New Roman" pitchFamily="18" charset="0"/>
              </a:rPr>
              <a:t>Cao</a:t>
            </a:r>
            <a:r>
              <a:rPr lang="en-US" altLang="ja-JP" baseline="30000" dirty="0" smtClean="0">
                <a:ea typeface="ＭＳ 明朝" pitchFamily="17" charset="-128"/>
                <a:cs typeface="Times New Roman" pitchFamily="18" charset="0"/>
              </a:rPr>
              <a:t>6</a:t>
            </a:r>
            <a:r>
              <a:rPr lang="en-US" altLang="ja-JP" dirty="0" smtClean="0">
                <a:ea typeface="ＭＳ 明朝" pitchFamily="17" charset="-128"/>
                <a:cs typeface="Times New Roman" pitchFamily="18" charset="0"/>
              </a:rPr>
              <a:t>, K. Okuno</a:t>
            </a:r>
            <a:r>
              <a:rPr lang="en-US" altLang="ja-JP" baseline="30000" dirty="0" smtClean="0">
                <a:ea typeface="ＭＳ 明朝" pitchFamily="17" charset="-128"/>
                <a:cs typeface="Times New Roman" pitchFamily="18" charset="0"/>
              </a:rPr>
              <a:t>3</a:t>
            </a:r>
            <a:r>
              <a:rPr lang="en-US" altLang="ja-JP" dirty="0" smtClean="0">
                <a:ea typeface="ＭＳ 明朝" pitchFamily="17" charset="-128"/>
                <a:cs typeface="Times New Roman" pitchFamily="18" charset="0"/>
              </a:rPr>
              <a:t>, T. Tanaka</a:t>
            </a:r>
            <a:r>
              <a:rPr lang="en-US" altLang="ja-JP" baseline="30000" dirty="0" smtClean="0">
                <a:ea typeface="ＭＳ 明朝" pitchFamily="17" charset="-128"/>
                <a:cs typeface="Times New Roman" pitchFamily="18" charset="0"/>
              </a:rPr>
              <a:t>7</a:t>
            </a:r>
            <a:r>
              <a:rPr lang="en-US" altLang="ja-JP" dirty="0" smtClean="0">
                <a:ea typeface="ＭＳ 明朝" pitchFamily="17" charset="-128"/>
                <a:cs typeface="Times New Roman" pitchFamily="18" charset="0"/>
              </a:rPr>
              <a:t>, N. Yoshida</a:t>
            </a:r>
            <a:r>
              <a:rPr lang="en-US" altLang="ja-JP" baseline="30000" dirty="0" smtClean="0">
                <a:ea typeface="ＭＳ 明朝" pitchFamily="17" charset="-128"/>
                <a:cs typeface="Times New Roman" pitchFamily="18" charset="0"/>
              </a:rPr>
              <a:t>4</a:t>
            </a:r>
            <a:r>
              <a:rPr lang="en-US" altLang="ja-JP" dirty="0" smtClean="0">
                <a:ea typeface="ＭＳ 明朝" pitchFamily="17" charset="-128"/>
                <a:cs typeface="Times New Roman" pitchFamily="18" charset="0"/>
              </a:rPr>
              <a:t>, N. Futagami</a:t>
            </a:r>
            <a:r>
              <a:rPr lang="en-US" altLang="ja-JP" baseline="30000" dirty="0" smtClean="0">
                <a:ea typeface="ＭＳ 明朝" pitchFamily="17" charset="-128"/>
                <a:cs typeface="Times New Roman" pitchFamily="18" charset="0"/>
              </a:rPr>
              <a:t>4</a:t>
            </a:r>
            <a:r>
              <a:rPr lang="en-US" altLang="ja-JP" dirty="0" smtClean="0">
                <a:ea typeface="ＭＳ 明朝" pitchFamily="17" charset="-128"/>
                <a:cs typeface="Times New Roman" pitchFamily="18" charset="0"/>
              </a:rPr>
              <a:t>, K. Sugiyama</a:t>
            </a:r>
            <a:r>
              <a:rPr lang="en-US" altLang="ja-JP" baseline="30000" dirty="0" smtClean="0">
                <a:ea typeface="ＭＳ 明朝" pitchFamily="17" charset="-128"/>
                <a:cs typeface="Times New Roman" pitchFamily="18" charset="0"/>
              </a:rPr>
              <a:t>8</a:t>
            </a:r>
            <a:r>
              <a:rPr lang="en-US" altLang="ja-JP" dirty="0" smtClean="0">
                <a:ea typeface="ＭＳ 明朝" pitchFamily="17" charset="-128"/>
                <a:cs typeface="Times New Roman" pitchFamily="18" charset="0"/>
              </a:rPr>
              <a:t>, J. Roth</a:t>
            </a:r>
            <a:r>
              <a:rPr lang="en-US" altLang="ja-JP" baseline="30000" dirty="0" smtClean="0">
                <a:ea typeface="ＭＳ 明朝" pitchFamily="17" charset="-128"/>
                <a:cs typeface="Times New Roman" pitchFamily="18" charset="0"/>
              </a:rPr>
              <a:t>8</a:t>
            </a:r>
            <a:r>
              <a:rPr lang="en-US" altLang="ja-JP" dirty="0" smtClean="0">
                <a:ea typeface="ＭＳ 明朝" pitchFamily="17" charset="-128"/>
                <a:cs typeface="Times New Roman" pitchFamily="18" charset="0"/>
              </a:rPr>
              <a:t>, B. Tyburska-Püschel</a:t>
            </a:r>
            <a:r>
              <a:rPr lang="en-US" altLang="ja-JP" baseline="30000" dirty="0" smtClean="0">
                <a:ea typeface="ＭＳ 明朝" pitchFamily="17" charset="-128"/>
                <a:cs typeface="Times New Roman" pitchFamily="18" charset="0"/>
              </a:rPr>
              <a:t>8</a:t>
            </a:r>
            <a:r>
              <a:rPr lang="en-US" altLang="ja-JP" dirty="0" smtClean="0">
                <a:ea typeface="ＭＳ 明朝" pitchFamily="17" charset="-128"/>
                <a:cs typeface="Times New Roman" pitchFamily="18" charset="0"/>
              </a:rPr>
              <a:t>, J. Dorner</a:t>
            </a:r>
            <a:r>
              <a:rPr lang="en-US" altLang="ja-JP" baseline="30000" dirty="0" smtClean="0">
                <a:ea typeface="ＭＳ 明朝" pitchFamily="17" charset="-128"/>
                <a:cs typeface="Times New Roman" pitchFamily="18" charset="0"/>
              </a:rPr>
              <a:t>8</a:t>
            </a:r>
            <a:r>
              <a:rPr lang="en-US" altLang="ja-JP" dirty="0" smtClean="0">
                <a:ea typeface="ＭＳ 明朝" pitchFamily="17" charset="-128"/>
                <a:cs typeface="Times New Roman" pitchFamily="18" charset="0"/>
              </a:rPr>
              <a:t>, </a:t>
            </a:r>
            <a:r>
              <a:rPr lang="en-US" altLang="ja-JP" dirty="0">
                <a:ea typeface="ＭＳ 明朝" pitchFamily="17" charset="-128"/>
                <a:cs typeface="Times New Roman" pitchFamily="18" charset="0"/>
              </a:rPr>
              <a:t>I. </a:t>
            </a:r>
            <a:r>
              <a:rPr lang="en-US" altLang="ja-JP" dirty="0" smtClean="0">
                <a:ea typeface="ＭＳ 明朝" pitchFamily="17" charset="-128"/>
                <a:cs typeface="Times New Roman" pitchFamily="18" charset="0"/>
              </a:rPr>
              <a:t>Takagi</a:t>
            </a:r>
            <a:r>
              <a:rPr lang="en-US" altLang="ja-JP" baseline="30000" dirty="0" smtClean="0">
                <a:ea typeface="ＭＳ 明朝" pitchFamily="17" charset="-128"/>
                <a:cs typeface="Times New Roman" pitchFamily="18" charset="0"/>
              </a:rPr>
              <a:t>9</a:t>
            </a:r>
            <a:r>
              <a:rPr lang="en-US" altLang="ja-JP" dirty="0" smtClean="0">
                <a:ea typeface="ＭＳ 明朝" pitchFamily="17" charset="-128"/>
                <a:cs typeface="Times New Roman" pitchFamily="18" charset="0"/>
              </a:rPr>
              <a:t>, M. Hatakeyama</a:t>
            </a:r>
            <a:r>
              <a:rPr lang="en-US" altLang="ja-JP" baseline="30000" dirty="0" smtClean="0">
                <a:ea typeface="ＭＳ 明朝" pitchFamily="17" charset="-128"/>
                <a:cs typeface="Times New Roman" pitchFamily="18" charset="0"/>
              </a:rPr>
              <a:t>10</a:t>
            </a:r>
            <a:r>
              <a:rPr lang="en-US" altLang="ja-JP" dirty="0" smtClean="0">
                <a:ea typeface="ＭＳ 明朝" pitchFamily="17" charset="-128"/>
                <a:cs typeface="Times New Roman" pitchFamily="18" charset="0"/>
              </a:rPr>
              <a:t>, H. Kurishita</a:t>
            </a:r>
            <a:r>
              <a:rPr lang="en-US" altLang="ja-JP" baseline="30000" dirty="0" smtClean="0">
                <a:ea typeface="ＭＳ 明朝" pitchFamily="17" charset="-128"/>
                <a:cs typeface="Times New Roman" pitchFamily="18" charset="0"/>
              </a:rPr>
              <a:t>10</a:t>
            </a:r>
            <a:r>
              <a:rPr lang="en-US" altLang="ja-JP" dirty="0" smtClean="0">
                <a:ea typeface="ＭＳ 明朝" pitchFamily="17" charset="-128"/>
                <a:cs typeface="Times New Roman" pitchFamily="18" charset="0"/>
              </a:rPr>
              <a:t>,                 M. </a:t>
            </a:r>
            <a:r>
              <a:rPr lang="en-US" altLang="ja-JP" dirty="0" err="1" smtClean="0">
                <a:ea typeface="ＭＳ 明朝" pitchFamily="17" charset="-128"/>
                <a:cs typeface="Times New Roman" pitchFamily="18" charset="0"/>
              </a:rPr>
              <a:t>Sokolov</a:t>
            </a:r>
            <a:r>
              <a:rPr lang="en-US" altLang="ja-JP" dirty="0" smtClean="0">
                <a:ea typeface="ＭＳ 明朝" pitchFamily="17" charset="-128"/>
                <a:cs typeface="Times New Roman" pitchFamily="18" charset="0"/>
              </a:rPr>
              <a:t> </a:t>
            </a:r>
            <a:r>
              <a:rPr lang="en-US" altLang="ja-JP" baseline="30000" dirty="0" smtClean="0">
                <a:ea typeface="ＭＳ 明朝" pitchFamily="17" charset="-128"/>
                <a:cs typeface="Times New Roman" pitchFamily="18" charset="0"/>
              </a:rPr>
              <a:t>11</a:t>
            </a:r>
            <a:r>
              <a:rPr lang="en-US" altLang="ja-JP" dirty="0" smtClean="0">
                <a:ea typeface="ＭＳ 明朝" pitchFamily="17" charset="-128"/>
                <a:cs typeface="Times New Roman" pitchFamily="18" charset="0"/>
              </a:rPr>
              <a:t>, Y. Katoh</a:t>
            </a:r>
            <a:r>
              <a:rPr lang="en-US" altLang="ja-JP" baseline="30000" dirty="0" smtClean="0">
                <a:ea typeface="ＭＳ 明朝" pitchFamily="17" charset="-128"/>
                <a:cs typeface="Times New Roman" pitchFamily="18" charset="0"/>
              </a:rPr>
              <a:t>11 </a:t>
            </a:r>
          </a:p>
          <a:p>
            <a:pPr lvl="0" algn="ctr"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en-US" altLang="ja-JP" sz="1500" i="1" baseline="30000" dirty="0" smtClean="0">
                <a:ea typeface="ＭＳ 明朝" pitchFamily="17" charset="-128"/>
                <a:cs typeface="Times New Roman" pitchFamily="18" charset="0"/>
              </a:rPr>
              <a:t>1</a:t>
            </a:r>
            <a:r>
              <a:rPr lang="en-US" altLang="ja-JP" sz="1500" i="1" dirty="0" smtClean="0">
                <a:ea typeface="ＭＳ 明朝" pitchFamily="17" charset="-128"/>
                <a:cs typeface="Times New Roman" pitchFamily="18" charset="0"/>
              </a:rPr>
              <a:t>U. Toyama (Japan), </a:t>
            </a:r>
            <a:r>
              <a:rPr lang="en-US" altLang="ja-JP" sz="1500" i="1" baseline="30000" dirty="0" smtClean="0">
                <a:ea typeface="ＭＳ 明朝" pitchFamily="17" charset="-128"/>
                <a:cs typeface="Times New Roman" pitchFamily="18" charset="0"/>
              </a:rPr>
              <a:t>2</a:t>
            </a:r>
            <a:r>
              <a:rPr lang="en-US" altLang="ja-JP" sz="1500" i="1" dirty="0" smtClean="0">
                <a:ea typeface="ＭＳ 明朝" pitchFamily="17" charset="-128"/>
                <a:cs typeface="Times New Roman" pitchFamily="18" charset="0"/>
              </a:rPr>
              <a:t>Idaho National Laboratory (USA), </a:t>
            </a:r>
            <a:r>
              <a:rPr lang="en-US" altLang="ja-JP" sz="1500" i="1" baseline="30000" dirty="0" smtClean="0">
                <a:ea typeface="ＭＳ 明朝" pitchFamily="17" charset="-128"/>
                <a:cs typeface="Times New Roman" pitchFamily="18" charset="0"/>
              </a:rPr>
              <a:t>3</a:t>
            </a:r>
            <a:r>
              <a:rPr lang="en-US" altLang="ja-JP" sz="1500" i="1" dirty="0" smtClean="0">
                <a:ea typeface="ＭＳ 明朝" pitchFamily="17" charset="-128"/>
                <a:cs typeface="Times New Roman" pitchFamily="18" charset="0"/>
              </a:rPr>
              <a:t>Shizuoka U.(Japan), </a:t>
            </a:r>
            <a:r>
              <a:rPr lang="en-US" altLang="ja-JP" sz="1500" i="1" baseline="30000" dirty="0">
                <a:ea typeface="ＭＳ 明朝" pitchFamily="17" charset="-128"/>
                <a:cs typeface="Times New Roman" pitchFamily="18" charset="0"/>
              </a:rPr>
              <a:t>4</a:t>
            </a:r>
            <a:r>
              <a:rPr lang="en-US" altLang="ja-JP" sz="1500" i="1" dirty="0">
                <a:ea typeface="ＭＳ 明朝" pitchFamily="17" charset="-128"/>
                <a:cs typeface="Times New Roman" pitchFamily="18" charset="0"/>
              </a:rPr>
              <a:t>Kyushu U.(Japan</a:t>
            </a:r>
            <a:r>
              <a:rPr lang="en-US" altLang="ja-JP" sz="1500" i="1" dirty="0" smtClean="0">
                <a:ea typeface="ＭＳ 明朝" pitchFamily="17" charset="-128"/>
                <a:cs typeface="Times New Roman" pitchFamily="18" charset="0"/>
              </a:rPr>
              <a:t>), </a:t>
            </a:r>
            <a:r>
              <a:rPr lang="en-US" altLang="ja-JP" sz="1500" i="1" baseline="30000" dirty="0" smtClean="0">
                <a:ea typeface="ＭＳ 明朝" pitchFamily="17" charset="-128"/>
                <a:cs typeface="Times New Roman" pitchFamily="18" charset="0"/>
              </a:rPr>
              <a:t>5</a:t>
            </a:r>
            <a:r>
              <a:rPr lang="en-US" altLang="ja-JP" sz="1500" i="1" dirty="0" smtClean="0">
                <a:ea typeface="ＭＳ 明朝" pitchFamily="17" charset="-128"/>
                <a:cs typeface="Times New Roman" pitchFamily="18" charset="0"/>
              </a:rPr>
              <a:t>U. Tokyo (Japan) ,            </a:t>
            </a:r>
            <a:r>
              <a:rPr lang="en-US" altLang="ja-JP" sz="1500" i="1" baseline="30000" dirty="0" smtClean="0">
                <a:ea typeface="ＭＳ 明朝" pitchFamily="17" charset="-128"/>
                <a:cs typeface="Times New Roman" pitchFamily="18" charset="0"/>
              </a:rPr>
              <a:t>6</a:t>
            </a:r>
            <a:r>
              <a:rPr lang="en-US" altLang="ja-JP" sz="1500" i="1" dirty="0" smtClean="0">
                <a:ea typeface="ＭＳ 明朝" pitchFamily="17" charset="-128"/>
                <a:cs typeface="Times New Roman" pitchFamily="18" charset="0"/>
              </a:rPr>
              <a:t>U. Wisconsin (USA), </a:t>
            </a:r>
            <a:r>
              <a:rPr lang="en-US" altLang="ja-JP" sz="1500" i="1" baseline="30000" dirty="0" smtClean="0">
                <a:ea typeface="ＭＳ 明朝" pitchFamily="17" charset="-128"/>
                <a:cs typeface="Times New Roman" pitchFamily="18" charset="0"/>
              </a:rPr>
              <a:t>7</a:t>
            </a:r>
            <a:r>
              <a:rPr lang="en-US" altLang="ja-JP" sz="1500" i="1" dirty="0" smtClean="0">
                <a:ea typeface="ＭＳ 明朝" pitchFamily="17" charset="-128"/>
                <a:cs typeface="Times New Roman" pitchFamily="18" charset="0"/>
              </a:rPr>
              <a:t>National Institute for Fusion Science (Japan), </a:t>
            </a:r>
            <a:r>
              <a:rPr lang="en-US" altLang="ja-JP" sz="1500" i="1" baseline="30000" dirty="0" smtClean="0">
                <a:ea typeface="ＭＳ 明朝" pitchFamily="17" charset="-128"/>
                <a:cs typeface="Times New Roman" pitchFamily="18" charset="0"/>
              </a:rPr>
              <a:t>8</a:t>
            </a:r>
            <a:r>
              <a:rPr lang="en-US" altLang="ja-JP" sz="1500" i="1" dirty="0" smtClean="0">
                <a:ea typeface="ＭＳ 明朝" pitchFamily="17" charset="-128"/>
                <a:cs typeface="Times New Roman" pitchFamily="18" charset="0"/>
              </a:rPr>
              <a:t>Max-Planck Institute </a:t>
            </a:r>
            <a:r>
              <a:rPr lang="en-US" altLang="ja-JP" sz="1500" i="1" dirty="0" err="1" smtClean="0">
                <a:ea typeface="ＭＳ 明朝" pitchFamily="17" charset="-128"/>
                <a:cs typeface="Times New Roman" pitchFamily="18" charset="0"/>
              </a:rPr>
              <a:t>für</a:t>
            </a:r>
            <a:r>
              <a:rPr lang="en-US" altLang="ja-JP" sz="1500" i="1" dirty="0" smtClean="0">
                <a:ea typeface="ＭＳ 明朝" pitchFamily="17" charset="-128"/>
                <a:cs typeface="Times New Roman" pitchFamily="18" charset="0"/>
              </a:rPr>
              <a:t> </a:t>
            </a:r>
            <a:r>
              <a:rPr lang="en-US" altLang="ja-JP" sz="1500" i="1" dirty="0" err="1" smtClean="0">
                <a:ea typeface="ＭＳ 明朝" pitchFamily="17" charset="-128"/>
                <a:cs typeface="Times New Roman" pitchFamily="18" charset="0"/>
              </a:rPr>
              <a:t>Plasmaphysik</a:t>
            </a:r>
            <a:r>
              <a:rPr lang="en-US" altLang="ja-JP" sz="1500" i="1" dirty="0" smtClean="0">
                <a:ea typeface="ＭＳ 明朝" pitchFamily="17" charset="-128"/>
                <a:cs typeface="Times New Roman" pitchFamily="18" charset="0"/>
              </a:rPr>
              <a:t> (Germany), </a:t>
            </a:r>
            <a:r>
              <a:rPr lang="en-US" altLang="ja-JP" sz="1500" i="1" baseline="30000" dirty="0" smtClean="0">
                <a:ea typeface="ＭＳ 明朝" pitchFamily="17" charset="-128"/>
                <a:cs typeface="Times New Roman" pitchFamily="18" charset="0"/>
              </a:rPr>
              <a:t>9</a:t>
            </a:r>
            <a:r>
              <a:rPr lang="en-US" altLang="ja-JP" sz="1500" i="1" dirty="0" smtClean="0">
                <a:ea typeface="ＭＳ 明朝" pitchFamily="17" charset="-128"/>
                <a:cs typeface="Times New Roman" pitchFamily="18" charset="0"/>
              </a:rPr>
              <a:t>Kyoto U.(Japan),  </a:t>
            </a:r>
            <a:r>
              <a:rPr lang="en-US" altLang="ja-JP" sz="1500" i="1" baseline="30000" dirty="0" smtClean="0">
                <a:ea typeface="ＭＳ 明朝" pitchFamily="17" charset="-128"/>
                <a:cs typeface="Times New Roman" pitchFamily="18" charset="0"/>
              </a:rPr>
              <a:t>10</a:t>
            </a:r>
            <a:r>
              <a:rPr lang="en-US" altLang="ja-JP" sz="1500" i="1" dirty="0" smtClean="0">
                <a:ea typeface="ＭＳ 明朝" pitchFamily="17" charset="-128"/>
                <a:cs typeface="Times New Roman" pitchFamily="18" charset="0"/>
              </a:rPr>
              <a:t>Tohoku U. (Japan), </a:t>
            </a:r>
            <a:r>
              <a:rPr lang="en-US" altLang="ja-JP" sz="1500" i="1" baseline="30000" dirty="0" smtClean="0">
                <a:ea typeface="ＭＳ 明朝" pitchFamily="17" charset="-128"/>
                <a:cs typeface="Times New Roman" pitchFamily="18" charset="0"/>
              </a:rPr>
              <a:t>11</a:t>
            </a:r>
            <a:r>
              <a:rPr lang="en-US" altLang="ja-JP" sz="1500" i="1" dirty="0" smtClean="0">
                <a:ea typeface="ＭＳ 明朝" pitchFamily="17" charset="-128"/>
                <a:cs typeface="Times New Roman" pitchFamily="18" charset="0"/>
              </a:rPr>
              <a:t>Oak Ridge National Laboratory  (USA)</a:t>
            </a:r>
            <a:endParaRPr kumimoji="1" lang="ja-JP" altLang="en-US" sz="1500" dirty="0"/>
          </a:p>
        </p:txBody>
      </p:sp>
      <p:pic>
        <p:nvPicPr>
          <p:cNvPr id="7" name="Picture 156" descr="C:\Users\Yasuhisa Oya\Documents\Work-yoya\TITAN\Homepage\pictures\titan-logo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88" y="5373216"/>
            <a:ext cx="2292695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1043608" y="6453336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i="1" dirty="0" smtClean="0"/>
              <a:t>The 24th IAEA Fusion Energy Conference, October 8-13, 2012, San Diego, USA</a:t>
            </a:r>
            <a:endParaRPr kumimoji="1" lang="ja-JP" altLang="en-US" i="1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23528" y="2982431"/>
            <a:ext cx="8568952" cy="224676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>
              <a:tabLst>
                <a:tab pos="266700" algn="l"/>
              </a:tabLst>
            </a:pPr>
            <a:r>
              <a:rPr lang="en-US" altLang="ja-JP" sz="2000" i="1" dirty="0" smtClean="0">
                <a:solidFill>
                  <a:srgbClr val="0000FF"/>
                </a:solidFill>
              </a:rPr>
              <a:t>Outline</a:t>
            </a:r>
            <a:endParaRPr kumimoji="1" lang="en-US" altLang="ja-JP" sz="2000" i="1" dirty="0" smtClean="0">
              <a:solidFill>
                <a:srgbClr val="0000FF"/>
              </a:solidFill>
            </a:endParaRPr>
          </a:p>
          <a:p>
            <a:pPr marL="266700" indent="-266700">
              <a:buFont typeface="Wingdings" pitchFamily="2" charset="2"/>
              <a:buChar char="§"/>
              <a:tabLst>
                <a:tab pos="180975" algn="l"/>
              </a:tabLst>
            </a:pPr>
            <a:r>
              <a:rPr kumimoji="1" lang="en-US" altLang="ja-JP" sz="2000" dirty="0" smtClean="0">
                <a:solidFill>
                  <a:srgbClr val="0000FF"/>
                </a:solidFill>
              </a:rPr>
              <a:t>Background &amp; Experimental Procedures</a:t>
            </a:r>
          </a:p>
          <a:p>
            <a:pPr marL="266700" indent="-266700">
              <a:buFont typeface="Wingdings" pitchFamily="2" charset="2"/>
              <a:buChar char="§"/>
              <a:tabLst>
                <a:tab pos="180975" algn="l"/>
              </a:tabLst>
            </a:pPr>
            <a:r>
              <a:rPr kumimoji="1" lang="en-US" altLang="ja-JP" sz="2000" dirty="0" smtClean="0">
                <a:solidFill>
                  <a:srgbClr val="0000FF"/>
                </a:solidFill>
              </a:rPr>
              <a:t>Radionuclides in neutron-irradiated W specimens</a:t>
            </a:r>
          </a:p>
          <a:p>
            <a:pPr marL="266700" indent="-266700">
              <a:buFont typeface="Wingdings" pitchFamily="2" charset="2"/>
              <a:buChar char="§"/>
              <a:tabLst>
                <a:tab pos="180975" algn="l"/>
              </a:tabLst>
            </a:pPr>
            <a:r>
              <a:rPr lang="en-US" altLang="ja-JP" sz="2000" dirty="0" smtClean="0">
                <a:solidFill>
                  <a:srgbClr val="0000FF"/>
                </a:solidFill>
              </a:rPr>
              <a:t>Effects of neutron </a:t>
            </a:r>
            <a:r>
              <a:rPr lang="en-US" altLang="ja-JP" sz="2000" dirty="0">
                <a:solidFill>
                  <a:srgbClr val="0000FF"/>
                </a:solidFill>
              </a:rPr>
              <a:t>i</a:t>
            </a:r>
            <a:r>
              <a:rPr lang="en-US" altLang="ja-JP" sz="2000" dirty="0" smtClean="0">
                <a:solidFill>
                  <a:srgbClr val="0000FF"/>
                </a:solidFill>
              </a:rPr>
              <a:t>rradiation (0.025 and 0.3 dpa) on D retention and release</a:t>
            </a:r>
          </a:p>
          <a:p>
            <a:pPr marL="266700" indent="-266700">
              <a:buFont typeface="Wingdings" pitchFamily="2" charset="2"/>
              <a:buChar char="§"/>
              <a:tabLst>
                <a:tab pos="180975" algn="l"/>
              </a:tabLst>
            </a:pPr>
            <a:r>
              <a:rPr kumimoji="1" lang="en-US" altLang="ja-JP" sz="2000" dirty="0" smtClean="0">
                <a:solidFill>
                  <a:srgbClr val="0000FF"/>
                </a:solidFill>
                <a:latin typeface="+mj-lt"/>
              </a:rPr>
              <a:t>Trapping mechanism (with additional information on ion-damaged W)</a:t>
            </a:r>
          </a:p>
          <a:p>
            <a:pPr marL="266700" indent="-266700">
              <a:buFont typeface="Wingdings" pitchFamily="2" charset="2"/>
              <a:buChar char="§"/>
              <a:tabLst>
                <a:tab pos="180975" algn="l"/>
              </a:tabLst>
            </a:pPr>
            <a:r>
              <a:rPr lang="en-US" altLang="ja-JP" sz="2000" dirty="0" smtClean="0">
                <a:solidFill>
                  <a:srgbClr val="0000FF"/>
                </a:solidFill>
                <a:cs typeface="Times New Roman"/>
              </a:rPr>
              <a:t>Tritium removal techniques</a:t>
            </a:r>
          </a:p>
          <a:p>
            <a:pPr marL="266700" indent="-266700">
              <a:buFont typeface="Wingdings" pitchFamily="2" charset="2"/>
              <a:buChar char="§"/>
              <a:tabLst>
                <a:tab pos="180975" algn="l"/>
              </a:tabLst>
            </a:pPr>
            <a:r>
              <a:rPr kumimoji="1" lang="en-US" altLang="ja-JP" sz="2000" dirty="0" smtClean="0">
                <a:solidFill>
                  <a:srgbClr val="0000FF"/>
                </a:solidFill>
              </a:rPr>
              <a:t>Summary</a:t>
            </a:r>
            <a:endParaRPr kumimoji="1" lang="ja-JP" altLang="en-US" sz="2000" dirty="0">
              <a:solidFill>
                <a:srgbClr val="0000FF"/>
              </a:solidFill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8666112" y="-27384"/>
            <a:ext cx="442392" cy="365125"/>
          </a:xfrm>
        </p:spPr>
        <p:txBody>
          <a:bodyPr/>
          <a:lstStyle/>
          <a:p>
            <a:fld id="{F2A15E19-6E01-40FF-9D14-162CE2E740BC}" type="slidenum">
              <a:rPr kumimoji="1" lang="ja-JP" altLang="en-US" sz="1800" b="1" smtClean="0">
                <a:solidFill>
                  <a:srgbClr val="008000"/>
                </a:solidFill>
                <a:latin typeface="+mj-lt"/>
              </a:rPr>
              <a:t>1</a:t>
            </a:fld>
            <a:endParaRPr kumimoji="1" lang="ja-JP" altLang="en-US" sz="1800" b="1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2411760" y="5363924"/>
            <a:ext cx="6696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TITAN (</a:t>
            </a:r>
            <a:r>
              <a:rPr lang="en-US" u="sng" dirty="0">
                <a:solidFill>
                  <a:srgbClr val="0000FF"/>
                </a:solidFill>
              </a:rPr>
              <a:t>T</a:t>
            </a:r>
            <a:r>
              <a:rPr lang="en-US" dirty="0">
                <a:solidFill>
                  <a:srgbClr val="0000FF"/>
                </a:solidFill>
              </a:rPr>
              <a:t>ritium, </a:t>
            </a:r>
            <a:r>
              <a:rPr lang="en-US" u="sng" dirty="0">
                <a:solidFill>
                  <a:srgbClr val="0000FF"/>
                </a:solidFill>
              </a:rPr>
              <a:t>I</a:t>
            </a:r>
            <a:r>
              <a:rPr lang="en-US" dirty="0">
                <a:solidFill>
                  <a:srgbClr val="0000FF"/>
                </a:solidFill>
              </a:rPr>
              <a:t>rradiation and </a:t>
            </a:r>
            <a:r>
              <a:rPr lang="en-US" u="sng" dirty="0" err="1">
                <a:solidFill>
                  <a:srgbClr val="0000FF"/>
                </a:solidFill>
              </a:rPr>
              <a:t>T</a:t>
            </a:r>
            <a:r>
              <a:rPr lang="en-US" dirty="0" err="1">
                <a:solidFill>
                  <a:srgbClr val="0000FF"/>
                </a:solidFill>
              </a:rPr>
              <a:t>hermofluid</a:t>
            </a:r>
            <a:r>
              <a:rPr lang="en-US" dirty="0">
                <a:solidFill>
                  <a:srgbClr val="0000FF"/>
                </a:solidFill>
              </a:rPr>
              <a:t> for </a:t>
            </a:r>
            <a:r>
              <a:rPr lang="en-US" u="sng" dirty="0">
                <a:solidFill>
                  <a:srgbClr val="0000FF"/>
                </a:solidFill>
              </a:rPr>
              <a:t>A</a:t>
            </a:r>
            <a:r>
              <a:rPr lang="en-US" dirty="0">
                <a:solidFill>
                  <a:srgbClr val="0000FF"/>
                </a:solidFill>
              </a:rPr>
              <a:t>merica and </a:t>
            </a:r>
            <a:r>
              <a:rPr lang="en-US" u="sng" dirty="0">
                <a:solidFill>
                  <a:srgbClr val="0000FF"/>
                </a:solidFill>
              </a:rPr>
              <a:t>N</a:t>
            </a:r>
            <a:r>
              <a:rPr lang="en-US" dirty="0">
                <a:solidFill>
                  <a:srgbClr val="0000FF"/>
                </a:solidFill>
              </a:rPr>
              <a:t>ippon</a:t>
            </a:r>
            <a:r>
              <a:rPr lang="en-US" dirty="0" smtClean="0">
                <a:solidFill>
                  <a:srgbClr val="0000FF"/>
                </a:solidFill>
              </a:rPr>
              <a:t>)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515712" y="5734997"/>
            <a:ext cx="666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T. </a:t>
            </a:r>
            <a:r>
              <a:rPr lang="en-US" dirty="0" err="1">
                <a:solidFill>
                  <a:srgbClr val="0000FF"/>
                </a:solidFill>
              </a:rPr>
              <a:t>Muroga</a:t>
            </a:r>
            <a:r>
              <a:rPr lang="en-US" dirty="0">
                <a:solidFill>
                  <a:srgbClr val="0000FF"/>
                </a:solidFill>
              </a:rPr>
              <a:t> et al</a:t>
            </a:r>
            <a:r>
              <a:rPr lang="en-US" dirty="0" smtClean="0">
                <a:solidFill>
                  <a:srgbClr val="0000FF"/>
                </a:solidFill>
              </a:rPr>
              <a:t>., FTP/P7-14</a:t>
            </a:r>
            <a:r>
              <a:rPr lang="en-US" dirty="0"/>
              <a:t>: Research on Tritium/Heat Transfer </a:t>
            </a:r>
            <a:r>
              <a:rPr lang="en-US" dirty="0" smtClean="0"/>
              <a:t>and Irradiation </a:t>
            </a:r>
            <a:r>
              <a:rPr lang="en-US" dirty="0"/>
              <a:t>Synergism for First Wall and Blanket </a:t>
            </a:r>
            <a:r>
              <a:rPr lang="en-US" dirty="0" smtClean="0"/>
              <a:t>in the </a:t>
            </a:r>
            <a:r>
              <a:rPr lang="en-US" dirty="0"/>
              <a:t>TITAN </a:t>
            </a:r>
            <a:r>
              <a:rPr lang="en-US" dirty="0" smtClean="0"/>
              <a:t>Project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23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07504" y="837873"/>
            <a:ext cx="64807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0000FF"/>
                </a:solidFill>
              </a:rPr>
              <a:t>What type of defect plays dominant role in trapping ?</a:t>
            </a:r>
            <a:endParaRPr lang="en-US" sz="2200" dirty="0">
              <a:solidFill>
                <a:srgbClr val="0000FF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07504" y="1352962"/>
            <a:ext cx="8856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/>
              <a:t>We examined thermal stability of traps. Ion-damaged specimens (0.5 dpa) were annealed in a vacuum for 6 hours and then exposed to D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gas at 400 </a:t>
            </a:r>
            <a:r>
              <a:rPr lang="en-US" sz="2000" baseline="30000" dirty="0" err="1" smtClean="0"/>
              <a:t>o</a:t>
            </a:r>
            <a:r>
              <a:rPr lang="en-US" sz="2000" dirty="0" err="1" smtClean="0"/>
              <a:t>C</a:t>
            </a:r>
            <a:r>
              <a:rPr lang="en-US" sz="2000" dirty="0" smtClean="0"/>
              <a:t> and 100 </a:t>
            </a:r>
            <a:r>
              <a:rPr lang="en-US" sz="2000" dirty="0" err="1" smtClean="0"/>
              <a:t>kPa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03214" y="5805264"/>
            <a:ext cx="4412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Effects of post-irradiation annealing on trap density</a:t>
            </a:r>
            <a:endParaRPr lang="en-US" sz="2000" b="1" dirty="0">
              <a:solidFill>
                <a:srgbClr val="0080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716016" y="2204864"/>
            <a:ext cx="4248472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>
                <a:solidFill>
                  <a:srgbClr val="FF0000"/>
                </a:solidFill>
              </a:rPr>
              <a:t>Traps were stable up to 700 </a:t>
            </a:r>
            <a:r>
              <a:rPr lang="en-US" sz="2000" baseline="30000" dirty="0" err="1" smtClean="0">
                <a:solidFill>
                  <a:srgbClr val="FF0000"/>
                </a:solidFill>
              </a:rPr>
              <a:t>o</a:t>
            </a:r>
            <a:r>
              <a:rPr lang="en-US" sz="2000" dirty="0" err="1" smtClean="0">
                <a:solidFill>
                  <a:srgbClr val="FF0000"/>
                </a:solidFill>
              </a:rPr>
              <a:t>C</a:t>
            </a:r>
            <a:r>
              <a:rPr lang="en-US" sz="2000" dirty="0" smtClean="0">
                <a:solidFill>
                  <a:srgbClr val="FF0000"/>
                </a:solidFill>
              </a:rPr>
              <a:t> ! </a:t>
            </a:r>
          </a:p>
          <a:p>
            <a:pPr algn="just">
              <a:spcBef>
                <a:spcPts val="600"/>
              </a:spcBef>
            </a:pPr>
            <a:r>
              <a:rPr lang="en-US" sz="2000" dirty="0" smtClean="0"/>
              <a:t>At temp. ≥800 </a:t>
            </a:r>
            <a:r>
              <a:rPr lang="en-US" sz="2000" baseline="30000" dirty="0" err="1" smtClean="0"/>
              <a:t>o</a:t>
            </a:r>
            <a:r>
              <a:rPr lang="en-US" sz="2000" dirty="0" err="1" smtClean="0"/>
              <a:t>C</a:t>
            </a:r>
            <a:r>
              <a:rPr lang="en-US" sz="2000" dirty="0" smtClean="0"/>
              <a:t> (“stage V” in recovery stages of irradiated W), annealing of defect clusters takes place.</a:t>
            </a:r>
          </a:p>
          <a:p>
            <a:pPr algn="just">
              <a:spcBef>
                <a:spcPts val="600"/>
              </a:spcBef>
            </a:pPr>
            <a:r>
              <a:rPr lang="en-US" sz="2000" dirty="0" smtClean="0"/>
              <a:t>Detrapping energy observed for            n-irradiated W at </a:t>
            </a:r>
            <a:r>
              <a:rPr lang="en-US" sz="2000" i="1" dirty="0" smtClean="0"/>
              <a:t>T</a:t>
            </a:r>
            <a:r>
              <a:rPr lang="en-US" sz="2000" baseline="-25000" dirty="0" smtClean="0"/>
              <a:t>ex</a:t>
            </a:r>
            <a:r>
              <a:rPr lang="en-US" sz="2000" dirty="0" smtClean="0"/>
              <a:t> = 500 </a:t>
            </a:r>
            <a:r>
              <a:rPr lang="en-US" sz="2000" baseline="30000" dirty="0" err="1" smtClean="0"/>
              <a:t>o</a:t>
            </a:r>
            <a:r>
              <a:rPr lang="en-US" sz="2000" dirty="0" err="1" smtClean="0"/>
              <a:t>C</a:t>
            </a:r>
            <a:r>
              <a:rPr lang="en-US" sz="2000" dirty="0" smtClean="0"/>
              <a:t>              (</a:t>
            </a:r>
            <a:r>
              <a:rPr lang="en-US" sz="2000" dirty="0"/>
              <a:t>ca. 1.8 eV) </a:t>
            </a:r>
            <a:r>
              <a:rPr lang="en-US" sz="2000" dirty="0" smtClean="0"/>
              <a:t>corresponds to </a:t>
            </a:r>
            <a:r>
              <a:rPr lang="en-US" sz="2000" dirty="0" smtClean="0">
                <a:solidFill>
                  <a:srgbClr val="FF0000"/>
                </a:solidFill>
              </a:rPr>
              <a:t>hydrogen isotopes chemically-adsorbed on inner surfaces of vacancy clusters</a:t>
            </a:r>
            <a:r>
              <a:rPr lang="en-US" sz="2000" dirty="0" smtClean="0"/>
              <a:t>.</a:t>
            </a:r>
          </a:p>
          <a:p>
            <a:pPr algn="just">
              <a:spcBef>
                <a:spcPts val="600"/>
              </a:spcBef>
            </a:pPr>
            <a:r>
              <a:rPr lang="en-US" sz="2000" dirty="0" smtClean="0"/>
              <a:t>It is plausible that defects playing dominant roles in trapping at high temp. are vacancy clusters.</a:t>
            </a:r>
            <a:endParaRPr lang="en-US" sz="2000" dirty="0"/>
          </a:p>
        </p:txBody>
      </p:sp>
      <p:sp>
        <p:nvSpPr>
          <p:cNvPr id="7" name="スライド番号プレースホルダー 2"/>
          <p:cNvSpPr txBox="1">
            <a:spLocks/>
          </p:cNvSpPr>
          <p:nvPr/>
        </p:nvSpPr>
        <p:spPr>
          <a:xfrm>
            <a:off x="8666112" y="-27384"/>
            <a:ext cx="4423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2A15E19-6E01-40FF-9D14-162CE2E740BC}" type="slidenum">
              <a:rPr lang="ja-JP" altLang="en-US" sz="1800" b="1" smtClean="0">
                <a:solidFill>
                  <a:srgbClr val="008000"/>
                </a:solidFill>
                <a:latin typeface="+mj-lt"/>
              </a:rPr>
              <a:pPr/>
              <a:t>10</a:t>
            </a:fld>
            <a:endParaRPr lang="ja-JP" altLang="en-US" sz="1800" b="1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5496" y="68432"/>
            <a:ext cx="89289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00" dirty="0" smtClean="0">
                <a:solidFill>
                  <a:srgbClr val="0000FF"/>
                </a:solidFill>
              </a:rPr>
              <a:t>3. </a:t>
            </a:r>
            <a:r>
              <a:rPr lang="en-US" altLang="ja-JP" sz="2200" dirty="0">
                <a:solidFill>
                  <a:srgbClr val="0000FF"/>
                </a:solidFill>
              </a:rPr>
              <a:t>Results and </a:t>
            </a:r>
            <a:r>
              <a:rPr lang="en-US" altLang="ja-JP" sz="2200" dirty="0" smtClean="0">
                <a:solidFill>
                  <a:srgbClr val="0000FF"/>
                </a:solidFill>
              </a:rPr>
              <a:t>Discussion (cont’d)</a:t>
            </a:r>
          </a:p>
          <a:p>
            <a:r>
              <a:rPr lang="en-US" altLang="ja-JP" sz="2200" dirty="0" smtClean="0">
                <a:solidFill>
                  <a:srgbClr val="0000FF"/>
                </a:solidFill>
              </a:rPr>
              <a:t>(2) </a:t>
            </a:r>
            <a:r>
              <a:rPr lang="en-US" sz="2000" dirty="0" smtClean="0">
                <a:solidFill>
                  <a:srgbClr val="0000FF"/>
                </a:solidFill>
              </a:rPr>
              <a:t>Thermal stability of traps</a:t>
            </a:r>
            <a:endParaRPr lang="en-US" altLang="ja-JP" sz="2200" dirty="0">
              <a:solidFill>
                <a:srgbClr val="0000FF"/>
              </a:solidFill>
            </a:endParaRPr>
          </a:p>
        </p:txBody>
      </p:sp>
      <p:graphicFrame>
        <p:nvGraphicFramePr>
          <p:cNvPr id="9" name="オブジェクト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0228530"/>
              </p:ext>
            </p:extLst>
          </p:nvPr>
        </p:nvGraphicFramePr>
        <p:xfrm>
          <a:off x="35497" y="2348880"/>
          <a:ext cx="4680520" cy="33055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7" name="ｸﾞﾗﾌ" r:id="rId3" imgW="4276954" imgH="3022397" progId="Origin50.Graph">
                  <p:embed/>
                </p:oleObj>
              </mc:Choice>
              <mc:Fallback>
                <p:oleObj name="ｸﾞﾗﾌ" r:id="rId3" imgW="4276954" imgH="3022397" progId="Origin50.Graph">
                  <p:embed/>
                  <p:pic>
                    <p:nvPicPr>
                      <p:cNvPr id="0" name="オブジェクト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97" y="2348880"/>
                        <a:ext cx="4680520" cy="33055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56" descr="C:\Users\Yasuhisa Oya\Documents\Work-yoya\TITAN\Homepage\pictures\titan-logo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084" y="320925"/>
            <a:ext cx="2016224" cy="886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824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6"/>
          <p:cNvSpPr>
            <a:spLocks noChangeArrowheads="1"/>
          </p:cNvSpPr>
          <p:nvPr/>
        </p:nvSpPr>
        <p:spPr bwMode="auto">
          <a:xfrm>
            <a:off x="0" y="9525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ja-JP" sz="2800" b="1">
                <a:cs typeface="Arial" charset="0"/>
              </a:rPr>
              <a:t>Formation of voids and their Thermal stability</a:t>
            </a:r>
          </a:p>
        </p:txBody>
      </p:sp>
      <p:cxnSp>
        <p:nvCxnSpPr>
          <p:cNvPr id="21" name="直線コネクタ 20"/>
          <p:cNvCxnSpPr/>
          <p:nvPr/>
        </p:nvCxnSpPr>
        <p:spPr>
          <a:xfrm>
            <a:off x="474018" y="506413"/>
            <a:ext cx="8264921" cy="0"/>
          </a:xfrm>
          <a:prstGeom prst="line">
            <a:avLst/>
          </a:prstGeom>
          <a:ln w="63500" cmpd="dbl">
            <a:gradFill flip="none" rotWithShape="1">
              <a:gsLst>
                <a:gs pos="0">
                  <a:srgbClr val="66CCFF"/>
                </a:gs>
                <a:gs pos="48000">
                  <a:schemeClr val="accent1">
                    <a:tint val="44500"/>
                    <a:satMod val="160000"/>
                  </a:schemeClr>
                </a:gs>
                <a:gs pos="100000">
                  <a:schemeClr val="tx1"/>
                </a:gs>
              </a:gsLst>
              <a:lin ang="0" scaled="1"/>
              <a:tileRect/>
            </a:gra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55" name="テキスト ボックス 21"/>
          <p:cNvSpPr txBox="1">
            <a:spLocks noChangeArrowheads="1"/>
          </p:cNvSpPr>
          <p:nvPr/>
        </p:nvSpPr>
        <p:spPr bwMode="auto">
          <a:xfrm>
            <a:off x="107950" y="611188"/>
            <a:ext cx="85581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p"/>
            </a:pPr>
            <a:r>
              <a:rPr lang="en-US" altLang="ja-JP" b="1" dirty="0">
                <a:cs typeface="Arial" charset="0"/>
              </a:rPr>
              <a:t>pre-thinned recrystallized W, 2.4MeV-Cu</a:t>
            </a:r>
            <a:r>
              <a:rPr lang="en-US" altLang="ja-JP" b="1" baseline="30000" dirty="0">
                <a:cs typeface="Arial" charset="0"/>
              </a:rPr>
              <a:t>2+</a:t>
            </a:r>
            <a:r>
              <a:rPr lang="en-US" altLang="ja-JP" b="1" dirty="0">
                <a:cs typeface="Arial" charset="0"/>
              </a:rPr>
              <a:t>, </a:t>
            </a:r>
            <a:r>
              <a:rPr lang="en-US" altLang="ja-JP" b="1" dirty="0" smtClean="0">
                <a:cs typeface="Arial" charset="0"/>
              </a:rPr>
              <a:t>1dpa     25 min at each temperature</a:t>
            </a:r>
            <a:endParaRPr lang="en-US" altLang="ja-JP" b="1" dirty="0">
              <a:cs typeface="Arial" charset="0"/>
            </a:endParaRPr>
          </a:p>
        </p:txBody>
      </p:sp>
      <p:sp>
        <p:nvSpPr>
          <p:cNvPr id="23556" name="テキスト ボックス 23"/>
          <p:cNvSpPr txBox="1">
            <a:spLocks noChangeArrowheads="1"/>
          </p:cNvSpPr>
          <p:nvPr/>
        </p:nvSpPr>
        <p:spPr bwMode="auto">
          <a:xfrm>
            <a:off x="3189288" y="1033463"/>
            <a:ext cx="2576512" cy="30797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1400" b="1" dirty="0" smtClean="0">
                <a:cs typeface="Arial" charset="0"/>
              </a:rPr>
              <a:t>600 </a:t>
            </a:r>
            <a:r>
              <a:rPr lang="en-US" altLang="ja-JP" sz="1400" b="1" baseline="30000" dirty="0" err="1" smtClean="0">
                <a:cs typeface="Arial" charset="0"/>
              </a:rPr>
              <a:t>o</a:t>
            </a:r>
            <a:r>
              <a:rPr lang="en-US" altLang="ja-JP" sz="1400" b="1" dirty="0" err="1" smtClean="0">
                <a:cs typeface="Arial" charset="0"/>
              </a:rPr>
              <a:t>C</a:t>
            </a:r>
            <a:endParaRPr lang="ja-JP" altLang="en-US" sz="1400" b="1" dirty="0">
              <a:cs typeface="Arial" charset="0"/>
            </a:endParaRPr>
          </a:p>
        </p:txBody>
      </p:sp>
      <p:sp>
        <p:nvSpPr>
          <p:cNvPr id="23557" name="テキスト ボックス 22"/>
          <p:cNvSpPr txBox="1">
            <a:spLocks noChangeArrowheads="1"/>
          </p:cNvSpPr>
          <p:nvPr/>
        </p:nvSpPr>
        <p:spPr bwMode="auto">
          <a:xfrm>
            <a:off x="611188" y="1033463"/>
            <a:ext cx="2578100" cy="30797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1400" b="1" dirty="0" smtClean="0">
                <a:cs typeface="Arial" charset="0"/>
              </a:rPr>
              <a:t>RT</a:t>
            </a:r>
            <a:endParaRPr lang="ja-JP" altLang="en-US" sz="1400" b="1" dirty="0">
              <a:cs typeface="Arial" charset="0"/>
            </a:endParaRPr>
          </a:p>
        </p:txBody>
      </p:sp>
      <p:sp>
        <p:nvSpPr>
          <p:cNvPr id="23558" name="テキスト ボックス 24"/>
          <p:cNvSpPr txBox="1">
            <a:spLocks noChangeArrowheads="1"/>
          </p:cNvSpPr>
          <p:nvPr/>
        </p:nvSpPr>
        <p:spPr bwMode="auto">
          <a:xfrm>
            <a:off x="5765800" y="1033463"/>
            <a:ext cx="2538413" cy="30797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1400" b="1" dirty="0" smtClean="0">
                <a:cs typeface="Arial" charset="0"/>
              </a:rPr>
              <a:t>700 </a:t>
            </a:r>
            <a:r>
              <a:rPr lang="en-US" altLang="ja-JP" sz="1400" b="1" baseline="30000" dirty="0" smtClean="0">
                <a:cs typeface="Arial" charset="0"/>
              </a:rPr>
              <a:t>0</a:t>
            </a:r>
            <a:r>
              <a:rPr lang="en-US" altLang="ja-JP" sz="1400" b="1" dirty="0" smtClean="0">
                <a:cs typeface="Arial" charset="0"/>
              </a:rPr>
              <a:t>C</a:t>
            </a:r>
            <a:endParaRPr lang="ja-JP" altLang="en-US" sz="1400" b="1" dirty="0">
              <a:cs typeface="Arial" charset="0"/>
            </a:endParaRPr>
          </a:p>
        </p:txBody>
      </p:sp>
      <p:sp>
        <p:nvSpPr>
          <p:cNvPr id="23559" name="テキスト ボックス 25"/>
          <p:cNvSpPr txBox="1">
            <a:spLocks noChangeArrowheads="1"/>
          </p:cNvSpPr>
          <p:nvPr/>
        </p:nvSpPr>
        <p:spPr bwMode="auto">
          <a:xfrm>
            <a:off x="611188" y="3362325"/>
            <a:ext cx="2578100" cy="30797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1400" b="1" dirty="0" smtClean="0">
                <a:cs typeface="Arial" charset="0"/>
              </a:rPr>
              <a:t>800 </a:t>
            </a:r>
            <a:r>
              <a:rPr lang="en-US" altLang="ja-JP" sz="1400" b="1" baseline="30000" dirty="0" err="1" smtClean="0">
                <a:cs typeface="Arial" charset="0"/>
              </a:rPr>
              <a:t>o</a:t>
            </a:r>
            <a:r>
              <a:rPr lang="en-US" altLang="ja-JP" sz="1400" b="1" dirty="0" err="1" smtClean="0">
                <a:cs typeface="Arial" charset="0"/>
              </a:rPr>
              <a:t>C</a:t>
            </a:r>
            <a:endParaRPr lang="ja-JP" altLang="en-US" sz="1400" b="1" dirty="0">
              <a:cs typeface="Arial" charset="0"/>
            </a:endParaRPr>
          </a:p>
        </p:txBody>
      </p:sp>
      <p:sp>
        <p:nvSpPr>
          <p:cNvPr id="23560" name="テキスト ボックス 26"/>
          <p:cNvSpPr txBox="1">
            <a:spLocks noChangeArrowheads="1"/>
          </p:cNvSpPr>
          <p:nvPr/>
        </p:nvSpPr>
        <p:spPr bwMode="auto">
          <a:xfrm>
            <a:off x="3197225" y="3362325"/>
            <a:ext cx="2568575" cy="30797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1400" b="1" dirty="0" smtClean="0">
                <a:cs typeface="Arial" charset="0"/>
              </a:rPr>
              <a:t>900 </a:t>
            </a:r>
            <a:r>
              <a:rPr lang="en-US" altLang="ja-JP" sz="1400" b="1" baseline="30000" dirty="0" err="1" smtClean="0">
                <a:cs typeface="Arial" charset="0"/>
              </a:rPr>
              <a:t>o</a:t>
            </a:r>
            <a:r>
              <a:rPr lang="en-US" altLang="ja-JP" sz="1400" b="1" dirty="0" err="1" smtClean="0">
                <a:cs typeface="Arial" charset="0"/>
              </a:rPr>
              <a:t>C</a:t>
            </a:r>
            <a:endParaRPr lang="ja-JP" altLang="en-US" sz="1400" b="1" dirty="0">
              <a:cs typeface="Arial" charset="0"/>
            </a:endParaRPr>
          </a:p>
        </p:txBody>
      </p:sp>
      <p:sp>
        <p:nvSpPr>
          <p:cNvPr id="23561" name="テキスト ボックス 27"/>
          <p:cNvSpPr txBox="1">
            <a:spLocks noChangeArrowheads="1"/>
          </p:cNvSpPr>
          <p:nvPr/>
        </p:nvSpPr>
        <p:spPr bwMode="auto">
          <a:xfrm>
            <a:off x="5765800" y="3362325"/>
            <a:ext cx="2566988" cy="30797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1400" b="1" dirty="0" smtClean="0">
                <a:cs typeface="Arial" charset="0"/>
              </a:rPr>
              <a:t>1000 </a:t>
            </a:r>
            <a:r>
              <a:rPr lang="en-US" altLang="ja-JP" sz="1400" b="1" baseline="30000" dirty="0" smtClean="0">
                <a:cs typeface="Arial" charset="0"/>
              </a:rPr>
              <a:t>0</a:t>
            </a:r>
            <a:r>
              <a:rPr lang="en-US" altLang="ja-JP" sz="1400" b="1" dirty="0" smtClean="0">
                <a:cs typeface="Arial" charset="0"/>
              </a:rPr>
              <a:t>C</a:t>
            </a:r>
            <a:endParaRPr lang="ja-JP" altLang="en-US" sz="1400" b="1" dirty="0">
              <a:cs typeface="Arial" charset="0"/>
            </a:endParaRPr>
          </a:p>
        </p:txBody>
      </p:sp>
      <p:pic>
        <p:nvPicPr>
          <p:cNvPr id="23562" name="図 28"/>
          <p:cNvPicPr>
            <a:picLocks noChangeAspect="1"/>
          </p:cNvPicPr>
          <p:nvPr/>
        </p:nvPicPr>
        <p:blipFill>
          <a:blip r:embed="rId2"/>
          <a:srcRect l="15372" t="37769" r="74748" b="56937"/>
          <a:stretch>
            <a:fillRect/>
          </a:stretch>
        </p:blipFill>
        <p:spPr bwMode="auto">
          <a:xfrm>
            <a:off x="5765800" y="3679825"/>
            <a:ext cx="2547938" cy="20034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3563" name="図 29"/>
          <p:cNvPicPr preferRelativeResize="0">
            <a:picLocks noChangeAspect="1"/>
          </p:cNvPicPr>
          <p:nvPr/>
        </p:nvPicPr>
        <p:blipFill>
          <a:blip r:embed="rId3"/>
          <a:srcRect l="57025" t="42072" r="33298" b="52740"/>
          <a:stretch>
            <a:fillRect/>
          </a:stretch>
        </p:blipFill>
        <p:spPr bwMode="auto">
          <a:xfrm>
            <a:off x="3189288" y="3679825"/>
            <a:ext cx="2547937" cy="20034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3564" name="図 30"/>
          <p:cNvPicPr preferRelativeResize="0">
            <a:picLocks noChangeAspect="1"/>
          </p:cNvPicPr>
          <p:nvPr/>
        </p:nvPicPr>
        <p:blipFill>
          <a:blip r:embed="rId4"/>
          <a:srcRect l="67062" t="22336" r="22942" b="72397"/>
          <a:stretch>
            <a:fillRect/>
          </a:stretch>
        </p:blipFill>
        <p:spPr bwMode="auto">
          <a:xfrm>
            <a:off x="625475" y="3678238"/>
            <a:ext cx="2549525" cy="200183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3565" name="図 31"/>
          <p:cNvPicPr>
            <a:picLocks noChangeAspect="1"/>
          </p:cNvPicPr>
          <p:nvPr/>
        </p:nvPicPr>
        <p:blipFill>
          <a:blip r:embed="rId5"/>
          <a:srcRect l="37408" t="49969" r="52588" b="44762"/>
          <a:stretch>
            <a:fillRect/>
          </a:stretch>
        </p:blipFill>
        <p:spPr bwMode="auto">
          <a:xfrm>
            <a:off x="5737225" y="1338263"/>
            <a:ext cx="2547938" cy="200183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3566" name="図 32"/>
          <p:cNvPicPr>
            <a:picLocks noChangeAspect="1"/>
          </p:cNvPicPr>
          <p:nvPr/>
        </p:nvPicPr>
        <p:blipFill>
          <a:blip r:embed="rId6"/>
          <a:srcRect l="55872" t="36272" r="34018" b="58463"/>
          <a:stretch>
            <a:fillRect/>
          </a:stretch>
        </p:blipFill>
        <p:spPr bwMode="auto">
          <a:xfrm>
            <a:off x="3189288" y="1338263"/>
            <a:ext cx="2547937" cy="200183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3567" name="図 33"/>
          <p:cNvPicPr>
            <a:picLocks noChangeAspect="1"/>
          </p:cNvPicPr>
          <p:nvPr/>
        </p:nvPicPr>
        <p:blipFill>
          <a:blip r:embed="rId7"/>
          <a:srcRect l="15857" t="41463" r="63393" b="47556"/>
          <a:stretch>
            <a:fillRect/>
          </a:stretch>
        </p:blipFill>
        <p:spPr bwMode="auto">
          <a:xfrm>
            <a:off x="628650" y="1341438"/>
            <a:ext cx="2547938" cy="200183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23568" name="グループ化 5"/>
          <p:cNvGrpSpPr>
            <a:grpSpLocks/>
          </p:cNvGrpSpPr>
          <p:nvPr/>
        </p:nvGrpSpPr>
        <p:grpSpPr bwMode="auto">
          <a:xfrm>
            <a:off x="7459663" y="5219700"/>
            <a:ext cx="863600" cy="368300"/>
            <a:chOff x="6578083" y="5023713"/>
            <a:chExt cx="864096" cy="369332"/>
          </a:xfrm>
        </p:grpSpPr>
        <p:cxnSp>
          <p:nvCxnSpPr>
            <p:cNvPr id="35" name="直線コネクタ 34"/>
            <p:cNvCxnSpPr/>
            <p:nvPr/>
          </p:nvCxnSpPr>
          <p:spPr>
            <a:xfrm flipH="1">
              <a:off x="6651150" y="5385086"/>
              <a:ext cx="717962" cy="0"/>
            </a:xfrm>
            <a:prstGeom prst="line">
              <a:avLst/>
            </a:prstGeom>
            <a:ln w="38100">
              <a:solidFill>
                <a:schemeClr val="bg1"/>
              </a:solidFill>
            </a:ln>
            <a:effectLst>
              <a:outerShdw dist="76200" dir="2700000" algn="tl" rotWithShape="0">
                <a:prstClr val="black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テキスト ボックス 35"/>
            <p:cNvSpPr txBox="1"/>
            <p:nvPr/>
          </p:nvSpPr>
          <p:spPr>
            <a:xfrm>
              <a:off x="6578083" y="5023713"/>
              <a:ext cx="864096" cy="3693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b="1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dist="76200" dir="2700000" algn="tl" rotWithShape="0">
                      <a:prstClr val="black"/>
                    </a:outerShdw>
                  </a:effectLst>
                  <a:latin typeface="Arial" pitchFamily="34" charset="0"/>
                  <a:ea typeface="+mn-ea"/>
                  <a:cs typeface="Arial" pitchFamily="34" charset="0"/>
                </a:rPr>
                <a:t>10 nm</a:t>
              </a:r>
              <a:endParaRPr lang="ja-JP" altLang="en-US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dist="76200" dir="2700000" algn="tl" rotWithShape="0">
                    <a:prstClr val="black"/>
                  </a:outerShdw>
                </a:effectLst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23569" name="テキスト ボックス 13"/>
          <p:cNvSpPr txBox="1">
            <a:spLocks noChangeArrowheads="1"/>
          </p:cNvSpPr>
          <p:nvPr/>
        </p:nvSpPr>
        <p:spPr bwMode="auto">
          <a:xfrm>
            <a:off x="107950" y="5781675"/>
            <a:ext cx="9036050" cy="10763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ja-JP" sz="1600" b="1" dirty="0">
                <a:cs typeface="Arial" charset="0"/>
              </a:rPr>
              <a:t>Voids are formed by cascade collision even at 300K, where </a:t>
            </a:r>
            <a:r>
              <a:rPr lang="en-US" altLang="ja-JP" sz="1600" b="1" dirty="0">
                <a:solidFill>
                  <a:srgbClr val="000000"/>
                </a:solidFill>
              </a:rPr>
              <a:t>single vacancies are not  mobile.</a:t>
            </a:r>
            <a:endParaRPr lang="en-US" altLang="ja-JP" sz="1600" b="1" dirty="0">
              <a:cs typeface="Arial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ja-JP" sz="1600" b="1" dirty="0">
                <a:cs typeface="Arial" charset="0"/>
              </a:rPr>
              <a:t>Their size is about 1nm or less.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ja-JP" sz="1600" b="1" dirty="0">
                <a:cs typeface="Arial" charset="0"/>
              </a:rPr>
              <a:t>There is little change up to 973K.  The voids grow above 1073K.</a:t>
            </a:r>
            <a:endParaRPr lang="ja-JP" altLang="en-US" sz="1600" b="1" dirty="0">
              <a:cs typeface="Arial" charset="0"/>
            </a:endParaRPr>
          </a:p>
        </p:txBody>
      </p:sp>
      <p:sp>
        <p:nvSpPr>
          <p:cNvPr id="22" name="スライド番号プレースホルダー 2"/>
          <p:cNvSpPr txBox="1">
            <a:spLocks/>
          </p:cNvSpPr>
          <p:nvPr/>
        </p:nvSpPr>
        <p:spPr>
          <a:xfrm>
            <a:off x="8666112" y="-27384"/>
            <a:ext cx="4423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2A15E19-6E01-40FF-9D14-162CE2E740BC}" type="slidenum">
              <a:rPr lang="ja-JP" altLang="en-US" sz="1800" b="1" smtClean="0">
                <a:solidFill>
                  <a:srgbClr val="008000"/>
                </a:solidFill>
                <a:latin typeface="+mj-lt"/>
              </a:rPr>
              <a:pPr/>
              <a:t>11</a:t>
            </a:fld>
            <a:endParaRPr lang="ja-JP" altLang="en-US" sz="1800" b="1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6156176" y="6237312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N. Yoshida et al. (Kyushu U.)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18659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オブジェクト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6232546"/>
              </p:ext>
            </p:extLst>
          </p:nvPr>
        </p:nvGraphicFramePr>
        <p:xfrm>
          <a:off x="395536" y="1884015"/>
          <a:ext cx="5059363" cy="3705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2" name="ｸﾞﾗﾌ" r:id="rId3" imgW="4153814" imgH="2901696" progId="Origin50.Graph">
                  <p:embed/>
                </p:oleObj>
              </mc:Choice>
              <mc:Fallback>
                <p:oleObj name="ｸﾞﾗﾌ" r:id="rId3" imgW="4153814" imgH="2901696" progId="Origin50.Graph">
                  <p:embed/>
                  <p:pic>
                    <p:nvPicPr>
                      <p:cNvPr id="0" name="オブジェクト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1884015"/>
                        <a:ext cx="5059363" cy="3705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" name="直線コネクタ 3"/>
          <p:cNvCxnSpPr/>
          <p:nvPr/>
        </p:nvCxnSpPr>
        <p:spPr>
          <a:xfrm flipH="1">
            <a:off x="3486871" y="1163935"/>
            <a:ext cx="21704" cy="3549321"/>
          </a:xfrm>
          <a:prstGeom prst="line">
            <a:avLst/>
          </a:prstGeom>
          <a:ln w="38100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右矢印 6"/>
          <p:cNvSpPr/>
          <p:nvPr/>
        </p:nvSpPr>
        <p:spPr>
          <a:xfrm>
            <a:off x="3779912" y="1523975"/>
            <a:ext cx="72008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707904" y="840769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nnealing of vacancy clusters</a:t>
            </a:r>
            <a:endParaRPr lang="en-US" dirty="0"/>
          </a:p>
        </p:txBody>
      </p:sp>
      <p:sp>
        <p:nvSpPr>
          <p:cNvPr id="9" name="右矢印 8"/>
          <p:cNvSpPr/>
          <p:nvPr/>
        </p:nvSpPr>
        <p:spPr>
          <a:xfrm flipH="1">
            <a:off x="2627784" y="1543968"/>
            <a:ext cx="72008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373933" y="840769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 annealing of vacancy clusters</a:t>
            </a:r>
            <a:endParaRPr 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817240" y="5373216"/>
            <a:ext cx="3682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>
                <a:solidFill>
                  <a:srgbClr val="006600"/>
                </a:solidFill>
              </a:rPr>
              <a:t>Simulation of TDS spectrum with TMAP4 code (linear scale)</a:t>
            </a:r>
            <a:endParaRPr lang="en-US" b="1" dirty="0">
              <a:solidFill>
                <a:srgbClr val="00660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788024" y="2204864"/>
            <a:ext cx="4032448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Due to high release temperature of hydrogen isotopes from n-irradiated W,  annealing of defects during TDS measurements are not negligible.</a:t>
            </a:r>
          </a:p>
          <a:p>
            <a:pPr algn="just">
              <a:spcBef>
                <a:spcPts val="600"/>
              </a:spcBef>
            </a:pPr>
            <a:r>
              <a:rPr lang="en-US" dirty="0" smtClean="0"/>
              <a:t>We need to </a:t>
            </a:r>
          </a:p>
          <a:p>
            <a:pPr marL="285750" indent="-285750" algn="just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/>
              <a:t>develop desorption model with annealing effects, and/or</a:t>
            </a:r>
          </a:p>
          <a:p>
            <a:pPr marL="285750" indent="-285750" algn="just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/>
              <a:t>c</a:t>
            </a:r>
            <a:r>
              <a:rPr lang="en-US" dirty="0" smtClean="0"/>
              <a:t>arry out  release measurements at constant temp. below 800 </a:t>
            </a:r>
            <a:r>
              <a:rPr lang="en-US" baseline="30000" dirty="0" err="1" smtClean="0"/>
              <a:t>o</a:t>
            </a:r>
            <a:r>
              <a:rPr lang="en-US" dirty="0" err="1" smtClean="0"/>
              <a:t>C</a:t>
            </a:r>
            <a:r>
              <a:rPr lang="en-US" dirty="0" smtClean="0"/>
              <a:t> (with T).</a:t>
            </a:r>
            <a:endParaRPr lang="en-US" dirty="0"/>
          </a:p>
        </p:txBody>
      </p:sp>
      <p:sp>
        <p:nvSpPr>
          <p:cNvPr id="13" name="スライド番号プレースホルダー 2"/>
          <p:cNvSpPr txBox="1">
            <a:spLocks/>
          </p:cNvSpPr>
          <p:nvPr/>
        </p:nvSpPr>
        <p:spPr>
          <a:xfrm>
            <a:off x="8666112" y="-27384"/>
            <a:ext cx="4423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2A15E19-6E01-40FF-9D14-162CE2E740BC}" type="slidenum">
              <a:rPr lang="ja-JP" altLang="en-US" sz="1800" b="1" smtClean="0">
                <a:solidFill>
                  <a:srgbClr val="008000"/>
                </a:solidFill>
                <a:latin typeface="+mj-lt"/>
              </a:rPr>
              <a:pPr/>
              <a:t>12</a:t>
            </a:fld>
            <a:endParaRPr lang="ja-JP" altLang="en-US" sz="1800" b="1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5496" y="68432"/>
            <a:ext cx="89289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00" dirty="0" smtClean="0">
                <a:solidFill>
                  <a:srgbClr val="0000FF"/>
                </a:solidFill>
              </a:rPr>
              <a:t>3. </a:t>
            </a:r>
            <a:r>
              <a:rPr lang="en-US" altLang="ja-JP" sz="2200" dirty="0">
                <a:solidFill>
                  <a:srgbClr val="0000FF"/>
                </a:solidFill>
              </a:rPr>
              <a:t>Results and </a:t>
            </a:r>
            <a:r>
              <a:rPr lang="en-US" altLang="ja-JP" sz="2200" dirty="0" smtClean="0">
                <a:solidFill>
                  <a:srgbClr val="0000FF"/>
                </a:solidFill>
              </a:rPr>
              <a:t>Discussion (cont’d)</a:t>
            </a:r>
          </a:p>
          <a:p>
            <a:r>
              <a:rPr lang="en-US" altLang="ja-JP" sz="2200" dirty="0" smtClean="0">
                <a:solidFill>
                  <a:srgbClr val="0000FF"/>
                </a:solidFill>
              </a:rPr>
              <a:t>(2) </a:t>
            </a:r>
            <a:r>
              <a:rPr lang="en-US" sz="2000" dirty="0" smtClean="0">
                <a:solidFill>
                  <a:srgbClr val="0000FF"/>
                </a:solidFill>
              </a:rPr>
              <a:t>Thermal stability of traps </a:t>
            </a:r>
            <a:r>
              <a:rPr lang="en-US" altLang="ja-JP" sz="2200" dirty="0" smtClean="0">
                <a:solidFill>
                  <a:srgbClr val="0000FF"/>
                </a:solidFill>
              </a:rPr>
              <a:t>(cont’d)</a:t>
            </a:r>
            <a:endParaRPr lang="en-US" altLang="ja-JP" sz="2200" dirty="0">
              <a:solidFill>
                <a:srgbClr val="0000FF"/>
              </a:solidFill>
            </a:endParaRPr>
          </a:p>
        </p:txBody>
      </p:sp>
      <p:pic>
        <p:nvPicPr>
          <p:cNvPr id="15" name="Picture 156" descr="C:\Users\Yasuhisa Oya\Documents\Work-yoya\TITAN\Homepage\pictures\titan-logo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092" y="277389"/>
            <a:ext cx="2016224" cy="886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6076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107504" y="1169457"/>
            <a:ext cx="54726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000" dirty="0" smtClean="0">
                <a:solidFill>
                  <a:srgbClr val="FF0000"/>
                </a:solidFill>
              </a:rPr>
              <a:t>Detrapping energy  = 1.8 eV.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000" dirty="0" smtClean="0">
                <a:solidFill>
                  <a:srgbClr val="FF0000"/>
                </a:solidFill>
              </a:rPr>
              <a:t>Trap density = 0.2 at.% (uniform distribution).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000" dirty="0" smtClean="0"/>
              <a:t>Sufficiently high surface reaction rate.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000" dirty="0" smtClean="0"/>
              <a:t>No defect annihilation during heating.</a:t>
            </a:r>
            <a:endParaRPr lang="en-US" sz="20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8645" y="1137957"/>
            <a:ext cx="3196887" cy="1323439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/>
              <a:t>Thickness of material was adjusted to </a:t>
            </a:r>
            <a:r>
              <a:rPr lang="en-US" sz="2000" dirty="0" smtClean="0">
                <a:solidFill>
                  <a:srgbClr val="FF0000"/>
                </a:solidFill>
              </a:rPr>
              <a:t>600 </a:t>
            </a:r>
            <a:r>
              <a:rPr lang="en-US" sz="2000" dirty="0" smtClean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sz="2000" dirty="0" smtClean="0">
                <a:solidFill>
                  <a:srgbClr val="FF0000"/>
                </a:solidFill>
              </a:rPr>
              <a:t>m</a:t>
            </a:r>
            <a:r>
              <a:rPr lang="en-US" sz="2000" dirty="0" smtClean="0"/>
              <a:t> as typical thickness of armor layer of FW.</a:t>
            </a:r>
            <a:endParaRPr lang="en-US" sz="2000" dirty="0"/>
          </a:p>
        </p:txBody>
      </p:sp>
      <p:sp>
        <p:nvSpPr>
          <p:cNvPr id="7" name="スライド番号プレースホルダー 2"/>
          <p:cNvSpPr txBox="1">
            <a:spLocks/>
          </p:cNvSpPr>
          <p:nvPr/>
        </p:nvSpPr>
        <p:spPr>
          <a:xfrm>
            <a:off x="8666112" y="-27384"/>
            <a:ext cx="4423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2A15E19-6E01-40FF-9D14-162CE2E740BC}" type="slidenum">
              <a:rPr lang="ja-JP" altLang="en-US" sz="1800" b="1" smtClean="0">
                <a:solidFill>
                  <a:srgbClr val="008000"/>
                </a:solidFill>
                <a:latin typeface="+mj-lt"/>
              </a:rPr>
              <a:pPr/>
              <a:t>13</a:t>
            </a:fld>
            <a:endParaRPr lang="ja-JP" altLang="en-US" sz="1800" b="1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23528" y="5949280"/>
            <a:ext cx="4536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Change in T concentration with time in  n-irradiated W calculated using TMAP4.</a:t>
            </a:r>
            <a:endParaRPr lang="en-US" sz="2000" b="1" dirty="0">
              <a:solidFill>
                <a:srgbClr val="00800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788024" y="2852936"/>
            <a:ext cx="40992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/>
              <a:t>Because of small effective diffusion coefficient due to trapping effects, it is not easy to remove T from               n-irradiated W by heating at moderate temperatures.</a:t>
            </a:r>
            <a:endParaRPr lang="en-US" sz="2000" dirty="0"/>
          </a:p>
        </p:txBody>
      </p:sp>
      <p:pic>
        <p:nvPicPr>
          <p:cNvPr id="16424" name="Picture 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098" y="4797152"/>
            <a:ext cx="3347452" cy="1257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テキスト ボックス 9"/>
          <p:cNvSpPr txBox="1"/>
          <p:nvPr/>
        </p:nvSpPr>
        <p:spPr>
          <a:xfrm>
            <a:off x="36604" y="7596"/>
            <a:ext cx="89289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00" dirty="0" smtClean="0">
                <a:solidFill>
                  <a:srgbClr val="0000FF"/>
                </a:solidFill>
              </a:rPr>
              <a:t>3. </a:t>
            </a:r>
            <a:r>
              <a:rPr lang="en-US" altLang="ja-JP" sz="2200" dirty="0">
                <a:solidFill>
                  <a:srgbClr val="0000FF"/>
                </a:solidFill>
              </a:rPr>
              <a:t>Results and </a:t>
            </a:r>
            <a:r>
              <a:rPr lang="en-US" altLang="ja-JP" sz="2200" dirty="0" smtClean="0">
                <a:solidFill>
                  <a:srgbClr val="0000FF"/>
                </a:solidFill>
              </a:rPr>
              <a:t>Discussion (cont’d)</a:t>
            </a:r>
          </a:p>
          <a:p>
            <a:r>
              <a:rPr lang="en-US" altLang="ja-JP" sz="2200" dirty="0" smtClean="0">
                <a:solidFill>
                  <a:srgbClr val="0000FF"/>
                </a:solidFill>
              </a:rPr>
              <a:t>(3) </a:t>
            </a:r>
            <a:r>
              <a:rPr lang="en-US" sz="2000" dirty="0" smtClean="0">
                <a:solidFill>
                  <a:srgbClr val="0000FF"/>
                </a:solidFill>
              </a:rPr>
              <a:t>Tritium removal techniques</a:t>
            </a:r>
          </a:p>
          <a:p>
            <a:r>
              <a:rPr lang="en-US" sz="2000" dirty="0" smtClean="0">
                <a:solidFill>
                  <a:srgbClr val="0000FF"/>
                </a:solidFill>
                <a:cs typeface="Times New Roman"/>
              </a:rPr>
              <a:t>(</a:t>
            </a:r>
            <a:r>
              <a:rPr lang="en-US" sz="2000" dirty="0" err="1" smtClean="0">
                <a:solidFill>
                  <a:srgbClr val="0000FF"/>
                </a:solidFill>
                <a:cs typeface="Times New Roman"/>
              </a:rPr>
              <a:t>i</a:t>
            </a:r>
            <a:r>
              <a:rPr lang="en-US" sz="2000" dirty="0" smtClean="0">
                <a:solidFill>
                  <a:srgbClr val="0000FF"/>
                </a:solidFill>
                <a:cs typeface="Times New Roman"/>
              </a:rPr>
              <a:t>) </a:t>
            </a:r>
            <a:r>
              <a:rPr lang="en-US" sz="2000" dirty="0">
                <a:solidFill>
                  <a:srgbClr val="0000FF"/>
                </a:solidFill>
              </a:rPr>
              <a:t>Simulation of T release from </a:t>
            </a:r>
            <a:r>
              <a:rPr lang="en-US" sz="2000" dirty="0" smtClean="0">
                <a:solidFill>
                  <a:srgbClr val="0000FF"/>
                </a:solidFill>
              </a:rPr>
              <a:t>n-irradiated </a:t>
            </a:r>
            <a:r>
              <a:rPr lang="en-US" sz="2000" dirty="0">
                <a:solidFill>
                  <a:srgbClr val="0000FF"/>
                </a:solidFill>
              </a:rPr>
              <a:t>W using </a:t>
            </a:r>
            <a:r>
              <a:rPr lang="en-US" sz="2000" dirty="0" smtClean="0">
                <a:solidFill>
                  <a:srgbClr val="0000FF"/>
                </a:solidFill>
              </a:rPr>
              <a:t>TMAP4</a:t>
            </a:r>
            <a:endParaRPr lang="en-US" altLang="ja-JP" sz="2000" dirty="0">
              <a:solidFill>
                <a:srgbClr val="0000FF"/>
              </a:solidFill>
            </a:endParaRPr>
          </a:p>
        </p:txBody>
      </p:sp>
      <p:graphicFrame>
        <p:nvGraphicFramePr>
          <p:cNvPr id="2" name="オブジェクト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8455785"/>
              </p:ext>
            </p:extLst>
          </p:nvPr>
        </p:nvGraphicFramePr>
        <p:xfrm>
          <a:off x="51214" y="2276873"/>
          <a:ext cx="5384882" cy="37635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4" name="ｸﾞﾗﾌ" r:id="rId4" imgW="4158720" imgH="2906640" progId="Origin50.Graph">
                  <p:embed/>
                </p:oleObj>
              </mc:Choice>
              <mc:Fallback>
                <p:oleObj name="ｸﾞﾗﾌ" r:id="rId4" imgW="4158720" imgH="2906640" progId="Origin50.Graph">
                  <p:embed/>
                  <p:pic>
                    <p:nvPicPr>
                      <p:cNvPr id="0" name="オブジェクト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214" y="2276873"/>
                        <a:ext cx="5384882" cy="37635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6453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179512" y="188640"/>
            <a:ext cx="864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66700" algn="l"/>
              </a:tabLst>
            </a:pPr>
            <a:r>
              <a:rPr lang="en-US" sz="2400" dirty="0" smtClean="0">
                <a:solidFill>
                  <a:srgbClr val="0000FF"/>
                </a:solidFill>
                <a:cs typeface="Times New Roman"/>
              </a:rPr>
              <a:t>(ii) </a:t>
            </a:r>
            <a:r>
              <a:rPr lang="en-US" sz="2400" dirty="0" smtClean="0">
                <a:solidFill>
                  <a:srgbClr val="0000FF"/>
                </a:solidFill>
              </a:rPr>
              <a:t>Enhancement of D release under the presence of H</a:t>
            </a:r>
            <a:endParaRPr lang="en-US" altLang="ja-JP" sz="2400" dirty="0">
              <a:solidFill>
                <a:srgbClr val="0000FF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51520" y="667033"/>
            <a:ext cx="87849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romanLcParenBoth"/>
            </a:pPr>
            <a:r>
              <a:rPr lang="en-US" sz="2000" dirty="0" smtClean="0"/>
              <a:t>Specimens irradiated with 20 MeV W ions were exposed to D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gas to saturate traps. </a:t>
            </a:r>
          </a:p>
          <a:p>
            <a:pPr marL="514350" indent="-514350">
              <a:buAutoNum type="romanLcParenBoth"/>
            </a:pPr>
            <a:r>
              <a:rPr lang="en-US" sz="2000" dirty="0" smtClean="0"/>
              <a:t>Heat treatments in a vacuum or H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gas at 673 K for 10 h</a:t>
            </a:r>
          </a:p>
          <a:p>
            <a:pPr marL="514350" indent="-514350">
              <a:buAutoNum type="romanLcParenBoth"/>
            </a:pPr>
            <a:r>
              <a:rPr lang="en-US" sz="2000" dirty="0" smtClean="0"/>
              <a:t>NRA analysis.</a:t>
            </a:r>
          </a:p>
        </p:txBody>
      </p:sp>
      <p:sp>
        <p:nvSpPr>
          <p:cNvPr id="315" name="Text Box 6"/>
          <p:cNvSpPr txBox="1">
            <a:spLocks noChangeArrowheads="1"/>
          </p:cNvSpPr>
          <p:nvPr/>
        </p:nvSpPr>
        <p:spPr bwMode="auto">
          <a:xfrm>
            <a:off x="288631" y="4941651"/>
            <a:ext cx="3869057" cy="60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lnSpc>
                <a:spcPts val="2000"/>
              </a:lnSpc>
              <a:spcBef>
                <a:spcPct val="50000"/>
              </a:spcBef>
            </a:pPr>
            <a:r>
              <a:rPr lang="en-US" altLang="ja-JP" sz="1800" b="1" dirty="0" smtClean="0">
                <a:solidFill>
                  <a:srgbClr val="006600"/>
                </a:solidFill>
              </a:rPr>
              <a:t>Schematics of diffusion of T in W without or with excess H or D</a:t>
            </a:r>
            <a:endParaRPr lang="en-US" altLang="ja-JP" sz="1800" b="1" dirty="0">
              <a:solidFill>
                <a:srgbClr val="006600"/>
              </a:solidFill>
            </a:endParaRPr>
          </a:p>
        </p:txBody>
      </p:sp>
      <p:grpSp>
        <p:nvGrpSpPr>
          <p:cNvPr id="317" name="グループ化 316"/>
          <p:cNvGrpSpPr/>
          <p:nvPr/>
        </p:nvGrpSpPr>
        <p:grpSpPr>
          <a:xfrm>
            <a:off x="330495" y="1645398"/>
            <a:ext cx="9847823" cy="5095970"/>
            <a:chOff x="330495" y="1645398"/>
            <a:chExt cx="9847823" cy="5095970"/>
          </a:xfrm>
        </p:grpSpPr>
        <p:graphicFrame>
          <p:nvGraphicFramePr>
            <p:cNvPr id="5" name="オブジェクト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39450927"/>
                </p:ext>
              </p:extLst>
            </p:nvPr>
          </p:nvGraphicFramePr>
          <p:xfrm>
            <a:off x="3851920" y="1645398"/>
            <a:ext cx="6326398" cy="444789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05" name="ｸﾞﾗﾌ" r:id="rId3" imgW="4160880" imgH="2926080" progId="Origin50.Graph">
                    <p:embed/>
                  </p:oleObj>
                </mc:Choice>
                <mc:Fallback>
                  <p:oleObj name="ｸﾞﾗﾌ" r:id="rId3" imgW="4160880" imgH="292608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51920" y="1645398"/>
                          <a:ext cx="6326398" cy="4447897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6" name="Text Box 6"/>
            <p:cNvSpPr txBox="1">
              <a:spLocks noChangeArrowheads="1"/>
            </p:cNvSpPr>
            <p:nvPr/>
          </p:nvSpPr>
          <p:spPr bwMode="auto">
            <a:xfrm>
              <a:off x="4427984" y="6136074"/>
              <a:ext cx="4608512" cy="605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algn="ctr" eaLnBrk="1" hangingPunct="1">
                <a:lnSpc>
                  <a:spcPts val="2000"/>
                </a:lnSpc>
                <a:spcBef>
                  <a:spcPct val="50000"/>
                </a:spcBef>
              </a:pPr>
              <a:r>
                <a:rPr lang="en-US" altLang="ja-JP" sz="1800" b="1" dirty="0" smtClean="0">
                  <a:solidFill>
                    <a:srgbClr val="006600"/>
                  </a:solidFill>
                </a:rPr>
                <a:t>D profiles after loading and after heating under the absence or presence of H</a:t>
              </a:r>
              <a:endParaRPr lang="en-US" altLang="ja-JP" sz="1800" b="1" dirty="0">
                <a:solidFill>
                  <a:srgbClr val="006600"/>
                </a:solidFill>
              </a:endParaRPr>
            </a:p>
          </p:txBody>
        </p:sp>
        <p:sp>
          <p:nvSpPr>
            <p:cNvPr id="3" name="テキスト ボックス 2"/>
            <p:cNvSpPr txBox="1"/>
            <p:nvPr/>
          </p:nvSpPr>
          <p:spPr>
            <a:xfrm>
              <a:off x="330495" y="5755903"/>
              <a:ext cx="382719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 smtClean="0">
                  <a:solidFill>
                    <a:srgbClr val="FF0000"/>
                  </a:solidFill>
                </a:rPr>
                <a:t>Strongly enhanced release of D under the presence of excess H.</a:t>
              </a:r>
              <a:endParaRPr lang="en-US" sz="2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19" name="スライド番号プレースホルダー 2"/>
          <p:cNvSpPr txBox="1">
            <a:spLocks/>
          </p:cNvSpPr>
          <p:nvPr/>
        </p:nvSpPr>
        <p:spPr>
          <a:xfrm>
            <a:off x="8666112" y="-27384"/>
            <a:ext cx="4423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2A15E19-6E01-40FF-9D14-162CE2E740BC}" type="slidenum">
              <a:rPr lang="ja-JP" altLang="en-US" sz="1800" b="1" smtClean="0">
                <a:solidFill>
                  <a:srgbClr val="008000"/>
                </a:solidFill>
                <a:latin typeface="+mj-lt"/>
              </a:rPr>
              <a:pPr/>
              <a:t>14</a:t>
            </a:fld>
            <a:endParaRPr lang="ja-JP" altLang="en-US" sz="1800" b="1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3347864" y="4509120"/>
            <a:ext cx="432048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グループ化 9"/>
          <p:cNvGrpSpPr/>
          <p:nvPr/>
        </p:nvGrpSpPr>
        <p:grpSpPr>
          <a:xfrm>
            <a:off x="323528" y="2126956"/>
            <a:ext cx="3701122" cy="2742204"/>
            <a:chOff x="323528" y="2126956"/>
            <a:chExt cx="3701122" cy="2742204"/>
          </a:xfrm>
        </p:grpSpPr>
        <p:pic>
          <p:nvPicPr>
            <p:cNvPr id="17477" name="Picture 6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2126956"/>
              <a:ext cx="3701122" cy="27422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正方形/長方形 7"/>
            <p:cNvSpPr/>
            <p:nvPr/>
          </p:nvSpPr>
          <p:spPr>
            <a:xfrm>
              <a:off x="3275856" y="4437112"/>
              <a:ext cx="288032" cy="2160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23353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07504" y="159023"/>
            <a:ext cx="16753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0000FF"/>
                </a:solidFill>
              </a:rPr>
              <a:t>4. Summary</a:t>
            </a:r>
          </a:p>
        </p:txBody>
      </p:sp>
      <p:sp>
        <p:nvSpPr>
          <p:cNvPr id="10" name="スライド番号プレースホルダー 2"/>
          <p:cNvSpPr txBox="1">
            <a:spLocks/>
          </p:cNvSpPr>
          <p:nvPr/>
        </p:nvSpPr>
        <p:spPr>
          <a:xfrm>
            <a:off x="8666112" y="-27384"/>
            <a:ext cx="4423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2A15E19-6E01-40FF-9D14-162CE2E740BC}" type="slidenum">
              <a:rPr lang="ja-JP" altLang="en-US" sz="1800" b="1" smtClean="0">
                <a:solidFill>
                  <a:srgbClr val="008000"/>
                </a:solidFill>
                <a:latin typeface="+mj-lt"/>
              </a:rPr>
              <a:pPr/>
              <a:t>15</a:t>
            </a:fld>
            <a:endParaRPr lang="ja-JP" altLang="en-US" sz="1800" b="1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9" name="テキスト ボックス 2"/>
          <p:cNvSpPr txBox="1"/>
          <p:nvPr/>
        </p:nvSpPr>
        <p:spPr>
          <a:xfrm>
            <a:off x="107504" y="623878"/>
            <a:ext cx="892899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just">
              <a:spcBef>
                <a:spcPts val="600"/>
              </a:spcBef>
              <a:buFont typeface="Wingdings" pitchFamily="2" charset="2"/>
              <a:buChar char="ü"/>
            </a:pPr>
            <a:r>
              <a:rPr lang="en-US" sz="2000" dirty="0" smtClean="0"/>
              <a:t>Neutron irradiation led to significant increase in D retention. D concentration reached ca. </a:t>
            </a:r>
            <a:r>
              <a:rPr lang="en-US" sz="2000" dirty="0" smtClean="0">
                <a:solidFill>
                  <a:srgbClr val="FF0000"/>
                </a:solidFill>
              </a:rPr>
              <a:t>1 at.% after n-irradiation to 0.3 dpa </a:t>
            </a:r>
            <a:r>
              <a:rPr lang="en-US" sz="2000" dirty="0" smtClean="0"/>
              <a:t>and D plasma exposure at 200 </a:t>
            </a:r>
            <a:r>
              <a:rPr lang="en-US" sz="2000" baseline="30000" dirty="0" smtClean="0"/>
              <a:t>o</a:t>
            </a:r>
            <a:r>
              <a:rPr lang="en-US" sz="2000" dirty="0" smtClean="0"/>
              <a:t>C. The extent of increase in D concentration was comparable with ion-damaging.</a:t>
            </a:r>
          </a:p>
          <a:p>
            <a:pPr marL="342900" lvl="0" indent="-342900" algn="just">
              <a:spcBef>
                <a:spcPts val="600"/>
              </a:spcBef>
              <a:buFont typeface="Wingdings" pitchFamily="2" charset="2"/>
              <a:buChar char="ü"/>
            </a:pPr>
            <a:r>
              <a:rPr lang="en-US" sz="2000" dirty="0" smtClean="0"/>
              <a:t>Exposure </a:t>
            </a:r>
            <a:r>
              <a:rPr lang="en-US" sz="2000" dirty="0"/>
              <a:t>of n-irradiated W to </a:t>
            </a:r>
            <a:r>
              <a:rPr lang="en-US" sz="2000" dirty="0" smtClean="0"/>
              <a:t>plasma at 500 </a:t>
            </a:r>
            <a:r>
              <a:rPr lang="en-US" sz="2000" baseline="30000" dirty="0" err="1" smtClean="0"/>
              <a:t>o</a:t>
            </a:r>
            <a:r>
              <a:rPr lang="en-US" sz="2000" dirty="0" err="1" smtClean="0"/>
              <a:t>C</a:t>
            </a:r>
            <a:r>
              <a:rPr lang="en-US" sz="2000" dirty="0" smtClean="0"/>
              <a:t> resulted in </a:t>
            </a:r>
            <a:r>
              <a:rPr lang="en-US" sz="2000" dirty="0" smtClean="0">
                <a:solidFill>
                  <a:srgbClr val="FF0000"/>
                </a:solidFill>
              </a:rPr>
              <a:t>deep </a:t>
            </a:r>
            <a:r>
              <a:rPr lang="en-US" sz="2000" dirty="0">
                <a:solidFill>
                  <a:srgbClr val="FF0000"/>
                </a:solidFill>
              </a:rPr>
              <a:t>penetration of D </a:t>
            </a:r>
            <a:r>
              <a:rPr lang="en-US" sz="2000" dirty="0" smtClean="0">
                <a:solidFill>
                  <a:srgbClr val="FF0000"/>
                </a:solidFill>
              </a:rPr>
              <a:t>(50–100 </a:t>
            </a:r>
            <a:r>
              <a:rPr lang="en-US" sz="2000" dirty="0" smtClean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sz="2000" dirty="0" smtClean="0">
                <a:solidFill>
                  <a:srgbClr val="FF0000"/>
                </a:solidFill>
              </a:rPr>
              <a:t>m)</a:t>
            </a:r>
            <a:r>
              <a:rPr lang="en-US" sz="2000" dirty="0" smtClean="0"/>
              <a:t>. The D desorption was incomplete even at 900 </a:t>
            </a:r>
            <a:r>
              <a:rPr lang="en-US" sz="2000" baseline="30000" dirty="0" err="1" smtClean="0"/>
              <a:t>o</a:t>
            </a:r>
            <a:r>
              <a:rPr lang="en-US" sz="2000" dirty="0" err="1" smtClean="0"/>
              <a:t>C</a:t>
            </a:r>
            <a:r>
              <a:rPr lang="en-US" sz="2000" dirty="0" smtClean="0"/>
              <a:t> because </a:t>
            </a:r>
            <a:r>
              <a:rPr lang="en-US" sz="2000" dirty="0"/>
              <a:t>of </a:t>
            </a:r>
            <a:r>
              <a:rPr lang="en-US" sz="2000" dirty="0" smtClean="0"/>
              <a:t>long </a:t>
            </a:r>
            <a:r>
              <a:rPr lang="en-US" sz="2000" dirty="0"/>
              <a:t>diffusion distance under the trapping effects. </a:t>
            </a:r>
            <a:endParaRPr lang="en-US" sz="2000" dirty="0" smtClean="0"/>
          </a:p>
          <a:p>
            <a:pPr marL="342900" lvl="0" indent="-342900" algn="just">
              <a:spcBef>
                <a:spcPts val="600"/>
              </a:spcBef>
              <a:buFont typeface="Wingdings" pitchFamily="2" charset="2"/>
              <a:buChar char="ü"/>
            </a:pPr>
            <a:r>
              <a:rPr lang="en-US" sz="2000" dirty="0" smtClean="0"/>
              <a:t>Defects playing dominant role in trapping at high temperatures  appeared to be vacancy clusters.</a:t>
            </a:r>
          </a:p>
          <a:p>
            <a:pPr marL="342900" lvl="0" indent="-342900" algn="just">
              <a:spcBef>
                <a:spcPts val="600"/>
              </a:spcBef>
              <a:buFont typeface="Wingdings" pitchFamily="2" charset="2"/>
              <a:buChar char="ü"/>
            </a:pPr>
            <a:r>
              <a:rPr lang="en-US" sz="2000" dirty="0" smtClean="0"/>
              <a:t>A simulation showed T removal from n-irradiated </a:t>
            </a:r>
            <a:r>
              <a:rPr lang="en-US" sz="2000" dirty="0"/>
              <a:t>W </a:t>
            </a:r>
            <a:r>
              <a:rPr lang="en-US" sz="2000" dirty="0" smtClean="0"/>
              <a:t>by baking in a </a:t>
            </a:r>
            <a:r>
              <a:rPr lang="en-US" sz="2000" dirty="0"/>
              <a:t>vacuum at moderate </a:t>
            </a:r>
            <a:r>
              <a:rPr lang="en-US" sz="2000" dirty="0" smtClean="0"/>
              <a:t>temp. (</a:t>
            </a:r>
            <a:r>
              <a:rPr lang="en-US" sz="2000" dirty="0"/>
              <a:t>≤ </a:t>
            </a:r>
            <a:r>
              <a:rPr lang="en-US" sz="2000" dirty="0" smtClean="0"/>
              <a:t>400 </a:t>
            </a:r>
            <a:r>
              <a:rPr lang="en-US" sz="2000" baseline="30000" dirty="0" err="1" smtClean="0"/>
              <a:t>o</a:t>
            </a:r>
            <a:r>
              <a:rPr lang="en-US" sz="2000" dirty="0" err="1" smtClean="0"/>
              <a:t>C</a:t>
            </a:r>
            <a:r>
              <a:rPr lang="en-US" sz="2000" dirty="0" smtClean="0"/>
              <a:t>) </a:t>
            </a:r>
            <a:r>
              <a:rPr lang="en-US" sz="2000" dirty="0"/>
              <a:t>could not be </a:t>
            </a:r>
            <a:r>
              <a:rPr lang="en-US" sz="2000" dirty="0" smtClean="0"/>
              <a:t>so effective.</a:t>
            </a:r>
            <a:endParaRPr lang="en-US" sz="2000" dirty="0"/>
          </a:p>
          <a:p>
            <a:pPr marL="342900" lvl="0" indent="-342900" algn="just">
              <a:spcBef>
                <a:spcPts val="600"/>
              </a:spcBef>
              <a:buFont typeface="Wingdings" pitchFamily="2" charset="2"/>
              <a:buChar char="ü"/>
            </a:pPr>
            <a:r>
              <a:rPr lang="en-US" sz="2000" dirty="0" smtClean="0"/>
              <a:t>Release of </a:t>
            </a:r>
            <a:r>
              <a:rPr lang="en-US" sz="2000" dirty="0"/>
              <a:t>T </a:t>
            </a:r>
            <a:r>
              <a:rPr lang="en-US" sz="2000" dirty="0" smtClean="0"/>
              <a:t>should be significantly enhanced </a:t>
            </a:r>
            <a:r>
              <a:rPr lang="en-US" sz="2000" dirty="0"/>
              <a:t>under the presence of H and/or D. </a:t>
            </a:r>
            <a:endParaRPr lang="en-US" sz="2000" dirty="0" smtClean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07503" y="4725144"/>
            <a:ext cx="89289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00FF"/>
                </a:solidFill>
              </a:rPr>
              <a:t>Acknowledgements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en-US" dirty="0" smtClean="0"/>
              <a:t>This work was supported mainly by Japan-US joint project TITAN and also by Kakenhi </a:t>
            </a:r>
            <a:r>
              <a:rPr lang="en-US" dirty="0"/>
              <a:t>on Priority Areas 476 “Tritium for Fusion</a:t>
            </a:r>
            <a:r>
              <a:rPr lang="en-US" dirty="0" smtClean="0"/>
              <a:t>” </a:t>
            </a:r>
            <a:r>
              <a:rPr lang="en-US" dirty="0"/>
              <a:t>and NIFS Bilateral Collaboration (</a:t>
            </a:r>
            <a:r>
              <a:rPr lang="en-GB" dirty="0"/>
              <a:t>NIFS10KUMR004).</a:t>
            </a:r>
            <a:endParaRPr lang="en-US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en-US" dirty="0" smtClean="0"/>
              <a:t>Non-radioactive part of the work was carried out as volunteer-base collaboration between </a:t>
            </a:r>
            <a:r>
              <a:rPr lang="en-US" altLang="ja-JP" dirty="0" smtClean="0">
                <a:ea typeface="ＭＳ 明朝" pitchFamily="17" charset="-128"/>
                <a:cs typeface="Times New Roman" pitchFamily="18" charset="0"/>
              </a:rPr>
              <a:t>Max-Planck </a:t>
            </a:r>
            <a:r>
              <a:rPr lang="en-US" altLang="ja-JP" dirty="0">
                <a:ea typeface="ＭＳ 明朝" pitchFamily="17" charset="-128"/>
                <a:cs typeface="Times New Roman" pitchFamily="18" charset="0"/>
              </a:rPr>
              <a:t>Institute </a:t>
            </a:r>
            <a:r>
              <a:rPr lang="en-US" altLang="ja-JP" dirty="0" err="1">
                <a:ea typeface="ＭＳ 明朝" pitchFamily="17" charset="-128"/>
                <a:cs typeface="Times New Roman" pitchFamily="18" charset="0"/>
              </a:rPr>
              <a:t>für</a:t>
            </a:r>
            <a:r>
              <a:rPr lang="en-US" altLang="ja-JP" dirty="0">
                <a:ea typeface="ＭＳ 明朝" pitchFamily="17" charset="-128"/>
                <a:cs typeface="Times New Roman" pitchFamily="18" charset="0"/>
              </a:rPr>
              <a:t> </a:t>
            </a:r>
            <a:r>
              <a:rPr lang="en-US" altLang="ja-JP" dirty="0" err="1" smtClean="0">
                <a:ea typeface="ＭＳ 明朝" pitchFamily="17" charset="-128"/>
                <a:cs typeface="Times New Roman" pitchFamily="18" charset="0"/>
              </a:rPr>
              <a:t>Plasmaphysik</a:t>
            </a:r>
            <a:r>
              <a:rPr lang="en-US" altLang="ja-JP" dirty="0" smtClean="0">
                <a:ea typeface="ＭＳ 明朝" pitchFamily="17" charset="-128"/>
                <a:cs typeface="Times New Roman" pitchFamily="18" charset="0"/>
              </a:rPr>
              <a:t>, Germany and Japanese universities.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 smtClean="0">
                <a:ea typeface="ＭＳ 明朝" pitchFamily="17" charset="-128"/>
                <a:cs typeface="Times New Roman" pitchFamily="18" charset="0"/>
              </a:rPr>
              <a:t>ITER-grade W specimens were supplied by JAEA.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53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323528" y="476672"/>
            <a:ext cx="83529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New project in Japan-US collaboration: PHENIX (2013-2018)</a:t>
            </a:r>
          </a:p>
          <a:p>
            <a:r>
              <a:rPr lang="en-US" altLang="ja-JP" sz="2000" u="sng" dirty="0"/>
              <a:t>P</a:t>
            </a:r>
            <a:r>
              <a:rPr lang="en-US" altLang="ja-JP" sz="2000" dirty="0"/>
              <a:t>FC evaluation by tritium </a:t>
            </a:r>
            <a:r>
              <a:rPr lang="en-US" altLang="ja-JP" sz="2000" u="sng" dirty="0"/>
              <a:t>P</a:t>
            </a:r>
            <a:r>
              <a:rPr lang="en-US" altLang="ja-JP" sz="2000" dirty="0"/>
              <a:t>lasma, </a:t>
            </a:r>
            <a:r>
              <a:rPr lang="en-US" altLang="ja-JP" sz="2000" u="sng" dirty="0" err="1"/>
              <a:t>HE</a:t>
            </a:r>
            <a:r>
              <a:rPr lang="en-US" altLang="ja-JP" sz="2000" dirty="0" err="1"/>
              <a:t>at</a:t>
            </a:r>
            <a:r>
              <a:rPr lang="en-US" altLang="ja-JP" sz="2000" dirty="0"/>
              <a:t> and </a:t>
            </a:r>
            <a:r>
              <a:rPr lang="en-US" altLang="ja-JP" sz="2000" u="sng" dirty="0"/>
              <a:t>N</a:t>
            </a:r>
            <a:r>
              <a:rPr lang="en-US" altLang="ja-JP" sz="2000" dirty="0"/>
              <a:t>eutron </a:t>
            </a:r>
            <a:r>
              <a:rPr lang="en-US" altLang="ja-JP" sz="2000" u="sng" dirty="0"/>
              <a:t>I</a:t>
            </a:r>
            <a:r>
              <a:rPr lang="en-US" altLang="ja-JP" sz="2000" dirty="0"/>
              <a:t>rradiation </a:t>
            </a:r>
            <a:r>
              <a:rPr lang="en-US" altLang="ja-JP" sz="2000" dirty="0" err="1"/>
              <a:t>e</a:t>
            </a:r>
            <a:r>
              <a:rPr lang="en-US" altLang="ja-JP" sz="2000" u="sng" dirty="0" err="1"/>
              <a:t>X</a:t>
            </a:r>
            <a:r>
              <a:rPr lang="en-US" altLang="ja-JP" sz="2000" dirty="0" err="1"/>
              <a:t>periments</a:t>
            </a:r>
            <a:endParaRPr lang="en-US" altLang="ja-JP" sz="2000" dirty="0"/>
          </a:p>
          <a:p>
            <a:endParaRPr lang="en-US" sz="20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259632" y="1641574"/>
            <a:ext cx="6480720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6600"/>
                </a:solidFill>
              </a:rPr>
              <a:t>Representatives	Y. Ueda (Osaka U.)	and P. </a:t>
            </a:r>
            <a:r>
              <a:rPr lang="en-US" dirty="0" err="1">
                <a:solidFill>
                  <a:srgbClr val="006600"/>
                </a:solidFill>
              </a:rPr>
              <a:t>Pappano</a:t>
            </a:r>
            <a:r>
              <a:rPr lang="en-US" dirty="0">
                <a:solidFill>
                  <a:srgbClr val="006600"/>
                </a:solidFill>
              </a:rPr>
              <a:t> (DOE</a:t>
            </a:r>
            <a:r>
              <a:rPr lang="en-US" dirty="0" smtClean="0">
                <a:solidFill>
                  <a:srgbClr val="006600"/>
                </a:solidFill>
              </a:rPr>
              <a:t>)</a:t>
            </a:r>
            <a:endParaRPr lang="en-US" dirty="0">
              <a:solidFill>
                <a:srgbClr val="006600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26579" y="2204864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en-US" altLang="ja-JP" dirty="0"/>
              <a:t>The </a:t>
            </a:r>
            <a:r>
              <a:rPr lang="en-US" altLang="ja-JP" dirty="0" smtClean="0"/>
              <a:t>objective of </a:t>
            </a:r>
            <a:r>
              <a:rPr lang="en-US" altLang="ja-JP" dirty="0"/>
              <a:t>this project is to evaluate the feasibility of </a:t>
            </a:r>
            <a:r>
              <a:rPr lang="en-US" altLang="ja-JP" dirty="0">
                <a:solidFill>
                  <a:srgbClr val="FF0000"/>
                </a:solidFill>
              </a:rPr>
              <a:t>He gas-cooled</a:t>
            </a:r>
            <a:r>
              <a:rPr lang="en-US" altLang="ja-JP" dirty="0"/>
              <a:t> </a:t>
            </a:r>
            <a:r>
              <a:rPr lang="en-US" altLang="ja-JP" dirty="0" err="1">
                <a:solidFill>
                  <a:srgbClr val="FF0000"/>
                </a:solidFill>
              </a:rPr>
              <a:t>divertor</a:t>
            </a:r>
            <a:r>
              <a:rPr lang="en-US" altLang="ja-JP" dirty="0"/>
              <a:t> with </a:t>
            </a:r>
            <a:r>
              <a:rPr lang="en-US" altLang="ja-JP" dirty="0">
                <a:solidFill>
                  <a:srgbClr val="FF0000"/>
                </a:solidFill>
              </a:rPr>
              <a:t>tungsten material </a:t>
            </a:r>
            <a:r>
              <a:rPr lang="en-US" altLang="ja-JP" dirty="0"/>
              <a:t>armor for DEMO reactors. </a:t>
            </a:r>
            <a:endParaRPr lang="ja-JP" altLang="ja-JP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26579" y="3212976"/>
            <a:ext cx="8496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i="1" dirty="0" smtClean="0"/>
              <a:t>Neutron irradiation experiments for W materials will be carried out also in PHENIX project to understand effects of irradiation on thermo-mechanical properties of W materials and T behaviors.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09880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79512" y="116632"/>
            <a:ext cx="27901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200" dirty="0" smtClean="0">
                <a:solidFill>
                  <a:srgbClr val="0000FF"/>
                </a:solidFill>
              </a:rPr>
              <a:t>1. Background</a:t>
            </a:r>
            <a:endParaRPr kumimoji="1" lang="ja-JP" altLang="en-US" sz="2200" dirty="0">
              <a:solidFill>
                <a:srgbClr val="0000FF"/>
              </a:solidFill>
            </a:endParaRPr>
          </a:p>
        </p:txBody>
      </p:sp>
      <p:pic>
        <p:nvPicPr>
          <p:cNvPr id="5" name="Picture 5" descr="92B9E1D5907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96" y="548680"/>
            <a:ext cx="2247122" cy="190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123406" y="1340768"/>
            <a:ext cx="360362" cy="64928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 flipV="1">
            <a:off x="2483768" y="671302"/>
            <a:ext cx="1296988" cy="9350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367931" y="185291"/>
            <a:ext cx="5207284" cy="24006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en-US" altLang="ja-JP" sz="2000" dirty="0" smtClean="0"/>
              <a:t>We need to control </a:t>
            </a:r>
            <a:r>
              <a:rPr lang="en-US" altLang="ja-JP" sz="2000" dirty="0" smtClean="0">
                <a:solidFill>
                  <a:srgbClr val="0000FF"/>
                </a:solidFill>
              </a:rPr>
              <a:t>tritium (T) inventory in neutron-irradiated plasma-facing materials</a:t>
            </a:r>
            <a:r>
              <a:rPr lang="en-US" altLang="ja-JP" sz="2000" dirty="0" smtClean="0"/>
              <a:t>, which may release </a:t>
            </a:r>
            <a:r>
              <a:rPr lang="en-US" altLang="ja-JP" sz="2000" dirty="0"/>
              <a:t>T through the generation of decay </a:t>
            </a:r>
            <a:r>
              <a:rPr lang="en-US" altLang="ja-JP" sz="2000" dirty="0" smtClean="0"/>
              <a:t>heat under the conditions of loss-of-coolant accidents of fusion reactors.</a:t>
            </a:r>
          </a:p>
          <a:p>
            <a:pPr algn="just">
              <a:spcBef>
                <a:spcPts val="1200"/>
              </a:spcBef>
            </a:pPr>
            <a:r>
              <a:rPr kumimoji="1" lang="en-US" altLang="ja-JP" sz="2000" dirty="0" smtClean="0"/>
              <a:t>Tungsten (W) materials are primary candidates of plasma-facing materials.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92808" y="2708920"/>
            <a:ext cx="83938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ja-JP" sz="2000" dirty="0" smtClean="0"/>
              <a:t>T retention in W is dominated by </a:t>
            </a:r>
            <a:r>
              <a:rPr lang="en-US" altLang="ja-JP" sz="2000" dirty="0" smtClean="0">
                <a:solidFill>
                  <a:srgbClr val="FF0000"/>
                </a:solidFill>
              </a:rPr>
              <a:t>trapping effects </a:t>
            </a:r>
            <a:r>
              <a:rPr lang="en-US" altLang="ja-JP" sz="2000" dirty="0" smtClean="0"/>
              <a:t>of radiation defects such as vacancies and voids, because the solubility of hydrogen isotopes in W lattice is extremely low.</a:t>
            </a:r>
            <a:endParaRPr kumimoji="1" lang="ja-JP" altLang="en-US" sz="20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10846" y="3724583"/>
            <a:ext cx="50092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kumimoji="1" lang="en-US" altLang="ja-JP" sz="2000" dirty="0" smtClean="0"/>
              <a:t>Tungsten damaged by ion-irradiation showed that the concentration of hydrogen isotopes can reach </a:t>
            </a:r>
            <a:r>
              <a:rPr kumimoji="1" lang="en-US" altLang="ja-JP" sz="2000" dirty="0" smtClean="0">
                <a:solidFill>
                  <a:srgbClr val="FF0000"/>
                </a:solidFill>
              </a:rPr>
              <a:t>1 at.%. </a:t>
            </a:r>
            <a:r>
              <a:rPr kumimoji="1" lang="en-US" altLang="ja-JP" sz="2000" dirty="0" smtClean="0">
                <a:solidFill>
                  <a:srgbClr val="0000FF"/>
                </a:solidFill>
              </a:rPr>
              <a:t>However, neutron-irradiation experiment has been scarcely carried out</a:t>
            </a:r>
            <a:r>
              <a:rPr kumimoji="1" lang="en-US" altLang="ja-JP" sz="2000" dirty="0" smtClean="0"/>
              <a:t>.</a:t>
            </a:r>
            <a:endParaRPr kumimoji="1" lang="ja-JP" altLang="en-US" sz="20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11560" y="242088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SlimCS</a:t>
            </a:r>
            <a:r>
              <a:rPr kumimoji="1" lang="en-US" altLang="ja-JP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by JAEA</a:t>
            </a:r>
            <a:endParaRPr kumimoji="1" lang="ja-JP" altLang="en-US" b="1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218" name="Picture 1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223" y="3902607"/>
            <a:ext cx="3745780" cy="2800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テキスト ボックス 15"/>
          <p:cNvSpPr txBox="1"/>
          <p:nvPr/>
        </p:nvSpPr>
        <p:spPr>
          <a:xfrm>
            <a:off x="192808" y="5085184"/>
            <a:ext cx="5243288" cy="1631216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en-US" altLang="ja-JP" sz="2000" dirty="0" smtClean="0"/>
              <a:t>The main objectives of this presentation are to show D retention and release in/from neutron-irradiated W examined in Japan-US joint research project TITAN and to discuss trapping mechanisms.</a:t>
            </a:r>
            <a:endParaRPr kumimoji="1" lang="ja-JP" altLang="en-US" sz="2000" dirty="0"/>
          </a:p>
        </p:txBody>
      </p:sp>
      <p:sp>
        <p:nvSpPr>
          <p:cNvPr id="15" name="スライド番号プレースホルダー 2"/>
          <p:cNvSpPr txBox="1">
            <a:spLocks/>
          </p:cNvSpPr>
          <p:nvPr/>
        </p:nvSpPr>
        <p:spPr>
          <a:xfrm>
            <a:off x="8676456" y="-27384"/>
            <a:ext cx="4423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2A15E19-6E01-40FF-9D14-162CE2E740BC}" type="slidenum">
              <a:rPr lang="ja-JP" altLang="en-US" sz="1800" b="1" smtClean="0">
                <a:solidFill>
                  <a:srgbClr val="008000"/>
                </a:solidFill>
                <a:latin typeface="+mj-lt"/>
              </a:rPr>
              <a:pPr/>
              <a:t>2</a:t>
            </a:fld>
            <a:endParaRPr lang="ja-JP" altLang="en-US" sz="1800" b="1" dirty="0">
              <a:solidFill>
                <a:srgbClr val="008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5433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35496" y="-27384"/>
            <a:ext cx="89289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00" dirty="0" smtClean="0">
                <a:solidFill>
                  <a:srgbClr val="0000FF"/>
                </a:solidFill>
              </a:rPr>
              <a:t>2. </a:t>
            </a:r>
            <a:r>
              <a:rPr lang="en-US" altLang="ja-JP" sz="2200" dirty="0">
                <a:solidFill>
                  <a:srgbClr val="0000FF"/>
                </a:solidFill>
              </a:rPr>
              <a:t>Experimental </a:t>
            </a:r>
            <a:r>
              <a:rPr lang="en-US" altLang="ja-JP" sz="2200" dirty="0" smtClean="0">
                <a:solidFill>
                  <a:srgbClr val="0000FF"/>
                </a:solidFill>
              </a:rPr>
              <a:t>Procedures</a:t>
            </a:r>
          </a:p>
          <a:p>
            <a:r>
              <a:rPr lang="en-US" altLang="ja-JP" sz="2200" dirty="0" smtClean="0">
                <a:solidFill>
                  <a:srgbClr val="0000FF"/>
                </a:solidFill>
              </a:rPr>
              <a:t>(1)</a:t>
            </a:r>
            <a:r>
              <a:rPr lang="en-US" altLang="ja-JP" sz="2200" dirty="0">
                <a:solidFill>
                  <a:srgbClr val="0000FF"/>
                </a:solidFill>
              </a:rPr>
              <a:t> Neutron </a:t>
            </a:r>
            <a:r>
              <a:rPr lang="en-US" altLang="ja-JP" sz="2200" dirty="0" smtClean="0">
                <a:solidFill>
                  <a:srgbClr val="0000FF"/>
                </a:solidFill>
              </a:rPr>
              <a:t>Irradiation </a:t>
            </a:r>
            <a:r>
              <a:rPr lang="en-US" altLang="ja-JP" sz="2200" dirty="0">
                <a:solidFill>
                  <a:srgbClr val="0000FF"/>
                </a:solidFill>
              </a:rPr>
              <a:t>and </a:t>
            </a:r>
            <a:r>
              <a:rPr lang="en-US" altLang="ja-JP" sz="2200" dirty="0" smtClean="0">
                <a:solidFill>
                  <a:srgbClr val="0000FF"/>
                </a:solidFill>
              </a:rPr>
              <a:t>Post-Irradiation Examinations</a:t>
            </a:r>
            <a:endParaRPr lang="en-US" altLang="ja-JP" sz="2200" dirty="0">
              <a:solidFill>
                <a:srgbClr val="0000FF"/>
              </a:solidFill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34248" y="3645024"/>
            <a:ext cx="5184775" cy="376237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dirty="0" smtClean="0"/>
              <a:t>(ii) Deuterium retention measurements in INL</a:t>
            </a:r>
            <a:endParaRPr lang="ja-JP" altLang="en-US" dirty="0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79487" y="820515"/>
            <a:ext cx="2448297" cy="376237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dirty="0" smtClean="0"/>
              <a:t>(</a:t>
            </a:r>
            <a:r>
              <a:rPr lang="en-US" altLang="ja-JP" dirty="0" err="1" smtClean="0"/>
              <a:t>i</a:t>
            </a:r>
            <a:r>
              <a:rPr lang="en-US" altLang="ja-JP" dirty="0" smtClean="0"/>
              <a:t>) Irradiation in ORNL</a:t>
            </a:r>
            <a:endParaRPr lang="ja-JP" altLang="en-US" dirty="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213744" y="4365104"/>
            <a:ext cx="5672785" cy="2377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dirty="0" smtClean="0">
                <a:solidFill>
                  <a:srgbClr val="0000FF"/>
                </a:solidFill>
              </a:rPr>
              <a:t>Exposure to D plasma in Tritium Plasma Experiment (TPE)</a:t>
            </a:r>
            <a:endParaRPr lang="ja-JP" altLang="en-US" dirty="0">
              <a:solidFill>
                <a:srgbClr val="0000FF"/>
              </a:solidFill>
            </a:endParaRPr>
          </a:p>
          <a:p>
            <a:pPr>
              <a:spcBef>
                <a:spcPct val="25000"/>
              </a:spcBef>
            </a:pPr>
            <a:r>
              <a:rPr lang="en-US" altLang="ja-JP" dirty="0" smtClean="0"/>
              <a:t>Specimen temp.</a:t>
            </a:r>
            <a:r>
              <a:rPr lang="ja-JP" altLang="en-US" dirty="0" smtClean="0"/>
              <a:t>：</a:t>
            </a:r>
            <a:r>
              <a:rPr lang="en-US" altLang="ja-JP" dirty="0" smtClean="0"/>
              <a:t>200 and 500 </a:t>
            </a:r>
            <a:r>
              <a:rPr lang="en-US" altLang="ja-JP" baseline="30000" dirty="0" smtClean="0"/>
              <a:t>o</a:t>
            </a:r>
            <a:r>
              <a:rPr lang="en-US" altLang="ja-JP" dirty="0" smtClean="0"/>
              <a:t>C.</a:t>
            </a:r>
            <a:endParaRPr lang="en-US" altLang="ja-JP" dirty="0"/>
          </a:p>
          <a:p>
            <a:pPr>
              <a:spcBef>
                <a:spcPct val="25000"/>
              </a:spcBef>
            </a:pPr>
            <a:r>
              <a:rPr lang="en-US" altLang="ja-JP" dirty="0" smtClean="0"/>
              <a:t>Energy</a:t>
            </a:r>
            <a:r>
              <a:rPr lang="ja-JP" altLang="en-US" dirty="0" smtClean="0"/>
              <a:t>：</a:t>
            </a:r>
            <a:r>
              <a:rPr lang="en-US" altLang="ja-JP" dirty="0"/>
              <a:t>100 </a:t>
            </a:r>
            <a:r>
              <a:rPr lang="en-US" altLang="ja-JP" dirty="0" err="1"/>
              <a:t>eV</a:t>
            </a:r>
            <a:endParaRPr lang="en-US" altLang="ja-JP" dirty="0"/>
          </a:p>
          <a:p>
            <a:pPr>
              <a:spcBef>
                <a:spcPct val="25000"/>
              </a:spcBef>
            </a:pPr>
            <a:r>
              <a:rPr lang="en-US" altLang="ja-JP" dirty="0" smtClean="0"/>
              <a:t>Flux</a:t>
            </a:r>
            <a:r>
              <a:rPr lang="ja-JP" altLang="en-US" dirty="0" smtClean="0"/>
              <a:t>：</a:t>
            </a:r>
            <a:r>
              <a:rPr lang="en-US" altLang="ja-JP" dirty="0" smtClean="0"/>
              <a:t>(5-7)×10</a:t>
            </a:r>
            <a:r>
              <a:rPr lang="en-US" altLang="ja-JP" baseline="30000" dirty="0" smtClean="0"/>
              <a:t>21</a:t>
            </a:r>
            <a:r>
              <a:rPr lang="en-US" altLang="ja-JP" dirty="0" smtClean="0"/>
              <a:t> </a:t>
            </a:r>
            <a:r>
              <a:rPr lang="en-US" altLang="ja-JP" dirty="0"/>
              <a:t>D m</a:t>
            </a:r>
            <a:r>
              <a:rPr lang="en-US" altLang="ja-JP" baseline="30000" dirty="0"/>
              <a:t>-2</a:t>
            </a:r>
            <a:r>
              <a:rPr lang="en-US" altLang="ja-JP" dirty="0"/>
              <a:t>s</a:t>
            </a:r>
            <a:r>
              <a:rPr lang="en-US" altLang="ja-JP" baseline="30000" dirty="0"/>
              <a:t>-1</a:t>
            </a:r>
            <a:endParaRPr lang="en-US" altLang="ja-JP" dirty="0"/>
          </a:p>
          <a:p>
            <a:pPr>
              <a:spcBef>
                <a:spcPct val="25000"/>
              </a:spcBef>
            </a:pPr>
            <a:r>
              <a:rPr lang="en-US" altLang="ja-JP" dirty="0" err="1" smtClean="0"/>
              <a:t>Fluence</a:t>
            </a:r>
            <a:r>
              <a:rPr lang="ja-JP" altLang="en-US" dirty="0" smtClean="0"/>
              <a:t>：</a:t>
            </a:r>
            <a:r>
              <a:rPr lang="en-US" altLang="ja-JP" dirty="0" smtClean="0"/>
              <a:t>(5-7)×10</a:t>
            </a:r>
            <a:r>
              <a:rPr lang="en-US" altLang="ja-JP" baseline="30000" dirty="0" smtClean="0"/>
              <a:t>25</a:t>
            </a:r>
            <a:r>
              <a:rPr lang="en-US" altLang="ja-JP" dirty="0" smtClean="0"/>
              <a:t> </a:t>
            </a:r>
            <a:r>
              <a:rPr lang="en-US" altLang="ja-JP" dirty="0"/>
              <a:t>D </a:t>
            </a:r>
            <a:r>
              <a:rPr lang="en-US" altLang="ja-JP" dirty="0" smtClean="0"/>
              <a:t>m</a:t>
            </a:r>
            <a:r>
              <a:rPr lang="en-US" altLang="ja-JP" baseline="30000" dirty="0" smtClean="0"/>
              <a:t>-2 </a:t>
            </a:r>
            <a:r>
              <a:rPr lang="en-US" altLang="ja-JP" dirty="0" smtClean="0"/>
              <a:t>(10 </a:t>
            </a:r>
            <a:r>
              <a:rPr lang="en-US" altLang="ja-JP" dirty="0" err="1" smtClean="0"/>
              <a:t>ks</a:t>
            </a:r>
            <a:r>
              <a:rPr lang="en-US" altLang="ja-JP" dirty="0" smtClean="0"/>
              <a:t>)</a:t>
            </a:r>
          </a:p>
          <a:p>
            <a:pPr>
              <a:spcBef>
                <a:spcPct val="25000"/>
              </a:spcBef>
            </a:pPr>
            <a:r>
              <a:rPr lang="en-US" altLang="ja-JP" dirty="0" smtClean="0"/>
              <a:t>D retention was measured by Nuclear Reaction Analysis (NRA) and Thermal Desorption Spectroscopy (TDS)</a:t>
            </a:r>
            <a:endParaRPr lang="en-US" altLang="ja-JP" dirty="0"/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2826636" y="839614"/>
            <a:ext cx="611978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ja-JP" dirty="0" smtClean="0"/>
              <a:t>Specimen: Disks of pure W (99.99%)(A.L.M.T. Corp., Japan)</a:t>
            </a:r>
          </a:p>
          <a:p>
            <a:pPr>
              <a:spcBef>
                <a:spcPts val="600"/>
              </a:spcBef>
            </a:pPr>
            <a:r>
              <a:rPr lang="en-US" altLang="ja-JP" dirty="0"/>
              <a:t> </a:t>
            </a:r>
            <a:r>
              <a:rPr lang="en-US" altLang="ja-JP" dirty="0" smtClean="0"/>
              <a:t>                   Stress-relieve treatment (900 </a:t>
            </a:r>
            <a:r>
              <a:rPr lang="en-US" altLang="ja-JP" baseline="30000" dirty="0" err="1" smtClean="0"/>
              <a:t>o</a:t>
            </a:r>
            <a:r>
              <a:rPr lang="en-US" altLang="ja-JP" dirty="0" err="1" smtClean="0"/>
              <a:t>C</a:t>
            </a:r>
            <a:r>
              <a:rPr lang="en-US" altLang="ja-JP" dirty="0" smtClean="0"/>
              <a:t>, 1.5 h)</a:t>
            </a:r>
          </a:p>
          <a:p>
            <a:pPr>
              <a:spcBef>
                <a:spcPts val="600"/>
              </a:spcBef>
            </a:pPr>
            <a:r>
              <a:rPr lang="en-US" altLang="ja-JP" i="1" dirty="0" smtClean="0">
                <a:latin typeface="Symbol" pitchFamily="18" charset="2"/>
              </a:rPr>
              <a:t>      	   f </a:t>
            </a:r>
            <a:r>
              <a:rPr lang="en-US" altLang="ja-JP" dirty="0" smtClean="0"/>
              <a:t>6 mm , </a:t>
            </a:r>
            <a:r>
              <a:rPr lang="en-US" altLang="ja-JP" i="1" dirty="0" smtClean="0"/>
              <a:t>t</a:t>
            </a:r>
            <a:r>
              <a:rPr lang="en-US" altLang="ja-JP" dirty="0" smtClean="0"/>
              <a:t> = 0.2 mm</a:t>
            </a:r>
          </a:p>
        </p:txBody>
      </p:sp>
      <p:pic>
        <p:nvPicPr>
          <p:cNvPr id="8" name="Picture 12" descr="試料の写真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1" r="18454" b="24606"/>
          <a:stretch>
            <a:fillRect/>
          </a:stretch>
        </p:blipFill>
        <p:spPr bwMode="auto">
          <a:xfrm>
            <a:off x="175486" y="1284059"/>
            <a:ext cx="2530475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815907" y="2577678"/>
            <a:ext cx="614858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ja-JP" dirty="0" smtClean="0">
                <a:solidFill>
                  <a:srgbClr val="FF0000"/>
                </a:solidFill>
              </a:rPr>
              <a:t>n-irradiation: 0.025 and 0.3 dpa at 50 </a:t>
            </a:r>
            <a:r>
              <a:rPr lang="en-US" altLang="ja-JP" baseline="30000" dirty="0" err="1" smtClean="0">
                <a:solidFill>
                  <a:srgbClr val="FF0000"/>
                </a:solidFill>
              </a:rPr>
              <a:t>o</a:t>
            </a:r>
            <a:r>
              <a:rPr lang="en-US" altLang="ja-JP" dirty="0" err="1" smtClean="0">
                <a:solidFill>
                  <a:srgbClr val="FF0000"/>
                </a:solidFill>
              </a:rPr>
              <a:t>C</a:t>
            </a:r>
            <a:r>
              <a:rPr lang="en-US" altLang="ja-JP" dirty="0" smtClean="0">
                <a:solidFill>
                  <a:srgbClr val="FF0000"/>
                </a:solidFill>
              </a:rPr>
              <a:t> (coolant temp.) in the High Flux </a:t>
            </a:r>
            <a:r>
              <a:rPr lang="en-US" altLang="ja-JP" dirty="0">
                <a:solidFill>
                  <a:srgbClr val="FF0000"/>
                </a:solidFill>
              </a:rPr>
              <a:t>I</a:t>
            </a:r>
            <a:r>
              <a:rPr lang="en-US" altLang="ja-JP" dirty="0" smtClean="0">
                <a:solidFill>
                  <a:srgbClr val="FF0000"/>
                </a:solidFill>
              </a:rPr>
              <a:t>sotope Reactor (HFIR) </a:t>
            </a:r>
            <a:r>
              <a:rPr lang="en-US" altLang="ja-JP" dirty="0" smtClean="0"/>
              <a:t>(dpa = displacement per atom) ~0.5 dpa in ITER.</a:t>
            </a:r>
            <a:endParaRPr lang="en-US" altLang="ja-JP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915816" y="1916832"/>
            <a:ext cx="57967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i="1" dirty="0" smtClean="0"/>
              <a:t>Grains are elongated in direction perpendicular to surfaces like ITER-Grade W.</a:t>
            </a:r>
            <a:endParaRPr kumimoji="1" lang="ja-JP" altLang="en-US" i="1" dirty="0"/>
          </a:p>
        </p:txBody>
      </p:sp>
      <p:pic>
        <p:nvPicPr>
          <p:cNvPr id="14" name="Pictur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441" y="4403303"/>
            <a:ext cx="2980055" cy="1978025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17" name="スライド番号プレースホルダー 2"/>
          <p:cNvSpPr txBox="1">
            <a:spLocks/>
          </p:cNvSpPr>
          <p:nvPr/>
        </p:nvSpPr>
        <p:spPr>
          <a:xfrm>
            <a:off x="8666112" y="-27384"/>
            <a:ext cx="4423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2A15E19-6E01-40FF-9D14-162CE2E740BC}" type="slidenum">
              <a:rPr lang="ja-JP" altLang="en-US" sz="1800" b="1" smtClean="0">
                <a:solidFill>
                  <a:srgbClr val="008000"/>
                </a:solidFill>
                <a:latin typeface="+mj-lt"/>
              </a:rPr>
              <a:pPr/>
              <a:t>3</a:t>
            </a:fld>
            <a:endParaRPr lang="ja-JP" altLang="en-US" sz="1800" b="1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13744" y="3203684"/>
            <a:ext cx="2270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6600"/>
                </a:solidFill>
              </a:rPr>
              <a:t>W specimens</a:t>
            </a:r>
            <a:endParaRPr lang="en-US" b="1" dirty="0">
              <a:solidFill>
                <a:srgbClr val="006600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516216" y="6372036"/>
            <a:ext cx="2270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6600"/>
                </a:solidFill>
              </a:rPr>
              <a:t>TPE in INL</a:t>
            </a:r>
            <a:endParaRPr lang="en-US" dirty="0">
              <a:solidFill>
                <a:srgbClr val="00660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34248" y="4021481"/>
            <a:ext cx="5345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Symbol" pitchFamily="18" charset="2"/>
              </a:rPr>
              <a:t>g</a:t>
            </a:r>
            <a:r>
              <a:rPr lang="en-US" dirty="0" smtClean="0"/>
              <a:t>-ray spectroscopy to check activation of specimens.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98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5496" y="129694"/>
            <a:ext cx="92170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00" dirty="0" smtClean="0">
                <a:solidFill>
                  <a:srgbClr val="0000FF"/>
                </a:solidFill>
              </a:rPr>
              <a:t>2. </a:t>
            </a:r>
            <a:r>
              <a:rPr lang="en-US" altLang="ja-JP" sz="2200" dirty="0">
                <a:solidFill>
                  <a:srgbClr val="0000FF"/>
                </a:solidFill>
              </a:rPr>
              <a:t>Experimental </a:t>
            </a:r>
            <a:r>
              <a:rPr lang="en-US" altLang="ja-JP" sz="2200" dirty="0" smtClean="0">
                <a:solidFill>
                  <a:srgbClr val="0000FF"/>
                </a:solidFill>
              </a:rPr>
              <a:t>procedures (cont’d)</a:t>
            </a:r>
          </a:p>
          <a:p>
            <a:pPr lvl="0"/>
            <a:r>
              <a:rPr lang="en-US" altLang="ja-JP" sz="2200" dirty="0" smtClean="0">
                <a:solidFill>
                  <a:srgbClr val="0000FF"/>
                </a:solidFill>
              </a:rPr>
              <a:t>(2) </a:t>
            </a:r>
            <a:r>
              <a:rPr lang="en-US" sz="2200" dirty="0" smtClean="0">
                <a:solidFill>
                  <a:srgbClr val="0000FF"/>
                </a:solidFill>
              </a:rPr>
              <a:t>Thermal stability of traps </a:t>
            </a:r>
            <a:r>
              <a:rPr lang="en-US" sz="2000" dirty="0" smtClean="0">
                <a:solidFill>
                  <a:srgbClr val="0000FF"/>
                </a:solidFill>
              </a:rPr>
              <a:t>(to identify defects playing dominant roles in trapping )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107504" y="851808"/>
            <a:ext cx="770485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1475" indent="-371475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altLang="ja-JP" dirty="0"/>
              <a:t>Specimens: ITER-grade W plate (supplied by JAEA), 10 x 10 x 2 mm                     </a:t>
            </a:r>
          </a:p>
          <a:p>
            <a:pPr marL="371475" indent="-371475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dirty="0"/>
              <a:t>Damaging: </a:t>
            </a:r>
            <a:r>
              <a:rPr lang="en-US" dirty="0">
                <a:solidFill>
                  <a:srgbClr val="0000FF"/>
                </a:solidFill>
              </a:rPr>
              <a:t>20 MeV W ions to 0.5 dpa </a:t>
            </a:r>
            <a:r>
              <a:rPr lang="en-US" dirty="0"/>
              <a:t>at room temperature</a:t>
            </a:r>
          </a:p>
          <a:p>
            <a:pPr marL="371475" indent="-371475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dirty="0"/>
              <a:t>Annealing: 700</a:t>
            </a:r>
            <a:r>
              <a:rPr lang="en-US" dirty="0">
                <a:cs typeface="Times New Roman"/>
              </a:rPr>
              <a:t>–1300 </a:t>
            </a:r>
            <a:r>
              <a:rPr lang="en-US" baseline="30000" dirty="0" err="1">
                <a:cs typeface="Times New Roman"/>
              </a:rPr>
              <a:t>o</a:t>
            </a:r>
            <a:r>
              <a:rPr lang="en-US" dirty="0" err="1">
                <a:cs typeface="Times New Roman"/>
              </a:rPr>
              <a:t>C</a:t>
            </a:r>
            <a:r>
              <a:rPr lang="en-US" dirty="0">
                <a:cs typeface="Times New Roman"/>
              </a:rPr>
              <a:t>, 6 hours in vacuum</a:t>
            </a:r>
            <a:endParaRPr lang="en-US" dirty="0"/>
          </a:p>
          <a:p>
            <a:pPr marL="371475" indent="-371475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dirty="0"/>
              <a:t>D</a:t>
            </a:r>
            <a:r>
              <a:rPr lang="en-US" baseline="-25000" dirty="0"/>
              <a:t>2</a:t>
            </a:r>
            <a:r>
              <a:rPr lang="en-US" dirty="0"/>
              <a:t> gas exposure: 1.2</a:t>
            </a:r>
            <a:r>
              <a:rPr lang="en-US" dirty="0">
                <a:cs typeface="Times New Roman"/>
              </a:rPr>
              <a:t>–100 </a:t>
            </a:r>
            <a:r>
              <a:rPr lang="en-US" dirty="0" err="1">
                <a:cs typeface="Times New Roman"/>
              </a:rPr>
              <a:t>kPa</a:t>
            </a:r>
            <a:r>
              <a:rPr lang="en-US" dirty="0">
                <a:cs typeface="Times New Roman"/>
              </a:rPr>
              <a:t>, 400 and 500 </a:t>
            </a:r>
            <a:r>
              <a:rPr lang="en-US" baseline="30000" dirty="0" err="1" smtClean="0">
                <a:cs typeface="Times New Roman"/>
              </a:rPr>
              <a:t>o</a:t>
            </a:r>
            <a:r>
              <a:rPr lang="en-US" dirty="0" err="1" smtClean="0">
                <a:cs typeface="Times New Roman"/>
              </a:rPr>
              <a:t>C</a:t>
            </a:r>
            <a:endParaRPr lang="en-US" dirty="0" smtClean="0">
              <a:cs typeface="Times New Roman"/>
            </a:endParaRPr>
          </a:p>
          <a:p>
            <a:pPr marL="371475" indent="-371475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dirty="0" smtClean="0"/>
              <a:t>Measurements</a:t>
            </a:r>
            <a:r>
              <a:rPr lang="en-US" dirty="0"/>
              <a:t>: TDS and NRA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71314" y="5517232"/>
            <a:ext cx="58326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0000FF"/>
                </a:solidFill>
              </a:rPr>
              <a:t>(3) Simulation</a:t>
            </a:r>
            <a:endParaRPr lang="en-US" sz="2200" dirty="0">
              <a:solidFill>
                <a:srgbClr val="0000FF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125760" y="5954112"/>
            <a:ext cx="84066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1475" indent="-371475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altLang="ja-JP" dirty="0" smtClean="0"/>
              <a:t>TMAP4 (Tritium Migration Analysis Program ver. 4) was used.</a:t>
            </a:r>
            <a:endParaRPr lang="en-US" altLang="ja-JP" dirty="0"/>
          </a:p>
        </p:txBody>
      </p:sp>
      <p:sp>
        <p:nvSpPr>
          <p:cNvPr id="6" name="正方形/長方形 5"/>
          <p:cNvSpPr/>
          <p:nvPr/>
        </p:nvSpPr>
        <p:spPr>
          <a:xfrm>
            <a:off x="251520" y="3150260"/>
            <a:ext cx="2160240" cy="1512168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正方形/長方形 7"/>
          <p:cNvSpPr/>
          <p:nvPr/>
        </p:nvSpPr>
        <p:spPr>
          <a:xfrm>
            <a:off x="2706216" y="3152775"/>
            <a:ext cx="2160240" cy="1512168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円/楕円 8"/>
          <p:cNvSpPr/>
          <p:nvPr/>
        </p:nvSpPr>
        <p:spPr>
          <a:xfrm>
            <a:off x="356828" y="3222268"/>
            <a:ext cx="107826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円/楕円 10"/>
          <p:cNvSpPr/>
          <p:nvPr/>
        </p:nvSpPr>
        <p:spPr>
          <a:xfrm>
            <a:off x="503734" y="3635068"/>
            <a:ext cx="107826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円/楕円 11"/>
          <p:cNvSpPr/>
          <p:nvPr/>
        </p:nvSpPr>
        <p:spPr>
          <a:xfrm>
            <a:off x="322970" y="3906344"/>
            <a:ext cx="107826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円/楕円 12"/>
          <p:cNvSpPr/>
          <p:nvPr/>
        </p:nvSpPr>
        <p:spPr>
          <a:xfrm>
            <a:off x="376883" y="4446404"/>
            <a:ext cx="107826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円/楕円 13"/>
          <p:cNvSpPr/>
          <p:nvPr/>
        </p:nvSpPr>
        <p:spPr>
          <a:xfrm>
            <a:off x="455315" y="4158372"/>
            <a:ext cx="107826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円/楕円 14"/>
          <p:cNvSpPr/>
          <p:nvPr/>
        </p:nvSpPr>
        <p:spPr>
          <a:xfrm>
            <a:off x="2805100" y="3251944"/>
            <a:ext cx="107826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円/楕円 16"/>
          <p:cNvSpPr/>
          <p:nvPr/>
        </p:nvSpPr>
        <p:spPr>
          <a:xfrm>
            <a:off x="4605300" y="3320976"/>
            <a:ext cx="107826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円/楕円 17"/>
          <p:cNvSpPr/>
          <p:nvPr/>
        </p:nvSpPr>
        <p:spPr>
          <a:xfrm>
            <a:off x="3085728" y="3522737"/>
            <a:ext cx="107826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円/楕円 18"/>
          <p:cNvSpPr/>
          <p:nvPr/>
        </p:nvSpPr>
        <p:spPr>
          <a:xfrm>
            <a:off x="3903315" y="3507780"/>
            <a:ext cx="107826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円/楕円 19"/>
          <p:cNvSpPr/>
          <p:nvPr/>
        </p:nvSpPr>
        <p:spPr>
          <a:xfrm>
            <a:off x="2851026" y="3859349"/>
            <a:ext cx="107826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円/楕円 20"/>
          <p:cNvSpPr/>
          <p:nvPr/>
        </p:nvSpPr>
        <p:spPr>
          <a:xfrm>
            <a:off x="3525180" y="4100041"/>
            <a:ext cx="107826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円/楕円 21"/>
          <p:cNvSpPr/>
          <p:nvPr/>
        </p:nvSpPr>
        <p:spPr>
          <a:xfrm>
            <a:off x="3525180" y="3212976"/>
            <a:ext cx="107826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円/楕円 22"/>
          <p:cNvSpPr/>
          <p:nvPr/>
        </p:nvSpPr>
        <p:spPr>
          <a:xfrm>
            <a:off x="3489362" y="3681040"/>
            <a:ext cx="107826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円/楕円 23"/>
          <p:cNvSpPr/>
          <p:nvPr/>
        </p:nvSpPr>
        <p:spPr>
          <a:xfrm>
            <a:off x="4497474" y="4437112"/>
            <a:ext cx="107826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円/楕円 24"/>
          <p:cNvSpPr/>
          <p:nvPr/>
        </p:nvSpPr>
        <p:spPr>
          <a:xfrm>
            <a:off x="3813212" y="3825056"/>
            <a:ext cx="107826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円/楕円 25"/>
          <p:cNvSpPr/>
          <p:nvPr/>
        </p:nvSpPr>
        <p:spPr>
          <a:xfrm>
            <a:off x="4353458" y="3753048"/>
            <a:ext cx="107826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円/楕円 26"/>
          <p:cNvSpPr/>
          <p:nvPr/>
        </p:nvSpPr>
        <p:spPr>
          <a:xfrm>
            <a:off x="2985306" y="4257104"/>
            <a:ext cx="107826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円/楕円 27"/>
          <p:cNvSpPr/>
          <p:nvPr/>
        </p:nvSpPr>
        <p:spPr>
          <a:xfrm>
            <a:off x="3129322" y="3897064"/>
            <a:ext cx="107826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円/楕円 28"/>
          <p:cNvSpPr/>
          <p:nvPr/>
        </p:nvSpPr>
        <p:spPr>
          <a:xfrm>
            <a:off x="3417354" y="4329112"/>
            <a:ext cx="107826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円/楕円 29"/>
          <p:cNvSpPr/>
          <p:nvPr/>
        </p:nvSpPr>
        <p:spPr>
          <a:xfrm>
            <a:off x="3957228" y="4329112"/>
            <a:ext cx="107826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円/楕円 30"/>
          <p:cNvSpPr/>
          <p:nvPr/>
        </p:nvSpPr>
        <p:spPr>
          <a:xfrm>
            <a:off x="4065426" y="3969072"/>
            <a:ext cx="107826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円/楕円 31"/>
          <p:cNvSpPr/>
          <p:nvPr/>
        </p:nvSpPr>
        <p:spPr>
          <a:xfrm>
            <a:off x="4065426" y="2924944"/>
            <a:ext cx="107826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4190576" y="2780928"/>
            <a:ext cx="783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defect</a:t>
            </a:r>
            <a:endParaRPr lang="en-US" b="1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593297" y="4681711"/>
            <a:ext cx="1499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6600"/>
                </a:solidFill>
              </a:rPr>
              <a:t>Ion-damaging</a:t>
            </a:r>
            <a:endParaRPr lang="en-US" b="1" dirty="0">
              <a:solidFill>
                <a:srgbClr val="006600"/>
              </a:solidFill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2773690" y="4725144"/>
            <a:ext cx="2054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6600"/>
                </a:solidFill>
              </a:rPr>
              <a:t>Neutron-irradiation</a:t>
            </a:r>
            <a:endParaRPr lang="en-US" b="1" dirty="0">
              <a:solidFill>
                <a:srgbClr val="006600"/>
              </a:solidFill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5076056" y="2365221"/>
            <a:ext cx="3888431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Ion-damaging forms defects only in near-surface region (a few 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/>
              <a:t>m depth), while n-irradiation induces defects uniformly in the bulk.</a:t>
            </a:r>
          </a:p>
          <a:p>
            <a:pPr algn="just">
              <a:spcBef>
                <a:spcPts val="600"/>
              </a:spcBef>
            </a:pPr>
            <a:r>
              <a:rPr lang="en-US" dirty="0" smtClean="0"/>
              <a:t>To avoid any modification of damaged structure, we exposed ion-damaged W to D</a:t>
            </a:r>
            <a:r>
              <a:rPr lang="en-US" baseline="-25000" dirty="0" smtClean="0"/>
              <a:t>2</a:t>
            </a:r>
            <a:r>
              <a:rPr lang="en-US" dirty="0" smtClean="0"/>
              <a:t> gas instead of high-flux D plasma. </a:t>
            </a:r>
            <a:endParaRPr lang="en-US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5076056" y="4532927"/>
            <a:ext cx="39013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At comparable damage level, total number of defects in n-irradiated W is far larger than ion-damaged one due to far larger damaged volume. </a:t>
            </a:r>
            <a:endParaRPr lang="en-US" dirty="0"/>
          </a:p>
        </p:txBody>
      </p:sp>
      <p:sp>
        <p:nvSpPr>
          <p:cNvPr id="38" name="スライド番号プレースホルダー 2"/>
          <p:cNvSpPr txBox="1">
            <a:spLocks/>
          </p:cNvSpPr>
          <p:nvPr/>
        </p:nvSpPr>
        <p:spPr>
          <a:xfrm>
            <a:off x="8666112" y="-27384"/>
            <a:ext cx="4423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2A15E19-6E01-40FF-9D14-162CE2E740BC}" type="slidenum">
              <a:rPr lang="ja-JP" altLang="en-US" sz="1800" b="1" smtClean="0">
                <a:solidFill>
                  <a:srgbClr val="008000"/>
                </a:solidFill>
                <a:latin typeface="+mj-lt"/>
              </a:rPr>
              <a:pPr/>
              <a:t>4</a:t>
            </a:fld>
            <a:endParaRPr lang="ja-JP" altLang="en-US" sz="1800" b="1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485800" y="6277476"/>
            <a:ext cx="79746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dirty="0" smtClean="0"/>
              <a:t>G. R. </a:t>
            </a:r>
            <a:r>
              <a:rPr lang="en-GB" dirty="0" err="1" smtClean="0"/>
              <a:t>Longhurst</a:t>
            </a:r>
            <a:r>
              <a:rPr lang="en-GB" dirty="0" smtClean="0"/>
              <a:t> et al., TMAP4 User’s Manual, 1992, DOI: 10.2172/7205576.</a:t>
            </a:r>
            <a:endParaRPr lang="en-US" dirty="0"/>
          </a:p>
        </p:txBody>
      </p:sp>
      <p:pic>
        <p:nvPicPr>
          <p:cNvPr id="39" name="Picture 156" descr="C:\Users\Yasuhisa Oya\Documents\Work-yoya\TITAN\Homepage\pictures\titan-log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196752"/>
            <a:ext cx="2016224" cy="886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円/楕円 39"/>
          <p:cNvSpPr/>
          <p:nvPr/>
        </p:nvSpPr>
        <p:spPr>
          <a:xfrm>
            <a:off x="4505858" y="4113088"/>
            <a:ext cx="107826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円/楕円 40"/>
          <p:cNvSpPr/>
          <p:nvPr/>
        </p:nvSpPr>
        <p:spPr>
          <a:xfrm>
            <a:off x="2812318" y="4491112"/>
            <a:ext cx="107826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26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5496" y="620688"/>
            <a:ext cx="8208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(</a:t>
            </a:r>
            <a:r>
              <a:rPr lang="en-US" sz="2000" dirty="0" err="1" smtClean="0">
                <a:solidFill>
                  <a:srgbClr val="0000FF"/>
                </a:solidFill>
              </a:rPr>
              <a:t>i</a:t>
            </a:r>
            <a:r>
              <a:rPr lang="en-US" sz="2000" dirty="0" smtClean="0">
                <a:solidFill>
                  <a:srgbClr val="0000FF"/>
                </a:solidFill>
              </a:rPr>
              <a:t>) Activation of W specimen after irradiation up to 0.3 dpa (16.3 days in HFIR)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000922" y="1350060"/>
            <a:ext cx="38884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 smtClean="0"/>
              <a:t>188</a:t>
            </a:r>
            <a:r>
              <a:rPr lang="en-US" dirty="0" smtClean="0"/>
              <a:t>W     </a:t>
            </a:r>
            <a:r>
              <a:rPr lang="en-US" i="1" dirty="0" smtClean="0"/>
              <a:t>T</a:t>
            </a:r>
            <a:r>
              <a:rPr lang="en-US" baseline="-25000" dirty="0" smtClean="0"/>
              <a:t>1/2</a:t>
            </a:r>
            <a:r>
              <a:rPr lang="en-US" dirty="0" smtClean="0"/>
              <a:t> = 69.4 d, 0.349 MeV </a:t>
            </a:r>
            <a:r>
              <a:rPr lang="en-US" dirty="0" smtClean="0">
                <a:latin typeface="Symbol" pitchFamily="18" charset="2"/>
              </a:rPr>
              <a:t>b</a:t>
            </a:r>
          </a:p>
          <a:p>
            <a:endParaRPr lang="en-US" dirty="0"/>
          </a:p>
          <a:p>
            <a:r>
              <a:rPr lang="en-US" baseline="30000" dirty="0" smtClean="0">
                <a:solidFill>
                  <a:srgbClr val="FF0000"/>
                </a:solidFill>
              </a:rPr>
              <a:t>188</a:t>
            </a:r>
            <a:r>
              <a:rPr lang="en-US" dirty="0" smtClean="0">
                <a:solidFill>
                  <a:srgbClr val="FF0000"/>
                </a:solidFill>
              </a:rPr>
              <a:t>Re</a:t>
            </a:r>
            <a:r>
              <a:rPr lang="en-US" dirty="0" smtClean="0"/>
              <a:t>     </a:t>
            </a:r>
            <a:r>
              <a:rPr lang="en-US" i="1" dirty="0"/>
              <a:t>T</a:t>
            </a:r>
            <a:r>
              <a:rPr lang="en-US" baseline="-25000" dirty="0"/>
              <a:t>1/2</a:t>
            </a:r>
            <a:r>
              <a:rPr lang="en-US" dirty="0"/>
              <a:t> = </a:t>
            </a:r>
            <a:r>
              <a:rPr lang="en-US" dirty="0" smtClean="0"/>
              <a:t>17 h,  </a:t>
            </a:r>
            <a:r>
              <a:rPr lang="en-US" dirty="0" smtClean="0">
                <a:solidFill>
                  <a:srgbClr val="FF0000"/>
                </a:solidFill>
              </a:rPr>
              <a:t>2.12  </a:t>
            </a:r>
            <a:r>
              <a:rPr lang="en-US" dirty="0">
                <a:solidFill>
                  <a:srgbClr val="FF0000"/>
                </a:solidFill>
              </a:rPr>
              <a:t>MeV </a:t>
            </a:r>
            <a:r>
              <a:rPr lang="en-US" dirty="0">
                <a:solidFill>
                  <a:srgbClr val="FF0000"/>
                </a:solidFill>
                <a:latin typeface="Symbol" pitchFamily="18" charset="2"/>
              </a:rPr>
              <a:t>b</a:t>
            </a:r>
          </a:p>
          <a:p>
            <a:pPr>
              <a:tabLst>
                <a:tab pos="717550" algn="l"/>
              </a:tabLst>
            </a:pPr>
            <a:r>
              <a:rPr lang="en-US" dirty="0"/>
              <a:t>	</a:t>
            </a:r>
            <a:r>
              <a:rPr lang="en-US" dirty="0" smtClean="0"/>
              <a:t>Daughter of 188-W</a:t>
            </a:r>
          </a:p>
          <a:p>
            <a:pPr>
              <a:spcBef>
                <a:spcPts val="1200"/>
              </a:spcBef>
            </a:pPr>
            <a:r>
              <a:rPr lang="en-US" dirty="0"/>
              <a:t> </a:t>
            </a:r>
            <a:r>
              <a:rPr lang="en-US" dirty="0" smtClean="0"/>
              <a:t>                </a:t>
            </a:r>
            <a:r>
              <a:rPr lang="ja-JP" altLang="en-US" dirty="0" smtClean="0"/>
              <a:t>　</a:t>
            </a:r>
            <a:r>
              <a:rPr lang="en-GB" dirty="0" smtClean="0"/>
              <a:t>Secular </a:t>
            </a:r>
            <a:r>
              <a:rPr lang="en-GB" dirty="0"/>
              <a:t>E</a:t>
            </a:r>
            <a:r>
              <a:rPr lang="en-GB" dirty="0" smtClean="0"/>
              <a:t>quilibrium</a:t>
            </a:r>
            <a:endParaRPr 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932040" y="980728"/>
            <a:ext cx="3646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Most hazardous radiation/188-Re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932040" y="3084388"/>
            <a:ext cx="400427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ja-JP" dirty="0">
                <a:latin typeface="Symbol" pitchFamily="18" charset="2"/>
              </a:rPr>
              <a:t>g</a:t>
            </a:r>
            <a:r>
              <a:rPr lang="en-US" dirty="0" smtClean="0"/>
              <a:t>-spectroscopy carried out in INL agreed with prediction by FISPACT-2001 code.</a:t>
            </a:r>
          </a:p>
          <a:p>
            <a:pPr algn="just">
              <a:spcBef>
                <a:spcPts val="1200"/>
              </a:spcBef>
            </a:pPr>
            <a:r>
              <a:rPr lang="en-US" dirty="0" smtClean="0"/>
              <a:t>Presence of </a:t>
            </a:r>
            <a:r>
              <a:rPr lang="en-US" baseline="30000" dirty="0" smtClean="0"/>
              <a:t>181</a:t>
            </a:r>
            <a:r>
              <a:rPr lang="en-US" dirty="0" smtClean="0"/>
              <a:t>W (121 d, EC) and </a:t>
            </a:r>
            <a:r>
              <a:rPr lang="en-US" baseline="30000" dirty="0" smtClean="0"/>
              <a:t>185</a:t>
            </a:r>
            <a:r>
              <a:rPr lang="en-US" dirty="0" smtClean="0"/>
              <a:t>W (75.1 d, 0.433 MeV </a:t>
            </a:r>
            <a:r>
              <a:rPr lang="en-US" dirty="0" smtClean="0">
                <a:latin typeface="Symbol" pitchFamily="18" charset="2"/>
              </a:rPr>
              <a:t>b</a:t>
            </a:r>
            <a:r>
              <a:rPr lang="en-US" dirty="0" smtClean="0"/>
              <a:t>, small fraction of </a:t>
            </a:r>
            <a:r>
              <a:rPr lang="en-US" altLang="ja-JP" dirty="0">
                <a:latin typeface="Symbol" pitchFamily="18" charset="2"/>
              </a:rPr>
              <a:t>g</a:t>
            </a:r>
            <a:r>
              <a:rPr lang="en-US" dirty="0" smtClean="0"/>
              <a:t>) was also predicted but not detected by </a:t>
            </a:r>
            <a:r>
              <a:rPr lang="en-US" altLang="ja-JP" dirty="0" smtClean="0">
                <a:latin typeface="Symbol" pitchFamily="18" charset="2"/>
              </a:rPr>
              <a:t>g</a:t>
            </a:r>
            <a:r>
              <a:rPr lang="en-US" altLang="ja-JP" dirty="0" smtClean="0"/>
              <a:t>-ray spectroscopy.</a:t>
            </a:r>
            <a:endParaRPr 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23528" y="4554994"/>
            <a:ext cx="44644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>
                <a:solidFill>
                  <a:srgbClr val="006600"/>
                </a:solidFill>
              </a:rPr>
              <a:t>Evaluation of radioactivity in W irradiated in HFIR for 30 full-powder days (with </a:t>
            </a:r>
            <a:r>
              <a:rPr lang="en-US" altLang="ja-JP" b="1" dirty="0" smtClean="0">
                <a:solidFill>
                  <a:srgbClr val="006600"/>
                </a:solidFill>
              </a:rPr>
              <a:t>FISPACT-2001 code).</a:t>
            </a:r>
          </a:p>
          <a:p>
            <a:endParaRPr lang="en-US" altLang="ja-JP" dirty="0"/>
          </a:p>
          <a:p>
            <a:pPr algn="just"/>
            <a:r>
              <a:rPr lang="en-US" altLang="ja-JP" dirty="0" smtClean="0"/>
              <a:t>The evaluation agreed with the values obtained by </a:t>
            </a:r>
            <a:r>
              <a:rPr lang="en-US" altLang="ja-JP" dirty="0" smtClean="0">
                <a:latin typeface="Symbol" pitchFamily="18" charset="2"/>
              </a:rPr>
              <a:t>g</a:t>
            </a:r>
            <a:r>
              <a:rPr lang="en-US" altLang="ja-JP" dirty="0" smtClean="0"/>
              <a:t>-ray spectrometry within factor of 2.</a:t>
            </a:r>
            <a:endParaRPr lang="en-US" altLang="ja-JP" dirty="0"/>
          </a:p>
        </p:txBody>
      </p:sp>
      <p:sp>
        <p:nvSpPr>
          <p:cNvPr id="9" name="正方形/長方形 8"/>
          <p:cNvSpPr/>
          <p:nvPr/>
        </p:nvSpPr>
        <p:spPr>
          <a:xfrm>
            <a:off x="5076056" y="5115713"/>
            <a:ext cx="3860254" cy="1200329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altLang="ja-JP" dirty="0" smtClean="0"/>
              <a:t>Dose of </a:t>
            </a:r>
            <a:r>
              <a:rPr lang="en-US" altLang="ja-JP" dirty="0" smtClean="0">
                <a:latin typeface="Symbol" pitchFamily="18" charset="2"/>
              </a:rPr>
              <a:t>g</a:t>
            </a:r>
            <a:r>
              <a:rPr lang="en-US" dirty="0" smtClean="0"/>
              <a:t>-rays was not a problem, but that of high energy </a:t>
            </a:r>
            <a:r>
              <a:rPr lang="en-US" dirty="0" smtClean="0">
                <a:latin typeface="Symbol" pitchFamily="18" charset="2"/>
              </a:rPr>
              <a:t>b</a:t>
            </a:r>
            <a:r>
              <a:rPr lang="en-US" dirty="0" smtClean="0"/>
              <a:t>-rays was the most important issue for safe handling of n-irradiated specimens.</a:t>
            </a:r>
            <a:endParaRPr lang="en-US" dirty="0"/>
          </a:p>
        </p:txBody>
      </p:sp>
      <p:sp>
        <p:nvSpPr>
          <p:cNvPr id="10" name="スライド番号プレースホルダー 2"/>
          <p:cNvSpPr txBox="1">
            <a:spLocks/>
          </p:cNvSpPr>
          <p:nvPr/>
        </p:nvSpPr>
        <p:spPr>
          <a:xfrm>
            <a:off x="8666112" y="-27384"/>
            <a:ext cx="4423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2A15E19-6E01-40FF-9D14-162CE2E740BC}" type="slidenum">
              <a:rPr lang="ja-JP" altLang="en-US" sz="1800" b="1" smtClean="0">
                <a:solidFill>
                  <a:srgbClr val="008000"/>
                </a:solidFill>
                <a:latin typeface="+mj-lt"/>
              </a:rPr>
              <a:pPr/>
              <a:t>5</a:t>
            </a:fld>
            <a:endParaRPr lang="ja-JP" altLang="en-US" sz="1800" b="1" dirty="0">
              <a:solidFill>
                <a:srgbClr val="008000"/>
              </a:solidFill>
              <a:latin typeface="+mj-lt"/>
            </a:endParaRPr>
          </a:p>
        </p:txBody>
      </p:sp>
      <p:graphicFrame>
        <p:nvGraphicFramePr>
          <p:cNvPr id="11" name="オブジェクト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2831660"/>
              </p:ext>
            </p:extLst>
          </p:nvPr>
        </p:nvGraphicFramePr>
        <p:xfrm>
          <a:off x="153615" y="905242"/>
          <a:ext cx="5293807" cy="37478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0" name="ｸﾞﾗﾌ" r:id="rId4" imgW="4132800" imgH="2926080" progId="Origin50.Graph">
                  <p:embed/>
                </p:oleObj>
              </mc:Choice>
              <mc:Fallback>
                <p:oleObj name="ｸﾞﾗﾌ" r:id="rId4" imgW="4132800" imgH="2926080" progId="Origin50.Graph">
                  <p:embed/>
                  <p:pic>
                    <p:nvPicPr>
                      <p:cNvPr id="0" name="オブジェクト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615" y="905242"/>
                        <a:ext cx="5293807" cy="37478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テキスト ボックス 11"/>
          <p:cNvSpPr txBox="1"/>
          <p:nvPr/>
        </p:nvSpPr>
        <p:spPr>
          <a:xfrm>
            <a:off x="35496" y="-27384"/>
            <a:ext cx="89289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00" dirty="0" smtClean="0">
                <a:solidFill>
                  <a:srgbClr val="0000FF"/>
                </a:solidFill>
              </a:rPr>
              <a:t>3. </a:t>
            </a:r>
            <a:r>
              <a:rPr lang="en-US" altLang="ja-JP" sz="2200" dirty="0">
                <a:solidFill>
                  <a:srgbClr val="0000FF"/>
                </a:solidFill>
              </a:rPr>
              <a:t>Results and </a:t>
            </a:r>
            <a:r>
              <a:rPr lang="en-US" altLang="ja-JP" sz="2200" dirty="0" smtClean="0">
                <a:solidFill>
                  <a:srgbClr val="0000FF"/>
                </a:solidFill>
              </a:rPr>
              <a:t>Discussion</a:t>
            </a:r>
          </a:p>
          <a:p>
            <a:r>
              <a:rPr lang="en-US" altLang="ja-JP" sz="2200" dirty="0" smtClean="0">
                <a:solidFill>
                  <a:srgbClr val="0000FF"/>
                </a:solidFill>
              </a:rPr>
              <a:t>(1) Neutron irradiation and post-irradiation examinations</a:t>
            </a:r>
            <a:endParaRPr lang="en-US" altLang="ja-JP" sz="2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002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0" y="844550"/>
            <a:ext cx="8982075" cy="547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ct val="50000"/>
              </a:spcBef>
            </a:pPr>
            <a:endParaRPr lang="ja-JP" altLang="ja-JP" sz="2000">
              <a:solidFill>
                <a:srgbClr val="000066"/>
              </a:solidFill>
              <a:latin typeface="ＭＳ Ｐゴシック" pitchFamily="50" charset="-128"/>
            </a:endParaRPr>
          </a:p>
        </p:txBody>
      </p:sp>
      <p:sp>
        <p:nvSpPr>
          <p:cNvPr id="15" name="スライド番号プレースホルダー 2"/>
          <p:cNvSpPr txBox="1">
            <a:spLocks/>
          </p:cNvSpPr>
          <p:nvPr/>
        </p:nvSpPr>
        <p:spPr>
          <a:xfrm>
            <a:off x="8666112" y="-27384"/>
            <a:ext cx="4423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2A15E19-6E01-40FF-9D14-162CE2E740BC}" type="slidenum">
              <a:rPr lang="ja-JP" altLang="en-US" sz="1800" b="1" smtClean="0">
                <a:solidFill>
                  <a:srgbClr val="008000"/>
                </a:solidFill>
                <a:latin typeface="+mj-lt"/>
              </a:rPr>
              <a:pPr/>
              <a:t>6</a:t>
            </a:fld>
            <a:endParaRPr lang="ja-JP" altLang="en-US" sz="1800" b="1" dirty="0">
              <a:solidFill>
                <a:srgbClr val="008000"/>
              </a:solidFill>
              <a:latin typeface="+mj-lt"/>
            </a:endParaRPr>
          </a:p>
        </p:txBody>
      </p:sp>
      <p:grpSp>
        <p:nvGrpSpPr>
          <p:cNvPr id="2048" name="グループ化 2047"/>
          <p:cNvGrpSpPr/>
          <p:nvPr/>
        </p:nvGrpSpPr>
        <p:grpSpPr>
          <a:xfrm>
            <a:off x="450777" y="1628800"/>
            <a:ext cx="3695443" cy="3600400"/>
            <a:chOff x="467545" y="836712"/>
            <a:chExt cx="3695443" cy="3600400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3998" y="836712"/>
              <a:ext cx="3348990" cy="3257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テキスト ボックス 21"/>
            <p:cNvSpPr txBox="1">
              <a:spLocks noChangeArrowheads="1"/>
            </p:cNvSpPr>
            <p:nvPr/>
          </p:nvSpPr>
          <p:spPr bwMode="auto">
            <a:xfrm rot="16200000">
              <a:off x="184935" y="2055425"/>
              <a:ext cx="96532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8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8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8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8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8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8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8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8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8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en-US" sz="2000" dirty="0"/>
                <a:t>[D]/[W]</a:t>
              </a:r>
            </a:p>
          </p:txBody>
        </p:sp>
        <p:sp>
          <p:nvSpPr>
            <p:cNvPr id="20" name="テキスト ボックス 23"/>
            <p:cNvSpPr txBox="1">
              <a:spLocks noChangeArrowheads="1"/>
            </p:cNvSpPr>
            <p:nvPr/>
          </p:nvSpPr>
          <p:spPr bwMode="auto">
            <a:xfrm>
              <a:off x="1984326" y="4037002"/>
              <a:ext cx="147027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8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8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8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8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8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8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8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8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8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en-US" sz="2000" dirty="0"/>
                <a:t>Depth (</a:t>
              </a:r>
              <a:r>
                <a:rPr lang="en-US" sz="2000" dirty="0">
                  <a:latin typeface="Symbol" pitchFamily="18" charset="2"/>
                </a:rPr>
                <a:t>m</a:t>
              </a:r>
              <a:r>
                <a:rPr lang="en-US" sz="2000" dirty="0"/>
                <a:t>m)</a:t>
              </a:r>
            </a:p>
          </p:txBody>
        </p:sp>
        <p:sp>
          <p:nvSpPr>
            <p:cNvPr id="3" name="テキスト ボックス 2"/>
            <p:cNvSpPr txBox="1"/>
            <p:nvPr/>
          </p:nvSpPr>
          <p:spPr>
            <a:xfrm>
              <a:off x="3121496" y="980728"/>
              <a:ext cx="946448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FF0000"/>
                  </a:solidFill>
                </a:rPr>
                <a:t>200 </a:t>
              </a:r>
              <a:r>
                <a:rPr lang="en-US" sz="2000" baseline="30000" dirty="0" err="1" smtClean="0">
                  <a:solidFill>
                    <a:srgbClr val="FF0000"/>
                  </a:solidFill>
                </a:rPr>
                <a:t>o</a:t>
              </a:r>
              <a:r>
                <a:rPr lang="en-US" sz="2000" dirty="0" err="1" smtClean="0">
                  <a:solidFill>
                    <a:srgbClr val="FF0000"/>
                  </a:solidFill>
                </a:rPr>
                <a:t>C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1413644" y="3068960"/>
              <a:ext cx="2078236" cy="6480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67" name="Picture 1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3125" y="2668969"/>
              <a:ext cx="1676400" cy="10556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049" name="グループ化 2048"/>
          <p:cNvGrpSpPr/>
          <p:nvPr/>
        </p:nvGrpSpPr>
        <p:grpSpPr>
          <a:xfrm>
            <a:off x="4444773" y="1628800"/>
            <a:ext cx="3710859" cy="3600400"/>
            <a:chOff x="4461541" y="836712"/>
            <a:chExt cx="3710859" cy="3600400"/>
          </a:xfrm>
        </p:grpSpPr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5816" y="836712"/>
              <a:ext cx="3316584" cy="32302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テキスト ボックス 23"/>
            <p:cNvSpPr txBox="1">
              <a:spLocks noChangeArrowheads="1"/>
            </p:cNvSpPr>
            <p:nvPr/>
          </p:nvSpPr>
          <p:spPr bwMode="auto">
            <a:xfrm>
              <a:off x="6012160" y="4037002"/>
              <a:ext cx="147027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8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8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8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8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8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8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8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8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8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en-US" sz="2000" dirty="0"/>
                <a:t>Depth (</a:t>
              </a:r>
              <a:r>
                <a:rPr lang="en-US" sz="2000" dirty="0">
                  <a:latin typeface="Symbol" pitchFamily="18" charset="2"/>
                </a:rPr>
                <a:t>m</a:t>
              </a:r>
              <a:r>
                <a:rPr lang="en-US" sz="2000" dirty="0"/>
                <a:t>m)</a:t>
              </a:r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5292080" y="980728"/>
              <a:ext cx="946448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FF0000"/>
                  </a:solidFill>
                </a:rPr>
                <a:t>500 </a:t>
              </a:r>
              <a:r>
                <a:rPr lang="en-US" sz="2000" baseline="30000" dirty="0" err="1" smtClean="0">
                  <a:solidFill>
                    <a:srgbClr val="FF0000"/>
                  </a:solidFill>
                </a:rPr>
                <a:t>o</a:t>
              </a:r>
              <a:r>
                <a:rPr lang="en-US" sz="2000" dirty="0" err="1" smtClean="0">
                  <a:solidFill>
                    <a:srgbClr val="FF0000"/>
                  </a:solidFill>
                </a:rPr>
                <a:t>C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  <p:sp>
          <p:nvSpPr>
            <p:cNvPr id="22" name="テキスト ボックス 21"/>
            <p:cNvSpPr txBox="1">
              <a:spLocks noChangeArrowheads="1"/>
            </p:cNvSpPr>
            <p:nvPr/>
          </p:nvSpPr>
          <p:spPr bwMode="auto">
            <a:xfrm rot="16200000">
              <a:off x="4178931" y="2082392"/>
              <a:ext cx="96532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8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8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8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8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8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8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8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8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82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en-US" sz="2000" dirty="0"/>
                <a:t>[D]/[W]</a:t>
              </a:r>
            </a:p>
          </p:txBody>
        </p:sp>
        <p:sp>
          <p:nvSpPr>
            <p:cNvPr id="39" name="正方形/長方形 38"/>
            <p:cNvSpPr/>
            <p:nvPr/>
          </p:nvSpPr>
          <p:spPr>
            <a:xfrm>
              <a:off x="5950148" y="2581283"/>
              <a:ext cx="2078236" cy="6480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1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066" y="2541116"/>
              <a:ext cx="1676400" cy="10556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3" name="テキスト ボックス 22"/>
          <p:cNvSpPr txBox="1"/>
          <p:nvPr/>
        </p:nvSpPr>
        <p:spPr>
          <a:xfrm>
            <a:off x="35496" y="692696"/>
            <a:ext cx="8208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(ii) D depth profiles by NRA</a:t>
            </a:r>
            <a:endParaRPr lang="en-US" sz="2000" dirty="0">
              <a:solidFill>
                <a:srgbClr val="0000FF"/>
              </a:solidFill>
            </a:endParaRPr>
          </a:p>
        </p:txBody>
      </p:sp>
      <p:cxnSp>
        <p:nvCxnSpPr>
          <p:cNvPr id="4" name="直線コネクタ 3"/>
          <p:cNvCxnSpPr/>
          <p:nvPr/>
        </p:nvCxnSpPr>
        <p:spPr>
          <a:xfrm>
            <a:off x="1170856" y="1972871"/>
            <a:ext cx="1861864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/>
          <p:cNvSpPr txBox="1"/>
          <p:nvPr/>
        </p:nvSpPr>
        <p:spPr>
          <a:xfrm>
            <a:off x="1484548" y="1196752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 conc. Reached ca. 1 at%!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7" name="直線矢印コネクタ 6"/>
          <p:cNvCxnSpPr/>
          <p:nvPr/>
        </p:nvCxnSpPr>
        <p:spPr>
          <a:xfrm flipH="1">
            <a:off x="2294557" y="1484784"/>
            <a:ext cx="408138" cy="488087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角丸四角形 24"/>
          <p:cNvSpPr/>
          <p:nvPr/>
        </p:nvSpPr>
        <p:spPr>
          <a:xfrm>
            <a:off x="7291536" y="1772816"/>
            <a:ext cx="648072" cy="40011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直線矢印コネクタ 30"/>
          <p:cNvCxnSpPr/>
          <p:nvPr/>
        </p:nvCxnSpPr>
        <p:spPr>
          <a:xfrm>
            <a:off x="7718412" y="1381418"/>
            <a:ext cx="0" cy="103947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/>
          <p:cNvSpPr txBox="1"/>
          <p:nvPr/>
        </p:nvSpPr>
        <p:spPr>
          <a:xfrm>
            <a:off x="5419328" y="1012086"/>
            <a:ext cx="3833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Deeper penetration of D at 500 </a:t>
            </a:r>
            <a:r>
              <a:rPr lang="en-US" baseline="30000" dirty="0" err="1" smtClean="0">
                <a:solidFill>
                  <a:srgbClr val="FF0000"/>
                </a:solidFill>
              </a:rPr>
              <a:t>o</a:t>
            </a:r>
            <a:r>
              <a:rPr lang="en-US" dirty="0" err="1" smtClean="0">
                <a:solidFill>
                  <a:srgbClr val="FF0000"/>
                </a:solidFill>
              </a:rPr>
              <a:t>C</a:t>
            </a:r>
            <a:r>
              <a:rPr lang="en-US" dirty="0" smtClean="0">
                <a:solidFill>
                  <a:srgbClr val="FF0000"/>
                </a:solidFill>
              </a:rPr>
              <a:t>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7" name="テキスト ボックス 7"/>
          <p:cNvSpPr txBox="1">
            <a:spLocks noChangeArrowheads="1"/>
          </p:cNvSpPr>
          <p:nvPr/>
        </p:nvSpPr>
        <p:spPr bwMode="auto">
          <a:xfrm>
            <a:off x="281558" y="5238700"/>
            <a:ext cx="868141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8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8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8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8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8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just" eaLnBrk="1" hangingPunct="1"/>
            <a:r>
              <a:rPr lang="en-US" sz="1800" dirty="0" smtClean="0">
                <a:solidFill>
                  <a:srgbClr val="008000"/>
                </a:solidFill>
              </a:rPr>
              <a:t>Depth </a:t>
            </a:r>
            <a:r>
              <a:rPr lang="en-US" sz="1800" dirty="0">
                <a:solidFill>
                  <a:srgbClr val="008000"/>
                </a:solidFill>
              </a:rPr>
              <a:t>profiles of D in n-irradiated W after exposure to D plasma at 200 and 500 </a:t>
            </a:r>
            <a:r>
              <a:rPr lang="en-US" sz="1800" baseline="30000" dirty="0">
                <a:solidFill>
                  <a:srgbClr val="008000"/>
                </a:solidFill>
              </a:rPr>
              <a:t>o</a:t>
            </a:r>
            <a:r>
              <a:rPr lang="en-US" sz="1800" dirty="0">
                <a:solidFill>
                  <a:srgbClr val="008000"/>
                </a:solidFill>
              </a:rPr>
              <a:t>C</a:t>
            </a:r>
            <a:r>
              <a:rPr lang="en-US" sz="1800" dirty="0" smtClean="0">
                <a:solidFill>
                  <a:srgbClr val="008000"/>
                </a:solidFill>
              </a:rPr>
              <a:t>.</a:t>
            </a:r>
            <a:r>
              <a:rPr lang="ja-JP" altLang="en-US" sz="1800" dirty="0" smtClean="0">
                <a:solidFill>
                  <a:srgbClr val="008000"/>
                </a:solidFill>
              </a:rPr>
              <a:t> </a:t>
            </a:r>
            <a:r>
              <a:rPr lang="en-US" altLang="ja-JP" sz="1800" dirty="0" smtClean="0"/>
              <a:t>D </a:t>
            </a:r>
            <a:r>
              <a:rPr lang="en-US" altLang="ja-JP" sz="1800" dirty="0"/>
              <a:t>profiles for 0.3 dpa specimens are preliminary; the specimens have been exposed to plasma only one time, and </a:t>
            </a:r>
            <a:r>
              <a:rPr lang="en-US" altLang="ja-JP" sz="1800" dirty="0" smtClean="0"/>
              <a:t>no </a:t>
            </a:r>
            <a:r>
              <a:rPr lang="en-US" altLang="ja-JP" sz="1800" dirty="0"/>
              <a:t>guarantee on saturation of traps with D.</a:t>
            </a:r>
            <a:endParaRPr lang="en-US" sz="1800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1561460" y="6197242"/>
            <a:ext cx="61216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FF0000"/>
                </a:solidFill>
              </a:rPr>
              <a:t>Significant increase in D concentration by n-irradiation!</a:t>
            </a:r>
            <a:endParaRPr lang="en-US" sz="2000" i="1" dirty="0">
              <a:solidFill>
                <a:srgbClr val="FF0000"/>
              </a:solidFill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35496" y="-27384"/>
            <a:ext cx="89289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00" dirty="0" smtClean="0">
                <a:solidFill>
                  <a:srgbClr val="0000FF"/>
                </a:solidFill>
              </a:rPr>
              <a:t>3. </a:t>
            </a:r>
            <a:r>
              <a:rPr lang="en-US" altLang="ja-JP" sz="2200" dirty="0">
                <a:solidFill>
                  <a:srgbClr val="0000FF"/>
                </a:solidFill>
              </a:rPr>
              <a:t>Results and </a:t>
            </a:r>
            <a:r>
              <a:rPr lang="en-US" altLang="ja-JP" sz="2200" dirty="0" smtClean="0">
                <a:solidFill>
                  <a:srgbClr val="0000FF"/>
                </a:solidFill>
              </a:rPr>
              <a:t>Discussion (cont’d)</a:t>
            </a:r>
          </a:p>
          <a:p>
            <a:r>
              <a:rPr lang="en-US" altLang="ja-JP" sz="2200" dirty="0" smtClean="0">
                <a:solidFill>
                  <a:srgbClr val="0000FF"/>
                </a:solidFill>
              </a:rPr>
              <a:t>(1) Neutron irradiation and post-irradiation examinations</a:t>
            </a:r>
            <a:endParaRPr lang="en-US" altLang="ja-JP" sz="2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08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37" y="1171245"/>
            <a:ext cx="4464496" cy="344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テキスト ボックス 12"/>
          <p:cNvSpPr txBox="1"/>
          <p:nvPr/>
        </p:nvSpPr>
        <p:spPr>
          <a:xfrm>
            <a:off x="107504" y="4499828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solidFill>
                  <a:srgbClr val="006600"/>
                </a:solidFill>
              </a:rPr>
              <a:t>Correlation between damage level and trap density in W.</a:t>
            </a:r>
            <a:endParaRPr lang="en-US" dirty="0">
              <a:solidFill>
                <a:srgbClr val="006600"/>
              </a:solidFill>
            </a:endParaRPr>
          </a:p>
        </p:txBody>
      </p:sp>
      <p:sp>
        <p:nvSpPr>
          <p:cNvPr id="18" name="テキスト ボックス 22"/>
          <p:cNvSpPr txBox="1">
            <a:spLocks noChangeArrowheads="1"/>
          </p:cNvSpPr>
          <p:nvPr/>
        </p:nvSpPr>
        <p:spPr bwMode="auto">
          <a:xfrm>
            <a:off x="5247706" y="1355702"/>
            <a:ext cx="59503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8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8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8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8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8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ja-JP" altLang="en-US" sz="3200" dirty="0">
                <a:solidFill>
                  <a:srgbClr val="0000FF"/>
                </a:solidFill>
              </a:rPr>
              <a:t>★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19" name="テキスト ボックス 23"/>
          <p:cNvSpPr txBox="1">
            <a:spLocks noChangeArrowheads="1"/>
          </p:cNvSpPr>
          <p:nvPr/>
        </p:nvSpPr>
        <p:spPr bwMode="auto">
          <a:xfrm>
            <a:off x="5796136" y="1424970"/>
            <a:ext cx="19639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8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8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8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8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8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2000" dirty="0"/>
              <a:t>Present study</a:t>
            </a:r>
          </a:p>
          <a:p>
            <a:pPr eaLnBrk="1" hangingPunct="1"/>
            <a:r>
              <a:rPr lang="en-US" sz="2000" dirty="0"/>
              <a:t>(n-irradiated W)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247706" y="2420888"/>
            <a:ext cx="36447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Other symbols indicate data for the near-surface regions in ion-damaged W specimens.</a:t>
            </a:r>
            <a:endParaRPr lang="en-US" dirty="0"/>
          </a:p>
        </p:txBody>
      </p:sp>
      <p:sp>
        <p:nvSpPr>
          <p:cNvPr id="15" name="正方形/長方形 14"/>
          <p:cNvSpPr/>
          <p:nvPr/>
        </p:nvSpPr>
        <p:spPr>
          <a:xfrm>
            <a:off x="5430420" y="3502749"/>
            <a:ext cx="31740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006600"/>
                </a:solidFill>
              </a:rPr>
              <a:t>after Roth and Schmid, </a:t>
            </a:r>
            <a:endParaRPr lang="en-US" i="1" dirty="0" smtClean="0">
              <a:solidFill>
                <a:srgbClr val="006600"/>
              </a:solidFill>
            </a:endParaRPr>
          </a:p>
          <a:p>
            <a:r>
              <a:rPr lang="en-US" i="1" dirty="0" smtClean="0">
                <a:solidFill>
                  <a:srgbClr val="006600"/>
                </a:solidFill>
              </a:rPr>
              <a:t>Phys</a:t>
            </a:r>
            <a:r>
              <a:rPr lang="en-US" i="1" dirty="0">
                <a:solidFill>
                  <a:srgbClr val="006600"/>
                </a:solidFill>
              </a:rPr>
              <a:t>. Scr. T145 (2011) </a:t>
            </a:r>
            <a:r>
              <a:rPr lang="en-US" i="1" dirty="0" smtClean="0">
                <a:solidFill>
                  <a:srgbClr val="006600"/>
                </a:solidFill>
              </a:rPr>
              <a:t>014031.</a:t>
            </a:r>
            <a:endParaRPr lang="en-US" i="1" dirty="0"/>
          </a:p>
        </p:txBody>
      </p:sp>
      <p:sp>
        <p:nvSpPr>
          <p:cNvPr id="21" name="正方形/長方形 20"/>
          <p:cNvSpPr/>
          <p:nvPr/>
        </p:nvSpPr>
        <p:spPr>
          <a:xfrm>
            <a:off x="195951" y="5733256"/>
            <a:ext cx="86965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ja-JP" i="1" dirty="0" smtClean="0"/>
              <a:t>The value for 0.3 </a:t>
            </a:r>
            <a:r>
              <a:rPr lang="en-US" altLang="ja-JP" i="1" dirty="0"/>
              <a:t>dpa specimens are preliminary; the </a:t>
            </a:r>
            <a:r>
              <a:rPr lang="en-US" altLang="ja-JP" i="1" dirty="0" smtClean="0"/>
              <a:t>specimen has </a:t>
            </a:r>
            <a:r>
              <a:rPr lang="en-US" altLang="ja-JP" i="1" dirty="0"/>
              <a:t>been exposed to plasma only one time, and no guarantee on saturation of traps with D.</a:t>
            </a:r>
            <a:endParaRPr lang="en-US" i="1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95536" y="4941168"/>
            <a:ext cx="8496944" cy="646331"/>
          </a:xfrm>
          <a:prstGeom prst="rect">
            <a:avLst/>
          </a:prstGeom>
          <a:noFill/>
          <a:ln>
            <a:solidFill>
              <a:srgbClr val="0066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Density of traps formed by n-irradiation was comparable with that induced by damaging with high energy W self ions and H ions.</a:t>
            </a:r>
            <a:endParaRPr lang="en-US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35496" y="692696"/>
            <a:ext cx="8208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(iii) Comparison of trap density between n-irradiation and ion-damaging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27" name="スライド番号プレースホルダー 2"/>
          <p:cNvSpPr txBox="1">
            <a:spLocks/>
          </p:cNvSpPr>
          <p:nvPr/>
        </p:nvSpPr>
        <p:spPr>
          <a:xfrm>
            <a:off x="8666112" y="-27384"/>
            <a:ext cx="4423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2A15E19-6E01-40FF-9D14-162CE2E740BC}" type="slidenum">
              <a:rPr lang="ja-JP" altLang="en-US" sz="1800" b="1" smtClean="0">
                <a:solidFill>
                  <a:srgbClr val="008000"/>
                </a:solidFill>
                <a:latin typeface="+mj-lt"/>
              </a:rPr>
              <a:pPr/>
              <a:t>7</a:t>
            </a:fld>
            <a:endParaRPr lang="ja-JP" altLang="en-US" sz="1800" b="1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5496" y="-27384"/>
            <a:ext cx="89289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00" dirty="0" smtClean="0">
                <a:solidFill>
                  <a:srgbClr val="0000FF"/>
                </a:solidFill>
              </a:rPr>
              <a:t>3. </a:t>
            </a:r>
            <a:r>
              <a:rPr lang="en-US" altLang="ja-JP" sz="2200" dirty="0">
                <a:solidFill>
                  <a:srgbClr val="0000FF"/>
                </a:solidFill>
              </a:rPr>
              <a:t>Results and </a:t>
            </a:r>
            <a:r>
              <a:rPr lang="en-US" altLang="ja-JP" sz="2200" dirty="0" smtClean="0">
                <a:solidFill>
                  <a:srgbClr val="0000FF"/>
                </a:solidFill>
              </a:rPr>
              <a:t>Discussion (cont’d)</a:t>
            </a:r>
          </a:p>
          <a:p>
            <a:r>
              <a:rPr lang="en-US" altLang="ja-JP" sz="2200" dirty="0" smtClean="0">
                <a:solidFill>
                  <a:srgbClr val="0000FF"/>
                </a:solidFill>
              </a:rPr>
              <a:t>(1) Neutron irradiation and post-irradiation examinations</a:t>
            </a:r>
            <a:endParaRPr lang="en-US" altLang="ja-JP" sz="2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90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スライド番号プレースホルダー 2"/>
          <p:cNvSpPr txBox="1">
            <a:spLocks/>
          </p:cNvSpPr>
          <p:nvPr/>
        </p:nvSpPr>
        <p:spPr>
          <a:xfrm>
            <a:off x="8666112" y="-27384"/>
            <a:ext cx="4423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2A15E19-6E01-40FF-9D14-162CE2E740BC}" type="slidenum">
              <a:rPr lang="ja-JP" altLang="en-US" sz="1800" b="1" smtClean="0">
                <a:solidFill>
                  <a:srgbClr val="008000"/>
                </a:solidFill>
                <a:latin typeface="+mj-lt"/>
              </a:rPr>
              <a:pPr/>
              <a:t>8</a:t>
            </a:fld>
            <a:endParaRPr lang="ja-JP" altLang="en-US" sz="1800" b="1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07504" y="4725144"/>
            <a:ext cx="5328592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lnSpc>
                <a:spcPts val="2000"/>
              </a:lnSpc>
            </a:pPr>
            <a:r>
              <a:rPr lang="en-US" altLang="ja-JP" sz="1800" b="1" dirty="0" smtClean="0">
                <a:solidFill>
                  <a:srgbClr val="006600"/>
                </a:solidFill>
              </a:rPr>
              <a:t>TDS spectra of n-</a:t>
            </a:r>
            <a:r>
              <a:rPr lang="en-US" altLang="ja-JP" sz="1800" b="1" dirty="0" err="1" smtClean="0">
                <a:solidFill>
                  <a:srgbClr val="006600"/>
                </a:solidFill>
              </a:rPr>
              <a:t>irr</a:t>
            </a:r>
            <a:r>
              <a:rPr lang="en-US" altLang="ja-JP" sz="1800" b="1" dirty="0" smtClean="0">
                <a:solidFill>
                  <a:srgbClr val="006600"/>
                </a:solidFill>
              </a:rPr>
              <a:t>. (0.025 dpa), ion-damaged (0.5 dpa) and non-</a:t>
            </a:r>
            <a:r>
              <a:rPr lang="en-US" altLang="ja-JP" sz="1800" b="1" dirty="0" err="1" smtClean="0">
                <a:solidFill>
                  <a:srgbClr val="006600"/>
                </a:solidFill>
              </a:rPr>
              <a:t>irr</a:t>
            </a:r>
            <a:r>
              <a:rPr lang="en-US" altLang="ja-JP" sz="1800" b="1" dirty="0" smtClean="0">
                <a:solidFill>
                  <a:srgbClr val="006600"/>
                </a:solidFill>
              </a:rPr>
              <a:t>. W. </a:t>
            </a:r>
            <a:r>
              <a:rPr lang="en-US" altLang="ja-JP" sz="1800" b="1" i="1" dirty="0" smtClean="0">
                <a:solidFill>
                  <a:srgbClr val="006600"/>
                </a:solidFill>
              </a:rPr>
              <a:t>T</a:t>
            </a:r>
            <a:r>
              <a:rPr lang="en-US" altLang="ja-JP" sz="1800" b="1" baseline="-25000" dirty="0" smtClean="0">
                <a:solidFill>
                  <a:srgbClr val="006600"/>
                </a:solidFill>
              </a:rPr>
              <a:t>ex</a:t>
            </a:r>
            <a:r>
              <a:rPr lang="en-US" altLang="ja-JP" sz="1800" b="1" dirty="0" smtClean="0">
                <a:solidFill>
                  <a:srgbClr val="006600"/>
                </a:solidFill>
              </a:rPr>
              <a:t> is temperature for D plasma and D</a:t>
            </a:r>
            <a:r>
              <a:rPr lang="en-US" altLang="ja-JP" sz="1800" b="1" baseline="-25000" dirty="0" smtClean="0">
                <a:solidFill>
                  <a:srgbClr val="006600"/>
                </a:solidFill>
              </a:rPr>
              <a:t>2</a:t>
            </a:r>
            <a:r>
              <a:rPr lang="en-US" altLang="ja-JP" sz="1800" b="1" dirty="0" smtClean="0">
                <a:solidFill>
                  <a:srgbClr val="006600"/>
                </a:solidFill>
              </a:rPr>
              <a:t> gas exposure.</a:t>
            </a:r>
            <a:endParaRPr lang="en-US" altLang="ja-JP" sz="1800" b="1" dirty="0">
              <a:solidFill>
                <a:srgbClr val="006600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95536" y="5604410"/>
            <a:ext cx="48965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>
                <a:solidFill>
                  <a:srgbClr val="FF0000"/>
                </a:solidFill>
              </a:rPr>
              <a:t>A large D retention at </a:t>
            </a:r>
            <a:r>
              <a:rPr lang="en-US" sz="2000" i="1" dirty="0" smtClean="0">
                <a:solidFill>
                  <a:srgbClr val="FF0000"/>
                </a:solidFill>
              </a:rPr>
              <a:t>T</a:t>
            </a:r>
            <a:r>
              <a:rPr lang="en-US" sz="2000" baseline="-25000" dirty="0" smtClean="0">
                <a:solidFill>
                  <a:srgbClr val="FF0000"/>
                </a:solidFill>
              </a:rPr>
              <a:t>ex</a:t>
            </a:r>
            <a:r>
              <a:rPr lang="en-US" sz="2000" dirty="0" smtClean="0">
                <a:solidFill>
                  <a:srgbClr val="FF0000"/>
                </a:solidFill>
              </a:rPr>
              <a:t> = 500</a:t>
            </a:r>
            <a:r>
              <a:rPr lang="en-US" sz="2000" baseline="30000" dirty="0" smtClean="0">
                <a:solidFill>
                  <a:srgbClr val="FF0000"/>
                </a:solidFill>
              </a:rPr>
              <a:t> </a:t>
            </a:r>
            <a:r>
              <a:rPr lang="en-US" sz="2000" baseline="30000" dirty="0" err="1" smtClean="0">
                <a:solidFill>
                  <a:srgbClr val="FF0000"/>
                </a:solidFill>
              </a:rPr>
              <a:t>o</a:t>
            </a:r>
            <a:r>
              <a:rPr lang="en-US" sz="2000" dirty="0" err="1" smtClean="0">
                <a:solidFill>
                  <a:srgbClr val="FF0000"/>
                </a:solidFill>
              </a:rPr>
              <a:t>C</a:t>
            </a:r>
            <a:r>
              <a:rPr lang="en-US" sz="2000" dirty="0" smtClean="0">
                <a:solidFill>
                  <a:srgbClr val="FF0000"/>
                </a:solidFill>
              </a:rPr>
              <a:t> was ascribed to deep penetration of D into the bulk.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159029" y="2852936"/>
            <a:ext cx="3816424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D retention at </a:t>
            </a:r>
            <a:r>
              <a:rPr lang="en-US" i="1" dirty="0" smtClean="0"/>
              <a:t>T</a:t>
            </a:r>
            <a:r>
              <a:rPr lang="en-US" baseline="-25000" dirty="0" smtClean="0"/>
              <a:t>ex</a:t>
            </a:r>
            <a:r>
              <a:rPr lang="en-US" dirty="0" smtClean="0"/>
              <a:t> = 500 </a:t>
            </a:r>
            <a:r>
              <a:rPr lang="en-US" baseline="30000" dirty="0" err="1" smtClean="0"/>
              <a:t>o</a:t>
            </a:r>
            <a:r>
              <a:rPr lang="en-US" dirty="0" err="1" smtClean="0"/>
              <a:t>C</a:t>
            </a:r>
            <a:r>
              <a:rPr lang="en-US" dirty="0" smtClean="0"/>
              <a:t> was</a:t>
            </a:r>
          </a:p>
          <a:p>
            <a:r>
              <a:rPr lang="en-US" dirty="0" smtClean="0"/>
              <a:t>6.4 </a:t>
            </a:r>
            <a:r>
              <a:rPr lang="en-US" dirty="0"/>
              <a:t>× 10</a:t>
            </a:r>
            <a:r>
              <a:rPr lang="en-US" baseline="30000" dirty="0"/>
              <a:t>21</a:t>
            </a:r>
            <a:r>
              <a:rPr lang="en-US" dirty="0"/>
              <a:t> D m</a:t>
            </a:r>
            <a:r>
              <a:rPr lang="en-US" baseline="30000" dirty="0"/>
              <a:t>−</a:t>
            </a:r>
            <a:r>
              <a:rPr lang="en-US" baseline="30000" dirty="0" smtClean="0"/>
              <a:t>2</a:t>
            </a:r>
            <a:r>
              <a:rPr lang="en-US" dirty="0" smtClean="0"/>
              <a:t>.</a:t>
            </a:r>
          </a:p>
          <a:p>
            <a:pPr algn="just">
              <a:spcBef>
                <a:spcPts val="600"/>
              </a:spcBef>
            </a:pPr>
            <a:r>
              <a:rPr lang="en-US" dirty="0" smtClean="0"/>
              <a:t>Because D concentration was </a:t>
            </a:r>
            <a:r>
              <a:rPr lang="en-US" dirty="0"/>
              <a:t>0.1–0.2 at.% </a:t>
            </a:r>
            <a:r>
              <a:rPr lang="en-US" dirty="0" smtClean="0"/>
              <a:t>(= 6.3–12.6 </a:t>
            </a:r>
            <a:r>
              <a:rPr lang="en-US" dirty="0"/>
              <a:t>× 10</a:t>
            </a:r>
            <a:r>
              <a:rPr lang="en-US" baseline="30000" dirty="0"/>
              <a:t>25</a:t>
            </a:r>
            <a:r>
              <a:rPr lang="en-US" dirty="0"/>
              <a:t> D m</a:t>
            </a:r>
            <a:r>
              <a:rPr lang="en-US" baseline="30000" dirty="0"/>
              <a:t>−3</a:t>
            </a:r>
            <a:r>
              <a:rPr lang="en-US" dirty="0" smtClean="0"/>
              <a:t>), </a:t>
            </a:r>
            <a:r>
              <a:rPr lang="en-US" dirty="0" smtClean="0">
                <a:solidFill>
                  <a:srgbClr val="FF0000"/>
                </a:solidFill>
              </a:rPr>
              <a:t>penetration depth of D at </a:t>
            </a:r>
            <a:r>
              <a:rPr lang="en-US" i="1" dirty="0">
                <a:solidFill>
                  <a:srgbClr val="FF0000"/>
                </a:solidFill>
              </a:rPr>
              <a:t>T</a:t>
            </a:r>
            <a:r>
              <a:rPr lang="en-US" baseline="-25000" dirty="0">
                <a:solidFill>
                  <a:srgbClr val="FF0000"/>
                </a:solidFill>
              </a:rPr>
              <a:t>ex</a:t>
            </a:r>
            <a:r>
              <a:rPr lang="en-US" dirty="0">
                <a:solidFill>
                  <a:srgbClr val="FF0000"/>
                </a:solidFill>
              </a:rPr>
              <a:t> = 500 </a:t>
            </a:r>
            <a:r>
              <a:rPr lang="en-US" baseline="30000" dirty="0" err="1">
                <a:solidFill>
                  <a:srgbClr val="FF0000"/>
                </a:solidFill>
              </a:rPr>
              <a:t>o</a:t>
            </a:r>
            <a:r>
              <a:rPr lang="en-US" dirty="0" err="1">
                <a:solidFill>
                  <a:srgbClr val="FF0000"/>
                </a:solidFill>
              </a:rPr>
              <a:t>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was evaluated to be 50 – 100 </a:t>
            </a:r>
            <a:r>
              <a:rPr lang="en-US" dirty="0" smtClean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dirty="0" smtClean="0">
                <a:solidFill>
                  <a:srgbClr val="FF0000"/>
                </a:solidFill>
              </a:rPr>
              <a:t>m</a:t>
            </a:r>
            <a:r>
              <a:rPr lang="en-US" dirty="0" smtClean="0"/>
              <a:t>.</a:t>
            </a:r>
          </a:p>
        </p:txBody>
      </p:sp>
      <p:graphicFrame>
        <p:nvGraphicFramePr>
          <p:cNvPr id="22" name="オブジェクト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3157533"/>
              </p:ext>
            </p:extLst>
          </p:nvPr>
        </p:nvGraphicFramePr>
        <p:xfrm>
          <a:off x="-36513" y="873785"/>
          <a:ext cx="5679455" cy="3995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7" name="ｸﾞﾗﾌ" r:id="rId3" imgW="4160880" imgH="2926080" progId="Origin50.Graph">
                  <p:embed/>
                </p:oleObj>
              </mc:Choice>
              <mc:Fallback>
                <p:oleObj name="ｸﾞﾗﾌ" r:id="rId3" imgW="4160880" imgH="292608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6513" y="873785"/>
                        <a:ext cx="5679455" cy="3995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テキスト ボックス 22"/>
          <p:cNvSpPr txBox="1"/>
          <p:nvPr/>
        </p:nvSpPr>
        <p:spPr>
          <a:xfrm>
            <a:off x="35496" y="692696"/>
            <a:ext cx="8208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(iv) Thermal desorption spectroscopy (TDS)</a:t>
            </a:r>
            <a:endParaRPr lang="en-US" sz="2000" dirty="0">
              <a:solidFill>
                <a:srgbClr val="0000FF"/>
              </a:solidFill>
            </a:endParaRPr>
          </a:p>
        </p:txBody>
      </p:sp>
      <p:pic>
        <p:nvPicPr>
          <p:cNvPr id="3107" name="Picture 3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966" y="4961820"/>
            <a:ext cx="2936146" cy="1491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5148064" y="1198493"/>
            <a:ext cx="3667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Desorption of D from n-irradiated W continued up to 900 </a:t>
            </a:r>
            <a:r>
              <a:rPr lang="en-US" baseline="30000" dirty="0" err="1" smtClean="0">
                <a:solidFill>
                  <a:srgbClr val="FF0000"/>
                </a:solidFill>
              </a:rPr>
              <a:t>o</a:t>
            </a:r>
            <a:r>
              <a:rPr lang="en-US" dirty="0" err="1" smtClean="0">
                <a:solidFill>
                  <a:srgbClr val="FF0000"/>
                </a:solidFill>
              </a:rPr>
              <a:t>C</a:t>
            </a:r>
            <a:r>
              <a:rPr lang="en-US" dirty="0" smtClean="0">
                <a:solidFill>
                  <a:srgbClr val="FF0000"/>
                </a:solidFill>
              </a:rPr>
              <a:t>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225244" y="1990581"/>
            <a:ext cx="3523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Far larger retention in n-irradiated W than ion-damaged one.</a:t>
            </a:r>
            <a:endParaRPr 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5496" y="-27384"/>
            <a:ext cx="89289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00" dirty="0" smtClean="0">
                <a:solidFill>
                  <a:srgbClr val="0000FF"/>
                </a:solidFill>
              </a:rPr>
              <a:t>3. </a:t>
            </a:r>
            <a:r>
              <a:rPr lang="en-US" altLang="ja-JP" sz="2200" dirty="0">
                <a:solidFill>
                  <a:srgbClr val="0000FF"/>
                </a:solidFill>
              </a:rPr>
              <a:t>Results and </a:t>
            </a:r>
            <a:r>
              <a:rPr lang="en-US" altLang="ja-JP" sz="2200" dirty="0" smtClean="0">
                <a:solidFill>
                  <a:srgbClr val="0000FF"/>
                </a:solidFill>
              </a:rPr>
              <a:t>Discussion (cont’d)</a:t>
            </a:r>
          </a:p>
          <a:p>
            <a:r>
              <a:rPr lang="en-US" altLang="ja-JP" sz="2200" dirty="0" smtClean="0">
                <a:solidFill>
                  <a:srgbClr val="0000FF"/>
                </a:solidFill>
              </a:rPr>
              <a:t>(1) Neutron irradiation and post-irradiation examinations</a:t>
            </a:r>
            <a:endParaRPr lang="en-US" altLang="ja-JP" sz="2200" dirty="0">
              <a:solidFill>
                <a:srgbClr val="0000FF"/>
              </a:solidFill>
            </a:endParaRPr>
          </a:p>
        </p:txBody>
      </p:sp>
      <p:pic>
        <p:nvPicPr>
          <p:cNvPr id="13" name="Picture 156" descr="C:\Users\Yasuhisa Oya\Documents\Work-yoya\TITAN\Homepage\pictures\titan-logo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076" y="103498"/>
            <a:ext cx="2016224" cy="886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581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1331640" y="1914226"/>
            <a:ext cx="2160240" cy="158417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直線矢印コネクタ 4"/>
          <p:cNvCxnSpPr/>
          <p:nvPr/>
        </p:nvCxnSpPr>
        <p:spPr>
          <a:xfrm>
            <a:off x="1331640" y="1837768"/>
            <a:ext cx="2160240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/>
          <p:cNvCxnSpPr/>
          <p:nvPr/>
        </p:nvCxnSpPr>
        <p:spPr>
          <a:xfrm>
            <a:off x="1331640" y="2490290"/>
            <a:ext cx="2160240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1343489" y="1923518"/>
            <a:ext cx="2105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Trap level (0.2 at%)</a:t>
            </a:r>
            <a:endParaRPr lang="en-US" dirty="0"/>
          </a:p>
        </p:txBody>
      </p:sp>
      <p:cxnSp>
        <p:nvCxnSpPr>
          <p:cNvPr id="11" name="直線矢印コネクタ 10"/>
          <p:cNvCxnSpPr/>
          <p:nvPr/>
        </p:nvCxnSpPr>
        <p:spPr>
          <a:xfrm>
            <a:off x="3171766" y="2292850"/>
            <a:ext cx="183943" cy="180635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正方形/長方形 11"/>
          <p:cNvSpPr/>
          <p:nvPr/>
        </p:nvSpPr>
        <p:spPr>
          <a:xfrm>
            <a:off x="1331640" y="2490290"/>
            <a:ext cx="936104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直線矢印コネクタ 13"/>
          <p:cNvCxnSpPr/>
          <p:nvPr/>
        </p:nvCxnSpPr>
        <p:spPr>
          <a:xfrm flipV="1">
            <a:off x="1187624" y="3138362"/>
            <a:ext cx="432048" cy="509389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107504" y="3714426"/>
            <a:ext cx="270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Traps filled with D (50 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/>
              <a:t>m)</a:t>
            </a:r>
            <a:endParaRPr lang="en-US" dirty="0"/>
          </a:p>
        </p:txBody>
      </p:sp>
      <p:cxnSp>
        <p:nvCxnSpPr>
          <p:cNvPr id="17" name="直線矢印コネクタ 16"/>
          <p:cNvCxnSpPr/>
          <p:nvPr/>
        </p:nvCxnSpPr>
        <p:spPr>
          <a:xfrm flipH="1" flipV="1">
            <a:off x="2987824" y="3138362"/>
            <a:ext cx="461367" cy="485006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2807804" y="3647751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Empty traps</a:t>
            </a:r>
            <a:endParaRPr lang="en-US" dirty="0"/>
          </a:p>
        </p:txBody>
      </p:sp>
      <p:sp>
        <p:nvSpPr>
          <p:cNvPr id="20" name="右矢印 19"/>
          <p:cNvSpPr/>
          <p:nvPr/>
        </p:nvSpPr>
        <p:spPr>
          <a:xfrm>
            <a:off x="683568" y="2778322"/>
            <a:ext cx="504056" cy="432048"/>
          </a:xfrm>
          <a:prstGeom prst="rightArrow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23528" y="2408990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 plasma</a:t>
            </a:r>
            <a:endParaRPr lang="en-US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07504" y="413978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Front side</a:t>
            </a:r>
            <a:endParaRPr lang="en-US" i="1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987824" y="413978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Back side</a:t>
            </a:r>
            <a:endParaRPr lang="en-US" i="1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833575" y="1468436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200 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323527" y="5685625"/>
            <a:ext cx="82970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Position of main peak agreed by adjusting detrapping energy to ca. 1.8 eV.</a:t>
            </a:r>
          </a:p>
          <a:p>
            <a:r>
              <a:rPr lang="en-US" sz="2000" dirty="0" smtClean="0"/>
              <a:t>The absence of high temperature shoulder in measured spectrum was due to annealing  of defects at high temperatures (see next slide).</a:t>
            </a:r>
            <a:endParaRPr lang="en-US" sz="2000" dirty="0"/>
          </a:p>
        </p:txBody>
      </p:sp>
      <p:sp>
        <p:nvSpPr>
          <p:cNvPr id="47" name="スライド番号プレースホルダー 2"/>
          <p:cNvSpPr txBox="1">
            <a:spLocks/>
          </p:cNvSpPr>
          <p:nvPr/>
        </p:nvSpPr>
        <p:spPr>
          <a:xfrm>
            <a:off x="8666112" y="-27384"/>
            <a:ext cx="4423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2A15E19-6E01-40FF-9D14-162CE2E740BC}" type="slidenum">
              <a:rPr lang="ja-JP" altLang="en-US" sz="1800" b="1" smtClean="0">
                <a:solidFill>
                  <a:srgbClr val="008000"/>
                </a:solidFill>
                <a:latin typeface="+mj-lt"/>
              </a:rPr>
              <a:pPr/>
              <a:t>9</a:t>
            </a:fld>
            <a:endParaRPr lang="ja-JP" altLang="en-US" sz="1800" b="1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5327478" y="1331476"/>
            <a:ext cx="2903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Detrapping energy: 1.83 eV</a:t>
            </a:r>
            <a:endParaRPr lang="en-US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35496" y="868650"/>
            <a:ext cx="8208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(v) Simulation of TDS spectrum with TMAP4 code</a:t>
            </a:r>
            <a:endParaRPr lang="en-US" sz="2000" dirty="0">
              <a:solidFill>
                <a:srgbClr val="0000FF"/>
              </a:solidFill>
            </a:endParaRPr>
          </a:p>
        </p:txBody>
      </p:sp>
      <p:graphicFrame>
        <p:nvGraphicFramePr>
          <p:cNvPr id="34" name="オブジェクト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2170954"/>
              </p:ext>
            </p:extLst>
          </p:nvPr>
        </p:nvGraphicFramePr>
        <p:xfrm>
          <a:off x="4261019" y="1523466"/>
          <a:ext cx="5059397" cy="37057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5" name="ｸﾞﾗﾌ" r:id="rId3" imgW="4153814" imgH="2901696" progId="Origin50.Graph">
                  <p:embed/>
                </p:oleObj>
              </mc:Choice>
              <mc:Fallback>
                <p:oleObj name="ｸﾞﾗﾌ" r:id="rId3" imgW="4153814" imgH="2901696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1019" y="1523466"/>
                        <a:ext cx="5059397" cy="37057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テキスト ボックス 1"/>
          <p:cNvSpPr txBox="1"/>
          <p:nvPr/>
        </p:nvSpPr>
        <p:spPr>
          <a:xfrm>
            <a:off x="107504" y="4509120"/>
            <a:ext cx="4464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>
                <a:solidFill>
                  <a:srgbClr val="006600"/>
                </a:solidFill>
              </a:rPr>
              <a:t>Initial conditions for TMAP4 simulation corresponding to n-irradiated W (0.025 dpa) exposed to D plasma at 500 </a:t>
            </a:r>
            <a:r>
              <a:rPr lang="en-US" b="1" baseline="30000" dirty="0" smtClean="0">
                <a:solidFill>
                  <a:srgbClr val="006600"/>
                </a:solidFill>
              </a:rPr>
              <a:t>0</a:t>
            </a:r>
            <a:r>
              <a:rPr lang="en-US" b="1" dirty="0" smtClean="0">
                <a:solidFill>
                  <a:srgbClr val="006600"/>
                </a:solidFill>
              </a:rPr>
              <a:t>C.</a:t>
            </a:r>
            <a:endParaRPr lang="en-US" b="1" dirty="0">
              <a:solidFill>
                <a:srgbClr val="006600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937781" y="4931875"/>
            <a:ext cx="3682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>
                <a:solidFill>
                  <a:srgbClr val="006600"/>
                </a:solidFill>
              </a:rPr>
              <a:t>Simulation of TDS spectrum with TMAP4 code (linear scale)</a:t>
            </a:r>
            <a:endParaRPr lang="en-US" b="1" dirty="0">
              <a:solidFill>
                <a:srgbClr val="006600"/>
              </a:solidFill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35496" y="148570"/>
            <a:ext cx="89289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00" dirty="0" smtClean="0">
                <a:solidFill>
                  <a:srgbClr val="0000FF"/>
                </a:solidFill>
              </a:rPr>
              <a:t>3. </a:t>
            </a:r>
            <a:r>
              <a:rPr lang="en-US" altLang="ja-JP" sz="2200" dirty="0">
                <a:solidFill>
                  <a:srgbClr val="0000FF"/>
                </a:solidFill>
              </a:rPr>
              <a:t>Results and </a:t>
            </a:r>
            <a:r>
              <a:rPr lang="en-US" altLang="ja-JP" sz="2200" dirty="0" smtClean="0">
                <a:solidFill>
                  <a:srgbClr val="0000FF"/>
                </a:solidFill>
              </a:rPr>
              <a:t>Discussion (cont’d)</a:t>
            </a:r>
          </a:p>
          <a:p>
            <a:r>
              <a:rPr lang="en-US" altLang="ja-JP" sz="2200" dirty="0" smtClean="0">
                <a:solidFill>
                  <a:srgbClr val="0000FF"/>
                </a:solidFill>
              </a:rPr>
              <a:t>(1) Neutron irradiation and post-irradiation examinations</a:t>
            </a:r>
            <a:endParaRPr lang="en-US" altLang="ja-JP" sz="2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11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1180</TotalTime>
  <Words>2240</Words>
  <Application>Microsoft Office PowerPoint</Application>
  <PresentationFormat>On-screen Show (4:3)</PresentationFormat>
  <Paragraphs>202</Paragraphs>
  <Slides>16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Office ​​テーマ</vt:lpstr>
      <vt:lpstr>ｸﾞﾗﾌ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Tritium_YH</dc:creator>
  <cp:lastModifiedBy>Computer User</cp:lastModifiedBy>
  <cp:revision>109</cp:revision>
  <dcterms:created xsi:type="dcterms:W3CDTF">2012-10-03T07:19:01Z</dcterms:created>
  <dcterms:modified xsi:type="dcterms:W3CDTF">2012-10-11T19:32:30Z</dcterms:modified>
</cp:coreProperties>
</file>