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64" r:id="rId6"/>
    <p:sldId id="272" r:id="rId7"/>
    <p:sldId id="273" r:id="rId8"/>
    <p:sldId id="267" r:id="rId9"/>
    <p:sldId id="268" r:id="rId10"/>
    <p:sldId id="270" r:id="rId11"/>
    <p:sldId id="271" r:id="rId12"/>
    <p:sldId id="260" r:id="rId13"/>
    <p:sldId id="258" r:id="rId14"/>
    <p:sldId id="263" r:id="rId15"/>
    <p:sldId id="265" r:id="rId16"/>
    <p:sldId id="274" r:id="rId17"/>
    <p:sldId id="275" r:id="rId18"/>
    <p:sldId id="259" r:id="rId19"/>
    <p:sldId id="269" r:id="rId20"/>
    <p:sldId id="266" r:id="rId21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  <a:srgbClr val="00FFFF"/>
    <a:srgbClr val="66FF66"/>
    <a:srgbClr val="FF9933"/>
    <a:srgbClr val="33CC33"/>
    <a:srgbClr val="00FF00"/>
    <a:srgbClr val="CC0000"/>
    <a:srgbClr val="FFFFCC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98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4442E-47B2-47BC-A363-5E6DBAA53DBF}" type="datetimeFigureOut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A3D7E-87E4-4012-90E6-D88EDDBEEC1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456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7B73-9C40-4BA0-8AC0-2B85C3D347D6}" type="datetime1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004-66F1-4E22-B096-5C17B04E57D1}" type="datetime1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5C15-4B08-4B08-A65C-DE6391D851A8}" type="datetime1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895D-C313-4BE9-A555-FFD52D0D3FEE}" type="datetime1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04F7-2073-4DB8-A796-707DE3F719DA}" type="datetime1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890B-775B-41AD-8D7D-34E1E05A208B}" type="datetime1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6A23-26A2-473E-AA61-389A9F26590F}" type="datetime1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BBB4-7CE4-4ADB-8599-995F5E1B9F8C}" type="datetime1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D2A0-AB8B-4490-B067-386FA5C968EE}" type="datetime1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0" y="6623774"/>
            <a:ext cx="45384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IAEA FEC 2012 San Diego,</a:t>
            </a:r>
            <a:r>
              <a:rPr kumimoji="1" lang="en-US" altLang="ja-JP" sz="10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USA 8-13 Oct. 2012, EX/4-4, </a:t>
            </a:r>
            <a:r>
              <a:rPr kumimoji="1" lang="en-US" altLang="ja-JP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M. Kobayashi et al.</a:t>
            </a:r>
            <a:endParaRPr kumimoji="1" lang="ja-JP" alt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5D5-E70D-4C59-8770-C64C78E1E1C6}" type="datetime1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560-57FF-4946-BB53-AAF9E26BB5ED}" type="datetime1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4A99-9C57-4134-B0F3-2ACF367A06AE}" type="datetime1">
              <a:rPr kumimoji="1" lang="ja-JP" altLang="en-US" smtClean="0"/>
              <a:pPr/>
              <a:t>2012/10/9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55.png"/><Relationship Id="rId3" Type="http://schemas.openxmlformats.org/officeDocument/2006/relationships/image" Target="../media/image50.emf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54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53.png"/><Relationship Id="rId4" Type="http://schemas.openxmlformats.org/officeDocument/2006/relationships/image" Target="../media/image51.emf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w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wmf"/><Relationship Id="rId5" Type="http://schemas.openxmlformats.org/officeDocument/2006/relationships/image" Target="../media/image7.png"/><Relationship Id="rId4" Type="http://schemas.openxmlformats.org/officeDocument/2006/relationships/image" Target="../media/image6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9.emf"/><Relationship Id="rId3" Type="http://schemas.openxmlformats.org/officeDocument/2006/relationships/image" Target="../media/image10.wmf"/><Relationship Id="rId7" Type="http://schemas.openxmlformats.org/officeDocument/2006/relationships/image" Target="../media/image14.emf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image" Target="../media/image17.e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1563811"/>
            <a:ext cx="9906000" cy="8640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-113887" y="1561723"/>
            <a:ext cx="10134973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ja-JP" sz="2400" b="1" dirty="0">
                <a:latin typeface="Arial" pitchFamily="34" charset="0"/>
                <a:cs typeface="Arial" pitchFamily="34" charset="0"/>
              </a:rPr>
              <a:t>Control of 3D edge radiation structure with </a:t>
            </a:r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RMP </a:t>
            </a:r>
            <a:r>
              <a:rPr lang="en-US" altLang="ja-JP" sz="2400" b="1" dirty="0">
                <a:latin typeface="Arial" pitchFamily="34" charset="0"/>
                <a:cs typeface="Arial" pitchFamily="34" charset="0"/>
              </a:rPr>
              <a:t>fields applied to </a:t>
            </a:r>
            <a:r>
              <a:rPr lang="en-US" altLang="ja-JP" sz="2400" b="1" dirty="0" smtClean="0">
                <a:latin typeface="Arial" pitchFamily="34" charset="0"/>
                <a:cs typeface="Arial" pitchFamily="34" charset="0"/>
              </a:rPr>
              <a:t>stochastic </a:t>
            </a:r>
            <a:r>
              <a:rPr lang="en-US" altLang="ja-JP" sz="2400" b="1" dirty="0">
                <a:latin typeface="Arial" pitchFamily="34" charset="0"/>
                <a:cs typeface="Arial" pitchFamily="34" charset="0"/>
              </a:rPr>
              <a:t>layer and stabilization of radiative divertor plasma in LHD</a:t>
            </a:r>
            <a:endParaRPr lang="ja-JP" altLang="ja-JP" sz="2400" b="1" dirty="0"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ts val="1800"/>
              </a:lnSpc>
            </a:pPr>
            <a:r>
              <a:rPr lang="en-US" altLang="ja-JP" sz="2400" dirty="0">
                <a:latin typeface="Arial" pitchFamily="34" charset="0"/>
                <a:cs typeface="Arial" pitchFamily="34" charset="0"/>
              </a:rPr>
              <a:t> </a:t>
            </a:r>
            <a:endParaRPr lang="ja-JP" altLang="ja-JP" dirty="0">
              <a:latin typeface="Arial" pitchFamily="34" charset="0"/>
              <a:cs typeface="Arial" pitchFamily="34" charset="0"/>
            </a:endParaRPr>
          </a:p>
          <a:p>
            <a:pPr algn="ctr" hangingPunct="0"/>
            <a:endParaRPr lang="en-GB" altLang="ja-JP" dirty="0" smtClean="0">
              <a:latin typeface="Arial" pitchFamily="34" charset="0"/>
              <a:cs typeface="Arial" pitchFamily="34" charset="0"/>
            </a:endParaRPr>
          </a:p>
          <a:p>
            <a:pPr algn="ctr" hangingPunct="0"/>
            <a:endParaRPr lang="en-GB" altLang="ja-JP" dirty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GB" altLang="ja-JP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. Kobayashi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S. Masuzaki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I. Yamada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Y. Narushima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C. Suzuki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N. Tamura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B.J. Peterson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S. Morita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C.F. Dong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N. Ohno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S. Yoshimura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Y. Feng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M. Goto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K. Sato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T. Akiyama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K. Tanaka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altLang="ja-JP" dirty="0">
                <a:latin typeface="Arial" pitchFamily="34" charset="0"/>
                <a:cs typeface="Arial" pitchFamily="34" charset="0"/>
              </a:rPr>
              <a:t>, and the LHD experimental group</a:t>
            </a:r>
            <a:r>
              <a:rPr lang="en-GB" altLang="ja-JP" baseline="30000" dirty="0">
                <a:latin typeface="Arial" pitchFamily="34" charset="0"/>
                <a:cs typeface="Arial" pitchFamily="34" charset="0"/>
              </a:rPr>
              <a:t>1</a:t>
            </a:r>
            <a:endParaRPr lang="ja-JP" altLang="ja-JP" dirty="0"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ts val="1800"/>
              </a:lnSpc>
            </a:pPr>
            <a:r>
              <a:rPr lang="en-GB" altLang="ja-JP" dirty="0">
                <a:latin typeface="Arial" pitchFamily="34" charset="0"/>
                <a:cs typeface="Arial" pitchFamily="34" charset="0"/>
              </a:rPr>
              <a:t> </a:t>
            </a:r>
            <a:endParaRPr lang="en-GB" altLang="ja-JP" dirty="0" smtClean="0"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ts val="1800"/>
              </a:lnSpc>
            </a:pPr>
            <a:endParaRPr lang="ja-JP" altLang="ja-JP" dirty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altLang="ja-JP" i="1" baseline="30000" dirty="0" smtClean="0">
                <a:latin typeface="Arial" pitchFamily="34" charset="0"/>
                <a:cs typeface="Arial" pitchFamily="34" charset="0"/>
              </a:rPr>
              <a:t>	                  1</a:t>
            </a:r>
            <a:r>
              <a:rPr lang="en-GB" altLang="ja-JP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ja-JP" i="1" dirty="0">
                <a:latin typeface="Arial" pitchFamily="34" charset="0"/>
                <a:cs typeface="Arial" pitchFamily="34" charset="0"/>
              </a:rPr>
              <a:t>National Institute for Fusion Science, Toki 509-5292, Japan</a:t>
            </a:r>
            <a:endParaRPr lang="ja-JP" altLang="ja-JP" i="1" dirty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GB" altLang="ja-JP" i="1" baseline="30000" dirty="0" smtClean="0">
                <a:latin typeface="Arial" pitchFamily="34" charset="0"/>
                <a:cs typeface="Arial" pitchFamily="34" charset="0"/>
              </a:rPr>
              <a:t>	                  2</a:t>
            </a:r>
            <a:r>
              <a:rPr lang="en-GB" altLang="ja-JP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ja-JP" i="1" dirty="0">
                <a:latin typeface="Arial" pitchFamily="34" charset="0"/>
                <a:cs typeface="Arial" pitchFamily="34" charset="0"/>
              </a:rPr>
              <a:t>Nagoya University, Nagoya 464-8603, Japan</a:t>
            </a:r>
            <a:endParaRPr lang="ja-JP" altLang="ja-JP" i="1" dirty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GB" altLang="ja-JP" i="1" baseline="30000" dirty="0" smtClean="0">
                <a:latin typeface="Arial" pitchFamily="34" charset="0"/>
                <a:cs typeface="Arial" pitchFamily="34" charset="0"/>
              </a:rPr>
              <a:t>	                  3</a:t>
            </a:r>
            <a:r>
              <a:rPr lang="en-GB" altLang="ja-JP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ja-JP" i="1" dirty="0">
                <a:latin typeface="Arial" pitchFamily="34" charset="0"/>
                <a:cs typeface="Arial" pitchFamily="34" charset="0"/>
              </a:rPr>
              <a:t>Max-Planck-Institute fuer Plasmaphysik, D-17491 Greifswald, Germany </a:t>
            </a:r>
            <a:endParaRPr lang="ja-JP" altLang="ja-JP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47983" y="118445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EX/4-4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78719" y="11209"/>
            <a:ext cx="5218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b="1" dirty="0" smtClean="0">
                <a:latin typeface="Arial" pitchFamily="34" charset="0"/>
                <a:cs typeface="Arial" pitchFamily="34" charset="0"/>
              </a:rPr>
              <a:t>24</a:t>
            </a:r>
            <a:r>
              <a:rPr kumimoji="1" lang="en-US" altLang="ja-JP" sz="1600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kumimoji="1" lang="en-US" altLang="ja-JP" sz="1600" b="1" dirty="0" smtClean="0">
                <a:latin typeface="Arial" pitchFamily="34" charset="0"/>
                <a:cs typeface="Arial" pitchFamily="34" charset="0"/>
              </a:rPr>
              <a:t> IAEA Fusion Energy Conference – IAEA CN-197</a:t>
            </a:r>
          </a:p>
          <a:p>
            <a:pPr algn="r"/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San Diego, USA 8-13 Oct.</a:t>
            </a:r>
            <a:endParaRPr kumimoji="1" lang="ja-JP" alt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D:\2012fy\3_Conf_Presen\20121008-13_IAEA\presentation\fig\web_p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048" y="0"/>
            <a:ext cx="4520952" cy="10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34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906000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2231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Realization of RMP assisted RD depends on RMP strength &amp; radial location of island with respect to LCFS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69" name="グループ化 7168"/>
          <p:cNvGrpSpPr/>
          <p:nvPr/>
        </p:nvGrpSpPr>
        <p:grpSpPr>
          <a:xfrm>
            <a:off x="5313040" y="828818"/>
            <a:ext cx="4592960" cy="3285248"/>
            <a:chOff x="5313040" y="908720"/>
            <a:chExt cx="4592960" cy="3285248"/>
          </a:xfrm>
        </p:grpSpPr>
        <p:pic>
          <p:nvPicPr>
            <p:cNvPr id="7180" name="Picture 1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1971"/>
            <a:stretch/>
          </p:blipFill>
          <p:spPr bwMode="auto">
            <a:xfrm>
              <a:off x="5313040" y="2284434"/>
              <a:ext cx="3749918" cy="1909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" name="直線コネクタ 21"/>
            <p:cNvCxnSpPr/>
            <p:nvPr/>
          </p:nvCxnSpPr>
          <p:spPr>
            <a:xfrm>
              <a:off x="7016404" y="2876236"/>
              <a:ext cx="612000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85" name="Picture 1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000" r="7735" b="17029"/>
            <a:stretch/>
          </p:blipFill>
          <p:spPr bwMode="auto">
            <a:xfrm>
              <a:off x="5313040" y="908720"/>
              <a:ext cx="3649471" cy="1457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直線コネクタ 25"/>
            <p:cNvCxnSpPr/>
            <p:nvPr/>
          </p:nvCxnSpPr>
          <p:spPr>
            <a:xfrm>
              <a:off x="6852367" y="1856648"/>
              <a:ext cx="972000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81718625"/>
                </p:ext>
              </p:extLst>
            </p:nvPr>
          </p:nvGraphicFramePr>
          <p:xfrm>
            <a:off x="6110630" y="2033728"/>
            <a:ext cx="1301750" cy="287337"/>
          </p:xfrm>
          <a:graphic>
            <a:graphicData uri="http://schemas.openxmlformats.org/presentationml/2006/ole">
              <p:oleObj spid="_x0000_s11067" name="数式" r:id="rId5" imgW="1205977" imgH="266584" progId="Equation.3">
                <p:embed/>
              </p:oleObj>
            </a:graphicData>
          </a:graphic>
        </p:graphicFrame>
        <p:graphicFrame>
          <p:nvGraphicFramePr>
            <p:cNvPr id="23" name="オブジェクト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94164937"/>
                </p:ext>
              </p:extLst>
            </p:nvPr>
          </p:nvGraphicFramePr>
          <p:xfrm>
            <a:off x="6062663" y="3402013"/>
            <a:ext cx="1397000" cy="287337"/>
          </p:xfrm>
          <a:graphic>
            <a:graphicData uri="http://schemas.openxmlformats.org/presentationml/2006/ole">
              <p:oleObj spid="_x0000_s11068" name="数式" r:id="rId6" imgW="1294838" imgH="266584" progId="Equation.3">
                <p:embed/>
              </p:oleObj>
            </a:graphicData>
          </a:graphic>
        </p:graphicFrame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81158145"/>
                </p:ext>
              </p:extLst>
            </p:nvPr>
          </p:nvGraphicFramePr>
          <p:xfrm>
            <a:off x="7127795" y="2897824"/>
            <a:ext cx="396875" cy="246062"/>
          </p:xfrm>
          <a:graphic>
            <a:graphicData uri="http://schemas.openxmlformats.org/presentationml/2006/ole">
              <p:oleObj spid="_x0000_s11069" name="数式" r:id="rId7" imgW="368300" imgH="228600" progId="Equation.3">
                <p:embed/>
              </p:oleObj>
            </a:graphicData>
          </a:graphic>
        </p:graphicFrame>
        <p:graphicFrame>
          <p:nvGraphicFramePr>
            <p:cNvPr id="25" name="オブジェクト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56905907"/>
                </p:ext>
              </p:extLst>
            </p:nvPr>
          </p:nvGraphicFramePr>
          <p:xfrm>
            <a:off x="7190750" y="1853916"/>
            <a:ext cx="396875" cy="246062"/>
          </p:xfrm>
          <a:graphic>
            <a:graphicData uri="http://schemas.openxmlformats.org/presentationml/2006/ole">
              <p:oleObj spid="_x0000_s11070" name="数式" r:id="rId8" imgW="368300" imgH="228600" progId="Equation.3">
                <p:embed/>
              </p:oleObj>
            </a:graphicData>
          </a:graphic>
        </p:graphicFrame>
        <p:sp>
          <p:nvSpPr>
            <p:cNvPr id="28" name="テキスト ボックス 27"/>
            <p:cNvSpPr txBox="1"/>
            <p:nvPr/>
          </p:nvSpPr>
          <p:spPr>
            <a:xfrm>
              <a:off x="7850543" y="934648"/>
              <a:ext cx="1002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Stable RD</a:t>
              </a:r>
              <a:endParaRPr kumimoji="1" lang="ja-JP" alt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7202500" y="2288928"/>
              <a:ext cx="1648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Radiation collapse</a:t>
              </a:r>
              <a:endParaRPr kumimoji="1" lang="ja-JP" alt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974618" y="2580175"/>
              <a:ext cx="1931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 </a:t>
              </a:r>
              <a:r>
                <a:rPr kumimoji="1" lang="en-US" altLang="ja-JP" sz="1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kumimoji="1" lang="en-US" altLang="ja-JP" sz="1400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kumimoji="1" lang="en-US" altLang="ja-JP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flattening due to plasma healing</a:t>
              </a:r>
              <a:endParaRPr kumimoji="1" lang="ja-JP" alt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H="1">
              <a:off x="7649957" y="2717596"/>
              <a:ext cx="360000" cy="0"/>
            </a:xfrm>
            <a:prstGeom prst="straightConnector1">
              <a:avLst/>
            </a:prstGeom>
            <a:ln w="1905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73" name="直線矢印コネクタ 7172"/>
          <p:cNvCxnSpPr>
            <a:stCxn id="7171" idx="5"/>
          </p:cNvCxnSpPr>
          <p:nvPr/>
        </p:nvCxnSpPr>
        <p:spPr>
          <a:xfrm>
            <a:off x="2257383" y="2452244"/>
            <a:ext cx="2983649" cy="4727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42" idx="6"/>
          </p:cNvCxnSpPr>
          <p:nvPr/>
        </p:nvCxnSpPr>
        <p:spPr>
          <a:xfrm flipV="1">
            <a:off x="3180793" y="1844824"/>
            <a:ext cx="2060239" cy="406695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グループ化 100"/>
          <p:cNvGrpSpPr/>
          <p:nvPr/>
        </p:nvGrpSpPr>
        <p:grpSpPr>
          <a:xfrm>
            <a:off x="5485202" y="4919638"/>
            <a:ext cx="4096169" cy="1584448"/>
            <a:chOff x="5485202" y="4919638"/>
            <a:chExt cx="4096169" cy="1584448"/>
          </a:xfrm>
        </p:grpSpPr>
        <p:pic>
          <p:nvPicPr>
            <p:cNvPr id="7272" name="Picture 10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067" t="32774" r="4266" b="50707"/>
            <a:stretch/>
          </p:blipFill>
          <p:spPr bwMode="auto">
            <a:xfrm>
              <a:off x="5485202" y="4919638"/>
              <a:ext cx="4091597" cy="794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83" name="Picture 11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377" t="49334" r="3934" b="33835"/>
            <a:stretch/>
          </p:blipFill>
          <p:spPr bwMode="auto">
            <a:xfrm>
              <a:off x="5488517" y="5713511"/>
              <a:ext cx="4092854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円/楕円 40"/>
            <p:cNvSpPr/>
            <p:nvPr/>
          </p:nvSpPr>
          <p:spPr>
            <a:xfrm>
              <a:off x="6582497" y="5335363"/>
              <a:ext cx="1750827" cy="936104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6756789" y="5156739"/>
              <a:ext cx="1756372" cy="733330"/>
            </a:xfrm>
            <a:custGeom>
              <a:avLst/>
              <a:gdLst>
                <a:gd name="connsiteX0" fmla="*/ 135802 w 1756372"/>
                <a:gd name="connsiteY0" fmla="*/ 194649 h 733330"/>
                <a:gd name="connsiteX1" fmla="*/ 371192 w 1756372"/>
                <a:gd name="connsiteY1" fmla="*/ 72427 h 733330"/>
                <a:gd name="connsiteX2" fmla="*/ 611109 w 1756372"/>
                <a:gd name="connsiteY2" fmla="*/ 13580 h 733330"/>
                <a:gd name="connsiteX3" fmla="*/ 805758 w 1756372"/>
                <a:gd name="connsiteY3" fmla="*/ 0 h 733330"/>
                <a:gd name="connsiteX4" fmla="*/ 955141 w 1756372"/>
                <a:gd name="connsiteY4" fmla="*/ 18106 h 733330"/>
                <a:gd name="connsiteX5" fmla="*/ 1081889 w 1756372"/>
                <a:gd name="connsiteY5" fmla="*/ 40740 h 733330"/>
                <a:gd name="connsiteX6" fmla="*/ 1195057 w 1756372"/>
                <a:gd name="connsiteY6" fmla="*/ 76954 h 733330"/>
                <a:gd name="connsiteX7" fmla="*/ 1430448 w 1756372"/>
                <a:gd name="connsiteY7" fmla="*/ 172015 h 733330"/>
                <a:gd name="connsiteX8" fmla="*/ 1575303 w 1756372"/>
                <a:gd name="connsiteY8" fmla="*/ 271604 h 733330"/>
                <a:gd name="connsiteX9" fmla="*/ 1702051 w 1756372"/>
                <a:gd name="connsiteY9" fmla="*/ 380245 h 733330"/>
                <a:gd name="connsiteX10" fmla="*/ 1738265 w 1756372"/>
                <a:gd name="connsiteY10" fmla="*/ 452673 h 733330"/>
                <a:gd name="connsiteX11" fmla="*/ 1756372 w 1756372"/>
                <a:gd name="connsiteY11" fmla="*/ 547734 h 733330"/>
                <a:gd name="connsiteX12" fmla="*/ 1634150 w 1756372"/>
                <a:gd name="connsiteY12" fmla="*/ 538681 h 733330"/>
                <a:gd name="connsiteX13" fmla="*/ 1625097 w 1756372"/>
                <a:gd name="connsiteY13" fmla="*/ 574895 h 733330"/>
                <a:gd name="connsiteX14" fmla="*/ 1616044 w 1756372"/>
                <a:gd name="connsiteY14" fmla="*/ 633742 h 733330"/>
                <a:gd name="connsiteX15" fmla="*/ 1597937 w 1756372"/>
                <a:gd name="connsiteY15" fmla="*/ 701643 h 733330"/>
                <a:gd name="connsiteX16" fmla="*/ 1548143 w 1756372"/>
                <a:gd name="connsiteY16" fmla="*/ 733330 h 733330"/>
                <a:gd name="connsiteX17" fmla="*/ 1539089 w 1756372"/>
                <a:gd name="connsiteY17" fmla="*/ 665429 h 733330"/>
                <a:gd name="connsiteX18" fmla="*/ 1516455 w 1756372"/>
                <a:gd name="connsiteY18" fmla="*/ 529627 h 733330"/>
                <a:gd name="connsiteX19" fmla="*/ 1394234 w 1756372"/>
                <a:gd name="connsiteY19" fmla="*/ 416459 h 733330"/>
                <a:gd name="connsiteX20" fmla="*/ 1213164 w 1756372"/>
                <a:gd name="connsiteY20" fmla="*/ 312344 h 733330"/>
                <a:gd name="connsiteX21" fmla="*/ 977774 w 1756372"/>
                <a:gd name="connsiteY21" fmla="*/ 253497 h 733330"/>
                <a:gd name="connsiteX22" fmla="*/ 688063 w 1756372"/>
                <a:gd name="connsiteY22" fmla="*/ 217283 h 733330"/>
                <a:gd name="connsiteX23" fmla="*/ 384772 w 1756372"/>
                <a:gd name="connsiteY23" fmla="*/ 248970 h 733330"/>
                <a:gd name="connsiteX24" fmla="*/ 167489 w 1756372"/>
                <a:gd name="connsiteY24" fmla="*/ 312344 h 733330"/>
                <a:gd name="connsiteX25" fmla="*/ 76954 w 1756372"/>
                <a:gd name="connsiteY25" fmla="*/ 362138 h 733330"/>
                <a:gd name="connsiteX26" fmla="*/ 0 w 1756372"/>
                <a:gd name="connsiteY26" fmla="*/ 362138 h 733330"/>
                <a:gd name="connsiteX27" fmla="*/ 31687 w 1756372"/>
                <a:gd name="connsiteY27" fmla="*/ 271604 h 733330"/>
                <a:gd name="connsiteX28" fmla="*/ 135802 w 1756372"/>
                <a:gd name="connsiteY28" fmla="*/ 194649 h 73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6372" h="733330">
                  <a:moveTo>
                    <a:pt x="135802" y="194649"/>
                  </a:moveTo>
                  <a:lnTo>
                    <a:pt x="371192" y="72427"/>
                  </a:lnTo>
                  <a:lnTo>
                    <a:pt x="611109" y="13580"/>
                  </a:lnTo>
                  <a:lnTo>
                    <a:pt x="805758" y="0"/>
                  </a:lnTo>
                  <a:lnTo>
                    <a:pt x="955141" y="18106"/>
                  </a:lnTo>
                  <a:lnTo>
                    <a:pt x="1081889" y="40740"/>
                  </a:lnTo>
                  <a:lnTo>
                    <a:pt x="1195057" y="76954"/>
                  </a:lnTo>
                  <a:lnTo>
                    <a:pt x="1430448" y="172015"/>
                  </a:lnTo>
                  <a:lnTo>
                    <a:pt x="1575303" y="271604"/>
                  </a:lnTo>
                  <a:lnTo>
                    <a:pt x="1702051" y="380245"/>
                  </a:lnTo>
                  <a:lnTo>
                    <a:pt x="1738265" y="452673"/>
                  </a:lnTo>
                  <a:lnTo>
                    <a:pt x="1756372" y="547734"/>
                  </a:lnTo>
                  <a:lnTo>
                    <a:pt x="1634150" y="538681"/>
                  </a:lnTo>
                  <a:lnTo>
                    <a:pt x="1625097" y="574895"/>
                  </a:lnTo>
                  <a:lnTo>
                    <a:pt x="1616044" y="633742"/>
                  </a:lnTo>
                  <a:lnTo>
                    <a:pt x="1597937" y="701643"/>
                  </a:lnTo>
                  <a:lnTo>
                    <a:pt x="1548143" y="733330"/>
                  </a:lnTo>
                  <a:lnTo>
                    <a:pt x="1539089" y="665429"/>
                  </a:lnTo>
                  <a:lnTo>
                    <a:pt x="1516455" y="529627"/>
                  </a:lnTo>
                  <a:lnTo>
                    <a:pt x="1394234" y="416459"/>
                  </a:lnTo>
                  <a:lnTo>
                    <a:pt x="1213164" y="312344"/>
                  </a:lnTo>
                  <a:lnTo>
                    <a:pt x="977774" y="253497"/>
                  </a:lnTo>
                  <a:lnTo>
                    <a:pt x="688063" y="217283"/>
                  </a:lnTo>
                  <a:lnTo>
                    <a:pt x="384772" y="248970"/>
                  </a:lnTo>
                  <a:lnTo>
                    <a:pt x="167489" y="312344"/>
                  </a:lnTo>
                  <a:lnTo>
                    <a:pt x="76954" y="362138"/>
                  </a:lnTo>
                  <a:lnTo>
                    <a:pt x="0" y="362138"/>
                  </a:lnTo>
                  <a:lnTo>
                    <a:pt x="31687" y="271604"/>
                  </a:lnTo>
                  <a:lnTo>
                    <a:pt x="135802" y="194649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8338477" y="5641503"/>
              <a:ext cx="144016" cy="7200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6490089" y="5714776"/>
              <a:ext cx="1935956" cy="560785"/>
            </a:xfrm>
            <a:custGeom>
              <a:avLst/>
              <a:gdLst>
                <a:gd name="connsiteX0" fmla="*/ 0 w 1935956"/>
                <a:gd name="connsiteY0" fmla="*/ 0 h 560785"/>
                <a:gd name="connsiteX1" fmla="*/ 11906 w 1935956"/>
                <a:gd name="connsiteY1" fmla="*/ 85725 h 560785"/>
                <a:gd name="connsiteX2" fmla="*/ 38100 w 1935956"/>
                <a:gd name="connsiteY2" fmla="*/ 138113 h 560785"/>
                <a:gd name="connsiteX3" fmla="*/ 66675 w 1935956"/>
                <a:gd name="connsiteY3" fmla="*/ 185738 h 560785"/>
                <a:gd name="connsiteX4" fmla="*/ 109538 w 1935956"/>
                <a:gd name="connsiteY4" fmla="*/ 242888 h 560785"/>
                <a:gd name="connsiteX5" fmla="*/ 159544 w 1935956"/>
                <a:gd name="connsiteY5" fmla="*/ 297657 h 560785"/>
                <a:gd name="connsiteX6" fmla="*/ 228600 w 1935956"/>
                <a:gd name="connsiteY6" fmla="*/ 350044 h 560785"/>
                <a:gd name="connsiteX7" fmla="*/ 304800 w 1935956"/>
                <a:gd name="connsiteY7" fmla="*/ 402432 h 560785"/>
                <a:gd name="connsiteX8" fmla="*/ 385763 w 1935956"/>
                <a:gd name="connsiteY8" fmla="*/ 450057 h 560785"/>
                <a:gd name="connsiteX9" fmla="*/ 447675 w 1935956"/>
                <a:gd name="connsiteY9" fmla="*/ 476250 h 560785"/>
                <a:gd name="connsiteX10" fmla="*/ 538163 w 1935956"/>
                <a:gd name="connsiteY10" fmla="*/ 509588 h 560785"/>
                <a:gd name="connsiteX11" fmla="*/ 681038 w 1935956"/>
                <a:gd name="connsiteY11" fmla="*/ 545307 h 560785"/>
                <a:gd name="connsiteX12" fmla="*/ 759619 w 1935956"/>
                <a:gd name="connsiteY12" fmla="*/ 552450 h 560785"/>
                <a:gd name="connsiteX13" fmla="*/ 871538 w 1935956"/>
                <a:gd name="connsiteY13" fmla="*/ 557213 h 560785"/>
                <a:gd name="connsiteX14" fmla="*/ 995363 w 1935956"/>
                <a:gd name="connsiteY14" fmla="*/ 559594 h 560785"/>
                <a:gd name="connsiteX15" fmla="*/ 1102519 w 1935956"/>
                <a:gd name="connsiteY15" fmla="*/ 550069 h 560785"/>
                <a:gd name="connsiteX16" fmla="*/ 1233488 w 1935956"/>
                <a:gd name="connsiteY16" fmla="*/ 528638 h 560785"/>
                <a:gd name="connsiteX17" fmla="*/ 1343025 w 1935956"/>
                <a:gd name="connsiteY17" fmla="*/ 500063 h 560785"/>
                <a:gd name="connsiteX18" fmla="*/ 1447800 w 1935956"/>
                <a:gd name="connsiteY18" fmla="*/ 459582 h 560785"/>
                <a:gd name="connsiteX19" fmla="*/ 1578769 w 1935956"/>
                <a:gd name="connsiteY19" fmla="*/ 404813 h 560785"/>
                <a:gd name="connsiteX20" fmla="*/ 1683544 w 1935956"/>
                <a:gd name="connsiteY20" fmla="*/ 335757 h 560785"/>
                <a:gd name="connsiteX21" fmla="*/ 1776413 w 1935956"/>
                <a:gd name="connsiteY21" fmla="*/ 266700 h 560785"/>
                <a:gd name="connsiteX22" fmla="*/ 1847850 w 1935956"/>
                <a:gd name="connsiteY22" fmla="*/ 192882 h 560785"/>
                <a:gd name="connsiteX23" fmla="*/ 1905000 w 1935956"/>
                <a:gd name="connsiteY23" fmla="*/ 111919 h 560785"/>
                <a:gd name="connsiteX24" fmla="*/ 1926431 w 1935956"/>
                <a:gd name="connsiteY24" fmla="*/ 76200 h 560785"/>
                <a:gd name="connsiteX25" fmla="*/ 1931194 w 1935956"/>
                <a:gd name="connsiteY25" fmla="*/ 42863 h 560785"/>
                <a:gd name="connsiteX26" fmla="*/ 1935956 w 1935956"/>
                <a:gd name="connsiteY26" fmla="*/ 2382 h 56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35956" h="560785">
                  <a:moveTo>
                    <a:pt x="0" y="0"/>
                  </a:moveTo>
                  <a:cubicBezTo>
                    <a:pt x="2778" y="31353"/>
                    <a:pt x="5556" y="62706"/>
                    <a:pt x="11906" y="85725"/>
                  </a:cubicBezTo>
                  <a:cubicBezTo>
                    <a:pt x="18256" y="108744"/>
                    <a:pt x="28972" y="121444"/>
                    <a:pt x="38100" y="138113"/>
                  </a:cubicBezTo>
                  <a:cubicBezTo>
                    <a:pt x="47228" y="154782"/>
                    <a:pt x="54769" y="168276"/>
                    <a:pt x="66675" y="185738"/>
                  </a:cubicBezTo>
                  <a:cubicBezTo>
                    <a:pt x="78581" y="203201"/>
                    <a:pt x="94060" y="224235"/>
                    <a:pt x="109538" y="242888"/>
                  </a:cubicBezTo>
                  <a:cubicBezTo>
                    <a:pt x="125016" y="261541"/>
                    <a:pt x="139700" y="279798"/>
                    <a:pt x="159544" y="297657"/>
                  </a:cubicBezTo>
                  <a:cubicBezTo>
                    <a:pt x="179388" y="315516"/>
                    <a:pt x="204391" y="332581"/>
                    <a:pt x="228600" y="350044"/>
                  </a:cubicBezTo>
                  <a:cubicBezTo>
                    <a:pt x="252809" y="367507"/>
                    <a:pt x="278606" y="385763"/>
                    <a:pt x="304800" y="402432"/>
                  </a:cubicBezTo>
                  <a:cubicBezTo>
                    <a:pt x="330994" y="419101"/>
                    <a:pt x="361951" y="437754"/>
                    <a:pt x="385763" y="450057"/>
                  </a:cubicBezTo>
                  <a:cubicBezTo>
                    <a:pt x="409575" y="462360"/>
                    <a:pt x="422275" y="466328"/>
                    <a:pt x="447675" y="476250"/>
                  </a:cubicBezTo>
                  <a:cubicBezTo>
                    <a:pt x="473075" y="486172"/>
                    <a:pt x="499269" y="498079"/>
                    <a:pt x="538163" y="509588"/>
                  </a:cubicBezTo>
                  <a:cubicBezTo>
                    <a:pt x="577057" y="521097"/>
                    <a:pt x="644129" y="538163"/>
                    <a:pt x="681038" y="545307"/>
                  </a:cubicBezTo>
                  <a:cubicBezTo>
                    <a:pt x="717947" y="552451"/>
                    <a:pt x="727869" y="550466"/>
                    <a:pt x="759619" y="552450"/>
                  </a:cubicBezTo>
                  <a:cubicBezTo>
                    <a:pt x="791369" y="554434"/>
                    <a:pt x="832247" y="556022"/>
                    <a:pt x="871538" y="557213"/>
                  </a:cubicBezTo>
                  <a:cubicBezTo>
                    <a:pt x="910829" y="558404"/>
                    <a:pt x="956866" y="560785"/>
                    <a:pt x="995363" y="559594"/>
                  </a:cubicBezTo>
                  <a:cubicBezTo>
                    <a:pt x="1033860" y="558403"/>
                    <a:pt x="1062832" y="555228"/>
                    <a:pt x="1102519" y="550069"/>
                  </a:cubicBezTo>
                  <a:cubicBezTo>
                    <a:pt x="1142206" y="544910"/>
                    <a:pt x="1193404" y="536972"/>
                    <a:pt x="1233488" y="528638"/>
                  </a:cubicBezTo>
                  <a:cubicBezTo>
                    <a:pt x="1273572" y="520304"/>
                    <a:pt x="1307306" y="511572"/>
                    <a:pt x="1343025" y="500063"/>
                  </a:cubicBezTo>
                  <a:cubicBezTo>
                    <a:pt x="1378744" y="488554"/>
                    <a:pt x="1408509" y="475457"/>
                    <a:pt x="1447800" y="459582"/>
                  </a:cubicBezTo>
                  <a:cubicBezTo>
                    <a:pt x="1487091" y="443707"/>
                    <a:pt x="1539478" y="425450"/>
                    <a:pt x="1578769" y="404813"/>
                  </a:cubicBezTo>
                  <a:cubicBezTo>
                    <a:pt x="1618060" y="384176"/>
                    <a:pt x="1650603" y="358776"/>
                    <a:pt x="1683544" y="335757"/>
                  </a:cubicBezTo>
                  <a:cubicBezTo>
                    <a:pt x="1716485" y="312738"/>
                    <a:pt x="1749029" y="290512"/>
                    <a:pt x="1776413" y="266700"/>
                  </a:cubicBezTo>
                  <a:cubicBezTo>
                    <a:pt x="1803797" y="242888"/>
                    <a:pt x="1826419" y="218679"/>
                    <a:pt x="1847850" y="192882"/>
                  </a:cubicBezTo>
                  <a:cubicBezTo>
                    <a:pt x="1869281" y="167085"/>
                    <a:pt x="1891903" y="131366"/>
                    <a:pt x="1905000" y="111919"/>
                  </a:cubicBezTo>
                  <a:cubicBezTo>
                    <a:pt x="1918097" y="92472"/>
                    <a:pt x="1922065" y="87709"/>
                    <a:pt x="1926431" y="76200"/>
                  </a:cubicBezTo>
                  <a:cubicBezTo>
                    <a:pt x="1930797" y="64691"/>
                    <a:pt x="1929607" y="55166"/>
                    <a:pt x="1931194" y="42863"/>
                  </a:cubicBezTo>
                  <a:cubicBezTo>
                    <a:pt x="1932781" y="30560"/>
                    <a:pt x="1934368" y="16471"/>
                    <a:pt x="1935956" y="2382"/>
                  </a:cubicBezTo>
                </a:path>
              </a:pathLst>
            </a:cu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6580577" y="5153992"/>
              <a:ext cx="1969293" cy="548878"/>
            </a:xfrm>
            <a:custGeom>
              <a:avLst/>
              <a:gdLst>
                <a:gd name="connsiteX0" fmla="*/ 0 w 1969293"/>
                <a:gd name="connsiteY0" fmla="*/ 546497 h 548878"/>
                <a:gd name="connsiteX1" fmla="*/ 35718 w 1969293"/>
                <a:gd name="connsiteY1" fmla="*/ 448866 h 548878"/>
                <a:gd name="connsiteX2" fmla="*/ 71437 w 1969293"/>
                <a:gd name="connsiteY2" fmla="*/ 379809 h 548878"/>
                <a:gd name="connsiteX3" fmla="*/ 114300 w 1969293"/>
                <a:gd name="connsiteY3" fmla="*/ 315516 h 548878"/>
                <a:gd name="connsiteX4" fmla="*/ 159543 w 1969293"/>
                <a:gd name="connsiteY4" fmla="*/ 263128 h 548878"/>
                <a:gd name="connsiteX5" fmla="*/ 226218 w 1969293"/>
                <a:gd name="connsiteY5" fmla="*/ 208359 h 548878"/>
                <a:gd name="connsiteX6" fmla="*/ 309562 w 1969293"/>
                <a:gd name="connsiteY6" fmla="*/ 153591 h 548878"/>
                <a:gd name="connsiteX7" fmla="*/ 414337 w 1969293"/>
                <a:gd name="connsiteY7" fmla="*/ 101203 h 548878"/>
                <a:gd name="connsiteX8" fmla="*/ 492918 w 1969293"/>
                <a:gd name="connsiteY8" fmla="*/ 67866 h 548878"/>
                <a:gd name="connsiteX9" fmla="*/ 581025 w 1969293"/>
                <a:gd name="connsiteY9" fmla="*/ 36909 h 548878"/>
                <a:gd name="connsiteX10" fmla="*/ 721518 w 1969293"/>
                <a:gd name="connsiteY10" fmla="*/ 10716 h 548878"/>
                <a:gd name="connsiteX11" fmla="*/ 819150 w 1969293"/>
                <a:gd name="connsiteY11" fmla="*/ 3572 h 548878"/>
                <a:gd name="connsiteX12" fmla="*/ 950118 w 1969293"/>
                <a:gd name="connsiteY12" fmla="*/ 1191 h 548878"/>
                <a:gd name="connsiteX13" fmla="*/ 1083468 w 1969293"/>
                <a:gd name="connsiteY13" fmla="*/ 10716 h 548878"/>
                <a:gd name="connsiteX14" fmla="*/ 1200150 w 1969293"/>
                <a:gd name="connsiteY14" fmla="*/ 32147 h 548878"/>
                <a:gd name="connsiteX15" fmla="*/ 1295400 w 1969293"/>
                <a:gd name="connsiteY15" fmla="*/ 58341 h 548878"/>
                <a:gd name="connsiteX16" fmla="*/ 1419225 w 1969293"/>
                <a:gd name="connsiteY16" fmla="*/ 98822 h 548878"/>
                <a:gd name="connsiteX17" fmla="*/ 1500187 w 1969293"/>
                <a:gd name="connsiteY17" fmla="*/ 129778 h 548878"/>
                <a:gd name="connsiteX18" fmla="*/ 1609725 w 1969293"/>
                <a:gd name="connsiteY18" fmla="*/ 182166 h 548878"/>
                <a:gd name="connsiteX19" fmla="*/ 1712118 w 1969293"/>
                <a:gd name="connsiteY19" fmla="*/ 236934 h 548878"/>
                <a:gd name="connsiteX20" fmla="*/ 1783556 w 1969293"/>
                <a:gd name="connsiteY20" fmla="*/ 291703 h 548878"/>
                <a:gd name="connsiteX21" fmla="*/ 1864518 w 1969293"/>
                <a:gd name="connsiteY21" fmla="*/ 358378 h 548878"/>
                <a:gd name="connsiteX22" fmla="*/ 1914525 w 1969293"/>
                <a:gd name="connsiteY22" fmla="*/ 422672 h 548878"/>
                <a:gd name="connsiteX23" fmla="*/ 1952625 w 1969293"/>
                <a:gd name="connsiteY23" fmla="*/ 494109 h 548878"/>
                <a:gd name="connsiteX24" fmla="*/ 1969293 w 1969293"/>
                <a:gd name="connsiteY24" fmla="*/ 548878 h 5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69293" h="548878">
                  <a:moveTo>
                    <a:pt x="0" y="546497"/>
                  </a:moveTo>
                  <a:cubicBezTo>
                    <a:pt x="11906" y="511572"/>
                    <a:pt x="23812" y="476647"/>
                    <a:pt x="35718" y="448866"/>
                  </a:cubicBezTo>
                  <a:cubicBezTo>
                    <a:pt x="47624" y="421085"/>
                    <a:pt x="58340" y="402034"/>
                    <a:pt x="71437" y="379809"/>
                  </a:cubicBezTo>
                  <a:cubicBezTo>
                    <a:pt x="84534" y="357584"/>
                    <a:pt x="99616" y="334963"/>
                    <a:pt x="114300" y="315516"/>
                  </a:cubicBezTo>
                  <a:cubicBezTo>
                    <a:pt x="128984" y="296069"/>
                    <a:pt x="140890" y="280987"/>
                    <a:pt x="159543" y="263128"/>
                  </a:cubicBezTo>
                  <a:cubicBezTo>
                    <a:pt x="178196" y="245269"/>
                    <a:pt x="201215" y="226615"/>
                    <a:pt x="226218" y="208359"/>
                  </a:cubicBezTo>
                  <a:cubicBezTo>
                    <a:pt x="251221" y="190103"/>
                    <a:pt x="278209" y="171450"/>
                    <a:pt x="309562" y="153591"/>
                  </a:cubicBezTo>
                  <a:cubicBezTo>
                    <a:pt x="340915" y="135732"/>
                    <a:pt x="383778" y="115490"/>
                    <a:pt x="414337" y="101203"/>
                  </a:cubicBezTo>
                  <a:cubicBezTo>
                    <a:pt x="444896" y="86916"/>
                    <a:pt x="465137" y="78582"/>
                    <a:pt x="492918" y="67866"/>
                  </a:cubicBezTo>
                  <a:cubicBezTo>
                    <a:pt x="520699" y="57150"/>
                    <a:pt x="542925" y="46434"/>
                    <a:pt x="581025" y="36909"/>
                  </a:cubicBezTo>
                  <a:cubicBezTo>
                    <a:pt x="619125" y="27384"/>
                    <a:pt x="681831" y="16272"/>
                    <a:pt x="721518" y="10716"/>
                  </a:cubicBezTo>
                  <a:cubicBezTo>
                    <a:pt x="761206" y="5160"/>
                    <a:pt x="781050" y="5160"/>
                    <a:pt x="819150" y="3572"/>
                  </a:cubicBezTo>
                  <a:cubicBezTo>
                    <a:pt x="857250" y="1984"/>
                    <a:pt x="906065" y="0"/>
                    <a:pt x="950118" y="1191"/>
                  </a:cubicBezTo>
                  <a:cubicBezTo>
                    <a:pt x="994171" y="2382"/>
                    <a:pt x="1041796" y="5557"/>
                    <a:pt x="1083468" y="10716"/>
                  </a:cubicBezTo>
                  <a:cubicBezTo>
                    <a:pt x="1125140" y="15875"/>
                    <a:pt x="1164828" y="24210"/>
                    <a:pt x="1200150" y="32147"/>
                  </a:cubicBezTo>
                  <a:cubicBezTo>
                    <a:pt x="1235472" y="40084"/>
                    <a:pt x="1258888" y="47229"/>
                    <a:pt x="1295400" y="58341"/>
                  </a:cubicBezTo>
                  <a:cubicBezTo>
                    <a:pt x="1331912" y="69453"/>
                    <a:pt x="1385094" y="86916"/>
                    <a:pt x="1419225" y="98822"/>
                  </a:cubicBezTo>
                  <a:cubicBezTo>
                    <a:pt x="1453356" y="110728"/>
                    <a:pt x="1468437" y="115887"/>
                    <a:pt x="1500187" y="129778"/>
                  </a:cubicBezTo>
                  <a:cubicBezTo>
                    <a:pt x="1531937" y="143669"/>
                    <a:pt x="1574403" y="164307"/>
                    <a:pt x="1609725" y="182166"/>
                  </a:cubicBezTo>
                  <a:cubicBezTo>
                    <a:pt x="1645047" y="200025"/>
                    <a:pt x="1683146" y="218678"/>
                    <a:pt x="1712118" y="236934"/>
                  </a:cubicBezTo>
                  <a:cubicBezTo>
                    <a:pt x="1741090" y="255190"/>
                    <a:pt x="1758156" y="271462"/>
                    <a:pt x="1783556" y="291703"/>
                  </a:cubicBezTo>
                  <a:cubicBezTo>
                    <a:pt x="1808956" y="311944"/>
                    <a:pt x="1842690" y="336550"/>
                    <a:pt x="1864518" y="358378"/>
                  </a:cubicBezTo>
                  <a:cubicBezTo>
                    <a:pt x="1886346" y="380206"/>
                    <a:pt x="1899841" y="400050"/>
                    <a:pt x="1914525" y="422672"/>
                  </a:cubicBezTo>
                  <a:cubicBezTo>
                    <a:pt x="1929210" y="445294"/>
                    <a:pt x="1943497" y="473075"/>
                    <a:pt x="1952625" y="494109"/>
                  </a:cubicBezTo>
                  <a:cubicBezTo>
                    <a:pt x="1961753" y="515143"/>
                    <a:pt x="1965523" y="532010"/>
                    <a:pt x="1969293" y="548878"/>
                  </a:cubicBezTo>
                </a:path>
              </a:pathLst>
            </a:cu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874425" y="5426463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Arial" pitchFamily="34" charset="0"/>
                  <a:cs typeface="Arial" pitchFamily="34" charset="0"/>
                </a:rPr>
                <a:t>LCFS</a:t>
              </a:r>
              <a:endParaRPr kumimoji="1" lang="ja-JP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直線矢印コネクタ 50"/>
            <p:cNvCxnSpPr>
              <a:endCxn id="44" idx="2"/>
            </p:cNvCxnSpPr>
            <p:nvPr/>
          </p:nvCxnSpPr>
          <p:spPr>
            <a:xfrm flipV="1">
              <a:off x="7325213" y="5170319"/>
              <a:ext cx="42685" cy="2551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線矢印コネクタ 52"/>
          <p:cNvCxnSpPr/>
          <p:nvPr/>
        </p:nvCxnSpPr>
        <p:spPr>
          <a:xfrm>
            <a:off x="8171317" y="5775868"/>
            <a:ext cx="216024" cy="0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H="1">
            <a:off x="8553522" y="5775868"/>
            <a:ext cx="216024" cy="0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5525013" y="6577607"/>
            <a:ext cx="410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Clearance between island &amp; LCFS is too small</a:t>
            </a:r>
            <a:endParaRPr kumimoji="1" lang="ja-JP" alt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直線矢印コネクタ 56"/>
          <p:cNvCxnSpPr/>
          <p:nvPr/>
        </p:nvCxnSpPr>
        <p:spPr>
          <a:xfrm flipV="1">
            <a:off x="8261317" y="5785519"/>
            <a:ext cx="216024" cy="792088"/>
          </a:xfrm>
          <a:prstGeom prst="straightConnector1">
            <a:avLst/>
          </a:prstGeom>
          <a:ln w="190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13060" y="674034"/>
            <a:ext cx="4604054" cy="4051110"/>
            <a:chOff x="13060" y="674034"/>
            <a:chExt cx="4604054" cy="405111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3060" y="903728"/>
              <a:ext cx="4569380" cy="3821416"/>
              <a:chOff x="1928387" y="1116903"/>
              <a:chExt cx="5642346" cy="4718747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9306" t="19404" r="8897" b="11739"/>
              <a:stretch>
                <a:fillRect/>
              </a:stretch>
            </p:blipFill>
            <p:spPr bwMode="auto">
              <a:xfrm>
                <a:off x="2467992" y="1116903"/>
                <a:ext cx="4456591" cy="4005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3391012" y="2302288"/>
                <a:ext cx="1142519" cy="335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Healing</a:t>
                </a:r>
              </a:p>
            </p:txBody>
          </p:sp>
          <p:cxnSp>
            <p:nvCxnSpPr>
              <p:cNvPr id="9" name="直線矢印コネクタ 8"/>
              <p:cNvCxnSpPr>
                <a:cxnSpLocks noChangeAspect="1"/>
              </p:cNvCxnSpPr>
              <p:nvPr/>
            </p:nvCxnSpPr>
            <p:spPr>
              <a:xfrm rot="10680000">
                <a:off x="3443668" y="2566416"/>
                <a:ext cx="775747" cy="2329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正方形/長方形 9"/>
              <p:cNvSpPr/>
              <p:nvPr/>
            </p:nvSpPr>
            <p:spPr>
              <a:xfrm>
                <a:off x="2414726" y="4900475"/>
                <a:ext cx="594808" cy="310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2743205" y="4864963"/>
                <a:ext cx="386381" cy="456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kumimoji="1" lang="ja-JP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650116474"/>
                  </p:ext>
                </p:extLst>
              </p:nvPr>
            </p:nvGraphicFramePr>
            <p:xfrm>
              <a:off x="4321175" y="5407025"/>
              <a:ext cx="1509713" cy="428625"/>
            </p:xfrm>
            <a:graphic>
              <a:graphicData uri="http://schemas.openxmlformats.org/presentationml/2006/ole">
                <p:oleObj spid="_x0000_s11071" name="数式" r:id="rId12" imgW="939392" imgH="266584" progId="Equation.3">
                  <p:embed/>
                </p:oleObj>
              </a:graphicData>
            </a:graphic>
          </p:graphicFrame>
          <p:sp>
            <p:nvSpPr>
              <p:cNvPr id="13" name="テキスト ボックス 12"/>
              <p:cNvSpPr txBox="1"/>
              <p:nvPr/>
            </p:nvSpPr>
            <p:spPr>
              <a:xfrm>
                <a:off x="3338297" y="4324897"/>
                <a:ext cx="1423595" cy="418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latin typeface="Arial" pitchFamily="34" charset="0"/>
                    <a:cs typeface="Arial" pitchFamily="34" charset="0"/>
                  </a:rPr>
                  <a:t>Stable RD</a:t>
                </a:r>
                <a:endParaRPr kumimoji="1" lang="ja-JP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338297" y="4610484"/>
                <a:ext cx="2292558" cy="418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latin typeface="Arial" pitchFamily="34" charset="0"/>
                    <a:cs typeface="Arial" pitchFamily="34" charset="0"/>
                  </a:rPr>
                  <a:t>Radiation collapse</a:t>
                </a:r>
                <a:endParaRPr kumimoji="1" lang="ja-JP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3239165" y="4487213"/>
                <a:ext cx="115410" cy="115410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6" name="二等辺三角形 15"/>
              <p:cNvSpPr/>
              <p:nvPr/>
            </p:nvSpPr>
            <p:spPr>
              <a:xfrm flipV="1">
                <a:off x="3221411" y="4771327"/>
                <a:ext cx="133876" cy="11541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 rot="16200000">
                <a:off x="587532" y="2959069"/>
                <a:ext cx="3137767" cy="456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sz="1600" b="1" baseline="-25000" dirty="0" smtClean="0">
                    <a:latin typeface="Arial" pitchFamily="34" charset="0"/>
                    <a:cs typeface="Arial" pitchFamily="34" charset="0"/>
                  </a:rPr>
                  <a:t>X point 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sz="1600" b="1" baseline="-25000" dirty="0" smtClean="0">
                    <a:latin typeface="Arial" pitchFamily="34" charset="0"/>
                    <a:cs typeface="Arial" pitchFamily="34" charset="0"/>
                  </a:rPr>
                  <a:t>LCFS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 ) </a:t>
                </a:r>
                <a:r>
                  <a:rPr kumimoji="1" lang="en-US" altLang="ja-JP" sz="1600" b="1" baseline="-25000" dirty="0" err="1" smtClean="0">
                    <a:latin typeface="Arial" pitchFamily="34" charset="0"/>
                    <a:cs typeface="Arial" pitchFamily="34" charset="0"/>
                  </a:rPr>
                  <a:t>vac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  ( m )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2744682" y="5112060"/>
                <a:ext cx="1227634" cy="418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2.0x10</a:t>
                </a:r>
                <a:r>
                  <a:rPr kumimoji="1" lang="en-US" altLang="ja-JP" sz="2000" b="1" baseline="30000" dirty="0" smtClean="0">
                    <a:latin typeface="Arial" pitchFamily="34" charset="0"/>
                    <a:cs typeface="Arial" pitchFamily="34" charset="0"/>
                  </a:rPr>
                  <a:t>-4</a:t>
                </a:r>
                <a:endParaRPr kumimoji="1" lang="ja-JP" altLang="en-US" sz="1600" b="1" baseline="30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5231910" y="5112060"/>
                <a:ext cx="1227634" cy="418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.0x10</a:t>
                </a:r>
                <a:r>
                  <a:rPr kumimoji="1" lang="en-US" altLang="ja-JP" sz="2000" b="1" baseline="30000" dirty="0" smtClean="0">
                    <a:latin typeface="Arial" pitchFamily="34" charset="0"/>
                    <a:cs typeface="Arial" pitchFamily="34" charset="0"/>
                  </a:rPr>
                  <a:t>-3</a:t>
                </a:r>
                <a:endParaRPr kumimoji="1" lang="ja-JP" altLang="en-US" sz="1600" b="1" baseline="30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6343099" y="5112060"/>
                <a:ext cx="1227634" cy="418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.0x10</a:t>
                </a:r>
                <a:r>
                  <a:rPr kumimoji="1" lang="en-US" altLang="ja-JP" sz="2000" b="1" baseline="30000" dirty="0" smtClean="0">
                    <a:latin typeface="Arial" pitchFamily="34" charset="0"/>
                    <a:cs typeface="Arial" pitchFamily="34" charset="0"/>
                  </a:rPr>
                  <a:t>-3</a:t>
                </a:r>
                <a:endParaRPr kumimoji="1" lang="ja-JP" altLang="en-US" sz="1600" b="1" baseline="30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170" name="テキスト ボックス 7169"/>
            <p:cNvSpPr txBox="1"/>
            <p:nvPr/>
          </p:nvSpPr>
          <p:spPr>
            <a:xfrm>
              <a:off x="303113" y="674034"/>
              <a:ext cx="4314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RD controllability in terms of magnetic field structure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" name="円/楕円 7170"/>
            <p:cNvSpPr/>
            <p:nvPr/>
          </p:nvSpPr>
          <p:spPr>
            <a:xfrm>
              <a:off x="1872678" y="2067539"/>
              <a:ext cx="450710" cy="45071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2730083" y="2026164"/>
              <a:ext cx="450710" cy="450710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855890" y="3240594"/>
              <a:ext cx="450710" cy="45071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9" name="グループ化 98"/>
          <p:cNvGrpSpPr/>
          <p:nvPr/>
        </p:nvGrpSpPr>
        <p:grpSpPr>
          <a:xfrm>
            <a:off x="3180793" y="2251519"/>
            <a:ext cx="2304409" cy="3065385"/>
            <a:chOff x="3180793" y="2251519"/>
            <a:chExt cx="2304409" cy="3065385"/>
          </a:xfrm>
        </p:grpSpPr>
        <p:cxnSp>
          <p:nvCxnSpPr>
            <p:cNvPr id="66" name="直線コネクタ 65"/>
            <p:cNvCxnSpPr>
              <a:stCxn id="42" idx="6"/>
            </p:cNvCxnSpPr>
            <p:nvPr/>
          </p:nvCxnSpPr>
          <p:spPr>
            <a:xfrm>
              <a:off x="3180793" y="2251519"/>
              <a:ext cx="1412167" cy="313385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4592960" y="2564904"/>
              <a:ext cx="576064" cy="2664296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>
              <a:endCxn id="7272" idx="1"/>
            </p:cNvCxnSpPr>
            <p:nvPr/>
          </p:nvCxnSpPr>
          <p:spPr>
            <a:xfrm>
              <a:off x="5164973" y="5229200"/>
              <a:ext cx="320229" cy="87704"/>
            </a:xfrm>
            <a:prstGeom prst="line">
              <a:avLst/>
            </a:prstGeom>
            <a:ln w="1270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グループ化 83"/>
          <p:cNvGrpSpPr/>
          <p:nvPr/>
        </p:nvGrpSpPr>
        <p:grpSpPr>
          <a:xfrm>
            <a:off x="6524247" y="4284216"/>
            <a:ext cx="2307338" cy="584944"/>
            <a:chOff x="954258" y="5148314"/>
            <a:chExt cx="2307338" cy="584944"/>
          </a:xfrm>
        </p:grpSpPr>
        <p:sp>
          <p:nvSpPr>
            <p:cNvPr id="78" name="テキスト ボックス 77"/>
            <p:cNvSpPr txBox="1"/>
            <p:nvPr/>
          </p:nvSpPr>
          <p:spPr>
            <a:xfrm>
              <a:off x="999773" y="5148314"/>
              <a:ext cx="20810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" pitchFamily="34" charset="0"/>
                  <a:cs typeface="Arial" pitchFamily="34" charset="0"/>
                </a:rPr>
                <a:t>Connection length</a:t>
              </a:r>
              <a:r>
                <a:rPr kumimoji="1" lang="en-US" altLang="ja-JP" sz="1400" b="1" dirty="0" smtClean="0">
                  <a:latin typeface="Arial" pitchFamily="34" charset="0"/>
                  <a:cs typeface="Arial" pitchFamily="34" charset="0"/>
                </a:rPr>
                <a:t> (m)</a:t>
              </a:r>
              <a:endParaRPr kumimoji="1" lang="ja-JP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9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51" t="1654" r="91453"/>
            <a:stretch/>
          </p:blipFill>
          <p:spPr bwMode="auto">
            <a:xfrm rot="5400000">
              <a:off x="1999009" y="4650170"/>
              <a:ext cx="92657" cy="2073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テキスト ボックス 79"/>
            <p:cNvSpPr txBox="1"/>
            <p:nvPr/>
          </p:nvSpPr>
          <p:spPr>
            <a:xfrm>
              <a:off x="2612059" y="5378475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6x10</a:t>
              </a:r>
              <a:r>
                <a:rPr kumimoji="1" lang="en-US" altLang="ja-JP" sz="1400" baseline="30000" dirty="0" smtClean="0">
                  <a:latin typeface="Arial" pitchFamily="34" charset="0"/>
                  <a:cs typeface="Arial" pitchFamily="34" charset="0"/>
                </a:rPr>
                <a:t>4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2062109" y="5378475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6x10</a:t>
              </a:r>
              <a:r>
                <a:rPr lang="en-US" altLang="ja-JP" sz="1400" baseline="30000" dirty="0">
                  <a:latin typeface="Arial" pitchFamily="34" charset="0"/>
                  <a:cs typeface="Arial" pitchFamily="34" charset="0"/>
                </a:rPr>
                <a:t>3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1520110" y="5378475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6x10</a:t>
              </a:r>
              <a:r>
                <a:rPr lang="en-US" altLang="ja-JP" sz="14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954258" y="5378475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6x10</a:t>
              </a:r>
              <a:r>
                <a:rPr lang="en-US" altLang="ja-JP" sz="1400" baseline="30000" dirty="0">
                  <a:latin typeface="Arial" pitchFamily="34" charset="0"/>
                  <a:cs typeface="Arial" pitchFamily="34" charset="0"/>
                </a:rPr>
                <a:t>1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176" name="直線コネクタ 7175"/>
          <p:cNvCxnSpPr/>
          <p:nvPr/>
        </p:nvCxnSpPr>
        <p:spPr>
          <a:xfrm>
            <a:off x="5313040" y="5713511"/>
            <a:ext cx="4392488" cy="0"/>
          </a:xfrm>
          <a:prstGeom prst="line">
            <a:avLst/>
          </a:prstGeom>
          <a:ln w="19050">
            <a:solidFill>
              <a:srgbClr val="33CC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101"/>
          <p:cNvSpPr txBox="1"/>
          <p:nvPr/>
        </p:nvSpPr>
        <p:spPr>
          <a:xfrm>
            <a:off x="0" y="5013176"/>
            <a:ext cx="5097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Lower threshold of RMP strength depends also on MHD plasma response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Separation between radiation region (island) &amp; confinement region is important factor for stable RD operation </a:t>
            </a:r>
          </a:p>
          <a:p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kumimoji="1" lang="en-US" altLang="ja-JP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</a:t>
            </a:r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Radial extension of radiation region ~ several cm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74" name="グループ化 7173"/>
          <p:cNvGrpSpPr/>
          <p:nvPr/>
        </p:nvGrpSpPr>
        <p:grpSpPr>
          <a:xfrm>
            <a:off x="3296816" y="3573016"/>
            <a:ext cx="2191701" cy="2535783"/>
            <a:chOff x="3296816" y="3573016"/>
            <a:chExt cx="2191701" cy="2535783"/>
          </a:xfrm>
        </p:grpSpPr>
        <p:cxnSp>
          <p:nvCxnSpPr>
            <p:cNvPr id="62" name="直線矢印コネクタ 61"/>
            <p:cNvCxnSpPr>
              <a:endCxn id="7283" idx="1"/>
            </p:cNvCxnSpPr>
            <p:nvPr/>
          </p:nvCxnSpPr>
          <p:spPr>
            <a:xfrm>
              <a:off x="5097016" y="6021288"/>
              <a:ext cx="391501" cy="87511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3296816" y="3573016"/>
              <a:ext cx="1440160" cy="504056"/>
            </a:xfrm>
            <a:prstGeom prst="line">
              <a:avLst/>
            </a:prstGeom>
            <a:ln w="127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8" name="直線コネクタ 7167"/>
            <p:cNvCxnSpPr/>
            <p:nvPr/>
          </p:nvCxnSpPr>
          <p:spPr>
            <a:xfrm>
              <a:off x="4736976" y="4077072"/>
              <a:ext cx="360040" cy="1944216"/>
            </a:xfrm>
            <a:prstGeom prst="line">
              <a:avLst/>
            </a:prstGeom>
            <a:ln w="127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テキスト ボックス 70"/>
          <p:cNvSpPr txBox="1"/>
          <p:nvPr/>
        </p:nvSpPr>
        <p:spPr>
          <a:xfrm>
            <a:off x="2542232" y="5292582"/>
            <a:ext cx="2278188" cy="276999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kumimoji="1" lang="en-US" altLang="ja-JP" sz="1200" b="1" dirty="0" err="1" smtClean="0">
                <a:latin typeface="Arial" pitchFamily="34" charset="0"/>
                <a:cs typeface="Arial" pitchFamily="34" charset="0"/>
              </a:rPr>
              <a:t>Sakakibara</a:t>
            </a:r>
            <a:r>
              <a:rPr kumimoji="1" lang="en-US" altLang="ja-JP" sz="1200" b="1" dirty="0" smtClean="0">
                <a:latin typeface="Arial" pitchFamily="34" charset="0"/>
                <a:cs typeface="Arial" pitchFamily="34" charset="0"/>
              </a:rPr>
              <a:t> et al. EX/P4-30</a:t>
            </a:r>
            <a:endParaRPr kumimoji="1" lang="ja-JP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5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906000" cy="4046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2231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Summary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78768" y="980728"/>
            <a:ext cx="101375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 RMP </a:t>
            </a:r>
            <a:r>
              <a:rPr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stable sustainment of RD </a:t>
            </a:r>
            <a:r>
              <a:rPr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(RMP assisted RD)</a:t>
            </a:r>
          </a:p>
          <a:p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     Without RMP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radiation collapse due 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to rapid growth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thermal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instability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ja-JP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remnant island </a:t>
            </a:r>
            <a:r>
              <a:rPr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created by RMP </a:t>
            </a:r>
            <a:r>
              <a:rPr lang="en-US" altLang="ja-JP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modulates the radiation </a:t>
            </a:r>
            <a:r>
              <a:rPr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distribution</a:t>
            </a:r>
          </a:p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    Increased 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volume of cold and dense plasma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around island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e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nhanced radiation </a:t>
            </a:r>
          </a:p>
          <a:p>
            <a:r>
              <a:rPr lang="en-US" altLang="ja-JP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    Strong 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radiation condensation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around island X-point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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radiation 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profile measurements and 3D transport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simulation</a:t>
            </a:r>
          </a:p>
          <a:p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     Selective 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cooling around the island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altLang="ja-JP" sz="1400" dirty="0">
                <a:latin typeface="Arial" pitchFamily="34" charset="0"/>
                <a:cs typeface="Arial" pitchFamily="34" charset="0"/>
              </a:rPr>
              <a:t>considered responsible for stabilization of RD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operation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ja-JP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RD transition can be induced by RMP ramp-up </a:t>
            </a:r>
            <a:r>
              <a:rPr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ja-JP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New control knob for divertor heat load reduction</a:t>
            </a:r>
          </a:p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RMP assisted RD is compatible with Ne seeding scheme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ja-JP" sz="1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Good main plasma energy confinement factor </a:t>
            </a:r>
            <a:r>
              <a:rPr lang="en-US" altLang="ja-JP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~ 0.96  during RMP assisted RD</a:t>
            </a:r>
          </a:p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Due to pressure peaking after RD transition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ja-JP" sz="1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Operation space</a:t>
            </a:r>
            <a:r>
              <a:rPr kumimoji="1"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RMP assisted RD </a:t>
            </a:r>
            <a:r>
              <a:rPr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investigated</a:t>
            </a:r>
            <a:r>
              <a:rPr kumimoji="1"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terms of              &amp; distance between the island and main plasma</a:t>
            </a:r>
          </a:p>
          <a:p>
            <a:r>
              <a:rPr lang="en-US" altLang="ja-JP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Lower threshold of             is affected by MHD plasma response (healing of island)</a:t>
            </a:r>
          </a:p>
          <a:p>
            <a:r>
              <a:rPr kumimoji="1" lang="en-US" altLang="ja-JP" sz="1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    Separation between island and main plasma should be large enough &gt; radial extension of radiation region (~ several cm)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0472" y="418472"/>
            <a:ext cx="948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Effects of edge magnetic structure on 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plasma have been investigated with RMP (m/n=1/1) application to stochastic layer of LHD.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8293224"/>
              </p:ext>
            </p:extLst>
          </p:nvPr>
        </p:nvGraphicFramePr>
        <p:xfrm>
          <a:off x="4763980" y="3509645"/>
          <a:ext cx="1282700" cy="358775"/>
        </p:xfrm>
        <a:graphic>
          <a:graphicData uri="http://schemas.openxmlformats.org/presentationml/2006/ole">
            <p:oleObj spid="_x0000_s9134" name="数式" r:id="rId3" imgW="952087" imgH="241195" progId="Equation.3">
              <p:embed/>
            </p:oleObj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6889464"/>
              </p:ext>
            </p:extLst>
          </p:nvPr>
        </p:nvGraphicFramePr>
        <p:xfrm>
          <a:off x="6296179" y="4252435"/>
          <a:ext cx="644525" cy="287338"/>
        </p:xfrm>
        <a:graphic>
          <a:graphicData uri="http://schemas.openxmlformats.org/presentationml/2006/ole">
            <p:oleObj spid="_x0000_s9135" name="数式" r:id="rId4" imgW="596880" imgH="266400" progId="Equation.3">
              <p:embed/>
            </p:oleObj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6419027"/>
              </p:ext>
            </p:extLst>
          </p:nvPr>
        </p:nvGraphicFramePr>
        <p:xfrm>
          <a:off x="1808456" y="4748849"/>
          <a:ext cx="543725" cy="242400"/>
        </p:xfrm>
        <a:graphic>
          <a:graphicData uri="http://schemas.openxmlformats.org/presentationml/2006/ole">
            <p:oleObj spid="_x0000_s9136" name="数式" r:id="rId5" imgW="596641" imgH="266584" progId="Equation.3">
              <p:embed/>
            </p:oleObj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0" y="5427972"/>
            <a:ext cx="8670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Further investigations</a:t>
            </a:r>
          </a:p>
          <a:p>
            <a:r>
              <a:rPr lang="en-US" altLang="ja-JP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♠ Power balance : consistency between divertor heat load reduction and total radiated power</a:t>
            </a:r>
          </a:p>
          <a:p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♠ </a:t>
            </a:r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Divertor heat load distribution : toroidal and poloidal direction</a:t>
            </a:r>
          </a:p>
          <a:p>
            <a:r>
              <a:rPr lang="en-US" altLang="ja-JP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♠ Compatibility with medium – high Z impurity (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, Kr, 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) seeding schemes</a:t>
            </a:r>
            <a:endParaRPr kumimoji="1" lang="en-US" altLang="ja-JP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1600" dirty="0">
                <a:latin typeface="Arial" pitchFamily="34" charset="0"/>
                <a:cs typeface="Arial" pitchFamily="34" charset="0"/>
              </a:rPr>
              <a:t> ♠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Mechanism of the stabilization : transport in 3D magnetic field structure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20752" y="2708920"/>
            <a:ext cx="4860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latin typeface="Arial" pitchFamily="34" charset="0"/>
                <a:cs typeface="Arial" pitchFamily="34" charset="0"/>
              </a:rPr>
              <a:t>Backup materials</a:t>
            </a:r>
            <a:endParaRPr kumimoji="1" lang="ja-JP" alt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0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906000" cy="4046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69456" y="-2321"/>
            <a:ext cx="6984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 dirty="0" smtClean="0"/>
              <a:t>Large Helical Device (LHD) and magnetic field structure</a:t>
            </a:r>
            <a:endParaRPr lang="en-US" altLang="ja-JP" sz="2000" b="1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150803" y="482017"/>
            <a:ext cx="4157491" cy="3739071"/>
            <a:chOff x="597389" y="235613"/>
            <a:chExt cx="4157491" cy="3739071"/>
          </a:xfrm>
        </p:grpSpPr>
        <p:pic>
          <p:nvPicPr>
            <p:cNvPr id="23" name="Picture 2" descr="D:\2009fy\3__Conf_Presen\20091102-06APS\paper\fig\LHD_structur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89" y="713925"/>
              <a:ext cx="4157491" cy="326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テキスト ボックス 2"/>
            <p:cNvSpPr txBox="1">
              <a:spLocks noChangeArrowheads="1"/>
            </p:cNvSpPr>
            <p:nvPr/>
          </p:nvSpPr>
          <p:spPr bwMode="auto">
            <a:xfrm>
              <a:off x="2094597" y="1825157"/>
              <a:ext cx="1131997" cy="30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Helical coils</a:t>
              </a:r>
              <a:endParaRPr lang="ja-JP" altLang="en-US" sz="1400" dirty="0"/>
            </a:p>
          </p:txBody>
        </p:sp>
        <p:cxnSp>
          <p:nvCxnSpPr>
            <p:cNvPr id="25" name="直線矢印コネクタ 24"/>
            <p:cNvCxnSpPr/>
            <p:nvPr/>
          </p:nvCxnSpPr>
          <p:spPr bwMode="auto">
            <a:xfrm rot="5400000">
              <a:off x="2396663" y="2267268"/>
              <a:ext cx="454025" cy="16351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 bwMode="auto">
            <a:xfrm rot="16200000" flipH="1">
              <a:off x="2685527" y="2123386"/>
              <a:ext cx="368300" cy="33972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7"/>
            <p:cNvSpPr txBox="1">
              <a:spLocks noChangeArrowheads="1"/>
            </p:cNvSpPr>
            <p:nvPr/>
          </p:nvSpPr>
          <p:spPr bwMode="auto">
            <a:xfrm>
              <a:off x="2247368" y="3540078"/>
              <a:ext cx="1319541" cy="30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Plasma shape</a:t>
              </a:r>
              <a:endParaRPr lang="ja-JP" altLang="en-US" sz="1400" dirty="0"/>
            </a:p>
          </p:txBody>
        </p:sp>
        <p:cxnSp>
          <p:nvCxnSpPr>
            <p:cNvPr id="28" name="直線矢印コネクタ 27"/>
            <p:cNvCxnSpPr/>
            <p:nvPr/>
          </p:nvCxnSpPr>
          <p:spPr bwMode="auto">
            <a:xfrm rot="16200000" flipV="1">
              <a:off x="2303045" y="3114488"/>
              <a:ext cx="695325" cy="16510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10"/>
            <p:cNvSpPr txBox="1">
              <a:spLocks noChangeArrowheads="1"/>
            </p:cNvSpPr>
            <p:nvPr/>
          </p:nvSpPr>
          <p:spPr bwMode="auto">
            <a:xfrm>
              <a:off x="1705205" y="235613"/>
              <a:ext cx="22685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 dirty="0"/>
                <a:t>Perturbation </a:t>
              </a:r>
              <a:r>
                <a:rPr lang="en-US" altLang="ja-JP" sz="1400" dirty="0" smtClean="0"/>
                <a:t>coils m/n=1/1</a:t>
              </a:r>
              <a:endParaRPr lang="ja-JP" altLang="en-US" sz="1400" dirty="0"/>
            </a:p>
          </p:txBody>
        </p:sp>
        <p:cxnSp>
          <p:nvCxnSpPr>
            <p:cNvPr id="30" name="直線矢印コネクタ 29"/>
            <p:cNvCxnSpPr/>
            <p:nvPr/>
          </p:nvCxnSpPr>
          <p:spPr bwMode="auto">
            <a:xfrm flipH="1">
              <a:off x="2399573" y="510493"/>
              <a:ext cx="23867" cy="2367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 bwMode="auto">
            <a:xfrm>
              <a:off x="2591735" y="532933"/>
              <a:ext cx="438483" cy="2578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 bwMode="auto">
            <a:xfrm rot="5400000">
              <a:off x="1869891" y="513377"/>
              <a:ext cx="3810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5"/>
            <p:cNvSpPr txBox="1">
              <a:spLocks noChangeArrowheads="1"/>
            </p:cNvSpPr>
            <p:nvPr/>
          </p:nvSpPr>
          <p:spPr bwMode="auto">
            <a:xfrm>
              <a:off x="685558" y="247846"/>
              <a:ext cx="466776" cy="36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/>
                <a:t>(a)</a:t>
              </a:r>
              <a:endParaRPr lang="ja-JP" altLang="en-US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779403" y="3789041"/>
            <a:ext cx="5126597" cy="3068960"/>
            <a:chOff x="4779403" y="3789041"/>
            <a:chExt cx="5126597" cy="306896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403" y="3789041"/>
              <a:ext cx="5126597" cy="306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テキスト ボックス 16"/>
            <p:cNvSpPr txBox="1">
              <a:spLocks noChangeArrowheads="1"/>
            </p:cNvSpPr>
            <p:nvPr/>
          </p:nvSpPr>
          <p:spPr bwMode="auto">
            <a:xfrm>
              <a:off x="4790462" y="6482235"/>
              <a:ext cx="4248150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>
                  <a:cs typeface="Arial" charset="0"/>
                </a:rPr>
                <a:t>Field line trajectories in the edge of LHD</a:t>
              </a:r>
              <a:endParaRPr lang="ja-JP" altLang="en-US" dirty="0">
                <a:cs typeface="Arial" charset="0"/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6822505" y="4129088"/>
              <a:ext cx="2330450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>
                  <a:cs typeface="Arial" charset="0"/>
                </a:rPr>
                <a:t>divertor leg field lines</a:t>
              </a:r>
            </a:p>
          </p:txBody>
        </p:sp>
        <p:cxnSp>
          <p:nvCxnSpPr>
            <p:cNvPr id="38" name="直線矢印コネクタ 37"/>
            <p:cNvCxnSpPr>
              <a:stCxn id="37" idx="1"/>
            </p:cNvCxnSpPr>
            <p:nvPr/>
          </p:nvCxnSpPr>
          <p:spPr>
            <a:xfrm rot="10800000" flipV="1">
              <a:off x="6141467" y="4313238"/>
              <a:ext cx="681038" cy="92075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rot="10800000" flipV="1">
              <a:off x="7087617" y="4497388"/>
              <a:ext cx="385763" cy="282575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4691711" y="692696"/>
            <a:ext cx="5214289" cy="3060549"/>
            <a:chOff x="4691711" y="692696"/>
            <a:chExt cx="5214289" cy="3060549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4691711" y="707223"/>
              <a:ext cx="5214289" cy="3046022"/>
              <a:chOff x="4745361" y="3789040"/>
              <a:chExt cx="5043487" cy="2946245"/>
            </a:xfrm>
          </p:grpSpPr>
          <p:pic>
            <p:nvPicPr>
              <p:cNvPr id="9" name="Picture 20" descr="真空容器内写真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984" y="3789040"/>
                <a:ext cx="4979864" cy="2931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5835566" y="4744665"/>
                <a:ext cx="1582277" cy="3693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cs typeface="Arial" charset="0"/>
                  </a:rPr>
                  <a:t>divertor plate </a:t>
                </a:r>
              </a:p>
            </p:txBody>
          </p:sp>
          <p:sp>
            <p:nvSpPr>
              <p:cNvPr id="11" name="Line 22"/>
              <p:cNvSpPr>
                <a:spLocks noChangeShapeType="1"/>
              </p:cNvSpPr>
              <p:nvPr/>
            </p:nvSpPr>
            <p:spPr bwMode="auto">
              <a:xfrm>
                <a:off x="7118362" y="5103421"/>
                <a:ext cx="206348" cy="3190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Line 23"/>
              <p:cNvSpPr>
                <a:spLocks noChangeShapeType="1"/>
              </p:cNvSpPr>
              <p:nvPr/>
            </p:nvSpPr>
            <p:spPr bwMode="auto">
              <a:xfrm>
                <a:off x="7077093" y="5103421"/>
                <a:ext cx="89417" cy="2650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 flipV="1">
                <a:off x="6074585" y="4427182"/>
                <a:ext cx="61904" cy="38733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auto">
              <a:xfrm flipV="1">
                <a:off x="6093501" y="4057314"/>
                <a:ext cx="330157" cy="76513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7936876" y="5201841"/>
                <a:ext cx="1402764" cy="3693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cs typeface="Arial" charset="0"/>
                  </a:rPr>
                  <a:t>Helical coils</a:t>
                </a:r>
              </a:p>
            </p:txBody>
          </p:sp>
          <p:cxnSp>
            <p:nvCxnSpPr>
              <p:cNvPr id="16" name="直線矢印コネクタ 15"/>
              <p:cNvCxnSpPr/>
              <p:nvPr/>
            </p:nvCxnSpPr>
            <p:spPr bwMode="auto">
              <a:xfrm rot="5400000" flipH="1" flipV="1">
                <a:off x="7841379" y="4748528"/>
                <a:ext cx="735012" cy="1492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 bwMode="auto">
              <a:xfrm rot="10800000" flipV="1">
                <a:off x="7626272" y="5570060"/>
                <a:ext cx="358775" cy="29845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27"/>
              <p:cNvGrpSpPr>
                <a:grpSpLocks/>
              </p:cNvGrpSpPr>
              <p:nvPr/>
            </p:nvGrpSpPr>
            <p:grpSpPr bwMode="auto">
              <a:xfrm>
                <a:off x="8691762" y="6151116"/>
                <a:ext cx="1079888" cy="584169"/>
                <a:chOff x="4123" y="2568"/>
                <a:chExt cx="628" cy="368"/>
              </a:xfrm>
            </p:grpSpPr>
            <p:sp>
              <p:nvSpPr>
                <p:cNvPr id="1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123" y="2568"/>
                  <a:ext cx="628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1600">
                      <a:solidFill>
                        <a:schemeClr val="bg1"/>
                      </a:solidFill>
                    </a:rPr>
                    <a:t>R=3.90 m</a:t>
                  </a:r>
                </a:p>
                <a:p>
                  <a:pPr eaLnBrk="1" hangingPunct="1"/>
                  <a:r>
                    <a:rPr lang="en-US" altLang="ja-JP" sz="1600">
                      <a:solidFill>
                        <a:schemeClr val="bg1"/>
                      </a:solidFill>
                    </a:rPr>
                    <a:t>a~0.70 m</a:t>
                  </a:r>
                </a:p>
              </p:txBody>
            </p:sp>
            <p:sp>
              <p:nvSpPr>
                <p:cNvPr id="20" name="Line 26"/>
                <p:cNvSpPr>
                  <a:spLocks noChangeShapeType="1"/>
                </p:cNvSpPr>
                <p:nvPr/>
              </p:nvSpPr>
              <p:spPr bwMode="auto">
                <a:xfrm>
                  <a:off x="4170" y="2786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1" name="テキスト ボックス 37"/>
              <p:cNvSpPr txBox="1">
                <a:spLocks noChangeArrowheads="1"/>
              </p:cNvSpPr>
              <p:nvPr/>
            </p:nvSpPr>
            <p:spPr bwMode="auto">
              <a:xfrm>
                <a:off x="4745361" y="3798565"/>
                <a:ext cx="466733" cy="369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solidFill>
                      <a:schemeClr val="bg1"/>
                    </a:solidFill>
                  </a:rPr>
                  <a:t>(b)</a:t>
                </a:r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6733337" y="692696"/>
              <a:ext cx="31726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" pitchFamily="34" charset="0"/>
                  <a:cs typeface="Arial" pitchFamily="34" charset="0"/>
                </a:rPr>
                <a:t>Inside view of vacuum vessel</a:t>
              </a:r>
              <a:endParaRPr kumimoji="1" lang="ja-JP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272480" y="4643251"/>
            <a:ext cx="371236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Major radius =3.90 m</a:t>
            </a:r>
          </a:p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Averaged plasma minor radius ~ 0.7 m</a:t>
            </a:r>
          </a:p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Plasma volume ~ 30 m</a:t>
            </a:r>
            <a:r>
              <a:rPr lang="en-US" altLang="ja-JP" sz="16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altLang="ja-JP" sz="1600" dirty="0" smtClean="0">
              <a:latin typeface="Arial" pitchFamily="34" charset="0"/>
              <a:cs typeface="Arial" pitchFamily="34" charset="0"/>
            </a:endParaRPr>
          </a:p>
          <a:p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RMP: m/n=1/1</a:t>
            </a:r>
          </a:p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Divertor: carbon</a:t>
            </a:r>
          </a:p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First wall: stainless steel</a:t>
            </a:r>
            <a:endParaRPr kumimoji="1" lang="en-US" altLang="ja-JP" sz="1600" dirty="0" smtClean="0">
              <a:latin typeface="Arial" pitchFamily="34" charset="0"/>
              <a:cs typeface="Arial" pitchFamily="34" charset="0"/>
            </a:endParaRPr>
          </a:p>
          <a:p>
            <a:r>
              <a:rPr kumimoji="1" lang="en-US" altLang="ja-JP" sz="16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kumimoji="1" lang="en-US" altLang="ja-JP" sz="16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 ~ 3T</a:t>
            </a:r>
          </a:p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NBI heating ~ 23 MW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71590" y="4314582"/>
            <a:ext cx="2068195" cy="338554"/>
          </a:xfrm>
          <a:prstGeom prst="rect">
            <a:avLst/>
          </a:prstGeom>
          <a:solidFill>
            <a:srgbClr val="66FF66"/>
          </a:solidFill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Major Specification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507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0" y="0"/>
            <a:ext cx="9906000" cy="76470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5532167" y="5564263"/>
            <a:ext cx="2311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テキスト ボックス 16"/>
          <p:cNvSpPr txBox="1">
            <a:spLocks noChangeArrowheads="1"/>
          </p:cNvSpPr>
          <p:nvPr/>
        </p:nvSpPr>
        <p:spPr bwMode="auto">
          <a:xfrm>
            <a:off x="3929336" y="1052736"/>
            <a:ext cx="59766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altLang="ja-JP" sz="1600" b="1" dirty="0">
                <a:cs typeface="Arial" charset="0"/>
              </a:rPr>
              <a:t>Decrease of Divertor flux at strike point: </a:t>
            </a:r>
            <a:endParaRPr lang="en-US" altLang="ja-JP" sz="1600" b="1" dirty="0" smtClean="0">
              <a:cs typeface="Arial" charset="0"/>
            </a:endParaRPr>
          </a:p>
          <a:p>
            <a:pPr eaLnBrk="1" hangingPunct="1"/>
            <a:r>
              <a:rPr lang="en-US" altLang="ja-JP" sz="1600" b="1" dirty="0">
                <a:cs typeface="Arial" charset="0"/>
              </a:rPr>
              <a:t> </a:t>
            </a:r>
            <a:r>
              <a:rPr lang="en-US" altLang="ja-JP" sz="1600" b="1" dirty="0" smtClean="0">
                <a:cs typeface="Arial" charset="0"/>
              </a:rPr>
              <a:t>    Factors of 1/6 @ inboard</a:t>
            </a:r>
            <a:r>
              <a:rPr lang="en-US" altLang="ja-JP" sz="1600" b="1" dirty="0">
                <a:cs typeface="Arial" charset="0"/>
              </a:rPr>
              <a:t>, 1/3 </a:t>
            </a:r>
            <a:r>
              <a:rPr lang="en-US" altLang="ja-JP" sz="1600" b="1" dirty="0" smtClean="0">
                <a:cs typeface="Arial" charset="0"/>
              </a:rPr>
              <a:t>@ upper divertor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n-US" altLang="ja-JP" sz="1600" b="1" dirty="0"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altLang="ja-JP" sz="1600" b="1" dirty="0">
                <a:cs typeface="Arial" charset="0"/>
              </a:rPr>
              <a:t>Flux broadening to private region (the pattern has n/m=1/1 mode structure)</a:t>
            </a:r>
          </a:p>
        </p:txBody>
      </p:sp>
      <p:sp>
        <p:nvSpPr>
          <p:cNvPr id="4" name="テキスト ボックス 90"/>
          <p:cNvSpPr txBox="1">
            <a:spLocks noChangeArrowheads="1"/>
          </p:cNvSpPr>
          <p:nvPr/>
        </p:nvSpPr>
        <p:spPr bwMode="auto">
          <a:xfrm>
            <a:off x="0" y="0"/>
            <a:ext cx="990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 dirty="0">
                <a:solidFill>
                  <a:srgbClr val="000000"/>
                </a:solidFill>
              </a:rPr>
              <a:t>Divertor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probe measurements indicates non-uniformity of divertor power load in the RD phase (m/n=1/1?) </a:t>
            </a:r>
            <a:r>
              <a:rPr lang="en-US" altLang="ja-JP" sz="2000" b="1" dirty="0" smtClean="0">
                <a:solidFill>
                  <a:srgbClr val="000000"/>
                </a:solidFill>
                <a:sym typeface="Wingdings" pitchFamily="2" charset="2"/>
              </a:rPr>
              <a:t> Toroidal distribution is under investigation</a:t>
            </a:r>
            <a:endParaRPr lang="en-US" altLang="ja-JP" sz="2000" b="1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30"/>
          <a:stretch>
            <a:fillRect/>
          </a:stretch>
        </p:blipFill>
        <p:spPr bwMode="auto">
          <a:xfrm>
            <a:off x="56456" y="743129"/>
            <a:ext cx="3744416" cy="295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95"/>
          <a:stretch>
            <a:fillRect/>
          </a:stretch>
        </p:blipFill>
        <p:spPr bwMode="auto">
          <a:xfrm>
            <a:off x="181810" y="3671788"/>
            <a:ext cx="3616127" cy="318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12"/>
          <p:cNvSpPr txBox="1">
            <a:spLocks noChangeArrowheads="1"/>
          </p:cNvSpPr>
          <p:nvPr/>
        </p:nvSpPr>
        <p:spPr bwMode="auto">
          <a:xfrm>
            <a:off x="708389" y="3743796"/>
            <a:ext cx="1417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b="1" dirty="0">
                <a:cs typeface="Arial" charset="0"/>
              </a:rPr>
              <a:t>Upper divertor</a:t>
            </a:r>
            <a:endParaRPr lang="ja-JP" altLang="en-US" sz="1400" b="1" dirty="0">
              <a:cs typeface="Arial" charset="0"/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4880992" y="3068960"/>
            <a:ext cx="3803501" cy="3337991"/>
            <a:chOff x="1695" y="831"/>
            <a:chExt cx="3255" cy="2857"/>
          </a:xfrm>
        </p:grpSpPr>
        <p:cxnSp>
          <p:nvCxnSpPr>
            <p:cNvPr id="9" name="直線コネクタ 8"/>
            <p:cNvCxnSpPr/>
            <p:nvPr/>
          </p:nvCxnSpPr>
          <p:spPr>
            <a:xfrm rot="10800000">
              <a:off x="2050" y="2451"/>
              <a:ext cx="2679" cy="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21" t="25443" r="8311"/>
            <a:stretch>
              <a:fillRect/>
            </a:stretch>
          </p:blipFill>
          <p:spPr bwMode="auto">
            <a:xfrm>
              <a:off x="1695" y="831"/>
              <a:ext cx="3255" cy="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2353" y="2585"/>
            <a:ext cx="2119" cy="328"/>
          </p:xfrm>
          <a:graphic>
            <a:graphicData uri="http://schemas.openxmlformats.org/presentationml/2006/ole">
              <p:oleObj spid="_x0000_s12324" name="数式" r:id="rId6" imgW="2247900" imgH="342900" progId="Equation.3">
                <p:embed/>
              </p:oleObj>
            </a:graphicData>
          </a:graphic>
        </p:graphicFrame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2409" y="2876"/>
            <a:ext cx="1369" cy="310"/>
          </p:xfrm>
          <a:graphic>
            <a:graphicData uri="http://schemas.openxmlformats.org/presentationml/2006/ole">
              <p:oleObj spid="_x0000_s12325" name="数式" r:id="rId7" imgW="1218671" imgH="266584" progId="Equation.3">
                <p:embed/>
              </p:oleObj>
            </a:graphicData>
          </a:graphic>
        </p:graphicFrame>
        <p:cxnSp>
          <p:nvCxnSpPr>
            <p:cNvPr id="13" name="直線矢印コネクタ 12"/>
            <p:cNvCxnSpPr/>
            <p:nvPr/>
          </p:nvCxnSpPr>
          <p:spPr>
            <a:xfrm rot="10800000">
              <a:off x="2292" y="1924"/>
              <a:ext cx="31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rot="10800000" flipH="1">
              <a:off x="3338" y="1839"/>
              <a:ext cx="315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円/楕円 14"/>
            <p:cNvSpPr/>
            <p:nvPr/>
          </p:nvSpPr>
          <p:spPr>
            <a:xfrm>
              <a:off x="2184" y="2706"/>
              <a:ext cx="100" cy="1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二等辺三角形 15"/>
            <p:cNvSpPr/>
            <p:nvPr/>
          </p:nvSpPr>
          <p:spPr>
            <a:xfrm>
              <a:off x="2192" y="2982"/>
              <a:ext cx="93" cy="7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7" name="テキスト ボックス 22"/>
          <p:cNvSpPr txBox="1">
            <a:spLocks noChangeArrowheads="1"/>
          </p:cNvSpPr>
          <p:nvPr/>
        </p:nvSpPr>
        <p:spPr bwMode="auto">
          <a:xfrm>
            <a:off x="4467882" y="2735247"/>
            <a:ext cx="4464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b="1" dirty="0">
                <a:cs typeface="Arial" charset="0"/>
              </a:rPr>
              <a:t>Toroidal profile of </a:t>
            </a:r>
            <a:r>
              <a:rPr lang="en-US" altLang="ja-JP" b="1" i="1" u="sng" dirty="0">
                <a:cs typeface="Arial" charset="0"/>
              </a:rPr>
              <a:t>private</a:t>
            </a:r>
            <a:r>
              <a:rPr lang="en-US" altLang="ja-JP" b="1" dirty="0">
                <a:cs typeface="Arial" charset="0"/>
              </a:rPr>
              <a:t> particle flux</a:t>
            </a:r>
            <a:endParaRPr lang="ja-JP" altLang="en-US" b="1" dirty="0">
              <a:cs typeface="Arial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2081292" y="1386812"/>
            <a:ext cx="1" cy="3231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25"/>
          <p:cNvSpPr txBox="1">
            <a:spLocks noChangeArrowheads="1"/>
          </p:cNvSpPr>
          <p:nvPr/>
        </p:nvSpPr>
        <p:spPr bwMode="auto">
          <a:xfrm>
            <a:off x="1632827" y="1366686"/>
            <a:ext cx="5666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b="1" dirty="0">
                <a:cs typeface="Arial" charset="0"/>
              </a:rPr>
              <a:t>1/6</a:t>
            </a:r>
            <a:endParaRPr lang="ja-JP" altLang="en-US" sz="1400" b="1" dirty="0">
              <a:cs typeface="Arial" charset="0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688506" y="902357"/>
            <a:ext cx="16942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b="1" dirty="0">
                <a:cs typeface="Arial" charset="0"/>
              </a:rPr>
              <a:t>Inboard divertor</a:t>
            </a:r>
            <a:endParaRPr lang="ja-JP" altLang="en-US" sz="1400" b="1" dirty="0">
              <a:cs typeface="Arial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2015904" y="4318973"/>
            <a:ext cx="0" cy="2159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7"/>
          <p:cNvSpPr txBox="1">
            <a:spLocks noChangeArrowheads="1"/>
          </p:cNvSpPr>
          <p:nvPr/>
        </p:nvSpPr>
        <p:spPr bwMode="auto">
          <a:xfrm>
            <a:off x="1568624" y="4293096"/>
            <a:ext cx="4333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b="1">
                <a:cs typeface="Arial" charset="0"/>
              </a:rPr>
              <a:t>1/3</a:t>
            </a:r>
            <a:endParaRPr lang="ja-JP" altLang="en-US" sz="1400" b="1">
              <a:cs typeface="Arial" charset="0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1640938" y="2564893"/>
            <a:ext cx="356055" cy="2026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テキスト ボックス 29"/>
          <p:cNvSpPr txBox="1">
            <a:spLocks noChangeArrowheads="1"/>
          </p:cNvSpPr>
          <p:nvPr/>
        </p:nvSpPr>
        <p:spPr bwMode="auto">
          <a:xfrm>
            <a:off x="1073513" y="2658933"/>
            <a:ext cx="1307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cs typeface="Arial" charset="0"/>
              </a:rPr>
              <a:t>Flux broadening</a:t>
            </a:r>
            <a:endParaRPr lang="ja-JP" altLang="en-US" sz="1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56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906000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56457" y="2231"/>
            <a:ext cx="9594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Close correlation</a:t>
            </a:r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between</a:t>
            </a:r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 radiation profile and magnetic field structure</a:t>
            </a:r>
          </a:p>
          <a:p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With RMP, radiation penetration is “blocked” by island (?!) </a:t>
            </a:r>
            <a:r>
              <a:rPr lang="en-US" altLang="ja-JP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RD stabilization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283093" y="777022"/>
            <a:ext cx="9393472" cy="6135521"/>
            <a:chOff x="283093" y="777022"/>
            <a:chExt cx="9393472" cy="6135521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5655604" y="777022"/>
              <a:ext cx="2714325" cy="3248341"/>
              <a:chOff x="5655604" y="620272"/>
              <a:chExt cx="2714325" cy="3248341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5679540" y="672567"/>
                <a:ext cx="2690389" cy="3196046"/>
                <a:chOff x="5679540" y="672567"/>
                <a:chExt cx="2690389" cy="3196046"/>
              </a:xfrm>
            </p:grpSpPr>
            <p:pic>
              <p:nvPicPr>
                <p:cNvPr id="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278" t="33703" r="5760" b="36851"/>
                <a:stretch/>
              </p:blipFill>
              <p:spPr bwMode="auto">
                <a:xfrm>
                  <a:off x="5688353" y="673237"/>
                  <a:ext cx="2671876" cy="31953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" name="正方形/長方形 5"/>
                <p:cNvSpPr/>
                <p:nvPr/>
              </p:nvSpPr>
              <p:spPr>
                <a:xfrm>
                  <a:off x="8274867" y="672567"/>
                  <a:ext cx="95062" cy="319470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正方形/長方形 6"/>
                <p:cNvSpPr/>
                <p:nvPr/>
              </p:nvSpPr>
              <p:spPr>
                <a:xfrm>
                  <a:off x="5679540" y="1803078"/>
                  <a:ext cx="119203" cy="84046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正方形/長方形 7"/>
                <p:cNvSpPr/>
                <p:nvPr/>
              </p:nvSpPr>
              <p:spPr>
                <a:xfrm>
                  <a:off x="5747922" y="1998209"/>
                  <a:ext cx="129767" cy="4677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0" name="テキスト ボックス 39"/>
              <p:cNvSpPr txBox="1"/>
              <p:nvPr/>
            </p:nvSpPr>
            <p:spPr>
              <a:xfrm>
                <a:off x="5664027" y="620272"/>
                <a:ext cx="1259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With RMP</a:t>
                </a:r>
                <a:endParaRPr kumimoji="1" lang="ja-JP" alt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6609184" y="1070426"/>
                <a:ext cx="17082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Long flux tubes of m/n=1/1 remnant island</a:t>
                </a:r>
                <a:endParaRPr kumimoji="1" lang="ja-JP" alt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右中かっこ 49"/>
              <p:cNvSpPr/>
              <p:nvPr/>
            </p:nvSpPr>
            <p:spPr>
              <a:xfrm rot="16200000">
                <a:off x="6308865" y="1743322"/>
                <a:ext cx="200968" cy="709280"/>
              </a:xfrm>
              <a:prstGeom prst="rightBrace">
                <a:avLst>
                  <a:gd name="adj1" fmla="val 74084"/>
                  <a:gd name="adj2" fmla="val 50578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1" name="直線矢印コネクタ 50"/>
              <p:cNvCxnSpPr/>
              <p:nvPr/>
            </p:nvCxnSpPr>
            <p:spPr>
              <a:xfrm flipH="1">
                <a:off x="6406087" y="1628800"/>
                <a:ext cx="203097" cy="332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グループ化 57"/>
              <p:cNvGrpSpPr/>
              <p:nvPr/>
            </p:nvGrpSpPr>
            <p:grpSpPr>
              <a:xfrm>
                <a:off x="5655604" y="1729937"/>
                <a:ext cx="323165" cy="995859"/>
                <a:chOff x="5684108" y="1708763"/>
                <a:chExt cx="325395" cy="1048557"/>
              </a:xfrm>
            </p:grpSpPr>
            <p:sp>
              <p:nvSpPr>
                <p:cNvPr id="59" name="フリーフォーム 58"/>
                <p:cNvSpPr/>
                <p:nvPr/>
              </p:nvSpPr>
              <p:spPr>
                <a:xfrm>
                  <a:off x="5684108" y="1708763"/>
                  <a:ext cx="324806" cy="540167"/>
                </a:xfrm>
                <a:custGeom>
                  <a:avLst/>
                  <a:gdLst>
                    <a:gd name="connsiteX0" fmla="*/ 0 w 324806"/>
                    <a:gd name="connsiteY0" fmla="*/ 0 h 540167"/>
                    <a:gd name="connsiteX1" fmla="*/ 81202 w 324806"/>
                    <a:gd name="connsiteY1" fmla="*/ 70610 h 540167"/>
                    <a:gd name="connsiteX2" fmla="*/ 151812 w 324806"/>
                    <a:gd name="connsiteY2" fmla="*/ 151812 h 540167"/>
                    <a:gd name="connsiteX3" fmla="*/ 218891 w 324806"/>
                    <a:gd name="connsiteY3" fmla="*/ 243605 h 540167"/>
                    <a:gd name="connsiteX4" fmla="*/ 271849 w 324806"/>
                    <a:gd name="connsiteY4" fmla="*/ 338928 h 540167"/>
                    <a:gd name="connsiteX5" fmla="*/ 310684 w 324806"/>
                    <a:gd name="connsiteY5" fmla="*/ 430721 h 540167"/>
                    <a:gd name="connsiteX6" fmla="*/ 324806 w 324806"/>
                    <a:gd name="connsiteY6" fmla="*/ 540167 h 54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806" h="540167">
                      <a:moveTo>
                        <a:pt x="0" y="0"/>
                      </a:moveTo>
                      <a:cubicBezTo>
                        <a:pt x="27950" y="22654"/>
                        <a:pt x="55900" y="45308"/>
                        <a:pt x="81202" y="70610"/>
                      </a:cubicBezTo>
                      <a:cubicBezTo>
                        <a:pt x="106504" y="95912"/>
                        <a:pt x="128864" y="122979"/>
                        <a:pt x="151812" y="151812"/>
                      </a:cubicBezTo>
                      <a:cubicBezTo>
                        <a:pt x="174760" y="180645"/>
                        <a:pt x="198885" y="212419"/>
                        <a:pt x="218891" y="243605"/>
                      </a:cubicBezTo>
                      <a:cubicBezTo>
                        <a:pt x="238897" y="274791"/>
                        <a:pt x="256550" y="307742"/>
                        <a:pt x="271849" y="338928"/>
                      </a:cubicBezTo>
                      <a:cubicBezTo>
                        <a:pt x="287148" y="370114"/>
                        <a:pt x="301858" y="397181"/>
                        <a:pt x="310684" y="430721"/>
                      </a:cubicBezTo>
                      <a:cubicBezTo>
                        <a:pt x="319510" y="464261"/>
                        <a:pt x="324806" y="540167"/>
                        <a:pt x="324806" y="540167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 59"/>
                <p:cNvSpPr/>
                <p:nvPr/>
              </p:nvSpPr>
              <p:spPr>
                <a:xfrm flipV="1">
                  <a:off x="5684697" y="2263051"/>
                  <a:ext cx="324806" cy="494269"/>
                </a:xfrm>
                <a:custGeom>
                  <a:avLst/>
                  <a:gdLst>
                    <a:gd name="connsiteX0" fmla="*/ 0 w 324806"/>
                    <a:gd name="connsiteY0" fmla="*/ 0 h 540167"/>
                    <a:gd name="connsiteX1" fmla="*/ 81202 w 324806"/>
                    <a:gd name="connsiteY1" fmla="*/ 70610 h 540167"/>
                    <a:gd name="connsiteX2" fmla="*/ 151812 w 324806"/>
                    <a:gd name="connsiteY2" fmla="*/ 151812 h 540167"/>
                    <a:gd name="connsiteX3" fmla="*/ 218891 w 324806"/>
                    <a:gd name="connsiteY3" fmla="*/ 243605 h 540167"/>
                    <a:gd name="connsiteX4" fmla="*/ 271849 w 324806"/>
                    <a:gd name="connsiteY4" fmla="*/ 338928 h 540167"/>
                    <a:gd name="connsiteX5" fmla="*/ 310684 w 324806"/>
                    <a:gd name="connsiteY5" fmla="*/ 430721 h 540167"/>
                    <a:gd name="connsiteX6" fmla="*/ 324806 w 324806"/>
                    <a:gd name="connsiteY6" fmla="*/ 540167 h 54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806" h="540167">
                      <a:moveTo>
                        <a:pt x="0" y="0"/>
                      </a:moveTo>
                      <a:cubicBezTo>
                        <a:pt x="27950" y="22654"/>
                        <a:pt x="55900" y="45308"/>
                        <a:pt x="81202" y="70610"/>
                      </a:cubicBezTo>
                      <a:cubicBezTo>
                        <a:pt x="106504" y="95912"/>
                        <a:pt x="128864" y="122979"/>
                        <a:pt x="151812" y="151812"/>
                      </a:cubicBezTo>
                      <a:cubicBezTo>
                        <a:pt x="174760" y="180645"/>
                        <a:pt x="198885" y="212419"/>
                        <a:pt x="218891" y="243605"/>
                      </a:cubicBezTo>
                      <a:cubicBezTo>
                        <a:pt x="238897" y="274791"/>
                        <a:pt x="256550" y="307742"/>
                        <a:pt x="271849" y="338928"/>
                      </a:cubicBezTo>
                      <a:cubicBezTo>
                        <a:pt x="287148" y="370114"/>
                        <a:pt x="301858" y="397181"/>
                        <a:pt x="310684" y="430721"/>
                      </a:cubicBezTo>
                      <a:cubicBezTo>
                        <a:pt x="319510" y="464261"/>
                        <a:pt x="324806" y="540167"/>
                        <a:pt x="324806" y="540167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65" name="グループ化 64"/>
            <p:cNvGrpSpPr/>
            <p:nvPr/>
          </p:nvGrpSpPr>
          <p:grpSpPr>
            <a:xfrm>
              <a:off x="2131942" y="801514"/>
              <a:ext cx="2765250" cy="3232127"/>
              <a:chOff x="2131942" y="644764"/>
              <a:chExt cx="2765250" cy="3232127"/>
            </a:xfrm>
          </p:grpSpPr>
          <p:grpSp>
            <p:nvGrpSpPr>
              <p:cNvPr id="9" name="グループ化 8"/>
              <p:cNvGrpSpPr/>
              <p:nvPr/>
            </p:nvGrpSpPr>
            <p:grpSpPr>
              <a:xfrm>
                <a:off x="2176463" y="672514"/>
                <a:ext cx="2695575" cy="3204377"/>
                <a:chOff x="2176463" y="612226"/>
                <a:chExt cx="2695575" cy="3204377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1471" t="34019" r="3764" b="36804"/>
                <a:stretch/>
              </p:blipFill>
              <p:spPr bwMode="auto">
                <a:xfrm>
                  <a:off x="2178656" y="612226"/>
                  <a:ext cx="2687541" cy="32043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" name="正方形/長方形 10"/>
                <p:cNvSpPr/>
                <p:nvPr/>
              </p:nvSpPr>
              <p:spPr>
                <a:xfrm>
                  <a:off x="4805363" y="619125"/>
                  <a:ext cx="66675" cy="31861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正方形/長方形 11"/>
                <p:cNvSpPr/>
                <p:nvPr/>
              </p:nvSpPr>
              <p:spPr>
                <a:xfrm>
                  <a:off x="2176463" y="1719263"/>
                  <a:ext cx="200025" cy="10048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7" name="テキスト ボックス 36"/>
              <p:cNvSpPr txBox="1"/>
              <p:nvPr/>
            </p:nvSpPr>
            <p:spPr>
              <a:xfrm>
                <a:off x="3811638" y="1701484"/>
                <a:ext cx="10855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midplane</a:t>
                </a:r>
                <a:endParaRPr kumimoji="1" lang="ja-JP" alt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8" name="直線矢印コネクタ 37"/>
              <p:cNvCxnSpPr/>
              <p:nvPr/>
            </p:nvCxnSpPr>
            <p:spPr>
              <a:xfrm flipH="1">
                <a:off x="4371042" y="1989574"/>
                <a:ext cx="20097" cy="271305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テキスト ボックス 38"/>
              <p:cNvSpPr txBox="1"/>
              <p:nvPr/>
            </p:nvSpPr>
            <p:spPr>
              <a:xfrm>
                <a:off x="2131942" y="644764"/>
                <a:ext cx="1618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Without RMP</a:t>
                </a:r>
                <a:endParaRPr kumimoji="1" lang="ja-JP" alt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4" name="グループ化 53"/>
              <p:cNvGrpSpPr/>
              <p:nvPr/>
            </p:nvGrpSpPr>
            <p:grpSpPr>
              <a:xfrm>
                <a:off x="2172124" y="1497204"/>
                <a:ext cx="839035" cy="1523979"/>
                <a:chOff x="2172124" y="1497204"/>
                <a:chExt cx="839035" cy="1523979"/>
              </a:xfrm>
            </p:grpSpPr>
            <p:sp>
              <p:nvSpPr>
                <p:cNvPr id="55" name="フリーフォーム 54"/>
                <p:cNvSpPr/>
                <p:nvPr/>
              </p:nvSpPr>
              <p:spPr>
                <a:xfrm>
                  <a:off x="2172124" y="1497204"/>
                  <a:ext cx="839035" cy="758651"/>
                </a:xfrm>
                <a:custGeom>
                  <a:avLst/>
                  <a:gdLst>
                    <a:gd name="connsiteX0" fmla="*/ 0 w 783771"/>
                    <a:gd name="connsiteY0" fmla="*/ 0 h 758651"/>
                    <a:gd name="connsiteX1" fmla="*/ 180870 w 783771"/>
                    <a:gd name="connsiteY1" fmla="*/ 110532 h 758651"/>
                    <a:gd name="connsiteX2" fmla="*/ 381837 w 783771"/>
                    <a:gd name="connsiteY2" fmla="*/ 256233 h 758651"/>
                    <a:gd name="connsiteX3" fmla="*/ 612949 w 783771"/>
                    <a:gd name="connsiteY3" fmla="*/ 457200 h 758651"/>
                    <a:gd name="connsiteX4" fmla="*/ 748602 w 783771"/>
                    <a:gd name="connsiteY4" fmla="*/ 658167 h 758651"/>
                    <a:gd name="connsiteX5" fmla="*/ 783771 w 783771"/>
                    <a:gd name="connsiteY5" fmla="*/ 758651 h 758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3771" h="758651">
                      <a:moveTo>
                        <a:pt x="0" y="0"/>
                      </a:moveTo>
                      <a:cubicBezTo>
                        <a:pt x="58615" y="33913"/>
                        <a:pt x="117231" y="67827"/>
                        <a:pt x="180870" y="110532"/>
                      </a:cubicBezTo>
                      <a:cubicBezTo>
                        <a:pt x="244509" y="153237"/>
                        <a:pt x="309824" y="198455"/>
                        <a:pt x="381837" y="256233"/>
                      </a:cubicBezTo>
                      <a:cubicBezTo>
                        <a:pt x="453850" y="314011"/>
                        <a:pt x="551822" y="390211"/>
                        <a:pt x="612949" y="457200"/>
                      </a:cubicBezTo>
                      <a:cubicBezTo>
                        <a:pt x="674077" y="524189"/>
                        <a:pt x="720132" y="607925"/>
                        <a:pt x="748602" y="658167"/>
                      </a:cubicBezTo>
                      <a:cubicBezTo>
                        <a:pt x="777072" y="708409"/>
                        <a:pt x="780421" y="733530"/>
                        <a:pt x="783771" y="75865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 55"/>
                <p:cNvSpPr/>
                <p:nvPr/>
              </p:nvSpPr>
              <p:spPr>
                <a:xfrm flipV="1">
                  <a:off x="2172124" y="2262532"/>
                  <a:ext cx="839035" cy="758651"/>
                </a:xfrm>
                <a:custGeom>
                  <a:avLst/>
                  <a:gdLst>
                    <a:gd name="connsiteX0" fmla="*/ 0 w 783771"/>
                    <a:gd name="connsiteY0" fmla="*/ 0 h 758651"/>
                    <a:gd name="connsiteX1" fmla="*/ 180870 w 783771"/>
                    <a:gd name="connsiteY1" fmla="*/ 110532 h 758651"/>
                    <a:gd name="connsiteX2" fmla="*/ 381837 w 783771"/>
                    <a:gd name="connsiteY2" fmla="*/ 256233 h 758651"/>
                    <a:gd name="connsiteX3" fmla="*/ 612949 w 783771"/>
                    <a:gd name="connsiteY3" fmla="*/ 457200 h 758651"/>
                    <a:gd name="connsiteX4" fmla="*/ 748602 w 783771"/>
                    <a:gd name="connsiteY4" fmla="*/ 658167 h 758651"/>
                    <a:gd name="connsiteX5" fmla="*/ 783771 w 783771"/>
                    <a:gd name="connsiteY5" fmla="*/ 758651 h 758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3771" h="758651">
                      <a:moveTo>
                        <a:pt x="0" y="0"/>
                      </a:moveTo>
                      <a:cubicBezTo>
                        <a:pt x="58615" y="33913"/>
                        <a:pt x="117231" y="67827"/>
                        <a:pt x="180870" y="110532"/>
                      </a:cubicBezTo>
                      <a:cubicBezTo>
                        <a:pt x="244509" y="153237"/>
                        <a:pt x="309824" y="198455"/>
                        <a:pt x="381837" y="256233"/>
                      </a:cubicBezTo>
                      <a:cubicBezTo>
                        <a:pt x="453850" y="314011"/>
                        <a:pt x="551822" y="390211"/>
                        <a:pt x="612949" y="457200"/>
                      </a:cubicBezTo>
                      <a:cubicBezTo>
                        <a:pt x="674077" y="524189"/>
                        <a:pt x="720132" y="607925"/>
                        <a:pt x="748602" y="658167"/>
                      </a:cubicBezTo>
                      <a:cubicBezTo>
                        <a:pt x="777072" y="708409"/>
                        <a:pt x="780421" y="733530"/>
                        <a:pt x="783771" y="75865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7" name="テキスト ボックス 56"/>
              <p:cNvSpPr txBox="1"/>
              <p:nvPr/>
            </p:nvSpPr>
            <p:spPr>
              <a:xfrm rot="16200000">
                <a:off x="1803662" y="2009630"/>
                <a:ext cx="12711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latin typeface="Arial" pitchFamily="34" charset="0"/>
                    <a:cs typeface="Arial" pitchFamily="34" charset="0"/>
                  </a:rPr>
                  <a:t>Confinement region</a:t>
                </a:r>
                <a:endParaRPr kumimoji="1" lang="ja-JP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283093" y="4083792"/>
              <a:ext cx="1376694" cy="2416047"/>
              <a:chOff x="152469" y="3947138"/>
              <a:chExt cx="1376694" cy="2416047"/>
            </a:xfrm>
          </p:grpSpPr>
          <p:sp>
            <p:nvSpPr>
              <p:cNvPr id="14" name="テキスト ボックス 13"/>
              <p:cNvSpPr txBox="1"/>
              <p:nvPr/>
            </p:nvSpPr>
            <p:spPr>
              <a:xfrm rot="16200000">
                <a:off x="-732389" y="4831996"/>
                <a:ext cx="24160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b="1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Radiation at </a:t>
                </a:r>
                <a:r>
                  <a:rPr lang="en-US" altLang="ja-JP" b="1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midplane</a:t>
                </a:r>
                <a:endParaRPr lang="en-US" altLang="ja-JP" b="1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algn="ctr"/>
                <a:r>
                  <a:rPr kumimoji="1" lang="en-US" altLang="ja-JP" b="1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(MW/m</a:t>
                </a:r>
                <a:r>
                  <a:rPr kumimoji="1" lang="en-US" altLang="ja-JP" b="1" baseline="30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3</a:t>
                </a:r>
                <a:r>
                  <a:rPr kumimoji="1" lang="en-US" altLang="ja-JP" b="1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)</a:t>
                </a:r>
                <a:endParaRPr kumimoji="1" lang="ja-JP" altLang="en-US" b="1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pic>
            <p:nvPicPr>
              <p:cNvPr id="15" name="Picture 5" descr="D:\2012fy\3_Conf_Presen\20121008-13_IAEA\proceedings\fig\20081010\85948_Prad_1e17_2d.wm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4591" t="23988" r="17946" b="21736"/>
              <a:stretch/>
            </p:blipFill>
            <p:spPr bwMode="auto">
              <a:xfrm>
                <a:off x="743577" y="4310742"/>
                <a:ext cx="351693" cy="1798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テキスト ボックス 15"/>
              <p:cNvSpPr txBox="1"/>
              <p:nvPr/>
            </p:nvSpPr>
            <p:spPr>
              <a:xfrm>
                <a:off x="1024915" y="4340889"/>
                <a:ext cx="450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kumimoji="1" lang="en-US" altLang="ja-JP" sz="1400" b="1" baseline="30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kumimoji="1" lang="ja-JP" alt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1026595" y="4804777"/>
                <a:ext cx="450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altLang="ja-JP" sz="1400" b="1" baseline="30000" dirty="0">
                    <a:latin typeface="Arial" pitchFamily="34" charset="0"/>
                    <a:cs typeface="Arial" pitchFamily="34" charset="0"/>
                  </a:rPr>
                  <a:t>0</a:t>
                </a:r>
                <a:endParaRPr kumimoji="1" lang="ja-JP" alt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1038323" y="5268665"/>
                <a:ext cx="4908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altLang="ja-JP" sz="1400" b="1" baseline="30000" dirty="0" smtClean="0">
                    <a:latin typeface="Arial" pitchFamily="34" charset="0"/>
                    <a:cs typeface="Arial" pitchFamily="34" charset="0"/>
                  </a:rPr>
                  <a:t>-1</a:t>
                </a:r>
                <a:endParaRPr kumimoji="1" lang="ja-JP" alt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1029955" y="5732553"/>
                <a:ext cx="4908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altLang="ja-JP" sz="1400" b="1" baseline="30000" dirty="0" smtClean="0">
                    <a:latin typeface="Arial" pitchFamily="34" charset="0"/>
                    <a:cs typeface="Arial" pitchFamily="34" charset="0"/>
                  </a:rPr>
                  <a:t>-2</a:t>
                </a:r>
                <a:endParaRPr kumimoji="1" lang="ja-JP" alt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6" name="直線コネクタ 35"/>
            <p:cNvCxnSpPr/>
            <p:nvPr/>
          </p:nvCxnSpPr>
          <p:spPr>
            <a:xfrm>
              <a:off x="2180427" y="2417629"/>
              <a:ext cx="615600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グループ化 40"/>
            <p:cNvGrpSpPr/>
            <p:nvPr/>
          </p:nvGrpSpPr>
          <p:grpSpPr>
            <a:xfrm>
              <a:off x="627406" y="1077785"/>
              <a:ext cx="1199205" cy="2634054"/>
              <a:chOff x="285756" y="971277"/>
              <a:chExt cx="1199205" cy="2634054"/>
            </a:xfrm>
          </p:grpSpPr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357" t="886" r="91199"/>
              <a:stretch/>
            </p:blipFill>
            <p:spPr bwMode="auto">
              <a:xfrm>
                <a:off x="695333" y="1235089"/>
                <a:ext cx="128060" cy="2151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" name="テキスト ボックス 42"/>
              <p:cNvSpPr txBox="1"/>
              <p:nvPr/>
            </p:nvSpPr>
            <p:spPr>
              <a:xfrm>
                <a:off x="769701" y="1071307"/>
                <a:ext cx="7152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x10</a:t>
                </a:r>
                <a:r>
                  <a:rPr kumimoji="1" lang="en-US" altLang="ja-JP" sz="1600" b="1" baseline="30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769701" y="1596851"/>
                <a:ext cx="7152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x10</a:t>
                </a:r>
                <a:r>
                  <a:rPr lang="en-US" altLang="ja-JP" sz="1600" b="1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769701" y="2122395"/>
                <a:ext cx="7152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x10</a:t>
                </a:r>
                <a:r>
                  <a:rPr lang="en-US" altLang="ja-JP" sz="1600" b="1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769701" y="2647939"/>
                <a:ext cx="7152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x10</a:t>
                </a:r>
                <a:r>
                  <a:rPr lang="en-US" altLang="ja-JP" sz="1600" b="1" baseline="30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769701" y="3173482"/>
                <a:ext cx="7152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x10</a:t>
                </a:r>
                <a:r>
                  <a:rPr lang="en-US" altLang="ja-JP" sz="1600" b="1" baseline="30000" dirty="0">
                    <a:latin typeface="Arial" pitchFamily="34" charset="0"/>
                    <a:cs typeface="Arial" pitchFamily="34" charset="0"/>
                  </a:rPr>
                  <a:t>0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 rot="16200000">
                <a:off x="-846605" y="2103638"/>
                <a:ext cx="2634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>
                    <a:latin typeface="Arial" pitchFamily="34" charset="0"/>
                    <a:cs typeface="Arial" pitchFamily="34" charset="0"/>
                  </a:rPr>
                  <a:t>Connection length</a:t>
                </a:r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 (m)</a:t>
                </a:r>
                <a:endParaRPr kumimoji="1" lang="ja-JP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4" name="グループ化 63"/>
            <p:cNvGrpSpPr/>
            <p:nvPr/>
          </p:nvGrpSpPr>
          <p:grpSpPr>
            <a:xfrm>
              <a:off x="5031404" y="2457874"/>
              <a:ext cx="4645161" cy="4420158"/>
              <a:chOff x="5031404" y="2301124"/>
              <a:chExt cx="4645161" cy="4420158"/>
            </a:xfrm>
          </p:grpSpPr>
          <p:sp>
            <p:nvSpPr>
              <p:cNvPr id="52" name="テキスト ボックス 51"/>
              <p:cNvSpPr txBox="1"/>
              <p:nvPr/>
            </p:nvSpPr>
            <p:spPr>
              <a:xfrm>
                <a:off x="7298467" y="3942312"/>
                <a:ext cx="237809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Radiation penetration is “blocked” by remnant island (?!)</a:t>
                </a:r>
              </a:p>
              <a:p>
                <a:r>
                  <a:rPr kumimoji="1" lang="en-US" altLang="ja-JP" sz="16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stabilization</a:t>
                </a:r>
                <a:endParaRPr kumimoji="1" lang="ja-JP" altLang="en-US" sz="16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9" name="Picture 8" descr="D:\2012fy\3_Conf_Presen\20121008-13_IAEA\proceedings\fig\20081010\85946_Prad_1e17_2d.wmf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0335" r="24659" b="8635"/>
              <a:stretch/>
            </p:blipFill>
            <p:spPr bwMode="auto">
              <a:xfrm>
                <a:off x="5031404" y="3875930"/>
                <a:ext cx="3542094" cy="2678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0" name="直線コネクタ 29"/>
              <p:cNvCxnSpPr/>
              <p:nvPr/>
            </p:nvCxnSpPr>
            <p:spPr>
              <a:xfrm rot="5400000" flipH="1">
                <a:off x="5939774" y="3464144"/>
                <a:ext cx="230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rot="5400000" flipH="1">
                <a:off x="5439852" y="3669124"/>
                <a:ext cx="273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/>
              <p:cNvCxnSpPr/>
              <p:nvPr/>
            </p:nvCxnSpPr>
            <p:spPr>
              <a:xfrm>
                <a:off x="5456255" y="4181154"/>
                <a:ext cx="0" cy="1979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5697425" y="5105609"/>
                <a:ext cx="2250830" cy="0"/>
              </a:xfrm>
              <a:prstGeom prst="line">
                <a:avLst/>
              </a:prstGeom>
              <a:ln w="38100">
                <a:solidFill>
                  <a:srgbClr val="FF006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テキスト ボックス 33"/>
              <p:cNvSpPr txBox="1"/>
              <p:nvPr/>
            </p:nvSpPr>
            <p:spPr>
              <a:xfrm>
                <a:off x="7254921" y="5417111"/>
                <a:ext cx="1256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b="1" dirty="0" err="1" smtClean="0">
                    <a:latin typeface="Arial" pitchFamily="34" charset="0"/>
                    <a:cs typeface="Arial" pitchFamily="34" charset="0"/>
                  </a:rPr>
                  <a:t>Radiative</a:t>
                </a:r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 divertor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下矢印 34"/>
              <p:cNvSpPr/>
              <p:nvPr/>
            </p:nvSpPr>
            <p:spPr>
              <a:xfrm>
                <a:off x="7455889" y="5115660"/>
                <a:ext cx="211015" cy="341644"/>
              </a:xfrm>
              <a:prstGeom prst="downArrow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6744563" y="6444283"/>
                <a:ext cx="5774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Arial" pitchFamily="34" charset="0"/>
                    <a:cs typeface="Arial" pitchFamily="34" charset="0"/>
                  </a:rPr>
                  <a:t>R (m)</a:t>
                </a:r>
                <a:endParaRPr kumimoji="1" lang="ja-JP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1522839" y="2439379"/>
              <a:ext cx="3571684" cy="4473164"/>
              <a:chOff x="1522839" y="2282629"/>
              <a:chExt cx="3571684" cy="4473164"/>
            </a:xfrm>
          </p:grpSpPr>
          <p:pic>
            <p:nvPicPr>
              <p:cNvPr id="20" name="Picture 2" descr="D:\2012fy\3_Conf_Presen\20121008-13_IAEA\proceedings\fig\20081010\85948_Prad_1e17_2d.wm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8930" r="24642" b="8308"/>
              <a:stretch/>
            </p:blipFill>
            <p:spPr bwMode="auto">
              <a:xfrm>
                <a:off x="1522839" y="3833880"/>
                <a:ext cx="3546559" cy="2738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直線コネクタ 20"/>
              <p:cNvCxnSpPr/>
              <p:nvPr/>
            </p:nvCxnSpPr>
            <p:spPr>
              <a:xfrm rot="5400000" flipH="1">
                <a:off x="2246611" y="3632629"/>
                <a:ext cx="270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>
                <a:off x="1891318" y="4147778"/>
                <a:ext cx="0" cy="19795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フリーフォーム 22"/>
              <p:cNvSpPr/>
              <p:nvPr/>
            </p:nvSpPr>
            <p:spPr>
              <a:xfrm>
                <a:off x="2351323" y="5325626"/>
                <a:ext cx="1426866" cy="784203"/>
              </a:xfrm>
              <a:custGeom>
                <a:avLst/>
                <a:gdLst>
                  <a:gd name="connsiteX0" fmla="*/ 1426866 w 1426866"/>
                  <a:gd name="connsiteY0" fmla="*/ 0 h 784203"/>
                  <a:gd name="connsiteX1" fmla="*/ 1306286 w 1426866"/>
                  <a:gd name="connsiteY1" fmla="*/ 341644 h 784203"/>
                  <a:gd name="connsiteX2" fmla="*/ 1175657 w 1426866"/>
                  <a:gd name="connsiteY2" fmla="*/ 582804 h 784203"/>
                  <a:gd name="connsiteX3" fmla="*/ 914400 w 1426866"/>
                  <a:gd name="connsiteY3" fmla="*/ 713433 h 784203"/>
                  <a:gd name="connsiteX4" fmla="*/ 452176 w 1426866"/>
                  <a:gd name="connsiteY4" fmla="*/ 773723 h 784203"/>
                  <a:gd name="connsiteX5" fmla="*/ 0 w 1426866"/>
                  <a:gd name="connsiteY5" fmla="*/ 783771 h 78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6866" h="784203">
                    <a:moveTo>
                      <a:pt x="1426866" y="0"/>
                    </a:moveTo>
                    <a:cubicBezTo>
                      <a:pt x="1387510" y="122255"/>
                      <a:pt x="1348154" y="244510"/>
                      <a:pt x="1306286" y="341644"/>
                    </a:cubicBezTo>
                    <a:cubicBezTo>
                      <a:pt x="1264418" y="438778"/>
                      <a:pt x="1240971" y="520839"/>
                      <a:pt x="1175657" y="582804"/>
                    </a:cubicBezTo>
                    <a:cubicBezTo>
                      <a:pt x="1110343" y="644769"/>
                      <a:pt x="1034980" y="681613"/>
                      <a:pt x="914400" y="713433"/>
                    </a:cubicBezTo>
                    <a:cubicBezTo>
                      <a:pt x="793820" y="745253"/>
                      <a:pt x="604576" y="762000"/>
                      <a:pt x="452176" y="773723"/>
                    </a:cubicBezTo>
                    <a:cubicBezTo>
                      <a:pt x="299776" y="785446"/>
                      <a:pt x="149888" y="784608"/>
                      <a:pt x="0" y="783771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3759769" y="5267020"/>
                <a:ext cx="133475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Radiation penetration to core</a:t>
                </a:r>
              </a:p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collapse</a:t>
                </a:r>
                <a:endParaRPr kumimoji="1" lang="ja-JP" alt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直線コネクタ 24"/>
              <p:cNvCxnSpPr/>
              <p:nvPr/>
            </p:nvCxnSpPr>
            <p:spPr>
              <a:xfrm rot="5400000" flipH="1">
                <a:off x="1811017" y="3885119"/>
                <a:ext cx="316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rot="5400000" flipH="1">
                <a:off x="1562267" y="4032269"/>
                <a:ext cx="334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rot="5400000" flipH="1">
                <a:off x="1384467" y="4127519"/>
                <a:ext cx="334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テキスト ボックス 65"/>
              <p:cNvSpPr txBox="1"/>
              <p:nvPr/>
            </p:nvSpPr>
            <p:spPr>
              <a:xfrm>
                <a:off x="3225224" y="6478794"/>
                <a:ext cx="5774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Arial" pitchFamily="34" charset="0"/>
                    <a:cs typeface="Arial" pitchFamily="34" charset="0"/>
                  </a:rPr>
                  <a:t>R (m)</a:t>
                </a:r>
                <a:endParaRPr kumimoji="1" lang="ja-JP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8" name="テキスト ボックス 67"/>
            <p:cNvSpPr txBox="1">
              <a:spLocks noChangeArrowheads="1"/>
            </p:cNvSpPr>
            <p:nvPr/>
          </p:nvSpPr>
          <p:spPr bwMode="auto">
            <a:xfrm>
              <a:off x="3728864" y="4407495"/>
              <a:ext cx="12346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dirty="0" err="1" smtClean="0">
                  <a:cs typeface="Arial" charset="0"/>
                </a:rPr>
                <a:t>n</a:t>
              </a:r>
              <a:r>
                <a:rPr lang="en-US" altLang="ja-JP" sz="1200" baseline="-25000" dirty="0" err="1" smtClean="0">
                  <a:cs typeface="Arial" charset="0"/>
                </a:rPr>
                <a:t>carbon</a:t>
              </a:r>
              <a:r>
                <a:rPr lang="en-US" altLang="ja-JP" sz="1200" dirty="0" smtClean="0">
                  <a:cs typeface="Arial" charset="0"/>
                </a:rPr>
                <a:t>=0.01n</a:t>
              </a:r>
              <a:r>
                <a:rPr lang="en-US" altLang="ja-JP" sz="1200" baseline="-25000" dirty="0" smtClean="0">
                  <a:cs typeface="Arial" charset="0"/>
                </a:rPr>
                <a:t>e</a:t>
              </a:r>
              <a:endParaRPr lang="en-US" altLang="ja-JP" sz="1200" dirty="0" smtClean="0">
                <a:cs typeface="Arial" charset="0"/>
              </a:endParaRPr>
            </a:p>
            <a:p>
              <a:pPr eaLnBrk="1" hangingPunct="1"/>
              <a:r>
                <a:rPr lang="en-US" altLang="ja-JP" sz="1200" dirty="0" smtClean="0">
                  <a:cs typeface="Arial" charset="0"/>
                </a:rPr>
                <a:t>n</a:t>
              </a:r>
              <a:r>
                <a:rPr lang="en-US" altLang="ja-JP" sz="1200" baseline="-25000" dirty="0" smtClean="0">
                  <a:cs typeface="Arial" charset="0"/>
                </a:rPr>
                <a:t>e</a:t>
              </a:r>
              <a:r>
                <a:rPr lang="en-US" altLang="ja-JP" sz="1200" dirty="0" smtClean="0">
                  <a:latin typeface="Symbol" pitchFamily="18" charset="2"/>
                  <a:cs typeface="Arial" charset="0"/>
                </a:rPr>
                <a:t>t </a:t>
              </a:r>
              <a:r>
                <a:rPr lang="en-US" altLang="ja-JP" sz="1200" dirty="0" smtClean="0">
                  <a:cs typeface="Arial" charset="0"/>
                </a:rPr>
                <a:t>= 10</a:t>
              </a:r>
              <a:r>
                <a:rPr lang="en-US" altLang="ja-JP" sz="1200" baseline="30000" dirty="0" smtClean="0">
                  <a:cs typeface="Arial" charset="0"/>
                </a:rPr>
                <a:t>17</a:t>
              </a:r>
              <a:r>
                <a:rPr lang="en-US" altLang="ja-JP" sz="1200" dirty="0" smtClean="0">
                  <a:cs typeface="Arial" charset="0"/>
                </a:rPr>
                <a:t> m</a:t>
              </a:r>
              <a:r>
                <a:rPr lang="en-US" altLang="ja-JP" sz="1200" baseline="30000" dirty="0" smtClean="0">
                  <a:cs typeface="Arial" charset="0"/>
                </a:rPr>
                <a:t>-3</a:t>
              </a:r>
              <a:r>
                <a:rPr lang="en-US" altLang="ja-JP" sz="1200" dirty="0" smtClean="0">
                  <a:cs typeface="Arial" charset="0"/>
                </a:rPr>
                <a:t> s</a:t>
              </a:r>
              <a:endParaRPr lang="en-US" altLang="ja-JP" sz="120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733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3512840" y="836712"/>
            <a:ext cx="3299251" cy="5231634"/>
            <a:chOff x="6537176" y="1234076"/>
            <a:chExt cx="3299251" cy="5231634"/>
          </a:xfrm>
        </p:grpSpPr>
        <p:sp>
          <p:nvSpPr>
            <p:cNvPr id="4" name="正方形/長方形 3"/>
            <p:cNvSpPr/>
            <p:nvPr/>
          </p:nvSpPr>
          <p:spPr>
            <a:xfrm>
              <a:off x="8217445" y="2259652"/>
              <a:ext cx="725812" cy="3744000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V="1">
              <a:off x="7375617" y="2449124"/>
              <a:ext cx="0" cy="356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7392219" y="2537745"/>
              <a:ext cx="1872208" cy="144016"/>
            </a:xfrm>
            <a:prstGeom prst="rightArrow">
              <a:avLst>
                <a:gd name="adj1" fmla="val 50000"/>
                <a:gd name="adj2" fmla="val 4134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7401272" y="2276872"/>
              <a:ext cx="1427253" cy="307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b="1" dirty="0" smtClean="0">
                  <a:solidFill>
                    <a:srgbClr val="FF0000"/>
                  </a:solidFill>
                  <a:latin typeface="Calibri" pitchFamily="34" charset="0"/>
                </a:rPr>
                <a:t>RMP assisted RD</a:t>
              </a:r>
              <a:endParaRPr lang="en-US" altLang="ja-JP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8247262" y="2132856"/>
              <a:ext cx="648072" cy="0"/>
            </a:xfrm>
            <a:prstGeom prst="straightConnector1">
              <a:avLst/>
            </a:prstGeom>
            <a:ln w="28575">
              <a:solidFill>
                <a:srgbClr val="33CC3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6537176" y="1794118"/>
              <a:ext cx="3292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Radiation enhanced with Ne seeding</a:t>
              </a:r>
              <a:endParaRPr kumimoji="1" lang="ja-JP" altLang="en-US" sz="14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583831" y="1234076"/>
              <a:ext cx="315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Compatibility with Ne seeding scheme is confirmed.</a:t>
              </a:r>
              <a:endParaRPr kumimoji="1" lang="ja-JP" alt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グループ化 119"/>
            <p:cNvGrpSpPr/>
            <p:nvPr/>
          </p:nvGrpSpPr>
          <p:grpSpPr>
            <a:xfrm>
              <a:off x="6537501" y="2688522"/>
              <a:ext cx="3298926" cy="3777188"/>
              <a:chOff x="1784648" y="1340768"/>
              <a:chExt cx="3298926" cy="3777188"/>
            </a:xfrm>
          </p:grpSpPr>
          <p:grpSp>
            <p:nvGrpSpPr>
              <p:cNvPr id="12" name="グループ化 120"/>
              <p:cNvGrpSpPr/>
              <p:nvPr/>
            </p:nvGrpSpPr>
            <p:grpSpPr>
              <a:xfrm>
                <a:off x="1934274" y="3543122"/>
                <a:ext cx="3149300" cy="1574834"/>
                <a:chOff x="1928664" y="3717032"/>
                <a:chExt cx="3149300" cy="1574834"/>
              </a:xfrm>
            </p:grpSpPr>
            <p:pic>
              <p:nvPicPr>
                <p:cNvPr id="18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013" t="34197" r="3075"/>
                <a:stretch/>
              </p:blipFill>
              <p:spPr bwMode="auto">
                <a:xfrm>
                  <a:off x="1928664" y="3717032"/>
                  <a:ext cx="3149300" cy="15748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" name="正方形/長方形 18"/>
                <p:cNvSpPr/>
                <p:nvPr/>
              </p:nvSpPr>
              <p:spPr>
                <a:xfrm>
                  <a:off x="1928664" y="3717032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" name="グループ化 121"/>
              <p:cNvGrpSpPr/>
              <p:nvPr/>
            </p:nvGrpSpPr>
            <p:grpSpPr>
              <a:xfrm>
                <a:off x="1784648" y="2313694"/>
                <a:ext cx="3130056" cy="1371600"/>
                <a:chOff x="1784648" y="2633464"/>
                <a:chExt cx="3130056" cy="1371600"/>
              </a:xfrm>
            </p:grpSpPr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9538" t="37433" b="14827"/>
                <a:stretch/>
              </p:blipFill>
              <p:spPr bwMode="auto">
                <a:xfrm>
                  <a:off x="1817580" y="2633464"/>
                  <a:ext cx="3097124" cy="1371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正方形/長方形 15"/>
                <p:cNvSpPr/>
                <p:nvPr/>
              </p:nvSpPr>
              <p:spPr>
                <a:xfrm>
                  <a:off x="1784648" y="2636912"/>
                  <a:ext cx="360040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021556" y="2792883"/>
                  <a:ext cx="178927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>
                      <a:latin typeface="Arial" pitchFamily="34" charset="0"/>
                      <a:cs typeface="Arial" pitchFamily="34" charset="0"/>
                    </a:rPr>
                    <a:t>Divertor particle flux (A)</a:t>
                  </a:r>
                  <a:endParaRPr kumimoji="1" lang="ja-JP" alt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283" t="33144" r="13141" b="17902"/>
              <a:stretch/>
            </p:blipFill>
            <p:spPr bwMode="auto">
              <a:xfrm>
                <a:off x="1856656" y="1340768"/>
                <a:ext cx="3210339" cy="1182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3152800" y="1556792"/>
            <a:ext cx="4045788" cy="3676471"/>
            <a:chOff x="5994608" y="3232232"/>
            <a:chExt cx="4045788" cy="3676471"/>
          </a:xfrm>
        </p:grpSpPr>
        <p:grpSp>
          <p:nvGrpSpPr>
            <p:cNvPr id="4" name="グループ化 23"/>
            <p:cNvGrpSpPr/>
            <p:nvPr/>
          </p:nvGrpSpPr>
          <p:grpSpPr>
            <a:xfrm>
              <a:off x="6125428" y="3497036"/>
              <a:ext cx="3467562" cy="3411667"/>
              <a:chOff x="6213348" y="3321196"/>
              <a:chExt cx="3467562" cy="3411667"/>
            </a:xfrm>
          </p:grpSpPr>
          <p:pic>
            <p:nvPicPr>
              <p:cNvPr id="6" name="Picture 7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9581" r="3286"/>
              <a:stretch/>
            </p:blipFill>
            <p:spPr bwMode="auto">
              <a:xfrm>
                <a:off x="6249144" y="4780230"/>
                <a:ext cx="3419957" cy="1952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77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7250" r="17873" b="12455"/>
              <a:stretch/>
            </p:blipFill>
            <p:spPr bwMode="auto">
              <a:xfrm>
                <a:off x="6213348" y="3321196"/>
                <a:ext cx="3467562" cy="1602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6878694" y="3482902"/>
                <a:ext cx="8771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W</a:t>
                </a:r>
                <a:r>
                  <a:rPr kumimoji="1" lang="en-US" altLang="ja-JP" sz="12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ith RMP</a:t>
                </a: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7625933" y="4563438"/>
                <a:ext cx="14205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R</a:t>
                </a:r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adiative divertor</a:t>
                </a:r>
              </a:p>
            </p:txBody>
          </p:sp>
          <p:cxnSp>
            <p:nvCxnSpPr>
              <p:cNvPr id="10" name="直線矢印コネクタ 9"/>
              <p:cNvCxnSpPr>
                <a:cxnSpLocks noChangeAspect="1"/>
              </p:cNvCxnSpPr>
              <p:nvPr/>
            </p:nvCxnSpPr>
            <p:spPr>
              <a:xfrm flipV="1">
                <a:off x="8378715" y="4182648"/>
                <a:ext cx="1993" cy="40337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テキスト ボックス 10"/>
              <p:cNvSpPr txBox="1"/>
              <p:nvPr/>
            </p:nvSpPr>
            <p:spPr>
              <a:xfrm>
                <a:off x="8940183" y="3501008"/>
                <a:ext cx="6206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Attach</a:t>
                </a:r>
              </a:p>
            </p:txBody>
          </p:sp>
          <p:cxnSp>
            <p:nvCxnSpPr>
              <p:cNvPr id="12" name="直線矢印コネクタ 11"/>
              <p:cNvCxnSpPr/>
              <p:nvPr/>
            </p:nvCxnSpPr>
            <p:spPr>
              <a:xfrm flipH="1">
                <a:off x="8841432" y="3717032"/>
                <a:ext cx="216024" cy="1440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テキスト ボックス 4"/>
            <p:cNvSpPr txBox="1"/>
            <p:nvPr/>
          </p:nvSpPr>
          <p:spPr>
            <a:xfrm>
              <a:off x="5994608" y="3232232"/>
              <a:ext cx="4045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err="1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kumimoji="1" lang="en-US" altLang="ja-JP" sz="1400" b="1" baseline="-25000" dirty="0" err="1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kumimoji="1" lang="en-US" altLang="ja-JP" sz="1400" b="1" dirty="0" smtClean="0">
                  <a:latin typeface="Arial" pitchFamily="34" charset="0"/>
                  <a:cs typeface="Arial" pitchFamily="34" charset="0"/>
                </a:rPr>
                <a:t>, n</a:t>
              </a:r>
              <a:r>
                <a:rPr kumimoji="1" lang="en-US" altLang="ja-JP" sz="1400" b="1" baseline="-25000" dirty="0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kumimoji="1" lang="en-US" altLang="ja-JP" sz="1400" b="1" dirty="0" smtClean="0">
                  <a:latin typeface="Arial" pitchFamily="34" charset="0"/>
                  <a:cs typeface="Arial" pitchFamily="34" charset="0"/>
                </a:rPr>
                <a:t> profiles at attach &amp; RD phase with RMP</a:t>
              </a:r>
              <a:endParaRPr kumimoji="1" lang="ja-JP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388"/>
          <a:stretch>
            <a:fillRect/>
          </a:stretch>
        </p:blipFill>
        <p:spPr bwMode="auto">
          <a:xfrm>
            <a:off x="3449638" y="4710509"/>
            <a:ext cx="29432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8" r="69017"/>
          <a:stretch>
            <a:fillRect/>
          </a:stretch>
        </p:blipFill>
        <p:spPr bwMode="auto">
          <a:xfrm>
            <a:off x="477838" y="4716859"/>
            <a:ext cx="25654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49638" y="6580584"/>
            <a:ext cx="23510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000000"/>
                </a:solidFill>
              </a:rPr>
              <a:t>(S. Konoshima JNM 2003)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067050" y="5434409"/>
            <a:ext cx="355600" cy="487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27088" y="4569222"/>
            <a:ext cx="203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</a:rPr>
              <a:t>Detachment onset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819525" y="4558109"/>
            <a:ext cx="177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</a:rPr>
              <a:t>X-point MARFE</a:t>
            </a:r>
          </a:p>
        </p:txBody>
      </p: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7151688" y="4751784"/>
            <a:ext cx="1679575" cy="1784350"/>
            <a:chOff x="4505" y="2976"/>
            <a:chExt cx="1058" cy="1124"/>
          </a:xfrm>
        </p:grpSpPr>
        <p:grpSp>
          <p:nvGrpSpPr>
            <p:cNvPr id="10" name="グループ化 19"/>
            <p:cNvGrpSpPr>
              <a:grpSpLocks/>
            </p:cNvGrpSpPr>
            <p:nvPr/>
          </p:nvGrpSpPr>
          <p:grpSpPr bwMode="auto">
            <a:xfrm>
              <a:off x="4625" y="2976"/>
              <a:ext cx="803" cy="1052"/>
              <a:chOff x="2542954" y="4717311"/>
              <a:chExt cx="1275906" cy="1669312"/>
            </a:xfrm>
          </p:grpSpPr>
          <p:sp>
            <p:nvSpPr>
              <p:cNvPr id="45" name="フリーフォーム 44"/>
              <p:cNvSpPr/>
              <p:nvPr/>
            </p:nvSpPr>
            <p:spPr>
              <a:xfrm>
                <a:off x="2542954" y="4717311"/>
                <a:ext cx="1275905" cy="1669312"/>
              </a:xfrm>
              <a:custGeom>
                <a:avLst/>
                <a:gdLst>
                  <a:gd name="connsiteX0" fmla="*/ 0 w 1275907"/>
                  <a:gd name="connsiteY0" fmla="*/ 0 h 1669312"/>
                  <a:gd name="connsiteX1" fmla="*/ 244549 w 1275907"/>
                  <a:gd name="connsiteY1" fmla="*/ 393405 h 1669312"/>
                  <a:gd name="connsiteX2" fmla="*/ 574158 w 1275907"/>
                  <a:gd name="connsiteY2" fmla="*/ 850605 h 1669312"/>
                  <a:gd name="connsiteX3" fmla="*/ 1275907 w 1275907"/>
                  <a:gd name="connsiteY3" fmla="*/ 1669312 h 166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5907" h="1669312">
                    <a:moveTo>
                      <a:pt x="0" y="0"/>
                    </a:moveTo>
                    <a:cubicBezTo>
                      <a:pt x="74428" y="125819"/>
                      <a:pt x="148856" y="251638"/>
                      <a:pt x="244549" y="393405"/>
                    </a:cubicBezTo>
                    <a:cubicBezTo>
                      <a:pt x="340242" y="535173"/>
                      <a:pt x="402265" y="637954"/>
                      <a:pt x="574158" y="850605"/>
                    </a:cubicBezTo>
                    <a:cubicBezTo>
                      <a:pt x="746051" y="1063256"/>
                      <a:pt x="1010979" y="1366284"/>
                      <a:pt x="1275907" y="1669312"/>
                    </a:cubicBezTo>
                  </a:path>
                </a:pathLst>
              </a:cu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 flipH="1">
                <a:off x="2542954" y="4717311"/>
                <a:ext cx="1275905" cy="1669312"/>
              </a:xfrm>
              <a:custGeom>
                <a:avLst/>
                <a:gdLst>
                  <a:gd name="connsiteX0" fmla="*/ 0 w 1275907"/>
                  <a:gd name="connsiteY0" fmla="*/ 0 h 1669312"/>
                  <a:gd name="connsiteX1" fmla="*/ 244549 w 1275907"/>
                  <a:gd name="connsiteY1" fmla="*/ 393405 h 1669312"/>
                  <a:gd name="connsiteX2" fmla="*/ 574158 w 1275907"/>
                  <a:gd name="connsiteY2" fmla="*/ 850605 h 1669312"/>
                  <a:gd name="connsiteX3" fmla="*/ 1275907 w 1275907"/>
                  <a:gd name="connsiteY3" fmla="*/ 1669312 h 166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5907" h="1669312">
                    <a:moveTo>
                      <a:pt x="0" y="0"/>
                    </a:moveTo>
                    <a:cubicBezTo>
                      <a:pt x="74428" y="125819"/>
                      <a:pt x="148856" y="251638"/>
                      <a:pt x="244549" y="393405"/>
                    </a:cubicBezTo>
                    <a:cubicBezTo>
                      <a:pt x="340242" y="535173"/>
                      <a:pt x="402265" y="637954"/>
                      <a:pt x="574158" y="850605"/>
                    </a:cubicBezTo>
                    <a:cubicBezTo>
                      <a:pt x="746051" y="1063256"/>
                      <a:pt x="1010979" y="1366284"/>
                      <a:pt x="1275907" y="1669312"/>
                    </a:cubicBezTo>
                  </a:path>
                </a:pathLst>
              </a:cu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フリーフォーム 10"/>
            <p:cNvSpPr/>
            <p:nvPr/>
          </p:nvSpPr>
          <p:spPr bwMode="auto">
            <a:xfrm>
              <a:off x="5211" y="3010"/>
              <a:ext cx="263" cy="1012"/>
            </a:xfrm>
            <a:custGeom>
              <a:avLst/>
              <a:gdLst>
                <a:gd name="connsiteX0" fmla="*/ 418214 w 418214"/>
                <a:gd name="connsiteY0" fmla="*/ 0 h 1605516"/>
                <a:gd name="connsiteX1" fmla="*/ 333153 w 418214"/>
                <a:gd name="connsiteY1" fmla="*/ 138223 h 1605516"/>
                <a:gd name="connsiteX2" fmla="*/ 205563 w 418214"/>
                <a:gd name="connsiteY2" fmla="*/ 350874 h 1605516"/>
                <a:gd name="connsiteX3" fmla="*/ 131135 w 418214"/>
                <a:gd name="connsiteY3" fmla="*/ 499730 h 1605516"/>
                <a:gd name="connsiteX4" fmla="*/ 56707 w 418214"/>
                <a:gd name="connsiteY4" fmla="*/ 659218 h 1605516"/>
                <a:gd name="connsiteX5" fmla="*/ 3544 w 418214"/>
                <a:gd name="connsiteY5" fmla="*/ 829339 h 1605516"/>
                <a:gd name="connsiteX6" fmla="*/ 35442 w 418214"/>
                <a:gd name="connsiteY6" fmla="*/ 988828 h 1605516"/>
                <a:gd name="connsiteX7" fmla="*/ 120502 w 418214"/>
                <a:gd name="connsiteY7" fmla="*/ 1148316 h 1605516"/>
                <a:gd name="connsiteX8" fmla="*/ 216195 w 418214"/>
                <a:gd name="connsiteY8" fmla="*/ 1318437 h 1605516"/>
                <a:gd name="connsiteX9" fmla="*/ 322521 w 418214"/>
                <a:gd name="connsiteY9" fmla="*/ 1477925 h 1605516"/>
                <a:gd name="connsiteX10" fmla="*/ 418214 w 418214"/>
                <a:gd name="connsiteY10" fmla="*/ 1605516 h 160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214" h="1605516">
                  <a:moveTo>
                    <a:pt x="418214" y="0"/>
                  </a:moveTo>
                  <a:cubicBezTo>
                    <a:pt x="393404" y="39872"/>
                    <a:pt x="368595" y="79744"/>
                    <a:pt x="333153" y="138223"/>
                  </a:cubicBezTo>
                  <a:cubicBezTo>
                    <a:pt x="297711" y="196702"/>
                    <a:pt x="239233" y="290623"/>
                    <a:pt x="205563" y="350874"/>
                  </a:cubicBezTo>
                  <a:cubicBezTo>
                    <a:pt x="171893" y="411125"/>
                    <a:pt x="155944" y="448339"/>
                    <a:pt x="131135" y="499730"/>
                  </a:cubicBezTo>
                  <a:cubicBezTo>
                    <a:pt x="106326" y="551121"/>
                    <a:pt x="77972" y="604283"/>
                    <a:pt x="56707" y="659218"/>
                  </a:cubicBezTo>
                  <a:cubicBezTo>
                    <a:pt x="35442" y="714153"/>
                    <a:pt x="7088" y="774404"/>
                    <a:pt x="3544" y="829339"/>
                  </a:cubicBezTo>
                  <a:cubicBezTo>
                    <a:pt x="0" y="884274"/>
                    <a:pt x="15949" y="935665"/>
                    <a:pt x="35442" y="988828"/>
                  </a:cubicBezTo>
                  <a:cubicBezTo>
                    <a:pt x="54935" y="1041991"/>
                    <a:pt x="90377" y="1093381"/>
                    <a:pt x="120502" y="1148316"/>
                  </a:cubicBezTo>
                  <a:cubicBezTo>
                    <a:pt x="150627" y="1203251"/>
                    <a:pt x="182525" y="1263502"/>
                    <a:pt x="216195" y="1318437"/>
                  </a:cubicBezTo>
                  <a:cubicBezTo>
                    <a:pt x="249865" y="1373372"/>
                    <a:pt x="288851" y="1430079"/>
                    <a:pt x="322521" y="1477925"/>
                  </a:cubicBezTo>
                  <a:cubicBezTo>
                    <a:pt x="356191" y="1525771"/>
                    <a:pt x="387202" y="1565643"/>
                    <a:pt x="418214" y="1605516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フリーフォーム 11"/>
            <p:cNvSpPr/>
            <p:nvPr/>
          </p:nvSpPr>
          <p:spPr bwMode="auto">
            <a:xfrm flipH="1">
              <a:off x="4584" y="3010"/>
              <a:ext cx="263" cy="1012"/>
            </a:xfrm>
            <a:custGeom>
              <a:avLst/>
              <a:gdLst>
                <a:gd name="connsiteX0" fmla="*/ 418214 w 418214"/>
                <a:gd name="connsiteY0" fmla="*/ 0 h 1605516"/>
                <a:gd name="connsiteX1" fmla="*/ 333153 w 418214"/>
                <a:gd name="connsiteY1" fmla="*/ 138223 h 1605516"/>
                <a:gd name="connsiteX2" fmla="*/ 205563 w 418214"/>
                <a:gd name="connsiteY2" fmla="*/ 350874 h 1605516"/>
                <a:gd name="connsiteX3" fmla="*/ 131135 w 418214"/>
                <a:gd name="connsiteY3" fmla="*/ 499730 h 1605516"/>
                <a:gd name="connsiteX4" fmla="*/ 56707 w 418214"/>
                <a:gd name="connsiteY4" fmla="*/ 659218 h 1605516"/>
                <a:gd name="connsiteX5" fmla="*/ 3544 w 418214"/>
                <a:gd name="connsiteY5" fmla="*/ 829339 h 1605516"/>
                <a:gd name="connsiteX6" fmla="*/ 35442 w 418214"/>
                <a:gd name="connsiteY6" fmla="*/ 988828 h 1605516"/>
                <a:gd name="connsiteX7" fmla="*/ 120502 w 418214"/>
                <a:gd name="connsiteY7" fmla="*/ 1148316 h 1605516"/>
                <a:gd name="connsiteX8" fmla="*/ 216195 w 418214"/>
                <a:gd name="connsiteY8" fmla="*/ 1318437 h 1605516"/>
                <a:gd name="connsiteX9" fmla="*/ 322521 w 418214"/>
                <a:gd name="connsiteY9" fmla="*/ 1477925 h 1605516"/>
                <a:gd name="connsiteX10" fmla="*/ 418214 w 418214"/>
                <a:gd name="connsiteY10" fmla="*/ 1605516 h 160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214" h="1605516">
                  <a:moveTo>
                    <a:pt x="418214" y="0"/>
                  </a:moveTo>
                  <a:cubicBezTo>
                    <a:pt x="393404" y="39872"/>
                    <a:pt x="368595" y="79744"/>
                    <a:pt x="333153" y="138223"/>
                  </a:cubicBezTo>
                  <a:cubicBezTo>
                    <a:pt x="297711" y="196702"/>
                    <a:pt x="239233" y="290623"/>
                    <a:pt x="205563" y="350874"/>
                  </a:cubicBezTo>
                  <a:cubicBezTo>
                    <a:pt x="171893" y="411125"/>
                    <a:pt x="155944" y="448339"/>
                    <a:pt x="131135" y="499730"/>
                  </a:cubicBezTo>
                  <a:cubicBezTo>
                    <a:pt x="106326" y="551121"/>
                    <a:pt x="77972" y="604283"/>
                    <a:pt x="56707" y="659218"/>
                  </a:cubicBezTo>
                  <a:cubicBezTo>
                    <a:pt x="35442" y="714153"/>
                    <a:pt x="7088" y="774404"/>
                    <a:pt x="3544" y="829339"/>
                  </a:cubicBezTo>
                  <a:cubicBezTo>
                    <a:pt x="0" y="884274"/>
                    <a:pt x="15949" y="935665"/>
                    <a:pt x="35442" y="988828"/>
                  </a:cubicBezTo>
                  <a:cubicBezTo>
                    <a:pt x="54935" y="1041991"/>
                    <a:pt x="90377" y="1093381"/>
                    <a:pt x="120502" y="1148316"/>
                  </a:cubicBezTo>
                  <a:cubicBezTo>
                    <a:pt x="150627" y="1203251"/>
                    <a:pt x="182525" y="1263502"/>
                    <a:pt x="216195" y="1318437"/>
                  </a:cubicBezTo>
                  <a:cubicBezTo>
                    <a:pt x="249865" y="1373372"/>
                    <a:pt x="288851" y="1430079"/>
                    <a:pt x="322521" y="1477925"/>
                  </a:cubicBezTo>
                  <a:cubicBezTo>
                    <a:pt x="356191" y="1525771"/>
                    <a:pt x="387202" y="1565643"/>
                    <a:pt x="418214" y="1605516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フリーフォーム 12"/>
            <p:cNvSpPr/>
            <p:nvPr/>
          </p:nvSpPr>
          <p:spPr bwMode="auto">
            <a:xfrm>
              <a:off x="5300" y="3012"/>
              <a:ext cx="263" cy="1012"/>
            </a:xfrm>
            <a:custGeom>
              <a:avLst/>
              <a:gdLst>
                <a:gd name="connsiteX0" fmla="*/ 418214 w 418214"/>
                <a:gd name="connsiteY0" fmla="*/ 0 h 1605516"/>
                <a:gd name="connsiteX1" fmla="*/ 333153 w 418214"/>
                <a:gd name="connsiteY1" fmla="*/ 138223 h 1605516"/>
                <a:gd name="connsiteX2" fmla="*/ 205563 w 418214"/>
                <a:gd name="connsiteY2" fmla="*/ 350874 h 1605516"/>
                <a:gd name="connsiteX3" fmla="*/ 131135 w 418214"/>
                <a:gd name="connsiteY3" fmla="*/ 499730 h 1605516"/>
                <a:gd name="connsiteX4" fmla="*/ 56707 w 418214"/>
                <a:gd name="connsiteY4" fmla="*/ 659218 h 1605516"/>
                <a:gd name="connsiteX5" fmla="*/ 3544 w 418214"/>
                <a:gd name="connsiteY5" fmla="*/ 829339 h 1605516"/>
                <a:gd name="connsiteX6" fmla="*/ 35442 w 418214"/>
                <a:gd name="connsiteY6" fmla="*/ 988828 h 1605516"/>
                <a:gd name="connsiteX7" fmla="*/ 120502 w 418214"/>
                <a:gd name="connsiteY7" fmla="*/ 1148316 h 1605516"/>
                <a:gd name="connsiteX8" fmla="*/ 216195 w 418214"/>
                <a:gd name="connsiteY8" fmla="*/ 1318437 h 1605516"/>
                <a:gd name="connsiteX9" fmla="*/ 322521 w 418214"/>
                <a:gd name="connsiteY9" fmla="*/ 1477925 h 1605516"/>
                <a:gd name="connsiteX10" fmla="*/ 418214 w 418214"/>
                <a:gd name="connsiteY10" fmla="*/ 1605516 h 160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214" h="1605516">
                  <a:moveTo>
                    <a:pt x="418214" y="0"/>
                  </a:moveTo>
                  <a:cubicBezTo>
                    <a:pt x="393404" y="39872"/>
                    <a:pt x="368595" y="79744"/>
                    <a:pt x="333153" y="138223"/>
                  </a:cubicBezTo>
                  <a:cubicBezTo>
                    <a:pt x="297711" y="196702"/>
                    <a:pt x="239233" y="290623"/>
                    <a:pt x="205563" y="350874"/>
                  </a:cubicBezTo>
                  <a:cubicBezTo>
                    <a:pt x="171893" y="411125"/>
                    <a:pt x="155944" y="448339"/>
                    <a:pt x="131135" y="499730"/>
                  </a:cubicBezTo>
                  <a:cubicBezTo>
                    <a:pt x="106326" y="551121"/>
                    <a:pt x="77972" y="604283"/>
                    <a:pt x="56707" y="659218"/>
                  </a:cubicBezTo>
                  <a:cubicBezTo>
                    <a:pt x="35442" y="714153"/>
                    <a:pt x="7088" y="774404"/>
                    <a:pt x="3544" y="829339"/>
                  </a:cubicBezTo>
                  <a:cubicBezTo>
                    <a:pt x="0" y="884274"/>
                    <a:pt x="15949" y="935665"/>
                    <a:pt x="35442" y="988828"/>
                  </a:cubicBezTo>
                  <a:cubicBezTo>
                    <a:pt x="54935" y="1041991"/>
                    <a:pt x="90377" y="1093381"/>
                    <a:pt x="120502" y="1148316"/>
                  </a:cubicBezTo>
                  <a:cubicBezTo>
                    <a:pt x="150627" y="1203251"/>
                    <a:pt x="182525" y="1263502"/>
                    <a:pt x="216195" y="1318437"/>
                  </a:cubicBezTo>
                  <a:cubicBezTo>
                    <a:pt x="249865" y="1373372"/>
                    <a:pt x="288851" y="1430079"/>
                    <a:pt x="322521" y="1477925"/>
                  </a:cubicBezTo>
                  <a:cubicBezTo>
                    <a:pt x="356191" y="1525771"/>
                    <a:pt x="387202" y="1565643"/>
                    <a:pt x="418214" y="1605516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フリーフォーム 13"/>
            <p:cNvSpPr/>
            <p:nvPr/>
          </p:nvSpPr>
          <p:spPr bwMode="auto">
            <a:xfrm flipH="1">
              <a:off x="4505" y="3021"/>
              <a:ext cx="263" cy="1012"/>
            </a:xfrm>
            <a:custGeom>
              <a:avLst/>
              <a:gdLst>
                <a:gd name="connsiteX0" fmla="*/ 418214 w 418214"/>
                <a:gd name="connsiteY0" fmla="*/ 0 h 1605516"/>
                <a:gd name="connsiteX1" fmla="*/ 333153 w 418214"/>
                <a:gd name="connsiteY1" fmla="*/ 138223 h 1605516"/>
                <a:gd name="connsiteX2" fmla="*/ 205563 w 418214"/>
                <a:gd name="connsiteY2" fmla="*/ 350874 h 1605516"/>
                <a:gd name="connsiteX3" fmla="*/ 131135 w 418214"/>
                <a:gd name="connsiteY3" fmla="*/ 499730 h 1605516"/>
                <a:gd name="connsiteX4" fmla="*/ 56707 w 418214"/>
                <a:gd name="connsiteY4" fmla="*/ 659218 h 1605516"/>
                <a:gd name="connsiteX5" fmla="*/ 3544 w 418214"/>
                <a:gd name="connsiteY5" fmla="*/ 829339 h 1605516"/>
                <a:gd name="connsiteX6" fmla="*/ 35442 w 418214"/>
                <a:gd name="connsiteY6" fmla="*/ 988828 h 1605516"/>
                <a:gd name="connsiteX7" fmla="*/ 120502 w 418214"/>
                <a:gd name="connsiteY7" fmla="*/ 1148316 h 1605516"/>
                <a:gd name="connsiteX8" fmla="*/ 216195 w 418214"/>
                <a:gd name="connsiteY8" fmla="*/ 1318437 h 1605516"/>
                <a:gd name="connsiteX9" fmla="*/ 322521 w 418214"/>
                <a:gd name="connsiteY9" fmla="*/ 1477925 h 1605516"/>
                <a:gd name="connsiteX10" fmla="*/ 418214 w 418214"/>
                <a:gd name="connsiteY10" fmla="*/ 1605516 h 160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214" h="1605516">
                  <a:moveTo>
                    <a:pt x="418214" y="0"/>
                  </a:moveTo>
                  <a:cubicBezTo>
                    <a:pt x="393404" y="39872"/>
                    <a:pt x="368595" y="79744"/>
                    <a:pt x="333153" y="138223"/>
                  </a:cubicBezTo>
                  <a:cubicBezTo>
                    <a:pt x="297711" y="196702"/>
                    <a:pt x="239233" y="290623"/>
                    <a:pt x="205563" y="350874"/>
                  </a:cubicBezTo>
                  <a:cubicBezTo>
                    <a:pt x="171893" y="411125"/>
                    <a:pt x="155944" y="448339"/>
                    <a:pt x="131135" y="499730"/>
                  </a:cubicBezTo>
                  <a:cubicBezTo>
                    <a:pt x="106326" y="551121"/>
                    <a:pt x="77972" y="604283"/>
                    <a:pt x="56707" y="659218"/>
                  </a:cubicBezTo>
                  <a:cubicBezTo>
                    <a:pt x="35442" y="714153"/>
                    <a:pt x="7088" y="774404"/>
                    <a:pt x="3544" y="829339"/>
                  </a:cubicBezTo>
                  <a:cubicBezTo>
                    <a:pt x="0" y="884274"/>
                    <a:pt x="15949" y="935665"/>
                    <a:pt x="35442" y="988828"/>
                  </a:cubicBezTo>
                  <a:cubicBezTo>
                    <a:pt x="54935" y="1041991"/>
                    <a:pt x="90377" y="1093381"/>
                    <a:pt x="120502" y="1148316"/>
                  </a:cubicBezTo>
                  <a:cubicBezTo>
                    <a:pt x="150627" y="1203251"/>
                    <a:pt x="182525" y="1263502"/>
                    <a:pt x="216195" y="1318437"/>
                  </a:cubicBezTo>
                  <a:cubicBezTo>
                    <a:pt x="249865" y="1373372"/>
                    <a:pt x="288851" y="1430079"/>
                    <a:pt x="322521" y="1477925"/>
                  </a:cubicBezTo>
                  <a:cubicBezTo>
                    <a:pt x="356191" y="1525771"/>
                    <a:pt x="387202" y="1565643"/>
                    <a:pt x="418214" y="1605516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grpSp>
          <p:nvGrpSpPr>
            <p:cNvPr id="15" name="グループ化 24"/>
            <p:cNvGrpSpPr>
              <a:grpSpLocks/>
            </p:cNvGrpSpPr>
            <p:nvPr/>
          </p:nvGrpSpPr>
          <p:grpSpPr bwMode="auto">
            <a:xfrm>
              <a:off x="4682" y="2976"/>
              <a:ext cx="685" cy="425"/>
              <a:chOff x="2604210" y="4702455"/>
              <a:chExt cx="1088746" cy="674217"/>
            </a:xfrm>
          </p:grpSpPr>
          <p:sp>
            <p:nvSpPr>
              <p:cNvPr id="43" name="フリーフォーム 22"/>
              <p:cNvSpPr/>
              <p:nvPr/>
            </p:nvSpPr>
            <p:spPr>
              <a:xfrm>
                <a:off x="2604209" y="4704042"/>
                <a:ext cx="541989" cy="672630"/>
              </a:xfrm>
              <a:custGeom>
                <a:avLst/>
                <a:gdLst>
                  <a:gd name="connsiteX0" fmla="*/ 0 w 541325"/>
                  <a:gd name="connsiteY0" fmla="*/ 0 h 672998"/>
                  <a:gd name="connsiteX1" fmla="*/ 124359 w 541325"/>
                  <a:gd name="connsiteY1" fmla="*/ 204825 h 672998"/>
                  <a:gd name="connsiteX2" fmla="*/ 292608 w 541325"/>
                  <a:gd name="connsiteY2" fmla="*/ 453542 h 672998"/>
                  <a:gd name="connsiteX3" fmla="*/ 438912 w 541325"/>
                  <a:gd name="connsiteY3" fmla="*/ 621792 h 672998"/>
                  <a:gd name="connsiteX4" fmla="*/ 541325 w 541325"/>
                  <a:gd name="connsiteY4" fmla="*/ 672998 h 67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325" h="672998">
                    <a:moveTo>
                      <a:pt x="0" y="0"/>
                    </a:moveTo>
                    <a:cubicBezTo>
                      <a:pt x="37795" y="64617"/>
                      <a:pt x="75591" y="129235"/>
                      <a:pt x="124359" y="204825"/>
                    </a:cubicBezTo>
                    <a:cubicBezTo>
                      <a:pt x="173127" y="280415"/>
                      <a:pt x="240183" y="384048"/>
                      <a:pt x="292608" y="453542"/>
                    </a:cubicBezTo>
                    <a:cubicBezTo>
                      <a:pt x="345034" y="523037"/>
                      <a:pt x="397459" y="585216"/>
                      <a:pt x="438912" y="621792"/>
                    </a:cubicBezTo>
                    <a:cubicBezTo>
                      <a:pt x="480365" y="658368"/>
                      <a:pt x="510845" y="665683"/>
                      <a:pt x="541325" y="672998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フリーフォーム 23"/>
              <p:cNvSpPr/>
              <p:nvPr/>
            </p:nvSpPr>
            <p:spPr>
              <a:xfrm flipH="1">
                <a:off x="3150966" y="4702455"/>
                <a:ext cx="541989" cy="672630"/>
              </a:xfrm>
              <a:custGeom>
                <a:avLst/>
                <a:gdLst>
                  <a:gd name="connsiteX0" fmla="*/ 0 w 541325"/>
                  <a:gd name="connsiteY0" fmla="*/ 0 h 672998"/>
                  <a:gd name="connsiteX1" fmla="*/ 124359 w 541325"/>
                  <a:gd name="connsiteY1" fmla="*/ 204825 h 672998"/>
                  <a:gd name="connsiteX2" fmla="*/ 292608 w 541325"/>
                  <a:gd name="connsiteY2" fmla="*/ 453542 h 672998"/>
                  <a:gd name="connsiteX3" fmla="*/ 438912 w 541325"/>
                  <a:gd name="connsiteY3" fmla="*/ 621792 h 672998"/>
                  <a:gd name="connsiteX4" fmla="*/ 541325 w 541325"/>
                  <a:gd name="connsiteY4" fmla="*/ 672998 h 67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325" h="672998">
                    <a:moveTo>
                      <a:pt x="0" y="0"/>
                    </a:moveTo>
                    <a:cubicBezTo>
                      <a:pt x="37795" y="64617"/>
                      <a:pt x="75591" y="129235"/>
                      <a:pt x="124359" y="204825"/>
                    </a:cubicBezTo>
                    <a:cubicBezTo>
                      <a:pt x="173127" y="280415"/>
                      <a:pt x="240183" y="384048"/>
                      <a:pt x="292608" y="453542"/>
                    </a:cubicBezTo>
                    <a:cubicBezTo>
                      <a:pt x="345034" y="523037"/>
                      <a:pt x="397459" y="585216"/>
                      <a:pt x="438912" y="621792"/>
                    </a:cubicBezTo>
                    <a:cubicBezTo>
                      <a:pt x="480365" y="658368"/>
                      <a:pt x="510845" y="665683"/>
                      <a:pt x="541325" y="672998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グループ化 34"/>
            <p:cNvGrpSpPr>
              <a:grpSpLocks/>
            </p:cNvGrpSpPr>
            <p:nvPr/>
          </p:nvGrpSpPr>
          <p:grpSpPr bwMode="auto">
            <a:xfrm>
              <a:off x="5370" y="3731"/>
              <a:ext cx="82" cy="77"/>
              <a:chOff x="3584448" y="5918791"/>
              <a:chExt cx="131677" cy="123564"/>
            </a:xfrm>
          </p:grpSpPr>
          <p:cxnSp>
            <p:nvCxnSpPr>
              <p:cNvPr id="41" name="直線コネクタ 35"/>
              <p:cNvCxnSpPr>
                <a:cxnSpLocks noChangeShapeType="1"/>
              </p:cNvCxnSpPr>
              <p:nvPr/>
            </p:nvCxnSpPr>
            <p:spPr bwMode="auto">
              <a:xfrm flipH="1">
                <a:off x="3584448" y="5918791"/>
                <a:ext cx="9635" cy="12356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2" name="直線コネクタ 44"/>
              <p:cNvCxnSpPr>
                <a:cxnSpLocks noChangeShapeType="1"/>
              </p:cNvCxnSpPr>
              <p:nvPr/>
            </p:nvCxnSpPr>
            <p:spPr bwMode="auto">
              <a:xfrm>
                <a:off x="3598900" y="5918791"/>
                <a:ext cx="117225" cy="690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7" name="グループ化 37"/>
            <p:cNvGrpSpPr>
              <a:grpSpLocks/>
            </p:cNvGrpSpPr>
            <p:nvPr/>
          </p:nvGrpSpPr>
          <p:grpSpPr bwMode="auto">
            <a:xfrm rot="3720000">
              <a:off x="5338" y="3287"/>
              <a:ext cx="81" cy="78"/>
              <a:chOff x="4117573" y="5260829"/>
              <a:chExt cx="129033" cy="123564"/>
            </a:xfrm>
          </p:grpSpPr>
          <p:cxnSp>
            <p:nvCxnSpPr>
              <p:cNvPr id="39" name="直線コネクタ 41"/>
              <p:cNvCxnSpPr>
                <a:cxnSpLocks noChangeShapeType="1"/>
              </p:cNvCxnSpPr>
              <p:nvPr/>
            </p:nvCxnSpPr>
            <p:spPr bwMode="auto">
              <a:xfrm flipH="1">
                <a:off x="4117573" y="5260829"/>
                <a:ext cx="9519" cy="12356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" name="直線コネクタ 42"/>
              <p:cNvCxnSpPr>
                <a:cxnSpLocks noChangeShapeType="1"/>
              </p:cNvCxnSpPr>
              <p:nvPr/>
            </p:nvCxnSpPr>
            <p:spPr bwMode="auto">
              <a:xfrm>
                <a:off x="4129207" y="5263262"/>
                <a:ext cx="117399" cy="6811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8" name="グループ化 47"/>
            <p:cNvGrpSpPr>
              <a:grpSpLocks/>
            </p:cNvGrpSpPr>
            <p:nvPr/>
          </p:nvGrpSpPr>
          <p:grpSpPr bwMode="auto">
            <a:xfrm flipH="1" flipV="1">
              <a:off x="4602" y="3266"/>
              <a:ext cx="104" cy="514"/>
              <a:chOff x="2173707" y="5229903"/>
              <a:chExt cx="164273" cy="814316"/>
            </a:xfrm>
          </p:grpSpPr>
          <p:grpSp>
            <p:nvGrpSpPr>
              <p:cNvPr id="33" name="グループ化 40"/>
              <p:cNvGrpSpPr>
                <a:grpSpLocks/>
              </p:cNvGrpSpPr>
              <p:nvPr/>
            </p:nvGrpSpPr>
            <p:grpSpPr bwMode="auto">
              <a:xfrm>
                <a:off x="2205537" y="5920525"/>
                <a:ext cx="132443" cy="123694"/>
                <a:chOff x="3583682" y="5918661"/>
                <a:chExt cx="132443" cy="123694"/>
              </a:xfrm>
            </p:grpSpPr>
            <p:cxnSp>
              <p:nvCxnSpPr>
                <p:cNvPr id="37" name="直線コネクタ 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83682" y="5918661"/>
                  <a:ext cx="9574" cy="12369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8" name="直線コネクタ 40"/>
                <p:cNvCxnSpPr>
                  <a:cxnSpLocks noChangeShapeType="1"/>
                </p:cNvCxnSpPr>
                <p:nvPr/>
              </p:nvCxnSpPr>
              <p:spPr bwMode="auto">
                <a:xfrm>
                  <a:off x="3598043" y="5918661"/>
                  <a:ext cx="118082" cy="6819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34" name="グループ化 43"/>
              <p:cNvGrpSpPr>
                <a:grpSpLocks/>
              </p:cNvGrpSpPr>
              <p:nvPr/>
            </p:nvGrpSpPr>
            <p:grpSpPr bwMode="auto">
              <a:xfrm rot="3720000">
                <a:off x="2168596" y="5235014"/>
                <a:ext cx="131495" cy="121273"/>
                <a:chOff x="4120677" y="5259515"/>
                <a:chExt cx="131495" cy="121273"/>
              </a:xfrm>
            </p:grpSpPr>
            <p:cxnSp>
              <p:nvCxnSpPr>
                <p:cNvPr id="35" name="直線コネクタ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120677" y="5259515"/>
                  <a:ext cx="9515" cy="121273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6" name="直線コネクタ 38"/>
                <p:cNvCxnSpPr>
                  <a:cxnSpLocks noChangeShapeType="1"/>
                </p:cNvCxnSpPr>
                <p:nvPr/>
              </p:nvCxnSpPr>
              <p:spPr bwMode="auto">
                <a:xfrm>
                  <a:off x="4134822" y="5259804"/>
                  <a:ext cx="117350" cy="67019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9" name="グループ化 54"/>
            <p:cNvGrpSpPr>
              <a:grpSpLocks/>
            </p:cNvGrpSpPr>
            <p:nvPr/>
          </p:nvGrpSpPr>
          <p:grpSpPr bwMode="auto">
            <a:xfrm rot="3720000">
              <a:off x="5188" y="3176"/>
              <a:ext cx="83" cy="76"/>
              <a:chOff x="4115889" y="5258039"/>
              <a:chExt cx="131832" cy="121959"/>
            </a:xfrm>
          </p:grpSpPr>
          <p:cxnSp>
            <p:nvCxnSpPr>
              <p:cNvPr id="31" name="直線コネクタ 33"/>
              <p:cNvCxnSpPr>
                <a:cxnSpLocks noChangeShapeType="1"/>
              </p:cNvCxnSpPr>
              <p:nvPr/>
            </p:nvCxnSpPr>
            <p:spPr bwMode="auto">
              <a:xfrm flipH="1">
                <a:off x="4115889" y="5258039"/>
                <a:ext cx="9519" cy="12195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" name="直線コネクタ 34"/>
              <p:cNvCxnSpPr>
                <a:cxnSpLocks noChangeShapeType="1"/>
              </p:cNvCxnSpPr>
              <p:nvPr/>
            </p:nvCxnSpPr>
            <p:spPr bwMode="auto">
              <a:xfrm>
                <a:off x="4130323" y="5260404"/>
                <a:ext cx="117398" cy="690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0" name="グループ化 57"/>
            <p:cNvGrpSpPr>
              <a:grpSpLocks/>
            </p:cNvGrpSpPr>
            <p:nvPr/>
          </p:nvGrpSpPr>
          <p:grpSpPr bwMode="auto">
            <a:xfrm rot="17880000" flipV="1">
              <a:off x="4805" y="3155"/>
              <a:ext cx="83" cy="76"/>
              <a:chOff x="4116544" y="5260209"/>
              <a:chExt cx="131179" cy="121959"/>
            </a:xfrm>
          </p:grpSpPr>
          <p:cxnSp>
            <p:nvCxnSpPr>
              <p:cNvPr id="29" name="直線コネクタ 31"/>
              <p:cNvCxnSpPr>
                <a:cxnSpLocks noChangeShapeType="1"/>
              </p:cNvCxnSpPr>
              <p:nvPr/>
            </p:nvCxnSpPr>
            <p:spPr bwMode="auto">
              <a:xfrm flipH="1">
                <a:off x="4116544" y="5260209"/>
                <a:ext cx="9519" cy="12195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" name="直線コネクタ 32"/>
              <p:cNvCxnSpPr>
                <a:cxnSpLocks noChangeShapeType="1"/>
              </p:cNvCxnSpPr>
              <p:nvPr/>
            </p:nvCxnSpPr>
            <p:spPr bwMode="auto">
              <a:xfrm>
                <a:off x="4130324" y="5260405"/>
                <a:ext cx="117399" cy="690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1" name="テキスト ボックス 75"/>
            <p:cNvSpPr txBox="1">
              <a:spLocks noChangeArrowheads="1"/>
            </p:cNvSpPr>
            <p:nvPr/>
          </p:nvSpPr>
          <p:spPr bwMode="auto">
            <a:xfrm>
              <a:off x="4754" y="3869"/>
              <a:ext cx="5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00"/>
                  </a:solidFill>
                </a:rPr>
                <a:t>X-point</a:t>
              </a:r>
            </a:p>
          </p:txBody>
        </p:sp>
        <p:cxnSp>
          <p:nvCxnSpPr>
            <p:cNvPr id="22" name="直線コネクタ 24"/>
            <p:cNvCxnSpPr>
              <a:cxnSpLocks noChangeShapeType="1"/>
              <a:stCxn id="21" idx="0"/>
            </p:cNvCxnSpPr>
            <p:nvPr/>
          </p:nvCxnSpPr>
          <p:spPr bwMode="auto">
            <a:xfrm rot="16200000" flipV="1">
              <a:off x="4892" y="3722"/>
              <a:ext cx="287" cy="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3" name="Group 66"/>
            <p:cNvGrpSpPr>
              <a:grpSpLocks/>
            </p:cNvGrpSpPr>
            <p:nvPr/>
          </p:nvGrpSpPr>
          <p:grpSpPr bwMode="auto">
            <a:xfrm rot="-639858">
              <a:off x="5177" y="3509"/>
              <a:ext cx="81" cy="69"/>
              <a:chOff x="5169" y="3525"/>
              <a:chExt cx="81" cy="69"/>
            </a:xfrm>
          </p:grpSpPr>
          <p:sp>
            <p:nvSpPr>
              <p:cNvPr id="27" name="Line 64"/>
              <p:cNvSpPr>
                <a:spLocks noChangeShapeType="1"/>
              </p:cNvSpPr>
              <p:nvPr/>
            </p:nvSpPr>
            <p:spPr bwMode="auto">
              <a:xfrm flipH="1">
                <a:off x="5169" y="3527"/>
                <a:ext cx="37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Line 65"/>
              <p:cNvSpPr>
                <a:spLocks noChangeShapeType="1"/>
              </p:cNvSpPr>
              <p:nvPr/>
            </p:nvSpPr>
            <p:spPr bwMode="auto">
              <a:xfrm>
                <a:off x="5213" y="3525"/>
                <a:ext cx="37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4" name="Group 67"/>
            <p:cNvGrpSpPr>
              <a:grpSpLocks/>
            </p:cNvGrpSpPr>
            <p:nvPr/>
          </p:nvGrpSpPr>
          <p:grpSpPr bwMode="auto">
            <a:xfrm rot="-639858" flipH="1" flipV="1">
              <a:off x="4802" y="3491"/>
              <a:ext cx="81" cy="69"/>
              <a:chOff x="5169" y="3525"/>
              <a:chExt cx="81" cy="69"/>
            </a:xfrm>
          </p:grpSpPr>
          <p:sp>
            <p:nvSpPr>
              <p:cNvPr id="25" name="Line 68"/>
              <p:cNvSpPr>
                <a:spLocks noChangeShapeType="1"/>
              </p:cNvSpPr>
              <p:nvPr/>
            </p:nvSpPr>
            <p:spPr bwMode="auto">
              <a:xfrm flipH="1">
                <a:off x="5169" y="3527"/>
                <a:ext cx="37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Line 69"/>
              <p:cNvSpPr>
                <a:spLocks noChangeShapeType="1"/>
              </p:cNvSpPr>
              <p:nvPr/>
            </p:nvSpPr>
            <p:spPr bwMode="auto">
              <a:xfrm>
                <a:off x="5213" y="3525"/>
                <a:ext cx="37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4580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6289512" y="3312143"/>
            <a:ext cx="3560032" cy="3501233"/>
            <a:chOff x="5385048" y="3312143"/>
            <a:chExt cx="3560032" cy="3501233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5385048" y="3462496"/>
              <a:ext cx="3560032" cy="3350880"/>
              <a:chOff x="5456114" y="2834068"/>
              <a:chExt cx="3560032" cy="3350880"/>
            </a:xfrm>
          </p:grpSpPr>
          <p:pic>
            <p:nvPicPr>
              <p:cNvPr id="8" name="Picture 207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5160" t="54342" r="2534" b="15166"/>
              <a:stretch/>
            </p:blipFill>
            <p:spPr bwMode="auto">
              <a:xfrm>
                <a:off x="5855880" y="3081031"/>
                <a:ext cx="3080392" cy="920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33" t="54342" r="2831" b="14865"/>
              <a:stretch/>
            </p:blipFill>
            <p:spPr bwMode="auto">
              <a:xfrm>
                <a:off x="5726982" y="3904649"/>
                <a:ext cx="3189764" cy="929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5064404" y="3225778"/>
                <a:ext cx="1269899" cy="486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altLang="ja-JP" sz="1200" b="1" dirty="0" smtClean="0">
                    <a:latin typeface="Arial" pitchFamily="34" charset="0"/>
                    <a:cs typeface="Arial" pitchFamily="34" charset="0"/>
                  </a:rPr>
                  <a:t>Divertor power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altLang="ja-JP" sz="1200" b="1" dirty="0" smtClean="0">
                    <a:latin typeface="Arial" pitchFamily="34" charset="0"/>
                    <a:cs typeface="Arial" pitchFamily="34" charset="0"/>
                  </a:rPr>
                  <a:t>load (MW/m</a:t>
                </a:r>
                <a:r>
                  <a:rPr lang="en-US" altLang="ja-JP" sz="1200" b="1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altLang="ja-JP" sz="12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kumimoji="1" lang="ja-JP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7841541" y="3357408"/>
                <a:ext cx="9030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With RMP</a:t>
                </a:r>
                <a:endParaRPr kumimoji="1" lang="ja-JP" altLang="en-US" sz="1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6077969" y="3096119"/>
                <a:ext cx="11435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Without</a:t>
                </a:r>
                <a:r>
                  <a:rPr kumimoji="1" lang="en-US" altLang="ja-JP" sz="12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RMP</a:t>
                </a:r>
                <a:endParaRPr kumimoji="1" lang="ja-JP" alt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直線矢印コネクタ 12"/>
              <p:cNvCxnSpPr/>
              <p:nvPr/>
            </p:nvCxnSpPr>
            <p:spPr>
              <a:xfrm>
                <a:off x="7122293" y="3257825"/>
                <a:ext cx="160886" cy="117054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/>
              <p:cNvCxnSpPr/>
              <p:nvPr/>
            </p:nvCxnSpPr>
            <p:spPr>
              <a:xfrm flipH="1">
                <a:off x="7257256" y="3501008"/>
                <a:ext cx="648072" cy="32301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テキスト ボックス 14"/>
              <p:cNvSpPr txBox="1"/>
              <p:nvPr/>
            </p:nvSpPr>
            <p:spPr>
              <a:xfrm>
                <a:off x="6108568" y="3959590"/>
                <a:ext cx="6880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W</a:t>
                </a:r>
                <a:r>
                  <a:rPr kumimoji="1" lang="en-US" altLang="ja-JP" sz="1200" b="1" baseline="-25000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p</a:t>
                </a:r>
                <a:r>
                  <a:rPr kumimoji="1" lang="en-US" altLang="ja-JP" sz="1200" b="1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(kJ)</a:t>
                </a:r>
                <a:endParaRPr kumimoji="1" lang="ja-JP" altLang="en-US" sz="1200" b="1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pic>
            <p:nvPicPr>
              <p:cNvPr id="16" name="Picture 39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2621"/>
              <a:stretch/>
            </p:blipFill>
            <p:spPr bwMode="auto">
              <a:xfrm>
                <a:off x="5555807" y="4715259"/>
                <a:ext cx="3460339" cy="1469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V="1">
              <a:off x="7175779" y="3402169"/>
              <a:ext cx="0" cy="28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7192381" y="3573016"/>
              <a:ext cx="1548000" cy="144016"/>
            </a:xfrm>
            <a:prstGeom prst="rightArrow">
              <a:avLst>
                <a:gd name="adj1" fmla="val 50000"/>
                <a:gd name="adj2" fmla="val 4134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7201434" y="3312143"/>
              <a:ext cx="1427253" cy="307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b="1" dirty="0" smtClean="0">
                  <a:solidFill>
                    <a:srgbClr val="FF0000"/>
                  </a:solidFill>
                  <a:latin typeface="Calibri" pitchFamily="34" charset="0"/>
                </a:rPr>
                <a:t>RMP assisted RD</a:t>
              </a:r>
              <a:endParaRPr lang="en-US" altLang="ja-JP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68" t="3949" r="12100" b="9044"/>
          <a:stretch/>
        </p:blipFill>
        <p:spPr bwMode="auto">
          <a:xfrm>
            <a:off x="1280592" y="3902044"/>
            <a:ext cx="3159660" cy="248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237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/>
          <p:cNvSpPr/>
          <p:nvPr/>
        </p:nvSpPr>
        <p:spPr>
          <a:xfrm>
            <a:off x="0" y="0"/>
            <a:ext cx="9906000" cy="4046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57858" y="-2321"/>
            <a:ext cx="7755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 dirty="0" smtClean="0">
                <a:solidFill>
                  <a:srgbClr val="000000"/>
                </a:solidFill>
              </a:rPr>
              <a:t>Introduction </a:t>
            </a:r>
            <a:r>
              <a:rPr lang="en-US" altLang="ja-JP" sz="2000" b="1" dirty="0">
                <a:solidFill>
                  <a:srgbClr val="000000"/>
                </a:solidFill>
              </a:rPr>
              <a:t>: Control of enhanced radiation at divertor region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1125" y="677009"/>
            <a:ext cx="968375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>
                <a:solidFill>
                  <a:srgbClr val="000000"/>
                </a:solidFill>
              </a:rPr>
              <a:t>Necessity of divertor heat load reduction for </a:t>
            </a:r>
            <a:r>
              <a:rPr lang="en-US" altLang="ja-JP" b="1" dirty="0">
                <a:solidFill>
                  <a:srgbClr val="000000"/>
                </a:solidFill>
              </a:rPr>
              <a:t>future devices:</a:t>
            </a:r>
          </a:p>
          <a:p>
            <a:pPr eaLnBrk="1" hangingPunct="1"/>
            <a:r>
              <a:rPr lang="en-US" altLang="ja-JP" dirty="0" smtClean="0">
                <a:solidFill>
                  <a:srgbClr val="000000"/>
                </a:solidFill>
              </a:rPr>
              <a:t>Divertor detachment, radiative divertor is prerequisite to meet the </a:t>
            </a:r>
            <a:r>
              <a:rPr lang="en-US" altLang="ja-JP" dirty="0">
                <a:solidFill>
                  <a:srgbClr val="000000"/>
                </a:solidFill>
              </a:rPr>
              <a:t>engineering limit </a:t>
            </a:r>
            <a:r>
              <a:rPr lang="en-US" altLang="ja-JP" dirty="0" smtClean="0">
                <a:solidFill>
                  <a:srgbClr val="000000"/>
                </a:solidFill>
              </a:rPr>
              <a:t>of PFC heat load (&lt; several MW/m</a:t>
            </a:r>
            <a:r>
              <a:rPr lang="en-US" altLang="ja-JP" baseline="30000" dirty="0" smtClean="0">
                <a:solidFill>
                  <a:srgbClr val="000000"/>
                </a:solidFill>
              </a:rPr>
              <a:t>2</a:t>
            </a:r>
            <a:r>
              <a:rPr lang="en-US" altLang="ja-JP" dirty="0" smtClean="0">
                <a:solidFill>
                  <a:srgbClr val="000000"/>
                </a:solidFill>
              </a:rPr>
              <a:t>).</a:t>
            </a:r>
            <a:endParaRPr lang="en-US" altLang="ja-JP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ja-JP" dirty="0" smtClean="0">
                <a:solidFill>
                  <a:srgbClr val="000000"/>
                </a:solidFill>
              </a:rPr>
              <a:t>     </a:t>
            </a:r>
            <a:r>
              <a:rPr lang="en-US" altLang="ja-JP" dirty="0" smtClean="0">
                <a:solidFill>
                  <a:srgbClr val="000000"/>
                </a:solidFill>
                <a:sym typeface="Wingdings" pitchFamily="2" charset="2"/>
              </a:rPr>
              <a:t>Control of enhanced radiation region in its location &amp; intensity is one challenging issue</a:t>
            </a:r>
            <a:r>
              <a:rPr lang="en-US" altLang="ja-JP" dirty="0" smtClean="0">
                <a:solidFill>
                  <a:srgbClr val="000000"/>
                </a:solidFill>
              </a:rPr>
              <a:t>.</a:t>
            </a:r>
            <a:endParaRPr lang="en-US" altLang="ja-JP" dirty="0">
              <a:solidFill>
                <a:srgbClr val="000000"/>
              </a:solidFill>
            </a:endParaRPr>
          </a:p>
          <a:p>
            <a:pPr eaLnBrk="1" hangingPunct="1"/>
            <a:endParaRPr lang="en-US" altLang="ja-JP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ja-JP" b="1" dirty="0">
                <a:solidFill>
                  <a:srgbClr val="000000"/>
                </a:solidFill>
                <a:sym typeface="Wingdings" pitchFamily="2" charset="2"/>
              </a:rPr>
              <a:t>Involved issues </a:t>
            </a:r>
            <a:r>
              <a:rPr lang="en-US" altLang="ja-JP" b="1" dirty="0" smtClean="0">
                <a:solidFill>
                  <a:srgbClr val="000000"/>
                </a:solidFill>
                <a:sym typeface="Wingdings" pitchFamily="2" charset="2"/>
              </a:rPr>
              <a:t>in the physics:</a:t>
            </a:r>
            <a:endParaRPr lang="en-US" altLang="ja-JP" b="1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     A/M </a:t>
            </a:r>
            <a:r>
              <a:rPr lang="en-US" altLang="ja-JP" dirty="0" smtClean="0">
                <a:solidFill>
                  <a:srgbClr val="000000"/>
                </a:solidFill>
              </a:rPr>
              <a:t>processes with strong non-linearity in cold plasma</a:t>
            </a:r>
            <a:endParaRPr lang="en-US" altLang="ja-JP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altLang="ja-JP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  <a:r>
              <a:rPr lang="en-US" altLang="ja-JP" dirty="0">
                <a:solidFill>
                  <a:srgbClr val="000000"/>
                </a:solidFill>
              </a:rPr>
              <a:t>Energy transport in parallel/perpendicular to field lines</a:t>
            </a:r>
          </a:p>
          <a:p>
            <a:pPr eaLnBrk="1" hangingPunct="1"/>
            <a:r>
              <a:rPr lang="en-US" altLang="ja-JP" dirty="0">
                <a:solidFill>
                  <a:srgbClr val="000000"/>
                </a:solidFill>
              </a:rPr>
              <a:t>      Impurity transport, plasma recycling with volume recombination, </a:t>
            </a:r>
            <a:r>
              <a:rPr lang="en-US" altLang="ja-JP" dirty="0" smtClean="0">
                <a:solidFill>
                  <a:srgbClr val="000000"/>
                </a:solidFill>
              </a:rPr>
              <a:t>momentum loss </a:t>
            </a:r>
            <a:r>
              <a:rPr lang="en-US" altLang="ja-JP" dirty="0" smtClean="0">
                <a:solidFill>
                  <a:srgbClr val="000000"/>
                </a:solidFill>
              </a:rPr>
              <a:t>process</a:t>
            </a:r>
            <a:endParaRPr lang="en-US" altLang="ja-JP" dirty="0">
              <a:solidFill>
                <a:srgbClr val="000000"/>
              </a:solidFill>
            </a:endParaRPr>
          </a:p>
          <a:p>
            <a:pPr eaLnBrk="1" hangingPunct="1"/>
            <a:endParaRPr lang="en-US" altLang="ja-JP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ja-JP" b="1" dirty="0" smtClean="0">
                <a:solidFill>
                  <a:srgbClr val="000000"/>
                </a:solidFill>
              </a:rPr>
              <a:t>3D magnetic field configuration:</a:t>
            </a:r>
          </a:p>
          <a:p>
            <a:pPr eaLnBrk="1" hangingPunct="1"/>
            <a:r>
              <a:rPr lang="en-US" altLang="ja-JP" dirty="0" smtClean="0">
                <a:solidFill>
                  <a:srgbClr val="000000"/>
                </a:solidFill>
              </a:rPr>
              <a:t>Seeking divertor optimization in helical devices, RMP application to tokamaks</a:t>
            </a:r>
          </a:p>
          <a:p>
            <a:pPr eaLnBrk="1" hangingPunct="1"/>
            <a:r>
              <a:rPr lang="en-US" altLang="ja-JP" b="1" dirty="0">
                <a:solidFill>
                  <a:srgbClr val="000000"/>
                </a:solidFill>
              </a:rPr>
              <a:t> </a:t>
            </a:r>
            <a:r>
              <a:rPr lang="en-US" altLang="ja-JP" b="1" dirty="0" smtClean="0">
                <a:solidFill>
                  <a:srgbClr val="000000"/>
                </a:solidFill>
              </a:rPr>
              <a:t>     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 Effects of three dimensionality/symmetry breaking on radiating edge plasma are not yet fully understood.</a:t>
            </a:r>
            <a:r>
              <a:rPr lang="en-US" altLang="ja-JP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/>
            <a:endParaRPr lang="en-US" altLang="ja-JP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altLang="ja-JP" dirty="0" smtClean="0">
                <a:solidFill>
                  <a:srgbClr val="0000FF"/>
                </a:solidFill>
                <a:sym typeface="Wingdings" pitchFamily="2" charset="2"/>
              </a:rPr>
              <a:t>This paper reports </a:t>
            </a:r>
            <a:r>
              <a:rPr lang="en-US" altLang="ja-JP" dirty="0" smtClean="0">
                <a:solidFill>
                  <a:srgbClr val="0000FF"/>
                </a:solidFill>
                <a:sym typeface="Wingdings" pitchFamily="2" charset="2"/>
              </a:rPr>
              <a:t>recent experimental results </a:t>
            </a:r>
            <a:r>
              <a:rPr lang="en-US" altLang="ja-JP" dirty="0" smtClean="0">
                <a:solidFill>
                  <a:srgbClr val="0000FF"/>
                </a:solidFill>
                <a:sym typeface="Wingdings" pitchFamily="2" charset="2"/>
              </a:rPr>
              <a:t>of radiative divertor stabilization with RMP application to the edge stochastic layer of LHD.</a:t>
            </a:r>
          </a:p>
          <a:p>
            <a:pPr eaLnBrk="1" hangingPunct="1"/>
            <a:r>
              <a:rPr lang="en-US" altLang="ja-JP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altLang="ja-JP" dirty="0" smtClean="0">
                <a:solidFill>
                  <a:srgbClr val="000000"/>
                </a:solidFill>
                <a:sym typeface="Wingdings" pitchFamily="2" charset="2"/>
              </a:rPr>
              <a:t>Radiative Divertor stabilization with </a:t>
            </a:r>
            <a:r>
              <a:rPr lang="en-US" altLang="ja-JP" dirty="0" smtClean="0">
                <a:solidFill>
                  <a:srgbClr val="000000"/>
                </a:solidFill>
                <a:sym typeface="Wingdings" pitchFamily="2" charset="2"/>
              </a:rPr>
              <a:t>RMP</a:t>
            </a:r>
            <a:endParaRPr lang="en-US" altLang="ja-JP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altLang="ja-JP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altLang="ja-JP" dirty="0" smtClean="0">
                <a:solidFill>
                  <a:srgbClr val="000000"/>
                </a:solidFill>
                <a:sym typeface="Wingdings" pitchFamily="2" charset="2"/>
              </a:rPr>
              <a:t>RD transition induced by RMP</a:t>
            </a:r>
          </a:p>
          <a:p>
            <a:pPr eaLnBrk="1" hangingPunct="1"/>
            <a:r>
              <a:rPr lang="en-US" altLang="ja-JP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altLang="ja-JP" dirty="0" smtClean="0">
                <a:solidFill>
                  <a:srgbClr val="000000"/>
                </a:solidFill>
                <a:sym typeface="Wingdings" pitchFamily="2" charset="2"/>
              </a:rPr>
              <a:t>Compatibility with main plasma confinement</a:t>
            </a:r>
          </a:p>
          <a:p>
            <a:pPr eaLnBrk="1" hangingPunct="1"/>
            <a:r>
              <a:rPr lang="en-US" altLang="ja-JP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altLang="ja-JP" dirty="0" smtClean="0">
                <a:solidFill>
                  <a:srgbClr val="000000"/>
                </a:solidFill>
                <a:sym typeface="Wingdings" pitchFamily="2" charset="2"/>
              </a:rPr>
              <a:t>Magnetic structure dependence </a:t>
            </a:r>
            <a:r>
              <a:rPr lang="en-US" altLang="ja-JP" dirty="0" smtClean="0">
                <a:solidFill>
                  <a:srgbClr val="000000"/>
                </a:solidFill>
                <a:sym typeface="Wingdings" pitchFamily="2" charset="2"/>
              </a:rPr>
              <a:t>of RD </a:t>
            </a:r>
            <a:r>
              <a:rPr lang="en-US" altLang="ja-JP" dirty="0" smtClean="0">
                <a:solidFill>
                  <a:srgbClr val="000000"/>
                </a:solidFill>
                <a:sym typeface="Wingdings" pitchFamily="2" charset="2"/>
              </a:rPr>
              <a:t>stabilization</a:t>
            </a:r>
            <a:endParaRPr lang="en-US" altLang="ja-JP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8" name="スライド番号プレースホルダー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603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906000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38"/>
          <p:cNvSpPr txBox="1">
            <a:spLocks noChangeArrowheads="1"/>
          </p:cNvSpPr>
          <p:nvPr/>
        </p:nvSpPr>
        <p:spPr bwMode="auto">
          <a:xfrm>
            <a:off x="457200" y="3067050"/>
            <a:ext cx="21891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>
                <a:solidFill>
                  <a:srgbClr val="000000"/>
                </a:solidFill>
              </a:rPr>
              <a:t>Line integrated radiation profiles (AXUVD)</a:t>
            </a:r>
            <a:endParaRPr lang="ja-JP" altLang="en-US" sz="1400" b="1">
              <a:solidFill>
                <a:srgbClr val="000000"/>
              </a:solidFill>
            </a:endParaRPr>
          </a:p>
        </p:txBody>
      </p:sp>
      <p:grpSp>
        <p:nvGrpSpPr>
          <p:cNvPr id="6" name="グループ化 55"/>
          <p:cNvGrpSpPr>
            <a:grpSpLocks/>
          </p:cNvGrpSpPr>
          <p:nvPr/>
        </p:nvGrpSpPr>
        <p:grpSpPr bwMode="auto">
          <a:xfrm>
            <a:off x="5557961" y="390525"/>
            <a:ext cx="4219575" cy="1873250"/>
            <a:chOff x="2569120" y="2909233"/>
            <a:chExt cx="4621364" cy="205144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1" y="2909233"/>
              <a:ext cx="4343400" cy="205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21"/>
            <p:cNvSpPr txBox="1">
              <a:spLocks noChangeArrowheads="1"/>
            </p:cNvSpPr>
            <p:nvPr/>
          </p:nvSpPr>
          <p:spPr bwMode="auto">
            <a:xfrm rot="-473885">
              <a:off x="6044851" y="3448052"/>
              <a:ext cx="1145633" cy="30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  <a:latin typeface="Calibri" pitchFamily="34" charset="0"/>
                </a:rPr>
                <a:t>Viewing lines</a:t>
              </a:r>
            </a:p>
          </p:txBody>
        </p:sp>
        <p:cxnSp>
          <p:nvCxnSpPr>
            <p:cNvPr id="9" name="直線コネクタ 8"/>
            <p:cNvCxnSpPr/>
            <p:nvPr/>
          </p:nvCxnSpPr>
          <p:spPr bwMode="auto">
            <a:xfrm flipV="1">
              <a:off x="3534078" y="3809782"/>
              <a:ext cx="3352141" cy="42941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38"/>
            <p:cNvSpPr txBox="1">
              <a:spLocks noChangeArrowheads="1"/>
            </p:cNvSpPr>
            <p:nvPr/>
          </p:nvSpPr>
          <p:spPr bwMode="auto">
            <a:xfrm>
              <a:off x="3464255" y="3947260"/>
              <a:ext cx="514913" cy="30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000000"/>
                  </a:solidFill>
                  <a:latin typeface="Calibri" pitchFamily="34" charset="0"/>
                </a:rPr>
                <a:t>Ch.4</a:t>
              </a:r>
            </a:p>
          </p:txBody>
        </p:sp>
        <p:sp>
          <p:nvSpPr>
            <p:cNvPr id="11" name="テキスト ボックス 54"/>
            <p:cNvSpPr txBox="1">
              <a:spLocks noChangeArrowheads="1"/>
            </p:cNvSpPr>
            <p:nvPr/>
          </p:nvSpPr>
          <p:spPr bwMode="auto">
            <a:xfrm>
              <a:off x="3108554" y="4426391"/>
              <a:ext cx="508502" cy="2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1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Ch.1</a:t>
              </a:r>
            </a:p>
          </p:txBody>
        </p:sp>
        <p:sp>
          <p:nvSpPr>
            <p:cNvPr id="12" name="テキスト ボックス 55"/>
            <p:cNvSpPr txBox="1">
              <a:spLocks noChangeArrowheads="1"/>
            </p:cNvSpPr>
            <p:nvPr/>
          </p:nvSpPr>
          <p:spPr bwMode="auto">
            <a:xfrm>
              <a:off x="3102154" y="3098873"/>
              <a:ext cx="593465" cy="2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1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Ch.16</a:t>
              </a:r>
            </a:p>
          </p:txBody>
        </p:sp>
        <p:cxnSp>
          <p:nvCxnSpPr>
            <p:cNvPr id="13" name="直線矢印コネクタ 12"/>
            <p:cNvCxnSpPr/>
            <p:nvPr/>
          </p:nvCxnSpPr>
          <p:spPr bwMode="auto">
            <a:xfrm rot="16200000" flipV="1">
              <a:off x="2879513" y="3899316"/>
              <a:ext cx="9474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 bwMode="auto">
            <a:xfrm flipV="1">
              <a:off x="3547987" y="3828906"/>
              <a:ext cx="3319106" cy="632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 bwMode="auto">
            <a:xfrm>
              <a:off x="3553203" y="3371677"/>
              <a:ext cx="3313890" cy="4311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右矢印 15"/>
            <p:cNvSpPr/>
            <p:nvPr/>
          </p:nvSpPr>
          <p:spPr bwMode="auto">
            <a:xfrm rot="21060000" flipH="1">
              <a:off x="6408086" y="3738503"/>
              <a:ext cx="220811" cy="170374"/>
            </a:xfrm>
            <a:prstGeom prst="rightArrow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テキスト ボックス 32"/>
            <p:cNvSpPr txBox="1">
              <a:spLocks noChangeArrowheads="1"/>
            </p:cNvSpPr>
            <p:nvPr/>
          </p:nvSpPr>
          <p:spPr bwMode="auto">
            <a:xfrm>
              <a:off x="2569120" y="3226479"/>
              <a:ext cx="601481" cy="2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1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Upper</a:t>
              </a:r>
              <a:endParaRPr lang="ja-JP" altLang="en-US" sz="1200" b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8" name="テキスト ボックス 33"/>
            <p:cNvSpPr txBox="1">
              <a:spLocks noChangeArrowheads="1"/>
            </p:cNvSpPr>
            <p:nvPr/>
          </p:nvSpPr>
          <p:spPr bwMode="auto">
            <a:xfrm>
              <a:off x="2599170" y="4356088"/>
              <a:ext cx="601481" cy="2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1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Lower</a:t>
              </a:r>
              <a:endParaRPr lang="ja-JP" altLang="en-US" sz="1200" b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 bwMode="auto">
            <a:xfrm rot="5400000" flipH="1" flipV="1">
              <a:off x="2689974" y="3675047"/>
              <a:ext cx="361610" cy="17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 bwMode="auto">
            <a:xfrm rot="16200000" flipH="1">
              <a:off x="2687366" y="4227024"/>
              <a:ext cx="359871" cy="17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54"/>
          <p:cNvGrpSpPr>
            <a:grpSpLocks/>
          </p:cNvGrpSpPr>
          <p:nvPr/>
        </p:nvGrpSpPr>
        <p:grpSpPr bwMode="auto">
          <a:xfrm>
            <a:off x="2355850" y="2093913"/>
            <a:ext cx="7113588" cy="2684462"/>
            <a:chOff x="1366031" y="106464"/>
            <a:chExt cx="7114725" cy="2683298"/>
          </a:xfrm>
        </p:grpSpPr>
        <p:grpSp>
          <p:nvGrpSpPr>
            <p:cNvPr id="22" name="グループ化 54"/>
            <p:cNvGrpSpPr>
              <a:grpSpLocks/>
            </p:cNvGrpSpPr>
            <p:nvPr/>
          </p:nvGrpSpPr>
          <p:grpSpPr bwMode="auto">
            <a:xfrm>
              <a:off x="1366031" y="290844"/>
              <a:ext cx="3461469" cy="2498918"/>
              <a:chOff x="908705" y="365126"/>
              <a:chExt cx="3461276" cy="2498725"/>
            </a:xfrm>
          </p:grpSpPr>
          <p:pic>
            <p:nvPicPr>
              <p:cNvPr id="34" name="Picture 2" descr="D:\2009fy\1__experiments\12th_cycle\20081010\AXUVD\85948_AXUVD8OU_0.3-3_t1000_4500_ch_smry_cl_v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912" r="12489"/>
              <a:stretch>
                <a:fillRect/>
              </a:stretch>
            </p:blipFill>
            <p:spPr bwMode="auto">
              <a:xfrm>
                <a:off x="1169581" y="365126"/>
                <a:ext cx="3200400" cy="2498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5" name="直線コネクタ 34"/>
              <p:cNvCxnSpPr/>
              <p:nvPr/>
            </p:nvCxnSpPr>
            <p:spPr bwMode="auto">
              <a:xfrm>
                <a:off x="1435810" y="2094307"/>
                <a:ext cx="2826044" cy="158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テキスト ボックス 48"/>
              <p:cNvSpPr txBox="1">
                <a:spLocks noChangeArrowheads="1"/>
              </p:cNvSpPr>
              <p:nvPr/>
            </p:nvSpPr>
            <p:spPr bwMode="auto">
              <a:xfrm rot="-5400000">
                <a:off x="347334" y="1289530"/>
                <a:ext cx="139974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200" b="1">
                    <a:solidFill>
                      <a:srgbClr val="000000"/>
                    </a:solidFill>
                  </a:rPr>
                  <a:t>Channel number</a:t>
                </a:r>
                <a:endParaRPr lang="ja-JP" altLang="en-US" sz="12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" name="グループ化 51"/>
            <p:cNvGrpSpPr>
              <a:grpSpLocks noChangeAspect="1"/>
            </p:cNvGrpSpPr>
            <p:nvPr/>
          </p:nvGrpSpPr>
          <p:grpSpPr bwMode="auto">
            <a:xfrm>
              <a:off x="4827470" y="300370"/>
              <a:ext cx="3653286" cy="2486503"/>
              <a:chOff x="5092995" y="374651"/>
              <a:chExt cx="3689982" cy="2511425"/>
            </a:xfrm>
          </p:grpSpPr>
          <p:pic>
            <p:nvPicPr>
              <p:cNvPr id="31" name="Picture 3" descr="D:\2009fy\1__experiments\12th_cycle\20081010\AXUVD\85946_AXUVD8OU_t1000_7000_ch_smry_cl_v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29"/>
              <a:stretch>
                <a:fillRect/>
              </a:stretch>
            </p:blipFill>
            <p:spPr bwMode="auto">
              <a:xfrm>
                <a:off x="5092995" y="374651"/>
                <a:ext cx="3689982" cy="2511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2" name="直線コネクタ 31"/>
              <p:cNvCxnSpPr/>
              <p:nvPr/>
            </p:nvCxnSpPr>
            <p:spPr bwMode="auto">
              <a:xfrm>
                <a:off x="5339828" y="2097252"/>
                <a:ext cx="2824120" cy="1603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テキスト ボックス 24"/>
              <p:cNvSpPr txBox="1">
                <a:spLocks noChangeArrowheads="1"/>
              </p:cNvSpPr>
              <p:nvPr/>
            </p:nvSpPr>
            <p:spPr bwMode="auto">
              <a:xfrm>
                <a:off x="5339954" y="1825626"/>
                <a:ext cx="50847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200" b="1">
                    <a:solidFill>
                      <a:srgbClr val="FFFF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Ch.4</a:t>
                </a:r>
                <a:endParaRPr lang="ja-JP" altLang="en-US" sz="1200" b="1">
                  <a:solidFill>
                    <a:srgbClr val="FFFFFF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sp>
          <p:nvSpPr>
            <p:cNvPr id="24" name="テキスト ボックス 28"/>
            <p:cNvSpPr txBox="1">
              <a:spLocks noChangeArrowheads="1"/>
            </p:cNvSpPr>
            <p:nvPr/>
          </p:nvSpPr>
          <p:spPr bwMode="auto">
            <a:xfrm>
              <a:off x="3184738" y="106464"/>
              <a:ext cx="1685346" cy="307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 b="1" dirty="0">
                  <a:solidFill>
                    <a:srgbClr val="000000"/>
                  </a:solidFill>
                </a:rPr>
                <a:t>radiative collapse</a:t>
              </a:r>
              <a:endParaRPr lang="ja-JP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テキスト ボックス 35"/>
            <p:cNvSpPr txBox="1">
              <a:spLocks noChangeArrowheads="1"/>
            </p:cNvSpPr>
            <p:nvPr/>
          </p:nvSpPr>
          <p:spPr bwMode="auto">
            <a:xfrm>
              <a:off x="5992550" y="1002291"/>
              <a:ext cx="1654821" cy="307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 b="1" dirty="0" smtClean="0">
                  <a:solidFill>
                    <a:srgbClr val="000000"/>
                  </a:solidFill>
                </a:rPr>
                <a:t>RMP assisted RD</a:t>
              </a:r>
              <a:endParaRPr lang="ja-JP" alt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 bwMode="auto">
            <a:xfrm rot="5400000">
              <a:off x="4188326" y="424620"/>
              <a:ext cx="212633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35"/>
            <p:cNvSpPr txBox="1">
              <a:spLocks noChangeArrowheads="1"/>
            </p:cNvSpPr>
            <p:nvPr/>
          </p:nvSpPr>
          <p:spPr bwMode="auto">
            <a:xfrm>
              <a:off x="1827594" y="390907"/>
              <a:ext cx="1343788" cy="307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 b="1" dirty="0" smtClean="0">
                  <a:solidFill>
                    <a:srgbClr val="FFFFFF"/>
                  </a:solidFill>
                </a:rPr>
                <a:t>Without </a:t>
              </a:r>
              <a:r>
                <a:rPr lang="en-US" altLang="ja-JP" sz="1400" b="1" dirty="0">
                  <a:solidFill>
                    <a:srgbClr val="FFFFFF"/>
                  </a:solidFill>
                </a:rPr>
                <a:t>RMP </a:t>
              </a:r>
              <a:endParaRPr lang="ja-JP" alt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テキスト ボックス 35"/>
            <p:cNvSpPr txBox="1">
              <a:spLocks noChangeArrowheads="1"/>
            </p:cNvSpPr>
            <p:nvPr/>
          </p:nvSpPr>
          <p:spPr bwMode="auto">
            <a:xfrm>
              <a:off x="4982101" y="403322"/>
              <a:ext cx="1019994" cy="307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 b="1">
                  <a:solidFill>
                    <a:srgbClr val="FFFFFF"/>
                  </a:solidFill>
                </a:rPr>
                <a:t>With RMP</a:t>
              </a:r>
              <a:endParaRPr lang="ja-JP" altLang="en-US" sz="1400" b="1">
                <a:solidFill>
                  <a:srgbClr val="FFFFFF"/>
                </a:solidFill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 bwMode="auto">
            <a:xfrm>
              <a:off x="5997509" y="1350524"/>
              <a:ext cx="1648088" cy="158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正方形/長方形 29"/>
            <p:cNvSpPr/>
            <p:nvPr/>
          </p:nvSpPr>
          <p:spPr bwMode="auto">
            <a:xfrm>
              <a:off x="7018434" y="255624"/>
              <a:ext cx="871677" cy="158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テキスト ボックス 38"/>
          <p:cNvSpPr txBox="1">
            <a:spLocks noChangeArrowheads="1"/>
          </p:cNvSpPr>
          <p:nvPr/>
        </p:nvSpPr>
        <p:spPr bwMode="auto">
          <a:xfrm>
            <a:off x="1960724" y="1152525"/>
            <a:ext cx="36518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solidFill>
                  <a:srgbClr val="000000"/>
                </a:solidFill>
              </a:rPr>
              <a:t>Viewing lines of </a:t>
            </a:r>
            <a:r>
              <a:rPr lang="en-US" altLang="ja-JP" sz="1400" b="1" dirty="0" smtClean="0">
                <a:solidFill>
                  <a:srgbClr val="000000"/>
                </a:solidFill>
              </a:rPr>
              <a:t>radiation measurements</a:t>
            </a:r>
            <a:endParaRPr lang="ja-JP" altLang="en-US" sz="1400" b="1" dirty="0">
              <a:solidFill>
                <a:srgbClr val="000000"/>
              </a:solidFill>
            </a:endParaRPr>
          </a:p>
        </p:txBody>
      </p:sp>
      <p:sp>
        <p:nvSpPr>
          <p:cNvPr id="38" name="テキスト ボックス 38"/>
          <p:cNvSpPr txBox="1">
            <a:spLocks noChangeArrowheads="1"/>
          </p:cNvSpPr>
          <p:nvPr/>
        </p:nvSpPr>
        <p:spPr bwMode="auto">
          <a:xfrm>
            <a:off x="0" y="5480050"/>
            <a:ext cx="178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>
                <a:solidFill>
                  <a:srgbClr val="000000"/>
                </a:solidFill>
              </a:rPr>
              <a:t>Impurity radiation distribution</a:t>
            </a:r>
          </a:p>
        </p:txBody>
      </p:sp>
      <p:grpSp>
        <p:nvGrpSpPr>
          <p:cNvPr id="39" name="グループ化 56"/>
          <p:cNvGrpSpPr>
            <a:grpSpLocks/>
          </p:cNvGrpSpPr>
          <p:nvPr/>
        </p:nvGrpSpPr>
        <p:grpSpPr bwMode="auto">
          <a:xfrm>
            <a:off x="1922463" y="4768850"/>
            <a:ext cx="7983537" cy="2089150"/>
            <a:chOff x="922946" y="4951661"/>
            <a:chExt cx="7982929" cy="2088902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14" t="7555" r="16628" b="9390"/>
            <a:stretch>
              <a:fillRect/>
            </a:stretch>
          </p:blipFill>
          <p:spPr bwMode="auto">
            <a:xfrm>
              <a:off x="1159061" y="5249082"/>
              <a:ext cx="3519573" cy="159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91" t="7135" r="15753"/>
            <a:stretch>
              <a:fillRect/>
            </a:stretch>
          </p:blipFill>
          <p:spPr bwMode="auto">
            <a:xfrm>
              <a:off x="4684919" y="5249081"/>
              <a:ext cx="3596931" cy="170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テキスト ボックス 26"/>
            <p:cNvSpPr txBox="1">
              <a:spLocks noChangeArrowheads="1"/>
            </p:cNvSpPr>
            <p:nvPr/>
          </p:nvSpPr>
          <p:spPr bwMode="auto">
            <a:xfrm>
              <a:off x="6099996" y="4997278"/>
              <a:ext cx="992503" cy="3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</a:rPr>
                <a:t>With RMP</a:t>
              </a:r>
              <a:endParaRPr lang="ja-JP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3" name="テキスト ボックス 27"/>
            <p:cNvSpPr txBox="1">
              <a:spLocks noChangeArrowheads="1"/>
            </p:cNvSpPr>
            <p:nvPr/>
          </p:nvSpPr>
          <p:spPr bwMode="auto">
            <a:xfrm>
              <a:off x="2441199" y="5027111"/>
              <a:ext cx="1240950" cy="3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 smtClean="0">
                  <a:solidFill>
                    <a:srgbClr val="000000"/>
                  </a:solidFill>
                </a:rPr>
                <a:t>Without </a:t>
              </a:r>
              <a:r>
                <a:rPr lang="en-US" altLang="ja-JP" sz="1400" dirty="0">
                  <a:solidFill>
                    <a:srgbClr val="000000"/>
                  </a:solidFill>
                </a:rPr>
                <a:t>RMP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テキスト ボックス 43"/>
            <p:cNvSpPr txBox="1">
              <a:spLocks noChangeArrowheads="1"/>
            </p:cNvSpPr>
            <p:nvPr/>
          </p:nvSpPr>
          <p:spPr bwMode="auto">
            <a:xfrm>
              <a:off x="8107334" y="4951661"/>
              <a:ext cx="790645" cy="2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200">
                  <a:solidFill>
                    <a:srgbClr val="000000"/>
                  </a:solidFill>
                </a:rPr>
                <a:t>(MW/m</a:t>
              </a:r>
              <a:r>
                <a:rPr lang="en-US" altLang="ja-JP" sz="1200" baseline="30000">
                  <a:solidFill>
                    <a:srgbClr val="000000"/>
                  </a:solidFill>
                </a:rPr>
                <a:t>3</a:t>
              </a:r>
              <a:r>
                <a:rPr lang="en-US" altLang="ja-JP" sz="1200">
                  <a:solidFill>
                    <a:srgbClr val="000000"/>
                  </a:solidFill>
                </a:rPr>
                <a:t>)</a:t>
              </a:r>
              <a:endParaRPr lang="ja-JP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5" name="円/楕円 44"/>
            <p:cNvSpPr/>
            <p:nvPr/>
          </p:nvSpPr>
          <p:spPr bwMode="auto">
            <a:xfrm rot="722551">
              <a:off x="6075579" y="6278653"/>
              <a:ext cx="438117" cy="106350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テキスト ボックス 46"/>
            <p:cNvSpPr txBox="1">
              <a:spLocks noChangeArrowheads="1"/>
            </p:cNvSpPr>
            <p:nvPr/>
          </p:nvSpPr>
          <p:spPr bwMode="auto">
            <a:xfrm>
              <a:off x="5979156" y="5652264"/>
              <a:ext cx="1365976" cy="3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 b="1">
                  <a:solidFill>
                    <a:srgbClr val="33CC33"/>
                  </a:solidFill>
                </a:rPr>
                <a:t>Island X-point</a:t>
              </a:r>
              <a:endParaRPr lang="ja-JP" altLang="en-US" sz="1400" b="1">
                <a:solidFill>
                  <a:srgbClr val="33CC33"/>
                </a:solidFill>
              </a:endParaRPr>
            </a:p>
          </p:txBody>
        </p:sp>
        <p:cxnSp>
          <p:nvCxnSpPr>
            <p:cNvPr id="47" name="直線コネクタ 46"/>
            <p:cNvCxnSpPr/>
            <p:nvPr/>
          </p:nvCxnSpPr>
          <p:spPr bwMode="auto">
            <a:xfrm flipV="1">
              <a:off x="6394641" y="5908810"/>
              <a:ext cx="87306" cy="328573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5"/>
            <p:cNvSpPr txBox="1">
              <a:spLocks noChangeArrowheads="1"/>
            </p:cNvSpPr>
            <p:nvPr/>
          </p:nvSpPr>
          <p:spPr bwMode="auto">
            <a:xfrm>
              <a:off x="6433067" y="6763542"/>
              <a:ext cx="577434" cy="2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1">
                  <a:solidFill>
                    <a:srgbClr val="000000"/>
                  </a:solidFill>
                </a:rPr>
                <a:t>R (m)</a:t>
              </a:r>
              <a:endParaRPr lang="ja-JP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49" name="テキスト ボックス 46"/>
            <p:cNvSpPr txBox="1">
              <a:spLocks noChangeArrowheads="1"/>
            </p:cNvSpPr>
            <p:nvPr/>
          </p:nvSpPr>
          <p:spPr bwMode="auto">
            <a:xfrm>
              <a:off x="2789481" y="6751787"/>
              <a:ext cx="577434" cy="2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1">
                  <a:solidFill>
                    <a:srgbClr val="000000"/>
                  </a:solidFill>
                </a:rPr>
                <a:t>R (m)</a:t>
              </a:r>
              <a:endParaRPr lang="ja-JP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50" name="テキスト ボックス 47"/>
            <p:cNvSpPr txBox="1">
              <a:spLocks noChangeArrowheads="1"/>
            </p:cNvSpPr>
            <p:nvPr/>
          </p:nvSpPr>
          <p:spPr bwMode="auto">
            <a:xfrm rot="-5400000">
              <a:off x="780745" y="5777097"/>
              <a:ext cx="561416" cy="27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1">
                  <a:solidFill>
                    <a:srgbClr val="000000"/>
                  </a:solidFill>
                </a:rPr>
                <a:t>Z (m)</a:t>
              </a:r>
              <a:endParaRPr lang="ja-JP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51" name="テキスト ボックス 52"/>
            <p:cNvSpPr txBox="1">
              <a:spLocks noChangeArrowheads="1"/>
            </p:cNvSpPr>
            <p:nvPr/>
          </p:nvSpPr>
          <p:spPr bwMode="auto">
            <a:xfrm>
              <a:off x="3891789" y="5263665"/>
              <a:ext cx="726521" cy="30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</a:rPr>
                <a:t>t~3.0 s</a:t>
              </a:r>
              <a:endParaRPr lang="ja-JP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52" name="テキスト ボックス 53"/>
            <p:cNvSpPr txBox="1">
              <a:spLocks noChangeArrowheads="1"/>
            </p:cNvSpPr>
            <p:nvPr/>
          </p:nvSpPr>
          <p:spPr bwMode="auto">
            <a:xfrm>
              <a:off x="7414868" y="5256575"/>
              <a:ext cx="726521" cy="30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</a:rPr>
                <a:t>t~3.1 s</a:t>
              </a:r>
              <a:endParaRPr lang="ja-JP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53" name="テキスト ボックス 75"/>
            <p:cNvSpPr txBox="1">
              <a:spLocks noChangeArrowheads="1"/>
            </p:cNvSpPr>
            <p:nvPr/>
          </p:nvSpPr>
          <p:spPr bwMode="auto">
            <a:xfrm>
              <a:off x="8169735" y="5141877"/>
              <a:ext cx="729728" cy="2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>
                  <a:solidFill>
                    <a:srgbClr val="000000"/>
                  </a:solidFill>
                </a:rPr>
                <a:t>8.0x10</a:t>
              </a:r>
              <a:r>
                <a:rPr lang="en-US" altLang="ja-JP" sz="1200" baseline="30000">
                  <a:solidFill>
                    <a:srgbClr val="000000"/>
                  </a:solidFill>
                </a:rPr>
                <a:t>0</a:t>
              </a:r>
              <a:endParaRPr lang="ja-JP" altLang="en-US" sz="1200" baseline="30000">
                <a:solidFill>
                  <a:srgbClr val="000000"/>
                </a:solidFill>
              </a:endParaRPr>
            </a:p>
          </p:txBody>
        </p:sp>
        <p:sp>
          <p:nvSpPr>
            <p:cNvPr id="54" name="テキスト ボックス 76"/>
            <p:cNvSpPr txBox="1">
              <a:spLocks noChangeArrowheads="1"/>
            </p:cNvSpPr>
            <p:nvPr/>
          </p:nvSpPr>
          <p:spPr bwMode="auto">
            <a:xfrm>
              <a:off x="8169735" y="5570348"/>
              <a:ext cx="736140" cy="2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>
                  <a:solidFill>
                    <a:srgbClr val="000000"/>
                  </a:solidFill>
                </a:rPr>
                <a:t>8.0x10</a:t>
              </a:r>
              <a:r>
                <a:rPr lang="en-US" altLang="ja-JP" sz="1200" baseline="30000">
                  <a:solidFill>
                    <a:srgbClr val="000000"/>
                  </a:solidFill>
                </a:rPr>
                <a:t>-1</a:t>
              </a:r>
              <a:endParaRPr lang="ja-JP" altLang="en-US" sz="1200" baseline="30000">
                <a:solidFill>
                  <a:srgbClr val="000000"/>
                </a:solidFill>
              </a:endParaRPr>
            </a:p>
          </p:txBody>
        </p:sp>
        <p:sp>
          <p:nvSpPr>
            <p:cNvPr id="55" name="テキスト ボックス 77"/>
            <p:cNvSpPr txBox="1">
              <a:spLocks noChangeArrowheads="1"/>
            </p:cNvSpPr>
            <p:nvPr/>
          </p:nvSpPr>
          <p:spPr bwMode="auto">
            <a:xfrm>
              <a:off x="8169735" y="5998818"/>
              <a:ext cx="736140" cy="2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>
                  <a:solidFill>
                    <a:srgbClr val="000000"/>
                  </a:solidFill>
                </a:rPr>
                <a:t>8.0x10</a:t>
              </a:r>
              <a:r>
                <a:rPr lang="en-US" altLang="ja-JP" sz="1200" baseline="30000">
                  <a:solidFill>
                    <a:srgbClr val="000000"/>
                  </a:solidFill>
                </a:rPr>
                <a:t>-2</a:t>
              </a:r>
              <a:endParaRPr lang="ja-JP" altLang="en-US" sz="1200" baseline="30000">
                <a:solidFill>
                  <a:srgbClr val="000000"/>
                </a:solidFill>
              </a:endParaRPr>
            </a:p>
          </p:txBody>
        </p:sp>
        <p:sp>
          <p:nvSpPr>
            <p:cNvPr id="56" name="テキスト ボックス 78"/>
            <p:cNvSpPr txBox="1">
              <a:spLocks noChangeArrowheads="1"/>
            </p:cNvSpPr>
            <p:nvPr/>
          </p:nvSpPr>
          <p:spPr bwMode="auto">
            <a:xfrm>
              <a:off x="8169735" y="6427289"/>
              <a:ext cx="736140" cy="2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>
                  <a:solidFill>
                    <a:srgbClr val="000000"/>
                  </a:solidFill>
                </a:rPr>
                <a:t>8.0x10</a:t>
              </a:r>
              <a:r>
                <a:rPr lang="en-US" altLang="ja-JP" sz="1200" baseline="30000">
                  <a:solidFill>
                    <a:srgbClr val="000000"/>
                  </a:solidFill>
                </a:rPr>
                <a:t>-3</a:t>
              </a:r>
              <a:endParaRPr lang="ja-JP" altLang="en-US" sz="1200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57" name="テキスト ボックス 57"/>
          <p:cNvSpPr txBox="1">
            <a:spLocks noChangeArrowheads="1"/>
          </p:cNvSpPr>
          <p:nvPr/>
        </p:nvSpPr>
        <p:spPr bwMode="auto">
          <a:xfrm>
            <a:off x="0" y="0"/>
            <a:ext cx="990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 dirty="0">
                <a:solidFill>
                  <a:srgbClr val="000000"/>
                </a:solidFill>
              </a:rPr>
              <a:t>Radiation profile measurement &amp; transport simulation indicate localized radiation around </a:t>
            </a:r>
            <a:r>
              <a:rPr lang="en-US" altLang="ja-JP" sz="2000" b="1" i="1" u="sng" dirty="0">
                <a:solidFill>
                  <a:srgbClr val="000000"/>
                </a:solidFill>
              </a:rPr>
              <a:t>X-point</a:t>
            </a:r>
            <a:r>
              <a:rPr lang="en-US" altLang="ja-JP" sz="2000" b="1" dirty="0">
                <a:solidFill>
                  <a:srgbClr val="000000"/>
                </a:solidFill>
              </a:rPr>
              <a:t> of m/n=1/1 island</a:t>
            </a:r>
            <a:endParaRPr lang="ja-JP" altLang="en-US" sz="2000" b="1" i="1" u="sng" dirty="0">
              <a:solidFill>
                <a:srgbClr val="000000"/>
              </a:solidFill>
            </a:endParaRPr>
          </a:p>
        </p:txBody>
      </p:sp>
      <p:sp>
        <p:nvSpPr>
          <p:cNvPr id="58" name="テキスト ボックス 58"/>
          <p:cNvSpPr txBox="1">
            <a:spLocks noChangeArrowheads="1"/>
          </p:cNvSpPr>
          <p:nvPr/>
        </p:nvSpPr>
        <p:spPr bwMode="auto">
          <a:xfrm>
            <a:off x="393700" y="2392363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</a:rPr>
              <a:t>&lt;Experiments&gt;</a:t>
            </a: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59" name="テキスト ボックス 59"/>
          <p:cNvSpPr txBox="1">
            <a:spLocks noChangeArrowheads="1"/>
          </p:cNvSpPr>
          <p:nvPr/>
        </p:nvSpPr>
        <p:spPr bwMode="auto">
          <a:xfrm>
            <a:off x="152400" y="4851400"/>
            <a:ext cx="163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0000"/>
                </a:solidFill>
              </a:rPr>
              <a:t>&lt;Simulation&gt;</a:t>
            </a:r>
            <a:endParaRPr lang="ja-JP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3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図 93" descr="PE1674.JPG"/>
          <p:cNvPicPr>
            <a:picLocks noChangeAspect="1"/>
          </p:cNvPicPr>
          <p:nvPr/>
        </p:nvPicPr>
        <p:blipFill rotWithShape="1">
          <a:blip r:embed="rId3" cstate="print"/>
          <a:srcRect l="2058" t="1048" b="1283"/>
          <a:stretch/>
        </p:blipFill>
        <p:spPr>
          <a:xfrm>
            <a:off x="716664" y="1326960"/>
            <a:ext cx="3168511" cy="287259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906000" cy="62068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-70336"/>
            <a:ext cx="96510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 dirty="0" smtClean="0"/>
              <a:t>Magnetic field structure of LHD: RMP (m/n=1/1) application </a:t>
            </a:r>
          </a:p>
          <a:p>
            <a:pPr algn="ctr" eaLnBrk="1" hangingPunct="1"/>
            <a:r>
              <a:rPr lang="en-US" altLang="ja-JP" sz="2000" b="1" dirty="0">
                <a:sym typeface="Wingdings" pitchFamily="2" charset="2"/>
              </a:rPr>
              <a:t>	</a:t>
            </a:r>
            <a:r>
              <a:rPr lang="en-US" altLang="ja-JP" sz="2000" b="1" dirty="0" smtClean="0">
                <a:sym typeface="Wingdings" pitchFamily="2" charset="2"/>
              </a:rPr>
              <a:t>				 remnant island in stochastic region</a:t>
            </a:r>
            <a:endParaRPr lang="en-US" altLang="ja-JP" sz="2000" b="1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694166" y="2385231"/>
            <a:ext cx="1132041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0000FF"/>
                </a:solidFill>
              </a:rPr>
              <a:t>Helical coils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 rot="5400000">
            <a:off x="1939341" y="2757645"/>
            <a:ext cx="416778" cy="15009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 bwMode="auto">
          <a:xfrm>
            <a:off x="2216698" y="2636914"/>
            <a:ext cx="312780" cy="37050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7"/>
          <p:cNvSpPr txBox="1">
            <a:spLocks noChangeArrowheads="1"/>
          </p:cNvSpPr>
          <p:nvPr/>
        </p:nvSpPr>
        <p:spPr bwMode="auto">
          <a:xfrm>
            <a:off x="1931116" y="3732614"/>
            <a:ext cx="1319592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chemeClr val="accent6">
                    <a:lumMod val="75000"/>
                  </a:schemeClr>
                </a:solidFill>
              </a:rPr>
              <a:t>Plasma shape</a:t>
            </a:r>
            <a:endParaRPr lang="ja-JP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 flipH="1" flipV="1">
            <a:off x="2067334" y="3327167"/>
            <a:ext cx="221372" cy="46187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-39756" y="1534479"/>
            <a:ext cx="9893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RMP coils</a:t>
            </a:r>
          </a:p>
          <a:p>
            <a:pPr eaLnBrk="1" hangingPunct="1"/>
            <a:r>
              <a:rPr lang="en-US" altLang="ja-JP" sz="1400" dirty="0" smtClean="0"/>
              <a:t>(m/n=1/1)</a:t>
            </a:r>
            <a:endParaRPr lang="ja-JP" altLang="en-US" sz="1400" dirty="0"/>
          </a:p>
        </p:txBody>
      </p:sp>
      <p:cxnSp>
        <p:nvCxnSpPr>
          <p:cNvPr id="14" name="直線矢印コネクタ 13"/>
          <p:cNvCxnSpPr/>
          <p:nvPr/>
        </p:nvCxnSpPr>
        <p:spPr bwMode="auto">
          <a:xfrm>
            <a:off x="848544" y="1809196"/>
            <a:ext cx="216024" cy="35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 bwMode="auto">
          <a:xfrm>
            <a:off x="488504" y="1988840"/>
            <a:ext cx="576064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グループ化 91"/>
          <p:cNvGrpSpPr/>
          <p:nvPr/>
        </p:nvGrpSpPr>
        <p:grpSpPr>
          <a:xfrm>
            <a:off x="167516" y="4147783"/>
            <a:ext cx="4086170" cy="2746227"/>
            <a:chOff x="167516" y="4147783"/>
            <a:chExt cx="4086170" cy="2746227"/>
          </a:xfrm>
        </p:grpSpPr>
        <p:pic>
          <p:nvPicPr>
            <p:cNvPr id="1534" name="Picture 51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025" t="22528" r="2807"/>
            <a:stretch/>
          </p:blipFill>
          <p:spPr bwMode="auto">
            <a:xfrm>
              <a:off x="534135" y="4351497"/>
              <a:ext cx="3559396" cy="2542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テキスト ボックス 35"/>
            <p:cNvSpPr txBox="1">
              <a:spLocks noChangeArrowheads="1"/>
            </p:cNvSpPr>
            <p:nvPr/>
          </p:nvSpPr>
          <p:spPr bwMode="auto">
            <a:xfrm>
              <a:off x="2508446" y="5052745"/>
              <a:ext cx="10198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With RMP</a:t>
              </a:r>
              <a:endParaRPr lang="ja-JP" alt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テキスト ボックス 36"/>
            <p:cNvSpPr txBox="1">
              <a:spLocks noChangeArrowheads="1"/>
            </p:cNvSpPr>
            <p:nvPr/>
          </p:nvSpPr>
          <p:spPr bwMode="auto">
            <a:xfrm>
              <a:off x="2956536" y="4507095"/>
              <a:ext cx="12971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Without RMP</a:t>
              </a:r>
              <a:endParaRPr lang="ja-JP" alt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769072" y="5576260"/>
              <a:ext cx="3200850" cy="1407"/>
            </a:xfrm>
            <a:prstGeom prst="line">
              <a:avLst/>
            </a:prstGeom>
            <a:ln w="190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39"/>
            <p:cNvSpPr txBox="1">
              <a:spLocks noChangeArrowheads="1"/>
            </p:cNvSpPr>
            <p:nvPr/>
          </p:nvSpPr>
          <p:spPr bwMode="auto">
            <a:xfrm>
              <a:off x="1268349" y="4973480"/>
              <a:ext cx="13315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Resonance value</a:t>
              </a:r>
              <a:endParaRPr lang="ja-JP" altLang="en-US" sz="1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 flipH="1">
              <a:off x="1557492" y="5229202"/>
              <a:ext cx="83140" cy="355504"/>
            </a:xfrm>
            <a:prstGeom prst="line">
              <a:avLst/>
            </a:prstGeom>
            <a:ln>
              <a:solidFill>
                <a:srgbClr val="66FF6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91964038"/>
                </p:ext>
              </p:extLst>
            </p:nvPr>
          </p:nvGraphicFramePr>
          <p:xfrm>
            <a:off x="1794964" y="4432697"/>
            <a:ext cx="1111250" cy="622300"/>
          </p:xfrm>
          <a:graphic>
            <a:graphicData uri="http://schemas.openxmlformats.org/presentationml/2006/ole">
              <p:oleObj spid="_x0000_s1587" name="数式" r:id="rId5" imgW="838200" imgH="469900" progId="Equation.3">
                <p:embed/>
              </p:oleObj>
            </a:graphicData>
          </a:graphic>
        </p:graphicFrame>
        <p:cxnSp>
          <p:nvCxnSpPr>
            <p:cNvPr id="25" name="直線コネクタ 24"/>
            <p:cNvCxnSpPr/>
            <p:nvPr/>
          </p:nvCxnSpPr>
          <p:spPr>
            <a:xfrm>
              <a:off x="3117641" y="5302671"/>
              <a:ext cx="127308" cy="138205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3476887" y="4766362"/>
              <a:ext cx="39757" cy="206734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 rot="16200000">
              <a:off x="-848628" y="5163927"/>
              <a:ext cx="2401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" pitchFamily="34" charset="0"/>
                  <a:cs typeface="Arial" pitchFamily="34" charset="0"/>
                </a:rPr>
                <a:t>Rotational transform </a:t>
              </a:r>
              <a:r>
                <a:rPr kumimoji="1" lang="en-US" altLang="ja-JP" dirty="0" err="1" smtClean="0">
                  <a:latin typeface="Symbol" pitchFamily="18" charset="2"/>
                </a:rPr>
                <a:t>i</a:t>
              </a:r>
              <a:endParaRPr kumimoji="1" lang="ja-JP" altLang="en-US" dirty="0">
                <a:latin typeface="Symbol" pitchFamily="18" charset="2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4388931" y="862207"/>
            <a:ext cx="5358972" cy="5954472"/>
            <a:chOff x="4388931" y="618072"/>
            <a:chExt cx="5358972" cy="5954472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5165376" y="5835619"/>
              <a:ext cx="4582527" cy="430616"/>
              <a:chOff x="5056740" y="5591188"/>
              <a:chExt cx="4582527" cy="430616"/>
            </a:xfrm>
          </p:grpSpPr>
          <p:cxnSp>
            <p:nvCxnSpPr>
              <p:cNvPr id="78" name="直線矢印コネクタ 77"/>
              <p:cNvCxnSpPr/>
              <p:nvPr/>
            </p:nvCxnSpPr>
            <p:spPr>
              <a:xfrm>
                <a:off x="5067267" y="5593732"/>
                <a:ext cx="457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 flipV="1">
                <a:off x="5278991" y="5591188"/>
                <a:ext cx="0" cy="133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flipV="1">
                <a:off x="6064804" y="5591188"/>
                <a:ext cx="0" cy="133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V="1">
                <a:off x="6855379" y="5591188"/>
                <a:ext cx="0" cy="133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V="1">
                <a:off x="7641192" y="5591188"/>
                <a:ext cx="0" cy="133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flipV="1">
                <a:off x="8422242" y="5591188"/>
                <a:ext cx="0" cy="133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V="1">
                <a:off x="9212817" y="5591188"/>
                <a:ext cx="0" cy="133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テキスト ボックス 84"/>
              <p:cNvSpPr txBox="1"/>
              <p:nvPr/>
            </p:nvSpPr>
            <p:spPr>
              <a:xfrm>
                <a:off x="5056740" y="5683250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2.5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5837790" y="5683250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3.0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6631540" y="5683250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3.5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7412590" y="5683250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4.0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8193640" y="5683250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4.5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8993740" y="5683250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5.0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4560816" y="1270703"/>
              <a:ext cx="613947" cy="4572000"/>
              <a:chOff x="4452180" y="1026272"/>
              <a:chExt cx="613947" cy="4572000"/>
            </a:xfrm>
          </p:grpSpPr>
          <p:cxnSp>
            <p:nvCxnSpPr>
              <p:cNvPr id="67" name="直線矢印コネクタ 66"/>
              <p:cNvCxnSpPr/>
              <p:nvPr/>
            </p:nvCxnSpPr>
            <p:spPr>
              <a:xfrm rot="16200000">
                <a:off x="2777768" y="3312272"/>
                <a:ext cx="457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 rot="5400000" flipV="1">
                <a:off x="4999452" y="4919676"/>
                <a:ext cx="0" cy="133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rot="5400000" flipV="1">
                <a:off x="4999452" y="4095764"/>
                <a:ext cx="0" cy="133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rot="5400000" flipV="1">
                <a:off x="4999452" y="3267088"/>
                <a:ext cx="0" cy="133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rot="5400000" flipV="1">
                <a:off x="4999452" y="2443176"/>
                <a:ext cx="0" cy="133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 rot="5400000" flipV="1">
                <a:off x="4999452" y="1614501"/>
                <a:ext cx="0" cy="133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テキスト ボックス 72"/>
              <p:cNvSpPr txBox="1"/>
              <p:nvPr/>
            </p:nvSpPr>
            <p:spPr>
              <a:xfrm>
                <a:off x="4452180" y="4817884"/>
                <a:ext cx="5389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-1.0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4452180" y="3992274"/>
                <a:ext cx="5389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-0.5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4692630" y="316666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4521110" y="2347678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0.5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4521110" y="1514116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1.0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7176188" y="6233990"/>
              <a:ext cx="710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latin typeface="Arial" pitchFamily="34" charset="0"/>
                  <a:cs typeface="Arial" pitchFamily="34" charset="0"/>
                </a:rPr>
                <a:t>R (m)</a:t>
              </a:r>
              <a:endParaRPr kumimoji="1" lang="ja-JP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6200000">
              <a:off x="4214203" y="3462120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altLang="ja-JP" sz="1600" b="1" dirty="0" smtClean="0">
                  <a:latin typeface="Arial" pitchFamily="34" charset="0"/>
                  <a:cs typeface="Arial" pitchFamily="34" charset="0"/>
                </a:rPr>
                <a:t> (m)</a:t>
              </a:r>
              <a:endParaRPr kumimoji="1" lang="ja-JP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" name="グループ化 33"/>
            <p:cNvGrpSpPr/>
            <p:nvPr/>
          </p:nvGrpSpPr>
          <p:grpSpPr>
            <a:xfrm>
              <a:off x="5197676" y="1385168"/>
              <a:ext cx="4428000" cy="4415513"/>
              <a:chOff x="5206729" y="1140737"/>
              <a:chExt cx="4428000" cy="4415513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449" t="4244" r="14504" b="50770"/>
              <a:stretch/>
            </p:blipFill>
            <p:spPr bwMode="auto">
              <a:xfrm>
                <a:off x="5269111" y="1140737"/>
                <a:ext cx="4348837" cy="2197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847" t="49005" r="15416" b="7031"/>
              <a:stretch/>
            </p:blipFill>
            <p:spPr bwMode="auto">
              <a:xfrm>
                <a:off x="5269111" y="3332341"/>
                <a:ext cx="4348837" cy="22239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フリーフォーム 45"/>
              <p:cNvSpPr/>
              <p:nvPr/>
            </p:nvSpPr>
            <p:spPr>
              <a:xfrm>
                <a:off x="8213698" y="3336131"/>
                <a:ext cx="478631" cy="445294"/>
              </a:xfrm>
              <a:custGeom>
                <a:avLst/>
                <a:gdLst>
                  <a:gd name="connsiteX0" fmla="*/ 478631 w 478631"/>
                  <a:gd name="connsiteY0" fmla="*/ 0 h 445294"/>
                  <a:gd name="connsiteX1" fmla="*/ 445294 w 478631"/>
                  <a:gd name="connsiteY1" fmla="*/ 97632 h 445294"/>
                  <a:gd name="connsiteX2" fmla="*/ 400050 w 478631"/>
                  <a:gd name="connsiteY2" fmla="*/ 164307 h 445294"/>
                  <a:gd name="connsiteX3" fmla="*/ 330994 w 478631"/>
                  <a:gd name="connsiteY3" fmla="*/ 240507 h 445294"/>
                  <a:gd name="connsiteX4" fmla="*/ 245269 w 478631"/>
                  <a:gd name="connsiteY4" fmla="*/ 307182 h 445294"/>
                  <a:gd name="connsiteX5" fmla="*/ 138113 w 478631"/>
                  <a:gd name="connsiteY5" fmla="*/ 376238 h 445294"/>
                  <a:gd name="connsiteX6" fmla="*/ 0 w 478631"/>
                  <a:gd name="connsiteY6" fmla="*/ 445294 h 44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8631" h="445294">
                    <a:moveTo>
                      <a:pt x="478631" y="0"/>
                    </a:moveTo>
                    <a:cubicBezTo>
                      <a:pt x="468511" y="35124"/>
                      <a:pt x="458391" y="70248"/>
                      <a:pt x="445294" y="97632"/>
                    </a:cubicBezTo>
                    <a:cubicBezTo>
                      <a:pt x="432197" y="125016"/>
                      <a:pt x="419100" y="140495"/>
                      <a:pt x="400050" y="164307"/>
                    </a:cubicBezTo>
                    <a:cubicBezTo>
                      <a:pt x="381000" y="188119"/>
                      <a:pt x="356791" y="216694"/>
                      <a:pt x="330994" y="240507"/>
                    </a:cubicBezTo>
                    <a:cubicBezTo>
                      <a:pt x="305197" y="264320"/>
                      <a:pt x="277416" y="284560"/>
                      <a:pt x="245269" y="307182"/>
                    </a:cubicBezTo>
                    <a:cubicBezTo>
                      <a:pt x="213122" y="329804"/>
                      <a:pt x="178991" y="353219"/>
                      <a:pt x="138113" y="376238"/>
                    </a:cubicBezTo>
                    <a:cubicBezTo>
                      <a:pt x="97235" y="399257"/>
                      <a:pt x="48617" y="422275"/>
                      <a:pt x="0" y="44529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>
                <a:off x="8220842" y="3328988"/>
                <a:ext cx="573881" cy="450056"/>
              </a:xfrm>
              <a:custGeom>
                <a:avLst/>
                <a:gdLst>
                  <a:gd name="connsiteX0" fmla="*/ 573881 w 573881"/>
                  <a:gd name="connsiteY0" fmla="*/ 0 h 450056"/>
                  <a:gd name="connsiteX1" fmla="*/ 552450 w 573881"/>
                  <a:gd name="connsiteY1" fmla="*/ 61912 h 450056"/>
                  <a:gd name="connsiteX2" fmla="*/ 521493 w 573881"/>
                  <a:gd name="connsiteY2" fmla="*/ 119062 h 450056"/>
                  <a:gd name="connsiteX3" fmla="*/ 459581 w 573881"/>
                  <a:gd name="connsiteY3" fmla="*/ 190500 h 450056"/>
                  <a:gd name="connsiteX4" fmla="*/ 392906 w 573881"/>
                  <a:gd name="connsiteY4" fmla="*/ 247650 h 450056"/>
                  <a:gd name="connsiteX5" fmla="*/ 285750 w 573881"/>
                  <a:gd name="connsiteY5" fmla="*/ 316706 h 450056"/>
                  <a:gd name="connsiteX6" fmla="*/ 159543 w 573881"/>
                  <a:gd name="connsiteY6" fmla="*/ 381000 h 450056"/>
                  <a:gd name="connsiteX7" fmla="*/ 76200 w 573881"/>
                  <a:gd name="connsiteY7" fmla="*/ 419100 h 450056"/>
                  <a:gd name="connsiteX8" fmla="*/ 0 w 573881"/>
                  <a:gd name="connsiteY8" fmla="*/ 450056 h 45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3881" h="450056">
                    <a:moveTo>
                      <a:pt x="573881" y="0"/>
                    </a:moveTo>
                    <a:cubicBezTo>
                      <a:pt x="567531" y="21034"/>
                      <a:pt x="561181" y="42068"/>
                      <a:pt x="552450" y="61912"/>
                    </a:cubicBezTo>
                    <a:cubicBezTo>
                      <a:pt x="543719" y="81756"/>
                      <a:pt x="536971" y="97631"/>
                      <a:pt x="521493" y="119062"/>
                    </a:cubicBezTo>
                    <a:cubicBezTo>
                      <a:pt x="506015" y="140493"/>
                      <a:pt x="481012" y="169069"/>
                      <a:pt x="459581" y="190500"/>
                    </a:cubicBezTo>
                    <a:cubicBezTo>
                      <a:pt x="438150" y="211931"/>
                      <a:pt x="421878" y="226616"/>
                      <a:pt x="392906" y="247650"/>
                    </a:cubicBezTo>
                    <a:cubicBezTo>
                      <a:pt x="363934" y="268684"/>
                      <a:pt x="324644" y="294481"/>
                      <a:pt x="285750" y="316706"/>
                    </a:cubicBezTo>
                    <a:cubicBezTo>
                      <a:pt x="246856" y="338931"/>
                      <a:pt x="194468" y="363934"/>
                      <a:pt x="159543" y="381000"/>
                    </a:cubicBezTo>
                    <a:cubicBezTo>
                      <a:pt x="124618" y="398066"/>
                      <a:pt x="102790" y="407591"/>
                      <a:pt x="76200" y="419100"/>
                    </a:cubicBezTo>
                    <a:cubicBezTo>
                      <a:pt x="49610" y="430609"/>
                      <a:pt x="24805" y="440332"/>
                      <a:pt x="0" y="45005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6502823" y="2686050"/>
                <a:ext cx="1976146" cy="12364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9" name="直線コネクタ 48"/>
              <p:cNvCxnSpPr/>
              <p:nvPr/>
            </p:nvCxnSpPr>
            <p:spPr>
              <a:xfrm>
                <a:off x="5206729" y="3331676"/>
                <a:ext cx="4428000" cy="0"/>
              </a:xfrm>
              <a:prstGeom prst="line">
                <a:avLst/>
              </a:prstGeom>
              <a:ln w="19050">
                <a:solidFill>
                  <a:srgbClr val="00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テキスト ボックス 36"/>
              <p:cNvSpPr txBox="1">
                <a:spLocks noChangeArrowheads="1"/>
              </p:cNvSpPr>
              <p:nvPr/>
            </p:nvSpPr>
            <p:spPr bwMode="auto">
              <a:xfrm>
                <a:off x="6749433" y="2985886"/>
                <a:ext cx="14604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Without RMP</a:t>
                </a:r>
                <a:endParaRPr lang="ja-JP" alt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449974" y="3305208"/>
                <a:ext cx="210435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With RMP (m/n=1/1)</a:t>
                </a:r>
                <a:endParaRPr lang="ja-JP" altLang="en-US" sz="16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 rot="20685206">
                <a:off x="5819389" y="4889133"/>
                <a:ext cx="348846" cy="792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 rot="1928235">
                <a:off x="8335921" y="5122079"/>
                <a:ext cx="637104" cy="1659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/>
              <p:cNvSpPr/>
              <p:nvPr/>
            </p:nvSpPr>
            <p:spPr>
              <a:xfrm rot="914794" flipV="1">
                <a:off x="5823792" y="1716922"/>
                <a:ext cx="348846" cy="792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 rot="19671765" flipV="1">
                <a:off x="8345612" y="1352602"/>
                <a:ext cx="637104" cy="1659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 rot="2023065">
                <a:off x="8877111" y="5405994"/>
                <a:ext cx="134164" cy="761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36"/>
              <p:cNvSpPr txBox="1">
                <a:spLocks noChangeArrowheads="1"/>
              </p:cNvSpPr>
              <p:nvPr/>
            </p:nvSpPr>
            <p:spPr bwMode="auto">
              <a:xfrm>
                <a:off x="5824501" y="4315243"/>
                <a:ext cx="175721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Stochastic region</a:t>
                </a:r>
                <a:endParaRPr lang="ja-JP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8" name="直線矢印コネクタ 57"/>
              <p:cNvCxnSpPr/>
              <p:nvPr/>
            </p:nvCxnSpPr>
            <p:spPr>
              <a:xfrm flipV="1">
                <a:off x="6527549" y="3892993"/>
                <a:ext cx="217284" cy="461724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テキスト ボックス 36"/>
              <p:cNvSpPr txBox="1">
                <a:spLocks noChangeArrowheads="1"/>
              </p:cNvSpPr>
              <p:nvPr/>
            </p:nvSpPr>
            <p:spPr bwMode="auto">
              <a:xfrm>
                <a:off x="5696216" y="2168055"/>
                <a:ext cx="199766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Edge surface layers</a:t>
                </a:r>
                <a:endParaRPr lang="ja-JP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0" name="直線矢印コネクタ 59"/>
              <p:cNvCxnSpPr/>
              <p:nvPr/>
            </p:nvCxnSpPr>
            <p:spPr>
              <a:xfrm flipH="1">
                <a:off x="5801764" y="2525917"/>
                <a:ext cx="282165" cy="496433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矢印コネクタ 60"/>
              <p:cNvCxnSpPr/>
              <p:nvPr/>
            </p:nvCxnSpPr>
            <p:spPr>
              <a:xfrm flipH="1">
                <a:off x="6026594" y="2498756"/>
                <a:ext cx="66388" cy="549246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テキスト ボックス 36"/>
              <p:cNvSpPr txBox="1">
                <a:spLocks noChangeArrowheads="1"/>
              </p:cNvSpPr>
              <p:nvPr/>
            </p:nvSpPr>
            <p:spPr bwMode="auto">
              <a:xfrm>
                <a:off x="6744913" y="1623336"/>
                <a:ext cx="133562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Divertor legs</a:t>
                </a:r>
                <a:endParaRPr lang="ja-JP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3" name="直線矢印コネクタ 62"/>
              <p:cNvCxnSpPr/>
              <p:nvPr/>
            </p:nvCxnSpPr>
            <p:spPr>
              <a:xfrm flipH="1">
                <a:off x="5504507" y="1800130"/>
                <a:ext cx="1284085" cy="13731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矢印コネクタ 63"/>
              <p:cNvCxnSpPr/>
              <p:nvPr/>
            </p:nvCxnSpPr>
            <p:spPr>
              <a:xfrm>
                <a:off x="7992701" y="1798621"/>
                <a:ext cx="1395743" cy="15692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テキスト ボックス 36"/>
              <p:cNvSpPr txBox="1">
                <a:spLocks noChangeArrowheads="1"/>
              </p:cNvSpPr>
              <p:nvPr/>
            </p:nvSpPr>
            <p:spPr bwMode="auto">
              <a:xfrm>
                <a:off x="7615571" y="4295634"/>
                <a:ext cx="162801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Magnetic island O-point</a:t>
                </a:r>
                <a:endParaRPr lang="ja-JP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6" name="直線矢印コネクタ 65"/>
              <p:cNvCxnSpPr>
                <a:cxnSpLocks noChangeAspect="1"/>
              </p:cNvCxnSpPr>
              <p:nvPr/>
            </p:nvCxnSpPr>
            <p:spPr>
              <a:xfrm flipV="1">
                <a:off x="8515953" y="3564205"/>
                <a:ext cx="124577" cy="763026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グループ化 34"/>
            <p:cNvGrpSpPr/>
            <p:nvPr/>
          </p:nvGrpSpPr>
          <p:grpSpPr>
            <a:xfrm>
              <a:off x="5743503" y="618072"/>
              <a:ext cx="3369929" cy="705438"/>
              <a:chOff x="5652973" y="373641"/>
              <a:chExt cx="3369929" cy="705438"/>
            </a:xfrm>
          </p:grpSpPr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357" t="886" r="91199"/>
              <a:stretch/>
            </p:blipFill>
            <p:spPr bwMode="auto">
              <a:xfrm rot="5400000">
                <a:off x="7262135" y="-431592"/>
                <a:ext cx="117450" cy="2903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テキスト ボックス 37"/>
              <p:cNvSpPr txBox="1"/>
              <p:nvPr/>
            </p:nvSpPr>
            <p:spPr>
              <a:xfrm>
                <a:off x="8535268" y="653982"/>
                <a:ext cx="4876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kumimoji="1" lang="en-US" altLang="ja-JP" sz="1600" b="1" baseline="300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7814695" y="653982"/>
                <a:ext cx="4876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altLang="ja-JP" sz="1600" b="1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7094121" y="653983"/>
                <a:ext cx="4876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altLang="ja-JP" sz="1600" b="1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6373547" y="653983"/>
                <a:ext cx="4876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altLang="ja-JP" sz="1600" b="1" baseline="30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5652973" y="653983"/>
                <a:ext cx="4876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altLang="ja-JP" sz="1600" b="1" baseline="30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6181713" y="373641"/>
                <a:ext cx="23631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latin typeface="Arial" pitchFamily="34" charset="0"/>
                    <a:cs typeface="Arial" pitchFamily="34" charset="0"/>
                  </a:rPr>
                  <a:t>Connection length</a:t>
                </a:r>
                <a:r>
                  <a:rPr kumimoji="1" lang="en-US" altLang="ja-JP" sz="1600" b="1" dirty="0" smtClean="0">
                    <a:latin typeface="Arial" pitchFamily="34" charset="0"/>
                    <a:cs typeface="Arial" pitchFamily="34" charset="0"/>
                  </a:rPr>
                  <a:t> (m)</a:t>
                </a:r>
                <a:endParaRPr kumimoji="1" lang="ja-JP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509" name="グループ化 1508"/>
          <p:cNvGrpSpPr/>
          <p:nvPr/>
        </p:nvGrpSpPr>
        <p:grpSpPr>
          <a:xfrm>
            <a:off x="295512" y="719072"/>
            <a:ext cx="4121641" cy="523220"/>
            <a:chOff x="295512" y="719072"/>
            <a:chExt cx="4121641" cy="523220"/>
          </a:xfrm>
        </p:grpSpPr>
        <p:sp>
          <p:nvSpPr>
            <p:cNvPr id="1506" name="テキスト ボックス 1505"/>
            <p:cNvSpPr txBox="1"/>
            <p:nvPr/>
          </p:nvSpPr>
          <p:spPr>
            <a:xfrm>
              <a:off x="295512" y="719072"/>
              <a:ext cx="41216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Arial" pitchFamily="34" charset="0"/>
                  <a:cs typeface="Arial" pitchFamily="34" charset="0"/>
                </a:rPr>
                <a:t>R = 3.9 m,  </a:t>
              </a:r>
              <a:r>
                <a:rPr lang="en-US" altLang="ja-JP" sz="1400" b="1" dirty="0" smtClean="0">
                  <a:latin typeface="Arial" pitchFamily="34" charset="0"/>
                  <a:cs typeface="Arial" pitchFamily="34" charset="0"/>
                </a:rPr>
                <a:t>a ~ 0.7 m, 10 field periods (toroidal)</a:t>
              </a:r>
            </a:p>
            <a:p>
              <a:r>
                <a:rPr kumimoji="1" lang="en-US" altLang="ja-JP" sz="1400" b="1" dirty="0" smtClean="0">
                  <a:latin typeface="Arial" pitchFamily="34" charset="0"/>
                  <a:cs typeface="Arial" pitchFamily="34" charset="0"/>
                </a:rPr>
                <a:t>Divertor : carbon, Fist wall : Stainless steel</a:t>
              </a:r>
              <a:endParaRPr kumimoji="1" lang="ja-JP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08" name="直線コネクタ 1507"/>
            <p:cNvCxnSpPr/>
            <p:nvPr/>
          </p:nvCxnSpPr>
          <p:spPr>
            <a:xfrm>
              <a:off x="1303786" y="808664"/>
              <a:ext cx="12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651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906000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69038" y="0"/>
            <a:ext cx="100655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RMP </a:t>
            </a:r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Stable sustainment of radiative </a:t>
            </a: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divertor </a:t>
            </a:r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operation (</a:t>
            </a: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RMP assisted </a:t>
            </a:r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RD)</a:t>
            </a:r>
          </a:p>
          <a:p>
            <a:pPr algn="ctr" eaLnBrk="1" hangingPunct="1"/>
            <a:r>
              <a:rPr lang="en-US" altLang="ja-JP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Without RMP </a:t>
            </a:r>
            <a:r>
              <a:rPr lang="en-US" altLang="ja-JP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Radiation collapse due to thermal instability</a:t>
            </a:r>
            <a:endParaRPr lang="en-US" altLang="ja-JP" b="1" dirty="0">
              <a:solidFill>
                <a:srgbClr val="0000FF"/>
              </a:solidFill>
            </a:endParaRPr>
          </a:p>
        </p:txBody>
      </p:sp>
      <p:sp>
        <p:nvSpPr>
          <p:cNvPr id="39" name="テキスト ボックス 83"/>
          <p:cNvSpPr txBox="1">
            <a:spLocks noChangeArrowheads="1"/>
          </p:cNvSpPr>
          <p:nvPr/>
        </p:nvSpPr>
        <p:spPr bwMode="auto">
          <a:xfrm>
            <a:off x="3529444" y="3138066"/>
            <a:ext cx="2686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altLang="ja-JP" sz="1600" dirty="0" smtClean="0">
                <a:solidFill>
                  <a:srgbClr val="000000"/>
                </a:solidFill>
              </a:rPr>
              <a:t>Reduction </a:t>
            </a:r>
            <a:r>
              <a:rPr lang="en-US" altLang="ja-JP" sz="1600" dirty="0">
                <a:solidFill>
                  <a:srgbClr val="000000"/>
                </a:solidFill>
              </a:rPr>
              <a:t>of divertor power load by a factor of </a:t>
            </a:r>
            <a:r>
              <a:rPr lang="en-US" altLang="ja-JP" sz="1600" dirty="0" smtClean="0">
                <a:solidFill>
                  <a:srgbClr val="000000"/>
                </a:solidFill>
              </a:rPr>
              <a:t>3 ~ </a:t>
            </a:r>
            <a:r>
              <a:rPr lang="en-US" altLang="ja-JP" sz="16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0" name="テキスト ボックス 83"/>
          <p:cNvSpPr txBox="1">
            <a:spLocks noChangeArrowheads="1"/>
          </p:cNvSpPr>
          <p:nvPr/>
        </p:nvSpPr>
        <p:spPr bwMode="auto">
          <a:xfrm>
            <a:off x="3529444" y="2201962"/>
            <a:ext cx="2398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altLang="ja-JP" sz="1600" dirty="0" smtClean="0">
                <a:solidFill>
                  <a:srgbClr val="000000"/>
                </a:solidFill>
              </a:rPr>
              <a:t>Radiation </a:t>
            </a:r>
            <a:r>
              <a:rPr lang="en-US" altLang="ja-JP" sz="1600" dirty="0">
                <a:solidFill>
                  <a:srgbClr val="000000"/>
                </a:solidFill>
              </a:rPr>
              <a:t>increase by </a:t>
            </a:r>
            <a:r>
              <a:rPr lang="en-US" altLang="ja-JP" sz="1600" dirty="0" smtClean="0">
                <a:solidFill>
                  <a:srgbClr val="000000"/>
                </a:solidFill>
              </a:rPr>
              <a:t>a </a:t>
            </a:r>
            <a:r>
              <a:rPr lang="en-US" altLang="ja-JP" sz="1600" dirty="0">
                <a:solidFill>
                  <a:srgbClr val="000000"/>
                </a:solidFill>
              </a:rPr>
              <a:t>factor of ~ 3</a:t>
            </a:r>
          </a:p>
        </p:txBody>
      </p:sp>
      <p:sp>
        <p:nvSpPr>
          <p:cNvPr id="41" name="テキスト ボックス 83"/>
          <p:cNvSpPr txBox="1">
            <a:spLocks noChangeArrowheads="1"/>
          </p:cNvSpPr>
          <p:nvPr/>
        </p:nvSpPr>
        <p:spPr bwMode="auto">
          <a:xfrm>
            <a:off x="3529444" y="1265858"/>
            <a:ext cx="2398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altLang="ja-JP" sz="1600" dirty="0" smtClean="0">
                <a:solidFill>
                  <a:srgbClr val="000000"/>
                </a:solidFill>
              </a:rPr>
              <a:t>Stable operation around density limit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42" name="テキスト ボックス 83"/>
          <p:cNvSpPr txBox="1">
            <a:spLocks noChangeArrowheads="1"/>
          </p:cNvSpPr>
          <p:nvPr/>
        </p:nvSpPr>
        <p:spPr bwMode="auto">
          <a:xfrm>
            <a:off x="3529444" y="5262299"/>
            <a:ext cx="25617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altLang="ja-JP" sz="1600" dirty="0" smtClean="0">
                <a:solidFill>
                  <a:srgbClr val="000000"/>
                </a:solidFill>
              </a:rPr>
              <a:t>No significant degradation of main plasma confinement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43" name="テキスト ボックス 83"/>
          <p:cNvSpPr txBox="1">
            <a:spLocks noChangeArrowheads="1"/>
          </p:cNvSpPr>
          <p:nvPr/>
        </p:nvSpPr>
        <p:spPr bwMode="auto">
          <a:xfrm>
            <a:off x="3529444" y="4149080"/>
            <a:ext cx="28637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altLang="ja-JP" sz="1600" dirty="0" smtClean="0">
                <a:solidFill>
                  <a:srgbClr val="000000"/>
                </a:solidFill>
              </a:rPr>
              <a:t>Plasma shrinks </a:t>
            </a:r>
            <a:r>
              <a:rPr lang="en-US" altLang="ja-JP" sz="1600" dirty="0">
                <a:solidFill>
                  <a:srgbClr val="000000"/>
                </a:solidFill>
              </a:rPr>
              <a:t>at RD </a:t>
            </a:r>
            <a:r>
              <a:rPr lang="en-US" altLang="ja-JP" sz="1600" dirty="0" smtClean="0">
                <a:solidFill>
                  <a:srgbClr val="000000"/>
                </a:solidFill>
              </a:rPr>
              <a:t>phase due to radiative energy loss and RMP penetration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6751306" y="3426565"/>
            <a:ext cx="3024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eaLnBrk="1" hangingPunct="1">
              <a:buFont typeface="Wingdings" pitchFamily="2" charset="2"/>
              <a:buChar char="Ø"/>
            </a:pPr>
            <a:r>
              <a:rPr lang="en-US" altLang="ja-JP" sz="1400" dirty="0">
                <a:solidFill>
                  <a:srgbClr val="000000"/>
                </a:solidFill>
                <a:cs typeface="Arial" charset="0"/>
              </a:rPr>
              <a:t>No </a:t>
            </a:r>
            <a:r>
              <a:rPr lang="en-US" altLang="ja-JP" sz="1400" dirty="0" smtClean="0">
                <a:solidFill>
                  <a:srgbClr val="000000"/>
                </a:solidFill>
                <a:cs typeface="Arial" charset="0"/>
              </a:rPr>
              <a:t>noticeable high Z impurity (Fe) </a:t>
            </a:r>
            <a:r>
              <a:rPr lang="en-US" altLang="ja-JP" sz="1400" dirty="0">
                <a:solidFill>
                  <a:srgbClr val="000000"/>
                </a:solidFill>
                <a:cs typeface="Arial" charset="0"/>
              </a:rPr>
              <a:t>emission </a:t>
            </a:r>
            <a:r>
              <a:rPr lang="en-US" altLang="ja-JP" sz="1400" dirty="0" smtClean="0">
                <a:solidFill>
                  <a:srgbClr val="000000"/>
                </a:solidFill>
                <a:cs typeface="Arial" charset="0"/>
              </a:rPr>
              <a:t>at </a:t>
            </a:r>
            <a:r>
              <a:rPr lang="en-US" altLang="ja-JP" sz="1400" dirty="0">
                <a:solidFill>
                  <a:srgbClr val="000000"/>
                </a:solidFill>
                <a:cs typeface="Arial" charset="0"/>
              </a:rPr>
              <a:t>high density </a:t>
            </a:r>
            <a:r>
              <a:rPr lang="en-US" altLang="ja-JP" sz="1400" dirty="0" smtClean="0">
                <a:solidFill>
                  <a:srgbClr val="000000"/>
                </a:solidFill>
                <a:cs typeface="Arial" charset="0"/>
              </a:rPr>
              <a:t>range.</a:t>
            </a:r>
            <a:endParaRPr lang="en-US" altLang="ja-JP" sz="14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6393160" y="3861048"/>
            <a:ext cx="3292528" cy="3075248"/>
            <a:chOff x="6537176" y="3861048"/>
            <a:chExt cx="3292528" cy="3075248"/>
          </a:xfrm>
        </p:grpSpPr>
        <p:pic>
          <p:nvPicPr>
            <p:cNvPr id="77" name="Picture 3" descr="D:\2012fy\3_Conf_Presen\20121008-13_IAEA\presentation\fig\Fe_93195-93218_mod3.WM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57" t="19459" r="8711"/>
            <a:stretch/>
          </p:blipFill>
          <p:spPr bwMode="auto">
            <a:xfrm>
              <a:off x="6537176" y="3861048"/>
              <a:ext cx="3292528" cy="3075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7165370" y="6257190"/>
              <a:ext cx="14401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RD (6.6x10</a:t>
              </a:r>
              <a:r>
                <a:rPr lang="en-US" altLang="ja-JP" sz="1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19</a:t>
              </a:r>
              <a:r>
                <a:rPr lang="en-US" altLang="ja-JP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m</a:t>
              </a:r>
              <a:r>
                <a:rPr lang="en-US" altLang="ja-JP" sz="1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-3</a:t>
              </a:r>
              <a:r>
                <a:rPr lang="en-US" altLang="ja-JP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ja-JP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 flipH="1" flipV="1">
              <a:off x="8738360" y="5513464"/>
              <a:ext cx="144016" cy="144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 flipV="1">
              <a:off x="7591761" y="6127417"/>
              <a:ext cx="108000" cy="180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8186536" y="5604335"/>
              <a:ext cx="1470274" cy="461665"/>
              <a:chOff x="8186536" y="5604335"/>
              <a:chExt cx="1470274" cy="461665"/>
            </a:xfrm>
          </p:grpSpPr>
          <p:sp>
            <p:nvSpPr>
              <p:cNvPr id="55" name="Text Box 9"/>
              <p:cNvSpPr txBox="1">
                <a:spLocks noChangeArrowheads="1"/>
              </p:cNvSpPr>
              <p:nvPr/>
            </p:nvSpPr>
            <p:spPr bwMode="auto">
              <a:xfrm>
                <a:off x="8186536" y="5604335"/>
                <a:ext cx="147027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1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Attach</a:t>
                </a:r>
              </a:p>
              <a:p>
                <a:pPr algn="ctr" eaLnBrk="1" hangingPunct="1"/>
                <a:r>
                  <a:rPr lang="en-US" altLang="ja-JP" sz="1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(n</a:t>
                </a:r>
                <a:r>
                  <a:rPr lang="en-US" altLang="ja-JP" sz="1200" b="1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altLang="ja-JP" sz="1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2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 2.0x10</a:t>
                </a:r>
                <a:r>
                  <a:rPr lang="en-US" altLang="ja-JP" sz="1200" b="1" baseline="30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19</a:t>
                </a:r>
                <a:r>
                  <a:rPr lang="en-US" altLang="ja-JP" sz="12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altLang="ja-JP" sz="1200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-3</a:t>
                </a:r>
                <a:r>
                  <a:rPr lang="en-US" altLang="ja-JP" sz="1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altLang="ja-JP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6"/>
              <p:cNvSpPr>
                <a:spLocks noChangeShapeType="1"/>
              </p:cNvSpPr>
              <p:nvPr/>
            </p:nvSpPr>
            <p:spPr bwMode="auto">
              <a:xfrm>
                <a:off x="8337376" y="5877272"/>
                <a:ext cx="7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400"/>
              </a:p>
            </p:txBody>
          </p:sp>
        </p:grpSp>
      </p:grpSp>
      <p:sp>
        <p:nvSpPr>
          <p:cNvPr id="57" name="テキスト ボックス 56"/>
          <p:cNvSpPr txBox="1"/>
          <p:nvPr/>
        </p:nvSpPr>
        <p:spPr>
          <a:xfrm>
            <a:off x="6321152" y="692696"/>
            <a:ext cx="3568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Significant increase in carbon emission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1831908" y="1083065"/>
            <a:ext cx="0" cy="4860000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右矢印 26"/>
          <p:cNvSpPr/>
          <p:nvPr/>
        </p:nvSpPr>
        <p:spPr>
          <a:xfrm>
            <a:off x="1856656" y="1154561"/>
            <a:ext cx="648072" cy="144016"/>
          </a:xfrm>
          <a:prstGeom prst="rightArrow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67396" y="914346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Radiative divertor</a:t>
            </a:r>
            <a:endParaRPr kumimoji="1" lang="ja-JP" altLang="en-US" sz="1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6956850" y="1003041"/>
            <a:ext cx="2725689" cy="2437329"/>
            <a:chOff x="6956850" y="1003041"/>
            <a:chExt cx="2725689" cy="2437329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6956850" y="1003041"/>
              <a:ext cx="2655436" cy="2437329"/>
              <a:chOff x="5586000" y="1169183"/>
              <a:chExt cx="2655436" cy="2437329"/>
            </a:xfrm>
          </p:grpSpPr>
          <p:grpSp>
            <p:nvGrpSpPr>
              <p:cNvPr id="59" name="グループ化 58"/>
              <p:cNvGrpSpPr/>
              <p:nvPr/>
            </p:nvGrpSpPr>
            <p:grpSpPr>
              <a:xfrm>
                <a:off x="5641264" y="2657008"/>
                <a:ext cx="2595148" cy="949504"/>
                <a:chOff x="5641264" y="3055560"/>
                <a:chExt cx="2595148" cy="949504"/>
              </a:xfrm>
            </p:grpSpPr>
            <p:pic>
              <p:nvPicPr>
                <p:cNvPr id="71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2805" t="8561" b="47598"/>
                <a:stretch/>
              </p:blipFill>
              <p:spPr bwMode="auto">
                <a:xfrm>
                  <a:off x="5687367" y="3104750"/>
                  <a:ext cx="2549045" cy="9003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2" name="正方形/長方形 71"/>
                <p:cNvSpPr/>
                <p:nvPr/>
              </p:nvSpPr>
              <p:spPr>
                <a:xfrm>
                  <a:off x="5641264" y="3055560"/>
                  <a:ext cx="144016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テキスト ボックス 72"/>
                <p:cNvSpPr txBox="1"/>
                <p:nvPr/>
              </p:nvSpPr>
              <p:spPr>
                <a:xfrm>
                  <a:off x="5778576" y="3120872"/>
                  <a:ext cx="73930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b="1" dirty="0" smtClean="0">
                      <a:latin typeface="Arial" pitchFamily="34" charset="0"/>
                      <a:cs typeface="Arial" pitchFamily="34" charset="0"/>
                    </a:rPr>
                    <a:t>CVI (</a:t>
                  </a:r>
                  <a:r>
                    <a:rPr kumimoji="1" lang="en-US" altLang="ja-JP" sz="1000" b="1" dirty="0" err="1" smtClean="0">
                      <a:latin typeface="Arial" pitchFamily="34" charset="0"/>
                      <a:cs typeface="Arial" pitchFamily="34" charset="0"/>
                    </a:rPr>
                    <a:t>a.u</a:t>
                  </a:r>
                  <a:r>
                    <a:rPr kumimoji="1" lang="en-US" altLang="ja-JP" sz="1000" b="1" dirty="0" smtClean="0">
                      <a:latin typeface="Arial" pitchFamily="34" charset="0"/>
                      <a:cs typeface="Arial" pitchFamily="34" charset="0"/>
                    </a:rPr>
                    <a:t>.)</a:t>
                  </a:r>
                  <a:endParaRPr kumimoji="1" lang="ja-JP" altLang="en-US" sz="1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0" name="グループ化 59"/>
              <p:cNvGrpSpPr/>
              <p:nvPr/>
            </p:nvGrpSpPr>
            <p:grpSpPr>
              <a:xfrm>
                <a:off x="5586000" y="2204864"/>
                <a:ext cx="2655436" cy="648072"/>
                <a:chOff x="5586000" y="2780928"/>
                <a:chExt cx="2655436" cy="648072"/>
              </a:xfrm>
            </p:grpSpPr>
            <p:pic>
              <p:nvPicPr>
                <p:cNvPr id="6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0055" t="8965" b="62547"/>
                <a:stretch/>
              </p:blipFill>
              <p:spPr bwMode="auto">
                <a:xfrm>
                  <a:off x="5612004" y="2780928"/>
                  <a:ext cx="2629432" cy="5850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9" name="正方形/長方形 68"/>
                <p:cNvSpPr/>
                <p:nvPr/>
              </p:nvSpPr>
              <p:spPr>
                <a:xfrm>
                  <a:off x="5586000" y="3212976"/>
                  <a:ext cx="144016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5770208" y="2790976"/>
                  <a:ext cx="70403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b="1" dirty="0" smtClean="0">
                      <a:latin typeface="Arial" pitchFamily="34" charset="0"/>
                      <a:cs typeface="Arial" pitchFamily="34" charset="0"/>
                    </a:rPr>
                    <a:t>CV (</a:t>
                  </a:r>
                  <a:r>
                    <a:rPr kumimoji="1" lang="en-US" altLang="ja-JP" sz="1000" b="1" dirty="0" err="1" smtClean="0">
                      <a:latin typeface="Arial" pitchFamily="34" charset="0"/>
                      <a:cs typeface="Arial" pitchFamily="34" charset="0"/>
                    </a:rPr>
                    <a:t>a.u</a:t>
                  </a:r>
                  <a:r>
                    <a:rPr kumimoji="1" lang="en-US" altLang="ja-JP" sz="1000" b="1" dirty="0" smtClean="0">
                      <a:latin typeface="Arial" pitchFamily="34" charset="0"/>
                      <a:cs typeface="Arial" pitchFamily="34" charset="0"/>
                    </a:rPr>
                    <a:t>.)</a:t>
                  </a:r>
                  <a:endParaRPr kumimoji="1" lang="ja-JP" altLang="en-US" sz="1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1" name="グループ化 60"/>
              <p:cNvGrpSpPr/>
              <p:nvPr/>
            </p:nvGrpSpPr>
            <p:grpSpPr>
              <a:xfrm>
                <a:off x="5637125" y="1663968"/>
                <a:ext cx="2599287" cy="617570"/>
                <a:chOff x="5637125" y="1875326"/>
                <a:chExt cx="2599287" cy="617570"/>
              </a:xfrm>
            </p:grpSpPr>
            <p:pic>
              <p:nvPicPr>
                <p:cNvPr id="65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1086" t="7931" b="62241"/>
                <a:stretch/>
              </p:blipFill>
              <p:spPr bwMode="auto">
                <a:xfrm>
                  <a:off x="5637125" y="1880351"/>
                  <a:ext cx="2599287" cy="6125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6" name="正方形/長方形 65"/>
                <p:cNvSpPr/>
                <p:nvPr/>
              </p:nvSpPr>
              <p:spPr>
                <a:xfrm>
                  <a:off x="5642936" y="1875326"/>
                  <a:ext cx="144016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5771880" y="1901760"/>
                  <a:ext cx="73930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b="1" dirty="0" smtClean="0">
                      <a:latin typeface="Arial" pitchFamily="34" charset="0"/>
                      <a:cs typeface="Arial" pitchFamily="34" charset="0"/>
                    </a:rPr>
                    <a:t>CIV (</a:t>
                  </a:r>
                  <a:r>
                    <a:rPr kumimoji="1" lang="en-US" altLang="ja-JP" sz="1000" b="1" dirty="0" err="1" smtClean="0">
                      <a:latin typeface="Arial" pitchFamily="34" charset="0"/>
                      <a:cs typeface="Arial" pitchFamily="34" charset="0"/>
                    </a:rPr>
                    <a:t>a.u</a:t>
                  </a:r>
                  <a:r>
                    <a:rPr kumimoji="1" lang="en-US" altLang="ja-JP" sz="1000" b="1" dirty="0" smtClean="0">
                      <a:latin typeface="Arial" pitchFamily="34" charset="0"/>
                      <a:cs typeface="Arial" pitchFamily="34" charset="0"/>
                    </a:rPr>
                    <a:t>.)</a:t>
                  </a:r>
                  <a:endParaRPr kumimoji="1" lang="ja-JP" altLang="en-US" sz="1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2" name="グループ化 61"/>
              <p:cNvGrpSpPr/>
              <p:nvPr/>
            </p:nvGrpSpPr>
            <p:grpSpPr>
              <a:xfrm>
                <a:off x="5642149" y="1169183"/>
                <a:ext cx="2594263" cy="591886"/>
                <a:chOff x="5642149" y="1169183"/>
                <a:chExt cx="2594263" cy="591886"/>
              </a:xfrm>
            </p:grpSpPr>
            <p:pic>
              <p:nvPicPr>
                <p:cNvPr id="63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1258" t="8879" b="62299"/>
                <a:stretch/>
              </p:blipFill>
              <p:spPr bwMode="auto">
                <a:xfrm>
                  <a:off x="5642149" y="1169183"/>
                  <a:ext cx="2594263" cy="5918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5771880" y="1176603"/>
                  <a:ext cx="72487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000" b="1" dirty="0" smtClean="0">
                      <a:latin typeface="Arial" pitchFamily="34" charset="0"/>
                      <a:cs typeface="Arial" pitchFamily="34" charset="0"/>
                    </a:rPr>
                    <a:t>CIII (</a:t>
                  </a:r>
                  <a:r>
                    <a:rPr kumimoji="1" lang="en-US" altLang="ja-JP" sz="1000" b="1" dirty="0" err="1" smtClean="0">
                      <a:latin typeface="Arial" pitchFamily="34" charset="0"/>
                      <a:cs typeface="Arial" pitchFamily="34" charset="0"/>
                    </a:rPr>
                    <a:t>a.u</a:t>
                  </a:r>
                  <a:r>
                    <a:rPr kumimoji="1" lang="en-US" altLang="ja-JP" sz="1000" b="1" dirty="0" smtClean="0">
                      <a:latin typeface="Arial" pitchFamily="34" charset="0"/>
                      <a:cs typeface="Arial" pitchFamily="34" charset="0"/>
                    </a:rPr>
                    <a:t>.)</a:t>
                  </a:r>
                  <a:endParaRPr kumimoji="1" lang="ja-JP" altLang="en-US" sz="1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30" name="直線コネクタ 29"/>
            <p:cNvCxnSpPr/>
            <p:nvPr/>
          </p:nvCxnSpPr>
          <p:spPr>
            <a:xfrm flipV="1">
              <a:off x="8166198" y="1052736"/>
              <a:ext cx="0" cy="2052000"/>
            </a:xfrm>
            <a:prstGeom prst="line">
              <a:avLst/>
            </a:prstGeom>
            <a:ln w="19050">
              <a:solidFill>
                <a:srgbClr val="66FF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右矢印 73"/>
            <p:cNvSpPr/>
            <p:nvPr/>
          </p:nvSpPr>
          <p:spPr>
            <a:xfrm>
              <a:off x="8181940" y="1370585"/>
              <a:ext cx="648072" cy="144016"/>
            </a:xfrm>
            <a:prstGeom prst="rightArrow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8104863" y="1124744"/>
              <a:ext cx="15776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Radiative divertor</a:t>
              </a:r>
              <a:endParaRPr kumimoji="1" lang="ja-JP" altLang="en-US" sz="1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8456644" y="2870379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With RMP</a:t>
              </a:r>
              <a:endParaRPr kumimoji="1" lang="ja-JP" altLang="en-US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4956000" y="6581001"/>
            <a:ext cx="1930337" cy="276999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Arial" pitchFamily="34" charset="0"/>
                <a:cs typeface="Arial" pitchFamily="34" charset="0"/>
              </a:rPr>
              <a:t>S. Morita et al. EX/P5-18</a:t>
            </a:r>
            <a:endParaRPr kumimoji="1" lang="ja-JP" altLang="en-US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-40437" y="1253208"/>
            <a:ext cx="3752049" cy="5237632"/>
            <a:chOff x="550573" y="423616"/>
            <a:chExt cx="3752049" cy="5237632"/>
          </a:xfrm>
        </p:grpSpPr>
        <p:grpSp>
          <p:nvGrpSpPr>
            <p:cNvPr id="79" name="グループ化 78"/>
            <p:cNvGrpSpPr/>
            <p:nvPr/>
          </p:nvGrpSpPr>
          <p:grpSpPr>
            <a:xfrm>
              <a:off x="550573" y="2028596"/>
              <a:ext cx="3654335" cy="1449436"/>
              <a:chOff x="550573" y="2483620"/>
              <a:chExt cx="3654335" cy="1449436"/>
            </a:xfrm>
          </p:grpSpPr>
          <p:pic>
            <p:nvPicPr>
              <p:cNvPr id="97" name="Picture 207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5160" t="54342" r="2534" b="15166"/>
              <a:stretch/>
            </p:blipFill>
            <p:spPr bwMode="auto">
              <a:xfrm>
                <a:off x="936062" y="2756620"/>
                <a:ext cx="3268846" cy="976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テキスト ボックス 97"/>
              <p:cNvSpPr txBox="1"/>
              <p:nvPr/>
            </p:nvSpPr>
            <p:spPr>
              <a:xfrm rot="16200000">
                <a:off x="77206" y="2956987"/>
                <a:ext cx="1449436" cy="50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Divertor power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load (MW/m</a:t>
                </a:r>
                <a:r>
                  <a:rPr lang="en-US" altLang="ja-JP" sz="1400" b="1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kumimoji="1" lang="ja-JP" alt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0" name="グループ化 79"/>
            <p:cNvGrpSpPr/>
            <p:nvPr/>
          </p:nvGrpSpPr>
          <p:grpSpPr>
            <a:xfrm>
              <a:off x="887707" y="423616"/>
              <a:ext cx="3297859" cy="976786"/>
              <a:chOff x="887707" y="423616"/>
              <a:chExt cx="3297859" cy="976786"/>
            </a:xfrm>
          </p:grpSpPr>
          <p:grpSp>
            <p:nvGrpSpPr>
              <p:cNvPr id="90" name="グループ化 89"/>
              <p:cNvGrpSpPr/>
              <p:nvPr/>
            </p:nvGrpSpPr>
            <p:grpSpPr>
              <a:xfrm>
                <a:off x="887707" y="423616"/>
                <a:ext cx="3297859" cy="976786"/>
                <a:chOff x="897646" y="-603448"/>
                <a:chExt cx="3297859" cy="976786"/>
              </a:xfrm>
            </p:grpSpPr>
            <p:pic>
              <p:nvPicPr>
                <p:cNvPr id="9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0104" t="54342" r="3132" b="15166"/>
                <a:stretch/>
              </p:blipFill>
              <p:spPr bwMode="auto">
                <a:xfrm>
                  <a:off x="897646" y="-603448"/>
                  <a:ext cx="3297859" cy="9767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aphicFrame>
              <p:nvGraphicFramePr>
                <p:cNvPr id="96" name="オブジェクト 9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027907631"/>
                    </p:ext>
                  </p:extLst>
                </p:nvPr>
              </p:nvGraphicFramePr>
              <p:xfrm>
                <a:off x="1240029" y="-530121"/>
                <a:ext cx="1098850" cy="339329"/>
              </p:xfrm>
              <a:graphic>
                <a:graphicData uri="http://schemas.openxmlformats.org/presentationml/2006/ole">
                  <p:oleObj spid="_x0000_s11342" name="数式" r:id="rId10" imgW="939392" imgH="291973" progId="Equation.3">
                    <p:embed/>
                  </p:oleObj>
                </a:graphicData>
              </a:graphic>
            </p:graphicFrame>
          </p:grpSp>
          <p:sp>
            <p:nvSpPr>
              <p:cNvPr id="91" name="テキスト ボックス 90"/>
              <p:cNvSpPr txBox="1"/>
              <p:nvPr/>
            </p:nvSpPr>
            <p:spPr>
              <a:xfrm>
                <a:off x="3222072" y="929192"/>
                <a:ext cx="9030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With RMP</a:t>
                </a:r>
                <a:endParaRPr kumimoji="1" lang="ja-JP" altLang="en-US" sz="1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2014351" y="1094927"/>
                <a:ext cx="11435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Without</a:t>
                </a:r>
                <a:r>
                  <a:rPr kumimoji="1" lang="en-US" altLang="ja-JP" sz="12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RMP</a:t>
                </a:r>
                <a:endParaRPr kumimoji="1" lang="ja-JP" alt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3" name="直線矢印コネクタ 92"/>
              <p:cNvCxnSpPr/>
              <p:nvPr/>
            </p:nvCxnSpPr>
            <p:spPr>
              <a:xfrm flipV="1">
                <a:off x="2864768" y="980728"/>
                <a:ext cx="216024" cy="144016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矢印コネクタ 93"/>
              <p:cNvCxnSpPr>
                <a:cxnSpLocks noChangeAspect="1"/>
              </p:cNvCxnSpPr>
              <p:nvPr/>
            </p:nvCxnSpPr>
            <p:spPr>
              <a:xfrm flipH="1" flipV="1">
                <a:off x="3589599" y="812473"/>
                <a:ext cx="35845" cy="180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グループ化 80"/>
            <p:cNvGrpSpPr/>
            <p:nvPr/>
          </p:nvGrpSpPr>
          <p:grpSpPr>
            <a:xfrm>
              <a:off x="907316" y="1268760"/>
              <a:ext cx="3288189" cy="986457"/>
              <a:chOff x="907316" y="1268760"/>
              <a:chExt cx="3288189" cy="986457"/>
            </a:xfrm>
          </p:grpSpPr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5932" t="53738" r="2763" b="15468"/>
              <a:stretch/>
            </p:blipFill>
            <p:spPr bwMode="auto">
              <a:xfrm>
                <a:off x="907316" y="1268760"/>
                <a:ext cx="3288189" cy="986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9" name="テキスト ボックス 88"/>
              <p:cNvSpPr txBox="1"/>
              <p:nvPr/>
            </p:nvSpPr>
            <p:spPr>
              <a:xfrm>
                <a:off x="1187851" y="1367883"/>
                <a:ext cx="998991" cy="50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Radiation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a.u</a:t>
                </a: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.)</a:t>
                </a:r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>
              <a:off x="810338" y="4194719"/>
              <a:ext cx="3384901" cy="1466529"/>
              <a:chOff x="820277" y="4149080"/>
              <a:chExt cx="3384901" cy="1466529"/>
            </a:xfrm>
          </p:grpSpPr>
          <p:pic>
            <p:nvPicPr>
              <p:cNvPr id="86" name="Picture 6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933" t="54343" r="2831" b="-121"/>
              <a:stretch/>
            </p:blipFill>
            <p:spPr bwMode="auto">
              <a:xfrm>
                <a:off x="820277" y="4149080"/>
                <a:ext cx="3384901" cy="1466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7" name="テキスト ボックス 86"/>
              <p:cNvSpPr txBox="1"/>
              <p:nvPr/>
            </p:nvSpPr>
            <p:spPr>
              <a:xfrm>
                <a:off x="1208531" y="4199053"/>
                <a:ext cx="7697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W</a:t>
                </a:r>
                <a:r>
                  <a:rPr kumimoji="1" lang="en-US" altLang="ja-JP" sz="1400" b="1" baseline="-25000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p</a:t>
                </a:r>
                <a:r>
                  <a:rPr kumimoji="1" lang="en-US" altLang="ja-JP" sz="1400" b="1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(kJ)</a:t>
                </a:r>
                <a:endParaRPr kumimoji="1" lang="ja-JP" altLang="en-US" sz="1400" b="1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grpSp>
          <p:nvGrpSpPr>
            <p:cNvPr id="83" name="グループ化 82"/>
            <p:cNvGrpSpPr/>
            <p:nvPr/>
          </p:nvGrpSpPr>
          <p:grpSpPr>
            <a:xfrm>
              <a:off x="868366" y="3338127"/>
              <a:ext cx="3434256" cy="974035"/>
              <a:chOff x="878305" y="3429000"/>
              <a:chExt cx="3434256" cy="974035"/>
            </a:xfrm>
          </p:grpSpPr>
          <p:pic>
            <p:nvPicPr>
              <p:cNvPr id="84" name="Picture 7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9463" t="54644" b="14950"/>
              <a:stretch/>
            </p:blipFill>
            <p:spPr bwMode="auto">
              <a:xfrm>
                <a:off x="878305" y="3429000"/>
                <a:ext cx="3434256" cy="974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85" name="オブジェクト 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993798179"/>
                  </p:ext>
                </p:extLst>
              </p:nvPr>
            </p:nvGraphicFramePr>
            <p:xfrm>
              <a:off x="1256200" y="3454370"/>
              <a:ext cx="623789" cy="265688"/>
            </p:xfrm>
            <a:graphic>
              <a:graphicData uri="http://schemas.openxmlformats.org/presentationml/2006/ole">
                <p:oleObj spid="_x0000_s11343" name="数式" r:id="rId14" imgW="533169" imgH="228501" progId="Equation.3">
                  <p:embed/>
                </p:oleObj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xmlns="" val="12791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2" t="19778" r="13618" b="6375"/>
          <a:stretch/>
        </p:blipFill>
        <p:spPr bwMode="auto">
          <a:xfrm>
            <a:off x="630292" y="1451583"/>
            <a:ext cx="4136066" cy="415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906000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Increased volume of low </a:t>
            </a:r>
            <a:r>
              <a:rPr kumimoji="1" lang="en-US" altLang="ja-JP" sz="20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kumimoji="1" lang="en-US" altLang="ja-JP" sz="2000" b="1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 region (~10 </a:t>
            </a:r>
            <a:r>
              <a:rPr kumimoji="1" lang="en-US" altLang="ja-JP" sz="2000" b="1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) at remnant island with RMP leads to enhanced carbon radiation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981167" y="2557977"/>
            <a:ext cx="3636335" cy="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8775366"/>
              </p:ext>
            </p:extLst>
          </p:nvPr>
        </p:nvGraphicFramePr>
        <p:xfrm>
          <a:off x="2170968" y="5588387"/>
          <a:ext cx="1512578" cy="467089"/>
        </p:xfrm>
        <a:graphic>
          <a:graphicData uri="http://schemas.openxmlformats.org/presentationml/2006/ole">
            <p:oleObj spid="_x0000_s4589" name="数式" r:id="rId4" imgW="939392" imgH="291973" progId="Equation.3">
              <p:embed/>
            </p:oleObj>
          </a:graphicData>
        </a:graphic>
      </p:graphicFrame>
      <p:sp>
        <p:nvSpPr>
          <p:cNvPr id="39" name="下矢印 38"/>
          <p:cNvSpPr/>
          <p:nvPr/>
        </p:nvSpPr>
        <p:spPr>
          <a:xfrm flipV="1">
            <a:off x="1080875" y="2079510"/>
            <a:ext cx="244549" cy="435935"/>
          </a:xfrm>
          <a:prstGeom prst="downArrow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70530" y="172911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Radiation collapse</a:t>
            </a:r>
            <a:endParaRPr kumimoji="1" lang="ja-JP" alt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021559" y="4473267"/>
            <a:ext cx="161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Without</a:t>
            </a:r>
            <a:r>
              <a:rPr kumimoji="1" lang="en-US" altLang="ja-JP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RMP</a:t>
            </a:r>
            <a:endParaRPr kumimoji="1" lang="ja-JP" alt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 flipH="1" flipV="1">
            <a:off x="3426656" y="4173517"/>
            <a:ext cx="255181" cy="34024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963682" y="3573016"/>
            <a:ext cx="12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kumimoji="1" lang="en-US" altLang="ja-JP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RMP</a:t>
            </a:r>
            <a:endParaRPr kumimoji="1" lang="ja-JP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902786" y="3887693"/>
            <a:ext cx="360040" cy="1087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 rot="16200000">
            <a:off x="-847057" y="325284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Radiation Power (</a:t>
            </a:r>
            <a:r>
              <a:rPr lang="en-US" altLang="ja-JP" b="1" dirty="0" err="1" smtClean="0">
                <a:latin typeface="Arial" pitchFamily="34" charset="0"/>
                <a:cs typeface="Arial" pitchFamily="34" charset="0"/>
              </a:rPr>
              <a:t>a.u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.)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17802" y="1124744"/>
            <a:ext cx="4663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n</a:t>
            </a:r>
            <a:r>
              <a:rPr kumimoji="1" lang="en-US" altLang="ja-JP" sz="1600" b="1" baseline="-25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kumimoji="1" lang="en-US" altLang="ja-JP" sz="1600" b="1" dirty="0" smtClean="0">
                <a:latin typeface="Arial" pitchFamily="34" charset="0"/>
                <a:cs typeface="Arial" pitchFamily="34" charset="0"/>
              </a:rPr>
              <a:t> dependence of radiation power (bolometer)</a:t>
            </a:r>
            <a:endParaRPr kumimoji="1" lang="ja-JP" alt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414865" y="640566"/>
            <a:ext cx="3960372" cy="6262261"/>
            <a:chOff x="5414865" y="640566"/>
            <a:chExt cx="3960372" cy="6262261"/>
          </a:xfrm>
        </p:grpSpPr>
        <p:sp>
          <p:nvSpPr>
            <p:cNvPr id="22" name="正方形/長方形 21"/>
            <p:cNvSpPr/>
            <p:nvPr/>
          </p:nvSpPr>
          <p:spPr>
            <a:xfrm>
              <a:off x="7340349" y="1462472"/>
              <a:ext cx="890546" cy="4860000"/>
            </a:xfrm>
            <a:prstGeom prst="rect">
              <a:avLst/>
            </a:prstGeom>
            <a:solidFill>
              <a:srgbClr val="00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999" r="9081" b="15567"/>
            <a:stretch/>
          </p:blipFill>
          <p:spPr bwMode="auto">
            <a:xfrm>
              <a:off x="5558881" y="1233470"/>
              <a:ext cx="3783495" cy="176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6409" r="8796" b="15498"/>
            <a:stretch/>
          </p:blipFill>
          <p:spPr bwMode="auto">
            <a:xfrm>
              <a:off x="5444548" y="2872211"/>
              <a:ext cx="3900940" cy="1564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7366843" y="1444292"/>
              <a:ext cx="12971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Without RMP</a:t>
              </a:r>
              <a:endParaRPr kumimoji="1" lang="ja-JP" alt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H="1">
              <a:off x="7866560" y="1701733"/>
              <a:ext cx="293298" cy="21566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6211346" y="2131648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With RMP</a:t>
              </a:r>
              <a:endParaRPr kumimoji="1" lang="ja-JP" alt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V="1">
              <a:off x="6874494" y="2022852"/>
              <a:ext cx="270480" cy="1193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7348300" y="1349389"/>
              <a:ext cx="858741" cy="0"/>
            </a:xfrm>
            <a:prstGeom prst="straightConnector1">
              <a:avLst/>
            </a:prstGeom>
            <a:ln>
              <a:solidFill>
                <a:srgbClr val="00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7093852" y="1082354"/>
              <a:ext cx="1404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00FF00"/>
                  </a:solidFill>
                  <a:latin typeface="Arial" pitchFamily="34" charset="0"/>
                  <a:cs typeface="Arial" pitchFamily="34" charset="0"/>
                </a:rPr>
                <a:t>Resonance layer</a:t>
              </a:r>
              <a:endParaRPr kumimoji="1" lang="ja-JP" altLang="en-US" sz="12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727705" y="2440621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altLang="ja-JP" sz="1400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altLang="ja-JP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flattening at island</a:t>
              </a:r>
              <a:endParaRPr kumimoji="1" lang="ja-JP" alt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 flipV="1">
              <a:off x="7380769" y="2385243"/>
              <a:ext cx="270480" cy="1193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6064975" y="640566"/>
              <a:ext cx="330039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b="1" dirty="0" err="1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kumimoji="1" lang="en-US" altLang="ja-JP" sz="1400" b="1" baseline="-25000" dirty="0" err="1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kumimoji="1" lang="en-US" altLang="ja-JP" sz="1400" b="1" dirty="0" smtClean="0">
                  <a:latin typeface="Arial" pitchFamily="34" charset="0"/>
                  <a:cs typeface="Arial" pitchFamily="34" charset="0"/>
                </a:rPr>
                <a:t>, n</a:t>
              </a:r>
              <a:r>
                <a:rPr kumimoji="1" lang="en-US" altLang="ja-JP" sz="1400" b="1" baseline="-25000" dirty="0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kumimoji="1" lang="en-US" altLang="ja-JP" sz="1400" b="1" dirty="0" smtClean="0">
                  <a:latin typeface="Arial" pitchFamily="34" charset="0"/>
                  <a:cs typeface="Arial" pitchFamily="34" charset="0"/>
                </a:rPr>
                <a:t> profiles at </a:t>
              </a:r>
              <a:r>
                <a:rPr kumimoji="1" lang="en-US" altLang="ja-JP" sz="1600" b="1" dirty="0" smtClean="0">
                  <a:latin typeface="Arial" pitchFamily="34" charset="0"/>
                  <a:cs typeface="Arial" pitchFamily="34" charset="0"/>
                </a:rPr>
                <a:t>outboard</a:t>
              </a:r>
              <a:r>
                <a:rPr kumimoji="1" lang="en-US" altLang="ja-JP" sz="1400" b="1" dirty="0" smtClean="0">
                  <a:latin typeface="Arial" pitchFamily="34" charset="0"/>
                  <a:cs typeface="Arial" pitchFamily="34" charset="0"/>
                </a:rPr>
                <a:t> midplane</a:t>
              </a:r>
            </a:p>
            <a:p>
              <a:pPr algn="ctr"/>
              <a:r>
                <a:rPr lang="en-US" altLang="ja-JP" sz="1400" b="1" dirty="0" smtClean="0">
                  <a:latin typeface="Arial" pitchFamily="34" charset="0"/>
                  <a:cs typeface="Arial" pitchFamily="34" charset="0"/>
                </a:rPr>
                <a:t>(Thomson scattering)</a:t>
              </a:r>
              <a:endParaRPr kumimoji="1" lang="ja-JP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5074" r="8109"/>
            <a:stretch/>
          </p:blipFill>
          <p:spPr bwMode="auto">
            <a:xfrm>
              <a:off x="5414865" y="4764083"/>
              <a:ext cx="3960372" cy="2138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下矢印 3"/>
            <p:cNvSpPr/>
            <p:nvPr/>
          </p:nvSpPr>
          <p:spPr>
            <a:xfrm>
              <a:off x="7617296" y="4479303"/>
              <a:ext cx="288032" cy="288032"/>
            </a:xfrm>
            <a:prstGeom prst="downArrow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>
              <a:spLocks noChangeArrowheads="1"/>
            </p:cNvSpPr>
            <p:nvPr/>
          </p:nvSpPr>
          <p:spPr bwMode="auto">
            <a:xfrm>
              <a:off x="6345900" y="5062871"/>
              <a:ext cx="14401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1" dirty="0" smtClean="0">
                  <a:cs typeface="Arial" charset="0"/>
                </a:rPr>
                <a:t>(Estimated with </a:t>
              </a:r>
              <a:r>
                <a:rPr lang="en-US" altLang="ja-JP" sz="1200" b="1" dirty="0" err="1" smtClean="0">
                  <a:cs typeface="Arial" charset="0"/>
                </a:rPr>
                <a:t>n</a:t>
              </a:r>
              <a:r>
                <a:rPr lang="en-US" altLang="ja-JP" sz="1200" b="1" baseline="-25000" dirty="0" err="1" smtClean="0">
                  <a:cs typeface="Arial" charset="0"/>
                </a:rPr>
                <a:t>carbon</a:t>
              </a:r>
              <a:r>
                <a:rPr lang="en-US" altLang="ja-JP" sz="1200" b="1" dirty="0" smtClean="0">
                  <a:cs typeface="Arial" charset="0"/>
                </a:rPr>
                <a:t>=0.01n</a:t>
              </a:r>
              <a:r>
                <a:rPr lang="en-US" altLang="ja-JP" sz="1200" b="1" baseline="-25000" dirty="0" smtClean="0">
                  <a:cs typeface="Arial" charset="0"/>
                </a:rPr>
                <a:t>e</a:t>
              </a:r>
              <a:endParaRPr lang="en-US" altLang="ja-JP" sz="1200" b="1" dirty="0">
                <a:cs typeface="Arial" charset="0"/>
              </a:endParaRPr>
            </a:p>
            <a:p>
              <a:pPr eaLnBrk="1" hangingPunct="1"/>
              <a:r>
                <a:rPr lang="en-US" altLang="ja-JP" sz="1200" b="1" dirty="0" smtClean="0">
                  <a:cs typeface="Arial" charset="0"/>
                </a:rPr>
                <a:t>n</a:t>
              </a:r>
              <a:r>
                <a:rPr lang="en-US" altLang="ja-JP" sz="1200" b="1" baseline="-25000" dirty="0" smtClean="0">
                  <a:cs typeface="Arial" charset="0"/>
                </a:rPr>
                <a:t>e</a:t>
              </a:r>
              <a:r>
                <a:rPr lang="en-US" altLang="ja-JP" sz="1200" b="1" dirty="0" smtClean="0">
                  <a:latin typeface="Symbol" pitchFamily="18" charset="2"/>
                  <a:cs typeface="Arial" charset="0"/>
                </a:rPr>
                <a:t>t </a:t>
              </a:r>
              <a:r>
                <a:rPr lang="en-US" altLang="ja-JP" sz="1200" b="1" dirty="0" smtClean="0">
                  <a:cs typeface="Arial" charset="0"/>
                </a:rPr>
                <a:t>= 10</a:t>
              </a:r>
              <a:r>
                <a:rPr lang="en-US" altLang="ja-JP" sz="1200" b="1" baseline="30000" dirty="0" smtClean="0">
                  <a:cs typeface="Arial" charset="0"/>
                </a:rPr>
                <a:t>17</a:t>
              </a:r>
              <a:r>
                <a:rPr lang="en-US" altLang="ja-JP" sz="1200" b="1" dirty="0" smtClean="0">
                  <a:cs typeface="Arial" charset="0"/>
                </a:rPr>
                <a:t> m</a:t>
              </a:r>
              <a:r>
                <a:rPr lang="en-US" altLang="ja-JP" sz="1200" b="1" baseline="30000" dirty="0" smtClean="0">
                  <a:cs typeface="Arial" charset="0"/>
                </a:rPr>
                <a:t>-3</a:t>
              </a:r>
              <a:r>
                <a:rPr lang="en-US" altLang="ja-JP" sz="1200" b="1" dirty="0" smtClean="0">
                  <a:cs typeface="Arial" charset="0"/>
                </a:rPr>
                <a:t> s)</a:t>
              </a:r>
              <a:endParaRPr lang="en-US" altLang="ja-JP" sz="1200" b="1" dirty="0">
                <a:cs typeface="Arial" charset="0"/>
              </a:endParaRPr>
            </a:p>
          </p:txBody>
        </p:sp>
        <p:sp>
          <p:nvSpPr>
            <p:cNvPr id="55" name="テキスト ボックス 54"/>
            <p:cNvSpPr txBox="1">
              <a:spLocks noChangeArrowheads="1"/>
            </p:cNvSpPr>
            <p:nvPr/>
          </p:nvSpPr>
          <p:spPr bwMode="auto">
            <a:xfrm>
              <a:off x="6271457" y="4831839"/>
              <a:ext cx="15071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dirty="0">
                  <a:cs typeface="Arial" charset="0"/>
                </a:rPr>
                <a:t>C</a:t>
              </a:r>
              <a:r>
                <a:rPr lang="en-US" altLang="ja-JP" sz="1400" dirty="0" smtClean="0">
                  <a:cs typeface="Arial" charset="0"/>
                </a:rPr>
                <a:t>arbon radiation</a:t>
              </a:r>
              <a:endParaRPr lang="en-US" altLang="ja-JP" sz="1400" dirty="0">
                <a:cs typeface="Arial" charset="0"/>
              </a:endParaRPr>
            </a:p>
          </p:txBody>
        </p:sp>
      </p:grpSp>
      <p:cxnSp>
        <p:nvCxnSpPr>
          <p:cNvPr id="35" name="直線コネクタ 34"/>
          <p:cNvCxnSpPr/>
          <p:nvPr/>
        </p:nvCxnSpPr>
        <p:spPr>
          <a:xfrm>
            <a:off x="992560" y="3541512"/>
            <a:ext cx="3636335" cy="0"/>
          </a:xfrm>
          <a:prstGeom prst="line">
            <a:avLst/>
          </a:prstGeom>
          <a:ln w="57150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上下矢印 5"/>
          <p:cNvSpPr/>
          <p:nvPr/>
        </p:nvSpPr>
        <p:spPr>
          <a:xfrm>
            <a:off x="1084820" y="2648538"/>
            <a:ext cx="250528" cy="792088"/>
          </a:xfrm>
          <a:prstGeom prst="upDownArrow">
            <a:avLst/>
          </a:prstGeom>
          <a:solidFill>
            <a:srgbClr val="00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352600" y="285293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RD</a:t>
            </a:r>
            <a:endParaRPr kumimoji="1" lang="ja-JP" altLang="en-US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下矢印 50"/>
          <p:cNvSpPr/>
          <p:nvPr/>
        </p:nvSpPr>
        <p:spPr>
          <a:xfrm flipV="1">
            <a:off x="2864769" y="3131497"/>
            <a:ext cx="216024" cy="945574"/>
          </a:xfrm>
          <a:prstGeom prst="downArrow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035571" y="3201350"/>
            <a:ext cx="125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Radiation enhanced</a:t>
            </a:r>
            <a:endParaRPr kumimoji="1" lang="ja-JP" altLang="en-US" b="1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1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906000" cy="4046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Modification of 3D edge radiation structure by RMP : 3D numerical simulation 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99" t="14271" r="20883" b="8630"/>
          <a:stretch/>
        </p:blipFill>
        <p:spPr bwMode="auto">
          <a:xfrm>
            <a:off x="945608" y="1050159"/>
            <a:ext cx="3227295" cy="158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6" t="14509" r="20933" b="8957"/>
          <a:stretch/>
        </p:blipFill>
        <p:spPr bwMode="auto">
          <a:xfrm>
            <a:off x="990269" y="3573016"/>
            <a:ext cx="3209364" cy="155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352613" y="4149080"/>
            <a:ext cx="844950" cy="900245"/>
            <a:chOff x="876465" y="1229808"/>
            <a:chExt cx="1563130" cy="1665424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1136576" y="2852936"/>
              <a:ext cx="1080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rot="16200000">
              <a:off x="596516" y="2312876"/>
              <a:ext cx="1080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2107454" y="2556679"/>
              <a:ext cx="332141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Arial" pitchFamily="34" charset="0"/>
                  <a:cs typeface="Arial" pitchFamily="34" charset="0"/>
                </a:rPr>
                <a:t>R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76465" y="1229808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Arial" pitchFamily="34" charset="0"/>
                  <a:cs typeface="Arial" pitchFamily="34" charset="0"/>
                </a:rPr>
                <a:t>Z</a:t>
              </a:r>
              <a:endParaRPr kumimoji="1" lang="ja-JP" alt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935790" y="1626223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Without RMP</a:t>
            </a:r>
            <a:endParaRPr kumimoji="1" lang="ja-JP" alt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42109" y="4202870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RMP</a:t>
            </a:r>
            <a:endParaRPr kumimoji="1" lang="ja-JP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50836" y="404664"/>
            <a:ext cx="4479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Carbon radiation distribution by EMC3-EIRENE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0472" y="1193887"/>
            <a:ext cx="840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Inboard</a:t>
            </a:r>
          </a:p>
          <a:p>
            <a:pPr algn="ctr"/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side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40832" y="1268760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Out</a:t>
            </a:r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board</a:t>
            </a:r>
          </a:p>
          <a:p>
            <a:pPr algn="ctr"/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side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91" t="8423" r="24981" b="11597"/>
          <a:stretch/>
        </p:blipFill>
        <p:spPr bwMode="auto">
          <a:xfrm>
            <a:off x="5298140" y="620688"/>
            <a:ext cx="3861539" cy="258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56" t="8323" r="25001" b="12592"/>
          <a:stretch/>
        </p:blipFill>
        <p:spPr bwMode="auto">
          <a:xfrm>
            <a:off x="5313040" y="3212976"/>
            <a:ext cx="3888432" cy="25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グループ化 17"/>
          <p:cNvGrpSpPr/>
          <p:nvPr/>
        </p:nvGrpSpPr>
        <p:grpSpPr>
          <a:xfrm rot="5400000">
            <a:off x="-78927" y="2522984"/>
            <a:ext cx="1527810" cy="747554"/>
            <a:chOff x="1297872" y="5088768"/>
            <a:chExt cx="1757925" cy="860149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588" t="10947" r="16648" b="7034"/>
            <a:stretch/>
          </p:blipFill>
          <p:spPr bwMode="auto">
            <a:xfrm rot="16200000">
              <a:off x="2175474" y="5215261"/>
              <a:ext cx="124349" cy="134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 rot="16200000">
              <a:off x="1324076" y="5355291"/>
              <a:ext cx="760280" cy="301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latin typeface="Arial" pitchFamily="34" charset="0"/>
                  <a:cs typeface="Arial" pitchFamily="34" charset="0"/>
                </a:rPr>
                <a:t>2.0x10</a:t>
              </a:r>
              <a:r>
                <a:rPr kumimoji="1" lang="en-US" altLang="ja-JP" sz="1100" baseline="30000" dirty="0" smtClean="0">
                  <a:latin typeface="Arial" pitchFamily="34" charset="0"/>
                  <a:cs typeface="Arial" pitchFamily="34" charset="0"/>
                </a:rPr>
                <a:t>0</a:t>
              </a:r>
              <a:endParaRPr kumimoji="1" lang="ja-JP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16200000">
              <a:off x="1705990" y="5336847"/>
              <a:ext cx="797169" cy="301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latin typeface="Arial" pitchFamily="34" charset="0"/>
                  <a:cs typeface="Arial" pitchFamily="34" charset="0"/>
                </a:rPr>
                <a:t>2.0x10</a:t>
              </a:r>
              <a:r>
                <a:rPr kumimoji="1" lang="en-US" altLang="ja-JP" sz="1100" baseline="30000" dirty="0" smtClean="0">
                  <a:latin typeface="Arial" pitchFamily="34" charset="0"/>
                  <a:cs typeface="Arial" pitchFamily="34" charset="0"/>
                </a:rPr>
                <a:t>-1</a:t>
              </a:r>
              <a:endParaRPr kumimoji="1" lang="ja-JP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16200000">
              <a:off x="2106349" y="5336846"/>
              <a:ext cx="797169" cy="301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latin typeface="Arial" pitchFamily="34" charset="0"/>
                  <a:cs typeface="Arial" pitchFamily="34" charset="0"/>
                </a:rPr>
                <a:t>2.0x10</a:t>
              </a:r>
              <a:r>
                <a:rPr kumimoji="1" lang="en-US" altLang="ja-JP" sz="1100" baseline="30000" dirty="0" smtClean="0">
                  <a:latin typeface="Arial" pitchFamily="34" charset="0"/>
                  <a:cs typeface="Arial" pitchFamily="34" charset="0"/>
                </a:rPr>
                <a:t>-2</a:t>
              </a:r>
              <a:endParaRPr kumimoji="1" lang="ja-JP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16200000">
              <a:off x="2506706" y="5336847"/>
              <a:ext cx="797169" cy="301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latin typeface="Arial" pitchFamily="34" charset="0"/>
                  <a:cs typeface="Arial" pitchFamily="34" charset="0"/>
                </a:rPr>
                <a:t>2.0x10</a:t>
              </a:r>
              <a:r>
                <a:rPr kumimoji="1" lang="en-US" altLang="ja-JP" sz="1100" baseline="30000" dirty="0" smtClean="0">
                  <a:latin typeface="Arial" pitchFamily="34" charset="0"/>
                  <a:cs typeface="Arial" pitchFamily="34" charset="0"/>
                </a:rPr>
                <a:t>-3</a:t>
              </a:r>
              <a:endParaRPr kumimoji="1" lang="ja-JP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16200000">
              <a:off x="1078383" y="5358281"/>
              <a:ext cx="739991" cy="301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 smtClean="0">
                  <a:latin typeface="Arial" pitchFamily="34" charset="0"/>
                  <a:cs typeface="Arial" pitchFamily="34" charset="0"/>
                </a:rPr>
                <a:t>MW/m</a:t>
              </a:r>
              <a:r>
                <a:rPr kumimoji="1" lang="en-US" altLang="ja-JP" sz="1100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endParaRPr kumimoji="1" lang="ja-JP" alt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 rot="16200000">
            <a:off x="3909506" y="4279003"/>
            <a:ext cx="1931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Poloidal angle (deg.)</a:t>
            </a:r>
            <a:endParaRPr kumimoji="1" lang="en-US" altLang="ja-JP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18714" y="5961808"/>
            <a:ext cx="19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Toroidal angle (deg.)</a:t>
            </a:r>
            <a:endParaRPr kumimoji="1" lang="en-US" altLang="ja-JP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60215" y="665801"/>
            <a:ext cx="124104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Without RMP</a:t>
            </a:r>
            <a:endParaRPr kumimoji="1" lang="ja-JP" alt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103422" y="3321132"/>
            <a:ext cx="9925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RMP</a:t>
            </a:r>
            <a:endParaRPr kumimoji="1" lang="ja-JP" alt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13040" y="571923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0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245984" y="571923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100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72916" y="571923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2</a:t>
            </a:r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00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287292" y="571923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00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122918" y="551723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0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953000" y="486916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100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53000" y="422108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200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953000" y="357301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3</a:t>
            </a:r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00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 rot="16200000">
            <a:off x="3909506" y="1650567"/>
            <a:ext cx="1931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Poloidal angle (deg.)</a:t>
            </a:r>
            <a:endParaRPr kumimoji="1" lang="en-US" altLang="ja-JP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122918" y="29232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0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953000" y="227830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100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953000" y="163336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200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953000" y="98842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3</a:t>
            </a:r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00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087634" y="1718564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b="1" dirty="0" smtClean="0">
                <a:latin typeface="Arial" pitchFamily="34" charset="0"/>
                <a:cs typeface="Arial" pitchFamily="34" charset="0"/>
              </a:rPr>
              <a:t>Inboard</a:t>
            </a:r>
            <a:endParaRPr kumimoji="1" lang="en-US" altLang="ja-JP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9023514" y="2852936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>
                <a:latin typeface="Arial" pitchFamily="34" charset="0"/>
                <a:cs typeface="Arial" pitchFamily="34" charset="0"/>
              </a:rPr>
              <a:t>Out</a:t>
            </a:r>
            <a:r>
              <a:rPr kumimoji="1" lang="en-US" altLang="ja-JP" sz="1200" b="1" dirty="0" smtClean="0">
                <a:latin typeface="Arial" pitchFamily="34" charset="0"/>
                <a:cs typeface="Arial" pitchFamily="34" charset="0"/>
              </a:rPr>
              <a:t>board</a:t>
            </a:r>
            <a:endParaRPr kumimoji="1" lang="en-US" altLang="ja-JP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023514" y="602758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>
                <a:latin typeface="Arial" pitchFamily="34" charset="0"/>
                <a:cs typeface="Arial" pitchFamily="34" charset="0"/>
              </a:rPr>
              <a:t>Out</a:t>
            </a:r>
            <a:r>
              <a:rPr kumimoji="1" lang="en-US" altLang="ja-JP" sz="1200" b="1" dirty="0" smtClean="0">
                <a:latin typeface="Arial" pitchFamily="34" charset="0"/>
                <a:cs typeface="Arial" pitchFamily="34" charset="0"/>
              </a:rPr>
              <a:t>board</a:t>
            </a:r>
            <a:endParaRPr kumimoji="1" lang="en-US" altLang="ja-JP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457055" y="1484784"/>
            <a:ext cx="3600401" cy="792088"/>
          </a:xfrm>
          <a:prstGeom prst="round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35835" y="2420888"/>
            <a:ext cx="316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adiation peak at inboard side</a:t>
            </a:r>
            <a:endParaRPr kumimoji="1" lang="ja-JP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角丸四角形 53"/>
          <p:cNvSpPr/>
          <p:nvPr/>
        </p:nvSpPr>
        <p:spPr>
          <a:xfrm rot="1351664">
            <a:off x="5304408" y="4210415"/>
            <a:ext cx="3962236" cy="516383"/>
          </a:xfrm>
          <a:prstGeom prst="round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 rot="1355617">
            <a:off x="5518103" y="4671838"/>
            <a:ext cx="321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Localization around X-point of m/n=1/1 island</a:t>
            </a:r>
            <a:endParaRPr kumimoji="1" lang="ja-JP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4232920" y="1772816"/>
            <a:ext cx="432048" cy="288032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>
            <a:off x="4232920" y="4293096"/>
            <a:ext cx="432048" cy="288032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6" name="テキスト ボックス 9215"/>
          <p:cNvSpPr txBox="1"/>
          <p:nvPr/>
        </p:nvSpPr>
        <p:spPr>
          <a:xfrm>
            <a:off x="0" y="6023029"/>
            <a:ext cx="6587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Without RMP </a:t>
            </a:r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adiation peak appears at inboard side.</a:t>
            </a:r>
            <a:endParaRPr kumimoji="1" lang="en-US" altLang="ja-JP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With RMP </a:t>
            </a:r>
            <a:r>
              <a:rPr kumimoji="1" lang="en-US" altLang="ja-JP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1" lang="en-US" altLang="ja-JP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X-point of m/n=1/1 island is selectively cooled.</a:t>
            </a:r>
            <a:endParaRPr kumimoji="1" lang="ja-JP" altLang="en-U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円/楕円 4"/>
          <p:cNvSpPr/>
          <p:nvPr/>
        </p:nvSpPr>
        <p:spPr>
          <a:xfrm rot="1288546">
            <a:off x="1558685" y="4649504"/>
            <a:ext cx="1296144" cy="360040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59295" y="5085184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X-point of island</a:t>
            </a:r>
            <a:endParaRPr kumimoji="1" lang="ja-JP" altLang="en-US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円/楕円 55"/>
          <p:cNvSpPr/>
          <p:nvPr/>
        </p:nvSpPr>
        <p:spPr>
          <a:xfrm rot="5400000">
            <a:off x="984642" y="1394153"/>
            <a:ext cx="1131209" cy="468802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9088799" y="4319729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b="1" dirty="0" smtClean="0">
                <a:latin typeface="Arial" pitchFamily="34" charset="0"/>
                <a:cs typeface="Arial" pitchFamily="34" charset="0"/>
              </a:rPr>
              <a:t>Inboard</a:t>
            </a:r>
            <a:endParaRPr kumimoji="1" lang="en-US" altLang="ja-JP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9024679" y="5454101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>
                <a:latin typeface="Arial" pitchFamily="34" charset="0"/>
                <a:cs typeface="Arial" pitchFamily="34" charset="0"/>
              </a:rPr>
              <a:t>Out</a:t>
            </a:r>
            <a:r>
              <a:rPr kumimoji="1" lang="en-US" altLang="ja-JP" sz="1200" b="1" dirty="0" smtClean="0">
                <a:latin typeface="Arial" pitchFamily="34" charset="0"/>
                <a:cs typeface="Arial" pitchFamily="34" charset="0"/>
              </a:rPr>
              <a:t>board</a:t>
            </a:r>
            <a:endParaRPr kumimoji="1" lang="en-US" altLang="ja-JP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9024679" y="3203923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>
                <a:latin typeface="Arial" pitchFamily="34" charset="0"/>
                <a:cs typeface="Arial" pitchFamily="34" charset="0"/>
              </a:rPr>
              <a:t>Out</a:t>
            </a:r>
            <a:r>
              <a:rPr kumimoji="1" lang="en-US" altLang="ja-JP" sz="1200" b="1" dirty="0" smtClean="0">
                <a:latin typeface="Arial" pitchFamily="34" charset="0"/>
                <a:cs typeface="Arial" pitchFamily="34" charset="0"/>
              </a:rPr>
              <a:t>board</a:t>
            </a:r>
            <a:endParaRPr kumimoji="1" lang="en-US" altLang="ja-JP" sz="1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9906000" cy="4046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Radiation profile : Comparison between experiments &amp; simulation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17" name="グループ化 9216"/>
          <p:cNvGrpSpPr/>
          <p:nvPr/>
        </p:nvGrpSpPr>
        <p:grpSpPr>
          <a:xfrm>
            <a:off x="31708" y="3933056"/>
            <a:ext cx="4268350" cy="2157344"/>
            <a:chOff x="31708" y="3933056"/>
            <a:chExt cx="4268350" cy="2157344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04" t="11983" r="17932"/>
            <a:stretch/>
          </p:blipFill>
          <p:spPr bwMode="auto">
            <a:xfrm>
              <a:off x="31708" y="3933056"/>
              <a:ext cx="4268350" cy="2157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133533" y="5628996"/>
              <a:ext cx="10198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With RMP</a:t>
              </a:r>
              <a:endParaRPr kumimoji="1" lang="ja-JP" alt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 rot="1288546">
              <a:off x="962942" y="5295539"/>
              <a:ext cx="1296144" cy="36004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529465" y="5005672"/>
              <a:ext cx="15840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00FF00"/>
                  </a:solidFill>
                  <a:latin typeface="Arial" pitchFamily="34" charset="0"/>
                  <a:cs typeface="Arial" pitchFamily="34" charset="0"/>
                </a:rPr>
                <a:t>X-point of island</a:t>
              </a:r>
              <a:endParaRPr kumimoji="1" lang="ja-JP" altLang="en-US" sz="1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7159" y="774643"/>
            <a:ext cx="4184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Carbon radiation distribution by EMC3-EIRENE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16" name="グループ化 9215"/>
          <p:cNvGrpSpPr/>
          <p:nvPr/>
        </p:nvGrpSpPr>
        <p:grpSpPr>
          <a:xfrm>
            <a:off x="51586" y="1124744"/>
            <a:ext cx="4185369" cy="2162286"/>
            <a:chOff x="51586" y="1124744"/>
            <a:chExt cx="4185369" cy="2162286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119" t="10996" r="18867"/>
            <a:stretch/>
          </p:blipFill>
          <p:spPr bwMode="auto">
            <a:xfrm>
              <a:off x="51586" y="1124744"/>
              <a:ext cx="4176464" cy="2162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43472" y="2778493"/>
              <a:ext cx="12971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Without RMP</a:t>
              </a:r>
              <a:endParaRPr kumimoji="1" lang="ja-JP" alt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 rot="5400000">
              <a:off x="388899" y="1673012"/>
              <a:ext cx="1131209" cy="468802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248340" y="1775251"/>
              <a:ext cx="1247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00FF00"/>
                  </a:solidFill>
                  <a:latin typeface="Arial" pitchFamily="34" charset="0"/>
                  <a:cs typeface="Arial" pitchFamily="34" charset="0"/>
                </a:rPr>
                <a:t>Inboard side</a:t>
              </a:r>
              <a:endParaRPr kumimoji="1" lang="ja-JP" altLang="en-US" sz="1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 rot="16200000">
              <a:off x="3062598" y="1805920"/>
              <a:ext cx="1367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LOS of </a:t>
              </a:r>
            </a:p>
            <a:p>
              <a:pPr algn="ctr"/>
              <a:r>
                <a:rPr kumimoji="1" lang="en-US" altLang="ja-JP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measurements</a:t>
              </a:r>
              <a:endParaRPr kumimoji="1" lang="ja-JP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714055" y="265679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kumimoji="1" lang="en-US" altLang="ja-JP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h1</a:t>
              </a:r>
              <a:endParaRPr kumimoji="1" lang="ja-JP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602291" y="1164500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kumimoji="1" lang="en-US" altLang="ja-JP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h16</a:t>
              </a:r>
              <a:endParaRPr kumimoji="1" lang="ja-JP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 flipV="1">
              <a:off x="4041843" y="1427178"/>
              <a:ext cx="0" cy="126734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線コネクタ 7"/>
          <p:cNvCxnSpPr/>
          <p:nvPr/>
        </p:nvCxnSpPr>
        <p:spPr>
          <a:xfrm flipV="1">
            <a:off x="4156042" y="980728"/>
            <a:ext cx="432048" cy="50405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156042" y="2644863"/>
            <a:ext cx="432048" cy="56811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4183652" y="3829298"/>
            <a:ext cx="432048" cy="50405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4183652" y="5493433"/>
            <a:ext cx="432048" cy="56811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グループ化 30"/>
          <p:cNvGrpSpPr/>
          <p:nvPr/>
        </p:nvGrpSpPr>
        <p:grpSpPr>
          <a:xfrm>
            <a:off x="4423323" y="498985"/>
            <a:ext cx="2113853" cy="2941783"/>
            <a:chOff x="4423323" y="498985"/>
            <a:chExt cx="2113853" cy="2941783"/>
          </a:xfrm>
        </p:grpSpPr>
        <p:pic>
          <p:nvPicPr>
            <p:cNvPr id="9228" name="Picture 1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253" t="31096" r="11027" b="8752"/>
            <a:stretch/>
          </p:blipFill>
          <p:spPr bwMode="auto">
            <a:xfrm rot="16200000">
              <a:off x="3918096" y="1384560"/>
              <a:ext cx="2683568" cy="1428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5276895" y="1251450"/>
              <a:ext cx="1260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" pitchFamily="34" charset="0"/>
                  <a:cs typeface="Arial" pitchFamily="34" charset="0"/>
                </a:rPr>
                <a:t>E</a:t>
              </a:r>
              <a:r>
                <a:rPr kumimoji="1" lang="en-US" altLang="ja-JP" sz="1400" b="1" dirty="0" smtClean="0">
                  <a:latin typeface="Arial" pitchFamily="34" charset="0"/>
                  <a:cs typeface="Arial" pitchFamily="34" charset="0"/>
                </a:rPr>
                <a:t>xperiments</a:t>
              </a:r>
              <a:endParaRPr kumimoji="1" lang="ja-JP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flipH="1">
              <a:off x="5308170" y="1556792"/>
              <a:ext cx="288032" cy="72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5355231" y="2741172"/>
              <a:ext cx="1099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" pitchFamily="34" charset="0"/>
                  <a:cs typeface="Arial" pitchFamily="34" charset="0"/>
                </a:rPr>
                <a:t>Simulation</a:t>
              </a:r>
              <a:endParaRPr kumimoji="1" lang="ja-JP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H="1" flipV="1">
              <a:off x="5452186" y="2708920"/>
              <a:ext cx="288032" cy="72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4423323" y="498985"/>
              <a:ext cx="16049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Intensity (</a:t>
              </a:r>
              <a:r>
                <a:rPr kumimoji="1" lang="en-US" altLang="ja-JP" sz="1400" dirty="0" err="1" smtClean="0">
                  <a:latin typeface="Arial" pitchFamily="34" charset="0"/>
                  <a:cs typeface="Arial" pitchFamily="34" charset="0"/>
                </a:rPr>
                <a:t>mW</a:t>
              </a:r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/m</a:t>
              </a:r>
              <a:r>
                <a:rPr kumimoji="1" lang="en-US" altLang="ja-JP" sz="1400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)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V="1">
              <a:off x="4935756" y="1035293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>
              <a:off x="4935756" y="2408514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 rot="16200000">
              <a:off x="5634717" y="1966513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" pitchFamily="34" charset="0"/>
                  <a:cs typeface="Arial" pitchFamily="34" charset="0"/>
                </a:rPr>
                <a:t>Channel</a:t>
              </a:r>
              <a:endParaRPr kumimoji="1" lang="ja-JP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4526022" y="3632649"/>
            <a:ext cx="1761464" cy="2954764"/>
            <a:chOff x="4526022" y="3632649"/>
            <a:chExt cx="1761464" cy="2954764"/>
          </a:xfrm>
        </p:grpSpPr>
        <p:pic>
          <p:nvPicPr>
            <p:cNvPr id="9229" name="Picture 1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92" t="29543" r="11344" b="8864"/>
            <a:stretch/>
          </p:blipFill>
          <p:spPr bwMode="auto">
            <a:xfrm rot="16200000">
              <a:off x="3902996" y="4255675"/>
              <a:ext cx="2713383" cy="1467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4600464" y="6279636"/>
              <a:ext cx="1317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Intensity (</a:t>
              </a:r>
              <a:r>
                <a:rPr kumimoji="1" lang="en-US" altLang="ja-JP" sz="1400" dirty="0" err="1" smtClean="0">
                  <a:latin typeface="Arial" pitchFamily="34" charset="0"/>
                  <a:cs typeface="Arial" pitchFamily="34" charset="0"/>
                </a:rPr>
                <a:t>a.u</a:t>
              </a:r>
              <a:r>
                <a:rPr kumimoji="1" lang="en-US" altLang="ja-JP" sz="1400" dirty="0" smtClean="0">
                  <a:latin typeface="Arial" pitchFamily="34" charset="0"/>
                  <a:cs typeface="Arial" pitchFamily="34" charset="0"/>
                </a:rPr>
                <a:t>.)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 flipV="1">
              <a:off x="4866183" y="4970985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>
              <a:off x="4876122" y="5877272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 rot="16200000">
              <a:off x="5688604" y="4840483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" pitchFamily="34" charset="0"/>
                  <a:cs typeface="Arial" pitchFamily="34" charset="0"/>
                </a:rPr>
                <a:t>Channel</a:t>
              </a:r>
              <a:endParaRPr kumimoji="1" lang="ja-JP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32" name="正方形/長方形 9231"/>
          <p:cNvSpPr/>
          <p:nvPr/>
        </p:nvSpPr>
        <p:spPr>
          <a:xfrm>
            <a:off x="6465168" y="1271662"/>
            <a:ext cx="3440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Systematic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down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ward shift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of peak location by 2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channels in experiments.</a:t>
            </a:r>
            <a:endParaRPr lang="en-US" altLang="ja-JP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Fine structure in simulation is not observed in experiments.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The qualitative change of profiles due to RMP application roughly agrees between experiments &amp; simulation. </a:t>
            </a:r>
          </a:p>
        </p:txBody>
      </p:sp>
      <p:sp>
        <p:nvSpPr>
          <p:cNvPr id="9233" name="テキスト ボックス 9232"/>
          <p:cNvSpPr txBox="1"/>
          <p:nvPr/>
        </p:nvSpPr>
        <p:spPr>
          <a:xfrm>
            <a:off x="6521624" y="357591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Results </a:t>
            </a:r>
            <a:r>
              <a:rPr lang="en-US" altLang="ja-JP" sz="16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implies</a:t>
            </a:r>
            <a:r>
              <a:rPr kumimoji="1" lang="en-US" altLang="ja-JP" sz="16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6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selective cooling at X-point of m/n=1/1 island in experiments.</a:t>
            </a:r>
            <a:endParaRPr kumimoji="1" lang="ja-JP" altLang="en-US" sz="1600" b="1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下矢印 46"/>
          <p:cNvSpPr/>
          <p:nvPr/>
        </p:nvSpPr>
        <p:spPr>
          <a:xfrm>
            <a:off x="7905328" y="4440014"/>
            <a:ext cx="288032" cy="288032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521624" y="4728046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well-structured magnetic field “catches” the radiation and prevents it from penetrating inward?! </a:t>
            </a:r>
            <a:endParaRPr kumimoji="1" lang="ja-JP" alt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6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906000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2231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RD transition can be induced by RMP ramp-up </a:t>
            </a:r>
            <a:endParaRPr kumimoji="1" lang="en-US" altLang="ja-JP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altLang="ja-JP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	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new control knob for divertor power load reduction</a:t>
            </a:r>
            <a:endParaRPr kumimoji="1" lang="ja-JP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376936" y="134076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Density &amp; NBI heating are kept constant before RD transition.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376936" y="231094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RMP strength is increased during discharges. 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76936" y="303489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Radiation increase &amp; divertor particle flux reduction occurs when RMP (           ) reaches 0.07~0.08%.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オブジェクト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5552369"/>
              </p:ext>
            </p:extLst>
          </p:nvPr>
        </p:nvGraphicFramePr>
        <p:xfrm>
          <a:off x="6546229" y="3303090"/>
          <a:ext cx="623888" cy="330200"/>
        </p:xfrm>
        <a:graphic>
          <a:graphicData uri="http://schemas.openxmlformats.org/presentationml/2006/ole">
            <p:oleObj spid="_x0000_s6037" name="数式" r:id="rId3" imgW="571252" imgH="266584" progId="Equation.3">
              <p:embed/>
            </p:oleObj>
          </a:graphicData>
        </a:graphic>
      </p:graphicFrame>
      <p:sp>
        <p:nvSpPr>
          <p:cNvPr id="48" name="テキスト ボックス 47"/>
          <p:cNvSpPr txBox="1"/>
          <p:nvPr/>
        </p:nvSpPr>
        <p:spPr>
          <a:xfrm>
            <a:off x="4376936" y="400506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RMP is suppressed in attached phase</a:t>
            </a:r>
          </a:p>
          <a:p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 Sudden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penetration of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RMP at RD transition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21477" y="692696"/>
            <a:ext cx="370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Time evolutions</a:t>
            </a:r>
            <a:r>
              <a:rPr kumimoji="1" lang="en-US" altLang="ja-JP" sz="1400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of RMP ramp-up experiment</a:t>
            </a:r>
            <a:endParaRPr kumimoji="1" lang="ja-JP" altLang="en-US" sz="1400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3" name="グループ化 92"/>
          <p:cNvGrpSpPr/>
          <p:nvPr/>
        </p:nvGrpSpPr>
        <p:grpSpPr>
          <a:xfrm>
            <a:off x="-4059" y="980927"/>
            <a:ext cx="4092963" cy="5688433"/>
            <a:chOff x="468626" y="548680"/>
            <a:chExt cx="4092963" cy="5688433"/>
          </a:xfrm>
        </p:grpSpPr>
        <p:pic>
          <p:nvPicPr>
            <p:cNvPr id="9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9035" r="8887" b="12856"/>
            <a:stretch/>
          </p:blipFill>
          <p:spPr bwMode="auto">
            <a:xfrm>
              <a:off x="488504" y="548680"/>
              <a:ext cx="3707974" cy="1228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2527" b="15956"/>
            <a:stretch/>
          </p:blipFill>
          <p:spPr bwMode="auto">
            <a:xfrm>
              <a:off x="910613" y="1690869"/>
              <a:ext cx="3384518" cy="119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176" t="42789" r="20860" b="15218"/>
            <a:stretch/>
          </p:blipFill>
          <p:spPr bwMode="auto">
            <a:xfrm>
              <a:off x="888300" y="2773424"/>
              <a:ext cx="3071959" cy="118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7" name="グループ化 96"/>
            <p:cNvGrpSpPr/>
            <p:nvPr/>
          </p:nvGrpSpPr>
          <p:grpSpPr>
            <a:xfrm>
              <a:off x="468626" y="3425383"/>
              <a:ext cx="4092963" cy="1875825"/>
              <a:chOff x="468626" y="3425383"/>
              <a:chExt cx="4092963" cy="1875825"/>
            </a:xfrm>
          </p:grpSpPr>
          <p:pic>
            <p:nvPicPr>
              <p:cNvPr id="102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3821" t="43322" r="12133" b="25165"/>
              <a:stretch/>
            </p:blipFill>
            <p:spPr bwMode="auto">
              <a:xfrm>
                <a:off x="1036792" y="3883248"/>
                <a:ext cx="3027177" cy="867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3" name="テキスト ボックス 102"/>
              <p:cNvSpPr txBox="1"/>
              <p:nvPr/>
            </p:nvSpPr>
            <p:spPr>
              <a:xfrm rot="16200000">
                <a:off x="458371" y="4157216"/>
                <a:ext cx="879146" cy="288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Arial" pitchFamily="34" charset="0"/>
                    <a:cs typeface="Arial" pitchFamily="34" charset="0"/>
                  </a:rPr>
                  <a:t>(10</a:t>
                </a:r>
                <a:r>
                  <a:rPr kumimoji="1" lang="en-US" altLang="ja-JP" sz="1400" b="1" baseline="30000" dirty="0" smtClean="0">
                    <a:latin typeface="Arial" pitchFamily="34" charset="0"/>
                    <a:cs typeface="Arial" pitchFamily="34" charset="0"/>
                  </a:rPr>
                  <a:t>-4</a:t>
                </a:r>
                <a:r>
                  <a:rPr kumimoji="1" lang="en-US" altLang="ja-JP" sz="1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sz="1400" b="1" dirty="0" err="1" smtClean="0">
                    <a:latin typeface="Arial" pitchFamily="34" charset="0"/>
                    <a:cs typeface="Arial" pitchFamily="34" charset="0"/>
                  </a:rPr>
                  <a:t>Wb</a:t>
                </a:r>
                <a:r>
                  <a:rPr kumimoji="1" lang="en-US" altLang="ja-JP" sz="14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kumimoji="1" lang="ja-JP" alt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 rot="16200000">
                <a:off x="3656603" y="4396222"/>
                <a:ext cx="1290777" cy="519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Phase of </a:t>
                </a:r>
              </a:p>
              <a:p>
                <a:pPr algn="ctr">
                  <a:lnSpc>
                    <a:spcPts val="1800"/>
                  </a:lnSpc>
                </a:pPr>
                <a:r>
                  <a:rPr kumimoji="1" lang="en-US" altLang="ja-JP" sz="1400" b="1" dirty="0" smtClean="0">
                    <a:latin typeface="Arial" pitchFamily="34" charset="0"/>
                    <a:cs typeface="Arial" pitchFamily="34" charset="0"/>
                  </a:rPr>
                  <a:t>             (</a:t>
                </a:r>
                <a:r>
                  <a:rPr kumimoji="1" lang="en-US" altLang="ja-JP" sz="1400" b="1" dirty="0" smtClean="0">
                    <a:latin typeface="Symbol" pitchFamily="18" charset="2"/>
                    <a:cs typeface="Arial" pitchFamily="34" charset="0"/>
                  </a:rPr>
                  <a:t>p</a:t>
                </a:r>
                <a:r>
                  <a:rPr kumimoji="1" lang="en-US" altLang="ja-JP" sz="1400" b="1" dirty="0" smtClean="0">
                    <a:latin typeface="Arial" pitchFamily="34" charset="0"/>
                    <a:cs typeface="Arial" pitchFamily="34" charset="0"/>
                  </a:rPr>
                  <a:t> rad)</a:t>
                </a:r>
              </a:p>
            </p:txBody>
          </p:sp>
          <p:grpSp>
            <p:nvGrpSpPr>
              <p:cNvPr id="105" name="グループ化 104"/>
              <p:cNvGrpSpPr/>
              <p:nvPr/>
            </p:nvGrpSpPr>
            <p:grpSpPr>
              <a:xfrm rot="16200000">
                <a:off x="187283" y="4118706"/>
                <a:ext cx="942203" cy="379517"/>
                <a:chOff x="6455121" y="4436194"/>
                <a:chExt cx="1005361" cy="404957"/>
              </a:xfrm>
            </p:grpSpPr>
            <p:sp>
              <p:nvSpPr>
                <p:cNvPr id="116" name="テキスト ボックス 115"/>
                <p:cNvSpPr txBox="1"/>
                <p:nvPr/>
              </p:nvSpPr>
              <p:spPr>
                <a:xfrm>
                  <a:off x="6455121" y="4490518"/>
                  <a:ext cx="4667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b="1" dirty="0" smtClean="0">
                      <a:latin typeface="Symbol" pitchFamily="18" charset="2"/>
                    </a:rPr>
                    <a:t>DF</a:t>
                  </a:r>
                  <a:endParaRPr kumimoji="1" lang="ja-JP" altLang="en-US" sz="1600" b="1" dirty="0"/>
                </a:p>
              </p:txBody>
            </p:sp>
            <p:sp>
              <p:nvSpPr>
                <p:cNvPr id="117" name="テキスト ボックス 116"/>
                <p:cNvSpPr txBox="1"/>
                <p:nvPr/>
              </p:nvSpPr>
              <p:spPr>
                <a:xfrm>
                  <a:off x="6790106" y="4436194"/>
                  <a:ext cx="67037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100" b="1" dirty="0" smtClean="0">
                      <a:latin typeface="Arial" pitchFamily="34" charset="0"/>
                      <a:cs typeface="Arial" pitchFamily="34" charset="0"/>
                    </a:rPr>
                    <a:t>plasma</a:t>
                  </a:r>
                  <a:endParaRPr kumimoji="1" lang="ja-JP" altLang="en-US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" name="テキスト ボックス 117"/>
                <p:cNvSpPr txBox="1"/>
                <p:nvPr/>
              </p:nvSpPr>
              <p:spPr>
                <a:xfrm>
                  <a:off x="6806711" y="4579541"/>
                  <a:ext cx="2391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100" b="1" dirty="0">
                      <a:latin typeface="Arial" pitchFamily="34" charset="0"/>
                      <a:cs typeface="Arial" pitchFamily="34" charset="0"/>
                    </a:rPr>
                    <a:t>r</a:t>
                  </a:r>
                  <a:endParaRPr kumimoji="1" lang="ja-JP" altLang="en-US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6" name="グループ化 105"/>
              <p:cNvGrpSpPr/>
              <p:nvPr/>
            </p:nvGrpSpPr>
            <p:grpSpPr>
              <a:xfrm rot="16200000">
                <a:off x="3692222" y="3706096"/>
                <a:ext cx="942207" cy="380781"/>
                <a:chOff x="6455120" y="4389292"/>
                <a:chExt cx="1005365" cy="406306"/>
              </a:xfrm>
            </p:grpSpPr>
            <p:sp>
              <p:nvSpPr>
                <p:cNvPr id="113" name="テキスト ボックス 112"/>
                <p:cNvSpPr txBox="1"/>
                <p:nvPr/>
              </p:nvSpPr>
              <p:spPr>
                <a:xfrm>
                  <a:off x="6455120" y="4457044"/>
                  <a:ext cx="4667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b="1" dirty="0" smtClean="0">
                      <a:latin typeface="Symbol" pitchFamily="18" charset="2"/>
                    </a:rPr>
                    <a:t>DF</a:t>
                  </a:r>
                  <a:endParaRPr kumimoji="1" lang="ja-JP" altLang="en-US" sz="1600" b="1" dirty="0"/>
                </a:p>
              </p:txBody>
            </p:sp>
            <p:sp>
              <p:nvSpPr>
                <p:cNvPr id="114" name="テキスト ボックス 113"/>
                <p:cNvSpPr txBox="1"/>
                <p:nvPr/>
              </p:nvSpPr>
              <p:spPr>
                <a:xfrm>
                  <a:off x="6790109" y="4389292"/>
                  <a:ext cx="67037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100" b="1" dirty="0" smtClean="0">
                      <a:latin typeface="Arial" pitchFamily="34" charset="0"/>
                      <a:cs typeface="Arial" pitchFamily="34" charset="0"/>
                    </a:rPr>
                    <a:t>plasma</a:t>
                  </a:r>
                  <a:endParaRPr kumimoji="1" lang="ja-JP" altLang="en-US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" name="テキスト ボックス 114"/>
                <p:cNvSpPr txBox="1"/>
                <p:nvPr/>
              </p:nvSpPr>
              <p:spPr>
                <a:xfrm>
                  <a:off x="6806711" y="4532639"/>
                  <a:ext cx="23916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100" b="1" dirty="0">
                      <a:latin typeface="Arial" pitchFamily="34" charset="0"/>
                      <a:cs typeface="Arial" pitchFamily="34" charset="0"/>
                    </a:rPr>
                    <a:t>r</a:t>
                  </a:r>
                  <a:endParaRPr kumimoji="1" lang="ja-JP" altLang="en-US" sz="11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7" name="直線コネクタ 106"/>
              <p:cNvCxnSpPr/>
              <p:nvPr/>
            </p:nvCxnSpPr>
            <p:spPr>
              <a:xfrm flipH="1">
                <a:off x="1253576" y="4022551"/>
                <a:ext cx="258138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/>
              <p:nvPr/>
            </p:nvCxnSpPr>
            <p:spPr>
              <a:xfrm flipH="1">
                <a:off x="1262256" y="4594776"/>
                <a:ext cx="258138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テキスト ボックス 108"/>
              <p:cNvSpPr txBox="1"/>
              <p:nvPr/>
            </p:nvSpPr>
            <p:spPr>
              <a:xfrm>
                <a:off x="2956437" y="4428462"/>
                <a:ext cx="760466" cy="287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Growth</a:t>
                </a:r>
                <a:endParaRPr kumimoji="1"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2947368" y="3861048"/>
                <a:ext cx="778493" cy="287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Healing</a:t>
                </a:r>
                <a:endParaRPr kumimoji="1"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1" name="直線矢印コネクタ 110"/>
              <p:cNvCxnSpPr/>
              <p:nvPr/>
            </p:nvCxnSpPr>
            <p:spPr>
              <a:xfrm>
                <a:off x="2624824" y="4223938"/>
                <a:ext cx="35813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矢印コネクタ 111"/>
              <p:cNvCxnSpPr/>
              <p:nvPr/>
            </p:nvCxnSpPr>
            <p:spPr>
              <a:xfrm flipH="1">
                <a:off x="2140920" y="4437112"/>
                <a:ext cx="3581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グループ化 97"/>
            <p:cNvGrpSpPr/>
            <p:nvPr/>
          </p:nvGrpSpPr>
          <p:grpSpPr>
            <a:xfrm>
              <a:off x="843243" y="4677771"/>
              <a:ext cx="3155351" cy="1559342"/>
              <a:chOff x="843243" y="4677771"/>
              <a:chExt cx="3155351" cy="1559342"/>
            </a:xfrm>
          </p:grpSpPr>
          <p:pic>
            <p:nvPicPr>
              <p:cNvPr id="99" name="Picture 6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905" t="42042" r="12437"/>
              <a:stretch/>
            </p:blipFill>
            <p:spPr bwMode="auto">
              <a:xfrm>
                <a:off x="843243" y="4677771"/>
                <a:ext cx="3155351" cy="1559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0" name="正方形/長方形 99"/>
              <p:cNvSpPr/>
              <p:nvPr/>
            </p:nvSpPr>
            <p:spPr>
              <a:xfrm>
                <a:off x="1294881" y="4758485"/>
                <a:ext cx="64807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aphicFrame>
            <p:nvGraphicFramePr>
              <p:cNvPr id="101" name="オブジェクト 10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732783238"/>
                  </p:ext>
                </p:extLst>
              </p:nvPr>
            </p:nvGraphicFramePr>
            <p:xfrm>
              <a:off x="1324022" y="4749522"/>
              <a:ext cx="928688" cy="330200"/>
            </p:xfrm>
            <a:graphic>
              <a:graphicData uri="http://schemas.openxmlformats.org/presentationml/2006/ole">
                <p:oleObj spid="_x0000_s6038" name="数式" r:id="rId9" imgW="850531" imgH="266584" progId="Equation.3">
                  <p:embed/>
                </p:oleObj>
              </a:graphicData>
            </a:graphic>
          </p:graphicFrame>
        </p:grpSp>
      </p:grpSp>
      <p:sp>
        <p:nvSpPr>
          <p:cNvPr id="66" name="テキスト ボックス 65"/>
          <p:cNvSpPr txBox="1"/>
          <p:nvPr/>
        </p:nvSpPr>
        <p:spPr>
          <a:xfrm>
            <a:off x="4376936" y="532269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Compatibility 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 Ne seeding scheme is confirmed.</a:t>
            </a:r>
            <a:endParaRPr kumimoji="1" lang="ja-JP" alt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906000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2231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Main plasma confinement : Recovery of energy confinement after RD transition (                                ) due to pressure profile peaking</a:t>
            </a:r>
            <a:endParaRPr kumimoji="1"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273226" y="865392"/>
            <a:ext cx="4823790" cy="4435816"/>
            <a:chOff x="273226" y="786190"/>
            <a:chExt cx="4823790" cy="4435816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73226" y="1049408"/>
              <a:ext cx="4469772" cy="4172598"/>
              <a:chOff x="1976260" y="988828"/>
              <a:chExt cx="5571703" cy="5201265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9663" t="32200" r="9817" b="5205"/>
              <a:stretch/>
            </p:blipFill>
            <p:spPr bwMode="auto">
              <a:xfrm>
                <a:off x="2600900" y="988828"/>
                <a:ext cx="4947063" cy="47208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7" name="オブジェクト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21105401"/>
                  </p:ext>
                </p:extLst>
              </p:nvPr>
            </p:nvGraphicFramePr>
            <p:xfrm>
              <a:off x="4678444" y="5674277"/>
              <a:ext cx="1305142" cy="515816"/>
            </p:xfrm>
            <a:graphic>
              <a:graphicData uri="http://schemas.openxmlformats.org/presentationml/2006/ole">
                <p:oleObj spid="_x0000_s7004" name="数式" r:id="rId4" imgW="672808" imgH="266584" progId="Equation.3">
                  <p:embed/>
                </p:oleObj>
              </a:graphicData>
            </a:graphic>
          </p:graphicFrame>
          <p:sp>
            <p:nvSpPr>
              <p:cNvPr id="8" name="テキスト ボックス 7"/>
              <p:cNvSpPr txBox="1"/>
              <p:nvPr/>
            </p:nvSpPr>
            <p:spPr>
              <a:xfrm>
                <a:off x="3237325" y="1304612"/>
                <a:ext cx="1616936" cy="383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400" b="1" dirty="0">
                    <a:solidFill>
                      <a:srgbClr val="0000FF"/>
                    </a:solidFill>
                    <a:latin typeface="Arial" pitchFamily="34" charset="0"/>
                    <a:ea typeface="Arial Unicode MS" pitchFamily="50" charset="-128"/>
                    <a:cs typeface="Arial" pitchFamily="34" charset="0"/>
                  </a:rPr>
                  <a:t>W</a:t>
                </a:r>
                <a:r>
                  <a:rPr kumimoji="1" lang="en-US" altLang="ja-JP" sz="1400" b="1" dirty="0" smtClean="0">
                    <a:solidFill>
                      <a:srgbClr val="0000FF"/>
                    </a:solidFill>
                    <a:latin typeface="Arial" pitchFamily="34" charset="0"/>
                    <a:ea typeface="Arial Unicode MS" pitchFamily="50" charset="-128"/>
                    <a:cs typeface="Arial" pitchFamily="34" charset="0"/>
                  </a:rPr>
                  <a:t>ithout RMP</a:t>
                </a:r>
                <a:endParaRPr kumimoji="1" lang="ja-JP" altLang="en-US" sz="1400" b="1" dirty="0">
                  <a:solidFill>
                    <a:srgbClr val="0000FF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3238827" y="4438348"/>
                <a:ext cx="2132390" cy="383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>
                    <a:solidFill>
                      <a:srgbClr val="FF0000"/>
                    </a:solidFill>
                    <a:latin typeface="Arial" pitchFamily="34" charset="0"/>
                    <a:ea typeface="Arial Unicode MS" pitchFamily="50" charset="-128"/>
                    <a:cs typeface="Arial" pitchFamily="34" charset="0"/>
                  </a:rPr>
                  <a:t>W</a:t>
                </a:r>
                <a:r>
                  <a:rPr kumimoji="1" lang="en-US" altLang="ja-JP" sz="1400" b="1" dirty="0" smtClean="0">
                    <a:solidFill>
                      <a:srgbClr val="FF0000"/>
                    </a:solidFill>
                    <a:latin typeface="Arial" pitchFamily="34" charset="0"/>
                    <a:ea typeface="Arial Unicode MS" pitchFamily="50" charset="-128"/>
                    <a:cs typeface="Arial" pitchFamily="34" charset="0"/>
                  </a:rPr>
                  <a:t>ith RMP 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  <a:latin typeface="Arial" pitchFamily="34" charset="0"/>
                    <a:ea typeface="Arial Unicode MS" pitchFamily="50" charset="-128"/>
                    <a:cs typeface="Arial" pitchFamily="34" charset="0"/>
                  </a:rPr>
                  <a:t>(attach)</a:t>
                </a:r>
                <a:endParaRPr kumimoji="1" lang="ja-JP" altLang="en-US" sz="1400" b="1" dirty="0">
                  <a:solidFill>
                    <a:srgbClr val="FF000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5274701" y="1195651"/>
                <a:ext cx="2188419" cy="652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400" b="1" dirty="0">
                    <a:solidFill>
                      <a:srgbClr val="FF0000"/>
                    </a:solidFill>
                    <a:latin typeface="Arial" pitchFamily="34" charset="0"/>
                    <a:ea typeface="Arial Unicode MS" pitchFamily="50" charset="-128"/>
                    <a:cs typeface="Arial" pitchFamily="34" charset="0"/>
                  </a:rPr>
                  <a:t>W</a:t>
                </a:r>
                <a:r>
                  <a:rPr kumimoji="1" lang="en-US" altLang="ja-JP" sz="1400" b="1" dirty="0" smtClean="0">
                    <a:solidFill>
                      <a:srgbClr val="FF0000"/>
                    </a:solidFill>
                    <a:latin typeface="Arial" pitchFamily="34" charset="0"/>
                    <a:ea typeface="Arial Unicode MS" pitchFamily="50" charset="-128"/>
                    <a:cs typeface="Arial" pitchFamily="34" charset="0"/>
                  </a:rPr>
                  <a:t>ith RMP</a:t>
                </a:r>
              </a:p>
              <a:p>
                <a:pPr algn="ctr"/>
                <a:r>
                  <a:rPr lang="en-US" altLang="ja-JP" sz="1400" b="1" dirty="0" smtClean="0">
                    <a:solidFill>
                      <a:srgbClr val="FF0000"/>
                    </a:solidFill>
                    <a:latin typeface="Arial" pitchFamily="34" charset="0"/>
                    <a:ea typeface="Arial Unicode MS" pitchFamily="50" charset="-128"/>
                    <a:cs typeface="Arial" pitchFamily="34" charset="0"/>
                  </a:rPr>
                  <a:t>(</a:t>
                </a:r>
                <a:r>
                  <a:rPr lang="en-US" altLang="ja-JP" sz="1400" b="1" dirty="0" err="1" smtClean="0">
                    <a:solidFill>
                      <a:srgbClr val="FF0000"/>
                    </a:solidFill>
                    <a:latin typeface="Arial" pitchFamily="34" charset="0"/>
                    <a:ea typeface="Arial Unicode MS" pitchFamily="50" charset="-128"/>
                    <a:cs typeface="Arial" pitchFamily="34" charset="0"/>
                  </a:rPr>
                  <a:t>radiative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  <a:latin typeface="Arial" pitchFamily="34" charset="0"/>
                    <a:ea typeface="Arial Unicode MS" pitchFamily="50" charset="-128"/>
                    <a:cs typeface="Arial" pitchFamily="34" charset="0"/>
                  </a:rPr>
                  <a:t> divertor)</a:t>
                </a:r>
                <a:endParaRPr kumimoji="1" lang="ja-JP" altLang="en-US" sz="1400" b="1" dirty="0">
                  <a:solidFill>
                    <a:srgbClr val="FF000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endParaRPr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 rot="16200000">
                <a:off x="1052317" y="2947196"/>
                <a:ext cx="2505184" cy="657297"/>
                <a:chOff x="788110" y="6096039"/>
                <a:chExt cx="2505184" cy="657297"/>
              </a:xfrm>
            </p:grpSpPr>
            <p:grpSp>
              <p:nvGrpSpPr>
                <p:cNvPr id="12" name="グループ化 11"/>
                <p:cNvGrpSpPr/>
                <p:nvPr/>
              </p:nvGrpSpPr>
              <p:grpSpPr>
                <a:xfrm>
                  <a:off x="788110" y="6096039"/>
                  <a:ext cx="747231" cy="651197"/>
                  <a:chOff x="708862" y="5555933"/>
                  <a:chExt cx="747231" cy="651197"/>
                </a:xfrm>
              </p:grpSpPr>
              <p:sp>
                <p:nvSpPr>
                  <p:cNvPr id="18" name="テキスト ボックス 17"/>
                  <p:cNvSpPr txBox="1"/>
                  <p:nvPr/>
                </p:nvSpPr>
                <p:spPr>
                  <a:xfrm>
                    <a:off x="708862" y="5626227"/>
                    <a:ext cx="370065" cy="4987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b="1" dirty="0" smtClean="0">
                        <a:latin typeface="Symbol" pitchFamily="18" charset="2"/>
                      </a:rPr>
                      <a:t>t</a:t>
                    </a:r>
                    <a:endParaRPr kumimoji="1" lang="ja-JP" altLang="en-US" sz="2000" b="1" dirty="0">
                      <a:latin typeface="Symbol" pitchFamily="18" charset="2"/>
                    </a:endParaRPr>
                  </a:p>
                </p:txBody>
              </p:sp>
              <p:sp>
                <p:nvSpPr>
                  <p:cNvPr id="19" name="テキスト ボックス 18"/>
                  <p:cNvSpPr txBox="1"/>
                  <p:nvPr/>
                </p:nvSpPr>
                <p:spPr>
                  <a:xfrm>
                    <a:off x="883616" y="5823477"/>
                    <a:ext cx="380057" cy="3836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400" b="1" dirty="0" smtClean="0">
                        <a:latin typeface="Arial" pitchFamily="34" charset="0"/>
                        <a:cs typeface="Arial" pitchFamily="34" charset="0"/>
                      </a:rPr>
                      <a:t>E</a:t>
                    </a:r>
                    <a:endParaRPr kumimoji="1" lang="ja-JP" altLang="en-US" sz="14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テキスト ボックス 19"/>
                  <p:cNvSpPr txBox="1"/>
                  <p:nvPr/>
                </p:nvSpPr>
                <p:spPr>
                  <a:xfrm>
                    <a:off x="842248" y="5555933"/>
                    <a:ext cx="613845" cy="3836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1400" b="1" dirty="0" err="1" smtClean="0">
                        <a:latin typeface="Arial" pitchFamily="34" charset="0"/>
                        <a:cs typeface="Arial" pitchFamily="34" charset="0"/>
                      </a:rPr>
                      <a:t>exp</a:t>
                    </a:r>
                    <a:endParaRPr kumimoji="1" lang="ja-JP" altLang="en-US" sz="14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1446566" y="6221624"/>
                  <a:ext cx="1846728" cy="498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b="1" dirty="0" smtClean="0">
                      <a:latin typeface="Arial" pitchFamily="34" charset="0"/>
                      <a:cs typeface="Arial" pitchFamily="34" charset="0"/>
                    </a:rPr>
                    <a:t>/ (</a:t>
                  </a:r>
                  <a:r>
                    <a:rPr kumimoji="1" lang="en-US" altLang="ja-JP" sz="2000" b="1" dirty="0" err="1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kumimoji="1" lang="en-US" altLang="ja-JP" sz="2000" b="1" baseline="-25000" dirty="0" err="1" smtClean="0">
                      <a:latin typeface="Arial" pitchFamily="34" charset="0"/>
                      <a:cs typeface="Arial" pitchFamily="34" charset="0"/>
                    </a:rPr>
                    <a:t>ren</a:t>
                  </a:r>
                  <a:r>
                    <a:rPr kumimoji="1" lang="en-US" altLang="ja-JP" sz="2000" b="1" dirty="0" smtClean="0">
                      <a:latin typeface="Arial" pitchFamily="34" charset="0"/>
                      <a:cs typeface="Arial" pitchFamily="34" charset="0"/>
                    </a:rPr>
                    <a:t>         )</a:t>
                  </a:r>
                  <a:endParaRPr kumimoji="1" lang="ja-JP" altLang="en-US" sz="2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4" name="グループ化 13"/>
                <p:cNvGrpSpPr/>
                <p:nvPr/>
              </p:nvGrpSpPr>
              <p:grpSpPr>
                <a:xfrm>
                  <a:off x="2190652" y="6102138"/>
                  <a:ext cx="975542" cy="651198"/>
                  <a:chOff x="708862" y="5555934"/>
                  <a:chExt cx="975542" cy="651198"/>
                </a:xfrm>
              </p:grpSpPr>
              <p:sp>
                <p:nvSpPr>
                  <p:cNvPr id="15" name="テキスト ボックス 14"/>
                  <p:cNvSpPr txBox="1"/>
                  <p:nvPr/>
                </p:nvSpPr>
                <p:spPr>
                  <a:xfrm>
                    <a:off x="708862" y="5626228"/>
                    <a:ext cx="370064" cy="4987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b="1" dirty="0" smtClean="0">
                        <a:latin typeface="Symbol" pitchFamily="18" charset="2"/>
                      </a:rPr>
                      <a:t>t</a:t>
                    </a:r>
                    <a:endParaRPr kumimoji="1" lang="ja-JP" altLang="en-US" sz="2000" b="1" dirty="0">
                      <a:latin typeface="Symbol" pitchFamily="18" charset="2"/>
                    </a:endParaRPr>
                  </a:p>
                </p:txBody>
              </p:sp>
              <p:sp>
                <p:nvSpPr>
                  <p:cNvPr id="16" name="テキスト ボックス 15"/>
                  <p:cNvSpPr txBox="1"/>
                  <p:nvPr/>
                </p:nvSpPr>
                <p:spPr>
                  <a:xfrm>
                    <a:off x="883615" y="5823479"/>
                    <a:ext cx="380057" cy="3836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400" b="1" dirty="0" smtClean="0">
                        <a:latin typeface="Arial" pitchFamily="34" charset="0"/>
                        <a:cs typeface="Arial" pitchFamily="34" charset="0"/>
                      </a:rPr>
                      <a:t>E</a:t>
                    </a:r>
                    <a:endParaRPr kumimoji="1" lang="ja-JP" altLang="en-US" sz="14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テキスト ボックス 16"/>
                  <p:cNvSpPr txBox="1"/>
                  <p:nvPr/>
                </p:nvSpPr>
                <p:spPr>
                  <a:xfrm>
                    <a:off x="844765" y="5555934"/>
                    <a:ext cx="839639" cy="3836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1400" b="1" dirty="0" smtClean="0">
                        <a:latin typeface="Arial" pitchFamily="34" charset="0"/>
                        <a:cs typeface="Arial" pitchFamily="34" charset="0"/>
                      </a:rPr>
                      <a:t>ISS04</a:t>
                    </a:r>
                    <a:endParaRPr kumimoji="1" lang="ja-JP" altLang="en-US" sz="14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1" name="テキスト ボックス 20"/>
            <p:cNvSpPr txBox="1"/>
            <p:nvPr/>
          </p:nvSpPr>
          <p:spPr>
            <a:xfrm>
              <a:off x="994611" y="786190"/>
              <a:ext cx="41024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latin typeface="Arial" pitchFamily="34" charset="0"/>
                  <a:cs typeface="Arial" pitchFamily="34" charset="0"/>
                </a:rPr>
                <a:t>Confinement enhancement factor </a:t>
              </a:r>
              <a:r>
                <a:rPr kumimoji="1" lang="en-US" altLang="ja-JP" sz="1600" b="1" dirty="0" err="1" smtClean="0">
                  <a:latin typeface="Arial" pitchFamily="34" charset="0"/>
                  <a:cs typeface="Arial" pitchFamily="34" charset="0"/>
                </a:rPr>
                <a:t>vs</a:t>
              </a:r>
              <a:r>
                <a:rPr kumimoji="1" lang="en-US" altLang="ja-JP" sz="1600" b="1" dirty="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kumimoji="1" lang="en-US" altLang="ja-JP" sz="1600" b="1" baseline="-25000" dirty="0" smtClean="0">
                  <a:latin typeface="Arial" pitchFamily="34" charset="0"/>
                  <a:cs typeface="Arial" pitchFamily="34" charset="0"/>
                </a:rPr>
                <a:t>e</a:t>
              </a:r>
              <a:endParaRPr kumimoji="1" lang="ja-JP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右矢印 21"/>
            <p:cNvSpPr/>
            <p:nvPr/>
          </p:nvSpPr>
          <p:spPr>
            <a:xfrm rot="18705498">
              <a:off x="2461522" y="3187990"/>
              <a:ext cx="372139" cy="221809"/>
            </a:xfrm>
            <a:prstGeom prst="rightArrow">
              <a:avLst/>
            </a:pr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602647" y="3329417"/>
              <a:ext cx="1308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RD transition</a:t>
              </a:r>
              <a:endParaRPr kumimoji="1" lang="ja-JP" altLang="en-US" sz="14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7042508"/>
              </p:ext>
            </p:extLst>
          </p:nvPr>
        </p:nvGraphicFramePr>
        <p:xfrm>
          <a:off x="164676" y="314550"/>
          <a:ext cx="2232248" cy="392875"/>
        </p:xfrm>
        <a:graphic>
          <a:graphicData uri="http://schemas.openxmlformats.org/presentationml/2006/ole">
            <p:oleObj spid="_x0000_s7005" name="数式" r:id="rId5" imgW="1587500" imgH="279400" progId="Equation.3">
              <p:embed/>
            </p:oleObj>
          </a:graphicData>
        </a:graphic>
      </p:graphicFrame>
      <p:sp>
        <p:nvSpPr>
          <p:cNvPr id="6148" name="テキスト ボックス 6147"/>
          <p:cNvSpPr txBox="1"/>
          <p:nvPr/>
        </p:nvSpPr>
        <p:spPr>
          <a:xfrm>
            <a:off x="632520" y="5445224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Increase of n</a:t>
            </a:r>
            <a:r>
              <a:rPr kumimoji="1" lang="en-US" altLang="ja-JP" sz="16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leads to confinement degradation without RMP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Significant degradation in RMP attached phase </a:t>
            </a:r>
            <a:r>
              <a:rPr lang="en-US" altLang="ja-JP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 due to large magnetic island in the edge.</a:t>
            </a:r>
            <a:endParaRPr kumimoji="1" lang="en-US" altLang="ja-JP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confinement recovers after RD transition with RMP </a:t>
            </a:r>
            <a:r>
              <a:rPr lang="en-US" altLang="ja-JP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 </a:t>
            </a:r>
            <a:r>
              <a:rPr lang="en-US" altLang="ja-JP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due </a:t>
            </a:r>
            <a:r>
              <a:rPr lang="en-US" altLang="ja-JP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pressure peaking.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1" lang="en-US" altLang="ja-JP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cause of the pressure </a:t>
            </a:r>
            <a:r>
              <a:rPr kumimoji="1" lang="en-US" altLang="ja-JP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peaking is </a:t>
            </a:r>
            <a:r>
              <a:rPr kumimoji="1" lang="en-US" altLang="ja-JP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under investigation.</a:t>
            </a:r>
            <a:endParaRPr kumimoji="1" lang="ja-JP" altLang="en-US" sz="1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270"/>
          <a:stretch/>
        </p:blipFill>
        <p:spPr bwMode="auto">
          <a:xfrm>
            <a:off x="5025008" y="1900374"/>
            <a:ext cx="4807749" cy="268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5824596" y="1825769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W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ith RMP</a:t>
            </a:r>
          </a:p>
          <a:p>
            <a:pPr algn="ctr"/>
            <a:r>
              <a:rPr lang="en-US" altLang="ja-JP" sz="1400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(radiative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divertor)</a:t>
            </a:r>
            <a:endParaRPr kumimoji="1" lang="ja-JP" altLang="en-US" sz="1400" b="1" dirty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112302" y="2311010"/>
            <a:ext cx="172933" cy="25939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277814" y="3391210"/>
            <a:ext cx="106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W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ith RMP </a:t>
            </a:r>
          </a:p>
          <a:p>
            <a:pPr algn="ctr"/>
            <a:r>
              <a:rPr lang="en-US" altLang="ja-JP" sz="1400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(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attach)</a:t>
            </a:r>
            <a:endParaRPr kumimoji="1" lang="ja-JP" altLang="en-US" sz="1400" b="1" dirty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cxnSp>
        <p:nvCxnSpPr>
          <p:cNvPr id="28" name="直線矢印コネクタ 27"/>
          <p:cNvCxnSpPr>
            <a:cxnSpLocks noChangeAspect="1"/>
          </p:cNvCxnSpPr>
          <p:nvPr/>
        </p:nvCxnSpPr>
        <p:spPr>
          <a:xfrm rot="15540000">
            <a:off x="7664103" y="3333188"/>
            <a:ext cx="260182" cy="5191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8446702" y="2302516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W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ithout 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RMP</a:t>
            </a:r>
            <a:endParaRPr kumimoji="1" lang="en-US" altLang="ja-JP" sz="1400" b="1" dirty="0" smtClean="0">
              <a:solidFill>
                <a:srgbClr val="0000FF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8214102" y="2476503"/>
            <a:ext cx="303058" cy="342491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6393160" y="1568349"/>
            <a:ext cx="279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err="1">
                <a:latin typeface="Arial" pitchFamily="34" charset="0"/>
                <a:cs typeface="Arial" pitchFamily="34" charset="0"/>
              </a:rPr>
              <a:t>p</a:t>
            </a:r>
            <a:r>
              <a:rPr kumimoji="1" lang="en-US" altLang="ja-JP" sz="1400" b="1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 profiles with &amp; without RMP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8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1724</Words>
  <Application>Microsoft Office PowerPoint</Application>
  <PresentationFormat>A4 210 x 297 mm</PresentationFormat>
  <Paragraphs>400</Paragraphs>
  <Slides>20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Office テーマ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Masahiro</dc:creator>
  <cp:lastModifiedBy>Masahiro Kobayashi</cp:lastModifiedBy>
  <cp:revision>689</cp:revision>
  <dcterms:created xsi:type="dcterms:W3CDTF">2012-09-24T01:56:42Z</dcterms:created>
  <dcterms:modified xsi:type="dcterms:W3CDTF">2012-10-09T05:07:28Z</dcterms:modified>
</cp:coreProperties>
</file>