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embeddings/Microsoft___2.bin" ContentType="application/vnd.openxmlformats-officedocument.oleObject"/>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embeddings/Microsoft___7.bin" ContentType="application/vnd.openxmlformats-officedocument.oleObject"/>
  <Default Extension="png" ContentType="image/png"/>
  <Override PartName="/ppt/slideLayouts/slideLayout2.xml" ContentType="application/vnd.openxmlformats-officedocument.presentationml.slideLayout+xml"/>
  <Override PartName="/ppt/embeddings/Microsoft___3.bin" ContentType="application/vnd.openxmlformats-officedocument.oleObject"/>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embeddings/Microsoft___8.bin" ContentType="application/vnd.openxmlformats-officedocument.oleObject"/>
  <Override PartName="/ppt/commentAuthors.xml" ContentType="application/vnd.openxmlformats-officedocument.presentationml.commentAuthors+xml"/>
  <Override PartName="/ppt/slideLayouts/slideLayout3.xml" ContentType="application/vnd.openxmlformats-officedocument.presentationml.slideLayout+xml"/>
  <Override PartName="/ppt/embeddings/Microsoft___4.bin" ContentType="application/vnd.openxmlformats-officedocument.oleObject"/>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Override PartName="/ppt/embeddings/Microsoft___1.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60" r:id="rId2"/>
    <p:sldId id="259" r:id="rId3"/>
    <p:sldId id="317" r:id="rId4"/>
    <p:sldId id="318" r:id="rId5"/>
    <p:sldId id="272" r:id="rId6"/>
    <p:sldId id="297" r:id="rId7"/>
    <p:sldId id="299" r:id="rId8"/>
    <p:sldId id="262" r:id="rId9"/>
    <p:sldId id="298" r:id="rId10"/>
    <p:sldId id="300" r:id="rId11"/>
    <p:sldId id="301" r:id="rId12"/>
    <p:sldId id="323" r:id="rId13"/>
    <p:sldId id="320" r:id="rId14"/>
    <p:sldId id="322" r:id="rId15"/>
    <p:sldId id="279" r:id="rId1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居田 克巳" initials="居田"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8" autoAdjust="0"/>
    <p:restoredTop sz="69865" autoAdjust="0"/>
  </p:normalViewPr>
  <p:slideViewPr>
    <p:cSldViewPr snapToGrid="0" snapToObjects="1">
      <p:cViewPr varScale="1">
        <p:scale>
          <a:sx n="81" d="100"/>
          <a:sy n="81" d="100"/>
        </p:scale>
        <p:origin x="-11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image" Target="../media/image1.emf"/><Relationship Id="rId2"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ict"/><Relationship Id="rId4" Type="http://schemas.openxmlformats.org/officeDocument/2006/relationships/image" Target="../media/image28.pict"/><Relationship Id="rId1" Type="http://schemas.openxmlformats.org/officeDocument/2006/relationships/image" Target="../media/image25.emf"/><Relationship Id="rId2"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178E1-7D69-5040-8B47-1D11EAAA0347}" type="datetimeFigureOut">
              <a:rPr lang="ja-JP" altLang="en-US" smtClean="0"/>
              <a:pPr/>
              <a:t>12.10.9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56E04-CC36-0541-8880-67897B28E6A7}" type="slidenum">
              <a:rPr lang="ja-JP" altLang="en-US" smtClean="0"/>
              <a:pPr/>
              <a:t>‹#›</a:t>
            </a:fld>
            <a:endParaRPr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092542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 will present</a:t>
            </a:r>
            <a:r>
              <a:rPr lang="en-US" altLang="ja-JP" baseline="0" dirty="0" smtClean="0"/>
              <a:t>  overview paper on the issue of nonlocal transport on behalf of international research group on transport study both in experiment and theory, that are aiming the deep understanding of nonlocal transport.</a:t>
            </a:r>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latin typeface="Times New Roman"/>
              </a:rPr>
              <a:t>The fast changes of turbulence spectra are</a:t>
            </a:r>
            <a:r>
              <a:rPr kumimoji="1" lang="en-US" altLang="ja-JP" sz="1200" baseline="0" dirty="0" smtClean="0">
                <a:solidFill>
                  <a:srgbClr val="FF0000"/>
                </a:solidFill>
                <a:latin typeface="Times New Roman"/>
              </a:rPr>
              <a:t> observed in experiment d</a:t>
            </a:r>
            <a:r>
              <a:rPr kumimoji="1" lang="en-US" altLang="ja-JP" sz="1200" dirty="0" smtClean="0">
                <a:solidFill>
                  <a:srgbClr val="FF0000"/>
                </a:solidFill>
                <a:latin typeface="Times New Roman"/>
              </a:rPr>
              <a:t>uring the core </a:t>
            </a:r>
            <a:r>
              <a:rPr lang="en-US" altLang="ja-JP" sz="1200" dirty="0" smtClean="0">
                <a:solidFill>
                  <a:srgbClr val="FF0000"/>
                </a:solidFill>
                <a:latin typeface="Times New Roman"/>
              </a:rPr>
              <a:t>Te rise after the edge cooling (non-local phenomena) .</a:t>
            </a:r>
            <a:endParaRPr kumimoji="1" lang="ja-JP" altLang="en-US" sz="1200" dirty="0" smtClean="0">
              <a:solidFill>
                <a:srgbClr val="FF0000"/>
              </a:solidFill>
              <a:latin typeface="Times New Roman"/>
            </a:endParaRPr>
          </a:p>
          <a:p>
            <a:r>
              <a:rPr lang="en-US" altLang="ja-JP" dirty="0" smtClean="0"/>
              <a:t>In LHD, the radial correlation before the pellet</a:t>
            </a:r>
            <a:r>
              <a:rPr lang="en-US" altLang="ja-JP" baseline="0" dirty="0" smtClean="0"/>
              <a:t> is injected becomes shorter after the pellet where the non-local response is observed.</a:t>
            </a:r>
          </a:p>
          <a:p>
            <a:r>
              <a:rPr lang="en-US" altLang="ja-JP" baseline="0" dirty="0" smtClean="0"/>
              <a:t>In HL-2A, the </a:t>
            </a:r>
            <a:r>
              <a:rPr lang="en-US" altLang="ja-JP" dirty="0" smtClean="0">
                <a:latin typeface="Times New Roman"/>
              </a:rPr>
              <a:t>micro-scale turbulence</a:t>
            </a:r>
            <a:r>
              <a:rPr lang="en-US" altLang="ja-JP" dirty="0" smtClean="0">
                <a:latin typeface="Times New Roman"/>
                <a:sym typeface="Wingdings"/>
              </a:rPr>
              <a:t> decreases and </a:t>
            </a:r>
            <a:r>
              <a:rPr lang="en-US" altLang="ja-JP" baseline="0" dirty="0" smtClean="0">
                <a:latin typeface="Times New Roman"/>
                <a:sym typeface="Wingdings"/>
              </a:rPr>
              <a:t> </a:t>
            </a:r>
            <a:r>
              <a:rPr lang="en-US" altLang="ja-JP" dirty="0" err="1" smtClean="0">
                <a:latin typeface="Times New Roman"/>
                <a:sym typeface="Wingdings"/>
              </a:rPr>
              <a:t>meso</a:t>
            </a:r>
            <a:r>
              <a:rPr lang="en-US" altLang="ja-JP" dirty="0" smtClean="0">
                <a:latin typeface="Times New Roman"/>
                <a:sym typeface="Wingdings"/>
              </a:rPr>
              <a:t>-scale turbulence increases</a:t>
            </a:r>
            <a:r>
              <a:rPr lang="en-US" altLang="ja-JP" baseline="0" dirty="0" smtClean="0">
                <a:latin typeface="Times New Roman"/>
                <a:sym typeface="Wingdings"/>
              </a:rPr>
              <a:t> during the non-local response after the SMBI.</a:t>
            </a:r>
          </a:p>
          <a:p>
            <a:r>
              <a:rPr kumimoji="1" lang="en-US" altLang="ja-JP" sz="1200" dirty="0" err="1" smtClean="0">
                <a:solidFill>
                  <a:srgbClr val="0000FF"/>
                </a:solidFill>
                <a:latin typeface="Times New Roman"/>
              </a:rPr>
              <a:t>Poloidal</a:t>
            </a:r>
            <a:r>
              <a:rPr kumimoji="1" lang="en-US" altLang="ja-JP" sz="1200" dirty="0" smtClean="0">
                <a:solidFill>
                  <a:srgbClr val="0000FF"/>
                </a:solidFill>
                <a:latin typeface="Times New Roman"/>
              </a:rPr>
              <a:t> cross-correlation function of </a:t>
            </a:r>
            <a:r>
              <a:rPr kumimoji="1" lang="en-US" altLang="ja-JP" sz="1200" dirty="0" err="1" smtClean="0">
                <a:solidFill>
                  <a:srgbClr val="0000FF"/>
                </a:solidFill>
                <a:latin typeface="Times New Roman"/>
              </a:rPr>
              <a:t>meso</a:t>
            </a:r>
            <a:r>
              <a:rPr kumimoji="1" lang="en-US" altLang="ja-JP" sz="1200" dirty="0" smtClean="0">
                <a:solidFill>
                  <a:srgbClr val="0000FF"/>
                </a:solidFill>
                <a:latin typeface="Times New Roman"/>
              </a:rPr>
              <a:t>-scale turbulence with the frequency of few kHz increases</a:t>
            </a:r>
            <a:r>
              <a:rPr kumimoji="1" lang="en-US" altLang="ja-JP" sz="1200" dirty="0" smtClean="0">
                <a:solidFill>
                  <a:srgbClr val="0000FF"/>
                </a:solidFill>
                <a:latin typeface="Times New Roman"/>
                <a:sym typeface="Wingdings"/>
              </a:rPr>
              <a:t>.</a:t>
            </a:r>
          </a:p>
          <a:p>
            <a:r>
              <a:rPr kumimoji="1" lang="en-US" altLang="ja-JP" sz="1200" dirty="0" smtClean="0">
                <a:solidFill>
                  <a:srgbClr val="0000FF"/>
                </a:solidFill>
                <a:latin typeface="Times New Roman"/>
                <a:sym typeface="Wingdings"/>
              </a:rPr>
              <a:t>These</a:t>
            </a:r>
            <a:r>
              <a:rPr kumimoji="1" lang="en-US" altLang="ja-JP" sz="1200" baseline="0" dirty="0" smtClean="0">
                <a:solidFill>
                  <a:srgbClr val="0000FF"/>
                </a:solidFill>
                <a:latin typeface="Times New Roman"/>
                <a:sym typeface="Wingdings"/>
              </a:rPr>
              <a:t> experiment clearly shows the deformation of turbulence structure in the radial and </a:t>
            </a:r>
            <a:r>
              <a:rPr kumimoji="1" lang="en-US" altLang="ja-JP" sz="1200" baseline="0" dirty="0" err="1" smtClean="0">
                <a:solidFill>
                  <a:srgbClr val="0000FF"/>
                </a:solidFill>
                <a:latin typeface="Times New Roman"/>
                <a:sym typeface="Wingdings"/>
              </a:rPr>
              <a:t>poloidal</a:t>
            </a:r>
            <a:r>
              <a:rPr kumimoji="1" lang="en-US" altLang="ja-JP" sz="1200" baseline="0" dirty="0" smtClean="0">
                <a:solidFill>
                  <a:srgbClr val="0000FF"/>
                </a:solidFill>
                <a:latin typeface="Times New Roman"/>
                <a:sym typeface="Wingdings"/>
              </a:rPr>
              <a:t> wave number space during the non-local response.</a:t>
            </a:r>
          </a:p>
          <a:p>
            <a:endParaRPr kumimoji="1" lang="ja-JP" altLang="en-US" dirty="0" smtClean="0">
              <a:latin typeface="Times New Roman"/>
            </a:endParaRP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Another interesting </a:t>
            </a:r>
            <a:r>
              <a:rPr lang="en-US" altLang="ja-JP" baseline="0" dirty="0" smtClean="0"/>
              <a:t>experimental result is a modulation of the micro-scale turbulence by the </a:t>
            </a:r>
            <a:r>
              <a:rPr lang="en-US" altLang="ja-JP" baseline="0" dirty="0" err="1" smtClean="0"/>
              <a:t>meso-sclae</a:t>
            </a:r>
            <a:r>
              <a:rPr lang="en-US" altLang="ja-JP" baseline="0" dirty="0" smtClean="0"/>
              <a:t> fluctuations observed in TJ-II.</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8000"/>
                </a:solidFill>
                <a:latin typeface="Times New Roman"/>
              </a:rPr>
              <a:t>The fluctuation level  at </a:t>
            </a:r>
            <a:r>
              <a:rPr kumimoji="1" lang="en-US" altLang="ja-JP" dirty="0" err="1" smtClean="0">
                <a:solidFill>
                  <a:srgbClr val="008000"/>
                </a:solidFill>
                <a:latin typeface="Times New Roman"/>
              </a:rPr>
              <a:t>r</a:t>
            </a:r>
            <a:r>
              <a:rPr lang="en-US" altLang="ja-JP" dirty="0" smtClean="0">
                <a:solidFill>
                  <a:srgbClr val="008000"/>
                </a:solidFill>
                <a:latin typeface="Times New Roman"/>
              </a:rPr>
              <a:t>/a = 0.8 (ch1) and 0.75 (ch2) show clear oscillation associated with the oscillation of radial electric field near the plasma edge.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0000"/>
                </a:solidFill>
                <a:latin typeface="Times New Roman"/>
                <a:sym typeface="Wingdings"/>
              </a:rPr>
              <a:t>Radial propagation velocities are evaluated from the phase </a:t>
            </a:r>
            <a:r>
              <a:rPr lang="en-US" altLang="ja-JP" dirty="0" smtClean="0">
                <a:solidFill>
                  <a:srgbClr val="FF0000"/>
                </a:solidFill>
                <a:latin typeface="Times New Roman"/>
                <a:sym typeface="Wingdings"/>
              </a:rPr>
              <a:t>difference between two channels.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solidFill>
                  <a:srgbClr val="FF0000"/>
                </a:solidFill>
                <a:latin typeface="Times New Roman"/>
                <a:sym typeface="Wingdings"/>
              </a:rPr>
              <a:t>The right figure shows</a:t>
            </a:r>
            <a:r>
              <a:rPr lang="en-US" altLang="ja-JP" baseline="0" dirty="0" smtClean="0">
                <a:solidFill>
                  <a:srgbClr val="FF0000"/>
                </a:solidFill>
                <a:latin typeface="Times New Roman"/>
                <a:sym typeface="Wingdings"/>
              </a:rPr>
              <a:t> the </a:t>
            </a:r>
            <a:r>
              <a:rPr kumimoji="1" lang="en-US" altLang="ja-JP" baseline="0" dirty="0" smtClean="0">
                <a:solidFill>
                  <a:srgbClr val="FF0000"/>
                </a:solidFill>
                <a:latin typeface="Times New Roman"/>
                <a:sym typeface="Wingdings"/>
              </a:rPr>
              <a:t>r</a:t>
            </a:r>
            <a:r>
              <a:rPr kumimoji="1" lang="en-US" altLang="ja-JP" dirty="0" smtClean="0">
                <a:solidFill>
                  <a:srgbClr val="FF0000"/>
                </a:solidFill>
                <a:latin typeface="Times New Roman"/>
                <a:sym typeface="Wingdings"/>
              </a:rPr>
              <a:t>adial propagation velocities.</a:t>
            </a:r>
          </a:p>
          <a:p>
            <a:r>
              <a:rPr lang="en-US" altLang="ja-JP" dirty="0" smtClean="0">
                <a:latin typeface="Times New Roman"/>
              </a:rPr>
              <a:t>Direction of the </a:t>
            </a:r>
            <a:r>
              <a:rPr kumimoji="1" lang="en-US" altLang="ja-JP" dirty="0" smtClean="0">
                <a:latin typeface="Times New Roman"/>
              </a:rPr>
              <a:t>propagation </a:t>
            </a:r>
            <a:r>
              <a:rPr lang="en-US" altLang="ja-JP" dirty="0" smtClean="0">
                <a:latin typeface="Times New Roman"/>
              </a:rPr>
              <a:t>depends on the density.</a:t>
            </a:r>
          </a:p>
          <a:p>
            <a:r>
              <a:rPr lang="en-US" altLang="ja-JP" dirty="0" smtClean="0">
                <a:solidFill>
                  <a:srgbClr val="008000"/>
                </a:solidFill>
                <a:latin typeface="Times New Roman"/>
              </a:rPr>
              <a:t>At the l</a:t>
            </a:r>
            <a:r>
              <a:rPr kumimoji="1" lang="en-US" altLang="ja-JP" dirty="0" smtClean="0">
                <a:solidFill>
                  <a:srgbClr val="008000"/>
                </a:solidFill>
                <a:latin typeface="Times New Roman"/>
              </a:rPr>
              <a:t>ower density </a:t>
            </a:r>
            <a:r>
              <a:rPr kumimoji="1" lang="en-US" altLang="ja-JP" dirty="0" smtClean="0">
                <a:solidFill>
                  <a:srgbClr val="008000"/>
                </a:solidFill>
                <a:latin typeface="Times New Roman"/>
                <a:sym typeface="Wingdings"/>
              </a:rPr>
              <a:t> the</a:t>
            </a:r>
            <a:r>
              <a:rPr lang="en-US" altLang="ja-JP" dirty="0" smtClean="0">
                <a:solidFill>
                  <a:srgbClr val="008000"/>
                </a:solidFill>
                <a:latin typeface="Times New Roman"/>
                <a:sym typeface="Wingdings"/>
              </a:rPr>
              <a:t> propagation is outward and</a:t>
            </a:r>
            <a:r>
              <a:rPr lang="en-US" altLang="ja-JP" baseline="0" dirty="0" smtClean="0">
                <a:solidFill>
                  <a:srgbClr val="008000"/>
                </a:solidFill>
                <a:latin typeface="Times New Roman"/>
                <a:sym typeface="Wingdings"/>
              </a:rPr>
              <a:t> </a:t>
            </a:r>
            <a:r>
              <a:rPr kumimoji="1" lang="en-US" altLang="ja-JP" dirty="0" smtClean="0">
                <a:solidFill>
                  <a:srgbClr val="0000FF"/>
                </a:solidFill>
                <a:latin typeface="Times New Roman"/>
                <a:sym typeface="Wingdings"/>
              </a:rPr>
              <a:t>at the Higher density the</a:t>
            </a:r>
            <a:r>
              <a:rPr kumimoji="1" lang="en-US" altLang="ja-JP" baseline="0" dirty="0" smtClean="0">
                <a:solidFill>
                  <a:srgbClr val="0000FF"/>
                </a:solidFill>
                <a:latin typeface="Times New Roman"/>
                <a:sym typeface="Wingdings"/>
              </a:rPr>
              <a:t> </a:t>
            </a:r>
            <a:r>
              <a:rPr kumimoji="1" lang="en-US" altLang="ja-JP" dirty="0" smtClean="0">
                <a:solidFill>
                  <a:srgbClr val="0000FF"/>
                </a:solidFill>
                <a:latin typeface="Times New Roman"/>
                <a:sym typeface="Wingdings"/>
              </a:rPr>
              <a:t> propagation is inward.</a:t>
            </a:r>
          </a:p>
          <a:p>
            <a:r>
              <a:rPr lang="en-US" altLang="ja-JP" sz="1200" dirty="0" smtClean="0">
                <a:latin typeface="Times New Roman"/>
              </a:rPr>
              <a:t>There are tw</a:t>
            </a:r>
            <a:r>
              <a:rPr kumimoji="1" lang="en-US" altLang="ja-JP" sz="1200" dirty="0" smtClean="0">
                <a:latin typeface="Times New Roman"/>
              </a:rPr>
              <a:t>o possible mechanisms</a:t>
            </a:r>
          </a:p>
          <a:p>
            <a:r>
              <a:rPr lang="en-US" altLang="ja-JP" sz="1200" dirty="0" smtClean="0">
                <a:solidFill>
                  <a:srgbClr val="0000FF"/>
                </a:solidFill>
                <a:latin typeface="Times New Roman"/>
              </a:rPr>
              <a:t>1 Radial spreading of turbulence (should be in-coherent similar to Blob?) </a:t>
            </a:r>
            <a:r>
              <a:rPr lang="en-US" altLang="ja-JP" sz="1200" dirty="0" smtClean="0">
                <a:latin typeface="Times New Roman"/>
              </a:rPr>
              <a:t> </a:t>
            </a:r>
          </a:p>
          <a:p>
            <a:r>
              <a:rPr lang="en-US" altLang="ja-JP" sz="1200" dirty="0" smtClean="0">
                <a:solidFill>
                  <a:srgbClr val="FF0000"/>
                </a:solidFill>
                <a:latin typeface="Times New Roman"/>
              </a:rPr>
              <a:t>2 Modulation of fluctuation level by the oscillating zonal flow  </a:t>
            </a:r>
            <a:endParaRPr kumimoji="1" lang="en-US" altLang="ja-JP" sz="1200" dirty="0" smtClean="0">
              <a:solidFill>
                <a:srgbClr val="FF0000"/>
              </a:solidFill>
              <a:latin typeface="Times New Roman"/>
            </a:endParaRPr>
          </a:p>
          <a:p>
            <a:endParaRPr kumimoji="1" lang="ja-JP" altLang="en-US" dirty="0" smtClean="0">
              <a:solidFill>
                <a:srgbClr val="0000FF"/>
              </a:solidFill>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smtClean="0">
              <a:solidFill>
                <a:srgbClr val="008000"/>
              </a:solidFill>
              <a:latin typeface="Times New Roman"/>
            </a:endParaRPr>
          </a:p>
          <a:p>
            <a:endParaRPr lang="en-US" altLang="ja-JP" baseline="0" dirty="0" smtClean="0"/>
          </a:p>
          <a:p>
            <a:endParaRPr lang="en-US" altLang="ja-JP" baseline="0" dirty="0" smtClean="0"/>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view graph shows the </a:t>
            </a:r>
            <a:r>
              <a:rPr lang="en-US" altLang="ja-JP" sz="1200" dirty="0" smtClean="0">
                <a:latin typeface="Times New Roman" charset="0"/>
              </a:rPr>
              <a:t>Basic mechanisms for the violation of local closure.</a:t>
            </a:r>
          </a:p>
          <a:p>
            <a:r>
              <a:rPr lang="en-US" altLang="ja-JP" dirty="0" smtClean="0"/>
              <a:t>This</a:t>
            </a:r>
            <a:r>
              <a:rPr lang="en-US" altLang="ja-JP" baseline="0" dirty="0" smtClean="0"/>
              <a:t> is the image of turbulence in the wave number and real space.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There are </a:t>
            </a:r>
            <a:r>
              <a:rPr lang="en-US" altLang="ja-JP" sz="1200" dirty="0" smtClean="0">
                <a:latin typeface="Times New Roman"/>
              </a:rPr>
              <a:t>Micro-scale turbulence, </a:t>
            </a:r>
            <a:r>
              <a:rPr lang="en-US" altLang="ja-JP" sz="1200" dirty="0" err="1" smtClean="0">
                <a:latin typeface="Times New Roman"/>
              </a:rPr>
              <a:t>Meso</a:t>
            </a:r>
            <a:r>
              <a:rPr lang="en-US" altLang="ja-JP" sz="1200" dirty="0" smtClean="0">
                <a:latin typeface="Times New Roman"/>
              </a:rPr>
              <a:t>-scale zonal flow, and Macro-scale turbulence.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Turbulence</a:t>
            </a:r>
            <a:r>
              <a:rPr lang="en-US" altLang="ja-JP" sz="1200" baseline="0" dirty="0" smtClean="0">
                <a:latin typeface="Times New Roman"/>
              </a:rPr>
              <a:t> spreading can take place b</a:t>
            </a:r>
            <a:r>
              <a:rPr lang="en-US" altLang="ja-JP" sz="1200" dirty="0" smtClean="0">
                <a:latin typeface="Times New Roman"/>
              </a:rPr>
              <a:t>etween the Micro-scale turbulence.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Turbulence zonal flow coupling exits between the Micro-scale turbulence, </a:t>
            </a:r>
            <a:r>
              <a:rPr lang="en-US" altLang="ja-JP" sz="1200" dirty="0" err="1" smtClean="0">
                <a:latin typeface="Times New Roman"/>
              </a:rPr>
              <a:t>Meso</a:t>
            </a:r>
            <a:r>
              <a:rPr lang="en-US" altLang="ja-JP" sz="1200" dirty="0" smtClean="0">
                <a:latin typeface="Times New Roman"/>
              </a:rPr>
              <a:t>-scale zonal flow.</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And furthermore</a:t>
            </a:r>
            <a:r>
              <a:rPr lang="en-US" altLang="ja-JP" sz="1200" baseline="0" dirty="0" smtClean="0">
                <a:latin typeface="Times New Roman"/>
              </a:rPr>
              <a:t> </a:t>
            </a:r>
            <a:r>
              <a:rPr lang="en-US" altLang="ja-JP" sz="1200" dirty="0" smtClean="0">
                <a:solidFill>
                  <a:srgbClr val="FF0000"/>
                </a:solidFill>
                <a:latin typeface="Times New Roman"/>
              </a:rPr>
              <a:t>Micro- and macro- turbulence coupling exists between</a:t>
            </a:r>
            <a:r>
              <a:rPr lang="en-US" altLang="ja-JP" sz="1200" baseline="0" dirty="0" smtClean="0">
                <a:solidFill>
                  <a:srgbClr val="FF0000"/>
                </a:solidFill>
                <a:latin typeface="Times New Roman"/>
              </a:rPr>
              <a:t> </a:t>
            </a:r>
            <a:r>
              <a:rPr lang="en-US" altLang="ja-JP" sz="1200" dirty="0" smtClean="0">
                <a:latin typeface="Times New Roman"/>
              </a:rPr>
              <a:t>Micro- and macro-scale turbulence.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latin typeface="Times New Roman"/>
            </a:endParaRPr>
          </a:p>
          <a:p>
            <a:r>
              <a:rPr lang="en-US" altLang="ja-JP" sz="1200" dirty="0" smtClean="0">
                <a:solidFill>
                  <a:srgbClr val="FF0000"/>
                </a:solidFill>
                <a:latin typeface="Times New Roman"/>
              </a:rPr>
              <a:t>In experiment,</a:t>
            </a:r>
            <a:r>
              <a:rPr lang="en-US" altLang="ja-JP" sz="1200" baseline="0" dirty="0" smtClean="0">
                <a:solidFill>
                  <a:srgbClr val="FF0000"/>
                </a:solidFill>
                <a:latin typeface="Times New Roman"/>
              </a:rPr>
              <a:t> </a:t>
            </a:r>
            <a:r>
              <a:rPr lang="en-US" altLang="ja-JP" sz="1200" dirty="0" smtClean="0">
                <a:solidFill>
                  <a:srgbClr val="3366FF"/>
                </a:solidFill>
                <a:latin typeface="Times New Roman"/>
              </a:rPr>
              <a:t>turbulence spreading</a:t>
            </a:r>
            <a:r>
              <a:rPr lang="en-US" altLang="ja-JP" sz="1200" baseline="0" dirty="0" smtClean="0">
                <a:solidFill>
                  <a:srgbClr val="3366FF"/>
                </a:solidFill>
                <a:latin typeface="Times New Roman"/>
              </a:rPr>
              <a:t> appears as </a:t>
            </a:r>
            <a:r>
              <a:rPr lang="en-US" altLang="ja-JP" sz="1200" dirty="0" smtClean="0">
                <a:solidFill>
                  <a:schemeClr val="accent2"/>
                </a:solidFill>
                <a:latin typeface="Times New Roman"/>
              </a:rPr>
              <a:t>Front propagation</a:t>
            </a:r>
            <a:r>
              <a:rPr lang="en-US" altLang="ja-JP" sz="1200" baseline="0" dirty="0" smtClean="0">
                <a:solidFill>
                  <a:schemeClr val="accent2"/>
                </a:solidFill>
                <a:latin typeface="Times New Roman"/>
              </a:rPr>
              <a:t> </a:t>
            </a:r>
            <a:r>
              <a:rPr lang="en-US" altLang="ja-JP" sz="1200" dirty="0" smtClean="0">
                <a:solidFill>
                  <a:schemeClr val="accent2"/>
                </a:solidFill>
                <a:latin typeface="Times New Roman"/>
              </a:rPr>
              <a:t>Avalanche. </a:t>
            </a:r>
          </a:p>
          <a:p>
            <a:r>
              <a:rPr lang="en-US" altLang="ja-JP" sz="1200" dirty="0" smtClean="0">
                <a:solidFill>
                  <a:srgbClr val="008000"/>
                </a:solidFill>
                <a:latin typeface="Times New Roman"/>
              </a:rPr>
              <a:t>Turbulence zonal flow coupling is observed in </a:t>
            </a:r>
            <a:r>
              <a:rPr lang="en-US" altLang="ja-JP" sz="1200" dirty="0" smtClean="0">
                <a:solidFill>
                  <a:srgbClr val="067F17"/>
                </a:solidFill>
                <a:latin typeface="Times New Roman"/>
              </a:rPr>
              <a:t>Self-selected</a:t>
            </a:r>
            <a:r>
              <a:rPr lang="en-US" altLang="ja-JP" sz="1200" baseline="0" dirty="0" smtClean="0">
                <a:solidFill>
                  <a:srgbClr val="067F17"/>
                </a:solidFill>
                <a:latin typeface="Times New Roman"/>
              </a:rPr>
              <a:t> </a:t>
            </a:r>
            <a:r>
              <a:rPr lang="en-US" altLang="ja-JP" sz="1200" dirty="0" err="1" smtClean="0">
                <a:solidFill>
                  <a:srgbClr val="067F17"/>
                </a:solidFill>
                <a:latin typeface="Times New Roman"/>
              </a:rPr>
              <a:t>Mesoscale</a:t>
            </a:r>
            <a:r>
              <a:rPr lang="en-US" altLang="ja-JP" sz="1200" dirty="0" smtClean="0">
                <a:solidFill>
                  <a:srgbClr val="067F17"/>
                </a:solidFill>
                <a:latin typeface="Times New Roman"/>
              </a:rPr>
              <a:t> dynamics</a:t>
            </a:r>
          </a:p>
          <a:p>
            <a:r>
              <a:rPr lang="en-US" altLang="ja-JP" sz="1200" dirty="0" smtClean="0">
                <a:solidFill>
                  <a:srgbClr val="FF0000"/>
                </a:solidFill>
                <a:latin typeface="Times New Roman"/>
              </a:rPr>
              <a:t>Micro- and macro- turbulence coupling play a important role</a:t>
            </a:r>
            <a:r>
              <a:rPr lang="en-US" altLang="ja-JP" sz="1200" baseline="0" dirty="0" smtClean="0">
                <a:solidFill>
                  <a:srgbClr val="FF0000"/>
                </a:solidFill>
                <a:latin typeface="Times New Roman"/>
              </a:rPr>
              <a:t> in </a:t>
            </a:r>
            <a:r>
              <a:rPr lang="en-US" altLang="ja-JP" sz="1200" dirty="0" smtClean="0">
                <a:solidFill>
                  <a:srgbClr val="FF1209"/>
                </a:solidFill>
                <a:latin typeface="Times New Roman"/>
              </a:rPr>
              <a:t>Global dynamics</a:t>
            </a:r>
            <a:r>
              <a:rPr lang="en-US" altLang="ja-JP" sz="1200" baseline="0" dirty="0" smtClean="0">
                <a:solidFill>
                  <a:srgbClr val="FF1209"/>
                </a:solidFill>
                <a:latin typeface="Times New Roman"/>
              </a:rPr>
              <a:t> </a:t>
            </a:r>
            <a:r>
              <a:rPr lang="en-US" altLang="ja-JP" sz="1200" dirty="0" smtClean="0">
                <a:solidFill>
                  <a:srgbClr val="FF1209"/>
                </a:solidFill>
                <a:latin typeface="Times New Roman"/>
              </a:rPr>
              <a:t>and organization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charset="0"/>
              </a:rPr>
              <a:t>There are several candidate of mechanism causing the violation of local closure.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latin typeface="Times New Roman" charset="0"/>
              </a:rPr>
              <a:t>Spatiotemporal measurements of micro- </a:t>
            </a:r>
            <a:r>
              <a:rPr lang="en-US" altLang="ja-JP" sz="1200" dirty="0" err="1" smtClean="0">
                <a:solidFill>
                  <a:srgbClr val="FF0000"/>
                </a:solidFill>
                <a:latin typeface="Times New Roman" charset="0"/>
              </a:rPr>
              <a:t>meso</a:t>
            </a:r>
            <a:r>
              <a:rPr lang="en-US" altLang="ja-JP" sz="1200" dirty="0" smtClean="0">
                <a:solidFill>
                  <a:srgbClr val="FF0000"/>
                </a:solidFill>
                <a:latin typeface="Times New Roman" charset="0"/>
              </a:rPr>
              <a:t>- macro- scale turbulence and zonal flow are  necessary to investigate which is more or most dominant in the plasma for each experiments.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latin typeface="Times New Roman"/>
            </a:endParaRPr>
          </a:p>
          <a:p>
            <a:endParaRPr lang="en-US" altLang="ja-JP" sz="1200" dirty="0" smtClean="0">
              <a:solidFill>
                <a:srgbClr val="067F17"/>
              </a:solidFill>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8000"/>
              </a:solidFill>
              <a:latin typeface="Times New Roman"/>
            </a:endParaRPr>
          </a:p>
          <a:p>
            <a:endParaRPr lang="en-US" altLang="ja-JP" sz="1200" dirty="0" smtClean="0">
              <a:solidFill>
                <a:schemeClr val="accent2"/>
              </a:solidFill>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Times New Roman"/>
            </a:endParaRP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a:t>
            </a:r>
            <a:r>
              <a:rPr lang="en-US" altLang="ja-JP" baseline="0" dirty="0" smtClean="0"/>
              <a:t> would like to discuss briefly the theoretical work on the propagation of turbulence front.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Combined with temperature gradient front, the deviation (from average) of microscopic fluctuation intensity can propagate in ballistic manner. </a:t>
            </a:r>
          </a:p>
          <a:p>
            <a:r>
              <a:rPr lang="en-US" altLang="ja-JP" dirty="0" smtClean="0"/>
              <a:t>The first one is</a:t>
            </a:r>
            <a:r>
              <a:rPr lang="en-US" altLang="ja-JP" baseline="0" dirty="0" smtClean="0"/>
              <a:t> the equation for the mean driving parameter of gradient A. The second equation is for the fluctuation intensity I.</a:t>
            </a:r>
          </a:p>
          <a:p>
            <a:r>
              <a:rPr lang="en-US" altLang="ja-JP" dirty="0" smtClean="0"/>
              <a:t>By combining these two</a:t>
            </a:r>
            <a:r>
              <a:rPr lang="en-US" altLang="ja-JP" baseline="0" dirty="0" smtClean="0"/>
              <a:t> equation the turbulence front can propagates with Fisher front speed determined by the ballistic propagation formula.</a:t>
            </a:r>
          </a:p>
          <a:p>
            <a:r>
              <a:rPr lang="en-US" altLang="ja-JP" baseline="0" dirty="0" smtClean="0"/>
              <a:t>This is the example of simulation how the turbulence intensity propagates </a:t>
            </a:r>
            <a:r>
              <a:rPr lang="en-US" altLang="ja-JP" baseline="0" dirty="0" err="1" smtClean="0"/>
              <a:t>radially</a:t>
            </a:r>
            <a:r>
              <a:rPr lang="en-US" altLang="ja-JP" baseline="0" dirty="0" smtClean="0"/>
              <a:t>.</a:t>
            </a:r>
          </a:p>
          <a:p>
            <a:endParaRPr lang="en-US" altLang="ja-JP" baseline="0" dirty="0" smtClean="0"/>
          </a:p>
          <a:p>
            <a:r>
              <a:rPr lang="en-US" altLang="ja-JP" baseline="0" dirty="0" smtClean="0"/>
              <a:t>.</a:t>
            </a: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Before</a:t>
            </a:r>
            <a:r>
              <a:rPr lang="en-US" altLang="ja-JP" baseline="0" dirty="0" smtClean="0"/>
              <a:t> the summary I will discuss the issue beyond the “non-local in space”.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latin typeface="Times New Roman"/>
              </a:rPr>
              <a:t>Observations indicate that heating power directly influence transport flux without change of global plasma parameters.</a:t>
            </a:r>
          </a:p>
          <a:p>
            <a:r>
              <a:rPr lang="en-US" altLang="ja-JP" dirty="0" smtClean="0"/>
              <a:t>Historically</a:t>
            </a:r>
            <a:r>
              <a:rPr lang="en-US" altLang="ja-JP" baseline="0" dirty="0" smtClean="0"/>
              <a:t> it has been observed in many devices, but recently more clear evidence was observed in LHD. </a:t>
            </a:r>
          </a:p>
          <a:p>
            <a:r>
              <a:rPr lang="en-US" altLang="ja-JP" baseline="0" dirty="0" smtClean="0"/>
              <a:t>The heat flux significantly increases associated with the increase of heating power not increases of temperature gradient.</a:t>
            </a:r>
          </a:p>
          <a:p>
            <a:r>
              <a:rPr lang="en-US" altLang="ja-JP" baseline="0" dirty="0" smtClean="0"/>
              <a:t>The clear </a:t>
            </a:r>
            <a:r>
              <a:rPr lang="en-US" altLang="ja-JP" baseline="0" dirty="0" err="1" smtClean="0"/>
              <a:t>hysterisis</a:t>
            </a:r>
            <a:r>
              <a:rPr lang="en-US" altLang="ja-JP" baseline="0" dirty="0" smtClean="0"/>
              <a:t> is observed in the ECH modulation experiment.</a:t>
            </a:r>
          </a:p>
          <a:p>
            <a:r>
              <a:rPr lang="en-US" altLang="ja-JP" baseline="0" dirty="0" smtClean="0"/>
              <a:t>The theoretical model for this experiments is also presented in this conference.</a:t>
            </a:r>
          </a:p>
          <a:p>
            <a:r>
              <a:rPr lang="en-US" altLang="ja-JP" baseline="0" dirty="0" smtClean="0"/>
              <a:t>There are many papers relating non-local transport in this conference as listed below.</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latin typeface="Times New Roman"/>
              </a:rPr>
              <a:t>Multiple-points and dynamical measurements of fluctuations are urgently necessary. </a:t>
            </a:r>
            <a:endParaRPr lang="en-US" altLang="ja-JP" sz="1200" smtClean="0">
              <a:solidFill>
                <a:srgbClr val="FF0000"/>
              </a:solidFill>
              <a:latin typeface="Times New Roman"/>
            </a:endParaRP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457200" indent="-457200">
              <a:buNone/>
            </a:pPr>
            <a:r>
              <a:rPr lang="en-US" altLang="ja-JP" sz="1200" dirty="0" smtClean="0">
                <a:latin typeface="Times New Roman"/>
                <a:cs typeface="Times New Roman"/>
              </a:rPr>
              <a:t>This is the</a:t>
            </a:r>
            <a:r>
              <a:rPr lang="en-US" altLang="ja-JP" sz="1200" baseline="0" dirty="0" smtClean="0">
                <a:latin typeface="Times New Roman"/>
                <a:cs typeface="Times New Roman"/>
              </a:rPr>
              <a:t> summary of my talk</a:t>
            </a:r>
          </a:p>
          <a:p>
            <a:pPr marL="457200" indent="-457200">
              <a:buNone/>
            </a:pPr>
            <a:r>
              <a:rPr lang="en-US" altLang="ja-JP" sz="1200" dirty="0" smtClean="0">
                <a:latin typeface="Times New Roman"/>
                <a:cs typeface="Times New Roman"/>
              </a:rPr>
              <a:t>Heat flux can be expressed in terms of local turbulence intensity and gradient: However, formulation by </a:t>
            </a:r>
            <a:r>
              <a:rPr lang="en-US" altLang="ja-JP" sz="1200" i="1" dirty="0" smtClean="0">
                <a:latin typeface="Times New Roman"/>
                <a:cs typeface="Times New Roman"/>
              </a:rPr>
              <a:t>local plasma parameters and gradient  </a:t>
            </a:r>
            <a:r>
              <a:rPr lang="en-US" altLang="ja-JP" sz="1200" dirty="0" smtClean="0">
                <a:solidFill>
                  <a:srgbClr val="FF0000"/>
                </a:solidFill>
                <a:latin typeface="Times New Roman"/>
                <a:cs typeface="Times New Roman"/>
              </a:rPr>
              <a:t>(local closure) </a:t>
            </a:r>
            <a:r>
              <a:rPr lang="en-US" altLang="ja-JP" sz="1200" dirty="0" smtClean="0">
                <a:latin typeface="Times New Roman"/>
                <a:cs typeface="Times New Roman"/>
              </a:rPr>
              <a:t>is </a:t>
            </a:r>
            <a:r>
              <a:rPr lang="en-US" altLang="ja-JP" sz="1200" dirty="0" err="1" smtClean="0">
                <a:latin typeface="Times New Roman"/>
                <a:cs typeface="Times New Roman"/>
              </a:rPr>
              <a:t>inaccura(</a:t>
            </a:r>
            <a:r>
              <a:rPr lang="en-US" altLang="ja-JP" sz="1200" dirty="0" err="1" smtClean="0">
                <a:solidFill>
                  <a:srgbClr val="FF0000"/>
                </a:solidFill>
                <a:latin typeface="Times New Roman"/>
                <a:cs typeface="Times New Roman"/>
              </a:rPr>
              <a:t>local</a:t>
            </a:r>
            <a:r>
              <a:rPr lang="en-US" altLang="ja-JP" sz="1200" dirty="0" smtClean="0">
                <a:solidFill>
                  <a:srgbClr val="FF0000"/>
                </a:solidFill>
                <a:latin typeface="Times New Roman"/>
                <a:cs typeface="Times New Roman"/>
              </a:rPr>
              <a:t> closure is broken</a:t>
            </a:r>
            <a:r>
              <a:rPr lang="en-US" altLang="ja-JP" sz="1200" dirty="0" smtClean="0">
                <a:latin typeface="Times New Roman"/>
                <a:cs typeface="Times New Roman"/>
              </a:rPr>
              <a:t>) </a:t>
            </a:r>
          </a:p>
          <a:p>
            <a:pPr marL="457200" indent="-457200">
              <a:buNone/>
            </a:pPr>
            <a:r>
              <a:rPr lang="en-US" altLang="ja-JP" sz="1200" dirty="0" smtClean="0">
                <a:latin typeface="Times New Roman"/>
                <a:cs typeface="Times New Roman"/>
              </a:rPr>
              <a:t>The violation of local closure can be observed in the  meta-stable state during the the transient phase after the transition (convex and concave ITB transition) or edge perturbation by SMBI, TESPEL, laser blow-off. </a:t>
            </a:r>
            <a:r>
              <a:rPr lang="en-US" altLang="ja-JP" sz="1200" dirty="0" smtClean="0">
                <a:solidFill>
                  <a:srgbClr val="FF0000"/>
                </a:solidFill>
                <a:latin typeface="Times New Roman"/>
                <a:cs typeface="Times New Roman"/>
              </a:rPr>
              <a:t> So is in the momentum transport.  This issue appears in almost all of transport problems</a:t>
            </a:r>
          </a:p>
          <a:p>
            <a:pPr marL="457200" indent="-457200">
              <a:buNone/>
            </a:pPr>
            <a:r>
              <a:rPr lang="en-US" altLang="ja-JP" sz="1200" dirty="0" smtClean="0">
                <a:latin typeface="Times New Roman"/>
                <a:cs typeface="Times New Roman"/>
              </a:rPr>
              <a:t>The</a:t>
            </a:r>
            <a:r>
              <a:rPr lang="en-US" altLang="ja-JP" sz="1200" dirty="0" smtClean="0">
                <a:solidFill>
                  <a:srgbClr val="FF0000"/>
                </a:solidFill>
                <a:latin typeface="Times New Roman"/>
                <a:cs typeface="Times New Roman"/>
              </a:rPr>
              <a:t> micro- </a:t>
            </a:r>
            <a:r>
              <a:rPr lang="en-US" altLang="ja-JP" sz="1200" dirty="0" err="1" smtClean="0">
                <a:solidFill>
                  <a:srgbClr val="FF0000"/>
                </a:solidFill>
                <a:latin typeface="Times New Roman"/>
                <a:cs typeface="Times New Roman"/>
              </a:rPr>
              <a:t>meso</a:t>
            </a:r>
            <a:r>
              <a:rPr lang="en-US" altLang="ja-JP" sz="1200" dirty="0" smtClean="0">
                <a:solidFill>
                  <a:srgbClr val="FF0000"/>
                </a:solidFill>
                <a:latin typeface="Times New Roman"/>
                <a:cs typeface="Times New Roman"/>
              </a:rPr>
              <a:t>- macro-scale turbulence and </a:t>
            </a:r>
            <a:r>
              <a:rPr lang="en-US" altLang="ja-JP" sz="1200" dirty="0" err="1" smtClean="0">
                <a:solidFill>
                  <a:srgbClr val="FF0000"/>
                </a:solidFill>
                <a:latin typeface="Times New Roman"/>
                <a:cs typeface="Times New Roman"/>
              </a:rPr>
              <a:t>meso</a:t>
            </a:r>
            <a:r>
              <a:rPr lang="en-US" altLang="ja-JP" sz="1200" dirty="0" smtClean="0">
                <a:solidFill>
                  <a:srgbClr val="FF0000"/>
                </a:solidFill>
                <a:latin typeface="Times New Roman"/>
                <a:cs typeface="Times New Roman"/>
              </a:rPr>
              <a:t>-scale zonal flow and the coupling </a:t>
            </a:r>
            <a:r>
              <a:rPr lang="en-US" altLang="ja-JP" sz="1200" dirty="0" smtClean="0">
                <a:latin typeface="Times New Roman"/>
                <a:cs typeface="Times New Roman"/>
              </a:rPr>
              <a:t>between them are experimentally observed during the transient phase.</a:t>
            </a:r>
          </a:p>
          <a:p>
            <a:pPr marL="457200" indent="-457200">
              <a:buNone/>
            </a:pPr>
            <a:r>
              <a:rPr lang="en-US" altLang="ja-JP" sz="1200" dirty="0" smtClean="0">
                <a:latin typeface="Times New Roman"/>
                <a:cs typeface="Times New Roman"/>
              </a:rPr>
              <a:t>There are theoretical models causing the violation of local closure: turbulence spreading, turbulence-zonal flow coupling, micro- and macro-scale turbulence coupling.  </a:t>
            </a:r>
            <a:r>
              <a:rPr lang="en-US" altLang="ja-JP" sz="1200" dirty="0" smtClean="0">
                <a:solidFill>
                  <a:srgbClr val="FF0000"/>
                </a:solidFill>
                <a:latin typeface="Times New Roman"/>
                <a:cs typeface="Times New Roman"/>
              </a:rPr>
              <a:t>Quantitative experimental tests are looked for.</a:t>
            </a:r>
          </a:p>
          <a:p>
            <a:pPr marL="457200" indent="-457200">
              <a:buNone/>
            </a:pPr>
            <a:r>
              <a:rPr lang="en-US" altLang="ja-JP" sz="1200" dirty="0" smtClean="0">
                <a:latin typeface="Times New Roman"/>
                <a:cs typeface="Times New Roman"/>
              </a:rPr>
              <a:t>The understanding of non-local transport is essential </a:t>
            </a:r>
            <a:r>
              <a:rPr lang="en-US" altLang="ja-JP" sz="1200" dirty="0" smtClean="0">
                <a:solidFill>
                  <a:srgbClr val="FF0000"/>
                </a:solidFill>
                <a:latin typeface="Times New Roman"/>
                <a:cs typeface="Times New Roman"/>
              </a:rPr>
              <a:t>to predict the structure and dynamics</a:t>
            </a:r>
            <a:r>
              <a:rPr lang="en-US" altLang="ja-JP" sz="1200" dirty="0" smtClean="0">
                <a:latin typeface="Times New Roman"/>
                <a:cs typeface="Times New Roman"/>
              </a:rPr>
              <a:t> of plasma in future device.</a:t>
            </a: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15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a:lstStyle/>
          <a:p>
            <a:r>
              <a:rPr lang="en-US" altLang="ja-JP" dirty="0" smtClean="0">
                <a:cs typeface="ＭＳ Ｐゴシック" charset="-128"/>
              </a:rPr>
              <a:t>This is outline of my talk. At first I would like to give a short introduction of non-local transport</a:t>
            </a:r>
            <a:r>
              <a:rPr lang="en-US" altLang="ja-JP" baseline="0" dirty="0" smtClean="0">
                <a:cs typeface="ＭＳ Ｐゴシック" charset="-128"/>
              </a:rPr>
              <a:t> and violation of local closure in the transport. </a:t>
            </a:r>
          </a:p>
          <a:p>
            <a:r>
              <a:rPr lang="en-US" altLang="ja-JP" baseline="0" dirty="0" smtClean="0">
                <a:cs typeface="ＭＳ Ｐゴシック" charset="-128"/>
              </a:rPr>
              <a:t>Then I will discuss the experimental evidences that clearly shows the violation of local closure in the transport. For example, the transition between the concave and convex </a:t>
            </a:r>
            <a:r>
              <a:rPr lang="en-US" altLang="ja-JP" baseline="0" dirty="0" err="1" smtClean="0">
                <a:cs typeface="ＭＳ Ｐゴシック" charset="-128"/>
              </a:rPr>
              <a:t>ITBs</a:t>
            </a:r>
            <a:r>
              <a:rPr lang="en-US" altLang="ja-JP" baseline="0" dirty="0" smtClean="0">
                <a:cs typeface="ＭＳ Ｐゴシック" charset="-128"/>
              </a:rPr>
              <a:t>, appearance of violation of local closure by perturbation and interference between energy and momentum transport.</a:t>
            </a:r>
          </a:p>
          <a:p>
            <a:r>
              <a:rPr lang="en-US" altLang="ja-JP" baseline="0" dirty="0" smtClean="0">
                <a:cs typeface="ＭＳ Ｐゴシック" charset="-128"/>
              </a:rPr>
              <a:t>The second topics in my talk is fluctuation associated with non-local response presented in the examples. In this part, I will discuss three issues, long range fluctuations, fast change of turbulence spectra and modulation of micro-scale and </a:t>
            </a:r>
            <a:r>
              <a:rPr lang="en-US" altLang="ja-JP" baseline="0" dirty="0" err="1" smtClean="0">
                <a:cs typeface="ＭＳ Ｐゴシック" charset="-128"/>
              </a:rPr>
              <a:t>mesp</a:t>
            </a:r>
            <a:r>
              <a:rPr lang="en-US" altLang="ja-JP" baseline="0" dirty="0" smtClean="0">
                <a:cs typeface="ＭＳ Ｐゴシック" charset="-128"/>
              </a:rPr>
              <a:t>-scale turbulence. </a:t>
            </a:r>
            <a:r>
              <a:rPr lang="en-US" altLang="ja-JP" dirty="0" smtClean="0">
                <a:cs typeface="ＭＳ Ｐゴシック" charset="-128"/>
              </a:rPr>
              <a:t>Finally I would like to summarized my talk.</a:t>
            </a:r>
          </a:p>
          <a:p>
            <a:r>
              <a:rPr lang="en-US" altLang="ja-JP" dirty="0" smtClean="0">
                <a:cs typeface="ＭＳ Ｐゴシック" charset="-128"/>
              </a:rPr>
              <a:t>     </a:t>
            </a:r>
            <a:endParaRPr lang="ja-JP" altLang="en-US" dirty="0" smtClean="0">
              <a:cs typeface="ＭＳ Ｐゴシック" charset="-128"/>
            </a:endParaRPr>
          </a:p>
        </p:txBody>
      </p:sp>
      <p:sp>
        <p:nvSpPr>
          <p:cNvPr id="17412" name="スライド番号プレースホルダ 3"/>
          <p:cNvSpPr>
            <a:spLocks noGrp="1"/>
          </p:cNvSpPr>
          <p:nvPr>
            <p:ph type="sldNum" sz="quarter" idx="5"/>
          </p:nvPr>
        </p:nvSpPr>
        <p:spPr bwMode="auto">
          <a:noFill/>
          <a:ln>
            <a:miter lim="800000"/>
            <a:headEnd/>
            <a:tailEnd/>
          </a:ln>
        </p:spPr>
        <p:txBody>
          <a:bodyPr/>
          <a:lstStyle/>
          <a:p>
            <a:fld id="{220D8531-2920-8941-B928-F2380A4647B1}" type="slidenum">
              <a:rPr lang="ja-JP" altLang="en-US" smtClean="0">
                <a:latin typeface="Arial" charset="0"/>
              </a:rPr>
              <a:pPr/>
              <a:t>2</a:t>
            </a:fld>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In this viewgraph I will explain</a:t>
            </a:r>
            <a:r>
              <a:rPr lang="en-US" altLang="ja-JP" baseline="0" dirty="0" smtClean="0"/>
              <a:t> the local closure in the transport.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8000"/>
                </a:solidFill>
                <a:latin typeface="Times New Roman"/>
              </a:rPr>
              <a:t>Formulae</a:t>
            </a:r>
            <a:r>
              <a:rPr lang="en-US" altLang="ja-JP" sz="1200" dirty="0" smtClean="0">
                <a:solidFill>
                  <a:srgbClr val="008000"/>
                </a:solidFill>
                <a:latin typeface="Times New Roman"/>
                <a:ea typeface="ＭＳ Ｐゴシック" charset="-128"/>
                <a:cs typeface="ＭＳ Ｐゴシック" charset="-128"/>
              </a:rPr>
              <a:t> of transport relations are NOT always expressed in terms of LOCAL plasma parameters.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8000"/>
                </a:solidFill>
                <a:latin typeface="Times New Roman"/>
                <a:ea typeface="ＭＳ Ｐゴシック" charset="-128"/>
                <a:cs typeface="ＭＳ Ｐゴシック" charset="-128"/>
              </a:rPr>
              <a:t>For example when</a:t>
            </a:r>
            <a:r>
              <a:rPr lang="en-US" altLang="ja-JP" sz="1200" baseline="0" dirty="0" smtClean="0">
                <a:solidFill>
                  <a:srgbClr val="008000"/>
                </a:solidFill>
                <a:latin typeface="Times New Roman"/>
                <a:ea typeface="ＭＳ Ｐゴシック" charset="-128"/>
                <a:cs typeface="ＭＳ Ｐゴシック" charset="-128"/>
              </a:rPr>
              <a:t> </a:t>
            </a:r>
            <a:r>
              <a:rPr lang="en-US" altLang="ja-JP" sz="1200" dirty="0" smtClean="0">
                <a:solidFill>
                  <a:srgbClr val="008000"/>
                </a:solidFill>
                <a:latin typeface="Times New Roman"/>
                <a:ea typeface="ＭＳ Ｐゴシック" charset="-128"/>
                <a:cs typeface="ＭＳ Ｐゴシック" charset="-128"/>
              </a:rPr>
              <a:t>the heat transport is expressed with this expression,</a:t>
            </a:r>
            <a:r>
              <a:rPr lang="en-US" altLang="ja-JP" sz="1200" baseline="0" dirty="0" smtClean="0">
                <a:solidFill>
                  <a:srgbClr val="008000"/>
                </a:solidFill>
                <a:latin typeface="Times New Roman"/>
                <a:ea typeface="ＭＳ Ｐゴシック" charset="-128"/>
                <a:cs typeface="ＭＳ Ｐゴシック" charset="-128"/>
              </a:rPr>
              <a:t> the formulae is local expression in terms of fluctuations.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solidFill>
                  <a:srgbClr val="008000"/>
                </a:solidFill>
                <a:latin typeface="Times New Roman"/>
                <a:ea typeface="ＭＳ Ｐゴシック" charset="-128"/>
                <a:cs typeface="ＭＳ Ｐゴシック" charset="-128"/>
              </a:rPr>
              <a:t>When the heat flux is expressed with mean plasma parameter, it is local closure.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solidFill>
                  <a:srgbClr val="008000"/>
                </a:solidFill>
                <a:latin typeface="Times New Roman"/>
                <a:ea typeface="ＭＳ Ｐゴシック" charset="-128"/>
                <a:cs typeface="ＭＳ Ｐゴシック" charset="-128"/>
              </a:rPr>
              <a:t>Then the question is </a:t>
            </a:r>
            <a:r>
              <a:rPr lang="en-US" altLang="ja-JP" sz="1200" baseline="0" dirty="0" smtClean="0">
                <a:solidFill>
                  <a:schemeClr val="tx1"/>
                </a:solidFill>
                <a:latin typeface="Times New Roman"/>
                <a:ea typeface="+mn-ea"/>
                <a:cs typeface="+mn-cs"/>
              </a:rPr>
              <a:t>h</a:t>
            </a:r>
            <a:r>
              <a:rPr lang="en-US" altLang="ja-JP" sz="1200" dirty="0" smtClean="0">
                <a:latin typeface="Times New Roman"/>
              </a:rPr>
              <a:t>ow fluctuations are given by mean plasma parameters?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If mean free path of fluctuations is zero, the transport becomes local diffusion,</a:t>
            </a:r>
            <a:r>
              <a:rPr lang="en-US" altLang="ja-JP" sz="1200" baseline="0" dirty="0" smtClean="0">
                <a:latin typeface="Times New Roman"/>
              </a:rPr>
              <a:t> </a:t>
            </a:r>
            <a:endParaRPr lang="en-US" altLang="ja-JP" sz="1200" baseline="0" dirty="0" smtClean="0">
              <a:solidFill>
                <a:srgbClr val="008000"/>
              </a:solidFill>
              <a:latin typeface="Times New Roman"/>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However, there are </a:t>
            </a:r>
            <a:r>
              <a:rPr lang="en-US" altLang="ja-JP" sz="1200" dirty="0" err="1" smtClean="0">
                <a:latin typeface="Times New Roman"/>
              </a:rPr>
              <a:t>meso</a:t>
            </a:r>
            <a:r>
              <a:rPr lang="en-US" altLang="ja-JP" sz="1200" dirty="0" smtClean="0">
                <a:latin typeface="Times New Roman"/>
              </a:rPr>
              <a:t>- and macroscopic fluctuations with the scale</a:t>
            </a:r>
            <a:r>
              <a:rPr lang="en-US" altLang="ja-JP" sz="1200" baseline="0" dirty="0" smtClean="0">
                <a:latin typeface="Times New Roman"/>
              </a:rPr>
              <a:t> of </a:t>
            </a:r>
            <a:r>
              <a:rPr lang="en-US" altLang="ja-JP" sz="1200" baseline="0" dirty="0" err="1" smtClean="0">
                <a:latin typeface="Times New Roman"/>
              </a:rPr>
              <a:t>k_perprhoI</a:t>
            </a:r>
            <a:r>
              <a:rPr lang="en-US" altLang="ja-JP" sz="1200" baseline="0" dirty="0" smtClean="0">
                <a:latin typeface="Times New Roman"/>
              </a:rPr>
              <a:t> is much lower than unity or inverse of minor radius.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latin typeface="Times New Roman"/>
              </a:rPr>
              <a:t>In this case the local closure is broken.</a:t>
            </a:r>
            <a:r>
              <a:rPr lang="ja-JP" altLang="en-US" sz="1200" baseline="0" dirty="0" smtClean="0">
                <a:latin typeface="Times New Roman"/>
              </a:rPr>
              <a:t>　</a:t>
            </a:r>
            <a:endParaRPr lang="en-US" altLang="ja-JP" sz="1200" baseline="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aseline="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latin typeface="Times New Roman"/>
              </a:rPr>
              <a:t>Momentum transport is expressed similar to the heat transport.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latin typeface="Times New Roman"/>
              </a:rPr>
              <a:t>So the key-issue is </a:t>
            </a:r>
            <a:r>
              <a:rPr lang="en-US" altLang="ja-JP" sz="1200" dirty="0" smtClean="0">
                <a:latin typeface="Times New Roman"/>
              </a:rPr>
              <a:t>Experimental identification of violation of local closure;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latin typeface="Times New Roman"/>
              </a:rPr>
              <a:t>and</a:t>
            </a:r>
          </a:p>
          <a:p>
            <a:r>
              <a:rPr lang="en-US" altLang="ja-JP" sz="1200" dirty="0" smtClean="0">
                <a:latin typeface="Times New Roman"/>
              </a:rPr>
              <a:t>Similarity/difference in energy and momentum transport?</a:t>
            </a:r>
          </a:p>
          <a:p>
            <a:r>
              <a:rPr lang="en-US" altLang="ja-JP" sz="1200" dirty="0" smtClean="0">
                <a:latin typeface="Times New Roman"/>
              </a:rPr>
              <a:t>’Turbulence property' in terms of mean plasma parameters?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aseline="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aseline="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8000"/>
              </a:solidFill>
              <a:latin typeface="Times New Roman"/>
              <a:ea typeface="ＭＳ Ｐゴシック" charset="-128"/>
              <a:cs typeface="ＭＳ Ｐゴシック" charset="-128"/>
            </a:endParaRPr>
          </a:p>
          <a:p>
            <a:endParaRPr lang="en-US" altLang="ja-JP" baseline="0" dirty="0" smtClean="0"/>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Then I will explain </a:t>
            </a:r>
            <a:r>
              <a:rPr lang="en-US" altLang="ja-JP" sz="1200" dirty="0" smtClean="0">
                <a:latin typeface="Times New Roman" charset="0"/>
              </a:rPr>
              <a:t>How to find the violation of local closure from the analogy of finding non-diffusive term of transport in this view graph.</a:t>
            </a:r>
          </a:p>
          <a:p>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charset="0"/>
                <a:ea typeface="ＭＳ Ｐゴシック" charset="-128"/>
                <a:cs typeface="ＭＳ Ｐゴシック" charset="-128"/>
              </a:rPr>
              <a:t>When the transport is simple (diffusive and local) the transport analysis with steady state would be enough.</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8000"/>
                </a:solidFill>
                <a:latin typeface="Times New Roman" charset="0"/>
                <a:ea typeface="ＭＳ Ｐゴシック" charset="-128"/>
                <a:cs typeface="ＭＳ Ｐゴシック" charset="-128"/>
              </a:rPr>
              <a:t>In order to evaluate the non-diffusive contribution in transport, transport analysis during the transient phase is necessary.</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charset="0"/>
                <a:ea typeface="ＭＳ Ｐゴシック" charset="-128"/>
                <a:cs typeface="ＭＳ Ｐゴシック" charset="-128"/>
              </a:rPr>
              <a:t>For example </a:t>
            </a:r>
            <a:r>
              <a:rPr lang="en-US" altLang="ja-JP" sz="1200" dirty="0" smtClean="0">
                <a:solidFill>
                  <a:srgbClr val="0000FF"/>
                </a:solidFill>
                <a:latin typeface="Times New Roman" charset="0"/>
                <a:ea typeface="ＭＳ Ｐゴシック" charset="-128"/>
                <a:cs typeface="ＭＳ Ｐゴシック" charset="-128"/>
                <a:sym typeface="Wingdings" charset="2"/>
              </a:rPr>
              <a:t>Gas puff modulation is </a:t>
            </a:r>
            <a:r>
              <a:rPr lang="en-US" altLang="ja-JP" sz="1200" dirty="0" smtClean="0">
                <a:solidFill>
                  <a:srgbClr val="008000"/>
                </a:solidFill>
                <a:latin typeface="Times New Roman" charset="0"/>
                <a:ea typeface="ＭＳ Ｐゴシック" charset="-128"/>
                <a:cs typeface="ＭＳ Ｐゴシック" charset="-128"/>
              </a:rPr>
              <a:t>necessary.</a:t>
            </a:r>
            <a:r>
              <a:rPr lang="en-US" altLang="ja-JP" sz="1200" baseline="0" dirty="0" smtClean="0">
                <a:solidFill>
                  <a:srgbClr val="0000FF"/>
                </a:solidFill>
                <a:latin typeface="Times New Roman" charset="0"/>
                <a:ea typeface="ＭＳ Ｐゴシック" charset="-128"/>
                <a:cs typeface="ＭＳ Ｐゴシック" charset="-128"/>
                <a:sym typeface="Wingdings" charset="2"/>
              </a:rPr>
              <a:t> </a:t>
            </a:r>
            <a:r>
              <a:rPr lang="en-US" altLang="ja-JP" sz="1200" dirty="0" smtClean="0">
                <a:solidFill>
                  <a:srgbClr val="0000FF"/>
                </a:solidFill>
                <a:latin typeface="Times New Roman" charset="0"/>
                <a:ea typeface="ＭＳ Ｐゴシック" charset="-128"/>
                <a:cs typeface="ＭＳ Ｐゴシック" charset="-128"/>
                <a:sym typeface="Wingdings" charset="2"/>
              </a:rPr>
              <a:t>in particle transport</a:t>
            </a:r>
            <a:r>
              <a:rPr lang="en-US" altLang="ja-JP" sz="1200" baseline="0" dirty="0" smtClean="0">
                <a:solidFill>
                  <a:srgbClr val="0000FF"/>
                </a:solidFill>
                <a:latin typeface="Times New Roman" charset="0"/>
                <a:ea typeface="ＭＳ Ｐゴシック" charset="-128"/>
                <a:cs typeface="ＭＳ Ｐゴシック" charset="-128"/>
                <a:sym typeface="Wingdings" charset="2"/>
              </a:rPr>
              <a:t> and N</a:t>
            </a:r>
            <a:r>
              <a:rPr lang="en-US" altLang="ja-JP" sz="1200" dirty="0" smtClean="0">
                <a:solidFill>
                  <a:srgbClr val="0000FF"/>
                </a:solidFill>
                <a:latin typeface="Times New Roman" charset="0"/>
                <a:ea typeface="ＭＳ Ｐゴシック" charset="-128"/>
                <a:cs typeface="ＭＳ Ｐゴシック" charset="-128"/>
                <a:sym typeface="Wingdings" charset="2"/>
              </a:rPr>
              <a:t>BI modulation necessary in the momentum transport.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latin typeface="Times New Roman" charset="0"/>
                <a:ea typeface="ＭＳ Ｐゴシック" charset="-128"/>
                <a:cs typeface="ＭＳ Ｐゴシック" charset="-128"/>
                <a:sym typeface="Wingdings" charset="2"/>
              </a:rPr>
              <a:t>This is because the radial profile in the steady state can be reproduced by arbitrary diffusion coefficient in many cases. </a:t>
            </a:r>
            <a:endParaRPr lang="en-US" altLang="ja-JP" sz="1200" dirty="0" smtClean="0">
              <a:solidFill>
                <a:srgbClr val="FF0000"/>
              </a:solidFill>
              <a:latin typeface="Times New Roman" charset="0"/>
              <a:ea typeface="ＭＳ Ｐゴシック" charset="-128"/>
              <a:cs typeface="ＭＳ Ｐゴシック" charset="-128"/>
            </a:endParaRPr>
          </a:p>
          <a:p>
            <a:endParaRPr lang="en-US" altLang="ja-JP" dirty="0" smtClean="0"/>
          </a:p>
          <a:p>
            <a:r>
              <a:rPr lang="en-US" altLang="ja-JP" dirty="0" smtClean="0"/>
              <a:t>Therefore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8000"/>
                </a:solidFill>
                <a:latin typeface="Times New Roman" charset="0"/>
                <a:ea typeface="ＭＳ Ｐゴシック" charset="-128"/>
                <a:cs typeface="ＭＳ Ｐゴシック" charset="-128"/>
              </a:rPr>
              <a:t>In order to evaluate the non-local contribution in transport, transport analysis during the transient phase by transition or perturbation is necessary.</a:t>
            </a:r>
          </a:p>
          <a:p>
            <a:pPr defTabSz="457200">
              <a:buFont typeface="Wingdings" charset="2"/>
              <a:buNone/>
            </a:pPr>
            <a:r>
              <a:rPr lang="en-US" altLang="ja-JP" sz="1200" dirty="0" smtClean="0">
                <a:solidFill>
                  <a:srgbClr val="0000FF"/>
                </a:solidFill>
                <a:latin typeface="Times New Roman" charset="0"/>
                <a:ea typeface="ＭＳ Ｐゴシック" charset="-128"/>
                <a:cs typeface="ＭＳ Ｐゴシック" charset="-128"/>
                <a:sym typeface="Wingdings" charset="2"/>
              </a:rPr>
              <a:t>I will</a:t>
            </a:r>
            <a:r>
              <a:rPr lang="en-US" altLang="ja-JP" sz="1200" baseline="0" dirty="0" smtClean="0">
                <a:solidFill>
                  <a:srgbClr val="0000FF"/>
                </a:solidFill>
                <a:latin typeface="Times New Roman" charset="0"/>
                <a:ea typeface="ＭＳ Ｐゴシック" charset="-128"/>
                <a:cs typeface="ＭＳ Ｐゴシック" charset="-128"/>
                <a:sym typeface="Wingdings" charset="2"/>
              </a:rPr>
              <a:t> present the </a:t>
            </a:r>
            <a:r>
              <a:rPr lang="en-US" altLang="ja-JP" sz="1200" dirty="0" smtClean="0">
                <a:solidFill>
                  <a:srgbClr val="0000FF"/>
                </a:solidFill>
                <a:latin typeface="Times New Roman" charset="0"/>
                <a:ea typeface="ＭＳ Ｐゴシック" charset="-128"/>
                <a:cs typeface="ＭＳ Ｐゴシック" charset="-128"/>
                <a:sym typeface="Wingdings" charset="2"/>
              </a:rPr>
              <a:t>ITB curvature transition</a:t>
            </a:r>
            <a:r>
              <a:rPr lang="en-US" altLang="ja-JP" sz="1200" baseline="0" dirty="0" smtClean="0">
                <a:solidFill>
                  <a:srgbClr val="0000FF"/>
                </a:solidFill>
                <a:latin typeface="Times New Roman" charset="0"/>
                <a:ea typeface="ＭＳ Ｐゴシック" charset="-128"/>
                <a:cs typeface="ＭＳ Ｐゴシック" charset="-128"/>
                <a:sym typeface="Wingdings" charset="2"/>
              </a:rPr>
              <a:t> as a example of “transition” and</a:t>
            </a:r>
            <a:endParaRPr lang="en-US" altLang="ja-JP" sz="1200" dirty="0" smtClean="0">
              <a:solidFill>
                <a:srgbClr val="0000FF"/>
              </a:solidFill>
              <a:latin typeface="Times New Roman" charset="0"/>
              <a:ea typeface="ＭＳ Ｐゴシック" charset="-128"/>
              <a:cs typeface="ＭＳ Ｐゴシック" charset="-128"/>
              <a:sym typeface="Wingdings" charset="2"/>
            </a:endParaRP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US" altLang="ja-JP" sz="1200" dirty="0" smtClean="0">
                <a:solidFill>
                  <a:srgbClr val="0000FF"/>
                </a:solidFill>
                <a:latin typeface="Times New Roman" charset="0"/>
                <a:ea typeface="ＭＳ Ｐゴシック" charset="-128"/>
                <a:cs typeface="ＭＳ Ｐゴシック" charset="-128"/>
                <a:sym typeface="Wingdings" charset="2"/>
              </a:rPr>
              <a:t>Edge cooling by SMBI, TESPEL laser blow off</a:t>
            </a:r>
            <a:r>
              <a:rPr lang="en-US" altLang="ja-JP" sz="1200" baseline="0" dirty="0" smtClean="0">
                <a:solidFill>
                  <a:srgbClr val="0000FF"/>
                </a:solidFill>
                <a:latin typeface="Times New Roman" charset="0"/>
                <a:ea typeface="ＭＳ Ｐゴシック" charset="-128"/>
                <a:cs typeface="ＭＳ Ｐゴシック" charset="-128"/>
                <a:sym typeface="Wingdings" charset="2"/>
              </a:rPr>
              <a:t> as a example of perturbation.</a:t>
            </a:r>
            <a:r>
              <a:rPr lang="en-US" altLang="ja-JP" sz="1200" dirty="0" smtClean="0">
                <a:solidFill>
                  <a:srgbClr val="FF0000"/>
                </a:solidFill>
                <a:latin typeface="Times New Roman" charset="0"/>
                <a:ea typeface="ＭＳ Ｐゴシック" charset="-128"/>
                <a:cs typeface="ＭＳ Ｐゴシック" charset="-128"/>
              </a:rPr>
              <a:t> </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US" altLang="ja-JP" sz="1200" dirty="0" smtClean="0">
                <a:solidFill>
                  <a:srgbClr val="FF0000"/>
                </a:solidFill>
                <a:latin typeface="Times New Roman" charset="0"/>
                <a:ea typeface="ＭＳ Ｐゴシック" charset="-128"/>
                <a:cs typeface="ＭＳ Ｐゴシック" charset="-128"/>
              </a:rPr>
              <a:t>Non-local contribution always exists similar to that the non-diffusive contribution always exists in the particle and momentum transport.</a:t>
            </a:r>
          </a:p>
          <a:p>
            <a:pPr defTabSz="457200">
              <a:buFont typeface="Wingdings" charset="2"/>
              <a:buNone/>
            </a:pPr>
            <a:endParaRPr lang="en-US" altLang="ja-JP" sz="1200" dirty="0" smtClean="0">
              <a:solidFill>
                <a:srgbClr val="0000FF"/>
              </a:solidFill>
              <a:latin typeface="Times New Roman" charset="0"/>
              <a:ea typeface="ＭＳ Ｐゴシック" charset="-128"/>
              <a:cs typeface="ＭＳ Ｐゴシック" charset="-128"/>
              <a:sym typeface="Wingdings" charset="2"/>
            </a:endParaRP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view</a:t>
            </a:r>
            <a:r>
              <a:rPr lang="en-US" altLang="ja-JP" baseline="0" dirty="0" smtClean="0"/>
              <a:t> graph shows the clear experimental evidence in JT-60U where the local closure is broken in ion heat transport.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solidFill>
                  <a:srgbClr val="0000FF"/>
                </a:solidFill>
                <a:latin typeface="Times New Roman"/>
              </a:rPr>
              <a:t>The transition to convex shaped ITB is</a:t>
            </a:r>
            <a:r>
              <a:rPr lang="en-US" altLang="ja-JP" sz="1200" dirty="0" smtClean="0">
                <a:solidFill>
                  <a:srgbClr val="0000FF"/>
                </a:solidFill>
                <a:latin typeface="Times New Roman"/>
              </a:rPr>
              <a:t> </a:t>
            </a:r>
            <a:r>
              <a:rPr lang="en-US" altLang="ja-JP" sz="1200" baseline="0" dirty="0" smtClean="0">
                <a:solidFill>
                  <a:srgbClr val="0000FF"/>
                </a:solidFill>
                <a:latin typeface="Times New Roman"/>
              </a:rPr>
              <a:t>spontaneous without any change in </a:t>
            </a:r>
            <a:r>
              <a:rPr lang="en-US" altLang="ja-JP" sz="1200" baseline="0" dirty="0" err="1" smtClean="0">
                <a:solidFill>
                  <a:srgbClr val="0000FF"/>
                </a:solidFill>
                <a:latin typeface="Times New Roman"/>
              </a:rPr>
              <a:t>q</a:t>
            </a:r>
            <a:r>
              <a:rPr lang="en-US" altLang="ja-JP" sz="1200" baseline="0" dirty="0" smtClean="0">
                <a:solidFill>
                  <a:srgbClr val="0000FF"/>
                </a:solidFill>
                <a:latin typeface="Times New Roman"/>
              </a:rPr>
              <a:t>-profiles </a:t>
            </a:r>
            <a:r>
              <a:rPr lang="en-US" altLang="ja-JP" sz="1200" baseline="0" dirty="0" smtClean="0">
                <a:solidFill>
                  <a:srgbClr val="0000FF"/>
                </a:solidFill>
                <a:latin typeface="Times New Roman"/>
                <a:sym typeface="Wingdings" charset="2"/>
              </a:rPr>
              <a:t>shows a clear evidence of violation of local closure, because the </a:t>
            </a:r>
            <a:r>
              <a:rPr lang="en-US" altLang="ja-JP" sz="1200" dirty="0" smtClean="0">
                <a:solidFill>
                  <a:srgbClr val="0000FF"/>
                </a:solidFill>
                <a:latin typeface="Times New Roman"/>
                <a:sym typeface="Wingdings" charset="2"/>
              </a:rPr>
              <a:t>local parameters except for ∇Ti are unchanged</a:t>
            </a:r>
            <a:r>
              <a:rPr lang="en-US" altLang="ja-JP" sz="1200" baseline="0" dirty="0" smtClean="0">
                <a:solidFill>
                  <a:srgbClr val="0000FF"/>
                </a:solidFill>
                <a:latin typeface="Times New Roman"/>
                <a:sym typeface="Wingdings" charset="2"/>
              </a:rPr>
              <a:t>.</a:t>
            </a:r>
            <a:r>
              <a:rPr lang="en-US" altLang="ja-JP"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This is the transition between two state of ITB observed in JT-60U, one is concave ITB indicated by blue and convex ITB indicated with red symbols.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aseline="0" dirty="0" smtClean="0">
                <a:solidFill>
                  <a:srgbClr val="0000FF"/>
                </a:solidFill>
                <a:latin typeface="Times New Roman"/>
              </a:rPr>
              <a:t>In the convex ITB the second derivative of ion temperature (namely curvature) becomes mainly negative.</a:t>
            </a:r>
          </a:p>
          <a:p>
            <a:r>
              <a:rPr lang="en-US" altLang="ja-JP" sz="1200" baseline="0" dirty="0" smtClean="0">
                <a:solidFill>
                  <a:srgbClr val="0000FF"/>
                </a:solidFill>
                <a:latin typeface="Times New Roman"/>
              </a:rPr>
              <a:t>It is interesting that the </a:t>
            </a:r>
            <a:r>
              <a:rPr lang="en-US" altLang="ja-JP" dirty="0" smtClean="0">
                <a:latin typeface="Times New Roman"/>
              </a:rPr>
              <a:t>oscillation</a:t>
            </a:r>
            <a:r>
              <a:rPr lang="en-US" altLang="ja-JP" sz="1200" baseline="0" dirty="0" smtClean="0">
                <a:solidFill>
                  <a:srgbClr val="0000FF"/>
                </a:solidFill>
                <a:latin typeface="Times New Roman"/>
              </a:rPr>
              <a:t> between convex and concave ITB is observed in the time evolution of ion temperature gradient at the normalized minor radius of 0.58 and 0.71.</a:t>
            </a:r>
          </a:p>
          <a:p>
            <a:r>
              <a:rPr lang="en-US" altLang="ja-JP" sz="1200" baseline="0" dirty="0" smtClean="0">
                <a:solidFill>
                  <a:srgbClr val="0000FF"/>
                </a:solidFill>
                <a:latin typeface="Times New Roman"/>
              </a:rPr>
              <a:t> </a:t>
            </a:r>
            <a:r>
              <a:rPr lang="en-US" altLang="ja-JP" dirty="0" smtClean="0">
                <a:latin typeface="Times New Roman"/>
              </a:rPr>
              <a:t>The "oscillation" between two states clearly shows that the non-locality of heat transport can occur in space and time (as a memory effect).</a:t>
            </a:r>
          </a:p>
          <a:p>
            <a:r>
              <a:rPr lang="en-US" altLang="ja-JP" dirty="0" smtClean="0">
                <a:latin typeface="Times New Roman"/>
              </a:rPr>
              <a:t>This experiment suggest the </a:t>
            </a:r>
            <a:r>
              <a:rPr lang="en-US" altLang="ja-JP" dirty="0" smtClean="0">
                <a:solidFill>
                  <a:srgbClr val="FF0000"/>
                </a:solidFill>
                <a:latin typeface="Times New Roman"/>
                <a:sym typeface="Wingdings"/>
              </a:rPr>
              <a:t>Non-</a:t>
            </a:r>
            <a:r>
              <a:rPr lang="en-US" altLang="ja-JP" dirty="0" err="1" smtClean="0">
                <a:solidFill>
                  <a:srgbClr val="FF0000"/>
                </a:solidFill>
                <a:latin typeface="Times New Roman"/>
                <a:sym typeface="Wingdings"/>
              </a:rPr>
              <a:t>Markovian</a:t>
            </a:r>
            <a:r>
              <a:rPr lang="en-US" altLang="ja-JP" dirty="0" smtClean="0">
                <a:solidFill>
                  <a:srgbClr val="FF0000"/>
                </a:solidFill>
                <a:latin typeface="Times New Roman"/>
                <a:sym typeface="Wingdings"/>
              </a:rPr>
              <a:t> property of transport.</a:t>
            </a:r>
          </a:p>
          <a:p>
            <a:r>
              <a:rPr lang="en-US" altLang="ja-JP" dirty="0" smtClean="0">
                <a:solidFill>
                  <a:srgbClr val="FF0000"/>
                </a:solidFill>
                <a:latin typeface="Times New Roman"/>
                <a:sym typeface="Wingdings"/>
              </a:rPr>
              <a:t>This</a:t>
            </a:r>
            <a:r>
              <a:rPr lang="en-US" altLang="ja-JP" baseline="0" dirty="0" smtClean="0">
                <a:solidFill>
                  <a:srgbClr val="FF0000"/>
                </a:solidFill>
                <a:latin typeface="Times New Roman"/>
                <a:sym typeface="Wingdings"/>
              </a:rPr>
              <a:t> figure shows the change in heat flux during the transition phase between two state.</a:t>
            </a:r>
          </a:p>
          <a:p>
            <a:r>
              <a:rPr lang="en-US" altLang="ja-JP" dirty="0" smtClean="0">
                <a:solidFill>
                  <a:srgbClr val="FF0000"/>
                </a:solidFill>
                <a:latin typeface="Times New Roman"/>
                <a:sym typeface="Wingdings"/>
              </a:rPr>
              <a:t>And the </a:t>
            </a:r>
            <a:r>
              <a:rPr lang="en-US" altLang="ja-JP" dirty="0" smtClean="0">
                <a:latin typeface="Times New Roman"/>
              </a:rPr>
              <a:t>Change in heat flux is  50%</a:t>
            </a:r>
            <a:r>
              <a:rPr lang="en-US" altLang="ja-JP" baseline="0" dirty="0" smtClean="0">
                <a:latin typeface="Times New Roman"/>
              </a:rPr>
              <a:t> which shows that there is a </a:t>
            </a:r>
            <a:r>
              <a:rPr lang="en-US" altLang="ja-JP" dirty="0" smtClean="0">
                <a:solidFill>
                  <a:srgbClr val="FF0000"/>
                </a:solidFill>
                <a:latin typeface="Times New Roman"/>
                <a:sym typeface="Wingdings"/>
              </a:rPr>
              <a:t> significant contribution of non-local transport</a:t>
            </a:r>
            <a:endParaRPr kumimoji="1" lang="ja-JP" altLang="en-US" dirty="0" smtClean="0">
              <a:solidFill>
                <a:srgbClr val="FF0000"/>
              </a:solidFill>
              <a:latin typeface="Times New Roman"/>
            </a:endParaRPr>
          </a:p>
          <a:p>
            <a:endParaRPr lang="en-US" altLang="ja-JP" dirty="0" smtClean="0">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sz="1200" baseline="0" dirty="0" smtClean="0">
              <a:solidFill>
                <a:srgbClr val="0000FF"/>
              </a:solidFill>
              <a:latin typeface="Times New Roman"/>
            </a:endParaRPr>
          </a:p>
          <a:p>
            <a:endParaRPr lang="en-US" altLang="ja-JP" baseline="0" dirty="0" smtClean="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It has</a:t>
            </a:r>
            <a:r>
              <a:rPr lang="en-US" altLang="ja-JP" baseline="0" dirty="0" smtClean="0"/>
              <a:t> been recognized that the violation of local closure appears in the discharge with perturbation.</a:t>
            </a:r>
          </a:p>
          <a:p>
            <a:r>
              <a:rPr lang="en-US" altLang="ja-JP" baseline="0" dirty="0" smtClean="0"/>
              <a:t>Here I will shows two examples by SMBI in HL-2A and pellet injection in LHD.</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a:rPr>
              <a:t>In the steady state plasma, non-local </a:t>
            </a:r>
            <a:r>
              <a:rPr lang="en-US" altLang="ja-JP" sz="1200" dirty="0" smtClean="0">
                <a:latin typeface="Times New Roman"/>
              </a:rPr>
              <a:t>transport contribution can not be identified because of profile resilience (stiffness) </a:t>
            </a:r>
            <a:endParaRPr lang="en-US" altLang="ja-JP" sz="1200" dirty="0" smtClean="0">
              <a:latin typeface="Times New Roman"/>
              <a:sym typeface="Wingdings"/>
            </a:endParaRPr>
          </a:p>
          <a:p>
            <a:r>
              <a:rPr kumimoji="1" lang="en-US" altLang="ja-JP" sz="1200" dirty="0" smtClean="0">
                <a:solidFill>
                  <a:srgbClr val="FF0000"/>
                </a:solidFill>
                <a:latin typeface="Times New Roman"/>
              </a:rPr>
              <a:t>This is time evolution of electron temperature in the discharge with several SMBI.</a:t>
            </a:r>
          </a:p>
          <a:p>
            <a:r>
              <a:rPr kumimoji="1" lang="en-US" altLang="ja-JP" sz="1200" dirty="0" smtClean="0">
                <a:solidFill>
                  <a:srgbClr val="FF0000"/>
                </a:solidFill>
                <a:latin typeface="Times New Roman"/>
              </a:rPr>
              <a:t>The core temperature increases after each SMBI,</a:t>
            </a:r>
          </a:p>
          <a:p>
            <a:r>
              <a:rPr kumimoji="1" lang="en-US" altLang="ja-JP" sz="1200" dirty="0" smtClean="0">
                <a:solidFill>
                  <a:srgbClr val="FF0000"/>
                </a:solidFill>
                <a:latin typeface="Times New Roman"/>
              </a:rPr>
              <a:t>Non-local response (core Te rise by </a:t>
            </a:r>
            <a:r>
              <a:rPr lang="en-US" altLang="ja-JP" sz="1200" dirty="0" smtClean="0">
                <a:solidFill>
                  <a:srgbClr val="FF0000"/>
                </a:solidFill>
                <a:latin typeface="Times New Roman"/>
              </a:rPr>
              <a:t>edge cooling) appears in the plasma with SMBI, TESPEL, Laser blow off in many devices when the density is low enough.</a:t>
            </a:r>
            <a:r>
              <a:rPr lang="en-US" altLang="ja-JP" sz="1200" dirty="0" smtClean="0">
                <a:solidFill>
                  <a:srgbClr val="FF0000"/>
                </a:solidFill>
                <a:latin typeface="Times New Roman"/>
                <a:sym typeface="Wingdings"/>
              </a:rPr>
              <a:t> </a:t>
            </a:r>
          </a:p>
          <a:p>
            <a:r>
              <a:rPr lang="en-US" altLang="ja-JP" sz="1200" dirty="0" smtClean="0">
                <a:solidFill>
                  <a:srgbClr val="FF0000"/>
                </a:solidFill>
                <a:latin typeface="Times New Roman"/>
                <a:sym typeface="Wingdings"/>
              </a:rPr>
              <a:t>(It disappears as the density is increased) </a:t>
            </a:r>
            <a:r>
              <a:rPr lang="en-US" altLang="ja-JP" sz="1200" dirty="0" smtClean="0">
                <a:solidFill>
                  <a:srgbClr val="FF0000"/>
                </a:solidFill>
                <a:latin typeface="Times New Roman"/>
              </a:rPr>
              <a:t> </a:t>
            </a:r>
          </a:p>
          <a:p>
            <a:r>
              <a:rPr kumimoji="1" lang="en-US" altLang="ja-JP" sz="1200" dirty="0" smtClean="0">
                <a:solidFill>
                  <a:srgbClr val="FF0000"/>
                </a:solidFill>
                <a:latin typeface="Times New Roman"/>
              </a:rPr>
              <a:t>The non-local response appears</a:t>
            </a:r>
            <a:r>
              <a:rPr kumimoji="1" lang="en-US" altLang="ja-JP" sz="1200" baseline="0" dirty="0" smtClean="0">
                <a:solidFill>
                  <a:srgbClr val="FF0000"/>
                </a:solidFill>
                <a:latin typeface="Times New Roman"/>
              </a:rPr>
              <a:t> or becomes more visible in the low </a:t>
            </a:r>
            <a:r>
              <a:rPr kumimoji="1" lang="en-US" altLang="ja-JP" sz="1200" baseline="0" dirty="0" err="1" smtClean="0">
                <a:solidFill>
                  <a:srgbClr val="FF0000"/>
                </a:solidFill>
                <a:latin typeface="Times New Roman"/>
              </a:rPr>
              <a:t>collisionality</a:t>
            </a:r>
            <a:r>
              <a:rPr kumimoji="1" lang="en-US" altLang="ja-JP" sz="1200" baseline="0" dirty="0" smtClean="0">
                <a:solidFill>
                  <a:srgbClr val="FF0000"/>
                </a:solidFill>
                <a:latin typeface="Times New Roman"/>
              </a:rPr>
              <a:t> regime.</a:t>
            </a:r>
          </a:p>
          <a:p>
            <a:r>
              <a:rPr kumimoji="1" lang="en-US" altLang="ja-JP" sz="1200" baseline="0" dirty="0" smtClean="0">
                <a:solidFill>
                  <a:srgbClr val="FF0000"/>
                </a:solidFill>
                <a:latin typeface="Times New Roman"/>
              </a:rPr>
              <a:t>It is important to investigate the</a:t>
            </a:r>
            <a:r>
              <a:rPr kumimoji="1" lang="en-US" altLang="ja-JP" sz="1200" dirty="0" smtClean="0">
                <a:solidFill>
                  <a:srgbClr val="FF0000"/>
                </a:solidFill>
                <a:latin typeface="Times New Roman"/>
              </a:rPr>
              <a:t> non-local response </a:t>
            </a:r>
            <a:r>
              <a:rPr kumimoji="1" lang="en-US" altLang="ja-JP" sz="1200" baseline="0" dirty="0" smtClean="0">
                <a:solidFill>
                  <a:srgbClr val="FF0000"/>
                </a:solidFill>
                <a:latin typeface="Times New Roman"/>
              </a:rPr>
              <a:t>in the time evolution of temperature gradient.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0000FF"/>
                </a:solidFill>
                <a:latin typeface="Times New Roman"/>
              </a:rPr>
              <a:t>Here the meta-</a:t>
            </a:r>
            <a:r>
              <a:rPr lang="en-US" altLang="ja-JP" sz="1200" dirty="0" smtClean="0">
                <a:solidFill>
                  <a:srgbClr val="0000FF"/>
                </a:solidFill>
                <a:latin typeface="Times New Roman"/>
              </a:rPr>
              <a:t>stable state in transport is observed in the temperature gradient after the perturbation.</a:t>
            </a:r>
            <a:r>
              <a:rPr lang="en-US" altLang="ja-JP" sz="1200" dirty="0" smtClean="0">
                <a:solidFill>
                  <a:srgbClr val="0000FF"/>
                </a:solidFill>
                <a:latin typeface="Times New Roman"/>
                <a:sym typeface="Wingdings"/>
              </a:rPr>
              <a:t> </a:t>
            </a:r>
            <a:r>
              <a:rPr lang="en-US" altLang="ja-JP" sz="1200" dirty="0" smtClean="0">
                <a:solidFill>
                  <a:srgbClr val="0000FF"/>
                </a:solidFill>
                <a:latin typeface="Times New Roman"/>
              </a:rPr>
              <a:t> </a:t>
            </a:r>
            <a:endParaRPr kumimoji="1" lang="ja-JP" altLang="en-US" sz="1200" dirty="0" smtClean="0">
              <a:solidFill>
                <a:srgbClr val="0000FF"/>
              </a:solidFill>
              <a:latin typeface="Times New Roman"/>
            </a:endParaRPr>
          </a:p>
          <a:p>
            <a:endParaRPr kumimoji="1" lang="en-US" altLang="ja-JP" sz="1200" baseline="0" dirty="0" smtClean="0">
              <a:solidFill>
                <a:srgbClr val="FF0000"/>
              </a:solidFill>
              <a:latin typeface="Times New Roman"/>
            </a:endParaRPr>
          </a:p>
          <a:p>
            <a:endParaRPr kumimoji="1" lang="ja-JP" altLang="en-US" sz="1200" dirty="0" smtClean="0">
              <a:solidFill>
                <a:srgbClr val="FF0000"/>
              </a:solidFill>
              <a:latin typeface="Times New Roman"/>
            </a:endParaRPr>
          </a:p>
          <a:p>
            <a:r>
              <a:rPr lang="en-US" altLang="ja-JP" baseline="0" dirty="0" smtClean="0"/>
              <a:t> </a:t>
            </a:r>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 existence</a:t>
            </a:r>
            <a:r>
              <a:rPr lang="en-US" altLang="ja-JP" baseline="0" dirty="0" smtClean="0"/>
              <a:t> of meta-state becomes more significant in the probability distribution function of displacement of temperature gradient from the steady state value.</a:t>
            </a:r>
          </a:p>
          <a:p>
            <a:r>
              <a:rPr lang="en-US" altLang="ja-JP" baseline="0" dirty="0" smtClean="0"/>
              <a:t>Here the transport potential S is defines with PDF of temperature gradient displacement with this formula.</a:t>
            </a:r>
          </a:p>
          <a:p>
            <a:r>
              <a:rPr lang="en-US" altLang="ja-JP" baseline="0" dirty="0" smtClean="0"/>
              <a:t>This the contour map of time period for the given temperature gradients  as a function of minor radius and magnitude of displacement of temperature gradient.</a:t>
            </a:r>
          </a:p>
          <a:p>
            <a:r>
              <a:rPr lang="en-US" altLang="ja-JP" baseline="0" dirty="0" smtClean="0"/>
              <a:t>The positive value represent increase of temperature gradient during non-local temperature rise.</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latin typeface="Times New Roman"/>
              </a:rPr>
              <a:t>PDF </a:t>
            </a:r>
            <a:r>
              <a:rPr lang="en-US" altLang="ja-JP" sz="1200" dirty="0" smtClean="0">
                <a:solidFill>
                  <a:srgbClr val="FF0000"/>
                </a:solidFill>
                <a:latin typeface="Times New Roman"/>
              </a:rPr>
              <a:t>and transport potential </a:t>
            </a:r>
            <a:r>
              <a:rPr kumimoji="1" lang="en-US" altLang="ja-JP" sz="1200" dirty="0" smtClean="0">
                <a:solidFill>
                  <a:srgbClr val="FF0000"/>
                </a:solidFill>
                <a:latin typeface="Times New Roman"/>
              </a:rPr>
              <a:t>show the existence of </a:t>
            </a:r>
            <a:r>
              <a:rPr lang="en-US" altLang="ja-JP" sz="1200" dirty="0" smtClean="0">
                <a:solidFill>
                  <a:srgbClr val="FF0000"/>
                </a:solidFill>
                <a:latin typeface="Times New Roman"/>
              </a:rPr>
              <a:t>meta-stable transport state at the edge of normalized minor radius of 0.65  in the non-local response.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latin typeface="Times New Roman"/>
                <a:sym typeface="Wingdings"/>
              </a:rPr>
              <a:t>This is the clear evidence of violation of local closure (heat flux is</a:t>
            </a:r>
            <a:r>
              <a:rPr lang="en-US" altLang="ja-JP" sz="1200" baseline="0" dirty="0" smtClean="0">
                <a:solidFill>
                  <a:srgbClr val="FF0000"/>
                </a:solidFill>
                <a:latin typeface="Times New Roman"/>
                <a:sym typeface="Wingdings"/>
              </a:rPr>
              <a:t> </a:t>
            </a:r>
            <a:r>
              <a:rPr lang="en-US" altLang="ja-JP" sz="1200" dirty="0" smtClean="0">
                <a:solidFill>
                  <a:srgbClr val="FF0000"/>
                </a:solidFill>
                <a:latin typeface="Times New Roman"/>
                <a:sym typeface="Wingdings"/>
              </a:rPr>
              <a:t>not determined by local ∇T</a:t>
            </a:r>
            <a:r>
              <a:rPr lang="ja-JP" altLang="en-US" sz="1200" dirty="0" smtClean="0">
                <a:solidFill>
                  <a:srgbClr val="FF0000"/>
                </a:solidFill>
                <a:latin typeface="Times New Roman"/>
                <a:sym typeface="Wingdings"/>
              </a:rPr>
              <a:t>）</a:t>
            </a:r>
            <a:r>
              <a:rPr lang="en-US" altLang="ja-JP" sz="1200" dirty="0" smtClean="0">
                <a:solidFill>
                  <a:srgbClr val="FF0000"/>
                </a:solidFill>
                <a:latin typeface="Times New Roman"/>
                <a:sym typeface="Wingdings"/>
              </a:rPr>
              <a:t>.</a:t>
            </a:r>
            <a:endParaRPr kumimoji="1" lang="ja-JP" altLang="en-US" sz="1200" dirty="0" smtClean="0">
              <a:solidFill>
                <a:srgbClr val="FF0000"/>
              </a:solidFill>
              <a:latin typeface="Times New Roman"/>
            </a:endParaRPr>
          </a:p>
          <a:p>
            <a:endParaRPr lang="en-US" altLang="ja-JP" baseline="0" dirty="0" smtClean="0"/>
          </a:p>
          <a:p>
            <a:endParaRPr lang="en-US" altLang="ja-JP" baseline="0" dirty="0" smtClean="0"/>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view graph shows the </a:t>
            </a:r>
            <a:r>
              <a:rPr lang="en-US" altLang="ja-JP" sz="1200" dirty="0" smtClean="0">
                <a:latin typeface="Times New Roman"/>
                <a:cs typeface="Times New Roman" charset="0"/>
              </a:rPr>
              <a:t>Interference between energy and momentum flux observed</a:t>
            </a:r>
            <a:r>
              <a:rPr lang="en-US" altLang="ja-JP" sz="1200" baseline="0" dirty="0" smtClean="0">
                <a:latin typeface="Times New Roman"/>
                <a:cs typeface="Times New Roman" charset="0"/>
              </a:rPr>
              <a:t> in </a:t>
            </a:r>
            <a:r>
              <a:rPr lang="en-US" altLang="ja-JP" sz="1200" baseline="0" dirty="0" err="1" smtClean="0">
                <a:latin typeface="Times New Roman"/>
                <a:cs typeface="Times New Roman" charset="0"/>
              </a:rPr>
              <a:t>Alcator</a:t>
            </a:r>
            <a:r>
              <a:rPr lang="en-US" altLang="ja-JP" sz="1200" baseline="0" dirty="0" smtClean="0">
                <a:latin typeface="Times New Roman"/>
                <a:cs typeface="Times New Roman" charset="0"/>
              </a:rPr>
              <a:t> C-mod.</a:t>
            </a:r>
          </a:p>
          <a:p>
            <a:r>
              <a:rPr lang="en-US" altLang="ja-JP" sz="1200" baseline="0" dirty="0" smtClean="0">
                <a:latin typeface="Times New Roman"/>
                <a:cs typeface="Times New Roman" charset="0"/>
              </a:rPr>
              <a:t>When the density and </a:t>
            </a:r>
            <a:r>
              <a:rPr lang="en-US" altLang="ja-JP" sz="1200" baseline="0" dirty="0" err="1" smtClean="0">
                <a:latin typeface="Times New Roman"/>
                <a:cs typeface="Times New Roman" charset="0"/>
              </a:rPr>
              <a:t>collisionality</a:t>
            </a:r>
            <a:r>
              <a:rPr lang="en-US" altLang="ja-JP" sz="1200" baseline="0" dirty="0" smtClean="0">
                <a:latin typeface="Times New Roman"/>
                <a:cs typeface="Times New Roman" charset="0"/>
              </a:rPr>
              <a:t> is low and the plasma is in the linear </a:t>
            </a:r>
            <a:r>
              <a:rPr lang="en-US" altLang="ja-JP" sz="1200" baseline="0" dirty="0" err="1" smtClean="0">
                <a:latin typeface="Times New Roman"/>
                <a:cs typeface="Times New Roman" charset="0"/>
              </a:rPr>
              <a:t>ohmic</a:t>
            </a:r>
            <a:r>
              <a:rPr lang="en-US" altLang="ja-JP" sz="1200" baseline="0" dirty="0" smtClean="0">
                <a:latin typeface="Times New Roman"/>
                <a:cs typeface="Times New Roman" charset="0"/>
              </a:rPr>
              <a:t> confinement (LOC) </a:t>
            </a:r>
          </a:p>
          <a:p>
            <a:r>
              <a:rPr kumimoji="1" lang="en-US" altLang="ja-JP" dirty="0" smtClean="0">
                <a:solidFill>
                  <a:srgbClr val="FF0000"/>
                </a:solidFill>
                <a:latin typeface="Times New Roman"/>
              </a:rPr>
              <a:t>non-local response</a:t>
            </a:r>
            <a:r>
              <a:rPr kumimoji="1" lang="en-US" altLang="ja-JP" baseline="0" dirty="0" smtClean="0">
                <a:solidFill>
                  <a:srgbClr val="FF0000"/>
                </a:solidFill>
                <a:latin typeface="Times New Roman"/>
              </a:rPr>
              <a:t> is observed as core temperature rise associated wit the edge cooling by laser blow off and the intrinsic rotation is co-direction.</a:t>
            </a:r>
          </a:p>
          <a:p>
            <a:r>
              <a:rPr kumimoji="1" lang="en-US" altLang="ja-JP" baseline="0" dirty="0" smtClean="0">
                <a:solidFill>
                  <a:srgbClr val="FF0000"/>
                </a:solidFill>
                <a:latin typeface="Times New Roman"/>
              </a:rPr>
              <a:t>However at the higher density the in the regime of </a:t>
            </a:r>
            <a:r>
              <a:rPr kumimoji="1" lang="en-US" altLang="ja-JP" dirty="0" smtClean="0">
                <a:solidFill>
                  <a:srgbClr val="FF0000"/>
                </a:solidFill>
                <a:latin typeface="Times New Roman"/>
              </a:rPr>
              <a:t> </a:t>
            </a:r>
            <a:r>
              <a:rPr kumimoji="1" lang="en-US" altLang="ja-JP" dirty="0" smtClean="0">
                <a:solidFill>
                  <a:srgbClr val="008000"/>
                </a:solidFill>
                <a:latin typeface="Times New Roman"/>
              </a:rPr>
              <a:t>s</a:t>
            </a:r>
            <a:r>
              <a:rPr lang="en-US" altLang="ja-JP" dirty="0" smtClean="0">
                <a:solidFill>
                  <a:srgbClr val="008000"/>
                </a:solidFill>
                <a:latin typeface="Times New Roman"/>
              </a:rPr>
              <a:t>aturated </a:t>
            </a:r>
            <a:r>
              <a:rPr lang="en-US" altLang="ja-JP" dirty="0" err="1" smtClean="0">
                <a:solidFill>
                  <a:srgbClr val="008000"/>
                </a:solidFill>
                <a:latin typeface="Times New Roman"/>
              </a:rPr>
              <a:t>ohmic</a:t>
            </a:r>
            <a:r>
              <a:rPr lang="en-US" altLang="ja-JP" dirty="0" smtClean="0">
                <a:solidFill>
                  <a:srgbClr val="008000"/>
                </a:solidFill>
                <a:latin typeface="Times New Roman"/>
              </a:rPr>
              <a:t> confinement (SOC) there is no temperature rise and temperature drops as </a:t>
            </a:r>
          </a:p>
          <a:p>
            <a:r>
              <a:rPr lang="en-US" altLang="ja-JP" dirty="0" smtClean="0">
                <a:solidFill>
                  <a:srgbClr val="008000"/>
                </a:solidFill>
                <a:latin typeface="Times New Roman"/>
              </a:rPr>
              <a:t>a</a:t>
            </a:r>
            <a:r>
              <a:rPr lang="en-US" altLang="ja-JP" baseline="0" dirty="0" smtClean="0">
                <a:solidFill>
                  <a:srgbClr val="008000"/>
                </a:solidFill>
                <a:latin typeface="Times New Roman"/>
              </a:rPr>
              <a:t> </a:t>
            </a:r>
            <a:r>
              <a:rPr lang="en-US" altLang="ja-JP" dirty="0" smtClean="0">
                <a:solidFill>
                  <a:srgbClr val="008000"/>
                </a:solidFill>
                <a:latin typeface="Times New Roman"/>
              </a:rPr>
              <a:t>diffusive transport response and the intrinsic rotation is counter-direction.</a:t>
            </a:r>
          </a:p>
          <a:p>
            <a:r>
              <a:rPr lang="en-US" altLang="ja-JP" dirty="0" smtClean="0">
                <a:solidFill>
                  <a:srgbClr val="008000"/>
                </a:solidFill>
                <a:latin typeface="Times New Roman"/>
              </a:rPr>
              <a:t>This </a:t>
            </a:r>
            <a:r>
              <a:rPr lang="en-US" altLang="ja-JP" baseline="0" dirty="0" smtClean="0">
                <a:solidFill>
                  <a:srgbClr val="008000"/>
                </a:solidFill>
                <a:latin typeface="Times New Roman"/>
              </a:rPr>
              <a:t> is the very important experimental results that shows the clear interference between non-local heat and non-diffusive momentum transport </a:t>
            </a:r>
            <a:r>
              <a:rPr lang="en-US" altLang="ja-JP" baseline="0" dirty="0" smtClean="0">
                <a:solidFill>
                  <a:schemeClr val="tx1"/>
                </a:solidFill>
                <a:latin typeface="+mn-lt"/>
              </a:rPr>
              <a:t>and</a:t>
            </a:r>
            <a:r>
              <a:rPr lang="en-US" altLang="ja-JP" baseline="0" dirty="0" smtClean="0">
                <a:solidFill>
                  <a:srgbClr val="008000"/>
                </a:solidFill>
                <a:latin typeface="Times New Roman"/>
              </a:rPr>
              <a:t> </a:t>
            </a:r>
            <a:r>
              <a:rPr lang="en-US" altLang="ja-JP" baseline="0" dirty="0" smtClean="0">
                <a:solidFill>
                  <a:schemeClr val="tx1"/>
                </a:solidFill>
                <a:latin typeface="+mn-lt"/>
              </a:rPr>
              <a:t>they are very sensitive to confinement regime where the dominant turbulence switches one to other.</a:t>
            </a:r>
            <a:endParaRPr lang="en-US" altLang="ja-JP" baseline="0" dirty="0" smtClean="0">
              <a:solidFill>
                <a:srgbClr val="008000"/>
              </a:solidFill>
              <a:latin typeface="Times New Roman"/>
            </a:endParaRPr>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Since the </a:t>
            </a:r>
            <a:r>
              <a:rPr lang="en-US" altLang="ja-JP" dirty="0" err="1" smtClean="0"/>
              <a:t>mezo-scal</a:t>
            </a:r>
            <a:r>
              <a:rPr lang="en-US" altLang="ja-JP" dirty="0" smtClean="0"/>
              <a:t> and macro-scale turbulence is one of the candidate</a:t>
            </a:r>
            <a:r>
              <a:rPr lang="en-US" altLang="ja-JP" baseline="0" dirty="0" smtClean="0"/>
              <a:t> to connect the transport in the different location such as core and edge,</a:t>
            </a:r>
          </a:p>
          <a:p>
            <a:r>
              <a:rPr lang="en-US" altLang="ja-JP" baseline="0" dirty="0" smtClean="0"/>
              <a:t>It is important to investigate the existence of </a:t>
            </a:r>
            <a:r>
              <a:rPr lang="en-US" altLang="ja-JP" dirty="0" smtClean="0"/>
              <a:t>macro-scale turbulence with</a:t>
            </a:r>
            <a:r>
              <a:rPr lang="en-US" altLang="ja-JP" baseline="0" dirty="0" smtClean="0"/>
              <a:t> long range correlations.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a:rPr>
              <a:t>Temperature fluctuation with long radial correlation has been measured with</a:t>
            </a:r>
            <a:r>
              <a:rPr lang="en-US" altLang="ja-JP" sz="1200" baseline="0" dirty="0" smtClean="0">
                <a:latin typeface="Times New Roman"/>
              </a:rPr>
              <a:t> ECE in LHD.</a:t>
            </a:r>
            <a:r>
              <a:rPr kumimoji="1" lang="en-US" altLang="ja-JP" sz="1200" dirty="0" smtClean="0">
                <a:solidFill>
                  <a:srgbClr val="FF0000"/>
                </a:solidFill>
                <a:latin typeface="Times New Roman"/>
              </a:rPr>
              <a:t>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latin typeface="Times New Roman"/>
              </a:rPr>
              <a:t>Cross-power spectrum between two adjacent channels of temperature fluctuation shows peak at 2.5 kHz.</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latin typeface="Times New Roman"/>
              </a:rPr>
              <a:t>One can reconstruct</a:t>
            </a:r>
            <a:r>
              <a:rPr kumimoji="1" lang="en-US" altLang="ja-JP" sz="1200" baseline="0" dirty="0" smtClean="0">
                <a:solidFill>
                  <a:srgbClr val="FF0000"/>
                </a:solidFill>
                <a:latin typeface="Times New Roman"/>
              </a:rPr>
              <a:t> the fluctuation image by assuming the fluctuation pattern is rotation with the </a:t>
            </a:r>
            <a:r>
              <a:rPr kumimoji="1" lang="en-US" altLang="ja-JP" sz="1200" baseline="0" dirty="0" err="1" smtClean="0">
                <a:solidFill>
                  <a:srgbClr val="FF0000"/>
                </a:solidFill>
                <a:latin typeface="Times New Roman"/>
              </a:rPr>
              <a:t>ExB</a:t>
            </a:r>
            <a:r>
              <a:rPr kumimoji="1" lang="en-US" altLang="ja-JP" sz="1200" baseline="0" dirty="0" smtClean="0">
                <a:solidFill>
                  <a:srgbClr val="FF0000"/>
                </a:solidFill>
                <a:latin typeface="Times New Roman"/>
              </a:rPr>
              <a:t> rotations.</a:t>
            </a:r>
          </a:p>
          <a:p>
            <a:r>
              <a:rPr kumimoji="1" lang="en-US" altLang="ja-JP" sz="1200" dirty="0" smtClean="0">
                <a:solidFill>
                  <a:srgbClr val="0000FF"/>
                </a:solidFill>
                <a:latin typeface="Times New Roman"/>
              </a:rPr>
              <a:t>The spiral structure reconstructed has a long range correlation  both in the </a:t>
            </a:r>
            <a:r>
              <a:rPr kumimoji="1" lang="en-US" altLang="ja-JP" sz="1200" dirty="0" err="1" smtClean="0">
                <a:solidFill>
                  <a:srgbClr val="0000FF"/>
                </a:solidFill>
                <a:latin typeface="Times New Roman"/>
              </a:rPr>
              <a:t>poloidal</a:t>
            </a:r>
            <a:r>
              <a:rPr kumimoji="1" lang="en-US" altLang="ja-JP" sz="1200" dirty="0" smtClean="0">
                <a:solidFill>
                  <a:srgbClr val="0000FF"/>
                </a:solidFill>
                <a:latin typeface="Times New Roman"/>
              </a:rPr>
              <a:t> and radial direction  </a:t>
            </a:r>
            <a:endParaRPr kumimoji="1" lang="ja-JP" altLang="en-US" sz="1200" dirty="0" smtClean="0">
              <a:solidFill>
                <a:srgbClr val="0000FF"/>
              </a:solidFill>
              <a:latin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660066"/>
                </a:solidFill>
                <a:latin typeface="Times New Roman"/>
              </a:rPr>
              <a:t>Fluctuation with long range correlation  is a candidate of “agent” to couple the micro-scale between the different radii separated (core and edge)</a:t>
            </a:r>
            <a:endParaRPr kumimoji="1" lang="ja-JP" altLang="en-US" sz="1200" dirty="0" smtClean="0">
              <a:solidFill>
                <a:srgbClr val="660066"/>
              </a:solidFill>
              <a:latin typeface="Times New Roman"/>
            </a:endParaRPr>
          </a:p>
          <a:p>
            <a:endParaRPr lang="ja-JP" altLang="en-US" dirty="0"/>
          </a:p>
        </p:txBody>
      </p:sp>
      <p:sp>
        <p:nvSpPr>
          <p:cNvPr id="4" name="スライド番号プレースホルダ 3"/>
          <p:cNvSpPr>
            <a:spLocks noGrp="1"/>
          </p:cNvSpPr>
          <p:nvPr>
            <p:ph type="sldNum" sz="quarter" idx="10"/>
          </p:nvPr>
        </p:nvSpPr>
        <p:spPr/>
        <p:txBody>
          <a:bodyPr/>
          <a:lstStyle/>
          <a:p>
            <a:fld id="{A1956E04-CC36-0541-8880-67897B28E6A7}"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758A05FC-1463-DC40-AA7B-375A008C2D5F}" type="datetimeFigureOut">
              <a:rPr lang="ja-JP" altLang="en-US" smtClean="0"/>
              <a:pPr/>
              <a:t>12.10.9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E89C570-ADF1-A641-B189-FE12C66A2B6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A05FC-1463-DC40-AA7B-375A008C2D5F}" type="datetimeFigureOut">
              <a:rPr lang="ja-JP" altLang="en-US" smtClean="0"/>
              <a:pPr/>
              <a:t>12.10.9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9C570-ADF1-A641-B189-FE12C66A2B6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 TargetMode="External"/><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Word_97_-_2004___5.doc"/><Relationship Id="rId5" Type="http://schemas.openxmlformats.org/officeDocument/2006/relationships/oleObject" Target="../embeddings/Microsoft_Word_97_-_2004___6.doc"/><Relationship Id="rId6" Type="http://schemas.openxmlformats.org/officeDocument/2006/relationships/image" Target="../media/image29.png"/><Relationship Id="rId7" Type="http://schemas.openxmlformats.org/officeDocument/2006/relationships/oleObject" Target="../embeddings/Microsoft___7.bin"/><Relationship Id="rId8" Type="http://schemas.openxmlformats.org/officeDocument/2006/relationships/oleObject" Target="../embeddings/Microsoft___8.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__1.bin"/><Relationship Id="rId5" Type="http://schemas.openxmlformats.org/officeDocument/2006/relationships/oleObject" Target="../embeddings/Microsoft___2.bin"/><Relationship Id="rId6" Type="http://schemas.openxmlformats.org/officeDocument/2006/relationships/image" Target="../media/image5.emf"/><Relationship Id="rId7" Type="http://schemas.openxmlformats.org/officeDocument/2006/relationships/oleObject" Target="../embeddings/Microsoft___3.bin"/><Relationship Id="rId8" Type="http://schemas.openxmlformats.org/officeDocument/2006/relationships/oleObject" Target="../embeddings/Microsoft___4.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1015" y="105173"/>
            <a:ext cx="8569811" cy="850850"/>
          </a:xfrm>
        </p:spPr>
        <p:txBody>
          <a:bodyPr>
            <a:noAutofit/>
          </a:bodyPr>
          <a:lstStyle/>
          <a:p>
            <a:r>
              <a:rPr lang="en-US" sz="3200" b="1" dirty="0" smtClean="0">
                <a:latin typeface="Times New Roman"/>
              </a:rPr>
              <a:t>Towards an Emerging Understanding of Nonlocal Transport</a:t>
            </a:r>
            <a:endParaRPr lang="ja-JP" altLang="en-US" sz="3200" dirty="0">
              <a:latin typeface="Times New Roman"/>
            </a:endParaRPr>
          </a:p>
        </p:txBody>
      </p:sp>
      <p:sp>
        <p:nvSpPr>
          <p:cNvPr id="15363" name="Rectangle 3"/>
          <p:cNvSpPr>
            <a:spLocks noGrp="1" noChangeArrowheads="1"/>
          </p:cNvSpPr>
          <p:nvPr>
            <p:ph type="subTitle" idx="1"/>
          </p:nvPr>
        </p:nvSpPr>
        <p:spPr>
          <a:xfrm>
            <a:off x="0" y="1186397"/>
            <a:ext cx="9143999" cy="5612253"/>
          </a:xfrm>
          <a:noFill/>
          <a:ln>
            <a:solidFill>
              <a:schemeClr val="bg1"/>
            </a:solidFill>
          </a:ln>
        </p:spPr>
        <p:txBody>
          <a:bodyPr>
            <a:noAutofit/>
          </a:bodyPr>
          <a:lstStyle/>
          <a:p>
            <a:r>
              <a:rPr lang="en-US" sz="2000" dirty="0" smtClean="0">
                <a:solidFill>
                  <a:schemeClr val="tx1"/>
                </a:solidFill>
                <a:latin typeface="Times New Roman"/>
              </a:rPr>
              <a:t>K.Ida</a:t>
            </a:r>
            <a:r>
              <a:rPr lang="en-US" sz="2000" baseline="30000" dirty="0" smtClean="0">
                <a:solidFill>
                  <a:schemeClr val="tx1"/>
                </a:solidFill>
                <a:latin typeface="Times New Roman"/>
              </a:rPr>
              <a:t>1)</a:t>
            </a:r>
            <a:r>
              <a:rPr lang="en-US" sz="2000" dirty="0" smtClean="0">
                <a:solidFill>
                  <a:schemeClr val="tx1"/>
                </a:solidFill>
                <a:latin typeface="Times New Roman"/>
              </a:rPr>
              <a:t>, Z.Shi</a:t>
            </a:r>
            <a:r>
              <a:rPr lang="en-US" sz="2000" baseline="30000" dirty="0" smtClean="0">
                <a:solidFill>
                  <a:schemeClr val="tx1"/>
                </a:solidFill>
                <a:latin typeface="Times New Roman"/>
              </a:rPr>
              <a:t>2)</a:t>
            </a:r>
            <a:r>
              <a:rPr lang="en-US" sz="2000" dirty="0" smtClean="0">
                <a:solidFill>
                  <a:schemeClr val="tx1"/>
                </a:solidFill>
                <a:latin typeface="Times New Roman"/>
              </a:rPr>
              <a:t>, H.J.Sun</a:t>
            </a:r>
            <a:r>
              <a:rPr lang="en-US" sz="2000" baseline="30000" dirty="0" smtClean="0">
                <a:solidFill>
                  <a:schemeClr val="tx1"/>
                </a:solidFill>
                <a:latin typeface="Times New Roman"/>
              </a:rPr>
              <a:t>2,3)</a:t>
            </a:r>
            <a:r>
              <a:rPr lang="en-US" sz="2000" dirty="0" smtClean="0">
                <a:solidFill>
                  <a:schemeClr val="tx1"/>
                </a:solidFill>
                <a:latin typeface="Times New Roman"/>
              </a:rPr>
              <a:t>, S.Inagaki</a:t>
            </a:r>
            <a:r>
              <a:rPr lang="en-US" sz="2000" baseline="30000" dirty="0" smtClean="0">
                <a:solidFill>
                  <a:schemeClr val="tx1"/>
                </a:solidFill>
                <a:latin typeface="Times New Roman"/>
              </a:rPr>
              <a:t>4)</a:t>
            </a:r>
            <a:r>
              <a:rPr lang="en-US" sz="2000" dirty="0" smtClean="0">
                <a:solidFill>
                  <a:schemeClr val="tx1"/>
                </a:solidFill>
                <a:latin typeface="Times New Roman"/>
              </a:rPr>
              <a:t>, K.Kamiya</a:t>
            </a:r>
            <a:r>
              <a:rPr lang="en-US" sz="2000" baseline="30000" dirty="0" smtClean="0">
                <a:solidFill>
                  <a:schemeClr val="tx1"/>
                </a:solidFill>
                <a:latin typeface="Times New Roman"/>
              </a:rPr>
              <a:t>5)</a:t>
            </a:r>
            <a:r>
              <a:rPr lang="en-US" sz="2000" dirty="0" smtClean="0">
                <a:solidFill>
                  <a:schemeClr val="tx1"/>
                </a:solidFill>
                <a:latin typeface="Times New Roman"/>
              </a:rPr>
              <a:t>, J.Rice</a:t>
            </a:r>
            <a:r>
              <a:rPr lang="en-US" sz="2000" baseline="30000" dirty="0" smtClean="0">
                <a:solidFill>
                  <a:schemeClr val="tx1"/>
                </a:solidFill>
                <a:latin typeface="Times New Roman"/>
              </a:rPr>
              <a:t>6)</a:t>
            </a:r>
            <a:r>
              <a:rPr lang="en-US" sz="2000" dirty="0" smtClean="0">
                <a:solidFill>
                  <a:schemeClr val="tx1"/>
                </a:solidFill>
                <a:latin typeface="Times New Roman"/>
              </a:rPr>
              <a:t>, N.Tamura</a:t>
            </a:r>
            <a:r>
              <a:rPr lang="en-US" sz="2000" baseline="30000" dirty="0" smtClean="0">
                <a:solidFill>
                  <a:schemeClr val="tx1"/>
                </a:solidFill>
                <a:latin typeface="Times New Roman"/>
              </a:rPr>
              <a:t>1)</a:t>
            </a:r>
            <a:r>
              <a:rPr lang="en-US" sz="2000" dirty="0" smtClean="0">
                <a:solidFill>
                  <a:schemeClr val="tx1"/>
                </a:solidFill>
                <a:latin typeface="Times New Roman"/>
              </a:rPr>
              <a:t>, P.H.Diamond</a:t>
            </a:r>
            <a:r>
              <a:rPr lang="en-US" sz="2000" baseline="30000" dirty="0" smtClean="0">
                <a:solidFill>
                  <a:schemeClr val="tx1"/>
                </a:solidFill>
                <a:latin typeface="Times New Roman"/>
              </a:rPr>
              <a:t>3)</a:t>
            </a:r>
            <a:r>
              <a:rPr lang="en-US" sz="2000" dirty="0" smtClean="0">
                <a:solidFill>
                  <a:schemeClr val="tx1"/>
                </a:solidFill>
                <a:latin typeface="Times New Roman"/>
              </a:rPr>
              <a:t>, T.Estrada</a:t>
            </a:r>
            <a:r>
              <a:rPr lang="en-US" sz="2000" baseline="30000" dirty="0" smtClean="0">
                <a:solidFill>
                  <a:schemeClr val="tx1"/>
                </a:solidFill>
                <a:latin typeface="Times New Roman"/>
              </a:rPr>
              <a:t>7)</a:t>
            </a:r>
            <a:r>
              <a:rPr lang="en-US" sz="2000" dirty="0" smtClean="0">
                <a:solidFill>
                  <a:schemeClr val="tx1"/>
                </a:solidFill>
                <a:latin typeface="Times New Roman"/>
              </a:rPr>
              <a:t>, C.Hidalgo</a:t>
            </a:r>
            <a:r>
              <a:rPr lang="en-US" sz="2000" baseline="30000" dirty="0" smtClean="0">
                <a:solidFill>
                  <a:schemeClr val="tx1"/>
                </a:solidFill>
                <a:latin typeface="Times New Roman"/>
              </a:rPr>
              <a:t>7)</a:t>
            </a:r>
            <a:r>
              <a:rPr lang="en-US" sz="2000" dirty="0" smtClean="0">
                <a:solidFill>
                  <a:schemeClr val="tx1"/>
                </a:solidFill>
                <a:latin typeface="Times New Roman"/>
              </a:rPr>
              <a:t>, X.L.Zou</a:t>
            </a:r>
            <a:r>
              <a:rPr lang="en-US" sz="2000" baseline="30000" dirty="0" smtClean="0">
                <a:solidFill>
                  <a:schemeClr val="tx1"/>
                </a:solidFill>
                <a:latin typeface="Times New Roman"/>
              </a:rPr>
              <a:t>8)</a:t>
            </a:r>
            <a:r>
              <a:rPr lang="en-US" sz="2000" dirty="0" smtClean="0">
                <a:solidFill>
                  <a:schemeClr val="tx1"/>
                </a:solidFill>
                <a:latin typeface="Times New Roman"/>
              </a:rPr>
              <a:t>, G.Dif-Pradalier</a:t>
            </a:r>
            <a:r>
              <a:rPr lang="en-US" sz="2000" baseline="30000" dirty="0" smtClean="0">
                <a:solidFill>
                  <a:schemeClr val="tx1"/>
                </a:solidFill>
                <a:latin typeface="Times New Roman"/>
              </a:rPr>
              <a:t>8)</a:t>
            </a:r>
            <a:r>
              <a:rPr lang="en-US" sz="2000" dirty="0" smtClean="0">
                <a:solidFill>
                  <a:schemeClr val="tx1"/>
                </a:solidFill>
                <a:latin typeface="Times New Roman"/>
              </a:rPr>
              <a:t>, T.S.Hahm</a:t>
            </a:r>
            <a:r>
              <a:rPr lang="en-US" sz="2000" baseline="30000" dirty="0" smtClean="0">
                <a:solidFill>
                  <a:schemeClr val="tx1"/>
                </a:solidFill>
                <a:latin typeface="Times New Roman"/>
              </a:rPr>
              <a:t>9)</a:t>
            </a:r>
            <a:r>
              <a:rPr lang="en-US" sz="2000" dirty="0" smtClean="0">
                <a:solidFill>
                  <a:schemeClr val="tx1"/>
                </a:solidFill>
                <a:latin typeface="Times New Roman"/>
              </a:rPr>
              <a:t>, U.Stroth</a:t>
            </a:r>
            <a:r>
              <a:rPr lang="en-US" sz="2000" baseline="30000" dirty="0" smtClean="0">
                <a:solidFill>
                  <a:schemeClr val="tx1"/>
                </a:solidFill>
                <a:latin typeface="Times New Roman"/>
              </a:rPr>
              <a:t>10)</a:t>
            </a:r>
            <a:r>
              <a:rPr lang="en-US" sz="2000" dirty="0" smtClean="0">
                <a:solidFill>
                  <a:schemeClr val="tx1"/>
                </a:solidFill>
                <a:latin typeface="Times New Roman"/>
              </a:rPr>
              <a:t>, A.Field</a:t>
            </a:r>
            <a:r>
              <a:rPr lang="en-US" sz="2000" baseline="30000" dirty="0" smtClean="0">
                <a:solidFill>
                  <a:schemeClr val="tx1"/>
                </a:solidFill>
                <a:latin typeface="Times New Roman"/>
              </a:rPr>
              <a:t>11)</a:t>
            </a:r>
            <a:r>
              <a:rPr lang="en-US" sz="2000" dirty="0" smtClean="0">
                <a:solidFill>
                  <a:schemeClr val="tx1"/>
                </a:solidFill>
                <a:latin typeface="Times New Roman"/>
              </a:rPr>
              <a:t>, K.Itoh</a:t>
            </a:r>
            <a:r>
              <a:rPr lang="en-US" sz="2000" baseline="30000" dirty="0" smtClean="0">
                <a:solidFill>
                  <a:schemeClr val="tx1"/>
                </a:solidFill>
                <a:latin typeface="Times New Roman"/>
              </a:rPr>
              <a:t>1)</a:t>
            </a:r>
            <a:r>
              <a:rPr lang="en-US" sz="2000" dirty="0" smtClean="0">
                <a:solidFill>
                  <a:schemeClr val="tx1"/>
                </a:solidFill>
                <a:latin typeface="Times New Roman"/>
              </a:rPr>
              <a:t>, X.T.Ding</a:t>
            </a:r>
            <a:r>
              <a:rPr lang="en-US" sz="2000" baseline="30000" dirty="0" smtClean="0">
                <a:solidFill>
                  <a:schemeClr val="tx1"/>
                </a:solidFill>
                <a:latin typeface="Times New Roman"/>
              </a:rPr>
              <a:t>2)</a:t>
            </a:r>
            <a:r>
              <a:rPr lang="en-US" sz="2000" dirty="0" smtClean="0">
                <a:solidFill>
                  <a:schemeClr val="tx1"/>
                </a:solidFill>
                <a:latin typeface="Times New Roman"/>
              </a:rPr>
              <a:t>, J.Dong</a:t>
            </a:r>
            <a:r>
              <a:rPr lang="en-US" sz="2000" baseline="30000" dirty="0" smtClean="0">
                <a:solidFill>
                  <a:schemeClr val="tx1"/>
                </a:solidFill>
                <a:latin typeface="Times New Roman"/>
              </a:rPr>
              <a:t>2)</a:t>
            </a:r>
            <a:r>
              <a:rPr lang="en-US" sz="2000" dirty="0" smtClean="0">
                <a:solidFill>
                  <a:schemeClr val="tx1"/>
                </a:solidFill>
                <a:latin typeface="Times New Roman"/>
              </a:rPr>
              <a:t>, S.-I.Itoh</a:t>
            </a:r>
            <a:r>
              <a:rPr lang="en-US" sz="2000" baseline="30000" dirty="0" smtClean="0">
                <a:solidFill>
                  <a:schemeClr val="tx1"/>
                </a:solidFill>
                <a:latin typeface="Times New Roman"/>
              </a:rPr>
              <a:t>4)</a:t>
            </a:r>
            <a:r>
              <a:rPr lang="en-US" sz="2000" dirty="0" smtClean="0">
                <a:solidFill>
                  <a:schemeClr val="tx1"/>
                </a:solidFill>
                <a:latin typeface="Times New Roman"/>
              </a:rPr>
              <a:t>, Y.Sakamoto</a:t>
            </a:r>
            <a:r>
              <a:rPr lang="en-US" sz="2000" baseline="30000" dirty="0" smtClean="0">
                <a:solidFill>
                  <a:schemeClr val="tx1"/>
                </a:solidFill>
                <a:latin typeface="Times New Roman"/>
              </a:rPr>
              <a:t>5)</a:t>
            </a:r>
            <a:r>
              <a:rPr lang="en-US" sz="2000" dirty="0" smtClean="0">
                <a:solidFill>
                  <a:schemeClr val="tx1"/>
                </a:solidFill>
                <a:latin typeface="Times New Roman"/>
              </a:rPr>
              <a:t>, S.Oldenbürger</a:t>
            </a:r>
            <a:r>
              <a:rPr lang="en-US" sz="2000" baseline="30000" dirty="0" smtClean="0">
                <a:solidFill>
                  <a:schemeClr val="tx1"/>
                </a:solidFill>
                <a:latin typeface="Times New Roman"/>
              </a:rPr>
              <a:t>12)</a:t>
            </a:r>
            <a:endParaRPr lang="ja-JP" altLang="en-US" sz="2000" dirty="0" smtClean="0">
              <a:solidFill>
                <a:schemeClr val="tx1"/>
              </a:solidFill>
              <a:latin typeface="Times New Roman"/>
            </a:endParaRPr>
          </a:p>
          <a:p>
            <a:endParaRPr lang="ja-JP" altLang="en-US" sz="1800" dirty="0" smtClean="0">
              <a:solidFill>
                <a:srgbClr val="000000"/>
              </a:solidFill>
              <a:latin typeface="Times New Roman"/>
            </a:endParaRPr>
          </a:p>
          <a:p>
            <a:pPr>
              <a:lnSpc>
                <a:spcPts val="1600"/>
              </a:lnSpc>
            </a:pPr>
            <a:r>
              <a:rPr lang="en-GB" sz="1800" b="1" i="1" baseline="30000" dirty="0" smtClean="0">
                <a:solidFill>
                  <a:srgbClr val="000000"/>
                </a:solidFill>
                <a:latin typeface="Times New Roman"/>
              </a:rPr>
              <a:t>1</a:t>
            </a:r>
            <a:r>
              <a:rPr lang="en-US" sz="1800" i="1" dirty="0" smtClean="0">
                <a:solidFill>
                  <a:srgbClr val="000000"/>
                </a:solidFill>
                <a:latin typeface="Times New Roman"/>
              </a:rPr>
              <a:t>National Institute for Fusion Science, Toki, 509-5292 Japan, </a:t>
            </a:r>
          </a:p>
          <a:p>
            <a:pPr>
              <a:lnSpc>
                <a:spcPts val="1600"/>
              </a:lnSpc>
            </a:pPr>
            <a:r>
              <a:rPr lang="en-US" sz="1800" b="1" i="1" baseline="30000" dirty="0" smtClean="0">
                <a:solidFill>
                  <a:srgbClr val="000000"/>
                </a:solidFill>
                <a:latin typeface="Times New Roman"/>
              </a:rPr>
              <a:t>2</a:t>
            </a:r>
            <a:r>
              <a:rPr lang="en-US" sz="1800" i="1" dirty="0" smtClean="0">
                <a:solidFill>
                  <a:srgbClr val="000000"/>
                </a:solidFill>
                <a:latin typeface="Times New Roman"/>
              </a:rPr>
              <a:t>Southwestern Institute of Physics, Chengdu, China,</a:t>
            </a:r>
          </a:p>
          <a:p>
            <a:pPr>
              <a:lnSpc>
                <a:spcPts val="1600"/>
              </a:lnSpc>
            </a:pPr>
            <a:r>
              <a:rPr lang="en-US" sz="1800" i="1" dirty="0" smtClean="0">
                <a:solidFill>
                  <a:srgbClr val="000000"/>
                </a:solidFill>
                <a:latin typeface="Times New Roman"/>
              </a:rPr>
              <a:t> </a:t>
            </a:r>
            <a:r>
              <a:rPr lang="en-GB" sz="1800" b="1" i="1" baseline="30000" dirty="0" smtClean="0">
                <a:solidFill>
                  <a:srgbClr val="000000"/>
                </a:solidFill>
                <a:latin typeface="Times New Roman"/>
              </a:rPr>
              <a:t>3</a:t>
            </a:r>
            <a:r>
              <a:rPr lang="en-US" sz="1800" i="1" dirty="0" smtClean="0">
                <a:solidFill>
                  <a:srgbClr val="000000"/>
                </a:solidFill>
                <a:latin typeface="Times New Roman"/>
              </a:rPr>
              <a:t>WCI Center for Fusion Theory, National Fusion Research Institute, </a:t>
            </a:r>
            <a:r>
              <a:rPr lang="en-US" sz="1800" i="1" dirty="0" err="1" smtClean="0">
                <a:solidFill>
                  <a:srgbClr val="000000"/>
                </a:solidFill>
                <a:latin typeface="Times New Roman"/>
              </a:rPr>
              <a:t>Daejeon</a:t>
            </a:r>
            <a:r>
              <a:rPr lang="en-US" sz="1800" i="1" dirty="0" smtClean="0">
                <a:solidFill>
                  <a:srgbClr val="000000"/>
                </a:solidFill>
                <a:latin typeface="Times New Roman"/>
              </a:rPr>
              <a:t>, Korea, </a:t>
            </a:r>
          </a:p>
          <a:p>
            <a:pPr>
              <a:lnSpc>
                <a:spcPts val="1600"/>
              </a:lnSpc>
            </a:pPr>
            <a:r>
              <a:rPr lang="en-GB" sz="1800" b="1" i="1" baseline="30000" dirty="0" smtClean="0">
                <a:solidFill>
                  <a:srgbClr val="000000"/>
                </a:solidFill>
                <a:latin typeface="Times New Roman"/>
              </a:rPr>
              <a:t>4</a:t>
            </a:r>
            <a:r>
              <a:rPr lang="en-US" sz="1800" i="1" dirty="0" smtClean="0">
                <a:solidFill>
                  <a:srgbClr val="000000"/>
                </a:solidFill>
                <a:latin typeface="Times New Roman"/>
              </a:rPr>
              <a:t>Research Institute for Applied Mechanics, Kyushu Univ., </a:t>
            </a:r>
            <a:r>
              <a:rPr lang="en-US" sz="1800" i="1" dirty="0" err="1" smtClean="0">
                <a:solidFill>
                  <a:srgbClr val="000000"/>
                </a:solidFill>
                <a:latin typeface="Times New Roman"/>
              </a:rPr>
              <a:t>Kasuga</a:t>
            </a:r>
            <a:r>
              <a:rPr lang="en-US" sz="1800" i="1" dirty="0" smtClean="0">
                <a:solidFill>
                  <a:srgbClr val="000000"/>
                </a:solidFill>
                <a:latin typeface="Times New Roman"/>
              </a:rPr>
              <a:t>, 816-8580, Japan, </a:t>
            </a:r>
          </a:p>
          <a:p>
            <a:pPr>
              <a:lnSpc>
                <a:spcPts val="1600"/>
              </a:lnSpc>
            </a:pPr>
            <a:r>
              <a:rPr lang="en-GB" sz="1800" b="1" i="1" baseline="30000" dirty="0" smtClean="0">
                <a:solidFill>
                  <a:srgbClr val="000000"/>
                </a:solidFill>
                <a:latin typeface="Times New Roman"/>
              </a:rPr>
              <a:t>5</a:t>
            </a:r>
            <a:r>
              <a:rPr lang="en-US" sz="1800" i="1" dirty="0" smtClean="0">
                <a:solidFill>
                  <a:srgbClr val="000000"/>
                </a:solidFill>
                <a:latin typeface="Times New Roman"/>
              </a:rPr>
              <a:t>Japan Atomic Energy Agency, Naka, 311-0193 Japan, </a:t>
            </a:r>
          </a:p>
          <a:p>
            <a:pPr>
              <a:lnSpc>
                <a:spcPts val="1600"/>
              </a:lnSpc>
            </a:pPr>
            <a:r>
              <a:rPr lang="en-GB" sz="1800" b="1" i="1" baseline="30000" dirty="0" smtClean="0">
                <a:solidFill>
                  <a:srgbClr val="000000"/>
                </a:solidFill>
                <a:latin typeface="Times New Roman"/>
              </a:rPr>
              <a:t>6</a:t>
            </a:r>
            <a:r>
              <a:rPr lang="en-US" sz="1800" i="1" dirty="0" smtClean="0">
                <a:solidFill>
                  <a:srgbClr val="000000"/>
                </a:solidFill>
                <a:latin typeface="Times New Roman"/>
              </a:rPr>
              <a:t>MIT Plasma Science and Fusion Center, Cambridge MA 02139 U.S.A., </a:t>
            </a:r>
          </a:p>
          <a:p>
            <a:pPr>
              <a:lnSpc>
                <a:spcPts val="1600"/>
              </a:lnSpc>
            </a:pPr>
            <a:r>
              <a:rPr lang="en-US" sz="1800" b="1" i="1" baseline="30000" dirty="0" smtClean="0">
                <a:solidFill>
                  <a:srgbClr val="000000"/>
                </a:solidFill>
                <a:latin typeface="Times New Roman"/>
              </a:rPr>
              <a:t>7</a:t>
            </a:r>
            <a:r>
              <a:rPr lang="en-US" sz="1800" i="1" dirty="0" smtClean="0">
                <a:solidFill>
                  <a:srgbClr val="000000"/>
                </a:solidFill>
                <a:latin typeface="Times New Roman"/>
              </a:rPr>
              <a:t>Laboratorio </a:t>
            </a:r>
            <a:r>
              <a:rPr lang="en-US" sz="1800" i="1" dirty="0" err="1" smtClean="0">
                <a:solidFill>
                  <a:srgbClr val="000000"/>
                </a:solidFill>
                <a:latin typeface="Times New Roman"/>
              </a:rPr>
              <a:t>Nacional</a:t>
            </a:r>
            <a:r>
              <a:rPr lang="en-US" sz="1800" i="1" dirty="0" smtClean="0">
                <a:solidFill>
                  <a:srgbClr val="000000"/>
                </a:solidFill>
                <a:latin typeface="Times New Roman"/>
              </a:rPr>
              <a:t> de Fusion, </a:t>
            </a:r>
            <a:r>
              <a:rPr lang="en-US" sz="1800" i="1" dirty="0" err="1" smtClean="0">
                <a:solidFill>
                  <a:srgbClr val="000000"/>
                </a:solidFill>
                <a:latin typeface="Times New Roman"/>
              </a:rPr>
              <a:t>Asociacion</a:t>
            </a:r>
            <a:r>
              <a:rPr lang="en-US" sz="1800" i="1" dirty="0" smtClean="0">
                <a:solidFill>
                  <a:srgbClr val="000000"/>
                </a:solidFill>
                <a:latin typeface="Times New Roman"/>
              </a:rPr>
              <a:t> EURATOM-CIEMAT, 28040 Madrid, Spain,</a:t>
            </a:r>
          </a:p>
          <a:p>
            <a:pPr>
              <a:lnSpc>
                <a:spcPts val="1600"/>
              </a:lnSpc>
            </a:pPr>
            <a:r>
              <a:rPr lang="en-US" sz="1800" i="1" dirty="0" smtClean="0">
                <a:solidFill>
                  <a:srgbClr val="000000"/>
                </a:solidFill>
                <a:latin typeface="Times New Roman"/>
              </a:rPr>
              <a:t> </a:t>
            </a:r>
            <a:r>
              <a:rPr lang="en-US" sz="1800" b="1" i="1" baseline="30000" dirty="0" smtClean="0">
                <a:solidFill>
                  <a:srgbClr val="000000"/>
                </a:solidFill>
                <a:latin typeface="Times New Roman"/>
              </a:rPr>
              <a:t>8</a:t>
            </a:r>
            <a:r>
              <a:rPr lang="en-US" sz="1800" i="1" dirty="0" smtClean="0">
                <a:solidFill>
                  <a:srgbClr val="000000"/>
                </a:solidFill>
                <a:latin typeface="Times New Roman"/>
              </a:rPr>
              <a:t>Association </a:t>
            </a:r>
            <a:r>
              <a:rPr lang="en-US" sz="1800" i="1" dirty="0" err="1" smtClean="0">
                <a:solidFill>
                  <a:srgbClr val="000000"/>
                </a:solidFill>
                <a:latin typeface="Times New Roman"/>
              </a:rPr>
              <a:t>Euratom</a:t>
            </a:r>
            <a:r>
              <a:rPr lang="en-US" sz="1800" i="1" dirty="0" smtClean="0">
                <a:solidFill>
                  <a:srgbClr val="000000"/>
                </a:solidFill>
                <a:latin typeface="Times New Roman"/>
              </a:rPr>
              <a:t>-CEA, CEA/IRFM, F-13108 Saint Paul-</a:t>
            </a:r>
            <a:r>
              <a:rPr lang="en-US" sz="1800" i="1" dirty="0" err="1" smtClean="0">
                <a:solidFill>
                  <a:srgbClr val="000000"/>
                </a:solidFill>
                <a:latin typeface="Times New Roman"/>
              </a:rPr>
              <a:t>lez</a:t>
            </a:r>
            <a:r>
              <a:rPr lang="en-US" sz="1800" i="1" dirty="0" smtClean="0">
                <a:solidFill>
                  <a:srgbClr val="000000"/>
                </a:solidFill>
                <a:latin typeface="Times New Roman"/>
              </a:rPr>
              <a:t>-Durance </a:t>
            </a:r>
            <a:r>
              <a:rPr lang="en-US" sz="1800" i="1" dirty="0" err="1" smtClean="0">
                <a:solidFill>
                  <a:srgbClr val="000000"/>
                </a:solidFill>
                <a:latin typeface="Times New Roman"/>
              </a:rPr>
              <a:t>cedex</a:t>
            </a:r>
            <a:r>
              <a:rPr lang="en-US" sz="1800" i="1" dirty="0" smtClean="0">
                <a:solidFill>
                  <a:srgbClr val="000000"/>
                </a:solidFill>
                <a:latin typeface="Times New Roman"/>
              </a:rPr>
              <a:t>, France, </a:t>
            </a:r>
          </a:p>
          <a:p>
            <a:pPr>
              <a:lnSpc>
                <a:spcPts val="1600"/>
              </a:lnSpc>
            </a:pPr>
            <a:r>
              <a:rPr lang="en-US" sz="1800" b="1" i="1" baseline="30000" dirty="0" smtClean="0">
                <a:solidFill>
                  <a:srgbClr val="000000"/>
                </a:solidFill>
                <a:latin typeface="Times New Roman"/>
              </a:rPr>
              <a:t>9</a:t>
            </a:r>
            <a:r>
              <a:rPr lang="en-US" sz="1800" i="1" dirty="0" smtClean="0">
                <a:solidFill>
                  <a:srgbClr val="000000"/>
                </a:solidFill>
                <a:latin typeface="Times New Roman"/>
              </a:rPr>
              <a:t>Seoul National University, Seoul, Korea, </a:t>
            </a:r>
          </a:p>
          <a:p>
            <a:pPr>
              <a:lnSpc>
                <a:spcPts val="1600"/>
              </a:lnSpc>
            </a:pPr>
            <a:r>
              <a:rPr lang="en-US" sz="1800" b="1" i="1" baseline="30000" dirty="0" smtClean="0">
                <a:solidFill>
                  <a:srgbClr val="000000"/>
                </a:solidFill>
                <a:latin typeface="Times New Roman"/>
              </a:rPr>
              <a:t>10</a:t>
            </a:r>
            <a:r>
              <a:rPr lang="en-US" sz="1800" i="1" dirty="0" smtClean="0">
                <a:solidFill>
                  <a:srgbClr val="000000"/>
                </a:solidFill>
                <a:latin typeface="Times New Roman"/>
              </a:rPr>
              <a:t> Max-Planck-</a:t>
            </a:r>
            <a:r>
              <a:rPr lang="en-US" sz="1800" i="1" dirty="0" err="1" smtClean="0">
                <a:solidFill>
                  <a:srgbClr val="000000"/>
                </a:solidFill>
                <a:latin typeface="Times New Roman"/>
              </a:rPr>
              <a:t>Institut</a:t>
            </a:r>
            <a:r>
              <a:rPr lang="en-US" sz="1800" i="1" dirty="0" smtClean="0">
                <a:solidFill>
                  <a:srgbClr val="000000"/>
                </a:solidFill>
                <a:latin typeface="Times New Roman"/>
              </a:rPr>
              <a:t> </a:t>
            </a:r>
            <a:r>
              <a:rPr lang="en-US" sz="1800" i="1" dirty="0" err="1" smtClean="0">
                <a:solidFill>
                  <a:srgbClr val="000000"/>
                </a:solidFill>
                <a:latin typeface="Times New Roman"/>
              </a:rPr>
              <a:t>für</a:t>
            </a:r>
            <a:r>
              <a:rPr lang="en-US" sz="1800" i="1" dirty="0" smtClean="0">
                <a:solidFill>
                  <a:srgbClr val="000000"/>
                </a:solidFill>
                <a:latin typeface="Times New Roman"/>
              </a:rPr>
              <a:t> </a:t>
            </a:r>
            <a:r>
              <a:rPr lang="en-US" sz="1800" i="1" dirty="0" err="1" smtClean="0">
                <a:solidFill>
                  <a:srgbClr val="000000"/>
                </a:solidFill>
                <a:latin typeface="Times New Roman"/>
              </a:rPr>
              <a:t>Plasmaphysik</a:t>
            </a:r>
            <a:r>
              <a:rPr lang="en-US" sz="1800" i="1" dirty="0" smtClean="0">
                <a:solidFill>
                  <a:srgbClr val="000000"/>
                </a:solidFill>
                <a:latin typeface="Times New Roman"/>
              </a:rPr>
              <a:t>, </a:t>
            </a:r>
            <a:r>
              <a:rPr lang="en-US" sz="1800" i="1" dirty="0" err="1" smtClean="0">
                <a:solidFill>
                  <a:srgbClr val="000000"/>
                </a:solidFill>
                <a:latin typeface="Times New Roman"/>
              </a:rPr>
              <a:t>Boltzmannstrasse</a:t>
            </a:r>
            <a:r>
              <a:rPr lang="en-US" sz="1800" i="1" dirty="0" smtClean="0">
                <a:solidFill>
                  <a:srgbClr val="000000"/>
                </a:solidFill>
                <a:latin typeface="Times New Roman"/>
              </a:rPr>
              <a:t> 2 , 85748 </a:t>
            </a:r>
            <a:r>
              <a:rPr lang="en-US" sz="1800" i="1" dirty="0" err="1" smtClean="0">
                <a:solidFill>
                  <a:srgbClr val="000000"/>
                </a:solidFill>
                <a:latin typeface="Times New Roman"/>
              </a:rPr>
              <a:t>Garching</a:t>
            </a:r>
            <a:r>
              <a:rPr lang="en-US" sz="1800" i="1" dirty="0" smtClean="0">
                <a:solidFill>
                  <a:srgbClr val="000000"/>
                </a:solidFill>
                <a:latin typeface="Times New Roman"/>
              </a:rPr>
              <a:t>, Germany, </a:t>
            </a:r>
          </a:p>
          <a:p>
            <a:pPr>
              <a:lnSpc>
                <a:spcPts val="1600"/>
              </a:lnSpc>
            </a:pPr>
            <a:r>
              <a:rPr lang="en-US" sz="1800" i="1" dirty="0" smtClean="0">
                <a:solidFill>
                  <a:srgbClr val="000000"/>
                </a:solidFill>
                <a:latin typeface="Times New Roman"/>
              </a:rPr>
              <a:t> </a:t>
            </a:r>
            <a:r>
              <a:rPr lang="en-GB" sz="1800" b="1" i="1" baseline="30000" dirty="0" smtClean="0">
                <a:solidFill>
                  <a:srgbClr val="000000"/>
                </a:solidFill>
                <a:latin typeface="Times New Roman"/>
              </a:rPr>
              <a:t>11</a:t>
            </a:r>
            <a:r>
              <a:rPr lang="en-US" sz="1800" i="1" dirty="0" err="1" smtClean="0">
                <a:solidFill>
                  <a:srgbClr val="000000"/>
                </a:solidFill>
                <a:latin typeface="Times New Roman"/>
              </a:rPr>
              <a:t>Culham</a:t>
            </a:r>
            <a:r>
              <a:rPr lang="en-US" sz="1800" i="1" dirty="0" smtClean="0">
                <a:solidFill>
                  <a:srgbClr val="000000"/>
                </a:solidFill>
                <a:latin typeface="Times New Roman"/>
              </a:rPr>
              <a:t> Centre for Fusion Energy, Abingdon, </a:t>
            </a:r>
            <a:r>
              <a:rPr lang="en-US" sz="1800" i="1" dirty="0" err="1" smtClean="0">
                <a:solidFill>
                  <a:srgbClr val="000000"/>
                </a:solidFill>
                <a:latin typeface="Times New Roman"/>
              </a:rPr>
              <a:t>Oxfordshire</a:t>
            </a:r>
            <a:r>
              <a:rPr lang="en-US" sz="1800" i="1" dirty="0" smtClean="0">
                <a:solidFill>
                  <a:srgbClr val="000000"/>
                </a:solidFill>
                <a:latin typeface="Times New Roman"/>
              </a:rPr>
              <a:t>, OX14 3DB, UK,</a:t>
            </a:r>
          </a:p>
          <a:p>
            <a:pPr>
              <a:lnSpc>
                <a:spcPts val="1600"/>
              </a:lnSpc>
            </a:pPr>
            <a:r>
              <a:rPr lang="en-US" sz="1800" i="1" dirty="0" smtClean="0">
                <a:solidFill>
                  <a:srgbClr val="000000"/>
                </a:solidFill>
                <a:latin typeface="Times New Roman"/>
              </a:rPr>
              <a:t> </a:t>
            </a:r>
            <a:r>
              <a:rPr lang="en-US" sz="1800" b="1" i="1" baseline="30000" dirty="0" smtClean="0">
                <a:solidFill>
                  <a:srgbClr val="000000"/>
                </a:solidFill>
                <a:latin typeface="Times New Roman"/>
              </a:rPr>
              <a:t>12</a:t>
            </a:r>
            <a:r>
              <a:rPr lang="en-US" sz="1800" i="1" dirty="0" smtClean="0">
                <a:solidFill>
                  <a:srgbClr val="000000"/>
                </a:solidFill>
                <a:latin typeface="Times New Roman"/>
              </a:rPr>
              <a:t>Itoh Research Center for Plasma Turbulence, Kyushu Univ., </a:t>
            </a:r>
            <a:r>
              <a:rPr lang="en-US" sz="1800" i="1" dirty="0" err="1" smtClean="0">
                <a:solidFill>
                  <a:srgbClr val="000000"/>
                </a:solidFill>
                <a:latin typeface="Times New Roman"/>
              </a:rPr>
              <a:t>Kasuga</a:t>
            </a:r>
            <a:r>
              <a:rPr lang="en-US" sz="1800" i="1" dirty="0" smtClean="0">
                <a:solidFill>
                  <a:srgbClr val="000000"/>
                </a:solidFill>
                <a:latin typeface="Times New Roman"/>
              </a:rPr>
              <a:t>, 816-8580, Japan</a:t>
            </a:r>
            <a:endParaRPr lang="ja-JP" altLang="en-US" sz="1800" dirty="0" smtClean="0">
              <a:solidFill>
                <a:srgbClr val="000000"/>
              </a:solidFill>
              <a:latin typeface="Times New Roman"/>
            </a:endParaRPr>
          </a:p>
          <a:p>
            <a:pPr>
              <a:lnSpc>
                <a:spcPts val="1800"/>
              </a:lnSpc>
              <a:spcBef>
                <a:spcPct val="0"/>
              </a:spcBef>
            </a:pPr>
            <a:endParaRPr lang="en-US" altLang="ja-JP" sz="1800" dirty="0" smtClean="0">
              <a:solidFill>
                <a:schemeClr val="tx1"/>
              </a:solidFill>
              <a:latin typeface="Times New Roman"/>
            </a:endParaRPr>
          </a:p>
          <a:p>
            <a:pPr>
              <a:lnSpc>
                <a:spcPts val="1800"/>
              </a:lnSpc>
              <a:spcBef>
                <a:spcPct val="0"/>
              </a:spcBef>
            </a:pPr>
            <a:r>
              <a:rPr lang="en-US" altLang="ja-JP" sz="1800" dirty="0" smtClean="0">
                <a:solidFill>
                  <a:schemeClr val="tx1"/>
                </a:solidFill>
                <a:latin typeface="Times New Roman"/>
              </a:rPr>
              <a:t>8 -13 October 2012</a:t>
            </a:r>
          </a:p>
          <a:p>
            <a:pPr>
              <a:lnSpc>
                <a:spcPct val="80000"/>
              </a:lnSpc>
              <a:spcBef>
                <a:spcPct val="0"/>
              </a:spcBef>
            </a:pPr>
            <a:r>
              <a:rPr lang="en-US" altLang="ja-JP" sz="1800" dirty="0" smtClean="0">
                <a:solidFill>
                  <a:schemeClr val="tx1"/>
                </a:solidFill>
                <a:latin typeface="Times New Roman"/>
              </a:rPr>
              <a:t>IAEA Fusion Energy Conference</a:t>
            </a:r>
          </a:p>
          <a:p>
            <a:pPr>
              <a:lnSpc>
                <a:spcPct val="80000"/>
              </a:lnSpc>
              <a:spcBef>
                <a:spcPct val="0"/>
              </a:spcBef>
            </a:pPr>
            <a:r>
              <a:rPr lang="en-US" altLang="ja-JP" sz="1800" dirty="0" smtClean="0">
                <a:solidFill>
                  <a:schemeClr val="tx1"/>
                </a:solidFill>
                <a:latin typeface="Times New Roman"/>
              </a:rPr>
              <a:t>San Diego, U.S.A.</a:t>
            </a:r>
          </a:p>
        </p:txBody>
      </p:sp>
      <p:sp>
        <p:nvSpPr>
          <p:cNvPr id="15364" name="Line 6"/>
          <p:cNvSpPr>
            <a:spLocks noChangeShapeType="1"/>
          </p:cNvSpPr>
          <p:nvPr/>
        </p:nvSpPr>
        <p:spPr bwMode="auto">
          <a:xfrm>
            <a:off x="211015" y="1086593"/>
            <a:ext cx="8721969" cy="0"/>
          </a:xfrm>
          <a:prstGeom prst="line">
            <a:avLst/>
          </a:prstGeom>
          <a:noFill/>
          <a:ln w="57150">
            <a:solidFill>
              <a:schemeClr val="accent1"/>
            </a:solidFill>
            <a:round/>
            <a:headEnd/>
            <a:tailEnd/>
          </a:ln>
        </p:spPr>
        <p:txBody>
          <a:bodyPr>
            <a:prstTxWarp prst="textNoShape">
              <a:avLst/>
            </a:prstTxWarp>
          </a:bodyPr>
          <a:lstStyle/>
          <a:p>
            <a:endParaRPr lang="ja-JP" altLang="en-US"/>
          </a:p>
        </p:txBody>
      </p:sp>
    </p:spTree>
  </p:cSld>
  <p:clrMapOvr>
    <a:masterClrMapping/>
  </p:clrMapOvr>
  <p:transition advTm="341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220"/>
            <a:ext cx="8229600" cy="676601"/>
          </a:xfrm>
        </p:spPr>
        <p:txBody>
          <a:bodyPr>
            <a:normAutofit/>
          </a:bodyPr>
          <a:lstStyle/>
          <a:p>
            <a:r>
              <a:rPr lang="en-US" altLang="ja-JP" sz="3200" dirty="0" smtClean="0">
                <a:latin typeface="Times New Roman"/>
                <a:cs typeface="Times New Roman" charset="0"/>
              </a:rPr>
              <a:t>Fast changes of turbulence spectra</a:t>
            </a:r>
            <a:endParaRPr lang="ja-JP" altLang="en-US" sz="3200" dirty="0">
              <a:latin typeface="Times New Roman"/>
            </a:endParaRPr>
          </a:p>
        </p:txBody>
      </p:sp>
      <p:cxnSp>
        <p:nvCxnSpPr>
          <p:cNvPr id="4" name="直線コネクタ 3"/>
          <p:cNvCxnSpPr/>
          <p:nvPr/>
        </p:nvCxnSpPr>
        <p:spPr>
          <a:xfrm>
            <a:off x="334114" y="614538"/>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aphicFrame>
        <p:nvGraphicFramePr>
          <p:cNvPr id="5" name="Object 3"/>
          <p:cNvGraphicFramePr>
            <a:graphicFrameLocks noChangeAspect="1"/>
          </p:cNvGraphicFramePr>
          <p:nvPr/>
        </p:nvGraphicFramePr>
        <p:xfrm>
          <a:off x="3255275" y="754769"/>
          <a:ext cx="3574422" cy="2685176"/>
        </p:xfrm>
        <a:graphic>
          <a:graphicData uri="http://schemas.openxmlformats.org/presentationml/2006/ole">
            <p:oleObj spid="_x0000_s79877" name="Word 文書" r:id="rId4" imgW="10412698" imgH="7822222" progId="Word.Document.12">
              <p:link updateAutomatic="1"/>
            </p:oleObj>
          </a:graphicData>
        </a:graphic>
      </p:graphicFrame>
      <p:pic>
        <p:nvPicPr>
          <p:cNvPr id="6" name="図 5"/>
          <p:cNvPicPr>
            <a:picLocks noChangeAspect="1"/>
          </p:cNvPicPr>
          <p:nvPr/>
        </p:nvPicPr>
        <p:blipFill>
          <a:blip r:embed="rId5"/>
          <a:stretch>
            <a:fillRect/>
          </a:stretch>
        </p:blipFill>
        <p:spPr>
          <a:xfrm>
            <a:off x="3070240" y="3491360"/>
            <a:ext cx="4179740" cy="1957088"/>
          </a:xfrm>
          <a:prstGeom prst="rect">
            <a:avLst/>
          </a:prstGeom>
        </p:spPr>
      </p:pic>
      <p:pic>
        <p:nvPicPr>
          <p:cNvPr id="7" name="図 6"/>
          <p:cNvPicPr>
            <a:picLocks noChangeAspect="1"/>
          </p:cNvPicPr>
          <p:nvPr/>
        </p:nvPicPr>
        <p:blipFill>
          <a:blip r:embed="rId6"/>
          <a:stretch>
            <a:fillRect/>
          </a:stretch>
        </p:blipFill>
        <p:spPr>
          <a:xfrm>
            <a:off x="186586" y="989969"/>
            <a:ext cx="2841405" cy="5179741"/>
          </a:xfrm>
          <a:prstGeom prst="rect">
            <a:avLst/>
          </a:prstGeom>
        </p:spPr>
      </p:pic>
      <p:sp>
        <p:nvSpPr>
          <p:cNvPr id="9" name="テキスト ボックス 8"/>
          <p:cNvSpPr txBox="1"/>
          <p:nvPr/>
        </p:nvSpPr>
        <p:spPr>
          <a:xfrm>
            <a:off x="6840273" y="1543967"/>
            <a:ext cx="2303727" cy="1200329"/>
          </a:xfrm>
          <a:prstGeom prst="rect">
            <a:avLst/>
          </a:prstGeom>
          <a:noFill/>
        </p:spPr>
        <p:txBody>
          <a:bodyPr wrap="square" rtlCol="0">
            <a:spAutoFit/>
          </a:bodyPr>
          <a:lstStyle/>
          <a:p>
            <a:r>
              <a:rPr lang="en-US" altLang="ja-JP" dirty="0" smtClean="0">
                <a:latin typeface="Times New Roman"/>
              </a:rPr>
              <a:t>micro-scale turbulence</a:t>
            </a:r>
          </a:p>
          <a:p>
            <a:r>
              <a:rPr lang="en-US" altLang="ja-JP" dirty="0" smtClean="0">
                <a:latin typeface="Times New Roman"/>
              </a:rPr>
              <a:t> </a:t>
            </a:r>
            <a:r>
              <a:rPr lang="ja-JP" altLang="en-US" dirty="0" smtClean="0">
                <a:latin typeface="Times New Roman"/>
                <a:sym typeface="Wingdings"/>
              </a:rPr>
              <a:t></a:t>
            </a:r>
            <a:r>
              <a:rPr lang="en-US" altLang="ja-JP" dirty="0" smtClean="0">
                <a:latin typeface="Times New Roman"/>
                <a:sym typeface="Wingdings"/>
              </a:rPr>
              <a:t> decreases</a:t>
            </a:r>
          </a:p>
          <a:p>
            <a:r>
              <a:rPr lang="en-US" altLang="ja-JP" dirty="0" err="1" smtClean="0">
                <a:latin typeface="Times New Roman"/>
                <a:sym typeface="Wingdings"/>
              </a:rPr>
              <a:t>meso</a:t>
            </a:r>
            <a:r>
              <a:rPr lang="en-US" altLang="ja-JP" dirty="0" smtClean="0">
                <a:latin typeface="Times New Roman"/>
                <a:sym typeface="Wingdings"/>
              </a:rPr>
              <a:t>-scale turbulence</a:t>
            </a:r>
          </a:p>
          <a:p>
            <a:r>
              <a:rPr lang="en-US" altLang="ja-JP" dirty="0" smtClean="0">
                <a:latin typeface="Times New Roman"/>
                <a:sym typeface="Wingdings"/>
              </a:rPr>
              <a:t> </a:t>
            </a:r>
            <a:r>
              <a:rPr lang="ja-JP" altLang="en-US" dirty="0" smtClean="0">
                <a:latin typeface="Times New Roman"/>
                <a:sym typeface="Wingdings"/>
              </a:rPr>
              <a:t></a:t>
            </a:r>
            <a:r>
              <a:rPr lang="en-US" altLang="ja-JP" dirty="0" smtClean="0">
                <a:latin typeface="Times New Roman"/>
                <a:sym typeface="Wingdings"/>
              </a:rPr>
              <a:t> increases</a:t>
            </a:r>
            <a:endParaRPr kumimoji="1" lang="ja-JP" altLang="en-US" dirty="0">
              <a:latin typeface="Times New Roman"/>
            </a:endParaRPr>
          </a:p>
        </p:txBody>
      </p:sp>
      <p:sp>
        <p:nvSpPr>
          <p:cNvPr id="10" name="テキスト ボックス 9"/>
          <p:cNvSpPr txBox="1"/>
          <p:nvPr/>
        </p:nvSpPr>
        <p:spPr>
          <a:xfrm>
            <a:off x="208452" y="6040305"/>
            <a:ext cx="3945894" cy="400110"/>
          </a:xfrm>
          <a:prstGeom prst="rect">
            <a:avLst/>
          </a:prstGeom>
          <a:noFill/>
        </p:spPr>
        <p:txBody>
          <a:bodyPr wrap="square" rtlCol="0">
            <a:spAutoFit/>
          </a:bodyPr>
          <a:lstStyle/>
          <a:p>
            <a:r>
              <a:rPr kumimoji="1" lang="en-US" altLang="ja-JP" sz="2000" dirty="0" smtClean="0">
                <a:solidFill>
                  <a:srgbClr val="FF6600"/>
                </a:solidFill>
                <a:latin typeface="Times New Roman"/>
              </a:rPr>
              <a:t>Radial correlation becomes shorter.</a:t>
            </a:r>
            <a:endParaRPr kumimoji="1" lang="ja-JP" altLang="en-US" sz="2000" dirty="0">
              <a:solidFill>
                <a:srgbClr val="FF6600"/>
              </a:solidFill>
              <a:latin typeface="Times New Roman"/>
            </a:endParaRPr>
          </a:p>
        </p:txBody>
      </p:sp>
      <p:sp>
        <p:nvSpPr>
          <p:cNvPr id="11" name="テキスト ボックス 10"/>
          <p:cNvSpPr txBox="1"/>
          <p:nvPr/>
        </p:nvSpPr>
        <p:spPr>
          <a:xfrm>
            <a:off x="1519054" y="581641"/>
            <a:ext cx="7353220" cy="400110"/>
          </a:xfrm>
          <a:prstGeom prst="rect">
            <a:avLst/>
          </a:prstGeom>
          <a:noFill/>
        </p:spPr>
        <p:txBody>
          <a:bodyPr wrap="none" rtlCol="0">
            <a:spAutoFit/>
          </a:bodyPr>
          <a:lstStyle/>
          <a:p>
            <a:r>
              <a:rPr kumimoji="1" lang="en-US" altLang="ja-JP" sz="2000" dirty="0" smtClean="0">
                <a:solidFill>
                  <a:srgbClr val="FF0000"/>
                </a:solidFill>
                <a:latin typeface="Times New Roman"/>
              </a:rPr>
              <a:t>During the core </a:t>
            </a:r>
            <a:r>
              <a:rPr lang="en-US" altLang="ja-JP" sz="2000" dirty="0" smtClean="0">
                <a:solidFill>
                  <a:srgbClr val="FF0000"/>
                </a:solidFill>
                <a:latin typeface="Times New Roman"/>
              </a:rPr>
              <a:t>Te rise after the edge cooling (non-local phenomena) </a:t>
            </a:r>
            <a:endParaRPr kumimoji="1" lang="ja-JP" altLang="en-US" sz="2000" dirty="0">
              <a:solidFill>
                <a:srgbClr val="FF0000"/>
              </a:solidFill>
              <a:latin typeface="Times New Roman"/>
            </a:endParaRPr>
          </a:p>
        </p:txBody>
      </p:sp>
      <p:sp>
        <p:nvSpPr>
          <p:cNvPr id="12" name="テキスト ボックス 11"/>
          <p:cNvSpPr txBox="1"/>
          <p:nvPr/>
        </p:nvSpPr>
        <p:spPr>
          <a:xfrm>
            <a:off x="762245" y="676601"/>
            <a:ext cx="711778" cy="400110"/>
          </a:xfrm>
          <a:prstGeom prst="rect">
            <a:avLst/>
          </a:prstGeom>
          <a:noFill/>
        </p:spPr>
        <p:txBody>
          <a:bodyPr wrap="none" rtlCol="0">
            <a:spAutoFit/>
          </a:bodyPr>
          <a:lstStyle/>
          <a:p>
            <a:r>
              <a:rPr kumimoji="1" lang="en-US" altLang="ja-JP" sz="2000" dirty="0" smtClean="0">
                <a:latin typeface="Times New Roman"/>
              </a:rPr>
              <a:t>LHD</a:t>
            </a:r>
            <a:endParaRPr kumimoji="1" lang="ja-JP" altLang="en-US" sz="2000" dirty="0">
              <a:latin typeface="Times New Roman"/>
            </a:endParaRPr>
          </a:p>
        </p:txBody>
      </p:sp>
      <p:sp>
        <p:nvSpPr>
          <p:cNvPr id="13" name="テキスト ボックス 12"/>
          <p:cNvSpPr txBox="1"/>
          <p:nvPr/>
        </p:nvSpPr>
        <p:spPr>
          <a:xfrm>
            <a:off x="5882092" y="1174635"/>
            <a:ext cx="851352" cy="369332"/>
          </a:xfrm>
          <a:prstGeom prst="rect">
            <a:avLst/>
          </a:prstGeom>
          <a:noFill/>
        </p:spPr>
        <p:txBody>
          <a:bodyPr wrap="none" rtlCol="0">
            <a:spAutoFit/>
          </a:bodyPr>
          <a:lstStyle/>
          <a:p>
            <a:r>
              <a:rPr kumimoji="1" lang="en-US" altLang="ja-JP" dirty="0" smtClean="0">
                <a:latin typeface="Times New Roman"/>
              </a:rPr>
              <a:t>HL-2A</a:t>
            </a:r>
            <a:endParaRPr kumimoji="1" lang="ja-JP" altLang="en-US" dirty="0">
              <a:latin typeface="Times New Roman"/>
            </a:endParaRPr>
          </a:p>
        </p:txBody>
      </p:sp>
      <p:sp>
        <p:nvSpPr>
          <p:cNvPr id="14" name="テキスト ボックス 13"/>
          <p:cNvSpPr txBox="1"/>
          <p:nvPr/>
        </p:nvSpPr>
        <p:spPr>
          <a:xfrm>
            <a:off x="5978345" y="3490479"/>
            <a:ext cx="851352" cy="369332"/>
          </a:xfrm>
          <a:prstGeom prst="rect">
            <a:avLst/>
          </a:prstGeom>
          <a:noFill/>
        </p:spPr>
        <p:txBody>
          <a:bodyPr wrap="none" rtlCol="0">
            <a:spAutoFit/>
          </a:bodyPr>
          <a:lstStyle/>
          <a:p>
            <a:r>
              <a:rPr kumimoji="1" lang="en-US" altLang="ja-JP" dirty="0" smtClean="0">
                <a:latin typeface="Times New Roman"/>
              </a:rPr>
              <a:t>HL-2A</a:t>
            </a:r>
            <a:endParaRPr kumimoji="1" lang="ja-JP" altLang="en-US" dirty="0">
              <a:latin typeface="Times New Roman"/>
            </a:endParaRPr>
          </a:p>
        </p:txBody>
      </p:sp>
      <p:sp>
        <p:nvSpPr>
          <p:cNvPr id="15" name="正方形/長方形 14"/>
          <p:cNvSpPr/>
          <p:nvPr/>
        </p:nvSpPr>
        <p:spPr>
          <a:xfrm>
            <a:off x="4300274" y="6003530"/>
            <a:ext cx="4572000" cy="646331"/>
          </a:xfrm>
          <a:prstGeom prst="rect">
            <a:avLst/>
          </a:prstGeom>
          <a:ln>
            <a:solidFill>
              <a:srgbClr val="FF0000"/>
            </a:solidFill>
          </a:ln>
        </p:spPr>
        <p:txBody>
          <a:bodyPr>
            <a:spAutoFit/>
          </a:bodyPr>
          <a:lstStyle/>
          <a:p>
            <a:r>
              <a:rPr lang="en-US" altLang="ja-JP" dirty="0" smtClean="0">
                <a:solidFill>
                  <a:srgbClr val="3366FF"/>
                </a:solidFill>
                <a:latin typeface="Times New Roman"/>
              </a:rPr>
              <a:t>EX/P7-13(Fri)  : HL-2A exp. by </a:t>
            </a:r>
            <a:r>
              <a:rPr lang="en-US" altLang="ja-JP" b="1" dirty="0" err="1" smtClean="0">
                <a:solidFill>
                  <a:srgbClr val="3366FF"/>
                </a:solidFill>
                <a:latin typeface="Times New Roman"/>
              </a:rPr>
              <a:t>Z.Shi</a:t>
            </a:r>
            <a:r>
              <a:rPr lang="en-US" altLang="ja-JP" b="1" dirty="0" smtClean="0">
                <a:solidFill>
                  <a:srgbClr val="3366FF"/>
                </a:solidFill>
                <a:latin typeface="Times New Roman"/>
              </a:rPr>
              <a:t> </a:t>
            </a:r>
          </a:p>
          <a:p>
            <a:r>
              <a:rPr lang="en-US" altLang="ja-JP" dirty="0" smtClean="0">
                <a:solidFill>
                  <a:srgbClr val="3366FF"/>
                </a:solidFill>
                <a:latin typeface="Times New Roman"/>
              </a:rPr>
              <a:t>EX/P3-09(Wed) : HL-2A exp. by</a:t>
            </a:r>
            <a:r>
              <a:rPr lang="en-US" altLang="ja-JP" b="1" dirty="0" smtClean="0">
                <a:solidFill>
                  <a:srgbClr val="3366FF"/>
                </a:solidFill>
                <a:latin typeface="Times New Roman"/>
              </a:rPr>
              <a:t> </a:t>
            </a:r>
            <a:r>
              <a:rPr lang="en-US" altLang="ja-JP" b="1" dirty="0" err="1" smtClean="0">
                <a:solidFill>
                  <a:srgbClr val="3366FF"/>
                </a:solidFill>
                <a:latin typeface="Times New Roman"/>
              </a:rPr>
              <a:t>H.Sun</a:t>
            </a:r>
            <a:endParaRPr lang="ja-JP" altLang="en-US" dirty="0"/>
          </a:p>
        </p:txBody>
      </p:sp>
      <p:sp>
        <p:nvSpPr>
          <p:cNvPr id="16" name="テキスト ボックス 15"/>
          <p:cNvSpPr txBox="1"/>
          <p:nvPr/>
        </p:nvSpPr>
        <p:spPr>
          <a:xfrm>
            <a:off x="173512" y="6346917"/>
            <a:ext cx="3598461" cy="338554"/>
          </a:xfrm>
          <a:prstGeom prst="rect">
            <a:avLst/>
          </a:prstGeom>
          <a:noFill/>
        </p:spPr>
        <p:txBody>
          <a:bodyPr wrap="none" rtlCol="0">
            <a:spAutoFit/>
          </a:bodyPr>
          <a:lstStyle/>
          <a:p>
            <a:r>
              <a:rPr lang="en-US" altLang="ja-JP" sz="1600" dirty="0" err="1" smtClean="0">
                <a:latin typeface="Times New Roman"/>
              </a:rPr>
              <a:t>S.Inagaki</a:t>
            </a:r>
            <a:r>
              <a:rPr lang="en-US" altLang="ja-JP" sz="1600" dirty="0" smtClean="0">
                <a:latin typeface="Times New Roman"/>
              </a:rPr>
              <a:t> </a:t>
            </a:r>
            <a:r>
              <a:rPr lang="en-US" altLang="ja-JP" sz="1600" dirty="0" err="1" smtClean="0">
                <a:latin typeface="Times New Roman"/>
              </a:rPr>
              <a:t>Nucl</a:t>
            </a:r>
            <a:r>
              <a:rPr lang="en-US" altLang="ja-JP" sz="1600" dirty="0" smtClean="0">
                <a:latin typeface="Times New Roman"/>
              </a:rPr>
              <a:t>. Fusion 52 (2012) 023022 </a:t>
            </a:r>
            <a:endParaRPr kumimoji="1" lang="ja-JP" altLang="en-US" sz="1600" dirty="0">
              <a:latin typeface="Times New Roman"/>
            </a:endParaRPr>
          </a:p>
        </p:txBody>
      </p:sp>
      <p:sp>
        <p:nvSpPr>
          <p:cNvPr id="17" name="正方形/長方形 16"/>
          <p:cNvSpPr/>
          <p:nvPr/>
        </p:nvSpPr>
        <p:spPr>
          <a:xfrm flipV="1">
            <a:off x="3732781" y="5200742"/>
            <a:ext cx="329231" cy="3292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236256" y="5302638"/>
            <a:ext cx="5450544" cy="707886"/>
          </a:xfrm>
          <a:prstGeom prst="rect">
            <a:avLst/>
          </a:prstGeom>
          <a:noFill/>
        </p:spPr>
        <p:txBody>
          <a:bodyPr wrap="square" rtlCol="0">
            <a:spAutoFit/>
          </a:bodyPr>
          <a:lstStyle/>
          <a:p>
            <a:r>
              <a:rPr kumimoji="1" lang="en-US" altLang="ja-JP" sz="2000" dirty="0" err="1" smtClean="0">
                <a:solidFill>
                  <a:srgbClr val="0000FF"/>
                </a:solidFill>
                <a:latin typeface="Times New Roman"/>
              </a:rPr>
              <a:t>Poloidal</a:t>
            </a:r>
            <a:r>
              <a:rPr kumimoji="1" lang="en-US" altLang="ja-JP" sz="2000" dirty="0" smtClean="0">
                <a:solidFill>
                  <a:srgbClr val="0000FF"/>
                </a:solidFill>
                <a:latin typeface="Times New Roman"/>
              </a:rPr>
              <a:t> cross-correlation function of </a:t>
            </a:r>
            <a:r>
              <a:rPr kumimoji="1" lang="en-US" altLang="ja-JP" sz="2000" dirty="0" err="1" smtClean="0">
                <a:solidFill>
                  <a:srgbClr val="0000FF"/>
                </a:solidFill>
                <a:latin typeface="Times New Roman"/>
              </a:rPr>
              <a:t>meso</a:t>
            </a:r>
            <a:r>
              <a:rPr kumimoji="1" lang="en-US" altLang="ja-JP" sz="2000" dirty="0" smtClean="0">
                <a:solidFill>
                  <a:srgbClr val="0000FF"/>
                </a:solidFill>
                <a:latin typeface="Times New Roman"/>
              </a:rPr>
              <a:t>-scale turbulence increases</a:t>
            </a:r>
            <a:r>
              <a:rPr kumimoji="1" lang="ja-JP" altLang="en-US" sz="2000" dirty="0" smtClean="0">
                <a:solidFill>
                  <a:srgbClr val="0000FF"/>
                </a:solidFill>
                <a:latin typeface="Times New Roman"/>
                <a:sym typeface="Wingdings"/>
              </a:rPr>
              <a:t></a:t>
            </a:r>
            <a:r>
              <a:rPr kumimoji="1" lang="en-US" altLang="ja-JP" sz="2000" dirty="0" smtClean="0">
                <a:solidFill>
                  <a:srgbClr val="0000FF"/>
                </a:solidFill>
                <a:latin typeface="Times New Roman"/>
                <a:sym typeface="Wingdings"/>
              </a:rPr>
              <a:t> </a:t>
            </a:r>
            <a:r>
              <a:rPr kumimoji="1" lang="en-US" altLang="ja-JP" sz="2000" dirty="0" err="1" smtClean="0">
                <a:solidFill>
                  <a:srgbClr val="0000FF"/>
                </a:solidFill>
                <a:latin typeface="Times New Roman"/>
                <a:sym typeface="Wingdings"/>
              </a:rPr>
              <a:t>poloidally</a:t>
            </a:r>
            <a:r>
              <a:rPr kumimoji="1" lang="en-US" altLang="ja-JP" sz="2000" dirty="0" smtClean="0">
                <a:solidFill>
                  <a:srgbClr val="0000FF"/>
                </a:solidFill>
                <a:latin typeface="Times New Roman"/>
                <a:sym typeface="Wingdings"/>
              </a:rPr>
              <a:t> elongated</a:t>
            </a:r>
            <a:endParaRPr kumimoji="1" lang="ja-JP" altLang="en-US" sz="2000" dirty="0">
              <a:solidFill>
                <a:srgbClr val="0000FF"/>
              </a:solid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558" y="-15165"/>
            <a:ext cx="8229600" cy="947988"/>
          </a:xfrm>
        </p:spPr>
        <p:txBody>
          <a:bodyPr>
            <a:noAutofit/>
          </a:bodyPr>
          <a:lstStyle/>
          <a:p>
            <a:r>
              <a:rPr lang="en-US" altLang="ja-JP" sz="3200" dirty="0" smtClean="0">
                <a:latin typeface="Times New Roman"/>
                <a:cs typeface="Times New Roman" charset="0"/>
              </a:rPr>
              <a:t>Modulation of micro-scale turbulence with </a:t>
            </a:r>
            <a:r>
              <a:rPr lang="en-US" altLang="ja-JP" sz="3200" dirty="0" err="1" smtClean="0">
                <a:latin typeface="Times New Roman"/>
                <a:cs typeface="Times New Roman" charset="0"/>
              </a:rPr>
              <a:t>meso</a:t>
            </a:r>
            <a:r>
              <a:rPr lang="en-US" altLang="ja-JP" sz="3200" dirty="0" smtClean="0">
                <a:latin typeface="Times New Roman"/>
                <a:cs typeface="Times New Roman" charset="0"/>
              </a:rPr>
              <a:t>-scale fluctuations</a:t>
            </a:r>
            <a:endParaRPr lang="ja-JP" altLang="en-US" sz="3200" dirty="0">
              <a:latin typeface="Times New Roman"/>
            </a:endParaRPr>
          </a:p>
        </p:txBody>
      </p:sp>
      <p:pic>
        <p:nvPicPr>
          <p:cNvPr id="4" name="Imagen 5"/>
          <p:cNvPicPr>
            <a:picLocks noChangeAspect="1"/>
          </p:cNvPicPr>
          <p:nvPr/>
        </p:nvPicPr>
        <p:blipFill>
          <a:blip r:embed="rId3"/>
          <a:srcRect/>
          <a:stretch>
            <a:fillRect/>
          </a:stretch>
        </p:blipFill>
        <p:spPr bwMode="auto">
          <a:xfrm>
            <a:off x="5277218" y="1156498"/>
            <a:ext cx="3891544" cy="3290047"/>
          </a:xfrm>
          <a:prstGeom prst="rect">
            <a:avLst/>
          </a:prstGeom>
          <a:noFill/>
          <a:ln w="9525">
            <a:noFill/>
            <a:miter lim="800000"/>
            <a:headEnd/>
            <a:tailEnd/>
          </a:ln>
        </p:spPr>
      </p:pic>
      <p:pic>
        <p:nvPicPr>
          <p:cNvPr id="5" name="図 4"/>
          <p:cNvPicPr>
            <a:picLocks noChangeAspect="1"/>
          </p:cNvPicPr>
          <p:nvPr/>
        </p:nvPicPr>
        <p:blipFill>
          <a:blip r:embed="rId4"/>
          <a:stretch>
            <a:fillRect/>
          </a:stretch>
        </p:blipFill>
        <p:spPr>
          <a:xfrm>
            <a:off x="175382" y="925372"/>
            <a:ext cx="5101836" cy="2334739"/>
          </a:xfrm>
          <a:prstGeom prst="rect">
            <a:avLst/>
          </a:prstGeom>
        </p:spPr>
      </p:pic>
      <p:cxnSp>
        <p:nvCxnSpPr>
          <p:cNvPr id="6" name="直線コネクタ 5"/>
          <p:cNvCxnSpPr/>
          <p:nvPr/>
        </p:nvCxnSpPr>
        <p:spPr>
          <a:xfrm>
            <a:off x="175382" y="961361"/>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06830" y="3762977"/>
            <a:ext cx="5285584" cy="1477328"/>
          </a:xfrm>
          <a:prstGeom prst="rect">
            <a:avLst/>
          </a:prstGeom>
          <a:noFill/>
        </p:spPr>
        <p:txBody>
          <a:bodyPr wrap="square" rtlCol="0">
            <a:spAutoFit/>
          </a:bodyPr>
          <a:lstStyle/>
          <a:p>
            <a:r>
              <a:rPr kumimoji="1" lang="en-US" altLang="ja-JP" dirty="0" smtClean="0">
                <a:solidFill>
                  <a:srgbClr val="008000"/>
                </a:solidFill>
                <a:latin typeface="Times New Roman"/>
              </a:rPr>
              <a:t>The fluctuation level  at </a:t>
            </a:r>
            <a:r>
              <a:rPr kumimoji="1" lang="en-US" altLang="ja-JP" dirty="0" err="1" smtClean="0">
                <a:solidFill>
                  <a:srgbClr val="008000"/>
                </a:solidFill>
                <a:latin typeface="Times New Roman"/>
              </a:rPr>
              <a:t>r</a:t>
            </a:r>
            <a:r>
              <a:rPr lang="en-US" altLang="ja-JP" dirty="0" smtClean="0">
                <a:solidFill>
                  <a:srgbClr val="008000"/>
                </a:solidFill>
                <a:latin typeface="Times New Roman"/>
              </a:rPr>
              <a:t>/a = 0.8 (ch1) and 0.75 (ch2) show clear oscillation associated with the oscillation of radial electric field near the plasma edge. </a:t>
            </a:r>
          </a:p>
          <a:p>
            <a:r>
              <a:rPr kumimoji="1" lang="ja-JP" altLang="en-US" dirty="0" smtClean="0">
                <a:solidFill>
                  <a:srgbClr val="FF0000"/>
                </a:solidFill>
                <a:latin typeface="Times New Roman"/>
                <a:sym typeface="Wingdings"/>
              </a:rPr>
              <a:t></a:t>
            </a:r>
            <a:r>
              <a:rPr kumimoji="1" lang="en-US" altLang="ja-JP" dirty="0" smtClean="0">
                <a:solidFill>
                  <a:srgbClr val="FF0000"/>
                </a:solidFill>
                <a:latin typeface="Times New Roman"/>
                <a:sym typeface="Wingdings"/>
              </a:rPr>
              <a:t> Radial propagation velocities are evaluated from the phase </a:t>
            </a:r>
            <a:r>
              <a:rPr lang="en-US" altLang="ja-JP" dirty="0" smtClean="0">
                <a:solidFill>
                  <a:srgbClr val="FF0000"/>
                </a:solidFill>
                <a:latin typeface="Times New Roman"/>
                <a:sym typeface="Wingdings"/>
              </a:rPr>
              <a:t>difference between two channels.</a:t>
            </a:r>
            <a:endParaRPr kumimoji="1" lang="ja-JP" altLang="en-US" dirty="0">
              <a:solidFill>
                <a:srgbClr val="FF0000"/>
              </a:solidFill>
              <a:latin typeface="Times New Roman"/>
            </a:endParaRPr>
          </a:p>
        </p:txBody>
      </p:sp>
      <p:sp>
        <p:nvSpPr>
          <p:cNvPr id="8" name="テキスト ボックス 7"/>
          <p:cNvSpPr txBox="1"/>
          <p:nvPr/>
        </p:nvSpPr>
        <p:spPr>
          <a:xfrm>
            <a:off x="5392414" y="4246902"/>
            <a:ext cx="3774686" cy="1200329"/>
          </a:xfrm>
          <a:prstGeom prst="rect">
            <a:avLst/>
          </a:prstGeom>
          <a:noFill/>
        </p:spPr>
        <p:txBody>
          <a:bodyPr wrap="square" rtlCol="0">
            <a:spAutoFit/>
          </a:bodyPr>
          <a:lstStyle/>
          <a:p>
            <a:r>
              <a:rPr lang="en-US" altLang="ja-JP" dirty="0" smtClean="0">
                <a:latin typeface="Times New Roman"/>
              </a:rPr>
              <a:t>Direction of the </a:t>
            </a:r>
            <a:r>
              <a:rPr kumimoji="1" lang="en-US" altLang="ja-JP" dirty="0" smtClean="0">
                <a:latin typeface="Times New Roman"/>
              </a:rPr>
              <a:t>propagation </a:t>
            </a:r>
            <a:r>
              <a:rPr lang="en-US" altLang="ja-JP" dirty="0" smtClean="0">
                <a:latin typeface="Times New Roman"/>
              </a:rPr>
              <a:t>depends on the density.</a:t>
            </a:r>
          </a:p>
          <a:p>
            <a:r>
              <a:rPr lang="en-US" altLang="ja-JP" dirty="0" smtClean="0">
                <a:solidFill>
                  <a:srgbClr val="008000"/>
                </a:solidFill>
                <a:latin typeface="Times New Roman"/>
              </a:rPr>
              <a:t>l</a:t>
            </a:r>
            <a:r>
              <a:rPr kumimoji="1" lang="en-US" altLang="ja-JP" dirty="0" smtClean="0">
                <a:solidFill>
                  <a:srgbClr val="008000"/>
                </a:solidFill>
                <a:latin typeface="Times New Roman"/>
              </a:rPr>
              <a:t>ower density </a:t>
            </a:r>
            <a:r>
              <a:rPr kumimoji="1" lang="ja-JP" altLang="en-US" dirty="0" smtClean="0">
                <a:solidFill>
                  <a:srgbClr val="008000"/>
                </a:solidFill>
                <a:latin typeface="Times New Roman"/>
                <a:sym typeface="Wingdings"/>
              </a:rPr>
              <a:t></a:t>
            </a:r>
            <a:r>
              <a:rPr kumimoji="1" lang="en-US" altLang="ja-JP" dirty="0" smtClean="0">
                <a:solidFill>
                  <a:srgbClr val="008000"/>
                </a:solidFill>
                <a:latin typeface="Times New Roman"/>
                <a:sym typeface="Wingdings"/>
              </a:rPr>
              <a:t> </a:t>
            </a:r>
            <a:r>
              <a:rPr lang="en-US" altLang="ja-JP" dirty="0" smtClean="0">
                <a:solidFill>
                  <a:srgbClr val="008000"/>
                </a:solidFill>
                <a:latin typeface="Times New Roman"/>
                <a:sym typeface="Wingdings"/>
              </a:rPr>
              <a:t>outward propagation</a:t>
            </a:r>
          </a:p>
          <a:p>
            <a:r>
              <a:rPr kumimoji="1" lang="en-US" altLang="ja-JP" dirty="0" smtClean="0">
                <a:solidFill>
                  <a:srgbClr val="0000FF"/>
                </a:solidFill>
                <a:latin typeface="Times New Roman"/>
                <a:sym typeface="Wingdings"/>
              </a:rPr>
              <a:t>Higher density </a:t>
            </a:r>
            <a:r>
              <a:rPr kumimoji="1" lang="ja-JP" altLang="en-US" dirty="0" smtClean="0">
                <a:solidFill>
                  <a:srgbClr val="0000FF"/>
                </a:solidFill>
                <a:latin typeface="Times New Roman"/>
                <a:sym typeface="Wingdings"/>
              </a:rPr>
              <a:t></a:t>
            </a:r>
            <a:r>
              <a:rPr kumimoji="1" lang="en-US" altLang="ja-JP" dirty="0" smtClean="0">
                <a:solidFill>
                  <a:srgbClr val="0000FF"/>
                </a:solidFill>
                <a:latin typeface="Times New Roman"/>
                <a:sym typeface="Wingdings"/>
              </a:rPr>
              <a:t> inward propagation</a:t>
            </a:r>
            <a:r>
              <a:rPr kumimoji="1" lang="en-US" altLang="ja-JP" dirty="0" smtClean="0">
                <a:solidFill>
                  <a:srgbClr val="0000FF"/>
                </a:solidFill>
                <a:latin typeface="Times New Roman"/>
              </a:rPr>
              <a:t> </a:t>
            </a:r>
            <a:endParaRPr kumimoji="1" lang="ja-JP" altLang="en-US" dirty="0">
              <a:solidFill>
                <a:srgbClr val="0000FF"/>
              </a:solidFill>
              <a:latin typeface="Times New Roman"/>
            </a:endParaRPr>
          </a:p>
        </p:txBody>
      </p:sp>
      <p:sp>
        <p:nvSpPr>
          <p:cNvPr id="9" name="テキスト ボックス 8"/>
          <p:cNvSpPr txBox="1"/>
          <p:nvPr/>
        </p:nvSpPr>
        <p:spPr>
          <a:xfrm>
            <a:off x="250988" y="5196480"/>
            <a:ext cx="7706006" cy="1015663"/>
          </a:xfrm>
          <a:prstGeom prst="rect">
            <a:avLst/>
          </a:prstGeom>
          <a:noFill/>
        </p:spPr>
        <p:txBody>
          <a:bodyPr wrap="none" rtlCol="0">
            <a:spAutoFit/>
          </a:bodyPr>
          <a:lstStyle/>
          <a:p>
            <a:r>
              <a:rPr lang="en-US" altLang="ja-JP" sz="2000" dirty="0" smtClean="0">
                <a:latin typeface="Times New Roman"/>
              </a:rPr>
              <a:t>Tw</a:t>
            </a:r>
            <a:r>
              <a:rPr kumimoji="1" lang="en-US" altLang="ja-JP" sz="2000" dirty="0" smtClean="0">
                <a:latin typeface="Times New Roman"/>
              </a:rPr>
              <a:t>o possible mechanisms</a:t>
            </a:r>
          </a:p>
          <a:p>
            <a:r>
              <a:rPr lang="en-US" altLang="ja-JP" sz="2000" dirty="0" smtClean="0">
                <a:solidFill>
                  <a:srgbClr val="0000FF"/>
                </a:solidFill>
                <a:latin typeface="Times New Roman"/>
              </a:rPr>
              <a:t>1 Radial spreading of turbulence (should be in-coherent similar to Blob?) </a:t>
            </a:r>
            <a:r>
              <a:rPr lang="en-US" altLang="ja-JP" sz="2000" dirty="0" smtClean="0">
                <a:latin typeface="Times New Roman"/>
              </a:rPr>
              <a:t> </a:t>
            </a:r>
          </a:p>
          <a:p>
            <a:r>
              <a:rPr lang="en-US" altLang="ja-JP" sz="2000" dirty="0" smtClean="0">
                <a:solidFill>
                  <a:srgbClr val="FF0000"/>
                </a:solidFill>
                <a:latin typeface="Times New Roman"/>
              </a:rPr>
              <a:t>2 Modulation of fluctuation level by the oscillating zonal flow  </a:t>
            </a:r>
            <a:endParaRPr kumimoji="1" lang="en-US" altLang="ja-JP" sz="2000" dirty="0" smtClean="0">
              <a:solidFill>
                <a:srgbClr val="FF0000"/>
              </a:solidFill>
              <a:latin typeface="Times New Roman"/>
            </a:endParaRPr>
          </a:p>
        </p:txBody>
      </p:sp>
      <p:sp>
        <p:nvSpPr>
          <p:cNvPr id="10" name="テキスト ボックス 9"/>
          <p:cNvSpPr txBox="1"/>
          <p:nvPr/>
        </p:nvSpPr>
        <p:spPr>
          <a:xfrm>
            <a:off x="3733531" y="1554994"/>
            <a:ext cx="646331" cy="369332"/>
          </a:xfrm>
          <a:prstGeom prst="rect">
            <a:avLst/>
          </a:prstGeom>
          <a:noFill/>
        </p:spPr>
        <p:txBody>
          <a:bodyPr wrap="none" rtlCol="0">
            <a:spAutoFit/>
          </a:bodyPr>
          <a:lstStyle/>
          <a:p>
            <a:r>
              <a:rPr kumimoji="1" lang="en-US" altLang="ja-JP" dirty="0" smtClean="0">
                <a:latin typeface="Times New Roman"/>
              </a:rPr>
              <a:t>TJ-II</a:t>
            </a:r>
            <a:endParaRPr kumimoji="1" lang="ja-JP" altLang="en-US" dirty="0">
              <a:latin typeface="Times New Roman"/>
            </a:endParaRPr>
          </a:p>
        </p:txBody>
      </p:sp>
      <p:sp>
        <p:nvSpPr>
          <p:cNvPr id="11" name="テキスト ボックス 10"/>
          <p:cNvSpPr txBox="1"/>
          <p:nvPr/>
        </p:nvSpPr>
        <p:spPr>
          <a:xfrm>
            <a:off x="6295448" y="2979417"/>
            <a:ext cx="646331" cy="369332"/>
          </a:xfrm>
          <a:prstGeom prst="rect">
            <a:avLst/>
          </a:prstGeom>
          <a:noFill/>
        </p:spPr>
        <p:txBody>
          <a:bodyPr wrap="none" rtlCol="0">
            <a:spAutoFit/>
          </a:bodyPr>
          <a:lstStyle/>
          <a:p>
            <a:r>
              <a:rPr kumimoji="1" lang="en-US" altLang="ja-JP" dirty="0" smtClean="0">
                <a:latin typeface="Times New Roman"/>
              </a:rPr>
              <a:t>TJ-II</a:t>
            </a:r>
            <a:endParaRPr kumimoji="1" lang="ja-JP" altLang="en-US" dirty="0">
              <a:latin typeface="Times New Roman"/>
            </a:endParaRPr>
          </a:p>
        </p:txBody>
      </p:sp>
      <p:sp>
        <p:nvSpPr>
          <p:cNvPr id="12" name="テキスト ボックス 11"/>
          <p:cNvSpPr txBox="1"/>
          <p:nvPr/>
        </p:nvSpPr>
        <p:spPr>
          <a:xfrm>
            <a:off x="4590866" y="6309730"/>
            <a:ext cx="4306888" cy="400110"/>
          </a:xfrm>
          <a:prstGeom prst="rect">
            <a:avLst/>
          </a:prstGeom>
          <a:noFill/>
          <a:ln>
            <a:solidFill>
              <a:srgbClr val="FF0000"/>
            </a:solidFill>
          </a:ln>
        </p:spPr>
        <p:txBody>
          <a:bodyPr wrap="none" rtlCol="0">
            <a:spAutoFit/>
          </a:bodyPr>
          <a:lstStyle/>
          <a:p>
            <a:r>
              <a:rPr lang="en-US" altLang="ja-JP" sz="2000" dirty="0" smtClean="0">
                <a:solidFill>
                  <a:srgbClr val="3366FF"/>
                </a:solidFill>
                <a:latin typeface="Times New Roman"/>
              </a:rPr>
              <a:t>EX/10-2 (Sat) : TJ-II exp. by </a:t>
            </a:r>
            <a:r>
              <a:rPr lang="en-US" altLang="ja-JP" sz="2000" b="1" dirty="0" err="1" smtClean="0">
                <a:solidFill>
                  <a:srgbClr val="3366FF"/>
                </a:solidFill>
                <a:latin typeface="Times New Roman"/>
              </a:rPr>
              <a:t>T.Estrada</a:t>
            </a:r>
            <a:endParaRPr kumimoji="1" lang="ja-JP" altLang="en-US" sz="2000" dirty="0">
              <a:latin typeface="Times New Roman"/>
            </a:endParaRPr>
          </a:p>
        </p:txBody>
      </p:sp>
      <p:pic>
        <p:nvPicPr>
          <p:cNvPr id="13" name="図 12"/>
          <p:cNvPicPr>
            <a:picLocks noChangeAspect="1"/>
          </p:cNvPicPr>
          <p:nvPr/>
        </p:nvPicPr>
        <p:blipFill>
          <a:blip r:embed="rId5"/>
          <a:stretch>
            <a:fillRect/>
          </a:stretch>
        </p:blipFill>
        <p:spPr>
          <a:xfrm>
            <a:off x="701574" y="3209119"/>
            <a:ext cx="4492990" cy="6287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タイトル 1"/>
          <p:cNvSpPr>
            <a:spLocks noGrp="1"/>
          </p:cNvSpPr>
          <p:nvPr>
            <p:ph type="title" idx="4294967295"/>
          </p:nvPr>
        </p:nvSpPr>
        <p:spPr>
          <a:xfrm>
            <a:off x="152400" y="-106830"/>
            <a:ext cx="8534400" cy="724480"/>
          </a:xfrm>
        </p:spPr>
        <p:txBody>
          <a:bodyPr/>
          <a:lstStyle/>
          <a:p>
            <a:r>
              <a:rPr lang="en-US" altLang="ja-JP" sz="3200" dirty="0">
                <a:latin typeface="Times New Roman" charset="0"/>
              </a:rPr>
              <a:t>Basic mechanisms for the violation of local closure</a:t>
            </a:r>
          </a:p>
        </p:txBody>
      </p:sp>
      <p:cxnSp>
        <p:nvCxnSpPr>
          <p:cNvPr id="4" name="直線コネクタ 3"/>
          <p:cNvCxnSpPr/>
          <p:nvPr/>
        </p:nvCxnSpPr>
        <p:spPr>
          <a:xfrm>
            <a:off x="384175" y="600945"/>
            <a:ext cx="8353425"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727075" y="4701998"/>
            <a:ext cx="50927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a:cxnSpLocks noChangeShapeType="1"/>
          </p:cNvCxnSpPr>
          <p:nvPr/>
        </p:nvCxnSpPr>
        <p:spPr bwMode="auto">
          <a:xfrm rot="16200000" flipV="1">
            <a:off x="-947737" y="3027185"/>
            <a:ext cx="3352800" cy="317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sp>
        <p:nvSpPr>
          <p:cNvPr id="14" name="円/楕円 13"/>
          <p:cNvSpPr/>
          <p:nvPr/>
        </p:nvSpPr>
        <p:spPr>
          <a:xfrm>
            <a:off x="952501" y="3800298"/>
            <a:ext cx="4229100" cy="485775"/>
          </a:xfrm>
          <a:prstGeom prst="ellipse">
            <a:avLst/>
          </a:prstGeom>
          <a:solidFill>
            <a:srgbClr val="FF0000">
              <a:alpha val="5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円/楕円 14"/>
          <p:cNvSpPr/>
          <p:nvPr/>
        </p:nvSpPr>
        <p:spPr>
          <a:xfrm>
            <a:off x="1798638" y="2841448"/>
            <a:ext cx="1211262" cy="368300"/>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32" name="テキスト ボックス 16"/>
          <p:cNvSpPr txBox="1">
            <a:spLocks noChangeArrowheads="1"/>
          </p:cNvSpPr>
          <p:nvPr/>
        </p:nvSpPr>
        <p:spPr bwMode="auto">
          <a:xfrm>
            <a:off x="87313" y="623710"/>
            <a:ext cx="1473200" cy="707886"/>
          </a:xfrm>
          <a:prstGeom prst="rect">
            <a:avLst/>
          </a:prstGeom>
          <a:noFill/>
          <a:ln w="9525">
            <a:noFill/>
            <a:miter lim="800000"/>
            <a:headEnd/>
            <a:tailEnd/>
          </a:ln>
        </p:spPr>
        <p:txBody>
          <a:bodyPr wrap="square">
            <a:prstTxWarp prst="textNoShape">
              <a:avLst/>
            </a:prstTxWarp>
            <a:spAutoFit/>
          </a:bodyPr>
          <a:lstStyle/>
          <a:p>
            <a:r>
              <a:rPr lang="en-US" altLang="ja-JP" sz="2000" dirty="0">
                <a:latin typeface="Times New Roman"/>
              </a:rPr>
              <a:t>Radial wave number </a:t>
            </a:r>
          </a:p>
        </p:txBody>
      </p:sp>
      <p:sp>
        <p:nvSpPr>
          <p:cNvPr id="18" name="円/楕円 17"/>
          <p:cNvSpPr/>
          <p:nvPr/>
        </p:nvSpPr>
        <p:spPr>
          <a:xfrm>
            <a:off x="3067050" y="2857323"/>
            <a:ext cx="1211263" cy="369887"/>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a:xfrm>
            <a:off x="4395788" y="2857323"/>
            <a:ext cx="1209675" cy="369887"/>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円/楕円 19"/>
          <p:cNvSpPr/>
          <p:nvPr/>
        </p:nvSpPr>
        <p:spPr>
          <a:xfrm>
            <a:off x="4560888" y="1353960"/>
            <a:ext cx="498475" cy="3698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円/楕円 20"/>
          <p:cNvSpPr/>
          <p:nvPr/>
        </p:nvSpPr>
        <p:spPr>
          <a:xfrm>
            <a:off x="3954463" y="1352373"/>
            <a:ext cx="498475" cy="368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円/楕円 21"/>
          <p:cNvSpPr/>
          <p:nvPr/>
        </p:nvSpPr>
        <p:spPr>
          <a:xfrm>
            <a:off x="3370263" y="1361898"/>
            <a:ext cx="498475" cy="369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a:xfrm>
            <a:off x="2774950" y="1360310"/>
            <a:ext cx="498475" cy="368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a:xfrm>
            <a:off x="2166938" y="1358723"/>
            <a:ext cx="500062" cy="368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円/楕円 24"/>
          <p:cNvSpPr/>
          <p:nvPr/>
        </p:nvSpPr>
        <p:spPr>
          <a:xfrm>
            <a:off x="1560513" y="1355548"/>
            <a:ext cx="498475" cy="369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円/楕円 25"/>
          <p:cNvSpPr/>
          <p:nvPr/>
        </p:nvSpPr>
        <p:spPr>
          <a:xfrm>
            <a:off x="952500" y="1366660"/>
            <a:ext cx="498475" cy="368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42" name="テキスト ボックス 27"/>
          <p:cNvSpPr txBox="1">
            <a:spLocks noChangeArrowheads="1"/>
          </p:cNvSpPr>
          <p:nvPr/>
        </p:nvSpPr>
        <p:spPr bwMode="auto">
          <a:xfrm>
            <a:off x="150813" y="3800298"/>
            <a:ext cx="463550" cy="366712"/>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1/a</a:t>
            </a:r>
          </a:p>
        </p:txBody>
      </p:sp>
      <p:sp>
        <p:nvSpPr>
          <p:cNvPr id="26643" name="テキスト ボックス 28"/>
          <p:cNvSpPr txBox="1">
            <a:spLocks noChangeArrowheads="1"/>
          </p:cNvSpPr>
          <p:nvPr/>
        </p:nvSpPr>
        <p:spPr bwMode="auto">
          <a:xfrm>
            <a:off x="79375" y="1352373"/>
            <a:ext cx="542925" cy="366712"/>
          </a:xfrm>
          <a:prstGeom prst="rect">
            <a:avLst/>
          </a:prstGeom>
          <a:noFill/>
          <a:ln w="9525">
            <a:noFill/>
            <a:miter lim="800000"/>
            <a:headEnd/>
            <a:tailEnd/>
          </a:ln>
        </p:spPr>
        <p:txBody>
          <a:bodyPr wrap="none">
            <a:prstTxWarp prst="textNoShape">
              <a:avLst/>
            </a:prstTxWarp>
            <a:spAutoFit/>
          </a:bodyPr>
          <a:lstStyle/>
          <a:p>
            <a:r>
              <a:rPr lang="en-US" altLang="ja-JP">
                <a:latin typeface="Calibri" charset="0"/>
              </a:rPr>
              <a:t>1/</a:t>
            </a:r>
            <a:r>
              <a:rPr lang="en-US" altLang="ja-JP">
                <a:latin typeface="Symbol" charset="2"/>
              </a:rPr>
              <a:t>r</a:t>
            </a:r>
            <a:r>
              <a:rPr lang="en-US" altLang="ja-JP" baseline="-25000">
                <a:latin typeface="Times New Roman" charset="0"/>
              </a:rPr>
              <a:t>i</a:t>
            </a:r>
          </a:p>
        </p:txBody>
      </p:sp>
      <p:cxnSp>
        <p:nvCxnSpPr>
          <p:cNvPr id="31" name="直線矢印コネクタ 30"/>
          <p:cNvCxnSpPr>
            <a:cxnSpLocks noChangeShapeType="1"/>
          </p:cNvCxnSpPr>
          <p:nvPr/>
        </p:nvCxnSpPr>
        <p:spPr bwMode="auto">
          <a:xfrm rot="16200000" flipH="1">
            <a:off x="322443" y="2804142"/>
            <a:ext cx="2138363" cy="0"/>
          </a:xfrm>
          <a:prstGeom prst="straightConnector1">
            <a:avLst/>
          </a:prstGeom>
          <a:noFill/>
          <a:ln w="63500">
            <a:solidFill>
              <a:srgbClr val="FF0000">
                <a:alpha val="50195"/>
              </a:srgbClr>
            </a:solidFill>
            <a:round/>
            <a:headEnd type="arrow" w="med" len="med"/>
            <a:tailEnd type="arrow" w="med" len="med"/>
          </a:ln>
          <a:effectLst>
            <a:outerShdw blurRad="40000" dist="20000" dir="5400000" rotWithShape="0">
              <a:srgbClr val="000000">
                <a:alpha val="37999"/>
              </a:srgbClr>
            </a:outerShdw>
          </a:effectLst>
        </p:spPr>
      </p:cxnSp>
      <p:cxnSp>
        <p:nvCxnSpPr>
          <p:cNvPr id="35" name="直線矢印コネクタ 34"/>
          <p:cNvCxnSpPr>
            <a:cxnSpLocks noChangeShapeType="1"/>
          </p:cNvCxnSpPr>
          <p:nvPr/>
        </p:nvCxnSpPr>
        <p:spPr bwMode="auto">
          <a:xfrm rot="5400000">
            <a:off x="3283743" y="2772392"/>
            <a:ext cx="2112963" cy="38100"/>
          </a:xfrm>
          <a:prstGeom prst="straightConnector1">
            <a:avLst/>
          </a:prstGeom>
          <a:noFill/>
          <a:ln w="63500">
            <a:solidFill>
              <a:srgbClr val="FF0000">
                <a:alpha val="50195"/>
              </a:srgbClr>
            </a:solidFill>
            <a:round/>
            <a:headEnd type="arrow" w="med" len="med"/>
            <a:tailEnd type="arrow" w="med" len="med"/>
          </a:ln>
          <a:effectLst>
            <a:outerShdw blurRad="40000" dist="20000" dir="5400000" rotWithShape="0">
              <a:srgbClr val="000000">
                <a:alpha val="37999"/>
              </a:srgbClr>
            </a:outerShdw>
          </a:effectLst>
        </p:spPr>
      </p:cxnSp>
      <p:sp>
        <p:nvSpPr>
          <p:cNvPr id="36" name="円/楕円 35"/>
          <p:cNvSpPr/>
          <p:nvPr/>
        </p:nvSpPr>
        <p:spPr>
          <a:xfrm>
            <a:off x="5200650" y="1352373"/>
            <a:ext cx="498475" cy="368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47" name="テキスト ボックス 10"/>
          <p:cNvSpPr txBox="1">
            <a:spLocks noChangeArrowheads="1"/>
          </p:cNvSpPr>
          <p:nvPr/>
        </p:nvSpPr>
        <p:spPr bwMode="auto">
          <a:xfrm>
            <a:off x="2073275" y="4190823"/>
            <a:ext cx="2645150"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Times New Roman"/>
              </a:rPr>
              <a:t>Macro-scale turbulence</a:t>
            </a:r>
          </a:p>
        </p:txBody>
      </p:sp>
      <p:sp>
        <p:nvSpPr>
          <p:cNvPr id="26648" name="テキスト ボックス 11"/>
          <p:cNvSpPr txBox="1">
            <a:spLocks noChangeArrowheads="1"/>
          </p:cNvSpPr>
          <p:nvPr/>
        </p:nvSpPr>
        <p:spPr bwMode="auto">
          <a:xfrm>
            <a:off x="1858963" y="3193873"/>
            <a:ext cx="2518638" cy="400110"/>
          </a:xfrm>
          <a:prstGeom prst="rect">
            <a:avLst/>
          </a:prstGeom>
          <a:noFill/>
          <a:ln w="9525">
            <a:noFill/>
            <a:miter lim="800000"/>
            <a:headEnd/>
            <a:tailEnd/>
          </a:ln>
        </p:spPr>
        <p:txBody>
          <a:bodyPr wrap="none">
            <a:prstTxWarp prst="textNoShape">
              <a:avLst/>
            </a:prstTxWarp>
            <a:spAutoFit/>
          </a:bodyPr>
          <a:lstStyle/>
          <a:p>
            <a:r>
              <a:rPr lang="en-US" altLang="ja-JP" sz="2000" dirty="0" err="1">
                <a:latin typeface="Times New Roman"/>
              </a:rPr>
              <a:t>Meso</a:t>
            </a:r>
            <a:r>
              <a:rPr lang="en-US" altLang="ja-JP" sz="2000" dirty="0">
                <a:latin typeface="Times New Roman"/>
              </a:rPr>
              <a:t>-scale zonal flow</a:t>
            </a:r>
          </a:p>
        </p:txBody>
      </p:sp>
      <p:sp>
        <p:nvSpPr>
          <p:cNvPr id="26649" name="テキスト ボックス 12"/>
          <p:cNvSpPr txBox="1">
            <a:spLocks noChangeArrowheads="1"/>
          </p:cNvSpPr>
          <p:nvPr/>
        </p:nvSpPr>
        <p:spPr bwMode="auto">
          <a:xfrm>
            <a:off x="1451773" y="1652410"/>
            <a:ext cx="2581155"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Times New Roman"/>
              </a:rPr>
              <a:t>Micro-scale turbulence</a:t>
            </a:r>
          </a:p>
        </p:txBody>
      </p:sp>
      <p:sp>
        <p:nvSpPr>
          <p:cNvPr id="26650" name="テキスト ボックス 43"/>
          <p:cNvSpPr txBox="1">
            <a:spLocks noChangeArrowheads="1"/>
          </p:cNvSpPr>
          <p:nvPr/>
        </p:nvSpPr>
        <p:spPr bwMode="auto">
          <a:xfrm>
            <a:off x="4361403" y="3191600"/>
            <a:ext cx="2427287" cy="707886"/>
          </a:xfrm>
          <a:prstGeom prst="rect">
            <a:avLst/>
          </a:prstGeom>
          <a:noFill/>
          <a:ln w="9525">
            <a:noFill/>
            <a:miter lim="800000"/>
            <a:headEnd/>
            <a:tailEnd/>
          </a:ln>
        </p:spPr>
        <p:txBody>
          <a:bodyPr wrap="square">
            <a:prstTxWarp prst="textNoShape">
              <a:avLst/>
            </a:prstTxWarp>
            <a:spAutoFit/>
          </a:bodyPr>
          <a:lstStyle/>
          <a:p>
            <a:r>
              <a:rPr lang="en-US" altLang="ja-JP" sz="2000" dirty="0">
                <a:solidFill>
                  <a:srgbClr val="FF0000"/>
                </a:solidFill>
                <a:latin typeface="Times New Roman"/>
              </a:rPr>
              <a:t>Micro- and macro- turbulence coupling</a:t>
            </a:r>
          </a:p>
        </p:txBody>
      </p:sp>
      <p:cxnSp>
        <p:nvCxnSpPr>
          <p:cNvPr id="45" name="直線矢印コネクタ 44"/>
          <p:cNvCxnSpPr>
            <a:cxnSpLocks noChangeShapeType="1"/>
          </p:cNvCxnSpPr>
          <p:nvPr/>
        </p:nvCxnSpPr>
        <p:spPr bwMode="auto">
          <a:xfrm rot="5400000">
            <a:off x="3544888" y="2287410"/>
            <a:ext cx="1106488" cy="1587"/>
          </a:xfrm>
          <a:prstGeom prst="straightConnector1">
            <a:avLst/>
          </a:prstGeom>
          <a:noFill/>
          <a:ln w="63500">
            <a:solidFill>
              <a:srgbClr val="008000">
                <a:alpha val="50195"/>
              </a:srgbClr>
            </a:solidFill>
            <a:round/>
            <a:headEnd type="stealth" w="lg" len="med"/>
            <a:tailEnd type="stealth" w="lg" len="med"/>
          </a:ln>
          <a:effectLst>
            <a:outerShdw blurRad="40000" dist="20000" dir="5400000" rotWithShape="0">
              <a:srgbClr val="000000">
                <a:alpha val="37999"/>
              </a:srgbClr>
            </a:outerShdw>
          </a:effectLst>
        </p:spPr>
      </p:cxnSp>
      <p:cxnSp>
        <p:nvCxnSpPr>
          <p:cNvPr id="49" name="直線矢印コネクタ 48"/>
          <p:cNvCxnSpPr>
            <a:cxnSpLocks noChangeShapeType="1"/>
          </p:cNvCxnSpPr>
          <p:nvPr/>
        </p:nvCxnSpPr>
        <p:spPr bwMode="auto">
          <a:xfrm rot="5400000">
            <a:off x="4853781" y="2281854"/>
            <a:ext cx="1095375" cy="1588"/>
          </a:xfrm>
          <a:prstGeom prst="straightConnector1">
            <a:avLst/>
          </a:prstGeom>
          <a:noFill/>
          <a:ln w="63500">
            <a:solidFill>
              <a:srgbClr val="008000">
                <a:alpha val="50195"/>
              </a:srgbClr>
            </a:solidFill>
            <a:round/>
            <a:headEnd type="stealth" w="lg" len="med"/>
            <a:tailEnd type="stealth" w="lg" len="med"/>
          </a:ln>
          <a:effectLst>
            <a:outerShdw blurRad="40000" dist="20000" dir="5400000" rotWithShape="0">
              <a:srgbClr val="000000">
                <a:alpha val="37999"/>
              </a:srgbClr>
            </a:outerShdw>
          </a:effectLst>
        </p:spPr>
      </p:cxnSp>
      <p:sp>
        <p:nvSpPr>
          <p:cNvPr id="26653" name="テキスト ボックス 49"/>
          <p:cNvSpPr txBox="1">
            <a:spLocks noChangeArrowheads="1"/>
          </p:cNvSpPr>
          <p:nvPr/>
        </p:nvSpPr>
        <p:spPr bwMode="auto">
          <a:xfrm>
            <a:off x="2225353" y="2104090"/>
            <a:ext cx="2009775" cy="707886"/>
          </a:xfrm>
          <a:prstGeom prst="rect">
            <a:avLst/>
          </a:prstGeom>
          <a:noFill/>
          <a:ln w="9525">
            <a:noFill/>
            <a:miter lim="800000"/>
            <a:headEnd/>
            <a:tailEnd/>
          </a:ln>
        </p:spPr>
        <p:txBody>
          <a:bodyPr>
            <a:prstTxWarp prst="textNoShape">
              <a:avLst/>
            </a:prstTxWarp>
            <a:spAutoFit/>
          </a:bodyPr>
          <a:lstStyle/>
          <a:p>
            <a:r>
              <a:rPr lang="en-US" altLang="ja-JP" sz="2000" dirty="0">
                <a:solidFill>
                  <a:srgbClr val="008000"/>
                </a:solidFill>
                <a:latin typeface="Times New Roman"/>
              </a:rPr>
              <a:t>turbulence zonal flow coupling</a:t>
            </a:r>
          </a:p>
        </p:txBody>
      </p:sp>
      <p:sp>
        <p:nvSpPr>
          <p:cNvPr id="26654" name="テキスト ボックス 52"/>
          <p:cNvSpPr txBox="1">
            <a:spLocks noChangeArrowheads="1"/>
          </p:cNvSpPr>
          <p:nvPr/>
        </p:nvSpPr>
        <p:spPr bwMode="auto">
          <a:xfrm>
            <a:off x="2382838" y="660295"/>
            <a:ext cx="2400191"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3366FF"/>
                </a:solidFill>
                <a:latin typeface="Times New Roman"/>
              </a:rPr>
              <a:t>turbulence spreading</a:t>
            </a:r>
          </a:p>
        </p:txBody>
      </p:sp>
      <p:cxnSp>
        <p:nvCxnSpPr>
          <p:cNvPr id="54" name="直線矢印コネクタ 53"/>
          <p:cNvCxnSpPr>
            <a:cxnSpLocks noChangeShapeType="1"/>
          </p:cNvCxnSpPr>
          <p:nvPr/>
        </p:nvCxnSpPr>
        <p:spPr bwMode="auto">
          <a:xfrm flipH="1" flipV="1">
            <a:off x="4887913" y="1243520"/>
            <a:ext cx="609600" cy="1588"/>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cxnSp>
        <p:nvCxnSpPr>
          <p:cNvPr id="57" name="直線矢印コネクタ 56"/>
          <p:cNvCxnSpPr>
            <a:cxnSpLocks noChangeShapeType="1"/>
          </p:cNvCxnSpPr>
          <p:nvPr/>
        </p:nvCxnSpPr>
        <p:spPr bwMode="auto">
          <a:xfrm flipH="1" flipV="1">
            <a:off x="4221163" y="1241933"/>
            <a:ext cx="609600" cy="1587"/>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cxnSp>
        <p:nvCxnSpPr>
          <p:cNvPr id="58" name="直線矢印コネクタ 57"/>
          <p:cNvCxnSpPr>
            <a:cxnSpLocks noChangeShapeType="1"/>
          </p:cNvCxnSpPr>
          <p:nvPr/>
        </p:nvCxnSpPr>
        <p:spPr bwMode="auto">
          <a:xfrm flipH="1" flipV="1">
            <a:off x="3636963" y="1227645"/>
            <a:ext cx="609600" cy="1588"/>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cxnSp>
        <p:nvCxnSpPr>
          <p:cNvPr id="59" name="直線矢印コネクタ 58"/>
          <p:cNvCxnSpPr>
            <a:cxnSpLocks noChangeShapeType="1"/>
          </p:cNvCxnSpPr>
          <p:nvPr/>
        </p:nvCxnSpPr>
        <p:spPr bwMode="auto">
          <a:xfrm flipH="1" flipV="1">
            <a:off x="2974975" y="1229233"/>
            <a:ext cx="609600" cy="1587"/>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cxnSp>
        <p:nvCxnSpPr>
          <p:cNvPr id="60" name="直線矢印コネクタ 59"/>
          <p:cNvCxnSpPr>
            <a:cxnSpLocks noChangeShapeType="1"/>
          </p:cNvCxnSpPr>
          <p:nvPr/>
        </p:nvCxnSpPr>
        <p:spPr bwMode="auto">
          <a:xfrm flipH="1" flipV="1">
            <a:off x="2379663" y="1216533"/>
            <a:ext cx="609600" cy="1587"/>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cxnSp>
        <p:nvCxnSpPr>
          <p:cNvPr id="61" name="直線矢印コネクタ 60"/>
          <p:cNvCxnSpPr>
            <a:cxnSpLocks noChangeShapeType="1"/>
          </p:cNvCxnSpPr>
          <p:nvPr/>
        </p:nvCxnSpPr>
        <p:spPr bwMode="auto">
          <a:xfrm flipH="1" flipV="1">
            <a:off x="1712913" y="1202245"/>
            <a:ext cx="609600" cy="1588"/>
          </a:xfrm>
          <a:prstGeom prst="straightConnector1">
            <a:avLst/>
          </a:prstGeom>
          <a:noFill/>
          <a:ln w="63500">
            <a:solidFill>
              <a:srgbClr val="3366FF">
                <a:alpha val="50195"/>
              </a:srgbClr>
            </a:solidFill>
            <a:round/>
            <a:headEnd type="triangle" w="med" len="med"/>
            <a:tailEnd type="triangle" w="med" len="med"/>
          </a:ln>
          <a:effectLst>
            <a:outerShdw blurRad="40000" dist="20000" dir="5400000" rotWithShape="0">
              <a:srgbClr val="000000">
                <a:alpha val="37999"/>
              </a:srgbClr>
            </a:outerShdw>
          </a:effectLst>
        </p:spPr>
      </p:cxnSp>
      <p:sp>
        <p:nvSpPr>
          <p:cNvPr id="26661" name="テキスト ボックス 61"/>
          <p:cNvSpPr txBox="1">
            <a:spLocks noChangeArrowheads="1"/>
          </p:cNvSpPr>
          <p:nvPr/>
        </p:nvSpPr>
        <p:spPr bwMode="auto">
          <a:xfrm>
            <a:off x="5846763" y="4458498"/>
            <a:ext cx="701675" cy="366712"/>
          </a:xfrm>
          <a:prstGeom prst="rect">
            <a:avLst/>
          </a:prstGeom>
          <a:noFill/>
          <a:ln w="9525">
            <a:noFill/>
            <a:miter lim="800000"/>
            <a:headEnd/>
            <a:tailEnd/>
          </a:ln>
        </p:spPr>
        <p:txBody>
          <a:bodyPr>
            <a:prstTxWarp prst="textNoShape">
              <a:avLst/>
            </a:prstTxWarp>
            <a:spAutoFit/>
          </a:bodyPr>
          <a:lstStyle/>
          <a:p>
            <a:r>
              <a:rPr lang="en-US" altLang="ja-JP" dirty="0" err="1">
                <a:latin typeface="Times New Roman" charset="0"/>
              </a:rPr>
              <a:t>r</a:t>
            </a:r>
            <a:r>
              <a:rPr lang="en-US" altLang="ja-JP" dirty="0">
                <a:latin typeface="Times New Roman" charset="0"/>
              </a:rPr>
              <a:t>/a</a:t>
            </a:r>
          </a:p>
        </p:txBody>
      </p:sp>
      <p:sp>
        <p:nvSpPr>
          <p:cNvPr id="26662" name="テキスト ボックス 62"/>
          <p:cNvSpPr txBox="1">
            <a:spLocks noChangeArrowheads="1"/>
          </p:cNvSpPr>
          <p:nvPr/>
        </p:nvSpPr>
        <p:spPr bwMode="auto">
          <a:xfrm>
            <a:off x="5059363" y="4605523"/>
            <a:ext cx="700087" cy="366712"/>
          </a:xfrm>
          <a:prstGeom prst="rect">
            <a:avLst/>
          </a:prstGeom>
          <a:noFill/>
          <a:ln w="9525">
            <a:noFill/>
            <a:miter lim="800000"/>
            <a:headEnd/>
            <a:tailEnd/>
          </a:ln>
        </p:spPr>
        <p:txBody>
          <a:bodyPr>
            <a:prstTxWarp prst="textNoShape">
              <a:avLst/>
            </a:prstTxWarp>
            <a:spAutoFit/>
          </a:bodyPr>
          <a:lstStyle/>
          <a:p>
            <a:r>
              <a:rPr lang="en-US" altLang="ja-JP" dirty="0">
                <a:latin typeface="Times New Roman" charset="0"/>
              </a:rPr>
              <a:t>edge</a:t>
            </a:r>
          </a:p>
        </p:txBody>
      </p:sp>
      <p:sp>
        <p:nvSpPr>
          <p:cNvPr id="26663" name="テキスト ボックス 64"/>
          <p:cNvSpPr txBox="1">
            <a:spLocks noChangeArrowheads="1"/>
          </p:cNvSpPr>
          <p:nvPr/>
        </p:nvSpPr>
        <p:spPr bwMode="auto">
          <a:xfrm>
            <a:off x="1371600" y="4593653"/>
            <a:ext cx="701675" cy="366712"/>
          </a:xfrm>
          <a:prstGeom prst="rect">
            <a:avLst/>
          </a:prstGeom>
          <a:noFill/>
          <a:ln w="9525">
            <a:noFill/>
            <a:miter lim="800000"/>
            <a:headEnd/>
            <a:tailEnd/>
          </a:ln>
        </p:spPr>
        <p:txBody>
          <a:bodyPr>
            <a:prstTxWarp prst="textNoShape">
              <a:avLst/>
            </a:prstTxWarp>
            <a:spAutoFit/>
          </a:bodyPr>
          <a:lstStyle/>
          <a:p>
            <a:r>
              <a:rPr lang="en-US" altLang="ja-JP" dirty="0">
                <a:latin typeface="Times New Roman" charset="0"/>
              </a:rPr>
              <a:t>core</a:t>
            </a:r>
          </a:p>
        </p:txBody>
      </p:sp>
      <p:sp>
        <p:nvSpPr>
          <p:cNvPr id="26664" name="テキスト ボックス 66"/>
          <p:cNvSpPr txBox="1">
            <a:spLocks noChangeArrowheads="1"/>
          </p:cNvSpPr>
          <p:nvPr/>
        </p:nvSpPr>
        <p:spPr bwMode="auto">
          <a:xfrm>
            <a:off x="71655" y="4954450"/>
            <a:ext cx="9001125" cy="1877437"/>
          </a:xfrm>
          <a:prstGeom prst="rect">
            <a:avLst/>
          </a:prstGeom>
          <a:noFill/>
          <a:ln w="9525">
            <a:noFill/>
            <a:miter lim="800000"/>
            <a:headEnd/>
            <a:tailEnd/>
          </a:ln>
        </p:spPr>
        <p:txBody>
          <a:bodyPr wrap="square">
            <a:prstTxWarp prst="textNoShape">
              <a:avLst/>
            </a:prstTxWarp>
            <a:spAutoFit/>
          </a:bodyPr>
          <a:lstStyle/>
          <a:p>
            <a:r>
              <a:rPr lang="en-US" altLang="ja-JP" sz="2000" dirty="0">
                <a:latin typeface="Times New Roman" charset="0"/>
              </a:rPr>
              <a:t>There are several candidate of mechanism causing the violation of local closure</a:t>
            </a:r>
            <a:r>
              <a:rPr lang="en-US" altLang="ja-JP" sz="2000" dirty="0" smtClean="0">
                <a:latin typeface="Times New Roman" charset="0"/>
              </a:rPr>
              <a:t>.</a:t>
            </a:r>
          </a:p>
          <a:p>
            <a:r>
              <a:rPr lang="en-US" altLang="ja-JP" dirty="0" smtClean="0">
                <a:solidFill>
                  <a:schemeClr val="hlink"/>
                </a:solidFill>
              </a:rPr>
              <a:t>Ref: </a:t>
            </a:r>
            <a:r>
              <a:rPr lang="en-US" altLang="ja-JP" dirty="0" err="1" smtClean="0">
                <a:solidFill>
                  <a:schemeClr val="hlink"/>
                </a:solidFill>
              </a:rPr>
              <a:t>G.Dif-Pradalier</a:t>
            </a:r>
            <a:r>
              <a:rPr lang="en-US" altLang="ja-JP" dirty="0" smtClean="0">
                <a:solidFill>
                  <a:schemeClr val="hlink"/>
                </a:solidFill>
              </a:rPr>
              <a:t>, et al.: Phys. Rev. E </a:t>
            </a:r>
            <a:r>
              <a:rPr lang="en-US" altLang="ja-JP" b="1" dirty="0" smtClean="0">
                <a:solidFill>
                  <a:schemeClr val="hlink"/>
                </a:solidFill>
              </a:rPr>
              <a:t>82</a:t>
            </a:r>
            <a:r>
              <a:rPr lang="en-US" altLang="ja-JP" dirty="0" smtClean="0">
                <a:solidFill>
                  <a:schemeClr val="hlink"/>
                </a:solidFill>
              </a:rPr>
              <a:t> (2010) 025401, </a:t>
            </a:r>
            <a:r>
              <a:rPr lang="en-US" altLang="ja-JP" dirty="0" err="1" smtClean="0">
                <a:solidFill>
                  <a:schemeClr val="hlink"/>
                </a:solidFill>
              </a:rPr>
              <a:t>P.H.Diamond</a:t>
            </a:r>
            <a:r>
              <a:rPr lang="en-US" altLang="ja-JP" dirty="0" smtClean="0">
                <a:solidFill>
                  <a:schemeClr val="hlink"/>
                </a:solidFill>
              </a:rPr>
              <a:t>, et al.: PPCF (2005), </a:t>
            </a:r>
          </a:p>
          <a:p>
            <a:r>
              <a:rPr lang="en-US" altLang="ja-JP" dirty="0" err="1" smtClean="0">
                <a:solidFill>
                  <a:schemeClr val="hlink"/>
                </a:solidFill>
              </a:rPr>
              <a:t>Itoh</a:t>
            </a:r>
            <a:r>
              <a:rPr lang="en-US" altLang="ja-JP" dirty="0" smtClean="0">
                <a:solidFill>
                  <a:schemeClr val="hlink"/>
                </a:solidFill>
              </a:rPr>
              <a:t> et al: PPCF (2001)</a:t>
            </a:r>
            <a:endParaRPr lang="en-US" altLang="ja-JP" dirty="0" smtClean="0">
              <a:latin typeface="Times New Roman" charset="0"/>
            </a:endParaRPr>
          </a:p>
          <a:p>
            <a:r>
              <a:rPr lang="en-US" altLang="ja-JP" sz="2000" dirty="0">
                <a:solidFill>
                  <a:srgbClr val="FF0000"/>
                </a:solidFill>
                <a:latin typeface="Times New Roman" charset="0"/>
              </a:rPr>
              <a:t>Spatiotemporal measurements of micro- </a:t>
            </a:r>
            <a:r>
              <a:rPr lang="en-US" altLang="ja-JP" sz="2000" dirty="0" err="1">
                <a:solidFill>
                  <a:srgbClr val="FF0000"/>
                </a:solidFill>
                <a:latin typeface="Times New Roman" charset="0"/>
              </a:rPr>
              <a:t>meso</a:t>
            </a:r>
            <a:r>
              <a:rPr lang="en-US" altLang="ja-JP" sz="2000" dirty="0">
                <a:solidFill>
                  <a:srgbClr val="FF0000"/>
                </a:solidFill>
                <a:latin typeface="Times New Roman" charset="0"/>
              </a:rPr>
              <a:t>- macro- scale turbulence and zonal flow are  necessary to investigate which is more or most dominant in the plasma for each experiments.</a:t>
            </a:r>
          </a:p>
        </p:txBody>
      </p:sp>
      <p:sp>
        <p:nvSpPr>
          <p:cNvPr id="26665" name="Text Box 41"/>
          <p:cNvSpPr txBox="1">
            <a:spLocks noChangeArrowheads="1"/>
          </p:cNvSpPr>
          <p:nvPr/>
        </p:nvSpPr>
        <p:spPr bwMode="auto">
          <a:xfrm>
            <a:off x="6598770" y="960050"/>
            <a:ext cx="2438400" cy="2554545"/>
          </a:xfrm>
          <a:prstGeom prst="rect">
            <a:avLst/>
          </a:prstGeom>
          <a:noFill/>
          <a:ln w="9525">
            <a:noFill/>
            <a:miter lim="800000"/>
            <a:headEnd/>
            <a:tailEnd/>
          </a:ln>
        </p:spPr>
        <p:txBody>
          <a:bodyPr wrap="square">
            <a:prstTxWarp prst="textNoShape">
              <a:avLst/>
            </a:prstTxWarp>
            <a:spAutoFit/>
          </a:bodyPr>
          <a:lstStyle/>
          <a:p>
            <a:r>
              <a:rPr lang="en-US" altLang="ja-JP" sz="2000" dirty="0">
                <a:solidFill>
                  <a:schemeClr val="accent2"/>
                </a:solidFill>
                <a:latin typeface="Times New Roman"/>
              </a:rPr>
              <a:t>Front propagation</a:t>
            </a:r>
          </a:p>
          <a:p>
            <a:r>
              <a:rPr lang="en-US" altLang="ja-JP" sz="2000" dirty="0">
                <a:solidFill>
                  <a:schemeClr val="accent2"/>
                </a:solidFill>
                <a:latin typeface="Times New Roman"/>
              </a:rPr>
              <a:t>Avalanche</a:t>
            </a:r>
          </a:p>
          <a:p>
            <a:endParaRPr lang="en-US" altLang="ja-JP" sz="2000" dirty="0">
              <a:latin typeface="Times New Roman"/>
            </a:endParaRPr>
          </a:p>
          <a:p>
            <a:r>
              <a:rPr lang="en-US" altLang="ja-JP" sz="2000" dirty="0">
                <a:solidFill>
                  <a:srgbClr val="067F17"/>
                </a:solidFill>
                <a:latin typeface="Times New Roman"/>
              </a:rPr>
              <a:t>Self-selected</a:t>
            </a:r>
          </a:p>
          <a:p>
            <a:r>
              <a:rPr lang="en-US" altLang="ja-JP" sz="2000" dirty="0" err="1">
                <a:solidFill>
                  <a:srgbClr val="067F17"/>
                </a:solidFill>
                <a:latin typeface="Times New Roman"/>
              </a:rPr>
              <a:t>Mesoscale</a:t>
            </a:r>
            <a:r>
              <a:rPr lang="en-US" altLang="ja-JP" sz="2000" dirty="0">
                <a:solidFill>
                  <a:srgbClr val="067F17"/>
                </a:solidFill>
                <a:latin typeface="Times New Roman"/>
              </a:rPr>
              <a:t> dynamics</a:t>
            </a:r>
          </a:p>
          <a:p>
            <a:endParaRPr lang="en-US" altLang="ja-JP" sz="2000" dirty="0">
              <a:latin typeface="Times New Roman"/>
            </a:endParaRPr>
          </a:p>
          <a:p>
            <a:r>
              <a:rPr lang="en-US" altLang="ja-JP" sz="2000" dirty="0">
                <a:solidFill>
                  <a:srgbClr val="FF1209"/>
                </a:solidFill>
                <a:latin typeface="Times New Roman"/>
              </a:rPr>
              <a:t>Global dynamics</a:t>
            </a:r>
          </a:p>
          <a:p>
            <a:r>
              <a:rPr lang="en-US" altLang="ja-JP" sz="2000" dirty="0">
                <a:solidFill>
                  <a:srgbClr val="FF1209"/>
                </a:solidFill>
                <a:latin typeface="Times New Roman"/>
              </a:rPr>
              <a:t>and organization</a:t>
            </a:r>
          </a:p>
        </p:txBody>
      </p:sp>
      <p:sp>
        <p:nvSpPr>
          <p:cNvPr id="26666" name="正方形/長方形 41"/>
          <p:cNvSpPr>
            <a:spLocks noChangeArrowheads="1"/>
          </p:cNvSpPr>
          <p:nvPr/>
        </p:nvSpPr>
        <p:spPr bwMode="auto">
          <a:xfrm>
            <a:off x="6586900" y="3557345"/>
            <a:ext cx="2402790" cy="1323439"/>
          </a:xfrm>
          <a:prstGeom prst="rect">
            <a:avLst/>
          </a:prstGeom>
          <a:noFill/>
          <a:ln w="9525">
            <a:solidFill>
              <a:srgbClr val="FF0000"/>
            </a:solidFill>
            <a:miter lim="800000"/>
            <a:headEnd/>
            <a:tailEnd/>
          </a:ln>
        </p:spPr>
        <p:txBody>
          <a:bodyPr wrap="square">
            <a:prstTxWarp prst="textNoShape">
              <a:avLst/>
            </a:prstTxWarp>
            <a:spAutoFit/>
          </a:bodyPr>
          <a:lstStyle/>
          <a:p>
            <a:r>
              <a:rPr lang="en-US" altLang="ja-JP" sz="2000" dirty="0">
                <a:solidFill>
                  <a:srgbClr val="3366FF"/>
                </a:solidFill>
                <a:latin typeface="Times New Roman"/>
              </a:rPr>
              <a:t>OV/P-03(Mon) and EX/P4-2(Wed)  by</a:t>
            </a:r>
            <a:r>
              <a:rPr lang="en-US" altLang="ja-JP" sz="2000" b="1" dirty="0">
                <a:solidFill>
                  <a:srgbClr val="3366FF"/>
                </a:solidFill>
                <a:latin typeface="Times New Roman"/>
              </a:rPr>
              <a:t> </a:t>
            </a:r>
            <a:r>
              <a:rPr lang="en-US" altLang="ja-JP" sz="2000" b="1" dirty="0" err="1">
                <a:solidFill>
                  <a:srgbClr val="3366FF"/>
                </a:solidFill>
                <a:latin typeface="Times New Roman"/>
              </a:rPr>
              <a:t>P.H.Diamond</a:t>
            </a:r>
            <a:endParaRPr lang="en-US" altLang="ja-JP" sz="2000" b="1" dirty="0">
              <a:solidFill>
                <a:srgbClr val="3366FF"/>
              </a:solidFill>
              <a:latin typeface="Times New Roman"/>
            </a:endParaRPr>
          </a:p>
          <a:p>
            <a:r>
              <a:rPr lang="en-US" altLang="ja-JP" sz="2000" dirty="0">
                <a:solidFill>
                  <a:srgbClr val="3366FF"/>
                </a:solidFill>
                <a:latin typeface="Times New Roman"/>
              </a:rPr>
              <a:t>PD/ by </a:t>
            </a:r>
            <a:r>
              <a:rPr lang="en-US" altLang="ja-JP" sz="2000" b="1" dirty="0">
                <a:solidFill>
                  <a:srgbClr val="3366FF"/>
                </a:solidFill>
                <a:latin typeface="Times New Roman"/>
              </a:rPr>
              <a:t>S.-I. </a:t>
            </a:r>
            <a:r>
              <a:rPr lang="en-US" altLang="ja-JP" sz="2000" b="1" dirty="0" err="1">
                <a:solidFill>
                  <a:srgbClr val="3366FF"/>
                </a:solidFill>
                <a:latin typeface="Times New Roman"/>
              </a:rPr>
              <a:t>Itoh</a:t>
            </a:r>
            <a:endParaRPr lang="en-US" altLang="ja-JP" sz="2000" b="1" dirty="0">
              <a:solidFill>
                <a:srgbClr val="008000"/>
              </a:solid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06010" y="105750"/>
            <a:ext cx="7595148"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latin typeface="Times New Roman"/>
              </a:rPr>
              <a:t>Propagation of fronts of turbulence intensity</a:t>
            </a:r>
          </a:p>
        </p:txBody>
      </p:sp>
      <p:sp>
        <p:nvSpPr>
          <p:cNvPr id="8195" name="Text Box 3"/>
          <p:cNvSpPr txBox="1">
            <a:spLocks noChangeArrowheads="1"/>
          </p:cNvSpPr>
          <p:nvPr/>
        </p:nvSpPr>
        <p:spPr bwMode="auto">
          <a:xfrm>
            <a:off x="132480" y="726667"/>
            <a:ext cx="7215882" cy="1015663"/>
          </a:xfrm>
          <a:prstGeom prst="rect">
            <a:avLst/>
          </a:prstGeom>
          <a:noFill/>
          <a:ln w="9525">
            <a:noFill/>
            <a:miter lim="800000"/>
            <a:headEnd/>
            <a:tailEnd/>
          </a:ln>
          <a:effectLst/>
        </p:spPr>
        <p:txBody>
          <a:bodyPr wrap="square">
            <a:prstTxWarp prst="textNoShape">
              <a:avLst/>
            </a:prstTxWarp>
            <a:spAutoFit/>
          </a:bodyPr>
          <a:lstStyle/>
          <a:p>
            <a:r>
              <a:rPr lang="en-US" altLang="ja-JP" sz="2000" dirty="0">
                <a:latin typeface="Times New Roman"/>
              </a:rPr>
              <a:t>Combined with temperature gradient front, the deviation (from average) of microscopic fluctuation intensity can propagate in ballistic manner</a:t>
            </a:r>
            <a:r>
              <a:rPr lang="en-US" altLang="ja-JP" sz="2000" dirty="0" smtClean="0">
                <a:latin typeface="Times New Roman"/>
              </a:rPr>
              <a:t>. </a:t>
            </a:r>
            <a:endParaRPr lang="en-US" altLang="ja-JP" sz="2000" dirty="0">
              <a:latin typeface="Times New Roman"/>
            </a:endParaRPr>
          </a:p>
        </p:txBody>
      </p:sp>
      <p:sp>
        <p:nvSpPr>
          <p:cNvPr id="8196" name="Text Box 4"/>
          <p:cNvSpPr txBox="1">
            <a:spLocks noChangeArrowheads="1"/>
          </p:cNvSpPr>
          <p:nvPr/>
        </p:nvSpPr>
        <p:spPr bwMode="auto">
          <a:xfrm>
            <a:off x="333375" y="6063734"/>
            <a:ext cx="3379788" cy="707886"/>
          </a:xfrm>
          <a:prstGeom prst="rect">
            <a:avLst/>
          </a:prstGeom>
          <a:noFill/>
          <a:ln w="9525">
            <a:noFill/>
            <a:miter lim="800000"/>
            <a:headEnd/>
            <a:tailEnd/>
          </a:ln>
          <a:effectLst/>
        </p:spPr>
        <p:txBody>
          <a:bodyPr wrap="square">
            <a:prstTxWarp prst="textNoShape">
              <a:avLst/>
            </a:prstTxWarp>
            <a:spAutoFit/>
          </a:bodyPr>
          <a:lstStyle/>
          <a:p>
            <a:r>
              <a:rPr lang="en-US" altLang="ja-JP" sz="2000" dirty="0">
                <a:solidFill>
                  <a:srgbClr val="FF1209"/>
                </a:solidFill>
                <a:latin typeface="Times New Roman"/>
              </a:rPr>
              <a:t>Waiting experimental verification!</a:t>
            </a:r>
          </a:p>
        </p:txBody>
      </p:sp>
      <p:sp>
        <p:nvSpPr>
          <p:cNvPr id="8197" name="Text Box 5"/>
          <p:cNvSpPr txBox="1">
            <a:spLocks noChangeArrowheads="1"/>
          </p:cNvSpPr>
          <p:nvPr/>
        </p:nvSpPr>
        <p:spPr bwMode="auto">
          <a:xfrm>
            <a:off x="7705421" y="865167"/>
            <a:ext cx="1168747" cy="369332"/>
          </a:xfrm>
          <a:prstGeom prst="rect">
            <a:avLst/>
          </a:prstGeom>
          <a:noFill/>
          <a:ln w="9525">
            <a:solidFill>
              <a:srgbClr val="FF1209"/>
            </a:solidFill>
            <a:miter lim="800000"/>
            <a:headEnd/>
            <a:tailEnd/>
          </a:ln>
          <a:effectLst/>
        </p:spPr>
        <p:txBody>
          <a:bodyPr wrap="none">
            <a:prstTxWarp prst="textNoShape">
              <a:avLst/>
            </a:prstTxWarp>
            <a:spAutoFit/>
          </a:bodyPr>
          <a:lstStyle/>
          <a:p>
            <a:r>
              <a:rPr lang="en-US" altLang="ja-JP" dirty="0" smtClean="0"/>
              <a:t>simulation</a:t>
            </a:r>
            <a:endParaRPr lang="en-US" altLang="ja-JP" dirty="0"/>
          </a:p>
        </p:txBody>
      </p:sp>
      <p:sp>
        <p:nvSpPr>
          <p:cNvPr id="8199" name="Text Box 7"/>
          <p:cNvSpPr txBox="1">
            <a:spLocks noChangeArrowheads="1"/>
          </p:cNvSpPr>
          <p:nvPr/>
        </p:nvSpPr>
        <p:spPr bwMode="auto">
          <a:xfrm>
            <a:off x="3100387" y="4369300"/>
            <a:ext cx="3499643" cy="400110"/>
          </a:xfrm>
          <a:prstGeom prst="rect">
            <a:avLst/>
          </a:prstGeom>
          <a:noFill/>
          <a:ln w="12700">
            <a:solidFill>
              <a:srgbClr val="FF1209"/>
            </a:solidFill>
            <a:miter lim="800000"/>
            <a:headEnd/>
            <a:tailEnd/>
          </a:ln>
          <a:effectLst/>
        </p:spPr>
        <p:txBody>
          <a:bodyPr wrap="square">
            <a:prstTxWarp prst="textNoShape">
              <a:avLst/>
            </a:prstTxWarp>
            <a:spAutoFit/>
          </a:bodyPr>
          <a:lstStyle/>
          <a:p>
            <a:r>
              <a:rPr lang="en-US" altLang="ja-JP" sz="2000" dirty="0">
                <a:latin typeface="Times New Roman"/>
              </a:rPr>
              <a:t>Ballistic propagation formula</a:t>
            </a:r>
          </a:p>
        </p:txBody>
      </p:sp>
      <p:grpSp>
        <p:nvGrpSpPr>
          <p:cNvPr id="2" name="Group 12"/>
          <p:cNvGrpSpPr>
            <a:grpSpLocks/>
          </p:cNvGrpSpPr>
          <p:nvPr/>
        </p:nvGrpSpPr>
        <p:grpSpPr bwMode="auto">
          <a:xfrm>
            <a:off x="170169" y="2000679"/>
            <a:ext cx="3959226" cy="1531938"/>
            <a:chOff x="480" y="1296"/>
            <a:chExt cx="2494" cy="965"/>
          </a:xfrm>
        </p:grpSpPr>
        <p:sp>
          <p:nvSpPr>
            <p:cNvPr id="8202" name="Text Box 10"/>
            <p:cNvSpPr txBox="1">
              <a:spLocks noChangeArrowheads="1"/>
            </p:cNvSpPr>
            <p:nvPr/>
          </p:nvSpPr>
          <p:spPr bwMode="auto">
            <a:xfrm>
              <a:off x="510" y="2009"/>
              <a:ext cx="1671" cy="252"/>
            </a:xfrm>
            <a:prstGeom prst="rect">
              <a:avLst/>
            </a:prstGeom>
            <a:noFill/>
            <a:ln w="12700">
              <a:solidFill>
                <a:srgbClr val="FF0000"/>
              </a:solidFill>
              <a:miter lim="800000"/>
              <a:headEnd/>
              <a:tailEnd/>
            </a:ln>
            <a:effectLst/>
          </p:spPr>
          <p:txBody>
            <a:bodyPr wrap="none">
              <a:prstTxWarp prst="textNoShape">
                <a:avLst/>
              </a:prstTxWarp>
              <a:spAutoFit/>
            </a:bodyPr>
            <a:lstStyle/>
            <a:p>
              <a:r>
                <a:rPr lang="en-US" altLang="ja-JP" sz="2000" dirty="0">
                  <a:latin typeface="Times New Roman"/>
                </a:rPr>
                <a:t>Fluctuation </a:t>
              </a:r>
              <a:r>
                <a:rPr lang="en-US" altLang="ja-JP" sz="2000" dirty="0" smtClean="0">
                  <a:latin typeface="Times New Roman"/>
                </a:rPr>
                <a:t>intensity : </a:t>
              </a:r>
              <a:r>
                <a:rPr lang="en-US" altLang="ja-JP" sz="2000" i="1" dirty="0" smtClean="0">
                  <a:latin typeface="Times New Roman"/>
                </a:rPr>
                <a:t>I</a:t>
              </a:r>
              <a:endParaRPr lang="en-US" altLang="ja-JP" sz="2000" i="1" dirty="0">
                <a:latin typeface="Times New Roman"/>
              </a:endParaRPr>
            </a:p>
          </p:txBody>
        </p:sp>
        <p:sp>
          <p:nvSpPr>
            <p:cNvPr id="8203" name="Text Box 11"/>
            <p:cNvSpPr txBox="1">
              <a:spLocks noChangeArrowheads="1"/>
            </p:cNvSpPr>
            <p:nvPr/>
          </p:nvSpPr>
          <p:spPr bwMode="auto">
            <a:xfrm>
              <a:off x="480" y="1296"/>
              <a:ext cx="2494" cy="252"/>
            </a:xfrm>
            <a:prstGeom prst="rect">
              <a:avLst/>
            </a:prstGeom>
            <a:noFill/>
            <a:ln w="12700">
              <a:solidFill>
                <a:srgbClr val="FF0000"/>
              </a:solidFill>
              <a:miter lim="800000"/>
              <a:headEnd/>
              <a:tailEnd/>
            </a:ln>
            <a:effectLst/>
          </p:spPr>
          <p:txBody>
            <a:bodyPr wrap="none">
              <a:prstTxWarp prst="textNoShape">
                <a:avLst/>
              </a:prstTxWarp>
              <a:spAutoFit/>
            </a:bodyPr>
            <a:lstStyle/>
            <a:p>
              <a:r>
                <a:rPr lang="en-US" altLang="ja-JP" sz="2000" dirty="0">
                  <a:latin typeface="Times New Roman"/>
                </a:rPr>
                <a:t>Mean driving parameter (</a:t>
              </a:r>
              <a:r>
                <a:rPr lang="en-US" altLang="ja-JP" sz="2000" dirty="0" smtClean="0">
                  <a:latin typeface="Times New Roman"/>
                </a:rPr>
                <a:t>gradient </a:t>
              </a:r>
              <a:r>
                <a:rPr lang="en-US" altLang="ja-JP" sz="2000" i="1" dirty="0" smtClean="0">
                  <a:latin typeface="Times New Roman"/>
                </a:rPr>
                <a:t>A</a:t>
              </a:r>
              <a:r>
                <a:rPr lang="en-US" altLang="ja-JP" sz="2000" dirty="0" smtClean="0">
                  <a:latin typeface="Times New Roman"/>
                </a:rPr>
                <a:t>)</a:t>
              </a:r>
              <a:endParaRPr lang="en-US" altLang="ja-JP" sz="2000" dirty="0">
                <a:latin typeface="Times New Roman"/>
              </a:endParaRPr>
            </a:p>
          </p:txBody>
        </p:sp>
      </p:grpSp>
      <p:graphicFrame>
        <p:nvGraphicFramePr>
          <p:cNvPr id="8206" name="Object 14"/>
          <p:cNvGraphicFramePr>
            <a:graphicFrameLocks noChangeAspect="1"/>
          </p:cNvGraphicFramePr>
          <p:nvPr/>
        </p:nvGraphicFramePr>
        <p:xfrm>
          <a:off x="381000" y="4268739"/>
          <a:ext cx="2719387" cy="1901825"/>
        </p:xfrm>
        <a:graphic>
          <a:graphicData uri="http://schemas.openxmlformats.org/presentationml/2006/ole">
            <p:oleObj spid="_x0000_s113677" name="文書" r:id="rId4" imgW="2717800" imgH="1905000" progId="Word.Document.8">
              <p:embed/>
            </p:oleObj>
          </a:graphicData>
        </a:graphic>
      </p:graphicFrame>
      <p:grpSp>
        <p:nvGrpSpPr>
          <p:cNvPr id="3" name="Group 19"/>
          <p:cNvGrpSpPr>
            <a:grpSpLocks/>
          </p:cNvGrpSpPr>
          <p:nvPr/>
        </p:nvGrpSpPr>
        <p:grpSpPr bwMode="auto">
          <a:xfrm>
            <a:off x="3288220" y="4885600"/>
            <a:ext cx="1444625" cy="457200"/>
            <a:chOff x="2246" y="2966"/>
            <a:chExt cx="910" cy="288"/>
          </a:xfrm>
        </p:grpSpPr>
        <p:graphicFrame>
          <p:nvGraphicFramePr>
            <p:cNvPr id="8207" name="Object 15"/>
            <p:cNvGraphicFramePr>
              <a:graphicFrameLocks noChangeAspect="1"/>
            </p:cNvGraphicFramePr>
            <p:nvPr/>
          </p:nvGraphicFramePr>
          <p:xfrm>
            <a:off x="2688" y="3024"/>
            <a:ext cx="468" cy="224"/>
          </p:xfrm>
          <a:graphic>
            <a:graphicData uri="http://schemas.openxmlformats.org/presentationml/2006/ole">
              <p:oleObj spid="_x0000_s113678" name="文書" r:id="rId5" imgW="736600" imgH="355600" progId="Word.Document.8">
                <p:embed/>
              </p:oleObj>
            </a:graphicData>
          </a:graphic>
        </p:graphicFrame>
        <p:sp>
          <p:nvSpPr>
            <p:cNvPr id="8209" name="Text Box 17"/>
            <p:cNvSpPr txBox="1">
              <a:spLocks noChangeArrowheads="1"/>
            </p:cNvSpPr>
            <p:nvPr/>
          </p:nvSpPr>
          <p:spPr bwMode="auto">
            <a:xfrm>
              <a:off x="2246" y="2966"/>
              <a:ext cx="428" cy="288"/>
            </a:xfrm>
            <a:prstGeom prst="rect">
              <a:avLst/>
            </a:prstGeom>
            <a:noFill/>
            <a:ln w="9525">
              <a:noFill/>
              <a:miter lim="800000"/>
              <a:headEnd/>
              <a:tailEnd/>
            </a:ln>
            <a:effectLst/>
          </p:spPr>
          <p:txBody>
            <a:bodyPr wrap="none">
              <a:prstTxWarp prst="textNoShape">
                <a:avLst/>
              </a:prstTxWarp>
              <a:spAutoFit/>
            </a:bodyPr>
            <a:lstStyle/>
            <a:p>
              <a:r>
                <a:rPr lang="en-US" altLang="ja-JP" i="1"/>
                <a:t>V</a:t>
              </a:r>
              <a:r>
                <a:rPr lang="en-US" altLang="ja-JP" baseline="-25000"/>
                <a:t>r</a:t>
              </a:r>
              <a:r>
                <a:rPr lang="en-US" altLang="ja-JP"/>
                <a:t> ~</a:t>
              </a:r>
            </a:p>
          </p:txBody>
        </p:sp>
      </p:grpSp>
      <p:sp>
        <p:nvSpPr>
          <p:cNvPr id="8210" name="Text Box 18"/>
          <p:cNvSpPr txBox="1">
            <a:spLocks noChangeArrowheads="1"/>
          </p:cNvSpPr>
          <p:nvPr/>
        </p:nvSpPr>
        <p:spPr bwMode="auto">
          <a:xfrm>
            <a:off x="3761295" y="5342800"/>
            <a:ext cx="860425" cy="457200"/>
          </a:xfrm>
          <a:prstGeom prst="rect">
            <a:avLst/>
          </a:prstGeom>
          <a:noFill/>
          <a:ln w="9525">
            <a:noFill/>
            <a:miter lim="800000"/>
            <a:headEnd/>
            <a:tailEnd/>
          </a:ln>
          <a:effectLst/>
        </p:spPr>
        <p:txBody>
          <a:bodyPr wrap="none">
            <a:prstTxWarp prst="textNoShape">
              <a:avLst/>
            </a:prstTxWarp>
            <a:spAutoFit/>
          </a:bodyPr>
          <a:lstStyle/>
          <a:p>
            <a:r>
              <a:rPr lang="en-US" altLang="ja-JP" i="1"/>
              <a:t>~ V</a:t>
            </a:r>
            <a:r>
              <a:rPr lang="en-US" altLang="ja-JP" baseline="-25000"/>
              <a:t>dia</a:t>
            </a:r>
            <a:endParaRPr lang="en-US" altLang="ja-JP"/>
          </a:p>
        </p:txBody>
      </p:sp>
      <p:pic>
        <p:nvPicPr>
          <p:cNvPr id="8212" name="Picture 20"/>
          <p:cNvPicPr>
            <a:picLocks noChangeAspect="1" noChangeArrowheads="1"/>
          </p:cNvPicPr>
          <p:nvPr/>
        </p:nvPicPr>
        <p:blipFill>
          <a:blip r:embed="rId6"/>
          <a:srcRect/>
          <a:stretch>
            <a:fillRect/>
          </a:stretch>
        </p:blipFill>
        <p:spPr bwMode="auto">
          <a:xfrm>
            <a:off x="7092560" y="1234499"/>
            <a:ext cx="1970887" cy="5242500"/>
          </a:xfrm>
          <a:prstGeom prst="rect">
            <a:avLst/>
          </a:prstGeom>
          <a:noFill/>
          <a:ln w="9525">
            <a:noFill/>
            <a:miter lim="800000"/>
            <a:headEnd/>
            <a:tailEnd/>
          </a:ln>
          <a:effectLst/>
        </p:spPr>
      </p:pic>
      <p:sp>
        <p:nvSpPr>
          <p:cNvPr id="8213" name="Text Box 21"/>
          <p:cNvSpPr txBox="1">
            <a:spLocks noChangeArrowheads="1"/>
          </p:cNvSpPr>
          <p:nvPr/>
        </p:nvSpPr>
        <p:spPr bwMode="auto">
          <a:xfrm>
            <a:off x="7945480" y="6416675"/>
            <a:ext cx="928688" cy="457200"/>
          </a:xfrm>
          <a:prstGeom prst="rect">
            <a:avLst/>
          </a:prstGeom>
          <a:noFill/>
          <a:ln w="9525">
            <a:noFill/>
            <a:miter lim="800000"/>
            <a:headEnd/>
            <a:tailEnd/>
          </a:ln>
          <a:effectLst/>
        </p:spPr>
        <p:txBody>
          <a:bodyPr wrap="none">
            <a:prstTxWarp prst="textNoShape">
              <a:avLst/>
            </a:prstTxWarp>
            <a:spAutoFit/>
          </a:bodyPr>
          <a:lstStyle/>
          <a:p>
            <a:r>
              <a:rPr lang="en-US" altLang="ja-JP" dirty="0"/>
              <a:t>radius</a:t>
            </a:r>
          </a:p>
        </p:txBody>
      </p:sp>
      <p:sp>
        <p:nvSpPr>
          <p:cNvPr id="8214" name="Text Box 22"/>
          <p:cNvSpPr txBox="1">
            <a:spLocks noChangeArrowheads="1"/>
          </p:cNvSpPr>
          <p:nvPr/>
        </p:nvSpPr>
        <p:spPr bwMode="auto">
          <a:xfrm rot="-5400000">
            <a:off x="6551536" y="3563144"/>
            <a:ext cx="725488" cy="457200"/>
          </a:xfrm>
          <a:prstGeom prst="rect">
            <a:avLst/>
          </a:prstGeom>
          <a:noFill/>
          <a:ln w="9525">
            <a:noFill/>
            <a:miter lim="800000"/>
            <a:headEnd/>
            <a:tailEnd/>
          </a:ln>
          <a:effectLst/>
        </p:spPr>
        <p:txBody>
          <a:bodyPr wrap="none">
            <a:prstTxWarp prst="textNoShape">
              <a:avLst/>
            </a:prstTxWarp>
            <a:spAutoFit/>
          </a:bodyPr>
          <a:lstStyle/>
          <a:p>
            <a:r>
              <a:rPr lang="en-US" altLang="ja-JP" dirty="0"/>
              <a:t>time</a:t>
            </a:r>
          </a:p>
        </p:txBody>
      </p:sp>
      <p:sp>
        <p:nvSpPr>
          <p:cNvPr id="8215" name="Line 23"/>
          <p:cNvSpPr>
            <a:spLocks noChangeShapeType="1"/>
          </p:cNvSpPr>
          <p:nvPr/>
        </p:nvSpPr>
        <p:spPr bwMode="auto">
          <a:xfrm>
            <a:off x="7092559" y="1943100"/>
            <a:ext cx="0" cy="3581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a:p>
        </p:txBody>
      </p:sp>
      <p:sp>
        <p:nvSpPr>
          <p:cNvPr id="8216" name="Text Box 24"/>
          <p:cNvSpPr txBox="1">
            <a:spLocks noChangeArrowheads="1"/>
          </p:cNvSpPr>
          <p:nvPr/>
        </p:nvSpPr>
        <p:spPr bwMode="auto">
          <a:xfrm>
            <a:off x="3288220" y="6393909"/>
            <a:ext cx="4267214" cy="338554"/>
          </a:xfrm>
          <a:prstGeom prst="rect">
            <a:avLst/>
          </a:prstGeom>
          <a:noFill/>
          <a:ln w="9525">
            <a:noFill/>
            <a:miter lim="800000"/>
            <a:headEnd/>
            <a:tailEnd/>
          </a:ln>
          <a:effectLst/>
        </p:spPr>
        <p:txBody>
          <a:bodyPr wrap="none">
            <a:prstTxWarp prst="textNoShape">
              <a:avLst/>
            </a:prstTxWarp>
            <a:spAutoFit/>
          </a:bodyPr>
          <a:lstStyle/>
          <a:p>
            <a:r>
              <a:rPr lang="en-US" altLang="ja-JP" sz="1600" dirty="0" err="1" smtClean="0">
                <a:solidFill>
                  <a:schemeClr val="hlink"/>
                </a:solidFill>
                <a:latin typeface="Times New Roman"/>
              </a:rPr>
              <a:t>T.S.Hahm</a:t>
            </a:r>
            <a:r>
              <a:rPr lang="en-US" altLang="ja-JP" sz="1600" dirty="0" smtClean="0">
                <a:solidFill>
                  <a:schemeClr val="hlink"/>
                </a:solidFill>
                <a:latin typeface="Times New Roman"/>
              </a:rPr>
              <a:t> </a:t>
            </a:r>
            <a:r>
              <a:rPr lang="en-US" altLang="ja-JP" sz="1600" dirty="0">
                <a:solidFill>
                  <a:schemeClr val="hlink"/>
                </a:solidFill>
                <a:latin typeface="Times New Roman"/>
              </a:rPr>
              <a:t>et al.: </a:t>
            </a:r>
            <a:r>
              <a:rPr lang="en-US" altLang="ja-JP" sz="1600" dirty="0" smtClean="0">
                <a:solidFill>
                  <a:schemeClr val="hlink"/>
                </a:solidFill>
                <a:latin typeface="Times New Roman"/>
              </a:rPr>
              <a:t>Phys. Plasmas </a:t>
            </a:r>
            <a:r>
              <a:rPr lang="en-US" altLang="ja-JP" sz="1600" dirty="0">
                <a:solidFill>
                  <a:schemeClr val="hlink"/>
                </a:solidFill>
                <a:latin typeface="Times New Roman"/>
              </a:rPr>
              <a:t>12</a:t>
            </a:r>
            <a:r>
              <a:rPr lang="en-US" altLang="ja-JP" sz="1600" dirty="0" smtClean="0">
                <a:solidFill>
                  <a:schemeClr val="hlink"/>
                </a:solidFill>
                <a:latin typeface="Times New Roman"/>
              </a:rPr>
              <a:t> (2005) 090903</a:t>
            </a:r>
            <a:endParaRPr lang="en-US" altLang="ja-JP" sz="1600" dirty="0">
              <a:solidFill>
                <a:schemeClr val="hlink"/>
              </a:solidFill>
              <a:latin typeface="Times New Roman"/>
            </a:endParaRPr>
          </a:p>
        </p:txBody>
      </p:sp>
      <p:cxnSp>
        <p:nvCxnSpPr>
          <p:cNvPr id="23" name="直線コネクタ 22"/>
          <p:cNvCxnSpPr/>
          <p:nvPr/>
        </p:nvCxnSpPr>
        <p:spPr>
          <a:xfrm>
            <a:off x="609490" y="690526"/>
            <a:ext cx="7773524"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4" name="Text Box 24"/>
          <p:cNvSpPr txBox="1">
            <a:spLocks noChangeArrowheads="1"/>
          </p:cNvSpPr>
          <p:nvPr/>
        </p:nvSpPr>
        <p:spPr bwMode="auto">
          <a:xfrm>
            <a:off x="2392281" y="1453284"/>
            <a:ext cx="4060143" cy="338554"/>
          </a:xfrm>
          <a:prstGeom prst="rect">
            <a:avLst/>
          </a:prstGeom>
          <a:noFill/>
          <a:ln w="9525">
            <a:noFill/>
            <a:miter lim="800000"/>
            <a:headEnd/>
            <a:tailEnd/>
          </a:ln>
          <a:effectLst/>
        </p:spPr>
        <p:txBody>
          <a:bodyPr wrap="square">
            <a:prstTxWarp prst="textNoShape">
              <a:avLst/>
            </a:prstTxWarp>
            <a:spAutoFit/>
          </a:bodyPr>
          <a:lstStyle/>
          <a:p>
            <a:r>
              <a:rPr lang="en-US" altLang="ja-JP" sz="1600" dirty="0" err="1" smtClean="0">
                <a:solidFill>
                  <a:schemeClr val="hlink"/>
                </a:solidFill>
                <a:latin typeface="Times New Roman"/>
              </a:rPr>
              <a:t>P.Diamond</a:t>
            </a:r>
            <a:r>
              <a:rPr lang="en-US" altLang="ja-JP" sz="1600" dirty="0" smtClean="0">
                <a:solidFill>
                  <a:schemeClr val="hlink"/>
                </a:solidFill>
                <a:latin typeface="Times New Roman"/>
              </a:rPr>
              <a:t>  </a:t>
            </a:r>
            <a:r>
              <a:rPr lang="en-US" altLang="ja-JP" sz="1600" dirty="0">
                <a:solidFill>
                  <a:schemeClr val="hlink"/>
                </a:solidFill>
                <a:latin typeface="Times New Roman"/>
              </a:rPr>
              <a:t>et al.:</a:t>
            </a:r>
            <a:r>
              <a:rPr lang="en-US" altLang="ja-JP" sz="1600" dirty="0" smtClean="0">
                <a:solidFill>
                  <a:schemeClr val="hlink"/>
                </a:solidFill>
                <a:latin typeface="Times New Roman"/>
              </a:rPr>
              <a:t> </a:t>
            </a:r>
            <a:r>
              <a:rPr lang="en-US" altLang="ja-JP" sz="1600" dirty="0" err="1" smtClean="0">
                <a:solidFill>
                  <a:schemeClr val="hlink"/>
                </a:solidFill>
                <a:latin typeface="Times New Roman"/>
              </a:rPr>
              <a:t>Nucl</a:t>
            </a:r>
            <a:r>
              <a:rPr lang="en-US" altLang="ja-JP" sz="1600" dirty="0" smtClean="0">
                <a:solidFill>
                  <a:schemeClr val="hlink"/>
                </a:solidFill>
                <a:latin typeface="Times New Roman"/>
              </a:rPr>
              <a:t>. Fusion 41 (2001) 1067</a:t>
            </a:r>
            <a:endParaRPr lang="en-US" altLang="ja-JP" sz="1600" dirty="0">
              <a:solidFill>
                <a:schemeClr val="hlink"/>
              </a:solidFill>
              <a:latin typeface="Times New Roman"/>
            </a:endParaRPr>
          </a:p>
        </p:txBody>
      </p:sp>
      <p:sp>
        <p:nvSpPr>
          <p:cNvPr id="25" name="テキスト ボックス 24"/>
          <p:cNvSpPr txBox="1"/>
          <p:nvPr/>
        </p:nvSpPr>
        <p:spPr>
          <a:xfrm>
            <a:off x="4496252" y="5342800"/>
            <a:ext cx="2227117" cy="400110"/>
          </a:xfrm>
          <a:prstGeom prst="rect">
            <a:avLst/>
          </a:prstGeom>
          <a:noFill/>
        </p:spPr>
        <p:txBody>
          <a:bodyPr wrap="none" rtlCol="0">
            <a:spAutoFit/>
          </a:bodyPr>
          <a:lstStyle/>
          <a:p>
            <a:r>
              <a:rPr lang="en-US" sz="2000" dirty="0" smtClean="0">
                <a:latin typeface="Times New Roman"/>
              </a:rPr>
              <a:t>(Fisher front speed)</a:t>
            </a:r>
            <a:endParaRPr kumimoji="1" lang="ja-JP" altLang="en-US" sz="2000" dirty="0">
              <a:latin typeface="Times New Roman"/>
            </a:endParaRPr>
          </a:p>
        </p:txBody>
      </p:sp>
      <p:sp>
        <p:nvSpPr>
          <p:cNvPr id="26" name="テキスト ボックス 25"/>
          <p:cNvSpPr txBox="1"/>
          <p:nvPr/>
        </p:nvSpPr>
        <p:spPr>
          <a:xfrm>
            <a:off x="4299595" y="2014320"/>
            <a:ext cx="3048768" cy="1600438"/>
          </a:xfrm>
          <a:prstGeom prst="rect">
            <a:avLst/>
          </a:prstGeom>
          <a:noFill/>
        </p:spPr>
        <p:txBody>
          <a:bodyPr wrap="square" rtlCol="0">
            <a:spAutoFit/>
          </a:bodyPr>
          <a:lstStyle/>
          <a:p>
            <a:r>
              <a:rPr lang="en-US" altLang="ja-JP" sz="1600" dirty="0" smtClean="0">
                <a:latin typeface="Times New Roman"/>
              </a:rPr>
              <a:t>P. H. Diamond et al. </a:t>
            </a:r>
            <a:r>
              <a:rPr lang="en-US" altLang="ja-JP" sz="1600" dirty="0" err="1" smtClean="0">
                <a:latin typeface="Times New Roman"/>
              </a:rPr>
              <a:t>PoP</a:t>
            </a:r>
            <a:r>
              <a:rPr lang="en-US" altLang="ja-JP" sz="1600" dirty="0" smtClean="0">
                <a:latin typeface="Times New Roman"/>
              </a:rPr>
              <a:t> (1995)</a:t>
            </a:r>
          </a:p>
          <a:p>
            <a:r>
              <a:rPr lang="en-US" altLang="ja-JP" sz="1600" dirty="0" smtClean="0">
                <a:latin typeface="Times New Roman"/>
              </a:rPr>
              <a:t>P. </a:t>
            </a:r>
            <a:r>
              <a:rPr lang="en-US" altLang="ja-JP" sz="1600" dirty="0" err="1" smtClean="0">
                <a:latin typeface="Times New Roman"/>
              </a:rPr>
              <a:t>Beyeret</a:t>
            </a:r>
            <a:r>
              <a:rPr lang="en-US" altLang="ja-JP" sz="1600" dirty="0" smtClean="0">
                <a:latin typeface="Times New Roman"/>
              </a:rPr>
              <a:t> al. PRL (2000)</a:t>
            </a:r>
          </a:p>
          <a:p>
            <a:r>
              <a:rPr lang="en-US" altLang="ja-JP" sz="1600" dirty="0" smtClean="0">
                <a:latin typeface="Times New Roman"/>
              </a:rPr>
              <a:t>O.D. </a:t>
            </a:r>
            <a:r>
              <a:rPr lang="en-US" altLang="ja-JP" sz="1600" dirty="0" err="1" smtClean="0">
                <a:latin typeface="Times New Roman"/>
              </a:rPr>
              <a:t>Gurcan</a:t>
            </a:r>
            <a:r>
              <a:rPr lang="en-US" altLang="ja-JP" sz="1600" dirty="0" smtClean="0">
                <a:latin typeface="Times New Roman"/>
              </a:rPr>
              <a:t>, et al. </a:t>
            </a:r>
            <a:r>
              <a:rPr lang="en-US" altLang="ja-JP" sz="1600" dirty="0" err="1" smtClean="0">
                <a:latin typeface="Times New Roman"/>
              </a:rPr>
              <a:t>PoP</a:t>
            </a:r>
            <a:r>
              <a:rPr lang="en-US" altLang="ja-JP" sz="1600" dirty="0" smtClean="0">
                <a:latin typeface="Times New Roman"/>
              </a:rPr>
              <a:t> (2005)</a:t>
            </a:r>
          </a:p>
          <a:p>
            <a:r>
              <a:rPr lang="en-US" altLang="ja-JP" sz="1600" dirty="0" smtClean="0">
                <a:latin typeface="Times New Roman"/>
              </a:rPr>
              <a:t>X. </a:t>
            </a:r>
            <a:r>
              <a:rPr lang="en-US" altLang="ja-JP" sz="1600" dirty="0" err="1" smtClean="0">
                <a:latin typeface="Times New Roman"/>
              </a:rPr>
              <a:t>Garbet</a:t>
            </a:r>
            <a:r>
              <a:rPr lang="en-US" altLang="ja-JP" sz="1600" dirty="0" smtClean="0">
                <a:latin typeface="Times New Roman"/>
              </a:rPr>
              <a:t>, et al. </a:t>
            </a:r>
            <a:r>
              <a:rPr lang="en-US" altLang="ja-JP" sz="1600" dirty="0" err="1" smtClean="0">
                <a:latin typeface="Times New Roman"/>
              </a:rPr>
              <a:t>PoP</a:t>
            </a:r>
            <a:r>
              <a:rPr lang="en-US" altLang="ja-JP" sz="1600" dirty="0" smtClean="0">
                <a:latin typeface="Times New Roman"/>
              </a:rPr>
              <a:t> (2007)</a:t>
            </a:r>
          </a:p>
          <a:p>
            <a:r>
              <a:rPr lang="en-US" altLang="ja-JP" sz="1600" dirty="0" smtClean="0">
                <a:latin typeface="Times New Roman"/>
              </a:rPr>
              <a:t>Z. H. Wang et al. </a:t>
            </a:r>
            <a:r>
              <a:rPr lang="en-US" altLang="ja-JP" sz="1600" dirty="0" err="1" smtClean="0">
                <a:latin typeface="Times New Roman"/>
              </a:rPr>
              <a:t>PoP</a:t>
            </a:r>
            <a:r>
              <a:rPr lang="en-US" altLang="ja-JP" sz="1600" dirty="0" smtClean="0">
                <a:latin typeface="Times New Roman"/>
              </a:rPr>
              <a:t> (2011)</a:t>
            </a:r>
          </a:p>
          <a:p>
            <a:r>
              <a:rPr lang="en-US" altLang="ja-JP" sz="1600" dirty="0" smtClean="0">
                <a:latin typeface="Times New Roman"/>
              </a:rPr>
              <a:t>S. Sugita et al. PPCF (2012)</a:t>
            </a:r>
            <a:endParaRPr kumimoji="1" lang="ja-JP" altLang="en-US" sz="1600" dirty="0">
              <a:latin typeface="Times New Roman"/>
            </a:endParaRPr>
          </a:p>
        </p:txBody>
      </p:sp>
      <p:graphicFrame>
        <p:nvGraphicFramePr>
          <p:cNvPr id="113681" name="Object 17"/>
          <p:cNvGraphicFramePr>
            <a:graphicFrameLocks noChangeAspect="1"/>
          </p:cNvGraphicFramePr>
          <p:nvPr/>
        </p:nvGraphicFramePr>
        <p:xfrm>
          <a:off x="633413" y="2395321"/>
          <a:ext cx="2072264" cy="646252"/>
        </p:xfrm>
        <a:graphic>
          <a:graphicData uri="http://schemas.openxmlformats.org/presentationml/2006/ole">
            <p:oleObj spid="_x0000_s113681" name="数式" r:id="rId7" imgW="1130300" imgH="381000" progId="Equation.3">
              <p:embed/>
            </p:oleObj>
          </a:graphicData>
        </a:graphic>
      </p:graphicFrame>
      <p:graphicFrame>
        <p:nvGraphicFramePr>
          <p:cNvPr id="113682" name="Object 18"/>
          <p:cNvGraphicFramePr>
            <a:graphicFrameLocks noChangeAspect="1"/>
          </p:cNvGraphicFramePr>
          <p:nvPr/>
        </p:nvGraphicFramePr>
        <p:xfrm>
          <a:off x="346075" y="3532617"/>
          <a:ext cx="3957578" cy="627858"/>
        </p:xfrm>
        <a:graphic>
          <a:graphicData uri="http://schemas.openxmlformats.org/presentationml/2006/ole">
            <p:oleObj spid="_x0000_s113682" name="数式" r:id="rId8" imgW="2222500" imgH="3810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1843839" y="0"/>
            <a:ext cx="4697119"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latin typeface="Times New Roman"/>
              </a:rPr>
              <a:t>Beyond 'non-local in space'</a:t>
            </a:r>
          </a:p>
        </p:txBody>
      </p:sp>
      <p:sp>
        <p:nvSpPr>
          <p:cNvPr id="10255" name="Text Box 15"/>
          <p:cNvSpPr txBox="1">
            <a:spLocks noChangeArrowheads="1"/>
          </p:cNvSpPr>
          <p:nvPr/>
        </p:nvSpPr>
        <p:spPr bwMode="auto">
          <a:xfrm>
            <a:off x="175995" y="629115"/>
            <a:ext cx="8305800" cy="646331"/>
          </a:xfrm>
          <a:prstGeom prst="rect">
            <a:avLst/>
          </a:prstGeom>
          <a:noFill/>
          <a:ln w="9525">
            <a:noFill/>
            <a:miter lim="800000"/>
            <a:headEnd/>
            <a:tailEnd/>
          </a:ln>
          <a:effectLst/>
        </p:spPr>
        <p:txBody>
          <a:bodyPr>
            <a:prstTxWarp prst="textNoShape">
              <a:avLst/>
            </a:prstTxWarp>
            <a:spAutoFit/>
          </a:bodyPr>
          <a:lstStyle/>
          <a:p>
            <a:r>
              <a:rPr lang="en-US" altLang="ja-JP" dirty="0">
                <a:latin typeface="Times New Roman"/>
              </a:rPr>
              <a:t>Observations indicate that heating power directly influence transport flux without change of global plasma parameters</a:t>
            </a:r>
            <a:r>
              <a:rPr lang="en-US" altLang="ja-JP" dirty="0" smtClean="0">
                <a:latin typeface="Times New Roman"/>
              </a:rPr>
              <a:t>.</a:t>
            </a:r>
            <a:endParaRPr lang="en-US" altLang="ja-JP" dirty="0">
              <a:latin typeface="Times New Roman"/>
            </a:endParaRPr>
          </a:p>
        </p:txBody>
      </p:sp>
      <p:sp>
        <p:nvSpPr>
          <p:cNvPr id="10256" name="Text Box 16"/>
          <p:cNvSpPr txBox="1">
            <a:spLocks noChangeArrowheads="1"/>
          </p:cNvSpPr>
          <p:nvPr/>
        </p:nvSpPr>
        <p:spPr bwMode="auto">
          <a:xfrm>
            <a:off x="561975" y="1413946"/>
            <a:ext cx="4648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tLang="ja-JP" dirty="0">
                <a:solidFill>
                  <a:schemeClr val="accent2"/>
                </a:solidFill>
                <a:latin typeface="Times New Roman"/>
              </a:rPr>
              <a:t>Historically, D-IIID,  W7-AS, etc.,…..</a:t>
            </a:r>
          </a:p>
        </p:txBody>
      </p:sp>
      <p:sp>
        <p:nvSpPr>
          <p:cNvPr id="10257" name="Text Box 17"/>
          <p:cNvSpPr txBox="1">
            <a:spLocks noChangeArrowheads="1"/>
          </p:cNvSpPr>
          <p:nvPr/>
        </p:nvSpPr>
        <p:spPr bwMode="auto">
          <a:xfrm>
            <a:off x="4875750" y="952281"/>
            <a:ext cx="4190680" cy="92333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dirty="0" smtClean="0">
                <a:solidFill>
                  <a:srgbClr val="3366FF"/>
                </a:solidFill>
                <a:latin typeface="Times New Roman"/>
              </a:rPr>
              <a:t>Experiment : </a:t>
            </a:r>
            <a:r>
              <a:rPr lang="en-US" altLang="ja-JP" dirty="0">
                <a:solidFill>
                  <a:srgbClr val="3366FF"/>
                </a:solidFill>
                <a:latin typeface="Times New Roman"/>
              </a:rPr>
              <a:t>LHD result EX/10-</a:t>
            </a:r>
            <a:r>
              <a:rPr lang="en-US" altLang="ja-JP" dirty="0" smtClean="0">
                <a:solidFill>
                  <a:srgbClr val="3366FF"/>
                </a:solidFill>
                <a:latin typeface="Times New Roman"/>
              </a:rPr>
              <a:t>1(Sat) 		 Is Turbulence Determined by Local Temperature Gradient? by </a:t>
            </a:r>
            <a:r>
              <a:rPr lang="en-US" altLang="ja-JP" b="1" dirty="0" err="1" smtClean="0">
                <a:solidFill>
                  <a:srgbClr val="3366FF"/>
                </a:solidFill>
                <a:latin typeface="Times New Roman"/>
              </a:rPr>
              <a:t>S.Inagaki</a:t>
            </a:r>
            <a:endParaRPr lang="en-US" altLang="ja-JP" b="1" dirty="0">
              <a:solidFill>
                <a:srgbClr val="3366FF"/>
              </a:solidFill>
              <a:latin typeface="Times New Roman"/>
            </a:endParaRPr>
          </a:p>
        </p:txBody>
      </p:sp>
      <p:sp>
        <p:nvSpPr>
          <p:cNvPr id="10258" name="Text Box 18"/>
          <p:cNvSpPr txBox="1">
            <a:spLocks noChangeArrowheads="1"/>
          </p:cNvSpPr>
          <p:nvPr/>
        </p:nvSpPr>
        <p:spPr bwMode="auto">
          <a:xfrm>
            <a:off x="521818" y="2151794"/>
            <a:ext cx="5366396" cy="64633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dirty="0">
                <a:solidFill>
                  <a:srgbClr val="008000"/>
                </a:solidFill>
                <a:latin typeface="Times New Roman"/>
              </a:rPr>
              <a:t>Theory:</a:t>
            </a:r>
            <a:r>
              <a:rPr lang="en-US" altLang="ja-JP" dirty="0" smtClean="0">
                <a:solidFill>
                  <a:srgbClr val="008000"/>
                </a:solidFill>
                <a:latin typeface="Times New Roman"/>
              </a:rPr>
              <a:t> PD-paper </a:t>
            </a:r>
            <a:r>
              <a:rPr lang="ja-JP" altLang="en-US" dirty="0" smtClean="0">
                <a:solidFill>
                  <a:srgbClr val="008000"/>
                </a:solidFill>
                <a:latin typeface="Times New Roman"/>
                <a:sym typeface="Wingdings"/>
              </a:rPr>
              <a:t></a:t>
            </a:r>
            <a:r>
              <a:rPr lang="en-US" altLang="ja-JP" dirty="0" smtClean="0">
                <a:solidFill>
                  <a:srgbClr val="008000"/>
                </a:solidFill>
                <a:latin typeface="Times New Roman"/>
                <a:sym typeface="Wingdings"/>
              </a:rPr>
              <a:t> </a:t>
            </a:r>
            <a:r>
              <a:rPr lang="en-US" altLang="ja-JP" dirty="0" smtClean="0">
                <a:solidFill>
                  <a:srgbClr val="008000"/>
                </a:solidFill>
                <a:latin typeface="Times New Roman"/>
              </a:rPr>
              <a:t>Immediate Influence of Heating Power on Turbulent Plasma Transport </a:t>
            </a:r>
            <a:r>
              <a:rPr lang="en-US" altLang="ja-JP" dirty="0">
                <a:solidFill>
                  <a:srgbClr val="008000"/>
                </a:solidFill>
                <a:latin typeface="Times New Roman"/>
              </a:rPr>
              <a:t>by</a:t>
            </a:r>
            <a:r>
              <a:rPr lang="en-US" altLang="ja-JP" dirty="0" smtClean="0">
                <a:solidFill>
                  <a:srgbClr val="008000"/>
                </a:solidFill>
                <a:latin typeface="Times New Roman"/>
              </a:rPr>
              <a:t> </a:t>
            </a:r>
            <a:r>
              <a:rPr lang="en-US" altLang="ja-JP" b="1" dirty="0" smtClean="0">
                <a:solidFill>
                  <a:srgbClr val="008000"/>
                </a:solidFill>
                <a:latin typeface="Times New Roman"/>
              </a:rPr>
              <a:t>S.-</a:t>
            </a:r>
            <a:r>
              <a:rPr lang="en-US" altLang="ja-JP" b="1" dirty="0" err="1" smtClean="0">
                <a:solidFill>
                  <a:srgbClr val="008000"/>
                </a:solidFill>
                <a:latin typeface="Times New Roman"/>
              </a:rPr>
              <a:t>I.Itoh</a:t>
            </a:r>
            <a:endParaRPr lang="en-US" altLang="ja-JP" b="1" dirty="0">
              <a:solidFill>
                <a:srgbClr val="008000"/>
              </a:solidFill>
              <a:latin typeface="Times New Roman"/>
            </a:endParaRPr>
          </a:p>
        </p:txBody>
      </p:sp>
      <p:sp>
        <p:nvSpPr>
          <p:cNvPr id="10259" name="Text Box 19"/>
          <p:cNvSpPr txBox="1">
            <a:spLocks noChangeArrowheads="1"/>
          </p:cNvSpPr>
          <p:nvPr/>
        </p:nvSpPr>
        <p:spPr bwMode="auto">
          <a:xfrm>
            <a:off x="69165" y="6350735"/>
            <a:ext cx="9119277" cy="400110"/>
          </a:xfrm>
          <a:prstGeom prst="rect">
            <a:avLst/>
          </a:prstGeom>
          <a:noFill/>
          <a:ln w="9525">
            <a:noFill/>
            <a:miter lim="800000"/>
            <a:headEnd/>
            <a:tailEnd/>
          </a:ln>
          <a:effectLst/>
        </p:spPr>
        <p:txBody>
          <a:bodyPr wrap="square">
            <a:prstTxWarp prst="textNoShape">
              <a:avLst/>
            </a:prstTxWarp>
            <a:spAutoFit/>
          </a:bodyPr>
          <a:lstStyle/>
          <a:p>
            <a:r>
              <a:rPr lang="en-US" altLang="ja-JP" sz="2000" dirty="0">
                <a:solidFill>
                  <a:srgbClr val="FF0000"/>
                </a:solidFill>
                <a:latin typeface="Times New Roman"/>
              </a:rPr>
              <a:t>Multiple-points and dynamical measurements of fluctuations are urgently necessary. </a:t>
            </a:r>
          </a:p>
        </p:txBody>
      </p:sp>
      <p:grpSp>
        <p:nvGrpSpPr>
          <p:cNvPr id="2" name="Group 20"/>
          <p:cNvGrpSpPr>
            <a:grpSpLocks/>
          </p:cNvGrpSpPr>
          <p:nvPr/>
        </p:nvGrpSpPr>
        <p:grpSpPr bwMode="auto">
          <a:xfrm>
            <a:off x="6151858" y="1821469"/>
            <a:ext cx="2760538" cy="1534637"/>
            <a:chOff x="576" y="1789"/>
            <a:chExt cx="1833" cy="1019"/>
          </a:xfrm>
        </p:grpSpPr>
        <p:pic>
          <p:nvPicPr>
            <p:cNvPr id="10261" name="Picture 21"/>
            <p:cNvPicPr>
              <a:picLocks noChangeAspect="1" noChangeArrowheads="1"/>
            </p:cNvPicPr>
            <p:nvPr/>
          </p:nvPicPr>
          <p:blipFill>
            <a:blip r:embed="rId3"/>
            <a:srcRect/>
            <a:stretch>
              <a:fillRect/>
            </a:stretch>
          </p:blipFill>
          <p:spPr bwMode="auto">
            <a:xfrm>
              <a:off x="576" y="1789"/>
              <a:ext cx="1791" cy="851"/>
            </a:xfrm>
            <a:prstGeom prst="rect">
              <a:avLst/>
            </a:prstGeom>
            <a:noFill/>
            <a:ln w="9525">
              <a:noFill/>
              <a:miter lim="800000"/>
              <a:headEnd/>
              <a:tailEnd/>
            </a:ln>
            <a:effectLst/>
          </p:spPr>
        </p:pic>
        <p:pic>
          <p:nvPicPr>
            <p:cNvPr id="10262" name="Picture 22"/>
            <p:cNvPicPr>
              <a:picLocks noChangeAspect="1" noChangeArrowheads="1"/>
            </p:cNvPicPr>
            <p:nvPr/>
          </p:nvPicPr>
          <p:blipFill>
            <a:blip r:embed="rId4"/>
            <a:srcRect/>
            <a:stretch>
              <a:fillRect/>
            </a:stretch>
          </p:blipFill>
          <p:spPr bwMode="auto">
            <a:xfrm>
              <a:off x="768" y="2616"/>
              <a:ext cx="1641" cy="192"/>
            </a:xfrm>
            <a:prstGeom prst="rect">
              <a:avLst/>
            </a:prstGeom>
            <a:noFill/>
            <a:ln w="9525">
              <a:noFill/>
              <a:miter lim="800000"/>
              <a:headEnd/>
              <a:tailEnd/>
            </a:ln>
            <a:effectLst/>
          </p:spPr>
        </p:pic>
      </p:grpSp>
      <p:grpSp>
        <p:nvGrpSpPr>
          <p:cNvPr id="3" name="Group 24"/>
          <p:cNvGrpSpPr>
            <a:grpSpLocks/>
          </p:cNvGrpSpPr>
          <p:nvPr/>
        </p:nvGrpSpPr>
        <p:grpSpPr bwMode="auto">
          <a:xfrm>
            <a:off x="5571880" y="3356106"/>
            <a:ext cx="3340516" cy="3144837"/>
            <a:chOff x="3696" y="2448"/>
            <a:chExt cx="1912" cy="1800"/>
          </a:xfrm>
        </p:grpSpPr>
        <p:grpSp>
          <p:nvGrpSpPr>
            <p:cNvPr id="4" name="Group 25"/>
            <p:cNvGrpSpPr>
              <a:grpSpLocks/>
            </p:cNvGrpSpPr>
            <p:nvPr/>
          </p:nvGrpSpPr>
          <p:grpSpPr bwMode="auto">
            <a:xfrm>
              <a:off x="3696" y="2448"/>
              <a:ext cx="1912" cy="1800"/>
              <a:chOff x="3744" y="2496"/>
              <a:chExt cx="1912" cy="1800"/>
            </a:xfrm>
          </p:grpSpPr>
          <p:pic>
            <p:nvPicPr>
              <p:cNvPr id="10266" name="Picture 26"/>
              <p:cNvPicPr>
                <a:picLocks noChangeAspect="1" noChangeArrowheads="1"/>
              </p:cNvPicPr>
              <p:nvPr/>
            </p:nvPicPr>
            <p:blipFill>
              <a:blip r:embed="rId5"/>
              <a:srcRect/>
              <a:stretch>
                <a:fillRect/>
              </a:stretch>
            </p:blipFill>
            <p:spPr bwMode="auto">
              <a:xfrm>
                <a:off x="4080" y="2496"/>
                <a:ext cx="1576" cy="1800"/>
              </a:xfrm>
              <a:prstGeom prst="rect">
                <a:avLst/>
              </a:prstGeom>
              <a:noFill/>
              <a:ln w="9525">
                <a:noFill/>
                <a:miter lim="800000"/>
                <a:headEnd/>
                <a:tailEnd/>
              </a:ln>
              <a:effectLst/>
            </p:spPr>
          </p:pic>
          <p:pic>
            <p:nvPicPr>
              <p:cNvPr id="10267" name="Picture 27"/>
              <p:cNvPicPr>
                <a:picLocks noChangeAspect="1" noChangeArrowheads="1"/>
              </p:cNvPicPr>
              <p:nvPr/>
            </p:nvPicPr>
            <p:blipFill>
              <a:blip r:embed="rId6"/>
              <a:srcRect/>
              <a:stretch>
                <a:fillRect/>
              </a:stretch>
            </p:blipFill>
            <p:spPr bwMode="auto">
              <a:xfrm>
                <a:off x="3744" y="2736"/>
                <a:ext cx="280" cy="984"/>
              </a:xfrm>
              <a:prstGeom prst="rect">
                <a:avLst/>
              </a:prstGeom>
              <a:noFill/>
              <a:ln w="9525">
                <a:noFill/>
                <a:miter lim="800000"/>
                <a:headEnd/>
                <a:tailEnd/>
              </a:ln>
              <a:effectLst/>
            </p:spPr>
          </p:pic>
        </p:grpSp>
        <p:sp>
          <p:nvSpPr>
            <p:cNvPr id="10268" name="Text Box 28"/>
            <p:cNvSpPr txBox="1">
              <a:spLocks noChangeArrowheads="1"/>
            </p:cNvSpPr>
            <p:nvPr/>
          </p:nvSpPr>
          <p:spPr bwMode="auto">
            <a:xfrm>
              <a:off x="4574" y="2640"/>
              <a:ext cx="370" cy="2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sz="2000">
                  <a:solidFill>
                    <a:schemeClr val="accent2"/>
                  </a:solidFill>
                  <a:latin typeface="Times New Roman"/>
                </a:rPr>
                <a:t>on</a:t>
              </a:r>
            </a:p>
          </p:txBody>
        </p:sp>
        <p:sp>
          <p:nvSpPr>
            <p:cNvPr id="10269" name="Text Box 29"/>
            <p:cNvSpPr txBox="1">
              <a:spLocks noChangeArrowheads="1"/>
            </p:cNvSpPr>
            <p:nvPr/>
          </p:nvSpPr>
          <p:spPr bwMode="auto">
            <a:xfrm>
              <a:off x="4560" y="2918"/>
              <a:ext cx="370" cy="2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sz="2000" dirty="0">
                  <a:solidFill>
                    <a:schemeClr val="accent2"/>
                  </a:solidFill>
                  <a:latin typeface="Times New Roman"/>
                </a:rPr>
                <a:t>off</a:t>
              </a:r>
            </a:p>
          </p:txBody>
        </p:sp>
        <p:sp>
          <p:nvSpPr>
            <p:cNvPr id="10270" name="Text Box 30"/>
            <p:cNvSpPr txBox="1">
              <a:spLocks noChangeArrowheads="1"/>
            </p:cNvSpPr>
            <p:nvPr/>
          </p:nvSpPr>
          <p:spPr bwMode="auto">
            <a:xfrm>
              <a:off x="4560" y="3638"/>
              <a:ext cx="370" cy="2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sz="2000">
                  <a:solidFill>
                    <a:schemeClr val="accent2"/>
                  </a:solidFill>
                  <a:latin typeface="Times New Roman"/>
                </a:rPr>
                <a:t>off</a:t>
              </a:r>
            </a:p>
          </p:txBody>
        </p:sp>
        <p:sp>
          <p:nvSpPr>
            <p:cNvPr id="10271" name="Text Box 31"/>
            <p:cNvSpPr txBox="1">
              <a:spLocks noChangeArrowheads="1"/>
            </p:cNvSpPr>
            <p:nvPr/>
          </p:nvSpPr>
          <p:spPr bwMode="auto">
            <a:xfrm>
              <a:off x="4526" y="3206"/>
              <a:ext cx="370" cy="2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sz="2000">
                  <a:solidFill>
                    <a:schemeClr val="accent2"/>
                  </a:solidFill>
                  <a:latin typeface="Times New Roman"/>
                </a:rPr>
                <a:t>on</a:t>
              </a:r>
            </a:p>
          </p:txBody>
        </p:sp>
      </p:grpSp>
      <p:sp>
        <p:nvSpPr>
          <p:cNvPr id="10272" name="Text Box 32"/>
          <p:cNvSpPr txBox="1">
            <a:spLocks noChangeArrowheads="1"/>
          </p:cNvSpPr>
          <p:nvPr/>
        </p:nvSpPr>
        <p:spPr bwMode="auto">
          <a:xfrm>
            <a:off x="630414" y="2798125"/>
            <a:ext cx="5257800" cy="646331"/>
          </a:xfrm>
          <a:prstGeom prst="rect">
            <a:avLst/>
          </a:prstGeom>
          <a:noFill/>
          <a:ln w="9525">
            <a:noFill/>
            <a:miter lim="800000"/>
            <a:headEnd/>
            <a:tailEnd/>
          </a:ln>
          <a:effectLst/>
        </p:spPr>
        <p:txBody>
          <a:bodyPr>
            <a:prstTxWarp prst="textNoShape">
              <a:avLst/>
            </a:prstTxWarp>
            <a:spAutoFit/>
          </a:bodyPr>
          <a:lstStyle/>
          <a:p>
            <a:r>
              <a:rPr lang="en-US" altLang="ja-JP" dirty="0">
                <a:solidFill>
                  <a:srgbClr val="660066"/>
                </a:solidFill>
                <a:latin typeface="Times New Roman"/>
              </a:rPr>
              <a:t>Extension of closure to ‘nonlocal-in-space’ is necessary, but NOT sufficient. </a:t>
            </a:r>
          </a:p>
        </p:txBody>
      </p:sp>
      <p:cxnSp>
        <p:nvCxnSpPr>
          <p:cNvPr id="21" name="直線コネクタ 20"/>
          <p:cNvCxnSpPr/>
          <p:nvPr/>
        </p:nvCxnSpPr>
        <p:spPr>
          <a:xfrm>
            <a:off x="492860" y="579437"/>
            <a:ext cx="811774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0" y="3483977"/>
            <a:ext cx="5240139" cy="369332"/>
          </a:xfrm>
          <a:prstGeom prst="rect">
            <a:avLst/>
          </a:prstGeom>
          <a:noFill/>
        </p:spPr>
        <p:txBody>
          <a:bodyPr wrap="square" rtlCol="0">
            <a:spAutoFit/>
          </a:bodyPr>
          <a:lstStyle/>
          <a:p>
            <a:r>
              <a:rPr lang="en-US" altLang="ja-JP" dirty="0" smtClean="0">
                <a:latin typeface="Times New Roman"/>
              </a:rPr>
              <a:t>Unified understanding momentum and heat transport </a:t>
            </a:r>
            <a:endParaRPr kumimoji="1" lang="ja-JP" altLang="en-US" dirty="0">
              <a:latin typeface="Times New Roman"/>
            </a:endParaRPr>
          </a:p>
        </p:txBody>
      </p:sp>
      <p:sp>
        <p:nvSpPr>
          <p:cNvPr id="23" name="Text Box 17"/>
          <p:cNvSpPr txBox="1">
            <a:spLocks noChangeArrowheads="1"/>
          </p:cNvSpPr>
          <p:nvPr/>
        </p:nvSpPr>
        <p:spPr bwMode="auto">
          <a:xfrm>
            <a:off x="437136" y="3802855"/>
            <a:ext cx="5288778" cy="244682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ltLang="ja-JP" dirty="0" smtClean="0">
                <a:solidFill>
                  <a:srgbClr val="3366FF"/>
                </a:solidFill>
                <a:latin typeface="Times New Roman"/>
              </a:rPr>
              <a:t>Intrinsic rotation </a:t>
            </a:r>
            <a:r>
              <a:rPr lang="en-US" altLang="en-US" dirty="0" smtClean="0">
                <a:solidFill>
                  <a:srgbClr val="3366FF"/>
                </a:solidFill>
                <a:latin typeface="Times New Roman"/>
              </a:rPr>
              <a:t>←→</a:t>
            </a:r>
            <a:r>
              <a:rPr lang="en-US" altLang="ja-JP" dirty="0" smtClean="0">
                <a:solidFill>
                  <a:srgbClr val="3366FF"/>
                </a:solidFill>
                <a:latin typeface="Times New Roman"/>
              </a:rPr>
              <a:t>Turbulence </a:t>
            </a:r>
            <a:r>
              <a:rPr lang="en-US" altLang="en-US" dirty="0" smtClean="0">
                <a:solidFill>
                  <a:srgbClr val="3366FF"/>
                </a:solidFill>
                <a:latin typeface="Times New Roman"/>
              </a:rPr>
              <a:t>←→ N</a:t>
            </a:r>
            <a:r>
              <a:rPr lang="en-US" altLang="ja-JP" dirty="0" smtClean="0">
                <a:solidFill>
                  <a:srgbClr val="3366FF"/>
                </a:solidFill>
                <a:latin typeface="Times New Roman"/>
              </a:rPr>
              <a:t>onlocal </a:t>
            </a:r>
          </a:p>
          <a:p>
            <a:pPr>
              <a:spcBef>
                <a:spcPct val="50000"/>
              </a:spcBef>
            </a:pPr>
            <a:r>
              <a:rPr lang="en-US" altLang="ja-JP" dirty="0" smtClean="0">
                <a:solidFill>
                  <a:srgbClr val="3366FF"/>
                </a:solidFill>
                <a:latin typeface="Times New Roman"/>
              </a:rPr>
              <a:t>OV/P-03(Mon) : Theory overview by </a:t>
            </a:r>
            <a:r>
              <a:rPr lang="en-US" altLang="ja-JP" b="1" dirty="0" err="1" smtClean="0">
                <a:solidFill>
                  <a:srgbClr val="3366FF"/>
                </a:solidFill>
                <a:latin typeface="Times New Roman"/>
              </a:rPr>
              <a:t>P.H.Diamond</a:t>
            </a:r>
            <a:r>
              <a:rPr lang="en-US" altLang="ja-JP" b="1" dirty="0" smtClean="0">
                <a:solidFill>
                  <a:srgbClr val="3366FF"/>
                </a:solidFill>
                <a:latin typeface="Times New Roman"/>
              </a:rPr>
              <a:t>      </a:t>
            </a:r>
            <a:r>
              <a:rPr lang="en-US" altLang="ja-JP" dirty="0" smtClean="0">
                <a:solidFill>
                  <a:srgbClr val="3366FF"/>
                </a:solidFill>
                <a:latin typeface="Times New Roman"/>
              </a:rPr>
              <a:t> EX/2-2(Tue)</a:t>
            </a:r>
            <a:r>
              <a:rPr lang="en-US" altLang="ja-JP" b="1" dirty="0" smtClean="0">
                <a:solidFill>
                  <a:srgbClr val="3366FF"/>
                </a:solidFill>
                <a:latin typeface="Times New Roman"/>
              </a:rPr>
              <a:t> : </a:t>
            </a:r>
            <a:r>
              <a:rPr lang="en-US" altLang="ja-JP" dirty="0" err="1" smtClean="0">
                <a:solidFill>
                  <a:srgbClr val="3366FF"/>
                </a:solidFill>
                <a:latin typeface="Times New Roman"/>
              </a:rPr>
              <a:t>Alcator</a:t>
            </a:r>
            <a:r>
              <a:rPr lang="en-US" altLang="ja-JP" dirty="0" smtClean="0">
                <a:solidFill>
                  <a:srgbClr val="3366FF"/>
                </a:solidFill>
                <a:latin typeface="Times New Roman"/>
              </a:rPr>
              <a:t> C-mod exp. by </a:t>
            </a:r>
            <a:r>
              <a:rPr lang="en-US" altLang="ja-JP" b="1" dirty="0" err="1" smtClean="0">
                <a:solidFill>
                  <a:srgbClr val="3366FF"/>
                </a:solidFill>
                <a:latin typeface="Times New Roman"/>
              </a:rPr>
              <a:t>J.Rice</a:t>
            </a:r>
            <a:r>
              <a:rPr lang="en-US" altLang="ja-JP" b="1" dirty="0" smtClean="0">
                <a:solidFill>
                  <a:srgbClr val="3366FF"/>
                </a:solidFill>
                <a:latin typeface="Times New Roman"/>
              </a:rPr>
              <a:t>                     </a:t>
            </a:r>
            <a:r>
              <a:rPr lang="en-US" altLang="ja-JP" dirty="0" smtClean="0">
                <a:solidFill>
                  <a:srgbClr val="3366FF"/>
                </a:solidFill>
                <a:latin typeface="Times New Roman"/>
              </a:rPr>
              <a:t> EX/P3-09(Wed) : HL-2A exp. by</a:t>
            </a:r>
            <a:r>
              <a:rPr lang="en-US" altLang="ja-JP" b="1" dirty="0" smtClean="0">
                <a:solidFill>
                  <a:srgbClr val="3366FF"/>
                </a:solidFill>
                <a:latin typeface="Times New Roman"/>
              </a:rPr>
              <a:t> </a:t>
            </a:r>
            <a:r>
              <a:rPr lang="en-US" altLang="ja-JP" b="1" dirty="0" err="1" smtClean="0">
                <a:solidFill>
                  <a:srgbClr val="3366FF"/>
                </a:solidFill>
                <a:latin typeface="Times New Roman"/>
              </a:rPr>
              <a:t>H.Sun</a:t>
            </a:r>
            <a:r>
              <a:rPr lang="en-US" altLang="ja-JP" b="1" dirty="0" smtClean="0">
                <a:solidFill>
                  <a:srgbClr val="3366FF"/>
                </a:solidFill>
                <a:latin typeface="Times New Roman"/>
              </a:rPr>
              <a:t>                    </a:t>
            </a:r>
            <a:r>
              <a:rPr lang="en-US" altLang="ja-JP" dirty="0" smtClean="0">
                <a:solidFill>
                  <a:srgbClr val="3366FF"/>
                </a:solidFill>
                <a:latin typeface="Times New Roman"/>
              </a:rPr>
              <a:t>EX/P4-2(Wed)  : L-H H-L transition </a:t>
            </a:r>
            <a:r>
              <a:rPr lang="en-US" altLang="ja-JP" b="1" dirty="0" err="1" smtClean="0">
                <a:solidFill>
                  <a:srgbClr val="3366FF"/>
                </a:solidFill>
                <a:latin typeface="Times New Roman"/>
              </a:rPr>
              <a:t>P.H.Diamond</a:t>
            </a:r>
            <a:r>
              <a:rPr lang="en-US" altLang="ja-JP" b="1" dirty="0" smtClean="0">
                <a:solidFill>
                  <a:srgbClr val="3366FF"/>
                </a:solidFill>
                <a:latin typeface="Times New Roman"/>
              </a:rPr>
              <a:t>                      </a:t>
            </a:r>
            <a:r>
              <a:rPr lang="en-US" altLang="ja-JP" dirty="0" smtClean="0">
                <a:solidFill>
                  <a:srgbClr val="3366FF"/>
                </a:solidFill>
                <a:latin typeface="Times New Roman"/>
              </a:rPr>
              <a:t>EX/P7-12(Fri)  : </a:t>
            </a:r>
            <a:r>
              <a:rPr lang="en-US" altLang="ja-JP" dirty="0" err="1" smtClean="0">
                <a:solidFill>
                  <a:srgbClr val="3366FF"/>
                </a:solidFill>
                <a:latin typeface="Times New Roman"/>
              </a:rPr>
              <a:t>ExB</a:t>
            </a:r>
            <a:r>
              <a:rPr lang="en-US" altLang="ja-JP" dirty="0" smtClean="0">
                <a:solidFill>
                  <a:srgbClr val="3366FF"/>
                </a:solidFill>
                <a:latin typeface="Times New Roman"/>
              </a:rPr>
              <a:t> shear suppression by </a:t>
            </a:r>
            <a:r>
              <a:rPr lang="en-US" altLang="ja-JP" b="1" dirty="0" err="1" smtClean="0">
                <a:solidFill>
                  <a:srgbClr val="3366FF"/>
                </a:solidFill>
                <a:latin typeface="Times New Roman"/>
              </a:rPr>
              <a:t>T.S.Hahm</a:t>
            </a:r>
            <a:r>
              <a:rPr lang="en-US" altLang="ja-JP" b="1" dirty="0" smtClean="0">
                <a:solidFill>
                  <a:srgbClr val="3366FF"/>
                </a:solidFill>
                <a:latin typeface="Times New Roman"/>
              </a:rPr>
              <a:t>                   </a:t>
            </a:r>
            <a:r>
              <a:rPr lang="en-US" altLang="ja-JP" dirty="0" smtClean="0">
                <a:solidFill>
                  <a:srgbClr val="3366FF"/>
                </a:solidFill>
                <a:latin typeface="Times New Roman"/>
              </a:rPr>
              <a:t>EX/P7-13(Fri)  : HL-2A exp. by </a:t>
            </a:r>
            <a:r>
              <a:rPr lang="en-US" altLang="ja-JP" b="1" dirty="0" err="1" smtClean="0">
                <a:solidFill>
                  <a:srgbClr val="3366FF"/>
                </a:solidFill>
                <a:latin typeface="Times New Roman"/>
              </a:rPr>
              <a:t>Z.Shi</a:t>
            </a:r>
            <a:r>
              <a:rPr lang="en-US" altLang="ja-JP" b="1" dirty="0" smtClean="0">
                <a:solidFill>
                  <a:srgbClr val="3366FF"/>
                </a:solidFill>
                <a:latin typeface="Times New Roman"/>
              </a:rPr>
              <a:t>                      </a:t>
            </a:r>
            <a:r>
              <a:rPr lang="en-US" altLang="ja-JP" dirty="0" smtClean="0">
                <a:solidFill>
                  <a:srgbClr val="3366FF"/>
                </a:solidFill>
                <a:latin typeface="Times New Roman"/>
              </a:rPr>
              <a:t>EX/10-2 (Sat) : TJ-II exp. by </a:t>
            </a:r>
            <a:r>
              <a:rPr lang="en-US" altLang="ja-JP" b="1" dirty="0" err="1" smtClean="0">
                <a:solidFill>
                  <a:srgbClr val="3366FF"/>
                </a:solidFill>
                <a:latin typeface="Times New Roman"/>
              </a:rPr>
              <a:t>T.Estrada</a:t>
            </a:r>
            <a:endParaRPr lang="en-US" altLang="ja-JP" b="1" dirty="0" smtClean="0">
              <a:solidFill>
                <a:srgbClr val="3366FF"/>
              </a:solidFill>
              <a:latin typeface="Times New Roman"/>
            </a:endParaRPr>
          </a:p>
        </p:txBody>
      </p:sp>
      <p:sp>
        <p:nvSpPr>
          <p:cNvPr id="24" name="テキスト ボックス 23"/>
          <p:cNvSpPr txBox="1"/>
          <p:nvPr/>
        </p:nvSpPr>
        <p:spPr>
          <a:xfrm>
            <a:off x="69165" y="1782462"/>
            <a:ext cx="5240139" cy="369332"/>
          </a:xfrm>
          <a:prstGeom prst="rect">
            <a:avLst/>
          </a:prstGeom>
          <a:noFill/>
        </p:spPr>
        <p:txBody>
          <a:bodyPr wrap="square" rtlCol="0">
            <a:spAutoFit/>
          </a:bodyPr>
          <a:lstStyle/>
          <a:p>
            <a:r>
              <a:rPr lang="en-US" altLang="ja-JP" dirty="0" smtClean="0">
                <a:latin typeface="Times New Roman"/>
              </a:rPr>
              <a:t>In this IAEA conference</a:t>
            </a:r>
            <a:endParaRPr kumimoji="1" lang="ja-JP" altLang="en-US" dirty="0">
              <a:latin typeface="Times New Roman"/>
            </a:endParaRPr>
          </a:p>
        </p:txBody>
      </p:sp>
      <p:sp>
        <p:nvSpPr>
          <p:cNvPr id="25" name="テキスト ボックス 24"/>
          <p:cNvSpPr txBox="1"/>
          <p:nvPr/>
        </p:nvSpPr>
        <p:spPr>
          <a:xfrm>
            <a:off x="8188103" y="4161578"/>
            <a:ext cx="646631" cy="338554"/>
          </a:xfrm>
          <a:prstGeom prst="rect">
            <a:avLst/>
          </a:prstGeom>
          <a:solidFill>
            <a:schemeClr val="bg1"/>
          </a:solidFill>
        </p:spPr>
        <p:txBody>
          <a:bodyPr wrap="none" rtlCol="0">
            <a:spAutoFit/>
          </a:bodyPr>
          <a:lstStyle/>
          <a:p>
            <a:r>
              <a:rPr kumimoji="1" lang="en-US" altLang="ja-JP" sz="1600" dirty="0" smtClean="0"/>
              <a:t>2MW</a:t>
            </a:r>
            <a:endParaRPr kumimoji="1" lang="ja-JP" altLang="en-US" sz="1600" dirty="0"/>
          </a:p>
        </p:txBody>
      </p:sp>
      <p:sp>
        <p:nvSpPr>
          <p:cNvPr id="26" name="テキスト ボックス 25"/>
          <p:cNvSpPr txBox="1"/>
          <p:nvPr/>
        </p:nvSpPr>
        <p:spPr>
          <a:xfrm>
            <a:off x="8186834" y="5372473"/>
            <a:ext cx="646631" cy="338554"/>
          </a:xfrm>
          <a:prstGeom prst="rect">
            <a:avLst/>
          </a:prstGeom>
          <a:solidFill>
            <a:schemeClr val="bg1"/>
          </a:solidFill>
        </p:spPr>
        <p:txBody>
          <a:bodyPr wrap="none" rtlCol="0">
            <a:spAutoFit/>
          </a:bodyPr>
          <a:lstStyle/>
          <a:p>
            <a:r>
              <a:rPr kumimoji="1" lang="en-US" altLang="ja-JP" sz="1600" dirty="0" smtClean="0"/>
              <a:t>3MW</a:t>
            </a:r>
            <a:endParaRPr kumimoji="1" lang="ja-JP" alt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450557"/>
          </a:xfrm>
        </p:spPr>
        <p:txBody>
          <a:bodyPr>
            <a:noAutofit/>
          </a:bodyPr>
          <a:lstStyle/>
          <a:p>
            <a:r>
              <a:rPr lang="en-US" altLang="ja-JP" sz="3200" dirty="0" smtClean="0">
                <a:latin typeface="Times New Roman"/>
                <a:cs typeface="Times New Roman"/>
              </a:rPr>
              <a:t>Summary</a:t>
            </a:r>
            <a:endParaRPr lang="ja-JP" altLang="en-US" sz="3200" dirty="0">
              <a:latin typeface="Times New Roman"/>
              <a:cs typeface="Times New Roman"/>
            </a:endParaRPr>
          </a:p>
        </p:txBody>
      </p:sp>
      <p:cxnSp>
        <p:nvCxnSpPr>
          <p:cNvPr id="4" name="直線コネクタ 3"/>
          <p:cNvCxnSpPr/>
          <p:nvPr/>
        </p:nvCxnSpPr>
        <p:spPr>
          <a:xfrm>
            <a:off x="334114" y="500281"/>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89210" y="573948"/>
            <a:ext cx="8977816" cy="5632311"/>
          </a:xfrm>
          <a:prstGeom prst="rect">
            <a:avLst/>
          </a:prstGeom>
          <a:noFill/>
        </p:spPr>
        <p:txBody>
          <a:bodyPr wrap="square" rtlCol="0">
            <a:spAutoFit/>
          </a:bodyPr>
          <a:lstStyle/>
          <a:p>
            <a:pPr marL="457200" indent="-457200">
              <a:buAutoNum type="arabicPeriod"/>
            </a:pPr>
            <a:r>
              <a:rPr lang="en-US" altLang="ja-JP" sz="2000" dirty="0" smtClean="0">
                <a:latin typeface="Times New Roman"/>
                <a:cs typeface="Times New Roman"/>
              </a:rPr>
              <a:t>Heat flux can be expressed in terms of local turbulence intensity and gradient: However</a:t>
            </a:r>
            <a:r>
              <a:rPr lang="en-US" altLang="ja-JP" sz="2000" dirty="0">
                <a:latin typeface="Times New Roman"/>
                <a:cs typeface="Times New Roman"/>
              </a:rPr>
              <a:t>, </a:t>
            </a:r>
            <a:r>
              <a:rPr lang="en-US" altLang="ja-JP" sz="2000" dirty="0" smtClean="0">
                <a:latin typeface="Times New Roman"/>
                <a:cs typeface="Times New Roman"/>
              </a:rPr>
              <a:t>formulation by </a:t>
            </a:r>
            <a:r>
              <a:rPr lang="en-US" altLang="ja-JP" sz="2000" i="1" dirty="0" smtClean="0">
                <a:latin typeface="Times New Roman"/>
                <a:cs typeface="Times New Roman"/>
              </a:rPr>
              <a:t>local </a:t>
            </a:r>
            <a:r>
              <a:rPr lang="en-US" altLang="ja-JP" sz="2000" i="1" dirty="0">
                <a:latin typeface="Times New Roman"/>
                <a:cs typeface="Times New Roman"/>
              </a:rPr>
              <a:t>plasma parameters and gradient  </a:t>
            </a:r>
            <a:r>
              <a:rPr lang="en-US" altLang="ja-JP" sz="2000" dirty="0" smtClean="0">
                <a:solidFill>
                  <a:srgbClr val="FF0000"/>
                </a:solidFill>
                <a:latin typeface="Times New Roman"/>
                <a:cs typeface="Times New Roman"/>
              </a:rPr>
              <a:t>(local closure) </a:t>
            </a:r>
            <a:r>
              <a:rPr lang="en-US" altLang="ja-JP" sz="2000" dirty="0" smtClean="0">
                <a:latin typeface="Times New Roman"/>
                <a:cs typeface="Times New Roman"/>
              </a:rPr>
              <a:t>is inaccurate (</a:t>
            </a:r>
            <a:r>
              <a:rPr lang="en-US" altLang="ja-JP" sz="2000" dirty="0" smtClean="0">
                <a:solidFill>
                  <a:srgbClr val="FF0000"/>
                </a:solidFill>
                <a:latin typeface="Times New Roman"/>
                <a:cs typeface="Times New Roman"/>
              </a:rPr>
              <a:t>local closure is broken</a:t>
            </a:r>
            <a:r>
              <a:rPr lang="en-US" altLang="ja-JP" sz="2000" dirty="0" smtClean="0">
                <a:latin typeface="Times New Roman"/>
                <a:cs typeface="Times New Roman"/>
              </a:rPr>
              <a:t>) </a:t>
            </a:r>
          </a:p>
          <a:p>
            <a:pPr marL="457200" indent="-457200">
              <a:buAutoNum type="arabicPeriod"/>
            </a:pPr>
            <a:endParaRPr lang="en-US" altLang="ja-JP" sz="2000" dirty="0" smtClean="0">
              <a:latin typeface="Times New Roman"/>
              <a:cs typeface="Times New Roman"/>
            </a:endParaRPr>
          </a:p>
          <a:p>
            <a:pPr marL="457200" indent="-457200">
              <a:buAutoNum type="arabicPeriod"/>
            </a:pPr>
            <a:r>
              <a:rPr lang="en-US" altLang="ja-JP" sz="2000" dirty="0" smtClean="0">
                <a:latin typeface="Times New Roman"/>
                <a:cs typeface="Times New Roman"/>
              </a:rPr>
              <a:t>The violation of local closure can be observed in the  meta-stable state during the the transient phase after the transition (convex and concave ITB transition) or edge perturbation by SMBI, TESPEL, laser blow-off. </a:t>
            </a:r>
            <a:r>
              <a:rPr lang="en-US" altLang="ja-JP" sz="2000" dirty="0" smtClean="0">
                <a:solidFill>
                  <a:srgbClr val="FF0000"/>
                </a:solidFill>
                <a:latin typeface="Times New Roman"/>
                <a:cs typeface="Times New Roman"/>
              </a:rPr>
              <a:t> So is in the momentum transport.  This issue appears in almost all of transport problems.</a:t>
            </a:r>
          </a:p>
          <a:p>
            <a:pPr marL="457200" indent="-457200">
              <a:buAutoNum type="arabicPeriod"/>
            </a:pPr>
            <a:endParaRPr lang="en-US" altLang="ja-JP" sz="2000" dirty="0" smtClean="0">
              <a:solidFill>
                <a:srgbClr val="FF0000"/>
              </a:solidFill>
              <a:latin typeface="Times New Roman"/>
              <a:cs typeface="Times New Roman"/>
            </a:endParaRPr>
          </a:p>
          <a:p>
            <a:pPr marL="457200" indent="-457200">
              <a:buAutoNum type="arabicPeriod"/>
            </a:pPr>
            <a:r>
              <a:rPr lang="en-US" altLang="ja-JP" sz="2000" dirty="0" smtClean="0">
                <a:latin typeface="Times New Roman"/>
                <a:cs typeface="Times New Roman"/>
              </a:rPr>
              <a:t>The</a:t>
            </a:r>
            <a:r>
              <a:rPr lang="en-US" altLang="ja-JP" sz="2000" dirty="0" smtClean="0">
                <a:solidFill>
                  <a:srgbClr val="FF0000"/>
                </a:solidFill>
                <a:latin typeface="Times New Roman"/>
                <a:cs typeface="Times New Roman"/>
              </a:rPr>
              <a:t> micro- </a:t>
            </a:r>
            <a:r>
              <a:rPr lang="en-US" altLang="ja-JP" sz="2000" dirty="0" err="1" smtClean="0">
                <a:solidFill>
                  <a:srgbClr val="FF0000"/>
                </a:solidFill>
                <a:latin typeface="Times New Roman"/>
                <a:cs typeface="Times New Roman"/>
              </a:rPr>
              <a:t>meso</a:t>
            </a:r>
            <a:r>
              <a:rPr lang="en-US" altLang="ja-JP" sz="2000" dirty="0" smtClean="0">
                <a:solidFill>
                  <a:srgbClr val="FF0000"/>
                </a:solidFill>
                <a:latin typeface="Times New Roman"/>
                <a:cs typeface="Times New Roman"/>
              </a:rPr>
              <a:t>- macro-scale turbulence </a:t>
            </a:r>
            <a:r>
              <a:rPr lang="en-US" altLang="ja-JP" sz="2000" dirty="0" smtClean="0">
                <a:latin typeface="Times New Roman"/>
                <a:cs typeface="Times New Roman"/>
              </a:rPr>
              <a:t>and</a:t>
            </a:r>
            <a:r>
              <a:rPr lang="en-US" altLang="ja-JP" sz="2000" dirty="0" smtClean="0">
                <a:solidFill>
                  <a:srgbClr val="FF0000"/>
                </a:solidFill>
                <a:latin typeface="Times New Roman"/>
                <a:cs typeface="Times New Roman"/>
              </a:rPr>
              <a:t> </a:t>
            </a:r>
            <a:r>
              <a:rPr lang="en-US" altLang="ja-JP" sz="2000" dirty="0" err="1" smtClean="0">
                <a:solidFill>
                  <a:srgbClr val="FF0000"/>
                </a:solidFill>
                <a:latin typeface="Times New Roman"/>
                <a:cs typeface="Times New Roman"/>
              </a:rPr>
              <a:t>meso</a:t>
            </a:r>
            <a:r>
              <a:rPr lang="en-US" altLang="ja-JP" sz="2000" dirty="0" smtClean="0">
                <a:solidFill>
                  <a:srgbClr val="FF0000"/>
                </a:solidFill>
                <a:latin typeface="Times New Roman"/>
                <a:cs typeface="Times New Roman"/>
              </a:rPr>
              <a:t>-scale zonal flow and the coupling between them </a:t>
            </a:r>
            <a:r>
              <a:rPr lang="en-US" altLang="ja-JP" sz="2000" dirty="0" smtClean="0">
                <a:latin typeface="Times New Roman"/>
                <a:cs typeface="Times New Roman"/>
              </a:rPr>
              <a:t>are experimentally observed during the transient phase.</a:t>
            </a:r>
          </a:p>
          <a:p>
            <a:pPr marL="457200" indent="-457200">
              <a:buAutoNum type="arabicPeriod"/>
            </a:pPr>
            <a:endParaRPr lang="en-US" altLang="ja-JP" sz="2000" dirty="0" smtClean="0">
              <a:latin typeface="Times New Roman"/>
              <a:cs typeface="Times New Roman"/>
            </a:endParaRPr>
          </a:p>
          <a:p>
            <a:pPr marL="457200" indent="-457200">
              <a:buAutoNum type="arabicPeriod"/>
            </a:pPr>
            <a:r>
              <a:rPr lang="en-US" altLang="ja-JP" sz="2000" dirty="0" smtClean="0">
                <a:latin typeface="Times New Roman"/>
                <a:cs typeface="Times New Roman"/>
              </a:rPr>
              <a:t>There are theoretical models causing the violation of local closure: turbulence spreading, turbulence-zonal flow coupling, micro- and macro-scale turbulence coupling.  </a:t>
            </a:r>
            <a:r>
              <a:rPr lang="en-US" altLang="ja-JP" sz="2000" dirty="0" smtClean="0">
                <a:solidFill>
                  <a:srgbClr val="FF0000"/>
                </a:solidFill>
                <a:latin typeface="Times New Roman"/>
                <a:cs typeface="Times New Roman"/>
              </a:rPr>
              <a:t>Quantitative experimental tests are looked for.</a:t>
            </a:r>
          </a:p>
          <a:p>
            <a:pPr marL="457200" indent="-457200">
              <a:buAutoNum type="arabicPeriod"/>
            </a:pPr>
            <a:endParaRPr lang="en-US" altLang="ja-JP" sz="2000" dirty="0" smtClean="0">
              <a:solidFill>
                <a:srgbClr val="FF0000"/>
              </a:solidFill>
              <a:latin typeface="Times New Roman"/>
              <a:cs typeface="Times New Roman"/>
            </a:endParaRPr>
          </a:p>
          <a:p>
            <a:pPr marL="457200" indent="-457200">
              <a:buAutoNum type="arabicPeriod"/>
            </a:pPr>
            <a:r>
              <a:rPr lang="en-US" altLang="ja-JP" sz="2000" dirty="0" smtClean="0">
                <a:latin typeface="Times New Roman"/>
                <a:cs typeface="Times New Roman"/>
              </a:rPr>
              <a:t>The understanding of non-local transport is essential </a:t>
            </a:r>
            <a:r>
              <a:rPr lang="en-US" altLang="ja-JP" sz="2000" dirty="0" smtClean="0">
                <a:solidFill>
                  <a:srgbClr val="FF0000"/>
                </a:solidFill>
                <a:latin typeface="Times New Roman"/>
                <a:cs typeface="Times New Roman"/>
              </a:rPr>
              <a:t>to predict the structure and dynamics</a:t>
            </a:r>
            <a:r>
              <a:rPr lang="en-US" altLang="ja-JP" sz="2000" dirty="0" smtClean="0">
                <a:latin typeface="Times New Roman"/>
                <a:cs typeface="Times New Roman"/>
              </a:rPr>
              <a:t> of plasma in future device.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773723" y="0"/>
            <a:ext cx="7772400" cy="838200"/>
          </a:xfrm>
        </p:spPr>
        <p:txBody>
          <a:bodyPr>
            <a:normAutofit/>
          </a:bodyPr>
          <a:lstStyle/>
          <a:p>
            <a:r>
              <a:rPr lang="en-US" altLang="ja-JP" sz="3200" dirty="0" smtClean="0">
                <a:latin typeface="Times New Roman"/>
              </a:rPr>
              <a:t>OUTLINE</a:t>
            </a:r>
            <a:endParaRPr lang="ja-JP" altLang="en-US" sz="3200" dirty="0" smtClean="0">
              <a:latin typeface="Times New Roman"/>
            </a:endParaRPr>
          </a:p>
        </p:txBody>
      </p:sp>
      <p:sp>
        <p:nvSpPr>
          <p:cNvPr id="16387" name="テキスト ボックス 3"/>
          <p:cNvSpPr txBox="1">
            <a:spLocks noChangeArrowheads="1"/>
          </p:cNvSpPr>
          <p:nvPr/>
        </p:nvSpPr>
        <p:spPr bwMode="auto">
          <a:xfrm>
            <a:off x="35610" y="769661"/>
            <a:ext cx="8296810" cy="6001642"/>
          </a:xfrm>
          <a:prstGeom prst="rect">
            <a:avLst/>
          </a:prstGeom>
          <a:noFill/>
          <a:ln w="9525">
            <a:noFill/>
            <a:miter lim="800000"/>
            <a:headEnd/>
            <a:tailEnd/>
          </a:ln>
        </p:spPr>
        <p:txBody>
          <a:bodyPr wrap="square">
            <a:prstTxWarp prst="textNoShape">
              <a:avLst/>
            </a:prstTxWarp>
            <a:spAutoFit/>
          </a:bodyPr>
          <a:lstStyle/>
          <a:p>
            <a:pPr marL="514350" indent="-514350">
              <a:buAutoNum type="arabicPlain"/>
            </a:pPr>
            <a:r>
              <a:rPr lang="en-US" altLang="ja-JP" sz="2400" baseline="0" dirty="0" smtClean="0">
                <a:solidFill>
                  <a:srgbClr val="0000FF"/>
                </a:solidFill>
                <a:latin typeface="Times New Roman"/>
                <a:ea typeface="+mj-ea"/>
                <a:cs typeface="Times New Roman" charset="0"/>
              </a:rPr>
              <a:t>Introduction</a:t>
            </a:r>
          </a:p>
          <a:p>
            <a:pPr marL="514350" indent="-514350">
              <a:buAutoNum type="arabicPlain"/>
            </a:pPr>
            <a:endParaRPr lang="en-US" altLang="ja-JP" sz="2400" baseline="0" dirty="0" smtClean="0">
              <a:solidFill>
                <a:srgbClr val="0000FF"/>
              </a:solidFill>
              <a:latin typeface="Times New Roman"/>
              <a:ea typeface="+mj-ea"/>
              <a:cs typeface="Times New Roman" charset="0"/>
            </a:endParaRPr>
          </a:p>
          <a:p>
            <a:pPr marL="514350" indent="-514350">
              <a:buAutoNum type="arabicPlain"/>
            </a:pPr>
            <a:r>
              <a:rPr lang="en-US" altLang="ja-JP" sz="2400" dirty="0" smtClean="0">
                <a:solidFill>
                  <a:srgbClr val="FF0000"/>
                </a:solidFill>
                <a:latin typeface="Times New Roman"/>
                <a:ea typeface="+mj-ea"/>
                <a:cs typeface="Times New Roman" charset="0"/>
              </a:rPr>
              <a:t>Violation of local closure in the transport</a:t>
            </a:r>
            <a:endParaRPr lang="en-US" altLang="ja-JP" sz="2400" baseline="0" dirty="0" smtClean="0">
              <a:solidFill>
                <a:srgbClr val="FF0000"/>
              </a:solidFill>
              <a:latin typeface="Times New Roman"/>
              <a:ea typeface="+mj-ea"/>
              <a:cs typeface="Times New Roman" charset="0"/>
            </a:endParaRPr>
          </a:p>
          <a:p>
            <a:r>
              <a:rPr lang="en-US" altLang="ja-JP" sz="2400" baseline="0" dirty="0">
                <a:solidFill>
                  <a:srgbClr val="FF0000"/>
                </a:solidFill>
                <a:latin typeface="Times New Roman"/>
                <a:ea typeface="+mj-ea"/>
                <a:cs typeface="Times New Roman" charset="0"/>
              </a:rPr>
              <a:t>  </a:t>
            </a:r>
            <a:r>
              <a:rPr lang="en-US" altLang="ja-JP" sz="2400" baseline="0" dirty="0" smtClean="0">
                <a:solidFill>
                  <a:srgbClr val="FF0000"/>
                </a:solidFill>
                <a:latin typeface="Times New Roman"/>
                <a:ea typeface="+mj-ea"/>
                <a:cs typeface="Times New Roman" charset="0"/>
              </a:rPr>
              <a:t> 2-</a:t>
            </a:r>
            <a:r>
              <a:rPr lang="en-US" altLang="ja-JP" sz="2400" baseline="0" dirty="0">
                <a:solidFill>
                  <a:srgbClr val="FF0000"/>
                </a:solidFill>
                <a:latin typeface="Times New Roman"/>
                <a:ea typeface="+mj-ea"/>
                <a:cs typeface="Times New Roman" charset="0"/>
              </a:rPr>
              <a:t>1</a:t>
            </a:r>
            <a:r>
              <a:rPr lang="en-US" altLang="ja-JP" sz="2400" baseline="0" dirty="0" smtClean="0">
                <a:solidFill>
                  <a:srgbClr val="FF0000"/>
                </a:solidFill>
                <a:latin typeface="Times New Roman"/>
                <a:ea typeface="+mj-ea"/>
                <a:cs typeface="Times New Roman" charset="0"/>
              </a:rPr>
              <a:t> Transition between concave and convex </a:t>
            </a:r>
            <a:r>
              <a:rPr lang="en-US" altLang="ja-JP" sz="2400" baseline="0" dirty="0" err="1" smtClean="0">
                <a:solidFill>
                  <a:srgbClr val="FF0000"/>
                </a:solidFill>
                <a:latin typeface="Times New Roman"/>
                <a:ea typeface="+mj-ea"/>
                <a:cs typeface="Times New Roman" charset="0"/>
              </a:rPr>
              <a:t>ITBs</a:t>
            </a:r>
            <a:endParaRPr lang="en-US" altLang="ja-JP" sz="2400" baseline="0" dirty="0" smtClean="0">
              <a:solidFill>
                <a:srgbClr val="FF0000"/>
              </a:solidFill>
              <a:latin typeface="Times New Roman"/>
              <a:ea typeface="+mj-ea"/>
              <a:cs typeface="Times New Roman" charset="0"/>
            </a:endParaRPr>
          </a:p>
          <a:p>
            <a:r>
              <a:rPr lang="en-US" altLang="ja-JP" sz="2400" baseline="0" dirty="0">
                <a:solidFill>
                  <a:srgbClr val="FF0000"/>
                </a:solidFill>
                <a:latin typeface="Times New Roman"/>
                <a:ea typeface="+mj-ea"/>
                <a:cs typeface="Times New Roman" charset="0"/>
              </a:rPr>
              <a:t>  </a:t>
            </a:r>
            <a:r>
              <a:rPr lang="en-US" altLang="ja-JP" sz="2400" baseline="0" dirty="0" smtClean="0">
                <a:solidFill>
                  <a:srgbClr val="FF0000"/>
                </a:solidFill>
                <a:latin typeface="Times New Roman"/>
                <a:ea typeface="+mj-ea"/>
                <a:cs typeface="Times New Roman" charset="0"/>
              </a:rPr>
              <a:t> 2-</a:t>
            </a:r>
            <a:r>
              <a:rPr lang="en-US" altLang="ja-JP" sz="2400" baseline="0" dirty="0">
                <a:solidFill>
                  <a:srgbClr val="FF0000"/>
                </a:solidFill>
                <a:latin typeface="Times New Roman"/>
                <a:ea typeface="+mj-ea"/>
                <a:cs typeface="Times New Roman" charset="0"/>
              </a:rPr>
              <a:t>2</a:t>
            </a:r>
            <a:r>
              <a:rPr lang="en-US" altLang="ja-JP" sz="2400" baseline="0" dirty="0" smtClean="0">
                <a:solidFill>
                  <a:srgbClr val="FF0000"/>
                </a:solidFill>
                <a:latin typeface="Times New Roman"/>
                <a:ea typeface="+mj-ea"/>
                <a:cs typeface="Times New Roman" charset="0"/>
              </a:rPr>
              <a:t> Appearance of violation of local closure by perturbations</a:t>
            </a:r>
          </a:p>
          <a:p>
            <a:r>
              <a:rPr lang="en-US" altLang="ja-JP" sz="2400" dirty="0" smtClean="0">
                <a:solidFill>
                  <a:srgbClr val="FF0000"/>
                </a:solidFill>
                <a:latin typeface="Times New Roman"/>
                <a:ea typeface="+mj-ea"/>
                <a:cs typeface="Times New Roman" charset="0"/>
              </a:rPr>
              <a:t>   2-3 Interference between energy and momentum flux</a:t>
            </a:r>
          </a:p>
          <a:p>
            <a:endParaRPr lang="en-US" altLang="ja-JP" sz="2400" baseline="0" dirty="0" smtClean="0">
              <a:solidFill>
                <a:srgbClr val="FF0000"/>
              </a:solidFill>
              <a:latin typeface="Times New Roman"/>
              <a:ea typeface="+mj-ea"/>
              <a:cs typeface="Times New Roman" charset="0"/>
            </a:endParaRPr>
          </a:p>
          <a:p>
            <a:r>
              <a:rPr lang="en-US" altLang="ja-JP" sz="2400" baseline="0" dirty="0" smtClean="0">
                <a:solidFill>
                  <a:srgbClr val="008000"/>
                </a:solidFill>
                <a:latin typeface="Times New Roman"/>
                <a:ea typeface="+mj-ea"/>
                <a:cs typeface="Times New Roman" charset="0"/>
              </a:rPr>
              <a:t>3 Fluctuations associated</a:t>
            </a:r>
            <a:r>
              <a:rPr lang="en-US" altLang="ja-JP" sz="2400" dirty="0" smtClean="0">
                <a:solidFill>
                  <a:srgbClr val="008000"/>
                </a:solidFill>
                <a:latin typeface="Times New Roman"/>
                <a:ea typeface="+mj-ea"/>
                <a:cs typeface="Times New Roman" charset="0"/>
              </a:rPr>
              <a:t> with “non-local” response</a:t>
            </a:r>
          </a:p>
          <a:p>
            <a:r>
              <a:rPr lang="en-US" altLang="ja-JP" sz="2400" dirty="0" smtClean="0">
                <a:solidFill>
                  <a:srgbClr val="008000"/>
                </a:solidFill>
                <a:latin typeface="Times New Roman"/>
                <a:ea typeface="+mj-ea"/>
                <a:cs typeface="Times New Roman" charset="0"/>
              </a:rPr>
              <a:t>   3-1 Long range fluctuations</a:t>
            </a:r>
          </a:p>
          <a:p>
            <a:r>
              <a:rPr lang="en-US" altLang="ja-JP" sz="2400" dirty="0" smtClean="0">
                <a:solidFill>
                  <a:srgbClr val="008000"/>
                </a:solidFill>
                <a:latin typeface="Times New Roman"/>
                <a:ea typeface="+mj-ea"/>
                <a:cs typeface="Times New Roman" charset="0"/>
              </a:rPr>
              <a:t>   3-2 Fast changes of turbulence spectra</a:t>
            </a:r>
          </a:p>
          <a:p>
            <a:r>
              <a:rPr lang="en-US" altLang="ja-JP" sz="2400" dirty="0" smtClean="0">
                <a:solidFill>
                  <a:srgbClr val="008000"/>
                </a:solidFill>
                <a:latin typeface="Times New Roman"/>
                <a:ea typeface="+mj-ea"/>
                <a:cs typeface="Times New Roman" charset="0"/>
              </a:rPr>
              <a:t>   3-3 Modulation of micro-scale turbulence with </a:t>
            </a:r>
            <a:r>
              <a:rPr lang="en-US" altLang="ja-JP" sz="2400" dirty="0" err="1" smtClean="0">
                <a:solidFill>
                  <a:srgbClr val="008000"/>
                </a:solidFill>
                <a:latin typeface="Times New Roman"/>
                <a:ea typeface="+mj-ea"/>
                <a:cs typeface="Times New Roman" charset="0"/>
              </a:rPr>
              <a:t>meso</a:t>
            </a:r>
            <a:r>
              <a:rPr lang="en-US" altLang="ja-JP" sz="2400" dirty="0" smtClean="0">
                <a:solidFill>
                  <a:srgbClr val="008000"/>
                </a:solidFill>
                <a:latin typeface="Times New Roman"/>
                <a:ea typeface="+mj-ea"/>
                <a:cs typeface="Times New Roman" charset="0"/>
              </a:rPr>
              <a:t>-scale fluctuations</a:t>
            </a:r>
          </a:p>
          <a:p>
            <a:endParaRPr lang="en-US" altLang="ja-JP" sz="2400" dirty="0" smtClean="0">
              <a:solidFill>
                <a:srgbClr val="008000"/>
              </a:solidFill>
              <a:latin typeface="Times New Roman"/>
              <a:ea typeface="+mj-ea"/>
              <a:cs typeface="Times New Roman" charset="0"/>
            </a:endParaRPr>
          </a:p>
          <a:p>
            <a:r>
              <a:rPr lang="en-US" altLang="ja-JP" sz="2400" dirty="0" smtClean="0">
                <a:solidFill>
                  <a:srgbClr val="660066"/>
                </a:solidFill>
                <a:latin typeface="Times New Roman"/>
                <a:ea typeface="+mj-ea"/>
                <a:cs typeface="Times New Roman" charset="0"/>
              </a:rPr>
              <a:t>4 Brief survey of relevant theoretical approaches</a:t>
            </a:r>
            <a:endParaRPr lang="en-US" altLang="ja-JP" sz="2400" dirty="0" smtClean="0">
              <a:latin typeface="Times New Roman"/>
              <a:ea typeface="+mj-ea"/>
              <a:cs typeface="Times New Roman" charset="0"/>
            </a:endParaRPr>
          </a:p>
          <a:p>
            <a:r>
              <a:rPr lang="en-US" altLang="ja-JP" sz="2400" dirty="0" smtClean="0">
                <a:latin typeface="Times New Roman"/>
                <a:ea typeface="+mj-ea"/>
                <a:cs typeface="Times New Roman" charset="0"/>
              </a:rPr>
              <a:t> </a:t>
            </a:r>
          </a:p>
          <a:p>
            <a:r>
              <a:rPr lang="en-US" altLang="ja-JP" sz="2400" dirty="0" smtClean="0">
                <a:latin typeface="Times New Roman"/>
                <a:ea typeface="+mj-ea"/>
                <a:cs typeface="Times New Roman" charset="0"/>
              </a:rPr>
              <a:t>5 Summary</a:t>
            </a:r>
          </a:p>
        </p:txBody>
      </p:sp>
      <p:cxnSp>
        <p:nvCxnSpPr>
          <p:cNvPr id="5" name="直線コネクタ 4"/>
          <p:cNvCxnSpPr/>
          <p:nvPr/>
        </p:nvCxnSpPr>
        <p:spPr>
          <a:xfrm>
            <a:off x="304800" y="769661"/>
            <a:ext cx="8839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26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584200" y="1677770"/>
          <a:ext cx="5838825" cy="479425"/>
        </p:xfrm>
        <a:graphic>
          <a:graphicData uri="http://schemas.openxmlformats.org/presentationml/2006/ole">
            <p:oleObj spid="_x0000_s110603" name="数式" r:id="rId4" imgW="2717800" imgH="241300" progId="Equation.3">
              <p:embed/>
            </p:oleObj>
          </a:graphicData>
        </a:graphic>
      </p:graphicFrame>
      <p:graphicFrame>
        <p:nvGraphicFramePr>
          <p:cNvPr id="3075" name="Object 3"/>
          <p:cNvGraphicFramePr>
            <a:graphicFrameLocks noChangeAspect="1"/>
          </p:cNvGraphicFramePr>
          <p:nvPr/>
        </p:nvGraphicFramePr>
        <p:xfrm>
          <a:off x="668338" y="4875213"/>
          <a:ext cx="6013450" cy="458787"/>
        </p:xfrm>
        <a:graphic>
          <a:graphicData uri="http://schemas.openxmlformats.org/presentationml/2006/ole">
            <p:oleObj spid="_x0000_s110604" name="数式" r:id="rId5" imgW="2933700" imgH="241300" progId="Equation.3">
              <p:embed/>
            </p:oleObj>
          </a:graphicData>
        </a:graphic>
      </p:graphicFrame>
      <p:sp>
        <p:nvSpPr>
          <p:cNvPr id="3081" name="テキスト ボックス 13"/>
          <p:cNvSpPr txBox="1">
            <a:spLocks noChangeArrowheads="1"/>
          </p:cNvSpPr>
          <p:nvPr/>
        </p:nvSpPr>
        <p:spPr bwMode="auto">
          <a:xfrm>
            <a:off x="3262313" y="5595938"/>
            <a:ext cx="184150" cy="366712"/>
          </a:xfrm>
          <a:prstGeom prst="rect">
            <a:avLst/>
          </a:prstGeom>
          <a:noFill/>
          <a:ln w="9525">
            <a:noFill/>
            <a:miter lim="800000"/>
            <a:headEnd/>
            <a:tailEnd/>
          </a:ln>
        </p:spPr>
        <p:txBody>
          <a:bodyPr wrap="none">
            <a:prstTxWarp prst="textNoShape">
              <a:avLst/>
            </a:prstTxWarp>
            <a:spAutoFit/>
          </a:bodyPr>
          <a:lstStyle/>
          <a:p>
            <a:pPr defTabSz="457200"/>
            <a:endParaRPr lang="ja-JP" altLang="en-US" sz="1800">
              <a:latin typeface="Times New Roman"/>
              <a:ea typeface="ＭＳ Ｐゴシック" charset="-128"/>
              <a:cs typeface="ＭＳ Ｐゴシック" charset="-128"/>
            </a:endParaRPr>
          </a:p>
        </p:txBody>
      </p:sp>
      <p:sp>
        <p:nvSpPr>
          <p:cNvPr id="3082" name="テキスト ボックス 14"/>
          <p:cNvSpPr txBox="1">
            <a:spLocks noChangeArrowheads="1"/>
          </p:cNvSpPr>
          <p:nvPr/>
        </p:nvSpPr>
        <p:spPr bwMode="auto">
          <a:xfrm>
            <a:off x="112713" y="4534295"/>
            <a:ext cx="3260725" cy="396875"/>
          </a:xfrm>
          <a:prstGeom prst="rect">
            <a:avLst/>
          </a:prstGeom>
          <a:noFill/>
          <a:ln w="9525">
            <a:noFill/>
            <a:miter lim="800000"/>
            <a:headEnd/>
            <a:tailEnd/>
          </a:ln>
        </p:spPr>
        <p:txBody>
          <a:bodyPr wrap="none">
            <a:prstTxWarp prst="textNoShape">
              <a:avLst/>
            </a:prstTxWarp>
            <a:spAutoFit/>
          </a:bodyPr>
          <a:lstStyle/>
          <a:p>
            <a:pPr defTabSz="457200"/>
            <a:r>
              <a:rPr lang="en-US" altLang="ja-JP" sz="2000">
                <a:latin typeface="Times New Roman"/>
                <a:ea typeface="ＭＳ Ｐゴシック" charset="-128"/>
                <a:cs typeface="ＭＳ Ｐゴシック" charset="-128"/>
              </a:rPr>
              <a:t>So is for Momentum transport</a:t>
            </a:r>
          </a:p>
        </p:txBody>
      </p:sp>
      <p:sp>
        <p:nvSpPr>
          <p:cNvPr id="3083" name="テキスト ボックス 15"/>
          <p:cNvSpPr txBox="1">
            <a:spLocks noChangeArrowheads="1"/>
          </p:cNvSpPr>
          <p:nvPr/>
        </p:nvSpPr>
        <p:spPr bwMode="auto">
          <a:xfrm>
            <a:off x="79375" y="1390973"/>
            <a:ext cx="1630363" cy="396875"/>
          </a:xfrm>
          <a:prstGeom prst="rect">
            <a:avLst/>
          </a:prstGeom>
          <a:noFill/>
          <a:ln w="9525">
            <a:noFill/>
            <a:miter lim="800000"/>
            <a:headEnd/>
            <a:tailEnd/>
          </a:ln>
        </p:spPr>
        <p:txBody>
          <a:bodyPr wrap="none">
            <a:prstTxWarp prst="textNoShape">
              <a:avLst/>
            </a:prstTxWarp>
            <a:spAutoFit/>
          </a:bodyPr>
          <a:lstStyle/>
          <a:p>
            <a:pPr defTabSz="457200"/>
            <a:r>
              <a:rPr lang="en-US" altLang="ja-JP" sz="2000" dirty="0">
                <a:latin typeface="Times New Roman"/>
                <a:ea typeface="ＭＳ Ｐゴシック" charset="-128"/>
                <a:cs typeface="ＭＳ Ｐゴシック" charset="-128"/>
              </a:rPr>
              <a:t>Heat transport</a:t>
            </a:r>
          </a:p>
        </p:txBody>
      </p:sp>
      <p:sp>
        <p:nvSpPr>
          <p:cNvPr id="3084" name="テキスト ボックス 16"/>
          <p:cNvSpPr txBox="1">
            <a:spLocks noChangeArrowheads="1"/>
          </p:cNvSpPr>
          <p:nvPr/>
        </p:nvSpPr>
        <p:spPr bwMode="auto">
          <a:xfrm>
            <a:off x="1143000" y="2336800"/>
            <a:ext cx="1676400" cy="406400"/>
          </a:xfrm>
          <a:prstGeom prst="rect">
            <a:avLst/>
          </a:prstGeom>
          <a:noFill/>
          <a:ln w="9525">
            <a:solidFill>
              <a:schemeClr val="accent2"/>
            </a:solidFill>
            <a:miter lim="800000"/>
            <a:headEnd/>
            <a:tailEnd/>
          </a:ln>
        </p:spPr>
        <p:txBody>
          <a:bodyPr>
            <a:prstTxWarp prst="textNoShape">
              <a:avLst/>
            </a:prstTxWarp>
            <a:spAutoFit/>
          </a:bodyPr>
          <a:lstStyle/>
          <a:p>
            <a:pPr defTabSz="457200"/>
            <a:r>
              <a:rPr lang="en-US" altLang="ja-JP" sz="2000" dirty="0">
                <a:solidFill>
                  <a:schemeClr val="accent2"/>
                </a:solidFill>
                <a:latin typeface="Times New Roman"/>
                <a:ea typeface="ＭＳ Ｐゴシック" charset="-128"/>
                <a:cs typeface="ＭＳ Ｐゴシック" charset="-128"/>
              </a:rPr>
              <a:t>Local closure </a:t>
            </a:r>
          </a:p>
        </p:txBody>
      </p:sp>
      <p:cxnSp>
        <p:nvCxnSpPr>
          <p:cNvPr id="18" name="直線コネクタ 17"/>
          <p:cNvCxnSpPr/>
          <p:nvPr/>
        </p:nvCxnSpPr>
        <p:spPr>
          <a:xfrm>
            <a:off x="94960" y="621470"/>
            <a:ext cx="8839200"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086" name="タイトル 1"/>
          <p:cNvSpPr>
            <a:spLocks noGrp="1"/>
          </p:cNvSpPr>
          <p:nvPr>
            <p:ph type="title" idx="4294967295"/>
          </p:nvPr>
        </p:nvSpPr>
        <p:spPr>
          <a:xfrm>
            <a:off x="225425" y="54950"/>
            <a:ext cx="8918575" cy="495300"/>
          </a:xfrm>
        </p:spPr>
        <p:txBody>
          <a:bodyPr>
            <a:noAutofit/>
          </a:bodyPr>
          <a:lstStyle/>
          <a:p>
            <a:r>
              <a:rPr lang="en-US" altLang="ja-JP" sz="3200" dirty="0">
                <a:latin typeface="Times New Roman" charset="0"/>
              </a:rPr>
              <a:t>Local closure of Heat and momentum transport ?</a:t>
            </a:r>
          </a:p>
        </p:txBody>
      </p:sp>
      <p:sp>
        <p:nvSpPr>
          <p:cNvPr id="3087" name="テキスト ボックス 19"/>
          <p:cNvSpPr txBox="1">
            <a:spLocks noChangeArrowheads="1"/>
          </p:cNvSpPr>
          <p:nvPr/>
        </p:nvSpPr>
        <p:spPr bwMode="auto">
          <a:xfrm>
            <a:off x="239713" y="659965"/>
            <a:ext cx="8662987" cy="701675"/>
          </a:xfrm>
          <a:prstGeom prst="rect">
            <a:avLst/>
          </a:prstGeom>
          <a:noFill/>
          <a:ln w="9525">
            <a:noFill/>
            <a:miter lim="800000"/>
            <a:headEnd/>
            <a:tailEnd/>
          </a:ln>
        </p:spPr>
        <p:txBody>
          <a:bodyPr>
            <a:prstTxWarp prst="textNoShape">
              <a:avLst/>
            </a:prstTxWarp>
            <a:spAutoFit/>
          </a:bodyPr>
          <a:lstStyle/>
          <a:p>
            <a:r>
              <a:rPr lang="en-US" altLang="ja-JP" sz="2000" dirty="0" smtClean="0">
                <a:solidFill>
                  <a:srgbClr val="008000"/>
                </a:solidFill>
                <a:latin typeface="Times New Roman"/>
              </a:rPr>
              <a:t>Formulae</a:t>
            </a:r>
            <a:r>
              <a:rPr lang="en-US" altLang="ja-JP" sz="2000" dirty="0" smtClean="0">
                <a:solidFill>
                  <a:srgbClr val="008000"/>
                </a:solidFill>
                <a:latin typeface="Times New Roman"/>
                <a:ea typeface="ＭＳ Ｐゴシック" charset="-128"/>
                <a:cs typeface="ＭＳ Ｐゴシック" charset="-128"/>
              </a:rPr>
              <a:t> </a:t>
            </a:r>
            <a:r>
              <a:rPr lang="en-US" altLang="ja-JP" sz="2000" dirty="0">
                <a:solidFill>
                  <a:srgbClr val="008000"/>
                </a:solidFill>
                <a:latin typeface="Times New Roman"/>
                <a:ea typeface="ＭＳ Ｐゴシック" charset="-128"/>
                <a:cs typeface="ＭＳ Ｐゴシック" charset="-128"/>
              </a:rPr>
              <a:t>of transport relations are NOT always expressed in terms of LOCAL plasma parameters.</a:t>
            </a:r>
          </a:p>
        </p:txBody>
      </p:sp>
      <p:sp>
        <p:nvSpPr>
          <p:cNvPr id="3089" name="テキスト ボックス 21"/>
          <p:cNvSpPr txBox="1">
            <a:spLocks noChangeArrowheads="1"/>
          </p:cNvSpPr>
          <p:nvPr/>
        </p:nvSpPr>
        <p:spPr bwMode="auto">
          <a:xfrm>
            <a:off x="6019800" y="3827626"/>
            <a:ext cx="3048000" cy="406400"/>
          </a:xfrm>
          <a:prstGeom prst="rect">
            <a:avLst/>
          </a:prstGeom>
          <a:noFill/>
          <a:ln w="9525">
            <a:solidFill>
              <a:srgbClr val="FF1209"/>
            </a:solidFill>
            <a:miter lim="800000"/>
            <a:headEnd/>
            <a:tailEnd/>
          </a:ln>
        </p:spPr>
        <p:txBody>
          <a:bodyPr>
            <a:prstTxWarp prst="textNoShape">
              <a:avLst/>
            </a:prstTxWarp>
            <a:spAutoFit/>
          </a:bodyPr>
          <a:lstStyle/>
          <a:p>
            <a:pPr defTabSz="457200"/>
            <a:r>
              <a:rPr lang="en-US" altLang="ja-JP" sz="2000" dirty="0" err="1">
                <a:solidFill>
                  <a:srgbClr val="FF0000"/>
                </a:solidFill>
                <a:latin typeface="Times New Roman"/>
                <a:ea typeface="ＭＳ Ｐゴシック" charset="-128"/>
                <a:cs typeface="ＭＳ Ｐゴシック" charset="-128"/>
                <a:sym typeface="Wingdings" charset="2"/>
              </a:rPr>
              <a:t></a:t>
            </a:r>
            <a:r>
              <a:rPr lang="en-US" altLang="ja-JP" sz="2000" dirty="0">
                <a:solidFill>
                  <a:srgbClr val="FF0000"/>
                </a:solidFill>
                <a:latin typeface="Times New Roman"/>
                <a:ea typeface="ＭＳ Ｐゴシック" charset="-128"/>
                <a:cs typeface="ＭＳ Ｐゴシック" charset="-128"/>
                <a:sym typeface="Wingdings" charset="2"/>
              </a:rPr>
              <a:t> </a:t>
            </a:r>
            <a:r>
              <a:rPr lang="en-US" altLang="ja-JP" sz="2000" dirty="0">
                <a:solidFill>
                  <a:srgbClr val="FF0000"/>
                </a:solidFill>
                <a:latin typeface="Times New Roman"/>
                <a:ea typeface="ＭＳ Ｐゴシック" charset="-128"/>
                <a:cs typeface="ＭＳ Ｐゴシック" charset="-128"/>
              </a:rPr>
              <a:t>Local closure is broken</a:t>
            </a:r>
          </a:p>
        </p:txBody>
      </p:sp>
      <p:sp>
        <p:nvSpPr>
          <p:cNvPr id="3090" name="Text Box 18"/>
          <p:cNvSpPr txBox="1">
            <a:spLocks noChangeArrowheads="1"/>
          </p:cNvSpPr>
          <p:nvPr/>
        </p:nvSpPr>
        <p:spPr bwMode="auto">
          <a:xfrm>
            <a:off x="6553200" y="1447800"/>
            <a:ext cx="2438400" cy="711200"/>
          </a:xfrm>
          <a:prstGeom prst="rect">
            <a:avLst/>
          </a:prstGeom>
          <a:noFill/>
          <a:ln w="9525">
            <a:solidFill>
              <a:srgbClr val="FF1209"/>
            </a:solidFill>
            <a:miter lim="800000"/>
            <a:headEnd/>
            <a:tailEnd/>
          </a:ln>
          <a:effectLst/>
        </p:spPr>
        <p:txBody>
          <a:bodyPr>
            <a:prstTxWarp prst="textNoShape">
              <a:avLst/>
            </a:prstTxWarp>
            <a:spAutoFit/>
          </a:bodyPr>
          <a:lstStyle/>
          <a:p>
            <a:r>
              <a:rPr lang="en-US" altLang="ja-JP" sz="2000">
                <a:solidFill>
                  <a:srgbClr val="FF1209"/>
                </a:solidFill>
                <a:latin typeface="Times New Roman"/>
              </a:rPr>
              <a:t>Local expression in terms of fluctuations</a:t>
            </a:r>
          </a:p>
        </p:txBody>
      </p:sp>
      <p:sp>
        <p:nvSpPr>
          <p:cNvPr id="3091" name="Text Box 19"/>
          <p:cNvSpPr txBox="1">
            <a:spLocks noChangeArrowheads="1"/>
          </p:cNvSpPr>
          <p:nvPr/>
        </p:nvSpPr>
        <p:spPr bwMode="auto">
          <a:xfrm>
            <a:off x="212725" y="5562600"/>
            <a:ext cx="8702675" cy="1015663"/>
          </a:xfrm>
          <a:prstGeom prst="rect">
            <a:avLst/>
          </a:prstGeom>
          <a:noFill/>
          <a:ln w="9525">
            <a:noFill/>
            <a:miter lim="800000"/>
            <a:headEnd/>
            <a:tailEnd/>
          </a:ln>
          <a:effectLst/>
        </p:spPr>
        <p:txBody>
          <a:bodyPr>
            <a:prstTxWarp prst="textNoShape">
              <a:avLst/>
            </a:prstTxWarp>
            <a:spAutoFit/>
          </a:bodyPr>
          <a:lstStyle/>
          <a:p>
            <a:r>
              <a:rPr lang="en-US" altLang="ja-JP" dirty="0">
                <a:latin typeface="Times New Roman"/>
              </a:rPr>
              <a:t>Key issue:</a:t>
            </a:r>
            <a:r>
              <a:rPr lang="en-US" altLang="ja-JP" sz="2000" dirty="0">
                <a:latin typeface="Times New Roman"/>
              </a:rPr>
              <a:t> Experimental identification of violation of local closure;</a:t>
            </a:r>
          </a:p>
          <a:p>
            <a:r>
              <a:rPr lang="en-US" altLang="ja-JP" sz="2000" dirty="0">
                <a:latin typeface="Times New Roman"/>
              </a:rPr>
              <a:t>Similarity/difference in energy and momentum transport?</a:t>
            </a:r>
          </a:p>
          <a:p>
            <a:r>
              <a:rPr lang="en-US" altLang="ja-JP" sz="2000" dirty="0">
                <a:latin typeface="Times New Roman"/>
              </a:rPr>
              <a:t>’Turbulence property' in terms of mean plasma parameters?</a:t>
            </a:r>
          </a:p>
        </p:txBody>
      </p:sp>
      <p:sp>
        <p:nvSpPr>
          <p:cNvPr id="3092" name="Text Box 20"/>
          <p:cNvSpPr txBox="1">
            <a:spLocks noChangeArrowheads="1"/>
          </p:cNvSpPr>
          <p:nvPr/>
        </p:nvSpPr>
        <p:spPr bwMode="auto">
          <a:xfrm>
            <a:off x="228600" y="2886075"/>
            <a:ext cx="6553200" cy="1323439"/>
          </a:xfrm>
          <a:prstGeom prst="rect">
            <a:avLst/>
          </a:prstGeom>
          <a:noFill/>
          <a:ln w="9525">
            <a:noFill/>
            <a:miter lim="800000"/>
            <a:headEnd/>
            <a:tailEnd/>
          </a:ln>
          <a:effectLst/>
        </p:spPr>
        <p:txBody>
          <a:bodyPr>
            <a:prstTxWarp prst="textNoShape">
              <a:avLst/>
            </a:prstTxWarp>
            <a:spAutoFit/>
          </a:bodyPr>
          <a:lstStyle/>
          <a:p>
            <a:r>
              <a:rPr lang="en-US" altLang="ja-JP" sz="2000" dirty="0">
                <a:latin typeface="Times New Roman"/>
              </a:rPr>
              <a:t>How fluctuations are given by mean plasma parameters?</a:t>
            </a:r>
          </a:p>
          <a:p>
            <a:endParaRPr lang="en-US" altLang="ja-JP" sz="2000" dirty="0">
              <a:latin typeface="Times New Roman"/>
            </a:endParaRPr>
          </a:p>
          <a:p>
            <a:r>
              <a:rPr lang="en-US" altLang="ja-JP" sz="2000" dirty="0">
                <a:latin typeface="Times New Roman"/>
              </a:rPr>
              <a:t>If mean free path of fluctuations is zero,           local diffusion</a:t>
            </a:r>
          </a:p>
          <a:p>
            <a:r>
              <a:rPr lang="en-US" altLang="ja-JP" sz="2000" dirty="0">
                <a:latin typeface="Times New Roman"/>
              </a:rPr>
              <a:t>However, there are </a:t>
            </a:r>
            <a:r>
              <a:rPr lang="en-US" altLang="ja-JP" sz="2000" dirty="0" err="1">
                <a:latin typeface="Times New Roman"/>
              </a:rPr>
              <a:t>meso</a:t>
            </a:r>
            <a:r>
              <a:rPr lang="en-US" altLang="ja-JP" sz="2000" dirty="0">
                <a:latin typeface="Times New Roman"/>
              </a:rPr>
              <a:t>- and macroscopic fluctuations</a:t>
            </a:r>
          </a:p>
        </p:txBody>
      </p:sp>
      <p:sp>
        <p:nvSpPr>
          <p:cNvPr id="3093" name="Line 21"/>
          <p:cNvSpPr>
            <a:spLocks noChangeShapeType="1"/>
          </p:cNvSpPr>
          <p:nvPr/>
        </p:nvSpPr>
        <p:spPr bwMode="auto">
          <a:xfrm>
            <a:off x="4432673" y="3708400"/>
            <a:ext cx="4572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ja-JP" altLang="en-US">
              <a:latin typeface="Times New Roman"/>
            </a:endParaRPr>
          </a:p>
        </p:txBody>
      </p:sp>
      <p:pic>
        <p:nvPicPr>
          <p:cNvPr id="3095" name="Picture 23"/>
          <p:cNvPicPr>
            <a:picLocks noChangeAspect="1" noChangeArrowheads="1"/>
          </p:cNvPicPr>
          <p:nvPr/>
        </p:nvPicPr>
        <p:blipFill>
          <a:blip r:embed="rId6"/>
          <a:srcRect/>
          <a:stretch>
            <a:fillRect/>
          </a:stretch>
        </p:blipFill>
        <p:spPr bwMode="auto">
          <a:xfrm>
            <a:off x="3429000" y="2286000"/>
            <a:ext cx="4749800" cy="533400"/>
          </a:xfrm>
          <a:prstGeom prst="rect">
            <a:avLst/>
          </a:prstGeom>
          <a:noFill/>
          <a:ln w="9525">
            <a:noFill/>
            <a:miter lim="800000"/>
            <a:headEnd/>
            <a:tailEnd/>
          </a:ln>
          <a:effectLst/>
        </p:spPr>
      </p:pic>
      <p:sp>
        <p:nvSpPr>
          <p:cNvPr id="3097" name="AutoShape 25"/>
          <p:cNvSpPr>
            <a:spLocks noChangeArrowheads="1"/>
          </p:cNvSpPr>
          <p:nvPr/>
        </p:nvSpPr>
        <p:spPr bwMode="auto">
          <a:xfrm flipV="1">
            <a:off x="2895600" y="22098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ja-JP" altLang="en-US">
              <a:latin typeface="Times New Roman"/>
            </a:endParaRPr>
          </a:p>
        </p:txBody>
      </p:sp>
      <p:graphicFrame>
        <p:nvGraphicFramePr>
          <p:cNvPr id="110596" name="Object 4"/>
          <p:cNvGraphicFramePr>
            <a:graphicFrameLocks noChangeAspect="1"/>
          </p:cNvGraphicFramePr>
          <p:nvPr/>
        </p:nvGraphicFramePr>
        <p:xfrm>
          <a:off x="3819525" y="4164625"/>
          <a:ext cx="613148" cy="249038"/>
        </p:xfrm>
        <a:graphic>
          <a:graphicData uri="http://schemas.openxmlformats.org/presentationml/2006/ole">
            <p:oleObj spid="_x0000_s110605" name="数式" r:id="rId7" imgW="406400" imgH="177800" progId="Equation.3">
              <p:embed/>
            </p:oleObj>
          </a:graphicData>
        </a:graphic>
      </p:graphicFrame>
      <p:graphicFrame>
        <p:nvGraphicFramePr>
          <p:cNvPr id="110597" name="Object 5"/>
          <p:cNvGraphicFramePr>
            <a:graphicFrameLocks noChangeAspect="1"/>
          </p:cNvGraphicFramePr>
          <p:nvPr/>
        </p:nvGraphicFramePr>
        <p:xfrm>
          <a:off x="2072481" y="4176495"/>
          <a:ext cx="823119" cy="247451"/>
        </p:xfrm>
        <a:graphic>
          <a:graphicData uri="http://schemas.openxmlformats.org/presentationml/2006/ole">
            <p:oleObj spid="_x0000_s110606" name="数式" r:id="rId8" imgW="533400" imgH="17780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タイトル 1"/>
          <p:cNvSpPr>
            <a:spLocks noGrp="1"/>
          </p:cNvSpPr>
          <p:nvPr>
            <p:ph type="title" idx="4294967295"/>
          </p:nvPr>
        </p:nvSpPr>
        <p:spPr>
          <a:xfrm>
            <a:off x="457200" y="34925"/>
            <a:ext cx="8229600" cy="747713"/>
          </a:xfrm>
        </p:spPr>
        <p:txBody>
          <a:bodyPr/>
          <a:lstStyle/>
          <a:p>
            <a:r>
              <a:rPr lang="en-US" altLang="ja-JP" sz="3200" dirty="0">
                <a:latin typeface="Times New Roman" charset="0"/>
              </a:rPr>
              <a:t>How to find the violation of local closure</a:t>
            </a:r>
          </a:p>
        </p:txBody>
      </p:sp>
      <p:cxnSp>
        <p:nvCxnSpPr>
          <p:cNvPr id="4" name="直線コネクタ 3"/>
          <p:cNvCxnSpPr/>
          <p:nvPr/>
        </p:nvCxnSpPr>
        <p:spPr>
          <a:xfrm>
            <a:off x="79375" y="782638"/>
            <a:ext cx="8839200"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4100" name="テキスト ボックス 4"/>
          <p:cNvSpPr txBox="1">
            <a:spLocks noChangeArrowheads="1"/>
          </p:cNvSpPr>
          <p:nvPr/>
        </p:nvSpPr>
        <p:spPr bwMode="auto">
          <a:xfrm>
            <a:off x="457200" y="1008063"/>
            <a:ext cx="7991475" cy="701675"/>
          </a:xfrm>
          <a:prstGeom prst="rect">
            <a:avLst/>
          </a:prstGeom>
          <a:noFill/>
          <a:ln w="9525">
            <a:noFill/>
            <a:miter lim="800000"/>
            <a:headEnd/>
            <a:tailEnd/>
          </a:ln>
        </p:spPr>
        <p:txBody>
          <a:bodyPr>
            <a:prstTxWarp prst="textNoShape">
              <a:avLst/>
            </a:prstTxWarp>
            <a:spAutoFit/>
          </a:bodyPr>
          <a:lstStyle/>
          <a:p>
            <a:pPr defTabSz="457200"/>
            <a:r>
              <a:rPr lang="en-US" altLang="ja-JP" sz="2000" dirty="0">
                <a:latin typeface="Times New Roman" charset="0"/>
                <a:ea typeface="ＭＳ Ｐゴシック" charset="-128"/>
                <a:cs typeface="ＭＳ Ｐゴシック" charset="-128"/>
              </a:rPr>
              <a:t>When the transport is simple (diffusive and local) the transport analysis with steady state would be enough</a:t>
            </a:r>
          </a:p>
        </p:txBody>
      </p:sp>
      <p:sp>
        <p:nvSpPr>
          <p:cNvPr id="4101" name="テキスト ボックス 5"/>
          <p:cNvSpPr txBox="1">
            <a:spLocks noChangeArrowheads="1"/>
          </p:cNvSpPr>
          <p:nvPr/>
        </p:nvSpPr>
        <p:spPr bwMode="auto">
          <a:xfrm>
            <a:off x="457200" y="1927225"/>
            <a:ext cx="7991475" cy="1920875"/>
          </a:xfrm>
          <a:prstGeom prst="rect">
            <a:avLst/>
          </a:prstGeom>
          <a:noFill/>
          <a:ln w="9525">
            <a:noFill/>
            <a:miter lim="800000"/>
            <a:headEnd/>
            <a:tailEnd/>
          </a:ln>
        </p:spPr>
        <p:txBody>
          <a:bodyPr>
            <a:prstTxWarp prst="textNoShape">
              <a:avLst/>
            </a:prstTxWarp>
            <a:spAutoFit/>
          </a:bodyPr>
          <a:lstStyle/>
          <a:p>
            <a:pPr defTabSz="457200"/>
            <a:r>
              <a:rPr lang="en-US" altLang="ja-JP" sz="2000" dirty="0">
                <a:solidFill>
                  <a:srgbClr val="008000"/>
                </a:solidFill>
                <a:latin typeface="Times New Roman" charset="0"/>
                <a:ea typeface="ＭＳ Ｐゴシック" charset="-128"/>
                <a:cs typeface="ＭＳ Ｐゴシック" charset="-128"/>
              </a:rPr>
              <a:t>In order to evaluate the non-diffusive contribution in transport, transport analysis during the transient phase is necessary.</a:t>
            </a:r>
          </a:p>
          <a:p>
            <a:pPr defTabSz="457200">
              <a:buFont typeface="Wingdings" charset="2"/>
              <a:buChar char="à"/>
            </a:pPr>
            <a:r>
              <a:rPr lang="en-US" altLang="ja-JP" sz="2000" dirty="0">
                <a:solidFill>
                  <a:srgbClr val="0000FF"/>
                </a:solidFill>
                <a:latin typeface="Times New Roman" charset="0"/>
                <a:ea typeface="ＭＳ Ｐゴシック" charset="-128"/>
                <a:cs typeface="ＭＳ Ｐゴシック" charset="-128"/>
                <a:sym typeface="Wingdings" charset="2"/>
              </a:rPr>
              <a:t>Gas puff modulation in particle transport</a:t>
            </a:r>
          </a:p>
          <a:p>
            <a:pPr defTabSz="457200">
              <a:buFont typeface="Wingdings" charset="2"/>
              <a:buChar char="à"/>
            </a:pPr>
            <a:r>
              <a:rPr lang="en-US" altLang="ja-JP" sz="2000" dirty="0">
                <a:solidFill>
                  <a:srgbClr val="0000FF"/>
                </a:solidFill>
                <a:latin typeface="Times New Roman" charset="0"/>
                <a:ea typeface="ＭＳ Ｐゴシック" charset="-128"/>
                <a:cs typeface="ＭＳ Ｐゴシック" charset="-128"/>
                <a:sym typeface="Wingdings" charset="2"/>
              </a:rPr>
              <a:t>NBI modulation in the momentum transport.</a:t>
            </a:r>
          </a:p>
          <a:p>
            <a:pPr defTabSz="457200"/>
            <a:r>
              <a:rPr lang="en-US" altLang="ja-JP" sz="2000" dirty="0">
                <a:solidFill>
                  <a:srgbClr val="FF0000"/>
                </a:solidFill>
                <a:latin typeface="Times New Roman" charset="0"/>
                <a:ea typeface="ＭＳ Ｐゴシック" charset="-128"/>
                <a:cs typeface="ＭＳ Ｐゴシック" charset="-128"/>
                <a:sym typeface="Wingdings" charset="2"/>
              </a:rPr>
              <a:t>This is because the radial profile in the steady state can be reproduced by </a:t>
            </a:r>
            <a:r>
              <a:rPr lang="en-US" altLang="ja-JP" sz="2000" dirty="0" smtClean="0">
                <a:solidFill>
                  <a:srgbClr val="FF0000"/>
                </a:solidFill>
                <a:latin typeface="Times New Roman" charset="0"/>
                <a:ea typeface="ＭＳ Ｐゴシック" charset="-128"/>
                <a:cs typeface="ＭＳ Ｐゴシック" charset="-128"/>
                <a:sym typeface="Wingdings" charset="2"/>
              </a:rPr>
              <a:t>arbitrary </a:t>
            </a:r>
            <a:r>
              <a:rPr lang="en-US" altLang="ja-JP" sz="2000" dirty="0">
                <a:solidFill>
                  <a:srgbClr val="FF0000"/>
                </a:solidFill>
                <a:latin typeface="Times New Roman" charset="0"/>
                <a:ea typeface="ＭＳ Ｐゴシック" charset="-128"/>
                <a:cs typeface="ＭＳ Ｐゴシック" charset="-128"/>
                <a:sym typeface="Wingdings" charset="2"/>
              </a:rPr>
              <a:t>diffusion coefficient in many cases. </a:t>
            </a:r>
            <a:endParaRPr lang="en-US" altLang="ja-JP" sz="2000" dirty="0">
              <a:solidFill>
                <a:srgbClr val="FF0000"/>
              </a:solidFill>
              <a:latin typeface="Times New Roman" charset="0"/>
              <a:ea typeface="ＭＳ Ｐゴシック" charset="-128"/>
              <a:cs typeface="ＭＳ Ｐゴシック" charset="-128"/>
            </a:endParaRPr>
          </a:p>
        </p:txBody>
      </p:sp>
      <p:sp>
        <p:nvSpPr>
          <p:cNvPr id="4102" name="テキスト ボックス 6"/>
          <p:cNvSpPr txBox="1">
            <a:spLocks noChangeArrowheads="1"/>
          </p:cNvSpPr>
          <p:nvPr/>
        </p:nvSpPr>
        <p:spPr bwMode="auto">
          <a:xfrm>
            <a:off x="457200" y="4438650"/>
            <a:ext cx="7991475" cy="1311275"/>
          </a:xfrm>
          <a:prstGeom prst="rect">
            <a:avLst/>
          </a:prstGeom>
          <a:noFill/>
          <a:ln w="9525">
            <a:noFill/>
            <a:miter lim="800000"/>
            <a:headEnd/>
            <a:tailEnd/>
          </a:ln>
        </p:spPr>
        <p:txBody>
          <a:bodyPr>
            <a:prstTxWarp prst="textNoShape">
              <a:avLst/>
            </a:prstTxWarp>
            <a:spAutoFit/>
          </a:bodyPr>
          <a:lstStyle/>
          <a:p>
            <a:pPr defTabSz="457200"/>
            <a:r>
              <a:rPr lang="en-US" altLang="ja-JP" sz="2000" dirty="0">
                <a:solidFill>
                  <a:srgbClr val="008000"/>
                </a:solidFill>
                <a:latin typeface="Times New Roman" charset="0"/>
                <a:ea typeface="ＭＳ Ｐゴシック" charset="-128"/>
                <a:cs typeface="ＭＳ Ｐゴシック" charset="-128"/>
              </a:rPr>
              <a:t>In order to evaluate the non-local contribution in transport, transport analysis during the transient phase by transition or perturbation is necessary.</a:t>
            </a:r>
          </a:p>
          <a:p>
            <a:pPr defTabSz="457200">
              <a:buFont typeface="Wingdings" charset="2"/>
              <a:buChar char="à"/>
            </a:pPr>
            <a:r>
              <a:rPr lang="en-US" altLang="ja-JP" sz="2000" dirty="0">
                <a:solidFill>
                  <a:srgbClr val="0000FF"/>
                </a:solidFill>
                <a:latin typeface="Times New Roman" charset="0"/>
                <a:ea typeface="ＭＳ Ｐゴシック" charset="-128"/>
                <a:cs typeface="ＭＳ Ｐゴシック" charset="-128"/>
                <a:sym typeface="Wingdings" charset="2"/>
              </a:rPr>
              <a:t>ITB curvature transition, L/H transition</a:t>
            </a:r>
          </a:p>
          <a:p>
            <a:pPr defTabSz="457200">
              <a:buFont typeface="Wingdings" charset="2"/>
              <a:buChar char="à"/>
            </a:pPr>
            <a:r>
              <a:rPr lang="en-US" altLang="ja-JP" sz="2000" dirty="0">
                <a:solidFill>
                  <a:srgbClr val="0000FF"/>
                </a:solidFill>
                <a:latin typeface="Times New Roman" charset="0"/>
                <a:ea typeface="ＭＳ Ｐゴシック" charset="-128"/>
                <a:cs typeface="ＭＳ Ｐゴシック" charset="-128"/>
                <a:sym typeface="Wingdings" charset="2"/>
              </a:rPr>
              <a:t>Edge cooling by SMBI, TESPEL laser blow off.</a:t>
            </a:r>
          </a:p>
        </p:txBody>
      </p:sp>
      <p:sp>
        <p:nvSpPr>
          <p:cNvPr id="11" name="下矢印 10"/>
          <p:cNvSpPr/>
          <p:nvPr/>
        </p:nvSpPr>
        <p:spPr>
          <a:xfrm>
            <a:off x="3884613" y="3867150"/>
            <a:ext cx="484187" cy="5715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sz="2000">
              <a:latin typeface="Times New Roman"/>
            </a:endParaRPr>
          </a:p>
        </p:txBody>
      </p:sp>
      <p:sp>
        <p:nvSpPr>
          <p:cNvPr id="4104" name="テキスト ボックス 11"/>
          <p:cNvSpPr txBox="1">
            <a:spLocks noChangeArrowheads="1"/>
          </p:cNvSpPr>
          <p:nvPr/>
        </p:nvSpPr>
        <p:spPr bwMode="auto">
          <a:xfrm>
            <a:off x="373063" y="5962650"/>
            <a:ext cx="7991475" cy="701675"/>
          </a:xfrm>
          <a:prstGeom prst="rect">
            <a:avLst/>
          </a:prstGeom>
          <a:noFill/>
          <a:ln w="9525">
            <a:noFill/>
            <a:miter lim="800000"/>
            <a:headEnd/>
            <a:tailEnd/>
          </a:ln>
        </p:spPr>
        <p:txBody>
          <a:bodyPr>
            <a:prstTxWarp prst="textNoShape">
              <a:avLst/>
            </a:prstTxWarp>
            <a:spAutoFit/>
          </a:bodyPr>
          <a:lstStyle/>
          <a:p>
            <a:pPr defTabSz="457200"/>
            <a:r>
              <a:rPr lang="en-US" altLang="ja-JP" sz="2000" dirty="0">
                <a:solidFill>
                  <a:srgbClr val="FF0000"/>
                </a:solidFill>
                <a:latin typeface="Times New Roman" charset="0"/>
                <a:ea typeface="ＭＳ Ｐゴシック" charset="-128"/>
                <a:cs typeface="ＭＳ Ｐゴシック" charset="-128"/>
              </a:rPr>
              <a:t>Non-local </a:t>
            </a:r>
            <a:r>
              <a:rPr lang="en-US" altLang="ja-JP" sz="2000" dirty="0" smtClean="0">
                <a:solidFill>
                  <a:srgbClr val="FF0000"/>
                </a:solidFill>
                <a:latin typeface="Times New Roman" charset="0"/>
                <a:ea typeface="ＭＳ Ｐゴシック" charset="-128"/>
                <a:cs typeface="ＭＳ Ｐゴシック" charset="-128"/>
              </a:rPr>
              <a:t>contribution </a:t>
            </a:r>
            <a:r>
              <a:rPr lang="en-US" altLang="ja-JP" sz="2000" dirty="0">
                <a:solidFill>
                  <a:srgbClr val="FF0000"/>
                </a:solidFill>
                <a:latin typeface="Times New Roman" charset="0"/>
                <a:ea typeface="ＭＳ Ｐゴシック" charset="-128"/>
                <a:cs typeface="ＭＳ Ｐゴシック" charset="-128"/>
              </a:rPr>
              <a:t>always exists similar to that the non-diffusive contribution always exists in the particle and momentum transport.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410533" y="1286"/>
            <a:ext cx="7884747" cy="590073"/>
          </a:xfrm>
        </p:spPr>
        <p:txBody>
          <a:bodyPr>
            <a:normAutofit/>
          </a:bodyPr>
          <a:lstStyle/>
          <a:p>
            <a:r>
              <a:rPr lang="en-US" altLang="ja-JP" sz="3200" dirty="0" smtClean="0">
                <a:latin typeface="Times New Roman"/>
                <a:cs typeface="Times New Roman" charset="0"/>
              </a:rPr>
              <a:t>Transition between concave and convex </a:t>
            </a:r>
            <a:r>
              <a:rPr lang="en-US" altLang="ja-JP" sz="3200" dirty="0" err="1" smtClean="0">
                <a:latin typeface="Times New Roman"/>
                <a:cs typeface="Times New Roman" charset="0"/>
              </a:rPr>
              <a:t>ITBs</a:t>
            </a:r>
            <a:endParaRPr lang="ja-JP" altLang="en-US" sz="3200" dirty="0" smtClean="0">
              <a:latin typeface="Times New Roman"/>
            </a:endParaRPr>
          </a:p>
        </p:txBody>
      </p:sp>
      <p:cxnSp>
        <p:nvCxnSpPr>
          <p:cNvPr id="9" name="直線コネクタ 8"/>
          <p:cNvCxnSpPr/>
          <p:nvPr/>
        </p:nvCxnSpPr>
        <p:spPr>
          <a:xfrm>
            <a:off x="133350" y="609455"/>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2777" name="テキスト ボックス 9"/>
          <p:cNvSpPr txBox="1">
            <a:spLocks noChangeArrowheads="1"/>
          </p:cNvSpPr>
          <p:nvPr/>
        </p:nvSpPr>
        <p:spPr bwMode="auto">
          <a:xfrm>
            <a:off x="316853" y="611043"/>
            <a:ext cx="8718292" cy="1015663"/>
          </a:xfrm>
          <a:prstGeom prst="rect">
            <a:avLst/>
          </a:prstGeom>
          <a:noFill/>
          <a:ln w="9525">
            <a:noFill/>
            <a:miter lim="800000"/>
            <a:headEnd/>
            <a:tailEnd/>
          </a:ln>
        </p:spPr>
        <p:txBody>
          <a:bodyPr wrap="square">
            <a:prstTxWarp prst="textNoShape">
              <a:avLst/>
            </a:prstTxWarp>
            <a:spAutoFit/>
          </a:bodyPr>
          <a:lstStyle/>
          <a:p>
            <a:r>
              <a:rPr lang="en-US" altLang="ja-JP" sz="2000" baseline="0" dirty="0">
                <a:solidFill>
                  <a:srgbClr val="0000FF"/>
                </a:solidFill>
                <a:latin typeface="Times New Roman"/>
              </a:rPr>
              <a:t>The transition to convex shaped ITB </a:t>
            </a:r>
            <a:r>
              <a:rPr lang="en-US" altLang="ja-JP" sz="2000" baseline="0" dirty="0" smtClean="0">
                <a:solidFill>
                  <a:srgbClr val="0000FF"/>
                </a:solidFill>
                <a:latin typeface="Times New Roman"/>
              </a:rPr>
              <a:t>is</a:t>
            </a:r>
            <a:r>
              <a:rPr lang="en-US" altLang="ja-JP" sz="2000" dirty="0" smtClean="0">
                <a:solidFill>
                  <a:srgbClr val="0000FF"/>
                </a:solidFill>
                <a:latin typeface="Times New Roman"/>
              </a:rPr>
              <a:t> </a:t>
            </a:r>
            <a:r>
              <a:rPr lang="en-US" altLang="ja-JP" sz="2000" baseline="0" dirty="0" smtClean="0">
                <a:solidFill>
                  <a:srgbClr val="0000FF"/>
                </a:solidFill>
                <a:latin typeface="Times New Roman"/>
              </a:rPr>
              <a:t>spontaneous </a:t>
            </a:r>
            <a:r>
              <a:rPr lang="en-US" altLang="ja-JP" sz="2000" baseline="0" dirty="0">
                <a:solidFill>
                  <a:srgbClr val="0000FF"/>
                </a:solidFill>
                <a:latin typeface="Times New Roman"/>
              </a:rPr>
              <a:t>without any change in</a:t>
            </a:r>
            <a:r>
              <a:rPr lang="en-US" altLang="ja-JP" sz="2000" baseline="0" dirty="0" smtClean="0">
                <a:solidFill>
                  <a:srgbClr val="0000FF"/>
                </a:solidFill>
                <a:latin typeface="Times New Roman"/>
              </a:rPr>
              <a:t> </a:t>
            </a:r>
            <a:r>
              <a:rPr lang="en-US" altLang="ja-JP" sz="2000" baseline="0" dirty="0" err="1" smtClean="0">
                <a:solidFill>
                  <a:srgbClr val="0000FF"/>
                </a:solidFill>
                <a:latin typeface="Times New Roman"/>
              </a:rPr>
              <a:t>q</a:t>
            </a:r>
            <a:r>
              <a:rPr lang="en-US" altLang="ja-JP" sz="2000" baseline="0" dirty="0">
                <a:solidFill>
                  <a:srgbClr val="0000FF"/>
                </a:solidFill>
                <a:latin typeface="Times New Roman"/>
              </a:rPr>
              <a:t>-profiles</a:t>
            </a:r>
            <a:r>
              <a:rPr lang="en-US" altLang="ja-JP" sz="2000" baseline="0" dirty="0" smtClean="0">
                <a:solidFill>
                  <a:srgbClr val="0000FF"/>
                </a:solidFill>
                <a:latin typeface="Times New Roman"/>
              </a:rPr>
              <a:t> </a:t>
            </a:r>
            <a:r>
              <a:rPr lang="en-US" altLang="ja-JP" sz="2000" baseline="0" dirty="0" smtClean="0">
                <a:solidFill>
                  <a:srgbClr val="0000FF"/>
                </a:solidFill>
                <a:latin typeface="Times New Roman"/>
                <a:sym typeface="Wingdings" charset="2"/>
              </a:rPr>
              <a:t>shows a clear evidence of violation of local closure, because the </a:t>
            </a:r>
            <a:r>
              <a:rPr lang="en-US" altLang="ja-JP" sz="2000" dirty="0" smtClean="0">
                <a:solidFill>
                  <a:srgbClr val="0000FF"/>
                </a:solidFill>
                <a:latin typeface="Times New Roman"/>
                <a:sym typeface="Wingdings" charset="2"/>
              </a:rPr>
              <a:t>local parameters except for ∇Ti are unchanged</a:t>
            </a:r>
            <a:r>
              <a:rPr lang="en-US" altLang="ja-JP" sz="2000" baseline="0" dirty="0" smtClean="0">
                <a:solidFill>
                  <a:srgbClr val="0000FF"/>
                </a:solidFill>
                <a:latin typeface="Times New Roman"/>
                <a:sym typeface="Wingdings" charset="2"/>
              </a:rPr>
              <a:t>.</a:t>
            </a:r>
            <a:endParaRPr lang="ja-JP" altLang="en-US" sz="2000" baseline="0" dirty="0">
              <a:solidFill>
                <a:srgbClr val="0000FF"/>
              </a:solidFill>
              <a:latin typeface="Times New Roman"/>
            </a:endParaRPr>
          </a:p>
        </p:txBody>
      </p:sp>
      <p:pic>
        <p:nvPicPr>
          <p:cNvPr id="44" name="図 43"/>
          <p:cNvPicPr>
            <a:picLocks noChangeAspect="1"/>
          </p:cNvPicPr>
          <p:nvPr/>
        </p:nvPicPr>
        <p:blipFill>
          <a:blip r:embed="rId3"/>
          <a:stretch>
            <a:fillRect/>
          </a:stretch>
        </p:blipFill>
        <p:spPr>
          <a:xfrm>
            <a:off x="212514" y="1534373"/>
            <a:ext cx="2575135" cy="3166553"/>
          </a:xfrm>
          <a:prstGeom prst="rect">
            <a:avLst/>
          </a:prstGeom>
        </p:spPr>
      </p:pic>
      <p:pic>
        <p:nvPicPr>
          <p:cNvPr id="48" name="図 47"/>
          <p:cNvPicPr>
            <a:picLocks noChangeAspect="1"/>
          </p:cNvPicPr>
          <p:nvPr/>
        </p:nvPicPr>
        <p:blipFill>
          <a:blip r:embed="rId4"/>
          <a:stretch>
            <a:fillRect/>
          </a:stretch>
        </p:blipFill>
        <p:spPr>
          <a:xfrm>
            <a:off x="2642521" y="1590201"/>
            <a:ext cx="2569574" cy="3032341"/>
          </a:xfrm>
          <a:prstGeom prst="rect">
            <a:avLst/>
          </a:prstGeom>
        </p:spPr>
      </p:pic>
      <p:pic>
        <p:nvPicPr>
          <p:cNvPr id="49" name="図 48"/>
          <p:cNvPicPr>
            <a:picLocks noChangeAspect="1"/>
          </p:cNvPicPr>
          <p:nvPr/>
        </p:nvPicPr>
        <p:blipFill>
          <a:blip r:embed="rId5"/>
          <a:stretch>
            <a:fillRect/>
          </a:stretch>
        </p:blipFill>
        <p:spPr>
          <a:xfrm>
            <a:off x="5347600" y="1229983"/>
            <a:ext cx="3481144" cy="3118245"/>
          </a:xfrm>
          <a:prstGeom prst="rect">
            <a:avLst/>
          </a:prstGeom>
        </p:spPr>
      </p:pic>
      <p:sp>
        <p:nvSpPr>
          <p:cNvPr id="10" name="テキスト ボックス 9"/>
          <p:cNvSpPr txBox="1"/>
          <p:nvPr/>
        </p:nvSpPr>
        <p:spPr>
          <a:xfrm>
            <a:off x="6042506" y="4289044"/>
            <a:ext cx="3048459" cy="2031325"/>
          </a:xfrm>
          <a:prstGeom prst="rect">
            <a:avLst/>
          </a:prstGeom>
          <a:noFill/>
        </p:spPr>
        <p:txBody>
          <a:bodyPr wrap="square" rtlCol="0">
            <a:spAutoFit/>
          </a:bodyPr>
          <a:lstStyle/>
          <a:p>
            <a:r>
              <a:rPr lang="en-US" altLang="ja-JP" dirty="0" smtClean="0">
                <a:latin typeface="Times New Roman"/>
              </a:rPr>
              <a:t>The "oscillation" between two states clearly shows that the non-locality of heat transport can occur in space and time</a:t>
            </a:r>
          </a:p>
          <a:p>
            <a:r>
              <a:rPr lang="en-US" altLang="ja-JP" dirty="0" smtClean="0">
                <a:latin typeface="Times New Roman"/>
              </a:rPr>
              <a:t> (as a memory effect).</a:t>
            </a:r>
          </a:p>
          <a:p>
            <a:r>
              <a:rPr kumimoji="1" lang="ja-JP" altLang="en-US" dirty="0" smtClean="0">
                <a:solidFill>
                  <a:srgbClr val="FF0000"/>
                </a:solidFill>
                <a:latin typeface="Times New Roman"/>
                <a:sym typeface="Wingdings"/>
              </a:rPr>
              <a:t></a:t>
            </a:r>
            <a:r>
              <a:rPr lang="en-US" altLang="ja-JP" dirty="0" smtClean="0">
                <a:solidFill>
                  <a:srgbClr val="FF0000"/>
                </a:solidFill>
                <a:latin typeface="Times New Roman"/>
                <a:sym typeface="Wingdings"/>
              </a:rPr>
              <a:t>Non-</a:t>
            </a:r>
            <a:r>
              <a:rPr lang="en-US" altLang="ja-JP" dirty="0" err="1" smtClean="0">
                <a:solidFill>
                  <a:srgbClr val="FF0000"/>
                </a:solidFill>
                <a:latin typeface="Times New Roman"/>
                <a:sym typeface="Wingdings"/>
              </a:rPr>
              <a:t>Markovian</a:t>
            </a:r>
            <a:r>
              <a:rPr lang="en-US" altLang="ja-JP" dirty="0" smtClean="0">
                <a:solidFill>
                  <a:srgbClr val="FF0000"/>
                </a:solidFill>
                <a:latin typeface="Times New Roman"/>
                <a:sym typeface="Wingdings"/>
              </a:rPr>
              <a:t> property of transport.</a:t>
            </a:r>
            <a:endParaRPr kumimoji="1" lang="ja-JP" altLang="en-US" dirty="0">
              <a:solidFill>
                <a:srgbClr val="FF0000"/>
              </a:solidFill>
              <a:latin typeface="Times New Roman"/>
            </a:endParaRPr>
          </a:p>
        </p:txBody>
      </p:sp>
      <p:pic>
        <p:nvPicPr>
          <p:cNvPr id="11" name="図 10"/>
          <p:cNvPicPr>
            <a:picLocks noChangeAspect="1"/>
          </p:cNvPicPr>
          <p:nvPr/>
        </p:nvPicPr>
        <p:blipFill>
          <a:blip r:embed="rId6"/>
          <a:stretch>
            <a:fillRect/>
          </a:stretch>
        </p:blipFill>
        <p:spPr>
          <a:xfrm>
            <a:off x="1873880" y="4492415"/>
            <a:ext cx="4168625" cy="2365586"/>
          </a:xfrm>
          <a:prstGeom prst="rect">
            <a:avLst/>
          </a:prstGeom>
        </p:spPr>
      </p:pic>
      <p:sp>
        <p:nvSpPr>
          <p:cNvPr id="12" name="テキスト ボックス 11"/>
          <p:cNvSpPr txBox="1"/>
          <p:nvPr/>
        </p:nvSpPr>
        <p:spPr>
          <a:xfrm>
            <a:off x="203126" y="4780415"/>
            <a:ext cx="1852169" cy="1754327"/>
          </a:xfrm>
          <a:prstGeom prst="rect">
            <a:avLst/>
          </a:prstGeom>
          <a:noFill/>
        </p:spPr>
        <p:txBody>
          <a:bodyPr wrap="square" rtlCol="0">
            <a:spAutoFit/>
          </a:bodyPr>
          <a:lstStyle/>
          <a:p>
            <a:r>
              <a:rPr lang="en-US" altLang="ja-JP" dirty="0" smtClean="0">
                <a:latin typeface="Times New Roman"/>
              </a:rPr>
              <a:t>Change in heat flux is  50%</a:t>
            </a:r>
          </a:p>
          <a:p>
            <a:r>
              <a:rPr lang="ja-JP" altLang="en-US" dirty="0" smtClean="0">
                <a:latin typeface="Times New Roman"/>
                <a:sym typeface="Wingdings"/>
              </a:rPr>
              <a:t></a:t>
            </a:r>
            <a:r>
              <a:rPr lang="en-US" altLang="ja-JP" dirty="0" smtClean="0">
                <a:solidFill>
                  <a:srgbClr val="FF0000"/>
                </a:solidFill>
                <a:latin typeface="Times New Roman"/>
                <a:sym typeface="Wingdings"/>
              </a:rPr>
              <a:t> Significant contribution of non-local transport</a:t>
            </a:r>
            <a:endParaRPr kumimoji="1" lang="ja-JP" altLang="en-US" dirty="0">
              <a:solidFill>
                <a:srgbClr val="FF0000"/>
              </a:solidFill>
              <a:latin typeface="Times New Roman"/>
            </a:endParaRPr>
          </a:p>
        </p:txBody>
      </p:sp>
      <p:sp>
        <p:nvSpPr>
          <p:cNvPr id="13" name="テキスト ボックス 12"/>
          <p:cNvSpPr txBox="1"/>
          <p:nvPr/>
        </p:nvSpPr>
        <p:spPr>
          <a:xfrm>
            <a:off x="1344565" y="1685568"/>
            <a:ext cx="868710" cy="369332"/>
          </a:xfrm>
          <a:prstGeom prst="rect">
            <a:avLst/>
          </a:prstGeom>
          <a:noFill/>
        </p:spPr>
        <p:txBody>
          <a:bodyPr wrap="none" rtlCol="0">
            <a:spAutoFit/>
          </a:bodyPr>
          <a:lstStyle/>
          <a:p>
            <a:r>
              <a:rPr kumimoji="1" lang="en-US" altLang="ja-JP" dirty="0" smtClean="0">
                <a:latin typeface="Times New Roman"/>
              </a:rPr>
              <a:t>JT-60U</a:t>
            </a:r>
            <a:endParaRPr kumimoji="1" lang="ja-JP" altLang="en-US" dirty="0">
              <a:latin typeface="Times New Roman"/>
            </a:endParaRPr>
          </a:p>
        </p:txBody>
      </p:sp>
      <p:sp>
        <p:nvSpPr>
          <p:cNvPr id="14" name="テキスト ボックス 13"/>
          <p:cNvSpPr txBox="1"/>
          <p:nvPr/>
        </p:nvSpPr>
        <p:spPr>
          <a:xfrm>
            <a:off x="3960290" y="4700926"/>
            <a:ext cx="868710" cy="369332"/>
          </a:xfrm>
          <a:prstGeom prst="rect">
            <a:avLst/>
          </a:prstGeom>
          <a:noFill/>
        </p:spPr>
        <p:txBody>
          <a:bodyPr wrap="none" rtlCol="0">
            <a:spAutoFit/>
          </a:bodyPr>
          <a:lstStyle/>
          <a:p>
            <a:r>
              <a:rPr kumimoji="1" lang="en-US" altLang="ja-JP" dirty="0" smtClean="0">
                <a:latin typeface="Times New Roman"/>
              </a:rPr>
              <a:t>JT-60U</a:t>
            </a:r>
            <a:endParaRPr kumimoji="1" lang="ja-JP" altLang="en-US" dirty="0">
              <a:latin typeface="Times New Roman"/>
            </a:endParaRPr>
          </a:p>
        </p:txBody>
      </p:sp>
      <p:sp>
        <p:nvSpPr>
          <p:cNvPr id="15" name="テキスト ボックス 14"/>
          <p:cNvSpPr txBox="1"/>
          <p:nvPr/>
        </p:nvSpPr>
        <p:spPr>
          <a:xfrm>
            <a:off x="6385213" y="6273224"/>
            <a:ext cx="2443531" cy="584776"/>
          </a:xfrm>
          <a:prstGeom prst="rect">
            <a:avLst/>
          </a:prstGeom>
          <a:noFill/>
        </p:spPr>
        <p:txBody>
          <a:bodyPr wrap="square" rtlCol="0">
            <a:spAutoFit/>
          </a:bodyPr>
          <a:lstStyle/>
          <a:p>
            <a:r>
              <a:rPr lang="en-US" altLang="ja-JP" sz="1600" dirty="0" err="1" smtClean="0">
                <a:latin typeface="Times New Roman"/>
              </a:rPr>
              <a:t>K.Ida</a:t>
            </a:r>
            <a:r>
              <a:rPr lang="en-US" altLang="ja-JP" sz="1600" dirty="0" smtClean="0">
                <a:latin typeface="Times New Roman"/>
              </a:rPr>
              <a:t> Phys Rev </a:t>
            </a:r>
            <a:r>
              <a:rPr lang="en-US" altLang="ja-JP" sz="1600" dirty="0" err="1" smtClean="0">
                <a:latin typeface="Times New Roman"/>
              </a:rPr>
              <a:t>Lett</a:t>
            </a:r>
            <a:r>
              <a:rPr lang="en-US" altLang="ja-JP" sz="1600" dirty="0" smtClean="0">
                <a:latin typeface="Times New Roman"/>
              </a:rPr>
              <a:t> 101 (2008) 055003</a:t>
            </a:r>
            <a:endParaRPr kumimoji="1" lang="ja-JP" altLang="en-US" sz="1600" dirty="0">
              <a:latin typeface="Times New Roman"/>
            </a:endParaRPr>
          </a:p>
        </p:txBody>
      </p:sp>
    </p:spTree>
  </p:cSld>
  <p:clrMapOvr>
    <a:masterClrMapping/>
  </p:clrMapOvr>
  <p:transition advTm="4360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1126"/>
            <a:ext cx="9144000" cy="649216"/>
          </a:xfrm>
        </p:spPr>
        <p:txBody>
          <a:bodyPr>
            <a:noAutofit/>
          </a:bodyPr>
          <a:lstStyle/>
          <a:p>
            <a:r>
              <a:rPr lang="en-US" altLang="ja-JP" sz="2800" dirty="0" smtClean="0">
                <a:latin typeface="Times New Roman"/>
                <a:cs typeface="Times New Roman" charset="0"/>
              </a:rPr>
              <a:t>Appearance of violation of local closure by perturbations</a:t>
            </a:r>
            <a:endParaRPr lang="ja-JP" altLang="en-US" sz="2800" dirty="0">
              <a:latin typeface="Times New Roman"/>
            </a:endParaRPr>
          </a:p>
        </p:txBody>
      </p:sp>
      <p:pic>
        <p:nvPicPr>
          <p:cNvPr id="4" name="Picture 2"/>
          <p:cNvPicPr>
            <a:picLocks noChangeAspect="1" noChangeArrowheads="1"/>
          </p:cNvPicPr>
          <p:nvPr/>
        </p:nvPicPr>
        <p:blipFill>
          <a:blip r:embed="rId3"/>
          <a:srcRect/>
          <a:stretch>
            <a:fillRect/>
          </a:stretch>
        </p:blipFill>
        <p:spPr bwMode="auto">
          <a:xfrm>
            <a:off x="5664536" y="1051859"/>
            <a:ext cx="3429188" cy="4140131"/>
          </a:xfrm>
          <a:prstGeom prst="rect">
            <a:avLst/>
          </a:prstGeom>
          <a:noFill/>
          <a:ln w="9525">
            <a:noFill/>
            <a:miter lim="800000"/>
            <a:headEnd/>
            <a:tailEnd/>
          </a:ln>
        </p:spPr>
      </p:pic>
      <p:pic>
        <p:nvPicPr>
          <p:cNvPr id="5" name="図 4"/>
          <p:cNvPicPr>
            <a:picLocks noChangeAspect="1"/>
          </p:cNvPicPr>
          <p:nvPr/>
        </p:nvPicPr>
        <p:blipFill>
          <a:blip r:embed="rId4"/>
          <a:stretch>
            <a:fillRect/>
          </a:stretch>
        </p:blipFill>
        <p:spPr>
          <a:xfrm>
            <a:off x="571418" y="1546509"/>
            <a:ext cx="4217154" cy="3290732"/>
          </a:xfrm>
          <a:prstGeom prst="rect">
            <a:avLst/>
          </a:prstGeom>
        </p:spPr>
      </p:pic>
      <p:cxnSp>
        <p:nvCxnSpPr>
          <p:cNvPr id="7" name="直線コネクタ 6"/>
          <p:cNvCxnSpPr/>
          <p:nvPr/>
        </p:nvCxnSpPr>
        <p:spPr>
          <a:xfrm>
            <a:off x="571418" y="700342"/>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03462" y="720764"/>
            <a:ext cx="5461074" cy="1015663"/>
          </a:xfrm>
          <a:prstGeom prst="rect">
            <a:avLst/>
          </a:prstGeom>
          <a:noFill/>
        </p:spPr>
        <p:txBody>
          <a:bodyPr wrap="square" rtlCol="0">
            <a:spAutoFit/>
          </a:bodyPr>
          <a:lstStyle/>
          <a:p>
            <a:r>
              <a:rPr kumimoji="1" lang="en-US" altLang="ja-JP" sz="2000" dirty="0" smtClean="0">
                <a:latin typeface="Times New Roman"/>
              </a:rPr>
              <a:t>In the steady state plasma, non-local </a:t>
            </a:r>
            <a:r>
              <a:rPr lang="en-US" altLang="ja-JP" sz="2000" dirty="0" smtClean="0">
                <a:latin typeface="Times New Roman"/>
              </a:rPr>
              <a:t>transport contribution can not be identified because of profile resilience (stiffness) </a:t>
            </a:r>
            <a:r>
              <a:rPr lang="ja-JP" altLang="en-US" sz="2000" dirty="0" smtClean="0">
                <a:latin typeface="Times New Roman"/>
                <a:sym typeface="Wingdings"/>
              </a:rPr>
              <a:t></a:t>
            </a:r>
            <a:r>
              <a:rPr lang="en-US" altLang="ja-JP" sz="2000" dirty="0" smtClean="0">
                <a:latin typeface="Times New Roman"/>
                <a:sym typeface="Wingdings"/>
              </a:rPr>
              <a:t> perturbation is necessary </a:t>
            </a:r>
            <a:endParaRPr kumimoji="1" lang="ja-JP" altLang="en-US" sz="2000" dirty="0">
              <a:latin typeface="Times New Roman"/>
            </a:endParaRPr>
          </a:p>
        </p:txBody>
      </p:sp>
      <p:sp>
        <p:nvSpPr>
          <p:cNvPr id="8" name="テキスト ボックス 7"/>
          <p:cNvSpPr txBox="1"/>
          <p:nvPr/>
        </p:nvSpPr>
        <p:spPr>
          <a:xfrm>
            <a:off x="179722" y="4581895"/>
            <a:ext cx="5664536" cy="1323439"/>
          </a:xfrm>
          <a:prstGeom prst="rect">
            <a:avLst/>
          </a:prstGeom>
          <a:noFill/>
        </p:spPr>
        <p:txBody>
          <a:bodyPr wrap="square" rtlCol="0">
            <a:spAutoFit/>
          </a:bodyPr>
          <a:lstStyle/>
          <a:p>
            <a:r>
              <a:rPr kumimoji="1" lang="en-US" altLang="ja-JP" sz="2000" dirty="0" smtClean="0">
                <a:solidFill>
                  <a:srgbClr val="FF0000"/>
                </a:solidFill>
                <a:latin typeface="Times New Roman"/>
              </a:rPr>
              <a:t>Non-local response (core Te rise by </a:t>
            </a:r>
            <a:r>
              <a:rPr lang="en-US" altLang="ja-JP" sz="2000" dirty="0" smtClean="0">
                <a:solidFill>
                  <a:srgbClr val="FF0000"/>
                </a:solidFill>
                <a:latin typeface="Times New Roman"/>
              </a:rPr>
              <a:t>edge cooling) appears in the plasma with SMBI, TESPEL, Laser blow off in many devices when the density is low enough.</a:t>
            </a:r>
            <a:r>
              <a:rPr lang="en-US" altLang="ja-JP" sz="2000" dirty="0" smtClean="0">
                <a:solidFill>
                  <a:srgbClr val="FF0000"/>
                </a:solidFill>
                <a:latin typeface="Times New Roman"/>
                <a:sym typeface="Wingdings"/>
              </a:rPr>
              <a:t> (It disappears as the density is increased) </a:t>
            </a:r>
            <a:r>
              <a:rPr lang="en-US" altLang="ja-JP" sz="2000" dirty="0" smtClean="0">
                <a:solidFill>
                  <a:srgbClr val="FF0000"/>
                </a:solidFill>
                <a:latin typeface="Times New Roman"/>
              </a:rPr>
              <a:t> </a:t>
            </a:r>
            <a:endParaRPr kumimoji="1" lang="ja-JP" altLang="en-US" sz="2000" dirty="0">
              <a:solidFill>
                <a:srgbClr val="FF0000"/>
              </a:solidFill>
              <a:latin typeface="Times New Roman"/>
            </a:endParaRPr>
          </a:p>
        </p:txBody>
      </p:sp>
      <p:sp>
        <p:nvSpPr>
          <p:cNvPr id="9" name="テキスト ボックス 8"/>
          <p:cNvSpPr txBox="1"/>
          <p:nvPr/>
        </p:nvSpPr>
        <p:spPr>
          <a:xfrm>
            <a:off x="5922880" y="5324969"/>
            <a:ext cx="3138030" cy="1323439"/>
          </a:xfrm>
          <a:prstGeom prst="rect">
            <a:avLst/>
          </a:prstGeom>
          <a:noFill/>
        </p:spPr>
        <p:txBody>
          <a:bodyPr wrap="square" rtlCol="0">
            <a:spAutoFit/>
          </a:bodyPr>
          <a:lstStyle/>
          <a:p>
            <a:r>
              <a:rPr kumimoji="1" lang="en-US" altLang="ja-JP" sz="2000" dirty="0" smtClean="0">
                <a:solidFill>
                  <a:srgbClr val="0000FF"/>
                </a:solidFill>
                <a:latin typeface="Times New Roman"/>
              </a:rPr>
              <a:t>Meta-</a:t>
            </a:r>
            <a:r>
              <a:rPr lang="en-US" altLang="ja-JP" sz="2000" dirty="0" smtClean="0">
                <a:solidFill>
                  <a:srgbClr val="0000FF"/>
                </a:solidFill>
                <a:latin typeface="Times New Roman"/>
              </a:rPr>
              <a:t>stable state in transport is observed in the temperature gradient after the perturbation.</a:t>
            </a:r>
            <a:r>
              <a:rPr lang="en-US" altLang="ja-JP" sz="2000" dirty="0" smtClean="0">
                <a:solidFill>
                  <a:srgbClr val="0000FF"/>
                </a:solidFill>
                <a:latin typeface="Times New Roman"/>
                <a:sym typeface="Wingdings"/>
              </a:rPr>
              <a:t> </a:t>
            </a:r>
            <a:r>
              <a:rPr lang="en-US" altLang="ja-JP" sz="2000" dirty="0" smtClean="0">
                <a:solidFill>
                  <a:srgbClr val="0000FF"/>
                </a:solidFill>
                <a:latin typeface="Times New Roman"/>
              </a:rPr>
              <a:t> </a:t>
            </a:r>
            <a:endParaRPr kumimoji="1" lang="ja-JP" altLang="en-US" sz="2000" dirty="0">
              <a:solidFill>
                <a:srgbClr val="0000FF"/>
              </a:solidFill>
              <a:latin typeface="Times New Roman"/>
            </a:endParaRPr>
          </a:p>
        </p:txBody>
      </p:sp>
      <p:sp>
        <p:nvSpPr>
          <p:cNvPr id="10" name="テキスト ボックス 9"/>
          <p:cNvSpPr txBox="1"/>
          <p:nvPr/>
        </p:nvSpPr>
        <p:spPr>
          <a:xfrm>
            <a:off x="6005970" y="867193"/>
            <a:ext cx="659155" cy="369332"/>
          </a:xfrm>
          <a:prstGeom prst="rect">
            <a:avLst/>
          </a:prstGeom>
          <a:noFill/>
        </p:spPr>
        <p:txBody>
          <a:bodyPr wrap="none" rtlCol="0">
            <a:spAutoFit/>
          </a:bodyPr>
          <a:lstStyle/>
          <a:p>
            <a:r>
              <a:rPr kumimoji="1" lang="en-US" altLang="ja-JP" dirty="0" smtClean="0">
                <a:latin typeface="Times New Roman"/>
              </a:rPr>
              <a:t>LHD</a:t>
            </a:r>
            <a:endParaRPr kumimoji="1" lang="ja-JP" altLang="en-US" dirty="0">
              <a:latin typeface="Times New Roman"/>
            </a:endParaRPr>
          </a:p>
        </p:txBody>
      </p:sp>
      <p:sp>
        <p:nvSpPr>
          <p:cNvPr id="11" name="テキスト ボックス 10"/>
          <p:cNvSpPr txBox="1"/>
          <p:nvPr/>
        </p:nvSpPr>
        <p:spPr>
          <a:xfrm>
            <a:off x="3327108" y="1828014"/>
            <a:ext cx="851352" cy="369332"/>
          </a:xfrm>
          <a:prstGeom prst="rect">
            <a:avLst/>
          </a:prstGeom>
          <a:noFill/>
        </p:spPr>
        <p:txBody>
          <a:bodyPr wrap="none" rtlCol="0">
            <a:spAutoFit/>
          </a:bodyPr>
          <a:lstStyle/>
          <a:p>
            <a:r>
              <a:rPr kumimoji="1" lang="en-US" altLang="ja-JP" dirty="0" smtClean="0">
                <a:latin typeface="Times New Roman"/>
              </a:rPr>
              <a:t>HL-2A</a:t>
            </a:r>
            <a:endParaRPr kumimoji="1" lang="ja-JP" altLang="en-US" dirty="0">
              <a:latin typeface="Times New Roman"/>
            </a:endParaRPr>
          </a:p>
        </p:txBody>
      </p:sp>
      <p:sp>
        <p:nvSpPr>
          <p:cNvPr id="13" name="正方形/長方形 12"/>
          <p:cNvSpPr/>
          <p:nvPr/>
        </p:nvSpPr>
        <p:spPr>
          <a:xfrm>
            <a:off x="571418" y="5917204"/>
            <a:ext cx="4572000" cy="707886"/>
          </a:xfrm>
          <a:prstGeom prst="rect">
            <a:avLst/>
          </a:prstGeom>
          <a:ln>
            <a:solidFill>
              <a:srgbClr val="FF0000"/>
            </a:solidFill>
          </a:ln>
        </p:spPr>
        <p:txBody>
          <a:bodyPr>
            <a:spAutoFit/>
          </a:bodyPr>
          <a:lstStyle/>
          <a:p>
            <a:r>
              <a:rPr lang="en-US" altLang="ja-JP" sz="2000" dirty="0" smtClean="0">
                <a:solidFill>
                  <a:srgbClr val="3366FF"/>
                </a:solidFill>
                <a:latin typeface="Times New Roman"/>
              </a:rPr>
              <a:t>EX/P3-09(Wed) : HL-2A exp. by</a:t>
            </a:r>
            <a:r>
              <a:rPr lang="en-US" altLang="ja-JP" sz="2000" b="1" dirty="0" smtClean="0">
                <a:solidFill>
                  <a:srgbClr val="3366FF"/>
                </a:solidFill>
                <a:latin typeface="Times New Roman"/>
              </a:rPr>
              <a:t> </a:t>
            </a:r>
            <a:r>
              <a:rPr lang="en-US" altLang="ja-JP" sz="2000" b="1" dirty="0" err="1" smtClean="0">
                <a:solidFill>
                  <a:srgbClr val="3366FF"/>
                </a:solidFill>
                <a:latin typeface="Times New Roman"/>
              </a:rPr>
              <a:t>H.Sun</a:t>
            </a:r>
            <a:r>
              <a:rPr lang="en-US" altLang="ja-JP" sz="2000" b="1" dirty="0" smtClean="0">
                <a:solidFill>
                  <a:srgbClr val="3366FF"/>
                </a:solidFill>
                <a:latin typeface="Times New Roman"/>
              </a:rPr>
              <a:t>                      </a:t>
            </a:r>
            <a:r>
              <a:rPr lang="en-US" altLang="ja-JP" sz="2000" dirty="0" smtClean="0">
                <a:solidFill>
                  <a:srgbClr val="3366FF"/>
                </a:solidFill>
                <a:latin typeface="Times New Roman"/>
              </a:rPr>
              <a:t>EX/P7-13(Fri)  : HL-2A exp. by </a:t>
            </a:r>
            <a:r>
              <a:rPr lang="en-US" altLang="ja-JP" sz="2000" b="1" dirty="0" err="1" smtClean="0">
                <a:solidFill>
                  <a:srgbClr val="3366FF"/>
                </a:solidFill>
                <a:latin typeface="Times New Roman"/>
              </a:rPr>
              <a:t>Z.Shi</a:t>
            </a:r>
            <a:r>
              <a:rPr lang="en-US" altLang="ja-JP" sz="2000" b="1" dirty="0" smtClean="0">
                <a:solidFill>
                  <a:srgbClr val="3366FF"/>
                </a:solidFill>
                <a:latin typeface="Times New Roman"/>
              </a:rPr>
              <a:t> </a:t>
            </a:r>
            <a:endParaRPr lang="ja-JP"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9350"/>
            <a:ext cx="9144000" cy="638488"/>
          </a:xfrm>
        </p:spPr>
        <p:txBody>
          <a:bodyPr>
            <a:normAutofit/>
          </a:bodyPr>
          <a:lstStyle/>
          <a:p>
            <a:r>
              <a:rPr lang="en-US" altLang="ja-JP" sz="2800" dirty="0" smtClean="0">
                <a:latin typeface="Times New Roman"/>
                <a:cs typeface="Times New Roman" charset="0"/>
              </a:rPr>
              <a:t>Appearance of meta-stable state of transport</a:t>
            </a:r>
            <a:endParaRPr lang="ja-JP" altLang="en-US" sz="2800" dirty="0">
              <a:latin typeface="Times New Roman"/>
            </a:endParaRPr>
          </a:p>
        </p:txBody>
      </p:sp>
      <p:cxnSp>
        <p:nvCxnSpPr>
          <p:cNvPr id="7" name="直線コネクタ 6"/>
          <p:cNvCxnSpPr/>
          <p:nvPr/>
        </p:nvCxnSpPr>
        <p:spPr>
          <a:xfrm>
            <a:off x="134070" y="697838"/>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6" name="Picture 9"/>
          <p:cNvPicPr>
            <a:picLocks noChangeAspect="1" noChangeArrowheads="1"/>
          </p:cNvPicPr>
          <p:nvPr/>
        </p:nvPicPr>
        <p:blipFill>
          <a:blip r:embed="rId3"/>
          <a:srcRect/>
          <a:stretch>
            <a:fillRect/>
          </a:stretch>
        </p:blipFill>
        <p:spPr bwMode="auto">
          <a:xfrm>
            <a:off x="4326091" y="893232"/>
            <a:ext cx="4582652" cy="3939065"/>
          </a:xfrm>
          <a:prstGeom prst="rect">
            <a:avLst/>
          </a:prstGeom>
          <a:noFill/>
          <a:ln w="9525">
            <a:noFill/>
            <a:miter lim="800000"/>
            <a:headEnd/>
            <a:tailEnd/>
          </a:ln>
          <a:effectLst/>
        </p:spPr>
      </p:pic>
      <p:pic>
        <p:nvPicPr>
          <p:cNvPr id="8" name="図 6" descr="49708_NTP_TTD_lpf0500_cl_v111107a.png"/>
          <p:cNvPicPr>
            <a:picLocks noChangeAspect="1"/>
          </p:cNvPicPr>
          <p:nvPr/>
        </p:nvPicPr>
        <p:blipFill>
          <a:blip r:embed="rId4"/>
          <a:srcRect/>
          <a:stretch>
            <a:fillRect/>
          </a:stretch>
        </p:blipFill>
        <p:spPr bwMode="auto">
          <a:xfrm>
            <a:off x="97391" y="921146"/>
            <a:ext cx="4366527" cy="4477106"/>
          </a:xfrm>
          <a:prstGeom prst="rect">
            <a:avLst/>
          </a:prstGeom>
          <a:noFill/>
          <a:ln w="9525">
            <a:noFill/>
            <a:miter lim="800000"/>
            <a:headEnd/>
            <a:tailEnd/>
          </a:ln>
        </p:spPr>
      </p:pic>
      <p:sp>
        <p:nvSpPr>
          <p:cNvPr id="9" name="テキスト ボックス 8"/>
          <p:cNvSpPr txBox="1"/>
          <p:nvPr/>
        </p:nvSpPr>
        <p:spPr>
          <a:xfrm>
            <a:off x="150780" y="5462926"/>
            <a:ext cx="8985010" cy="1015663"/>
          </a:xfrm>
          <a:prstGeom prst="rect">
            <a:avLst/>
          </a:prstGeom>
          <a:noFill/>
        </p:spPr>
        <p:txBody>
          <a:bodyPr wrap="square" rtlCol="0">
            <a:spAutoFit/>
          </a:bodyPr>
          <a:lstStyle/>
          <a:p>
            <a:r>
              <a:rPr kumimoji="1" lang="en-US" altLang="ja-JP" sz="2000" dirty="0" smtClean="0">
                <a:solidFill>
                  <a:srgbClr val="FF0000"/>
                </a:solidFill>
                <a:latin typeface="Times New Roman"/>
              </a:rPr>
              <a:t>PDF </a:t>
            </a:r>
            <a:r>
              <a:rPr lang="en-US" altLang="ja-JP" sz="2000" dirty="0" smtClean="0">
                <a:solidFill>
                  <a:srgbClr val="FF0000"/>
                </a:solidFill>
                <a:latin typeface="Times New Roman"/>
              </a:rPr>
              <a:t>and transport potential </a:t>
            </a:r>
            <a:r>
              <a:rPr kumimoji="1" lang="en-US" altLang="ja-JP" sz="2000" dirty="0" smtClean="0">
                <a:solidFill>
                  <a:srgbClr val="FF0000"/>
                </a:solidFill>
                <a:latin typeface="Times New Roman"/>
              </a:rPr>
              <a:t>show the existence of </a:t>
            </a:r>
            <a:r>
              <a:rPr lang="en-US" altLang="ja-JP" sz="2000" dirty="0" smtClean="0">
                <a:solidFill>
                  <a:srgbClr val="FF0000"/>
                </a:solidFill>
                <a:latin typeface="Times New Roman"/>
              </a:rPr>
              <a:t>meta-stable transport state at the edge in the non-local response </a:t>
            </a:r>
            <a:r>
              <a:rPr lang="ja-JP" altLang="en-US" sz="2000" dirty="0" smtClean="0">
                <a:solidFill>
                  <a:srgbClr val="FF0000"/>
                </a:solidFill>
                <a:latin typeface="Times New Roman"/>
                <a:sym typeface="Wingdings"/>
              </a:rPr>
              <a:t></a:t>
            </a:r>
            <a:r>
              <a:rPr lang="en-US" altLang="ja-JP" sz="2000" dirty="0" smtClean="0">
                <a:solidFill>
                  <a:srgbClr val="FF0000"/>
                </a:solidFill>
                <a:latin typeface="Times New Roman"/>
                <a:sym typeface="Wingdings"/>
              </a:rPr>
              <a:t> this is a clear evidence of violation of local closure (not determined by local ∇T</a:t>
            </a:r>
            <a:r>
              <a:rPr lang="ja-JP" altLang="en-US" sz="2000" dirty="0" smtClean="0">
                <a:solidFill>
                  <a:srgbClr val="FF0000"/>
                </a:solidFill>
                <a:latin typeface="Times New Roman"/>
                <a:sym typeface="Wingdings"/>
              </a:rPr>
              <a:t>）</a:t>
            </a:r>
            <a:endParaRPr kumimoji="1" lang="ja-JP" altLang="en-US" sz="2000" dirty="0">
              <a:solidFill>
                <a:srgbClr val="FF0000"/>
              </a:solidFill>
              <a:latin typeface="Times New Roman"/>
            </a:endParaRPr>
          </a:p>
        </p:txBody>
      </p:sp>
      <p:sp>
        <p:nvSpPr>
          <p:cNvPr id="10" name="テキスト ボックス 9"/>
          <p:cNvSpPr txBox="1"/>
          <p:nvPr/>
        </p:nvSpPr>
        <p:spPr>
          <a:xfrm>
            <a:off x="4101089" y="4970228"/>
            <a:ext cx="2466190" cy="400110"/>
          </a:xfrm>
          <a:prstGeom prst="rect">
            <a:avLst/>
          </a:prstGeom>
          <a:noFill/>
        </p:spPr>
        <p:txBody>
          <a:bodyPr wrap="none" rtlCol="0">
            <a:spAutoFit/>
          </a:bodyPr>
          <a:lstStyle/>
          <a:p>
            <a:r>
              <a:rPr lang="en-US" altLang="ja-JP" sz="2000" dirty="0" smtClean="0">
                <a:latin typeface="Times New Roman"/>
              </a:rPr>
              <a:t>PDF(-δ∇T</a:t>
            </a:r>
            <a:r>
              <a:rPr lang="ja-JP" altLang="en-US" sz="2000" dirty="0" smtClean="0">
                <a:latin typeface="Times New Roman"/>
              </a:rPr>
              <a:t>）</a:t>
            </a:r>
            <a:r>
              <a:rPr lang="en-US" altLang="ja-JP" sz="2000" dirty="0" smtClean="0">
                <a:latin typeface="Times New Roman"/>
              </a:rPr>
              <a:t>= exp(-S)</a:t>
            </a:r>
            <a:endParaRPr kumimoji="1" lang="ja-JP" altLang="en-US" sz="2000" dirty="0">
              <a:latin typeface="Times New Roman"/>
            </a:endParaRPr>
          </a:p>
        </p:txBody>
      </p:sp>
      <p:sp>
        <p:nvSpPr>
          <p:cNvPr id="11" name="テキスト ボックス 10"/>
          <p:cNvSpPr txBox="1"/>
          <p:nvPr/>
        </p:nvSpPr>
        <p:spPr>
          <a:xfrm>
            <a:off x="6792703" y="4970228"/>
            <a:ext cx="2400567" cy="400110"/>
          </a:xfrm>
          <a:prstGeom prst="rect">
            <a:avLst/>
          </a:prstGeom>
          <a:noFill/>
        </p:spPr>
        <p:txBody>
          <a:bodyPr wrap="none" rtlCol="0">
            <a:spAutoFit/>
          </a:bodyPr>
          <a:lstStyle/>
          <a:p>
            <a:r>
              <a:rPr kumimoji="1" lang="en-US" altLang="ja-JP" sz="2000" dirty="0" smtClean="0">
                <a:latin typeface="Times New Roman"/>
              </a:rPr>
              <a:t>S: </a:t>
            </a:r>
            <a:r>
              <a:rPr lang="en-US" altLang="ja-JP" sz="2000" dirty="0" smtClean="0">
                <a:latin typeface="Times New Roman"/>
              </a:rPr>
              <a:t>transport potential</a:t>
            </a:r>
            <a:endParaRPr kumimoji="1" lang="ja-JP" altLang="en-US" sz="2000" dirty="0">
              <a:latin typeface="Times New Roman"/>
            </a:endParaRPr>
          </a:p>
        </p:txBody>
      </p:sp>
      <p:sp>
        <p:nvSpPr>
          <p:cNvPr id="12" name="テキスト ボックス 11"/>
          <p:cNvSpPr txBox="1"/>
          <p:nvPr/>
        </p:nvSpPr>
        <p:spPr>
          <a:xfrm>
            <a:off x="6358348" y="736480"/>
            <a:ext cx="659155" cy="369332"/>
          </a:xfrm>
          <a:prstGeom prst="rect">
            <a:avLst/>
          </a:prstGeom>
          <a:noFill/>
        </p:spPr>
        <p:txBody>
          <a:bodyPr wrap="none" rtlCol="0">
            <a:spAutoFit/>
          </a:bodyPr>
          <a:lstStyle/>
          <a:p>
            <a:r>
              <a:rPr kumimoji="1" lang="en-US" altLang="ja-JP" dirty="0" smtClean="0">
                <a:latin typeface="Times New Roman"/>
              </a:rPr>
              <a:t>LHD</a:t>
            </a:r>
            <a:endParaRPr kumimoji="1" lang="ja-JP" altLang="en-US" dirty="0">
              <a:latin typeface="Times New Roman"/>
            </a:endParaRPr>
          </a:p>
        </p:txBody>
      </p:sp>
      <p:sp>
        <p:nvSpPr>
          <p:cNvPr id="13" name="テキスト ボックス 12"/>
          <p:cNvSpPr txBox="1"/>
          <p:nvPr/>
        </p:nvSpPr>
        <p:spPr>
          <a:xfrm>
            <a:off x="97391" y="829530"/>
            <a:ext cx="659155" cy="369332"/>
          </a:xfrm>
          <a:prstGeom prst="rect">
            <a:avLst/>
          </a:prstGeom>
          <a:noFill/>
        </p:spPr>
        <p:txBody>
          <a:bodyPr wrap="none" rtlCol="0">
            <a:spAutoFit/>
          </a:bodyPr>
          <a:lstStyle/>
          <a:p>
            <a:r>
              <a:rPr kumimoji="1" lang="en-US" altLang="ja-JP" dirty="0" smtClean="0">
                <a:latin typeface="Times New Roman"/>
              </a:rPr>
              <a:t>LHD</a:t>
            </a:r>
            <a:endParaRPr kumimoji="1" lang="ja-JP" altLang="en-US" dirty="0">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605379"/>
          </a:xfrm>
        </p:spPr>
        <p:txBody>
          <a:bodyPr>
            <a:normAutofit/>
          </a:bodyPr>
          <a:lstStyle/>
          <a:p>
            <a:r>
              <a:rPr lang="en-US" altLang="ja-JP" sz="3200" dirty="0" smtClean="0">
                <a:latin typeface="Times New Roman"/>
                <a:cs typeface="Times New Roman" charset="0"/>
              </a:rPr>
              <a:t>Interference between energy and momentum flux</a:t>
            </a:r>
            <a:endParaRPr lang="ja-JP" altLang="en-US" sz="3200" dirty="0">
              <a:latin typeface="Times New Roman"/>
            </a:endParaRPr>
          </a:p>
        </p:txBody>
      </p:sp>
      <p:cxnSp>
        <p:nvCxnSpPr>
          <p:cNvPr id="4" name="直線コネクタ 3"/>
          <p:cNvCxnSpPr/>
          <p:nvPr/>
        </p:nvCxnSpPr>
        <p:spPr>
          <a:xfrm>
            <a:off x="334114" y="605379"/>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4" name="図 13"/>
          <p:cNvPicPr>
            <a:picLocks noChangeAspect="1"/>
          </p:cNvPicPr>
          <p:nvPr/>
        </p:nvPicPr>
        <p:blipFill>
          <a:blip r:embed="rId3"/>
          <a:stretch>
            <a:fillRect/>
          </a:stretch>
        </p:blipFill>
        <p:spPr>
          <a:xfrm>
            <a:off x="2814862" y="737537"/>
            <a:ext cx="2545795" cy="4239009"/>
          </a:xfrm>
          <a:prstGeom prst="rect">
            <a:avLst/>
          </a:prstGeom>
        </p:spPr>
      </p:pic>
      <p:pic>
        <p:nvPicPr>
          <p:cNvPr id="15" name="図 14"/>
          <p:cNvPicPr>
            <a:picLocks noChangeAspect="1"/>
          </p:cNvPicPr>
          <p:nvPr/>
        </p:nvPicPr>
        <p:blipFill>
          <a:blip r:embed="rId4"/>
          <a:stretch>
            <a:fillRect/>
          </a:stretch>
        </p:blipFill>
        <p:spPr>
          <a:xfrm>
            <a:off x="50800" y="761277"/>
            <a:ext cx="2611300" cy="4203400"/>
          </a:xfrm>
          <a:prstGeom prst="rect">
            <a:avLst/>
          </a:prstGeom>
        </p:spPr>
      </p:pic>
      <p:pic>
        <p:nvPicPr>
          <p:cNvPr id="16" name="図 15"/>
          <p:cNvPicPr>
            <a:picLocks noChangeAspect="1"/>
          </p:cNvPicPr>
          <p:nvPr/>
        </p:nvPicPr>
        <p:blipFill>
          <a:blip r:embed="rId5"/>
          <a:stretch>
            <a:fillRect/>
          </a:stretch>
        </p:blipFill>
        <p:spPr>
          <a:xfrm>
            <a:off x="5413704" y="737537"/>
            <a:ext cx="3666796" cy="4203401"/>
          </a:xfrm>
          <a:prstGeom prst="rect">
            <a:avLst/>
          </a:prstGeom>
        </p:spPr>
      </p:pic>
      <p:sp>
        <p:nvSpPr>
          <p:cNvPr id="7" name="テキスト ボックス 6"/>
          <p:cNvSpPr txBox="1"/>
          <p:nvPr/>
        </p:nvSpPr>
        <p:spPr>
          <a:xfrm>
            <a:off x="642734" y="4822238"/>
            <a:ext cx="8314408" cy="1200329"/>
          </a:xfrm>
          <a:prstGeom prst="rect">
            <a:avLst/>
          </a:prstGeom>
          <a:noFill/>
        </p:spPr>
        <p:txBody>
          <a:bodyPr wrap="none" rtlCol="0">
            <a:spAutoFit/>
          </a:bodyPr>
          <a:lstStyle/>
          <a:p>
            <a:r>
              <a:rPr kumimoji="1" lang="en-US" altLang="ja-JP" dirty="0" smtClean="0">
                <a:solidFill>
                  <a:srgbClr val="FF0000"/>
                </a:solidFill>
                <a:latin typeface="Times New Roman"/>
              </a:rPr>
              <a:t>Linear </a:t>
            </a:r>
            <a:r>
              <a:rPr lang="en-US" altLang="ja-JP" dirty="0" err="1" smtClean="0">
                <a:solidFill>
                  <a:srgbClr val="FF0000"/>
                </a:solidFill>
                <a:latin typeface="Times New Roman"/>
              </a:rPr>
              <a:t>o</a:t>
            </a:r>
            <a:r>
              <a:rPr kumimoji="1" lang="en-US" altLang="ja-JP" dirty="0" err="1" smtClean="0">
                <a:solidFill>
                  <a:srgbClr val="FF0000"/>
                </a:solidFill>
                <a:latin typeface="Times New Roman"/>
              </a:rPr>
              <a:t>hmic</a:t>
            </a:r>
            <a:r>
              <a:rPr kumimoji="1" lang="en-US" altLang="ja-JP" dirty="0" smtClean="0">
                <a:solidFill>
                  <a:srgbClr val="FF0000"/>
                </a:solidFill>
                <a:latin typeface="Times New Roman"/>
              </a:rPr>
              <a:t> confinement (LOC)      : core Te and Ti </a:t>
            </a:r>
            <a:r>
              <a:rPr lang="en-US" altLang="ja-JP" dirty="0" smtClean="0">
                <a:solidFill>
                  <a:srgbClr val="FF0000"/>
                </a:solidFill>
                <a:latin typeface="Times New Roman"/>
              </a:rPr>
              <a:t>rise (</a:t>
            </a:r>
            <a:r>
              <a:rPr kumimoji="1" lang="en-US" altLang="ja-JP" dirty="0" smtClean="0">
                <a:solidFill>
                  <a:srgbClr val="FF0000"/>
                </a:solidFill>
                <a:latin typeface="Times New Roman"/>
              </a:rPr>
              <a:t>non-local </a:t>
            </a:r>
            <a:r>
              <a:rPr lang="en-US" altLang="ja-JP" dirty="0" smtClean="0">
                <a:solidFill>
                  <a:srgbClr val="FF0000"/>
                </a:solidFill>
                <a:latin typeface="Times New Roman"/>
              </a:rPr>
              <a:t>response</a:t>
            </a:r>
            <a:r>
              <a:rPr kumimoji="1" lang="en-US" altLang="ja-JP" dirty="0" smtClean="0">
                <a:solidFill>
                  <a:srgbClr val="FF0000"/>
                </a:solidFill>
                <a:latin typeface="Times New Roman"/>
              </a:rPr>
              <a:t>) </a:t>
            </a:r>
          </a:p>
          <a:p>
            <a:r>
              <a:rPr kumimoji="1" lang="en-US" altLang="ja-JP" dirty="0" smtClean="0">
                <a:solidFill>
                  <a:srgbClr val="FF0000"/>
                </a:solidFill>
                <a:latin typeface="Times New Roman"/>
              </a:rPr>
              <a:t>                                                            : intrinsic rotation (co-rotation)                                                            </a:t>
            </a:r>
          </a:p>
          <a:p>
            <a:r>
              <a:rPr lang="en-US" altLang="ja-JP" dirty="0" smtClean="0">
                <a:solidFill>
                  <a:srgbClr val="008000"/>
                </a:solidFill>
                <a:latin typeface="Times New Roman"/>
              </a:rPr>
              <a:t>Saturated </a:t>
            </a:r>
            <a:r>
              <a:rPr lang="en-US" altLang="ja-JP" dirty="0" err="1" smtClean="0">
                <a:solidFill>
                  <a:srgbClr val="008000"/>
                </a:solidFill>
                <a:latin typeface="Times New Roman"/>
              </a:rPr>
              <a:t>ohmic</a:t>
            </a:r>
            <a:r>
              <a:rPr lang="en-US" altLang="ja-JP" dirty="0" smtClean="0">
                <a:solidFill>
                  <a:srgbClr val="008000"/>
                </a:solidFill>
                <a:latin typeface="Times New Roman"/>
              </a:rPr>
              <a:t> confinement (SOC) : core Te and Ti drop (diffusive transport response)</a:t>
            </a:r>
          </a:p>
          <a:p>
            <a:r>
              <a:rPr kumimoji="1" lang="en-US" altLang="ja-JP" dirty="0" smtClean="0">
                <a:solidFill>
                  <a:srgbClr val="008000"/>
                </a:solidFill>
                <a:latin typeface="Times New Roman"/>
              </a:rPr>
              <a:t>                                                            : intrinsic rotation (counter-rotation)                                  </a:t>
            </a:r>
            <a:endParaRPr kumimoji="1" lang="ja-JP" altLang="en-US" dirty="0">
              <a:solidFill>
                <a:srgbClr val="008000"/>
              </a:solidFill>
              <a:latin typeface="Times New Roman"/>
            </a:endParaRPr>
          </a:p>
        </p:txBody>
      </p:sp>
      <p:sp>
        <p:nvSpPr>
          <p:cNvPr id="8" name="テキスト ボックス 7"/>
          <p:cNvSpPr txBox="1"/>
          <p:nvPr/>
        </p:nvSpPr>
        <p:spPr>
          <a:xfrm>
            <a:off x="50800" y="5902974"/>
            <a:ext cx="5583580" cy="369332"/>
          </a:xfrm>
          <a:prstGeom prst="rect">
            <a:avLst/>
          </a:prstGeom>
          <a:noFill/>
        </p:spPr>
        <p:txBody>
          <a:bodyPr wrap="none" rtlCol="0">
            <a:spAutoFit/>
          </a:bodyPr>
          <a:lstStyle/>
          <a:p>
            <a:r>
              <a:rPr kumimoji="1" lang="en-US" altLang="ja-JP" dirty="0" smtClean="0">
                <a:latin typeface="Times New Roman"/>
              </a:rPr>
              <a:t>Relation between non-local transport and intrinsic rotation </a:t>
            </a:r>
            <a:endParaRPr kumimoji="1" lang="ja-JP" altLang="en-US" dirty="0">
              <a:latin typeface="Times New Roman"/>
            </a:endParaRPr>
          </a:p>
        </p:txBody>
      </p:sp>
      <p:sp>
        <p:nvSpPr>
          <p:cNvPr id="9" name="テキスト ボックス 8"/>
          <p:cNvSpPr txBox="1"/>
          <p:nvPr/>
        </p:nvSpPr>
        <p:spPr>
          <a:xfrm>
            <a:off x="7338181" y="973355"/>
            <a:ext cx="1575747" cy="369332"/>
          </a:xfrm>
          <a:prstGeom prst="rect">
            <a:avLst/>
          </a:prstGeom>
          <a:noFill/>
        </p:spPr>
        <p:txBody>
          <a:bodyPr wrap="none" rtlCol="0">
            <a:spAutoFit/>
          </a:bodyPr>
          <a:lstStyle/>
          <a:p>
            <a:r>
              <a:rPr kumimoji="1" lang="en-US" altLang="ja-JP" dirty="0" err="1" smtClean="0">
                <a:latin typeface="Times New Roman"/>
              </a:rPr>
              <a:t>Alcator</a:t>
            </a:r>
            <a:r>
              <a:rPr kumimoji="1" lang="en-US" altLang="ja-JP" dirty="0" smtClean="0">
                <a:latin typeface="Times New Roman"/>
              </a:rPr>
              <a:t> C-mod</a:t>
            </a:r>
            <a:endParaRPr kumimoji="1" lang="ja-JP" altLang="en-US" dirty="0">
              <a:latin typeface="Times New Roman"/>
            </a:endParaRPr>
          </a:p>
        </p:txBody>
      </p:sp>
      <p:sp>
        <p:nvSpPr>
          <p:cNvPr id="10" name="テキスト ボックス 9"/>
          <p:cNvSpPr txBox="1"/>
          <p:nvPr/>
        </p:nvSpPr>
        <p:spPr>
          <a:xfrm>
            <a:off x="2026988" y="604023"/>
            <a:ext cx="1575747" cy="369332"/>
          </a:xfrm>
          <a:prstGeom prst="rect">
            <a:avLst/>
          </a:prstGeom>
          <a:noFill/>
        </p:spPr>
        <p:txBody>
          <a:bodyPr wrap="none" rtlCol="0">
            <a:spAutoFit/>
          </a:bodyPr>
          <a:lstStyle/>
          <a:p>
            <a:r>
              <a:rPr kumimoji="1" lang="en-US" altLang="ja-JP" dirty="0" err="1" smtClean="0">
                <a:latin typeface="Times New Roman"/>
              </a:rPr>
              <a:t>Alcator</a:t>
            </a:r>
            <a:r>
              <a:rPr kumimoji="1" lang="en-US" altLang="ja-JP" dirty="0" smtClean="0">
                <a:latin typeface="Times New Roman"/>
              </a:rPr>
              <a:t> C-mod</a:t>
            </a:r>
            <a:endParaRPr kumimoji="1" lang="ja-JP" altLang="en-US" dirty="0">
              <a:latin typeface="Times New Roman"/>
            </a:endParaRPr>
          </a:p>
        </p:txBody>
      </p:sp>
      <p:sp>
        <p:nvSpPr>
          <p:cNvPr id="12" name="正方形/長方形 11"/>
          <p:cNvSpPr/>
          <p:nvPr/>
        </p:nvSpPr>
        <p:spPr>
          <a:xfrm>
            <a:off x="4724620" y="6248097"/>
            <a:ext cx="4355880" cy="369332"/>
          </a:xfrm>
          <a:prstGeom prst="rect">
            <a:avLst/>
          </a:prstGeom>
          <a:ln>
            <a:solidFill>
              <a:srgbClr val="FF0000"/>
            </a:solidFill>
          </a:ln>
        </p:spPr>
        <p:txBody>
          <a:bodyPr wrap="none">
            <a:spAutoFit/>
          </a:bodyPr>
          <a:lstStyle/>
          <a:p>
            <a:r>
              <a:rPr lang="en-US" altLang="ja-JP" dirty="0" smtClean="0">
                <a:solidFill>
                  <a:srgbClr val="3366FF"/>
                </a:solidFill>
                <a:latin typeface="Times New Roman"/>
              </a:rPr>
              <a:t>EX/2-2(Tue)</a:t>
            </a:r>
            <a:r>
              <a:rPr lang="en-US" altLang="ja-JP" b="1" dirty="0" smtClean="0">
                <a:solidFill>
                  <a:srgbClr val="3366FF"/>
                </a:solidFill>
                <a:latin typeface="Times New Roman"/>
              </a:rPr>
              <a:t> : </a:t>
            </a:r>
            <a:r>
              <a:rPr lang="en-US" altLang="ja-JP" dirty="0" err="1" smtClean="0">
                <a:solidFill>
                  <a:srgbClr val="3366FF"/>
                </a:solidFill>
                <a:latin typeface="Times New Roman"/>
              </a:rPr>
              <a:t>Alcator</a:t>
            </a:r>
            <a:r>
              <a:rPr lang="en-US" altLang="ja-JP" dirty="0" smtClean="0">
                <a:solidFill>
                  <a:srgbClr val="3366FF"/>
                </a:solidFill>
                <a:latin typeface="Times New Roman"/>
              </a:rPr>
              <a:t> C-mod exp. by </a:t>
            </a:r>
            <a:r>
              <a:rPr lang="en-US" altLang="ja-JP" b="1" dirty="0" err="1" smtClean="0">
                <a:solidFill>
                  <a:srgbClr val="3366FF"/>
                </a:solidFill>
                <a:latin typeface="Times New Roman"/>
              </a:rPr>
              <a:t>J.Rice</a:t>
            </a:r>
            <a:r>
              <a:rPr lang="en-US" altLang="ja-JP" b="1" dirty="0" smtClean="0">
                <a:solidFill>
                  <a:srgbClr val="3366FF"/>
                </a:solidFill>
                <a:latin typeface="Times New Roman"/>
              </a:rPr>
              <a:t> </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5685" y="0"/>
            <a:ext cx="8229600" cy="710587"/>
          </a:xfrm>
        </p:spPr>
        <p:txBody>
          <a:bodyPr>
            <a:normAutofit/>
          </a:bodyPr>
          <a:lstStyle/>
          <a:p>
            <a:r>
              <a:rPr lang="en-US" altLang="ja-JP" sz="3200" dirty="0" smtClean="0">
                <a:latin typeface="Times New Roman"/>
                <a:cs typeface="Times New Roman" charset="0"/>
              </a:rPr>
              <a:t>Fluctuations with long range correlation</a:t>
            </a:r>
            <a:endParaRPr lang="ja-JP" altLang="en-US" sz="3200" dirty="0">
              <a:latin typeface="Times New Roman"/>
            </a:endParaRPr>
          </a:p>
        </p:txBody>
      </p:sp>
      <p:cxnSp>
        <p:nvCxnSpPr>
          <p:cNvPr id="4" name="直線コネクタ 3"/>
          <p:cNvCxnSpPr/>
          <p:nvPr/>
        </p:nvCxnSpPr>
        <p:spPr>
          <a:xfrm>
            <a:off x="228673" y="657104"/>
            <a:ext cx="835268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5" name="図 4"/>
          <p:cNvPicPr>
            <a:picLocks noChangeAspect="1"/>
          </p:cNvPicPr>
          <p:nvPr/>
        </p:nvPicPr>
        <p:blipFill>
          <a:blip r:embed="rId3"/>
          <a:stretch>
            <a:fillRect/>
          </a:stretch>
        </p:blipFill>
        <p:spPr>
          <a:xfrm>
            <a:off x="4718673" y="1529372"/>
            <a:ext cx="3968127" cy="3155043"/>
          </a:xfrm>
          <a:prstGeom prst="rect">
            <a:avLst/>
          </a:prstGeom>
        </p:spPr>
      </p:pic>
      <p:pic>
        <p:nvPicPr>
          <p:cNvPr id="6" name="図 5"/>
          <p:cNvPicPr>
            <a:picLocks noChangeAspect="1"/>
          </p:cNvPicPr>
          <p:nvPr/>
        </p:nvPicPr>
        <p:blipFill>
          <a:blip r:embed="rId4"/>
          <a:stretch>
            <a:fillRect/>
          </a:stretch>
        </p:blipFill>
        <p:spPr>
          <a:xfrm>
            <a:off x="98241" y="1560317"/>
            <a:ext cx="4466927" cy="3253369"/>
          </a:xfrm>
          <a:prstGeom prst="rect">
            <a:avLst/>
          </a:prstGeom>
        </p:spPr>
      </p:pic>
      <p:sp>
        <p:nvSpPr>
          <p:cNvPr id="7" name="テキスト ボックス 6"/>
          <p:cNvSpPr txBox="1"/>
          <p:nvPr/>
        </p:nvSpPr>
        <p:spPr>
          <a:xfrm>
            <a:off x="345685" y="821486"/>
            <a:ext cx="4254404" cy="707886"/>
          </a:xfrm>
          <a:prstGeom prst="rect">
            <a:avLst/>
          </a:prstGeom>
          <a:noFill/>
        </p:spPr>
        <p:txBody>
          <a:bodyPr wrap="square" rtlCol="0">
            <a:spAutoFit/>
          </a:bodyPr>
          <a:lstStyle/>
          <a:p>
            <a:r>
              <a:rPr lang="en-US" altLang="ja-JP" sz="2000" dirty="0" smtClean="0">
                <a:latin typeface="Times New Roman"/>
              </a:rPr>
              <a:t>Temperature fluctuation with long radial correlation has been measured</a:t>
            </a:r>
            <a:endParaRPr kumimoji="1" lang="ja-JP" altLang="en-US" sz="2000" dirty="0">
              <a:latin typeface="Times New Roman"/>
            </a:endParaRPr>
          </a:p>
        </p:txBody>
      </p:sp>
      <p:sp>
        <p:nvSpPr>
          <p:cNvPr id="8" name="テキスト ボックス 7"/>
          <p:cNvSpPr txBox="1"/>
          <p:nvPr/>
        </p:nvSpPr>
        <p:spPr>
          <a:xfrm>
            <a:off x="4718673" y="4690024"/>
            <a:ext cx="4425327" cy="1015663"/>
          </a:xfrm>
          <a:prstGeom prst="rect">
            <a:avLst/>
          </a:prstGeom>
          <a:noFill/>
        </p:spPr>
        <p:txBody>
          <a:bodyPr wrap="square" rtlCol="0">
            <a:spAutoFit/>
          </a:bodyPr>
          <a:lstStyle/>
          <a:p>
            <a:r>
              <a:rPr kumimoji="1" lang="en-US" altLang="ja-JP" sz="2000" dirty="0" smtClean="0">
                <a:solidFill>
                  <a:srgbClr val="0000FF"/>
                </a:solidFill>
                <a:latin typeface="Times New Roman"/>
              </a:rPr>
              <a:t>The spiral structure has a long range correlation  both in the </a:t>
            </a:r>
            <a:r>
              <a:rPr kumimoji="1" lang="en-US" altLang="ja-JP" sz="2000" dirty="0" err="1" smtClean="0">
                <a:solidFill>
                  <a:srgbClr val="0000FF"/>
                </a:solidFill>
                <a:latin typeface="Times New Roman"/>
              </a:rPr>
              <a:t>poloidal</a:t>
            </a:r>
            <a:r>
              <a:rPr kumimoji="1" lang="en-US" altLang="ja-JP" sz="2000" dirty="0" smtClean="0">
                <a:solidFill>
                  <a:srgbClr val="0000FF"/>
                </a:solidFill>
                <a:latin typeface="Times New Roman"/>
              </a:rPr>
              <a:t> and radial direction  </a:t>
            </a:r>
            <a:endParaRPr kumimoji="1" lang="ja-JP" altLang="en-US" sz="2000" dirty="0">
              <a:solidFill>
                <a:srgbClr val="0000FF"/>
              </a:solidFill>
              <a:latin typeface="Times New Roman"/>
            </a:endParaRPr>
          </a:p>
        </p:txBody>
      </p:sp>
      <p:sp>
        <p:nvSpPr>
          <p:cNvPr id="9" name="テキスト ボックス 8"/>
          <p:cNvSpPr txBox="1"/>
          <p:nvPr/>
        </p:nvSpPr>
        <p:spPr>
          <a:xfrm>
            <a:off x="570770" y="4618288"/>
            <a:ext cx="3912307" cy="1015663"/>
          </a:xfrm>
          <a:prstGeom prst="rect">
            <a:avLst/>
          </a:prstGeom>
          <a:noFill/>
        </p:spPr>
        <p:txBody>
          <a:bodyPr wrap="square" rtlCol="0">
            <a:spAutoFit/>
          </a:bodyPr>
          <a:lstStyle/>
          <a:p>
            <a:r>
              <a:rPr kumimoji="1" lang="en-US" altLang="ja-JP" sz="2000" dirty="0" smtClean="0">
                <a:solidFill>
                  <a:srgbClr val="FF0000"/>
                </a:solidFill>
                <a:latin typeface="Times New Roman"/>
              </a:rPr>
              <a:t>Cross-power spectrum between two adjacent channels of temperature fluctuation shows peak at ~ 2.5 kHz.</a:t>
            </a:r>
            <a:endParaRPr kumimoji="1" lang="ja-JP" altLang="en-US" sz="2000" dirty="0">
              <a:solidFill>
                <a:srgbClr val="FF0000"/>
              </a:solidFill>
              <a:latin typeface="Times New Roman"/>
            </a:endParaRPr>
          </a:p>
        </p:txBody>
      </p:sp>
      <p:sp>
        <p:nvSpPr>
          <p:cNvPr id="11" name="テキスト ボックス 10"/>
          <p:cNvSpPr txBox="1"/>
          <p:nvPr/>
        </p:nvSpPr>
        <p:spPr>
          <a:xfrm>
            <a:off x="4718673" y="706172"/>
            <a:ext cx="4254404" cy="707886"/>
          </a:xfrm>
          <a:prstGeom prst="rect">
            <a:avLst/>
          </a:prstGeom>
          <a:noFill/>
        </p:spPr>
        <p:txBody>
          <a:bodyPr wrap="square" rtlCol="0">
            <a:spAutoFit/>
          </a:bodyPr>
          <a:lstStyle/>
          <a:p>
            <a:r>
              <a:rPr lang="en-US" altLang="ja-JP" sz="2000" dirty="0" smtClean="0">
                <a:solidFill>
                  <a:srgbClr val="008000"/>
                </a:solidFill>
                <a:latin typeface="Times New Roman"/>
              </a:rPr>
              <a:t>Reconstructed image plot of low frequency turbulence (1.5–3.5 kHz) </a:t>
            </a:r>
            <a:endParaRPr kumimoji="1" lang="ja-JP" altLang="en-US" sz="2000" dirty="0">
              <a:solidFill>
                <a:srgbClr val="008000"/>
              </a:solidFill>
              <a:latin typeface="Times New Roman"/>
            </a:endParaRPr>
          </a:p>
        </p:txBody>
      </p:sp>
      <p:sp>
        <p:nvSpPr>
          <p:cNvPr id="12" name="テキスト ボックス 11"/>
          <p:cNvSpPr txBox="1"/>
          <p:nvPr/>
        </p:nvSpPr>
        <p:spPr>
          <a:xfrm>
            <a:off x="857047" y="6092674"/>
            <a:ext cx="8116030" cy="707886"/>
          </a:xfrm>
          <a:prstGeom prst="rect">
            <a:avLst/>
          </a:prstGeom>
          <a:noFill/>
        </p:spPr>
        <p:txBody>
          <a:bodyPr wrap="square" rtlCol="0">
            <a:spAutoFit/>
          </a:bodyPr>
          <a:lstStyle/>
          <a:p>
            <a:r>
              <a:rPr kumimoji="1" lang="en-US" altLang="ja-JP" sz="2000" dirty="0" smtClean="0">
                <a:solidFill>
                  <a:srgbClr val="660066"/>
                </a:solidFill>
                <a:latin typeface="Times New Roman"/>
              </a:rPr>
              <a:t>Fluctuation with long range correlation  is a candidate of “agent” to couple the micro-scale between the different radii separated (core and edge)</a:t>
            </a:r>
            <a:endParaRPr kumimoji="1" lang="ja-JP" altLang="en-US" sz="2000" dirty="0">
              <a:solidFill>
                <a:srgbClr val="660066"/>
              </a:solidFill>
              <a:latin typeface="Times New Roman"/>
            </a:endParaRPr>
          </a:p>
        </p:txBody>
      </p:sp>
      <p:sp>
        <p:nvSpPr>
          <p:cNvPr id="13" name="テキスト ボックス 12"/>
          <p:cNvSpPr txBox="1"/>
          <p:nvPr/>
        </p:nvSpPr>
        <p:spPr>
          <a:xfrm>
            <a:off x="7352787" y="1681520"/>
            <a:ext cx="659155" cy="369332"/>
          </a:xfrm>
          <a:prstGeom prst="rect">
            <a:avLst/>
          </a:prstGeom>
          <a:noFill/>
        </p:spPr>
        <p:txBody>
          <a:bodyPr wrap="none" rtlCol="0">
            <a:spAutoFit/>
          </a:bodyPr>
          <a:lstStyle/>
          <a:p>
            <a:r>
              <a:rPr kumimoji="1" lang="en-US" altLang="ja-JP" dirty="0" smtClean="0">
                <a:latin typeface="Times New Roman"/>
              </a:rPr>
              <a:t>LHD</a:t>
            </a:r>
            <a:endParaRPr kumimoji="1" lang="ja-JP" altLang="en-US" dirty="0">
              <a:latin typeface="Times New Roman"/>
            </a:endParaRPr>
          </a:p>
        </p:txBody>
      </p:sp>
      <p:sp>
        <p:nvSpPr>
          <p:cNvPr id="14" name="テキスト ボックス 13"/>
          <p:cNvSpPr txBox="1"/>
          <p:nvPr/>
        </p:nvSpPr>
        <p:spPr>
          <a:xfrm>
            <a:off x="3087848" y="1839880"/>
            <a:ext cx="659155" cy="369332"/>
          </a:xfrm>
          <a:prstGeom prst="rect">
            <a:avLst/>
          </a:prstGeom>
          <a:noFill/>
        </p:spPr>
        <p:txBody>
          <a:bodyPr wrap="none" rtlCol="0">
            <a:spAutoFit/>
          </a:bodyPr>
          <a:lstStyle/>
          <a:p>
            <a:r>
              <a:rPr kumimoji="1" lang="en-US" altLang="ja-JP" dirty="0" smtClean="0">
                <a:latin typeface="Times New Roman"/>
              </a:rPr>
              <a:t>LHD</a:t>
            </a:r>
            <a:endParaRPr kumimoji="1" lang="ja-JP" altLang="en-US" dirty="0">
              <a:latin typeface="Times New Roman"/>
            </a:endParaRPr>
          </a:p>
        </p:txBody>
      </p:sp>
      <p:sp>
        <p:nvSpPr>
          <p:cNvPr id="15" name="正方形/長方形 14"/>
          <p:cNvSpPr/>
          <p:nvPr/>
        </p:nvSpPr>
        <p:spPr>
          <a:xfrm>
            <a:off x="464269" y="5633951"/>
            <a:ext cx="3839613" cy="338554"/>
          </a:xfrm>
          <a:prstGeom prst="rect">
            <a:avLst/>
          </a:prstGeom>
        </p:spPr>
        <p:txBody>
          <a:bodyPr wrap="none">
            <a:spAutoFit/>
          </a:bodyPr>
          <a:lstStyle/>
          <a:p>
            <a:r>
              <a:rPr lang="en-US" altLang="ja-JP" sz="1600" dirty="0" err="1" smtClean="0">
                <a:latin typeface="Times New Roman"/>
              </a:rPr>
              <a:t>S.Inagaki</a:t>
            </a:r>
            <a:r>
              <a:rPr lang="en-US" altLang="ja-JP" sz="1600" dirty="0" smtClean="0">
                <a:latin typeface="Times New Roman"/>
              </a:rPr>
              <a:t> Phys Rev </a:t>
            </a:r>
            <a:r>
              <a:rPr lang="en-US" altLang="ja-JP" sz="1600" dirty="0" err="1" smtClean="0">
                <a:latin typeface="Times New Roman"/>
              </a:rPr>
              <a:t>Lett</a:t>
            </a:r>
            <a:r>
              <a:rPr lang="en-US" altLang="ja-JP" sz="1600" dirty="0" smtClean="0">
                <a:latin typeface="Times New Roman"/>
              </a:rPr>
              <a:t>  107 (2011) 115001</a:t>
            </a:r>
            <a:endParaRPr lang="ja-JP" altLang="en-US" sz="1600" dirty="0">
              <a:latin typeface="Times New Roman"/>
            </a:endParaRPr>
          </a:p>
        </p:txBody>
      </p:sp>
      <p:sp>
        <p:nvSpPr>
          <p:cNvPr id="17" name="テキスト ボックス 16"/>
          <p:cNvSpPr txBox="1"/>
          <p:nvPr/>
        </p:nvSpPr>
        <p:spPr>
          <a:xfrm>
            <a:off x="4941702" y="5584843"/>
            <a:ext cx="3598461" cy="338554"/>
          </a:xfrm>
          <a:prstGeom prst="rect">
            <a:avLst/>
          </a:prstGeom>
          <a:noFill/>
        </p:spPr>
        <p:txBody>
          <a:bodyPr wrap="none" rtlCol="0">
            <a:spAutoFit/>
          </a:bodyPr>
          <a:lstStyle/>
          <a:p>
            <a:r>
              <a:rPr lang="en-US" altLang="ja-JP" sz="1600" dirty="0" err="1" smtClean="0">
                <a:latin typeface="Times New Roman"/>
              </a:rPr>
              <a:t>S.Inagaki</a:t>
            </a:r>
            <a:r>
              <a:rPr lang="en-US" altLang="ja-JP" sz="1600" dirty="0" smtClean="0">
                <a:latin typeface="Times New Roman"/>
              </a:rPr>
              <a:t> </a:t>
            </a:r>
            <a:r>
              <a:rPr lang="en-US" altLang="ja-JP" sz="1600" dirty="0" err="1" smtClean="0">
                <a:latin typeface="Times New Roman"/>
              </a:rPr>
              <a:t>Nucl</a:t>
            </a:r>
            <a:r>
              <a:rPr lang="en-US" altLang="ja-JP" sz="1600" dirty="0" smtClean="0">
                <a:latin typeface="Times New Roman"/>
              </a:rPr>
              <a:t>. Fusion 52 (2012) 023022 </a:t>
            </a:r>
            <a:endParaRPr kumimoji="1" lang="ja-JP" altLang="en-US" sz="1600" dirty="0">
              <a:latin typeface="Times New Roman"/>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3772</TotalTime>
  <Words>4300</Words>
  <Application>Microsoft Macintosh PowerPoint</Application>
  <PresentationFormat>画面に合わせる (4:3)</PresentationFormat>
  <Paragraphs>352</Paragraphs>
  <Slides>15</Slides>
  <Notes>15</Notes>
  <HiddenSlides>0</HiddenSlides>
  <MMClips>0</MMClips>
  <ScaleCrop>false</ScaleCrop>
  <HeadingPairs>
    <vt:vector size="8" baseType="variant">
      <vt:variant>
        <vt:lpstr>デザイン テンプレート</vt:lpstr>
      </vt:variant>
      <vt:variant>
        <vt:i4>1</vt:i4>
      </vt:variant>
      <vt:variant>
        <vt:lpstr>リンクの設定</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19" baseType="lpstr">
      <vt:lpstr>Office テーマ</vt:lpstr>
      <vt:lpstr>???</vt:lpstr>
      <vt:lpstr>数式</vt:lpstr>
      <vt:lpstr>文書</vt:lpstr>
      <vt:lpstr>Towards an Emerging Understanding of Nonlocal Transport</vt:lpstr>
      <vt:lpstr>OUTLINE</vt:lpstr>
      <vt:lpstr>Local closure of Heat and momentum transport ?</vt:lpstr>
      <vt:lpstr>How to find the violation of local closure</vt:lpstr>
      <vt:lpstr>Transition between concave and convex ITBs</vt:lpstr>
      <vt:lpstr>Appearance of violation of local closure by perturbations</vt:lpstr>
      <vt:lpstr>Appearance of meta-stable state of transport</vt:lpstr>
      <vt:lpstr>Interference between energy and momentum flux</vt:lpstr>
      <vt:lpstr>Fluctuations with long range correlation</vt:lpstr>
      <vt:lpstr>Fast changes of turbulence spectra</vt:lpstr>
      <vt:lpstr>Modulation of micro-scale turbulence with meso-scale fluctuations</vt:lpstr>
      <vt:lpstr>Basic mechanisms for the violation of local closure</vt:lpstr>
      <vt:lpstr>スライド 13</vt:lpstr>
      <vt:lpstr>スライド 14</vt:lpstr>
      <vt:lpstr>Summary</vt:lpstr>
    </vt:vector>
  </TitlesOfParts>
  <Company>核融合科学研究所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居田 克巳</dc:creator>
  <cp:lastModifiedBy>居田 克巳</cp:lastModifiedBy>
  <cp:revision>191</cp:revision>
  <dcterms:created xsi:type="dcterms:W3CDTF">2012-10-09T08:27:11Z</dcterms:created>
  <dcterms:modified xsi:type="dcterms:W3CDTF">2012-10-09T08:28:00Z</dcterms:modified>
</cp:coreProperties>
</file>