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 id="2147483700" r:id="rId4"/>
    <p:sldMasterId id="2147483712" r:id="rId5"/>
    <p:sldMasterId id="2147483724" r:id="rId6"/>
    <p:sldMasterId id="2147483736" r:id="rId7"/>
    <p:sldMasterId id="2147483748" r:id="rId8"/>
    <p:sldMasterId id="2147483760" r:id="rId9"/>
    <p:sldMasterId id="2147483772" r:id="rId10"/>
    <p:sldMasterId id="2147483784" r:id="rId11"/>
  </p:sldMasterIdLst>
  <p:notesMasterIdLst>
    <p:notesMasterId r:id="rId50"/>
  </p:notesMasterIdLst>
  <p:sldIdLst>
    <p:sldId id="258" r:id="rId12"/>
    <p:sldId id="259" r:id="rId13"/>
    <p:sldId id="269" r:id="rId14"/>
    <p:sldId id="313" r:id="rId15"/>
    <p:sldId id="273" r:id="rId16"/>
    <p:sldId id="314" r:id="rId17"/>
    <p:sldId id="288" r:id="rId18"/>
    <p:sldId id="289" r:id="rId19"/>
    <p:sldId id="319" r:id="rId20"/>
    <p:sldId id="290" r:id="rId21"/>
    <p:sldId id="330" r:id="rId22"/>
    <p:sldId id="327" r:id="rId23"/>
    <p:sldId id="291" r:id="rId24"/>
    <p:sldId id="328" r:id="rId25"/>
    <p:sldId id="292" r:id="rId26"/>
    <p:sldId id="320" r:id="rId27"/>
    <p:sldId id="293" r:id="rId28"/>
    <p:sldId id="294" r:id="rId29"/>
    <p:sldId id="318" r:id="rId30"/>
    <p:sldId id="299" r:id="rId31"/>
    <p:sldId id="306" r:id="rId32"/>
    <p:sldId id="326" r:id="rId33"/>
    <p:sldId id="321" r:id="rId34"/>
    <p:sldId id="307" r:id="rId35"/>
    <p:sldId id="308" r:id="rId36"/>
    <p:sldId id="285" r:id="rId37"/>
    <p:sldId id="322" r:id="rId38"/>
    <p:sldId id="295" r:id="rId39"/>
    <p:sldId id="329" r:id="rId40"/>
    <p:sldId id="323" r:id="rId41"/>
    <p:sldId id="274" r:id="rId42"/>
    <p:sldId id="310" r:id="rId43"/>
    <p:sldId id="296" r:id="rId44"/>
    <p:sldId id="297" r:id="rId45"/>
    <p:sldId id="284" r:id="rId46"/>
    <p:sldId id="324" r:id="rId47"/>
    <p:sldId id="331" r:id="rId48"/>
    <p:sldId id="325" r:id="rId49"/>
  </p:sldIdLst>
  <p:sldSz cx="9144000" cy="6858000" type="screen4x3"/>
  <p:notesSz cx="6797675" cy="987425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6600FF"/>
    <a:srgbClr val="000099"/>
    <a:srgbClr val="CC0000"/>
    <a:srgbClr val="3A3C92"/>
    <a:srgbClr val="7352B4"/>
    <a:srgbClr val="6E558D"/>
    <a:srgbClr val="6600CC"/>
    <a:srgbClr val="F6C7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405" autoAdjust="0"/>
  </p:normalViewPr>
  <p:slideViewPr>
    <p:cSldViewPr>
      <p:cViewPr varScale="1">
        <p:scale>
          <a:sx n="53" d="100"/>
          <a:sy n="53" d="100"/>
        </p:scale>
        <p:origin x="-466" y="-5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ko-KR" altLang="en-US"/>
          </a:p>
        </p:txBody>
      </p:sp>
      <p:sp>
        <p:nvSpPr>
          <p:cNvPr id="3" name="Date Placeholder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9D4A020D-AA63-4EF5-9FD9-7D54E4811AC5}" type="datetimeFigureOut">
              <a:rPr lang="ko-KR" altLang="en-US" smtClean="0"/>
              <a:pPr/>
              <a:t>2012-10-13</a:t>
            </a:fld>
            <a:endParaRPr lang="ko-KR" altLang="en-US"/>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Notes Placeholder 4"/>
          <p:cNvSpPr>
            <a:spLocks noGrp="1"/>
          </p:cNvSpPr>
          <p:nvPr>
            <p:ph type="body" sz="quarter" idx="3"/>
          </p:nvPr>
        </p:nvSpPr>
        <p:spPr>
          <a:xfrm>
            <a:off x="679768" y="4690269"/>
            <a:ext cx="5438140" cy="4443413"/>
          </a:xfrm>
          <a:prstGeom prst="rect">
            <a:avLst/>
          </a:prstGeom>
        </p:spPr>
        <p:txBody>
          <a:bodyPr vert="horz" lIns="91440" tIns="45720" rIns="91440" bIns="45720" rtlCol="0"/>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6" name="Footer Placeholder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ko-KR" altLang="en-US"/>
          </a:p>
        </p:txBody>
      </p:sp>
      <p:sp>
        <p:nvSpPr>
          <p:cNvPr id="7" name="Slide Number Placeholder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5A38F56A-0ED2-43D5-9058-9521D4C36112}" type="slidenum">
              <a:rPr lang="ko-KR" altLang="en-US" smtClean="0"/>
              <a:pPr/>
              <a:t>‹#›</a:t>
            </a:fld>
            <a:endParaRPr lang="ko-KR" altLang="en-US"/>
          </a:p>
        </p:txBody>
      </p:sp>
    </p:spTree>
    <p:extLst>
      <p:ext uri="{BB962C8B-B14F-4D97-AF65-F5344CB8AC3E}">
        <p14:creationId xmlns:p14="http://schemas.microsoft.com/office/powerpoint/2010/main" val="376837141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aseline="-25000">
                <a:solidFill>
                  <a:schemeClr val="tx1"/>
                </a:solidFill>
                <a:latin typeface="Helvetica" pitchFamily="-106" charset="0"/>
                <a:ea typeface="ＭＳ Ｐゴシック" pitchFamily="-106" charset="-128"/>
              </a:defRPr>
            </a:lvl1pPr>
            <a:lvl2pPr marL="742877" indent="-285722" eaLnBrk="0" hangingPunct="0">
              <a:defRPr baseline="-25000">
                <a:solidFill>
                  <a:schemeClr val="tx1"/>
                </a:solidFill>
                <a:latin typeface="Helvetica" pitchFamily="-106" charset="0"/>
                <a:ea typeface="ＭＳ Ｐゴシック" pitchFamily="-106" charset="-128"/>
              </a:defRPr>
            </a:lvl2pPr>
            <a:lvl3pPr marL="1142888" indent="-228578" eaLnBrk="0" hangingPunct="0">
              <a:defRPr baseline="-25000">
                <a:solidFill>
                  <a:schemeClr val="tx1"/>
                </a:solidFill>
                <a:latin typeface="Helvetica" pitchFamily="-106" charset="0"/>
                <a:ea typeface="ＭＳ Ｐゴシック" pitchFamily="-106" charset="-128"/>
              </a:defRPr>
            </a:lvl3pPr>
            <a:lvl4pPr marL="1600043" indent="-228578" eaLnBrk="0" hangingPunct="0">
              <a:defRPr baseline="-25000">
                <a:solidFill>
                  <a:schemeClr val="tx1"/>
                </a:solidFill>
                <a:latin typeface="Helvetica" pitchFamily="-106" charset="0"/>
                <a:ea typeface="ＭＳ Ｐゴシック" pitchFamily="-106" charset="-128"/>
              </a:defRPr>
            </a:lvl4pPr>
            <a:lvl5pPr marL="2057199" indent="-228578" eaLnBrk="0" hangingPunct="0">
              <a:defRPr baseline="-25000">
                <a:solidFill>
                  <a:schemeClr val="tx1"/>
                </a:solidFill>
                <a:latin typeface="Helvetica" pitchFamily="-106" charset="0"/>
                <a:ea typeface="ＭＳ Ｐゴシック" pitchFamily="-106" charset="-128"/>
              </a:defRPr>
            </a:lvl5pPr>
            <a:lvl6pPr marL="2514354" indent="-228578" eaLnBrk="0" fontAlgn="base" hangingPunct="0">
              <a:spcBef>
                <a:spcPct val="0"/>
              </a:spcBef>
              <a:spcAft>
                <a:spcPct val="0"/>
              </a:spcAft>
              <a:defRPr baseline="-25000">
                <a:solidFill>
                  <a:schemeClr val="tx1"/>
                </a:solidFill>
                <a:latin typeface="Helvetica" pitchFamily="-106" charset="0"/>
                <a:ea typeface="ＭＳ Ｐゴシック" pitchFamily="-106" charset="-128"/>
              </a:defRPr>
            </a:lvl6pPr>
            <a:lvl7pPr marL="2971509" indent="-228578" eaLnBrk="0" fontAlgn="base" hangingPunct="0">
              <a:spcBef>
                <a:spcPct val="0"/>
              </a:spcBef>
              <a:spcAft>
                <a:spcPct val="0"/>
              </a:spcAft>
              <a:defRPr baseline="-25000">
                <a:solidFill>
                  <a:schemeClr val="tx1"/>
                </a:solidFill>
                <a:latin typeface="Helvetica" pitchFamily="-106" charset="0"/>
                <a:ea typeface="ＭＳ Ｐゴシック" pitchFamily="-106" charset="-128"/>
              </a:defRPr>
            </a:lvl7pPr>
            <a:lvl8pPr marL="3428664" indent="-228578" eaLnBrk="0" fontAlgn="base" hangingPunct="0">
              <a:spcBef>
                <a:spcPct val="0"/>
              </a:spcBef>
              <a:spcAft>
                <a:spcPct val="0"/>
              </a:spcAft>
              <a:defRPr baseline="-25000">
                <a:solidFill>
                  <a:schemeClr val="tx1"/>
                </a:solidFill>
                <a:latin typeface="Helvetica" pitchFamily="-106" charset="0"/>
                <a:ea typeface="ＭＳ Ｐゴシック" pitchFamily="-106" charset="-128"/>
              </a:defRPr>
            </a:lvl8pPr>
            <a:lvl9pPr marL="3885819" indent="-228578" eaLnBrk="0" fontAlgn="base" hangingPunct="0">
              <a:spcBef>
                <a:spcPct val="0"/>
              </a:spcBef>
              <a:spcAft>
                <a:spcPct val="0"/>
              </a:spcAft>
              <a:defRPr baseline="-25000">
                <a:solidFill>
                  <a:schemeClr val="tx1"/>
                </a:solidFill>
                <a:latin typeface="Helvetica" pitchFamily="-106" charset="0"/>
                <a:ea typeface="ＭＳ Ｐゴシック" pitchFamily="-106" charset="-128"/>
              </a:defRPr>
            </a:lvl9pPr>
          </a:lstStyle>
          <a:p>
            <a:pPr eaLnBrk="1" hangingPunct="1"/>
            <a:fld id="{BEA6E0AB-79F7-4EDC-B05D-03F8829CD13C}" type="slidenum">
              <a:rPr lang="ko-KR" altLang="en-US" baseline="0" smtClean="0">
                <a:solidFill>
                  <a:prstClr val="black"/>
                </a:solidFill>
                <a:latin typeface="Arial" charset="0"/>
              </a:rPr>
              <a:pPr eaLnBrk="1" hangingPunct="1"/>
              <a:t>1</a:t>
            </a:fld>
            <a:endParaRPr lang="en-US" altLang="ko-KR" baseline="0" smtClean="0">
              <a:solidFill>
                <a:prstClr val="black"/>
              </a:solidFill>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ko-KR" altLang="en-US" smtClean="0">
              <a:latin typeface="Arial" charset="0"/>
              <a:ea typeface="ＭＳ Ｐゴシック" pitchFamily="-106"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ko-KR" altLang="ko-KR">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F182AD86-CDE2-4732-A810-27E07DBD584F}"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371911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ko-KR" altLang="ko-KR">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8E3F4DC5-42B7-415E-BEFB-4DD0BD377850}"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8360667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ko-KR" smtClean="0"/>
              <a:t>Click to edit Master title style</a:t>
            </a:r>
            <a:endParaRPr lang="ko-KR"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334A7B-76F4-47F7-B0D5-5C38C0653D7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9617597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ko-KR" smtClean="0"/>
              <a:t>Click to edit Master title style</a:t>
            </a:r>
            <a:endParaRPr lang="ko-KR"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96583E-1E25-4D47-8826-8760E5B243D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316510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Vertical Text Placeholder 2"/>
          <p:cNvSpPr>
            <a:spLocks noGrp="1"/>
          </p:cNvSpPr>
          <p:nvPr>
            <p:ph type="body" orient="vert" idx="1"/>
          </p:nvPr>
        </p:nvSpPr>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5D465D-8CB8-44CD-9CCF-E22AF6AB65D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9567680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ko-KR" smtClean="0"/>
              <a:t>Click to edit Master title style</a:t>
            </a:r>
            <a:endParaRPr lang="ko-KR"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20CD0A-4EB0-4132-A02E-88849BB60795}"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9325957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F85651-1752-4238-BE58-1A797635CACD}" type="datetimeFigureOut">
              <a:rPr lang="en-US" smtClean="0">
                <a:solidFill>
                  <a:prstClr val="black">
                    <a:tint val="75000"/>
                  </a:prstClr>
                </a:solidFill>
              </a:rPr>
              <a:pPr/>
              <a:t>10/13/2012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432204B-38A3-4AF4-A6CA-44C85BBC14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10012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F85651-1752-4238-BE58-1A797635CACD}" type="datetimeFigureOut">
              <a:rPr lang="en-US" smtClean="0">
                <a:solidFill>
                  <a:prstClr val="black">
                    <a:tint val="75000"/>
                  </a:prstClr>
                </a:solidFill>
              </a:rPr>
              <a:pPr/>
              <a:t>10/13/2012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432204B-38A3-4AF4-A6CA-44C85BBC14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48851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F85651-1752-4238-BE58-1A797635CACD}" type="datetimeFigureOut">
              <a:rPr lang="en-US" smtClean="0">
                <a:solidFill>
                  <a:prstClr val="black">
                    <a:tint val="75000"/>
                  </a:prstClr>
                </a:solidFill>
              </a:rPr>
              <a:pPr/>
              <a:t>10/13/2012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432204B-38A3-4AF4-A6CA-44C85BBC14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00093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F85651-1752-4238-BE58-1A797635CACD}" type="datetimeFigureOut">
              <a:rPr lang="en-US" smtClean="0">
                <a:solidFill>
                  <a:prstClr val="black">
                    <a:tint val="75000"/>
                  </a:prstClr>
                </a:solidFill>
              </a:rPr>
              <a:pPr/>
              <a:t>10/13/2012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432204B-38A3-4AF4-A6CA-44C85BBC14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70918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F85651-1752-4238-BE58-1A797635CACD}" type="datetimeFigureOut">
              <a:rPr lang="en-US" smtClean="0">
                <a:solidFill>
                  <a:prstClr val="black">
                    <a:tint val="75000"/>
                  </a:prstClr>
                </a:solidFill>
              </a:rPr>
              <a:pPr/>
              <a:t>10/13/2012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432204B-38A3-4AF4-A6CA-44C85BBC14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57675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F85651-1752-4238-BE58-1A797635CACD}" type="datetimeFigureOut">
              <a:rPr lang="en-US" smtClean="0">
                <a:solidFill>
                  <a:prstClr val="black">
                    <a:tint val="75000"/>
                  </a:prstClr>
                </a:solidFill>
              </a:rPr>
              <a:pPr/>
              <a:t>10/13/2012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432204B-38A3-4AF4-A6CA-44C85BBC14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2408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2100" y="0"/>
            <a:ext cx="2058988"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5138" y="0"/>
            <a:ext cx="6024562"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ko-KR" altLang="ko-KR">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89447E3-6936-46BB-B6FD-83B9A7E92AD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7668991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F85651-1752-4238-BE58-1A797635CACD}" type="datetimeFigureOut">
              <a:rPr lang="en-US" smtClean="0">
                <a:solidFill>
                  <a:prstClr val="black">
                    <a:tint val="75000"/>
                  </a:prstClr>
                </a:solidFill>
              </a:rPr>
              <a:pPr/>
              <a:t>10/13/2012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432204B-38A3-4AF4-A6CA-44C85BBC14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29791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F85651-1752-4238-BE58-1A797635CACD}" type="datetimeFigureOut">
              <a:rPr lang="en-US" smtClean="0">
                <a:solidFill>
                  <a:prstClr val="black">
                    <a:tint val="75000"/>
                  </a:prstClr>
                </a:solidFill>
              </a:rPr>
              <a:pPr/>
              <a:t>10/13/2012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432204B-38A3-4AF4-A6CA-44C85BBC14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85550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F85651-1752-4238-BE58-1A797635CACD}" type="datetimeFigureOut">
              <a:rPr lang="en-US" smtClean="0">
                <a:solidFill>
                  <a:prstClr val="black">
                    <a:tint val="75000"/>
                  </a:prstClr>
                </a:solidFill>
              </a:rPr>
              <a:pPr/>
              <a:t>10/13/2012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432204B-38A3-4AF4-A6CA-44C85BBC14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42515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F85651-1752-4238-BE58-1A797635CACD}" type="datetimeFigureOut">
              <a:rPr lang="en-US" smtClean="0">
                <a:solidFill>
                  <a:prstClr val="black">
                    <a:tint val="75000"/>
                  </a:prstClr>
                </a:solidFill>
              </a:rPr>
              <a:pPr/>
              <a:t>10/13/2012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432204B-38A3-4AF4-A6CA-44C85BBC14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11434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F85651-1752-4238-BE58-1A797635CACD}" type="datetimeFigureOut">
              <a:rPr lang="en-US" smtClean="0">
                <a:solidFill>
                  <a:prstClr val="black">
                    <a:tint val="75000"/>
                  </a:prstClr>
                </a:solidFill>
              </a:rPr>
              <a:pPr/>
              <a:t>10/13/2012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432204B-38A3-4AF4-A6CA-44C85BBC14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51826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
        <p:nvSpPr>
          <p:cNvPr id="4" name="Date Placeholder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3195B59-1FCB-40B0-89FC-D99A7B22C85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956347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Content Placeholder 2"/>
          <p:cNvSpPr>
            <a:spLocks noGrp="1"/>
          </p:cNvSpPr>
          <p:nvPr>
            <p:ph idx="1"/>
          </p:nvPr>
        </p:nvSpPr>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FB1DEC2-8200-4CC6-80DD-3EA3733D098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994558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ko-KR" smtClean="0"/>
              <a:t>Click to edit Master title style</a:t>
            </a:r>
            <a:endParaRPr lang="ko-KR"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ko-KR"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7711C90-E988-4CF2-A28D-EB9C9C6D1F3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012368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Date Placeholder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E26CDE7-A464-4715-93E6-3D34B269B3B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882835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ko-KR" smtClean="0"/>
              <a:t>Click to edit Master title style</a:t>
            </a:r>
            <a:endParaRPr lang="ko-KR"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7" name="Date Placeholder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B5B7484-A023-437E-9D26-43EE1BCE648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96381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5138"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6138"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6138"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ko-KR" altLang="ko-KR">
              <a:solidFill>
                <a:srgbClr val="000000"/>
              </a:solidFill>
            </a:endParaRPr>
          </a:p>
        </p:txBody>
      </p:sp>
      <p:sp>
        <p:nvSpPr>
          <p:cNvPr id="7" name="Rectangle 6"/>
          <p:cNvSpPr>
            <a:spLocks noGrp="1" noChangeArrowheads="1"/>
          </p:cNvSpPr>
          <p:nvPr>
            <p:ph type="sldNum" sz="quarter" idx="11"/>
          </p:nvPr>
        </p:nvSpPr>
        <p:spPr>
          <a:ln/>
        </p:spPr>
        <p:txBody>
          <a:bodyPr/>
          <a:lstStyle>
            <a:lvl1pPr>
              <a:defRPr/>
            </a:lvl1pPr>
          </a:lstStyle>
          <a:p>
            <a:pPr>
              <a:defRPr/>
            </a:pPr>
            <a:fld id="{158343DA-1050-4FA1-8EE6-953A7F12FD44}"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8375913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Date Placeholder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A748F2B-941E-4771-A5A9-9315E0664C2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394602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AAAE0FB-1CCB-44CF-9979-8BE6443F3DE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7148014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ko-KR" smtClean="0"/>
              <a:t>Click to edit Master title style</a:t>
            </a:r>
            <a:endParaRPr lang="ko-KR"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42DCFD6-3488-47D0-A22B-5010A478100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707459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ko-KR" smtClean="0"/>
              <a:t>Click to edit Master title style</a:t>
            </a:r>
            <a:endParaRPr lang="ko-KR"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1C9CBD1-855E-4C8F-92C2-B0E621CA77F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111969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Vertical Text Placeholder 2"/>
          <p:cNvSpPr>
            <a:spLocks noGrp="1"/>
          </p:cNvSpPr>
          <p:nvPr>
            <p:ph type="body" orient="vert" idx="1"/>
          </p:nvPr>
        </p:nvSpPr>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189ADD0-E642-4BE7-8F5D-79079C67EC3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593704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ltLang="ko-KR" smtClean="0"/>
              <a:t>Click to edit Master title style</a:t>
            </a:r>
            <a:endParaRPr lang="ko-KR" alt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31B1D15-6DDE-47F5-AC30-ECD5F45A8F6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00194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71488" y="0"/>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ko-KR" altLang="ko-KR">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93C2BE30-C135-42D3-BC7B-447D5615AD2F}"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68758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65138" y="0"/>
            <a:ext cx="8235950" cy="6126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ko-KR" altLang="ko-KR">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0C1E363A-EDB6-4DD5-BE63-628BB7CE4931}"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385353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2" name="Line 7"/>
          <p:cNvSpPr>
            <a:spLocks noChangeShapeType="1"/>
          </p:cNvSpPr>
          <p:nvPr userDrawn="1"/>
        </p:nvSpPr>
        <p:spPr bwMode="auto">
          <a:xfrm>
            <a:off x="25400" y="762000"/>
            <a:ext cx="9118600" cy="1588"/>
          </a:xfrm>
          <a:prstGeom prst="line">
            <a:avLst/>
          </a:prstGeom>
          <a:noFill/>
          <a:ln w="28440">
            <a:solidFill>
              <a:srgbClr val="FF9933"/>
            </a:solidFill>
            <a:miter lim="800000"/>
            <a:headEnd/>
            <a:tailEnd/>
          </a:ln>
          <a:effectLst/>
        </p:spPr>
        <p:txBody>
          <a:bodyPr/>
          <a:lstStyle/>
          <a:p>
            <a:pPr fontAlgn="base" latinLnBrk="0">
              <a:spcBef>
                <a:spcPct val="0"/>
              </a:spcBef>
              <a:spcAft>
                <a:spcPct val="0"/>
              </a:spcAft>
              <a:defRPr/>
            </a:pPr>
            <a:endParaRPr lang="en-US" baseline="-25000">
              <a:solidFill>
                <a:srgbClr val="000000"/>
              </a:solidFill>
              <a:latin typeface="Helvetica" pitchFamily="-106" charset="0"/>
              <a:ea typeface="ＭＳ Ｐゴシック" pitchFamily="-106" charset="-128"/>
            </a:endParaRPr>
          </a:p>
        </p:txBody>
      </p:sp>
      <p:sp>
        <p:nvSpPr>
          <p:cNvPr id="3" name="Rectangle 4"/>
          <p:cNvSpPr>
            <a:spLocks noGrp="1" noChangeArrowheads="1"/>
          </p:cNvSpPr>
          <p:nvPr>
            <p:ph type="dt" sz="half" idx="10"/>
          </p:nvPr>
        </p:nvSpPr>
        <p:spPr/>
        <p:txBody>
          <a:bodyPr/>
          <a:lstStyle>
            <a:lvl1pPr>
              <a:defRPr/>
            </a:lvl1pPr>
          </a:lstStyle>
          <a:p>
            <a:pPr>
              <a:defRPr/>
            </a:pPr>
            <a:fld id="{2ABCE7DD-DF3D-47A8-9256-E8A995F47419}" type="datetime1">
              <a:rPr lang="ja-JP" altLang="en-US">
                <a:solidFill>
                  <a:srgbClr val="000000"/>
                </a:solidFill>
              </a:rPr>
              <a:pPr>
                <a:defRPr/>
              </a:pPr>
              <a:t>2012/10/13</a:t>
            </a:fld>
            <a:endParaRPr lang="en-US" altLang="ja-JP">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latinLnBrk="0">
              <a:spcBef>
                <a:spcPct val="0"/>
              </a:spcBef>
              <a:spcAft>
                <a:spcPct val="0"/>
              </a:spcAft>
              <a:defRPr/>
            </a:pPr>
            <a:endParaRPr lang="en-US" altLang="ja-JP" baseline="-25000">
              <a:solidFill>
                <a:srgbClr val="000000"/>
              </a:solidFill>
              <a:latin typeface="Helvetica" pitchFamily="-106" charset="0"/>
              <a:ea typeface="ＭＳ Ｐゴシック" pitchFamily="-106" charset="-128"/>
            </a:endParaRPr>
          </a:p>
        </p:txBody>
      </p:sp>
      <p:sp>
        <p:nvSpPr>
          <p:cNvPr id="5" name="Rectangle 6"/>
          <p:cNvSpPr>
            <a:spLocks noGrp="1" noChangeArrowheads="1"/>
          </p:cNvSpPr>
          <p:nvPr>
            <p:ph type="sldNum" sz="quarter" idx="12"/>
          </p:nvPr>
        </p:nvSpPr>
        <p:spPr/>
        <p:txBody>
          <a:bodyPr/>
          <a:lstStyle>
            <a:lvl1pPr>
              <a:defRPr/>
            </a:lvl1pPr>
          </a:lstStyle>
          <a:p>
            <a:pPr>
              <a:defRPr/>
            </a:pPr>
            <a:fld id="{594EDF32-17A3-4F0A-8F10-56A88F44C2D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39008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ko-KR" smtClean="0"/>
              <a:t>Click to edit Master subtitle style</a:t>
            </a:r>
            <a:endParaRPr lang="ko-KR" altLang="en-US"/>
          </a:p>
        </p:txBody>
      </p:sp>
      <p:sp>
        <p:nvSpPr>
          <p:cNvPr id="4" name="Date Placeholder 3"/>
          <p:cNvSpPr>
            <a:spLocks noGrp="1"/>
          </p:cNvSpPr>
          <p:nvPr>
            <p:ph type="dt" sz="half" idx="10"/>
          </p:nvPr>
        </p:nvSpPr>
        <p:spPr/>
        <p:txBody>
          <a:bodyPr/>
          <a:lstStyle/>
          <a:p>
            <a:fld id="{8B3A7FD2-C81D-47EC-9B39-415A5A085078}" type="datetimeFigureOut">
              <a:rPr lang="ko-KR" altLang="en-US">
                <a:solidFill>
                  <a:prstClr val="black">
                    <a:tint val="75000"/>
                  </a:prstClr>
                </a:solidFill>
              </a:rPr>
              <a:pPr/>
              <a:t>2012-10-13</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9C380F-5DB1-4F82-AD09-CD4660BDC223}" type="slidenum">
              <a:rPr lang="ko-KR" altLang="en-US">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837817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Content Placeholder 2"/>
          <p:cNvSpPr>
            <a:spLocks noGrp="1"/>
          </p:cNvSpPr>
          <p:nvPr>
            <p:ph idx="1"/>
          </p:nvPr>
        </p:nvSpPr>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p>
            <a:fld id="{8B3A7FD2-C81D-47EC-9B39-415A5A085078}" type="datetimeFigureOut">
              <a:rPr lang="ko-KR" altLang="en-US">
                <a:solidFill>
                  <a:prstClr val="black">
                    <a:tint val="75000"/>
                  </a:prstClr>
                </a:solidFill>
              </a:rPr>
              <a:pPr/>
              <a:t>2012-10-13</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9C380F-5DB1-4F82-AD09-CD4660BDC223}" type="slidenum">
              <a:rPr lang="ko-KR" altLang="en-US">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379798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ko-KR" smtClean="0"/>
              <a:t>Click to edit Master title style</a:t>
            </a:r>
            <a:endParaRPr lang="ko-KR"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Date Placeholder 3"/>
          <p:cNvSpPr>
            <a:spLocks noGrp="1"/>
          </p:cNvSpPr>
          <p:nvPr>
            <p:ph type="dt" sz="half" idx="10"/>
          </p:nvPr>
        </p:nvSpPr>
        <p:spPr/>
        <p:txBody>
          <a:bodyPr/>
          <a:lstStyle/>
          <a:p>
            <a:fld id="{8B3A7FD2-C81D-47EC-9B39-415A5A085078}" type="datetimeFigureOut">
              <a:rPr lang="ko-KR" altLang="en-US">
                <a:solidFill>
                  <a:prstClr val="black">
                    <a:tint val="75000"/>
                  </a:prstClr>
                </a:solidFill>
              </a:rPr>
              <a:pPr/>
              <a:t>2012-10-13</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9C380F-5DB1-4F82-AD09-CD4660BDC223}" type="slidenum">
              <a:rPr lang="ko-KR" altLang="en-US">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835431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Date Placeholder 4"/>
          <p:cNvSpPr>
            <a:spLocks noGrp="1"/>
          </p:cNvSpPr>
          <p:nvPr>
            <p:ph type="dt" sz="half" idx="10"/>
          </p:nvPr>
        </p:nvSpPr>
        <p:spPr/>
        <p:txBody>
          <a:bodyPr/>
          <a:lstStyle/>
          <a:p>
            <a:fld id="{8B3A7FD2-C81D-47EC-9B39-415A5A085078}" type="datetimeFigureOut">
              <a:rPr lang="ko-KR" altLang="en-US">
                <a:solidFill>
                  <a:prstClr val="black">
                    <a:tint val="75000"/>
                  </a:prstClr>
                </a:solidFill>
              </a:rPr>
              <a:pPr/>
              <a:t>2012-10-13</a:t>
            </a:fld>
            <a:endParaRPr lang="ko-KR"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09C380F-5DB1-4F82-AD09-CD4660BDC223}" type="slidenum">
              <a:rPr lang="ko-KR" altLang="en-US">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707655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0"/>
            <a:ext cx="8229600" cy="908720"/>
          </a:xfrm>
        </p:spPr>
        <p:txBody>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solidFill>
                  <a:schemeClr val="tx1"/>
                </a:solidFill>
              </a:defRPr>
            </a:lvl1pPr>
            <a:lvl2pPr>
              <a:defRPr sz="1800">
                <a:solidFill>
                  <a:schemeClr val="tx1"/>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ko-KR" altLang="ko-KR">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BCE4A33-F7CF-44ED-A54B-2E96E5C34C6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95458893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ko-KR" smtClean="0"/>
              <a:t>Click to edit Master title style</a:t>
            </a:r>
            <a:endParaRPr lang="ko-KR"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7" name="Date Placeholder 6"/>
          <p:cNvSpPr>
            <a:spLocks noGrp="1"/>
          </p:cNvSpPr>
          <p:nvPr>
            <p:ph type="dt" sz="half" idx="10"/>
          </p:nvPr>
        </p:nvSpPr>
        <p:spPr/>
        <p:txBody>
          <a:bodyPr/>
          <a:lstStyle/>
          <a:p>
            <a:fld id="{8B3A7FD2-C81D-47EC-9B39-415A5A085078}" type="datetimeFigureOut">
              <a:rPr lang="ko-KR" altLang="en-US">
                <a:solidFill>
                  <a:prstClr val="black">
                    <a:tint val="75000"/>
                  </a:prstClr>
                </a:solidFill>
              </a:rPr>
              <a:pPr/>
              <a:t>2012-10-13</a:t>
            </a:fld>
            <a:endParaRPr lang="ko-KR"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ko-KR"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09C380F-5DB1-4F82-AD09-CD4660BDC223}" type="slidenum">
              <a:rPr lang="ko-KR" altLang="en-US">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598037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Date Placeholder 2"/>
          <p:cNvSpPr>
            <a:spLocks noGrp="1"/>
          </p:cNvSpPr>
          <p:nvPr>
            <p:ph type="dt" sz="half" idx="10"/>
          </p:nvPr>
        </p:nvSpPr>
        <p:spPr/>
        <p:txBody>
          <a:bodyPr/>
          <a:lstStyle/>
          <a:p>
            <a:fld id="{8B3A7FD2-C81D-47EC-9B39-415A5A085078}" type="datetimeFigureOut">
              <a:rPr lang="ko-KR" altLang="en-US">
                <a:solidFill>
                  <a:prstClr val="black">
                    <a:tint val="75000"/>
                  </a:prstClr>
                </a:solidFill>
              </a:rPr>
              <a:pPr/>
              <a:t>2012-10-13</a:t>
            </a:fld>
            <a:endParaRPr lang="ko-KR"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ko-KR"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09C380F-5DB1-4F82-AD09-CD4660BDC223}" type="slidenum">
              <a:rPr lang="ko-KR" altLang="en-US">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772299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3A7FD2-C81D-47EC-9B39-415A5A085078}" type="datetimeFigureOut">
              <a:rPr lang="ko-KR" altLang="en-US">
                <a:solidFill>
                  <a:prstClr val="black">
                    <a:tint val="75000"/>
                  </a:prstClr>
                </a:solidFill>
              </a:rPr>
              <a:pPr/>
              <a:t>2012-10-13</a:t>
            </a:fld>
            <a:endParaRPr lang="ko-KR"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ko-KR"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09C380F-5DB1-4F82-AD09-CD4660BDC223}" type="slidenum">
              <a:rPr lang="ko-KR" altLang="en-US">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609836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ko-KR" smtClean="0"/>
              <a:t>Click to edit Master title style</a:t>
            </a:r>
            <a:endParaRPr lang="ko-KR"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8B3A7FD2-C81D-47EC-9B39-415A5A085078}" type="datetimeFigureOut">
              <a:rPr lang="ko-KR" altLang="en-US">
                <a:solidFill>
                  <a:prstClr val="black">
                    <a:tint val="75000"/>
                  </a:prstClr>
                </a:solidFill>
              </a:rPr>
              <a:pPr/>
              <a:t>2012-10-13</a:t>
            </a:fld>
            <a:endParaRPr lang="ko-KR"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09C380F-5DB1-4F82-AD09-CD4660BDC223}" type="slidenum">
              <a:rPr lang="ko-KR" altLang="en-US">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753005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ko-KR" smtClean="0"/>
              <a:t>Click to edit Master title style</a:t>
            </a:r>
            <a:endParaRPr lang="ko-KR"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8B3A7FD2-C81D-47EC-9B39-415A5A085078}" type="datetimeFigureOut">
              <a:rPr lang="ko-KR" altLang="en-US">
                <a:solidFill>
                  <a:prstClr val="black">
                    <a:tint val="75000"/>
                  </a:prstClr>
                </a:solidFill>
              </a:rPr>
              <a:pPr/>
              <a:t>2012-10-13</a:t>
            </a:fld>
            <a:endParaRPr lang="ko-KR"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09C380F-5DB1-4F82-AD09-CD4660BDC223}" type="slidenum">
              <a:rPr lang="ko-KR" altLang="en-US">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7973460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Vertical Text Placeholder 2"/>
          <p:cNvSpPr>
            <a:spLocks noGrp="1"/>
          </p:cNvSpPr>
          <p:nvPr>
            <p:ph type="body" orient="vert" idx="1"/>
          </p:nvPr>
        </p:nvSpPr>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p>
            <a:fld id="{8B3A7FD2-C81D-47EC-9B39-415A5A085078}" type="datetimeFigureOut">
              <a:rPr lang="ko-KR" altLang="en-US">
                <a:solidFill>
                  <a:prstClr val="black">
                    <a:tint val="75000"/>
                  </a:prstClr>
                </a:solidFill>
              </a:rPr>
              <a:pPr/>
              <a:t>2012-10-13</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9C380F-5DB1-4F82-AD09-CD4660BDC223}" type="slidenum">
              <a:rPr lang="ko-KR" altLang="en-US">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764833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ko-KR" smtClean="0"/>
              <a:t>Click to edit Master title style</a:t>
            </a:r>
            <a:endParaRPr lang="ko-KR"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p>
            <a:fld id="{8B3A7FD2-C81D-47EC-9B39-415A5A085078}" type="datetimeFigureOut">
              <a:rPr lang="ko-KR" altLang="en-US">
                <a:solidFill>
                  <a:prstClr val="black">
                    <a:tint val="75000"/>
                  </a:prstClr>
                </a:solidFill>
              </a:rPr>
              <a:pPr/>
              <a:t>2012-10-13</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9C380F-5DB1-4F82-AD09-CD4660BDC223}" type="slidenum">
              <a:rPr lang="ko-KR" altLang="en-US">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030717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3FBB3F4-26CC-4C41-8292-3CDF6413E4B0}" type="datetimeFigureOut">
              <a:rPr lang="en-US" altLang="ko-KR"/>
              <a:pPr>
                <a:defRPr/>
              </a:pPr>
              <a:t>10/13/2012</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en-US" altLang="ko-KR"/>
          </a:p>
        </p:txBody>
      </p:sp>
      <p:sp>
        <p:nvSpPr>
          <p:cNvPr id="6" name="Slide Number Placeholder 5"/>
          <p:cNvSpPr>
            <a:spLocks noGrp="1"/>
          </p:cNvSpPr>
          <p:nvPr>
            <p:ph type="sldNum" sz="quarter" idx="12"/>
          </p:nvPr>
        </p:nvSpPr>
        <p:spPr/>
        <p:txBody>
          <a:bodyPr/>
          <a:lstStyle>
            <a:lvl1pPr>
              <a:defRPr/>
            </a:lvl1pPr>
          </a:lstStyle>
          <a:p>
            <a:pPr>
              <a:defRPr/>
            </a:pPr>
            <a:fld id="{6DE6F431-BF90-42B0-A954-C4BD6A1B602C}" type="slidenum">
              <a:rPr lang="en-US" altLang="ko-KR"/>
              <a:pPr>
                <a:defRPr/>
              </a:pPr>
              <a:t>‹#›</a:t>
            </a:fld>
            <a:endParaRPr lang="en-US" altLang="ko-KR"/>
          </a:p>
        </p:txBody>
      </p:sp>
    </p:spTree>
    <p:extLst>
      <p:ext uri="{BB962C8B-B14F-4D97-AF65-F5344CB8AC3E}">
        <p14:creationId xmlns:p14="http://schemas.microsoft.com/office/powerpoint/2010/main" val="3250342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A9EE122-B4EF-4C37-AAB7-E5DAD6CD3DCA}" type="datetimeFigureOut">
              <a:rPr lang="en-US" altLang="ko-KR"/>
              <a:pPr>
                <a:defRPr/>
              </a:pPr>
              <a:t>10/13/2012</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en-US" altLang="ko-KR"/>
          </a:p>
        </p:txBody>
      </p:sp>
      <p:sp>
        <p:nvSpPr>
          <p:cNvPr id="6" name="Slide Number Placeholder 5"/>
          <p:cNvSpPr>
            <a:spLocks noGrp="1"/>
          </p:cNvSpPr>
          <p:nvPr>
            <p:ph type="sldNum" sz="quarter" idx="12"/>
          </p:nvPr>
        </p:nvSpPr>
        <p:spPr/>
        <p:txBody>
          <a:bodyPr/>
          <a:lstStyle>
            <a:lvl1pPr>
              <a:defRPr/>
            </a:lvl1pPr>
          </a:lstStyle>
          <a:p>
            <a:pPr>
              <a:defRPr/>
            </a:pPr>
            <a:fld id="{86BD5582-99B2-400F-A86A-CA463D7F6B36}" type="slidenum">
              <a:rPr lang="en-US" altLang="ko-KR"/>
              <a:pPr>
                <a:defRPr/>
              </a:pPr>
              <a:t>‹#›</a:t>
            </a:fld>
            <a:endParaRPr lang="en-US" altLang="ko-KR"/>
          </a:p>
        </p:txBody>
      </p:sp>
    </p:spTree>
    <p:extLst>
      <p:ext uri="{BB962C8B-B14F-4D97-AF65-F5344CB8AC3E}">
        <p14:creationId xmlns:p14="http://schemas.microsoft.com/office/powerpoint/2010/main" val="2103346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F88BDB6-0EF4-40D5-8112-C2CF4AAD02BD}" type="datetimeFigureOut">
              <a:rPr lang="en-US" altLang="ko-KR"/>
              <a:pPr>
                <a:defRPr/>
              </a:pPr>
              <a:t>10/13/2012</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en-US" altLang="ko-KR"/>
          </a:p>
        </p:txBody>
      </p:sp>
      <p:sp>
        <p:nvSpPr>
          <p:cNvPr id="6" name="Slide Number Placeholder 5"/>
          <p:cNvSpPr>
            <a:spLocks noGrp="1"/>
          </p:cNvSpPr>
          <p:nvPr>
            <p:ph type="sldNum" sz="quarter" idx="12"/>
          </p:nvPr>
        </p:nvSpPr>
        <p:spPr/>
        <p:txBody>
          <a:bodyPr/>
          <a:lstStyle>
            <a:lvl1pPr>
              <a:defRPr/>
            </a:lvl1pPr>
          </a:lstStyle>
          <a:p>
            <a:pPr>
              <a:defRPr/>
            </a:pPr>
            <a:fld id="{2EE22772-BC25-4CC9-AA95-D5E674A776E7}" type="slidenum">
              <a:rPr lang="en-US" altLang="ko-KR"/>
              <a:pPr>
                <a:defRPr/>
              </a:pPr>
              <a:t>‹#›</a:t>
            </a:fld>
            <a:endParaRPr lang="en-US" altLang="ko-KR"/>
          </a:p>
        </p:txBody>
      </p:sp>
    </p:spTree>
    <p:extLst>
      <p:ext uri="{BB962C8B-B14F-4D97-AF65-F5344CB8AC3E}">
        <p14:creationId xmlns:p14="http://schemas.microsoft.com/office/powerpoint/2010/main" val="2683836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ko-KR" altLang="ko-KR">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08EF63F-625A-4622-8455-D645F959B225}"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007814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E1CD99A-D4B7-4631-8443-19EC9F4D5964}" type="datetimeFigureOut">
              <a:rPr lang="en-US" altLang="ko-KR"/>
              <a:pPr>
                <a:defRPr/>
              </a:pPr>
              <a:t>10/13/2012</a:t>
            </a:fld>
            <a:endParaRPr lang="en-US" altLang="ko-KR"/>
          </a:p>
        </p:txBody>
      </p:sp>
      <p:sp>
        <p:nvSpPr>
          <p:cNvPr id="6" name="Footer Placeholder 4"/>
          <p:cNvSpPr>
            <a:spLocks noGrp="1"/>
          </p:cNvSpPr>
          <p:nvPr>
            <p:ph type="ftr" sz="quarter" idx="11"/>
          </p:nvPr>
        </p:nvSpPr>
        <p:spPr/>
        <p:txBody>
          <a:bodyPr/>
          <a:lstStyle>
            <a:lvl1pPr>
              <a:defRPr/>
            </a:lvl1pPr>
          </a:lstStyle>
          <a:p>
            <a:pPr>
              <a:defRPr/>
            </a:pPr>
            <a:endParaRPr lang="en-US" altLang="ko-KR"/>
          </a:p>
        </p:txBody>
      </p:sp>
      <p:sp>
        <p:nvSpPr>
          <p:cNvPr id="7" name="Slide Number Placeholder 5"/>
          <p:cNvSpPr>
            <a:spLocks noGrp="1"/>
          </p:cNvSpPr>
          <p:nvPr>
            <p:ph type="sldNum" sz="quarter" idx="12"/>
          </p:nvPr>
        </p:nvSpPr>
        <p:spPr/>
        <p:txBody>
          <a:bodyPr/>
          <a:lstStyle>
            <a:lvl1pPr>
              <a:defRPr/>
            </a:lvl1pPr>
          </a:lstStyle>
          <a:p>
            <a:pPr>
              <a:defRPr/>
            </a:pPr>
            <a:fld id="{52F1CDC8-FA52-485E-B362-F420A767FC7D}" type="slidenum">
              <a:rPr lang="en-US" altLang="ko-KR"/>
              <a:pPr>
                <a:defRPr/>
              </a:pPr>
              <a:t>‹#›</a:t>
            </a:fld>
            <a:endParaRPr lang="en-US" altLang="ko-KR"/>
          </a:p>
        </p:txBody>
      </p:sp>
    </p:spTree>
    <p:extLst>
      <p:ext uri="{BB962C8B-B14F-4D97-AF65-F5344CB8AC3E}">
        <p14:creationId xmlns:p14="http://schemas.microsoft.com/office/powerpoint/2010/main" val="31972649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4DFB587-5338-488A-8FE6-7EDCEE43A562}" type="datetimeFigureOut">
              <a:rPr lang="en-US" altLang="ko-KR"/>
              <a:pPr>
                <a:defRPr/>
              </a:pPr>
              <a:t>10/13/2012</a:t>
            </a:fld>
            <a:endParaRPr lang="en-US" altLang="ko-KR"/>
          </a:p>
        </p:txBody>
      </p:sp>
      <p:sp>
        <p:nvSpPr>
          <p:cNvPr id="8" name="Footer Placeholder 4"/>
          <p:cNvSpPr>
            <a:spLocks noGrp="1"/>
          </p:cNvSpPr>
          <p:nvPr>
            <p:ph type="ftr" sz="quarter" idx="11"/>
          </p:nvPr>
        </p:nvSpPr>
        <p:spPr/>
        <p:txBody>
          <a:bodyPr/>
          <a:lstStyle>
            <a:lvl1pPr>
              <a:defRPr/>
            </a:lvl1pPr>
          </a:lstStyle>
          <a:p>
            <a:pPr>
              <a:defRPr/>
            </a:pPr>
            <a:endParaRPr lang="en-US" altLang="ko-KR"/>
          </a:p>
        </p:txBody>
      </p:sp>
      <p:sp>
        <p:nvSpPr>
          <p:cNvPr id="9" name="Slide Number Placeholder 5"/>
          <p:cNvSpPr>
            <a:spLocks noGrp="1"/>
          </p:cNvSpPr>
          <p:nvPr>
            <p:ph type="sldNum" sz="quarter" idx="12"/>
          </p:nvPr>
        </p:nvSpPr>
        <p:spPr/>
        <p:txBody>
          <a:bodyPr/>
          <a:lstStyle>
            <a:lvl1pPr>
              <a:defRPr/>
            </a:lvl1pPr>
          </a:lstStyle>
          <a:p>
            <a:pPr>
              <a:defRPr/>
            </a:pPr>
            <a:fld id="{9D90B183-934F-4B16-8580-A52107A6E527}" type="slidenum">
              <a:rPr lang="en-US" altLang="ko-KR"/>
              <a:pPr>
                <a:defRPr/>
              </a:pPr>
              <a:t>‹#›</a:t>
            </a:fld>
            <a:endParaRPr lang="en-US" altLang="ko-KR"/>
          </a:p>
        </p:txBody>
      </p:sp>
    </p:spTree>
    <p:extLst>
      <p:ext uri="{BB962C8B-B14F-4D97-AF65-F5344CB8AC3E}">
        <p14:creationId xmlns:p14="http://schemas.microsoft.com/office/powerpoint/2010/main" val="2440667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439B322-ECC0-439A-AC6E-0C52536D0AD5}" type="datetimeFigureOut">
              <a:rPr lang="en-US" altLang="ko-KR"/>
              <a:pPr>
                <a:defRPr/>
              </a:pPr>
              <a:t>10/13/2012</a:t>
            </a:fld>
            <a:endParaRPr lang="en-US" altLang="ko-KR"/>
          </a:p>
        </p:txBody>
      </p:sp>
      <p:sp>
        <p:nvSpPr>
          <p:cNvPr id="4" name="Footer Placeholder 4"/>
          <p:cNvSpPr>
            <a:spLocks noGrp="1"/>
          </p:cNvSpPr>
          <p:nvPr>
            <p:ph type="ftr" sz="quarter" idx="11"/>
          </p:nvPr>
        </p:nvSpPr>
        <p:spPr/>
        <p:txBody>
          <a:bodyPr/>
          <a:lstStyle>
            <a:lvl1pPr>
              <a:defRPr/>
            </a:lvl1pPr>
          </a:lstStyle>
          <a:p>
            <a:pPr>
              <a:defRPr/>
            </a:pPr>
            <a:endParaRPr lang="en-US" altLang="ko-KR"/>
          </a:p>
        </p:txBody>
      </p:sp>
      <p:sp>
        <p:nvSpPr>
          <p:cNvPr id="5" name="Slide Number Placeholder 5"/>
          <p:cNvSpPr>
            <a:spLocks noGrp="1"/>
          </p:cNvSpPr>
          <p:nvPr>
            <p:ph type="sldNum" sz="quarter" idx="12"/>
          </p:nvPr>
        </p:nvSpPr>
        <p:spPr/>
        <p:txBody>
          <a:bodyPr/>
          <a:lstStyle>
            <a:lvl1pPr>
              <a:defRPr/>
            </a:lvl1pPr>
          </a:lstStyle>
          <a:p>
            <a:pPr>
              <a:defRPr/>
            </a:pPr>
            <a:fld id="{DD3EC225-8BBB-42EC-A460-F5DAD0EE1875}" type="slidenum">
              <a:rPr lang="en-US" altLang="ko-KR"/>
              <a:pPr>
                <a:defRPr/>
              </a:pPr>
              <a:t>‹#›</a:t>
            </a:fld>
            <a:endParaRPr lang="en-US" altLang="ko-KR"/>
          </a:p>
        </p:txBody>
      </p:sp>
    </p:spTree>
    <p:extLst>
      <p:ext uri="{BB962C8B-B14F-4D97-AF65-F5344CB8AC3E}">
        <p14:creationId xmlns:p14="http://schemas.microsoft.com/office/powerpoint/2010/main" val="1530762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3F22549-3B4B-4FDE-9881-6E2BDC019FF6}" type="datetimeFigureOut">
              <a:rPr lang="en-US" altLang="ko-KR"/>
              <a:pPr>
                <a:defRPr/>
              </a:pPr>
              <a:t>10/13/2012</a:t>
            </a:fld>
            <a:endParaRPr lang="en-US" altLang="ko-KR"/>
          </a:p>
        </p:txBody>
      </p:sp>
      <p:sp>
        <p:nvSpPr>
          <p:cNvPr id="3" name="Footer Placeholder 4"/>
          <p:cNvSpPr>
            <a:spLocks noGrp="1"/>
          </p:cNvSpPr>
          <p:nvPr>
            <p:ph type="ftr" sz="quarter" idx="11"/>
          </p:nvPr>
        </p:nvSpPr>
        <p:spPr/>
        <p:txBody>
          <a:bodyPr/>
          <a:lstStyle>
            <a:lvl1pPr>
              <a:defRPr/>
            </a:lvl1pPr>
          </a:lstStyle>
          <a:p>
            <a:pPr>
              <a:defRPr/>
            </a:pPr>
            <a:endParaRPr lang="en-US" altLang="ko-KR"/>
          </a:p>
        </p:txBody>
      </p:sp>
      <p:sp>
        <p:nvSpPr>
          <p:cNvPr id="4" name="Slide Number Placeholder 5"/>
          <p:cNvSpPr>
            <a:spLocks noGrp="1"/>
          </p:cNvSpPr>
          <p:nvPr>
            <p:ph type="sldNum" sz="quarter" idx="12"/>
          </p:nvPr>
        </p:nvSpPr>
        <p:spPr/>
        <p:txBody>
          <a:bodyPr/>
          <a:lstStyle>
            <a:lvl1pPr>
              <a:defRPr/>
            </a:lvl1pPr>
          </a:lstStyle>
          <a:p>
            <a:pPr>
              <a:defRPr/>
            </a:pPr>
            <a:fld id="{6EAA4E7F-28C8-4DDA-8104-688B4B578EA2}" type="slidenum">
              <a:rPr lang="en-US" altLang="ko-KR"/>
              <a:pPr>
                <a:defRPr/>
              </a:pPr>
              <a:t>‹#›</a:t>
            </a:fld>
            <a:endParaRPr lang="en-US" altLang="ko-KR"/>
          </a:p>
        </p:txBody>
      </p:sp>
    </p:spTree>
    <p:extLst>
      <p:ext uri="{BB962C8B-B14F-4D97-AF65-F5344CB8AC3E}">
        <p14:creationId xmlns:p14="http://schemas.microsoft.com/office/powerpoint/2010/main" val="10966191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E71E316-C5B9-451C-9243-A77EE5015A9D}" type="datetimeFigureOut">
              <a:rPr lang="en-US" altLang="ko-KR"/>
              <a:pPr>
                <a:defRPr/>
              </a:pPr>
              <a:t>10/13/2012</a:t>
            </a:fld>
            <a:endParaRPr lang="en-US" altLang="ko-KR"/>
          </a:p>
        </p:txBody>
      </p:sp>
      <p:sp>
        <p:nvSpPr>
          <p:cNvPr id="6" name="Footer Placeholder 4"/>
          <p:cNvSpPr>
            <a:spLocks noGrp="1"/>
          </p:cNvSpPr>
          <p:nvPr>
            <p:ph type="ftr" sz="quarter" idx="11"/>
          </p:nvPr>
        </p:nvSpPr>
        <p:spPr/>
        <p:txBody>
          <a:bodyPr/>
          <a:lstStyle>
            <a:lvl1pPr>
              <a:defRPr/>
            </a:lvl1pPr>
          </a:lstStyle>
          <a:p>
            <a:pPr>
              <a:defRPr/>
            </a:pPr>
            <a:endParaRPr lang="en-US" altLang="ko-KR"/>
          </a:p>
        </p:txBody>
      </p:sp>
      <p:sp>
        <p:nvSpPr>
          <p:cNvPr id="7" name="Slide Number Placeholder 5"/>
          <p:cNvSpPr>
            <a:spLocks noGrp="1"/>
          </p:cNvSpPr>
          <p:nvPr>
            <p:ph type="sldNum" sz="quarter" idx="12"/>
          </p:nvPr>
        </p:nvSpPr>
        <p:spPr/>
        <p:txBody>
          <a:bodyPr/>
          <a:lstStyle>
            <a:lvl1pPr>
              <a:defRPr/>
            </a:lvl1pPr>
          </a:lstStyle>
          <a:p>
            <a:pPr>
              <a:defRPr/>
            </a:pPr>
            <a:fld id="{51D84964-92E3-40A6-89B8-088DD21FE3C9}" type="slidenum">
              <a:rPr lang="en-US" altLang="ko-KR"/>
              <a:pPr>
                <a:defRPr/>
              </a:pPr>
              <a:t>‹#›</a:t>
            </a:fld>
            <a:endParaRPr lang="en-US" altLang="ko-KR"/>
          </a:p>
        </p:txBody>
      </p:sp>
    </p:spTree>
    <p:extLst>
      <p:ext uri="{BB962C8B-B14F-4D97-AF65-F5344CB8AC3E}">
        <p14:creationId xmlns:p14="http://schemas.microsoft.com/office/powerpoint/2010/main" val="1178699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2EEDA0-2271-49CC-A186-3D32B6602A0A}" type="datetimeFigureOut">
              <a:rPr lang="en-US" altLang="ko-KR"/>
              <a:pPr>
                <a:defRPr/>
              </a:pPr>
              <a:t>10/13/2012</a:t>
            </a:fld>
            <a:endParaRPr lang="en-US" altLang="ko-KR"/>
          </a:p>
        </p:txBody>
      </p:sp>
      <p:sp>
        <p:nvSpPr>
          <p:cNvPr id="6" name="Footer Placeholder 4"/>
          <p:cNvSpPr>
            <a:spLocks noGrp="1"/>
          </p:cNvSpPr>
          <p:nvPr>
            <p:ph type="ftr" sz="quarter" idx="11"/>
          </p:nvPr>
        </p:nvSpPr>
        <p:spPr/>
        <p:txBody>
          <a:bodyPr/>
          <a:lstStyle>
            <a:lvl1pPr>
              <a:defRPr/>
            </a:lvl1pPr>
          </a:lstStyle>
          <a:p>
            <a:pPr>
              <a:defRPr/>
            </a:pPr>
            <a:endParaRPr lang="en-US" altLang="ko-KR"/>
          </a:p>
        </p:txBody>
      </p:sp>
      <p:sp>
        <p:nvSpPr>
          <p:cNvPr id="7" name="Slide Number Placeholder 5"/>
          <p:cNvSpPr>
            <a:spLocks noGrp="1"/>
          </p:cNvSpPr>
          <p:nvPr>
            <p:ph type="sldNum" sz="quarter" idx="12"/>
          </p:nvPr>
        </p:nvSpPr>
        <p:spPr/>
        <p:txBody>
          <a:bodyPr/>
          <a:lstStyle>
            <a:lvl1pPr>
              <a:defRPr/>
            </a:lvl1pPr>
          </a:lstStyle>
          <a:p>
            <a:pPr>
              <a:defRPr/>
            </a:pPr>
            <a:fld id="{FAF2F21D-D2FE-4E4F-AE7F-9AF791D5D527}" type="slidenum">
              <a:rPr lang="en-US" altLang="ko-KR"/>
              <a:pPr>
                <a:defRPr/>
              </a:pPr>
              <a:t>‹#›</a:t>
            </a:fld>
            <a:endParaRPr lang="en-US" altLang="ko-KR"/>
          </a:p>
        </p:txBody>
      </p:sp>
    </p:spTree>
    <p:extLst>
      <p:ext uri="{BB962C8B-B14F-4D97-AF65-F5344CB8AC3E}">
        <p14:creationId xmlns:p14="http://schemas.microsoft.com/office/powerpoint/2010/main" val="1606808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073B8A-4EAD-4E3E-A6BD-51F480CAF75E}" type="datetimeFigureOut">
              <a:rPr lang="en-US" altLang="ko-KR"/>
              <a:pPr>
                <a:defRPr/>
              </a:pPr>
              <a:t>10/13/2012</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en-US" altLang="ko-KR"/>
          </a:p>
        </p:txBody>
      </p:sp>
      <p:sp>
        <p:nvSpPr>
          <p:cNvPr id="6" name="Slide Number Placeholder 5"/>
          <p:cNvSpPr>
            <a:spLocks noGrp="1"/>
          </p:cNvSpPr>
          <p:nvPr>
            <p:ph type="sldNum" sz="quarter" idx="12"/>
          </p:nvPr>
        </p:nvSpPr>
        <p:spPr/>
        <p:txBody>
          <a:bodyPr/>
          <a:lstStyle>
            <a:lvl1pPr>
              <a:defRPr/>
            </a:lvl1pPr>
          </a:lstStyle>
          <a:p>
            <a:pPr>
              <a:defRPr/>
            </a:pPr>
            <a:fld id="{BDD5EBE8-5B86-45C2-9089-61ECDA53582C}" type="slidenum">
              <a:rPr lang="en-US" altLang="ko-KR"/>
              <a:pPr>
                <a:defRPr/>
              </a:pPr>
              <a:t>‹#›</a:t>
            </a:fld>
            <a:endParaRPr lang="en-US" altLang="ko-KR"/>
          </a:p>
        </p:txBody>
      </p:sp>
    </p:spTree>
    <p:extLst>
      <p:ext uri="{BB962C8B-B14F-4D97-AF65-F5344CB8AC3E}">
        <p14:creationId xmlns:p14="http://schemas.microsoft.com/office/powerpoint/2010/main" val="17745149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553CCC4-B924-4CAD-B1CB-0E98442EE967}" type="datetimeFigureOut">
              <a:rPr lang="en-US" altLang="ko-KR"/>
              <a:pPr>
                <a:defRPr/>
              </a:pPr>
              <a:t>10/13/2012</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en-US" altLang="ko-KR"/>
          </a:p>
        </p:txBody>
      </p:sp>
      <p:sp>
        <p:nvSpPr>
          <p:cNvPr id="6" name="Slide Number Placeholder 5"/>
          <p:cNvSpPr>
            <a:spLocks noGrp="1"/>
          </p:cNvSpPr>
          <p:nvPr>
            <p:ph type="sldNum" sz="quarter" idx="12"/>
          </p:nvPr>
        </p:nvSpPr>
        <p:spPr/>
        <p:txBody>
          <a:bodyPr/>
          <a:lstStyle>
            <a:lvl1pPr>
              <a:defRPr/>
            </a:lvl1pPr>
          </a:lstStyle>
          <a:p>
            <a:pPr>
              <a:defRPr/>
            </a:pPr>
            <a:fld id="{60B4890B-2663-4107-8A46-A43EA8CB962C}" type="slidenum">
              <a:rPr lang="en-US" altLang="ko-KR"/>
              <a:pPr>
                <a:defRPr/>
              </a:pPr>
              <a:t>‹#›</a:t>
            </a:fld>
            <a:endParaRPr lang="en-US" altLang="ko-KR"/>
          </a:p>
        </p:txBody>
      </p:sp>
    </p:spTree>
    <p:extLst>
      <p:ext uri="{BB962C8B-B14F-4D97-AF65-F5344CB8AC3E}">
        <p14:creationId xmlns:p14="http://schemas.microsoft.com/office/powerpoint/2010/main" val="42014245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F55C1B9-1347-4E8D-830E-E464E7BBD48A}" type="datetime1">
              <a:rPr lang="en-US" altLang="ko-KR"/>
              <a:pPr>
                <a:defRPr/>
              </a:pPr>
              <a:t>10/13/2012</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9452E665-3FD3-4592-86C3-404DB4A49955}" type="slidenum">
              <a:rPr lang="en-US" altLang="ko-KR"/>
              <a:pPr>
                <a:defRPr/>
              </a:pPr>
              <a:t>‹#›</a:t>
            </a:fld>
            <a:endParaRPr lang="en-US" altLang="ko-KR"/>
          </a:p>
        </p:txBody>
      </p:sp>
    </p:spTree>
    <p:extLst>
      <p:ext uri="{BB962C8B-B14F-4D97-AF65-F5344CB8AC3E}">
        <p14:creationId xmlns:p14="http://schemas.microsoft.com/office/powerpoint/2010/main" val="3527561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85C8966-34A9-4E79-95CF-7E42947B3599}" type="datetime1">
              <a:rPr lang="en-US" altLang="ko-KR"/>
              <a:pPr>
                <a:defRPr/>
              </a:pPr>
              <a:t>10/13/2012</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A9C00C63-72DF-4D5D-8B6B-EC9CA55C77B7}" type="slidenum">
              <a:rPr lang="en-US" altLang="ko-KR"/>
              <a:pPr>
                <a:defRPr/>
              </a:pPr>
              <a:t>‹#›</a:t>
            </a:fld>
            <a:endParaRPr lang="en-US" altLang="ko-KR"/>
          </a:p>
        </p:txBody>
      </p:sp>
    </p:spTree>
    <p:extLst>
      <p:ext uri="{BB962C8B-B14F-4D97-AF65-F5344CB8AC3E}">
        <p14:creationId xmlns:p14="http://schemas.microsoft.com/office/powerpoint/2010/main" val="1627753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5138"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6138"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ko-KR" altLang="ko-KR">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8574E32-9784-4D33-9322-0C55A9B1DAE9}"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7443824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D7AF37C-A606-4465-BD89-023779EF0790}" type="datetime1">
              <a:rPr lang="en-US" altLang="ko-KR"/>
              <a:pPr>
                <a:defRPr/>
              </a:pPr>
              <a:t>10/13/2012</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7BA4A0F5-A34B-48D7-86AD-BA8AE0C90633}" type="slidenum">
              <a:rPr lang="en-US" altLang="ko-KR"/>
              <a:pPr>
                <a:defRPr/>
              </a:pPr>
              <a:t>‹#›</a:t>
            </a:fld>
            <a:endParaRPr lang="en-US" altLang="ko-KR"/>
          </a:p>
        </p:txBody>
      </p:sp>
    </p:spTree>
    <p:extLst>
      <p:ext uri="{BB962C8B-B14F-4D97-AF65-F5344CB8AC3E}">
        <p14:creationId xmlns:p14="http://schemas.microsoft.com/office/powerpoint/2010/main" val="30681701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FF5AA3-2AC4-4F96-A4E2-8D2BD07FF83D}" type="datetime1">
              <a:rPr lang="en-US" altLang="ko-KR"/>
              <a:pPr>
                <a:defRPr/>
              </a:pPr>
              <a:t>10/13/2012</a:t>
            </a:fld>
            <a:endParaRPr lang="en-US" altLang="ko-KR"/>
          </a:p>
        </p:txBody>
      </p:sp>
      <p:sp>
        <p:nvSpPr>
          <p:cNvPr id="6" name="Footer Placeholder 4"/>
          <p:cNvSpPr>
            <a:spLocks noGrp="1"/>
          </p:cNvSpPr>
          <p:nvPr>
            <p:ph type="ftr" sz="quarter" idx="11"/>
          </p:nvPr>
        </p:nvSpPr>
        <p:spPr/>
        <p:txBody>
          <a:bodyPr/>
          <a:lstStyle>
            <a:lvl1pPr>
              <a:defRPr/>
            </a:lvl1pPr>
          </a:lstStyle>
          <a:p>
            <a:pPr>
              <a:defRPr/>
            </a:pP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C5C66104-8B5F-4FB0-9070-CDA108074C3B}" type="slidenum">
              <a:rPr lang="en-US" altLang="ko-KR"/>
              <a:pPr>
                <a:defRPr/>
              </a:pPr>
              <a:t>‹#›</a:t>
            </a:fld>
            <a:endParaRPr lang="en-US" altLang="ko-KR"/>
          </a:p>
        </p:txBody>
      </p:sp>
    </p:spTree>
    <p:extLst>
      <p:ext uri="{BB962C8B-B14F-4D97-AF65-F5344CB8AC3E}">
        <p14:creationId xmlns:p14="http://schemas.microsoft.com/office/powerpoint/2010/main" val="2724492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6575555-8A50-4317-95EA-1B02A3284E6E}" type="datetime1">
              <a:rPr lang="en-US" altLang="ko-KR"/>
              <a:pPr>
                <a:defRPr/>
              </a:pPr>
              <a:t>10/13/2012</a:t>
            </a:fld>
            <a:endParaRPr lang="en-US" altLang="ko-KR"/>
          </a:p>
        </p:txBody>
      </p:sp>
      <p:sp>
        <p:nvSpPr>
          <p:cNvPr id="8" name="Footer Placeholder 4"/>
          <p:cNvSpPr>
            <a:spLocks noGrp="1"/>
          </p:cNvSpPr>
          <p:nvPr>
            <p:ph type="ftr" sz="quarter" idx="11"/>
          </p:nvPr>
        </p:nvSpPr>
        <p:spPr/>
        <p:txBody>
          <a:bodyPr/>
          <a:lstStyle>
            <a:lvl1pPr>
              <a:defRPr/>
            </a:lvl1pPr>
          </a:lstStyle>
          <a:p>
            <a:pPr>
              <a:defRPr/>
            </a:pPr>
            <a:endParaRPr lang="ko-KR" altLang="ko-KR"/>
          </a:p>
        </p:txBody>
      </p:sp>
      <p:sp>
        <p:nvSpPr>
          <p:cNvPr id="9" name="Slide Number Placeholder 5"/>
          <p:cNvSpPr>
            <a:spLocks noGrp="1"/>
          </p:cNvSpPr>
          <p:nvPr>
            <p:ph type="sldNum" sz="quarter" idx="12"/>
          </p:nvPr>
        </p:nvSpPr>
        <p:spPr/>
        <p:txBody>
          <a:bodyPr/>
          <a:lstStyle>
            <a:lvl1pPr>
              <a:defRPr/>
            </a:lvl1pPr>
          </a:lstStyle>
          <a:p>
            <a:pPr>
              <a:defRPr/>
            </a:pPr>
            <a:fld id="{5BF31CCB-FA66-4685-9BF8-C943228CE1C5}" type="slidenum">
              <a:rPr lang="en-US" altLang="ko-KR"/>
              <a:pPr>
                <a:defRPr/>
              </a:pPr>
              <a:t>‹#›</a:t>
            </a:fld>
            <a:endParaRPr lang="en-US" altLang="ko-KR"/>
          </a:p>
        </p:txBody>
      </p:sp>
    </p:spTree>
    <p:extLst>
      <p:ext uri="{BB962C8B-B14F-4D97-AF65-F5344CB8AC3E}">
        <p14:creationId xmlns:p14="http://schemas.microsoft.com/office/powerpoint/2010/main" val="36697693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0ECE063-84A1-48A2-9A48-F9EF4B8A1B95}" type="datetime1">
              <a:rPr lang="en-US" altLang="ko-KR"/>
              <a:pPr>
                <a:defRPr/>
              </a:pPr>
              <a:t>10/13/2012</a:t>
            </a:fld>
            <a:endParaRPr lang="en-US" altLang="ko-KR"/>
          </a:p>
        </p:txBody>
      </p:sp>
      <p:sp>
        <p:nvSpPr>
          <p:cNvPr id="4" name="Footer Placeholder 4"/>
          <p:cNvSpPr>
            <a:spLocks noGrp="1"/>
          </p:cNvSpPr>
          <p:nvPr>
            <p:ph type="ftr" sz="quarter" idx="11"/>
          </p:nvPr>
        </p:nvSpPr>
        <p:spPr/>
        <p:txBody>
          <a:bodyPr/>
          <a:lstStyle>
            <a:lvl1pPr>
              <a:defRPr/>
            </a:lvl1pPr>
          </a:lstStyle>
          <a:p>
            <a:pPr>
              <a:defRPr/>
            </a:pPr>
            <a:endParaRPr lang="ko-KR" altLang="ko-KR"/>
          </a:p>
        </p:txBody>
      </p:sp>
      <p:sp>
        <p:nvSpPr>
          <p:cNvPr id="5" name="Slide Number Placeholder 5"/>
          <p:cNvSpPr>
            <a:spLocks noGrp="1"/>
          </p:cNvSpPr>
          <p:nvPr>
            <p:ph type="sldNum" sz="quarter" idx="12"/>
          </p:nvPr>
        </p:nvSpPr>
        <p:spPr/>
        <p:txBody>
          <a:bodyPr/>
          <a:lstStyle>
            <a:lvl1pPr>
              <a:defRPr/>
            </a:lvl1pPr>
          </a:lstStyle>
          <a:p>
            <a:pPr>
              <a:defRPr/>
            </a:pPr>
            <a:fld id="{7ACB2AFE-BF43-4315-AAE5-81D67E484809}" type="slidenum">
              <a:rPr lang="en-US" altLang="ko-KR"/>
              <a:pPr>
                <a:defRPr/>
              </a:pPr>
              <a:t>‹#›</a:t>
            </a:fld>
            <a:endParaRPr lang="en-US" altLang="ko-KR"/>
          </a:p>
        </p:txBody>
      </p:sp>
    </p:spTree>
    <p:extLst>
      <p:ext uri="{BB962C8B-B14F-4D97-AF65-F5344CB8AC3E}">
        <p14:creationId xmlns:p14="http://schemas.microsoft.com/office/powerpoint/2010/main" val="27633013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51BDDB-998A-4608-B23F-E79A8FCD3756}" type="datetime1">
              <a:rPr lang="en-US" altLang="ko-KR"/>
              <a:pPr>
                <a:defRPr/>
              </a:pPr>
              <a:t>10/13/2012</a:t>
            </a:fld>
            <a:endParaRPr lang="en-US" altLang="ko-KR"/>
          </a:p>
        </p:txBody>
      </p:sp>
      <p:sp>
        <p:nvSpPr>
          <p:cNvPr id="3" name="Footer Placeholder 4"/>
          <p:cNvSpPr>
            <a:spLocks noGrp="1"/>
          </p:cNvSpPr>
          <p:nvPr>
            <p:ph type="ftr" sz="quarter" idx="11"/>
          </p:nvPr>
        </p:nvSpPr>
        <p:spPr/>
        <p:txBody>
          <a:bodyPr/>
          <a:lstStyle>
            <a:lvl1pPr>
              <a:defRPr/>
            </a:lvl1pPr>
          </a:lstStyle>
          <a:p>
            <a:pPr>
              <a:defRPr/>
            </a:pPr>
            <a:endParaRPr lang="ko-KR" altLang="ko-KR"/>
          </a:p>
        </p:txBody>
      </p:sp>
      <p:sp>
        <p:nvSpPr>
          <p:cNvPr id="4" name="Slide Number Placeholder 5"/>
          <p:cNvSpPr>
            <a:spLocks noGrp="1"/>
          </p:cNvSpPr>
          <p:nvPr>
            <p:ph type="sldNum" sz="quarter" idx="12"/>
          </p:nvPr>
        </p:nvSpPr>
        <p:spPr/>
        <p:txBody>
          <a:bodyPr/>
          <a:lstStyle>
            <a:lvl1pPr>
              <a:defRPr/>
            </a:lvl1pPr>
          </a:lstStyle>
          <a:p>
            <a:pPr>
              <a:defRPr/>
            </a:pPr>
            <a:fld id="{1B7CEABF-00F2-48D7-A877-B3DDEA980234}" type="slidenum">
              <a:rPr lang="en-US" altLang="ko-KR"/>
              <a:pPr>
                <a:defRPr/>
              </a:pPr>
              <a:t>‹#›</a:t>
            </a:fld>
            <a:endParaRPr lang="en-US" altLang="ko-KR"/>
          </a:p>
        </p:txBody>
      </p:sp>
    </p:spTree>
    <p:extLst>
      <p:ext uri="{BB962C8B-B14F-4D97-AF65-F5344CB8AC3E}">
        <p14:creationId xmlns:p14="http://schemas.microsoft.com/office/powerpoint/2010/main" val="24012155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8CE6A8D-6F14-414C-8393-966B26F9407E}" type="datetime1">
              <a:rPr lang="en-US" altLang="ko-KR"/>
              <a:pPr>
                <a:defRPr/>
              </a:pPr>
              <a:t>10/13/2012</a:t>
            </a:fld>
            <a:endParaRPr lang="en-US" altLang="ko-KR"/>
          </a:p>
        </p:txBody>
      </p:sp>
      <p:sp>
        <p:nvSpPr>
          <p:cNvPr id="6" name="Footer Placeholder 4"/>
          <p:cNvSpPr>
            <a:spLocks noGrp="1"/>
          </p:cNvSpPr>
          <p:nvPr>
            <p:ph type="ftr" sz="quarter" idx="11"/>
          </p:nvPr>
        </p:nvSpPr>
        <p:spPr/>
        <p:txBody>
          <a:bodyPr/>
          <a:lstStyle>
            <a:lvl1pPr>
              <a:defRPr/>
            </a:lvl1pPr>
          </a:lstStyle>
          <a:p>
            <a:pPr>
              <a:defRPr/>
            </a:pP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C245205E-F816-4EE7-8049-1B97092D8BEC}" type="slidenum">
              <a:rPr lang="en-US" altLang="ko-KR"/>
              <a:pPr>
                <a:defRPr/>
              </a:pPr>
              <a:t>‹#›</a:t>
            </a:fld>
            <a:endParaRPr lang="en-US" altLang="ko-KR"/>
          </a:p>
        </p:txBody>
      </p:sp>
    </p:spTree>
    <p:extLst>
      <p:ext uri="{BB962C8B-B14F-4D97-AF65-F5344CB8AC3E}">
        <p14:creationId xmlns:p14="http://schemas.microsoft.com/office/powerpoint/2010/main" val="5605164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2C7D72B-9B9D-453D-B9A0-CD5EB5099E0A}" type="datetime1">
              <a:rPr lang="en-US" altLang="ko-KR"/>
              <a:pPr>
                <a:defRPr/>
              </a:pPr>
              <a:t>10/13/2012</a:t>
            </a:fld>
            <a:endParaRPr lang="en-US" altLang="ko-KR"/>
          </a:p>
        </p:txBody>
      </p:sp>
      <p:sp>
        <p:nvSpPr>
          <p:cNvPr id="6" name="Footer Placeholder 4"/>
          <p:cNvSpPr>
            <a:spLocks noGrp="1"/>
          </p:cNvSpPr>
          <p:nvPr>
            <p:ph type="ftr" sz="quarter" idx="11"/>
          </p:nvPr>
        </p:nvSpPr>
        <p:spPr/>
        <p:txBody>
          <a:bodyPr/>
          <a:lstStyle>
            <a:lvl1pPr>
              <a:defRPr/>
            </a:lvl1pPr>
          </a:lstStyle>
          <a:p>
            <a:pPr>
              <a:defRPr/>
            </a:pP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CA857F4F-59AD-4489-80F8-9F3E1C2B63C1}" type="slidenum">
              <a:rPr lang="en-US" altLang="ko-KR"/>
              <a:pPr>
                <a:defRPr/>
              </a:pPr>
              <a:t>‹#›</a:t>
            </a:fld>
            <a:endParaRPr lang="en-US" altLang="ko-KR"/>
          </a:p>
        </p:txBody>
      </p:sp>
    </p:spTree>
    <p:extLst>
      <p:ext uri="{BB962C8B-B14F-4D97-AF65-F5344CB8AC3E}">
        <p14:creationId xmlns:p14="http://schemas.microsoft.com/office/powerpoint/2010/main" val="33729427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D828910-71CB-429D-8226-EBB7F437BEDC}" type="datetime1">
              <a:rPr lang="en-US" altLang="ko-KR"/>
              <a:pPr>
                <a:defRPr/>
              </a:pPr>
              <a:t>10/13/2012</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73452A7E-1D36-43B0-BE3E-F854A5C199D1}" type="slidenum">
              <a:rPr lang="en-US" altLang="ko-KR"/>
              <a:pPr>
                <a:defRPr/>
              </a:pPr>
              <a:t>‹#›</a:t>
            </a:fld>
            <a:endParaRPr lang="en-US" altLang="ko-KR"/>
          </a:p>
        </p:txBody>
      </p:sp>
    </p:spTree>
    <p:extLst>
      <p:ext uri="{BB962C8B-B14F-4D97-AF65-F5344CB8AC3E}">
        <p14:creationId xmlns:p14="http://schemas.microsoft.com/office/powerpoint/2010/main" val="26500477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D7DB3D2-5451-4EB8-AD45-7C08D807FC6C}" type="datetime1">
              <a:rPr lang="en-US" altLang="ko-KR"/>
              <a:pPr>
                <a:defRPr/>
              </a:pPr>
              <a:t>10/13/2012</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4C0863FA-8365-48EC-ADB6-A493E399BED2}" type="slidenum">
              <a:rPr lang="en-US" altLang="ko-KR"/>
              <a:pPr>
                <a:defRPr/>
              </a:pPr>
              <a:t>‹#›</a:t>
            </a:fld>
            <a:endParaRPr lang="en-US" altLang="ko-KR"/>
          </a:p>
        </p:txBody>
      </p:sp>
    </p:spTree>
    <p:extLst>
      <p:ext uri="{BB962C8B-B14F-4D97-AF65-F5344CB8AC3E}">
        <p14:creationId xmlns:p14="http://schemas.microsoft.com/office/powerpoint/2010/main" val="21822167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CA4065-60DB-F940-AAEB-A23669CF2B16}" type="datetimeFigureOut">
              <a:rPr lang="en-US" smtClean="0">
                <a:solidFill>
                  <a:prstClr val="black">
                    <a:tint val="75000"/>
                  </a:prstClr>
                </a:solidFill>
              </a:rPr>
              <a:pPr/>
              <a:t>10/13/2012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14438-CBEC-D14B-AD53-BDEA5880C3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3894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lstStyle>
            <a:lvl1pPr>
              <a:defRPr sz="2800"/>
            </a:lvl1pPr>
          </a:lstStyle>
          <a:p>
            <a:r>
              <a:rPr lang="en-US" dirty="0" smtClean="0"/>
              <a:t>Click to edit Master title style</a:t>
            </a:r>
            <a:endParaRPr lang="en-US" dirty="0"/>
          </a:p>
        </p:txBody>
      </p:sp>
      <p:sp>
        <p:nvSpPr>
          <p:cNvPr id="3" name="Text Placeholder 2"/>
          <p:cNvSpPr>
            <a:spLocks noGrp="1"/>
          </p:cNvSpPr>
          <p:nvPr>
            <p:ph type="body" idx="1"/>
          </p:nvPr>
        </p:nvSpPr>
        <p:spPr>
          <a:xfrm>
            <a:off x="467544" y="1196752"/>
            <a:ext cx="4040188" cy="639762"/>
          </a:xfrm>
        </p:spPr>
        <p:txBody>
          <a:bodyPr anchor="b"/>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844824"/>
            <a:ext cx="4040188" cy="4281339"/>
          </a:xfrm>
        </p:spPr>
        <p:txBody>
          <a:bodyPr/>
          <a:lstStyle>
            <a:lvl1pPr>
              <a:defRPr sz="1400">
                <a:solidFill>
                  <a:schemeClr val="tx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4008" y="1196752"/>
            <a:ext cx="4041775" cy="639762"/>
          </a:xfrm>
        </p:spPr>
        <p:txBody>
          <a:bodyPr anchor="b"/>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844824"/>
            <a:ext cx="4041775" cy="4281339"/>
          </a:xfrm>
        </p:spPr>
        <p:txBody>
          <a:bodyPr/>
          <a:lstStyle>
            <a:lvl1pPr>
              <a:defRPr sz="1400">
                <a:solidFill>
                  <a:schemeClr val="tx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4"/>
          <p:cNvSpPr>
            <a:spLocks noGrp="1" noChangeArrowheads="1"/>
          </p:cNvSpPr>
          <p:nvPr>
            <p:ph type="dt" sz="half" idx="10"/>
          </p:nvPr>
        </p:nvSpPr>
        <p:spPr>
          <a:ln/>
        </p:spPr>
        <p:txBody>
          <a:bodyPr/>
          <a:lstStyle>
            <a:lvl1pPr>
              <a:defRPr/>
            </a:lvl1pPr>
          </a:lstStyle>
          <a:p>
            <a:pPr>
              <a:defRPr/>
            </a:pPr>
            <a:endParaRPr lang="ko-KR" altLang="ko-KR">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5D879C83-4961-4225-80DE-3C00BC173A2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78843960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CA4065-60DB-F940-AAEB-A23669CF2B16}" type="datetimeFigureOut">
              <a:rPr lang="en-US" smtClean="0">
                <a:solidFill>
                  <a:prstClr val="black">
                    <a:tint val="75000"/>
                  </a:prstClr>
                </a:solidFill>
              </a:rPr>
              <a:pPr/>
              <a:t>10/13/2012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14438-CBEC-D14B-AD53-BDEA5880C3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1608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CA4065-60DB-F940-AAEB-A23669CF2B16}" type="datetimeFigureOut">
              <a:rPr lang="en-US" smtClean="0">
                <a:solidFill>
                  <a:prstClr val="black">
                    <a:tint val="75000"/>
                  </a:prstClr>
                </a:solidFill>
              </a:rPr>
              <a:pPr/>
              <a:t>10/13/2012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14438-CBEC-D14B-AD53-BDEA5880C3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400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CA4065-60DB-F940-AAEB-A23669CF2B16}" type="datetimeFigureOut">
              <a:rPr lang="en-US" smtClean="0">
                <a:solidFill>
                  <a:prstClr val="black">
                    <a:tint val="75000"/>
                  </a:prstClr>
                </a:solidFill>
              </a:rPr>
              <a:pPr/>
              <a:t>10/13/2012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14438-CBEC-D14B-AD53-BDEA5880C3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5521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CA4065-60DB-F940-AAEB-A23669CF2B16}" type="datetimeFigureOut">
              <a:rPr lang="en-US" smtClean="0">
                <a:solidFill>
                  <a:prstClr val="black">
                    <a:tint val="75000"/>
                  </a:prstClr>
                </a:solidFill>
              </a:rPr>
              <a:pPr/>
              <a:t>10/13/2012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E14438-CBEC-D14B-AD53-BDEA5880C3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309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CA4065-60DB-F940-AAEB-A23669CF2B16}" type="datetimeFigureOut">
              <a:rPr lang="en-US" smtClean="0">
                <a:solidFill>
                  <a:prstClr val="black">
                    <a:tint val="75000"/>
                  </a:prstClr>
                </a:solidFill>
              </a:rPr>
              <a:pPr/>
              <a:t>10/13/2012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14438-CBEC-D14B-AD53-BDEA5880C3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4717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CA4065-60DB-F940-AAEB-A23669CF2B16}" type="datetimeFigureOut">
              <a:rPr lang="en-US" smtClean="0">
                <a:solidFill>
                  <a:prstClr val="black">
                    <a:tint val="75000"/>
                  </a:prstClr>
                </a:solidFill>
              </a:rPr>
              <a:pPr/>
              <a:t>10/13/2012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E14438-CBEC-D14B-AD53-BDEA5880C3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2283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CA4065-60DB-F940-AAEB-A23669CF2B16}" type="datetimeFigureOut">
              <a:rPr lang="en-US" smtClean="0">
                <a:solidFill>
                  <a:prstClr val="black">
                    <a:tint val="75000"/>
                  </a:prstClr>
                </a:solidFill>
              </a:rPr>
              <a:pPr/>
              <a:t>10/13/2012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14438-CBEC-D14B-AD53-BDEA5880C3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5498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CA4065-60DB-F940-AAEB-A23669CF2B16}" type="datetimeFigureOut">
              <a:rPr lang="en-US" smtClean="0">
                <a:solidFill>
                  <a:prstClr val="black">
                    <a:tint val="75000"/>
                  </a:prstClr>
                </a:solidFill>
              </a:rPr>
              <a:pPr/>
              <a:t>10/13/2012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14438-CBEC-D14B-AD53-BDEA5880C3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59054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CA4065-60DB-F940-AAEB-A23669CF2B16}" type="datetimeFigureOut">
              <a:rPr lang="en-US" smtClean="0">
                <a:solidFill>
                  <a:prstClr val="black">
                    <a:tint val="75000"/>
                  </a:prstClr>
                </a:solidFill>
              </a:rPr>
              <a:pPr/>
              <a:t>10/13/2012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14438-CBEC-D14B-AD53-BDEA5880C3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9682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CA4065-60DB-F940-AAEB-A23669CF2B16}" type="datetimeFigureOut">
              <a:rPr lang="en-US" smtClean="0">
                <a:solidFill>
                  <a:prstClr val="black">
                    <a:tint val="75000"/>
                  </a:prstClr>
                </a:solidFill>
              </a:rPr>
              <a:pPr/>
              <a:t>10/13/2012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14438-CBEC-D14B-AD53-BDEA5880C3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6239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ko-KR" altLang="ko-KR">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FE7F251-1C58-4F2E-8C1B-CDF7E1FF16DF}"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6055315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n-GB"/>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GB"/>
          </a:p>
        </p:txBody>
      </p:sp>
      <p:sp>
        <p:nvSpPr>
          <p:cNvPr id="4" name="Marcador de fecha 3"/>
          <p:cNvSpPr>
            <a:spLocks noGrp="1"/>
          </p:cNvSpPr>
          <p:nvPr>
            <p:ph type="dt" sz="half" idx="10"/>
          </p:nvPr>
        </p:nvSpPr>
        <p:spPr/>
        <p:txBody>
          <a:bodyPr/>
          <a:lstStyle>
            <a:lvl1pPr>
              <a:defRPr/>
            </a:lvl1pPr>
          </a:lstStyle>
          <a:p>
            <a:pPr>
              <a:defRPr/>
            </a:pPr>
            <a:fld id="{864D5D30-98BA-444D-903F-410415D114D5}" type="datetimeFigureOut">
              <a:rPr lang="es-ES_tradnl">
                <a:solidFill>
                  <a:prstClr val="black">
                    <a:tint val="75000"/>
                  </a:prstClr>
                </a:solidFill>
              </a:rPr>
              <a:pPr>
                <a:defRPr/>
              </a:pPr>
              <a:t>13/10/2012</a:t>
            </a:fld>
            <a:endParaRPr lang="en-GB">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E14A09F9-5949-45C1-9E78-DD4C3FFF9A77}"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148832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GB"/>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GB"/>
          </a:p>
        </p:txBody>
      </p:sp>
      <p:sp>
        <p:nvSpPr>
          <p:cNvPr id="4" name="Marcador de fecha 3"/>
          <p:cNvSpPr>
            <a:spLocks noGrp="1"/>
          </p:cNvSpPr>
          <p:nvPr>
            <p:ph type="dt" sz="half" idx="10"/>
          </p:nvPr>
        </p:nvSpPr>
        <p:spPr/>
        <p:txBody>
          <a:bodyPr/>
          <a:lstStyle>
            <a:lvl1pPr>
              <a:defRPr/>
            </a:lvl1pPr>
          </a:lstStyle>
          <a:p>
            <a:pPr>
              <a:defRPr/>
            </a:pPr>
            <a:fld id="{79DF5C95-AFA4-4017-B916-46C5D9D0E03E}" type="datetimeFigureOut">
              <a:rPr lang="es-ES_tradnl">
                <a:solidFill>
                  <a:prstClr val="black">
                    <a:tint val="75000"/>
                  </a:prstClr>
                </a:solidFill>
              </a:rPr>
              <a:pPr>
                <a:defRPr/>
              </a:pPr>
              <a:t>13/10/2012</a:t>
            </a:fld>
            <a:endParaRPr lang="en-GB">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57E4D9F0-BEA6-471C-9183-C01AE5D6FD6F}"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6132492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n-GB"/>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72B35B27-65D2-44DA-8464-7F9AA55B02C4}" type="datetimeFigureOut">
              <a:rPr lang="es-ES_tradnl">
                <a:solidFill>
                  <a:prstClr val="black">
                    <a:tint val="75000"/>
                  </a:prstClr>
                </a:solidFill>
              </a:rPr>
              <a:pPr>
                <a:defRPr/>
              </a:pPr>
              <a:t>13/10/2012</a:t>
            </a:fld>
            <a:endParaRPr lang="en-GB">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A719BE7E-0CC2-4312-995B-5F1DD0ED826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142879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GB"/>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GB"/>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GB"/>
          </a:p>
        </p:txBody>
      </p:sp>
      <p:sp>
        <p:nvSpPr>
          <p:cNvPr id="5" name="Marcador de fecha 3"/>
          <p:cNvSpPr>
            <a:spLocks noGrp="1"/>
          </p:cNvSpPr>
          <p:nvPr>
            <p:ph type="dt" sz="half" idx="10"/>
          </p:nvPr>
        </p:nvSpPr>
        <p:spPr/>
        <p:txBody>
          <a:bodyPr/>
          <a:lstStyle>
            <a:lvl1pPr>
              <a:defRPr/>
            </a:lvl1pPr>
          </a:lstStyle>
          <a:p>
            <a:pPr>
              <a:defRPr/>
            </a:pPr>
            <a:fld id="{1374E2A8-957B-4A0A-BD6F-4E7BC8C1A112}" type="datetimeFigureOut">
              <a:rPr lang="es-ES_tradnl">
                <a:solidFill>
                  <a:prstClr val="black">
                    <a:tint val="75000"/>
                  </a:prstClr>
                </a:solidFill>
              </a:rPr>
              <a:pPr>
                <a:defRPr/>
              </a:pPr>
              <a:t>13/10/2012</a:t>
            </a:fld>
            <a:endParaRPr lang="en-GB">
              <a:solidFill>
                <a:prstClr val="black">
                  <a:tint val="75000"/>
                </a:prstClr>
              </a:solidFill>
            </a:endParaRPr>
          </a:p>
        </p:txBody>
      </p:sp>
      <p:sp>
        <p:nvSpPr>
          <p:cNvPr id="6" name="Marcador de pie de página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AF784792-3048-4448-9D54-F3D0D230296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9811613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n-GB"/>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GB"/>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GB"/>
          </a:p>
        </p:txBody>
      </p:sp>
      <p:sp>
        <p:nvSpPr>
          <p:cNvPr id="7" name="Marcador de fecha 3"/>
          <p:cNvSpPr>
            <a:spLocks noGrp="1"/>
          </p:cNvSpPr>
          <p:nvPr>
            <p:ph type="dt" sz="half" idx="10"/>
          </p:nvPr>
        </p:nvSpPr>
        <p:spPr/>
        <p:txBody>
          <a:bodyPr/>
          <a:lstStyle>
            <a:lvl1pPr>
              <a:defRPr/>
            </a:lvl1pPr>
          </a:lstStyle>
          <a:p>
            <a:pPr>
              <a:defRPr/>
            </a:pPr>
            <a:fld id="{5AC37E13-5DC0-412D-87F3-64ABEDE2B610}" type="datetimeFigureOut">
              <a:rPr lang="es-ES_tradnl">
                <a:solidFill>
                  <a:prstClr val="black">
                    <a:tint val="75000"/>
                  </a:prstClr>
                </a:solidFill>
              </a:rPr>
              <a:pPr>
                <a:defRPr/>
              </a:pPr>
              <a:t>13/10/2012</a:t>
            </a:fld>
            <a:endParaRPr lang="en-GB">
              <a:solidFill>
                <a:prstClr val="black">
                  <a:tint val="75000"/>
                </a:prstClr>
              </a:solidFill>
            </a:endParaRPr>
          </a:p>
        </p:txBody>
      </p:sp>
      <p:sp>
        <p:nvSpPr>
          <p:cNvPr id="8" name="Marcador de pie de página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Marcador de número de diapositiva 5"/>
          <p:cNvSpPr>
            <a:spLocks noGrp="1"/>
          </p:cNvSpPr>
          <p:nvPr>
            <p:ph type="sldNum" sz="quarter" idx="12"/>
          </p:nvPr>
        </p:nvSpPr>
        <p:spPr/>
        <p:txBody>
          <a:bodyPr/>
          <a:lstStyle>
            <a:lvl1pPr>
              <a:defRPr/>
            </a:lvl1pPr>
          </a:lstStyle>
          <a:p>
            <a:pPr>
              <a:defRPr/>
            </a:pPr>
            <a:fld id="{35FE2B09-B0AD-49A2-81CF-7262853E7D72}"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514072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GB"/>
          </a:p>
        </p:txBody>
      </p:sp>
      <p:sp>
        <p:nvSpPr>
          <p:cNvPr id="3" name="Marcador de fecha 3"/>
          <p:cNvSpPr>
            <a:spLocks noGrp="1"/>
          </p:cNvSpPr>
          <p:nvPr>
            <p:ph type="dt" sz="half" idx="10"/>
          </p:nvPr>
        </p:nvSpPr>
        <p:spPr/>
        <p:txBody>
          <a:bodyPr/>
          <a:lstStyle>
            <a:lvl1pPr>
              <a:defRPr/>
            </a:lvl1pPr>
          </a:lstStyle>
          <a:p>
            <a:pPr>
              <a:defRPr/>
            </a:pPr>
            <a:fld id="{0D35ABBE-0C11-4584-9B8A-3EB1A50A296C}" type="datetimeFigureOut">
              <a:rPr lang="es-ES_tradnl">
                <a:solidFill>
                  <a:prstClr val="black">
                    <a:tint val="75000"/>
                  </a:prstClr>
                </a:solidFill>
              </a:rPr>
              <a:pPr>
                <a:defRPr/>
              </a:pPr>
              <a:t>13/10/2012</a:t>
            </a:fld>
            <a:endParaRPr lang="en-GB">
              <a:solidFill>
                <a:prstClr val="black">
                  <a:tint val="75000"/>
                </a:prstClr>
              </a:solidFill>
            </a:endParaRPr>
          </a:p>
        </p:txBody>
      </p:sp>
      <p:sp>
        <p:nvSpPr>
          <p:cNvPr id="4" name="Marcador de pie de página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Marcador de número de diapositiva 5"/>
          <p:cNvSpPr>
            <a:spLocks noGrp="1"/>
          </p:cNvSpPr>
          <p:nvPr>
            <p:ph type="sldNum" sz="quarter" idx="12"/>
          </p:nvPr>
        </p:nvSpPr>
        <p:spPr/>
        <p:txBody>
          <a:bodyPr/>
          <a:lstStyle>
            <a:lvl1pPr>
              <a:defRPr/>
            </a:lvl1pPr>
          </a:lstStyle>
          <a:p>
            <a:pPr>
              <a:defRPr/>
            </a:pPr>
            <a:fld id="{580AF154-2BA5-410D-B45D-6C06E29B918C}"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5030867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FBA5E02A-1D2E-4735-AD6D-22862EBCFD9A}" type="datetimeFigureOut">
              <a:rPr lang="es-ES_tradnl">
                <a:solidFill>
                  <a:prstClr val="black">
                    <a:tint val="75000"/>
                  </a:prstClr>
                </a:solidFill>
              </a:rPr>
              <a:pPr>
                <a:defRPr/>
              </a:pPr>
              <a:t>13/10/2012</a:t>
            </a:fld>
            <a:endParaRPr lang="en-GB">
              <a:solidFill>
                <a:prstClr val="black">
                  <a:tint val="75000"/>
                </a:prstClr>
              </a:solidFill>
            </a:endParaRPr>
          </a:p>
        </p:txBody>
      </p:sp>
      <p:sp>
        <p:nvSpPr>
          <p:cNvPr id="3" name="Marcador de pie de página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Marcador de número de diapositiva 5"/>
          <p:cNvSpPr>
            <a:spLocks noGrp="1"/>
          </p:cNvSpPr>
          <p:nvPr>
            <p:ph type="sldNum" sz="quarter" idx="12"/>
          </p:nvPr>
        </p:nvSpPr>
        <p:spPr/>
        <p:txBody>
          <a:bodyPr/>
          <a:lstStyle>
            <a:lvl1pPr>
              <a:defRPr/>
            </a:lvl1pPr>
          </a:lstStyle>
          <a:p>
            <a:pPr>
              <a:defRPr/>
            </a:pPr>
            <a:fld id="{CC2C2D9C-880C-4291-820F-F996B7AE501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86103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n-GB"/>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GB"/>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B57066E2-DD60-4B70-9E8C-9EAAC5BD97ED}" type="datetimeFigureOut">
              <a:rPr lang="es-ES_tradnl">
                <a:solidFill>
                  <a:prstClr val="black">
                    <a:tint val="75000"/>
                  </a:prstClr>
                </a:solidFill>
              </a:rPr>
              <a:pPr>
                <a:defRPr/>
              </a:pPr>
              <a:t>13/10/2012</a:t>
            </a:fld>
            <a:endParaRPr lang="en-GB">
              <a:solidFill>
                <a:prstClr val="black">
                  <a:tint val="75000"/>
                </a:prstClr>
              </a:solidFill>
            </a:endParaRPr>
          </a:p>
        </p:txBody>
      </p:sp>
      <p:sp>
        <p:nvSpPr>
          <p:cNvPr id="6" name="Marcador de pie de página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8947517F-3D71-4006-AC6B-141C21F43A6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468286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n-GB"/>
          </a:p>
        </p:txBody>
      </p:sp>
      <p:sp>
        <p:nvSpPr>
          <p:cNvPr id="3" name="Marcador de posición de imagen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3FB4EB6B-9A8D-4EB4-9552-495880EAC6AF}" type="datetimeFigureOut">
              <a:rPr lang="es-ES_tradnl">
                <a:solidFill>
                  <a:prstClr val="black">
                    <a:tint val="75000"/>
                  </a:prstClr>
                </a:solidFill>
              </a:rPr>
              <a:pPr>
                <a:defRPr/>
              </a:pPr>
              <a:t>13/10/2012</a:t>
            </a:fld>
            <a:endParaRPr lang="en-GB">
              <a:solidFill>
                <a:prstClr val="black">
                  <a:tint val="75000"/>
                </a:prstClr>
              </a:solidFill>
            </a:endParaRPr>
          </a:p>
        </p:txBody>
      </p:sp>
      <p:sp>
        <p:nvSpPr>
          <p:cNvPr id="6" name="Marcador de pie de página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A2054738-57B7-4877-BA9B-E9302B7D8DDF}"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354306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GB"/>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GB"/>
          </a:p>
        </p:txBody>
      </p:sp>
      <p:sp>
        <p:nvSpPr>
          <p:cNvPr id="4" name="Marcador de fecha 3"/>
          <p:cNvSpPr>
            <a:spLocks noGrp="1"/>
          </p:cNvSpPr>
          <p:nvPr>
            <p:ph type="dt" sz="half" idx="10"/>
          </p:nvPr>
        </p:nvSpPr>
        <p:spPr/>
        <p:txBody>
          <a:bodyPr/>
          <a:lstStyle>
            <a:lvl1pPr>
              <a:defRPr/>
            </a:lvl1pPr>
          </a:lstStyle>
          <a:p>
            <a:pPr>
              <a:defRPr/>
            </a:pPr>
            <a:fld id="{7D76612B-E01A-4771-A3BD-01AC8E59E951}" type="datetimeFigureOut">
              <a:rPr lang="es-ES_tradnl">
                <a:solidFill>
                  <a:prstClr val="black">
                    <a:tint val="75000"/>
                  </a:prstClr>
                </a:solidFill>
              </a:rPr>
              <a:pPr>
                <a:defRPr/>
              </a:pPr>
              <a:t>13/10/2012</a:t>
            </a:fld>
            <a:endParaRPr lang="en-GB">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83712AF5-E2FE-430D-92A1-13E59AB964B2}"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53747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ko-KR" altLang="ko-KR">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B781B881-AC41-41EA-A150-D90BC26BE0A6}"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053185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n-GB"/>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GB"/>
          </a:p>
        </p:txBody>
      </p:sp>
      <p:sp>
        <p:nvSpPr>
          <p:cNvPr id="4" name="Marcador de fecha 3"/>
          <p:cNvSpPr>
            <a:spLocks noGrp="1"/>
          </p:cNvSpPr>
          <p:nvPr>
            <p:ph type="dt" sz="half" idx="10"/>
          </p:nvPr>
        </p:nvSpPr>
        <p:spPr/>
        <p:txBody>
          <a:bodyPr/>
          <a:lstStyle>
            <a:lvl1pPr>
              <a:defRPr/>
            </a:lvl1pPr>
          </a:lstStyle>
          <a:p>
            <a:pPr>
              <a:defRPr/>
            </a:pPr>
            <a:fld id="{5202781A-A71F-4036-8BC5-BF2D913ED4D2}" type="datetimeFigureOut">
              <a:rPr lang="es-ES_tradnl">
                <a:solidFill>
                  <a:prstClr val="black">
                    <a:tint val="75000"/>
                  </a:prstClr>
                </a:solidFill>
              </a:rPr>
              <a:pPr>
                <a:defRPr/>
              </a:pPr>
              <a:t>13/10/2012</a:t>
            </a:fld>
            <a:endParaRPr lang="en-GB">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0093413B-232F-4DD2-91EC-47EE9C8DF42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834588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AD84482-983A-644C-929F-39EB00FD5734}" type="datetimeFigureOut">
              <a:rPr lang="ja-JP" altLang="en-US" smtClean="0">
                <a:solidFill>
                  <a:prstClr val="black">
                    <a:tint val="75000"/>
                  </a:prstClr>
                </a:solidFill>
              </a:rPr>
              <a:pPr/>
              <a:t>2012/10/13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1A05E06-B41A-0049-B14E-A977E33A9D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658674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AD84482-983A-644C-929F-39EB00FD5734}" type="datetimeFigureOut">
              <a:rPr lang="ja-JP" altLang="en-US" smtClean="0">
                <a:solidFill>
                  <a:prstClr val="black">
                    <a:tint val="75000"/>
                  </a:prstClr>
                </a:solidFill>
              </a:rPr>
              <a:pPr/>
              <a:t>2012/10/13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1A05E06-B41A-0049-B14E-A977E33A9D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300182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AD84482-983A-644C-929F-39EB00FD5734}" type="datetimeFigureOut">
              <a:rPr lang="ja-JP" altLang="en-US" smtClean="0">
                <a:solidFill>
                  <a:prstClr val="black">
                    <a:tint val="75000"/>
                  </a:prstClr>
                </a:solidFill>
              </a:rPr>
              <a:pPr/>
              <a:t>2012/10/13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1A05E06-B41A-0049-B14E-A977E33A9D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632797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2"/>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29200" y="1600202"/>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AD84482-983A-644C-929F-39EB00FD5734}" type="datetimeFigureOut">
              <a:rPr lang="ja-JP" altLang="en-US" smtClean="0">
                <a:solidFill>
                  <a:prstClr val="black">
                    <a:tint val="75000"/>
                  </a:prstClr>
                </a:solidFill>
              </a:rPr>
              <a:pPr/>
              <a:t>2012/10/13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1A05E06-B41A-0049-B14E-A977E33A9D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252951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AD84482-983A-644C-929F-39EB00FD5734}" type="datetimeFigureOut">
              <a:rPr lang="ja-JP" altLang="en-US" smtClean="0">
                <a:solidFill>
                  <a:prstClr val="black">
                    <a:tint val="75000"/>
                  </a:prstClr>
                </a:solidFill>
              </a:rPr>
              <a:pPr/>
              <a:t>2012/10/13</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F1A05E06-B41A-0049-B14E-A977E33A9D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479487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AD84482-983A-644C-929F-39EB00FD5734}" type="datetimeFigureOut">
              <a:rPr lang="ja-JP" altLang="en-US" smtClean="0">
                <a:solidFill>
                  <a:prstClr val="black">
                    <a:tint val="75000"/>
                  </a:prstClr>
                </a:solidFill>
              </a:rPr>
              <a:pPr/>
              <a:t>2012/10/13</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F1A05E06-B41A-0049-B14E-A977E33A9D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533145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AD84482-983A-644C-929F-39EB00FD5734}" type="datetimeFigureOut">
              <a:rPr lang="ja-JP" altLang="en-US" smtClean="0">
                <a:solidFill>
                  <a:prstClr val="black">
                    <a:tint val="75000"/>
                  </a:prstClr>
                </a:solidFill>
              </a:rPr>
              <a:pPr/>
              <a:t>2012/10/13</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F1A05E06-B41A-0049-B14E-A977E33A9D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59874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AD84482-983A-644C-929F-39EB00FD5734}" type="datetimeFigureOut">
              <a:rPr lang="ja-JP" altLang="en-US" smtClean="0">
                <a:solidFill>
                  <a:prstClr val="black">
                    <a:tint val="75000"/>
                  </a:prstClr>
                </a:solidFill>
              </a:rPr>
              <a:pPr/>
              <a:t>2012/10/13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1A05E06-B41A-0049-B14E-A977E33A9D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103314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AD84482-983A-644C-929F-39EB00FD5734}" type="datetimeFigureOut">
              <a:rPr lang="ja-JP" altLang="en-US" smtClean="0">
                <a:solidFill>
                  <a:prstClr val="black">
                    <a:tint val="75000"/>
                  </a:prstClr>
                </a:solidFill>
              </a:rPr>
              <a:pPr/>
              <a:t>2012/10/13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1A05E06-B41A-0049-B14E-A977E33A9D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67350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ko-KR" altLang="ko-KR">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6C14C78-F7DB-49A1-95AF-432DD4953DD1}"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5127526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AD84482-983A-644C-929F-39EB00FD5734}" type="datetimeFigureOut">
              <a:rPr lang="ja-JP" altLang="en-US" smtClean="0">
                <a:solidFill>
                  <a:prstClr val="black">
                    <a:tint val="75000"/>
                  </a:prstClr>
                </a:solidFill>
              </a:rPr>
              <a:pPr/>
              <a:t>2012/10/13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1A05E06-B41A-0049-B14E-A977E33A9D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309940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0"/>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1" y="274640"/>
            <a:ext cx="65341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AD84482-983A-644C-929F-39EB00FD5734}" type="datetimeFigureOut">
              <a:rPr lang="ja-JP" altLang="en-US" smtClean="0">
                <a:solidFill>
                  <a:prstClr val="black">
                    <a:tint val="75000"/>
                  </a:prstClr>
                </a:solidFill>
              </a:rPr>
              <a:pPr/>
              <a:t>2012/10/13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1A05E06-B41A-0049-B14E-A977E33A9D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045348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440" y="2130275"/>
            <a:ext cx="7773120" cy="1469571"/>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2321" y="3885595"/>
            <a:ext cx="6400800" cy="1753810"/>
          </a:xfrm>
        </p:spPr>
        <p:txBody>
          <a:bodyPr/>
          <a:lstStyle>
            <a:lvl1pPr marL="0" indent="0" algn="ctr">
              <a:buNone/>
              <a:defRPr/>
            </a:lvl1pPr>
            <a:lvl2pPr marL="423321" indent="0" algn="ctr">
              <a:buNone/>
              <a:defRPr/>
            </a:lvl2pPr>
            <a:lvl3pPr marL="846643" indent="0" algn="ctr">
              <a:buNone/>
              <a:defRPr/>
            </a:lvl3pPr>
            <a:lvl4pPr marL="1269964" indent="0" algn="ctr">
              <a:buNone/>
              <a:defRPr/>
            </a:lvl4pPr>
            <a:lvl5pPr marL="1693286" indent="0" algn="ctr">
              <a:buNone/>
              <a:defRPr/>
            </a:lvl5pPr>
            <a:lvl6pPr marL="2116607" indent="0" algn="ctr">
              <a:buNone/>
              <a:defRPr/>
            </a:lvl6pPr>
            <a:lvl7pPr marL="2539929" indent="0" algn="ctr">
              <a:buNone/>
              <a:defRPr/>
            </a:lvl7pPr>
            <a:lvl8pPr marL="2963250" indent="0" algn="ctr">
              <a:buNone/>
              <a:defRPr/>
            </a:lvl8pPr>
            <a:lvl9pPr marL="3386572" indent="0" algn="ctr">
              <a:buNone/>
              <a:defRPr/>
            </a:lvl9pPr>
          </a:lstStyle>
          <a:p>
            <a:r>
              <a:rPr lang="ko-KR" altLang="en-US" smtClean="0"/>
              <a:t>마스터 부제목 스타일 편집</a:t>
            </a:r>
            <a:endParaRPr lang="ko-KR" altLang="en-US"/>
          </a:p>
        </p:txBody>
      </p:sp>
    </p:spTree>
    <p:extLst>
      <p:ext uri="{BB962C8B-B14F-4D97-AF65-F5344CB8AC3E}">
        <p14:creationId xmlns:p14="http://schemas.microsoft.com/office/powerpoint/2010/main" val="21088106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10305002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880" y="4407203"/>
            <a:ext cx="7771680" cy="1362226"/>
          </a:xfrm>
        </p:spPr>
        <p:txBody>
          <a:bodyPr anchor="t"/>
          <a:lstStyle>
            <a:lvl1pPr algn="l">
              <a:defRPr sz="37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880" y="2907393"/>
            <a:ext cx="7771680" cy="1499810"/>
          </a:xfrm>
        </p:spPr>
        <p:txBody>
          <a:bodyPr anchor="b"/>
          <a:lstStyle>
            <a:lvl1pPr marL="0" indent="0">
              <a:buNone/>
              <a:defRPr sz="1900"/>
            </a:lvl1pPr>
            <a:lvl2pPr marL="423321" indent="0">
              <a:buNone/>
              <a:defRPr sz="1700"/>
            </a:lvl2pPr>
            <a:lvl3pPr marL="846643" indent="0">
              <a:buNone/>
              <a:defRPr sz="1500"/>
            </a:lvl3pPr>
            <a:lvl4pPr marL="1269964" indent="0">
              <a:buNone/>
              <a:defRPr sz="1300"/>
            </a:lvl4pPr>
            <a:lvl5pPr marL="1693286" indent="0">
              <a:buNone/>
              <a:defRPr sz="1300"/>
            </a:lvl5pPr>
            <a:lvl6pPr marL="2116607" indent="0">
              <a:buNone/>
              <a:defRPr sz="1300"/>
            </a:lvl6pPr>
            <a:lvl7pPr marL="2539929" indent="0">
              <a:buNone/>
              <a:defRPr sz="1300"/>
            </a:lvl7pPr>
            <a:lvl8pPr marL="2963250" indent="0">
              <a:buNone/>
              <a:defRPr sz="1300"/>
            </a:lvl8pPr>
            <a:lvl9pPr marL="3386572" indent="0">
              <a:buNone/>
              <a:defRPr sz="1300"/>
            </a:lvl9pPr>
          </a:lstStyle>
          <a:p>
            <a:pPr lvl="0"/>
            <a:r>
              <a:rPr lang="ko-KR" altLang="en-US" smtClean="0"/>
              <a:t>마스터 텍스트 스타일을 편집합니다</a:t>
            </a:r>
          </a:p>
        </p:txBody>
      </p:sp>
    </p:spTree>
    <p:extLst>
      <p:ext uri="{BB962C8B-B14F-4D97-AF65-F5344CB8AC3E}">
        <p14:creationId xmlns:p14="http://schemas.microsoft.com/office/powerpoint/2010/main" val="28744206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920" y="1557262"/>
            <a:ext cx="4044960" cy="4526643"/>
          </a:xfrm>
        </p:spPr>
        <p:txBody>
          <a:bodyPr/>
          <a:lstStyle>
            <a:lvl1pPr>
              <a:defRPr sz="26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1121" y="1557262"/>
            <a:ext cx="4046400" cy="4526643"/>
          </a:xfrm>
        </p:spPr>
        <p:txBody>
          <a:bodyPr/>
          <a:lstStyle>
            <a:lvl1pPr>
              <a:defRPr sz="26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24131560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921" y="275167"/>
            <a:ext cx="82296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920" y="1534584"/>
            <a:ext cx="4039200" cy="641048"/>
          </a:xfrm>
        </p:spPr>
        <p:txBody>
          <a:bodyPr anchor="b"/>
          <a:lstStyle>
            <a:lvl1pPr marL="0" indent="0">
              <a:buNone/>
              <a:defRPr sz="2200" b="1"/>
            </a:lvl1pPr>
            <a:lvl2pPr marL="423321" indent="0">
              <a:buNone/>
              <a:defRPr sz="1900" b="1"/>
            </a:lvl2pPr>
            <a:lvl3pPr marL="846643" indent="0">
              <a:buNone/>
              <a:defRPr sz="1700" b="1"/>
            </a:lvl3pPr>
            <a:lvl4pPr marL="1269964" indent="0">
              <a:buNone/>
              <a:defRPr sz="1500" b="1"/>
            </a:lvl4pPr>
            <a:lvl5pPr marL="1693286" indent="0">
              <a:buNone/>
              <a:defRPr sz="1500" b="1"/>
            </a:lvl5pPr>
            <a:lvl6pPr marL="2116607" indent="0">
              <a:buNone/>
              <a:defRPr sz="1500" b="1"/>
            </a:lvl6pPr>
            <a:lvl7pPr marL="2539929" indent="0">
              <a:buNone/>
              <a:defRPr sz="1500" b="1"/>
            </a:lvl7pPr>
            <a:lvl8pPr marL="2963250" indent="0">
              <a:buNone/>
              <a:defRPr sz="1500" b="1"/>
            </a:lvl8pPr>
            <a:lvl9pPr marL="3386572" indent="0">
              <a:buNone/>
              <a:defRPr sz="15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920" y="2175632"/>
            <a:ext cx="4039200" cy="3950607"/>
          </a:xfrm>
        </p:spPr>
        <p:txBody>
          <a:bodyPr/>
          <a:lstStyle>
            <a:lvl1pPr>
              <a:defRPr sz="22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441" y="1534584"/>
            <a:ext cx="4042080" cy="641048"/>
          </a:xfrm>
        </p:spPr>
        <p:txBody>
          <a:bodyPr anchor="b"/>
          <a:lstStyle>
            <a:lvl1pPr marL="0" indent="0">
              <a:buNone/>
              <a:defRPr sz="2200" b="1"/>
            </a:lvl1pPr>
            <a:lvl2pPr marL="423321" indent="0">
              <a:buNone/>
              <a:defRPr sz="1900" b="1"/>
            </a:lvl2pPr>
            <a:lvl3pPr marL="846643" indent="0">
              <a:buNone/>
              <a:defRPr sz="1700" b="1"/>
            </a:lvl3pPr>
            <a:lvl4pPr marL="1269964" indent="0">
              <a:buNone/>
              <a:defRPr sz="1500" b="1"/>
            </a:lvl4pPr>
            <a:lvl5pPr marL="1693286" indent="0">
              <a:buNone/>
              <a:defRPr sz="1500" b="1"/>
            </a:lvl5pPr>
            <a:lvl6pPr marL="2116607" indent="0">
              <a:buNone/>
              <a:defRPr sz="1500" b="1"/>
            </a:lvl6pPr>
            <a:lvl7pPr marL="2539929" indent="0">
              <a:buNone/>
              <a:defRPr sz="1500" b="1"/>
            </a:lvl7pPr>
            <a:lvl8pPr marL="2963250" indent="0">
              <a:buNone/>
              <a:defRPr sz="1500" b="1"/>
            </a:lvl8pPr>
            <a:lvl9pPr marL="3386572" indent="0">
              <a:buNone/>
              <a:defRPr sz="15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441" y="2175632"/>
            <a:ext cx="4042080" cy="3950607"/>
          </a:xfrm>
        </p:spPr>
        <p:txBody>
          <a:bodyPr/>
          <a:lstStyle>
            <a:lvl1pPr>
              <a:defRPr sz="22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26103413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Tree>
    <p:extLst>
      <p:ext uri="{BB962C8B-B14F-4D97-AF65-F5344CB8AC3E}">
        <p14:creationId xmlns:p14="http://schemas.microsoft.com/office/powerpoint/2010/main" val="2778355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8920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920" y="273655"/>
            <a:ext cx="3008160" cy="1161143"/>
          </a:xfrm>
        </p:spPr>
        <p:txBody>
          <a:bodyPr anchor="b"/>
          <a:lstStyle>
            <a:lvl1pPr algn="l">
              <a:defRPr sz="19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521" y="273655"/>
            <a:ext cx="5112000" cy="5852583"/>
          </a:xfrm>
        </p:spPr>
        <p:txBody>
          <a:bodyPr/>
          <a:lstStyle>
            <a:lvl1pPr>
              <a:defRPr sz="30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920" y="1434798"/>
            <a:ext cx="3008160" cy="4691440"/>
          </a:xfrm>
        </p:spPr>
        <p:txBody>
          <a:bodyPr/>
          <a:lstStyle>
            <a:lvl1pPr marL="0" indent="0">
              <a:buNone/>
              <a:defRPr sz="1300"/>
            </a:lvl1pPr>
            <a:lvl2pPr marL="423321" indent="0">
              <a:buNone/>
              <a:defRPr sz="1100"/>
            </a:lvl2pPr>
            <a:lvl3pPr marL="846643" indent="0">
              <a:buNone/>
              <a:defRPr sz="900"/>
            </a:lvl3pPr>
            <a:lvl4pPr marL="1269964" indent="0">
              <a:buNone/>
              <a:defRPr sz="800"/>
            </a:lvl4pPr>
            <a:lvl5pPr marL="1693286" indent="0">
              <a:buNone/>
              <a:defRPr sz="800"/>
            </a:lvl5pPr>
            <a:lvl6pPr marL="2116607" indent="0">
              <a:buNone/>
              <a:defRPr sz="800"/>
            </a:lvl6pPr>
            <a:lvl7pPr marL="2539929" indent="0">
              <a:buNone/>
              <a:defRPr sz="800"/>
            </a:lvl7pPr>
            <a:lvl8pPr marL="2963250" indent="0">
              <a:buNone/>
              <a:defRPr sz="800"/>
            </a:lvl8pPr>
            <a:lvl9pPr marL="3386572" indent="0">
              <a:buNone/>
              <a:defRPr sz="800"/>
            </a:lvl9pPr>
          </a:lstStyle>
          <a:p>
            <a:pPr lvl="0"/>
            <a:r>
              <a:rPr lang="ko-KR" altLang="en-US" smtClean="0"/>
              <a:t>마스터 텍스트 스타일을 편집합니다</a:t>
            </a:r>
          </a:p>
        </p:txBody>
      </p:sp>
    </p:spTree>
    <p:extLst>
      <p:ext uri="{BB962C8B-B14F-4D97-AF65-F5344CB8AC3E}">
        <p14:creationId xmlns:p14="http://schemas.microsoft.com/office/powerpoint/2010/main" val="838298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ko-KR" altLang="ko-KR">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646C6BD0-8C56-41C7-A335-AB343D52293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9102647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801" y="4800298"/>
            <a:ext cx="5486400" cy="566964"/>
          </a:xfrm>
        </p:spPr>
        <p:txBody>
          <a:bodyPr anchor="b"/>
          <a:lstStyle>
            <a:lvl1pPr algn="l">
              <a:defRPr sz="19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801" y="612322"/>
            <a:ext cx="5486400" cy="4115405"/>
          </a:xfrm>
        </p:spPr>
        <p:txBody>
          <a:bodyPr/>
          <a:lstStyle>
            <a:lvl1pPr marL="0" indent="0">
              <a:buNone/>
              <a:defRPr sz="3000"/>
            </a:lvl1pPr>
            <a:lvl2pPr marL="423321" indent="0">
              <a:buNone/>
              <a:defRPr sz="2600"/>
            </a:lvl2pPr>
            <a:lvl3pPr marL="846643" indent="0">
              <a:buNone/>
              <a:defRPr sz="2200"/>
            </a:lvl3pPr>
            <a:lvl4pPr marL="1269964" indent="0">
              <a:buNone/>
              <a:defRPr sz="1900"/>
            </a:lvl4pPr>
            <a:lvl5pPr marL="1693286" indent="0">
              <a:buNone/>
              <a:defRPr sz="1900"/>
            </a:lvl5pPr>
            <a:lvl6pPr marL="2116607" indent="0">
              <a:buNone/>
              <a:defRPr sz="1900"/>
            </a:lvl6pPr>
            <a:lvl7pPr marL="2539929" indent="0">
              <a:buNone/>
              <a:defRPr sz="1900"/>
            </a:lvl7pPr>
            <a:lvl8pPr marL="2963250" indent="0">
              <a:buNone/>
              <a:defRPr sz="1900"/>
            </a:lvl8pPr>
            <a:lvl9pPr marL="3386572" indent="0">
              <a:buNone/>
              <a:defRPr sz="1900"/>
            </a:lvl9pPr>
          </a:lstStyle>
          <a:p>
            <a:pPr lvl="0"/>
            <a:endParaRPr lang="ko-KR" altLang="en-US" noProof="0" smtClean="0"/>
          </a:p>
        </p:txBody>
      </p:sp>
      <p:sp>
        <p:nvSpPr>
          <p:cNvPr id="4" name="텍스트 개체 틀 3"/>
          <p:cNvSpPr>
            <a:spLocks noGrp="1"/>
          </p:cNvSpPr>
          <p:nvPr>
            <p:ph type="body" sz="half" idx="2"/>
          </p:nvPr>
        </p:nvSpPr>
        <p:spPr>
          <a:xfrm>
            <a:off x="1792801" y="5367262"/>
            <a:ext cx="5486400" cy="804333"/>
          </a:xfrm>
        </p:spPr>
        <p:txBody>
          <a:bodyPr/>
          <a:lstStyle>
            <a:lvl1pPr marL="0" indent="0">
              <a:buNone/>
              <a:defRPr sz="1300"/>
            </a:lvl1pPr>
            <a:lvl2pPr marL="423321" indent="0">
              <a:buNone/>
              <a:defRPr sz="1100"/>
            </a:lvl2pPr>
            <a:lvl3pPr marL="846643" indent="0">
              <a:buNone/>
              <a:defRPr sz="900"/>
            </a:lvl3pPr>
            <a:lvl4pPr marL="1269964" indent="0">
              <a:buNone/>
              <a:defRPr sz="800"/>
            </a:lvl4pPr>
            <a:lvl5pPr marL="1693286" indent="0">
              <a:buNone/>
              <a:defRPr sz="800"/>
            </a:lvl5pPr>
            <a:lvl6pPr marL="2116607" indent="0">
              <a:buNone/>
              <a:defRPr sz="800"/>
            </a:lvl6pPr>
            <a:lvl7pPr marL="2539929" indent="0">
              <a:buNone/>
              <a:defRPr sz="800"/>
            </a:lvl7pPr>
            <a:lvl8pPr marL="2963250" indent="0">
              <a:buNone/>
              <a:defRPr sz="800"/>
            </a:lvl8pPr>
            <a:lvl9pPr marL="3386572" indent="0">
              <a:buNone/>
              <a:defRPr sz="800"/>
            </a:lvl9pPr>
          </a:lstStyle>
          <a:p>
            <a:pPr lvl="0"/>
            <a:r>
              <a:rPr lang="ko-KR" altLang="en-US" smtClean="0"/>
              <a:t>마스터 텍스트 스타일을 편집합니다</a:t>
            </a:r>
          </a:p>
        </p:txBody>
      </p:sp>
    </p:spTree>
    <p:extLst>
      <p:ext uri="{BB962C8B-B14F-4D97-AF65-F5344CB8AC3E}">
        <p14:creationId xmlns:p14="http://schemas.microsoft.com/office/powerpoint/2010/main" val="36327330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30425668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972480" y="0"/>
            <a:ext cx="2171520" cy="608390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920" y="0"/>
            <a:ext cx="6376320" cy="608390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2855875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0A959E-7E9E-4120-95A9-9B6ECE597F99}"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7960786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Content Placeholder 2"/>
          <p:cNvSpPr>
            <a:spLocks noGrp="1"/>
          </p:cNvSpPr>
          <p:nvPr>
            <p:ph idx="1"/>
          </p:nvPr>
        </p:nvSpPr>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A81860-000B-403A-9A95-991421DBA60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0723900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ko-KR" smtClean="0"/>
              <a:t>Click to edit Master title style</a:t>
            </a:r>
            <a:endParaRPr lang="ko-KR"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ko-KR"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A96E7C-17A8-45EC-9931-B8BE706A03F5}"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4489917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30E5E4-E432-4FAB-9D16-8E0D8CC7D7B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7991379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ko-KR" smtClean="0"/>
              <a:t>Click to edit Master title style</a:t>
            </a:r>
            <a:endParaRPr lang="ko-KR"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141D4D0-D59B-4332-AB8A-667C2A246A20}"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2946863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7BCA8A5-BD8F-49E5-912E-E79F3B5DEBA4}"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0637179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8A829C4-C8E4-4925-8E2C-07915DF0B3C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183476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vmlDrawing" Target="../drawings/vmlDrawing1.v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6" Type="http://schemas.openxmlformats.org/officeDocument/2006/relationships/oleObject" Target="../embeddings/oleObject2.bin"/><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oleObject" Target="../embeddings/oleObject1.bin"/><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61963" y="116632"/>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ko-KR" dirty="0" smtClean="0"/>
              <a:t>Click to edit Master title style</a:t>
            </a:r>
          </a:p>
        </p:txBody>
      </p:sp>
      <p:sp>
        <p:nvSpPr>
          <p:cNvPr id="15363" name="Rectangle 3"/>
          <p:cNvSpPr>
            <a:spLocks noGrp="1" noChangeArrowheads="1"/>
          </p:cNvSpPr>
          <p:nvPr>
            <p:ph type="body" idx="1"/>
          </p:nvPr>
        </p:nvSpPr>
        <p:spPr bwMode="auto">
          <a:xfrm>
            <a:off x="465138"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atin typeface="Arial" charset="0"/>
              </a:defRPr>
            </a:lvl1pPr>
          </a:lstStyle>
          <a:p>
            <a:pPr fontAlgn="base" latinLnBrk="0">
              <a:spcBef>
                <a:spcPct val="0"/>
              </a:spcBef>
              <a:spcAft>
                <a:spcPct val="0"/>
              </a:spcAft>
              <a:defRPr/>
            </a:pPr>
            <a:endParaRPr lang="ko-KR" altLang="ko-KR">
              <a:solidFill>
                <a:srgbClr val="000000"/>
              </a:solidFill>
            </a:endParaRPr>
          </a:p>
        </p:txBody>
      </p:sp>
      <p:sp>
        <p:nvSpPr>
          <p:cNvPr id="1030" name="Rectangle 6"/>
          <p:cNvSpPr>
            <a:spLocks noGrp="1" noChangeArrowheads="1"/>
          </p:cNvSpPr>
          <p:nvPr>
            <p:ph type="sldNum" sz="quarter" idx="4"/>
          </p:nvPr>
        </p:nvSpPr>
        <p:spPr bwMode="auto">
          <a:xfrm>
            <a:off x="6553200" y="60960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baseline="0">
                <a:latin typeface="Arial" charset="0"/>
              </a:defRPr>
            </a:lvl1pPr>
          </a:lstStyle>
          <a:p>
            <a:pPr fontAlgn="base" latinLnBrk="0">
              <a:spcBef>
                <a:spcPct val="0"/>
              </a:spcBef>
              <a:spcAft>
                <a:spcPct val="0"/>
              </a:spcAft>
              <a:defRPr/>
            </a:pPr>
            <a:fld id="{2748E644-6672-4148-AFFF-2B031E7288D9}" type="slidenum">
              <a:rPr lang="en-US" altLang="ko-KR">
                <a:solidFill>
                  <a:srgbClr val="000000"/>
                </a:solidFill>
                <a:ea typeface="ＭＳ Ｐゴシック" pitchFamily="-106" charset="-128"/>
              </a:rPr>
              <a:pPr fontAlgn="base" latinLnBrk="0">
                <a:spcBef>
                  <a:spcPct val="0"/>
                </a:spcBef>
                <a:spcAft>
                  <a:spcPct val="0"/>
                </a:spcAft>
                <a:defRPr/>
              </a:pPr>
              <a:t>‹#›</a:t>
            </a:fld>
            <a:endParaRPr lang="en-US" altLang="ko-KR">
              <a:solidFill>
                <a:srgbClr val="000000"/>
              </a:solidFill>
              <a:ea typeface="ＭＳ Ｐゴシック" pitchFamily="-106" charset="-128"/>
            </a:endParaRPr>
          </a:p>
        </p:txBody>
      </p:sp>
      <p:sp>
        <p:nvSpPr>
          <p:cNvPr id="1044" name="Line 20"/>
          <p:cNvSpPr>
            <a:spLocks noChangeShapeType="1"/>
          </p:cNvSpPr>
          <p:nvPr userDrawn="1"/>
        </p:nvSpPr>
        <p:spPr bwMode="auto">
          <a:xfrm>
            <a:off x="461963" y="908720"/>
            <a:ext cx="8274050" cy="0"/>
          </a:xfrm>
          <a:prstGeom prst="line">
            <a:avLst/>
          </a:prstGeom>
          <a:noFill/>
          <a:ln w="28575">
            <a:solidFill>
              <a:srgbClr val="FF9933"/>
            </a:solidFill>
            <a:round/>
            <a:headEnd/>
            <a:tailEnd/>
          </a:ln>
          <a:effectLst/>
        </p:spPr>
        <p:txBody>
          <a:bodyPr wrap="none" anchor="ctr"/>
          <a:lstStyle/>
          <a:p>
            <a:pPr fontAlgn="base" latinLnBrk="0">
              <a:spcBef>
                <a:spcPct val="0"/>
              </a:spcBef>
              <a:spcAft>
                <a:spcPct val="0"/>
              </a:spcAft>
              <a:defRPr/>
            </a:pPr>
            <a:endParaRPr lang="en-US" baseline="-25000">
              <a:solidFill>
                <a:srgbClr val="000000"/>
              </a:solidFill>
              <a:latin typeface="Helvetica" pitchFamily="-108" charset="0"/>
              <a:ea typeface="ＭＳ Ｐゴシック" pitchFamily="-106" charset="-128"/>
            </a:endParaRPr>
          </a:p>
        </p:txBody>
      </p:sp>
    </p:spTree>
    <p:extLst>
      <p:ext uri="{BB962C8B-B14F-4D97-AF65-F5344CB8AC3E}">
        <p14:creationId xmlns:p14="http://schemas.microsoft.com/office/powerpoint/2010/main" val="589111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lvl1pPr algn="ctr" rtl="0" eaLnBrk="0" fontAlgn="base" hangingPunct="0">
        <a:spcBef>
          <a:spcPct val="0"/>
        </a:spcBef>
        <a:spcAft>
          <a:spcPct val="0"/>
        </a:spcAft>
        <a:defRPr sz="4400">
          <a:solidFill>
            <a:schemeClr val="accent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accent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accent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accent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accent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accent2"/>
          </a:solidFill>
          <a:latin typeface="Arial" pitchFamily="-108" charset="0"/>
        </a:defRPr>
      </a:lvl6pPr>
      <a:lvl7pPr marL="914400" algn="ctr" rtl="0" fontAlgn="base">
        <a:spcBef>
          <a:spcPct val="0"/>
        </a:spcBef>
        <a:spcAft>
          <a:spcPct val="0"/>
        </a:spcAft>
        <a:defRPr sz="4400">
          <a:solidFill>
            <a:schemeClr val="accent2"/>
          </a:solidFill>
          <a:latin typeface="Arial" pitchFamily="-108" charset="0"/>
        </a:defRPr>
      </a:lvl7pPr>
      <a:lvl8pPr marL="1371600" algn="ctr" rtl="0" fontAlgn="base">
        <a:spcBef>
          <a:spcPct val="0"/>
        </a:spcBef>
        <a:spcAft>
          <a:spcPct val="0"/>
        </a:spcAft>
        <a:defRPr sz="4400">
          <a:solidFill>
            <a:schemeClr val="accent2"/>
          </a:solidFill>
          <a:latin typeface="Arial" pitchFamily="-108" charset="0"/>
        </a:defRPr>
      </a:lvl8pPr>
      <a:lvl9pPr marL="1828800" algn="ctr" rtl="0" fontAlgn="base">
        <a:spcBef>
          <a:spcPct val="0"/>
        </a:spcBef>
        <a:spcAft>
          <a:spcPct val="0"/>
        </a:spcAft>
        <a:defRPr sz="4400">
          <a:solidFill>
            <a:schemeClr val="accent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hlink"/>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rgbClr val="CC00CC"/>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rgbClr val="CC00CC"/>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rgbClr val="CC00CC"/>
          </a:solidFill>
          <a:latin typeface="+mn-lt"/>
          <a:ea typeface="ＭＳ Ｐゴシック" pitchFamily="-108" charset="-128"/>
        </a:defRPr>
      </a:lvl5pPr>
      <a:lvl6pPr marL="2514600" indent="-228600" algn="l" rtl="0" fontAlgn="base">
        <a:spcBef>
          <a:spcPct val="20000"/>
        </a:spcBef>
        <a:spcAft>
          <a:spcPct val="0"/>
        </a:spcAft>
        <a:buChar char="»"/>
        <a:defRPr sz="2000">
          <a:solidFill>
            <a:srgbClr val="CC00CC"/>
          </a:solidFill>
          <a:latin typeface="+mn-lt"/>
          <a:ea typeface="ＭＳ Ｐゴシック" pitchFamily="-108" charset="-128"/>
        </a:defRPr>
      </a:lvl6pPr>
      <a:lvl7pPr marL="2971800" indent="-228600" algn="l" rtl="0" fontAlgn="base">
        <a:spcBef>
          <a:spcPct val="20000"/>
        </a:spcBef>
        <a:spcAft>
          <a:spcPct val="0"/>
        </a:spcAft>
        <a:buChar char="»"/>
        <a:defRPr sz="2000">
          <a:solidFill>
            <a:srgbClr val="CC00CC"/>
          </a:solidFill>
          <a:latin typeface="+mn-lt"/>
          <a:ea typeface="ＭＳ Ｐゴシック" pitchFamily="-108" charset="-128"/>
        </a:defRPr>
      </a:lvl7pPr>
      <a:lvl8pPr marL="3429000" indent="-228600" algn="l" rtl="0" fontAlgn="base">
        <a:spcBef>
          <a:spcPct val="20000"/>
        </a:spcBef>
        <a:spcAft>
          <a:spcPct val="0"/>
        </a:spcAft>
        <a:buChar char="»"/>
        <a:defRPr sz="2000">
          <a:solidFill>
            <a:srgbClr val="CC00CC"/>
          </a:solidFill>
          <a:latin typeface="+mn-lt"/>
          <a:ea typeface="ＭＳ Ｐゴシック" pitchFamily="-108" charset="-128"/>
        </a:defRPr>
      </a:lvl8pPr>
      <a:lvl9pPr marL="3886200" indent="-228600" algn="l" rtl="0" fontAlgn="base">
        <a:spcBef>
          <a:spcPct val="20000"/>
        </a:spcBef>
        <a:spcAft>
          <a:spcPct val="0"/>
        </a:spcAft>
        <a:buChar char="»"/>
        <a:defRPr sz="2000">
          <a:solidFill>
            <a:srgbClr val="CC00CC"/>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0"/>
            <a:fld id="{6CF85651-1752-4238-BE58-1A797635CACD}" type="datetimeFigureOut">
              <a:rPr lang="en-US" smtClean="0">
                <a:solidFill>
                  <a:prstClr val="black">
                    <a:tint val="75000"/>
                  </a:prstClr>
                </a:solidFill>
              </a:rPr>
              <a:pPr latinLnBrk="0"/>
              <a:t>10/13/2012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0"/>
            <a:fld id="{2432204B-38A3-4AF4-A6CA-44C85BBC1402}" type="slidenum">
              <a:rPr lang="en-US" smtClean="0">
                <a:solidFill>
                  <a:prstClr val="black">
                    <a:tint val="75000"/>
                  </a:prstClr>
                </a:solidFill>
              </a:rPr>
              <a:pPr latinLnBrk="0"/>
              <a:t>‹#›</a:t>
            </a:fld>
            <a:endParaRPr lang="en-US" dirty="0">
              <a:solidFill>
                <a:prstClr val="black">
                  <a:tint val="75000"/>
                </a:prstClr>
              </a:solidFill>
            </a:endParaRPr>
          </a:p>
        </p:txBody>
      </p:sp>
    </p:spTree>
    <p:extLst>
      <p:ext uri="{BB962C8B-B14F-4D97-AF65-F5344CB8AC3E}">
        <p14:creationId xmlns:p14="http://schemas.microsoft.com/office/powerpoint/2010/main" val="43261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fontAlgn="base" latinLnBrk="0">
              <a:spcBef>
                <a:spcPct val="0"/>
              </a:spcBef>
              <a:spcAft>
                <a:spcPct val="0"/>
              </a:spcAft>
            </a:pPr>
            <a:endParaRPr kumimoji="1" lang="en-US" altLang="ja-JP"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fontAlgn="base" latinLnBrk="0">
              <a:spcBef>
                <a:spcPct val="0"/>
              </a:spcBef>
              <a:spcAft>
                <a:spcPct val="0"/>
              </a:spcAft>
            </a:pPr>
            <a:endParaRPr kumimoji="1" lang="en-US" altLang="ja-JP"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fontAlgn="base" latinLnBrk="0">
              <a:spcBef>
                <a:spcPct val="0"/>
              </a:spcBef>
              <a:spcAft>
                <a:spcPct val="0"/>
              </a:spcAft>
            </a:pPr>
            <a:fld id="{EB40C540-D966-430C-8511-EF5AB0BA8073}" type="slidenum">
              <a:rPr kumimoji="1" lang="en-US" altLang="ja-JP" smtClean="0">
                <a:solidFill>
                  <a:srgbClr val="000000"/>
                </a:solidFill>
              </a:rPr>
              <a:pPr fontAlgn="base" latinLnBrk="0">
                <a:spcBef>
                  <a:spcPct val="0"/>
                </a:spcBef>
                <a:spcAft>
                  <a:spcPct val="0"/>
                </a:spcAft>
              </a:pPr>
              <a:t>‹#›</a:t>
            </a:fld>
            <a:endParaRPr kumimoji="1" lang="en-US" altLang="ja-JP" smtClean="0">
              <a:solidFill>
                <a:srgbClr val="000000"/>
              </a:solidFill>
            </a:endParaRPr>
          </a:p>
        </p:txBody>
      </p:sp>
    </p:spTree>
    <p:extLst>
      <p:ext uri="{BB962C8B-B14F-4D97-AF65-F5344CB8AC3E}">
        <p14:creationId xmlns:p14="http://schemas.microsoft.com/office/powerpoint/2010/main" val="103528399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1" charset="-128"/>
        </a:defRPr>
      </a:lvl2pPr>
      <a:lvl3pPr algn="ctr" rtl="0" fontAlgn="base">
        <a:spcBef>
          <a:spcPct val="0"/>
        </a:spcBef>
        <a:spcAft>
          <a:spcPct val="0"/>
        </a:spcAft>
        <a:defRPr kumimoji="1" sz="4400">
          <a:solidFill>
            <a:schemeClr val="tx2"/>
          </a:solidFill>
          <a:latin typeface="Arial" charset="0"/>
          <a:ea typeface="ＭＳ Ｐゴシック" pitchFamily="1" charset="-128"/>
        </a:defRPr>
      </a:lvl3pPr>
      <a:lvl4pPr algn="ctr" rtl="0" fontAlgn="base">
        <a:spcBef>
          <a:spcPct val="0"/>
        </a:spcBef>
        <a:spcAft>
          <a:spcPct val="0"/>
        </a:spcAft>
        <a:defRPr kumimoji="1" sz="4400">
          <a:solidFill>
            <a:schemeClr val="tx2"/>
          </a:solidFill>
          <a:latin typeface="Arial" charset="0"/>
          <a:ea typeface="ＭＳ Ｐゴシック" pitchFamily="1" charset="-128"/>
        </a:defRPr>
      </a:lvl4pPr>
      <a:lvl5pPr algn="ctr" rtl="0" fontAlgn="base">
        <a:spcBef>
          <a:spcPct val="0"/>
        </a:spcBef>
        <a:spcAft>
          <a:spcPct val="0"/>
        </a:spcAft>
        <a:defRPr kumimoji="1" sz="4400">
          <a:solidFill>
            <a:schemeClr val="tx2"/>
          </a:solidFill>
          <a:latin typeface="Arial" charset="0"/>
          <a:ea typeface="ＭＳ Ｐゴシック" pitchFamily="1" charset="-128"/>
        </a:defRPr>
      </a:lvl5pPr>
      <a:lvl6pPr marL="457200" algn="ctr" rtl="0" fontAlgn="base">
        <a:spcBef>
          <a:spcPct val="0"/>
        </a:spcBef>
        <a:spcAft>
          <a:spcPct val="0"/>
        </a:spcAft>
        <a:defRPr kumimoji="1" sz="4400">
          <a:solidFill>
            <a:schemeClr val="tx2"/>
          </a:solidFill>
          <a:latin typeface="Arial" charset="0"/>
          <a:ea typeface="ＭＳ Ｐゴシック" pitchFamily="1" charset="-128"/>
        </a:defRPr>
      </a:lvl6pPr>
      <a:lvl7pPr marL="914400" algn="ctr" rtl="0" fontAlgn="base">
        <a:spcBef>
          <a:spcPct val="0"/>
        </a:spcBef>
        <a:spcAft>
          <a:spcPct val="0"/>
        </a:spcAft>
        <a:defRPr kumimoji="1" sz="4400">
          <a:solidFill>
            <a:schemeClr val="tx2"/>
          </a:solidFill>
          <a:latin typeface="Arial" charset="0"/>
          <a:ea typeface="ＭＳ Ｐゴシック" pitchFamily="1" charset="-128"/>
        </a:defRPr>
      </a:lvl7pPr>
      <a:lvl8pPr marL="1371600" algn="ctr" rtl="0" fontAlgn="base">
        <a:spcBef>
          <a:spcPct val="0"/>
        </a:spcBef>
        <a:spcAft>
          <a:spcPct val="0"/>
        </a:spcAft>
        <a:defRPr kumimoji="1" sz="4400">
          <a:solidFill>
            <a:schemeClr val="tx2"/>
          </a:solidFill>
          <a:latin typeface="Arial" charset="0"/>
          <a:ea typeface="ＭＳ Ｐゴシック" pitchFamily="1" charset="-128"/>
        </a:defRPr>
      </a:lvl8pPr>
      <a:lvl9pPr marL="1828800" algn="ctr" rtl="0" fontAlgn="base">
        <a:spcBef>
          <a:spcPct val="0"/>
        </a:spcBef>
        <a:spcAft>
          <a:spcPct val="0"/>
        </a:spcAft>
        <a:defRPr kumimoji="1" sz="4400">
          <a:solidFill>
            <a:schemeClr val="tx2"/>
          </a:solidFill>
          <a:latin typeface="Arial" charset="0"/>
          <a:ea typeface="ＭＳ Ｐゴシック" pitchFamily="1"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ko-KR" smtClean="0"/>
              <a:t>Click to edit Master title style</a:t>
            </a:r>
            <a:endParaRPr lang="ko-KR" alt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3A7FD2-C81D-47EC-9B39-415A5A085078}" type="datetimeFigureOut">
              <a:rPr lang="ko-KR" altLang="en-US" smtClean="0">
                <a:solidFill>
                  <a:prstClr val="black">
                    <a:tint val="75000"/>
                  </a:prstClr>
                </a:solidFill>
              </a:rPr>
              <a:pPr/>
              <a:t>2012-10-13</a:t>
            </a:fld>
            <a:endParaRPr lang="ko-KR" alt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9C380F-5DB1-4F82-AD09-CD4660BDC223}" type="slidenum">
              <a:rPr lang="ko-KR" altLang="en-US" smtClean="0">
                <a:solidFill>
                  <a:prstClr val="black">
                    <a:tint val="75000"/>
                  </a:prstClr>
                </a:solidFill>
              </a:rPr>
              <a:pPr/>
              <a:t>‹#›</a:t>
            </a:fld>
            <a:endParaRPr lang="ko-KR" altLang="en-US" smtClean="0">
              <a:solidFill>
                <a:prstClr val="black">
                  <a:tint val="75000"/>
                </a:prstClr>
              </a:solidFill>
            </a:endParaRPr>
          </a:p>
        </p:txBody>
      </p:sp>
    </p:spTree>
    <p:extLst>
      <p:ext uri="{BB962C8B-B14F-4D97-AF65-F5344CB8AC3E}">
        <p14:creationId xmlns:p14="http://schemas.microsoft.com/office/powerpoint/2010/main" val="87852100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굴림" charset="-127"/>
              </a:defRPr>
            </a:lvl1pPr>
          </a:lstStyle>
          <a:p>
            <a:pPr fontAlgn="base" latinLnBrk="0">
              <a:spcBef>
                <a:spcPct val="0"/>
              </a:spcBef>
              <a:spcAft>
                <a:spcPct val="0"/>
              </a:spcAft>
              <a:defRPr/>
            </a:pPr>
            <a:fld id="{E7A92536-86C5-4AB8-AFFC-1E6C8168A503}" type="datetimeFigureOut">
              <a:rPr lang="en-US" altLang="ko-KR">
                <a:cs typeface="Arial" charset="0"/>
              </a:rPr>
              <a:pPr fontAlgn="base" latinLnBrk="0">
                <a:spcBef>
                  <a:spcPct val="0"/>
                </a:spcBef>
                <a:spcAft>
                  <a:spcPct val="0"/>
                </a:spcAft>
                <a:defRPr/>
              </a:pPr>
              <a:t>10/13/2012</a:t>
            </a:fld>
            <a:endParaRPr lang="en-US" altLang="ko-KR">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ea typeface="굴림" charset="-127"/>
              </a:defRPr>
            </a:lvl1pPr>
          </a:lstStyle>
          <a:p>
            <a:pPr fontAlgn="base" latinLnBrk="0">
              <a:spcBef>
                <a:spcPct val="0"/>
              </a:spcBef>
              <a:spcAft>
                <a:spcPct val="0"/>
              </a:spcAft>
              <a:defRPr/>
            </a:pPr>
            <a:endParaRPr lang="en-US" altLang="ko-KR">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굴림" charset="-127"/>
              </a:defRPr>
            </a:lvl1pPr>
          </a:lstStyle>
          <a:p>
            <a:pPr fontAlgn="base" latinLnBrk="0">
              <a:spcBef>
                <a:spcPct val="0"/>
              </a:spcBef>
              <a:spcAft>
                <a:spcPct val="0"/>
              </a:spcAft>
              <a:defRPr/>
            </a:pPr>
            <a:fld id="{C8B459A5-E69B-42CD-95A5-8FA49DF57454}" type="slidenum">
              <a:rPr lang="en-US" altLang="ko-KR">
                <a:cs typeface="Arial" charset="0"/>
              </a:rPr>
              <a:pPr fontAlgn="base" latinLnBrk="0">
                <a:spcBef>
                  <a:spcPct val="0"/>
                </a:spcBef>
                <a:spcAft>
                  <a:spcPct val="0"/>
                </a:spcAft>
                <a:defRPr/>
              </a:pPr>
              <a:t>‹#›</a:t>
            </a:fld>
            <a:endParaRPr lang="en-US" altLang="ko-KR">
              <a:cs typeface="Arial" charset="0"/>
            </a:endParaRPr>
          </a:p>
        </p:txBody>
      </p:sp>
    </p:spTree>
    <p:extLst>
      <p:ext uri="{BB962C8B-B14F-4D97-AF65-F5344CB8AC3E}">
        <p14:creationId xmlns:p14="http://schemas.microsoft.com/office/powerpoint/2010/main" val="93330210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2" charset="0"/>
              </a:defRPr>
            </a:lvl1pPr>
          </a:lstStyle>
          <a:p>
            <a:pPr defTabSz="457200" fontAlgn="base" latinLnBrk="0">
              <a:spcBef>
                <a:spcPct val="0"/>
              </a:spcBef>
              <a:spcAft>
                <a:spcPct val="0"/>
              </a:spcAft>
              <a:defRPr/>
            </a:pPr>
            <a:fld id="{DD88E3FA-B6DE-487A-AA93-4D506928DE22}" type="datetime1">
              <a:rPr lang="en-US" altLang="ko-KR">
                <a:ea typeface="ＭＳ Ｐゴシック" pitchFamily="-32" charset="-128"/>
              </a:rPr>
              <a:pPr defTabSz="457200" fontAlgn="base" latinLnBrk="0">
                <a:spcBef>
                  <a:spcPct val="0"/>
                </a:spcBef>
                <a:spcAft>
                  <a:spcPct val="0"/>
                </a:spcAft>
                <a:defRPr/>
              </a:pPr>
              <a:t>10/13/2012</a:t>
            </a:fld>
            <a:endParaRPr lang="en-US" altLang="ko-KR">
              <a:ea typeface="ＭＳ Ｐゴシック" pitchFamily="-32"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2" charset="0"/>
              </a:defRPr>
            </a:lvl1pPr>
          </a:lstStyle>
          <a:p>
            <a:pPr defTabSz="457200" fontAlgn="base" latinLnBrk="0">
              <a:spcBef>
                <a:spcPct val="0"/>
              </a:spcBef>
              <a:spcAft>
                <a:spcPct val="0"/>
              </a:spcAft>
              <a:defRPr/>
            </a:pPr>
            <a:endParaRPr lang="ko-KR" altLang="ko-K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2" charset="0"/>
              </a:defRPr>
            </a:lvl1pPr>
          </a:lstStyle>
          <a:p>
            <a:pPr defTabSz="457200" fontAlgn="base" latinLnBrk="0">
              <a:spcBef>
                <a:spcPct val="0"/>
              </a:spcBef>
              <a:spcAft>
                <a:spcPct val="0"/>
              </a:spcAft>
              <a:defRPr/>
            </a:pPr>
            <a:fld id="{DF42B4DF-395B-4481-84AC-D311E090D4C2}" type="slidenum">
              <a:rPr lang="en-US" altLang="ko-KR">
                <a:ea typeface="ＭＳ Ｐゴシック" pitchFamily="-32" charset="-128"/>
              </a:rPr>
              <a:pPr defTabSz="457200" fontAlgn="base" latinLnBrk="0">
                <a:spcBef>
                  <a:spcPct val="0"/>
                </a:spcBef>
                <a:spcAft>
                  <a:spcPct val="0"/>
                </a:spcAft>
                <a:defRPr/>
              </a:pPr>
              <a:t>‹#›</a:t>
            </a:fld>
            <a:endParaRPr lang="en-US" altLang="ko-KR">
              <a:ea typeface="ＭＳ Ｐゴシック" pitchFamily="-32" charset="-128"/>
            </a:endParaRPr>
          </a:p>
        </p:txBody>
      </p:sp>
    </p:spTree>
    <p:extLst>
      <p:ext uri="{BB962C8B-B14F-4D97-AF65-F5344CB8AC3E}">
        <p14:creationId xmlns:p14="http://schemas.microsoft.com/office/powerpoint/2010/main" val="68787695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2" charset="-128"/>
          <a:cs typeface="+mj-cs"/>
        </a:defRPr>
      </a:lvl1pPr>
      <a:lvl2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defRPr>
      </a:lvl2pPr>
      <a:lvl3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defRPr>
      </a:lvl3pPr>
      <a:lvl4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defRPr>
      </a:lvl4pPr>
      <a:lvl5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defRPr>
      </a:lvl5pPr>
      <a:lvl6pPr marL="457200" algn="ctr" defTabSz="457200" rtl="0" fontAlgn="base">
        <a:spcBef>
          <a:spcPct val="0"/>
        </a:spcBef>
        <a:spcAft>
          <a:spcPct val="0"/>
        </a:spcAft>
        <a:defRPr sz="4400">
          <a:solidFill>
            <a:schemeClr val="tx1"/>
          </a:solidFill>
          <a:latin typeface="Calibri" pitchFamily="-32" charset="0"/>
          <a:ea typeface="ＭＳ Ｐゴシック" pitchFamily="-32" charset="-128"/>
        </a:defRPr>
      </a:lvl6pPr>
      <a:lvl7pPr marL="914400" algn="ctr" defTabSz="457200" rtl="0" fontAlgn="base">
        <a:spcBef>
          <a:spcPct val="0"/>
        </a:spcBef>
        <a:spcAft>
          <a:spcPct val="0"/>
        </a:spcAft>
        <a:defRPr sz="4400">
          <a:solidFill>
            <a:schemeClr val="tx1"/>
          </a:solidFill>
          <a:latin typeface="Calibri" pitchFamily="-32" charset="0"/>
          <a:ea typeface="ＭＳ Ｐゴシック" pitchFamily="-32" charset="-128"/>
        </a:defRPr>
      </a:lvl7pPr>
      <a:lvl8pPr marL="1371600" algn="ctr" defTabSz="457200" rtl="0" fontAlgn="base">
        <a:spcBef>
          <a:spcPct val="0"/>
        </a:spcBef>
        <a:spcAft>
          <a:spcPct val="0"/>
        </a:spcAft>
        <a:defRPr sz="4400">
          <a:solidFill>
            <a:schemeClr val="tx1"/>
          </a:solidFill>
          <a:latin typeface="Calibri" pitchFamily="-32" charset="0"/>
          <a:ea typeface="ＭＳ Ｐゴシック" pitchFamily="-32" charset="-128"/>
        </a:defRPr>
      </a:lvl8pPr>
      <a:lvl9pPr marL="1828800" algn="ctr" defTabSz="457200" rtl="0" fontAlgn="base">
        <a:spcBef>
          <a:spcPct val="0"/>
        </a:spcBef>
        <a:spcAft>
          <a:spcPct val="0"/>
        </a:spcAft>
        <a:defRPr sz="4400">
          <a:solidFill>
            <a:schemeClr val="tx1"/>
          </a:solidFill>
          <a:latin typeface="Calibri" pitchFamily="-32" charset="0"/>
          <a:ea typeface="ＭＳ Ｐゴシック" pitchFamily="-32"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32" charset="-128"/>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32"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32"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2"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latinLnBrk="0"/>
            <a:fld id="{A5CA4065-60DB-F940-AAEB-A23669CF2B16}" type="datetimeFigureOut">
              <a:rPr lang="en-US" smtClean="0">
                <a:solidFill>
                  <a:prstClr val="black">
                    <a:tint val="75000"/>
                  </a:prstClr>
                </a:solidFill>
              </a:rPr>
              <a:pPr defTabSz="457200" latinLnBrk="0"/>
              <a:t>10/13/2012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latinLnBrk="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latinLnBrk="0"/>
            <a:fld id="{0CE14438-CBEC-D14B-AD53-BDEA5880C3C5}" type="slidenum">
              <a:rPr lang="en-US" smtClean="0">
                <a:solidFill>
                  <a:prstClr val="black">
                    <a:tint val="75000"/>
                  </a:prstClr>
                </a:solidFill>
              </a:rPr>
              <a:pPr defTabSz="457200" latinLnBrk="0"/>
              <a:t>‹#›</a:t>
            </a:fld>
            <a:endParaRPr lang="en-US">
              <a:solidFill>
                <a:prstClr val="black">
                  <a:tint val="75000"/>
                </a:prstClr>
              </a:solidFill>
            </a:endParaRPr>
          </a:p>
        </p:txBody>
      </p:sp>
    </p:spTree>
    <p:extLst>
      <p:ext uri="{BB962C8B-B14F-4D97-AF65-F5344CB8AC3E}">
        <p14:creationId xmlns:p14="http://schemas.microsoft.com/office/powerpoint/2010/main" val="321993379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_tradnl"/>
              <a:t>Click to edit Master title style</a:t>
            </a:r>
            <a:endParaRPr lang="en-GB"/>
          </a:p>
        </p:txBody>
      </p:sp>
      <p:sp>
        <p:nvSpPr>
          <p:cNvPr id="1027" name="Marcador de tex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GB"/>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latinLnBrk="0">
              <a:defRPr/>
            </a:pPr>
            <a:fld id="{6EAB8280-3244-4C18-AC93-481403AE4366}" type="datetimeFigureOut">
              <a:rPr lang="es-ES_tradnl">
                <a:solidFill>
                  <a:prstClr val="black">
                    <a:tint val="75000"/>
                  </a:prstClr>
                </a:solidFill>
              </a:rPr>
              <a:pPr defTabSz="457200" latinLnBrk="0">
                <a:defRPr/>
              </a:pPr>
              <a:t>13/10/2012</a:t>
            </a:fld>
            <a:endParaRPr lang="en-GB">
              <a:solidFill>
                <a:prstClr val="black">
                  <a:tint val="75000"/>
                </a:prstClr>
              </a:solidFill>
            </a:endParaRPr>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latinLnBrk="0">
              <a:defRPr/>
            </a:pPr>
            <a:endParaRPr lang="en-GB">
              <a:solidFill>
                <a:prstClr val="black">
                  <a:tint val="75000"/>
                </a:prstClr>
              </a:solidFill>
            </a:endParaRPr>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latinLnBrk="0">
              <a:defRPr/>
            </a:pPr>
            <a:fld id="{BFFC4711-D219-4019-BE4F-DB63F1387907}" type="slidenum">
              <a:rPr lang="en-GB">
                <a:solidFill>
                  <a:prstClr val="black">
                    <a:tint val="75000"/>
                  </a:prstClr>
                </a:solidFill>
              </a:rPr>
              <a:pPr defTabSz="4572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91676500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defTabSz="457200" rtl="0" eaLnBrk="0" fontAlgn="base" hangingPunct="0">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defTabSz="457200" rtl="0" eaLnBrk="0" fontAlgn="base" hangingPunct="0">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defTabSz="457200" rtl="0" eaLnBrk="0" fontAlgn="base" hangingPunct="0">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defTabSz="457200" rtl="0" eaLnBrk="0" fontAlgn="base" hangingPunct="0">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defTabSz="457200"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defTabSz="457200"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defTabSz="457200"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defTabSz="457200"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defTabSz="457200" rtl="0" eaLnBrk="0" fontAlgn="base" hangingPunct="0">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defTabSz="457200" rtl="0" eaLnBrk="0" fontAlgn="base" hangingPunct="0">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defTabSz="457200" rtl="0" eaLnBrk="0" fontAlgn="base" hangingPunct="0">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defTabSz="457200" rtl="0" eaLnBrk="0" fontAlgn="base" hangingPunct="0">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defTabSz="457200" rtl="0" eaLnBrk="0" fontAlgn="base" hangingPunct="0">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latinLnBrk="0"/>
            <a:fld id="{4AD84482-983A-644C-929F-39EB00FD5734}" type="datetimeFigureOut">
              <a:rPr kumimoji="1" lang="ja-JP" altLang="en-US" smtClean="0">
                <a:solidFill>
                  <a:prstClr val="black">
                    <a:tint val="75000"/>
                  </a:prstClr>
                </a:solidFill>
              </a:rPr>
              <a:pPr defTabSz="457200" latinLnBrk="0"/>
              <a:t>2012/10/13</a:t>
            </a:fld>
            <a:endParaRPr kumimoji="1"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latinLnBrk="0"/>
            <a:endParaRPr kumimoji="1"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latinLnBrk="0"/>
            <a:fld id="{F1A05E06-B41A-0049-B14E-A977E33A9DFC}" type="slidenum">
              <a:rPr kumimoji="1" lang="ja-JP" altLang="en-US" smtClean="0">
                <a:solidFill>
                  <a:prstClr val="black">
                    <a:tint val="75000"/>
                  </a:prstClr>
                </a:solidFill>
              </a:rPr>
              <a:pPr defTabSz="457200" latinLnBrk="0"/>
              <a:t>‹#›</a:t>
            </a:fld>
            <a:endParaRPr kumimoji="1" lang="ja-JP" altLang="en-US">
              <a:solidFill>
                <a:prstClr val="black">
                  <a:tint val="75000"/>
                </a:prstClr>
              </a:solidFill>
            </a:endParaRPr>
          </a:p>
        </p:txBody>
      </p:sp>
    </p:spTree>
    <p:extLst>
      <p:ext uri="{BB962C8B-B14F-4D97-AF65-F5344CB8AC3E}">
        <p14:creationId xmlns:p14="http://schemas.microsoft.com/office/powerpoint/2010/main" val="327917432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9" name="Picture 14" descr="EFDAJEThead06 LARGE"/>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1"/>
            <a:ext cx="9144000" cy="72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35" name="Rectangle 19"/>
          <p:cNvSpPr>
            <a:spLocks noChangeArrowheads="1"/>
          </p:cNvSpPr>
          <p:nvPr userDrawn="1"/>
        </p:nvSpPr>
        <p:spPr bwMode="auto">
          <a:xfrm>
            <a:off x="2553121" y="0"/>
            <a:ext cx="6590880" cy="707571"/>
          </a:xfrm>
          <a:prstGeom prst="rect">
            <a:avLst/>
          </a:prstGeom>
          <a:solidFill>
            <a:srgbClr val="5076BD">
              <a:alpha val="39999"/>
            </a:srgbClr>
          </a:solidFill>
          <a:ln w="9525" algn="ctr">
            <a:noFill/>
            <a:miter lim="800000"/>
            <a:headEnd/>
            <a:tailEnd/>
          </a:ln>
          <a:effectLst/>
        </p:spPr>
        <p:txBody>
          <a:bodyPr wrap="none" lIns="84664" tIns="42332" rIns="84664" bIns="42332" anchor="ctr"/>
          <a:lstStyle/>
          <a:p>
            <a:pPr algn="ctr" fontAlgn="base" latinLnBrk="0">
              <a:spcBef>
                <a:spcPct val="0"/>
              </a:spcBef>
              <a:spcAft>
                <a:spcPct val="0"/>
              </a:spcAft>
            </a:pPr>
            <a:endParaRPr lang="ko-KR" altLang="en-US" sz="2600" smtClean="0">
              <a:solidFill>
                <a:srgbClr val="000000"/>
              </a:solidFill>
              <a:ea typeface="굴림" charset="-127"/>
            </a:endParaRPr>
          </a:p>
        </p:txBody>
      </p:sp>
      <p:sp>
        <p:nvSpPr>
          <p:cNvPr id="1031" name="Rectangle 3"/>
          <p:cNvSpPr>
            <a:spLocks noGrp="1" noChangeArrowheads="1"/>
          </p:cNvSpPr>
          <p:nvPr>
            <p:ph type="body" idx="1"/>
          </p:nvPr>
        </p:nvSpPr>
        <p:spPr bwMode="auto">
          <a:xfrm>
            <a:off x="457921" y="1557262"/>
            <a:ext cx="8229600" cy="452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3" tIns="45681" rIns="91363" bIns="45681"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graphicFrame>
        <p:nvGraphicFramePr>
          <p:cNvPr id="1026" name="Rectangle 11"/>
          <p:cNvGraphicFramePr>
            <a:graphicFrameLocks/>
          </p:cNvGraphicFramePr>
          <p:nvPr userDrawn="1"/>
        </p:nvGraphicFramePr>
        <p:xfrm>
          <a:off x="1524961" y="1295703"/>
          <a:ext cx="6095520" cy="4266595"/>
        </p:xfrm>
        <a:graphic>
          <a:graphicData uri="http://schemas.openxmlformats.org/presentationml/2006/ole">
            <mc:AlternateContent xmlns:mc="http://schemas.openxmlformats.org/markup-compatibility/2006">
              <mc:Choice xmlns:v="urn:schemas-microsoft-com:vml" Requires="v">
                <p:oleObj spid="_x0000_s108602" name="File" r:id="rId15" imgW="0" imgH="0" progId="Outlook.FileAttach">
                  <p:embed/>
                </p:oleObj>
              </mc:Choice>
              <mc:Fallback>
                <p:oleObj name="File" r:id="rId15" imgW="0" imgH="0" progId="Outlook.FileAttach">
                  <p:embed/>
                  <p:pic>
                    <p:nvPicPr>
                      <p:cNvPr id="0" name="AutoShape 24"/>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961" y="1295703"/>
                        <a:ext cx="6095520" cy="4266595"/>
                      </a:xfrm>
                      <a:prstGeom prst="rect">
                        <a:avLst/>
                      </a:prstGeom>
                      <a:noFill/>
                      <a:ln>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FF0000"/>
                            </a:solidFill>
                            <a:miter lim="800000"/>
                            <a:headEnd/>
                            <a:tailEnd/>
                          </a14:hiddenLine>
                        </a:ext>
                      </a:extLst>
                    </p:spPr>
                  </p:pic>
                </p:oleObj>
              </mc:Fallback>
            </mc:AlternateContent>
          </a:graphicData>
        </a:graphic>
      </p:graphicFrame>
      <p:graphicFrame>
        <p:nvGraphicFramePr>
          <p:cNvPr id="1027" name="Rectangle 12"/>
          <p:cNvGraphicFramePr>
            <a:graphicFrameLocks/>
          </p:cNvGraphicFramePr>
          <p:nvPr userDrawn="1"/>
        </p:nvGraphicFramePr>
        <p:xfrm>
          <a:off x="1524961" y="1295703"/>
          <a:ext cx="6095520" cy="4266595"/>
        </p:xfrm>
        <a:graphic>
          <a:graphicData uri="http://schemas.openxmlformats.org/presentationml/2006/ole">
            <mc:AlternateContent xmlns:mc="http://schemas.openxmlformats.org/markup-compatibility/2006">
              <mc:Choice xmlns:v="urn:schemas-microsoft-com:vml" Requires="v">
                <p:oleObj spid="_x0000_s108603" name="File" r:id="rId16" imgW="0" imgH="0" progId="Outlook.FileAttach">
                  <p:embed/>
                </p:oleObj>
              </mc:Choice>
              <mc:Fallback>
                <p:oleObj name="File" r:id="rId16" imgW="0" imgH="0" progId="Outlook.FileAttach">
                  <p:embed/>
                  <p:pic>
                    <p:nvPicPr>
                      <p:cNvPr id="0" name="AutoShape 25"/>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961" y="1295703"/>
                        <a:ext cx="6095520" cy="4266595"/>
                      </a:xfrm>
                      <a:prstGeom prst="rect">
                        <a:avLst/>
                      </a:prstGeom>
                      <a:noFill/>
                      <a:ln>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FF0000"/>
                            </a:solidFill>
                            <a:miter lim="800000"/>
                            <a:headEnd/>
                            <a:tailEnd/>
                          </a14:hiddenLine>
                        </a:ext>
                      </a:extLst>
                    </p:spPr>
                  </p:pic>
                </p:oleObj>
              </mc:Fallback>
            </mc:AlternateContent>
          </a:graphicData>
        </a:graphic>
      </p:graphicFrame>
      <p:pic>
        <p:nvPicPr>
          <p:cNvPr id="1032" name="Picture 23" descr="EFDAJEThead06 LARGE"/>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1"/>
            <a:ext cx="9144000" cy="72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40" name="Rectangle 24"/>
          <p:cNvSpPr>
            <a:spLocks noChangeArrowheads="1"/>
          </p:cNvSpPr>
          <p:nvPr userDrawn="1"/>
        </p:nvSpPr>
        <p:spPr bwMode="auto">
          <a:xfrm>
            <a:off x="2553121" y="0"/>
            <a:ext cx="6590880" cy="707571"/>
          </a:xfrm>
          <a:prstGeom prst="rect">
            <a:avLst/>
          </a:prstGeom>
          <a:solidFill>
            <a:srgbClr val="5076BD">
              <a:alpha val="59000"/>
            </a:srgbClr>
          </a:solidFill>
          <a:ln w="9525" algn="ctr">
            <a:noFill/>
            <a:miter lim="800000"/>
            <a:headEnd/>
            <a:tailEnd/>
          </a:ln>
          <a:effectLst/>
        </p:spPr>
        <p:txBody>
          <a:bodyPr wrap="none" lIns="84664" tIns="42332" rIns="84664" bIns="42332" anchor="ctr"/>
          <a:lstStyle/>
          <a:p>
            <a:pPr algn="ctr" fontAlgn="base" latinLnBrk="0">
              <a:spcBef>
                <a:spcPct val="0"/>
              </a:spcBef>
              <a:spcAft>
                <a:spcPct val="0"/>
              </a:spcAft>
            </a:pPr>
            <a:endParaRPr lang="ko-KR" altLang="en-US" sz="2600" smtClean="0">
              <a:solidFill>
                <a:srgbClr val="000000"/>
              </a:solidFill>
              <a:ea typeface="굴림" charset="-127"/>
            </a:endParaRPr>
          </a:p>
        </p:txBody>
      </p:sp>
      <p:pic>
        <p:nvPicPr>
          <p:cNvPr id="1034" name="Picture 26" descr="EFDAJEThead06 LARGE"/>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1"/>
            <a:ext cx="9144000" cy="72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43" name="Rectangle 27"/>
          <p:cNvSpPr>
            <a:spLocks noChangeArrowheads="1"/>
          </p:cNvSpPr>
          <p:nvPr userDrawn="1"/>
        </p:nvSpPr>
        <p:spPr bwMode="auto">
          <a:xfrm>
            <a:off x="2553121" y="0"/>
            <a:ext cx="6590880" cy="707571"/>
          </a:xfrm>
          <a:prstGeom prst="rect">
            <a:avLst/>
          </a:prstGeom>
          <a:solidFill>
            <a:srgbClr val="3C64AA">
              <a:alpha val="60001"/>
            </a:srgbClr>
          </a:solidFill>
          <a:ln w="9525" algn="ctr">
            <a:noFill/>
            <a:miter lim="800000"/>
            <a:headEnd/>
            <a:tailEnd/>
          </a:ln>
          <a:effectLst/>
        </p:spPr>
        <p:txBody>
          <a:bodyPr wrap="none" lIns="84664" tIns="42332" rIns="84664" bIns="42332" anchor="ctr"/>
          <a:lstStyle/>
          <a:p>
            <a:pPr algn="ctr" fontAlgn="base" latinLnBrk="0">
              <a:spcBef>
                <a:spcPct val="0"/>
              </a:spcBef>
              <a:spcAft>
                <a:spcPct val="0"/>
              </a:spcAft>
            </a:pPr>
            <a:endParaRPr lang="ko-KR" altLang="en-US" sz="2600" smtClean="0">
              <a:solidFill>
                <a:srgbClr val="000000"/>
              </a:solidFill>
              <a:ea typeface="굴림" charset="-127"/>
            </a:endParaRPr>
          </a:p>
        </p:txBody>
      </p:sp>
      <p:sp>
        <p:nvSpPr>
          <p:cNvPr id="1036" name="Rectangle 2"/>
          <p:cNvSpPr>
            <a:spLocks noGrp="1" noChangeArrowheads="1"/>
          </p:cNvSpPr>
          <p:nvPr>
            <p:ph type="title"/>
          </p:nvPr>
        </p:nvSpPr>
        <p:spPr bwMode="auto">
          <a:xfrm>
            <a:off x="2521440" y="0"/>
            <a:ext cx="6622560" cy="69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3" tIns="45681" rIns="91363" bIns="45681" numCol="1" anchor="ctr" anchorCtr="0" compatLnSpc="1">
            <a:prstTxWarp prst="textNoShape">
              <a:avLst/>
            </a:prstTxWarp>
          </a:bodyPr>
          <a:lstStyle/>
          <a:p>
            <a:pPr lvl="0"/>
            <a:r>
              <a:rPr lang="en-US" altLang="ko-KR" smtClean="0"/>
              <a:t>Click to edit Master title style</a:t>
            </a:r>
          </a:p>
        </p:txBody>
      </p:sp>
    </p:spTree>
    <p:extLst>
      <p:ext uri="{BB962C8B-B14F-4D97-AF65-F5344CB8AC3E}">
        <p14:creationId xmlns:p14="http://schemas.microsoft.com/office/powerpoint/2010/main" val="118803146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iming>
    <p:tnLst>
      <p:par>
        <p:cTn id="1" dur="indefinite" restart="never" nodeType="tmRoot"/>
      </p:par>
    </p:tnLst>
  </p:timing>
  <p:txStyles>
    <p:titleStyle>
      <a:lvl1pPr algn="ctr" defTabSz="914257" rtl="0" eaLnBrk="0" fontAlgn="base" hangingPunct="0">
        <a:spcBef>
          <a:spcPct val="0"/>
        </a:spcBef>
        <a:spcAft>
          <a:spcPct val="0"/>
        </a:spcAft>
        <a:defRPr sz="3000" b="1">
          <a:solidFill>
            <a:schemeClr val="bg1"/>
          </a:solidFill>
          <a:latin typeface="+mj-lt"/>
          <a:ea typeface="+mj-ea"/>
          <a:cs typeface="+mj-cs"/>
        </a:defRPr>
      </a:lvl1pPr>
      <a:lvl2pPr algn="ctr" defTabSz="914257" rtl="0" eaLnBrk="0" fontAlgn="base" hangingPunct="0">
        <a:spcBef>
          <a:spcPct val="0"/>
        </a:spcBef>
        <a:spcAft>
          <a:spcPct val="0"/>
        </a:spcAft>
        <a:defRPr sz="3000" b="1">
          <a:solidFill>
            <a:schemeClr val="bg1"/>
          </a:solidFill>
          <a:latin typeface="Arial" charset="0"/>
          <a:cs typeface="Arial" charset="0"/>
        </a:defRPr>
      </a:lvl2pPr>
      <a:lvl3pPr algn="ctr" defTabSz="914257" rtl="0" eaLnBrk="0" fontAlgn="base" hangingPunct="0">
        <a:spcBef>
          <a:spcPct val="0"/>
        </a:spcBef>
        <a:spcAft>
          <a:spcPct val="0"/>
        </a:spcAft>
        <a:defRPr sz="3000" b="1">
          <a:solidFill>
            <a:schemeClr val="bg1"/>
          </a:solidFill>
          <a:latin typeface="Arial" charset="0"/>
          <a:cs typeface="Arial" charset="0"/>
        </a:defRPr>
      </a:lvl3pPr>
      <a:lvl4pPr algn="ctr" defTabSz="914257" rtl="0" eaLnBrk="0" fontAlgn="base" hangingPunct="0">
        <a:spcBef>
          <a:spcPct val="0"/>
        </a:spcBef>
        <a:spcAft>
          <a:spcPct val="0"/>
        </a:spcAft>
        <a:defRPr sz="3000" b="1">
          <a:solidFill>
            <a:schemeClr val="bg1"/>
          </a:solidFill>
          <a:latin typeface="Arial" charset="0"/>
          <a:cs typeface="Arial" charset="0"/>
        </a:defRPr>
      </a:lvl4pPr>
      <a:lvl5pPr algn="ctr" defTabSz="914257" rtl="0" eaLnBrk="0" fontAlgn="base" hangingPunct="0">
        <a:spcBef>
          <a:spcPct val="0"/>
        </a:spcBef>
        <a:spcAft>
          <a:spcPct val="0"/>
        </a:spcAft>
        <a:defRPr sz="3000" b="1">
          <a:solidFill>
            <a:schemeClr val="bg1"/>
          </a:solidFill>
          <a:latin typeface="Arial" charset="0"/>
          <a:cs typeface="Arial" charset="0"/>
        </a:defRPr>
      </a:lvl5pPr>
      <a:lvl6pPr marL="423321" algn="ctr" defTabSz="914257" rtl="0" fontAlgn="base">
        <a:spcBef>
          <a:spcPct val="0"/>
        </a:spcBef>
        <a:spcAft>
          <a:spcPct val="0"/>
        </a:spcAft>
        <a:defRPr sz="3000" b="1">
          <a:solidFill>
            <a:schemeClr val="bg1"/>
          </a:solidFill>
          <a:latin typeface="Arial" charset="0"/>
          <a:cs typeface="Arial" charset="0"/>
        </a:defRPr>
      </a:lvl6pPr>
      <a:lvl7pPr marL="846643" algn="ctr" defTabSz="914257" rtl="0" fontAlgn="base">
        <a:spcBef>
          <a:spcPct val="0"/>
        </a:spcBef>
        <a:spcAft>
          <a:spcPct val="0"/>
        </a:spcAft>
        <a:defRPr sz="3000" b="1">
          <a:solidFill>
            <a:schemeClr val="bg1"/>
          </a:solidFill>
          <a:latin typeface="Arial" charset="0"/>
          <a:cs typeface="Arial" charset="0"/>
        </a:defRPr>
      </a:lvl7pPr>
      <a:lvl8pPr marL="1269964" algn="ctr" defTabSz="914257" rtl="0" fontAlgn="base">
        <a:spcBef>
          <a:spcPct val="0"/>
        </a:spcBef>
        <a:spcAft>
          <a:spcPct val="0"/>
        </a:spcAft>
        <a:defRPr sz="3000" b="1">
          <a:solidFill>
            <a:schemeClr val="bg1"/>
          </a:solidFill>
          <a:latin typeface="Arial" charset="0"/>
          <a:cs typeface="Arial" charset="0"/>
        </a:defRPr>
      </a:lvl8pPr>
      <a:lvl9pPr marL="1693286" algn="ctr" defTabSz="914257" rtl="0" fontAlgn="base">
        <a:spcBef>
          <a:spcPct val="0"/>
        </a:spcBef>
        <a:spcAft>
          <a:spcPct val="0"/>
        </a:spcAft>
        <a:defRPr sz="3000" b="1">
          <a:solidFill>
            <a:schemeClr val="bg1"/>
          </a:solidFill>
          <a:latin typeface="Arial" charset="0"/>
          <a:cs typeface="Arial" charset="0"/>
        </a:defRPr>
      </a:lvl9pPr>
    </p:titleStyle>
    <p:bodyStyle>
      <a:lvl1pPr marL="342479" indent="-342479" algn="l" defTabSz="914257" rtl="0" eaLnBrk="0" fontAlgn="base" hangingPunct="0">
        <a:spcBef>
          <a:spcPct val="20000"/>
        </a:spcBef>
        <a:spcAft>
          <a:spcPct val="0"/>
        </a:spcAft>
        <a:buChar char="•"/>
        <a:defRPr sz="1900">
          <a:solidFill>
            <a:schemeClr val="tx1"/>
          </a:solidFill>
          <a:latin typeface="+mn-lt"/>
          <a:ea typeface="+mn-ea"/>
          <a:cs typeface="+mn-cs"/>
        </a:defRPr>
      </a:lvl1pPr>
      <a:lvl2pPr marL="742283" indent="-285154" algn="l" defTabSz="914257" rtl="0" eaLnBrk="0" fontAlgn="base" hangingPunct="0">
        <a:spcBef>
          <a:spcPct val="20000"/>
        </a:spcBef>
        <a:spcAft>
          <a:spcPct val="0"/>
        </a:spcAft>
        <a:buChar char="–"/>
        <a:defRPr sz="2800">
          <a:solidFill>
            <a:srgbClr val="FF0000"/>
          </a:solidFill>
          <a:latin typeface="+mn-lt"/>
          <a:cs typeface="+mn-cs"/>
        </a:defRPr>
      </a:lvl2pPr>
      <a:lvl3pPr marL="1143556" indent="-229299" algn="l" defTabSz="914257" rtl="0" eaLnBrk="0" fontAlgn="base" hangingPunct="0">
        <a:spcBef>
          <a:spcPct val="20000"/>
        </a:spcBef>
        <a:spcAft>
          <a:spcPct val="0"/>
        </a:spcAft>
        <a:buChar char="•"/>
        <a:defRPr sz="2400">
          <a:solidFill>
            <a:srgbClr val="0000FF"/>
          </a:solidFill>
          <a:latin typeface="+mn-lt"/>
          <a:cs typeface="+mn-cs"/>
        </a:defRPr>
      </a:lvl3pPr>
      <a:lvl4pPr marL="1600685" indent="-229299" algn="l" defTabSz="914257" rtl="0" eaLnBrk="0" fontAlgn="base" hangingPunct="0">
        <a:spcBef>
          <a:spcPct val="20000"/>
        </a:spcBef>
        <a:spcAft>
          <a:spcPct val="0"/>
        </a:spcAft>
        <a:buChar char="–"/>
        <a:defRPr sz="2000">
          <a:solidFill>
            <a:schemeClr val="tx1"/>
          </a:solidFill>
          <a:latin typeface="+mn-lt"/>
          <a:cs typeface="+mn-cs"/>
        </a:defRPr>
      </a:lvl4pPr>
      <a:lvl5pPr marL="2057813" indent="-229299" algn="l" defTabSz="914257" rtl="0" eaLnBrk="0" fontAlgn="base" hangingPunct="0">
        <a:spcBef>
          <a:spcPct val="20000"/>
        </a:spcBef>
        <a:spcAft>
          <a:spcPct val="0"/>
        </a:spcAft>
        <a:buChar char="»"/>
        <a:defRPr sz="2000">
          <a:solidFill>
            <a:schemeClr val="tx1"/>
          </a:solidFill>
          <a:latin typeface="+mn-lt"/>
          <a:cs typeface="+mn-cs"/>
        </a:defRPr>
      </a:lvl5pPr>
      <a:lvl6pPr marL="2481134" indent="-229299" algn="l" defTabSz="914257" rtl="0" fontAlgn="base">
        <a:spcBef>
          <a:spcPct val="20000"/>
        </a:spcBef>
        <a:spcAft>
          <a:spcPct val="0"/>
        </a:spcAft>
        <a:buChar char="»"/>
        <a:defRPr sz="2000">
          <a:solidFill>
            <a:schemeClr val="tx1"/>
          </a:solidFill>
          <a:latin typeface="+mn-lt"/>
          <a:cs typeface="+mn-cs"/>
        </a:defRPr>
      </a:lvl6pPr>
      <a:lvl7pPr marL="2904456" indent="-229299" algn="l" defTabSz="914257" rtl="0" fontAlgn="base">
        <a:spcBef>
          <a:spcPct val="20000"/>
        </a:spcBef>
        <a:spcAft>
          <a:spcPct val="0"/>
        </a:spcAft>
        <a:buChar char="»"/>
        <a:defRPr sz="2000">
          <a:solidFill>
            <a:schemeClr val="tx1"/>
          </a:solidFill>
          <a:latin typeface="+mn-lt"/>
          <a:cs typeface="+mn-cs"/>
        </a:defRPr>
      </a:lvl7pPr>
      <a:lvl8pPr marL="3327777" indent="-229299" algn="l" defTabSz="914257" rtl="0" fontAlgn="base">
        <a:spcBef>
          <a:spcPct val="20000"/>
        </a:spcBef>
        <a:spcAft>
          <a:spcPct val="0"/>
        </a:spcAft>
        <a:buChar char="»"/>
        <a:defRPr sz="2000">
          <a:solidFill>
            <a:schemeClr val="tx1"/>
          </a:solidFill>
          <a:latin typeface="+mn-lt"/>
          <a:cs typeface="+mn-cs"/>
        </a:defRPr>
      </a:lvl8pPr>
      <a:lvl9pPr marL="3751099" indent="-229299" algn="l" defTabSz="914257" rtl="0" fontAlgn="base">
        <a:spcBef>
          <a:spcPct val="20000"/>
        </a:spcBef>
        <a:spcAft>
          <a:spcPct val="0"/>
        </a:spcAft>
        <a:buChar char="»"/>
        <a:defRPr sz="2000">
          <a:solidFill>
            <a:schemeClr val="tx1"/>
          </a:solidFill>
          <a:latin typeface="+mn-lt"/>
          <a:cs typeface="+mn-cs"/>
        </a:defRPr>
      </a:lvl9pPr>
    </p:bodyStyle>
    <p:otherStyle>
      <a:defPPr>
        <a:defRPr lang="ko-KR"/>
      </a:defPPr>
      <a:lvl1pPr marL="0" algn="l" defTabSz="846643" rtl="0" eaLnBrk="1" latinLnBrk="1" hangingPunct="1">
        <a:defRPr sz="1700" kern="1200">
          <a:solidFill>
            <a:schemeClr val="tx1"/>
          </a:solidFill>
          <a:latin typeface="+mn-lt"/>
          <a:ea typeface="+mn-ea"/>
          <a:cs typeface="+mn-cs"/>
        </a:defRPr>
      </a:lvl1pPr>
      <a:lvl2pPr marL="423321" algn="l" defTabSz="846643" rtl="0" eaLnBrk="1" latinLnBrk="1" hangingPunct="1">
        <a:defRPr sz="1700" kern="1200">
          <a:solidFill>
            <a:schemeClr val="tx1"/>
          </a:solidFill>
          <a:latin typeface="+mn-lt"/>
          <a:ea typeface="+mn-ea"/>
          <a:cs typeface="+mn-cs"/>
        </a:defRPr>
      </a:lvl2pPr>
      <a:lvl3pPr marL="846643" algn="l" defTabSz="846643" rtl="0" eaLnBrk="1" latinLnBrk="1" hangingPunct="1">
        <a:defRPr sz="1700" kern="1200">
          <a:solidFill>
            <a:schemeClr val="tx1"/>
          </a:solidFill>
          <a:latin typeface="+mn-lt"/>
          <a:ea typeface="+mn-ea"/>
          <a:cs typeface="+mn-cs"/>
        </a:defRPr>
      </a:lvl3pPr>
      <a:lvl4pPr marL="1269964" algn="l" defTabSz="846643" rtl="0" eaLnBrk="1" latinLnBrk="1" hangingPunct="1">
        <a:defRPr sz="1700" kern="1200">
          <a:solidFill>
            <a:schemeClr val="tx1"/>
          </a:solidFill>
          <a:latin typeface="+mn-lt"/>
          <a:ea typeface="+mn-ea"/>
          <a:cs typeface="+mn-cs"/>
        </a:defRPr>
      </a:lvl4pPr>
      <a:lvl5pPr marL="1693286" algn="l" defTabSz="846643" rtl="0" eaLnBrk="1" latinLnBrk="1" hangingPunct="1">
        <a:defRPr sz="1700" kern="1200">
          <a:solidFill>
            <a:schemeClr val="tx1"/>
          </a:solidFill>
          <a:latin typeface="+mn-lt"/>
          <a:ea typeface="+mn-ea"/>
          <a:cs typeface="+mn-cs"/>
        </a:defRPr>
      </a:lvl5pPr>
      <a:lvl6pPr marL="2116607" algn="l" defTabSz="846643" rtl="0" eaLnBrk="1" latinLnBrk="1" hangingPunct="1">
        <a:defRPr sz="1700" kern="1200">
          <a:solidFill>
            <a:schemeClr val="tx1"/>
          </a:solidFill>
          <a:latin typeface="+mn-lt"/>
          <a:ea typeface="+mn-ea"/>
          <a:cs typeface="+mn-cs"/>
        </a:defRPr>
      </a:lvl6pPr>
      <a:lvl7pPr marL="2539929" algn="l" defTabSz="846643" rtl="0" eaLnBrk="1" latinLnBrk="1" hangingPunct="1">
        <a:defRPr sz="1700" kern="1200">
          <a:solidFill>
            <a:schemeClr val="tx1"/>
          </a:solidFill>
          <a:latin typeface="+mn-lt"/>
          <a:ea typeface="+mn-ea"/>
          <a:cs typeface="+mn-cs"/>
        </a:defRPr>
      </a:lvl7pPr>
      <a:lvl8pPr marL="2963250" algn="l" defTabSz="846643" rtl="0" eaLnBrk="1" latinLnBrk="1" hangingPunct="1">
        <a:defRPr sz="1700" kern="1200">
          <a:solidFill>
            <a:schemeClr val="tx1"/>
          </a:solidFill>
          <a:latin typeface="+mn-lt"/>
          <a:ea typeface="+mn-ea"/>
          <a:cs typeface="+mn-cs"/>
        </a:defRPr>
      </a:lvl8pPr>
      <a:lvl9pPr marL="3386572" algn="l" defTabSz="846643" rtl="0" eaLnBrk="1" latinLnBrk="1" hangingPunct="1">
        <a:defRPr sz="1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ea typeface="굴림" charset="-127"/>
              </a:defRPr>
            </a:lvl1pPr>
          </a:lstStyle>
          <a:p>
            <a:pPr fontAlgn="base" latinLnBrk="0">
              <a:spcBef>
                <a:spcPct val="0"/>
              </a:spcBef>
              <a:spcAft>
                <a:spcPct val="0"/>
              </a:spcAft>
              <a:defRPr/>
            </a:pPr>
            <a:endParaRPr lang="en-US" altLang="ko-KR" sz="140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ea typeface="굴림" charset="-127"/>
              </a:defRPr>
            </a:lvl1pPr>
          </a:lstStyle>
          <a:p>
            <a:pPr fontAlgn="base" latinLnBrk="0">
              <a:spcBef>
                <a:spcPct val="0"/>
              </a:spcBef>
              <a:spcAft>
                <a:spcPct val="0"/>
              </a:spcAft>
              <a:defRPr/>
            </a:pPr>
            <a:endParaRPr lang="en-US" altLang="ko-KR" sz="140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ea typeface="굴림" charset="-127"/>
              </a:defRPr>
            </a:lvl1pPr>
          </a:lstStyle>
          <a:p>
            <a:pPr fontAlgn="base" latinLnBrk="0">
              <a:spcBef>
                <a:spcPct val="0"/>
              </a:spcBef>
              <a:spcAft>
                <a:spcPct val="0"/>
              </a:spcAft>
              <a:defRPr/>
            </a:pPr>
            <a:fld id="{50EF745A-4BDE-4C54-AA28-369BF710C745}" type="slidenum">
              <a:rPr lang="en-US" altLang="ko-KR" sz="1400">
                <a:solidFill>
                  <a:srgbClr val="000000"/>
                </a:solidFill>
              </a:rPr>
              <a:pPr fontAlgn="base" latinLnBrk="0">
                <a:spcBef>
                  <a:spcPct val="0"/>
                </a:spcBef>
                <a:spcAft>
                  <a:spcPct val="0"/>
                </a:spcAft>
                <a:defRPr/>
              </a:pPr>
              <a:t>‹#›</a:t>
            </a:fld>
            <a:endParaRPr lang="en-US" altLang="ko-KR" sz="1400">
              <a:solidFill>
                <a:srgbClr val="000000"/>
              </a:solidFill>
            </a:endParaRPr>
          </a:p>
        </p:txBody>
      </p:sp>
    </p:spTree>
    <p:extLst>
      <p:ext uri="{BB962C8B-B14F-4D97-AF65-F5344CB8AC3E}">
        <p14:creationId xmlns:p14="http://schemas.microsoft.com/office/powerpoint/2010/main" val="291214503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Layout" Target="../slideLayouts/slideLayout44.xml"/><Relationship Id="rId5" Type="http://schemas.openxmlformats.org/officeDocument/2006/relationships/image" Target="../media/image32.png"/><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wmf"/><Relationship Id="rId7" Type="http://schemas.openxmlformats.org/officeDocument/2006/relationships/image" Target="../media/image38.wmf"/><Relationship Id="rId2" Type="http://schemas.openxmlformats.org/officeDocument/2006/relationships/image" Target="../media/image33.wmf"/><Relationship Id="rId1" Type="http://schemas.openxmlformats.org/officeDocument/2006/relationships/slideLayout" Target="../slideLayouts/slideLayout115.xml"/><Relationship Id="rId6" Type="http://schemas.openxmlformats.org/officeDocument/2006/relationships/image" Target="../media/image37.wmf"/><Relationship Id="rId5" Type="http://schemas.openxmlformats.org/officeDocument/2006/relationships/image" Target="../media/image36.wmf"/><Relationship Id="rId10" Type="http://schemas.openxmlformats.org/officeDocument/2006/relationships/image" Target="../media/image41.png"/><Relationship Id="rId4" Type="http://schemas.openxmlformats.org/officeDocument/2006/relationships/image" Target="../media/image35.wmf"/><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80.png"/><Relationship Id="rId1" Type="http://schemas.openxmlformats.org/officeDocument/2006/relationships/slideLayout" Target="../slideLayouts/slideLayout3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49.png"/><Relationship Id="rId2" Type="http://schemas.openxmlformats.org/officeDocument/2006/relationships/slideLayout" Target="../slideLayouts/slideLayout39.xml"/><Relationship Id="rId1" Type="http://schemas.openxmlformats.org/officeDocument/2006/relationships/vmlDrawing" Target="../drawings/vmlDrawing2.v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wmf"/></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slideLayout" Target="../slideLayouts/slideLayout85.xml"/><Relationship Id="rId4" Type="http://schemas.openxmlformats.org/officeDocument/2006/relationships/image" Target="../media/image54.wmf"/></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4.xml"/><Relationship Id="rId5" Type="http://schemas.openxmlformats.org/officeDocument/2006/relationships/image" Target="../media/image57.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61.emf"/><Relationship Id="rId7" Type="http://schemas.openxmlformats.org/officeDocument/2006/relationships/image" Target="../media/image48.jpeg"/><Relationship Id="rId2" Type="http://schemas.openxmlformats.org/officeDocument/2006/relationships/image" Target="../media/image60.png"/><Relationship Id="rId1" Type="http://schemas.openxmlformats.org/officeDocument/2006/relationships/slideLayout" Target="../slideLayouts/slideLayout17.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62.emf"/></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oleObject" Target="Macintosh%20HD:Users:sergeikrasheninnikov:Desktop:Sergei%20Krash:2012:Meetings-2012:IAEA-2012:IAEA-paper:Krash-TH-3/2.doc!OLE_LINK3" TargetMode="External"/><Relationship Id="rId2" Type="http://schemas.openxmlformats.org/officeDocument/2006/relationships/slideLayout" Target="../slideLayouts/slideLayout49.xml"/><Relationship Id="rId1" Type="http://schemas.openxmlformats.org/officeDocument/2006/relationships/vmlDrawing" Target="../drawings/vmlDrawing3.vml"/><Relationship Id="rId6" Type="http://schemas.openxmlformats.org/officeDocument/2006/relationships/image" Target="../media/image67.png"/><Relationship Id="rId5" Type="http://schemas.openxmlformats.org/officeDocument/2006/relationships/oleObject" Target="Macintosh%20HD:Users:sergeikrasheninnikov:Desktop:Sergei%20Krash:2012:Meetings-2012:IAEA-2012:IAEA-paper:Krash-TH-3/2.doc!OLE_LINK4" TargetMode="Externa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4.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wmf"/><Relationship Id="rId1" Type="http://schemas.openxmlformats.org/officeDocument/2006/relationships/slideLayout" Target="../slideLayouts/slideLayout93.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7.xml"/><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jpeg"/><Relationship Id="rId7" Type="http://schemas.openxmlformats.org/officeDocument/2006/relationships/image" Target="../media/image8.emf"/><Relationship Id="rId2" Type="http://schemas.openxmlformats.org/officeDocument/2006/relationships/image" Target="../media/image3.jpeg"/><Relationship Id="rId1" Type="http://schemas.openxmlformats.org/officeDocument/2006/relationships/slideLayout" Target="../slideLayouts/slideLayout28.xml"/><Relationship Id="rId6" Type="http://schemas.openxmlformats.org/officeDocument/2006/relationships/image" Target="../media/image7.emf"/><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jpeg"/><Relationship Id="rId9"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Layout" Target="../slideLayouts/slideLayout28.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p:cNvSpPr>
            <a:spLocks noGrp="1" noChangeArrowheads="1"/>
          </p:cNvSpPr>
          <p:nvPr>
            <p:ph type="subTitle" idx="1"/>
          </p:nvPr>
        </p:nvSpPr>
        <p:spPr>
          <a:xfrm>
            <a:off x="467544" y="1412776"/>
            <a:ext cx="8235950" cy="3096345"/>
          </a:xfrm>
        </p:spPr>
        <p:txBody>
          <a:bodyPr/>
          <a:lstStyle/>
          <a:p>
            <a:pPr marL="609600" indent="-609600" eaLnBrk="1" hangingPunct="1">
              <a:lnSpc>
                <a:spcPct val="80000"/>
              </a:lnSpc>
            </a:pPr>
            <a:endParaRPr lang="en-US" altLang="ko-KR" sz="2800" b="1" dirty="0" smtClean="0">
              <a:solidFill>
                <a:schemeClr val="tx1"/>
              </a:solidFill>
              <a:ea typeface="ＭＳ Ｐゴシック" pitchFamily="-106" charset="-128"/>
            </a:endParaRPr>
          </a:p>
          <a:p>
            <a:pPr marL="609600" indent="-609600" eaLnBrk="1" hangingPunct="1">
              <a:lnSpc>
                <a:spcPct val="80000"/>
              </a:lnSpc>
            </a:pPr>
            <a:endParaRPr lang="en-US" altLang="ko-KR" sz="2800" b="1" dirty="0" smtClean="0">
              <a:solidFill>
                <a:schemeClr val="tx1"/>
              </a:solidFill>
              <a:ea typeface="ＭＳ Ｐゴシック" pitchFamily="-106" charset="-128"/>
            </a:endParaRPr>
          </a:p>
          <a:p>
            <a:pPr marL="609600" indent="-609600" eaLnBrk="1" hangingPunct="1">
              <a:lnSpc>
                <a:spcPct val="80000"/>
              </a:lnSpc>
            </a:pPr>
            <a:r>
              <a:rPr lang="en-US" altLang="ko-KR" b="1" dirty="0" smtClean="0">
                <a:solidFill>
                  <a:schemeClr val="tx1"/>
                </a:solidFill>
                <a:ea typeface="ＭＳ Ｐゴシック" pitchFamily="-106" charset="-128"/>
              </a:rPr>
              <a:t>T.S. </a:t>
            </a:r>
            <a:r>
              <a:rPr lang="en-US" altLang="ko-KR" b="1" dirty="0" err="1" smtClean="0">
                <a:solidFill>
                  <a:schemeClr val="tx1"/>
                </a:solidFill>
                <a:ea typeface="ＭＳ Ｐゴシック" pitchFamily="-106" charset="-128"/>
              </a:rPr>
              <a:t>Hahm</a:t>
            </a:r>
            <a:endParaRPr lang="en-US" altLang="ko-KR" b="1" dirty="0" smtClean="0">
              <a:solidFill>
                <a:schemeClr val="tx1"/>
              </a:solidFill>
              <a:ea typeface="ＭＳ Ｐゴシック" pitchFamily="-106" charset="-128"/>
            </a:endParaRPr>
          </a:p>
          <a:p>
            <a:pPr marL="609600" indent="-609600" algn="l" eaLnBrk="1" hangingPunct="1">
              <a:lnSpc>
                <a:spcPct val="80000"/>
              </a:lnSpc>
            </a:pPr>
            <a:r>
              <a:rPr lang="en-US" altLang="ko-KR" sz="2400" dirty="0" smtClean="0">
                <a:solidFill>
                  <a:srgbClr val="CC6600"/>
                </a:solidFill>
                <a:ea typeface="ＭＳ Ｐゴシック" pitchFamily="-106" charset="-128"/>
              </a:rPr>
              <a:t>	</a:t>
            </a:r>
          </a:p>
          <a:p>
            <a:pPr marL="609600" indent="-609600" algn="l" eaLnBrk="1" hangingPunct="1">
              <a:lnSpc>
                <a:spcPct val="80000"/>
              </a:lnSpc>
            </a:pPr>
            <a:endParaRPr lang="en-US" altLang="ko-KR" sz="2400" dirty="0" smtClean="0">
              <a:solidFill>
                <a:srgbClr val="CC6600"/>
              </a:solidFill>
              <a:ea typeface="ＭＳ Ｐゴシック" pitchFamily="-106" charset="-128"/>
            </a:endParaRPr>
          </a:p>
          <a:p>
            <a:pPr marL="609600" indent="-609600" eaLnBrk="1" hangingPunct="1">
              <a:lnSpc>
                <a:spcPct val="80000"/>
              </a:lnSpc>
            </a:pPr>
            <a:r>
              <a:rPr lang="en-US" altLang="ko-KR" dirty="0" smtClean="0">
                <a:solidFill>
                  <a:srgbClr val="0070C0"/>
                </a:solidFill>
                <a:ea typeface="ＭＳ Ｐゴシック" pitchFamily="-106" charset="-128"/>
              </a:rPr>
              <a:t>Seoul National University, Seoul, KOREA</a:t>
            </a:r>
          </a:p>
          <a:p>
            <a:pPr marL="609600" indent="-609600" algn="l" eaLnBrk="1" hangingPunct="1">
              <a:lnSpc>
                <a:spcPct val="80000"/>
              </a:lnSpc>
            </a:pPr>
            <a:endParaRPr lang="en-US" altLang="ko-KR" sz="2400" dirty="0" smtClean="0">
              <a:solidFill>
                <a:srgbClr val="CC6600"/>
              </a:solidFill>
              <a:ea typeface="ＭＳ Ｐゴシック" pitchFamily="-106" charset="-128"/>
            </a:endParaRPr>
          </a:p>
          <a:p>
            <a:pPr marL="609600" indent="-609600" algn="l" eaLnBrk="1" hangingPunct="1">
              <a:lnSpc>
                <a:spcPct val="80000"/>
              </a:lnSpc>
            </a:pPr>
            <a:r>
              <a:rPr lang="en-US" altLang="ko-KR" sz="2400" dirty="0" smtClean="0">
                <a:solidFill>
                  <a:srgbClr val="CC6600"/>
                </a:solidFill>
                <a:ea typeface="ＭＳ Ｐゴシック" pitchFamily="-106" charset="-128"/>
              </a:rPr>
              <a:t>				</a:t>
            </a:r>
          </a:p>
          <a:p>
            <a:pPr marL="609600" indent="-609600" algn="l" eaLnBrk="1" hangingPunct="1">
              <a:lnSpc>
                <a:spcPct val="80000"/>
              </a:lnSpc>
            </a:pPr>
            <a:endParaRPr lang="en-US" altLang="ko-KR" sz="2000" dirty="0" smtClean="0">
              <a:solidFill>
                <a:srgbClr val="FF0000"/>
              </a:solidFill>
              <a:ea typeface="ＭＳ Ｐゴシック" pitchFamily="-106" charset="-128"/>
            </a:endParaRPr>
          </a:p>
          <a:p>
            <a:pPr marL="609600" indent="-609600" algn="l" eaLnBrk="1" hangingPunct="1">
              <a:lnSpc>
                <a:spcPct val="80000"/>
              </a:lnSpc>
            </a:pPr>
            <a:endParaRPr lang="en-US" altLang="ko-KR" sz="2000" dirty="0" smtClean="0">
              <a:solidFill>
                <a:srgbClr val="FF0000"/>
              </a:solidFill>
              <a:ea typeface="ＭＳ Ｐゴシック" pitchFamily="-106" charset="-128"/>
            </a:endParaRPr>
          </a:p>
        </p:txBody>
      </p:sp>
      <p:sp>
        <p:nvSpPr>
          <p:cNvPr id="17413" name="Rectangle 4"/>
          <p:cNvSpPr>
            <a:spLocks noChangeArrowheads="1"/>
          </p:cNvSpPr>
          <p:nvPr/>
        </p:nvSpPr>
        <p:spPr bwMode="auto">
          <a:xfrm>
            <a:off x="7553325" y="573088"/>
            <a:ext cx="184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latinLnBrk="0">
              <a:spcBef>
                <a:spcPct val="0"/>
              </a:spcBef>
              <a:spcAft>
                <a:spcPct val="0"/>
              </a:spcAft>
            </a:pPr>
            <a:endParaRPr lang="ko-KR" altLang="en-US" baseline="-25000">
              <a:solidFill>
                <a:srgbClr val="000000"/>
              </a:solidFill>
              <a:latin typeface="Helvetica" pitchFamily="-106" charset="0"/>
            </a:endParaRPr>
          </a:p>
        </p:txBody>
      </p:sp>
      <p:sp>
        <p:nvSpPr>
          <p:cNvPr id="17414" name="Rectangle 5"/>
          <p:cNvSpPr>
            <a:spLocks noChangeArrowheads="1"/>
          </p:cNvSpPr>
          <p:nvPr/>
        </p:nvSpPr>
        <p:spPr bwMode="auto">
          <a:xfrm>
            <a:off x="4746625" y="5910263"/>
            <a:ext cx="184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latinLnBrk="0">
              <a:spcBef>
                <a:spcPct val="0"/>
              </a:spcBef>
              <a:spcAft>
                <a:spcPct val="0"/>
              </a:spcAft>
            </a:pPr>
            <a:endParaRPr lang="ko-KR" altLang="en-US" baseline="-25000">
              <a:solidFill>
                <a:srgbClr val="333399"/>
              </a:solidFill>
              <a:latin typeface="Helvetica" pitchFamily="-106" charset="0"/>
            </a:endParaRPr>
          </a:p>
        </p:txBody>
      </p:sp>
      <p:sp>
        <p:nvSpPr>
          <p:cNvPr id="17415" name="Rectangle 6"/>
          <p:cNvSpPr>
            <a:spLocks noChangeArrowheads="1"/>
          </p:cNvSpPr>
          <p:nvPr/>
        </p:nvSpPr>
        <p:spPr bwMode="auto">
          <a:xfrm flipH="1" flipV="1">
            <a:off x="6561138" y="5489575"/>
            <a:ext cx="184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spAutoFit/>
          </a:bodyPr>
          <a:lstStyle/>
          <a:p>
            <a:pPr fontAlgn="base" latinLnBrk="0">
              <a:spcBef>
                <a:spcPct val="0"/>
              </a:spcBef>
              <a:spcAft>
                <a:spcPct val="0"/>
              </a:spcAft>
            </a:pPr>
            <a:endParaRPr lang="ko-KR" altLang="en-US" baseline="-25000">
              <a:solidFill>
                <a:srgbClr val="000000"/>
              </a:solidFill>
              <a:latin typeface="Helvetica" pitchFamily="-106" charset="0"/>
            </a:endParaRPr>
          </a:p>
        </p:txBody>
      </p:sp>
      <p:pic>
        <p:nvPicPr>
          <p:cNvPr id="9" name="그림 8" descr="snu_logo.jpg"/>
          <p:cNvPicPr>
            <a:picLocks noChangeAspect="1"/>
          </p:cNvPicPr>
          <p:nvPr/>
        </p:nvPicPr>
        <p:blipFill>
          <a:blip r:embed="rId3" cstate="print"/>
          <a:stretch>
            <a:fillRect/>
          </a:stretch>
        </p:blipFill>
        <p:spPr>
          <a:xfrm>
            <a:off x="6242113" y="6184900"/>
            <a:ext cx="2806574" cy="434566"/>
          </a:xfrm>
          <a:prstGeom prst="rect">
            <a:avLst/>
          </a:prstGeom>
        </p:spPr>
      </p:pic>
      <p:sp>
        <p:nvSpPr>
          <p:cNvPr id="3" name="TextBox 2"/>
          <p:cNvSpPr txBox="1"/>
          <p:nvPr/>
        </p:nvSpPr>
        <p:spPr>
          <a:xfrm>
            <a:off x="179512" y="6217517"/>
            <a:ext cx="6062601" cy="369332"/>
          </a:xfrm>
          <a:prstGeom prst="rect">
            <a:avLst/>
          </a:prstGeom>
          <a:noFill/>
        </p:spPr>
        <p:txBody>
          <a:bodyPr wrap="square" rtlCol="0">
            <a:spAutoFit/>
          </a:bodyPr>
          <a:lstStyle/>
          <a:p>
            <a:r>
              <a:rPr lang="en-US" altLang="ko-KR" dirty="0" smtClean="0"/>
              <a:t>The 24</a:t>
            </a:r>
            <a:r>
              <a:rPr lang="en-US" altLang="ko-KR" baseline="30000" dirty="0" smtClean="0"/>
              <a:t>th</a:t>
            </a:r>
            <a:r>
              <a:rPr lang="en-US" altLang="ko-KR" dirty="0" smtClean="0"/>
              <a:t> IAEA Fusion Energy Conference, </a:t>
            </a:r>
            <a:r>
              <a:rPr lang="en-US" altLang="ko-KR" dirty="0" smtClean="0">
                <a:solidFill>
                  <a:srgbClr val="FF0000"/>
                </a:solidFill>
              </a:rPr>
              <a:t>October, 2012</a:t>
            </a:r>
            <a:endParaRPr lang="ko-KR" altLang="en-US" dirty="0"/>
          </a:p>
        </p:txBody>
      </p:sp>
      <p:sp>
        <p:nvSpPr>
          <p:cNvPr id="13" name="TextBox 12"/>
          <p:cNvSpPr txBox="1"/>
          <p:nvPr/>
        </p:nvSpPr>
        <p:spPr>
          <a:xfrm>
            <a:off x="7524328" y="0"/>
            <a:ext cx="1625017" cy="338554"/>
          </a:xfrm>
          <a:prstGeom prst="rect">
            <a:avLst/>
          </a:prstGeom>
          <a:noFill/>
        </p:spPr>
        <p:txBody>
          <a:bodyPr wrap="square" rtlCol="0">
            <a:spAutoFit/>
          </a:bodyPr>
          <a:lstStyle/>
          <a:p>
            <a:r>
              <a:rPr lang="en-US" altLang="ko-KR" sz="1600" dirty="0" smtClean="0"/>
              <a:t>TS </a:t>
            </a:r>
            <a:r>
              <a:rPr lang="en-US" altLang="ko-KR" sz="1600" dirty="0" err="1" smtClean="0"/>
              <a:t>Hahm</a:t>
            </a:r>
            <a:r>
              <a:rPr lang="en-US" altLang="ko-KR" sz="1600" dirty="0" smtClean="0"/>
              <a:t> S/1-3</a:t>
            </a:r>
            <a:endParaRPr lang="ko-KR" altLang="en-US" sz="1600" dirty="0"/>
          </a:p>
        </p:txBody>
      </p:sp>
      <p:sp>
        <p:nvSpPr>
          <p:cNvPr id="2" name="TextBox 1"/>
          <p:cNvSpPr txBox="1"/>
          <p:nvPr/>
        </p:nvSpPr>
        <p:spPr>
          <a:xfrm>
            <a:off x="1626002" y="332656"/>
            <a:ext cx="5904656" cy="535531"/>
          </a:xfrm>
          <a:prstGeom prst="rect">
            <a:avLst/>
          </a:prstGeom>
          <a:noFill/>
        </p:spPr>
        <p:txBody>
          <a:bodyPr wrap="square" rtlCol="0">
            <a:spAutoFit/>
          </a:bodyPr>
          <a:lstStyle/>
          <a:p>
            <a:pPr marL="609600" lvl="0" indent="-609600" algn="ctr" fontAlgn="base" latinLnBrk="0">
              <a:lnSpc>
                <a:spcPct val="80000"/>
              </a:lnSpc>
              <a:spcBef>
                <a:spcPct val="20000"/>
              </a:spcBef>
              <a:spcAft>
                <a:spcPct val="0"/>
              </a:spcAft>
            </a:pPr>
            <a:r>
              <a:rPr lang="en-US" altLang="ko-KR" sz="3600" b="1" kern="0" dirty="0">
                <a:solidFill>
                  <a:srgbClr val="000000"/>
                </a:solidFill>
                <a:ea typeface="ＭＳ Ｐゴシック" pitchFamily="-106" charset="-128"/>
              </a:rPr>
              <a:t>Theory </a:t>
            </a:r>
            <a:r>
              <a:rPr lang="en-US" altLang="ko-KR" sz="3600" b="1" kern="0" dirty="0" smtClean="0">
                <a:solidFill>
                  <a:srgbClr val="000000"/>
                </a:solidFill>
                <a:ea typeface="ＭＳ Ｐゴシック" pitchFamily="-106" charset="-128"/>
              </a:rPr>
              <a:t>Summary</a:t>
            </a:r>
            <a:endParaRPr lang="ko-KR" altLang="en-US" dirty="0"/>
          </a:p>
        </p:txBody>
      </p:sp>
    </p:spTree>
    <p:extLst>
      <p:ext uri="{BB962C8B-B14F-4D97-AF65-F5344CB8AC3E}">
        <p14:creationId xmlns:p14="http://schemas.microsoft.com/office/powerpoint/2010/main" val="533445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4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081364" y="5589240"/>
            <a:ext cx="3312368" cy="646331"/>
          </a:xfrm>
          <a:prstGeom prst="rect">
            <a:avLst/>
          </a:prstGeom>
          <a:noFill/>
        </p:spPr>
        <p:txBody>
          <a:bodyPr wrap="square" rtlCol="0">
            <a:spAutoFit/>
          </a:bodyPr>
          <a:lstStyle/>
          <a:p>
            <a:r>
              <a:rPr lang="en-US" altLang="ko-KR" dirty="0" smtClean="0">
                <a:solidFill>
                  <a:srgbClr val="6600FF"/>
                </a:solidFill>
              </a:rPr>
              <a:t>[EX/2-1] McDermott on AUG</a:t>
            </a:r>
          </a:p>
          <a:p>
            <a:r>
              <a:rPr lang="en-US" altLang="ko-KR" dirty="0" smtClean="0">
                <a:solidFill>
                  <a:srgbClr val="6600FF"/>
                </a:solidFill>
              </a:rPr>
              <a:t>[EX/2-2] Rice on C-Mod</a:t>
            </a:r>
            <a:endParaRPr lang="ko-KR" altLang="en-US" dirty="0">
              <a:solidFill>
                <a:srgbClr val="6600FF"/>
              </a:solidFill>
            </a:endParaRPr>
          </a:p>
        </p:txBody>
      </p:sp>
      <p:sp>
        <p:nvSpPr>
          <p:cNvPr id="4" name="TextBox 3"/>
          <p:cNvSpPr txBox="1"/>
          <p:nvPr/>
        </p:nvSpPr>
        <p:spPr>
          <a:xfrm>
            <a:off x="5081364" y="6346656"/>
            <a:ext cx="3312368" cy="369332"/>
          </a:xfrm>
          <a:prstGeom prst="rect">
            <a:avLst/>
          </a:prstGeom>
          <a:noFill/>
        </p:spPr>
        <p:txBody>
          <a:bodyPr wrap="square" rtlCol="0">
            <a:spAutoFit/>
          </a:bodyPr>
          <a:lstStyle/>
          <a:p>
            <a:r>
              <a:rPr lang="en-US" altLang="ko-KR" dirty="0" smtClean="0">
                <a:solidFill>
                  <a:srgbClr val="6600FF"/>
                </a:solidFill>
              </a:rPr>
              <a:t>[EX/2-3] Shi on KSTAR</a:t>
            </a:r>
            <a:endParaRPr lang="ko-KR" altLang="en-US" dirty="0">
              <a:solidFill>
                <a:srgbClr val="6600FF"/>
              </a:solidFill>
            </a:endParaRPr>
          </a:p>
        </p:txBody>
      </p:sp>
    </p:spTree>
    <p:extLst>
      <p:ext uri="{BB962C8B-B14F-4D97-AF65-F5344CB8AC3E}">
        <p14:creationId xmlns:p14="http://schemas.microsoft.com/office/powerpoint/2010/main" val="1104418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55923"/>
            <a:ext cx="4089400" cy="469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직사각형 5"/>
          <p:cNvSpPr/>
          <p:nvPr/>
        </p:nvSpPr>
        <p:spPr>
          <a:xfrm>
            <a:off x="0" y="188640"/>
            <a:ext cx="914400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611560" y="278936"/>
            <a:ext cx="8136904" cy="1323439"/>
          </a:xfrm>
          <a:prstGeom prst="rect">
            <a:avLst/>
          </a:prstGeom>
        </p:spPr>
        <p:txBody>
          <a:bodyPr wrap="square">
            <a:spAutoFit/>
          </a:bodyPr>
          <a:lstStyle/>
          <a:p>
            <a:r>
              <a:rPr lang="en-US" altLang="ko-KR" sz="2200" b="1" dirty="0">
                <a:solidFill>
                  <a:schemeClr val="bg1"/>
                </a:solidFill>
              </a:rPr>
              <a:t>A New Paradigm for </a:t>
            </a:r>
            <a:r>
              <a:rPr lang="en-US" altLang="ko-KR" sz="2200" b="1" dirty="0" err="1">
                <a:solidFill>
                  <a:schemeClr val="bg1"/>
                </a:solidFill>
              </a:rPr>
              <a:t>ExB</a:t>
            </a:r>
            <a:r>
              <a:rPr lang="en-US" altLang="ko-KR" sz="2200" b="1" dirty="0">
                <a:solidFill>
                  <a:schemeClr val="bg1"/>
                </a:solidFill>
              </a:rPr>
              <a:t> Velocity Shear Suppression of</a:t>
            </a:r>
          </a:p>
          <a:p>
            <a:r>
              <a:rPr lang="en-US" altLang="ko-KR" sz="2200" b="1" dirty="0">
                <a:solidFill>
                  <a:schemeClr val="bg1"/>
                </a:solidFill>
              </a:rPr>
              <a:t>Gyro-kinetic Turbulence and the Momentum Pinch</a:t>
            </a:r>
          </a:p>
          <a:p>
            <a:r>
              <a:rPr lang="en-US" altLang="ko-KR" dirty="0">
                <a:solidFill>
                  <a:schemeClr val="bg1"/>
                </a:solidFill>
              </a:rPr>
              <a:t>G.M. </a:t>
            </a:r>
            <a:r>
              <a:rPr lang="en-US" altLang="ko-KR" dirty="0" err="1">
                <a:solidFill>
                  <a:schemeClr val="bg1"/>
                </a:solidFill>
              </a:rPr>
              <a:t>Staebler</a:t>
            </a:r>
            <a:r>
              <a:rPr lang="en-US" altLang="ko-KR" dirty="0">
                <a:solidFill>
                  <a:schemeClr val="bg1"/>
                </a:solidFill>
              </a:rPr>
              <a:t>, R.E. Waltz, J.E. Kinsey, and W.M. Solomon</a:t>
            </a:r>
            <a:endParaRPr lang="ko-KR" altLang="en-US" dirty="0">
              <a:solidFill>
                <a:schemeClr val="bg1"/>
              </a:solidFill>
            </a:endParaRPr>
          </a:p>
          <a:p>
            <a:endParaRPr lang="ko-KR" altLang="en-US" dirty="0">
              <a:solidFill>
                <a:schemeClr val="bg1"/>
              </a:solidFill>
            </a:endParaRPr>
          </a:p>
        </p:txBody>
      </p:sp>
      <p:pic>
        <p:nvPicPr>
          <p:cNvPr id="1105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88840"/>
            <a:ext cx="4467969" cy="4233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17262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ko-KR" altLang="en-US" dirty="0"/>
          </a:p>
        </p:txBody>
      </p:sp>
      <p:sp>
        <p:nvSpPr>
          <p:cNvPr id="3" name="Content Placeholder 2"/>
          <p:cNvSpPr>
            <a:spLocks noGrp="1"/>
          </p:cNvSpPr>
          <p:nvPr>
            <p:ph idx="1"/>
          </p:nvPr>
        </p:nvSpPr>
        <p:spPr/>
        <p:txBody>
          <a:bodyPr/>
          <a:lstStyle/>
          <a:p>
            <a:endParaRPr lang="ko-KR" altLang="en-US"/>
          </a:p>
        </p:txBody>
      </p:sp>
      <p:pic>
        <p:nvPicPr>
          <p:cNvPr id="1105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28" y="72008"/>
            <a:ext cx="9423667"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6090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3"/>
          <p:cNvSpPr txBox="1">
            <a:spLocks noChangeArrowheads="1"/>
          </p:cNvSpPr>
          <p:nvPr/>
        </p:nvSpPr>
        <p:spPr bwMode="auto">
          <a:xfrm>
            <a:off x="0" y="11112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2" charset="-128"/>
              </a:defRPr>
            </a:lvl1pPr>
            <a:lvl2pPr marL="742950" indent="-285750" eaLnBrk="0" hangingPunct="0">
              <a:defRPr>
                <a:solidFill>
                  <a:schemeClr val="tx1"/>
                </a:solidFill>
                <a:latin typeface="Arial" charset="0"/>
                <a:ea typeface="ＭＳ Ｐゴシック" pitchFamily="-32" charset="-128"/>
              </a:defRPr>
            </a:lvl2pPr>
            <a:lvl3pPr marL="1143000" indent="-228600" eaLnBrk="0" hangingPunct="0">
              <a:defRPr>
                <a:solidFill>
                  <a:schemeClr val="tx1"/>
                </a:solidFill>
                <a:latin typeface="Arial" charset="0"/>
                <a:ea typeface="ＭＳ Ｐゴシック" pitchFamily="-32" charset="-128"/>
              </a:defRPr>
            </a:lvl3pPr>
            <a:lvl4pPr marL="1600200" indent="-228600" eaLnBrk="0" hangingPunct="0">
              <a:defRPr>
                <a:solidFill>
                  <a:schemeClr val="tx1"/>
                </a:solidFill>
                <a:latin typeface="Arial" charset="0"/>
                <a:ea typeface="ＭＳ Ｐゴシック" pitchFamily="-32" charset="-128"/>
              </a:defRPr>
            </a:lvl4pPr>
            <a:lvl5pPr marL="2057400" indent="-228600" eaLnBrk="0" hangingPunct="0">
              <a:defRPr>
                <a:solidFill>
                  <a:schemeClr val="tx1"/>
                </a:solidFill>
                <a:latin typeface="Arial" charset="0"/>
                <a:ea typeface="ＭＳ Ｐゴシック" pitchFamily="-32"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2"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2"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2"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2" charset="-128"/>
              </a:defRPr>
            </a:lvl9pPr>
          </a:lstStyle>
          <a:p>
            <a:pPr algn="ctr" defTabSz="457200" eaLnBrk="1" fontAlgn="base" latinLnBrk="0" hangingPunct="1">
              <a:spcBef>
                <a:spcPct val="0"/>
              </a:spcBef>
              <a:spcAft>
                <a:spcPct val="0"/>
              </a:spcAft>
            </a:pPr>
            <a:r>
              <a:rPr lang="en-US" altLang="ko-KR" sz="2000" smtClean="0">
                <a:solidFill>
                  <a:srgbClr val="FF0000"/>
                </a:solidFill>
                <a:latin typeface="Calibri" pitchFamily="-32" charset="0"/>
              </a:rPr>
              <a:t>I. Shear Flow Driven Turbulence and Transport and</a:t>
            </a:r>
          </a:p>
          <a:p>
            <a:pPr algn="ctr" defTabSz="457200" eaLnBrk="1" fontAlgn="base" latinLnBrk="0" hangingPunct="1">
              <a:spcBef>
                <a:spcPct val="0"/>
              </a:spcBef>
              <a:spcAft>
                <a:spcPct val="0"/>
              </a:spcAft>
            </a:pPr>
            <a:r>
              <a:rPr lang="en-US" altLang="ko-KR" sz="2000" smtClean="0">
                <a:solidFill>
                  <a:srgbClr val="0070C0"/>
                </a:solidFill>
                <a:latin typeface="Calibri" pitchFamily="-32" charset="0"/>
              </a:rPr>
              <a:t>[TH/P7-14]   </a:t>
            </a:r>
            <a:r>
              <a:rPr lang="en-US" altLang="ko-KR" sz="2000" smtClean="0">
                <a:solidFill>
                  <a:srgbClr val="FF0000"/>
                </a:solidFill>
                <a:latin typeface="Calibri" pitchFamily="-32" charset="0"/>
              </a:rPr>
              <a:t>II. Turbulence Generated Non-inductive Current in Tokamaks    </a:t>
            </a:r>
            <a:r>
              <a:rPr lang="en-US" altLang="ko-KR" sz="2000" smtClean="0">
                <a:solidFill>
                  <a:srgbClr val="4F81BD"/>
                </a:solidFill>
                <a:latin typeface="Calibri" pitchFamily="-32" charset="0"/>
              </a:rPr>
              <a:t>W. X. Wang</a:t>
            </a:r>
            <a:endParaRPr lang="en-US" altLang="ko-KR" smtClean="0">
              <a:solidFill>
                <a:srgbClr val="4F81BD"/>
              </a:solidFill>
              <a:latin typeface="Calibri" pitchFamily="-32" charset="0"/>
            </a:endParaRPr>
          </a:p>
        </p:txBody>
      </p:sp>
      <p:cxnSp>
        <p:nvCxnSpPr>
          <p:cNvPr id="2051" name="Straight Connector 5"/>
          <p:cNvCxnSpPr>
            <a:cxnSpLocks noChangeShapeType="1"/>
          </p:cNvCxnSpPr>
          <p:nvPr/>
        </p:nvCxnSpPr>
        <p:spPr bwMode="auto">
          <a:xfrm>
            <a:off x="217488" y="923925"/>
            <a:ext cx="8612187" cy="1588"/>
          </a:xfrm>
          <a:prstGeom prst="line">
            <a:avLst/>
          </a:prstGeom>
          <a:noFill/>
          <a:ln w="25400">
            <a:solidFill>
              <a:schemeClr val="tx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055" name="TextBox 9"/>
          <p:cNvSpPr txBox="1">
            <a:spLocks noChangeArrowheads="1"/>
          </p:cNvSpPr>
          <p:nvPr/>
        </p:nvSpPr>
        <p:spPr bwMode="auto">
          <a:xfrm>
            <a:off x="112713" y="3525838"/>
            <a:ext cx="87884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2" charset="-128"/>
              </a:defRPr>
            </a:lvl1pPr>
            <a:lvl2pPr marL="742950" indent="-285750" eaLnBrk="0" hangingPunct="0">
              <a:defRPr>
                <a:solidFill>
                  <a:schemeClr val="tx1"/>
                </a:solidFill>
                <a:latin typeface="Arial" charset="0"/>
                <a:ea typeface="ＭＳ Ｐゴシック" pitchFamily="-32" charset="-128"/>
              </a:defRPr>
            </a:lvl2pPr>
            <a:lvl3pPr marL="1143000" indent="-228600" eaLnBrk="0" hangingPunct="0">
              <a:defRPr>
                <a:solidFill>
                  <a:schemeClr val="tx1"/>
                </a:solidFill>
                <a:latin typeface="Arial" charset="0"/>
                <a:ea typeface="ＭＳ Ｐゴシック" pitchFamily="-32" charset="-128"/>
              </a:defRPr>
            </a:lvl3pPr>
            <a:lvl4pPr marL="1600200" indent="-228600" eaLnBrk="0" hangingPunct="0">
              <a:defRPr>
                <a:solidFill>
                  <a:schemeClr val="tx1"/>
                </a:solidFill>
                <a:latin typeface="Arial" charset="0"/>
                <a:ea typeface="ＭＳ Ｐゴシック" pitchFamily="-32" charset="-128"/>
              </a:defRPr>
            </a:lvl4pPr>
            <a:lvl5pPr marL="2057400" indent="-228600" eaLnBrk="0" hangingPunct="0">
              <a:defRPr>
                <a:solidFill>
                  <a:schemeClr val="tx1"/>
                </a:solidFill>
                <a:latin typeface="Arial" charset="0"/>
                <a:ea typeface="ＭＳ Ｐゴシック" pitchFamily="-32"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2"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2"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2"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2" charset="-128"/>
              </a:defRPr>
            </a:lvl9pPr>
          </a:lstStyle>
          <a:p>
            <a:pPr defTabSz="457200" eaLnBrk="1" fontAlgn="base" latinLnBrk="0" hangingPunct="1">
              <a:lnSpc>
                <a:spcPct val="110000"/>
              </a:lnSpc>
              <a:spcBef>
                <a:spcPct val="0"/>
              </a:spcBef>
              <a:spcAft>
                <a:spcPct val="0"/>
              </a:spcAft>
              <a:defRPr/>
            </a:pPr>
            <a:r>
              <a:rPr lang="en-US" dirty="0" smtClean="0">
                <a:solidFill>
                  <a:prstClr val="black"/>
                </a:solidFill>
                <a:latin typeface="Calibri" pitchFamily="-32" charset="0"/>
              </a:rPr>
              <a:t>• </a:t>
            </a:r>
            <a:r>
              <a:rPr lang="en-US" dirty="0">
                <a:solidFill>
                  <a:srgbClr val="FF0000"/>
                </a:solidFill>
                <a:latin typeface="Calibri" pitchFamily="-32" charset="0"/>
              </a:rPr>
              <a:t>Strong shear flow drives turbulence &amp; transport in </a:t>
            </a:r>
            <a:r>
              <a:rPr lang="en-US" dirty="0" err="1">
                <a:solidFill>
                  <a:srgbClr val="FF0000"/>
                </a:solidFill>
                <a:latin typeface="Calibri" pitchFamily="-32" charset="0"/>
              </a:rPr>
              <a:t>tokamaks</a:t>
            </a:r>
            <a:r>
              <a:rPr lang="en-US" dirty="0">
                <a:solidFill>
                  <a:prstClr val="black"/>
                </a:solidFill>
                <a:latin typeface="Calibri" pitchFamily="-32" charset="0"/>
              </a:rPr>
              <a:t> </a:t>
            </a:r>
            <a:r>
              <a:rPr lang="en-US" dirty="0" smtClean="0">
                <a:solidFill>
                  <a:srgbClr val="00B0F0"/>
                </a:solidFill>
                <a:latin typeface="Calibri" pitchFamily="-32" charset="0"/>
                <a:sym typeface="Wingdings" pitchFamily="2" charset="2"/>
              </a:rPr>
              <a:t></a:t>
            </a:r>
            <a:r>
              <a:rPr lang="en-US" dirty="0" smtClean="0">
                <a:solidFill>
                  <a:srgbClr val="00B0F0"/>
                </a:solidFill>
                <a:latin typeface="Calibri" pitchFamily="-32" charset="0"/>
              </a:rPr>
              <a:t> </a:t>
            </a:r>
            <a:r>
              <a:rPr lang="en-US" dirty="0">
                <a:solidFill>
                  <a:srgbClr val="00B0F0"/>
                </a:solidFill>
                <a:latin typeface="Calibri" pitchFamily="-32" charset="0"/>
              </a:rPr>
              <a:t>flow optimization needed</a:t>
            </a:r>
          </a:p>
          <a:p>
            <a:pPr defTabSz="457200" eaLnBrk="1" fontAlgn="base" latinLnBrk="0" hangingPunct="1">
              <a:lnSpc>
                <a:spcPct val="110000"/>
              </a:lnSpc>
              <a:spcBef>
                <a:spcPct val="0"/>
              </a:spcBef>
              <a:spcAft>
                <a:spcPct val="0"/>
              </a:spcAft>
              <a:defRPr/>
            </a:pPr>
            <a:r>
              <a:rPr lang="en-US" dirty="0">
                <a:solidFill>
                  <a:prstClr val="black"/>
                </a:solidFill>
                <a:latin typeface="Calibri" pitchFamily="-32" charset="0"/>
              </a:rPr>
              <a:t>   </a:t>
            </a:r>
            <a:r>
              <a:rPr lang="en-US" dirty="0">
                <a:solidFill>
                  <a:srgbClr val="00B050"/>
                </a:solidFill>
                <a:latin typeface="Calibri" pitchFamily="-32" charset="0"/>
              </a:rPr>
              <a:t>-- significant momentum &amp; energy transport, including an intrinsic torque </a:t>
            </a:r>
            <a:r>
              <a:rPr lang="en-US" dirty="0" smtClean="0">
                <a:solidFill>
                  <a:srgbClr val="00B050"/>
                </a:solidFill>
                <a:latin typeface="Calibri" pitchFamily="-32" charset="0"/>
              </a:rPr>
              <a:t>(left)</a:t>
            </a:r>
            <a:endParaRPr lang="en-US" dirty="0">
              <a:solidFill>
                <a:srgbClr val="00B050"/>
              </a:solidFill>
              <a:latin typeface="Calibri" pitchFamily="-32" charset="0"/>
            </a:endParaRPr>
          </a:p>
          <a:p>
            <a:pPr defTabSz="457200" eaLnBrk="1" fontAlgn="base" latinLnBrk="0" hangingPunct="1">
              <a:lnSpc>
                <a:spcPct val="110000"/>
              </a:lnSpc>
              <a:spcBef>
                <a:spcPct val="0"/>
              </a:spcBef>
              <a:spcAft>
                <a:spcPct val="0"/>
              </a:spcAft>
              <a:defRPr/>
            </a:pPr>
            <a:r>
              <a:rPr lang="en-US" dirty="0">
                <a:solidFill>
                  <a:srgbClr val="00B050"/>
                </a:solidFill>
                <a:latin typeface="Calibri" pitchFamily="-32" charset="0"/>
              </a:rPr>
              <a:t>   -- fluctuations peak at integer (not fractional!) rational surfaces,  consistent  with theory</a:t>
            </a:r>
          </a:p>
          <a:p>
            <a:pPr defTabSz="457200" eaLnBrk="1" fontAlgn="base" latinLnBrk="0" hangingPunct="1">
              <a:lnSpc>
                <a:spcPct val="110000"/>
              </a:lnSpc>
              <a:spcBef>
                <a:spcPct val="0"/>
              </a:spcBef>
              <a:spcAft>
                <a:spcPct val="0"/>
              </a:spcAft>
              <a:defRPr/>
            </a:pPr>
            <a:r>
              <a:rPr lang="en-US" dirty="0">
                <a:solidFill>
                  <a:srgbClr val="00B050"/>
                </a:solidFill>
                <a:latin typeface="Calibri" pitchFamily="-32" charset="0"/>
              </a:rPr>
              <a:t>   -- local </a:t>
            </a:r>
            <a:r>
              <a:rPr lang="en-US" dirty="0" smtClean="0">
                <a:solidFill>
                  <a:srgbClr val="00B050"/>
                </a:solidFill>
                <a:latin typeface="Calibri" pitchFamily="-32" charset="0"/>
              </a:rPr>
              <a:t>corrugations </a:t>
            </a:r>
            <a:r>
              <a:rPr lang="en-US" dirty="0">
                <a:solidFill>
                  <a:srgbClr val="00B050"/>
                </a:solidFill>
                <a:latin typeface="Calibri" pitchFamily="-32" charset="0"/>
              </a:rPr>
              <a:t>generated in all plasma profiles near integer rational surfaces </a:t>
            </a:r>
            <a:r>
              <a:rPr lang="en-US" dirty="0" smtClean="0">
                <a:solidFill>
                  <a:srgbClr val="00B050"/>
                </a:solidFill>
                <a:latin typeface="Calibri" pitchFamily="-32" charset="0"/>
              </a:rPr>
              <a:t>(middle)</a:t>
            </a:r>
          </a:p>
          <a:p>
            <a:pPr defTabSz="457200" eaLnBrk="1" fontAlgn="base" latinLnBrk="0" hangingPunct="1">
              <a:lnSpc>
                <a:spcPct val="110000"/>
              </a:lnSpc>
              <a:spcBef>
                <a:spcPct val="0"/>
              </a:spcBef>
              <a:spcAft>
                <a:spcPct val="0"/>
              </a:spcAft>
              <a:defRPr/>
            </a:pPr>
            <a:r>
              <a:rPr lang="en-US" dirty="0" smtClean="0">
                <a:solidFill>
                  <a:prstClr val="black"/>
                </a:solidFill>
                <a:latin typeface="Calibri" pitchFamily="-32" charset="0"/>
              </a:rPr>
              <a:t>• </a:t>
            </a:r>
            <a:r>
              <a:rPr lang="en-US" dirty="0" smtClean="0">
                <a:solidFill>
                  <a:srgbClr val="FF0000"/>
                </a:solidFill>
                <a:latin typeface="Calibri" pitchFamily="-32" charset="0"/>
              </a:rPr>
              <a:t>CTEM turbulence is found to drive a significant, quasi-stationary current  (right)</a:t>
            </a:r>
          </a:p>
          <a:p>
            <a:pPr defTabSz="457200" eaLnBrk="1" fontAlgn="base" latinLnBrk="0" hangingPunct="1">
              <a:lnSpc>
                <a:spcPct val="110000"/>
              </a:lnSpc>
              <a:spcBef>
                <a:spcPct val="0"/>
              </a:spcBef>
              <a:spcAft>
                <a:spcPct val="0"/>
              </a:spcAft>
              <a:defRPr/>
            </a:pPr>
            <a:r>
              <a:rPr lang="en-US" dirty="0" smtClean="0">
                <a:solidFill>
                  <a:prstClr val="black"/>
                </a:solidFill>
                <a:latin typeface="Calibri" pitchFamily="-32" charset="0"/>
              </a:rPr>
              <a:t>   </a:t>
            </a:r>
            <a:r>
              <a:rPr lang="en-US" dirty="0" smtClean="0">
                <a:solidFill>
                  <a:srgbClr val="00B050"/>
                </a:solidFill>
                <a:latin typeface="Calibri" pitchFamily="-32" charset="0"/>
              </a:rPr>
              <a:t>-- mainly carried by trapped electrons and driven by electron residual stress</a:t>
            </a:r>
          </a:p>
          <a:p>
            <a:pPr defTabSz="457200" eaLnBrk="1" fontAlgn="base" latinLnBrk="0" hangingPunct="1">
              <a:lnSpc>
                <a:spcPct val="110000"/>
              </a:lnSpc>
              <a:spcBef>
                <a:spcPct val="0"/>
              </a:spcBef>
              <a:spcAft>
                <a:spcPct val="0"/>
              </a:spcAft>
              <a:defRPr/>
            </a:pPr>
            <a:r>
              <a:rPr lang="en-US" dirty="0" smtClean="0">
                <a:solidFill>
                  <a:srgbClr val="00B050"/>
                </a:solidFill>
                <a:latin typeface="Calibri" pitchFamily="-32" charset="0"/>
              </a:rPr>
              <a:t>   -- increases with pressure gradient  (similar to NC </a:t>
            </a:r>
            <a:r>
              <a:rPr lang="en-US" dirty="0" err="1" smtClean="0">
                <a:solidFill>
                  <a:srgbClr val="00B050"/>
                </a:solidFill>
                <a:latin typeface="Calibri" pitchFamily="-32" charset="0"/>
              </a:rPr>
              <a:t>j</a:t>
            </a:r>
            <a:r>
              <a:rPr lang="en-US" baseline="-25000" dirty="0" err="1" smtClean="0">
                <a:solidFill>
                  <a:srgbClr val="00B050"/>
                </a:solidFill>
                <a:effectLst>
                  <a:outerShdw blurRad="38100" dist="38100" dir="2700000" algn="tl">
                    <a:srgbClr val="000000">
                      <a:alpha val="43137"/>
                    </a:srgbClr>
                  </a:outerShdw>
                </a:effectLst>
                <a:latin typeface="Calibri" pitchFamily="-32" charset="0"/>
              </a:rPr>
              <a:t>bs</a:t>
            </a:r>
            <a:r>
              <a:rPr lang="en-US" baseline="-25000" dirty="0" smtClean="0">
                <a:solidFill>
                  <a:srgbClr val="00B050"/>
                </a:solidFill>
                <a:effectLst>
                  <a:outerShdw blurRad="38100" dist="38100" dir="2700000" algn="tl">
                    <a:srgbClr val="000000">
                      <a:alpha val="43137"/>
                    </a:srgbClr>
                  </a:outerShdw>
                </a:effectLst>
                <a:latin typeface="Calibri" pitchFamily="-32" charset="0"/>
              </a:rPr>
              <a:t> </a:t>
            </a:r>
            <a:r>
              <a:rPr lang="en-US" dirty="0" smtClean="0">
                <a:solidFill>
                  <a:srgbClr val="00B050"/>
                </a:solidFill>
                <a:latin typeface="Calibri" pitchFamily="-32" charset="0"/>
              </a:rPr>
              <a:t>but with different physics origin)</a:t>
            </a:r>
          </a:p>
          <a:p>
            <a:pPr defTabSz="457200" eaLnBrk="1" fontAlgn="base" latinLnBrk="0" hangingPunct="1">
              <a:lnSpc>
                <a:spcPct val="110000"/>
              </a:lnSpc>
              <a:spcBef>
                <a:spcPct val="0"/>
              </a:spcBef>
              <a:spcAft>
                <a:spcPct val="0"/>
              </a:spcAft>
              <a:defRPr/>
            </a:pPr>
            <a:r>
              <a:rPr lang="en-US" dirty="0" smtClean="0">
                <a:solidFill>
                  <a:srgbClr val="00B050"/>
                </a:solidFill>
                <a:latin typeface="Calibri" pitchFamily="-32" charset="0"/>
              </a:rPr>
              <a:t>   -- decreases with equilibrium current  and increases with magnetic shear </a:t>
            </a:r>
            <a:r>
              <a:rPr lang="en-US" dirty="0" err="1" smtClean="0">
                <a:solidFill>
                  <a:srgbClr val="00B050"/>
                </a:solidFill>
                <a:latin typeface="Calibri" pitchFamily="-32" charset="0"/>
              </a:rPr>
              <a:t>dq</a:t>
            </a:r>
            <a:r>
              <a:rPr lang="en-US" dirty="0" smtClean="0">
                <a:solidFill>
                  <a:srgbClr val="00B050"/>
                </a:solidFill>
                <a:latin typeface="Calibri" pitchFamily="-32" charset="0"/>
              </a:rPr>
              <a:t>/</a:t>
            </a:r>
            <a:r>
              <a:rPr lang="en-US" dirty="0" err="1" smtClean="0">
                <a:solidFill>
                  <a:srgbClr val="00B050"/>
                </a:solidFill>
                <a:latin typeface="Calibri" pitchFamily="-32" charset="0"/>
              </a:rPr>
              <a:t>dr</a:t>
            </a:r>
            <a:r>
              <a:rPr lang="en-US" dirty="0" smtClean="0">
                <a:solidFill>
                  <a:srgbClr val="00B050"/>
                </a:solidFill>
                <a:latin typeface="Calibri" pitchFamily="-32" charset="0"/>
              </a:rPr>
              <a:t> </a:t>
            </a:r>
          </a:p>
          <a:p>
            <a:pPr defTabSz="457200" eaLnBrk="1" fontAlgn="base" latinLnBrk="0" hangingPunct="1">
              <a:lnSpc>
                <a:spcPct val="110000"/>
              </a:lnSpc>
              <a:spcBef>
                <a:spcPct val="0"/>
              </a:spcBef>
              <a:spcAft>
                <a:spcPct val="0"/>
              </a:spcAft>
              <a:defRPr/>
            </a:pPr>
            <a:r>
              <a:rPr lang="en-US" dirty="0" smtClean="0">
                <a:solidFill>
                  <a:srgbClr val="C00000"/>
                </a:solidFill>
                <a:latin typeface="Calibri" pitchFamily="-32" charset="0"/>
                <a:sym typeface="Symbol" pitchFamily="-32" charset="2"/>
              </a:rPr>
              <a:t>                                                        </a:t>
            </a:r>
            <a:r>
              <a:rPr lang="en-US" dirty="0" smtClean="0">
                <a:solidFill>
                  <a:prstClr val="black"/>
                </a:solidFill>
                <a:latin typeface="Calibri" pitchFamily="-32" charset="0"/>
                <a:sym typeface="Symbol" pitchFamily="-32" charset="2"/>
              </a:rPr>
              <a:t>(Global </a:t>
            </a:r>
            <a:r>
              <a:rPr lang="en-US" dirty="0" err="1" smtClean="0">
                <a:solidFill>
                  <a:prstClr val="black"/>
                </a:solidFill>
                <a:latin typeface="Calibri" pitchFamily="-32" charset="0"/>
                <a:sym typeface="Symbol" pitchFamily="-32" charset="2"/>
              </a:rPr>
              <a:t>gyrokinetic</a:t>
            </a:r>
            <a:r>
              <a:rPr lang="en-US" dirty="0" smtClean="0">
                <a:solidFill>
                  <a:prstClr val="black"/>
                </a:solidFill>
                <a:latin typeface="Calibri" pitchFamily="-32" charset="0"/>
                <a:sym typeface="Symbol" pitchFamily="-32" charset="2"/>
              </a:rPr>
              <a:t> simulation by GTS code)</a:t>
            </a:r>
          </a:p>
          <a:p>
            <a:pPr defTabSz="457200" eaLnBrk="1" fontAlgn="base" latinLnBrk="0" hangingPunct="1">
              <a:spcBef>
                <a:spcPct val="0"/>
              </a:spcBef>
              <a:spcAft>
                <a:spcPct val="0"/>
              </a:spcAft>
              <a:defRPr/>
            </a:pPr>
            <a:r>
              <a:rPr lang="en-US" baseline="30000" dirty="0" smtClean="0">
                <a:solidFill>
                  <a:prstClr val="black"/>
                </a:solidFill>
                <a:latin typeface="Calibri" pitchFamily="-32" charset="0"/>
              </a:rPr>
              <a:t>     </a:t>
            </a:r>
          </a:p>
        </p:txBody>
      </p:sp>
      <p:pic>
        <p:nvPicPr>
          <p:cNvPr id="2053" name="Picture 9" descr="C:\Users\wwang\Desktop\PPP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0313" y="6065838"/>
            <a:ext cx="13414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15" descr="C:\Users\wwang\Desktop\j_r_t150B.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5038" y="990600"/>
            <a:ext cx="2947987"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5" descr="C:\Users\wwang\Desktop\diffusivities_timeB.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25" y="1157288"/>
            <a:ext cx="3211513"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23" descr="C:\Users\wwang\Desktop\Delta_Te_r_tim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6400" y="1049338"/>
            <a:ext cx="3068638"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01924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69"/>
          <p:cNvSpPr>
            <a:spLocks noChangeArrowheads="1"/>
          </p:cNvSpPr>
          <p:nvPr/>
        </p:nvSpPr>
        <p:spPr bwMode="auto">
          <a:xfrm>
            <a:off x="0" y="0"/>
            <a:ext cx="9144000" cy="1143000"/>
          </a:xfrm>
          <a:prstGeom prst="rect">
            <a:avLst/>
          </a:prstGeom>
          <a:solidFill>
            <a:srgbClr val="74265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latinLnBrk="0">
              <a:spcBef>
                <a:spcPct val="0"/>
              </a:spcBef>
              <a:spcAft>
                <a:spcPct val="0"/>
              </a:spcAft>
            </a:pPr>
            <a:endParaRPr kumimoji="1" lang="ko-KR" altLang="ko-KR" sz="2400" smtClean="0">
              <a:solidFill>
                <a:srgbClr val="000000"/>
              </a:solidFill>
              <a:latin typeface="ＭＳ Ｐゴシック" pitchFamily="1" charset="-128"/>
            </a:endParaRPr>
          </a:p>
        </p:txBody>
      </p:sp>
      <p:sp>
        <p:nvSpPr>
          <p:cNvPr id="2053" name="Text Box 5"/>
          <p:cNvSpPr txBox="1">
            <a:spLocks noChangeArrowheads="1"/>
          </p:cNvSpPr>
          <p:nvPr/>
        </p:nvSpPr>
        <p:spPr bwMode="auto">
          <a:xfrm>
            <a:off x="76200" y="76200"/>
            <a:ext cx="8153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latinLnBrk="0">
              <a:spcBef>
                <a:spcPct val="50000"/>
              </a:spcBef>
              <a:spcAft>
                <a:spcPct val="0"/>
              </a:spcAft>
            </a:pPr>
            <a:r>
              <a:rPr kumimoji="1" lang="en-US" altLang="ja-JP" sz="3200" b="1" dirty="0" smtClean="0">
                <a:solidFill>
                  <a:srgbClr val="FFFFFF"/>
                </a:solidFill>
                <a:latin typeface="Times" pitchFamily="1" charset="0"/>
                <a:ea typeface="ＭＳ 明朝" pitchFamily="1" charset="-128"/>
              </a:rPr>
              <a:t>Immediate Influence of Heating Power on Turbulent Plasma Transport</a:t>
            </a:r>
          </a:p>
        </p:txBody>
      </p:sp>
      <p:sp>
        <p:nvSpPr>
          <p:cNvPr id="2054" name="Text Box 6"/>
          <p:cNvSpPr txBox="1">
            <a:spLocks noChangeArrowheads="1"/>
          </p:cNvSpPr>
          <p:nvPr/>
        </p:nvSpPr>
        <p:spPr bwMode="auto">
          <a:xfrm>
            <a:off x="7924800" y="90488"/>
            <a:ext cx="11112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latinLnBrk="0">
              <a:spcBef>
                <a:spcPct val="0"/>
              </a:spcBef>
              <a:spcAft>
                <a:spcPct val="0"/>
              </a:spcAft>
            </a:pPr>
            <a:r>
              <a:rPr kumimoji="1" lang="en-US" altLang="ja-JP" b="1" smtClean="0">
                <a:solidFill>
                  <a:srgbClr val="FFFFFF"/>
                </a:solidFill>
                <a:latin typeface="Times" pitchFamily="1" charset="0"/>
              </a:rPr>
              <a:t>PD/P8-11</a:t>
            </a:r>
          </a:p>
        </p:txBody>
      </p:sp>
      <p:sp>
        <p:nvSpPr>
          <p:cNvPr id="2055" name="Text Box 7"/>
          <p:cNvSpPr txBox="1">
            <a:spLocks noChangeArrowheads="1"/>
          </p:cNvSpPr>
          <p:nvPr/>
        </p:nvSpPr>
        <p:spPr bwMode="auto">
          <a:xfrm>
            <a:off x="6775450" y="685800"/>
            <a:ext cx="2292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just" fontAlgn="base" latinLnBrk="0">
              <a:spcBef>
                <a:spcPct val="0"/>
              </a:spcBef>
              <a:spcAft>
                <a:spcPct val="0"/>
              </a:spcAft>
            </a:pPr>
            <a:r>
              <a:rPr kumimoji="1" lang="en-US" altLang="ja-JP" sz="2400" smtClean="0">
                <a:solidFill>
                  <a:srgbClr val="FFFFFF"/>
                </a:solidFill>
                <a:latin typeface="Times" pitchFamily="1" charset="0"/>
                <a:ea typeface="ＭＳ 明朝" pitchFamily="1" charset="-128"/>
              </a:rPr>
              <a:t>S.-I. Itoh, K. Itoh</a:t>
            </a:r>
            <a:endParaRPr kumimoji="1" lang="en-US" altLang="ja-JP" sz="2400" smtClean="0">
              <a:solidFill>
                <a:srgbClr val="FFFFFF"/>
              </a:solidFill>
              <a:latin typeface="Times" pitchFamily="1" charset="0"/>
              <a:ea typeface="Osaka" pitchFamily="1" charset="-128"/>
            </a:endParaRPr>
          </a:p>
        </p:txBody>
      </p:sp>
      <p:sp>
        <p:nvSpPr>
          <p:cNvPr id="2058" name="Rectangle 10"/>
          <p:cNvSpPr>
            <a:spLocks noChangeArrowheads="1"/>
          </p:cNvSpPr>
          <p:nvPr/>
        </p:nvSpPr>
        <p:spPr bwMode="auto">
          <a:xfrm>
            <a:off x="6816725" y="1349375"/>
            <a:ext cx="196215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latinLnBrk="0">
              <a:spcBef>
                <a:spcPct val="0"/>
              </a:spcBef>
              <a:spcAft>
                <a:spcPct val="0"/>
              </a:spcAft>
            </a:pPr>
            <a:r>
              <a:rPr kumimoji="1" lang="en-US" altLang="ja-JP" sz="2000" smtClean="0">
                <a:solidFill>
                  <a:srgbClr val="009999"/>
                </a:solidFill>
                <a:latin typeface="Times" pitchFamily="1" charset="0"/>
                <a:ea typeface="Osaka" pitchFamily="1" charset="-128"/>
              </a:rPr>
              <a:t>Inagaki, </a:t>
            </a:r>
            <a:r>
              <a:rPr kumimoji="1" lang="en-US" altLang="ja-JP" sz="2000" b="1" smtClean="0">
                <a:solidFill>
                  <a:srgbClr val="009999"/>
                </a:solidFill>
                <a:latin typeface="Times" pitchFamily="1" charset="0"/>
                <a:ea typeface="Osaka" pitchFamily="1" charset="-128"/>
              </a:rPr>
              <a:t>EX/10-1</a:t>
            </a:r>
          </a:p>
        </p:txBody>
      </p:sp>
      <p:sp>
        <p:nvSpPr>
          <p:cNvPr id="2061" name="Text Box 13"/>
          <p:cNvSpPr txBox="1">
            <a:spLocks noChangeArrowheads="1"/>
          </p:cNvSpPr>
          <p:nvPr/>
        </p:nvSpPr>
        <p:spPr bwMode="auto">
          <a:xfrm>
            <a:off x="152400" y="1355725"/>
            <a:ext cx="5578475"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latinLnBrk="0">
              <a:spcBef>
                <a:spcPct val="0"/>
              </a:spcBef>
              <a:spcAft>
                <a:spcPct val="0"/>
              </a:spcAft>
            </a:pPr>
            <a:r>
              <a:rPr kumimoji="1" lang="en-US" altLang="ja-JP" sz="2000" smtClean="0">
                <a:solidFill>
                  <a:srgbClr val="000000"/>
                </a:solidFill>
                <a:latin typeface="Times" pitchFamily="1" charset="0"/>
                <a:ea typeface="Osaka" pitchFamily="1" charset="-128"/>
              </a:rPr>
              <a:t>Turbulence and transport jump at on/off of heating power (without change of global parameters).</a:t>
            </a:r>
          </a:p>
        </p:txBody>
      </p:sp>
      <p:sp>
        <p:nvSpPr>
          <p:cNvPr id="2062" name="Text Box 14"/>
          <p:cNvSpPr txBox="1">
            <a:spLocks noChangeArrowheads="1"/>
          </p:cNvSpPr>
          <p:nvPr/>
        </p:nvSpPr>
        <p:spPr bwMode="auto">
          <a:xfrm>
            <a:off x="76200" y="2209800"/>
            <a:ext cx="6400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latinLnBrk="0">
              <a:spcBef>
                <a:spcPct val="0"/>
              </a:spcBef>
              <a:spcAft>
                <a:spcPct val="0"/>
              </a:spcAft>
            </a:pPr>
            <a:r>
              <a:rPr kumimoji="1" lang="en-US" altLang="ja-JP" sz="2400" b="1" smtClean="0">
                <a:solidFill>
                  <a:srgbClr val="333399"/>
                </a:solidFill>
                <a:latin typeface="Times" pitchFamily="1" charset="0"/>
                <a:ea typeface="Osaka" pitchFamily="1" charset="-128"/>
              </a:rPr>
              <a:t>New theory that explains immediate influence of heating on turbulent transport is presented. New ‘force’ that accelerates grad-p driven turbulence is identified.</a:t>
            </a:r>
          </a:p>
        </p:txBody>
      </p:sp>
      <p:grpSp>
        <p:nvGrpSpPr>
          <p:cNvPr id="2088" name="Group 40"/>
          <p:cNvGrpSpPr>
            <a:grpSpLocks/>
          </p:cNvGrpSpPr>
          <p:nvPr/>
        </p:nvGrpSpPr>
        <p:grpSpPr bwMode="auto">
          <a:xfrm>
            <a:off x="76200" y="3886200"/>
            <a:ext cx="8966200" cy="457200"/>
            <a:chOff x="48" y="2448"/>
            <a:chExt cx="5648" cy="288"/>
          </a:xfrm>
        </p:grpSpPr>
        <p:pic>
          <p:nvPicPr>
            <p:cNvPr id="2064"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2488"/>
              <a:ext cx="944"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5" name="Text Box 17"/>
            <p:cNvSpPr txBox="1">
              <a:spLocks noChangeArrowheads="1"/>
            </p:cNvSpPr>
            <p:nvPr/>
          </p:nvSpPr>
          <p:spPr bwMode="auto">
            <a:xfrm>
              <a:off x="48" y="2448"/>
              <a:ext cx="54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latinLnBrk="0">
                <a:spcBef>
                  <a:spcPct val="0"/>
                </a:spcBef>
                <a:spcAft>
                  <a:spcPct val="0"/>
                </a:spcAft>
              </a:pPr>
              <a:r>
                <a:rPr kumimoji="1" lang="en-US" altLang="ja-JP" sz="2400" smtClean="0">
                  <a:solidFill>
                    <a:srgbClr val="000000"/>
                  </a:solidFill>
                  <a:latin typeface="Times" pitchFamily="1" charset="0"/>
                  <a:ea typeface="Osaka" pitchFamily="1" charset="-128"/>
                </a:rPr>
                <a:t>Coupling of phase-space source                   with fluctuations</a:t>
              </a:r>
            </a:p>
          </p:txBody>
        </p:sp>
        <p:pic>
          <p:nvPicPr>
            <p:cNvPr id="206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2450"/>
              <a:ext cx="816"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77" name="Text Box 29"/>
          <p:cNvSpPr txBox="1">
            <a:spLocks noChangeArrowheads="1"/>
          </p:cNvSpPr>
          <p:nvPr/>
        </p:nvSpPr>
        <p:spPr bwMode="auto">
          <a:xfrm>
            <a:off x="76200" y="4495800"/>
            <a:ext cx="37306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latinLnBrk="0">
              <a:spcBef>
                <a:spcPct val="0"/>
              </a:spcBef>
              <a:spcAft>
                <a:spcPct val="0"/>
              </a:spcAft>
            </a:pPr>
            <a:r>
              <a:rPr kumimoji="1" lang="en-US" altLang="ja-JP" sz="2400" smtClean="0">
                <a:solidFill>
                  <a:srgbClr val="000000"/>
                </a:solidFill>
                <a:latin typeface="Times" pitchFamily="1" charset="0"/>
              </a:rPr>
              <a:t>provides new driving source:</a:t>
            </a:r>
          </a:p>
        </p:txBody>
      </p:sp>
      <p:grpSp>
        <p:nvGrpSpPr>
          <p:cNvPr id="2079" name="Group 31"/>
          <p:cNvGrpSpPr>
            <a:grpSpLocks/>
          </p:cNvGrpSpPr>
          <p:nvPr/>
        </p:nvGrpSpPr>
        <p:grpSpPr bwMode="auto">
          <a:xfrm>
            <a:off x="3814763" y="4295775"/>
            <a:ext cx="4033837" cy="885825"/>
            <a:chOff x="915" y="2448"/>
            <a:chExt cx="2541" cy="558"/>
          </a:xfrm>
        </p:grpSpPr>
        <p:grpSp>
          <p:nvGrpSpPr>
            <p:cNvPr id="2071" name="Group 23"/>
            <p:cNvGrpSpPr>
              <a:grpSpLocks/>
            </p:cNvGrpSpPr>
            <p:nvPr/>
          </p:nvGrpSpPr>
          <p:grpSpPr bwMode="auto">
            <a:xfrm>
              <a:off x="1008" y="2448"/>
              <a:ext cx="2448" cy="488"/>
              <a:chOff x="864" y="952"/>
              <a:chExt cx="2448" cy="488"/>
            </a:xfrm>
          </p:grpSpPr>
          <p:pic>
            <p:nvPicPr>
              <p:cNvPr id="2072"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 y="952"/>
                <a:ext cx="1208" cy="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3"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6" y="1104"/>
                <a:ext cx="696"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4" name="AutoShape 26"/>
              <p:cNvSpPr>
                <a:spLocks noChangeArrowheads="1"/>
              </p:cNvSpPr>
              <p:nvPr/>
            </p:nvSpPr>
            <p:spPr bwMode="auto">
              <a:xfrm>
                <a:off x="2256" y="1152"/>
                <a:ext cx="240" cy="192"/>
              </a:xfrm>
              <a:prstGeom prst="rightArrow">
                <a:avLst>
                  <a:gd name="adj1" fmla="val 50000"/>
                  <a:gd name="adj2" fmla="val 31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latinLnBrk="0">
                  <a:spcBef>
                    <a:spcPct val="0"/>
                  </a:spcBef>
                  <a:spcAft>
                    <a:spcPct val="0"/>
                  </a:spcAft>
                </a:pPr>
                <a:endParaRPr kumimoji="1" lang="ko-KR" altLang="en-US" sz="2400" smtClean="0">
                  <a:solidFill>
                    <a:srgbClr val="000000"/>
                  </a:solidFill>
                </a:endParaRPr>
              </a:p>
            </p:txBody>
          </p:sp>
        </p:grpSp>
        <p:sp>
          <p:nvSpPr>
            <p:cNvPr id="2075" name="Text Box 27"/>
            <p:cNvSpPr txBox="1">
              <a:spLocks noChangeArrowheads="1"/>
            </p:cNvSpPr>
            <p:nvPr/>
          </p:nvSpPr>
          <p:spPr bwMode="auto">
            <a:xfrm>
              <a:off x="915" y="2477"/>
              <a:ext cx="195" cy="2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latinLnBrk="0">
                <a:spcBef>
                  <a:spcPct val="0"/>
                </a:spcBef>
                <a:spcAft>
                  <a:spcPct val="0"/>
                </a:spcAft>
              </a:pPr>
              <a:r>
                <a:rPr kumimoji="1" lang="en-US" altLang="ja-JP" sz="2000" smtClean="0">
                  <a:solidFill>
                    <a:srgbClr val="000000"/>
                  </a:solidFill>
                  <a:latin typeface="Symbol" pitchFamily="1" charset="2"/>
                  <a:sym typeface="Symbol" pitchFamily="1" charset="2"/>
                </a:rPr>
                <a:t>d</a:t>
              </a:r>
            </a:p>
          </p:txBody>
        </p:sp>
        <p:sp>
          <p:nvSpPr>
            <p:cNvPr id="2076" name="Text Box 28"/>
            <p:cNvSpPr txBox="1">
              <a:spLocks noChangeArrowheads="1"/>
            </p:cNvSpPr>
            <p:nvPr/>
          </p:nvSpPr>
          <p:spPr bwMode="auto">
            <a:xfrm>
              <a:off x="1293" y="2756"/>
              <a:ext cx="195" cy="2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latinLnBrk="0">
                <a:spcBef>
                  <a:spcPct val="0"/>
                </a:spcBef>
                <a:spcAft>
                  <a:spcPct val="0"/>
                </a:spcAft>
              </a:pPr>
              <a:r>
                <a:rPr kumimoji="1" lang="en-US" altLang="ja-JP" sz="2000" smtClean="0">
                  <a:solidFill>
                    <a:srgbClr val="000000"/>
                  </a:solidFill>
                  <a:latin typeface="Symbol" pitchFamily="1" charset="2"/>
                  <a:sym typeface="Symbol" pitchFamily="1" charset="2"/>
                </a:rPr>
                <a:t>d</a:t>
              </a:r>
            </a:p>
          </p:txBody>
        </p:sp>
        <p:sp>
          <p:nvSpPr>
            <p:cNvPr id="2078" name="Text Box 30"/>
            <p:cNvSpPr txBox="1">
              <a:spLocks noChangeArrowheads="1"/>
            </p:cNvSpPr>
            <p:nvPr/>
          </p:nvSpPr>
          <p:spPr bwMode="auto">
            <a:xfrm>
              <a:off x="2679" y="2574"/>
              <a:ext cx="182" cy="2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latinLnBrk="0">
                <a:spcBef>
                  <a:spcPct val="0"/>
                </a:spcBef>
                <a:spcAft>
                  <a:spcPct val="0"/>
                </a:spcAft>
              </a:pPr>
              <a:r>
                <a:rPr kumimoji="1" lang="en-US" altLang="ja-JP" sz="2000" smtClean="0">
                  <a:solidFill>
                    <a:srgbClr val="000000"/>
                  </a:solidFill>
                  <a:latin typeface="Symbol" pitchFamily="1" charset="2"/>
                  <a:sym typeface="Symbol" pitchFamily="1" charset="2"/>
                </a:rPr>
                <a:t>g</a:t>
              </a:r>
            </a:p>
          </p:txBody>
        </p:sp>
      </p:grpSp>
      <p:grpSp>
        <p:nvGrpSpPr>
          <p:cNvPr id="2091" name="Group 43"/>
          <p:cNvGrpSpPr>
            <a:grpSpLocks/>
          </p:cNvGrpSpPr>
          <p:nvPr/>
        </p:nvGrpSpPr>
        <p:grpSpPr bwMode="auto">
          <a:xfrm>
            <a:off x="0" y="5000625"/>
            <a:ext cx="8521700" cy="1552575"/>
            <a:chOff x="0" y="3150"/>
            <a:chExt cx="5368" cy="978"/>
          </a:xfrm>
        </p:grpSpPr>
        <p:grpSp>
          <p:nvGrpSpPr>
            <p:cNvPr id="2081" name="Group 33"/>
            <p:cNvGrpSpPr>
              <a:grpSpLocks/>
            </p:cNvGrpSpPr>
            <p:nvPr/>
          </p:nvGrpSpPr>
          <p:grpSpPr bwMode="auto">
            <a:xfrm>
              <a:off x="0" y="3150"/>
              <a:ext cx="5368" cy="978"/>
              <a:chOff x="432" y="3456"/>
              <a:chExt cx="5368" cy="978"/>
            </a:xfrm>
          </p:grpSpPr>
          <p:sp>
            <p:nvSpPr>
              <p:cNvPr id="2082" name="Text Box 34"/>
              <p:cNvSpPr txBox="1">
                <a:spLocks noChangeArrowheads="1"/>
              </p:cNvSpPr>
              <p:nvPr/>
            </p:nvSpPr>
            <p:spPr bwMode="auto">
              <a:xfrm>
                <a:off x="432" y="3456"/>
                <a:ext cx="5368" cy="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kumimoji="1" sz="2400">
                    <a:solidFill>
                      <a:schemeClr val="tx1"/>
                    </a:solidFill>
                    <a:latin typeface="Arial" charset="0"/>
                    <a:ea typeface="ＭＳ Ｐゴシック" pitchFamily="1" charset="-128"/>
                  </a:defRPr>
                </a:lvl1pPr>
                <a:lvl2pPr marL="914400" indent="-457200">
                  <a:defRPr kumimoji="1" sz="2400">
                    <a:solidFill>
                      <a:schemeClr val="tx1"/>
                    </a:solidFill>
                    <a:latin typeface="Arial" charset="0"/>
                    <a:ea typeface="ＭＳ Ｐゴシック" pitchFamily="1" charset="-128"/>
                  </a:defRPr>
                </a:lvl2pPr>
                <a:lvl3pPr marL="1371600" indent="-457200">
                  <a:defRPr kumimoji="1" sz="2400">
                    <a:solidFill>
                      <a:schemeClr val="tx1"/>
                    </a:solidFill>
                    <a:latin typeface="Arial" charset="0"/>
                    <a:ea typeface="ＭＳ Ｐゴシック" pitchFamily="1" charset="-128"/>
                  </a:defRPr>
                </a:lvl3pPr>
                <a:lvl4pPr marL="1828800" indent="-457200">
                  <a:defRPr kumimoji="1" sz="2400">
                    <a:solidFill>
                      <a:schemeClr val="tx1"/>
                    </a:solidFill>
                    <a:latin typeface="Arial" charset="0"/>
                    <a:ea typeface="ＭＳ Ｐゴシック" pitchFamily="1" charset="-128"/>
                  </a:defRPr>
                </a:lvl4pPr>
                <a:lvl5pPr marL="2286000" indent="-457200">
                  <a:defRPr kumimoji="1" sz="2400">
                    <a:solidFill>
                      <a:schemeClr val="tx1"/>
                    </a:solidFill>
                    <a:latin typeface="Arial" charset="0"/>
                    <a:ea typeface="ＭＳ Ｐゴシック" pitchFamily="1" charset="-128"/>
                  </a:defRPr>
                </a:lvl5pPr>
                <a:lvl6pPr marL="2743200" indent="-457200" fontAlgn="base">
                  <a:spcBef>
                    <a:spcPct val="0"/>
                  </a:spcBef>
                  <a:spcAft>
                    <a:spcPct val="0"/>
                  </a:spcAft>
                  <a:defRPr kumimoji="1" sz="2400">
                    <a:solidFill>
                      <a:schemeClr val="tx1"/>
                    </a:solidFill>
                    <a:latin typeface="Arial" charset="0"/>
                    <a:ea typeface="ＭＳ Ｐゴシック" pitchFamily="1" charset="-128"/>
                  </a:defRPr>
                </a:lvl6pPr>
                <a:lvl7pPr marL="3200400" indent="-457200" fontAlgn="base">
                  <a:spcBef>
                    <a:spcPct val="0"/>
                  </a:spcBef>
                  <a:spcAft>
                    <a:spcPct val="0"/>
                  </a:spcAft>
                  <a:defRPr kumimoji="1" sz="2400">
                    <a:solidFill>
                      <a:schemeClr val="tx1"/>
                    </a:solidFill>
                    <a:latin typeface="Arial" charset="0"/>
                    <a:ea typeface="ＭＳ Ｐゴシック" pitchFamily="1" charset="-128"/>
                  </a:defRPr>
                </a:lvl7pPr>
                <a:lvl8pPr marL="3657600" indent="-457200" fontAlgn="base">
                  <a:spcBef>
                    <a:spcPct val="0"/>
                  </a:spcBef>
                  <a:spcAft>
                    <a:spcPct val="0"/>
                  </a:spcAft>
                  <a:defRPr kumimoji="1" sz="2400">
                    <a:solidFill>
                      <a:schemeClr val="tx1"/>
                    </a:solidFill>
                    <a:latin typeface="Arial" charset="0"/>
                    <a:ea typeface="ＭＳ Ｐゴシック" pitchFamily="1" charset="-128"/>
                  </a:defRPr>
                </a:lvl8pPr>
                <a:lvl9pPr marL="4114800" indent="-457200" fontAlgn="base">
                  <a:spcBef>
                    <a:spcPct val="0"/>
                  </a:spcBef>
                  <a:spcAft>
                    <a:spcPct val="0"/>
                  </a:spcAft>
                  <a:defRPr kumimoji="1" sz="2400">
                    <a:solidFill>
                      <a:schemeClr val="tx1"/>
                    </a:solidFill>
                    <a:latin typeface="Arial" charset="0"/>
                    <a:ea typeface="ＭＳ Ｐゴシック" pitchFamily="1" charset="-128"/>
                  </a:defRPr>
                </a:lvl9pPr>
              </a:lstStyle>
              <a:p>
                <a:pPr fontAlgn="base" latinLnBrk="0">
                  <a:spcBef>
                    <a:spcPct val="0"/>
                  </a:spcBef>
                  <a:spcAft>
                    <a:spcPct val="0"/>
                  </a:spcAft>
                  <a:buFont typeface="Times" pitchFamily="1" charset="0"/>
                  <a:buAutoNum type="arabicPeriod"/>
                </a:pPr>
                <a:r>
                  <a:rPr lang="en-US" altLang="ja-JP" smtClean="0">
                    <a:solidFill>
                      <a:srgbClr val="000000"/>
                    </a:solidFill>
                    <a:latin typeface="Times" pitchFamily="1" charset="0"/>
                    <a:ea typeface="Osaka" pitchFamily="1" charset="-128"/>
                  </a:rPr>
                  <a:t>Growth rate and quasi-linear transport respond right after on/off,</a:t>
                </a:r>
              </a:p>
              <a:p>
                <a:pPr fontAlgn="base" latinLnBrk="0">
                  <a:spcBef>
                    <a:spcPct val="0"/>
                  </a:spcBef>
                  <a:spcAft>
                    <a:spcPct val="0"/>
                  </a:spcAft>
                </a:pPr>
                <a:r>
                  <a:rPr lang="en-US" altLang="ja-JP" smtClean="0">
                    <a:solidFill>
                      <a:srgbClr val="000000"/>
                    </a:solidFill>
                    <a:latin typeface="Times" pitchFamily="1" charset="0"/>
                    <a:ea typeface="Osaka" pitchFamily="1" charset="-128"/>
                  </a:rPr>
                  <a:t>      because              immediately responds at on/off of heating;</a:t>
                </a:r>
              </a:p>
              <a:p>
                <a:pPr fontAlgn="base" latinLnBrk="0">
                  <a:spcBef>
                    <a:spcPct val="0"/>
                  </a:spcBef>
                  <a:spcAft>
                    <a:spcPct val="0"/>
                  </a:spcAft>
                  <a:buFont typeface="Arial" charset="0"/>
                  <a:buAutoNum type="arabicPeriod" startAt="2"/>
                </a:pPr>
                <a:r>
                  <a:rPr lang="en-US" altLang="ja-JP" smtClean="0">
                    <a:solidFill>
                      <a:srgbClr val="000000"/>
                    </a:solidFill>
                    <a:latin typeface="Times" pitchFamily="1" charset="0"/>
                    <a:ea typeface="Osaka" pitchFamily="1" charset="-128"/>
                  </a:rPr>
                  <a:t>Enhancement if                  . </a:t>
                </a:r>
              </a:p>
              <a:p>
                <a:pPr fontAlgn="base" latinLnBrk="0">
                  <a:spcBef>
                    <a:spcPct val="0"/>
                  </a:spcBef>
                  <a:spcAft>
                    <a:spcPct val="0"/>
                  </a:spcAft>
                  <a:buFont typeface="Arial" charset="0"/>
                  <a:buAutoNum type="arabicPeriod" startAt="2"/>
                </a:pPr>
                <a:r>
                  <a:rPr lang="en-US" altLang="ja-JP" smtClean="0">
                    <a:solidFill>
                      <a:srgbClr val="000000"/>
                    </a:solidFill>
                    <a:latin typeface="Times" pitchFamily="1" charset="0"/>
                    <a:ea typeface="Osaka" pitchFamily="1" charset="-128"/>
                  </a:rPr>
                  <a:t>Effect is more prominent for long wavelength fluctuations.</a:t>
                </a:r>
              </a:p>
            </p:txBody>
          </p:sp>
          <p:pic>
            <p:nvPicPr>
              <p:cNvPr id="208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0" y="3714"/>
                <a:ext cx="528"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4" y="3918"/>
                <a:ext cx="776"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85" name="Text Box 37"/>
            <p:cNvSpPr txBox="1">
              <a:spLocks noChangeArrowheads="1"/>
            </p:cNvSpPr>
            <p:nvPr/>
          </p:nvSpPr>
          <p:spPr bwMode="auto">
            <a:xfrm>
              <a:off x="1594" y="3590"/>
              <a:ext cx="182" cy="2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latinLnBrk="0">
                <a:spcBef>
                  <a:spcPct val="0"/>
                </a:spcBef>
                <a:spcAft>
                  <a:spcPct val="0"/>
                </a:spcAft>
              </a:pPr>
              <a:r>
                <a:rPr kumimoji="1" lang="en-US" altLang="ja-JP" sz="2000" smtClean="0">
                  <a:solidFill>
                    <a:srgbClr val="FF0C02"/>
                  </a:solidFill>
                  <a:latin typeface="Symbol" pitchFamily="1" charset="2"/>
                  <a:sym typeface="Symbol" pitchFamily="1" charset="2"/>
                </a:rPr>
                <a:t>g</a:t>
              </a:r>
            </a:p>
          </p:txBody>
        </p:sp>
      </p:grpSp>
      <p:pic>
        <p:nvPicPr>
          <p:cNvPr id="209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29600" y="5943600"/>
            <a:ext cx="8953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94" name="Group 46"/>
          <p:cNvGrpSpPr>
            <a:grpSpLocks/>
          </p:cNvGrpSpPr>
          <p:nvPr/>
        </p:nvGrpSpPr>
        <p:grpSpPr bwMode="auto">
          <a:xfrm>
            <a:off x="6375400" y="1562100"/>
            <a:ext cx="2701925" cy="1714500"/>
            <a:chOff x="4016" y="984"/>
            <a:chExt cx="1702" cy="1080"/>
          </a:xfrm>
        </p:grpSpPr>
        <p:grpSp>
          <p:nvGrpSpPr>
            <p:cNvPr id="2059" name="Group 11"/>
            <p:cNvGrpSpPr>
              <a:grpSpLocks/>
            </p:cNvGrpSpPr>
            <p:nvPr/>
          </p:nvGrpSpPr>
          <p:grpSpPr bwMode="auto">
            <a:xfrm>
              <a:off x="4016" y="984"/>
              <a:ext cx="1696" cy="1080"/>
              <a:chOff x="3920" y="984"/>
              <a:chExt cx="1696" cy="1080"/>
            </a:xfrm>
          </p:grpSpPr>
          <p:pic>
            <p:nvPicPr>
              <p:cNvPr id="205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04" y="1032"/>
                <a:ext cx="1512" cy="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0" y="984"/>
                <a:ext cx="184" cy="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60" name="Text Box 12"/>
            <p:cNvSpPr txBox="1">
              <a:spLocks noChangeArrowheads="1"/>
            </p:cNvSpPr>
            <p:nvPr/>
          </p:nvSpPr>
          <p:spPr bwMode="auto">
            <a:xfrm>
              <a:off x="5136" y="1104"/>
              <a:ext cx="372"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latinLnBrk="0">
                <a:spcBef>
                  <a:spcPct val="0"/>
                </a:spcBef>
                <a:spcAft>
                  <a:spcPct val="0"/>
                </a:spcAft>
              </a:pPr>
              <a:r>
                <a:rPr kumimoji="1" lang="en-US" altLang="ja-JP" sz="1600" smtClean="0">
                  <a:solidFill>
                    <a:srgbClr val="000000"/>
                  </a:solidFill>
                </a:rPr>
                <a:t>LHD</a:t>
              </a:r>
            </a:p>
          </p:txBody>
        </p:sp>
        <p:sp>
          <p:nvSpPr>
            <p:cNvPr id="2093" name="Text Box 45"/>
            <p:cNvSpPr txBox="1">
              <a:spLocks noChangeArrowheads="1"/>
            </p:cNvSpPr>
            <p:nvPr/>
          </p:nvSpPr>
          <p:spPr bwMode="auto">
            <a:xfrm>
              <a:off x="5275" y="1440"/>
              <a:ext cx="443" cy="19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latinLnBrk="0">
                <a:spcBef>
                  <a:spcPct val="0"/>
                </a:spcBef>
                <a:spcAft>
                  <a:spcPct val="0"/>
                </a:spcAft>
              </a:pPr>
              <a:r>
                <a:rPr kumimoji="1" lang="en-US" altLang="ja-JP" sz="1400" smtClean="0">
                  <a:solidFill>
                    <a:srgbClr val="000000"/>
                  </a:solidFill>
                </a:rPr>
                <a:t>=3MW</a:t>
              </a:r>
            </a:p>
          </p:txBody>
        </p:sp>
      </p:grpSp>
    </p:spTree>
    <p:extLst>
      <p:ext uri="{BB962C8B-B14F-4D97-AF65-F5344CB8AC3E}">
        <p14:creationId xmlns:p14="http://schemas.microsoft.com/office/powerpoint/2010/main" val="41723187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p:cNvSpPr txBox="1">
            <a:spLocks/>
          </p:cNvSpPr>
          <p:nvPr/>
        </p:nvSpPr>
        <p:spPr bwMode="auto">
          <a:xfrm>
            <a:off x="323528" y="116632"/>
            <a:ext cx="8280920" cy="57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l" rtl="0" eaLnBrk="0" fontAlgn="base" hangingPunct="0">
              <a:spcBef>
                <a:spcPct val="20000"/>
              </a:spcBef>
              <a:spcAft>
                <a:spcPct val="0"/>
              </a:spcAft>
              <a:buNone/>
              <a:defRPr sz="1800" b="0">
                <a:solidFill>
                  <a:schemeClr val="tx1"/>
                </a:solidFill>
                <a:latin typeface="+mn-lt"/>
                <a:ea typeface="ＭＳ Ｐゴシック" pitchFamily="-108" charset="-128"/>
                <a:cs typeface="ＭＳ Ｐゴシック" pitchFamily="-108" charset="-128"/>
              </a:defRPr>
            </a:lvl1pPr>
            <a:lvl2pPr marL="457200" indent="0" algn="l" rtl="0" eaLnBrk="0" fontAlgn="base" hangingPunct="0">
              <a:spcBef>
                <a:spcPct val="20000"/>
              </a:spcBef>
              <a:spcAft>
                <a:spcPct val="0"/>
              </a:spcAft>
              <a:buNone/>
              <a:defRPr sz="2000" b="1">
                <a:solidFill>
                  <a:srgbClr val="CC00CC"/>
                </a:solidFill>
                <a:latin typeface="+mn-lt"/>
                <a:ea typeface="ＭＳ Ｐゴシック" pitchFamily="-108" charset="-128"/>
              </a:defRPr>
            </a:lvl2pPr>
            <a:lvl3pPr marL="914400" indent="0" algn="l" rtl="0" eaLnBrk="0" fontAlgn="base" hangingPunct="0">
              <a:spcBef>
                <a:spcPct val="20000"/>
              </a:spcBef>
              <a:spcAft>
                <a:spcPct val="0"/>
              </a:spcAft>
              <a:buNone/>
              <a:defRPr sz="1800" b="1">
                <a:solidFill>
                  <a:srgbClr val="CC00CC"/>
                </a:solidFill>
                <a:latin typeface="+mn-lt"/>
                <a:ea typeface="ＭＳ Ｐゴシック" pitchFamily="-108" charset="-128"/>
              </a:defRPr>
            </a:lvl3pPr>
            <a:lvl4pPr marL="1371600" indent="0" algn="l" rtl="0" eaLnBrk="0" fontAlgn="base" hangingPunct="0">
              <a:spcBef>
                <a:spcPct val="20000"/>
              </a:spcBef>
              <a:spcAft>
                <a:spcPct val="0"/>
              </a:spcAft>
              <a:buNone/>
              <a:defRPr sz="1600" b="1">
                <a:solidFill>
                  <a:srgbClr val="CC00CC"/>
                </a:solidFill>
                <a:latin typeface="+mn-lt"/>
                <a:ea typeface="ＭＳ Ｐゴシック" pitchFamily="-108" charset="-128"/>
              </a:defRPr>
            </a:lvl4pPr>
            <a:lvl5pPr marL="1828800" indent="0" algn="l" rtl="0" eaLnBrk="0" fontAlgn="base" hangingPunct="0">
              <a:spcBef>
                <a:spcPct val="20000"/>
              </a:spcBef>
              <a:spcAft>
                <a:spcPct val="0"/>
              </a:spcAft>
              <a:buNone/>
              <a:defRPr sz="1600" b="1">
                <a:solidFill>
                  <a:srgbClr val="CC00CC"/>
                </a:solidFill>
                <a:latin typeface="+mn-lt"/>
                <a:ea typeface="ＭＳ Ｐゴシック" pitchFamily="-108" charset="-128"/>
              </a:defRPr>
            </a:lvl5pPr>
            <a:lvl6pPr marL="2286000" indent="0" algn="l" rtl="0" fontAlgn="base">
              <a:spcBef>
                <a:spcPct val="20000"/>
              </a:spcBef>
              <a:spcAft>
                <a:spcPct val="0"/>
              </a:spcAft>
              <a:buNone/>
              <a:defRPr sz="1600" b="1">
                <a:solidFill>
                  <a:srgbClr val="CC00CC"/>
                </a:solidFill>
                <a:latin typeface="+mn-lt"/>
                <a:ea typeface="ＭＳ Ｐゴシック" pitchFamily="-108" charset="-128"/>
              </a:defRPr>
            </a:lvl6pPr>
            <a:lvl7pPr marL="2743200" indent="0" algn="l" rtl="0" fontAlgn="base">
              <a:spcBef>
                <a:spcPct val="20000"/>
              </a:spcBef>
              <a:spcAft>
                <a:spcPct val="0"/>
              </a:spcAft>
              <a:buNone/>
              <a:defRPr sz="1600" b="1">
                <a:solidFill>
                  <a:srgbClr val="CC00CC"/>
                </a:solidFill>
                <a:latin typeface="+mn-lt"/>
                <a:ea typeface="ＭＳ Ｐゴシック" pitchFamily="-108" charset="-128"/>
              </a:defRPr>
            </a:lvl7pPr>
            <a:lvl8pPr marL="3200400" indent="0" algn="l" rtl="0" fontAlgn="base">
              <a:spcBef>
                <a:spcPct val="20000"/>
              </a:spcBef>
              <a:spcAft>
                <a:spcPct val="0"/>
              </a:spcAft>
              <a:buNone/>
              <a:defRPr sz="1600" b="1">
                <a:solidFill>
                  <a:srgbClr val="CC00CC"/>
                </a:solidFill>
                <a:latin typeface="+mn-lt"/>
                <a:ea typeface="ＭＳ Ｐゴシック" pitchFamily="-108" charset="-128"/>
              </a:defRPr>
            </a:lvl8pPr>
            <a:lvl9pPr marL="3657600" indent="0" algn="l" rtl="0" fontAlgn="base">
              <a:spcBef>
                <a:spcPct val="20000"/>
              </a:spcBef>
              <a:spcAft>
                <a:spcPct val="0"/>
              </a:spcAft>
              <a:buNone/>
              <a:defRPr sz="1600" b="1">
                <a:solidFill>
                  <a:srgbClr val="CC00CC"/>
                </a:solidFill>
                <a:latin typeface="+mn-lt"/>
                <a:ea typeface="ＭＳ Ｐゴシック" pitchFamily="-108"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fr-FR" altLang="ko-KR" sz="1800" b="1" i="0" u="none" strike="noStrike" kern="0" cap="none" spc="0" normalizeH="0" baseline="0" noProof="0" dirty="0" smtClean="0">
                <a:ln>
                  <a:noFill/>
                </a:ln>
                <a:solidFill>
                  <a:srgbClr val="F6C700"/>
                </a:solidFill>
                <a:effectLst/>
                <a:uLnTx/>
                <a:uFillTx/>
                <a:latin typeface="Arial"/>
                <a:ea typeface="ＭＳ Ｐゴシック" pitchFamily="-108" charset="-128"/>
              </a:rPr>
              <a:t>Non-diffusive </a:t>
            </a:r>
            <a:r>
              <a:rPr kumimoji="0" lang="fr-FR" altLang="ko-KR" sz="1800" b="1" i="0" u="none" strike="noStrike" kern="0" cap="none" spc="0" normalizeH="0" baseline="0" noProof="0" dirty="0" err="1" smtClean="0">
                <a:ln>
                  <a:noFill/>
                </a:ln>
                <a:solidFill>
                  <a:srgbClr val="F6C700"/>
                </a:solidFill>
                <a:effectLst/>
                <a:uLnTx/>
                <a:uFillTx/>
                <a:latin typeface="Arial"/>
                <a:ea typeface="ＭＳ Ｐゴシック" pitchFamily="-108" charset="-128"/>
              </a:rPr>
              <a:t>momentum</a:t>
            </a:r>
            <a:r>
              <a:rPr kumimoji="0" lang="fr-FR" altLang="ko-KR" sz="1800" b="1" i="0" u="none" strike="noStrike" kern="0" cap="none" spc="0" normalizeH="0" baseline="0" noProof="0" dirty="0" smtClean="0">
                <a:ln>
                  <a:noFill/>
                </a:ln>
                <a:solidFill>
                  <a:srgbClr val="F6C700"/>
                </a:solidFill>
                <a:effectLst/>
                <a:uLnTx/>
                <a:uFillTx/>
                <a:latin typeface="Arial"/>
                <a:ea typeface="ＭＳ Ｐゴシック" pitchFamily="-108" charset="-128"/>
              </a:rPr>
              <a:t> transport in JET H-mode </a:t>
            </a:r>
            <a:r>
              <a:rPr kumimoji="0" lang="en-US" altLang="ko-KR" sz="1800" b="1" i="0" u="none" strike="noStrike" kern="0" cap="none" spc="0" normalizeH="0" baseline="0" noProof="0" dirty="0" smtClean="0">
                <a:ln>
                  <a:noFill/>
                </a:ln>
                <a:solidFill>
                  <a:srgbClr val="F6C700"/>
                </a:solidFill>
                <a:effectLst/>
                <a:uLnTx/>
                <a:uFillTx/>
                <a:latin typeface="Arial"/>
                <a:ea typeface="ＭＳ Ｐゴシック" pitchFamily="-108" charset="-128"/>
              </a:rPr>
              <a:t>regimes: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smtClean="0">
                <a:ln>
                  <a:noFill/>
                </a:ln>
                <a:solidFill>
                  <a:srgbClr val="F6C700"/>
                </a:solidFill>
                <a:effectLst/>
                <a:uLnTx/>
                <a:uFillTx/>
                <a:latin typeface="Arial"/>
                <a:ea typeface="ＭＳ Ｐゴシック" pitchFamily="-108" charset="-128"/>
              </a:rPr>
              <a:t>modeling and experiment  </a:t>
            </a:r>
            <a:r>
              <a:rPr kumimoji="0" lang="en-US" altLang="ko-KR" sz="1200" b="0" i="0" u="none" strike="noStrike" kern="1200" cap="none" spc="0" normalizeH="0" baseline="0" noProof="0" dirty="0" smtClean="0">
                <a:ln>
                  <a:noFill/>
                </a:ln>
                <a:solidFill>
                  <a:srgbClr val="000000"/>
                </a:solidFill>
                <a:effectLst/>
                <a:uLnTx/>
                <a:uFillTx/>
                <a:latin typeface="Arial"/>
                <a:ea typeface="ＭＳ Ｐゴシック" pitchFamily="-108" charset="-128"/>
                <a:cs typeface="+mn-cs"/>
              </a:rPr>
              <a:t>[H. </a:t>
            </a:r>
            <a:r>
              <a:rPr kumimoji="0" lang="en-US" altLang="ko-KR" sz="1200" b="0" i="0" u="none" strike="noStrike" kern="1200" cap="none" spc="0" normalizeH="0" baseline="0" noProof="0" dirty="0" err="1" smtClean="0">
                <a:ln>
                  <a:noFill/>
                </a:ln>
                <a:solidFill>
                  <a:srgbClr val="000000"/>
                </a:solidFill>
                <a:effectLst/>
                <a:uLnTx/>
                <a:uFillTx/>
                <a:latin typeface="Arial"/>
                <a:ea typeface="ＭＳ Ｐゴシック" pitchFamily="-108" charset="-128"/>
                <a:cs typeface="+mn-cs"/>
              </a:rPr>
              <a:t>Weisen</a:t>
            </a:r>
            <a:r>
              <a:rPr kumimoji="0" lang="en-US" altLang="ko-KR" sz="1200" b="0" i="0" u="none" strike="noStrike" kern="1200" cap="none" spc="0" normalizeH="0" baseline="0" noProof="0" dirty="0" smtClean="0">
                <a:ln>
                  <a:noFill/>
                </a:ln>
                <a:solidFill>
                  <a:srgbClr val="000000"/>
                </a:solidFill>
                <a:effectLst/>
                <a:uLnTx/>
                <a:uFillTx/>
                <a:latin typeface="Arial"/>
                <a:ea typeface="ＭＳ Ｐゴシック" pitchFamily="-108" charset="-128"/>
                <a:cs typeface="+mn-cs"/>
              </a:rPr>
              <a:t> et al., 231-TH/P2-17]</a:t>
            </a:r>
            <a:endParaRPr kumimoji="0" lang="ko-KR" alt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TextBox 12"/>
          <p:cNvSpPr txBox="1"/>
          <p:nvPr/>
        </p:nvSpPr>
        <p:spPr>
          <a:xfrm>
            <a:off x="323528" y="692696"/>
            <a:ext cx="8352928"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rPr>
              <a:t>A large scale JET database (&gt;1000 samples) study has established the presence and parameter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rPr>
              <a:t>scaling of substantial non-diffusive momentum transport in all JET H-modes (including hybrids):</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smtClean="0">
                <a:ln>
                  <a:noFill/>
                </a:ln>
                <a:solidFill>
                  <a:sysClr val="windowText" lastClr="000000"/>
                </a:solidFill>
                <a:effectLst/>
                <a:uLnTx/>
                <a:uFillTx/>
              </a:rPr>
              <a:t>• Confirmed and vastly extended, using an entirely different analysis method, previous results using     NBI torque modulation: T. </a:t>
            </a:r>
            <a:r>
              <a:rPr kumimoji="0" lang="en-US" altLang="ko-KR" sz="1400" b="0" i="0" u="none" strike="noStrike" kern="0" cap="none" spc="0" normalizeH="0" baseline="0" noProof="0" dirty="0" err="1" smtClean="0">
                <a:ln>
                  <a:noFill/>
                </a:ln>
                <a:solidFill>
                  <a:sysClr val="windowText" lastClr="000000"/>
                </a:solidFill>
                <a:effectLst/>
                <a:uLnTx/>
                <a:uFillTx/>
              </a:rPr>
              <a:t>Tala</a:t>
            </a:r>
            <a:r>
              <a:rPr kumimoji="0" lang="en-US" altLang="ko-KR" sz="1400" b="0" i="0" u="none" strike="noStrike" kern="0" cap="none" spc="0" normalizeH="0" baseline="0" noProof="0" dirty="0" smtClean="0">
                <a:ln>
                  <a:noFill/>
                </a:ln>
                <a:solidFill>
                  <a:sysClr val="windowText" lastClr="000000"/>
                </a:solidFill>
                <a:effectLst/>
                <a:uLnTx/>
                <a:uFillTx/>
              </a:rPr>
              <a:t> et al, NF 123002 51 (2011)</a:t>
            </a:r>
            <a:endParaRPr kumimoji="0" lang="ko-KR" altLang="en-US" sz="1400" b="0" i="0"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14" name="TextBox 13"/>
              <p:cNvSpPr txBox="1"/>
              <p:nvPr/>
            </p:nvSpPr>
            <p:spPr>
              <a:xfrm>
                <a:off x="323528" y="1700808"/>
                <a:ext cx="8352928" cy="118872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smtClean="0">
                    <a:ln>
                      <a:noFill/>
                    </a:ln>
                    <a:solidFill>
                      <a:sysClr val="windowText" lastClr="000000"/>
                    </a:solidFill>
                    <a:effectLst/>
                    <a:uLnTx/>
                    <a:uFillTx/>
                  </a:rPr>
                  <a:t>Linear GKW electrostatic, simulations in circular geometry were produced to evaluate the theoretical </a:t>
                </a:r>
                <a:r>
                  <a:rPr kumimoji="0" lang="en-US" altLang="ko-KR" sz="1400" b="0" i="0" u="none" strike="noStrike" kern="0" cap="none" spc="0" normalizeH="0" baseline="0" noProof="0" dirty="0" err="1">
                    <a:ln>
                      <a:noFill/>
                    </a:ln>
                    <a:solidFill>
                      <a:sysClr val="windowText" lastClr="000000"/>
                    </a:solidFill>
                    <a:effectLst/>
                    <a:uLnTx/>
                    <a:uFillTx/>
                  </a:rPr>
                  <a:t>Prandtl</a:t>
                </a:r>
                <a:r>
                  <a:rPr kumimoji="0" lang="en-US" altLang="ko-KR" sz="1400" b="0" i="0" u="none" strike="noStrike" kern="0" cap="none" spc="0" normalizeH="0" baseline="0" noProof="0" dirty="0">
                    <a:ln>
                      <a:noFill/>
                    </a:ln>
                    <a:solidFill>
                      <a:sysClr val="windowText" lastClr="000000"/>
                    </a:solidFill>
                    <a:effectLst/>
                    <a:uLnTx/>
                    <a:uFillTx/>
                  </a:rPr>
                  <a:t> number and </a:t>
                </a:r>
                <a:r>
                  <a:rPr kumimoji="0" lang="en-US" altLang="ko-KR" sz="1400" b="0" i="0" u="none" strike="noStrike" kern="0" cap="none" spc="0" normalizeH="0" baseline="0" noProof="0" dirty="0" err="1">
                    <a:ln>
                      <a:noFill/>
                    </a:ln>
                    <a:solidFill>
                      <a:sysClr val="windowText" lastClr="000000"/>
                    </a:solidFill>
                    <a:effectLst/>
                    <a:uLnTx/>
                    <a:uFillTx/>
                  </a:rPr>
                  <a:t>Coriolis</a:t>
                </a:r>
                <a:r>
                  <a:rPr kumimoji="0" lang="en-US" altLang="ko-KR" sz="1400" b="0" i="0" u="none" strike="noStrike" kern="0" cap="none" spc="0" normalizeH="0" baseline="0" noProof="0" dirty="0">
                    <a:ln>
                      <a:noFill/>
                    </a:ln>
                    <a:solidFill>
                      <a:sysClr val="windowText" lastClr="000000"/>
                    </a:solidFill>
                    <a:effectLst/>
                    <a:uLnTx/>
                    <a:uFillTx/>
                  </a:rPr>
                  <a:t> pinch number </a:t>
                </a:r>
                <a14:m>
                  <m:oMath xmlns:m="http://schemas.openxmlformats.org/officeDocument/2006/math">
                    <m:r>
                      <m:rPr>
                        <m:sty m:val="p"/>
                      </m:rPr>
                      <a:rPr kumimoji="0" lang="en-US" altLang="ko-KR" sz="1400" b="0" i="0" u="none" strike="noStrike" kern="0" cap="none" spc="0" normalizeH="0" baseline="0" noProof="0" smtClean="0">
                        <a:ln>
                          <a:noFill/>
                        </a:ln>
                        <a:solidFill>
                          <a:sysClr val="windowText" lastClr="000000"/>
                        </a:solidFill>
                        <a:effectLst/>
                        <a:uLnTx/>
                        <a:uFillTx/>
                        <a:latin typeface="Cambria Math"/>
                      </a:rPr>
                      <m:t>RV</m:t>
                    </m:r>
                    <m:r>
                      <a:rPr kumimoji="0" lang="en-US" altLang="ko-KR" sz="1400" b="0" i="0" u="none" strike="noStrike" kern="0" cap="none" spc="0" normalizeH="0" baseline="0" noProof="0" smtClean="0">
                        <a:ln>
                          <a:noFill/>
                        </a:ln>
                        <a:solidFill>
                          <a:sysClr val="windowText" lastClr="000000"/>
                        </a:solidFill>
                        <a:effectLst/>
                        <a:uLnTx/>
                        <a:uFillTx/>
                        <a:latin typeface="Cambria Math"/>
                      </a:rPr>
                      <m:t>/</m:t>
                    </m:r>
                    <m:sSub>
                      <m:sSubPr>
                        <m:ctrlPr>
                          <a:rPr kumimoji="0" lang="en-US" altLang="ko-KR" sz="1400" b="0" i="1" u="none" strike="noStrike" kern="0" cap="none" spc="0" normalizeH="0" baseline="0" noProof="0" smtClean="0">
                            <a:ln>
                              <a:noFill/>
                            </a:ln>
                            <a:solidFill>
                              <a:sysClr val="windowText" lastClr="000000"/>
                            </a:solidFill>
                            <a:effectLst/>
                            <a:uLnTx/>
                            <a:uFillTx/>
                            <a:latin typeface="Cambria Math"/>
                          </a:rPr>
                        </m:ctrlPr>
                      </m:sSubPr>
                      <m:e>
                        <m:r>
                          <m:rPr>
                            <m:nor/>
                          </m:rPr>
                          <a:rPr kumimoji="0" lang="ko-KR" altLang="en-US" sz="1400" b="0" i="0" u="none" strike="noStrike" kern="0" cap="none" spc="0" normalizeH="0" baseline="0" noProof="0" dirty="0">
                            <a:ln>
                              <a:noFill/>
                            </a:ln>
                            <a:solidFill>
                              <a:sysClr val="windowText" lastClr="000000"/>
                            </a:solidFill>
                            <a:effectLst/>
                            <a:uLnTx/>
                            <a:uFillTx/>
                            <a:latin typeface="Cambria Math"/>
                          </a:rPr>
                          <m:t>𝜒</m:t>
                        </m:r>
                      </m:e>
                      <m:sub>
                        <m:r>
                          <m:rPr>
                            <m:sty m:val="p"/>
                          </m:rPr>
                          <a:rPr kumimoji="0" lang="ko-KR" altLang="en-US" sz="1400" b="0" i="0" u="none" strike="noStrike" kern="0" cap="none" spc="0" normalizeH="0" baseline="0" noProof="0" smtClean="0">
                            <a:ln>
                              <a:noFill/>
                            </a:ln>
                            <a:solidFill>
                              <a:sysClr val="windowText" lastClr="000000"/>
                            </a:solidFill>
                            <a:effectLst/>
                            <a:uLnTx/>
                            <a:uFillTx/>
                            <a:latin typeface="Cambria Math"/>
                          </a:rPr>
                          <m:t>φ</m:t>
                        </m:r>
                      </m:sub>
                    </m:sSub>
                  </m:oMath>
                </a14:m>
                <a:r>
                  <a:rPr kumimoji="0" lang="en-US" altLang="ko-KR" sz="1400" b="0" i="0" u="none" strike="noStrike" kern="0" cap="none" spc="0" normalizeH="0" baseline="0" noProof="0" dirty="0" smtClean="0">
                    <a:ln>
                      <a:noFill/>
                    </a:ln>
                    <a:solidFill>
                      <a:sysClr val="windowText" lastClr="000000"/>
                    </a:solidFill>
                    <a:effectLst/>
                    <a:uLnTx/>
                    <a:uFillTx/>
                  </a:rPr>
                  <a:t> </a:t>
                </a:r>
                <a:r>
                  <a:rPr kumimoji="0" lang="en-US" altLang="ko-KR" sz="1400" b="0" i="0" u="none" strike="noStrike" kern="0" cap="none" spc="0" normalizeH="0" baseline="0" noProof="0" dirty="0">
                    <a:ln>
                      <a:noFill/>
                    </a:ln>
                    <a:solidFill>
                      <a:sysClr val="windowText" lastClr="000000"/>
                    </a:solidFill>
                    <a:effectLst/>
                    <a:uLnTx/>
                    <a:uFillTx/>
                  </a:rPr>
                  <a:t>for some ~150 </a:t>
                </a:r>
                <a:r>
                  <a:rPr kumimoji="0" lang="en-US" altLang="ko-KR" sz="1400" b="0" i="0" u="none" strike="noStrike" kern="0" cap="none" spc="0" normalizeH="0" baseline="0" noProof="0" dirty="0" smtClean="0">
                    <a:ln>
                      <a:noFill/>
                    </a:ln>
                    <a:solidFill>
                      <a:sysClr val="windowText" lastClr="000000"/>
                    </a:solidFill>
                    <a:effectLst/>
                    <a:uLnTx/>
                    <a:uFillTx/>
                  </a:rPr>
                  <a:t>discharges representing </a:t>
                </a:r>
                <a:r>
                  <a:rPr kumimoji="0" lang="en-US" altLang="ko-KR" sz="1400" b="0" i="0" u="none" strike="noStrike" kern="0" cap="none" spc="0" normalizeH="0" baseline="0" noProof="0" dirty="0">
                    <a:ln>
                      <a:noFill/>
                    </a:ln>
                    <a:solidFill>
                      <a:sysClr val="windowText" lastClr="000000"/>
                    </a:solidFill>
                    <a:effectLst/>
                    <a:uLnTx/>
                    <a:uFillTx/>
                  </a:rPr>
                  <a:t>the JET operational space: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rPr>
                  <a:t>• Show agreement with experiment within some 30% over the radial profile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rPr>
                  <a:t>• Experimental and calculated pinch have similar dependencies on </a:t>
                </a:r>
                <a14:m>
                  <m:oMath xmlns:m="http://schemas.openxmlformats.org/officeDocument/2006/math">
                    <m:r>
                      <m:rPr>
                        <m:sty m:val="p"/>
                      </m:rPr>
                      <a:rPr kumimoji="0" lang="en-US" altLang="ko-KR" sz="1400" b="0" i="0" u="none" strike="noStrike" kern="0" cap="none" spc="0" normalizeH="0" baseline="0" noProof="0" smtClean="0">
                        <a:ln>
                          <a:noFill/>
                        </a:ln>
                        <a:solidFill>
                          <a:sysClr val="windowText" lastClr="000000"/>
                        </a:solidFill>
                        <a:effectLst/>
                        <a:uLnTx/>
                        <a:uFillTx/>
                        <a:latin typeface="Cambria Math"/>
                      </a:rPr>
                      <m:t>q</m:t>
                    </m:r>
                  </m:oMath>
                </a14:m>
                <a:r>
                  <a:rPr kumimoji="0" lang="en-US" altLang="ko-KR" sz="1400" b="0" i="0" u="none" strike="noStrike" kern="0" cap="none" spc="0" normalizeH="0" baseline="0" noProof="0" dirty="0" smtClean="0">
                    <a:ln>
                      <a:noFill/>
                    </a:ln>
                    <a:solidFill>
                      <a:sysClr val="windowText" lastClr="000000"/>
                    </a:solidFill>
                    <a:effectLst/>
                    <a:uLnTx/>
                    <a:uFillTx/>
                  </a:rPr>
                  <a:t>, </a:t>
                </a:r>
                <a14:m>
                  <m:oMath xmlns:m="http://schemas.openxmlformats.org/officeDocument/2006/math">
                    <m:sSub>
                      <m:sSubPr>
                        <m:ctrlPr>
                          <a:rPr kumimoji="0" lang="en-US" altLang="ko-KR" sz="1400" b="0" i="1" u="none" strike="noStrike" kern="0" cap="none" spc="0" normalizeH="0" baseline="0" noProof="0" smtClean="0">
                            <a:ln>
                              <a:noFill/>
                            </a:ln>
                            <a:solidFill>
                              <a:sysClr val="windowText" lastClr="000000"/>
                            </a:solidFill>
                            <a:effectLst/>
                            <a:uLnTx/>
                            <a:uFillTx/>
                            <a:latin typeface="Cambria Math"/>
                          </a:rPr>
                        </m:ctrlPr>
                      </m:sSubPr>
                      <m:e>
                        <m:r>
                          <m:rPr>
                            <m:sty m:val="p"/>
                          </m:rPr>
                          <a:rPr kumimoji="0" lang="en-US" altLang="ko-KR" sz="1400" b="0" i="0" u="none" strike="noStrike" kern="0" cap="none" spc="0" normalizeH="0" baseline="0" noProof="0" smtClean="0">
                            <a:ln>
                              <a:noFill/>
                            </a:ln>
                            <a:solidFill>
                              <a:sysClr val="windowText" lastClr="000000"/>
                            </a:solidFill>
                            <a:effectLst/>
                            <a:uLnTx/>
                            <a:uFillTx/>
                            <a:latin typeface="Cambria Math"/>
                          </a:rPr>
                          <m:t>R</m:t>
                        </m:r>
                        <m:r>
                          <a:rPr kumimoji="0" lang="en-US" altLang="ko-KR" sz="1400" b="0" i="0" u="none" strike="noStrike" kern="0" cap="none" spc="0" normalizeH="0" baseline="0" noProof="0" smtClean="0">
                            <a:ln>
                              <a:noFill/>
                            </a:ln>
                            <a:solidFill>
                              <a:sysClr val="windowText" lastClr="000000"/>
                            </a:solidFill>
                            <a:effectLst/>
                            <a:uLnTx/>
                            <a:uFillTx/>
                            <a:latin typeface="Cambria Math"/>
                          </a:rPr>
                          <m:t>/</m:t>
                        </m:r>
                        <m:r>
                          <m:rPr>
                            <m:sty m:val="p"/>
                          </m:rPr>
                          <a:rPr kumimoji="0" lang="en-US" altLang="ko-KR" sz="1400" b="0" i="0" u="none" strike="noStrike" kern="0" cap="none" spc="0" normalizeH="0" baseline="0" noProof="0" smtClean="0">
                            <a:ln>
                              <a:noFill/>
                            </a:ln>
                            <a:solidFill>
                              <a:sysClr val="windowText" lastClr="000000"/>
                            </a:solidFill>
                            <a:effectLst/>
                            <a:uLnTx/>
                            <a:uFillTx/>
                            <a:latin typeface="Cambria Math"/>
                          </a:rPr>
                          <m:t>L</m:t>
                        </m:r>
                      </m:e>
                      <m:sub>
                        <m:r>
                          <m:rPr>
                            <m:sty m:val="p"/>
                          </m:rPr>
                          <a:rPr kumimoji="0" lang="en-US" altLang="ko-KR" sz="1400" b="0" i="0" u="none" strike="noStrike" kern="0" cap="none" spc="0" normalizeH="0" baseline="0" noProof="0" smtClean="0">
                            <a:ln>
                              <a:noFill/>
                            </a:ln>
                            <a:solidFill>
                              <a:sysClr val="windowText" lastClr="000000"/>
                            </a:solidFill>
                            <a:effectLst/>
                            <a:uLnTx/>
                            <a:uFillTx/>
                            <a:latin typeface="Cambria Math"/>
                          </a:rPr>
                          <m:t>n</m:t>
                        </m:r>
                      </m:sub>
                    </m:sSub>
                  </m:oMath>
                </a14:m>
                <a:r>
                  <a:rPr kumimoji="0" lang="en-US" altLang="ko-KR" sz="1400" b="0" i="0" u="none" strike="noStrike" kern="0" cap="none" spc="0" normalizeH="0" baseline="0" noProof="0" dirty="0" smtClean="0">
                    <a:ln>
                      <a:noFill/>
                    </a:ln>
                    <a:solidFill>
                      <a:sysClr val="windowText" lastClr="000000"/>
                    </a:solidFill>
                    <a:effectLst/>
                    <a:uLnTx/>
                    <a:uFillTx/>
                  </a:rPr>
                  <a:t> </a:t>
                </a:r>
                <a:r>
                  <a:rPr kumimoji="0" lang="en-US" altLang="ko-KR" sz="1400" b="0" i="0" u="none" strike="noStrike" kern="0" cap="none" spc="0" normalizeH="0" baseline="0" noProof="0" dirty="0">
                    <a:ln>
                      <a:noFill/>
                    </a:ln>
                    <a:solidFill>
                      <a:sysClr val="windowText" lastClr="000000"/>
                    </a:solidFill>
                    <a:effectLst/>
                    <a:uLnTx/>
                    <a:uFillTx/>
                  </a:rPr>
                  <a:t>and </a:t>
                </a:r>
                <a14:m>
                  <m:oMath xmlns:m="http://schemas.openxmlformats.org/officeDocument/2006/math">
                    <m:r>
                      <m:rPr>
                        <m:sty m:val="p"/>
                      </m:rPr>
                      <a:rPr kumimoji="0" lang="ko-KR" altLang="en-US" sz="1400" b="0" i="0" u="none" strike="noStrike" kern="0" cap="none" spc="0" normalizeH="0" baseline="0" noProof="0" smtClean="0">
                        <a:ln>
                          <a:noFill/>
                        </a:ln>
                        <a:solidFill>
                          <a:sysClr val="windowText" lastClr="000000"/>
                        </a:solidFill>
                        <a:effectLst/>
                        <a:uLnTx/>
                        <a:uFillTx/>
                        <a:latin typeface="Cambria Math"/>
                      </a:rPr>
                      <m:t>ε</m:t>
                    </m:r>
                    <m:r>
                      <a:rPr kumimoji="0" lang="en-US" altLang="ko-KR" sz="1400" b="0" i="0" u="none" strike="noStrike" kern="0" cap="none" spc="0" normalizeH="0" baseline="0" noProof="0" smtClean="0">
                        <a:ln>
                          <a:noFill/>
                        </a:ln>
                        <a:solidFill>
                          <a:sysClr val="windowText" lastClr="000000"/>
                        </a:solidFill>
                        <a:effectLst/>
                        <a:uLnTx/>
                        <a:uFillTx/>
                        <a:latin typeface="Cambria Math"/>
                      </a:rPr>
                      <m:t>=</m:t>
                    </m:r>
                    <m:r>
                      <m:rPr>
                        <m:sty m:val="p"/>
                      </m:rPr>
                      <a:rPr kumimoji="0" lang="en-US" altLang="ko-KR" sz="1400" b="0" i="0" u="none" strike="noStrike" kern="0" cap="none" spc="0" normalizeH="0" baseline="0" noProof="0" smtClean="0">
                        <a:ln>
                          <a:noFill/>
                        </a:ln>
                        <a:solidFill>
                          <a:sysClr val="windowText" lastClr="000000"/>
                        </a:solidFill>
                        <a:effectLst/>
                        <a:uLnTx/>
                        <a:uFillTx/>
                        <a:latin typeface="Cambria Math"/>
                      </a:rPr>
                      <m:t>r</m:t>
                    </m:r>
                    <m:r>
                      <a:rPr kumimoji="0" lang="en-US" altLang="ko-KR" sz="1400" b="0" i="0" u="none" strike="noStrike" kern="0" cap="none" spc="0" normalizeH="0" baseline="0" noProof="0" smtClean="0">
                        <a:ln>
                          <a:noFill/>
                        </a:ln>
                        <a:solidFill>
                          <a:sysClr val="windowText" lastClr="000000"/>
                        </a:solidFill>
                        <a:effectLst/>
                        <a:uLnTx/>
                        <a:uFillTx/>
                        <a:latin typeface="Cambria Math"/>
                      </a:rPr>
                      <m:t>/</m:t>
                    </m:r>
                    <m:r>
                      <m:rPr>
                        <m:sty m:val="p"/>
                      </m:rPr>
                      <a:rPr kumimoji="0" lang="en-US" altLang="ko-KR" sz="1400" b="0" i="0" u="none" strike="noStrike" kern="0" cap="none" spc="0" normalizeH="0" baseline="0" noProof="0" smtClean="0">
                        <a:ln>
                          <a:noFill/>
                        </a:ln>
                        <a:solidFill>
                          <a:sysClr val="windowText" lastClr="000000"/>
                        </a:solidFill>
                        <a:effectLst/>
                        <a:uLnTx/>
                        <a:uFillTx/>
                        <a:latin typeface="Cambria Math"/>
                      </a:rPr>
                      <m:t>R</m:t>
                    </m:r>
                  </m:oMath>
                </a14:m>
                <a:endParaRPr kumimoji="0" lang="ko-KR" altLang="en-US" sz="1400" b="0" i="0" u="none" strike="noStrike" kern="0" cap="none" spc="0" normalizeH="0" baseline="0" noProof="0" dirty="0">
                  <a:ln>
                    <a:noFill/>
                  </a:ln>
                  <a:solidFill>
                    <a:sysClr val="windowText" lastClr="000000"/>
                  </a:solidFill>
                  <a:effectLst/>
                  <a:uLnTx/>
                  <a:uFillTx/>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23528" y="1700808"/>
                <a:ext cx="8352928" cy="1188723"/>
              </a:xfrm>
              <a:prstGeom prst="rect">
                <a:avLst/>
              </a:prstGeom>
              <a:blipFill rotWithShape="1">
                <a:blip r:embed="rId2" cstate="print"/>
                <a:stretch>
                  <a:fillRect l="-146" t="-513" r="-949" b="-4103"/>
                </a:stretch>
              </a:blipFill>
            </p:spPr>
            <p:txBody>
              <a:bodyPr/>
              <a:lstStyle/>
              <a:p>
                <a:r>
                  <a:rPr lang="ko-KR" altLang="en-US">
                    <a:noFill/>
                  </a:rPr>
                  <a:t> </a:t>
                </a:r>
              </a:p>
            </p:txBody>
          </p:sp>
        </mc:Fallback>
      </mc:AlternateContent>
      <p:pic>
        <p:nvPicPr>
          <p:cNvPr id="15" name="Picture 2" descr="http://www.scienceinschool.org/images/institutions/ef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6052" y="2636912"/>
            <a:ext cx="922412" cy="25622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23528" y="2996952"/>
            <a:ext cx="8199312" cy="92333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smtClean="0">
                <a:ln>
                  <a:noFill/>
                </a:ln>
                <a:solidFill>
                  <a:srgbClr val="0033CC"/>
                </a:solidFill>
                <a:effectLst/>
                <a:uLnTx/>
                <a:uFillTx/>
              </a:rPr>
              <a:t>Impact of rotation on impurity transport: Progress in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smtClean="0">
                <a:ln>
                  <a:noFill/>
                </a:ln>
                <a:solidFill>
                  <a:srgbClr val="0033CC"/>
                </a:solidFill>
                <a:effectLst/>
                <a:uLnTx/>
                <a:uFillTx/>
              </a:rPr>
              <a:t>theory models and experimental characterization</a:t>
            </a:r>
            <a:endParaRPr kumimoji="0" lang="ko-KR" altLang="en-US" sz="12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endParaRPr>
          </a:p>
        </p:txBody>
      </p:sp>
      <p:sp>
        <p:nvSpPr>
          <p:cNvPr id="2" name="TextBox 1"/>
          <p:cNvSpPr txBox="1"/>
          <p:nvPr/>
        </p:nvSpPr>
        <p:spPr>
          <a:xfrm>
            <a:off x="323528" y="3573016"/>
            <a:ext cx="3456384" cy="276999"/>
          </a:xfrm>
          <a:prstGeom prst="rect">
            <a:avLst/>
          </a:prstGeom>
          <a:noFill/>
        </p:spPr>
        <p:txBody>
          <a:bodyPr wrap="square" rtlCol="0">
            <a:spAutoFit/>
          </a:bodyPr>
          <a:lstStyle/>
          <a:p>
            <a:r>
              <a:rPr lang="en-US" altLang="ko-KR" sz="1200" kern="0" dirty="0">
                <a:solidFill>
                  <a:srgbClr val="000000"/>
                </a:solidFill>
                <a:ea typeface="ＭＳ Ｐゴシック" pitchFamily="-108" charset="-128"/>
              </a:rPr>
              <a:t>[C. </a:t>
            </a:r>
            <a:r>
              <a:rPr lang="en-US" altLang="ko-KR" sz="1200" kern="0" dirty="0" err="1">
                <a:solidFill>
                  <a:srgbClr val="000000"/>
                </a:solidFill>
                <a:ea typeface="ＭＳ Ｐゴシック" pitchFamily="-108" charset="-128"/>
              </a:rPr>
              <a:t>Angioni</a:t>
            </a:r>
            <a:r>
              <a:rPr lang="en-US" altLang="ko-KR" sz="1200" kern="0" dirty="0">
                <a:solidFill>
                  <a:srgbClr val="000000"/>
                </a:solidFill>
                <a:ea typeface="ＭＳ Ｐゴシック" pitchFamily="-108" charset="-128"/>
              </a:rPr>
              <a:t>, F.J. </a:t>
            </a:r>
            <a:r>
              <a:rPr lang="en-US" altLang="ko-KR" sz="1200" kern="0" dirty="0" err="1">
                <a:solidFill>
                  <a:srgbClr val="000000"/>
                </a:solidFill>
                <a:ea typeface="ＭＳ Ｐゴシック" pitchFamily="-108" charset="-128"/>
              </a:rPr>
              <a:t>Casson</a:t>
            </a:r>
            <a:r>
              <a:rPr lang="en-US" altLang="ko-KR" sz="1200" kern="0" dirty="0">
                <a:solidFill>
                  <a:srgbClr val="000000"/>
                </a:solidFill>
                <a:ea typeface="ＭＳ Ｐゴシック" pitchFamily="-108" charset="-128"/>
              </a:rPr>
              <a:t> et al., 328-TH/P2-21]</a:t>
            </a:r>
            <a:endParaRPr lang="ko-KR" altLang="en-US" dirty="0"/>
          </a:p>
        </p:txBody>
      </p:sp>
      <p:sp>
        <p:nvSpPr>
          <p:cNvPr id="5" name="Rectangle 4"/>
          <p:cNvSpPr/>
          <p:nvPr/>
        </p:nvSpPr>
        <p:spPr>
          <a:xfrm>
            <a:off x="323528" y="3871216"/>
            <a:ext cx="7920880" cy="738664"/>
          </a:xfrm>
          <a:prstGeom prst="rect">
            <a:avLst/>
          </a:prstGeom>
        </p:spPr>
        <p:txBody>
          <a:bodyPr wrap="square">
            <a:spAutoFit/>
          </a:bodyPr>
          <a:lstStyle/>
          <a:p>
            <a:pPr marL="285750" indent="-285750">
              <a:buFont typeface="Wingdings" pitchFamily="2" charset="2"/>
              <a:buChar char="Ø"/>
            </a:pPr>
            <a:r>
              <a:rPr lang="en-US" altLang="ko-KR" sz="1400" b="1" dirty="0">
                <a:solidFill>
                  <a:srgbClr val="00009A"/>
                </a:solidFill>
                <a:latin typeface="Arial Unicode MS" pitchFamily="50" charset="-127"/>
                <a:ea typeface="Arial Unicode MS" pitchFamily="50" charset="-127"/>
                <a:cs typeface="Arial Unicode MS" pitchFamily="50" charset="-127"/>
              </a:rPr>
              <a:t>Centrifugal effects investigated in theory, GK model implemented in GKW </a:t>
            </a:r>
            <a:r>
              <a:rPr lang="en-US" altLang="ko-KR" sz="1400" b="1" dirty="0" smtClean="0">
                <a:solidFill>
                  <a:srgbClr val="00009A"/>
                </a:solidFill>
                <a:latin typeface="Arial Unicode MS" pitchFamily="50" charset="-127"/>
                <a:ea typeface="Arial Unicode MS" pitchFamily="50" charset="-127"/>
                <a:cs typeface="Arial Unicode MS" pitchFamily="50" charset="-127"/>
              </a:rPr>
              <a:t>allows </a:t>
            </a:r>
            <a:br>
              <a:rPr lang="en-US" altLang="ko-KR" sz="1400" b="1" dirty="0" smtClean="0">
                <a:solidFill>
                  <a:srgbClr val="00009A"/>
                </a:solidFill>
                <a:latin typeface="Arial Unicode MS" pitchFamily="50" charset="-127"/>
                <a:ea typeface="Arial Unicode MS" pitchFamily="50" charset="-127"/>
                <a:cs typeface="Arial Unicode MS" pitchFamily="50" charset="-127"/>
              </a:rPr>
            </a:br>
            <a:r>
              <a:rPr lang="en-US" altLang="ko-KR" sz="1400" b="1" dirty="0" smtClean="0">
                <a:solidFill>
                  <a:srgbClr val="00009A"/>
                </a:solidFill>
                <a:latin typeface="Arial Unicode MS" pitchFamily="50" charset="-127"/>
                <a:ea typeface="Arial Unicode MS" pitchFamily="50" charset="-127"/>
                <a:cs typeface="Arial Unicode MS" pitchFamily="50" charset="-127"/>
              </a:rPr>
              <a:t>consistent </a:t>
            </a:r>
            <a:r>
              <a:rPr lang="en-US" altLang="ko-KR" sz="1400" b="1" dirty="0">
                <a:solidFill>
                  <a:srgbClr val="00009A"/>
                </a:solidFill>
                <a:latin typeface="Arial Unicode MS" pitchFamily="50" charset="-127"/>
                <a:ea typeface="Arial Unicode MS" pitchFamily="50" charset="-127"/>
                <a:cs typeface="Arial Unicode MS" pitchFamily="50" charset="-127"/>
              </a:rPr>
              <a:t>2D reconstructions of the density distribution on </a:t>
            </a:r>
            <a:r>
              <a:rPr lang="en-US" altLang="ko-KR" sz="1400" b="1" dirty="0" err="1">
                <a:solidFill>
                  <a:srgbClr val="00009A"/>
                </a:solidFill>
                <a:latin typeface="Arial Unicode MS" pitchFamily="50" charset="-127"/>
                <a:ea typeface="Arial Unicode MS" pitchFamily="50" charset="-127"/>
                <a:cs typeface="Arial Unicode MS" pitchFamily="50" charset="-127"/>
              </a:rPr>
              <a:t>poloidal</a:t>
            </a:r>
            <a:r>
              <a:rPr lang="en-US" altLang="ko-KR" sz="1400" b="1" dirty="0">
                <a:solidFill>
                  <a:srgbClr val="00009A"/>
                </a:solidFill>
                <a:latin typeface="Arial Unicode MS" pitchFamily="50" charset="-127"/>
                <a:ea typeface="Arial Unicode MS" pitchFamily="50" charset="-127"/>
                <a:cs typeface="Arial Unicode MS" pitchFamily="50" charset="-127"/>
              </a:rPr>
              <a:t> cross </a:t>
            </a:r>
            <a:r>
              <a:rPr lang="en-US" altLang="ko-KR" sz="1400" b="1" dirty="0" smtClean="0">
                <a:solidFill>
                  <a:srgbClr val="00009A"/>
                </a:solidFill>
                <a:latin typeface="Arial Unicode MS" pitchFamily="50" charset="-127"/>
                <a:ea typeface="Arial Unicode MS" pitchFamily="50" charset="-127"/>
                <a:cs typeface="Arial Unicode MS" pitchFamily="50" charset="-127"/>
              </a:rPr>
              <a:t>section</a:t>
            </a:r>
          </a:p>
          <a:p>
            <a:pPr marL="285750" indent="-285750">
              <a:buFont typeface="Wingdings" pitchFamily="2" charset="2"/>
              <a:buChar char="Ø"/>
            </a:pPr>
            <a:r>
              <a:rPr lang="en-US" altLang="ko-KR" sz="1400" b="1" dirty="0">
                <a:solidFill>
                  <a:srgbClr val="00009A"/>
                </a:solidFill>
                <a:latin typeface="Arial Unicode MS" pitchFamily="50" charset="-127"/>
                <a:ea typeface="Arial Unicode MS" pitchFamily="50" charset="-127"/>
                <a:cs typeface="Arial Unicode MS" pitchFamily="50" charset="-127"/>
              </a:rPr>
              <a:t>In AUG experiments, rotation observed to flatten Boron density profiles</a:t>
            </a:r>
            <a:endParaRPr lang="ko-KR" altLang="en-US" sz="1400" b="1" dirty="0">
              <a:latin typeface="Arial Unicode MS" pitchFamily="50" charset="-127"/>
              <a:ea typeface="Arial Unicode MS" pitchFamily="50" charset="-127"/>
              <a:cs typeface="Arial Unicode MS" pitchFamily="50" charset="-127"/>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4658945"/>
            <a:ext cx="4208131" cy="205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9" y="4581127"/>
            <a:ext cx="1800200" cy="2222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5161" y="3052017"/>
            <a:ext cx="576063" cy="52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53676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138" y="1351309"/>
            <a:ext cx="8229600" cy="4886003"/>
          </a:xfrm>
        </p:spPr>
        <p:txBody>
          <a:bodyPr/>
          <a:lstStyle/>
          <a:p>
            <a:r>
              <a:rPr lang="en-US" altLang="ko-KR" dirty="0" smtClean="0"/>
              <a:t>Validations of </a:t>
            </a:r>
            <a:r>
              <a:rPr lang="en-US" altLang="ko-KR" dirty="0" err="1" smtClean="0"/>
              <a:t>Gyrokinetic</a:t>
            </a:r>
            <a:r>
              <a:rPr lang="en-US" altLang="ko-KR" dirty="0" smtClean="0"/>
              <a:t> Simulations</a:t>
            </a:r>
          </a:p>
          <a:p>
            <a:endParaRPr lang="en-US" altLang="ko-KR" dirty="0" smtClean="0"/>
          </a:p>
          <a:p>
            <a:r>
              <a:rPr lang="en-US" altLang="ko-KR" dirty="0" smtClean="0"/>
              <a:t>Nonlocal Transport from Flux-driven </a:t>
            </a:r>
            <a:r>
              <a:rPr lang="en-US" altLang="ko-KR" dirty="0" err="1" smtClean="0"/>
              <a:t>Gyrokinetic</a:t>
            </a:r>
            <a:r>
              <a:rPr lang="en-US" altLang="ko-KR" dirty="0" smtClean="0"/>
              <a:t> Simulations</a:t>
            </a:r>
          </a:p>
          <a:p>
            <a:endParaRPr lang="en-US" altLang="ko-KR" dirty="0" smtClean="0"/>
          </a:p>
          <a:p>
            <a:r>
              <a:rPr lang="en-US" altLang="ko-KR" dirty="0" smtClean="0"/>
              <a:t>Intrinsic Rotation / Momentum Transport </a:t>
            </a:r>
            <a:r>
              <a:rPr lang="en-US" altLang="ko-KR" sz="2400" b="1" dirty="0" smtClean="0">
                <a:solidFill>
                  <a:srgbClr val="0033CC"/>
                </a:solidFill>
              </a:rPr>
              <a:t>/ L-H Transition</a:t>
            </a:r>
          </a:p>
          <a:p>
            <a:endParaRPr lang="en-US" altLang="ko-KR" dirty="0" smtClean="0"/>
          </a:p>
          <a:p>
            <a:r>
              <a:rPr lang="en-US" altLang="ko-KR" dirty="0" smtClean="0"/>
              <a:t>Pedestal Stability / ELM Simulations</a:t>
            </a:r>
          </a:p>
          <a:p>
            <a:endParaRPr lang="en-US" altLang="ko-KR" dirty="0" smtClean="0"/>
          </a:p>
          <a:p>
            <a:r>
              <a:rPr lang="en-US" altLang="ko-KR" dirty="0" smtClean="0"/>
              <a:t>Suppression / Mitigation of ELMs</a:t>
            </a:r>
          </a:p>
          <a:p>
            <a:endParaRPr lang="en-US" altLang="ko-KR" dirty="0" smtClean="0"/>
          </a:p>
          <a:p>
            <a:r>
              <a:rPr lang="en-US" altLang="ko-KR" dirty="0" smtClean="0"/>
              <a:t>Boundary Physics</a:t>
            </a:r>
          </a:p>
          <a:p>
            <a:endParaRPr lang="en-US" altLang="ko-KR" dirty="0" smtClean="0"/>
          </a:p>
          <a:p>
            <a:r>
              <a:rPr lang="en-US" altLang="ko-KR" dirty="0" smtClean="0"/>
              <a:t>Self-Organization in Boundary Physics, MHD, and W-P Physics.</a:t>
            </a:r>
          </a:p>
        </p:txBody>
      </p:sp>
      <p:pic>
        <p:nvPicPr>
          <p:cNvPr id="6" name="그림 8" descr="snu_logo.jpg"/>
          <p:cNvPicPr>
            <a:picLocks noChangeAspect="1"/>
          </p:cNvPicPr>
          <p:nvPr/>
        </p:nvPicPr>
        <p:blipFill>
          <a:blip r:embed="rId2" cstate="print"/>
          <a:stretch>
            <a:fillRect/>
          </a:stretch>
        </p:blipFill>
        <p:spPr>
          <a:xfrm>
            <a:off x="6242113" y="6184900"/>
            <a:ext cx="2806574" cy="434566"/>
          </a:xfrm>
          <a:prstGeom prst="rect">
            <a:avLst/>
          </a:prstGeom>
        </p:spPr>
      </p:pic>
      <p:sp>
        <p:nvSpPr>
          <p:cNvPr id="7" name="Title 1"/>
          <p:cNvSpPr>
            <a:spLocks noGrp="1"/>
          </p:cNvSpPr>
          <p:nvPr>
            <p:ph type="title"/>
          </p:nvPr>
        </p:nvSpPr>
        <p:spPr>
          <a:xfrm>
            <a:off x="467544" y="260648"/>
            <a:ext cx="8229600" cy="648072"/>
          </a:xfrm>
        </p:spPr>
        <p:txBody>
          <a:bodyPr/>
          <a:lstStyle/>
          <a:p>
            <a:r>
              <a:rPr lang="en-US" altLang="ko-KR" sz="3600" dirty="0" smtClean="0"/>
              <a:t>Outline</a:t>
            </a:r>
            <a:endParaRPr lang="ko-KR" altLang="en-US" sz="3600" dirty="0"/>
          </a:p>
        </p:txBody>
      </p:sp>
      <p:sp>
        <p:nvSpPr>
          <p:cNvPr id="9" name="TextBox 8"/>
          <p:cNvSpPr txBox="1"/>
          <p:nvPr/>
        </p:nvSpPr>
        <p:spPr>
          <a:xfrm>
            <a:off x="7524328" y="0"/>
            <a:ext cx="1625017" cy="338554"/>
          </a:xfrm>
          <a:prstGeom prst="rect">
            <a:avLst/>
          </a:prstGeom>
          <a:noFill/>
        </p:spPr>
        <p:txBody>
          <a:bodyPr wrap="square" rtlCol="0">
            <a:spAutoFit/>
          </a:bodyPr>
          <a:lstStyle/>
          <a:p>
            <a:r>
              <a:rPr lang="en-US" altLang="ko-KR" sz="1600" dirty="0" smtClean="0">
                <a:solidFill>
                  <a:srgbClr val="000000"/>
                </a:solidFill>
              </a:rPr>
              <a:t>TS </a:t>
            </a:r>
            <a:r>
              <a:rPr lang="en-US" altLang="ko-KR" sz="1600" dirty="0" err="1" smtClean="0">
                <a:solidFill>
                  <a:srgbClr val="000000"/>
                </a:solidFill>
              </a:rPr>
              <a:t>Hahm</a:t>
            </a:r>
            <a:r>
              <a:rPr lang="en-US" altLang="ko-KR" sz="1600" dirty="0" smtClean="0">
                <a:solidFill>
                  <a:srgbClr val="000000"/>
                </a:solidFill>
              </a:rPr>
              <a:t> S/1-3</a:t>
            </a:r>
            <a:endParaRPr lang="ko-KR" altLang="en-US" sz="1600" dirty="0">
              <a:solidFill>
                <a:srgbClr val="000000"/>
              </a:solidFill>
            </a:endParaRPr>
          </a:p>
        </p:txBody>
      </p:sp>
    </p:spTree>
    <p:extLst>
      <p:ext uri="{BB962C8B-B14F-4D97-AF65-F5344CB8AC3E}">
        <p14:creationId xmlns:p14="http://schemas.microsoft.com/office/powerpoint/2010/main" val="586377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67544" y="328901"/>
            <a:ext cx="8229600" cy="648072"/>
          </a:xfrm>
        </p:spPr>
        <p:txBody>
          <a:bodyPr/>
          <a:lstStyle/>
          <a:p>
            <a:r>
              <a:rPr lang="en-US" altLang="ko-KR" sz="2400" dirty="0" smtClean="0"/>
              <a:t>L→H Transition can be understood in terms of S curve</a:t>
            </a:r>
            <a:endParaRPr lang="ko-KR" altLang="en-US" sz="2400" dirty="0"/>
          </a:p>
        </p:txBody>
      </p:sp>
      <p:grpSp>
        <p:nvGrpSpPr>
          <p:cNvPr id="17" name="그룹 1"/>
          <p:cNvGrpSpPr/>
          <p:nvPr/>
        </p:nvGrpSpPr>
        <p:grpSpPr>
          <a:xfrm>
            <a:off x="4427984" y="1052736"/>
            <a:ext cx="4608512" cy="3312368"/>
            <a:chOff x="971600" y="1524893"/>
            <a:chExt cx="5544618" cy="3888240"/>
          </a:xfrm>
        </p:grpSpPr>
        <p:graphicFrame>
          <p:nvGraphicFramePr>
            <p:cNvPr id="18" name="개체 2"/>
            <p:cNvGraphicFramePr>
              <a:graphicFrameLocks noChangeAspect="1"/>
            </p:cNvGraphicFramePr>
            <p:nvPr>
              <p:extLst>
                <p:ext uri="{D42A27DB-BD31-4B8C-83A1-F6EECF244321}">
                  <p14:modId xmlns:p14="http://schemas.microsoft.com/office/powerpoint/2010/main" val="1245819712"/>
                </p:ext>
              </p:extLst>
            </p:nvPr>
          </p:nvGraphicFramePr>
          <p:xfrm>
            <a:off x="971600" y="1524893"/>
            <a:ext cx="5544618" cy="3888240"/>
          </p:xfrm>
          <a:graphic>
            <a:graphicData uri="http://schemas.openxmlformats.org/presentationml/2006/ole">
              <mc:AlternateContent xmlns:mc="http://schemas.openxmlformats.org/markup-compatibility/2006">
                <mc:Choice xmlns:v="urn:schemas-microsoft-com:vml" Requires="v">
                  <p:oleObj spid="_x0000_s5156" name="Graph" r:id="rId3" imgW="4145280" imgH="2906573" progId="">
                    <p:embed/>
                  </p:oleObj>
                </mc:Choice>
                <mc:Fallback>
                  <p:oleObj name="Graph" r:id="rId3" imgW="4145280" imgH="2906573" progId="">
                    <p:embed/>
                    <p:pic>
                      <p:nvPicPr>
                        <p:cNvPr id="0"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524893"/>
                          <a:ext cx="5544618" cy="38882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9" name="직선 연결선 3"/>
            <p:cNvCxnSpPr/>
            <p:nvPr/>
          </p:nvCxnSpPr>
          <p:spPr>
            <a:xfrm flipV="1">
              <a:off x="3492419" y="3501087"/>
              <a:ext cx="1811641" cy="5868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자유형 4"/>
            <p:cNvSpPr/>
            <p:nvPr/>
          </p:nvSpPr>
          <p:spPr>
            <a:xfrm>
              <a:off x="2315334" y="2269656"/>
              <a:ext cx="1176357" cy="1857095"/>
            </a:xfrm>
            <a:custGeom>
              <a:avLst/>
              <a:gdLst>
                <a:gd name="connsiteX0" fmla="*/ 0 w 1360968"/>
                <a:gd name="connsiteY0" fmla="*/ 566354 h 2564432"/>
                <a:gd name="connsiteX1" fmla="*/ 563526 w 1360968"/>
                <a:gd name="connsiteY1" fmla="*/ 98521 h 2564432"/>
                <a:gd name="connsiteX2" fmla="*/ 861237 w 1360968"/>
                <a:gd name="connsiteY2" fmla="*/ 2256931 h 2564432"/>
                <a:gd name="connsiteX3" fmla="*/ 1360968 w 1360968"/>
                <a:gd name="connsiteY3" fmla="*/ 2501480 h 2564432"/>
              </a:gdLst>
              <a:ahLst/>
              <a:cxnLst>
                <a:cxn ang="0">
                  <a:pos x="connsiteX0" y="connsiteY0"/>
                </a:cxn>
                <a:cxn ang="0">
                  <a:pos x="connsiteX1" y="connsiteY1"/>
                </a:cxn>
                <a:cxn ang="0">
                  <a:pos x="connsiteX2" y="connsiteY2"/>
                </a:cxn>
                <a:cxn ang="0">
                  <a:pos x="connsiteX3" y="connsiteY3"/>
                </a:cxn>
              </a:cxnLst>
              <a:rect l="l" t="t" r="r" b="b"/>
              <a:pathLst>
                <a:path w="1360968" h="2564432">
                  <a:moveTo>
                    <a:pt x="0" y="566354"/>
                  </a:moveTo>
                  <a:cubicBezTo>
                    <a:pt x="209993" y="191556"/>
                    <a:pt x="419987" y="-183242"/>
                    <a:pt x="563526" y="98521"/>
                  </a:cubicBezTo>
                  <a:cubicBezTo>
                    <a:pt x="707065" y="380284"/>
                    <a:pt x="728330" y="1856438"/>
                    <a:pt x="861237" y="2256931"/>
                  </a:cubicBezTo>
                  <a:cubicBezTo>
                    <a:pt x="994144" y="2657424"/>
                    <a:pt x="1177556" y="2579452"/>
                    <a:pt x="1360968" y="250148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1" name="TextBox 20"/>
          <p:cNvSpPr txBox="1"/>
          <p:nvPr/>
        </p:nvSpPr>
        <p:spPr>
          <a:xfrm>
            <a:off x="726204" y="4509120"/>
            <a:ext cx="3845796" cy="338554"/>
          </a:xfrm>
          <a:prstGeom prst="rect">
            <a:avLst/>
          </a:prstGeom>
          <a:noFill/>
        </p:spPr>
        <p:txBody>
          <a:bodyPr wrap="none" rtlCol="0">
            <a:spAutoFit/>
          </a:bodyPr>
          <a:lstStyle/>
          <a:p>
            <a:r>
              <a:rPr lang="en-US" altLang="ko-KR" sz="1600" dirty="0" smtClean="0">
                <a:latin typeface="Arial" pitchFamily="34" charset="0"/>
                <a:cs typeface="Arial" pitchFamily="34" charset="0"/>
              </a:rPr>
              <a:t>A. Hubbard et al, PPCF 44, A359 (2002)</a:t>
            </a:r>
            <a:endParaRPr lang="ko-KR" altLang="en-US" sz="1600" dirty="0">
              <a:latin typeface="Arial" pitchFamily="34" charset="0"/>
              <a:cs typeface="Arial" pitchFamily="34" charset="0"/>
            </a:endParaRPr>
          </a:p>
        </p:txBody>
      </p:sp>
      <p:pic>
        <p:nvPicPr>
          <p:cNvPr id="22"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876" y="1232520"/>
            <a:ext cx="367308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5508104" y="4509120"/>
            <a:ext cx="2467086" cy="338554"/>
          </a:xfrm>
          <a:prstGeom prst="rect">
            <a:avLst/>
          </a:prstGeom>
          <a:noFill/>
        </p:spPr>
        <p:txBody>
          <a:bodyPr wrap="none" rtlCol="0">
            <a:spAutoFit/>
          </a:bodyPr>
          <a:lstStyle/>
          <a:p>
            <a:r>
              <a:rPr lang="en-US" altLang="ko-KR" sz="1600" dirty="0" smtClean="0">
                <a:latin typeface="Arial" pitchFamily="34" charset="0"/>
                <a:cs typeface="Arial" pitchFamily="34" charset="0"/>
              </a:rPr>
              <a:t>W.H. </a:t>
            </a:r>
            <a:r>
              <a:rPr lang="en-US" altLang="ko-KR" sz="1600" dirty="0" err="1" smtClean="0">
                <a:latin typeface="Arial" pitchFamily="34" charset="0"/>
                <a:cs typeface="Arial" pitchFamily="34" charset="0"/>
              </a:rPr>
              <a:t>Ko</a:t>
            </a:r>
            <a:r>
              <a:rPr lang="en-US" altLang="ko-KR" sz="1600" dirty="0">
                <a:latin typeface="Arial" pitchFamily="34" charset="0"/>
                <a:cs typeface="Arial" pitchFamily="34" charset="0"/>
              </a:rPr>
              <a:t> </a:t>
            </a:r>
            <a:r>
              <a:rPr lang="en-US" altLang="ko-KR" sz="1600" dirty="0" smtClean="0">
                <a:latin typeface="Arial" pitchFamily="34" charset="0"/>
                <a:cs typeface="Arial" pitchFamily="34" charset="0"/>
              </a:rPr>
              <a:t>et al, IAEA 2012</a:t>
            </a:r>
            <a:endParaRPr lang="ko-KR" altLang="en-US" sz="1600" dirty="0">
              <a:latin typeface="Arial" pitchFamily="34" charset="0"/>
              <a:cs typeface="Arial" pitchFamily="34" charset="0"/>
            </a:endParaRPr>
          </a:p>
        </p:txBody>
      </p:sp>
      <p:sp>
        <p:nvSpPr>
          <p:cNvPr id="5" name="TextBox 4"/>
          <p:cNvSpPr txBox="1"/>
          <p:nvPr/>
        </p:nvSpPr>
        <p:spPr>
          <a:xfrm>
            <a:off x="5580112" y="1047854"/>
            <a:ext cx="1224136" cy="369332"/>
          </a:xfrm>
          <a:prstGeom prst="rect">
            <a:avLst/>
          </a:prstGeom>
          <a:solidFill>
            <a:schemeClr val="bg1"/>
          </a:solidFill>
        </p:spPr>
        <p:txBody>
          <a:bodyPr wrap="square" rtlCol="0">
            <a:spAutoFit/>
          </a:bodyPr>
          <a:lstStyle/>
          <a:p>
            <a:endParaRPr lang="ko-KR" altLang="en-US" dirty="0"/>
          </a:p>
        </p:txBody>
      </p:sp>
      <p:sp>
        <p:nvSpPr>
          <p:cNvPr id="4" name="TextBox 3"/>
          <p:cNvSpPr txBox="1"/>
          <p:nvPr/>
        </p:nvSpPr>
        <p:spPr>
          <a:xfrm>
            <a:off x="5436096" y="1052736"/>
            <a:ext cx="1512168" cy="307777"/>
          </a:xfrm>
          <a:prstGeom prst="rect">
            <a:avLst/>
          </a:prstGeom>
          <a:noFill/>
        </p:spPr>
        <p:txBody>
          <a:bodyPr wrap="square" rtlCol="0">
            <a:spAutoFit/>
          </a:bodyPr>
          <a:lstStyle/>
          <a:p>
            <a:r>
              <a:rPr lang="en-US" altLang="ko-KR" sz="1400" b="1" dirty="0" smtClean="0"/>
              <a:t>KSTAR #5681</a:t>
            </a:r>
            <a:endParaRPr lang="ko-KR" altLang="en-US" sz="1400" b="1" dirty="0"/>
          </a:p>
        </p:txBody>
      </p:sp>
      <p:sp>
        <p:nvSpPr>
          <p:cNvPr id="6" name="TextBox 5"/>
          <p:cNvSpPr txBox="1"/>
          <p:nvPr/>
        </p:nvSpPr>
        <p:spPr>
          <a:xfrm>
            <a:off x="1086244" y="5003884"/>
            <a:ext cx="2909692" cy="369332"/>
          </a:xfrm>
          <a:prstGeom prst="rect">
            <a:avLst/>
          </a:prstGeom>
          <a:noFill/>
        </p:spPr>
        <p:txBody>
          <a:bodyPr wrap="square" rtlCol="0">
            <a:spAutoFit/>
          </a:bodyPr>
          <a:lstStyle/>
          <a:p>
            <a:r>
              <a:rPr lang="en-US" altLang="ko-KR" dirty="0" smtClean="0">
                <a:solidFill>
                  <a:srgbClr val="CC0000"/>
                </a:solidFill>
              </a:rPr>
              <a:t>Thermal Transport Barrier</a:t>
            </a:r>
            <a:endParaRPr lang="ko-KR" altLang="en-US" dirty="0">
              <a:solidFill>
                <a:srgbClr val="CC0000"/>
              </a:solidFill>
            </a:endParaRPr>
          </a:p>
        </p:txBody>
      </p:sp>
      <p:sp>
        <p:nvSpPr>
          <p:cNvPr id="24" name="TextBox 23"/>
          <p:cNvSpPr txBox="1"/>
          <p:nvPr/>
        </p:nvSpPr>
        <p:spPr>
          <a:xfrm>
            <a:off x="5267987" y="5003884"/>
            <a:ext cx="3120437" cy="369332"/>
          </a:xfrm>
          <a:prstGeom prst="rect">
            <a:avLst/>
          </a:prstGeom>
          <a:noFill/>
        </p:spPr>
        <p:txBody>
          <a:bodyPr wrap="square" rtlCol="0">
            <a:spAutoFit/>
          </a:bodyPr>
          <a:lstStyle/>
          <a:p>
            <a:r>
              <a:rPr lang="en-US" altLang="ko-KR" dirty="0" smtClean="0">
                <a:solidFill>
                  <a:srgbClr val="0070C0"/>
                </a:solidFill>
              </a:rPr>
              <a:t>Momentum Transport Barrier</a:t>
            </a:r>
            <a:endParaRPr lang="ko-KR" altLang="en-US" dirty="0">
              <a:solidFill>
                <a:srgbClr val="0070C0"/>
              </a:solidFill>
            </a:endParaRPr>
          </a:p>
        </p:txBody>
      </p:sp>
      <p:pic>
        <p:nvPicPr>
          <p:cNvPr id="2053" name="Picture 5" descr="http://www.aps.anl.gov/epics/meetings/2009-07/NFRI_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5805264"/>
            <a:ext cx="1584176" cy="4322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35696" y="5589240"/>
            <a:ext cx="840869" cy="76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58407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312"/>
            <a:ext cx="9143999" cy="686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10170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138" y="1351309"/>
            <a:ext cx="8229600" cy="4886003"/>
          </a:xfrm>
        </p:spPr>
        <p:txBody>
          <a:bodyPr/>
          <a:lstStyle/>
          <a:p>
            <a:r>
              <a:rPr lang="en-US" altLang="ko-KR" dirty="0" smtClean="0"/>
              <a:t>Validations of </a:t>
            </a:r>
            <a:r>
              <a:rPr lang="en-US" altLang="ko-KR" dirty="0" err="1" smtClean="0"/>
              <a:t>Gyrokinetic</a:t>
            </a:r>
            <a:r>
              <a:rPr lang="en-US" altLang="ko-KR" dirty="0" smtClean="0"/>
              <a:t> Simulations</a:t>
            </a:r>
          </a:p>
          <a:p>
            <a:endParaRPr lang="en-US" altLang="ko-KR" dirty="0" smtClean="0"/>
          </a:p>
          <a:p>
            <a:r>
              <a:rPr lang="en-US" altLang="ko-KR" dirty="0" smtClean="0"/>
              <a:t>Nonlocal Transport from Flux-driven </a:t>
            </a:r>
            <a:r>
              <a:rPr lang="en-US" altLang="ko-KR" dirty="0" err="1" smtClean="0"/>
              <a:t>Gyrokinetic</a:t>
            </a:r>
            <a:r>
              <a:rPr lang="en-US" altLang="ko-KR" dirty="0" smtClean="0"/>
              <a:t> Simulations</a:t>
            </a:r>
          </a:p>
          <a:p>
            <a:endParaRPr lang="en-US" altLang="ko-KR" dirty="0" smtClean="0"/>
          </a:p>
          <a:p>
            <a:r>
              <a:rPr lang="en-US" altLang="ko-KR" dirty="0" smtClean="0"/>
              <a:t>Intrinsic Rotation / Momentum Transport / L-H Transition</a:t>
            </a:r>
          </a:p>
          <a:p>
            <a:endParaRPr lang="en-US" altLang="ko-KR" dirty="0" smtClean="0"/>
          </a:p>
          <a:p>
            <a:r>
              <a:rPr lang="en-US" altLang="ko-KR" sz="2400" b="1" dirty="0" smtClean="0">
                <a:solidFill>
                  <a:srgbClr val="0033CC"/>
                </a:solidFill>
              </a:rPr>
              <a:t>Pedestal Stability / ELM Simulations</a:t>
            </a:r>
          </a:p>
          <a:p>
            <a:endParaRPr lang="en-US" altLang="ko-KR" dirty="0" smtClean="0"/>
          </a:p>
          <a:p>
            <a:r>
              <a:rPr lang="en-US" altLang="ko-KR" dirty="0" smtClean="0"/>
              <a:t>Suppression / Mitigation of ELMs</a:t>
            </a:r>
          </a:p>
          <a:p>
            <a:endParaRPr lang="en-US" altLang="ko-KR" dirty="0" smtClean="0"/>
          </a:p>
          <a:p>
            <a:r>
              <a:rPr lang="en-US" altLang="ko-KR" dirty="0" smtClean="0"/>
              <a:t>Boundary Physics</a:t>
            </a:r>
          </a:p>
          <a:p>
            <a:endParaRPr lang="en-US" altLang="ko-KR" dirty="0" smtClean="0"/>
          </a:p>
          <a:p>
            <a:r>
              <a:rPr lang="en-US" altLang="ko-KR" dirty="0" smtClean="0"/>
              <a:t>Self-Organization in Boundary Physics, MHD, and W-P Physics.</a:t>
            </a:r>
          </a:p>
        </p:txBody>
      </p:sp>
      <p:pic>
        <p:nvPicPr>
          <p:cNvPr id="6" name="그림 8" descr="snu_logo.jpg"/>
          <p:cNvPicPr>
            <a:picLocks noChangeAspect="1"/>
          </p:cNvPicPr>
          <p:nvPr/>
        </p:nvPicPr>
        <p:blipFill>
          <a:blip r:embed="rId2" cstate="print"/>
          <a:stretch>
            <a:fillRect/>
          </a:stretch>
        </p:blipFill>
        <p:spPr>
          <a:xfrm>
            <a:off x="6242113" y="6184900"/>
            <a:ext cx="2806574" cy="434566"/>
          </a:xfrm>
          <a:prstGeom prst="rect">
            <a:avLst/>
          </a:prstGeom>
        </p:spPr>
      </p:pic>
      <p:sp>
        <p:nvSpPr>
          <p:cNvPr id="7" name="Title 1"/>
          <p:cNvSpPr>
            <a:spLocks noGrp="1"/>
          </p:cNvSpPr>
          <p:nvPr>
            <p:ph type="title"/>
          </p:nvPr>
        </p:nvSpPr>
        <p:spPr>
          <a:xfrm>
            <a:off x="467544" y="260648"/>
            <a:ext cx="8229600" cy="648072"/>
          </a:xfrm>
        </p:spPr>
        <p:txBody>
          <a:bodyPr/>
          <a:lstStyle/>
          <a:p>
            <a:r>
              <a:rPr lang="en-US" altLang="ko-KR" sz="3600" dirty="0" smtClean="0"/>
              <a:t>Outline</a:t>
            </a:r>
            <a:endParaRPr lang="ko-KR" altLang="en-US" sz="3600" dirty="0"/>
          </a:p>
        </p:txBody>
      </p:sp>
      <p:sp>
        <p:nvSpPr>
          <p:cNvPr id="9" name="TextBox 8"/>
          <p:cNvSpPr txBox="1"/>
          <p:nvPr/>
        </p:nvSpPr>
        <p:spPr>
          <a:xfrm>
            <a:off x="7524328" y="0"/>
            <a:ext cx="1625017" cy="338554"/>
          </a:xfrm>
          <a:prstGeom prst="rect">
            <a:avLst/>
          </a:prstGeom>
          <a:noFill/>
        </p:spPr>
        <p:txBody>
          <a:bodyPr wrap="square" rtlCol="0">
            <a:spAutoFit/>
          </a:bodyPr>
          <a:lstStyle/>
          <a:p>
            <a:r>
              <a:rPr lang="en-US" altLang="ko-KR" sz="1600" dirty="0" smtClean="0">
                <a:solidFill>
                  <a:srgbClr val="000000"/>
                </a:solidFill>
              </a:rPr>
              <a:t>TS </a:t>
            </a:r>
            <a:r>
              <a:rPr lang="en-US" altLang="ko-KR" sz="1600" dirty="0" err="1" smtClean="0">
                <a:solidFill>
                  <a:srgbClr val="000000"/>
                </a:solidFill>
              </a:rPr>
              <a:t>Hahm</a:t>
            </a:r>
            <a:r>
              <a:rPr lang="en-US" altLang="ko-KR" sz="1600" dirty="0" smtClean="0">
                <a:solidFill>
                  <a:srgbClr val="000000"/>
                </a:solidFill>
              </a:rPr>
              <a:t> S/1-3</a:t>
            </a:r>
            <a:endParaRPr lang="ko-KR" altLang="en-US" sz="1600" dirty="0">
              <a:solidFill>
                <a:srgbClr val="000000"/>
              </a:solidFill>
            </a:endParaRPr>
          </a:p>
        </p:txBody>
      </p:sp>
    </p:spTree>
    <p:extLst>
      <p:ext uri="{BB962C8B-B14F-4D97-AF65-F5344CB8AC3E}">
        <p14:creationId xmlns:p14="http://schemas.microsoft.com/office/powerpoint/2010/main" val="5863778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648072"/>
          </a:xfrm>
        </p:spPr>
        <p:txBody>
          <a:bodyPr/>
          <a:lstStyle/>
          <a:p>
            <a:r>
              <a:rPr lang="en-US" altLang="ko-KR" sz="3600" dirty="0" smtClean="0"/>
              <a:t>Statistics</a:t>
            </a:r>
            <a:endParaRPr lang="ko-KR" altLang="en-US" sz="3600" dirty="0"/>
          </a:p>
        </p:txBody>
      </p:sp>
      <p:sp>
        <p:nvSpPr>
          <p:cNvPr id="3" name="Content Placeholder 2"/>
          <p:cNvSpPr>
            <a:spLocks noGrp="1"/>
          </p:cNvSpPr>
          <p:nvPr>
            <p:ph idx="1"/>
          </p:nvPr>
        </p:nvSpPr>
        <p:spPr/>
        <p:txBody>
          <a:bodyPr/>
          <a:lstStyle/>
          <a:p>
            <a:pPr marL="0" indent="0">
              <a:buNone/>
            </a:pPr>
            <a:r>
              <a:rPr lang="en-US" altLang="ko-KR" sz="2000" dirty="0" smtClean="0">
                <a:solidFill>
                  <a:schemeClr val="tx2"/>
                </a:solidFill>
              </a:rPr>
              <a:t>TH/C : Confinement                                            </a:t>
            </a:r>
            <a:r>
              <a:rPr lang="en-US" altLang="ko-KR" sz="2000" dirty="0" smtClean="0">
                <a:solidFill>
                  <a:srgbClr val="0070C0"/>
                </a:solidFill>
              </a:rPr>
              <a:t>64   (8)   papers</a:t>
            </a:r>
          </a:p>
          <a:p>
            <a:pPr marL="0" indent="0">
              <a:buNone/>
            </a:pPr>
            <a:endParaRPr lang="en-US" altLang="ko-KR" sz="2000" dirty="0">
              <a:solidFill>
                <a:schemeClr val="tx2"/>
              </a:solidFill>
            </a:endParaRPr>
          </a:p>
          <a:p>
            <a:pPr marL="0" indent="0">
              <a:buNone/>
            </a:pPr>
            <a:r>
              <a:rPr lang="en-US" altLang="ko-KR" sz="2000" dirty="0" smtClean="0">
                <a:solidFill>
                  <a:schemeClr val="tx2"/>
                </a:solidFill>
              </a:rPr>
              <a:t>TH/S : Stability                                                    </a:t>
            </a:r>
            <a:r>
              <a:rPr lang="en-US" altLang="ko-KR" sz="2000" dirty="0" smtClean="0">
                <a:solidFill>
                  <a:srgbClr val="0070C0"/>
                </a:solidFill>
              </a:rPr>
              <a:t>38   (3)   papers</a:t>
            </a:r>
          </a:p>
          <a:p>
            <a:pPr marL="0" indent="0">
              <a:buNone/>
            </a:pPr>
            <a:endParaRPr lang="en-US" altLang="ko-KR" sz="2000" dirty="0">
              <a:solidFill>
                <a:schemeClr val="tx2"/>
              </a:solidFill>
            </a:endParaRPr>
          </a:p>
          <a:p>
            <a:pPr marL="0" indent="0">
              <a:buNone/>
            </a:pPr>
            <a:r>
              <a:rPr lang="en-US" altLang="ko-KR" sz="2000" dirty="0" smtClean="0">
                <a:solidFill>
                  <a:schemeClr val="tx2"/>
                </a:solidFill>
              </a:rPr>
              <a:t>TH/W : Wave-Plasma Interactions</a:t>
            </a:r>
          </a:p>
          <a:p>
            <a:pPr marL="0" indent="0">
              <a:buNone/>
            </a:pPr>
            <a:r>
              <a:rPr lang="en-US" altLang="ko-KR" sz="2000" dirty="0">
                <a:solidFill>
                  <a:schemeClr val="tx2"/>
                </a:solidFill>
              </a:rPr>
              <a:t> </a:t>
            </a:r>
            <a:r>
              <a:rPr lang="en-US" altLang="ko-KR" sz="2000" dirty="0" smtClean="0">
                <a:solidFill>
                  <a:schemeClr val="tx2"/>
                </a:solidFill>
              </a:rPr>
              <a:t>            </a:t>
            </a:r>
            <a:r>
              <a:rPr lang="en-US" altLang="ko-KR" sz="1800" dirty="0" smtClean="0">
                <a:solidFill>
                  <a:schemeClr val="tx2"/>
                </a:solidFill>
              </a:rPr>
              <a:t>Current drive, heating, </a:t>
            </a:r>
            <a:br>
              <a:rPr lang="en-US" altLang="ko-KR" sz="1800" dirty="0" smtClean="0">
                <a:solidFill>
                  <a:schemeClr val="tx2"/>
                </a:solidFill>
              </a:rPr>
            </a:br>
            <a:r>
              <a:rPr lang="en-US" altLang="ko-KR" sz="1800" dirty="0" smtClean="0">
                <a:solidFill>
                  <a:schemeClr val="tx2"/>
                </a:solidFill>
              </a:rPr>
              <a:t>	energetic particles</a:t>
            </a:r>
          </a:p>
          <a:p>
            <a:pPr marL="0" indent="0">
              <a:buNone/>
            </a:pPr>
            <a:endParaRPr lang="en-US" altLang="ko-KR" sz="2000" dirty="0">
              <a:solidFill>
                <a:schemeClr val="tx2"/>
              </a:solidFill>
            </a:endParaRPr>
          </a:p>
          <a:p>
            <a:pPr marL="0" indent="0">
              <a:buNone/>
            </a:pPr>
            <a:r>
              <a:rPr lang="en-US" altLang="ko-KR" sz="2000" dirty="0" smtClean="0">
                <a:solidFill>
                  <a:schemeClr val="tx2"/>
                </a:solidFill>
              </a:rPr>
              <a:t>TH/D : Plasma-material interactions</a:t>
            </a:r>
          </a:p>
          <a:p>
            <a:pPr marL="0" indent="0">
              <a:buNone/>
            </a:pPr>
            <a:r>
              <a:rPr lang="en-US" altLang="ko-KR" sz="2000" dirty="0">
                <a:solidFill>
                  <a:schemeClr val="tx2"/>
                </a:solidFill>
              </a:rPr>
              <a:t> </a:t>
            </a:r>
            <a:r>
              <a:rPr lang="en-US" altLang="ko-KR" sz="2000" dirty="0" smtClean="0">
                <a:solidFill>
                  <a:schemeClr val="tx2"/>
                </a:solidFill>
              </a:rPr>
              <a:t>           </a:t>
            </a:r>
            <a:r>
              <a:rPr lang="en-US" altLang="ko-KR" sz="1800" dirty="0" err="1" smtClean="0">
                <a:solidFill>
                  <a:schemeClr val="tx2"/>
                </a:solidFill>
              </a:rPr>
              <a:t>Divertors</a:t>
            </a:r>
            <a:r>
              <a:rPr lang="en-US" altLang="ko-KR" sz="1800" dirty="0" smtClean="0">
                <a:solidFill>
                  <a:schemeClr val="tx2"/>
                </a:solidFill>
              </a:rPr>
              <a:t>, Limiters, SOL</a:t>
            </a:r>
          </a:p>
          <a:p>
            <a:pPr marL="0" indent="0">
              <a:buNone/>
            </a:pPr>
            <a:endParaRPr lang="en-US" altLang="ko-KR" sz="2000" dirty="0">
              <a:solidFill>
                <a:schemeClr val="tx2"/>
              </a:solidFill>
            </a:endParaRPr>
          </a:p>
          <a:p>
            <a:pPr marL="0" indent="0">
              <a:buNone/>
            </a:pPr>
            <a:r>
              <a:rPr lang="en-US" altLang="ko-KR" sz="2000" dirty="0" smtClean="0">
                <a:solidFill>
                  <a:schemeClr val="tx2"/>
                </a:solidFill>
              </a:rPr>
              <a:t>Total                                                                   </a:t>
            </a:r>
            <a:r>
              <a:rPr lang="en-US" altLang="ko-KR" sz="2000" dirty="0" smtClean="0">
                <a:solidFill>
                  <a:srgbClr val="0070C0"/>
                </a:solidFill>
              </a:rPr>
              <a:t>157 (18)  papers</a:t>
            </a:r>
            <a:endParaRPr lang="ko-KR" altLang="en-US" sz="2000" dirty="0">
              <a:solidFill>
                <a:srgbClr val="0070C0"/>
              </a:solidFill>
            </a:endParaRPr>
          </a:p>
        </p:txBody>
      </p:sp>
      <p:pic>
        <p:nvPicPr>
          <p:cNvPr id="6" name="그림 8" descr="snu_logo.jpg"/>
          <p:cNvPicPr>
            <a:picLocks noChangeAspect="1"/>
          </p:cNvPicPr>
          <p:nvPr/>
        </p:nvPicPr>
        <p:blipFill>
          <a:blip r:embed="rId2" cstate="print"/>
          <a:stretch>
            <a:fillRect/>
          </a:stretch>
        </p:blipFill>
        <p:spPr>
          <a:xfrm>
            <a:off x="6242113" y="6184900"/>
            <a:ext cx="2806574" cy="434566"/>
          </a:xfrm>
          <a:prstGeom prst="rect">
            <a:avLst/>
          </a:prstGeom>
        </p:spPr>
      </p:pic>
      <p:sp>
        <p:nvSpPr>
          <p:cNvPr id="8" name="TextBox 7"/>
          <p:cNvSpPr txBox="1"/>
          <p:nvPr/>
        </p:nvSpPr>
        <p:spPr>
          <a:xfrm>
            <a:off x="5796135" y="3284984"/>
            <a:ext cx="2232249" cy="400110"/>
          </a:xfrm>
          <a:prstGeom prst="rect">
            <a:avLst/>
          </a:prstGeom>
          <a:noFill/>
        </p:spPr>
        <p:txBody>
          <a:bodyPr wrap="square" rtlCol="0">
            <a:spAutoFit/>
          </a:bodyPr>
          <a:lstStyle/>
          <a:p>
            <a:r>
              <a:rPr lang="en-US" altLang="ko-KR" sz="2000" dirty="0" smtClean="0">
                <a:solidFill>
                  <a:srgbClr val="0070C0"/>
                </a:solidFill>
              </a:rPr>
              <a:t>36   (3)   papers</a:t>
            </a:r>
            <a:endParaRPr lang="ko-KR" altLang="en-US" sz="2000" dirty="0">
              <a:solidFill>
                <a:srgbClr val="0070C0"/>
              </a:solidFill>
            </a:endParaRPr>
          </a:p>
        </p:txBody>
      </p:sp>
      <p:sp>
        <p:nvSpPr>
          <p:cNvPr id="9" name="TextBox 8"/>
          <p:cNvSpPr txBox="1"/>
          <p:nvPr/>
        </p:nvSpPr>
        <p:spPr>
          <a:xfrm>
            <a:off x="5796135" y="4365104"/>
            <a:ext cx="2232249" cy="400110"/>
          </a:xfrm>
          <a:prstGeom prst="rect">
            <a:avLst/>
          </a:prstGeom>
          <a:noFill/>
        </p:spPr>
        <p:txBody>
          <a:bodyPr wrap="square" rtlCol="0">
            <a:spAutoFit/>
          </a:bodyPr>
          <a:lstStyle/>
          <a:p>
            <a:r>
              <a:rPr lang="en-US" altLang="ko-KR" sz="2000" dirty="0">
                <a:solidFill>
                  <a:srgbClr val="0070C0"/>
                </a:solidFill>
              </a:rPr>
              <a:t>1</a:t>
            </a:r>
            <a:r>
              <a:rPr lang="en-US" altLang="ko-KR" sz="2000" dirty="0" smtClean="0">
                <a:solidFill>
                  <a:srgbClr val="0070C0"/>
                </a:solidFill>
              </a:rPr>
              <a:t>9   (4)   papers</a:t>
            </a:r>
            <a:endParaRPr lang="ko-KR" altLang="en-US" sz="2000" dirty="0">
              <a:solidFill>
                <a:srgbClr val="0070C0"/>
              </a:solidFill>
            </a:endParaRPr>
          </a:p>
        </p:txBody>
      </p:sp>
      <p:sp>
        <p:nvSpPr>
          <p:cNvPr id="12" name="TextBox 11"/>
          <p:cNvSpPr txBox="1"/>
          <p:nvPr/>
        </p:nvSpPr>
        <p:spPr>
          <a:xfrm>
            <a:off x="7524328" y="0"/>
            <a:ext cx="1625017" cy="338554"/>
          </a:xfrm>
          <a:prstGeom prst="rect">
            <a:avLst/>
          </a:prstGeom>
          <a:noFill/>
        </p:spPr>
        <p:txBody>
          <a:bodyPr wrap="square" rtlCol="0">
            <a:spAutoFit/>
          </a:bodyPr>
          <a:lstStyle/>
          <a:p>
            <a:r>
              <a:rPr lang="en-US" altLang="ko-KR" sz="1600" dirty="0" smtClean="0"/>
              <a:t>TS </a:t>
            </a:r>
            <a:r>
              <a:rPr lang="en-US" altLang="ko-KR" sz="1600" dirty="0" err="1" smtClean="0"/>
              <a:t>Hahm</a:t>
            </a:r>
            <a:r>
              <a:rPr lang="en-US" altLang="ko-KR" sz="1600" dirty="0" smtClean="0"/>
              <a:t> S/1-3</a:t>
            </a:r>
            <a:endParaRPr lang="ko-KR" altLang="en-US" sz="1600" dirty="0"/>
          </a:p>
        </p:txBody>
      </p:sp>
      <p:sp>
        <p:nvSpPr>
          <p:cNvPr id="5" name="TextBox 4"/>
          <p:cNvSpPr txBox="1"/>
          <p:nvPr/>
        </p:nvSpPr>
        <p:spPr>
          <a:xfrm>
            <a:off x="5580112" y="1124744"/>
            <a:ext cx="2448272" cy="369332"/>
          </a:xfrm>
          <a:prstGeom prst="rect">
            <a:avLst/>
          </a:prstGeom>
          <a:noFill/>
        </p:spPr>
        <p:txBody>
          <a:bodyPr wrap="square" rtlCol="0">
            <a:spAutoFit/>
          </a:bodyPr>
          <a:lstStyle/>
          <a:p>
            <a:r>
              <a:rPr lang="en-US" altLang="ko-KR" dirty="0" smtClean="0">
                <a:solidFill>
                  <a:srgbClr val="00B0F0"/>
                </a:solidFill>
              </a:rPr>
              <a:t>Total  (Oral)</a:t>
            </a:r>
            <a:endParaRPr lang="ko-KR" altLang="en-US" dirty="0">
              <a:solidFill>
                <a:srgbClr val="00B0F0"/>
              </a:solidFill>
            </a:endParaRPr>
          </a:p>
        </p:txBody>
      </p:sp>
    </p:spTree>
    <p:extLst>
      <p:ext uri="{BB962C8B-B14F-4D97-AF65-F5344CB8AC3E}">
        <p14:creationId xmlns:p14="http://schemas.microsoft.com/office/powerpoint/2010/main" val="4644478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print"/>
          <a:srcRect/>
          <a:stretch>
            <a:fillRect/>
          </a:stretch>
        </p:blipFill>
        <p:spPr bwMode="auto">
          <a:xfrm>
            <a:off x="1" y="-55816"/>
            <a:ext cx="9108504" cy="70602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r>
              <a:rPr lang="en-GB" altLang="ko-KR" sz="1700">
                <a:ea typeface="굴림" charset="-127"/>
              </a:rPr>
              <a:t>Pedestal Modelling Based on Ideal MHD and Gyro-kinetic Stability Analyses on JET And ITER Plasmas</a:t>
            </a:r>
            <a:br>
              <a:rPr lang="en-GB" altLang="ko-KR" sz="1700">
                <a:ea typeface="굴림" charset="-127"/>
              </a:rPr>
            </a:br>
            <a:r>
              <a:rPr lang="en-GB" altLang="ko-KR" sz="1700">
                <a:ea typeface="굴림" charset="-127"/>
              </a:rPr>
              <a:t>S.Saarelma et al. TH/P3-10</a:t>
            </a:r>
          </a:p>
        </p:txBody>
      </p:sp>
      <p:sp>
        <p:nvSpPr>
          <p:cNvPr id="2051" name="Rectangle 3"/>
          <p:cNvSpPr>
            <a:spLocks noGrp="1" noChangeArrowheads="1"/>
          </p:cNvSpPr>
          <p:nvPr>
            <p:ph type="body" sz="half" idx="1"/>
          </p:nvPr>
        </p:nvSpPr>
        <p:spPr>
          <a:xfrm>
            <a:off x="266400" y="1876276"/>
            <a:ext cx="4134240" cy="3956654"/>
          </a:xfrm>
        </p:spPr>
        <p:txBody>
          <a:bodyPr/>
          <a:lstStyle/>
          <a:p>
            <a:pPr eaLnBrk="1" hangingPunct="1"/>
            <a:r>
              <a:rPr lang="en-GB" altLang="ko-KR" sz="1500">
                <a:ea typeface="굴림" charset="-127"/>
              </a:rPr>
              <a:t>JET pedestals limited by peeling-ballooning modes at the end of the ELM cycle</a:t>
            </a:r>
            <a:r>
              <a:rPr lang="en-GB" altLang="ko-KR" sz="1500">
                <a:solidFill>
                  <a:srgbClr val="FF0000"/>
                </a:solidFill>
                <a:ea typeface="굴림" charset="-127"/>
              </a:rPr>
              <a:t>.[1]</a:t>
            </a:r>
            <a:r>
              <a:rPr lang="en-GB" altLang="ko-KR" sz="1500">
                <a:ea typeface="굴림" charset="-127"/>
              </a:rPr>
              <a:t> </a:t>
            </a:r>
          </a:p>
          <a:p>
            <a:pPr eaLnBrk="1" hangingPunct="1">
              <a:buFontTx/>
              <a:buNone/>
            </a:pPr>
            <a:r>
              <a:rPr lang="en-GB" altLang="ko-KR" sz="1500">
                <a:ea typeface="굴림" charset="-127"/>
                <a:sym typeface="Wingdings" pitchFamily="2" charset="2"/>
              </a:rPr>
              <a:t> Robust limit for pedestal height.</a:t>
            </a:r>
          </a:p>
          <a:p>
            <a:pPr eaLnBrk="1" hangingPunct="1"/>
            <a:r>
              <a:rPr lang="en-GB" altLang="ko-KR" sz="1500" b="1">
                <a:ea typeface="굴림" charset="-127"/>
                <a:sym typeface="Symbol" pitchFamily="18" charset="2"/>
              </a:rPr>
              <a:t>No local unstable pressure gradient limiting kinetic ballooning modes </a:t>
            </a:r>
            <a:r>
              <a:rPr lang="en-GB" altLang="ko-KR" sz="1500">
                <a:ea typeface="굴림" charset="-127"/>
                <a:sym typeface="Symbol" pitchFamily="18" charset="2"/>
              </a:rPr>
              <a:t>in the JET pedestal due to high j</a:t>
            </a:r>
            <a:r>
              <a:rPr lang="en-GB" altLang="ko-KR" sz="1500" baseline="-25000">
                <a:ea typeface="굴림" charset="-127"/>
                <a:sym typeface="Symbol" pitchFamily="18" charset="2"/>
              </a:rPr>
              <a:t>BS</a:t>
            </a:r>
            <a:r>
              <a:rPr lang="en-GB" altLang="ko-KR" sz="1500">
                <a:ea typeface="굴림" charset="-127"/>
                <a:sym typeface="Symbol" pitchFamily="18" charset="2"/>
              </a:rPr>
              <a:t>. </a:t>
            </a:r>
            <a:r>
              <a:rPr lang="en-GB" altLang="ko-KR" sz="1500">
                <a:solidFill>
                  <a:srgbClr val="FF0000"/>
                </a:solidFill>
                <a:ea typeface="굴림" charset="-127"/>
                <a:sym typeface="Symbol" pitchFamily="18" charset="2"/>
              </a:rPr>
              <a:t>[2]</a:t>
            </a:r>
          </a:p>
          <a:p>
            <a:pPr eaLnBrk="1" hangingPunct="1"/>
            <a:endParaRPr lang="en-GB" altLang="ko-KR" sz="1500">
              <a:ea typeface="굴림" charset="-127"/>
            </a:endParaRPr>
          </a:p>
        </p:txBody>
      </p:sp>
      <p:sp>
        <p:nvSpPr>
          <p:cNvPr id="2052" name="Rectangle 11"/>
          <p:cNvSpPr>
            <a:spLocks noGrp="1" noChangeArrowheads="1"/>
          </p:cNvSpPr>
          <p:nvPr>
            <p:ph type="body" sz="half" idx="2"/>
          </p:nvPr>
        </p:nvSpPr>
        <p:spPr>
          <a:xfrm>
            <a:off x="4825442" y="1876276"/>
            <a:ext cx="4069440" cy="4526643"/>
          </a:xfrm>
        </p:spPr>
        <p:txBody>
          <a:bodyPr/>
          <a:lstStyle/>
          <a:p>
            <a:pPr eaLnBrk="1" hangingPunct="1"/>
            <a:r>
              <a:rPr lang="en-GB" altLang="ko-KR" sz="1500">
                <a:ea typeface="굴림" charset="-127"/>
              </a:rPr>
              <a:t>Peeling-ballooning mode stability analysis of ITER baseline finds the edge plasma </a:t>
            </a:r>
            <a:r>
              <a:rPr lang="en-GB" altLang="ko-KR" sz="1500" b="1">
                <a:ea typeface="굴림" charset="-127"/>
              </a:rPr>
              <a:t>marginally stable</a:t>
            </a:r>
            <a:r>
              <a:rPr lang="en-GB" altLang="ko-KR" sz="1500">
                <a:ea typeface="굴림" charset="-127"/>
              </a:rPr>
              <a:t> for </a:t>
            </a:r>
            <a:r>
              <a:rPr lang="en-GB" altLang="ko-KR" sz="1500" b="1">
                <a:ea typeface="굴림" charset="-127"/>
              </a:rPr>
              <a:t>T</a:t>
            </a:r>
            <a:r>
              <a:rPr lang="en-GB" altLang="ko-KR" sz="1500" b="1" baseline="-25000">
                <a:ea typeface="굴림" charset="-127"/>
              </a:rPr>
              <a:t>e,ped</a:t>
            </a:r>
            <a:r>
              <a:rPr lang="en-GB" altLang="ko-KR" sz="1500" b="1">
                <a:ea typeface="굴림" charset="-127"/>
              </a:rPr>
              <a:t>=5.9keV</a:t>
            </a:r>
            <a:r>
              <a:rPr lang="en-GB" altLang="ko-KR" sz="1500">
                <a:ea typeface="굴림" charset="-127"/>
              </a:rPr>
              <a:t> corresponding to </a:t>
            </a:r>
            <a:r>
              <a:rPr lang="en-GB" altLang="ko-KR" sz="1500" b="1">
                <a:ea typeface="굴림" charset="-127"/>
              </a:rPr>
              <a:t>p</a:t>
            </a:r>
            <a:r>
              <a:rPr lang="en-GB" altLang="ko-KR" sz="1500" b="1" baseline="-25000">
                <a:ea typeface="굴림" charset="-127"/>
              </a:rPr>
              <a:t>ped</a:t>
            </a:r>
            <a:r>
              <a:rPr lang="en-GB" altLang="ko-KR" sz="1500" b="1">
                <a:ea typeface="굴림" charset="-127"/>
              </a:rPr>
              <a:t>=107 kPa</a:t>
            </a:r>
            <a:r>
              <a:rPr lang="en-GB" altLang="ko-KR" sz="1500">
                <a:ea typeface="굴림" charset="-127"/>
              </a:rPr>
              <a:t>. </a:t>
            </a:r>
            <a:r>
              <a:rPr lang="en-GB" altLang="ko-KR" sz="1500">
                <a:solidFill>
                  <a:srgbClr val="FF0000"/>
                </a:solidFill>
                <a:ea typeface="굴림" charset="-127"/>
              </a:rPr>
              <a:t>[3]</a:t>
            </a:r>
            <a:endParaRPr lang="en-GB" altLang="ko-KR" sz="1500">
              <a:ea typeface="굴림" charset="-127"/>
            </a:endParaRPr>
          </a:p>
          <a:p>
            <a:pPr eaLnBrk="1" hangingPunct="1"/>
            <a:r>
              <a:rPr lang="en-GB" altLang="ko-KR" sz="1500" b="1">
                <a:ea typeface="굴림" charset="-127"/>
              </a:rPr>
              <a:t>No unstable KBMs</a:t>
            </a:r>
            <a:r>
              <a:rPr lang="en-GB" altLang="ko-KR" sz="1500">
                <a:ea typeface="굴림" charset="-127"/>
              </a:rPr>
              <a:t> found in the local linear gyro-kinetic runs. </a:t>
            </a:r>
          </a:p>
        </p:txBody>
      </p:sp>
      <p:pic>
        <p:nvPicPr>
          <p:cNvPr id="2053" name="Picture 5" descr="jet79503_elmcycle_p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429001"/>
            <a:ext cx="2574720" cy="202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jet79503_endelm_gs2_betasc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1600" y="3429000"/>
            <a:ext cx="2666880" cy="210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ext Box 7"/>
          <p:cNvSpPr txBox="1">
            <a:spLocks noChangeArrowheads="1"/>
          </p:cNvSpPr>
          <p:nvPr/>
        </p:nvSpPr>
        <p:spPr bwMode="auto">
          <a:xfrm>
            <a:off x="2782567" y="4195538"/>
            <a:ext cx="547668" cy="254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4654" tIns="42327" rIns="84654" bIns="42327">
            <a:spAutoFit/>
          </a:bodyPr>
          <a:lstStyle>
            <a:lvl1pPr defTabSz="987425" eaLnBrk="0" hangingPunct="0">
              <a:defRPr sz="2800">
                <a:solidFill>
                  <a:schemeClr val="tx1"/>
                </a:solidFill>
                <a:latin typeface="Arial" charset="0"/>
                <a:cs typeface="Arial" charset="0"/>
              </a:defRPr>
            </a:lvl1pPr>
            <a:lvl2pPr marL="742950" indent="-285750" defTabSz="987425" eaLnBrk="0" hangingPunct="0">
              <a:defRPr sz="2800">
                <a:solidFill>
                  <a:schemeClr val="tx1"/>
                </a:solidFill>
                <a:latin typeface="Arial" charset="0"/>
                <a:cs typeface="Arial" charset="0"/>
              </a:defRPr>
            </a:lvl2pPr>
            <a:lvl3pPr marL="1143000" indent="-228600" defTabSz="987425" eaLnBrk="0" hangingPunct="0">
              <a:defRPr sz="2800">
                <a:solidFill>
                  <a:schemeClr val="tx1"/>
                </a:solidFill>
                <a:latin typeface="Arial" charset="0"/>
                <a:cs typeface="Arial" charset="0"/>
              </a:defRPr>
            </a:lvl3pPr>
            <a:lvl4pPr marL="1600200" indent="-228600" defTabSz="987425" eaLnBrk="0" hangingPunct="0">
              <a:defRPr sz="2800">
                <a:solidFill>
                  <a:schemeClr val="tx1"/>
                </a:solidFill>
                <a:latin typeface="Arial" charset="0"/>
                <a:cs typeface="Arial" charset="0"/>
              </a:defRPr>
            </a:lvl4pPr>
            <a:lvl5pPr marL="2057400" indent="-228600" defTabSz="987425" eaLnBrk="0" hangingPunct="0">
              <a:defRPr sz="2800">
                <a:solidFill>
                  <a:schemeClr val="tx1"/>
                </a:solidFill>
                <a:latin typeface="Arial" charset="0"/>
                <a:cs typeface="Arial" charset="0"/>
              </a:defRPr>
            </a:lvl5pPr>
            <a:lvl6pPr marL="2514600" indent="-228600" algn="ctr" defTabSz="987425" eaLnBrk="0" fontAlgn="base" hangingPunct="0">
              <a:spcBef>
                <a:spcPct val="0"/>
              </a:spcBef>
              <a:spcAft>
                <a:spcPct val="0"/>
              </a:spcAft>
              <a:defRPr sz="2800">
                <a:solidFill>
                  <a:schemeClr val="tx1"/>
                </a:solidFill>
                <a:latin typeface="Arial" charset="0"/>
                <a:cs typeface="Arial" charset="0"/>
              </a:defRPr>
            </a:lvl6pPr>
            <a:lvl7pPr marL="2971800" indent="-228600" algn="ctr" defTabSz="987425" eaLnBrk="0" fontAlgn="base" hangingPunct="0">
              <a:spcBef>
                <a:spcPct val="0"/>
              </a:spcBef>
              <a:spcAft>
                <a:spcPct val="0"/>
              </a:spcAft>
              <a:defRPr sz="2800">
                <a:solidFill>
                  <a:schemeClr val="tx1"/>
                </a:solidFill>
                <a:latin typeface="Arial" charset="0"/>
                <a:cs typeface="Arial" charset="0"/>
              </a:defRPr>
            </a:lvl7pPr>
            <a:lvl8pPr marL="3429000" indent="-228600" algn="ctr" defTabSz="987425" eaLnBrk="0" fontAlgn="base" hangingPunct="0">
              <a:spcBef>
                <a:spcPct val="0"/>
              </a:spcBef>
              <a:spcAft>
                <a:spcPct val="0"/>
              </a:spcAft>
              <a:defRPr sz="2800">
                <a:solidFill>
                  <a:schemeClr val="tx1"/>
                </a:solidFill>
                <a:latin typeface="Arial" charset="0"/>
                <a:cs typeface="Arial" charset="0"/>
              </a:defRPr>
            </a:lvl8pPr>
            <a:lvl9pPr marL="3886200" indent="-228600" algn="ctr" defTabSz="987425" eaLnBrk="0" fontAlgn="base" hangingPunct="0">
              <a:spcBef>
                <a:spcPct val="0"/>
              </a:spcBef>
              <a:spcAft>
                <a:spcPct val="0"/>
              </a:spcAft>
              <a:defRPr sz="2800">
                <a:solidFill>
                  <a:schemeClr val="tx1"/>
                </a:solidFill>
                <a:latin typeface="Arial" charset="0"/>
                <a:cs typeface="Arial" charset="0"/>
              </a:defRPr>
            </a:lvl9pPr>
          </a:lstStyle>
          <a:p>
            <a:pPr algn="ctr" eaLnBrk="1" fontAlgn="base" latinLnBrk="0" hangingPunct="1">
              <a:spcBef>
                <a:spcPct val="0"/>
              </a:spcBef>
              <a:spcAft>
                <a:spcPct val="0"/>
              </a:spcAft>
            </a:pPr>
            <a:r>
              <a:rPr lang="en-GB" altLang="ko-KR" sz="1100">
                <a:solidFill>
                  <a:srgbClr val="000000"/>
                </a:solidFill>
                <a:ea typeface="굴림" charset="-127"/>
              </a:rPr>
              <a:t>stable</a:t>
            </a:r>
          </a:p>
        </p:txBody>
      </p:sp>
      <p:sp>
        <p:nvSpPr>
          <p:cNvPr id="2056" name="Text Box 8"/>
          <p:cNvSpPr txBox="1">
            <a:spLocks noChangeArrowheads="1"/>
          </p:cNvSpPr>
          <p:nvPr/>
        </p:nvSpPr>
        <p:spPr bwMode="auto">
          <a:xfrm>
            <a:off x="2784659" y="4411739"/>
            <a:ext cx="704762" cy="254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4654" tIns="42327" rIns="84654" bIns="42327">
            <a:spAutoFit/>
          </a:bodyPr>
          <a:lstStyle>
            <a:lvl1pPr defTabSz="987425" eaLnBrk="0" hangingPunct="0">
              <a:defRPr sz="2800">
                <a:solidFill>
                  <a:schemeClr val="tx1"/>
                </a:solidFill>
                <a:latin typeface="Arial" charset="0"/>
                <a:cs typeface="Arial" charset="0"/>
              </a:defRPr>
            </a:lvl1pPr>
            <a:lvl2pPr marL="742950" indent="-285750" defTabSz="987425" eaLnBrk="0" hangingPunct="0">
              <a:defRPr sz="2800">
                <a:solidFill>
                  <a:schemeClr val="tx1"/>
                </a:solidFill>
                <a:latin typeface="Arial" charset="0"/>
                <a:cs typeface="Arial" charset="0"/>
              </a:defRPr>
            </a:lvl2pPr>
            <a:lvl3pPr marL="1143000" indent="-228600" defTabSz="987425" eaLnBrk="0" hangingPunct="0">
              <a:defRPr sz="2800">
                <a:solidFill>
                  <a:schemeClr val="tx1"/>
                </a:solidFill>
                <a:latin typeface="Arial" charset="0"/>
                <a:cs typeface="Arial" charset="0"/>
              </a:defRPr>
            </a:lvl3pPr>
            <a:lvl4pPr marL="1600200" indent="-228600" defTabSz="987425" eaLnBrk="0" hangingPunct="0">
              <a:defRPr sz="2800">
                <a:solidFill>
                  <a:schemeClr val="tx1"/>
                </a:solidFill>
                <a:latin typeface="Arial" charset="0"/>
                <a:cs typeface="Arial" charset="0"/>
              </a:defRPr>
            </a:lvl4pPr>
            <a:lvl5pPr marL="2057400" indent="-228600" defTabSz="987425" eaLnBrk="0" hangingPunct="0">
              <a:defRPr sz="2800">
                <a:solidFill>
                  <a:schemeClr val="tx1"/>
                </a:solidFill>
                <a:latin typeface="Arial" charset="0"/>
                <a:cs typeface="Arial" charset="0"/>
              </a:defRPr>
            </a:lvl5pPr>
            <a:lvl6pPr marL="2514600" indent="-228600" algn="ctr" defTabSz="987425" eaLnBrk="0" fontAlgn="base" hangingPunct="0">
              <a:spcBef>
                <a:spcPct val="0"/>
              </a:spcBef>
              <a:spcAft>
                <a:spcPct val="0"/>
              </a:spcAft>
              <a:defRPr sz="2800">
                <a:solidFill>
                  <a:schemeClr val="tx1"/>
                </a:solidFill>
                <a:latin typeface="Arial" charset="0"/>
                <a:cs typeface="Arial" charset="0"/>
              </a:defRPr>
            </a:lvl6pPr>
            <a:lvl7pPr marL="2971800" indent="-228600" algn="ctr" defTabSz="987425" eaLnBrk="0" fontAlgn="base" hangingPunct="0">
              <a:spcBef>
                <a:spcPct val="0"/>
              </a:spcBef>
              <a:spcAft>
                <a:spcPct val="0"/>
              </a:spcAft>
              <a:defRPr sz="2800">
                <a:solidFill>
                  <a:schemeClr val="tx1"/>
                </a:solidFill>
                <a:latin typeface="Arial" charset="0"/>
                <a:cs typeface="Arial" charset="0"/>
              </a:defRPr>
            </a:lvl7pPr>
            <a:lvl8pPr marL="3429000" indent="-228600" algn="ctr" defTabSz="987425" eaLnBrk="0" fontAlgn="base" hangingPunct="0">
              <a:spcBef>
                <a:spcPct val="0"/>
              </a:spcBef>
              <a:spcAft>
                <a:spcPct val="0"/>
              </a:spcAft>
              <a:defRPr sz="2800">
                <a:solidFill>
                  <a:schemeClr val="tx1"/>
                </a:solidFill>
                <a:latin typeface="Arial" charset="0"/>
                <a:cs typeface="Arial" charset="0"/>
              </a:defRPr>
            </a:lvl8pPr>
            <a:lvl9pPr marL="3886200" indent="-228600" algn="ctr" defTabSz="987425" eaLnBrk="0" fontAlgn="base" hangingPunct="0">
              <a:spcBef>
                <a:spcPct val="0"/>
              </a:spcBef>
              <a:spcAft>
                <a:spcPct val="0"/>
              </a:spcAft>
              <a:defRPr sz="2800">
                <a:solidFill>
                  <a:schemeClr val="tx1"/>
                </a:solidFill>
                <a:latin typeface="Arial" charset="0"/>
                <a:cs typeface="Arial" charset="0"/>
              </a:defRPr>
            </a:lvl9pPr>
          </a:lstStyle>
          <a:p>
            <a:pPr algn="ctr" eaLnBrk="1" fontAlgn="base" latinLnBrk="0" hangingPunct="1">
              <a:spcBef>
                <a:spcPct val="0"/>
              </a:spcBef>
              <a:spcAft>
                <a:spcPct val="0"/>
              </a:spcAft>
            </a:pPr>
            <a:r>
              <a:rPr lang="en-GB" altLang="ko-KR" sz="1100">
                <a:solidFill>
                  <a:srgbClr val="000000"/>
                </a:solidFill>
                <a:ea typeface="굴림" charset="-127"/>
              </a:rPr>
              <a:t>unstable</a:t>
            </a:r>
          </a:p>
        </p:txBody>
      </p:sp>
      <p:sp>
        <p:nvSpPr>
          <p:cNvPr id="2057" name="Text Box 9"/>
          <p:cNvSpPr txBox="1">
            <a:spLocks noChangeArrowheads="1"/>
          </p:cNvSpPr>
          <p:nvPr/>
        </p:nvSpPr>
        <p:spPr bwMode="auto">
          <a:xfrm>
            <a:off x="0" y="5606144"/>
            <a:ext cx="2329920" cy="12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654" tIns="42327" rIns="84654" bIns="42327">
            <a:spAutoFit/>
          </a:bodyPr>
          <a:lstStyle>
            <a:lvl1pPr defTabSz="987425" eaLnBrk="0" hangingPunct="0">
              <a:defRPr sz="2800">
                <a:solidFill>
                  <a:schemeClr val="tx1"/>
                </a:solidFill>
                <a:latin typeface="Arial" charset="0"/>
                <a:cs typeface="Arial" charset="0"/>
              </a:defRPr>
            </a:lvl1pPr>
            <a:lvl2pPr marL="742950" indent="-285750" defTabSz="987425" eaLnBrk="0" hangingPunct="0">
              <a:defRPr sz="2800">
                <a:solidFill>
                  <a:schemeClr val="tx1"/>
                </a:solidFill>
                <a:latin typeface="Arial" charset="0"/>
                <a:cs typeface="Arial" charset="0"/>
              </a:defRPr>
            </a:lvl2pPr>
            <a:lvl3pPr marL="1143000" indent="-228600" defTabSz="987425" eaLnBrk="0" hangingPunct="0">
              <a:defRPr sz="2800">
                <a:solidFill>
                  <a:schemeClr val="tx1"/>
                </a:solidFill>
                <a:latin typeface="Arial" charset="0"/>
                <a:cs typeface="Arial" charset="0"/>
              </a:defRPr>
            </a:lvl3pPr>
            <a:lvl4pPr marL="1600200" indent="-228600" defTabSz="987425" eaLnBrk="0" hangingPunct="0">
              <a:defRPr sz="2800">
                <a:solidFill>
                  <a:schemeClr val="tx1"/>
                </a:solidFill>
                <a:latin typeface="Arial" charset="0"/>
                <a:cs typeface="Arial" charset="0"/>
              </a:defRPr>
            </a:lvl4pPr>
            <a:lvl5pPr marL="2057400" indent="-228600" defTabSz="987425" eaLnBrk="0" hangingPunct="0">
              <a:defRPr sz="2800">
                <a:solidFill>
                  <a:schemeClr val="tx1"/>
                </a:solidFill>
                <a:latin typeface="Arial" charset="0"/>
                <a:cs typeface="Arial" charset="0"/>
              </a:defRPr>
            </a:lvl5pPr>
            <a:lvl6pPr marL="2514600" indent="-228600" algn="ctr" defTabSz="987425" eaLnBrk="0" fontAlgn="base" hangingPunct="0">
              <a:spcBef>
                <a:spcPct val="0"/>
              </a:spcBef>
              <a:spcAft>
                <a:spcPct val="0"/>
              </a:spcAft>
              <a:defRPr sz="2800">
                <a:solidFill>
                  <a:schemeClr val="tx1"/>
                </a:solidFill>
                <a:latin typeface="Arial" charset="0"/>
                <a:cs typeface="Arial" charset="0"/>
              </a:defRPr>
            </a:lvl6pPr>
            <a:lvl7pPr marL="2971800" indent="-228600" algn="ctr" defTabSz="987425" eaLnBrk="0" fontAlgn="base" hangingPunct="0">
              <a:spcBef>
                <a:spcPct val="0"/>
              </a:spcBef>
              <a:spcAft>
                <a:spcPct val="0"/>
              </a:spcAft>
              <a:defRPr sz="2800">
                <a:solidFill>
                  <a:schemeClr val="tx1"/>
                </a:solidFill>
                <a:latin typeface="Arial" charset="0"/>
                <a:cs typeface="Arial" charset="0"/>
              </a:defRPr>
            </a:lvl7pPr>
            <a:lvl8pPr marL="3429000" indent="-228600" algn="ctr" defTabSz="987425" eaLnBrk="0" fontAlgn="base" hangingPunct="0">
              <a:spcBef>
                <a:spcPct val="0"/>
              </a:spcBef>
              <a:spcAft>
                <a:spcPct val="0"/>
              </a:spcAft>
              <a:defRPr sz="2800">
                <a:solidFill>
                  <a:schemeClr val="tx1"/>
                </a:solidFill>
                <a:latin typeface="Arial" charset="0"/>
                <a:cs typeface="Arial" charset="0"/>
              </a:defRPr>
            </a:lvl8pPr>
            <a:lvl9pPr marL="3886200" indent="-228600" algn="ctr" defTabSz="987425" eaLnBrk="0" fontAlgn="base" hangingPunct="0">
              <a:spcBef>
                <a:spcPct val="0"/>
              </a:spcBef>
              <a:spcAft>
                <a:spcPct val="0"/>
              </a:spcAft>
              <a:defRPr sz="2800">
                <a:solidFill>
                  <a:schemeClr val="tx1"/>
                </a:solidFill>
                <a:latin typeface="Arial" charset="0"/>
                <a:cs typeface="Arial" charset="0"/>
              </a:defRPr>
            </a:lvl9pPr>
          </a:lstStyle>
          <a:p>
            <a:pPr algn="ctr" eaLnBrk="1" fontAlgn="base" latinLnBrk="0" hangingPunct="1">
              <a:spcBef>
                <a:spcPct val="0"/>
              </a:spcBef>
              <a:spcAft>
                <a:spcPct val="0"/>
              </a:spcAft>
            </a:pPr>
            <a:r>
              <a:rPr lang="en-GB" altLang="ko-KR" sz="1500" b="1">
                <a:solidFill>
                  <a:srgbClr val="FF0000"/>
                </a:solidFill>
                <a:ea typeface="굴림" charset="-127"/>
              </a:rPr>
              <a:t>[1]</a:t>
            </a:r>
            <a:r>
              <a:rPr lang="en-GB" altLang="ko-KR" sz="1500" b="1">
                <a:solidFill>
                  <a:srgbClr val="000000"/>
                </a:solidFill>
                <a:ea typeface="굴림" charset="-127"/>
              </a:rPr>
              <a:t> Experimental </a:t>
            </a:r>
            <a:r>
              <a:rPr lang="en-GB" altLang="ko-KR" sz="1500" b="1">
                <a:solidFill>
                  <a:srgbClr val="000000"/>
                </a:solidFill>
                <a:latin typeface="Symbol" pitchFamily="18" charset="2"/>
                <a:ea typeface="굴림" charset="-127"/>
              </a:rPr>
              <a:t>a</a:t>
            </a:r>
            <a:r>
              <a:rPr lang="en-GB" altLang="ko-KR" sz="1500" b="1">
                <a:solidFill>
                  <a:srgbClr val="000000"/>
                </a:solidFill>
                <a:ea typeface="굴림" charset="-127"/>
              </a:rPr>
              <a:t> (~p’) and the peeling-ballooning mode stability limit (</a:t>
            </a:r>
            <a:r>
              <a:rPr lang="en-GB" altLang="ko-KR" sz="1500" b="1">
                <a:solidFill>
                  <a:srgbClr val="000000"/>
                </a:solidFill>
                <a:latin typeface="Symbol" pitchFamily="18" charset="2"/>
                <a:ea typeface="굴림" charset="-127"/>
              </a:rPr>
              <a:t>a</a:t>
            </a:r>
            <a:r>
              <a:rPr lang="en-GB" altLang="ko-KR" sz="1500" b="1" baseline="-25000">
                <a:solidFill>
                  <a:srgbClr val="000000"/>
                </a:solidFill>
                <a:ea typeface="굴림" charset="-127"/>
              </a:rPr>
              <a:t>crit</a:t>
            </a:r>
            <a:r>
              <a:rPr lang="en-GB" altLang="ko-KR" sz="1500" b="1">
                <a:solidFill>
                  <a:srgbClr val="000000"/>
                </a:solidFill>
                <a:ea typeface="굴림" charset="-127"/>
              </a:rPr>
              <a:t>) during a JET ELM cycle</a:t>
            </a:r>
          </a:p>
        </p:txBody>
      </p:sp>
      <p:sp>
        <p:nvSpPr>
          <p:cNvPr id="2058" name="Text Box 10"/>
          <p:cNvSpPr txBox="1">
            <a:spLocks noChangeArrowheads="1"/>
          </p:cNvSpPr>
          <p:nvPr/>
        </p:nvSpPr>
        <p:spPr bwMode="auto">
          <a:xfrm>
            <a:off x="2615040" y="5606143"/>
            <a:ext cx="2328480" cy="786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654" tIns="42327" rIns="84654" bIns="42327">
            <a:spAutoFit/>
          </a:bodyPr>
          <a:lstStyle>
            <a:lvl1pPr defTabSz="987425" eaLnBrk="0" hangingPunct="0">
              <a:defRPr sz="2800">
                <a:solidFill>
                  <a:schemeClr val="tx1"/>
                </a:solidFill>
                <a:latin typeface="Arial" charset="0"/>
                <a:cs typeface="Arial" charset="0"/>
              </a:defRPr>
            </a:lvl1pPr>
            <a:lvl2pPr marL="742950" indent="-285750" defTabSz="987425" eaLnBrk="0" hangingPunct="0">
              <a:defRPr sz="2800">
                <a:solidFill>
                  <a:schemeClr val="tx1"/>
                </a:solidFill>
                <a:latin typeface="Arial" charset="0"/>
                <a:cs typeface="Arial" charset="0"/>
              </a:defRPr>
            </a:lvl2pPr>
            <a:lvl3pPr marL="1143000" indent="-228600" defTabSz="987425" eaLnBrk="0" hangingPunct="0">
              <a:defRPr sz="2800">
                <a:solidFill>
                  <a:schemeClr val="tx1"/>
                </a:solidFill>
                <a:latin typeface="Arial" charset="0"/>
                <a:cs typeface="Arial" charset="0"/>
              </a:defRPr>
            </a:lvl3pPr>
            <a:lvl4pPr marL="1600200" indent="-228600" defTabSz="987425" eaLnBrk="0" hangingPunct="0">
              <a:defRPr sz="2800">
                <a:solidFill>
                  <a:schemeClr val="tx1"/>
                </a:solidFill>
                <a:latin typeface="Arial" charset="0"/>
                <a:cs typeface="Arial" charset="0"/>
              </a:defRPr>
            </a:lvl4pPr>
            <a:lvl5pPr marL="2057400" indent="-228600" defTabSz="987425" eaLnBrk="0" hangingPunct="0">
              <a:defRPr sz="2800">
                <a:solidFill>
                  <a:schemeClr val="tx1"/>
                </a:solidFill>
                <a:latin typeface="Arial" charset="0"/>
                <a:cs typeface="Arial" charset="0"/>
              </a:defRPr>
            </a:lvl5pPr>
            <a:lvl6pPr marL="2514600" indent="-228600" algn="ctr" defTabSz="987425" eaLnBrk="0" fontAlgn="base" hangingPunct="0">
              <a:spcBef>
                <a:spcPct val="0"/>
              </a:spcBef>
              <a:spcAft>
                <a:spcPct val="0"/>
              </a:spcAft>
              <a:defRPr sz="2800">
                <a:solidFill>
                  <a:schemeClr val="tx1"/>
                </a:solidFill>
                <a:latin typeface="Arial" charset="0"/>
                <a:cs typeface="Arial" charset="0"/>
              </a:defRPr>
            </a:lvl6pPr>
            <a:lvl7pPr marL="2971800" indent="-228600" algn="ctr" defTabSz="987425" eaLnBrk="0" fontAlgn="base" hangingPunct="0">
              <a:spcBef>
                <a:spcPct val="0"/>
              </a:spcBef>
              <a:spcAft>
                <a:spcPct val="0"/>
              </a:spcAft>
              <a:defRPr sz="2800">
                <a:solidFill>
                  <a:schemeClr val="tx1"/>
                </a:solidFill>
                <a:latin typeface="Arial" charset="0"/>
                <a:cs typeface="Arial" charset="0"/>
              </a:defRPr>
            </a:lvl7pPr>
            <a:lvl8pPr marL="3429000" indent="-228600" algn="ctr" defTabSz="987425" eaLnBrk="0" fontAlgn="base" hangingPunct="0">
              <a:spcBef>
                <a:spcPct val="0"/>
              </a:spcBef>
              <a:spcAft>
                <a:spcPct val="0"/>
              </a:spcAft>
              <a:defRPr sz="2800">
                <a:solidFill>
                  <a:schemeClr val="tx1"/>
                </a:solidFill>
                <a:latin typeface="Arial" charset="0"/>
                <a:cs typeface="Arial" charset="0"/>
              </a:defRPr>
            </a:lvl8pPr>
            <a:lvl9pPr marL="3886200" indent="-228600" algn="ctr" defTabSz="987425" eaLnBrk="0" fontAlgn="base" hangingPunct="0">
              <a:spcBef>
                <a:spcPct val="0"/>
              </a:spcBef>
              <a:spcAft>
                <a:spcPct val="0"/>
              </a:spcAft>
              <a:defRPr sz="2800">
                <a:solidFill>
                  <a:schemeClr val="tx1"/>
                </a:solidFill>
                <a:latin typeface="Arial" charset="0"/>
                <a:cs typeface="Arial" charset="0"/>
              </a:defRPr>
            </a:lvl9pPr>
          </a:lstStyle>
          <a:p>
            <a:pPr algn="ctr" eaLnBrk="1" fontAlgn="base" latinLnBrk="0" hangingPunct="1">
              <a:spcBef>
                <a:spcPct val="0"/>
              </a:spcBef>
              <a:spcAft>
                <a:spcPct val="0"/>
              </a:spcAft>
            </a:pPr>
            <a:r>
              <a:rPr lang="en-GB" altLang="ko-KR" sz="1500" b="1">
                <a:solidFill>
                  <a:srgbClr val="FF0000"/>
                </a:solidFill>
                <a:ea typeface="굴림" charset="-127"/>
              </a:rPr>
              <a:t>[2] </a:t>
            </a:r>
            <a:r>
              <a:rPr lang="en-GB" altLang="ko-KR" sz="1500" b="1">
                <a:solidFill>
                  <a:srgbClr val="000000"/>
                </a:solidFill>
                <a:ea typeface="굴림" charset="-127"/>
              </a:rPr>
              <a:t>Local ideal n= </a:t>
            </a:r>
            <a:r>
              <a:rPr lang="en-GB" altLang="ko-KR" sz="1500">
                <a:solidFill>
                  <a:srgbClr val="000000"/>
                </a:solidFill>
                <a:ea typeface="굴림" charset="-127"/>
                <a:sym typeface="Symbol" pitchFamily="18" charset="2"/>
              </a:rPr>
              <a:t></a:t>
            </a:r>
            <a:r>
              <a:rPr lang="en-GB" altLang="ko-KR" sz="1500" b="1">
                <a:solidFill>
                  <a:srgbClr val="000000"/>
                </a:solidFill>
                <a:ea typeface="굴림" charset="-127"/>
              </a:rPr>
              <a:t> MHD and KBM stability in JET ELM pedestal.</a:t>
            </a:r>
          </a:p>
        </p:txBody>
      </p:sp>
      <p:pic>
        <p:nvPicPr>
          <p:cNvPr id="2059" name="Picture 13" descr="iter_6_0_elitealpha_omegast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4242" y="3429000"/>
            <a:ext cx="3378240" cy="266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Text Box 14"/>
          <p:cNvSpPr txBox="1">
            <a:spLocks noChangeArrowheads="1"/>
          </p:cNvSpPr>
          <p:nvPr/>
        </p:nvSpPr>
        <p:spPr bwMode="auto">
          <a:xfrm>
            <a:off x="5469120" y="6136823"/>
            <a:ext cx="3306240" cy="55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654" tIns="42327" rIns="84654" bIns="42327">
            <a:spAutoFit/>
          </a:bodyPr>
          <a:lstStyle>
            <a:lvl1pPr defTabSz="987425" eaLnBrk="0" hangingPunct="0">
              <a:defRPr sz="2800">
                <a:solidFill>
                  <a:schemeClr val="tx1"/>
                </a:solidFill>
                <a:latin typeface="Arial" charset="0"/>
                <a:cs typeface="Arial" charset="0"/>
              </a:defRPr>
            </a:lvl1pPr>
            <a:lvl2pPr marL="742950" indent="-285750" defTabSz="987425" eaLnBrk="0" hangingPunct="0">
              <a:defRPr sz="2800">
                <a:solidFill>
                  <a:schemeClr val="tx1"/>
                </a:solidFill>
                <a:latin typeface="Arial" charset="0"/>
                <a:cs typeface="Arial" charset="0"/>
              </a:defRPr>
            </a:lvl2pPr>
            <a:lvl3pPr marL="1143000" indent="-228600" defTabSz="987425" eaLnBrk="0" hangingPunct="0">
              <a:defRPr sz="2800">
                <a:solidFill>
                  <a:schemeClr val="tx1"/>
                </a:solidFill>
                <a:latin typeface="Arial" charset="0"/>
                <a:cs typeface="Arial" charset="0"/>
              </a:defRPr>
            </a:lvl3pPr>
            <a:lvl4pPr marL="1600200" indent="-228600" defTabSz="987425" eaLnBrk="0" hangingPunct="0">
              <a:defRPr sz="2800">
                <a:solidFill>
                  <a:schemeClr val="tx1"/>
                </a:solidFill>
                <a:latin typeface="Arial" charset="0"/>
                <a:cs typeface="Arial" charset="0"/>
              </a:defRPr>
            </a:lvl4pPr>
            <a:lvl5pPr marL="2057400" indent="-228600" defTabSz="987425" eaLnBrk="0" hangingPunct="0">
              <a:defRPr sz="2800">
                <a:solidFill>
                  <a:schemeClr val="tx1"/>
                </a:solidFill>
                <a:latin typeface="Arial" charset="0"/>
                <a:cs typeface="Arial" charset="0"/>
              </a:defRPr>
            </a:lvl5pPr>
            <a:lvl6pPr marL="2514600" indent="-228600" algn="ctr" defTabSz="987425" eaLnBrk="0" fontAlgn="base" hangingPunct="0">
              <a:spcBef>
                <a:spcPct val="0"/>
              </a:spcBef>
              <a:spcAft>
                <a:spcPct val="0"/>
              </a:spcAft>
              <a:defRPr sz="2800">
                <a:solidFill>
                  <a:schemeClr val="tx1"/>
                </a:solidFill>
                <a:latin typeface="Arial" charset="0"/>
                <a:cs typeface="Arial" charset="0"/>
              </a:defRPr>
            </a:lvl6pPr>
            <a:lvl7pPr marL="2971800" indent="-228600" algn="ctr" defTabSz="987425" eaLnBrk="0" fontAlgn="base" hangingPunct="0">
              <a:spcBef>
                <a:spcPct val="0"/>
              </a:spcBef>
              <a:spcAft>
                <a:spcPct val="0"/>
              </a:spcAft>
              <a:defRPr sz="2800">
                <a:solidFill>
                  <a:schemeClr val="tx1"/>
                </a:solidFill>
                <a:latin typeface="Arial" charset="0"/>
                <a:cs typeface="Arial" charset="0"/>
              </a:defRPr>
            </a:lvl7pPr>
            <a:lvl8pPr marL="3429000" indent="-228600" algn="ctr" defTabSz="987425" eaLnBrk="0" fontAlgn="base" hangingPunct="0">
              <a:spcBef>
                <a:spcPct val="0"/>
              </a:spcBef>
              <a:spcAft>
                <a:spcPct val="0"/>
              </a:spcAft>
              <a:defRPr sz="2800">
                <a:solidFill>
                  <a:schemeClr val="tx1"/>
                </a:solidFill>
                <a:latin typeface="Arial" charset="0"/>
                <a:cs typeface="Arial" charset="0"/>
              </a:defRPr>
            </a:lvl8pPr>
            <a:lvl9pPr marL="3886200" indent="-228600" algn="ctr" defTabSz="987425" eaLnBrk="0" fontAlgn="base" hangingPunct="0">
              <a:spcBef>
                <a:spcPct val="0"/>
              </a:spcBef>
              <a:spcAft>
                <a:spcPct val="0"/>
              </a:spcAft>
              <a:defRPr sz="2800">
                <a:solidFill>
                  <a:schemeClr val="tx1"/>
                </a:solidFill>
                <a:latin typeface="Arial" charset="0"/>
                <a:cs typeface="Arial" charset="0"/>
              </a:defRPr>
            </a:lvl9pPr>
          </a:lstStyle>
          <a:p>
            <a:pPr algn="ctr" eaLnBrk="1" fontAlgn="base" latinLnBrk="0" hangingPunct="1">
              <a:spcBef>
                <a:spcPct val="0"/>
              </a:spcBef>
              <a:spcAft>
                <a:spcPct val="0"/>
              </a:spcAft>
            </a:pPr>
            <a:r>
              <a:rPr lang="en-GB" altLang="ko-KR" sz="1500" b="1">
                <a:solidFill>
                  <a:srgbClr val="FF0000"/>
                </a:solidFill>
                <a:ea typeface="굴림" charset="-127"/>
              </a:rPr>
              <a:t>[3]</a:t>
            </a:r>
            <a:r>
              <a:rPr lang="en-GB" altLang="ko-KR" sz="1500" b="1">
                <a:solidFill>
                  <a:srgbClr val="000000"/>
                </a:solidFill>
                <a:ea typeface="굴림" charset="-127"/>
              </a:rPr>
              <a:t> ITER 15MA baseline edge stability diagram for T</a:t>
            </a:r>
            <a:r>
              <a:rPr lang="en-GB" altLang="ko-KR" sz="1500" b="1" baseline="-25000">
                <a:solidFill>
                  <a:srgbClr val="000000"/>
                </a:solidFill>
                <a:ea typeface="굴림" charset="-127"/>
              </a:rPr>
              <a:t>e,ped</a:t>
            </a:r>
            <a:r>
              <a:rPr lang="en-GB" altLang="ko-KR" sz="1500" b="1">
                <a:solidFill>
                  <a:srgbClr val="000000"/>
                </a:solidFill>
                <a:ea typeface="굴림" charset="-127"/>
              </a:rPr>
              <a:t>=5.9 keV</a:t>
            </a:r>
          </a:p>
        </p:txBody>
      </p:sp>
      <p:sp>
        <p:nvSpPr>
          <p:cNvPr id="2061" name="Text Box 15"/>
          <p:cNvSpPr txBox="1">
            <a:spLocks noChangeArrowheads="1"/>
          </p:cNvSpPr>
          <p:nvPr/>
        </p:nvSpPr>
        <p:spPr bwMode="auto">
          <a:xfrm>
            <a:off x="205979" y="1463524"/>
            <a:ext cx="4366021" cy="48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4654" tIns="42327" rIns="84654" bIns="42327">
            <a:spAutoFit/>
          </a:bodyPr>
          <a:lstStyle>
            <a:lvl1pPr defTabSz="987425" eaLnBrk="0" hangingPunct="0">
              <a:defRPr sz="2800">
                <a:solidFill>
                  <a:schemeClr val="tx1"/>
                </a:solidFill>
                <a:latin typeface="Arial" charset="0"/>
                <a:cs typeface="Arial" charset="0"/>
              </a:defRPr>
            </a:lvl1pPr>
            <a:lvl2pPr marL="742950" indent="-285750" defTabSz="987425" eaLnBrk="0" hangingPunct="0">
              <a:defRPr sz="2800">
                <a:solidFill>
                  <a:schemeClr val="tx1"/>
                </a:solidFill>
                <a:latin typeface="Arial" charset="0"/>
                <a:cs typeface="Arial" charset="0"/>
              </a:defRPr>
            </a:lvl2pPr>
            <a:lvl3pPr marL="1143000" indent="-228600" defTabSz="987425" eaLnBrk="0" hangingPunct="0">
              <a:defRPr sz="2800">
                <a:solidFill>
                  <a:schemeClr val="tx1"/>
                </a:solidFill>
                <a:latin typeface="Arial" charset="0"/>
                <a:cs typeface="Arial" charset="0"/>
              </a:defRPr>
            </a:lvl3pPr>
            <a:lvl4pPr marL="1600200" indent="-228600" defTabSz="987425" eaLnBrk="0" hangingPunct="0">
              <a:defRPr sz="2800">
                <a:solidFill>
                  <a:schemeClr val="tx1"/>
                </a:solidFill>
                <a:latin typeface="Arial" charset="0"/>
                <a:cs typeface="Arial" charset="0"/>
              </a:defRPr>
            </a:lvl4pPr>
            <a:lvl5pPr marL="2057400" indent="-228600" defTabSz="987425" eaLnBrk="0" hangingPunct="0">
              <a:defRPr sz="2800">
                <a:solidFill>
                  <a:schemeClr val="tx1"/>
                </a:solidFill>
                <a:latin typeface="Arial" charset="0"/>
                <a:cs typeface="Arial" charset="0"/>
              </a:defRPr>
            </a:lvl5pPr>
            <a:lvl6pPr marL="2514600" indent="-228600" algn="ctr" defTabSz="987425" eaLnBrk="0" fontAlgn="base" hangingPunct="0">
              <a:spcBef>
                <a:spcPct val="0"/>
              </a:spcBef>
              <a:spcAft>
                <a:spcPct val="0"/>
              </a:spcAft>
              <a:defRPr sz="2800">
                <a:solidFill>
                  <a:schemeClr val="tx1"/>
                </a:solidFill>
                <a:latin typeface="Arial" charset="0"/>
                <a:cs typeface="Arial" charset="0"/>
              </a:defRPr>
            </a:lvl6pPr>
            <a:lvl7pPr marL="2971800" indent="-228600" algn="ctr" defTabSz="987425" eaLnBrk="0" fontAlgn="base" hangingPunct="0">
              <a:spcBef>
                <a:spcPct val="0"/>
              </a:spcBef>
              <a:spcAft>
                <a:spcPct val="0"/>
              </a:spcAft>
              <a:defRPr sz="2800">
                <a:solidFill>
                  <a:schemeClr val="tx1"/>
                </a:solidFill>
                <a:latin typeface="Arial" charset="0"/>
                <a:cs typeface="Arial" charset="0"/>
              </a:defRPr>
            </a:lvl7pPr>
            <a:lvl8pPr marL="3429000" indent="-228600" algn="ctr" defTabSz="987425" eaLnBrk="0" fontAlgn="base" hangingPunct="0">
              <a:spcBef>
                <a:spcPct val="0"/>
              </a:spcBef>
              <a:spcAft>
                <a:spcPct val="0"/>
              </a:spcAft>
              <a:defRPr sz="2800">
                <a:solidFill>
                  <a:schemeClr val="tx1"/>
                </a:solidFill>
                <a:latin typeface="Arial" charset="0"/>
                <a:cs typeface="Arial" charset="0"/>
              </a:defRPr>
            </a:lvl8pPr>
            <a:lvl9pPr marL="3886200" indent="-228600" algn="ctr" defTabSz="987425" eaLnBrk="0" fontAlgn="base" hangingPunct="0">
              <a:spcBef>
                <a:spcPct val="0"/>
              </a:spcBef>
              <a:spcAft>
                <a:spcPct val="0"/>
              </a:spcAft>
              <a:defRPr sz="2800">
                <a:solidFill>
                  <a:schemeClr val="tx1"/>
                </a:solidFill>
                <a:latin typeface="Arial" charset="0"/>
                <a:cs typeface="Arial" charset="0"/>
              </a:defRPr>
            </a:lvl9pPr>
          </a:lstStyle>
          <a:p>
            <a:pPr algn="ctr" eaLnBrk="1" fontAlgn="base" latinLnBrk="0" hangingPunct="1">
              <a:spcBef>
                <a:spcPct val="0"/>
              </a:spcBef>
              <a:spcAft>
                <a:spcPct val="0"/>
              </a:spcAft>
            </a:pPr>
            <a:r>
              <a:rPr lang="en-GB" altLang="ko-KR" sz="2600" b="1" dirty="0" smtClean="0">
                <a:solidFill>
                  <a:srgbClr val="4066AA"/>
                </a:solidFill>
                <a:ea typeface="굴림" charset="-127"/>
              </a:rPr>
              <a:t>JET experimental plasmas</a:t>
            </a:r>
          </a:p>
        </p:txBody>
      </p:sp>
      <p:sp>
        <p:nvSpPr>
          <p:cNvPr id="2062" name="Text Box 16"/>
          <p:cNvSpPr txBox="1">
            <a:spLocks noChangeArrowheads="1"/>
          </p:cNvSpPr>
          <p:nvPr/>
        </p:nvSpPr>
        <p:spPr bwMode="auto">
          <a:xfrm>
            <a:off x="4664300" y="1463524"/>
            <a:ext cx="4434949" cy="48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4654" tIns="42327" rIns="84654" bIns="42327">
            <a:spAutoFit/>
          </a:bodyPr>
          <a:lstStyle>
            <a:lvl1pPr defTabSz="987425" eaLnBrk="0" hangingPunct="0">
              <a:defRPr sz="2800">
                <a:solidFill>
                  <a:schemeClr val="tx1"/>
                </a:solidFill>
                <a:latin typeface="Arial" charset="0"/>
                <a:cs typeface="Arial" charset="0"/>
              </a:defRPr>
            </a:lvl1pPr>
            <a:lvl2pPr marL="742950" indent="-285750" defTabSz="987425" eaLnBrk="0" hangingPunct="0">
              <a:defRPr sz="2800">
                <a:solidFill>
                  <a:schemeClr val="tx1"/>
                </a:solidFill>
                <a:latin typeface="Arial" charset="0"/>
                <a:cs typeface="Arial" charset="0"/>
              </a:defRPr>
            </a:lvl2pPr>
            <a:lvl3pPr marL="1143000" indent="-228600" defTabSz="987425" eaLnBrk="0" hangingPunct="0">
              <a:defRPr sz="2800">
                <a:solidFill>
                  <a:schemeClr val="tx1"/>
                </a:solidFill>
                <a:latin typeface="Arial" charset="0"/>
                <a:cs typeface="Arial" charset="0"/>
              </a:defRPr>
            </a:lvl3pPr>
            <a:lvl4pPr marL="1600200" indent="-228600" defTabSz="987425" eaLnBrk="0" hangingPunct="0">
              <a:defRPr sz="2800">
                <a:solidFill>
                  <a:schemeClr val="tx1"/>
                </a:solidFill>
                <a:latin typeface="Arial" charset="0"/>
                <a:cs typeface="Arial" charset="0"/>
              </a:defRPr>
            </a:lvl4pPr>
            <a:lvl5pPr marL="2057400" indent="-228600" defTabSz="987425" eaLnBrk="0" hangingPunct="0">
              <a:defRPr sz="2800">
                <a:solidFill>
                  <a:schemeClr val="tx1"/>
                </a:solidFill>
                <a:latin typeface="Arial" charset="0"/>
                <a:cs typeface="Arial" charset="0"/>
              </a:defRPr>
            </a:lvl5pPr>
            <a:lvl6pPr marL="2514600" indent="-228600" algn="ctr" defTabSz="987425" eaLnBrk="0" fontAlgn="base" hangingPunct="0">
              <a:spcBef>
                <a:spcPct val="0"/>
              </a:spcBef>
              <a:spcAft>
                <a:spcPct val="0"/>
              </a:spcAft>
              <a:defRPr sz="2800">
                <a:solidFill>
                  <a:schemeClr val="tx1"/>
                </a:solidFill>
                <a:latin typeface="Arial" charset="0"/>
                <a:cs typeface="Arial" charset="0"/>
              </a:defRPr>
            </a:lvl6pPr>
            <a:lvl7pPr marL="2971800" indent="-228600" algn="ctr" defTabSz="987425" eaLnBrk="0" fontAlgn="base" hangingPunct="0">
              <a:spcBef>
                <a:spcPct val="0"/>
              </a:spcBef>
              <a:spcAft>
                <a:spcPct val="0"/>
              </a:spcAft>
              <a:defRPr sz="2800">
                <a:solidFill>
                  <a:schemeClr val="tx1"/>
                </a:solidFill>
                <a:latin typeface="Arial" charset="0"/>
                <a:cs typeface="Arial" charset="0"/>
              </a:defRPr>
            </a:lvl7pPr>
            <a:lvl8pPr marL="3429000" indent="-228600" algn="ctr" defTabSz="987425" eaLnBrk="0" fontAlgn="base" hangingPunct="0">
              <a:spcBef>
                <a:spcPct val="0"/>
              </a:spcBef>
              <a:spcAft>
                <a:spcPct val="0"/>
              </a:spcAft>
              <a:defRPr sz="2800">
                <a:solidFill>
                  <a:schemeClr val="tx1"/>
                </a:solidFill>
                <a:latin typeface="Arial" charset="0"/>
                <a:cs typeface="Arial" charset="0"/>
              </a:defRPr>
            </a:lvl8pPr>
            <a:lvl9pPr marL="3886200" indent="-228600" algn="ctr" defTabSz="987425" eaLnBrk="0" fontAlgn="base" hangingPunct="0">
              <a:spcBef>
                <a:spcPct val="0"/>
              </a:spcBef>
              <a:spcAft>
                <a:spcPct val="0"/>
              </a:spcAft>
              <a:defRPr sz="2800">
                <a:solidFill>
                  <a:schemeClr val="tx1"/>
                </a:solidFill>
                <a:latin typeface="Arial" charset="0"/>
                <a:cs typeface="Arial" charset="0"/>
              </a:defRPr>
            </a:lvl9pPr>
          </a:lstStyle>
          <a:p>
            <a:pPr algn="ctr" eaLnBrk="1" fontAlgn="base" latinLnBrk="0" hangingPunct="1">
              <a:spcBef>
                <a:spcPct val="0"/>
              </a:spcBef>
              <a:spcAft>
                <a:spcPct val="0"/>
              </a:spcAft>
            </a:pPr>
            <a:r>
              <a:rPr lang="en-GB" altLang="ko-KR" sz="2600" b="1" dirty="0" smtClean="0">
                <a:solidFill>
                  <a:srgbClr val="4066AA"/>
                </a:solidFill>
                <a:ea typeface="굴림" charset="-127"/>
              </a:rPr>
              <a:t>ITER transport simulations</a:t>
            </a:r>
          </a:p>
        </p:txBody>
      </p:sp>
      <p:sp>
        <p:nvSpPr>
          <p:cNvPr id="2063" name="Text Box 17"/>
          <p:cNvSpPr txBox="1">
            <a:spLocks noChangeArrowheads="1"/>
          </p:cNvSpPr>
          <p:nvPr/>
        </p:nvSpPr>
        <p:spPr bwMode="auto">
          <a:xfrm>
            <a:off x="231841" y="742347"/>
            <a:ext cx="8894503" cy="76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4654" tIns="42327" rIns="84654" bIns="42327">
            <a:spAutoFit/>
          </a:bodyPr>
          <a:lstStyle>
            <a:lvl1pPr defTabSz="987425" eaLnBrk="0" hangingPunct="0">
              <a:defRPr sz="2800">
                <a:solidFill>
                  <a:schemeClr val="tx1"/>
                </a:solidFill>
                <a:latin typeface="Arial" charset="0"/>
                <a:cs typeface="Arial" charset="0"/>
              </a:defRPr>
            </a:lvl1pPr>
            <a:lvl2pPr marL="742950" indent="-285750" defTabSz="987425" eaLnBrk="0" hangingPunct="0">
              <a:defRPr sz="2800">
                <a:solidFill>
                  <a:schemeClr val="tx1"/>
                </a:solidFill>
                <a:latin typeface="Arial" charset="0"/>
                <a:cs typeface="Arial" charset="0"/>
              </a:defRPr>
            </a:lvl2pPr>
            <a:lvl3pPr marL="1143000" indent="-228600" defTabSz="987425" eaLnBrk="0" hangingPunct="0">
              <a:defRPr sz="2800">
                <a:solidFill>
                  <a:schemeClr val="tx1"/>
                </a:solidFill>
                <a:latin typeface="Arial" charset="0"/>
                <a:cs typeface="Arial" charset="0"/>
              </a:defRPr>
            </a:lvl3pPr>
            <a:lvl4pPr marL="1600200" indent="-228600" defTabSz="987425" eaLnBrk="0" hangingPunct="0">
              <a:defRPr sz="2800">
                <a:solidFill>
                  <a:schemeClr val="tx1"/>
                </a:solidFill>
                <a:latin typeface="Arial" charset="0"/>
                <a:cs typeface="Arial" charset="0"/>
              </a:defRPr>
            </a:lvl4pPr>
            <a:lvl5pPr marL="2057400" indent="-228600" defTabSz="987425" eaLnBrk="0" hangingPunct="0">
              <a:defRPr sz="2800">
                <a:solidFill>
                  <a:schemeClr val="tx1"/>
                </a:solidFill>
                <a:latin typeface="Arial" charset="0"/>
                <a:cs typeface="Arial" charset="0"/>
              </a:defRPr>
            </a:lvl5pPr>
            <a:lvl6pPr marL="2514600" indent="-228600" algn="ctr" defTabSz="987425" eaLnBrk="0" fontAlgn="base" hangingPunct="0">
              <a:spcBef>
                <a:spcPct val="0"/>
              </a:spcBef>
              <a:spcAft>
                <a:spcPct val="0"/>
              </a:spcAft>
              <a:defRPr sz="2800">
                <a:solidFill>
                  <a:schemeClr val="tx1"/>
                </a:solidFill>
                <a:latin typeface="Arial" charset="0"/>
                <a:cs typeface="Arial" charset="0"/>
              </a:defRPr>
            </a:lvl6pPr>
            <a:lvl7pPr marL="2971800" indent="-228600" algn="ctr" defTabSz="987425" eaLnBrk="0" fontAlgn="base" hangingPunct="0">
              <a:spcBef>
                <a:spcPct val="0"/>
              </a:spcBef>
              <a:spcAft>
                <a:spcPct val="0"/>
              </a:spcAft>
              <a:defRPr sz="2800">
                <a:solidFill>
                  <a:schemeClr val="tx1"/>
                </a:solidFill>
                <a:latin typeface="Arial" charset="0"/>
                <a:cs typeface="Arial" charset="0"/>
              </a:defRPr>
            </a:lvl7pPr>
            <a:lvl8pPr marL="3429000" indent="-228600" algn="ctr" defTabSz="987425" eaLnBrk="0" fontAlgn="base" hangingPunct="0">
              <a:spcBef>
                <a:spcPct val="0"/>
              </a:spcBef>
              <a:spcAft>
                <a:spcPct val="0"/>
              </a:spcAft>
              <a:defRPr sz="2800">
                <a:solidFill>
                  <a:schemeClr val="tx1"/>
                </a:solidFill>
                <a:latin typeface="Arial" charset="0"/>
                <a:cs typeface="Arial" charset="0"/>
              </a:defRPr>
            </a:lvl8pPr>
            <a:lvl9pPr marL="3886200" indent="-228600" algn="ctr" defTabSz="987425" eaLnBrk="0" fontAlgn="base" hangingPunct="0">
              <a:spcBef>
                <a:spcPct val="0"/>
              </a:spcBef>
              <a:spcAft>
                <a:spcPct val="0"/>
              </a:spcAft>
              <a:defRPr sz="2800">
                <a:solidFill>
                  <a:schemeClr val="tx1"/>
                </a:solidFill>
                <a:latin typeface="Arial" charset="0"/>
                <a:cs typeface="Arial" charset="0"/>
              </a:defRPr>
            </a:lvl9pPr>
          </a:lstStyle>
          <a:p>
            <a:pPr eaLnBrk="1" fontAlgn="base" latinLnBrk="0" hangingPunct="1">
              <a:spcBef>
                <a:spcPct val="0"/>
              </a:spcBef>
              <a:spcAft>
                <a:spcPct val="0"/>
              </a:spcAft>
              <a:buFontTx/>
              <a:buChar char="•"/>
            </a:pPr>
            <a:r>
              <a:rPr lang="en-GB" altLang="ko-KR" sz="2200" b="1" dirty="0">
                <a:solidFill>
                  <a:srgbClr val="000000"/>
                </a:solidFill>
                <a:ea typeface="굴림" charset="-127"/>
              </a:rPr>
              <a:t> Marginally stable ITER baseline edge plasma has </a:t>
            </a:r>
            <a:r>
              <a:rPr lang="en-GB" altLang="ko-KR" sz="2200" b="1" dirty="0" err="1">
                <a:solidFill>
                  <a:srgbClr val="000000"/>
                </a:solidFill>
                <a:ea typeface="굴림" charset="-127"/>
              </a:rPr>
              <a:t>T</a:t>
            </a:r>
            <a:r>
              <a:rPr lang="en-GB" altLang="ko-KR" sz="2200" b="1" baseline="-25000" dirty="0" err="1">
                <a:solidFill>
                  <a:srgbClr val="000000"/>
                </a:solidFill>
                <a:ea typeface="굴림" charset="-127"/>
              </a:rPr>
              <a:t>e,ped</a:t>
            </a:r>
            <a:r>
              <a:rPr lang="en-GB" altLang="ko-KR" sz="2200" b="1" dirty="0">
                <a:solidFill>
                  <a:srgbClr val="000000"/>
                </a:solidFill>
                <a:ea typeface="굴림" charset="-127"/>
              </a:rPr>
              <a:t>=5.9 </a:t>
            </a:r>
            <a:r>
              <a:rPr lang="en-GB" altLang="ko-KR" sz="2200" b="1" dirty="0" err="1">
                <a:solidFill>
                  <a:srgbClr val="000000"/>
                </a:solidFill>
                <a:ea typeface="굴림" charset="-127"/>
              </a:rPr>
              <a:t>keV</a:t>
            </a:r>
            <a:r>
              <a:rPr lang="en-GB" altLang="ko-KR" sz="2200" b="1" dirty="0">
                <a:solidFill>
                  <a:srgbClr val="000000"/>
                </a:solidFill>
                <a:ea typeface="굴림" charset="-127"/>
              </a:rPr>
              <a:t>.</a:t>
            </a:r>
          </a:p>
          <a:p>
            <a:pPr eaLnBrk="1" fontAlgn="base" latinLnBrk="0" hangingPunct="1">
              <a:spcBef>
                <a:spcPct val="0"/>
              </a:spcBef>
              <a:spcAft>
                <a:spcPct val="0"/>
              </a:spcAft>
              <a:buFontTx/>
              <a:buChar char="•"/>
            </a:pPr>
            <a:r>
              <a:rPr lang="en-GB" altLang="ko-KR" sz="2200" b="1" dirty="0">
                <a:solidFill>
                  <a:srgbClr val="000000"/>
                </a:solidFill>
                <a:ea typeface="굴림" charset="-127"/>
              </a:rPr>
              <a:t> No unstable kinetic ballooning modes in pedestals with high </a:t>
            </a:r>
            <a:r>
              <a:rPr lang="en-GB" altLang="ko-KR" sz="2200" b="1" dirty="0" err="1">
                <a:solidFill>
                  <a:srgbClr val="000000"/>
                </a:solidFill>
                <a:ea typeface="굴림" charset="-127"/>
              </a:rPr>
              <a:t>j</a:t>
            </a:r>
            <a:r>
              <a:rPr lang="en-GB" altLang="ko-KR" sz="2200" b="1" baseline="-25000" dirty="0" err="1">
                <a:solidFill>
                  <a:srgbClr val="000000"/>
                </a:solidFill>
                <a:ea typeface="굴림" charset="-127"/>
              </a:rPr>
              <a:t>BS</a:t>
            </a:r>
            <a:endParaRPr lang="en-GB" altLang="ko-KR" sz="2200" b="1" baseline="-25000" dirty="0">
              <a:solidFill>
                <a:srgbClr val="000000"/>
              </a:solidFill>
              <a:ea typeface="굴림" charset="-127"/>
            </a:endParaRPr>
          </a:p>
        </p:txBody>
      </p:sp>
    </p:spTree>
    <p:extLst>
      <p:ext uri="{BB962C8B-B14F-4D97-AF65-F5344CB8AC3E}">
        <p14:creationId xmlns:p14="http://schemas.microsoft.com/office/powerpoint/2010/main" val="590970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0"/>
            <a:ext cx="9144000" cy="1472960"/>
          </a:xfrm>
          <a:solidFill>
            <a:srgbClr val="3399FF"/>
          </a:solidFill>
        </p:spPr>
        <p:txBody>
          <a:bodyPr>
            <a:noAutofit/>
          </a:bodyPr>
          <a:lstStyle/>
          <a:p>
            <a:r>
              <a:rPr lang="en-US" sz="1400" b="1" dirty="0" smtClean="0">
                <a:solidFill>
                  <a:schemeClr val="bg1"/>
                </a:solidFill>
                <a:latin typeface="Arial" pitchFamily="34" charset="0"/>
                <a:cs typeface="Arial" pitchFamily="34" charset="0"/>
              </a:rPr>
              <a:t/>
            </a:r>
            <a:br>
              <a:rPr lang="en-US" sz="1400" b="1" dirty="0" smtClean="0">
                <a:solidFill>
                  <a:schemeClr val="bg1"/>
                </a:solidFill>
                <a:latin typeface="Arial" pitchFamily="34" charset="0"/>
                <a:cs typeface="Arial" pitchFamily="34" charset="0"/>
              </a:rPr>
            </a:br>
            <a:r>
              <a:rPr lang="en-US" sz="1600" b="1" dirty="0" smtClean="0">
                <a:solidFill>
                  <a:schemeClr val="bg1"/>
                </a:solidFill>
                <a:latin typeface="Arial" pitchFamily="34" charset="0"/>
                <a:cs typeface="Arial" pitchFamily="34" charset="0"/>
              </a:rPr>
              <a:t>5-field </a:t>
            </a:r>
            <a:r>
              <a:rPr lang="en-US" sz="1600" b="1" dirty="0">
                <a:solidFill>
                  <a:schemeClr val="bg1"/>
                </a:solidFill>
                <a:latin typeface="Arial" pitchFamily="34" charset="0"/>
                <a:cs typeface="Arial" pitchFamily="34" charset="0"/>
              </a:rPr>
              <a:t>Peeling-Ballooning modes simulation with </a:t>
            </a:r>
            <a:r>
              <a:rPr lang="en-US" sz="1600" b="1" dirty="0" smtClean="0">
                <a:solidFill>
                  <a:schemeClr val="bg1"/>
                </a:solidFill>
                <a:latin typeface="Arial" pitchFamily="34" charset="0"/>
                <a:cs typeface="Arial" pitchFamily="34" charset="0"/>
              </a:rPr>
              <a:t>BOUT++</a:t>
            </a:r>
            <a:r>
              <a:rPr lang="en-US" sz="1400" b="1" dirty="0" smtClean="0">
                <a:solidFill>
                  <a:schemeClr val="bg1"/>
                </a:solidFill>
                <a:latin typeface="Arial" pitchFamily="34" charset="0"/>
                <a:cs typeface="Arial" pitchFamily="34" charset="0"/>
              </a:rPr>
              <a:t/>
            </a:r>
            <a:br>
              <a:rPr lang="en-US" sz="1400" b="1" dirty="0" smtClean="0">
                <a:solidFill>
                  <a:schemeClr val="bg1"/>
                </a:solidFill>
                <a:latin typeface="Arial" pitchFamily="34" charset="0"/>
                <a:cs typeface="Arial" pitchFamily="34" charset="0"/>
              </a:rPr>
            </a:br>
            <a:r>
              <a:rPr lang="en-US" sz="1400" dirty="0" smtClean="0">
                <a:solidFill>
                  <a:schemeClr val="bg1"/>
                </a:solidFill>
                <a:latin typeface="Arial" pitchFamily="34" charset="0"/>
                <a:cs typeface="Arial" pitchFamily="34" charset="0"/>
              </a:rPr>
              <a:t>T</a:t>
            </a:r>
            <a:r>
              <a:rPr lang="en-US" sz="1400" dirty="0">
                <a:solidFill>
                  <a:schemeClr val="bg1"/>
                </a:solidFill>
                <a:latin typeface="Arial" pitchFamily="34" charset="0"/>
                <a:cs typeface="Arial" pitchFamily="34" charset="0"/>
              </a:rPr>
              <a:t>. Y. </a:t>
            </a:r>
            <a:r>
              <a:rPr lang="en-US" sz="1400" dirty="0" smtClean="0">
                <a:solidFill>
                  <a:schemeClr val="bg1"/>
                </a:solidFill>
                <a:latin typeface="Arial" pitchFamily="34" charset="0"/>
                <a:cs typeface="Arial" pitchFamily="34" charset="0"/>
              </a:rPr>
              <a:t>Xia</a:t>
            </a:r>
            <a:r>
              <a:rPr lang="en-US" sz="1400" baseline="30000" dirty="0" smtClean="0">
                <a:solidFill>
                  <a:schemeClr val="bg1"/>
                </a:solidFill>
                <a:latin typeface="Arial" pitchFamily="34" charset="0"/>
                <a:cs typeface="Arial" pitchFamily="34" charset="0"/>
              </a:rPr>
              <a:t>1,2</a:t>
            </a:r>
            <a:r>
              <a:rPr lang="en-US" sz="1400" dirty="0" smtClean="0">
                <a:solidFill>
                  <a:schemeClr val="bg1"/>
                </a:solidFill>
                <a:latin typeface="Arial" pitchFamily="34" charset="0"/>
                <a:cs typeface="Arial" pitchFamily="34" charset="0"/>
              </a:rPr>
              <a:t>, </a:t>
            </a:r>
            <a:r>
              <a:rPr lang="en-US" sz="1400" dirty="0">
                <a:solidFill>
                  <a:schemeClr val="bg1"/>
                </a:solidFill>
                <a:latin typeface="Arial" pitchFamily="34" charset="0"/>
                <a:cs typeface="Arial" pitchFamily="34" charset="0"/>
              </a:rPr>
              <a:t>X. Q. Xu</a:t>
            </a:r>
            <a:r>
              <a:rPr lang="en-US" sz="1400" baseline="30000" dirty="0">
                <a:solidFill>
                  <a:schemeClr val="bg1"/>
                </a:solidFill>
                <a:latin typeface="Arial" pitchFamily="34" charset="0"/>
                <a:cs typeface="Arial" pitchFamily="34" charset="0"/>
              </a:rPr>
              <a:t>2</a:t>
            </a:r>
            <a:r>
              <a:rPr lang="en-US" sz="1400" dirty="0">
                <a:solidFill>
                  <a:schemeClr val="bg1"/>
                </a:solidFill>
                <a:latin typeface="Arial" pitchFamily="34" charset="0"/>
                <a:cs typeface="Arial" pitchFamily="34" charset="0"/>
              </a:rPr>
              <a:t>, Z. X. Liu</a:t>
            </a:r>
            <a:r>
              <a:rPr lang="en-US" sz="1400" baseline="30000" dirty="0">
                <a:solidFill>
                  <a:schemeClr val="bg1"/>
                </a:solidFill>
                <a:latin typeface="Arial" pitchFamily="34" charset="0"/>
                <a:cs typeface="Arial" pitchFamily="34" charset="0"/>
              </a:rPr>
              <a:t>1</a:t>
            </a:r>
            <a:r>
              <a:rPr lang="en-US" sz="1400" dirty="0">
                <a:solidFill>
                  <a:schemeClr val="bg1"/>
                </a:solidFill>
                <a:latin typeface="Arial" pitchFamily="34" charset="0"/>
                <a:cs typeface="Arial" pitchFamily="34" charset="0"/>
              </a:rPr>
              <a:t>, S. C. Liu</a:t>
            </a:r>
            <a:r>
              <a:rPr lang="en-US" sz="1400" baseline="30000" dirty="0">
                <a:solidFill>
                  <a:schemeClr val="bg1"/>
                </a:solidFill>
                <a:latin typeface="Arial" pitchFamily="34" charset="0"/>
                <a:cs typeface="Arial" pitchFamily="34" charset="0"/>
              </a:rPr>
              <a:t>1</a:t>
            </a:r>
            <a:r>
              <a:rPr lang="en-US" sz="1400" dirty="0">
                <a:solidFill>
                  <a:schemeClr val="bg1"/>
                </a:solidFill>
                <a:latin typeface="Arial" pitchFamily="34" charset="0"/>
                <a:cs typeface="Arial" pitchFamily="34" charset="0"/>
              </a:rPr>
              <a:t>, B </a:t>
            </a:r>
            <a:r>
              <a:rPr lang="en-US" sz="1400" dirty="0" smtClean="0">
                <a:solidFill>
                  <a:schemeClr val="bg1"/>
                </a:solidFill>
                <a:latin typeface="Arial" pitchFamily="34" charset="0"/>
                <a:cs typeface="Arial" pitchFamily="34" charset="0"/>
              </a:rPr>
              <a:t>Gui</a:t>
            </a:r>
            <a:r>
              <a:rPr lang="en-US" sz="1400" baseline="30000" dirty="0" smtClean="0">
                <a:solidFill>
                  <a:schemeClr val="bg1"/>
                </a:solidFill>
                <a:latin typeface="Arial" pitchFamily="34" charset="0"/>
                <a:cs typeface="Arial" pitchFamily="34" charset="0"/>
              </a:rPr>
              <a:t>1,2</a:t>
            </a:r>
            <a:r>
              <a:rPr lang="en-US" sz="1400" dirty="0" smtClean="0">
                <a:solidFill>
                  <a:schemeClr val="bg1"/>
                </a:solidFill>
                <a:latin typeface="Arial" pitchFamily="34" charset="0"/>
                <a:cs typeface="Arial" pitchFamily="34" charset="0"/>
              </a:rPr>
              <a:t> </a:t>
            </a:r>
            <a:r>
              <a:rPr lang="en-US" sz="1400" dirty="0">
                <a:solidFill>
                  <a:schemeClr val="bg1"/>
                </a:solidFill>
                <a:latin typeface="Arial" pitchFamily="34" charset="0"/>
                <a:cs typeface="Arial" pitchFamily="34" charset="0"/>
              </a:rPr>
              <a:t>and J. G. </a:t>
            </a:r>
            <a:r>
              <a:rPr lang="en-US" sz="1400" dirty="0" smtClean="0">
                <a:solidFill>
                  <a:schemeClr val="bg1"/>
                </a:solidFill>
                <a:latin typeface="Arial" pitchFamily="34" charset="0"/>
                <a:cs typeface="Arial" pitchFamily="34" charset="0"/>
              </a:rPr>
              <a:t>Li</a:t>
            </a:r>
            <a:r>
              <a:rPr lang="en-US" sz="1400" baseline="30000" dirty="0" smtClean="0">
                <a:solidFill>
                  <a:schemeClr val="bg1"/>
                </a:solidFill>
                <a:latin typeface="Arial" pitchFamily="34" charset="0"/>
                <a:cs typeface="Arial" pitchFamily="34" charset="0"/>
              </a:rPr>
              <a:t>1</a:t>
            </a:r>
            <a:r>
              <a:rPr lang="en-US" sz="1400" dirty="0" smtClean="0">
                <a:solidFill>
                  <a:schemeClr val="bg1"/>
                </a:solidFill>
                <a:latin typeface="Arial" pitchFamily="34" charset="0"/>
                <a:cs typeface="Arial" pitchFamily="34" charset="0"/>
              </a:rPr>
              <a:t> [</a:t>
            </a:r>
            <a:r>
              <a:rPr lang="en-US" sz="1400" baseline="30000" dirty="0" smtClean="0">
                <a:solidFill>
                  <a:schemeClr val="bg1"/>
                </a:solidFill>
                <a:latin typeface="Arial" pitchFamily="34" charset="0"/>
                <a:cs typeface="Arial" pitchFamily="34" charset="0"/>
              </a:rPr>
              <a:t>1</a:t>
            </a:r>
            <a:r>
              <a:rPr lang="en-US" sz="1400" dirty="0" smtClean="0">
                <a:solidFill>
                  <a:schemeClr val="bg1"/>
                </a:solidFill>
                <a:latin typeface="Arial" pitchFamily="34" charset="0"/>
                <a:cs typeface="Arial" pitchFamily="34" charset="0"/>
              </a:rPr>
              <a:t>ASIPP (China),  </a:t>
            </a:r>
            <a:r>
              <a:rPr lang="en-US" sz="1400" baseline="30000" dirty="0" smtClean="0">
                <a:solidFill>
                  <a:schemeClr val="bg1"/>
                </a:solidFill>
                <a:latin typeface="Arial" pitchFamily="34" charset="0"/>
                <a:cs typeface="Arial" pitchFamily="34" charset="0"/>
              </a:rPr>
              <a:t>2</a:t>
            </a:r>
            <a:r>
              <a:rPr lang="en-US" sz="1400" dirty="0" smtClean="0">
                <a:solidFill>
                  <a:schemeClr val="bg1"/>
                </a:solidFill>
                <a:latin typeface="Arial" pitchFamily="34" charset="0"/>
                <a:cs typeface="Arial" pitchFamily="34" charset="0"/>
              </a:rPr>
              <a:t>LLNL (USA)]</a:t>
            </a:r>
            <a:br>
              <a:rPr lang="en-US" sz="1400" dirty="0" smtClean="0">
                <a:solidFill>
                  <a:schemeClr val="bg1"/>
                </a:solidFill>
                <a:latin typeface="Arial" pitchFamily="34" charset="0"/>
                <a:cs typeface="Arial" pitchFamily="34" charset="0"/>
              </a:rPr>
            </a:br>
            <a:r>
              <a:rPr lang="en-US" sz="1600" dirty="0" smtClean="0">
                <a:solidFill>
                  <a:schemeClr val="bg1"/>
                </a:solidFill>
                <a:latin typeface="Arial" pitchFamily="34" charset="0"/>
                <a:cs typeface="Arial" pitchFamily="34" charset="0"/>
              </a:rPr>
              <a:t/>
            </a:r>
            <a:br>
              <a:rPr lang="en-US" sz="1600" dirty="0" smtClean="0">
                <a:solidFill>
                  <a:schemeClr val="bg1"/>
                </a:solidFill>
                <a:latin typeface="Arial" pitchFamily="34" charset="0"/>
                <a:cs typeface="Arial" pitchFamily="34" charset="0"/>
              </a:rPr>
            </a:br>
            <a:r>
              <a:rPr lang="en-US" sz="1600" b="1" dirty="0" smtClean="0">
                <a:solidFill>
                  <a:schemeClr val="bg1"/>
                </a:solidFill>
                <a:latin typeface="Arial" pitchFamily="34" charset="0"/>
                <a:cs typeface="Arial" pitchFamily="34" charset="0"/>
              </a:rPr>
              <a:t>Theory </a:t>
            </a:r>
            <a:r>
              <a:rPr lang="en-US" sz="1600" b="1" dirty="0">
                <a:solidFill>
                  <a:schemeClr val="bg1"/>
                </a:solidFill>
                <a:latin typeface="Arial" pitchFamily="34" charset="0"/>
                <a:cs typeface="Arial" pitchFamily="34" charset="0"/>
              </a:rPr>
              <a:t>and Gyro-fluid Simulations of </a:t>
            </a:r>
            <a:r>
              <a:rPr lang="en-US" sz="1600" b="1" dirty="0" smtClean="0">
                <a:solidFill>
                  <a:schemeClr val="bg1"/>
                </a:solidFill>
                <a:latin typeface="Arial" pitchFamily="34" charset="0"/>
                <a:cs typeface="Arial" pitchFamily="34" charset="0"/>
              </a:rPr>
              <a:t>Edge-Localized-Modes                          </a:t>
            </a:r>
            <a:br>
              <a:rPr lang="en-US" sz="1600" b="1" dirty="0" smtClean="0">
                <a:solidFill>
                  <a:schemeClr val="bg1"/>
                </a:solidFill>
                <a:latin typeface="Arial" pitchFamily="34" charset="0"/>
                <a:cs typeface="Arial" pitchFamily="34" charset="0"/>
              </a:rPr>
            </a:br>
            <a:r>
              <a:rPr lang="en-US" sz="1400" dirty="0" smtClean="0">
                <a:solidFill>
                  <a:schemeClr val="bg1"/>
                </a:solidFill>
                <a:latin typeface="Arial" pitchFamily="34" charset="0"/>
                <a:cs typeface="Arial" pitchFamily="34" charset="0"/>
              </a:rPr>
              <a:t>X.Q.Xu</a:t>
            </a:r>
            <a:r>
              <a:rPr lang="en-US" sz="1400" baseline="30000" dirty="0" smtClean="0">
                <a:solidFill>
                  <a:schemeClr val="bg1"/>
                </a:solidFill>
                <a:latin typeface="Arial" pitchFamily="34" charset="0"/>
                <a:cs typeface="Arial" pitchFamily="34" charset="0"/>
              </a:rPr>
              <a:t>1</a:t>
            </a:r>
            <a:r>
              <a:rPr lang="en-US" sz="1400" dirty="0">
                <a:solidFill>
                  <a:schemeClr val="bg1"/>
                </a:solidFill>
                <a:latin typeface="Arial" pitchFamily="34" charset="0"/>
                <a:cs typeface="Arial" pitchFamily="34" charset="0"/>
              </a:rPr>
              <a:t>, P.W.Xi</a:t>
            </a:r>
            <a:r>
              <a:rPr lang="en-US" sz="1400" baseline="30000" dirty="0">
                <a:solidFill>
                  <a:schemeClr val="bg1"/>
                </a:solidFill>
                <a:latin typeface="Arial" pitchFamily="34" charset="0"/>
                <a:cs typeface="Arial" pitchFamily="34" charset="0"/>
              </a:rPr>
              <a:t>1,2</a:t>
            </a:r>
            <a:r>
              <a:rPr lang="en-US" sz="1400" dirty="0">
                <a:solidFill>
                  <a:schemeClr val="bg1"/>
                </a:solidFill>
                <a:latin typeface="Arial" pitchFamily="34" charset="0"/>
                <a:cs typeface="Arial" pitchFamily="34" charset="0"/>
              </a:rPr>
              <a:t>, A.Dimits</a:t>
            </a:r>
            <a:r>
              <a:rPr lang="en-US" sz="1400" baseline="30000" dirty="0">
                <a:solidFill>
                  <a:schemeClr val="bg1"/>
                </a:solidFill>
                <a:latin typeface="Arial" pitchFamily="34" charset="0"/>
                <a:cs typeface="Arial" pitchFamily="34" charset="0"/>
              </a:rPr>
              <a:t>1</a:t>
            </a:r>
            <a:r>
              <a:rPr lang="en-US" sz="1400" dirty="0">
                <a:solidFill>
                  <a:schemeClr val="bg1"/>
                </a:solidFill>
                <a:latin typeface="Arial" pitchFamily="34" charset="0"/>
                <a:cs typeface="Arial" pitchFamily="34" charset="0"/>
              </a:rPr>
              <a:t>, I.Joseph</a:t>
            </a:r>
            <a:r>
              <a:rPr lang="en-US" sz="1400" baseline="30000" dirty="0">
                <a:solidFill>
                  <a:schemeClr val="bg1"/>
                </a:solidFill>
                <a:latin typeface="Arial" pitchFamily="34" charset="0"/>
                <a:cs typeface="Arial" pitchFamily="34" charset="0"/>
              </a:rPr>
              <a:t>1</a:t>
            </a:r>
            <a:r>
              <a:rPr lang="en-US" sz="1400" dirty="0">
                <a:solidFill>
                  <a:schemeClr val="bg1"/>
                </a:solidFill>
                <a:latin typeface="Arial" pitchFamily="34" charset="0"/>
                <a:cs typeface="Arial" pitchFamily="34" charset="0"/>
              </a:rPr>
              <a:t>, M.V.Umansky</a:t>
            </a:r>
            <a:r>
              <a:rPr lang="en-US" sz="1400" baseline="30000" dirty="0">
                <a:solidFill>
                  <a:schemeClr val="bg1"/>
                </a:solidFill>
                <a:latin typeface="Arial" pitchFamily="34" charset="0"/>
                <a:cs typeface="Arial" pitchFamily="34" charset="0"/>
              </a:rPr>
              <a:t>1</a:t>
            </a:r>
            <a:r>
              <a:rPr lang="en-US" sz="1400" dirty="0">
                <a:solidFill>
                  <a:schemeClr val="bg1"/>
                </a:solidFill>
                <a:latin typeface="Arial" pitchFamily="34" charset="0"/>
                <a:cs typeface="Arial" pitchFamily="34" charset="0"/>
              </a:rPr>
              <a:t>, T.Y.Xia</a:t>
            </a:r>
            <a:r>
              <a:rPr lang="en-US" sz="1400" baseline="30000" dirty="0">
                <a:solidFill>
                  <a:schemeClr val="bg1"/>
                </a:solidFill>
                <a:latin typeface="Arial" pitchFamily="34" charset="0"/>
                <a:cs typeface="Arial" pitchFamily="34" charset="0"/>
              </a:rPr>
              <a:t>1,3</a:t>
            </a:r>
            <a:r>
              <a:rPr lang="en-US" sz="1400" dirty="0">
                <a:solidFill>
                  <a:schemeClr val="bg1"/>
                </a:solidFill>
                <a:latin typeface="Arial" pitchFamily="34" charset="0"/>
                <a:cs typeface="Arial" pitchFamily="34" charset="0"/>
              </a:rPr>
              <a:t>, B.Gui</a:t>
            </a:r>
            <a:r>
              <a:rPr lang="en-US" sz="1400" baseline="30000" dirty="0">
                <a:solidFill>
                  <a:schemeClr val="bg1"/>
                </a:solidFill>
                <a:latin typeface="Arial" pitchFamily="34" charset="0"/>
                <a:cs typeface="Arial" pitchFamily="34" charset="0"/>
              </a:rPr>
              <a:t>1,3</a:t>
            </a:r>
            <a:r>
              <a:rPr lang="en-US" sz="1400" dirty="0">
                <a:solidFill>
                  <a:schemeClr val="bg1"/>
                </a:solidFill>
                <a:latin typeface="Arial" pitchFamily="34" charset="0"/>
                <a:cs typeface="Arial" pitchFamily="34" charset="0"/>
              </a:rPr>
              <a:t>, S.S.Kim</a:t>
            </a:r>
            <a:r>
              <a:rPr lang="en-US" sz="1400" baseline="30000" dirty="0">
                <a:solidFill>
                  <a:schemeClr val="bg1"/>
                </a:solidFill>
                <a:latin typeface="Arial" pitchFamily="34" charset="0"/>
                <a:cs typeface="Arial" pitchFamily="34" charset="0"/>
              </a:rPr>
              <a:t>4</a:t>
            </a:r>
            <a:r>
              <a:rPr lang="en-US" sz="1400" dirty="0">
                <a:solidFill>
                  <a:schemeClr val="bg1"/>
                </a:solidFill>
                <a:latin typeface="Arial" pitchFamily="34" charset="0"/>
                <a:cs typeface="Arial" pitchFamily="34" charset="0"/>
              </a:rPr>
              <a:t>, G.Y.Park</a:t>
            </a:r>
            <a:r>
              <a:rPr lang="en-US" sz="1400" baseline="30000" dirty="0">
                <a:solidFill>
                  <a:schemeClr val="bg1"/>
                </a:solidFill>
                <a:latin typeface="Arial" pitchFamily="34" charset="0"/>
                <a:cs typeface="Arial" pitchFamily="34" charset="0"/>
              </a:rPr>
              <a:t>4</a:t>
            </a:r>
            <a:r>
              <a:rPr lang="en-US" sz="1400" dirty="0">
                <a:solidFill>
                  <a:schemeClr val="bg1"/>
                </a:solidFill>
                <a:latin typeface="Arial" pitchFamily="34" charset="0"/>
                <a:cs typeface="Arial" pitchFamily="34" charset="0"/>
              </a:rPr>
              <a:t>, T.Rhee</a:t>
            </a:r>
            <a:r>
              <a:rPr lang="en-US" sz="1400" baseline="30000" dirty="0">
                <a:solidFill>
                  <a:schemeClr val="bg1"/>
                </a:solidFill>
                <a:latin typeface="Arial" pitchFamily="34" charset="0"/>
                <a:cs typeface="Arial" pitchFamily="34" charset="0"/>
              </a:rPr>
              <a:t>4</a:t>
            </a:r>
            <a:r>
              <a:rPr lang="en-US" sz="1400" dirty="0">
                <a:solidFill>
                  <a:schemeClr val="bg1"/>
                </a:solidFill>
                <a:latin typeface="Arial" pitchFamily="34" charset="0"/>
                <a:cs typeface="Arial" pitchFamily="34" charset="0"/>
              </a:rPr>
              <a:t>, H.Jhang</a:t>
            </a:r>
            <a:r>
              <a:rPr lang="en-US" sz="1400" baseline="30000" dirty="0">
                <a:solidFill>
                  <a:schemeClr val="bg1"/>
                </a:solidFill>
                <a:latin typeface="Arial" pitchFamily="34" charset="0"/>
                <a:cs typeface="Arial" pitchFamily="34" charset="0"/>
              </a:rPr>
              <a:t>4</a:t>
            </a:r>
            <a:r>
              <a:rPr lang="en-US" sz="1400" dirty="0">
                <a:solidFill>
                  <a:schemeClr val="bg1"/>
                </a:solidFill>
                <a:latin typeface="Arial" pitchFamily="34" charset="0"/>
                <a:cs typeface="Arial" pitchFamily="34" charset="0"/>
              </a:rPr>
              <a:t>, P.H.Diamond</a:t>
            </a:r>
            <a:r>
              <a:rPr lang="en-US" sz="1400" baseline="30000" dirty="0">
                <a:solidFill>
                  <a:schemeClr val="bg1"/>
                </a:solidFill>
                <a:latin typeface="Arial" pitchFamily="34" charset="0"/>
                <a:cs typeface="Arial" pitchFamily="34" charset="0"/>
              </a:rPr>
              <a:t>4,5</a:t>
            </a:r>
            <a:r>
              <a:rPr lang="en-US" sz="1400" dirty="0">
                <a:solidFill>
                  <a:schemeClr val="bg1"/>
                </a:solidFill>
                <a:latin typeface="Arial" pitchFamily="34" charset="0"/>
                <a:cs typeface="Arial" pitchFamily="34" charset="0"/>
              </a:rPr>
              <a:t>, B.Dudson</a:t>
            </a:r>
            <a:r>
              <a:rPr lang="en-US" sz="1400" baseline="30000" dirty="0">
                <a:solidFill>
                  <a:schemeClr val="bg1"/>
                </a:solidFill>
                <a:latin typeface="Arial" pitchFamily="34" charset="0"/>
                <a:cs typeface="Arial" pitchFamily="34" charset="0"/>
              </a:rPr>
              <a:t>6</a:t>
            </a:r>
            <a:r>
              <a:rPr lang="en-US" sz="1400" dirty="0">
                <a:solidFill>
                  <a:schemeClr val="bg1"/>
                </a:solidFill>
                <a:latin typeface="Arial" pitchFamily="34" charset="0"/>
                <a:cs typeface="Arial" pitchFamily="34" charset="0"/>
              </a:rPr>
              <a:t>, P.B.Snyder</a:t>
            </a:r>
            <a:r>
              <a:rPr lang="en-US" sz="1400" baseline="30000" dirty="0">
                <a:solidFill>
                  <a:schemeClr val="bg1"/>
                </a:solidFill>
                <a:latin typeface="Arial" pitchFamily="34" charset="0"/>
                <a:cs typeface="Arial" pitchFamily="34" charset="0"/>
              </a:rPr>
              <a:t>7 </a:t>
            </a:r>
            <a:r>
              <a:rPr lang="en-US" sz="1400" dirty="0">
                <a:solidFill>
                  <a:schemeClr val="bg1"/>
                </a:solidFill>
                <a:latin typeface="Arial" pitchFamily="34" charset="0"/>
                <a:cs typeface="Arial" pitchFamily="34" charset="0"/>
              </a:rPr>
              <a:t>(</a:t>
            </a:r>
            <a:r>
              <a:rPr lang="en-US" sz="1400" baseline="30000" dirty="0" smtClean="0">
                <a:solidFill>
                  <a:schemeClr val="bg1"/>
                </a:solidFill>
                <a:latin typeface="Arial" pitchFamily="34" charset="0"/>
                <a:cs typeface="Arial" pitchFamily="34" charset="0"/>
              </a:rPr>
              <a:t>1</a:t>
            </a:r>
            <a:r>
              <a:rPr lang="en-US" sz="1400" dirty="0" smtClean="0">
                <a:solidFill>
                  <a:schemeClr val="bg1"/>
                </a:solidFill>
                <a:latin typeface="Arial" pitchFamily="34" charset="0"/>
                <a:cs typeface="Arial" pitchFamily="34" charset="0"/>
              </a:rPr>
              <a:t>LLNL,</a:t>
            </a:r>
            <a:r>
              <a:rPr lang="en-US" sz="1400" baseline="30000" dirty="0" smtClean="0">
                <a:solidFill>
                  <a:schemeClr val="bg1"/>
                </a:solidFill>
                <a:latin typeface="Arial" pitchFamily="34" charset="0"/>
                <a:cs typeface="Arial" pitchFamily="34" charset="0"/>
              </a:rPr>
              <a:t>2</a:t>
            </a:r>
            <a:r>
              <a:rPr lang="en-US" sz="1400" dirty="0" smtClean="0">
                <a:solidFill>
                  <a:schemeClr val="bg1"/>
                </a:solidFill>
                <a:latin typeface="Arial" pitchFamily="34" charset="0"/>
                <a:cs typeface="Arial" pitchFamily="34" charset="0"/>
              </a:rPr>
              <a:t>PKU,</a:t>
            </a:r>
            <a:r>
              <a:rPr lang="en-US" sz="1400" baseline="30000" dirty="0" smtClean="0">
                <a:solidFill>
                  <a:schemeClr val="bg1"/>
                </a:solidFill>
                <a:latin typeface="Arial" pitchFamily="34" charset="0"/>
                <a:cs typeface="Arial" pitchFamily="34" charset="0"/>
              </a:rPr>
              <a:t>3</a:t>
            </a:r>
            <a:r>
              <a:rPr lang="en-US" sz="1400" dirty="0" smtClean="0">
                <a:solidFill>
                  <a:schemeClr val="bg1"/>
                </a:solidFill>
                <a:latin typeface="Arial" pitchFamily="34" charset="0"/>
                <a:cs typeface="Arial" pitchFamily="34" charset="0"/>
              </a:rPr>
              <a:t>ASIPP,</a:t>
            </a:r>
            <a:r>
              <a:rPr lang="en-US" sz="1400" baseline="30000" dirty="0" smtClean="0">
                <a:solidFill>
                  <a:schemeClr val="bg1"/>
                </a:solidFill>
                <a:latin typeface="Arial" pitchFamily="34" charset="0"/>
                <a:cs typeface="Arial" pitchFamily="34" charset="0"/>
              </a:rPr>
              <a:t>4</a:t>
            </a:r>
            <a:r>
              <a:rPr lang="en-US" sz="1400" dirty="0" smtClean="0">
                <a:solidFill>
                  <a:schemeClr val="bg1"/>
                </a:solidFill>
                <a:latin typeface="Arial" pitchFamily="34" charset="0"/>
                <a:cs typeface="Arial" pitchFamily="34" charset="0"/>
              </a:rPr>
              <a:t>NFRI,</a:t>
            </a:r>
            <a:r>
              <a:rPr lang="en-US" sz="1400" baseline="30000" dirty="0" smtClean="0">
                <a:solidFill>
                  <a:schemeClr val="bg1"/>
                </a:solidFill>
                <a:latin typeface="Arial" pitchFamily="34" charset="0"/>
                <a:cs typeface="Arial" pitchFamily="34" charset="0"/>
              </a:rPr>
              <a:t>5</a:t>
            </a:r>
            <a:r>
              <a:rPr lang="en-US" sz="1400" dirty="0" smtClean="0">
                <a:solidFill>
                  <a:schemeClr val="bg1"/>
                </a:solidFill>
                <a:latin typeface="Arial" pitchFamily="34" charset="0"/>
                <a:cs typeface="Arial" pitchFamily="34" charset="0"/>
              </a:rPr>
              <a:t>UCSD,</a:t>
            </a:r>
            <a:r>
              <a:rPr lang="en-US" sz="1400" baseline="30000" dirty="0" smtClean="0">
                <a:solidFill>
                  <a:schemeClr val="bg1"/>
                </a:solidFill>
                <a:latin typeface="Arial" pitchFamily="34" charset="0"/>
                <a:cs typeface="Arial" pitchFamily="34" charset="0"/>
              </a:rPr>
              <a:t>6</a:t>
            </a:r>
            <a:r>
              <a:rPr lang="en-US" sz="1400" dirty="0" smtClean="0">
                <a:solidFill>
                  <a:schemeClr val="bg1"/>
                </a:solidFill>
                <a:latin typeface="Arial" pitchFamily="34" charset="0"/>
                <a:cs typeface="Arial" pitchFamily="34" charset="0"/>
              </a:rPr>
              <a:t>U.York,</a:t>
            </a:r>
            <a:r>
              <a:rPr lang="en-US" sz="1400" baseline="30000" dirty="0" smtClean="0">
                <a:solidFill>
                  <a:schemeClr val="bg1"/>
                </a:solidFill>
                <a:latin typeface="Arial" pitchFamily="34" charset="0"/>
                <a:cs typeface="Arial" pitchFamily="34" charset="0"/>
              </a:rPr>
              <a:t>7</a:t>
            </a:r>
            <a:r>
              <a:rPr lang="en-US" sz="1400" dirty="0" smtClean="0">
                <a:solidFill>
                  <a:schemeClr val="bg1"/>
                </a:solidFill>
                <a:latin typeface="Arial" pitchFamily="34" charset="0"/>
                <a:cs typeface="Arial" pitchFamily="34" charset="0"/>
              </a:rPr>
              <a:t>GA)</a:t>
            </a:r>
            <a:r>
              <a:rPr lang="en-US" sz="1400" dirty="0">
                <a:solidFill>
                  <a:schemeClr val="bg1"/>
                </a:solidFill>
                <a:latin typeface="Arial" pitchFamily="34" charset="0"/>
                <a:cs typeface="Arial" pitchFamily="34" charset="0"/>
              </a:rPr>
              <a:t/>
            </a:r>
            <a:br>
              <a:rPr lang="en-US" sz="1400" dirty="0">
                <a:solidFill>
                  <a:schemeClr val="bg1"/>
                </a:solidFill>
                <a:latin typeface="Arial" pitchFamily="34" charset="0"/>
                <a:cs typeface="Arial" pitchFamily="34" charset="0"/>
              </a:rPr>
            </a:br>
            <a:endParaRPr lang="en-US" sz="1400" dirty="0">
              <a:solidFill>
                <a:schemeClr val="bg1"/>
              </a:solidFill>
              <a:latin typeface="Arial" pitchFamily="34" charset="0"/>
              <a:cs typeface="Arial" pitchFamily="34" charset="0"/>
            </a:endParaRPr>
          </a:p>
        </p:txBody>
      </p:sp>
      <p:sp>
        <p:nvSpPr>
          <p:cNvPr id="6" name="TextBox 5"/>
          <p:cNvSpPr txBox="1"/>
          <p:nvPr/>
        </p:nvSpPr>
        <p:spPr>
          <a:xfrm>
            <a:off x="373701" y="1536857"/>
            <a:ext cx="8488536" cy="523220"/>
          </a:xfrm>
          <a:prstGeom prst="rect">
            <a:avLst/>
          </a:prstGeom>
          <a:noFill/>
        </p:spPr>
        <p:txBody>
          <a:bodyPr wrap="square" rtlCol="0">
            <a:spAutoFit/>
          </a:bodyPr>
          <a:lstStyle/>
          <a:p>
            <a:pPr latinLnBrk="0"/>
            <a:r>
              <a:rPr lang="en-US" sz="1400" b="1" dirty="0" smtClean="0">
                <a:solidFill>
                  <a:prstClr val="black"/>
                </a:solidFill>
                <a:latin typeface="Arial" pitchFamily="34" charset="0"/>
                <a:cs typeface="Arial" pitchFamily="34" charset="0"/>
              </a:rPr>
              <a:t>Gyro-fluid and multi-field two-fluid simulation models have been developed to simulate ELM crashes based on peeling-ballooning </a:t>
            </a:r>
            <a:r>
              <a:rPr lang="en-US" sz="1400" b="1" dirty="0">
                <a:solidFill>
                  <a:prstClr val="black"/>
                </a:solidFill>
                <a:latin typeface="Arial" pitchFamily="34" charset="0"/>
                <a:cs typeface="Arial" pitchFamily="34" charset="0"/>
              </a:rPr>
              <a:t>(P-B) model with non-ideal physics </a:t>
            </a:r>
            <a:r>
              <a:rPr lang="en-US" sz="1400" b="1" dirty="0" smtClean="0">
                <a:solidFill>
                  <a:prstClr val="black"/>
                </a:solidFill>
                <a:latin typeface="Arial" pitchFamily="34" charset="0"/>
                <a:cs typeface="Arial" pitchFamily="34" charset="0"/>
              </a:rPr>
              <a:t>effects. </a:t>
            </a:r>
            <a:endParaRPr lang="en-US" sz="1400" b="1" dirty="0">
              <a:solidFill>
                <a:prstClr val="black"/>
              </a:solidFill>
              <a:latin typeface="Arial" pitchFamily="34" charset="0"/>
              <a:cs typeface="Arial" pitchFamily="34" charset="0"/>
            </a:endParaRPr>
          </a:p>
        </p:txBody>
      </p:sp>
      <p:sp>
        <p:nvSpPr>
          <p:cNvPr id="3" name="Rectangle 2"/>
          <p:cNvSpPr/>
          <p:nvPr/>
        </p:nvSpPr>
        <p:spPr>
          <a:xfrm>
            <a:off x="301139" y="6324600"/>
            <a:ext cx="8763000" cy="523220"/>
          </a:xfrm>
          <a:prstGeom prst="rect">
            <a:avLst/>
          </a:prstGeom>
        </p:spPr>
        <p:txBody>
          <a:bodyPr wrap="square">
            <a:spAutoFit/>
          </a:bodyPr>
          <a:lstStyle/>
          <a:p>
            <a:pPr latinLnBrk="0"/>
            <a:r>
              <a:rPr lang="en-US" sz="1400" dirty="0">
                <a:solidFill>
                  <a:prstClr val="black"/>
                </a:solidFill>
                <a:latin typeface="Arial" pitchFamily="34" charset="0"/>
                <a:cs typeface="Arial" pitchFamily="34" charset="0"/>
              </a:rPr>
              <a:t> </a:t>
            </a:r>
            <a:r>
              <a:rPr lang="en-US" sz="1400" dirty="0" smtClean="0">
                <a:solidFill>
                  <a:prstClr val="black"/>
                </a:solidFill>
                <a:latin typeface="Arial" pitchFamily="34" charset="0"/>
                <a:cs typeface="Arial" pitchFamily="34" charset="0"/>
              </a:rPr>
              <a:t>The </a:t>
            </a:r>
            <a:r>
              <a:rPr lang="en-US" sz="1400" dirty="0">
                <a:solidFill>
                  <a:prstClr val="black"/>
                </a:solidFill>
                <a:latin typeface="Arial" pitchFamily="34" charset="0"/>
                <a:cs typeface="Arial" pitchFamily="34" charset="0"/>
              </a:rPr>
              <a:t>gyro-fluid </a:t>
            </a:r>
            <a:r>
              <a:rPr lang="en-US" sz="1400" dirty="0" smtClean="0">
                <a:solidFill>
                  <a:prstClr val="black"/>
                </a:solidFill>
                <a:latin typeface="Arial" pitchFamily="34" charset="0"/>
                <a:cs typeface="Arial" pitchFamily="34" charset="0"/>
              </a:rPr>
              <a:t>and multi-field </a:t>
            </a:r>
            <a:r>
              <a:rPr lang="en-US" sz="1400" dirty="0">
                <a:solidFill>
                  <a:prstClr val="black"/>
                </a:solidFill>
                <a:latin typeface="Arial" pitchFamily="34" charset="0"/>
                <a:cs typeface="Arial" pitchFamily="34" charset="0"/>
              </a:rPr>
              <a:t>two-fluid </a:t>
            </a:r>
            <a:r>
              <a:rPr lang="en-US" sz="1400" dirty="0" smtClean="0">
                <a:solidFill>
                  <a:prstClr val="black"/>
                </a:solidFill>
                <a:latin typeface="Arial" pitchFamily="34" charset="0"/>
                <a:cs typeface="Arial" pitchFamily="34" charset="0"/>
              </a:rPr>
              <a:t>simulations </a:t>
            </a:r>
            <a:r>
              <a:rPr lang="en-US" sz="1400" dirty="0">
                <a:solidFill>
                  <a:prstClr val="black"/>
                </a:solidFill>
                <a:latin typeface="Arial" pitchFamily="34" charset="0"/>
                <a:cs typeface="Arial" pitchFamily="34" charset="0"/>
              </a:rPr>
              <a:t>on ELM and validation of BOUT++ ELM simulations on DIII-D, EAST and KSTAR are reported </a:t>
            </a:r>
            <a:r>
              <a:rPr lang="en-US" sz="1400" dirty="0" smtClean="0">
                <a:solidFill>
                  <a:prstClr val="black"/>
                </a:solidFill>
                <a:latin typeface="Arial" pitchFamily="34" charset="0"/>
                <a:cs typeface="Arial" pitchFamily="34" charset="0"/>
              </a:rPr>
              <a:t>(EX/11-3</a:t>
            </a:r>
            <a:r>
              <a:rPr lang="en-US" sz="1400" dirty="0">
                <a:solidFill>
                  <a:prstClr val="black"/>
                </a:solidFill>
                <a:latin typeface="Arial" pitchFamily="34" charset="0"/>
                <a:cs typeface="Arial" pitchFamily="34" charset="0"/>
              </a:rPr>
              <a:t>,</a:t>
            </a:r>
            <a:r>
              <a:rPr lang="en-US" sz="1400" dirty="0" smtClean="0">
                <a:solidFill>
                  <a:prstClr val="black"/>
                </a:solidFill>
                <a:latin typeface="Arial" pitchFamily="34" charset="0"/>
                <a:cs typeface="Arial" pitchFamily="34" charset="0"/>
              </a:rPr>
              <a:t> EX/P7-11 &amp; TH/5-2ab)</a:t>
            </a:r>
            <a:endParaRPr lang="en-US" sz="1400" dirty="0">
              <a:solidFill>
                <a:prstClr val="black"/>
              </a:solidFill>
              <a:latin typeface="Arial" pitchFamily="34" charset="0"/>
              <a:cs typeface="Arial" pitchFamily="34" charset="0"/>
            </a:endParaRPr>
          </a:p>
        </p:txBody>
      </p:sp>
      <p:sp>
        <p:nvSpPr>
          <p:cNvPr id="17" name="Rectangle 16"/>
          <p:cNvSpPr/>
          <p:nvPr/>
        </p:nvSpPr>
        <p:spPr>
          <a:xfrm>
            <a:off x="8229601" y="76200"/>
            <a:ext cx="834538" cy="276999"/>
          </a:xfrm>
          <a:prstGeom prst="rect">
            <a:avLst/>
          </a:prstGeom>
        </p:spPr>
        <p:txBody>
          <a:bodyPr wrap="square">
            <a:spAutoFit/>
          </a:bodyPr>
          <a:lstStyle/>
          <a:p>
            <a:pPr algn="r" latinLnBrk="0"/>
            <a:r>
              <a:rPr lang="en-US" sz="1200" b="1" dirty="0" smtClean="0">
                <a:solidFill>
                  <a:prstClr val="white"/>
                </a:solidFill>
              </a:rPr>
              <a:t>TH/5-2Ra</a:t>
            </a:r>
            <a:endParaRPr lang="en-US" sz="1200" b="1" dirty="0">
              <a:solidFill>
                <a:prstClr val="white"/>
              </a:solidFill>
            </a:endParaRPr>
          </a:p>
        </p:txBody>
      </p:sp>
      <p:sp>
        <p:nvSpPr>
          <p:cNvPr id="21" name="Rectangle 20"/>
          <p:cNvSpPr/>
          <p:nvPr/>
        </p:nvSpPr>
        <p:spPr>
          <a:xfrm>
            <a:off x="8229601" y="762000"/>
            <a:ext cx="834538" cy="276999"/>
          </a:xfrm>
          <a:prstGeom prst="rect">
            <a:avLst/>
          </a:prstGeom>
        </p:spPr>
        <p:txBody>
          <a:bodyPr wrap="square">
            <a:spAutoFit/>
          </a:bodyPr>
          <a:lstStyle/>
          <a:p>
            <a:pPr algn="r" latinLnBrk="0"/>
            <a:r>
              <a:rPr lang="en-US" sz="1200" b="1" dirty="0" smtClean="0">
                <a:solidFill>
                  <a:prstClr val="white"/>
                </a:solidFill>
              </a:rPr>
              <a:t>TH/5-2Rb</a:t>
            </a:r>
            <a:endParaRPr lang="en-US" sz="1200" b="1" dirty="0">
              <a:solidFill>
                <a:prstClr val="white"/>
              </a:solidFill>
            </a:endParaRPr>
          </a:p>
        </p:txBody>
      </p:sp>
      <p:sp>
        <p:nvSpPr>
          <p:cNvPr id="4" name="Rectangle 3"/>
          <p:cNvSpPr/>
          <p:nvPr/>
        </p:nvSpPr>
        <p:spPr>
          <a:xfrm>
            <a:off x="640378" y="2209800"/>
            <a:ext cx="4042261" cy="1384995"/>
          </a:xfrm>
          <a:prstGeom prst="rect">
            <a:avLst/>
          </a:prstGeom>
        </p:spPr>
        <p:txBody>
          <a:bodyPr wrap="square">
            <a:spAutoFit/>
          </a:bodyPr>
          <a:lstStyle/>
          <a:p>
            <a:pPr marL="342900" indent="-342900" latinLnBrk="0">
              <a:buFontTx/>
              <a:buAutoNum type="arabicParenBoth"/>
            </a:pPr>
            <a:r>
              <a:rPr lang="en-US" sz="1400" dirty="0" smtClean="0">
                <a:solidFill>
                  <a:prstClr val="black"/>
                </a:solidFill>
                <a:latin typeface="Arial" pitchFamily="34" charset="0"/>
                <a:cs typeface="Arial" pitchFamily="34" charset="0"/>
              </a:rPr>
              <a:t>Due </a:t>
            </a:r>
            <a:r>
              <a:rPr lang="en-US" sz="1400" dirty="0">
                <a:solidFill>
                  <a:prstClr val="black"/>
                </a:solidFill>
                <a:latin typeface="Arial" pitchFamily="34" charset="0"/>
                <a:cs typeface="Arial" pitchFamily="34" charset="0"/>
              </a:rPr>
              <a:t>to the additional FLR-corrected </a:t>
            </a:r>
            <a:r>
              <a:rPr lang="en-US" sz="1400" dirty="0" smtClean="0">
                <a:solidFill>
                  <a:prstClr val="black"/>
                </a:solidFill>
                <a:latin typeface="Arial" pitchFamily="34" charset="0"/>
                <a:cs typeface="Arial" pitchFamily="34" charset="0"/>
              </a:rPr>
              <a:t>nonlinear ExB </a:t>
            </a:r>
            <a:r>
              <a:rPr lang="en-US" sz="1400" dirty="0">
                <a:solidFill>
                  <a:prstClr val="black"/>
                </a:solidFill>
                <a:latin typeface="Arial" pitchFamily="34" charset="0"/>
                <a:cs typeface="Arial" pitchFamily="34" charset="0"/>
              </a:rPr>
              <a:t>convection of the ion gyro-center density, the gyro-fluid model further limits the radial spreading of </a:t>
            </a:r>
            <a:r>
              <a:rPr lang="en-US" sz="1400" dirty="0" smtClean="0">
                <a:solidFill>
                  <a:prstClr val="black"/>
                </a:solidFill>
                <a:latin typeface="Arial" pitchFamily="34" charset="0"/>
                <a:cs typeface="Arial" pitchFamily="34" charset="0"/>
              </a:rPr>
              <a:t>ELMs.</a:t>
            </a:r>
          </a:p>
          <a:p>
            <a:pPr marL="342900" indent="-342900" latinLnBrk="0">
              <a:buFontTx/>
              <a:buAutoNum type="arabicParenBoth"/>
            </a:pPr>
            <a:r>
              <a:rPr lang="en-US" sz="1400" dirty="0" smtClean="0">
                <a:solidFill>
                  <a:prstClr val="black"/>
                </a:solidFill>
                <a:latin typeface="Arial" pitchFamily="34" charset="0"/>
                <a:cs typeface="Arial" pitchFamily="34" charset="0"/>
              </a:rPr>
              <a:t>The </a:t>
            </a:r>
            <a:r>
              <a:rPr lang="en-US" sz="1400" dirty="0">
                <a:solidFill>
                  <a:prstClr val="black"/>
                </a:solidFill>
                <a:latin typeface="Arial" pitchFamily="34" charset="0"/>
                <a:cs typeface="Arial" pitchFamily="34" charset="0"/>
              </a:rPr>
              <a:t>ELM size is found to be insensitive to </a:t>
            </a:r>
            <a:r>
              <a:rPr lang="en-US" sz="1400" dirty="0" smtClean="0">
                <a:solidFill>
                  <a:prstClr val="black"/>
                </a:solidFill>
                <a:latin typeface="Arial" pitchFamily="34" charset="0"/>
                <a:cs typeface="Arial" pitchFamily="34" charset="0"/>
              </a:rPr>
              <a:t>the hyper-resistivity </a:t>
            </a:r>
            <a:r>
              <a:rPr lang="en-US" sz="1400" dirty="0">
                <a:solidFill>
                  <a:prstClr val="black"/>
                </a:solidFill>
                <a:latin typeface="Arial" pitchFamily="34" charset="0"/>
                <a:cs typeface="Arial" pitchFamily="34" charset="0"/>
              </a:rPr>
              <a:t>for large ELMs.</a:t>
            </a:r>
            <a:r>
              <a:rPr lang="en-US" sz="1400" dirty="0" smtClean="0">
                <a:solidFill>
                  <a:prstClr val="black"/>
                </a:solidFill>
                <a:latin typeface="Arial" pitchFamily="34" charset="0"/>
                <a:cs typeface="Arial" pitchFamily="34" charset="0"/>
              </a:rPr>
              <a:t> </a:t>
            </a:r>
          </a:p>
        </p:txBody>
      </p:sp>
      <p:grpSp>
        <p:nvGrpSpPr>
          <p:cNvPr id="15" name="Group 14"/>
          <p:cNvGrpSpPr/>
          <p:nvPr/>
        </p:nvGrpSpPr>
        <p:grpSpPr>
          <a:xfrm>
            <a:off x="4647239" y="2229753"/>
            <a:ext cx="3829610" cy="2890868"/>
            <a:chOff x="51800" y="3334196"/>
            <a:chExt cx="3829610" cy="2890868"/>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00" y="3334196"/>
              <a:ext cx="3829610" cy="27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140647" y="5917287"/>
              <a:ext cx="2111553" cy="307777"/>
            </a:xfrm>
            <a:prstGeom prst="rect">
              <a:avLst/>
            </a:prstGeom>
            <a:solidFill>
              <a:schemeClr val="bg1"/>
            </a:solidFill>
          </p:spPr>
          <p:txBody>
            <a:bodyPr wrap="square" rtlCol="0">
              <a:spAutoFit/>
            </a:bodyPr>
            <a:lstStyle/>
            <a:p>
              <a:pPr latinLnBrk="0"/>
              <a:r>
                <a:rPr lang="en-US" sz="1400" dirty="0" smtClean="0">
                  <a:solidFill>
                    <a:prstClr val="black"/>
                  </a:solidFill>
                  <a:latin typeface="Arial" pitchFamily="34" charset="0"/>
                  <a:cs typeface="Arial" pitchFamily="34" charset="0"/>
                </a:rPr>
                <a:t>Ion temperature T</a:t>
              </a:r>
              <a:r>
                <a:rPr lang="en-US" sz="1400" baseline="-25000" dirty="0" smtClean="0">
                  <a:solidFill>
                    <a:prstClr val="black"/>
                  </a:solidFill>
                  <a:latin typeface="Arial" pitchFamily="34" charset="0"/>
                  <a:cs typeface="Arial" pitchFamily="34" charset="0"/>
                </a:rPr>
                <a:t>i</a:t>
              </a:r>
              <a:r>
                <a:rPr lang="en-US" sz="1400" dirty="0" smtClean="0">
                  <a:solidFill>
                    <a:prstClr val="black"/>
                  </a:solidFill>
                  <a:latin typeface="Arial" pitchFamily="34" charset="0"/>
                  <a:cs typeface="Arial" pitchFamily="34" charset="0"/>
                </a:rPr>
                <a:t>(keV)</a:t>
              </a:r>
              <a:endParaRPr lang="en-US" sz="1400" dirty="0">
                <a:solidFill>
                  <a:prstClr val="black"/>
                </a:solidFill>
                <a:latin typeface="Arial" pitchFamily="34" charset="0"/>
                <a:cs typeface="Arial" pitchFamily="34" charset="0"/>
              </a:endParaRPr>
            </a:p>
          </p:txBody>
        </p:sp>
      </p:grpSp>
      <p:sp>
        <p:nvSpPr>
          <p:cNvPr id="5" name="Rectangle 4"/>
          <p:cNvSpPr/>
          <p:nvPr/>
        </p:nvSpPr>
        <p:spPr>
          <a:xfrm>
            <a:off x="4102093" y="5249613"/>
            <a:ext cx="4765460" cy="954107"/>
          </a:xfrm>
          <a:prstGeom prst="rect">
            <a:avLst/>
          </a:prstGeom>
        </p:spPr>
        <p:txBody>
          <a:bodyPr wrap="square">
            <a:spAutoFit/>
          </a:bodyPr>
          <a:lstStyle/>
          <a:p>
            <a:pPr latinLnBrk="0"/>
            <a:r>
              <a:rPr lang="en-US" sz="1400" dirty="0" smtClean="0">
                <a:solidFill>
                  <a:prstClr val="black"/>
                </a:solidFill>
              </a:rPr>
              <a:t>(3) Retaining </a:t>
            </a:r>
            <a:r>
              <a:rPr lang="en-US" sz="1400" dirty="0">
                <a:solidFill>
                  <a:prstClr val="black"/>
                </a:solidFill>
              </a:rPr>
              <a:t>complete first order FLR corrections as resulting from the incomplete </a:t>
            </a:r>
            <a:r>
              <a:rPr lang="en-US" sz="1400" dirty="0" smtClean="0">
                <a:solidFill>
                  <a:prstClr val="black"/>
                </a:solidFill>
              </a:rPr>
              <a:t>“gyro-viscous </a:t>
            </a:r>
            <a:r>
              <a:rPr lang="en-US" sz="1400" dirty="0">
                <a:solidFill>
                  <a:prstClr val="black"/>
                </a:solidFill>
              </a:rPr>
              <a:t>cancellation” in </a:t>
            </a:r>
            <a:r>
              <a:rPr lang="en-US" sz="1400" dirty="0" smtClean="0">
                <a:solidFill>
                  <a:prstClr val="black"/>
                </a:solidFill>
              </a:rPr>
              <a:t>two-fluid </a:t>
            </a:r>
            <a:r>
              <a:rPr lang="en-US" sz="1400" dirty="0">
                <a:solidFill>
                  <a:prstClr val="black"/>
                </a:solidFill>
              </a:rPr>
              <a:t>model is necessary to obtain good agreement with </a:t>
            </a:r>
            <a:r>
              <a:rPr lang="en-US" sz="1400" dirty="0" smtClean="0">
                <a:solidFill>
                  <a:prstClr val="black"/>
                </a:solidFill>
              </a:rPr>
              <a:t>gyro-fluid </a:t>
            </a:r>
            <a:r>
              <a:rPr lang="en-US" sz="1400" dirty="0">
                <a:solidFill>
                  <a:prstClr val="black"/>
                </a:solidFill>
              </a:rPr>
              <a:t>results for high ion temperature cases  </a:t>
            </a:r>
            <a:r>
              <a:rPr lang="en-US" sz="1400" dirty="0" smtClean="0">
                <a:solidFill>
                  <a:prstClr val="black"/>
                </a:solidFill>
              </a:rPr>
              <a:t>in pedestal plasmas.</a:t>
            </a:r>
            <a:endParaRPr lang="en-US" sz="1400" dirty="0">
              <a:solidFill>
                <a:prstClr val="black"/>
              </a:solidFill>
            </a:endParaRPr>
          </a:p>
        </p:txBody>
      </p:sp>
      <p:sp>
        <p:nvSpPr>
          <p:cNvPr id="14" name="Rectangle 13"/>
          <p:cNvSpPr/>
          <p:nvPr/>
        </p:nvSpPr>
        <p:spPr>
          <a:xfrm>
            <a:off x="669603" y="3638362"/>
            <a:ext cx="2864822" cy="369332"/>
          </a:xfrm>
          <a:prstGeom prst="rect">
            <a:avLst/>
          </a:prstGeom>
        </p:spPr>
        <p:txBody>
          <a:bodyPr wrap="square">
            <a:spAutoFit/>
          </a:bodyPr>
          <a:lstStyle/>
          <a:p>
            <a:pPr algn="ctr" latinLnBrk="0"/>
            <a:r>
              <a:rPr lang="en-US" sz="900" b="1" dirty="0">
                <a:solidFill>
                  <a:prstClr val="black"/>
                </a:solidFill>
                <a:latin typeface="Arial" pitchFamily="34" charset="0"/>
                <a:cs typeface="Arial" pitchFamily="34" charset="0"/>
              </a:rPr>
              <a:t>BOUT++ simulations show that the stripes from visible camera</a:t>
            </a:r>
            <a:r>
              <a:rPr lang="en-US" altLang="zh-CN" sz="900" b="1" dirty="0">
                <a:solidFill>
                  <a:prstClr val="black"/>
                </a:solidFill>
              </a:rPr>
              <a:t> match </a:t>
            </a:r>
            <a:r>
              <a:rPr lang="en-US" sz="900" b="1" dirty="0">
                <a:solidFill>
                  <a:prstClr val="black"/>
                </a:solidFill>
                <a:latin typeface="Arial" pitchFamily="34" charset="0"/>
                <a:cs typeface="Arial" pitchFamily="34" charset="0"/>
              </a:rPr>
              <a:t>ELM filamentary </a:t>
            </a:r>
            <a:r>
              <a:rPr lang="en-US" sz="900" b="1" dirty="0" smtClean="0">
                <a:solidFill>
                  <a:prstClr val="black"/>
                </a:solidFill>
                <a:latin typeface="Arial" pitchFamily="34" charset="0"/>
                <a:cs typeface="Arial" pitchFamily="34" charset="0"/>
              </a:rPr>
              <a:t>structures</a:t>
            </a:r>
          </a:p>
        </p:txBody>
      </p:sp>
      <p:pic>
        <p:nvPicPr>
          <p:cNvPr id="20" name="图片 1" descr="41019_3034ms_final_part.png"/>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49656" t="46942" r="35760" b="35022"/>
          <a:stretch/>
        </p:blipFill>
        <p:spPr>
          <a:xfrm>
            <a:off x="2287789" y="4008009"/>
            <a:ext cx="1338854" cy="1183423"/>
          </a:xfrm>
          <a:prstGeom prst="rect">
            <a:avLst/>
          </a:prstGeom>
        </p:spPr>
      </p:pic>
      <p:pic>
        <p:nvPicPr>
          <p:cNvPr id="29" name="图片 2" descr="41019_3034ms_final.png"/>
          <p:cNvPicPr>
            <a:picLocks noChangeAspect="1"/>
          </p:cNvPicPr>
          <p:nvPr/>
        </p:nvPicPr>
        <p:blipFill rotWithShape="1">
          <a:blip r:embed="rId5" cstate="print">
            <a:extLst>
              <a:ext uri="{28A0092B-C50C-407E-A947-70E740481C1C}">
                <a14:useLocalDpi xmlns:a14="http://schemas.microsoft.com/office/drawing/2010/main" val="0"/>
              </a:ext>
            </a:extLst>
          </a:blip>
          <a:srcRect l="32119" t="6706" r="28642" b="10510"/>
          <a:stretch/>
        </p:blipFill>
        <p:spPr>
          <a:xfrm>
            <a:off x="669603" y="4046209"/>
            <a:ext cx="1510992" cy="2278391"/>
          </a:xfrm>
          <a:prstGeom prst="rect">
            <a:avLst/>
          </a:prstGeom>
        </p:spPr>
      </p:pic>
      <p:sp>
        <p:nvSpPr>
          <p:cNvPr id="30" name="TextBox 29"/>
          <p:cNvSpPr txBox="1"/>
          <p:nvPr/>
        </p:nvSpPr>
        <p:spPr>
          <a:xfrm>
            <a:off x="2258221" y="5565675"/>
            <a:ext cx="1368422" cy="600164"/>
          </a:xfrm>
          <a:prstGeom prst="rect">
            <a:avLst/>
          </a:prstGeom>
          <a:noFill/>
          <a:ln w="25400">
            <a:solidFill>
              <a:srgbClr val="FF0000"/>
            </a:solidFill>
          </a:ln>
        </p:spPr>
        <p:txBody>
          <a:bodyPr wrap="square" rtlCol="0">
            <a:spAutoFit/>
          </a:bodyPr>
          <a:lstStyle/>
          <a:p>
            <a:pPr marL="285750" indent="-285750" latinLnBrk="0">
              <a:buFont typeface="Wingdings" pitchFamily="2" charset="2"/>
              <a:buChar char="Ø"/>
            </a:pPr>
            <a:r>
              <a:rPr lang="en-US" sz="1100" b="1" dirty="0" smtClean="0">
                <a:solidFill>
                  <a:prstClr val="black"/>
                </a:solidFill>
              </a:rPr>
              <a:t>Pitch match!</a:t>
            </a:r>
          </a:p>
          <a:p>
            <a:pPr marL="285750" indent="-285750" latinLnBrk="0">
              <a:buFont typeface="Wingdings" pitchFamily="2" charset="2"/>
              <a:buChar char="Ø"/>
            </a:pPr>
            <a:r>
              <a:rPr lang="en-US" sz="1100" b="1" dirty="0" smtClean="0">
                <a:solidFill>
                  <a:prstClr val="black"/>
                </a:solidFill>
              </a:rPr>
              <a:t>Mode number match! </a:t>
            </a:r>
            <a:endParaRPr lang="en-US" sz="1100" b="1" dirty="0">
              <a:solidFill>
                <a:prstClr val="black"/>
              </a:solidFill>
            </a:endParaRPr>
          </a:p>
        </p:txBody>
      </p:sp>
      <p:sp>
        <p:nvSpPr>
          <p:cNvPr id="31" name="Rounded Rectangle 30"/>
          <p:cNvSpPr/>
          <p:nvPr/>
        </p:nvSpPr>
        <p:spPr>
          <a:xfrm>
            <a:off x="1429613" y="5164048"/>
            <a:ext cx="413392" cy="436957"/>
          </a:xfrm>
          <a:prstGeom prst="round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en-US" sz="1000">
              <a:solidFill>
                <a:prstClr val="white"/>
              </a:solidFill>
            </a:endParaRPr>
          </a:p>
        </p:txBody>
      </p:sp>
      <p:cxnSp>
        <p:nvCxnSpPr>
          <p:cNvPr id="32" name="Straight Connector 31"/>
          <p:cNvCxnSpPr/>
          <p:nvPr/>
        </p:nvCxnSpPr>
        <p:spPr>
          <a:xfrm flipV="1">
            <a:off x="1843005" y="4114615"/>
            <a:ext cx="415216" cy="1053638"/>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843005" y="5098070"/>
            <a:ext cx="533789" cy="490044"/>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6993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138" y="1351309"/>
            <a:ext cx="8229600" cy="4886003"/>
          </a:xfrm>
        </p:spPr>
        <p:txBody>
          <a:bodyPr/>
          <a:lstStyle/>
          <a:p>
            <a:r>
              <a:rPr lang="en-US" altLang="ko-KR" dirty="0" smtClean="0"/>
              <a:t>Validations of </a:t>
            </a:r>
            <a:r>
              <a:rPr lang="en-US" altLang="ko-KR" dirty="0" err="1" smtClean="0"/>
              <a:t>Gyrokinetic</a:t>
            </a:r>
            <a:r>
              <a:rPr lang="en-US" altLang="ko-KR" dirty="0" smtClean="0"/>
              <a:t> Simulations</a:t>
            </a:r>
          </a:p>
          <a:p>
            <a:endParaRPr lang="en-US" altLang="ko-KR" dirty="0" smtClean="0"/>
          </a:p>
          <a:p>
            <a:r>
              <a:rPr lang="en-US" altLang="ko-KR" dirty="0" smtClean="0"/>
              <a:t>Nonlocal Transport from Flux-driven </a:t>
            </a:r>
            <a:r>
              <a:rPr lang="en-US" altLang="ko-KR" dirty="0" err="1" smtClean="0"/>
              <a:t>Gyrokinetic</a:t>
            </a:r>
            <a:r>
              <a:rPr lang="en-US" altLang="ko-KR" dirty="0" smtClean="0"/>
              <a:t> Simulations</a:t>
            </a:r>
          </a:p>
          <a:p>
            <a:endParaRPr lang="en-US" altLang="ko-KR" dirty="0" smtClean="0"/>
          </a:p>
          <a:p>
            <a:r>
              <a:rPr lang="en-US" altLang="ko-KR" dirty="0" smtClean="0"/>
              <a:t>Intrinsic Rotation / Momentum Transport / L-H Transition</a:t>
            </a:r>
          </a:p>
          <a:p>
            <a:endParaRPr lang="en-US" altLang="ko-KR" dirty="0" smtClean="0"/>
          </a:p>
          <a:p>
            <a:r>
              <a:rPr lang="en-US" altLang="ko-KR" dirty="0" smtClean="0"/>
              <a:t>Pedestal Stability / ELM Simulations</a:t>
            </a:r>
          </a:p>
          <a:p>
            <a:endParaRPr lang="en-US" altLang="ko-KR" dirty="0" smtClean="0"/>
          </a:p>
          <a:p>
            <a:r>
              <a:rPr lang="en-US" altLang="ko-KR" sz="2400" b="1" dirty="0" smtClean="0">
                <a:solidFill>
                  <a:srgbClr val="0033CC"/>
                </a:solidFill>
              </a:rPr>
              <a:t>Suppression / Mitigation of ELMs</a:t>
            </a:r>
          </a:p>
          <a:p>
            <a:endParaRPr lang="en-US" altLang="ko-KR" dirty="0" smtClean="0"/>
          </a:p>
          <a:p>
            <a:r>
              <a:rPr lang="en-US" altLang="ko-KR" dirty="0" smtClean="0"/>
              <a:t>Boundary Physics</a:t>
            </a:r>
          </a:p>
          <a:p>
            <a:endParaRPr lang="en-US" altLang="ko-KR" dirty="0" smtClean="0"/>
          </a:p>
          <a:p>
            <a:r>
              <a:rPr lang="en-US" altLang="ko-KR" dirty="0" smtClean="0"/>
              <a:t>Self-Organization in Boundary Physics, MHD, and W-P Physics.</a:t>
            </a:r>
          </a:p>
        </p:txBody>
      </p:sp>
      <p:pic>
        <p:nvPicPr>
          <p:cNvPr id="6" name="그림 8" descr="snu_logo.jpg"/>
          <p:cNvPicPr>
            <a:picLocks noChangeAspect="1"/>
          </p:cNvPicPr>
          <p:nvPr/>
        </p:nvPicPr>
        <p:blipFill>
          <a:blip r:embed="rId2" cstate="print"/>
          <a:stretch>
            <a:fillRect/>
          </a:stretch>
        </p:blipFill>
        <p:spPr>
          <a:xfrm>
            <a:off x="6242113" y="6184900"/>
            <a:ext cx="2806574" cy="434566"/>
          </a:xfrm>
          <a:prstGeom prst="rect">
            <a:avLst/>
          </a:prstGeom>
        </p:spPr>
      </p:pic>
      <p:sp>
        <p:nvSpPr>
          <p:cNvPr id="7" name="Title 1"/>
          <p:cNvSpPr>
            <a:spLocks noGrp="1"/>
          </p:cNvSpPr>
          <p:nvPr>
            <p:ph type="title"/>
          </p:nvPr>
        </p:nvSpPr>
        <p:spPr>
          <a:xfrm>
            <a:off x="467544" y="260648"/>
            <a:ext cx="8229600" cy="648072"/>
          </a:xfrm>
        </p:spPr>
        <p:txBody>
          <a:bodyPr/>
          <a:lstStyle/>
          <a:p>
            <a:r>
              <a:rPr lang="en-US" altLang="ko-KR" sz="3600" dirty="0" smtClean="0"/>
              <a:t>Outline</a:t>
            </a:r>
            <a:endParaRPr lang="ko-KR" altLang="en-US" sz="3600" dirty="0"/>
          </a:p>
        </p:txBody>
      </p:sp>
      <p:sp>
        <p:nvSpPr>
          <p:cNvPr id="9" name="TextBox 8"/>
          <p:cNvSpPr txBox="1"/>
          <p:nvPr/>
        </p:nvSpPr>
        <p:spPr>
          <a:xfrm>
            <a:off x="7524328" y="0"/>
            <a:ext cx="1625017" cy="338554"/>
          </a:xfrm>
          <a:prstGeom prst="rect">
            <a:avLst/>
          </a:prstGeom>
          <a:noFill/>
        </p:spPr>
        <p:txBody>
          <a:bodyPr wrap="square" rtlCol="0">
            <a:spAutoFit/>
          </a:bodyPr>
          <a:lstStyle/>
          <a:p>
            <a:r>
              <a:rPr lang="en-US" altLang="ko-KR" sz="1600" dirty="0" smtClean="0">
                <a:solidFill>
                  <a:srgbClr val="000000"/>
                </a:solidFill>
              </a:rPr>
              <a:t>TS </a:t>
            </a:r>
            <a:r>
              <a:rPr lang="en-US" altLang="ko-KR" sz="1600" dirty="0" err="1" smtClean="0">
                <a:solidFill>
                  <a:srgbClr val="000000"/>
                </a:solidFill>
              </a:rPr>
              <a:t>Hahm</a:t>
            </a:r>
            <a:r>
              <a:rPr lang="en-US" altLang="ko-KR" sz="1600" dirty="0" smtClean="0">
                <a:solidFill>
                  <a:srgbClr val="000000"/>
                </a:solidFill>
              </a:rPr>
              <a:t> S/1-3</a:t>
            </a:r>
            <a:endParaRPr lang="ko-KR" altLang="en-US" sz="1600" dirty="0">
              <a:solidFill>
                <a:srgbClr val="000000"/>
              </a:solidFill>
            </a:endParaRPr>
          </a:p>
        </p:txBody>
      </p:sp>
    </p:spTree>
    <p:extLst>
      <p:ext uri="{BB962C8B-B14F-4D97-AF65-F5344CB8AC3E}">
        <p14:creationId xmlns:p14="http://schemas.microsoft.com/office/powerpoint/2010/main" val="5863778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ko-KR" altLang="en-US"/>
          </a:p>
        </p:txBody>
      </p:sp>
      <p:sp>
        <p:nvSpPr>
          <p:cNvPr id="3" name="Content Placeholder 2"/>
          <p:cNvSpPr>
            <a:spLocks noGrp="1"/>
          </p:cNvSpPr>
          <p:nvPr>
            <p:ph idx="1"/>
          </p:nvPr>
        </p:nvSpPr>
        <p:spPr/>
        <p:txBody>
          <a:bodyPr/>
          <a:lstStyle/>
          <a:p>
            <a:endParaRPr lang="ko-KR" altLang="en-US"/>
          </a:p>
        </p:txBody>
      </p:sp>
      <p:pic>
        <p:nvPicPr>
          <p:cNvPr id="1054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631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37661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ko-KR" altLang="en-US"/>
          </a:p>
        </p:txBody>
      </p:sp>
      <p:sp>
        <p:nvSpPr>
          <p:cNvPr id="3" name="Content Placeholder 2"/>
          <p:cNvSpPr>
            <a:spLocks noGrp="1"/>
          </p:cNvSpPr>
          <p:nvPr>
            <p:ph idx="1"/>
          </p:nvPr>
        </p:nvSpPr>
        <p:spPr/>
        <p:txBody>
          <a:bodyPr/>
          <a:lstStyle/>
          <a:p>
            <a:endParaRPr lang="ko-KR" altLang="en-US"/>
          </a:p>
        </p:txBody>
      </p:sp>
      <p:pic>
        <p:nvPicPr>
          <p:cNvPr id="1064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85485"/>
            <a:ext cx="8352928" cy="6419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3839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p:cNvSpPr txBox="1">
            <a:spLocks/>
          </p:cNvSpPr>
          <p:nvPr/>
        </p:nvSpPr>
        <p:spPr bwMode="auto">
          <a:xfrm>
            <a:off x="323528" y="116633"/>
            <a:ext cx="8280920"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l" rtl="0" eaLnBrk="0" fontAlgn="base" hangingPunct="0">
              <a:spcBef>
                <a:spcPct val="20000"/>
              </a:spcBef>
              <a:spcAft>
                <a:spcPct val="0"/>
              </a:spcAft>
              <a:buNone/>
              <a:defRPr sz="1800" b="0">
                <a:solidFill>
                  <a:schemeClr val="tx1"/>
                </a:solidFill>
                <a:latin typeface="+mn-lt"/>
                <a:ea typeface="ＭＳ Ｐゴシック" pitchFamily="-108" charset="-128"/>
                <a:cs typeface="ＭＳ Ｐゴシック" pitchFamily="-108" charset="-128"/>
              </a:defRPr>
            </a:lvl1pPr>
            <a:lvl2pPr marL="457200" indent="0" algn="l" rtl="0" eaLnBrk="0" fontAlgn="base" hangingPunct="0">
              <a:spcBef>
                <a:spcPct val="20000"/>
              </a:spcBef>
              <a:spcAft>
                <a:spcPct val="0"/>
              </a:spcAft>
              <a:buNone/>
              <a:defRPr sz="2000" b="1">
                <a:solidFill>
                  <a:srgbClr val="CC00CC"/>
                </a:solidFill>
                <a:latin typeface="+mn-lt"/>
                <a:ea typeface="ＭＳ Ｐゴシック" pitchFamily="-108" charset="-128"/>
              </a:defRPr>
            </a:lvl2pPr>
            <a:lvl3pPr marL="914400" indent="0" algn="l" rtl="0" eaLnBrk="0" fontAlgn="base" hangingPunct="0">
              <a:spcBef>
                <a:spcPct val="20000"/>
              </a:spcBef>
              <a:spcAft>
                <a:spcPct val="0"/>
              </a:spcAft>
              <a:buNone/>
              <a:defRPr sz="1800" b="1">
                <a:solidFill>
                  <a:srgbClr val="CC00CC"/>
                </a:solidFill>
                <a:latin typeface="+mn-lt"/>
                <a:ea typeface="ＭＳ Ｐゴシック" pitchFamily="-108" charset="-128"/>
              </a:defRPr>
            </a:lvl3pPr>
            <a:lvl4pPr marL="1371600" indent="0" algn="l" rtl="0" eaLnBrk="0" fontAlgn="base" hangingPunct="0">
              <a:spcBef>
                <a:spcPct val="20000"/>
              </a:spcBef>
              <a:spcAft>
                <a:spcPct val="0"/>
              </a:spcAft>
              <a:buNone/>
              <a:defRPr sz="1600" b="1">
                <a:solidFill>
                  <a:srgbClr val="CC00CC"/>
                </a:solidFill>
                <a:latin typeface="+mn-lt"/>
                <a:ea typeface="ＭＳ Ｐゴシック" pitchFamily="-108" charset="-128"/>
              </a:defRPr>
            </a:lvl4pPr>
            <a:lvl5pPr marL="1828800" indent="0" algn="l" rtl="0" eaLnBrk="0" fontAlgn="base" hangingPunct="0">
              <a:spcBef>
                <a:spcPct val="20000"/>
              </a:spcBef>
              <a:spcAft>
                <a:spcPct val="0"/>
              </a:spcAft>
              <a:buNone/>
              <a:defRPr sz="1600" b="1">
                <a:solidFill>
                  <a:srgbClr val="CC00CC"/>
                </a:solidFill>
                <a:latin typeface="+mn-lt"/>
                <a:ea typeface="ＭＳ Ｐゴシック" pitchFamily="-108" charset="-128"/>
              </a:defRPr>
            </a:lvl5pPr>
            <a:lvl6pPr marL="2286000" indent="0" algn="l" rtl="0" fontAlgn="base">
              <a:spcBef>
                <a:spcPct val="20000"/>
              </a:spcBef>
              <a:spcAft>
                <a:spcPct val="0"/>
              </a:spcAft>
              <a:buNone/>
              <a:defRPr sz="1600" b="1">
                <a:solidFill>
                  <a:srgbClr val="CC00CC"/>
                </a:solidFill>
                <a:latin typeface="+mn-lt"/>
                <a:ea typeface="ＭＳ Ｐゴシック" pitchFamily="-108" charset="-128"/>
              </a:defRPr>
            </a:lvl6pPr>
            <a:lvl7pPr marL="2743200" indent="0" algn="l" rtl="0" fontAlgn="base">
              <a:spcBef>
                <a:spcPct val="20000"/>
              </a:spcBef>
              <a:spcAft>
                <a:spcPct val="0"/>
              </a:spcAft>
              <a:buNone/>
              <a:defRPr sz="1600" b="1">
                <a:solidFill>
                  <a:srgbClr val="CC00CC"/>
                </a:solidFill>
                <a:latin typeface="+mn-lt"/>
                <a:ea typeface="ＭＳ Ｐゴシック" pitchFamily="-108" charset="-128"/>
              </a:defRPr>
            </a:lvl7pPr>
            <a:lvl8pPr marL="3200400" indent="0" algn="l" rtl="0" fontAlgn="base">
              <a:spcBef>
                <a:spcPct val="20000"/>
              </a:spcBef>
              <a:spcAft>
                <a:spcPct val="0"/>
              </a:spcAft>
              <a:buNone/>
              <a:defRPr sz="1600" b="1">
                <a:solidFill>
                  <a:srgbClr val="CC00CC"/>
                </a:solidFill>
                <a:latin typeface="+mn-lt"/>
                <a:ea typeface="ＭＳ Ｐゴシック" pitchFamily="-108" charset="-128"/>
              </a:defRPr>
            </a:lvl8pPr>
            <a:lvl9pPr marL="3657600" indent="0" algn="l" rtl="0" fontAlgn="base">
              <a:spcBef>
                <a:spcPct val="20000"/>
              </a:spcBef>
              <a:spcAft>
                <a:spcPct val="0"/>
              </a:spcAft>
              <a:buNone/>
              <a:defRPr sz="1600" b="1">
                <a:solidFill>
                  <a:srgbClr val="CC00CC"/>
                </a:solidFill>
                <a:latin typeface="+mn-lt"/>
                <a:ea typeface="ＭＳ Ｐゴシック" pitchFamily="-108"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ko-KR" b="1" kern="0" dirty="0" smtClean="0">
                <a:latin typeface="Arial"/>
                <a:cs typeface="+mn-cs"/>
              </a:rPr>
              <a:t>ELM energy loss reduction by pellet for ELM pacing</a:t>
            </a:r>
            <a:endParaRPr kumimoji="0" lang="ko-KR" alt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TextBox 12"/>
          <p:cNvSpPr txBox="1"/>
          <p:nvPr/>
        </p:nvSpPr>
        <p:spPr>
          <a:xfrm>
            <a:off x="327998" y="744959"/>
            <a:ext cx="8352928" cy="307777"/>
          </a:xfrm>
          <a:prstGeom prst="rect">
            <a:avLst/>
          </a:prstGeom>
          <a:noFill/>
        </p:spPr>
        <p:txBody>
          <a:bodyPr wrap="square" rtlCol="0">
            <a:spAutoFit/>
          </a:bodyPr>
          <a:lstStyle/>
          <a:p>
            <a:pPr lvl="0" latinLnBrk="0"/>
            <a:r>
              <a:rPr lang="en-US" altLang="ko-KR" sz="1400" dirty="0">
                <a:solidFill>
                  <a:srgbClr val="000000"/>
                </a:solidFill>
                <a:latin typeface="Arial Unicode MS" pitchFamily="50" charset="-127"/>
                <a:ea typeface="Arial Unicode MS" pitchFamily="50" charset="-127"/>
                <a:cs typeface="Arial Unicode MS" pitchFamily="50" charset="-127"/>
              </a:rPr>
              <a:t>Simulations with </a:t>
            </a:r>
            <a:r>
              <a:rPr lang="en-US" altLang="ko-KR" sz="1400" dirty="0">
                <a:solidFill>
                  <a:srgbClr val="FF0000"/>
                </a:solidFill>
                <a:latin typeface="Arial Unicode MS" pitchFamily="50" charset="-127"/>
                <a:ea typeface="Arial Unicode MS" pitchFamily="50" charset="-127"/>
                <a:cs typeface="Arial Unicode MS" pitchFamily="50" charset="-127"/>
              </a:rPr>
              <a:t>integrated code TOPICS-IB</a:t>
            </a:r>
            <a:endParaRPr kumimoji="0" lang="ko-KR" altLang="en-US" sz="1400" i="0" u="none" strike="noStrike" kern="0" cap="none" spc="0" normalizeH="0" baseline="0" noProof="0" dirty="0">
              <a:ln>
                <a:noFill/>
              </a:ln>
              <a:solidFill>
                <a:sysClr val="windowText" lastClr="000000"/>
              </a:solidFill>
              <a:effectLst/>
              <a:uLnTx/>
              <a:uFillTx/>
              <a:latin typeface="Arial Unicode MS" pitchFamily="50" charset="-127"/>
              <a:ea typeface="Arial Unicode MS" pitchFamily="50" charset="-127"/>
              <a:cs typeface="Arial Unicode MS" pitchFamily="50" charset="-127"/>
            </a:endParaRPr>
          </a:p>
        </p:txBody>
      </p:sp>
      <p:sp>
        <p:nvSpPr>
          <p:cNvPr id="14" name="TextBox 13"/>
          <p:cNvSpPr txBox="1"/>
          <p:nvPr/>
        </p:nvSpPr>
        <p:spPr>
          <a:xfrm>
            <a:off x="323528" y="1034152"/>
            <a:ext cx="8352928" cy="738664"/>
          </a:xfrm>
          <a:prstGeom prst="rect">
            <a:avLst/>
          </a:prstGeom>
          <a:noFill/>
        </p:spPr>
        <p:txBody>
          <a:bodyPr wrap="square" rtlCol="0">
            <a:spAutoFit/>
          </a:bodyPr>
          <a:lstStyle/>
          <a:p>
            <a:r>
              <a:rPr lang="en-US" altLang="ko-KR" sz="1400" dirty="0">
                <a:solidFill>
                  <a:srgbClr val="000000"/>
                </a:solidFill>
                <a:latin typeface="Arial Unicode MS" pitchFamily="50" charset="-127"/>
                <a:ea typeface="Arial Unicode MS" pitchFamily="50" charset="-127"/>
                <a:cs typeface="Arial Unicode MS" pitchFamily="50" charset="-127"/>
              </a:rPr>
              <a:t>Energy loss can be reduced by a pellet, which </a:t>
            </a:r>
            <a:r>
              <a:rPr lang="en-US" altLang="ko-KR" sz="1400" dirty="0">
                <a:solidFill>
                  <a:srgbClr val="FF0000"/>
                </a:solidFill>
                <a:latin typeface="Arial Unicode MS" pitchFamily="50" charset="-127"/>
                <a:ea typeface="Arial Unicode MS" pitchFamily="50" charset="-127"/>
                <a:cs typeface="Arial Unicode MS" pitchFamily="50" charset="-127"/>
              </a:rPr>
              <a:t>penetrates deeply into </a:t>
            </a:r>
            <a:r>
              <a:rPr lang="en-US" altLang="ko-KR" sz="1400" dirty="0" smtClean="0">
                <a:solidFill>
                  <a:srgbClr val="FF0000"/>
                </a:solidFill>
                <a:latin typeface="Arial Unicode MS" pitchFamily="50" charset="-127"/>
                <a:ea typeface="Arial Unicode MS" pitchFamily="50" charset="-127"/>
                <a:cs typeface="Arial Unicode MS" pitchFamily="50" charset="-127"/>
              </a:rPr>
              <a:t>the </a:t>
            </a:r>
            <a:endParaRPr lang="en-US" altLang="ko-KR" sz="1400" dirty="0">
              <a:solidFill>
                <a:srgbClr val="FF0000"/>
              </a:solidFill>
              <a:latin typeface="Arial Unicode MS" pitchFamily="50" charset="-127"/>
              <a:ea typeface="Arial Unicode MS" pitchFamily="50" charset="-127"/>
              <a:cs typeface="Arial Unicode MS" pitchFamily="50" charset="-127"/>
            </a:endParaRPr>
          </a:p>
          <a:p>
            <a:r>
              <a:rPr lang="en-US" altLang="ko-KR" sz="1400" dirty="0">
                <a:solidFill>
                  <a:srgbClr val="FF0000"/>
                </a:solidFill>
                <a:latin typeface="Arial Unicode MS" pitchFamily="50" charset="-127"/>
                <a:ea typeface="Arial Unicode MS" pitchFamily="50" charset="-127"/>
                <a:cs typeface="Arial Unicode MS" pitchFamily="50" charset="-127"/>
              </a:rPr>
              <a:t>pedestal </a:t>
            </a:r>
            <a:r>
              <a:rPr lang="en-US" altLang="ko-KR" sz="1400" dirty="0">
                <a:solidFill>
                  <a:srgbClr val="000000"/>
                </a:solidFill>
                <a:latin typeface="Arial Unicode MS" pitchFamily="50" charset="-127"/>
                <a:ea typeface="Arial Unicode MS" pitchFamily="50" charset="-127"/>
                <a:cs typeface="Arial Unicode MS" pitchFamily="50" charset="-127"/>
              </a:rPr>
              <a:t>and </a:t>
            </a:r>
            <a:r>
              <a:rPr lang="en-US" altLang="ko-KR" sz="1400" dirty="0">
                <a:solidFill>
                  <a:srgbClr val="FF0000"/>
                </a:solidFill>
                <a:latin typeface="Arial Unicode MS" pitchFamily="50" charset="-127"/>
                <a:ea typeface="Arial Unicode MS" pitchFamily="50" charset="-127"/>
                <a:cs typeface="Arial Unicode MS" pitchFamily="50" charset="-127"/>
              </a:rPr>
              <a:t>triggers high-n ballooning modes </a:t>
            </a:r>
            <a:r>
              <a:rPr lang="en-US" altLang="ko-KR" sz="1400" dirty="0">
                <a:solidFill>
                  <a:srgbClr val="000000"/>
                </a:solidFill>
                <a:latin typeface="Arial Unicode MS" pitchFamily="50" charset="-127"/>
                <a:ea typeface="Arial Unicode MS" pitchFamily="50" charset="-127"/>
                <a:cs typeface="Arial Unicode MS" pitchFamily="50" charset="-127"/>
              </a:rPr>
              <a:t>with localized</a:t>
            </a:r>
          </a:p>
          <a:p>
            <a:r>
              <a:rPr lang="en-US" altLang="ko-KR" sz="1400" dirty="0" err="1">
                <a:solidFill>
                  <a:srgbClr val="000000"/>
                </a:solidFill>
                <a:latin typeface="Arial Unicode MS" pitchFamily="50" charset="-127"/>
                <a:ea typeface="Arial Unicode MS" pitchFamily="50" charset="-127"/>
                <a:cs typeface="Arial Unicode MS" pitchFamily="50" charset="-127"/>
              </a:rPr>
              <a:t>eigenfunctions</a:t>
            </a:r>
            <a:r>
              <a:rPr lang="en-US" altLang="ko-KR" sz="1400" dirty="0">
                <a:solidFill>
                  <a:srgbClr val="000000"/>
                </a:solidFill>
                <a:latin typeface="Arial Unicode MS" pitchFamily="50" charset="-127"/>
                <a:ea typeface="Arial Unicode MS" pitchFamily="50" charset="-127"/>
                <a:cs typeface="Arial Unicode MS" pitchFamily="50" charset="-127"/>
              </a:rPr>
              <a:t> near the pedestal top.</a:t>
            </a:r>
            <a:endParaRPr kumimoji="0" lang="ko-KR" altLang="en-US" sz="1400" i="0" u="none" strike="noStrike" kern="0" cap="none" spc="0" normalizeH="0" baseline="0" noProof="0" dirty="0">
              <a:ln>
                <a:noFill/>
              </a:ln>
              <a:solidFill>
                <a:sysClr val="windowText" lastClr="000000"/>
              </a:solidFill>
              <a:effectLst/>
              <a:uLnTx/>
              <a:uFillTx/>
              <a:latin typeface="Arial Unicode MS" pitchFamily="50" charset="-127"/>
              <a:ea typeface="Arial Unicode MS" pitchFamily="50" charset="-127"/>
              <a:cs typeface="Arial Unicode MS" pitchFamily="50" charset="-127"/>
            </a:endParaRPr>
          </a:p>
        </p:txBody>
      </p:sp>
      <p:sp>
        <p:nvSpPr>
          <p:cNvPr id="20" name="TextBox 19"/>
          <p:cNvSpPr txBox="1"/>
          <p:nvPr/>
        </p:nvSpPr>
        <p:spPr>
          <a:xfrm>
            <a:off x="327998" y="1753652"/>
            <a:ext cx="8352928" cy="523220"/>
          </a:xfrm>
          <a:prstGeom prst="rect">
            <a:avLst/>
          </a:prstGeom>
          <a:noFill/>
        </p:spPr>
        <p:txBody>
          <a:bodyPr wrap="square" rtlCol="0">
            <a:spAutoFit/>
          </a:bodyPr>
          <a:lstStyle/>
          <a:p>
            <a:r>
              <a:rPr lang="en-US" altLang="ko-KR" sz="1400" dirty="0">
                <a:solidFill>
                  <a:srgbClr val="000000"/>
                </a:solidFill>
                <a:latin typeface="Arial Unicode MS" pitchFamily="50" charset="-127"/>
                <a:ea typeface="Arial Unicode MS" pitchFamily="50" charset="-127"/>
                <a:cs typeface="Arial Unicode MS" pitchFamily="50" charset="-127"/>
              </a:rPr>
              <a:t>This reduction is realized by a </a:t>
            </a:r>
            <a:r>
              <a:rPr lang="en-US" altLang="ko-KR" sz="1400" dirty="0">
                <a:solidFill>
                  <a:srgbClr val="FF0000"/>
                </a:solidFill>
                <a:latin typeface="Arial Unicode MS" pitchFamily="50" charset="-127"/>
                <a:ea typeface="Arial Unicode MS" pitchFamily="50" charset="-127"/>
                <a:cs typeface="Arial Unicode MS" pitchFamily="50" charset="-127"/>
              </a:rPr>
              <a:t>small pellet injected from the low-field-side</a:t>
            </a:r>
          </a:p>
          <a:p>
            <a:r>
              <a:rPr lang="en-US" altLang="ko-KR" sz="1400" dirty="0">
                <a:solidFill>
                  <a:srgbClr val="000000"/>
                </a:solidFill>
                <a:latin typeface="Arial Unicode MS" pitchFamily="50" charset="-127"/>
                <a:ea typeface="Arial Unicode MS" pitchFamily="50" charset="-127"/>
                <a:cs typeface="Arial Unicode MS" pitchFamily="50" charset="-127"/>
              </a:rPr>
              <a:t>(LFS</a:t>
            </a:r>
            <a:r>
              <a:rPr lang="en-US" altLang="ko-KR" sz="1400" dirty="0" smtClean="0">
                <a:solidFill>
                  <a:srgbClr val="000000"/>
                </a:solidFill>
                <a:latin typeface="Arial Unicode MS" pitchFamily="50" charset="-127"/>
                <a:ea typeface="Arial Unicode MS" pitchFamily="50" charset="-127"/>
                <a:cs typeface="Arial Unicode MS" pitchFamily="50" charset="-127"/>
              </a:rPr>
              <a:t>).</a:t>
            </a:r>
            <a:endParaRPr kumimoji="0" lang="ko-KR" altLang="en-US" sz="1400" i="0" u="none" strike="noStrike" kern="0" cap="none" spc="0" normalizeH="0" baseline="0" noProof="0" dirty="0">
              <a:ln>
                <a:noFill/>
              </a:ln>
              <a:solidFill>
                <a:sysClr val="windowText" lastClr="000000"/>
              </a:solidFill>
              <a:effectLst/>
              <a:uLnTx/>
              <a:uFillTx/>
              <a:latin typeface="Arial Unicode MS" pitchFamily="50" charset="-127"/>
              <a:ea typeface="Arial Unicode MS" pitchFamily="50" charset="-127"/>
              <a:cs typeface="Arial Unicode MS" pitchFamily="50" charset="-127"/>
            </a:endParaRPr>
          </a:p>
        </p:txBody>
      </p:sp>
      <p:sp>
        <p:nvSpPr>
          <p:cNvPr id="5" name="TextBox 4"/>
          <p:cNvSpPr txBox="1"/>
          <p:nvPr/>
        </p:nvSpPr>
        <p:spPr>
          <a:xfrm>
            <a:off x="323528" y="404664"/>
            <a:ext cx="1872208" cy="276999"/>
          </a:xfrm>
          <a:prstGeom prst="rect">
            <a:avLst/>
          </a:prstGeom>
          <a:noFill/>
        </p:spPr>
        <p:txBody>
          <a:bodyPr wrap="square" rtlCol="0">
            <a:spAutoFit/>
          </a:bodyPr>
          <a:lstStyle/>
          <a:p>
            <a:r>
              <a:rPr lang="en-US" altLang="ko-KR" sz="1200" dirty="0"/>
              <a:t>[N. </a:t>
            </a:r>
            <a:r>
              <a:rPr lang="en-US" altLang="ko-KR" sz="1200" dirty="0" smtClean="0"/>
              <a:t>Hayashi, </a:t>
            </a:r>
            <a:r>
              <a:rPr lang="en-US" altLang="ko-KR" sz="1200" dirty="0"/>
              <a:t>384-TH/5-3]</a:t>
            </a:r>
            <a:endParaRPr lang="ko-KR" altLang="en-US" sz="12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2389" y="373394"/>
            <a:ext cx="2083089" cy="2087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7998" y="2492896"/>
            <a:ext cx="6476250" cy="646331"/>
          </a:xfrm>
          <a:prstGeom prst="rect">
            <a:avLst/>
          </a:prstGeom>
          <a:noFill/>
        </p:spPr>
        <p:txBody>
          <a:bodyPr wrap="square" rtlCol="0">
            <a:spAutoFit/>
          </a:bodyPr>
          <a:lstStyle/>
          <a:p>
            <a:r>
              <a:rPr lang="en-US" altLang="ko-KR" b="1" dirty="0" smtClean="0"/>
              <a:t>ELM Mitigation by Supersonic Molecular Beam Injection:</a:t>
            </a:r>
          </a:p>
          <a:p>
            <a:r>
              <a:rPr lang="en-US" altLang="ko-KR" b="1" dirty="0" smtClean="0"/>
              <a:t>KSTAR and HL-2A Experiments and Theory</a:t>
            </a:r>
            <a:endParaRPr lang="ko-KR" altLang="en-US" b="1" dirty="0"/>
          </a:p>
        </p:txBody>
      </p:sp>
      <p:sp>
        <p:nvSpPr>
          <p:cNvPr id="4" name="TextBox 3"/>
          <p:cNvSpPr txBox="1"/>
          <p:nvPr/>
        </p:nvSpPr>
        <p:spPr>
          <a:xfrm>
            <a:off x="327998" y="3067219"/>
            <a:ext cx="4104456" cy="276999"/>
          </a:xfrm>
          <a:prstGeom prst="rect">
            <a:avLst/>
          </a:prstGeom>
          <a:noFill/>
        </p:spPr>
        <p:txBody>
          <a:bodyPr wrap="square" rtlCol="0">
            <a:spAutoFit/>
          </a:bodyPr>
          <a:lstStyle/>
          <a:p>
            <a:r>
              <a:rPr lang="en-US" altLang="ko-KR" sz="1200" dirty="0"/>
              <a:t>[W.W. Xiao, P.H. Diamond, W.C. Kim et </a:t>
            </a:r>
            <a:r>
              <a:rPr lang="en-US" altLang="ko-KR" sz="1200" dirty="0" smtClean="0"/>
              <a:t>al.]</a:t>
            </a:r>
            <a:endParaRPr lang="ko-KR" altLang="en-US" sz="1200" dirty="0"/>
          </a:p>
        </p:txBody>
      </p:sp>
      <p:sp>
        <p:nvSpPr>
          <p:cNvPr id="30" name="Text Box 27"/>
          <p:cNvSpPr txBox="1">
            <a:spLocks noChangeArrowheads="1"/>
          </p:cNvSpPr>
          <p:nvPr/>
        </p:nvSpPr>
        <p:spPr bwMode="auto">
          <a:xfrm>
            <a:off x="577454" y="5249050"/>
            <a:ext cx="3634506" cy="556214"/>
          </a:xfrm>
          <a:prstGeom prst="rect">
            <a:avLst/>
          </a:prstGeom>
          <a:noFill/>
          <a:ln w="9525">
            <a:noFill/>
            <a:miter lim="800000"/>
            <a:headEnd/>
            <a:tailEnd/>
          </a:ln>
        </p:spPr>
        <p:txBody>
          <a:bodyPr/>
          <a:lstStyle/>
          <a:p>
            <a:pPr marL="171450" indent="-171450">
              <a:lnSpc>
                <a:spcPts val="1200"/>
              </a:lnSpc>
              <a:buFont typeface="Wingdings" pitchFamily="2" charset="2"/>
              <a:buChar char="à"/>
            </a:pPr>
            <a:r>
              <a:rPr lang="fr-FR" sz="1000" i="1" dirty="0">
                <a:latin typeface="Times New Roman" pitchFamily="18" charset="0"/>
                <a:ea typeface="宋体" pitchFamily="2" charset="-122"/>
              </a:rPr>
              <a:t>(a) </a:t>
            </a:r>
            <a:r>
              <a:rPr lang="fr-FR" sz="1000" i="1" dirty="0" err="1">
                <a:latin typeface="Times New Roman" pitchFamily="18" charset="0"/>
                <a:ea typeface="宋体" pitchFamily="2" charset="-122"/>
              </a:rPr>
              <a:t>is</a:t>
            </a:r>
            <a:r>
              <a:rPr lang="fr-FR" sz="1000" i="1" dirty="0">
                <a:latin typeface="Times New Roman" pitchFamily="18" charset="0"/>
                <a:ea typeface="宋体" pitchFamily="2" charset="-122"/>
              </a:rPr>
              <a:t> the </a:t>
            </a:r>
            <a:r>
              <a:rPr lang="fr-FR" sz="1000" i="1" dirty="0" err="1">
                <a:latin typeface="Times New Roman" pitchFamily="18" charset="0"/>
                <a:ea typeface="宋体" pitchFamily="2" charset="-122"/>
              </a:rPr>
              <a:t>measurement</a:t>
            </a:r>
            <a:r>
              <a:rPr lang="fr-FR" sz="1000" i="1" dirty="0">
                <a:latin typeface="Times New Roman" pitchFamily="18" charset="0"/>
                <a:ea typeface="宋体" pitchFamily="2" charset="-122"/>
              </a:rPr>
              <a:t> </a:t>
            </a:r>
            <a:r>
              <a:rPr lang="fr-FR" sz="1000" i="1" dirty="0" err="1">
                <a:latin typeface="Times New Roman" pitchFamily="18" charset="0"/>
                <a:ea typeface="宋体" pitchFamily="2" charset="-122"/>
              </a:rPr>
              <a:t>results</a:t>
            </a:r>
            <a:r>
              <a:rPr lang="fr-FR" sz="1000" i="1" dirty="0">
                <a:latin typeface="Times New Roman" pitchFamily="18" charset="0"/>
                <a:ea typeface="宋体" pitchFamily="2" charset="-122"/>
              </a:rPr>
              <a:t> by </a:t>
            </a:r>
            <a:r>
              <a:rPr lang="fr-FR" sz="1000" i="1" dirty="0" smtClean="0">
                <a:latin typeface="Times New Roman" pitchFamily="18" charset="0"/>
                <a:ea typeface="宋体" pitchFamily="2" charset="-122"/>
              </a:rPr>
              <a:t>LP </a:t>
            </a:r>
            <a:r>
              <a:rPr lang="fr-FR" sz="1000" i="1" dirty="0">
                <a:latin typeface="Times New Roman" pitchFamily="18" charset="0"/>
                <a:ea typeface="宋体" pitchFamily="2" charset="-122"/>
              </a:rPr>
              <a:t>in </a:t>
            </a:r>
            <a:r>
              <a:rPr lang="fr-FR" sz="1000" i="1" dirty="0" err="1">
                <a:latin typeface="Times New Roman" pitchFamily="18" charset="0"/>
                <a:ea typeface="宋体" pitchFamily="2" charset="-122"/>
              </a:rPr>
              <a:t>outer</a:t>
            </a:r>
            <a:r>
              <a:rPr lang="fr-FR" sz="1000" i="1" dirty="0">
                <a:latin typeface="Times New Roman" pitchFamily="18" charset="0"/>
                <a:ea typeface="宋体" pitchFamily="2" charset="-122"/>
              </a:rPr>
              <a:t> divertor </a:t>
            </a:r>
            <a:r>
              <a:rPr lang="fr-FR" sz="1000" i="1" dirty="0" err="1">
                <a:latin typeface="Times New Roman" pitchFamily="18" charset="0"/>
                <a:ea typeface="宋体" pitchFamily="2" charset="-122"/>
              </a:rPr>
              <a:t>with</a:t>
            </a:r>
            <a:r>
              <a:rPr lang="fr-FR" sz="1000" i="1" dirty="0">
                <a:latin typeface="Times New Roman" pitchFamily="18" charset="0"/>
                <a:ea typeface="宋体" pitchFamily="2" charset="-122"/>
              </a:rPr>
              <a:t> and </a:t>
            </a:r>
            <a:r>
              <a:rPr lang="fr-FR" sz="1000" i="1" dirty="0" err="1">
                <a:latin typeface="Times New Roman" pitchFamily="18" charset="0"/>
                <a:ea typeface="宋体" pitchFamily="2" charset="-122"/>
              </a:rPr>
              <a:t>without</a:t>
            </a:r>
            <a:r>
              <a:rPr lang="fr-FR" sz="1000" i="1" dirty="0">
                <a:latin typeface="Times New Roman" pitchFamily="18" charset="0"/>
                <a:ea typeface="宋体" pitchFamily="2" charset="-122"/>
              </a:rPr>
              <a:t> SMBI for </a:t>
            </a:r>
            <a:r>
              <a:rPr lang="fr-FR" sz="1000" i="1" dirty="0" err="1">
                <a:latin typeface="Times New Roman" pitchFamily="18" charset="0"/>
                <a:ea typeface="宋体" pitchFamily="2" charset="-122"/>
              </a:rPr>
              <a:t>shot</a:t>
            </a:r>
            <a:r>
              <a:rPr lang="fr-FR" sz="1000" i="1" dirty="0">
                <a:latin typeface="Times New Roman" pitchFamily="18" charset="0"/>
                <a:ea typeface="宋体" pitchFamily="2" charset="-122"/>
              </a:rPr>
              <a:t> </a:t>
            </a:r>
            <a:r>
              <a:rPr lang="fr-FR" sz="1000" i="1" dirty="0" smtClean="0">
                <a:latin typeface="Times New Roman" pitchFamily="18" charset="0"/>
                <a:ea typeface="宋体" pitchFamily="2" charset="-122"/>
              </a:rPr>
              <a:t>6352</a:t>
            </a:r>
            <a:r>
              <a:rPr lang="fr-FR" sz="1000" i="1" dirty="0">
                <a:latin typeface="Times New Roman" pitchFamily="18" charset="0"/>
                <a:ea typeface="宋体" pitchFamily="2" charset="-122"/>
              </a:rPr>
              <a:t>. (b) </a:t>
            </a:r>
            <a:r>
              <a:rPr lang="fr-FR" sz="1000" i="1" dirty="0" err="1">
                <a:latin typeface="Times New Roman" pitchFamily="18" charset="0"/>
                <a:ea typeface="宋体" pitchFamily="2" charset="-122"/>
              </a:rPr>
              <a:t>is</a:t>
            </a:r>
            <a:r>
              <a:rPr lang="fr-FR" sz="1000" i="1" dirty="0">
                <a:latin typeface="Times New Roman" pitchFamily="18" charset="0"/>
                <a:ea typeface="宋体" pitchFamily="2" charset="-122"/>
              </a:rPr>
              <a:t> the </a:t>
            </a:r>
            <a:r>
              <a:rPr lang="fr-FR" sz="1000" i="1" dirty="0" err="1" smtClean="0">
                <a:latin typeface="Times New Roman" pitchFamily="18" charset="0"/>
                <a:ea typeface="宋体" pitchFamily="2" charset="-122"/>
              </a:rPr>
              <a:t>spectrum</a:t>
            </a:r>
            <a:r>
              <a:rPr lang="fr-FR" sz="1000" i="1" dirty="0" smtClean="0">
                <a:latin typeface="Times New Roman" pitchFamily="18" charset="0"/>
                <a:ea typeface="宋体" pitchFamily="2" charset="-122"/>
              </a:rPr>
              <a:t> </a:t>
            </a:r>
            <a:r>
              <a:rPr lang="fr-FR" sz="1000" i="1" dirty="0" err="1">
                <a:latin typeface="Times New Roman" pitchFamily="18" charset="0"/>
                <a:ea typeface="宋体" pitchFamily="2" charset="-122"/>
              </a:rPr>
              <a:t>analysis</a:t>
            </a:r>
            <a:r>
              <a:rPr lang="fr-FR" sz="1000" i="1" dirty="0">
                <a:latin typeface="Times New Roman" pitchFamily="18" charset="0"/>
                <a:ea typeface="宋体" pitchFamily="2" charset="-122"/>
              </a:rPr>
              <a:t> of </a:t>
            </a:r>
            <a:r>
              <a:rPr lang="fr-FR" sz="1000" i="1" dirty="0" err="1">
                <a:latin typeface="Cambria" pitchFamily="18" charset="0"/>
                <a:ea typeface="宋体" pitchFamily="2" charset="-122"/>
              </a:rPr>
              <a:t>J</a:t>
            </a:r>
            <a:r>
              <a:rPr lang="fr-FR" sz="1000" i="1" baseline="-25000" dirty="0" err="1">
                <a:latin typeface="Cambria" pitchFamily="18" charset="0"/>
                <a:ea typeface="宋体" pitchFamily="2" charset="-122"/>
              </a:rPr>
              <a:t>sat</a:t>
            </a:r>
            <a:r>
              <a:rPr lang="fr-FR" sz="1000" i="1" dirty="0">
                <a:latin typeface="Times New Roman" pitchFamily="18" charset="0"/>
                <a:ea typeface="宋体" pitchFamily="2" charset="-122"/>
              </a:rPr>
              <a:t> </a:t>
            </a:r>
            <a:br>
              <a:rPr lang="fr-FR" sz="1000" i="1" dirty="0">
                <a:latin typeface="Times New Roman" pitchFamily="18" charset="0"/>
                <a:ea typeface="宋体" pitchFamily="2" charset="-122"/>
              </a:rPr>
            </a:br>
            <a:r>
              <a:rPr lang="fr-FR" sz="1000" i="1" dirty="0" smtClean="0">
                <a:latin typeface="Times New Roman" pitchFamily="18" charset="0"/>
                <a:ea typeface="宋体" pitchFamily="2" charset="-122"/>
              </a:rPr>
              <a:t>in </a:t>
            </a:r>
            <a:r>
              <a:rPr lang="fr-FR" sz="1000" i="1" dirty="0">
                <a:latin typeface="Times New Roman" pitchFamily="18" charset="0"/>
                <a:ea typeface="宋体" pitchFamily="2" charset="-122"/>
              </a:rPr>
              <a:t>KSTAR.</a:t>
            </a:r>
            <a:endParaRPr lang="en-US" altLang="zh-CN" sz="1200" dirty="0">
              <a:latin typeface="Times New Roman" pitchFamily="18" charset="0"/>
            </a:endParaRPr>
          </a:p>
        </p:txBody>
      </p:sp>
      <p:sp>
        <p:nvSpPr>
          <p:cNvPr id="32" name="Text Box 8"/>
          <p:cNvSpPr txBox="1">
            <a:spLocks noChangeArrowheads="1"/>
          </p:cNvSpPr>
          <p:nvPr/>
        </p:nvSpPr>
        <p:spPr bwMode="auto">
          <a:xfrm>
            <a:off x="6841576" y="4507281"/>
            <a:ext cx="1906888" cy="552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p>
            <a:pPr marL="171450" indent="-171450" fontAlgn="auto">
              <a:lnSpc>
                <a:spcPts val="1200"/>
              </a:lnSpc>
              <a:spcBef>
                <a:spcPts val="0"/>
              </a:spcBef>
              <a:spcAft>
                <a:spcPts val="0"/>
              </a:spcAft>
              <a:buFont typeface="Wingdings" pitchFamily="2" charset="2"/>
              <a:buChar char="à"/>
              <a:defRPr/>
            </a:pPr>
            <a:r>
              <a:rPr lang="fr-FR" sz="1000" i="1" dirty="0" err="1">
                <a:latin typeface="Cambria"/>
                <a:ea typeface="SimSun"/>
                <a:cs typeface="+mn-cs"/>
              </a:rPr>
              <a:t>Particle</a:t>
            </a:r>
            <a:r>
              <a:rPr lang="fr-FR" sz="1000" i="1" dirty="0">
                <a:latin typeface="Cambria"/>
                <a:ea typeface="SimSun"/>
                <a:cs typeface="+mn-cs"/>
              </a:rPr>
              <a:t> flux </a:t>
            </a:r>
            <a:r>
              <a:rPr lang="fr-FR" sz="1000" i="1" dirty="0" err="1">
                <a:latin typeface="Cambria"/>
                <a:ea typeface="SimSun"/>
                <a:cs typeface="+mn-cs"/>
              </a:rPr>
              <a:t>measmurement</a:t>
            </a:r>
            <a:r>
              <a:rPr lang="fr-FR" sz="1000" i="1" dirty="0">
                <a:latin typeface="Cambria"/>
                <a:ea typeface="SimSun"/>
                <a:cs typeface="+mn-cs"/>
              </a:rPr>
              <a:t> for the ELM mitigation by </a:t>
            </a:r>
            <a:r>
              <a:rPr lang="fr-FR" sz="1000" i="1" dirty="0" smtClean="0">
                <a:latin typeface="Cambria"/>
                <a:ea typeface="SimSun"/>
                <a:cs typeface="+mn-cs"/>
              </a:rPr>
              <a:t/>
            </a:r>
            <a:br>
              <a:rPr lang="fr-FR" sz="1000" i="1" dirty="0" smtClean="0">
                <a:latin typeface="Cambria"/>
                <a:ea typeface="SimSun"/>
                <a:cs typeface="+mn-cs"/>
              </a:rPr>
            </a:br>
            <a:r>
              <a:rPr lang="fr-FR" sz="1000" i="1" dirty="0" smtClean="0">
                <a:latin typeface="Cambria"/>
                <a:ea typeface="SimSun"/>
                <a:cs typeface="+mn-cs"/>
              </a:rPr>
              <a:t>SMBI in </a:t>
            </a:r>
            <a:r>
              <a:rPr lang="fr-FR" sz="1000" i="1" dirty="0">
                <a:latin typeface="Cambria"/>
                <a:ea typeface="SimSun"/>
                <a:cs typeface="+mn-cs"/>
              </a:rPr>
              <a:t>HL-2A</a:t>
            </a:r>
            <a:r>
              <a:rPr lang="fr-FR" sz="1000" i="1" dirty="0" smtClean="0">
                <a:latin typeface="Cambria"/>
                <a:ea typeface="SimSun"/>
                <a:cs typeface="+mn-cs"/>
              </a:rPr>
              <a:t>.</a:t>
            </a:r>
            <a:endParaRPr lang="en-US" sz="1200" dirty="0">
              <a:latin typeface="Times New Roman"/>
              <a:ea typeface="SimSun"/>
              <a:cs typeface="+mn-cs"/>
            </a:endParaRPr>
          </a:p>
        </p:txBody>
      </p:sp>
      <p:sp>
        <p:nvSpPr>
          <p:cNvPr id="34" name="Text Box 12"/>
          <p:cNvSpPr txBox="1">
            <a:spLocks noChangeArrowheads="1"/>
          </p:cNvSpPr>
          <p:nvPr/>
        </p:nvSpPr>
        <p:spPr bwMode="auto">
          <a:xfrm>
            <a:off x="6792616" y="3305778"/>
            <a:ext cx="1810066" cy="1063976"/>
          </a:xfrm>
          <a:prstGeom prst="rect">
            <a:avLst/>
          </a:prstGeom>
          <a:noFill/>
          <a:ln w="9525">
            <a:noFill/>
            <a:miter lim="800000"/>
            <a:headEnd/>
            <a:tailEnd/>
          </a:ln>
        </p:spPr>
        <p:txBody>
          <a:bodyPr/>
          <a:lstStyle/>
          <a:p>
            <a:pPr marL="171450" indent="-171450">
              <a:lnSpc>
                <a:spcPts val="1200"/>
              </a:lnSpc>
              <a:buFont typeface="Wingdings" pitchFamily="2" charset="2"/>
              <a:buChar char="à"/>
            </a:pPr>
            <a:r>
              <a:rPr lang="fr-FR" sz="1000" i="1" dirty="0">
                <a:latin typeface="Cambria" pitchFamily="18" charset="0"/>
                <a:ea typeface="宋体" pitchFamily="2" charset="-122"/>
              </a:rPr>
              <a:t>(c) The </a:t>
            </a:r>
            <a:r>
              <a:rPr lang="fr-FR" sz="1000" i="1" dirty="0" err="1">
                <a:latin typeface="Cambria" pitchFamily="18" charset="0"/>
                <a:ea typeface="宋体" pitchFamily="2" charset="-122"/>
              </a:rPr>
              <a:t>density</a:t>
            </a:r>
            <a:r>
              <a:rPr lang="fr-FR" sz="1000" i="1" dirty="0">
                <a:latin typeface="Cambria" pitchFamily="18" charset="0"/>
                <a:ea typeface="宋体" pitchFamily="2" charset="-122"/>
              </a:rPr>
              <a:t> profiles </a:t>
            </a:r>
            <a:r>
              <a:rPr lang="fr-FR" sz="1000" i="1" dirty="0" err="1" smtClean="0">
                <a:latin typeface="Cambria" pitchFamily="18" charset="0"/>
                <a:ea typeface="宋体" pitchFamily="2" charset="-122"/>
              </a:rPr>
              <a:t>at</a:t>
            </a:r>
            <a:r>
              <a:rPr lang="fr-FR" sz="1000" i="1" dirty="0" smtClean="0">
                <a:latin typeface="Cambria" pitchFamily="18" charset="0"/>
                <a:ea typeface="宋体" pitchFamily="2" charset="-122"/>
              </a:rPr>
              <a:t/>
            </a:r>
            <a:br>
              <a:rPr lang="fr-FR" sz="1000" i="1" dirty="0" smtClean="0">
                <a:latin typeface="Cambria" pitchFamily="18" charset="0"/>
                <a:ea typeface="宋体" pitchFamily="2" charset="-122"/>
              </a:rPr>
            </a:br>
            <a:r>
              <a:rPr lang="fr-FR" sz="1000" i="1" dirty="0" err="1" smtClean="0">
                <a:latin typeface="Cambria" pitchFamily="18" charset="0"/>
                <a:ea typeface="宋体" pitchFamily="2" charset="-122"/>
              </a:rPr>
              <a:t>different</a:t>
            </a:r>
            <a:r>
              <a:rPr lang="fr-FR" sz="1000" i="1" dirty="0" smtClean="0">
                <a:latin typeface="Cambria" pitchFamily="18" charset="0"/>
                <a:ea typeface="宋体" pitchFamily="2" charset="-122"/>
              </a:rPr>
              <a:t> </a:t>
            </a:r>
            <a:r>
              <a:rPr lang="fr-FR" sz="1000" i="1" dirty="0">
                <a:latin typeface="Cambria" pitchFamily="18" charset="0"/>
                <a:ea typeface="宋体" pitchFamily="2" charset="-122"/>
              </a:rPr>
              <a:t>times in HL-2A. </a:t>
            </a:r>
            <a:r>
              <a:rPr lang="fr-FR" sz="1000" i="1" dirty="0" smtClean="0">
                <a:latin typeface="Cambria" pitchFamily="18" charset="0"/>
                <a:ea typeface="宋体" pitchFamily="2" charset="-122"/>
              </a:rPr>
              <a:t/>
            </a:r>
            <a:br>
              <a:rPr lang="fr-FR" sz="1000" i="1" dirty="0" smtClean="0">
                <a:latin typeface="Cambria" pitchFamily="18" charset="0"/>
                <a:ea typeface="宋体" pitchFamily="2" charset="-122"/>
              </a:rPr>
            </a:br>
            <a:r>
              <a:rPr lang="fr-FR" sz="1000" i="1" dirty="0" err="1" smtClean="0">
                <a:latin typeface="Cambria" pitchFamily="18" charset="0"/>
                <a:ea typeface="宋体" pitchFamily="2" charset="-122"/>
              </a:rPr>
              <a:t>Red</a:t>
            </a:r>
            <a:r>
              <a:rPr lang="fr-FR" sz="1000" i="1" dirty="0" smtClean="0">
                <a:latin typeface="Cambria" pitchFamily="18" charset="0"/>
                <a:ea typeface="宋体" pitchFamily="2" charset="-122"/>
              </a:rPr>
              <a:t> </a:t>
            </a:r>
            <a:r>
              <a:rPr lang="fr-FR" sz="1000" i="1" dirty="0" err="1">
                <a:latin typeface="Cambria" pitchFamily="18" charset="0"/>
                <a:ea typeface="宋体" pitchFamily="2" charset="-122"/>
              </a:rPr>
              <a:t>suqures</a:t>
            </a:r>
            <a:r>
              <a:rPr lang="fr-FR" sz="1000" i="1" dirty="0">
                <a:latin typeface="Cambria" pitchFamily="18" charset="0"/>
                <a:ea typeface="宋体" pitchFamily="2" charset="-122"/>
              </a:rPr>
              <a:t>,  </a:t>
            </a:r>
            <a:r>
              <a:rPr lang="fr-FR" sz="1000" i="1" dirty="0" err="1">
                <a:latin typeface="Cambria" pitchFamily="18" charset="0"/>
                <a:ea typeface="宋体" pitchFamily="2" charset="-122"/>
              </a:rPr>
              <a:t>before</a:t>
            </a:r>
            <a:r>
              <a:rPr lang="fr-FR" sz="1000" i="1" dirty="0">
                <a:latin typeface="Cambria" pitchFamily="18" charset="0"/>
                <a:ea typeface="宋体" pitchFamily="2" charset="-122"/>
              </a:rPr>
              <a:t> SMBI; </a:t>
            </a:r>
            <a:r>
              <a:rPr lang="fr-FR" sz="1000" i="1" dirty="0" err="1">
                <a:latin typeface="Cambria" pitchFamily="18" charset="0"/>
                <a:ea typeface="宋体" pitchFamily="2" charset="-122"/>
              </a:rPr>
              <a:t>blue</a:t>
            </a:r>
            <a:r>
              <a:rPr lang="fr-FR" sz="1000" i="1" dirty="0">
                <a:latin typeface="Cambria" pitchFamily="18" charset="0"/>
                <a:ea typeface="宋体" pitchFamily="2" charset="-122"/>
              </a:rPr>
              <a:t> </a:t>
            </a:r>
            <a:r>
              <a:rPr lang="fr-FR" sz="1000" i="1" dirty="0" err="1">
                <a:latin typeface="Cambria" pitchFamily="18" charset="0"/>
                <a:ea typeface="宋体" pitchFamily="2" charset="-122"/>
              </a:rPr>
              <a:t>circles</a:t>
            </a:r>
            <a:r>
              <a:rPr lang="fr-FR" sz="1000" i="1" dirty="0">
                <a:latin typeface="Cambria" pitchFamily="18" charset="0"/>
                <a:ea typeface="宋体" pitchFamily="2" charset="-122"/>
              </a:rPr>
              <a:t>, </a:t>
            </a:r>
            <a:r>
              <a:rPr lang="fr-FR" sz="1000" i="1" dirty="0" err="1">
                <a:latin typeface="Cambria" pitchFamily="18" charset="0"/>
                <a:ea typeface="宋体" pitchFamily="2" charset="-122"/>
              </a:rPr>
              <a:t>during</a:t>
            </a:r>
            <a:r>
              <a:rPr lang="fr-FR" sz="1000" i="1" dirty="0">
                <a:latin typeface="Cambria" pitchFamily="18" charset="0"/>
                <a:ea typeface="宋体" pitchFamily="2" charset="-122"/>
              </a:rPr>
              <a:t> SMBI; </a:t>
            </a:r>
            <a:r>
              <a:rPr lang="fr-FR" sz="1000" i="1" dirty="0" smtClean="0">
                <a:latin typeface="Cambria" pitchFamily="18" charset="0"/>
                <a:ea typeface="宋体" pitchFamily="2" charset="-122"/>
              </a:rPr>
              <a:t/>
            </a:r>
            <a:br>
              <a:rPr lang="fr-FR" sz="1000" i="1" dirty="0" smtClean="0">
                <a:latin typeface="Cambria" pitchFamily="18" charset="0"/>
                <a:ea typeface="宋体" pitchFamily="2" charset="-122"/>
              </a:rPr>
            </a:br>
            <a:r>
              <a:rPr lang="fr-FR" sz="1000" i="1" dirty="0" err="1" smtClean="0">
                <a:latin typeface="Cambria" pitchFamily="18" charset="0"/>
                <a:ea typeface="宋体" pitchFamily="2" charset="-122"/>
              </a:rPr>
              <a:t>blue</a:t>
            </a:r>
            <a:r>
              <a:rPr lang="fr-FR" sz="1000" i="1" dirty="0" smtClean="0">
                <a:latin typeface="Cambria" pitchFamily="18" charset="0"/>
                <a:ea typeface="宋体" pitchFamily="2" charset="-122"/>
              </a:rPr>
              <a:t> </a:t>
            </a:r>
            <a:r>
              <a:rPr lang="fr-FR" sz="1000" i="1" dirty="0">
                <a:latin typeface="Cambria" pitchFamily="18" charset="0"/>
                <a:ea typeface="宋体" pitchFamily="2" charset="-122"/>
              </a:rPr>
              <a:t>triangles, </a:t>
            </a:r>
            <a:r>
              <a:rPr lang="fr-FR" sz="1000" i="1" dirty="0" err="1">
                <a:latin typeface="Cambria" pitchFamily="18" charset="0"/>
                <a:ea typeface="宋体" pitchFamily="2" charset="-122"/>
              </a:rPr>
              <a:t>at</a:t>
            </a:r>
            <a:r>
              <a:rPr lang="fr-FR" sz="1000" i="1" dirty="0">
                <a:latin typeface="Cambria" pitchFamily="18" charset="0"/>
                <a:ea typeface="宋体" pitchFamily="2" charset="-122"/>
              </a:rPr>
              <a:t> the end of </a:t>
            </a:r>
            <a:r>
              <a:rPr lang="fr-FR" sz="1000" i="1" dirty="0" err="1"/>
              <a:t>τ</a:t>
            </a:r>
            <a:r>
              <a:rPr lang="fr-FR" sz="1000" i="1" baseline="-25000" dirty="0" err="1"/>
              <a:t>I</a:t>
            </a:r>
            <a:r>
              <a:rPr lang="fr-FR" sz="1000" dirty="0"/>
              <a:t>; </a:t>
            </a:r>
            <a:r>
              <a:rPr lang="fr-FR" sz="1000" i="1" dirty="0"/>
              <a:t>black triangles, </a:t>
            </a:r>
            <a:r>
              <a:rPr lang="fr-FR" sz="1000" i="1" dirty="0" err="1" smtClean="0"/>
              <a:t>without</a:t>
            </a:r>
            <a:r>
              <a:rPr lang="fr-FR" sz="1000" i="1" dirty="0" smtClean="0"/>
              <a:t> </a:t>
            </a:r>
            <a:r>
              <a:rPr lang="fr-FR" sz="1000" i="1" dirty="0"/>
              <a:t>SMBI. </a:t>
            </a:r>
            <a:endParaRPr lang="fr-FR" sz="1000" i="1" dirty="0">
              <a:latin typeface="Cambria" pitchFamily="18" charset="0"/>
              <a:ea typeface="宋体" pitchFamily="2" charset="-122"/>
            </a:endParaRPr>
          </a:p>
        </p:txBody>
      </p:sp>
      <p:grpSp>
        <p:nvGrpSpPr>
          <p:cNvPr id="2052" name="Group 2051"/>
          <p:cNvGrpSpPr>
            <a:grpSpLocks noChangeAspect="1"/>
          </p:cNvGrpSpPr>
          <p:nvPr/>
        </p:nvGrpSpPr>
        <p:grpSpPr>
          <a:xfrm>
            <a:off x="4283969" y="3339384"/>
            <a:ext cx="2672278" cy="2392132"/>
            <a:chOff x="4801004" y="3339383"/>
            <a:chExt cx="2672278" cy="2392132"/>
          </a:xfrm>
        </p:grpSpPr>
        <p:pic>
          <p:nvPicPr>
            <p:cNvPr id="35" name="Picture 35"/>
            <p:cNvPicPr>
              <a:picLocks noChangeAspect="1"/>
            </p:cNvPicPr>
            <p:nvPr/>
          </p:nvPicPr>
          <p:blipFill>
            <a:blip r:embed="rId3" cstate="print"/>
            <a:srcRect l="1291" t="50125" r="15359" b="19513"/>
            <a:stretch>
              <a:fillRect/>
            </a:stretch>
          </p:blipFill>
          <p:spPr bwMode="auto">
            <a:xfrm>
              <a:off x="4872128" y="3339383"/>
              <a:ext cx="2486483" cy="1225097"/>
            </a:xfrm>
            <a:prstGeom prst="rect">
              <a:avLst/>
            </a:prstGeom>
            <a:noFill/>
            <a:ln w="9525">
              <a:noFill/>
              <a:miter lim="800000"/>
              <a:headEnd/>
              <a:tailEnd/>
            </a:ln>
          </p:spPr>
        </p:pic>
        <p:grpSp>
          <p:nvGrpSpPr>
            <p:cNvPr id="2049" name="Group 2048"/>
            <p:cNvGrpSpPr>
              <a:grpSpLocks noChangeAspect="1"/>
            </p:cNvGrpSpPr>
            <p:nvPr/>
          </p:nvGrpSpPr>
          <p:grpSpPr>
            <a:xfrm>
              <a:off x="4801004" y="4387392"/>
              <a:ext cx="2672278" cy="1344123"/>
              <a:chOff x="4801004" y="4387392"/>
              <a:chExt cx="2672278" cy="1344123"/>
            </a:xfrm>
          </p:grpSpPr>
          <p:pic>
            <p:nvPicPr>
              <p:cNvPr id="33" name="图片 3"/>
              <p:cNvPicPr>
                <a:picLocks noChangeAspect="1"/>
              </p:cNvPicPr>
              <p:nvPr/>
            </p:nvPicPr>
            <p:blipFill>
              <a:blip r:embed="rId4" cstate="print"/>
              <a:srcRect l="40446" t="19194" r="35547" b="55031"/>
              <a:stretch>
                <a:fillRect/>
              </a:stretch>
            </p:blipFill>
            <p:spPr bwMode="auto">
              <a:xfrm>
                <a:off x="4801004" y="4387392"/>
                <a:ext cx="2672278" cy="1344123"/>
              </a:xfrm>
              <a:prstGeom prst="rect">
                <a:avLst/>
              </a:prstGeom>
              <a:noFill/>
              <a:ln w="9525">
                <a:noFill/>
                <a:miter lim="800000"/>
                <a:headEnd/>
                <a:tailEnd/>
              </a:ln>
            </p:spPr>
          </p:pic>
          <p:sp>
            <p:nvSpPr>
              <p:cNvPr id="36" name="Rectangle 35"/>
              <p:cNvSpPr>
                <a:spLocks noChangeArrowheads="1"/>
              </p:cNvSpPr>
              <p:nvPr/>
            </p:nvSpPr>
            <p:spPr bwMode="auto">
              <a:xfrm>
                <a:off x="6269826" y="4592384"/>
                <a:ext cx="264180" cy="912636"/>
              </a:xfrm>
              <a:prstGeom prst="rect">
                <a:avLst/>
              </a:prstGeom>
              <a:gradFill rotWithShape="0">
                <a:gsLst>
                  <a:gs pos="0">
                    <a:srgbClr val="BFBFBF">
                      <a:alpha val="0"/>
                    </a:srgbClr>
                  </a:gs>
                  <a:gs pos="50000">
                    <a:srgbClr val="3B3B3B">
                      <a:alpha val="46001"/>
                    </a:srgbClr>
                  </a:gs>
                  <a:gs pos="100000">
                    <a:srgbClr val="BFBFBF">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upright="1"/>
              <a:lstStyle/>
              <a:p>
                <a:pPr fontAlgn="auto">
                  <a:spcBef>
                    <a:spcPts val="0"/>
                  </a:spcBef>
                  <a:spcAft>
                    <a:spcPts val="0"/>
                  </a:spcAft>
                  <a:defRPr/>
                </a:pPr>
                <a:endParaRPr lang="en-US">
                  <a:latin typeface="+mn-lt"/>
                  <a:cs typeface="+mn-cs"/>
                </a:endParaRPr>
              </a:p>
            </p:txBody>
          </p:sp>
        </p:grpSp>
      </p:grpSp>
      <p:sp>
        <p:nvSpPr>
          <p:cNvPr id="2048" name="Rectangle 2047"/>
          <p:cNvSpPr/>
          <p:nvPr/>
        </p:nvSpPr>
        <p:spPr>
          <a:xfrm>
            <a:off x="327998" y="5805264"/>
            <a:ext cx="7643243" cy="646331"/>
          </a:xfrm>
          <a:prstGeom prst="rect">
            <a:avLst/>
          </a:prstGeom>
        </p:spPr>
        <p:txBody>
          <a:bodyPr wrap="square">
            <a:spAutoFit/>
          </a:bodyPr>
          <a:lstStyle/>
          <a:p>
            <a:pPr marL="285750" lvl="0" indent="-285750" fontAlgn="base" latinLnBrk="0">
              <a:spcBef>
                <a:spcPct val="0"/>
              </a:spcBef>
              <a:spcAft>
                <a:spcPct val="0"/>
              </a:spcAft>
              <a:buFontTx/>
              <a:buChar char="-"/>
            </a:pPr>
            <a:r>
              <a:rPr lang="en-GB" altLang="ko-KR" sz="1200" dirty="0">
                <a:solidFill>
                  <a:prstClr val="black"/>
                </a:solidFill>
                <a:latin typeface="Calibri" pitchFamily="34" charset="0"/>
                <a:cs typeface="Arial" charset="0"/>
              </a:rPr>
              <a:t>ELM mitigation by SMBI (</a:t>
            </a:r>
            <a:r>
              <a:rPr lang="fr-FR" altLang="ko-KR" sz="1200" dirty="0">
                <a:solidFill>
                  <a:prstClr val="black"/>
                </a:solidFill>
                <a:latin typeface="Calibri" pitchFamily="34" charset="0"/>
                <a:cs typeface="Arial" charset="0"/>
              </a:rPr>
              <a:t>an </a:t>
            </a:r>
            <a:r>
              <a:rPr lang="fr-FR" altLang="ko-KR" sz="1200" dirty="0" err="1">
                <a:solidFill>
                  <a:prstClr val="black"/>
                </a:solidFill>
                <a:latin typeface="Calibri" pitchFamily="34" charset="0"/>
                <a:cs typeface="Arial" charset="0"/>
              </a:rPr>
              <a:t>increase</a:t>
            </a:r>
            <a:r>
              <a:rPr lang="fr-FR" altLang="ko-KR" sz="1200" dirty="0">
                <a:solidFill>
                  <a:prstClr val="black"/>
                </a:solidFill>
                <a:latin typeface="Calibri" pitchFamily="34" charset="0"/>
                <a:cs typeface="Arial" charset="0"/>
              </a:rPr>
              <a:t> in </a:t>
            </a:r>
            <a:r>
              <a:rPr lang="fr-FR" altLang="ko-KR" sz="1200" i="1" dirty="0" err="1">
                <a:solidFill>
                  <a:prstClr val="black"/>
                </a:solidFill>
                <a:latin typeface="Calibri" pitchFamily="34" charset="0"/>
                <a:cs typeface="Arial" charset="0"/>
              </a:rPr>
              <a:t>f</a:t>
            </a:r>
            <a:r>
              <a:rPr lang="fr-FR" altLang="ko-KR" sz="1200" i="1" baseline="-25000" dirty="0" err="1">
                <a:solidFill>
                  <a:prstClr val="black"/>
                </a:solidFill>
                <a:latin typeface="Calibri" pitchFamily="34" charset="0"/>
                <a:cs typeface="Arial" charset="0"/>
              </a:rPr>
              <a:t>ELM</a:t>
            </a:r>
            <a:r>
              <a:rPr lang="fr-FR" altLang="ko-KR" sz="1200" i="1" baseline="30000" dirty="0" err="1">
                <a:solidFill>
                  <a:prstClr val="black"/>
                </a:solidFill>
                <a:latin typeface="Calibri" pitchFamily="34" charset="0"/>
                <a:cs typeface="Arial" charset="0"/>
              </a:rPr>
              <a:t>SMBI</a:t>
            </a:r>
            <a:r>
              <a:rPr lang="fr-FR" altLang="ko-KR" sz="1200" i="1" dirty="0">
                <a:solidFill>
                  <a:prstClr val="black"/>
                </a:solidFill>
                <a:latin typeface="Calibri" pitchFamily="34" charset="0"/>
                <a:cs typeface="Arial" charset="0"/>
              </a:rPr>
              <a:t>/f</a:t>
            </a:r>
            <a:r>
              <a:rPr lang="fr-FR" altLang="ko-KR" sz="1200" i="1" baseline="-25000" dirty="0">
                <a:solidFill>
                  <a:prstClr val="black"/>
                </a:solidFill>
                <a:latin typeface="Calibri" pitchFamily="34" charset="0"/>
                <a:cs typeface="Arial" charset="0"/>
              </a:rPr>
              <a:t>ELM</a:t>
            </a:r>
            <a:r>
              <a:rPr lang="fr-FR" altLang="ko-KR" sz="1200" i="1" baseline="30000" dirty="0">
                <a:solidFill>
                  <a:prstClr val="black"/>
                </a:solidFill>
                <a:latin typeface="Calibri" pitchFamily="34" charset="0"/>
                <a:cs typeface="Arial" charset="0"/>
              </a:rPr>
              <a:t>0</a:t>
            </a:r>
            <a:r>
              <a:rPr lang="fr-FR" altLang="ko-KR" sz="1200" dirty="0">
                <a:solidFill>
                  <a:prstClr val="black"/>
                </a:solidFill>
                <a:latin typeface="Calibri" pitchFamily="34" charset="0"/>
                <a:cs typeface="Arial" charset="0"/>
              </a:rPr>
              <a:t>~2-3.5) </a:t>
            </a:r>
            <a:r>
              <a:rPr lang="en-GB" altLang="ko-KR" sz="1200" dirty="0">
                <a:solidFill>
                  <a:prstClr val="black"/>
                </a:solidFill>
                <a:latin typeface="Calibri" pitchFamily="34" charset="0"/>
                <a:cs typeface="Arial" charset="0"/>
              </a:rPr>
              <a:t>was achieved in HL-2A and in KSTAR</a:t>
            </a:r>
            <a:r>
              <a:rPr lang="en-US" altLang="zh-CN" sz="1200" dirty="0">
                <a:solidFill>
                  <a:prstClr val="black"/>
                </a:solidFill>
                <a:latin typeface="Calibri" pitchFamily="34" charset="0"/>
                <a:cs typeface="Arial" charset="0"/>
              </a:rPr>
              <a:t>.</a:t>
            </a:r>
            <a:endParaRPr lang="en-GB" altLang="ko-KR" sz="1200" dirty="0">
              <a:solidFill>
                <a:prstClr val="black"/>
              </a:solidFill>
              <a:latin typeface="Calibri" pitchFamily="34" charset="0"/>
              <a:cs typeface="Arial" charset="0"/>
            </a:endParaRPr>
          </a:p>
          <a:p>
            <a:pPr marL="285750" lvl="0" indent="-285750" fontAlgn="base" latinLnBrk="0">
              <a:spcBef>
                <a:spcPct val="0"/>
              </a:spcBef>
              <a:spcAft>
                <a:spcPct val="0"/>
              </a:spcAft>
              <a:buFontTx/>
              <a:buChar char="-"/>
            </a:pPr>
            <a:r>
              <a:rPr lang="fr-FR" altLang="ko-KR" sz="1200" dirty="0" smtClean="0">
                <a:solidFill>
                  <a:prstClr val="black"/>
                </a:solidFill>
                <a:latin typeface="Calibri" pitchFamily="34" charset="0"/>
                <a:cs typeface="Arial" charset="0"/>
              </a:rPr>
              <a:t>ELM </a:t>
            </a:r>
            <a:r>
              <a:rPr lang="fr-FR" altLang="ko-KR" sz="1200" dirty="0">
                <a:solidFill>
                  <a:prstClr val="black"/>
                </a:solidFill>
                <a:latin typeface="Calibri" pitchFamily="34" charset="0"/>
                <a:cs typeface="Arial" charset="0"/>
              </a:rPr>
              <a:t>mitigation by SMBI </a:t>
            </a:r>
            <a:r>
              <a:rPr lang="fr-FR" altLang="ko-KR" sz="1200" dirty="0" err="1">
                <a:solidFill>
                  <a:prstClr val="black"/>
                </a:solidFill>
                <a:latin typeface="Calibri" pitchFamily="34" charset="0"/>
                <a:cs typeface="Arial" charset="0"/>
              </a:rPr>
              <a:t>results</a:t>
            </a:r>
            <a:r>
              <a:rPr lang="fr-FR" altLang="ko-KR" sz="1200" dirty="0">
                <a:solidFill>
                  <a:prstClr val="black"/>
                </a:solidFill>
                <a:latin typeface="Calibri" pitchFamily="34" charset="0"/>
                <a:cs typeface="Arial" charset="0"/>
              </a:rPr>
              <a:t> </a:t>
            </a:r>
            <a:r>
              <a:rPr lang="fr-FR" altLang="ko-KR" sz="1200" dirty="0" err="1">
                <a:solidFill>
                  <a:prstClr val="black"/>
                </a:solidFill>
                <a:latin typeface="Calibri" pitchFamily="34" charset="0"/>
                <a:cs typeface="Arial" charset="0"/>
              </a:rPr>
              <a:t>from</a:t>
            </a:r>
            <a:r>
              <a:rPr lang="fr-FR" altLang="ko-KR" sz="1200" dirty="0">
                <a:solidFill>
                  <a:prstClr val="black"/>
                </a:solidFill>
                <a:latin typeface="Calibri" pitchFamily="34" charset="0"/>
                <a:cs typeface="Arial" charset="0"/>
              </a:rPr>
              <a:t> an </a:t>
            </a:r>
            <a:r>
              <a:rPr lang="fr-FR" altLang="ko-KR" sz="1200" dirty="0" err="1">
                <a:solidFill>
                  <a:prstClr val="black"/>
                </a:solidFill>
                <a:latin typeface="Calibri" pitchFamily="34" charset="0"/>
                <a:cs typeface="Arial" charset="0"/>
              </a:rPr>
              <a:t>increase</a:t>
            </a:r>
            <a:r>
              <a:rPr lang="fr-FR" altLang="ko-KR" sz="1200" dirty="0">
                <a:solidFill>
                  <a:prstClr val="black"/>
                </a:solidFill>
                <a:latin typeface="Calibri" pitchFamily="34" charset="0"/>
                <a:cs typeface="Arial" charset="0"/>
              </a:rPr>
              <a:t> in </a:t>
            </a:r>
            <a:r>
              <a:rPr lang="fr-FR" altLang="ko-KR" sz="1200" dirty="0" err="1">
                <a:solidFill>
                  <a:prstClr val="black"/>
                </a:solidFill>
                <a:latin typeface="Calibri" pitchFamily="34" charset="0"/>
                <a:cs typeface="Arial" charset="0"/>
              </a:rPr>
              <a:t>higher</a:t>
            </a:r>
            <a:r>
              <a:rPr lang="fr-FR" altLang="ko-KR" sz="1200" dirty="0">
                <a:solidFill>
                  <a:prstClr val="black"/>
                </a:solidFill>
                <a:latin typeface="Calibri" pitchFamily="34" charset="0"/>
                <a:cs typeface="Arial" charset="0"/>
              </a:rPr>
              <a:t> </a:t>
            </a:r>
            <a:r>
              <a:rPr lang="fr-FR" altLang="ko-KR" sz="1200" dirty="0" err="1">
                <a:solidFill>
                  <a:prstClr val="black"/>
                </a:solidFill>
                <a:latin typeface="Calibri" pitchFamily="34" charset="0"/>
                <a:cs typeface="Arial" charset="0"/>
              </a:rPr>
              <a:t>frequency</a:t>
            </a:r>
            <a:r>
              <a:rPr lang="fr-FR" altLang="ko-KR" sz="1200" dirty="0">
                <a:solidFill>
                  <a:prstClr val="black"/>
                </a:solidFill>
                <a:latin typeface="Calibri" pitchFamily="34" charset="0"/>
                <a:cs typeface="Arial" charset="0"/>
              </a:rPr>
              <a:t> fluctuations and transport </a:t>
            </a:r>
            <a:r>
              <a:rPr lang="fr-FR" altLang="ko-KR" sz="1200" dirty="0" err="1">
                <a:solidFill>
                  <a:prstClr val="black"/>
                </a:solidFill>
                <a:latin typeface="Calibri" pitchFamily="34" charset="0"/>
                <a:cs typeface="Arial" charset="0"/>
              </a:rPr>
              <a:t>events</a:t>
            </a:r>
            <a:r>
              <a:rPr lang="fr-FR" altLang="ko-KR" sz="1200" dirty="0">
                <a:solidFill>
                  <a:prstClr val="black"/>
                </a:solidFill>
                <a:latin typeface="Calibri" pitchFamily="34" charset="0"/>
                <a:cs typeface="Arial" charset="0"/>
              </a:rPr>
              <a:t> in the </a:t>
            </a:r>
            <a:r>
              <a:rPr lang="fr-FR" altLang="ko-KR" sz="1200" dirty="0" err="1">
                <a:solidFill>
                  <a:prstClr val="black"/>
                </a:solidFill>
                <a:latin typeface="Calibri" pitchFamily="34" charset="0"/>
                <a:cs typeface="Arial" charset="0"/>
              </a:rPr>
              <a:t>pedestal</a:t>
            </a:r>
            <a:r>
              <a:rPr lang="fr-FR" altLang="ko-KR" sz="1200" dirty="0">
                <a:solidFill>
                  <a:prstClr val="black"/>
                </a:solidFill>
                <a:latin typeface="Calibri" pitchFamily="34" charset="0"/>
                <a:cs typeface="Arial" charset="0"/>
              </a:rPr>
              <a:t>, and </a:t>
            </a:r>
            <a:r>
              <a:rPr lang="fr-FR" altLang="ko-KR" sz="1200" dirty="0" err="1">
                <a:solidFill>
                  <a:prstClr val="black"/>
                </a:solidFill>
                <a:latin typeface="Calibri" pitchFamily="34" charset="0"/>
                <a:cs typeface="Arial" charset="0"/>
              </a:rPr>
              <a:t>inhibits</a:t>
            </a:r>
            <a:r>
              <a:rPr lang="fr-FR" altLang="ko-KR" sz="1200" dirty="0">
                <a:solidFill>
                  <a:prstClr val="black"/>
                </a:solidFill>
                <a:latin typeface="Calibri" pitchFamily="34" charset="0"/>
                <a:cs typeface="Arial" charset="0"/>
              </a:rPr>
              <a:t> the occurrence of large transport </a:t>
            </a:r>
            <a:r>
              <a:rPr lang="fr-FR" altLang="ko-KR" sz="1200" dirty="0" err="1">
                <a:solidFill>
                  <a:prstClr val="black"/>
                </a:solidFill>
                <a:latin typeface="Calibri" pitchFamily="34" charset="0"/>
                <a:cs typeface="Arial" charset="0"/>
              </a:rPr>
              <a:t>events</a:t>
            </a:r>
            <a:r>
              <a:rPr lang="fr-FR" altLang="ko-KR" sz="1200" dirty="0">
                <a:solidFill>
                  <a:prstClr val="black"/>
                </a:solidFill>
                <a:latin typeface="Calibri" pitchFamily="34" charset="0"/>
                <a:cs typeface="Arial" charset="0"/>
              </a:rPr>
              <a:t> </a:t>
            </a:r>
            <a:r>
              <a:rPr lang="fr-FR" altLang="ko-KR" sz="1200" dirty="0" err="1">
                <a:solidFill>
                  <a:prstClr val="black"/>
                </a:solidFill>
                <a:latin typeface="Calibri" pitchFamily="34" charset="0"/>
                <a:cs typeface="Arial" charset="0"/>
              </a:rPr>
              <a:t>which</a:t>
            </a:r>
            <a:r>
              <a:rPr lang="fr-FR" altLang="ko-KR" sz="1200" dirty="0">
                <a:solidFill>
                  <a:prstClr val="black"/>
                </a:solidFill>
                <a:latin typeface="Calibri" pitchFamily="34" charset="0"/>
                <a:cs typeface="Arial" charset="0"/>
              </a:rPr>
              <a:t> </a:t>
            </a:r>
            <a:r>
              <a:rPr lang="fr-FR" altLang="ko-KR" sz="1200" dirty="0" err="1">
                <a:solidFill>
                  <a:prstClr val="black"/>
                </a:solidFill>
                <a:latin typeface="Calibri" pitchFamily="34" charset="0"/>
                <a:cs typeface="Arial" charset="0"/>
              </a:rPr>
              <a:t>span</a:t>
            </a:r>
            <a:r>
              <a:rPr lang="fr-FR" altLang="ko-KR" sz="1200" dirty="0">
                <a:solidFill>
                  <a:prstClr val="black"/>
                </a:solidFill>
                <a:latin typeface="Calibri" pitchFamily="34" charset="0"/>
                <a:cs typeface="Arial" charset="0"/>
              </a:rPr>
              <a:t> the </a:t>
            </a:r>
            <a:r>
              <a:rPr lang="fr-FR" altLang="ko-KR" sz="1200" dirty="0" err="1">
                <a:solidFill>
                  <a:prstClr val="black"/>
                </a:solidFill>
                <a:latin typeface="Calibri" pitchFamily="34" charset="0"/>
                <a:cs typeface="Arial" charset="0"/>
              </a:rPr>
              <a:t>entire</a:t>
            </a:r>
            <a:r>
              <a:rPr lang="fr-FR" altLang="ko-KR" sz="1200" dirty="0">
                <a:solidFill>
                  <a:prstClr val="black"/>
                </a:solidFill>
                <a:latin typeface="Calibri" pitchFamily="34" charset="0"/>
                <a:cs typeface="Arial" charset="0"/>
              </a:rPr>
              <a:t> </a:t>
            </a:r>
            <a:r>
              <a:rPr lang="fr-FR" altLang="ko-KR" sz="1200" dirty="0" err="1">
                <a:solidFill>
                  <a:prstClr val="black"/>
                </a:solidFill>
                <a:latin typeface="Calibri" pitchFamily="34" charset="0"/>
                <a:cs typeface="Arial" charset="0"/>
              </a:rPr>
              <a:t>pedestal</a:t>
            </a:r>
            <a:r>
              <a:rPr lang="fr-FR" altLang="ko-KR" sz="1200" dirty="0">
                <a:solidFill>
                  <a:prstClr val="black"/>
                </a:solidFill>
                <a:latin typeface="Calibri" pitchFamily="34" charset="0"/>
                <a:cs typeface="Arial" charset="0"/>
              </a:rPr>
              <a:t> </a:t>
            </a:r>
            <a:r>
              <a:rPr lang="fr-FR" altLang="ko-KR" sz="1200" dirty="0" err="1">
                <a:solidFill>
                  <a:prstClr val="black"/>
                </a:solidFill>
                <a:latin typeface="Calibri" pitchFamily="34" charset="0"/>
                <a:cs typeface="Arial" charset="0"/>
              </a:rPr>
              <a:t>width</a:t>
            </a:r>
            <a:r>
              <a:rPr lang="fr-FR" altLang="ko-KR" sz="1200" dirty="0">
                <a:solidFill>
                  <a:prstClr val="black"/>
                </a:solidFill>
                <a:latin typeface="Calibri" pitchFamily="34" charset="0"/>
                <a:cs typeface="Arial" charset="0"/>
              </a:rPr>
              <a:t>. </a:t>
            </a:r>
            <a:endParaRPr lang="en-US" altLang="zh-CN" sz="1200" dirty="0">
              <a:solidFill>
                <a:prstClr val="black"/>
              </a:solidFill>
              <a:latin typeface="Calibri" pitchFamily="34" charset="0"/>
              <a:cs typeface="Arial" charset="0"/>
            </a:endParaRPr>
          </a:p>
        </p:txBody>
      </p:sp>
      <p:grpSp>
        <p:nvGrpSpPr>
          <p:cNvPr id="44" name="Group 43"/>
          <p:cNvGrpSpPr>
            <a:grpSpLocks noChangeAspect="1"/>
          </p:cNvGrpSpPr>
          <p:nvPr/>
        </p:nvGrpSpPr>
        <p:grpSpPr>
          <a:xfrm>
            <a:off x="323528" y="3377595"/>
            <a:ext cx="4010025" cy="1933575"/>
            <a:chOff x="3851275" y="3706813"/>
            <a:chExt cx="4010025" cy="1933575"/>
          </a:xfrm>
        </p:grpSpPr>
        <p:pic>
          <p:nvPicPr>
            <p:cNvPr id="45" name="图片 1"/>
            <p:cNvPicPr>
              <a:picLocks noChangeAspect="1"/>
            </p:cNvPicPr>
            <p:nvPr/>
          </p:nvPicPr>
          <p:blipFill>
            <a:blip r:embed="rId5" cstate="print"/>
            <a:srcRect l="10741" t="5206" r="19968" b="54807"/>
            <a:stretch>
              <a:fillRect/>
            </a:stretch>
          </p:blipFill>
          <p:spPr bwMode="auto">
            <a:xfrm>
              <a:off x="3851275" y="3706813"/>
              <a:ext cx="4010025" cy="1933575"/>
            </a:xfrm>
            <a:prstGeom prst="rect">
              <a:avLst/>
            </a:prstGeom>
            <a:noFill/>
            <a:ln w="9525">
              <a:noFill/>
              <a:miter lim="800000"/>
              <a:headEnd/>
              <a:tailEnd/>
            </a:ln>
          </p:spPr>
        </p:pic>
        <p:sp>
          <p:nvSpPr>
            <p:cNvPr id="46" name="Rectangle 45"/>
            <p:cNvSpPr>
              <a:spLocks noChangeArrowheads="1"/>
            </p:cNvSpPr>
            <p:nvPr/>
          </p:nvSpPr>
          <p:spPr bwMode="auto">
            <a:xfrm>
              <a:off x="7162327" y="3862720"/>
              <a:ext cx="288925" cy="1444148"/>
            </a:xfrm>
            <a:prstGeom prst="rect">
              <a:avLst/>
            </a:prstGeom>
            <a:gradFill rotWithShape="0">
              <a:gsLst>
                <a:gs pos="0">
                  <a:srgbClr val="BFBFBF">
                    <a:alpha val="0"/>
                  </a:srgbClr>
                </a:gs>
                <a:gs pos="50000">
                  <a:srgbClr val="3B3B3B">
                    <a:alpha val="46001"/>
                  </a:srgbClr>
                </a:gs>
                <a:gs pos="100000">
                  <a:srgbClr val="BFBFBF">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upright="1"/>
            <a:lstStyle/>
            <a:p>
              <a:pPr fontAlgn="auto">
                <a:spcBef>
                  <a:spcPts val="0"/>
                </a:spcBef>
                <a:spcAft>
                  <a:spcPts val="0"/>
                </a:spcAft>
                <a:defRPr/>
              </a:pPr>
              <a:endParaRPr lang="en-US">
                <a:latin typeface="+mn-lt"/>
                <a:cs typeface="+mn-cs"/>
              </a:endParaRPr>
            </a:p>
          </p:txBody>
        </p:sp>
      </p:grpSp>
      <p:pic>
        <p:nvPicPr>
          <p:cNvPr id="10957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2280" y="6237312"/>
            <a:ext cx="662937" cy="46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5" descr="http://www.aps.anl.gov/epics/meetings/2009-07/NFRI_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12360" y="6237312"/>
            <a:ext cx="1044116" cy="36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996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138" y="1351309"/>
            <a:ext cx="8229600" cy="4886003"/>
          </a:xfrm>
        </p:spPr>
        <p:txBody>
          <a:bodyPr/>
          <a:lstStyle/>
          <a:p>
            <a:r>
              <a:rPr lang="en-US" altLang="ko-KR" dirty="0" smtClean="0"/>
              <a:t>Validations of </a:t>
            </a:r>
            <a:r>
              <a:rPr lang="en-US" altLang="ko-KR" dirty="0" err="1" smtClean="0"/>
              <a:t>Gyrokinetic</a:t>
            </a:r>
            <a:r>
              <a:rPr lang="en-US" altLang="ko-KR" dirty="0" smtClean="0"/>
              <a:t> Simulations</a:t>
            </a:r>
          </a:p>
          <a:p>
            <a:endParaRPr lang="en-US" altLang="ko-KR" dirty="0" smtClean="0"/>
          </a:p>
          <a:p>
            <a:r>
              <a:rPr lang="en-US" altLang="ko-KR" dirty="0" smtClean="0"/>
              <a:t>Nonlocal Transport from Flux-driven </a:t>
            </a:r>
            <a:r>
              <a:rPr lang="en-US" altLang="ko-KR" dirty="0" err="1" smtClean="0"/>
              <a:t>Gyrokinetic</a:t>
            </a:r>
            <a:r>
              <a:rPr lang="en-US" altLang="ko-KR" dirty="0" smtClean="0"/>
              <a:t> Simulations</a:t>
            </a:r>
          </a:p>
          <a:p>
            <a:endParaRPr lang="en-US" altLang="ko-KR" dirty="0" smtClean="0"/>
          </a:p>
          <a:p>
            <a:r>
              <a:rPr lang="en-US" altLang="ko-KR" dirty="0" smtClean="0"/>
              <a:t>Intrinsic Rotation / Momentum Transport / L-H Transition</a:t>
            </a:r>
          </a:p>
          <a:p>
            <a:endParaRPr lang="en-US" altLang="ko-KR" dirty="0" smtClean="0"/>
          </a:p>
          <a:p>
            <a:r>
              <a:rPr lang="en-US" altLang="ko-KR" dirty="0" smtClean="0"/>
              <a:t>Pedestal Stability / ELM Simulations</a:t>
            </a:r>
          </a:p>
          <a:p>
            <a:endParaRPr lang="en-US" altLang="ko-KR" dirty="0" smtClean="0"/>
          </a:p>
          <a:p>
            <a:r>
              <a:rPr lang="en-US" altLang="ko-KR" dirty="0" smtClean="0"/>
              <a:t>Suppression / Mitigation of ELMs</a:t>
            </a:r>
          </a:p>
          <a:p>
            <a:endParaRPr lang="en-US" altLang="ko-KR" dirty="0" smtClean="0"/>
          </a:p>
          <a:p>
            <a:r>
              <a:rPr lang="en-US" altLang="ko-KR" sz="2400" b="1" dirty="0" smtClean="0">
                <a:solidFill>
                  <a:srgbClr val="0033CC"/>
                </a:solidFill>
              </a:rPr>
              <a:t>Boundary Physics</a:t>
            </a:r>
          </a:p>
          <a:p>
            <a:endParaRPr lang="en-US" altLang="ko-KR" dirty="0" smtClean="0"/>
          </a:p>
          <a:p>
            <a:r>
              <a:rPr lang="en-US" altLang="ko-KR" dirty="0" smtClean="0"/>
              <a:t>Self-Organization in Boundary Physics, MHD, and W-P Physics.</a:t>
            </a:r>
          </a:p>
        </p:txBody>
      </p:sp>
      <p:pic>
        <p:nvPicPr>
          <p:cNvPr id="6" name="그림 8" descr="snu_logo.jpg"/>
          <p:cNvPicPr>
            <a:picLocks noChangeAspect="1"/>
          </p:cNvPicPr>
          <p:nvPr/>
        </p:nvPicPr>
        <p:blipFill>
          <a:blip r:embed="rId2" cstate="print"/>
          <a:stretch>
            <a:fillRect/>
          </a:stretch>
        </p:blipFill>
        <p:spPr>
          <a:xfrm>
            <a:off x="6242113" y="6184900"/>
            <a:ext cx="2806574" cy="434566"/>
          </a:xfrm>
          <a:prstGeom prst="rect">
            <a:avLst/>
          </a:prstGeom>
        </p:spPr>
      </p:pic>
      <p:sp>
        <p:nvSpPr>
          <p:cNvPr id="7" name="Title 1"/>
          <p:cNvSpPr>
            <a:spLocks noGrp="1"/>
          </p:cNvSpPr>
          <p:nvPr>
            <p:ph type="title"/>
          </p:nvPr>
        </p:nvSpPr>
        <p:spPr>
          <a:xfrm>
            <a:off x="467544" y="260648"/>
            <a:ext cx="8229600" cy="648072"/>
          </a:xfrm>
        </p:spPr>
        <p:txBody>
          <a:bodyPr/>
          <a:lstStyle/>
          <a:p>
            <a:r>
              <a:rPr lang="en-US" altLang="ko-KR" sz="3600" dirty="0" smtClean="0"/>
              <a:t>Outline</a:t>
            </a:r>
            <a:endParaRPr lang="ko-KR" altLang="en-US" sz="3600" dirty="0"/>
          </a:p>
        </p:txBody>
      </p:sp>
      <p:sp>
        <p:nvSpPr>
          <p:cNvPr id="9" name="TextBox 8"/>
          <p:cNvSpPr txBox="1"/>
          <p:nvPr/>
        </p:nvSpPr>
        <p:spPr>
          <a:xfrm>
            <a:off x="7524328" y="0"/>
            <a:ext cx="1625017" cy="338554"/>
          </a:xfrm>
          <a:prstGeom prst="rect">
            <a:avLst/>
          </a:prstGeom>
          <a:noFill/>
        </p:spPr>
        <p:txBody>
          <a:bodyPr wrap="square" rtlCol="0">
            <a:spAutoFit/>
          </a:bodyPr>
          <a:lstStyle/>
          <a:p>
            <a:r>
              <a:rPr lang="en-US" altLang="ko-KR" sz="1600" dirty="0" smtClean="0">
                <a:solidFill>
                  <a:srgbClr val="000000"/>
                </a:solidFill>
              </a:rPr>
              <a:t>TS </a:t>
            </a:r>
            <a:r>
              <a:rPr lang="en-US" altLang="ko-KR" sz="1600" dirty="0" err="1" smtClean="0">
                <a:solidFill>
                  <a:srgbClr val="000000"/>
                </a:solidFill>
              </a:rPr>
              <a:t>Hahm</a:t>
            </a:r>
            <a:r>
              <a:rPr lang="en-US" altLang="ko-KR" sz="1600" dirty="0" smtClean="0">
                <a:solidFill>
                  <a:srgbClr val="000000"/>
                </a:solidFill>
              </a:rPr>
              <a:t> S/1-3</a:t>
            </a:r>
            <a:endParaRPr lang="ko-KR" altLang="en-US" sz="1600" dirty="0">
              <a:solidFill>
                <a:srgbClr val="000000"/>
              </a:solidFill>
            </a:endParaRPr>
          </a:p>
        </p:txBody>
      </p:sp>
    </p:spTree>
    <p:extLst>
      <p:ext uri="{BB962C8B-B14F-4D97-AF65-F5344CB8AC3E}">
        <p14:creationId xmlns:p14="http://schemas.microsoft.com/office/powerpoint/2010/main" val="5863778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732" y="-4151"/>
            <a:ext cx="7772400" cy="1057929"/>
          </a:xfrm>
        </p:spPr>
        <p:txBody>
          <a:bodyPr>
            <a:normAutofit fontScale="90000"/>
          </a:bodyPr>
          <a:lstStyle/>
          <a:p>
            <a:r>
              <a:rPr lang="en-US" dirty="0" smtClean="0"/>
              <a:t>Heuristic Drift Model Matches Data</a:t>
            </a:r>
            <a:endParaRPr lang="en-US" dirty="0"/>
          </a:p>
        </p:txBody>
      </p:sp>
      <p:cxnSp>
        <p:nvCxnSpPr>
          <p:cNvPr id="5" name="Straight Connector 4"/>
          <p:cNvCxnSpPr/>
          <p:nvPr/>
        </p:nvCxnSpPr>
        <p:spPr>
          <a:xfrm>
            <a:off x="635047" y="859850"/>
            <a:ext cx="7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cstate="print"/>
          <a:stretch>
            <a:fillRect/>
          </a:stretch>
        </p:blipFill>
        <p:spPr>
          <a:xfrm>
            <a:off x="768639" y="1422400"/>
            <a:ext cx="4445000" cy="4013200"/>
          </a:xfrm>
          <a:prstGeom prst="rect">
            <a:avLst/>
          </a:prstGeom>
        </p:spPr>
      </p:pic>
      <p:sp>
        <p:nvSpPr>
          <p:cNvPr id="7" name="TextBox 6"/>
          <p:cNvSpPr txBox="1"/>
          <p:nvPr/>
        </p:nvSpPr>
        <p:spPr>
          <a:xfrm>
            <a:off x="5404654" y="1466872"/>
            <a:ext cx="3739345" cy="3816429"/>
          </a:xfrm>
          <a:prstGeom prst="rect">
            <a:avLst/>
          </a:prstGeom>
          <a:noFill/>
        </p:spPr>
        <p:txBody>
          <a:bodyPr wrap="square" rtlCol="0">
            <a:spAutoFit/>
          </a:bodyPr>
          <a:lstStyle/>
          <a:p>
            <a:pPr marL="285750" indent="-285750" defTabSz="457200" latinLnBrk="0">
              <a:buFont typeface="Arial"/>
              <a:buChar char="•"/>
            </a:pPr>
            <a:r>
              <a:rPr lang="en-US" sz="2200" dirty="0" smtClean="0">
                <a:solidFill>
                  <a:prstClr val="black"/>
                </a:solidFill>
              </a:rPr>
              <a:t>Heuristic model absolute magnitude high by x 1.28</a:t>
            </a:r>
            <a:br>
              <a:rPr lang="en-US" sz="2200" dirty="0" smtClean="0">
                <a:solidFill>
                  <a:prstClr val="black"/>
                </a:solidFill>
              </a:rPr>
            </a:br>
            <a:endParaRPr lang="en-US" sz="2200" dirty="0" smtClean="0">
              <a:solidFill>
                <a:prstClr val="black"/>
              </a:solidFill>
            </a:endParaRPr>
          </a:p>
          <a:p>
            <a:pPr marL="285750" indent="-285750" defTabSz="457200" latinLnBrk="0">
              <a:buFont typeface="Arial"/>
              <a:buChar char="•"/>
            </a:pPr>
            <a:r>
              <a:rPr lang="en-US" sz="2200" dirty="0" smtClean="0">
                <a:solidFill>
                  <a:prstClr val="black"/>
                </a:solidFill>
              </a:rPr>
              <a:t>Regression parameters for </a:t>
            </a:r>
            <a:r>
              <a:rPr lang="en-US" sz="2200" dirty="0" err="1" smtClean="0">
                <a:solidFill>
                  <a:prstClr val="black"/>
                </a:solidFill>
              </a:rPr>
              <a:t>AUG+C-Mod+DIII-D+JET</a:t>
            </a:r>
            <a:r>
              <a:rPr lang="en-US" sz="2200" dirty="0" smtClean="0">
                <a:solidFill>
                  <a:prstClr val="black"/>
                </a:solidFill>
              </a:rPr>
              <a:t> all well within statistical uncertainty.</a:t>
            </a:r>
            <a:br>
              <a:rPr lang="en-US" sz="2200" dirty="0" smtClean="0">
                <a:solidFill>
                  <a:prstClr val="black"/>
                </a:solidFill>
              </a:rPr>
            </a:br>
            <a:endParaRPr lang="en-US" sz="2200" dirty="0" smtClean="0">
              <a:solidFill>
                <a:prstClr val="black"/>
              </a:solidFill>
            </a:endParaRPr>
          </a:p>
          <a:p>
            <a:pPr marL="285750" indent="-285750" defTabSz="457200" latinLnBrk="0">
              <a:buFont typeface="Arial"/>
              <a:buChar char="•"/>
            </a:pPr>
            <a:r>
              <a:rPr lang="en-US" sz="2200" dirty="0" smtClean="0">
                <a:solidFill>
                  <a:prstClr val="black"/>
                </a:solidFill>
              </a:rPr>
              <a:t>MAST/NSTX: Aspect ratio scaling confirmed to +/- 0.7</a:t>
            </a:r>
          </a:p>
          <a:p>
            <a:pPr marL="285750" indent="-285750" defTabSz="457200" latinLnBrk="0">
              <a:buFont typeface="Arial"/>
              <a:buChar char="•"/>
            </a:pPr>
            <a:endParaRPr lang="en-US" sz="2200" dirty="0">
              <a:solidFill>
                <a:prstClr val="black"/>
              </a:solidFill>
            </a:endParaRPr>
          </a:p>
        </p:txBody>
      </p:sp>
      <p:sp>
        <p:nvSpPr>
          <p:cNvPr id="8" name="TextBox 7"/>
          <p:cNvSpPr txBox="1"/>
          <p:nvPr/>
        </p:nvSpPr>
        <p:spPr>
          <a:xfrm>
            <a:off x="320600" y="5579619"/>
            <a:ext cx="8363100" cy="1200328"/>
          </a:xfrm>
          <a:prstGeom prst="rect">
            <a:avLst/>
          </a:prstGeom>
          <a:noFill/>
        </p:spPr>
        <p:txBody>
          <a:bodyPr wrap="square" rtlCol="0">
            <a:spAutoFit/>
          </a:bodyPr>
          <a:lstStyle/>
          <a:p>
            <a:pPr marL="285750" indent="-285750" defTabSz="457200" latinLnBrk="0">
              <a:buFont typeface="Arial"/>
              <a:buChar char="•"/>
            </a:pPr>
            <a:r>
              <a:rPr lang="en-US" sz="2400" dirty="0" smtClean="0">
                <a:solidFill>
                  <a:prstClr val="black"/>
                </a:solidFill>
              </a:rPr>
              <a:t>ITER SOL width projected at 1mm.</a:t>
            </a:r>
          </a:p>
          <a:p>
            <a:pPr marL="285750" indent="-285750" defTabSz="457200" latinLnBrk="0">
              <a:buFont typeface="Arial"/>
              <a:buChar char="•"/>
            </a:pPr>
            <a:r>
              <a:rPr lang="en-US" sz="2400" dirty="0" smtClean="0">
                <a:solidFill>
                  <a:prstClr val="black"/>
                </a:solidFill>
              </a:rPr>
              <a:t>No projected violation of pressure or pressure gradient limits</a:t>
            </a:r>
          </a:p>
          <a:p>
            <a:pPr marL="285750" indent="-285750" defTabSz="457200" latinLnBrk="0">
              <a:buFont typeface="Arial"/>
              <a:buChar char="•"/>
            </a:pPr>
            <a:r>
              <a:rPr lang="en-US" sz="2400" dirty="0" smtClean="0">
                <a:solidFill>
                  <a:prstClr val="black"/>
                </a:solidFill>
              </a:rPr>
              <a:t>Strong </a:t>
            </a:r>
            <a:r>
              <a:rPr lang="en-US" sz="2400" dirty="0" err="1" smtClean="0">
                <a:solidFill>
                  <a:prstClr val="black"/>
                </a:solidFill>
              </a:rPr>
              <a:t>divertor</a:t>
            </a:r>
            <a:r>
              <a:rPr lang="en-US" sz="2400" dirty="0" smtClean="0">
                <a:solidFill>
                  <a:prstClr val="black"/>
                </a:solidFill>
              </a:rPr>
              <a:t> radial diffusion and/or radiation required  </a:t>
            </a:r>
            <a:endParaRPr lang="en-US" sz="2400" dirty="0">
              <a:solidFill>
                <a:prstClr val="black"/>
              </a:solidFill>
            </a:endParaRPr>
          </a:p>
        </p:txBody>
      </p:sp>
      <p:sp>
        <p:nvSpPr>
          <p:cNvPr id="3" name="TextBox 2"/>
          <p:cNvSpPr txBox="1"/>
          <p:nvPr/>
        </p:nvSpPr>
        <p:spPr>
          <a:xfrm>
            <a:off x="4773480" y="949395"/>
            <a:ext cx="4112674" cy="430887"/>
          </a:xfrm>
          <a:prstGeom prst="rect">
            <a:avLst/>
          </a:prstGeom>
          <a:noFill/>
        </p:spPr>
        <p:txBody>
          <a:bodyPr wrap="square" rtlCol="0">
            <a:spAutoFit/>
          </a:bodyPr>
          <a:lstStyle/>
          <a:p>
            <a:pPr defTabSz="457200" latinLnBrk="0"/>
            <a:r>
              <a:rPr lang="en-US" altLang="ko-KR" sz="2200" dirty="0" smtClean="0">
                <a:solidFill>
                  <a:srgbClr val="0070C0"/>
                </a:solidFill>
              </a:rPr>
              <a:t>R.J. </a:t>
            </a:r>
            <a:r>
              <a:rPr lang="en-US" altLang="ko-KR" sz="2200" dirty="0" err="1" smtClean="0">
                <a:solidFill>
                  <a:srgbClr val="0070C0"/>
                </a:solidFill>
              </a:rPr>
              <a:t>Goldston</a:t>
            </a:r>
            <a:r>
              <a:rPr lang="en-US" altLang="ko-KR" sz="2200" dirty="0" smtClean="0">
                <a:solidFill>
                  <a:srgbClr val="0070C0"/>
                </a:solidFill>
              </a:rPr>
              <a:t> and </a:t>
            </a:r>
            <a:r>
              <a:rPr lang="en-US" altLang="ko-KR" sz="2200" dirty="0" err="1" smtClean="0">
                <a:solidFill>
                  <a:srgbClr val="0070C0"/>
                </a:solidFill>
              </a:rPr>
              <a:t>T.Eich</a:t>
            </a:r>
            <a:r>
              <a:rPr lang="en-US" altLang="ko-KR" sz="2200" dirty="0" smtClean="0">
                <a:solidFill>
                  <a:srgbClr val="0070C0"/>
                </a:solidFill>
              </a:rPr>
              <a:t> [TH/P4-19]</a:t>
            </a:r>
            <a:endParaRPr lang="ko-KR" altLang="en-US" sz="2200" dirty="0">
              <a:solidFill>
                <a:srgbClr val="0070C0"/>
              </a:solidFill>
            </a:endParaRPr>
          </a:p>
        </p:txBody>
      </p:sp>
    </p:spTree>
    <p:extLst>
      <p:ext uri="{BB962C8B-B14F-4D97-AF65-F5344CB8AC3E}">
        <p14:creationId xmlns:p14="http://schemas.microsoft.com/office/powerpoint/2010/main" val="30807943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2214"/>
            <a:ext cx="7772400" cy="1569810"/>
          </a:xfrm>
        </p:spPr>
        <p:txBody>
          <a:bodyPr>
            <a:normAutofit/>
          </a:bodyPr>
          <a:lstStyle/>
          <a:p>
            <a:pPr hangingPunct="0">
              <a:spcBef>
                <a:spcPts val="0"/>
              </a:spcBef>
            </a:pPr>
            <a:r>
              <a:rPr lang="en-GB" sz="2400" dirty="0"/>
              <a:t>On Edge Plasma, First Wall, and Dust Issues in Fusion </a:t>
            </a:r>
            <a:r>
              <a:rPr lang="en-GB" sz="2400" dirty="0" smtClean="0"/>
              <a:t>Devices</a:t>
            </a:r>
            <a:br>
              <a:rPr lang="en-GB" sz="2400" dirty="0" smtClean="0"/>
            </a:br>
            <a:r>
              <a:rPr lang="en-GB" sz="1400" dirty="0"/>
              <a:t>S. I. Krasheninnikov</a:t>
            </a:r>
            <a:r>
              <a:rPr lang="en-GB" sz="1400" baseline="30000" dirty="0"/>
              <a:t>1</a:t>
            </a:r>
            <a:r>
              <a:rPr lang="en-GB" sz="1400" dirty="0"/>
              <a:t>, J. R. Angus</a:t>
            </a:r>
            <a:r>
              <a:rPr lang="en-GB" sz="1400" baseline="30000" dirty="0"/>
              <a:t>1</a:t>
            </a:r>
            <a:r>
              <a:rPr lang="en-GB" sz="1400" dirty="0"/>
              <a:t>, J. Guterl</a:t>
            </a:r>
            <a:r>
              <a:rPr lang="en-GB" sz="1400" baseline="30000" dirty="0"/>
              <a:t>1</a:t>
            </a:r>
            <a:r>
              <a:rPr lang="en-GB" sz="1400" dirty="0"/>
              <a:t>, A. Yu. Pigarov</a:t>
            </a:r>
            <a:r>
              <a:rPr lang="en-GB" sz="1400" baseline="30000" dirty="0"/>
              <a:t>1</a:t>
            </a:r>
            <a:r>
              <a:rPr lang="en-GB" sz="1400" dirty="0"/>
              <a:t>, R. D. Smirnov</a:t>
            </a:r>
            <a:r>
              <a:rPr lang="en-GB" sz="1400" baseline="30000" dirty="0"/>
              <a:t>1</a:t>
            </a:r>
            <a:r>
              <a:rPr lang="en-GB" sz="1400" dirty="0"/>
              <a:t>, R. P. Doerner</a:t>
            </a:r>
            <a:r>
              <a:rPr lang="en-GB" sz="1400" baseline="30000" dirty="0"/>
              <a:t>1</a:t>
            </a:r>
            <a:r>
              <a:rPr lang="en-GB" sz="1400" dirty="0"/>
              <a:t>, M. Umansky</a:t>
            </a:r>
            <a:r>
              <a:rPr lang="en-GB" sz="1400" baseline="30000" dirty="0"/>
              <a:t>2</a:t>
            </a:r>
            <a:r>
              <a:rPr lang="en-GB" sz="1400" dirty="0" smtClean="0"/>
              <a:t>, </a:t>
            </a:r>
            <a:br>
              <a:rPr lang="en-GB" sz="1400" dirty="0" smtClean="0"/>
            </a:br>
            <a:r>
              <a:rPr lang="en-GB" sz="1400" dirty="0" smtClean="0"/>
              <a:t> </a:t>
            </a:r>
            <a:r>
              <a:rPr lang="en-GB" sz="1400" dirty="0"/>
              <a:t>T. D. Rognlien</a:t>
            </a:r>
            <a:r>
              <a:rPr lang="en-GB" sz="1400" baseline="30000" dirty="0"/>
              <a:t>2</a:t>
            </a:r>
            <a:r>
              <a:rPr lang="en-GB" sz="1400" dirty="0"/>
              <a:t>, D. K. Mansfield</a:t>
            </a:r>
            <a:r>
              <a:rPr lang="en-GB" sz="1400" baseline="30000" dirty="0"/>
              <a:t>3</a:t>
            </a:r>
            <a:r>
              <a:rPr lang="en-GB" sz="1400" dirty="0"/>
              <a:t>, A. L. Roquemore</a:t>
            </a:r>
            <a:r>
              <a:rPr lang="en-GB" sz="1400" baseline="30000" dirty="0"/>
              <a:t>3</a:t>
            </a:r>
            <a:r>
              <a:rPr lang="en-GB" sz="1400" dirty="0"/>
              <a:t>, C. H. Skinner</a:t>
            </a:r>
            <a:r>
              <a:rPr lang="en-GB" sz="1400" baseline="30000" dirty="0"/>
              <a:t>3</a:t>
            </a:r>
            <a:r>
              <a:rPr lang="en-GB" sz="1400" dirty="0"/>
              <a:t>, E. D. Marenkov</a:t>
            </a:r>
            <a:r>
              <a:rPr lang="en-GB" sz="1400" baseline="30000" dirty="0"/>
              <a:t>4</a:t>
            </a:r>
            <a:r>
              <a:rPr lang="en-GB" sz="1400" dirty="0"/>
              <a:t>, and A. A. Pisarev</a:t>
            </a:r>
            <a:r>
              <a:rPr lang="en-GB" sz="1400" baseline="30000" dirty="0"/>
              <a:t>4</a:t>
            </a:r>
            <a:r>
              <a:rPr lang="en-US" sz="1400" dirty="0" smtClean="0"/>
              <a:t>  </a:t>
            </a:r>
            <a:br>
              <a:rPr lang="en-US" sz="1400" dirty="0" smtClean="0"/>
            </a:br>
            <a:r>
              <a:rPr lang="en-GB" sz="1050" i="1" baseline="30000" dirty="0" smtClean="0"/>
              <a:t>1</a:t>
            </a:r>
            <a:r>
              <a:rPr lang="en-GB" sz="1050" i="1" dirty="0" smtClean="0"/>
              <a:t>University </a:t>
            </a:r>
            <a:r>
              <a:rPr lang="en-GB" sz="1050" i="1" dirty="0"/>
              <a:t>of California at San Diego, La Jolla, CA 92093, </a:t>
            </a:r>
            <a:r>
              <a:rPr lang="en-GB" sz="1050" i="1" dirty="0" smtClean="0"/>
              <a:t>USA; </a:t>
            </a:r>
            <a:r>
              <a:rPr lang="en-GB" sz="1050" i="1" baseline="30000" dirty="0" smtClean="0"/>
              <a:t>2</a:t>
            </a:r>
            <a:r>
              <a:rPr lang="en-GB" sz="1050" i="1" dirty="0" smtClean="0"/>
              <a:t>Lawrence </a:t>
            </a:r>
            <a:r>
              <a:rPr lang="en-GB" sz="1050" i="1" dirty="0"/>
              <a:t>Livermore National Laboratory, Livermore, CA 94551, </a:t>
            </a:r>
            <a:r>
              <a:rPr lang="en-GB" sz="1050" i="1" dirty="0" smtClean="0"/>
              <a:t>USA; </a:t>
            </a:r>
            <a:r>
              <a:rPr lang="en-GB" sz="1050" i="1" baseline="30000" dirty="0" smtClean="0"/>
              <a:t>3</a:t>
            </a:r>
            <a:r>
              <a:rPr lang="en-GB" sz="1050" i="1" dirty="0" smtClean="0"/>
              <a:t>Princeton </a:t>
            </a:r>
            <a:r>
              <a:rPr lang="en-GB" sz="1050" i="1" dirty="0"/>
              <a:t>Plasma Physics Laboratory, Princeton, NJ 08543, </a:t>
            </a:r>
            <a:r>
              <a:rPr lang="en-GB" sz="1050" i="1" dirty="0" smtClean="0"/>
              <a:t>USA; </a:t>
            </a:r>
            <a:r>
              <a:rPr lang="en-GB" sz="1050" i="1" baseline="30000" dirty="0" smtClean="0"/>
              <a:t>4</a:t>
            </a:r>
            <a:r>
              <a:rPr lang="en-GB" sz="1050" i="1" dirty="0" smtClean="0"/>
              <a:t>Nuclear </a:t>
            </a:r>
            <a:r>
              <a:rPr lang="en-GB" sz="1050" i="1" dirty="0"/>
              <a:t>Research National </a:t>
            </a:r>
            <a:r>
              <a:rPr lang="en-GB" sz="1050" i="1" dirty="0" smtClean="0"/>
              <a:t>University </a:t>
            </a:r>
            <a:r>
              <a:rPr lang="en-GB" sz="1050" i="1" dirty="0" err="1" smtClean="0"/>
              <a:t>MEPhI</a:t>
            </a:r>
            <a:r>
              <a:rPr lang="en-GB" sz="1050" i="1" dirty="0"/>
              <a:t>, Moscow, 115409, Russia</a:t>
            </a:r>
            <a:r>
              <a:rPr lang="en-US" sz="1050" i="1" dirty="0" smtClean="0"/>
              <a:t> </a:t>
            </a:r>
            <a:endParaRPr lang="en-US" sz="2000" i="1" dirty="0"/>
          </a:p>
        </p:txBody>
      </p:sp>
      <p:sp>
        <p:nvSpPr>
          <p:cNvPr id="3" name="Subtitle 2"/>
          <p:cNvSpPr>
            <a:spLocks noGrp="1"/>
          </p:cNvSpPr>
          <p:nvPr>
            <p:ph type="subTitle" idx="1"/>
          </p:nvPr>
        </p:nvSpPr>
        <p:spPr>
          <a:xfrm>
            <a:off x="180917" y="1719735"/>
            <a:ext cx="3929141" cy="1872161"/>
          </a:xfrm>
        </p:spPr>
        <p:txBody>
          <a:bodyPr>
            <a:noAutofit/>
          </a:bodyPr>
          <a:lstStyle/>
          <a:p>
            <a:pPr marL="228600" indent="-228600" algn="l">
              <a:buClr>
                <a:srgbClr val="FF0000"/>
              </a:buClr>
              <a:buFont typeface="Wingdings" charset="2"/>
              <a:buChar char="§"/>
            </a:pPr>
            <a:r>
              <a:rPr lang="en-US" sz="2000" dirty="0" smtClean="0">
                <a:solidFill>
                  <a:schemeClr val="tx1"/>
                </a:solidFill>
              </a:rPr>
              <a:t>3D BOUT++ modeling of blobs and ELM filaments shows that in large scale </a:t>
            </a:r>
            <a:r>
              <a:rPr lang="en-US" sz="2000" dirty="0" err="1" smtClean="0">
                <a:solidFill>
                  <a:schemeClr val="tx1"/>
                </a:solidFill>
              </a:rPr>
              <a:t>tokamaks</a:t>
            </a:r>
            <a:r>
              <a:rPr lang="en-US" sz="2000" dirty="0" smtClean="0">
                <a:solidFill>
                  <a:schemeClr val="tx1"/>
                </a:solidFill>
              </a:rPr>
              <a:t> like ITER, the onset of drift wave turbulence can disperse blobs/ELMs before they reach the wall chamber </a:t>
            </a:r>
            <a:endParaRPr lang="en-US" sz="2000" dirty="0">
              <a:solidFill>
                <a:schemeClr val="tx1"/>
              </a:solidFill>
            </a:endParaRPr>
          </a:p>
        </p:txBody>
      </p:sp>
      <p:sp>
        <p:nvSpPr>
          <p:cNvPr id="4" name="TextBox 3"/>
          <p:cNvSpPr txBox="1"/>
          <p:nvPr/>
        </p:nvSpPr>
        <p:spPr>
          <a:xfrm>
            <a:off x="7772400" y="97548"/>
            <a:ext cx="834784" cy="369332"/>
          </a:xfrm>
          <a:prstGeom prst="rect">
            <a:avLst/>
          </a:prstGeom>
          <a:noFill/>
        </p:spPr>
        <p:txBody>
          <a:bodyPr wrap="none" rtlCol="0">
            <a:spAutoFit/>
          </a:bodyPr>
          <a:lstStyle/>
          <a:p>
            <a:r>
              <a:rPr lang="en-US" dirty="0" smtClean="0">
                <a:solidFill>
                  <a:prstClr val="black"/>
                </a:solidFill>
              </a:rPr>
              <a:t>TH-3/2</a:t>
            </a:r>
            <a:endParaRPr lang="en-US" dirty="0">
              <a:solidFill>
                <a:prstClr val="black"/>
              </a:solidFill>
            </a:endParaRPr>
          </a:p>
        </p:txBody>
      </p:sp>
      <p:graphicFrame>
        <p:nvGraphicFramePr>
          <p:cNvPr id="3076" name="Object 4"/>
          <p:cNvGraphicFramePr>
            <a:graphicFrameLocks noChangeAspect="1"/>
          </p:cNvGraphicFramePr>
          <p:nvPr>
            <p:extLst>
              <p:ext uri="{D42A27DB-BD31-4B8C-83A1-F6EECF244321}">
                <p14:modId xmlns:p14="http://schemas.microsoft.com/office/powerpoint/2010/main" val="2907670357"/>
              </p:ext>
            </p:extLst>
          </p:nvPr>
        </p:nvGraphicFramePr>
        <p:xfrm>
          <a:off x="296179" y="3591897"/>
          <a:ext cx="3813880" cy="2397948"/>
        </p:xfrm>
        <a:graphic>
          <a:graphicData uri="http://schemas.openxmlformats.org/presentationml/2006/ole">
            <mc:AlternateContent xmlns:mc="http://schemas.openxmlformats.org/markup-compatibility/2006">
              <mc:Choice xmlns:v="urn:schemas-microsoft-com:vml" Requires="v">
                <p:oleObj spid="_x0000_s109580" name="Document" r:id="rId3" imgW="2120822" imgH="1333451" progId="Word.Document.12">
                  <p:link updateAutomatic="1"/>
                </p:oleObj>
              </mc:Choice>
              <mc:Fallback>
                <p:oleObj name="Document" r:id="rId3" imgW="2120822" imgH="1333451"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179" y="3591897"/>
                        <a:ext cx="3813880" cy="2397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8" name="TextBox 7"/>
          <p:cNvSpPr txBox="1"/>
          <p:nvPr/>
        </p:nvSpPr>
        <p:spPr>
          <a:xfrm>
            <a:off x="296178" y="5989844"/>
            <a:ext cx="4031848" cy="646331"/>
          </a:xfrm>
          <a:prstGeom prst="rect">
            <a:avLst/>
          </a:prstGeom>
          <a:noFill/>
        </p:spPr>
        <p:txBody>
          <a:bodyPr wrap="none" rtlCol="0">
            <a:spAutoFit/>
          </a:bodyPr>
          <a:lstStyle/>
          <a:p>
            <a:pPr algn="ctr"/>
            <a:r>
              <a:rPr lang="en-GB" i="1" dirty="0" smtClean="0">
                <a:solidFill>
                  <a:prstClr val="black"/>
                </a:solidFill>
              </a:rPr>
              <a:t>Time </a:t>
            </a:r>
            <a:r>
              <a:rPr lang="en-GB" i="1" dirty="0">
                <a:solidFill>
                  <a:prstClr val="black"/>
                </a:solidFill>
              </a:rPr>
              <a:t>slices of blob density contours </a:t>
            </a:r>
            <a:r>
              <a:rPr lang="en-GB" i="1" dirty="0" smtClean="0">
                <a:solidFill>
                  <a:prstClr val="black"/>
                </a:solidFill>
              </a:rPr>
              <a:t>from</a:t>
            </a:r>
          </a:p>
          <a:p>
            <a:r>
              <a:rPr lang="en-GB" i="1" dirty="0" smtClean="0">
                <a:solidFill>
                  <a:prstClr val="black"/>
                </a:solidFill>
              </a:rPr>
              <a:t>2D </a:t>
            </a:r>
            <a:r>
              <a:rPr lang="en-GB" i="1" dirty="0">
                <a:solidFill>
                  <a:prstClr val="black"/>
                </a:solidFill>
              </a:rPr>
              <a:t>(top)</a:t>
            </a:r>
            <a:r>
              <a:rPr lang="en-GB" i="1" dirty="0" smtClean="0">
                <a:solidFill>
                  <a:prstClr val="black"/>
                </a:solidFill>
              </a:rPr>
              <a:t> and </a:t>
            </a:r>
            <a:r>
              <a:rPr lang="en-GB" i="1" dirty="0">
                <a:solidFill>
                  <a:prstClr val="black"/>
                </a:solidFill>
              </a:rPr>
              <a:t>3D (</a:t>
            </a:r>
            <a:r>
              <a:rPr lang="en-GB" i="1" dirty="0" smtClean="0">
                <a:solidFill>
                  <a:prstClr val="black"/>
                </a:solidFill>
              </a:rPr>
              <a:t>bottom) simulations</a:t>
            </a:r>
            <a:r>
              <a:rPr lang="en-US" dirty="0" smtClean="0">
                <a:solidFill>
                  <a:prstClr val="black"/>
                </a:solidFill>
              </a:rPr>
              <a:t> </a:t>
            </a:r>
            <a:endParaRPr lang="en-US" dirty="0">
              <a:solidFill>
                <a:prstClr val="black"/>
              </a:solidFill>
            </a:endParaRPr>
          </a:p>
        </p:txBody>
      </p:sp>
      <p:sp>
        <p:nvSpPr>
          <p:cNvPr id="9" name="Subtitle 2"/>
          <p:cNvSpPr txBox="1">
            <a:spLocks/>
          </p:cNvSpPr>
          <p:nvPr/>
        </p:nvSpPr>
        <p:spPr>
          <a:xfrm>
            <a:off x="4652535" y="1719735"/>
            <a:ext cx="4202613" cy="1752600"/>
          </a:xfrm>
          <a:prstGeom prst="rect">
            <a:avLst/>
          </a:prstGeom>
        </p:spPr>
        <p:txBody>
          <a:bodyPr vert="horz" lIns="91440" tIns="45720" rIns="91440" bIns="45720" rtlCol="0">
            <a:noAutofit/>
          </a:bodyPr>
          <a:lstStyle/>
          <a:p>
            <a:pPr marL="228600" indent="-228600" defTabSz="457200" latinLnBrk="0">
              <a:spcBef>
                <a:spcPct val="20000"/>
              </a:spcBef>
              <a:buClr>
                <a:srgbClr val="FF0000"/>
              </a:buClr>
              <a:buFont typeface="Wingdings" charset="2"/>
              <a:buChar char="§"/>
              <a:defRPr/>
            </a:pPr>
            <a:r>
              <a:rPr lang="en-US" sz="2000" dirty="0" smtClean="0">
                <a:solidFill>
                  <a:prstClr val="black"/>
                </a:solidFill>
              </a:rPr>
              <a:t>Molecular Dynamic simulations shows enhanced plasticity of W with large amount of entrained He</a:t>
            </a:r>
          </a:p>
          <a:p>
            <a:pPr marL="228600" indent="-228600" defTabSz="457200" latinLnBrk="0">
              <a:spcBef>
                <a:spcPct val="20000"/>
              </a:spcBef>
              <a:buClr>
                <a:srgbClr val="FF0000"/>
              </a:buClr>
              <a:buFont typeface="Wingdings" charset="2"/>
              <a:buChar char="§"/>
              <a:defRPr/>
            </a:pPr>
            <a:r>
              <a:rPr lang="en-US" sz="2000" dirty="0" smtClean="0">
                <a:solidFill>
                  <a:prstClr val="black"/>
                </a:solidFill>
              </a:rPr>
              <a:t>Plastic deformation strongly facilitates growth of He bubbles </a:t>
            </a:r>
          </a:p>
        </p:txBody>
      </p:sp>
      <p:graphicFrame>
        <p:nvGraphicFramePr>
          <p:cNvPr id="3077" name="Object 5"/>
          <p:cNvGraphicFramePr>
            <a:graphicFrameLocks noChangeAspect="1"/>
          </p:cNvGraphicFramePr>
          <p:nvPr>
            <p:extLst>
              <p:ext uri="{D42A27DB-BD31-4B8C-83A1-F6EECF244321}">
                <p14:modId xmlns:p14="http://schemas.microsoft.com/office/powerpoint/2010/main" val="2230437117"/>
              </p:ext>
            </p:extLst>
          </p:nvPr>
        </p:nvGraphicFramePr>
        <p:xfrm>
          <a:off x="4212285" y="3472334"/>
          <a:ext cx="4931715" cy="2476175"/>
        </p:xfrm>
        <a:graphic>
          <a:graphicData uri="http://schemas.openxmlformats.org/presentationml/2006/ole">
            <mc:AlternateContent xmlns:mc="http://schemas.openxmlformats.org/markup-compatibility/2006">
              <mc:Choice xmlns:v="urn:schemas-microsoft-com:vml" Requires="v">
                <p:oleObj spid="_x0000_s109581" name="Document" r:id="rId5" imgW="3035188" imgH="1523944" progId="Word.Document.12">
                  <p:link updateAutomatic="1"/>
                </p:oleObj>
              </mc:Choice>
              <mc:Fallback>
                <p:oleObj name="Document" r:id="rId5" imgW="3035188" imgH="1523944" progId="Word.Document.12">
                  <p:link updateAutomatic="1"/>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2285" y="3472334"/>
                        <a:ext cx="4931715" cy="247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 name="TextBox 10"/>
          <p:cNvSpPr txBox="1"/>
          <p:nvPr/>
        </p:nvSpPr>
        <p:spPr>
          <a:xfrm>
            <a:off x="4498135" y="5989845"/>
            <a:ext cx="4498132" cy="830997"/>
          </a:xfrm>
          <a:prstGeom prst="rect">
            <a:avLst/>
          </a:prstGeom>
          <a:noFill/>
        </p:spPr>
        <p:txBody>
          <a:bodyPr wrap="square" rtlCol="0">
            <a:spAutoFit/>
          </a:bodyPr>
          <a:lstStyle/>
          <a:p>
            <a:pPr algn="ctr"/>
            <a:r>
              <a:rPr lang="en-GB" sz="1600" i="1" dirty="0" smtClean="0">
                <a:solidFill>
                  <a:prstClr val="black"/>
                </a:solidFill>
              </a:rPr>
              <a:t>Time </a:t>
            </a:r>
            <a:r>
              <a:rPr lang="en-GB" sz="1600" i="1" dirty="0">
                <a:solidFill>
                  <a:prstClr val="black"/>
                </a:solidFill>
              </a:rPr>
              <a:t>slices of</a:t>
            </a:r>
            <a:r>
              <a:rPr lang="en-GB" sz="1600" i="1" dirty="0" smtClean="0">
                <a:solidFill>
                  <a:prstClr val="black"/>
                </a:solidFill>
              </a:rPr>
              <a:t> plastic deformation of W under increasing shear stress, show coagulation of He clusters, </a:t>
            </a:r>
          </a:p>
          <a:p>
            <a:pPr algn="ctr"/>
            <a:r>
              <a:rPr lang="en-GB" sz="1600" i="1" dirty="0" smtClean="0">
                <a:solidFill>
                  <a:prstClr val="black"/>
                </a:solidFill>
              </a:rPr>
              <a:t>which are immobile otherwise, into bubble </a:t>
            </a:r>
            <a:endParaRPr lang="en-US" sz="1600" dirty="0">
              <a:solidFill>
                <a:prstClr val="black"/>
              </a:solidFill>
            </a:endParaRPr>
          </a:p>
        </p:txBody>
      </p:sp>
    </p:spTree>
    <p:extLst>
      <p:ext uri="{BB962C8B-B14F-4D97-AF65-F5344CB8AC3E}">
        <p14:creationId xmlns:p14="http://schemas.microsoft.com/office/powerpoint/2010/main" val="26676811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138" y="1351309"/>
            <a:ext cx="8229600" cy="4886003"/>
          </a:xfrm>
        </p:spPr>
        <p:txBody>
          <a:bodyPr/>
          <a:lstStyle/>
          <a:p>
            <a:r>
              <a:rPr lang="en-US" altLang="ko-KR" dirty="0" smtClean="0"/>
              <a:t>Validations of </a:t>
            </a:r>
            <a:r>
              <a:rPr lang="en-US" altLang="ko-KR" dirty="0" err="1" smtClean="0"/>
              <a:t>Gyrokinetic</a:t>
            </a:r>
            <a:r>
              <a:rPr lang="en-US" altLang="ko-KR" dirty="0" smtClean="0"/>
              <a:t> Simulations</a:t>
            </a:r>
          </a:p>
          <a:p>
            <a:endParaRPr lang="en-US" altLang="ko-KR" dirty="0" smtClean="0"/>
          </a:p>
          <a:p>
            <a:r>
              <a:rPr lang="en-US" altLang="ko-KR" dirty="0" smtClean="0"/>
              <a:t>Nonlocal Transport from Flux-driven </a:t>
            </a:r>
            <a:r>
              <a:rPr lang="en-US" altLang="ko-KR" dirty="0" err="1" smtClean="0"/>
              <a:t>Gyrokinetic</a:t>
            </a:r>
            <a:r>
              <a:rPr lang="en-US" altLang="ko-KR" dirty="0" smtClean="0"/>
              <a:t> Simulations</a:t>
            </a:r>
          </a:p>
          <a:p>
            <a:endParaRPr lang="en-US" altLang="ko-KR" dirty="0" smtClean="0"/>
          </a:p>
          <a:p>
            <a:r>
              <a:rPr lang="en-US" altLang="ko-KR" dirty="0" smtClean="0"/>
              <a:t>Intrinsic Rotation / Momentum Transport / L-H Transition</a:t>
            </a:r>
          </a:p>
          <a:p>
            <a:endParaRPr lang="en-US" altLang="ko-KR" dirty="0" smtClean="0"/>
          </a:p>
          <a:p>
            <a:r>
              <a:rPr lang="en-US" altLang="ko-KR" dirty="0" smtClean="0"/>
              <a:t>Pedestal Stability / ELM Simulations</a:t>
            </a:r>
          </a:p>
          <a:p>
            <a:endParaRPr lang="en-US" altLang="ko-KR" dirty="0" smtClean="0"/>
          </a:p>
          <a:p>
            <a:r>
              <a:rPr lang="en-US" altLang="ko-KR" dirty="0" smtClean="0"/>
              <a:t>Suppression / Mitigation of ELMs</a:t>
            </a:r>
          </a:p>
          <a:p>
            <a:endParaRPr lang="en-US" altLang="ko-KR" dirty="0" smtClean="0"/>
          </a:p>
          <a:p>
            <a:r>
              <a:rPr lang="en-US" altLang="ko-KR" dirty="0" smtClean="0"/>
              <a:t>Boundary Physics</a:t>
            </a:r>
          </a:p>
          <a:p>
            <a:endParaRPr lang="en-US" altLang="ko-KR" dirty="0" smtClean="0"/>
          </a:p>
          <a:p>
            <a:r>
              <a:rPr lang="en-US" altLang="ko-KR" dirty="0" smtClean="0"/>
              <a:t>Self-Organization in Boundary Physics, MHD, and W-P Physics.</a:t>
            </a:r>
          </a:p>
        </p:txBody>
      </p:sp>
      <p:pic>
        <p:nvPicPr>
          <p:cNvPr id="6" name="그림 8" descr="snu_logo.jpg"/>
          <p:cNvPicPr>
            <a:picLocks noChangeAspect="1"/>
          </p:cNvPicPr>
          <p:nvPr/>
        </p:nvPicPr>
        <p:blipFill>
          <a:blip r:embed="rId2" cstate="print"/>
          <a:stretch>
            <a:fillRect/>
          </a:stretch>
        </p:blipFill>
        <p:spPr>
          <a:xfrm>
            <a:off x="6242113" y="6184900"/>
            <a:ext cx="2806574" cy="434566"/>
          </a:xfrm>
          <a:prstGeom prst="rect">
            <a:avLst/>
          </a:prstGeom>
        </p:spPr>
      </p:pic>
      <p:sp>
        <p:nvSpPr>
          <p:cNvPr id="7" name="Title 1"/>
          <p:cNvSpPr>
            <a:spLocks noGrp="1"/>
          </p:cNvSpPr>
          <p:nvPr>
            <p:ph type="title"/>
          </p:nvPr>
        </p:nvSpPr>
        <p:spPr>
          <a:xfrm>
            <a:off x="467544" y="260648"/>
            <a:ext cx="8229600" cy="648072"/>
          </a:xfrm>
        </p:spPr>
        <p:txBody>
          <a:bodyPr/>
          <a:lstStyle/>
          <a:p>
            <a:r>
              <a:rPr lang="en-US" altLang="ko-KR" sz="3600" dirty="0" smtClean="0"/>
              <a:t>Outline</a:t>
            </a:r>
            <a:endParaRPr lang="ko-KR" altLang="en-US" sz="3600" dirty="0"/>
          </a:p>
        </p:txBody>
      </p:sp>
      <p:sp>
        <p:nvSpPr>
          <p:cNvPr id="9" name="TextBox 8"/>
          <p:cNvSpPr txBox="1"/>
          <p:nvPr/>
        </p:nvSpPr>
        <p:spPr>
          <a:xfrm>
            <a:off x="7524328" y="0"/>
            <a:ext cx="1625017" cy="338554"/>
          </a:xfrm>
          <a:prstGeom prst="rect">
            <a:avLst/>
          </a:prstGeom>
          <a:noFill/>
        </p:spPr>
        <p:txBody>
          <a:bodyPr wrap="square" rtlCol="0">
            <a:spAutoFit/>
          </a:bodyPr>
          <a:lstStyle/>
          <a:p>
            <a:r>
              <a:rPr lang="en-US" altLang="ko-KR" sz="1600" dirty="0" smtClean="0"/>
              <a:t>TS </a:t>
            </a:r>
            <a:r>
              <a:rPr lang="en-US" altLang="ko-KR" sz="1600" dirty="0" err="1" smtClean="0"/>
              <a:t>Hahm</a:t>
            </a:r>
            <a:r>
              <a:rPr lang="en-US" altLang="ko-KR" sz="1600" dirty="0" smtClean="0"/>
              <a:t> S/1-3</a:t>
            </a:r>
            <a:endParaRPr lang="ko-KR" altLang="en-US" sz="1600" dirty="0"/>
          </a:p>
        </p:txBody>
      </p:sp>
    </p:spTree>
    <p:extLst>
      <p:ext uri="{BB962C8B-B14F-4D97-AF65-F5344CB8AC3E}">
        <p14:creationId xmlns:p14="http://schemas.microsoft.com/office/powerpoint/2010/main" val="5863778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138" y="1351309"/>
            <a:ext cx="8229600" cy="4886003"/>
          </a:xfrm>
        </p:spPr>
        <p:txBody>
          <a:bodyPr/>
          <a:lstStyle/>
          <a:p>
            <a:r>
              <a:rPr lang="en-US" altLang="ko-KR" dirty="0" smtClean="0"/>
              <a:t>Validations of </a:t>
            </a:r>
            <a:r>
              <a:rPr lang="en-US" altLang="ko-KR" dirty="0" err="1" smtClean="0"/>
              <a:t>Gyrokinetic</a:t>
            </a:r>
            <a:r>
              <a:rPr lang="en-US" altLang="ko-KR" dirty="0" smtClean="0"/>
              <a:t> Simulations</a:t>
            </a:r>
          </a:p>
          <a:p>
            <a:endParaRPr lang="en-US" altLang="ko-KR" dirty="0" smtClean="0"/>
          </a:p>
          <a:p>
            <a:r>
              <a:rPr lang="en-US" altLang="ko-KR" dirty="0" smtClean="0"/>
              <a:t>Nonlocal Transport from Flux-driven </a:t>
            </a:r>
            <a:r>
              <a:rPr lang="en-US" altLang="ko-KR" dirty="0" err="1" smtClean="0"/>
              <a:t>Gyrokinetic</a:t>
            </a:r>
            <a:r>
              <a:rPr lang="en-US" altLang="ko-KR" dirty="0" smtClean="0"/>
              <a:t> Simulations</a:t>
            </a:r>
          </a:p>
          <a:p>
            <a:endParaRPr lang="en-US" altLang="ko-KR" dirty="0" smtClean="0"/>
          </a:p>
          <a:p>
            <a:r>
              <a:rPr lang="en-US" altLang="ko-KR" dirty="0" smtClean="0"/>
              <a:t>Intrinsic Rotation / Momentum Transport / L-H Transition</a:t>
            </a:r>
          </a:p>
          <a:p>
            <a:endParaRPr lang="en-US" altLang="ko-KR" dirty="0" smtClean="0"/>
          </a:p>
          <a:p>
            <a:r>
              <a:rPr lang="en-US" altLang="ko-KR" dirty="0" smtClean="0"/>
              <a:t>Pedestal Stability / ELM Simulations</a:t>
            </a:r>
          </a:p>
          <a:p>
            <a:endParaRPr lang="en-US" altLang="ko-KR" dirty="0" smtClean="0"/>
          </a:p>
          <a:p>
            <a:r>
              <a:rPr lang="en-US" altLang="ko-KR" dirty="0" smtClean="0"/>
              <a:t>Suppression / Mitigation of ELMs</a:t>
            </a:r>
          </a:p>
          <a:p>
            <a:endParaRPr lang="en-US" altLang="ko-KR" dirty="0" smtClean="0"/>
          </a:p>
          <a:p>
            <a:r>
              <a:rPr lang="en-US" altLang="ko-KR" dirty="0" smtClean="0"/>
              <a:t>Boundary Physics</a:t>
            </a:r>
          </a:p>
          <a:p>
            <a:endParaRPr lang="en-US" altLang="ko-KR" dirty="0" smtClean="0"/>
          </a:p>
          <a:p>
            <a:r>
              <a:rPr lang="en-US" altLang="ko-KR" b="1" dirty="0" smtClean="0">
                <a:solidFill>
                  <a:srgbClr val="0033CC"/>
                </a:solidFill>
              </a:rPr>
              <a:t>Self-Organization in Boundary Physics, MHD, and W-P Physics.</a:t>
            </a:r>
          </a:p>
        </p:txBody>
      </p:sp>
      <p:pic>
        <p:nvPicPr>
          <p:cNvPr id="6" name="그림 8" descr="snu_logo.jpg"/>
          <p:cNvPicPr>
            <a:picLocks noChangeAspect="1"/>
          </p:cNvPicPr>
          <p:nvPr/>
        </p:nvPicPr>
        <p:blipFill>
          <a:blip r:embed="rId2" cstate="print"/>
          <a:stretch>
            <a:fillRect/>
          </a:stretch>
        </p:blipFill>
        <p:spPr>
          <a:xfrm>
            <a:off x="6242113" y="6184900"/>
            <a:ext cx="2806574" cy="434566"/>
          </a:xfrm>
          <a:prstGeom prst="rect">
            <a:avLst/>
          </a:prstGeom>
        </p:spPr>
      </p:pic>
      <p:sp>
        <p:nvSpPr>
          <p:cNvPr id="7" name="Title 1"/>
          <p:cNvSpPr>
            <a:spLocks noGrp="1"/>
          </p:cNvSpPr>
          <p:nvPr>
            <p:ph type="title"/>
          </p:nvPr>
        </p:nvSpPr>
        <p:spPr>
          <a:xfrm>
            <a:off x="467544" y="260648"/>
            <a:ext cx="8229600" cy="648072"/>
          </a:xfrm>
        </p:spPr>
        <p:txBody>
          <a:bodyPr/>
          <a:lstStyle/>
          <a:p>
            <a:r>
              <a:rPr lang="en-US" altLang="ko-KR" sz="3600" dirty="0" smtClean="0"/>
              <a:t>Outline</a:t>
            </a:r>
            <a:endParaRPr lang="ko-KR" altLang="en-US" sz="3600" dirty="0"/>
          </a:p>
        </p:txBody>
      </p:sp>
      <p:sp>
        <p:nvSpPr>
          <p:cNvPr id="9" name="TextBox 8"/>
          <p:cNvSpPr txBox="1"/>
          <p:nvPr/>
        </p:nvSpPr>
        <p:spPr>
          <a:xfrm>
            <a:off x="7524328" y="0"/>
            <a:ext cx="1625017" cy="338554"/>
          </a:xfrm>
          <a:prstGeom prst="rect">
            <a:avLst/>
          </a:prstGeom>
          <a:noFill/>
        </p:spPr>
        <p:txBody>
          <a:bodyPr wrap="square" rtlCol="0">
            <a:spAutoFit/>
          </a:bodyPr>
          <a:lstStyle/>
          <a:p>
            <a:r>
              <a:rPr lang="en-US" altLang="ko-KR" sz="1600" dirty="0" smtClean="0">
                <a:solidFill>
                  <a:srgbClr val="000000"/>
                </a:solidFill>
              </a:rPr>
              <a:t>TS </a:t>
            </a:r>
            <a:r>
              <a:rPr lang="en-US" altLang="ko-KR" sz="1600" dirty="0" err="1" smtClean="0">
                <a:solidFill>
                  <a:srgbClr val="000000"/>
                </a:solidFill>
              </a:rPr>
              <a:t>Hahm</a:t>
            </a:r>
            <a:r>
              <a:rPr lang="en-US" altLang="ko-KR" sz="1600" dirty="0" smtClean="0">
                <a:solidFill>
                  <a:srgbClr val="000000"/>
                </a:solidFill>
              </a:rPr>
              <a:t> S/1-3</a:t>
            </a:r>
            <a:endParaRPr lang="ko-KR" altLang="en-US" sz="1600" dirty="0">
              <a:solidFill>
                <a:srgbClr val="000000"/>
              </a:solidFill>
            </a:endParaRPr>
          </a:p>
        </p:txBody>
      </p:sp>
    </p:spTree>
    <p:extLst>
      <p:ext uri="{BB962C8B-B14F-4D97-AF65-F5344CB8AC3E}">
        <p14:creationId xmlns:p14="http://schemas.microsoft.com/office/powerpoint/2010/main" val="5863778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67544" y="328901"/>
            <a:ext cx="8229600" cy="648072"/>
          </a:xfrm>
        </p:spPr>
        <p:txBody>
          <a:bodyPr/>
          <a:lstStyle/>
          <a:p>
            <a:r>
              <a:rPr lang="en-US" altLang="ko-KR" sz="2400" dirty="0" smtClean="0"/>
              <a:t>Blobs play significant roles in boundary turbulent transport</a:t>
            </a:r>
            <a:endParaRPr lang="ko-KR" altLang="en-US" sz="24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7926" y="1350966"/>
            <a:ext cx="3288530" cy="2070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868144" y="1111108"/>
            <a:ext cx="2808312" cy="276999"/>
          </a:xfrm>
          <a:prstGeom prst="rect">
            <a:avLst/>
          </a:prstGeom>
          <a:noFill/>
        </p:spPr>
        <p:txBody>
          <a:bodyPr wrap="square" rtlCol="0">
            <a:spAutoFit/>
          </a:bodyPr>
          <a:lstStyle/>
          <a:p>
            <a:r>
              <a:rPr lang="en-US" altLang="ko-KR" sz="1200" dirty="0" smtClean="0"/>
              <a:t>Compare </a:t>
            </a:r>
            <a:r>
              <a:rPr lang="en-US" altLang="ko-KR" sz="1200" b="1" dirty="0" smtClean="0"/>
              <a:t>experiment</a:t>
            </a:r>
            <a:r>
              <a:rPr lang="en-US" altLang="ko-KR" sz="1200" dirty="0" smtClean="0"/>
              <a:t> and </a:t>
            </a:r>
            <a:r>
              <a:rPr lang="en-US" altLang="ko-KR" sz="1200" b="1" dirty="0" smtClean="0">
                <a:solidFill>
                  <a:srgbClr val="FF0000"/>
                </a:solidFill>
              </a:rPr>
              <a:t>simulation</a:t>
            </a:r>
            <a:endParaRPr lang="ko-KR" altLang="en-US" sz="1200" b="1" dirty="0">
              <a:solidFill>
                <a:srgbClr val="FF0000"/>
              </a:solidFill>
            </a:endParaRPr>
          </a:p>
        </p:txBody>
      </p:sp>
      <p:sp>
        <p:nvSpPr>
          <p:cNvPr id="8" name="TextBox 7"/>
          <p:cNvSpPr txBox="1"/>
          <p:nvPr/>
        </p:nvSpPr>
        <p:spPr>
          <a:xfrm>
            <a:off x="467544" y="1357815"/>
            <a:ext cx="4752528" cy="584775"/>
          </a:xfrm>
          <a:prstGeom prst="rect">
            <a:avLst/>
          </a:prstGeom>
          <a:noFill/>
        </p:spPr>
        <p:txBody>
          <a:bodyPr wrap="square" rtlCol="0">
            <a:spAutoFit/>
          </a:bodyPr>
          <a:lstStyle/>
          <a:p>
            <a:r>
              <a:rPr lang="en-US" altLang="ko-KR" dirty="0">
                <a:solidFill>
                  <a:schemeClr val="accent1">
                    <a:lumMod val="25000"/>
                  </a:schemeClr>
                </a:solidFill>
              </a:rPr>
              <a:t>Edge Sheared Flows and Blob </a:t>
            </a:r>
            <a:r>
              <a:rPr lang="en-US" altLang="ko-KR" dirty="0" smtClean="0">
                <a:solidFill>
                  <a:schemeClr val="accent1">
                    <a:lumMod val="25000"/>
                  </a:schemeClr>
                </a:solidFill>
              </a:rPr>
              <a:t>Dynamics</a:t>
            </a:r>
          </a:p>
          <a:p>
            <a:r>
              <a:rPr lang="en-US" altLang="ko-KR" sz="1400" dirty="0" smtClean="0">
                <a:solidFill>
                  <a:schemeClr val="tx2"/>
                </a:solidFill>
              </a:rPr>
              <a:t>[</a:t>
            </a:r>
            <a:r>
              <a:rPr lang="en-US" altLang="ko-KR" sz="1400" b="1" dirty="0">
                <a:solidFill>
                  <a:schemeClr val="tx2"/>
                </a:solidFill>
              </a:rPr>
              <a:t>J. R. Myra et al., </a:t>
            </a:r>
            <a:r>
              <a:rPr lang="en-US" altLang="ko-KR" sz="1400" b="1" dirty="0" smtClean="0">
                <a:solidFill>
                  <a:schemeClr val="tx2"/>
                </a:solidFill>
              </a:rPr>
              <a:t>251-TH/P4-23</a:t>
            </a:r>
            <a:r>
              <a:rPr lang="en-US" altLang="ko-KR" sz="1400" b="1" dirty="0">
                <a:solidFill>
                  <a:schemeClr val="tx2"/>
                </a:solidFill>
              </a:rPr>
              <a:t>]</a:t>
            </a:r>
            <a:endParaRPr lang="ko-KR" altLang="en-US" sz="1400" b="1" dirty="0">
              <a:solidFill>
                <a:schemeClr val="tx2"/>
              </a:solidFill>
            </a:endParaRPr>
          </a:p>
        </p:txBody>
      </p:sp>
      <mc:AlternateContent xmlns:mc="http://schemas.openxmlformats.org/markup-compatibility/2006" xmlns:a14="http://schemas.microsoft.com/office/drawing/2010/main">
        <mc:Choice Requires="a14">
          <p:sp>
            <p:nvSpPr>
              <p:cNvPr id="10" name="TextBox 9"/>
              <p:cNvSpPr txBox="1"/>
              <p:nvPr/>
            </p:nvSpPr>
            <p:spPr>
              <a:xfrm>
                <a:off x="971600" y="2492896"/>
                <a:ext cx="2126287" cy="6401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sz="1400" i="1" smtClean="0">
                              <a:latin typeface="Cambria Math"/>
                            </a:rPr>
                          </m:ctrlPr>
                        </m:dPr>
                        <m:e>
                          <m:sSub>
                            <m:sSubPr>
                              <m:ctrlPr>
                                <a:rPr lang="en-US" altLang="ko-KR" sz="1400" i="1" smtClean="0">
                                  <a:latin typeface="Cambria Math"/>
                                </a:rPr>
                              </m:ctrlPr>
                            </m:sSubPr>
                            <m:e>
                              <m:r>
                                <a:rPr lang="en-US" altLang="ko-KR" sz="1400" b="0" i="1" smtClean="0">
                                  <a:latin typeface="Cambria Math"/>
                                </a:rPr>
                                <m:t>𝑎</m:t>
                              </m:r>
                            </m:e>
                            <m:sub>
                              <m:r>
                                <a:rPr lang="en-US" altLang="ko-KR" sz="1400" b="0" i="1" smtClean="0">
                                  <a:latin typeface="Cambria Math"/>
                                </a:rPr>
                                <m:t>𝑦</m:t>
                              </m:r>
                            </m:sub>
                          </m:sSub>
                        </m:e>
                      </m:d>
                      <m:r>
                        <a:rPr lang="en-US" altLang="ko-KR" sz="1400" b="0" i="1" smtClean="0">
                          <a:latin typeface="Cambria Math"/>
                        </a:rPr>
                        <m:t>=</m:t>
                      </m:r>
                      <m:d>
                        <m:dPr>
                          <m:begChr m:val="⟨"/>
                          <m:endChr m:val="⟩"/>
                          <m:ctrlPr>
                            <a:rPr lang="en-US" altLang="ko-KR" sz="1400" b="0" i="1" smtClean="0">
                              <a:latin typeface="Cambria Math"/>
                            </a:rPr>
                          </m:ctrlPr>
                        </m:dPr>
                        <m:e>
                          <m:f>
                            <m:fPr>
                              <m:ctrlPr>
                                <a:rPr lang="en-US" altLang="ko-KR" sz="1400" b="0" i="1" smtClean="0">
                                  <a:latin typeface="Cambria Math"/>
                                </a:rPr>
                              </m:ctrlPr>
                            </m:fPr>
                            <m:num>
                              <m:r>
                                <a:rPr lang="en-US" altLang="ko-KR" sz="1400" b="0" i="1" smtClean="0">
                                  <a:latin typeface="Cambria Math"/>
                                </a:rPr>
                                <m:t>𝑑</m:t>
                              </m:r>
                              <m:sSub>
                                <m:sSubPr>
                                  <m:ctrlPr>
                                    <a:rPr lang="en-US" altLang="ko-KR" sz="1400" b="0" i="1" smtClean="0">
                                      <a:latin typeface="Cambria Math"/>
                                    </a:rPr>
                                  </m:ctrlPr>
                                </m:sSubPr>
                                <m:e>
                                  <m:r>
                                    <a:rPr lang="en-US" altLang="ko-KR" sz="1400" b="0" i="1" smtClean="0">
                                      <a:latin typeface="Cambria Math"/>
                                    </a:rPr>
                                    <m:t>𝑣</m:t>
                                  </m:r>
                                </m:e>
                                <m:sub>
                                  <m:r>
                                    <a:rPr lang="en-US" altLang="ko-KR" sz="1400" b="0" i="1" smtClean="0">
                                      <a:latin typeface="Cambria Math"/>
                                    </a:rPr>
                                    <m:t>𝑦</m:t>
                                  </m:r>
                                </m:sub>
                              </m:sSub>
                            </m:num>
                            <m:den>
                              <m:r>
                                <a:rPr lang="en-US" altLang="ko-KR" sz="1400" b="0" i="1" smtClean="0">
                                  <a:latin typeface="Cambria Math"/>
                                </a:rPr>
                                <m:t>𝑑𝑡</m:t>
                              </m:r>
                            </m:den>
                          </m:f>
                        </m:e>
                      </m:d>
                      <m:r>
                        <a:rPr lang="en-US" altLang="ko-KR" sz="1400" b="0" i="1" smtClean="0">
                          <a:latin typeface="Cambria Math"/>
                        </a:rPr>
                        <m:t>=</m:t>
                      </m:r>
                      <m:sSub>
                        <m:sSubPr>
                          <m:ctrlPr>
                            <a:rPr lang="en-US" altLang="ko-KR" sz="1400" b="0" i="1" smtClean="0">
                              <a:latin typeface="Cambria Math"/>
                            </a:rPr>
                          </m:ctrlPr>
                        </m:sSubPr>
                        <m:e>
                          <m:r>
                            <a:rPr lang="en-US" altLang="ko-KR" sz="1400" b="0" i="1" smtClean="0">
                              <a:latin typeface="Cambria Math"/>
                            </a:rPr>
                            <m:t>𝜕</m:t>
                          </m:r>
                        </m:e>
                        <m:sub>
                          <m:r>
                            <a:rPr lang="en-US" altLang="ko-KR" sz="1400" b="0" i="1" smtClean="0">
                              <a:latin typeface="Cambria Math"/>
                            </a:rPr>
                            <m:t>𝑥</m:t>
                          </m:r>
                        </m:sub>
                      </m:sSub>
                      <m:d>
                        <m:dPr>
                          <m:begChr m:val="⟨"/>
                          <m:endChr m:val="⟩"/>
                          <m:ctrlPr>
                            <a:rPr lang="en-US" altLang="ko-KR" sz="1400" b="0" i="1" smtClean="0">
                              <a:latin typeface="Cambria Math"/>
                            </a:rPr>
                          </m:ctrlPr>
                        </m:dPr>
                        <m:e>
                          <m:sSub>
                            <m:sSubPr>
                              <m:ctrlPr>
                                <a:rPr lang="en-US" altLang="ko-KR" sz="1400" b="0" i="1" smtClean="0">
                                  <a:latin typeface="Cambria Math"/>
                                </a:rPr>
                              </m:ctrlPr>
                            </m:sSubPr>
                            <m:e>
                              <m:r>
                                <a:rPr lang="en-US" altLang="ko-KR" sz="1400" b="0" i="1" smtClean="0">
                                  <a:latin typeface="Cambria Math"/>
                                </a:rPr>
                                <m:t>𝑣</m:t>
                              </m:r>
                            </m:e>
                            <m:sub>
                              <m:r>
                                <a:rPr lang="en-US" altLang="ko-KR" sz="1400" b="0" i="1" smtClean="0">
                                  <a:latin typeface="Cambria Math"/>
                                </a:rPr>
                                <m:t>𝑥</m:t>
                              </m:r>
                            </m:sub>
                          </m:sSub>
                          <m:sSub>
                            <m:sSubPr>
                              <m:ctrlPr>
                                <a:rPr lang="en-US" altLang="ko-KR" sz="1400" b="0" i="1" smtClean="0">
                                  <a:latin typeface="Cambria Math"/>
                                </a:rPr>
                              </m:ctrlPr>
                            </m:sSubPr>
                            <m:e>
                              <m:r>
                                <a:rPr lang="en-US" altLang="ko-KR" sz="1400" b="0" i="1" smtClean="0">
                                  <a:latin typeface="Cambria Math"/>
                                </a:rPr>
                                <m:t>𝑣</m:t>
                              </m:r>
                            </m:e>
                            <m:sub>
                              <m:r>
                                <a:rPr lang="en-US" altLang="ko-KR" sz="1400" b="0" i="1" smtClean="0">
                                  <a:latin typeface="Cambria Math"/>
                                </a:rPr>
                                <m:t>𝑦</m:t>
                              </m:r>
                            </m:sub>
                          </m:sSub>
                        </m:e>
                      </m:d>
                    </m:oMath>
                  </m:oMathPara>
                </a14:m>
                <a:endParaRPr lang="ko-KR" altLang="en-US" sz="1400" dirty="0"/>
              </a:p>
            </p:txBody>
          </p:sp>
        </mc:Choice>
        <mc:Fallback xmlns="">
          <p:sp>
            <p:nvSpPr>
              <p:cNvPr id="10" name="TextBox 9"/>
              <p:cNvSpPr txBox="1">
                <a:spLocks noRot="1" noChangeAspect="1" noMove="1" noResize="1" noEditPoints="1" noAdjustHandles="1" noChangeArrowheads="1" noChangeShapeType="1" noTextEdit="1"/>
              </p:cNvSpPr>
              <p:nvPr/>
            </p:nvSpPr>
            <p:spPr>
              <a:xfrm>
                <a:off x="971600" y="2492896"/>
                <a:ext cx="2126287" cy="640112"/>
              </a:xfrm>
              <a:prstGeom prst="rect">
                <a:avLst/>
              </a:prstGeom>
              <a:blipFill rotWithShape="1">
                <a:blip r:embed="rId3" cstate="print"/>
                <a:stretch>
                  <a:fillRect/>
                </a:stretch>
              </a:blipFill>
            </p:spPr>
            <p:txBody>
              <a:bodyPr/>
              <a:lstStyle/>
              <a:p>
                <a:r>
                  <a:rPr lang="ko-KR" altLang="en-US">
                    <a:noFill/>
                  </a:rPr>
                  <a:t> </a:t>
                </a:r>
              </a:p>
            </p:txBody>
          </p:sp>
        </mc:Fallback>
      </mc:AlternateContent>
      <p:sp>
        <p:nvSpPr>
          <p:cNvPr id="11" name="TextBox 10"/>
          <p:cNvSpPr txBox="1"/>
          <p:nvPr/>
        </p:nvSpPr>
        <p:spPr>
          <a:xfrm>
            <a:off x="539552" y="3933056"/>
            <a:ext cx="4752528" cy="1138773"/>
          </a:xfrm>
          <a:prstGeom prst="rect">
            <a:avLst/>
          </a:prstGeom>
          <a:noFill/>
        </p:spPr>
        <p:txBody>
          <a:bodyPr wrap="square" rtlCol="0">
            <a:spAutoFit/>
          </a:bodyPr>
          <a:lstStyle/>
          <a:p>
            <a:r>
              <a:rPr lang="en-US" altLang="ko-KR" dirty="0" smtClean="0">
                <a:solidFill>
                  <a:srgbClr val="0033CC"/>
                </a:solidFill>
              </a:rPr>
              <a:t>Effects of </a:t>
            </a:r>
            <a:r>
              <a:rPr lang="en-US" altLang="ko-KR" dirty="0" err="1" smtClean="0">
                <a:solidFill>
                  <a:srgbClr val="0033CC"/>
                </a:solidFill>
              </a:rPr>
              <a:t>Collisionality</a:t>
            </a:r>
            <a:r>
              <a:rPr lang="en-US" altLang="ko-KR" dirty="0" smtClean="0">
                <a:solidFill>
                  <a:srgbClr val="0033CC"/>
                </a:solidFill>
              </a:rPr>
              <a:t> on the Nonlinear Characteristics of Boundary Turbulence and Blob/hole Transport in Tokamak Plasmas</a:t>
            </a:r>
          </a:p>
          <a:p>
            <a:r>
              <a:rPr lang="en-US" altLang="ko-KR" sz="1400" dirty="0" smtClean="0"/>
              <a:t>[</a:t>
            </a:r>
            <a:r>
              <a:rPr lang="en-US" altLang="ko-KR" sz="1400" b="1" dirty="0" err="1">
                <a:solidFill>
                  <a:srgbClr val="000000"/>
                </a:solidFill>
              </a:rPr>
              <a:t>Jiquan</a:t>
            </a:r>
            <a:r>
              <a:rPr lang="en-US" altLang="ko-KR" sz="1400" b="1" dirty="0">
                <a:solidFill>
                  <a:srgbClr val="000000"/>
                </a:solidFill>
              </a:rPr>
              <a:t> Li, et al., </a:t>
            </a:r>
            <a:r>
              <a:rPr lang="en-US" altLang="ko-KR" sz="1400" b="1" dirty="0" smtClean="0">
                <a:solidFill>
                  <a:srgbClr val="000000"/>
                </a:solidFill>
              </a:rPr>
              <a:t>325-TH/P4-24</a:t>
            </a:r>
            <a:r>
              <a:rPr lang="en-US" altLang="ko-KR" sz="1400" b="1" dirty="0"/>
              <a:t>]</a:t>
            </a:r>
            <a:endParaRPr lang="ko-KR" altLang="en-US" sz="1400" b="1" dirty="0"/>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2542" y="3930261"/>
            <a:ext cx="2923913" cy="21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7544" y="1988840"/>
            <a:ext cx="3960440" cy="523220"/>
          </a:xfrm>
          <a:prstGeom prst="rect">
            <a:avLst/>
          </a:prstGeom>
          <a:noFill/>
        </p:spPr>
        <p:txBody>
          <a:bodyPr wrap="square" rtlCol="0">
            <a:spAutoFit/>
          </a:bodyPr>
          <a:lstStyle/>
          <a:p>
            <a:pPr lvl="0"/>
            <a:r>
              <a:rPr lang="en-US" altLang="ko-KR" sz="1400" dirty="0">
                <a:solidFill>
                  <a:srgbClr val="000000"/>
                </a:solidFill>
              </a:rPr>
              <a:t>Blob trajectories tracked using gas puff imaging (GPI) allow determination of Reynolds stress</a:t>
            </a:r>
            <a:r>
              <a:rPr lang="en-US" altLang="ko-KR" sz="1400" dirty="0" smtClean="0">
                <a:solidFill>
                  <a:srgbClr val="000000"/>
                </a:solidFill>
              </a:rPr>
              <a:t>:</a:t>
            </a:r>
            <a:endParaRPr lang="ko-KR" altLang="en-US" dirty="0"/>
          </a:p>
        </p:txBody>
      </p:sp>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3212976"/>
            <a:ext cx="1296144"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3928" y="3140968"/>
            <a:ext cx="504056" cy="520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2771800" y="3284984"/>
            <a:ext cx="1080120" cy="338554"/>
          </a:xfrm>
          <a:prstGeom prst="rect">
            <a:avLst/>
          </a:prstGeom>
          <a:noFill/>
        </p:spPr>
        <p:txBody>
          <a:bodyPr wrap="square" rtlCol="0">
            <a:spAutoFit/>
          </a:bodyPr>
          <a:lstStyle/>
          <a:p>
            <a:r>
              <a:rPr lang="en-US" altLang="ko-KR" sz="1600" i="1" dirty="0">
                <a:solidFill>
                  <a:srgbClr val="000099"/>
                </a:solidFill>
              </a:rPr>
              <a:t>Lodestar</a:t>
            </a:r>
            <a:endParaRPr lang="ko-KR" altLang="en-US" sz="1600" dirty="0">
              <a:solidFill>
                <a:srgbClr val="000099"/>
              </a:solidFill>
            </a:endParaRPr>
          </a:p>
        </p:txBody>
      </p:sp>
      <p:sp>
        <p:nvSpPr>
          <p:cNvPr id="16" name="TextBox 15"/>
          <p:cNvSpPr txBox="1"/>
          <p:nvPr/>
        </p:nvSpPr>
        <p:spPr>
          <a:xfrm>
            <a:off x="472080" y="5080354"/>
            <a:ext cx="3960440" cy="523220"/>
          </a:xfrm>
          <a:prstGeom prst="rect">
            <a:avLst/>
          </a:prstGeom>
          <a:noFill/>
        </p:spPr>
        <p:txBody>
          <a:bodyPr wrap="square" rtlCol="0">
            <a:spAutoFit/>
          </a:bodyPr>
          <a:lstStyle/>
          <a:p>
            <a:pPr lvl="0"/>
            <a:r>
              <a:rPr lang="en-US" altLang="ko-KR" sz="1400" dirty="0" smtClean="0">
                <a:solidFill>
                  <a:srgbClr val="000000"/>
                </a:solidFill>
              </a:rPr>
              <a:t>Blobs going outward down the gradient, </a:t>
            </a:r>
          </a:p>
          <a:p>
            <a:pPr lvl="0"/>
            <a:r>
              <a:rPr lang="en-US" altLang="ko-KR" sz="1400" dirty="0" smtClean="0">
                <a:solidFill>
                  <a:srgbClr val="000000"/>
                </a:solidFill>
              </a:rPr>
              <a:t>and holes coming inward up the gradient :</a:t>
            </a:r>
          </a:p>
        </p:txBody>
      </p:sp>
    </p:spTree>
    <p:extLst>
      <p:ext uri="{BB962C8B-B14F-4D97-AF65-F5344CB8AC3E}">
        <p14:creationId xmlns:p14="http://schemas.microsoft.com/office/powerpoint/2010/main" val="34803979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0"/>
          <p:cNvSpPr>
            <a:spLocks noChangeArrowheads="1"/>
          </p:cNvSpPr>
          <p:nvPr/>
        </p:nvSpPr>
        <p:spPr bwMode="auto">
          <a:xfrm>
            <a:off x="4114800" y="936625"/>
            <a:ext cx="5029200" cy="5721350"/>
          </a:xfrm>
          <a:prstGeom prst="rect">
            <a:avLst/>
          </a:prstGeom>
          <a:solidFill>
            <a:srgbClr val="F7D1A7"/>
          </a:solidFill>
          <a:ln>
            <a:noFill/>
          </a:ln>
          <a:effectLst/>
          <a:extLst>
            <a:ext uri="{91240B29-F687-4F45-9708-019B960494DF}">
              <a14:hiddenLine xmlns:a14="http://schemas.microsoft.com/office/drawing/2010/main" w="2857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latinLnBrk="0">
              <a:spcBef>
                <a:spcPct val="0"/>
              </a:spcBef>
              <a:spcAft>
                <a:spcPct val="0"/>
              </a:spcAft>
            </a:pPr>
            <a:endParaRPr lang="ko-KR" altLang="en-US" sz="1400" smtClean="0">
              <a:solidFill>
                <a:srgbClr val="000000"/>
              </a:solidFill>
              <a:ea typeface="굴림" charset="-127"/>
            </a:endParaRPr>
          </a:p>
        </p:txBody>
      </p:sp>
      <p:sp>
        <p:nvSpPr>
          <p:cNvPr id="2051" name="Rectangle 15"/>
          <p:cNvSpPr>
            <a:spLocks noChangeArrowheads="1"/>
          </p:cNvSpPr>
          <p:nvPr/>
        </p:nvSpPr>
        <p:spPr bwMode="auto">
          <a:xfrm>
            <a:off x="152400" y="2514600"/>
            <a:ext cx="4419600" cy="2530475"/>
          </a:xfrm>
          <a:prstGeom prst="rect">
            <a:avLst/>
          </a:prstGeom>
          <a:solidFill>
            <a:srgbClr val="F7D1A7"/>
          </a:solidFill>
          <a:ln>
            <a:noFill/>
          </a:ln>
          <a:effectLst/>
          <a:extLst>
            <a:ext uri="{91240B29-F687-4F45-9708-019B960494DF}">
              <a14:hiddenLine xmlns:a14="http://schemas.microsoft.com/office/drawing/2010/main" w="2857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latinLnBrk="0">
              <a:spcBef>
                <a:spcPct val="0"/>
              </a:spcBef>
              <a:spcAft>
                <a:spcPct val="0"/>
              </a:spcAft>
            </a:pPr>
            <a:r>
              <a:rPr lang="it-IT" altLang="ko-KR" sz="2000" b="1" smtClean="0">
                <a:solidFill>
                  <a:srgbClr val="000000"/>
                </a:solidFill>
                <a:ea typeface="굴림" charset="-127"/>
              </a:rPr>
              <a:t>KEY RESULT:</a:t>
            </a:r>
          </a:p>
          <a:p>
            <a:pPr fontAlgn="base" latinLnBrk="0">
              <a:spcBef>
                <a:spcPct val="0"/>
              </a:spcBef>
              <a:spcAft>
                <a:spcPct val="0"/>
              </a:spcAft>
            </a:pPr>
            <a:endParaRPr lang="en-US" altLang="ko-KR" sz="2000" b="1" smtClean="0">
              <a:solidFill>
                <a:srgbClr val="000000"/>
              </a:solidFill>
              <a:ea typeface="굴림" charset="-127"/>
            </a:endParaRPr>
          </a:p>
          <a:p>
            <a:pPr fontAlgn="base" latinLnBrk="0">
              <a:spcBef>
                <a:spcPct val="0"/>
              </a:spcBef>
              <a:spcAft>
                <a:spcPct val="0"/>
              </a:spcAft>
            </a:pPr>
            <a:r>
              <a:rPr lang="en-US" altLang="ko-KR" sz="2000" b="1" smtClean="0">
                <a:solidFill>
                  <a:srgbClr val="000000"/>
                </a:solidFill>
                <a:ea typeface="굴림" charset="-127"/>
              </a:rPr>
              <a:t>Edge Magnetic Perturbation (MP)</a:t>
            </a:r>
            <a:r>
              <a:rPr lang="en-US" altLang="ko-KR" sz="2000" smtClean="0">
                <a:solidFill>
                  <a:srgbClr val="000000"/>
                </a:solidFill>
                <a:ea typeface="굴림" charset="-127"/>
              </a:rPr>
              <a:t> </a:t>
            </a:r>
            <a:r>
              <a:rPr lang="en-US" altLang="ko-KR" sz="2000" b="1" smtClean="0">
                <a:solidFill>
                  <a:srgbClr val="000000"/>
                </a:solidFill>
                <a:ea typeface="굴림" charset="-127"/>
              </a:rPr>
              <a:t>can drive Helical regime</a:t>
            </a:r>
            <a:r>
              <a:rPr lang="en-US" altLang="ko-KR" sz="2000" smtClean="0">
                <a:solidFill>
                  <a:srgbClr val="000000"/>
                </a:solidFill>
                <a:ea typeface="굴림" charset="-127"/>
              </a:rPr>
              <a:t>,</a:t>
            </a:r>
          </a:p>
          <a:p>
            <a:pPr fontAlgn="base" latinLnBrk="0">
              <a:spcBef>
                <a:spcPct val="0"/>
              </a:spcBef>
              <a:spcAft>
                <a:spcPct val="0"/>
              </a:spcAft>
            </a:pPr>
            <a:endParaRPr lang="it-IT" altLang="ko-KR" sz="2000" smtClean="0">
              <a:solidFill>
                <a:srgbClr val="000000"/>
              </a:solidFill>
              <a:ea typeface="굴림" charset="-127"/>
            </a:endParaRPr>
          </a:p>
          <a:p>
            <a:pPr fontAlgn="base" latinLnBrk="0">
              <a:spcBef>
                <a:spcPct val="0"/>
              </a:spcBef>
              <a:spcAft>
                <a:spcPct val="0"/>
              </a:spcAft>
            </a:pPr>
            <a:endParaRPr lang="en-US" altLang="ko-KR" sz="2000" smtClean="0">
              <a:solidFill>
                <a:srgbClr val="000000"/>
              </a:solidFill>
              <a:ea typeface="굴림" charset="-127"/>
            </a:endParaRPr>
          </a:p>
          <a:p>
            <a:pPr fontAlgn="base" latinLnBrk="0">
              <a:spcBef>
                <a:spcPct val="0"/>
              </a:spcBef>
              <a:spcAft>
                <a:spcPct val="0"/>
              </a:spcAft>
            </a:pPr>
            <a:r>
              <a:rPr lang="en-US" altLang="ko-KR" sz="2000" b="1" smtClean="0">
                <a:solidFill>
                  <a:srgbClr val="000000"/>
                </a:solidFill>
                <a:ea typeface="굴림" charset="-127"/>
              </a:rPr>
              <a:t>Successfully obtained in RFX-mod thanks to Feedback Control</a:t>
            </a:r>
            <a:r>
              <a:rPr lang="en-US" altLang="ko-KR" sz="2000" smtClean="0">
                <a:solidFill>
                  <a:srgbClr val="000000"/>
                </a:solidFill>
                <a:ea typeface="굴림" charset="-127"/>
              </a:rPr>
              <a:t>.</a:t>
            </a:r>
          </a:p>
        </p:txBody>
      </p:sp>
      <p:sp>
        <p:nvSpPr>
          <p:cNvPr id="2052" name="Freeform 7"/>
          <p:cNvSpPr>
            <a:spLocks/>
          </p:cNvSpPr>
          <p:nvPr/>
        </p:nvSpPr>
        <p:spPr bwMode="auto">
          <a:xfrm>
            <a:off x="0" y="0"/>
            <a:ext cx="8001000" cy="838200"/>
          </a:xfrm>
          <a:custGeom>
            <a:avLst/>
            <a:gdLst>
              <a:gd name="T0" fmla="*/ 0 w 4992"/>
              <a:gd name="T1" fmla="*/ 838200 h 528"/>
              <a:gd name="T2" fmla="*/ 7154740 w 4992"/>
              <a:gd name="T3" fmla="*/ 838200 h 528"/>
              <a:gd name="T4" fmla="*/ 8001000 w 4992"/>
              <a:gd name="T5" fmla="*/ 0 h 528"/>
              <a:gd name="T6" fmla="*/ 0 w 4992"/>
              <a:gd name="T7" fmla="*/ 0 h 528"/>
              <a:gd name="T8" fmla="*/ 0 w 4992"/>
              <a:gd name="T9" fmla="*/ 838200 h 5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92" h="528">
                <a:moveTo>
                  <a:pt x="0" y="528"/>
                </a:moveTo>
                <a:lnTo>
                  <a:pt x="4464" y="528"/>
                </a:lnTo>
                <a:lnTo>
                  <a:pt x="4992" y="0"/>
                </a:lnTo>
                <a:lnTo>
                  <a:pt x="0" y="0"/>
                </a:lnTo>
                <a:lnTo>
                  <a:pt x="0" y="528"/>
                </a:lnTo>
                <a:close/>
              </a:path>
            </a:pathLst>
          </a:custGeom>
          <a:gradFill rotWithShape="1">
            <a:gsLst>
              <a:gs pos="0">
                <a:srgbClr val="6666FF"/>
              </a:gs>
              <a:gs pos="100000">
                <a:srgbClr val="5858DC"/>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fontAlgn="base" latinLnBrk="0">
              <a:spcBef>
                <a:spcPct val="0"/>
              </a:spcBef>
              <a:spcAft>
                <a:spcPct val="0"/>
              </a:spcAft>
            </a:pPr>
            <a:endParaRPr lang="ko-KR" altLang="en-US" sz="1400" smtClean="0">
              <a:solidFill>
                <a:srgbClr val="000000"/>
              </a:solidFill>
            </a:endParaRPr>
          </a:p>
        </p:txBody>
      </p:sp>
      <p:pic>
        <p:nvPicPr>
          <p:cNvPr id="2053"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0" y="0"/>
            <a:ext cx="1058863"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itle 1"/>
          <p:cNvSpPr>
            <a:spLocks/>
          </p:cNvSpPr>
          <p:nvPr/>
        </p:nvSpPr>
        <p:spPr bwMode="auto">
          <a:xfrm>
            <a:off x="-76200" y="-152400"/>
            <a:ext cx="7620000" cy="1089025"/>
          </a:xfrm>
          <a:prstGeom prst="rect">
            <a:avLst/>
          </a:prstGeom>
          <a:noFill/>
          <a:ln>
            <a:noFill/>
          </a:ln>
          <a:effectLst/>
          <a:extLst>
            <a:ext uri="{909E8E84-426E-40DD-AFC4-6F175D3DCCD1}">
              <a14:hiddenFill xmlns:a14="http://schemas.microsoft.com/office/drawing/2010/main">
                <a:solidFill>
                  <a:srgbClr val="66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anchor="ctr"/>
          <a:lstStyle/>
          <a:p>
            <a:pPr algn="ctr" fontAlgn="base" latinLnBrk="0">
              <a:spcBef>
                <a:spcPct val="0"/>
              </a:spcBef>
              <a:spcAft>
                <a:spcPct val="0"/>
              </a:spcAft>
            </a:pPr>
            <a:r>
              <a:rPr lang="en-GB" altLang="ko-KR" sz="2800" smtClean="0">
                <a:solidFill>
                  <a:srgbClr val="FFFFFF"/>
                </a:solidFill>
                <a:ea typeface="굴림" charset="-127"/>
              </a:rPr>
              <a:t>HELICAL REGIMES in</a:t>
            </a:r>
            <a:br>
              <a:rPr lang="en-GB" altLang="ko-KR" sz="2800" smtClean="0">
                <a:solidFill>
                  <a:srgbClr val="FFFFFF"/>
                </a:solidFill>
                <a:ea typeface="굴림" charset="-127"/>
              </a:rPr>
            </a:br>
            <a:r>
              <a:rPr lang="en-GB" altLang="ko-KR" sz="2800" b="1" smtClean="0">
                <a:solidFill>
                  <a:srgbClr val="FFFFFF"/>
                </a:solidFill>
                <a:ea typeface="굴림" charset="-127"/>
              </a:rPr>
              <a:t>RFP NONLINEAR  modelling  (TH/P2-16)</a:t>
            </a:r>
            <a:endParaRPr lang="it-IT" altLang="ko-KR" sz="2800" b="1" smtClean="0">
              <a:solidFill>
                <a:srgbClr val="FFFFFF"/>
              </a:solidFill>
              <a:ea typeface="굴림" charset="-127"/>
            </a:endParaRPr>
          </a:p>
        </p:txBody>
      </p:sp>
      <p:sp>
        <p:nvSpPr>
          <p:cNvPr id="2055" name="Text Box 8"/>
          <p:cNvSpPr txBox="1">
            <a:spLocks noChangeArrowheads="1"/>
          </p:cNvSpPr>
          <p:nvPr/>
        </p:nvSpPr>
        <p:spPr bwMode="auto">
          <a:xfrm>
            <a:off x="304800" y="1066800"/>
            <a:ext cx="3348038" cy="519113"/>
          </a:xfrm>
          <a:prstGeom prst="rect">
            <a:avLst/>
          </a:prstGeom>
          <a:solidFill>
            <a:srgbClr val="F7D1A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fontAlgn="base" latinLnBrk="0" hangingPunct="1">
              <a:spcBef>
                <a:spcPct val="0"/>
              </a:spcBef>
              <a:spcAft>
                <a:spcPct val="0"/>
              </a:spcAft>
            </a:pPr>
            <a:r>
              <a:rPr lang="it-IT" altLang="ko-KR" sz="2800" b="1" smtClean="0">
                <a:solidFill>
                  <a:srgbClr val="000000"/>
                </a:solidFill>
                <a:ea typeface="굴림" charset="-127"/>
              </a:rPr>
              <a:t>3D nonlinear MHD </a:t>
            </a:r>
          </a:p>
        </p:txBody>
      </p:sp>
      <p:sp>
        <p:nvSpPr>
          <p:cNvPr id="2056" name="Text Box 9"/>
          <p:cNvSpPr txBox="1">
            <a:spLocks noChangeArrowheads="1"/>
          </p:cNvSpPr>
          <p:nvPr/>
        </p:nvSpPr>
        <p:spPr bwMode="auto">
          <a:xfrm>
            <a:off x="304800" y="1676400"/>
            <a:ext cx="2514600" cy="739775"/>
          </a:xfrm>
          <a:prstGeom prst="rect">
            <a:avLst/>
          </a:prstGeom>
          <a:noFill/>
          <a:ln w="9525">
            <a:solidFill>
              <a:srgbClr val="BBE0E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fontAlgn="base" latinLnBrk="0" hangingPunct="1">
              <a:spcBef>
                <a:spcPct val="0"/>
              </a:spcBef>
              <a:spcAft>
                <a:spcPct val="0"/>
              </a:spcAft>
            </a:pPr>
            <a:r>
              <a:rPr lang="it-IT" altLang="ko-KR" smtClean="0">
                <a:solidFill>
                  <a:srgbClr val="000000"/>
                </a:solidFill>
                <a:ea typeface="굴림" charset="-127"/>
              </a:rPr>
              <a:t>simulation from benchmarked codes:</a:t>
            </a:r>
            <a:endParaRPr lang="en-US" altLang="ko-KR" smtClean="0">
              <a:solidFill>
                <a:srgbClr val="000000"/>
              </a:solidFill>
              <a:ea typeface="굴림" charset="-127"/>
            </a:endParaRPr>
          </a:p>
          <a:p>
            <a:pPr eaLnBrk="1" fontAlgn="base" latinLnBrk="0" hangingPunct="1">
              <a:spcBef>
                <a:spcPct val="0"/>
              </a:spcBef>
              <a:spcAft>
                <a:spcPct val="0"/>
              </a:spcAft>
            </a:pPr>
            <a:r>
              <a:rPr lang="en-US" altLang="ko-KR" smtClean="0">
                <a:solidFill>
                  <a:srgbClr val="000000"/>
                </a:solidFill>
                <a:ea typeface="굴림" charset="-127"/>
              </a:rPr>
              <a:t>SpeCyl and  PIXIE3D </a:t>
            </a:r>
          </a:p>
        </p:txBody>
      </p:sp>
      <p:pic>
        <p:nvPicPr>
          <p:cNvPr id="2057"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t="6897"/>
          <a:stretch>
            <a:fillRect/>
          </a:stretch>
        </p:blipFill>
        <p:spPr bwMode="auto">
          <a:xfrm>
            <a:off x="4856163" y="2162175"/>
            <a:ext cx="416401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AutoShape 42"/>
          <p:cNvSpPr>
            <a:spLocks noChangeArrowheads="1"/>
          </p:cNvSpPr>
          <p:nvPr/>
        </p:nvSpPr>
        <p:spPr bwMode="auto">
          <a:xfrm>
            <a:off x="4419600" y="4676775"/>
            <a:ext cx="304800" cy="533400"/>
          </a:xfrm>
          <a:prstGeom prst="right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latinLnBrk="0">
              <a:spcBef>
                <a:spcPct val="0"/>
              </a:spcBef>
              <a:spcAft>
                <a:spcPct val="0"/>
              </a:spcAft>
            </a:pPr>
            <a:endParaRPr lang="ko-KR" altLang="en-US" sz="1400" smtClean="0">
              <a:solidFill>
                <a:srgbClr val="000000"/>
              </a:solidFill>
              <a:ea typeface="굴림" charset="-127"/>
            </a:endParaRPr>
          </a:p>
        </p:txBody>
      </p:sp>
      <p:sp>
        <p:nvSpPr>
          <p:cNvPr id="2059" name="AutoShape 43"/>
          <p:cNvSpPr>
            <a:spLocks noChangeArrowheads="1"/>
          </p:cNvSpPr>
          <p:nvPr/>
        </p:nvSpPr>
        <p:spPr bwMode="auto">
          <a:xfrm>
            <a:off x="4419600" y="3152775"/>
            <a:ext cx="304800" cy="533400"/>
          </a:xfrm>
          <a:prstGeom prst="right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latinLnBrk="0">
              <a:spcBef>
                <a:spcPct val="0"/>
              </a:spcBef>
              <a:spcAft>
                <a:spcPct val="0"/>
              </a:spcAft>
            </a:pPr>
            <a:endParaRPr lang="ko-KR" altLang="en-US" sz="1400" smtClean="0">
              <a:solidFill>
                <a:srgbClr val="000000"/>
              </a:solidFill>
              <a:ea typeface="굴림" charset="-127"/>
            </a:endParaRPr>
          </a:p>
        </p:txBody>
      </p:sp>
      <p:sp>
        <p:nvSpPr>
          <p:cNvPr id="2060" name="Text Box 44"/>
          <p:cNvSpPr txBox="1">
            <a:spLocks noChangeArrowheads="1"/>
          </p:cNvSpPr>
          <p:nvPr/>
        </p:nvSpPr>
        <p:spPr bwMode="auto">
          <a:xfrm>
            <a:off x="4343400" y="1066800"/>
            <a:ext cx="4724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fontAlgn="base" latinLnBrk="0" hangingPunct="1">
              <a:spcBef>
                <a:spcPct val="0"/>
              </a:spcBef>
              <a:spcAft>
                <a:spcPct val="0"/>
              </a:spcAft>
            </a:pPr>
            <a:r>
              <a:rPr lang="it-IT" altLang="ko-KR" sz="2400" b="1" smtClean="0">
                <a:solidFill>
                  <a:srgbClr val="FF0000"/>
                </a:solidFill>
                <a:ea typeface="굴림" charset="-127"/>
              </a:rPr>
              <a:t>stimulated helical regime (1,-6)</a:t>
            </a:r>
            <a:endParaRPr lang="en-US" altLang="ko-KR" sz="2400" b="1" smtClean="0">
              <a:solidFill>
                <a:srgbClr val="FF0000"/>
              </a:solidFill>
              <a:ea typeface="굴림" charset="-127"/>
            </a:endParaRPr>
          </a:p>
        </p:txBody>
      </p:sp>
      <p:sp>
        <p:nvSpPr>
          <p:cNvPr id="2061" name="Rectangle 46"/>
          <p:cNvSpPr>
            <a:spLocks noChangeArrowheads="1"/>
          </p:cNvSpPr>
          <p:nvPr/>
        </p:nvSpPr>
        <p:spPr bwMode="auto">
          <a:xfrm>
            <a:off x="4114800" y="1752600"/>
            <a:ext cx="170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latinLnBrk="0">
              <a:spcBef>
                <a:spcPct val="0"/>
              </a:spcBef>
              <a:spcAft>
                <a:spcPct val="0"/>
              </a:spcAft>
            </a:pPr>
            <a:r>
              <a:rPr lang="it-IT" altLang="ko-KR" sz="2400" b="1" smtClean="0">
                <a:solidFill>
                  <a:srgbClr val="000000"/>
                </a:solidFill>
                <a:ea typeface="굴림" charset="-127"/>
              </a:rPr>
              <a:t>simulation</a:t>
            </a:r>
            <a:endParaRPr lang="en-US" altLang="ko-KR" sz="2400" b="1" smtClean="0">
              <a:solidFill>
                <a:srgbClr val="000000"/>
              </a:solidFill>
              <a:ea typeface="굴림" charset="-127"/>
            </a:endParaRPr>
          </a:p>
        </p:txBody>
      </p:sp>
      <p:sp>
        <p:nvSpPr>
          <p:cNvPr id="2062" name="Rectangle 47"/>
          <p:cNvSpPr>
            <a:spLocks noChangeArrowheads="1"/>
          </p:cNvSpPr>
          <p:nvPr/>
        </p:nvSpPr>
        <p:spPr bwMode="auto">
          <a:xfrm>
            <a:off x="4038600" y="6248400"/>
            <a:ext cx="1811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latinLnBrk="0">
              <a:spcBef>
                <a:spcPct val="0"/>
              </a:spcBef>
              <a:spcAft>
                <a:spcPct val="0"/>
              </a:spcAft>
            </a:pPr>
            <a:r>
              <a:rPr lang="it-IT" altLang="ko-KR" sz="2400" b="1" smtClean="0">
                <a:solidFill>
                  <a:srgbClr val="000000"/>
                </a:solidFill>
                <a:ea typeface="굴림" charset="-127"/>
              </a:rPr>
              <a:t>experiment</a:t>
            </a:r>
            <a:endParaRPr lang="en-US" altLang="ko-KR" sz="2400" b="1" smtClean="0">
              <a:solidFill>
                <a:srgbClr val="000000"/>
              </a:solidFill>
              <a:ea typeface="굴림" charset="-127"/>
            </a:endParaRPr>
          </a:p>
        </p:txBody>
      </p:sp>
      <p:sp>
        <p:nvSpPr>
          <p:cNvPr id="2063" name="TextBox 1"/>
          <p:cNvSpPr txBox="1">
            <a:spLocks noChangeArrowheads="1"/>
          </p:cNvSpPr>
          <p:nvPr/>
        </p:nvSpPr>
        <p:spPr bwMode="auto">
          <a:xfrm>
            <a:off x="7570788" y="536575"/>
            <a:ext cx="1614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fontAlgn="base" latinLnBrk="0" hangingPunct="1">
              <a:spcBef>
                <a:spcPct val="0"/>
              </a:spcBef>
              <a:spcAft>
                <a:spcPct val="0"/>
              </a:spcAft>
            </a:pPr>
            <a:r>
              <a:rPr lang="en-US" altLang="ko-KR" sz="2000" b="1" smtClean="0">
                <a:solidFill>
                  <a:srgbClr val="000000"/>
                </a:solidFill>
                <a:ea typeface="굴림" charset="-127"/>
              </a:rPr>
              <a:t>S. Cappello</a:t>
            </a:r>
            <a:endParaRPr lang="ko-KR" altLang="en-US" sz="2000" b="1" smtClean="0">
              <a:solidFill>
                <a:srgbClr val="000000"/>
              </a:solidFill>
              <a:ea typeface="굴림" charset="-127"/>
            </a:endParaRPr>
          </a:p>
        </p:txBody>
      </p:sp>
      <p:sp>
        <p:nvSpPr>
          <p:cNvPr id="2064" name="Text Box 9"/>
          <p:cNvSpPr txBox="1">
            <a:spLocks noChangeArrowheads="1"/>
          </p:cNvSpPr>
          <p:nvPr/>
        </p:nvSpPr>
        <p:spPr bwMode="auto">
          <a:xfrm>
            <a:off x="304800" y="5294313"/>
            <a:ext cx="2514600" cy="954087"/>
          </a:xfrm>
          <a:prstGeom prst="rect">
            <a:avLst/>
          </a:prstGeom>
          <a:noFill/>
          <a:ln w="9525">
            <a:solidFill>
              <a:srgbClr val="BBE0E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fontAlgn="base" latinLnBrk="0" hangingPunct="1">
              <a:spcBef>
                <a:spcPct val="0"/>
              </a:spcBef>
              <a:spcAft>
                <a:spcPct val="0"/>
              </a:spcAft>
            </a:pPr>
            <a:r>
              <a:rPr lang="en-US" altLang="ko-KR" smtClean="0">
                <a:solidFill>
                  <a:srgbClr val="000000"/>
                </a:solidFill>
                <a:ea typeface="굴림" charset="-127"/>
              </a:rPr>
              <a:t>Cf. W.A. Cooper [TH/7-1]</a:t>
            </a:r>
          </a:p>
          <a:p>
            <a:pPr eaLnBrk="1" fontAlgn="base" latinLnBrk="0" hangingPunct="1">
              <a:spcBef>
                <a:spcPct val="0"/>
              </a:spcBef>
              <a:spcAft>
                <a:spcPct val="0"/>
              </a:spcAft>
            </a:pPr>
            <a:r>
              <a:rPr lang="en-US" altLang="ko-KR" smtClean="0">
                <a:solidFill>
                  <a:srgbClr val="000000"/>
                </a:solidFill>
                <a:ea typeface="굴림" charset="-127"/>
              </a:rPr>
              <a:t>      Helical Core in Tokamaks</a:t>
            </a:r>
          </a:p>
          <a:p>
            <a:pPr eaLnBrk="1" fontAlgn="base" latinLnBrk="0" hangingPunct="1">
              <a:spcBef>
                <a:spcPct val="0"/>
              </a:spcBef>
              <a:spcAft>
                <a:spcPct val="0"/>
              </a:spcAft>
            </a:pPr>
            <a:r>
              <a:rPr lang="en-US" altLang="ko-KR" smtClean="0">
                <a:solidFill>
                  <a:srgbClr val="000000"/>
                </a:solidFill>
                <a:ea typeface="굴림" charset="-127"/>
              </a:rPr>
              <a:t>      N. Mizuguchi [TH/P3-26]</a:t>
            </a:r>
          </a:p>
          <a:p>
            <a:pPr eaLnBrk="1" fontAlgn="base" latinLnBrk="0" hangingPunct="1">
              <a:spcBef>
                <a:spcPct val="0"/>
              </a:spcBef>
              <a:spcAft>
                <a:spcPct val="0"/>
              </a:spcAft>
            </a:pPr>
            <a:r>
              <a:rPr lang="en-US" altLang="ko-KR" smtClean="0">
                <a:solidFill>
                  <a:srgbClr val="000000"/>
                </a:solidFill>
                <a:ea typeface="굴림" charset="-127"/>
              </a:rPr>
              <a:t>      Helical Structure in RFP      </a:t>
            </a:r>
            <a:endParaRPr lang="ko-KR" altLang="en-US" smtClean="0">
              <a:solidFill>
                <a:srgbClr val="000000"/>
              </a:solidFill>
              <a:ea typeface="굴림" charset="-127"/>
            </a:endParaRPr>
          </a:p>
        </p:txBody>
      </p:sp>
    </p:spTree>
    <p:extLst>
      <p:ext uri="{BB962C8B-B14F-4D97-AF65-F5344CB8AC3E}">
        <p14:creationId xmlns:p14="http://schemas.microsoft.com/office/powerpoint/2010/main" val="23344156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ítulo 1"/>
          <p:cNvSpPr>
            <a:spLocks noGrp="1"/>
          </p:cNvSpPr>
          <p:nvPr>
            <p:ph type="ctrTitle"/>
          </p:nvPr>
        </p:nvSpPr>
        <p:spPr>
          <a:xfrm>
            <a:off x="163513" y="381000"/>
            <a:ext cx="8636000" cy="690563"/>
          </a:xfrm>
        </p:spPr>
        <p:txBody>
          <a:bodyPr/>
          <a:lstStyle/>
          <a:p>
            <a:pPr algn="l" eaLnBrk="1" hangingPunct="1"/>
            <a:r>
              <a:rPr lang="en-US" sz="2000" smtClean="0">
                <a:solidFill>
                  <a:srgbClr val="FF00FF"/>
                </a:solidFill>
                <a:latin typeface="Arial" pitchFamily="-72" charset="0"/>
              </a:rPr>
              <a:t>Nonlinear excitations of zonal structures by Toroidal Alfvén Eigenmodes</a:t>
            </a:r>
            <a:r>
              <a:rPr lang="es-ES_tradnl" sz="2000" smtClean="0"/>
              <a:t/>
            </a:r>
            <a:br>
              <a:rPr lang="es-ES_tradnl" sz="2000" smtClean="0"/>
            </a:br>
            <a:endParaRPr lang="en-GB" sz="4000" smtClean="0"/>
          </a:p>
        </p:txBody>
      </p:sp>
      <p:sp>
        <p:nvSpPr>
          <p:cNvPr id="13314" name="Subtítulo 2"/>
          <p:cNvSpPr>
            <a:spLocks noGrp="1"/>
          </p:cNvSpPr>
          <p:nvPr>
            <p:ph type="subTitle" idx="1"/>
          </p:nvPr>
        </p:nvSpPr>
        <p:spPr>
          <a:xfrm>
            <a:off x="63500" y="1032567"/>
            <a:ext cx="9023350" cy="5584825"/>
          </a:xfrm>
        </p:spPr>
        <p:txBody>
          <a:bodyPr/>
          <a:lstStyle/>
          <a:p>
            <a:pPr algn="just" eaLnBrk="1" hangingPunct="1">
              <a:spcBef>
                <a:spcPct val="0"/>
              </a:spcBef>
              <a:spcAft>
                <a:spcPct val="70000"/>
              </a:spcAft>
              <a:buFont typeface="Arial" pitchFamily="-72" charset="0"/>
              <a:buChar char="•"/>
            </a:pPr>
            <a:r>
              <a:rPr lang="en-US" sz="1800" dirty="0" smtClean="0">
                <a:solidFill>
                  <a:schemeClr val="tx1"/>
                </a:solidFill>
                <a:latin typeface="Arial" pitchFamily="-72" charset="0"/>
              </a:rPr>
              <a:t>  Zonal structures have important self-regulatory roles in the dynamics of microscopic drift-wave type turbulences including drift </a:t>
            </a:r>
            <a:r>
              <a:rPr lang="en-US" sz="1800" dirty="0" err="1" smtClean="0">
                <a:solidFill>
                  <a:schemeClr val="tx1"/>
                </a:solidFill>
                <a:latin typeface="Arial" pitchFamily="-72" charset="0"/>
              </a:rPr>
              <a:t>Alfvén</a:t>
            </a:r>
            <a:r>
              <a:rPr lang="en-US" sz="1800" dirty="0" smtClean="0">
                <a:solidFill>
                  <a:schemeClr val="tx1"/>
                </a:solidFill>
                <a:latin typeface="Arial" pitchFamily="-72" charset="0"/>
              </a:rPr>
              <a:t> waves</a:t>
            </a:r>
          </a:p>
          <a:p>
            <a:pPr algn="just" eaLnBrk="1" hangingPunct="1">
              <a:spcBef>
                <a:spcPct val="0"/>
              </a:spcBef>
              <a:spcAft>
                <a:spcPct val="70000"/>
              </a:spcAft>
              <a:buFont typeface="Arial" pitchFamily="-72" charset="0"/>
              <a:buChar char="•"/>
            </a:pPr>
            <a:r>
              <a:rPr lang="en-US" sz="1800" dirty="0" smtClean="0">
                <a:solidFill>
                  <a:schemeClr val="tx1"/>
                </a:solidFill>
                <a:latin typeface="Arial" pitchFamily="-72" charset="0"/>
              </a:rPr>
              <a:t> They include zonal flows, zonal magnetic fields (observed in CHS) and radial corrugations of (energetic particle) distribution function and corresponding profiles.</a:t>
            </a:r>
          </a:p>
          <a:p>
            <a:pPr algn="just" eaLnBrk="1" hangingPunct="1">
              <a:spcBef>
                <a:spcPct val="0"/>
              </a:spcBef>
              <a:spcAft>
                <a:spcPct val="70000"/>
              </a:spcAft>
              <a:buFont typeface="Arial" pitchFamily="-72" charset="0"/>
              <a:buChar char="•"/>
            </a:pPr>
            <a:r>
              <a:rPr lang="en-US" sz="1800" dirty="0" smtClean="0">
                <a:solidFill>
                  <a:schemeClr val="tx1"/>
                </a:solidFill>
                <a:latin typeface="Arial" pitchFamily="-72" charset="0"/>
              </a:rPr>
              <a:t>  Theory shows that spontaneous excitation of zonal current is more easily induced by finite amplitude TAEs including the proper trapped ion responses, than the usual zonal flow.</a:t>
            </a:r>
          </a:p>
          <a:p>
            <a:pPr algn="just" eaLnBrk="1" hangingPunct="1">
              <a:spcBef>
                <a:spcPct val="0"/>
              </a:spcBef>
              <a:spcAft>
                <a:spcPct val="70000"/>
              </a:spcAft>
              <a:buFont typeface="Arial" pitchFamily="-72" charset="0"/>
              <a:buChar char="•"/>
            </a:pPr>
            <a:r>
              <a:rPr lang="en-US" sz="1800" dirty="0" smtClean="0">
                <a:solidFill>
                  <a:schemeClr val="tx1"/>
                </a:solidFill>
                <a:latin typeface="Arial" pitchFamily="-72" charset="0"/>
              </a:rPr>
              <a:t>  Branching ratio between zonal current and flow is set by TAE sideband frequency shift (geometry + </a:t>
            </a:r>
            <a:r>
              <a:rPr lang="en-US" sz="1800" dirty="0" err="1" smtClean="0">
                <a:solidFill>
                  <a:schemeClr val="tx1"/>
                </a:solidFill>
                <a:latin typeface="Arial" pitchFamily="-72" charset="0"/>
              </a:rPr>
              <a:t>nonuniformity</a:t>
            </a:r>
            <a:r>
              <a:rPr lang="en-US" sz="1800" dirty="0" smtClean="0">
                <a:solidFill>
                  <a:schemeClr val="tx1"/>
                </a:solidFill>
                <a:latin typeface="Arial" pitchFamily="-72" charset="0"/>
              </a:rPr>
              <a:t>) and zonal flow </a:t>
            </a:r>
            <a:r>
              <a:rPr lang="en-US" sz="1800" dirty="0" err="1" smtClean="0">
                <a:solidFill>
                  <a:schemeClr val="tx1"/>
                </a:solidFill>
                <a:latin typeface="Arial" pitchFamily="-72" charset="0"/>
              </a:rPr>
              <a:t>polarizability</a:t>
            </a:r>
            <a:r>
              <a:rPr lang="en-US" sz="1800" dirty="0" smtClean="0">
                <a:solidFill>
                  <a:schemeClr val="tx1"/>
                </a:solidFill>
                <a:latin typeface="Arial" pitchFamily="-72" charset="0"/>
              </a:rPr>
              <a:t> (trapped ions + geometry).</a:t>
            </a:r>
          </a:p>
          <a:p>
            <a:pPr algn="just" eaLnBrk="1" hangingPunct="1">
              <a:spcBef>
                <a:spcPct val="0"/>
              </a:spcBef>
              <a:spcAft>
                <a:spcPct val="70000"/>
              </a:spcAft>
            </a:pPr>
            <a:r>
              <a:rPr lang="en-US" sz="1800" dirty="0" smtClean="0">
                <a:solidFill>
                  <a:schemeClr val="tx1"/>
                </a:solidFill>
                <a:latin typeface="Arial" pitchFamily="-72" charset="0"/>
              </a:rPr>
              <a:t> </a:t>
            </a:r>
          </a:p>
          <a:p>
            <a:pPr algn="just" eaLnBrk="1" hangingPunct="1">
              <a:spcBef>
                <a:spcPct val="0"/>
              </a:spcBef>
              <a:spcAft>
                <a:spcPct val="70000"/>
              </a:spcAft>
            </a:pPr>
            <a:endParaRPr lang="en-US" sz="1800" dirty="0" smtClean="0">
              <a:solidFill>
                <a:schemeClr val="tx1"/>
              </a:solidFill>
              <a:latin typeface="Arial" pitchFamily="-72" charset="0"/>
            </a:endParaRPr>
          </a:p>
          <a:p>
            <a:pPr algn="just" eaLnBrk="1" hangingPunct="1">
              <a:spcBef>
                <a:spcPct val="0"/>
              </a:spcBef>
              <a:spcAft>
                <a:spcPct val="70000"/>
              </a:spcAft>
              <a:buFont typeface="Arial" pitchFamily="-72" charset="0"/>
              <a:buChar char="•"/>
            </a:pPr>
            <a:r>
              <a:rPr lang="en-US" sz="1800" dirty="0" smtClean="0">
                <a:solidFill>
                  <a:schemeClr val="tx1"/>
                </a:solidFill>
                <a:latin typeface="Arial" pitchFamily="-72" charset="0"/>
              </a:rPr>
              <a:t> Including kinetic thermal ion treatment and proper equilibrium geometry in the nonlinear simulations of </a:t>
            </a:r>
            <a:r>
              <a:rPr lang="en-US" sz="1800" dirty="0" err="1" smtClean="0">
                <a:solidFill>
                  <a:schemeClr val="tx1"/>
                </a:solidFill>
                <a:latin typeface="Arial" pitchFamily="-72" charset="0"/>
              </a:rPr>
              <a:t>Alfvénic</a:t>
            </a:r>
            <a:r>
              <a:rPr lang="en-US" sz="1800" dirty="0" smtClean="0">
                <a:solidFill>
                  <a:schemeClr val="tx1"/>
                </a:solidFill>
                <a:latin typeface="Arial" pitchFamily="-72" charset="0"/>
              </a:rPr>
              <a:t> modes is an important ingredient for realistic comparisons with experimental measurements.</a:t>
            </a:r>
            <a:endParaRPr lang="fi-FI" sz="1800" dirty="0" smtClean="0">
              <a:solidFill>
                <a:schemeClr val="tx1"/>
              </a:solidFill>
              <a:latin typeface="Arial" pitchFamily="-72" charset="0"/>
            </a:endParaRPr>
          </a:p>
        </p:txBody>
      </p:sp>
      <p:sp>
        <p:nvSpPr>
          <p:cNvPr id="13315" name="Rectangle 3"/>
          <p:cNvSpPr>
            <a:spLocks noChangeArrowheads="1"/>
          </p:cNvSpPr>
          <p:nvPr/>
        </p:nvSpPr>
        <p:spPr bwMode="auto">
          <a:xfrm>
            <a:off x="3249613" y="3950392"/>
            <a:ext cx="263525" cy="558800"/>
          </a:xfrm>
          <a:prstGeom prst="rect">
            <a:avLst/>
          </a:prstGeom>
          <a:noFill/>
          <a:ln w="9525">
            <a:noFill/>
            <a:miter lim="800000"/>
            <a:headEnd/>
            <a:tailEnd/>
          </a:ln>
        </p:spPr>
        <p:txBody>
          <a:bodyPr wrap="none">
            <a:prstTxWarp prst="textNoShape">
              <a:avLst/>
            </a:prstTxWarp>
            <a:spAutoFit/>
          </a:bodyPr>
          <a:lstStyle/>
          <a:p>
            <a:pPr defTabSz="457200" fontAlgn="base" latinLnBrk="0">
              <a:spcBef>
                <a:spcPct val="0"/>
              </a:spcBef>
              <a:spcAft>
                <a:spcPct val="70000"/>
              </a:spcAft>
              <a:buFont typeface="Arial" pitchFamily="-72" charset="0"/>
              <a:buChar char="•"/>
            </a:pPr>
            <a:endParaRPr lang="fi-FI">
              <a:solidFill>
                <a:srgbClr val="000000"/>
              </a:solidFill>
              <a:latin typeface="Arial" pitchFamily="-72" charset="0"/>
              <a:ea typeface="ＭＳ Ｐゴシック" pitchFamily="-72" charset="-128"/>
            </a:endParaRPr>
          </a:p>
        </p:txBody>
      </p:sp>
      <p:pic>
        <p:nvPicPr>
          <p:cNvPr id="13316" name="Picture 4" descr="r"/>
          <p:cNvPicPr>
            <a:picLocks noChangeAspect="1" noChangeArrowheads="1"/>
          </p:cNvPicPr>
          <p:nvPr/>
        </p:nvPicPr>
        <p:blipFill>
          <a:blip r:embed="rId2" cstate="print"/>
          <a:srcRect/>
          <a:stretch>
            <a:fillRect/>
          </a:stretch>
        </p:blipFill>
        <p:spPr bwMode="auto">
          <a:xfrm>
            <a:off x="44450" y="4144067"/>
            <a:ext cx="9045575" cy="1082675"/>
          </a:xfrm>
          <a:prstGeom prst="rect">
            <a:avLst/>
          </a:prstGeom>
          <a:noFill/>
        </p:spPr>
      </p:pic>
      <p:sp>
        <p:nvSpPr>
          <p:cNvPr id="2" name="TextBox 1"/>
          <p:cNvSpPr txBox="1"/>
          <p:nvPr/>
        </p:nvSpPr>
        <p:spPr>
          <a:xfrm>
            <a:off x="56419" y="589093"/>
            <a:ext cx="2850292" cy="369332"/>
          </a:xfrm>
          <a:prstGeom prst="rect">
            <a:avLst/>
          </a:prstGeom>
          <a:noFill/>
        </p:spPr>
        <p:txBody>
          <a:bodyPr wrap="square" rtlCol="0">
            <a:spAutoFit/>
          </a:bodyPr>
          <a:lstStyle/>
          <a:p>
            <a:pPr defTabSz="457200" fontAlgn="base" latinLnBrk="0">
              <a:spcBef>
                <a:spcPct val="0"/>
              </a:spcBef>
              <a:spcAft>
                <a:spcPct val="0"/>
              </a:spcAft>
            </a:pPr>
            <a:r>
              <a:rPr lang="en-US" altLang="ko-KR" dirty="0" smtClean="0">
                <a:solidFill>
                  <a:srgbClr val="0070C0"/>
                </a:solidFill>
                <a:latin typeface="Arial" pitchFamily="-72" charset="0"/>
                <a:ea typeface="ＭＳ Ｐゴシック" pitchFamily="-72" charset="-128"/>
              </a:rPr>
              <a:t>F. </a:t>
            </a:r>
            <a:r>
              <a:rPr lang="en-US" altLang="ko-KR" dirty="0" err="1" smtClean="0">
                <a:solidFill>
                  <a:srgbClr val="0070C0"/>
                </a:solidFill>
                <a:latin typeface="Arial" pitchFamily="-72" charset="0"/>
                <a:ea typeface="ＭＳ Ｐゴシック" pitchFamily="-72" charset="-128"/>
              </a:rPr>
              <a:t>Zonca</a:t>
            </a:r>
            <a:r>
              <a:rPr lang="en-US" altLang="ko-KR" dirty="0" smtClean="0">
                <a:solidFill>
                  <a:srgbClr val="0070C0"/>
                </a:solidFill>
                <a:latin typeface="Arial" pitchFamily="-72" charset="0"/>
                <a:ea typeface="ＭＳ Ｐゴシック" pitchFamily="-72" charset="-128"/>
              </a:rPr>
              <a:t> and Liu Chen</a:t>
            </a:r>
            <a:endParaRPr lang="ko-KR" altLang="en-US" dirty="0">
              <a:solidFill>
                <a:srgbClr val="0070C0"/>
              </a:solidFill>
              <a:latin typeface="Arial" pitchFamily="-72" charset="0"/>
            </a:endParaRPr>
          </a:p>
        </p:txBody>
      </p:sp>
      <p:sp>
        <p:nvSpPr>
          <p:cNvPr id="3" name="TextBox 2"/>
          <p:cNvSpPr txBox="1"/>
          <p:nvPr/>
        </p:nvSpPr>
        <p:spPr>
          <a:xfrm>
            <a:off x="8060295" y="589093"/>
            <a:ext cx="1029730" cy="369332"/>
          </a:xfrm>
          <a:prstGeom prst="rect">
            <a:avLst/>
          </a:prstGeom>
          <a:noFill/>
        </p:spPr>
        <p:txBody>
          <a:bodyPr wrap="square" rtlCol="0">
            <a:spAutoFit/>
          </a:bodyPr>
          <a:lstStyle/>
          <a:p>
            <a:pPr defTabSz="457200" fontAlgn="base" latinLnBrk="0">
              <a:spcBef>
                <a:spcPct val="0"/>
              </a:spcBef>
              <a:spcAft>
                <a:spcPct val="0"/>
              </a:spcAft>
            </a:pPr>
            <a:r>
              <a:rPr lang="en-US" altLang="ko-KR" dirty="0" smtClean="0">
                <a:solidFill>
                  <a:srgbClr val="0070C0"/>
                </a:solidFill>
                <a:latin typeface="Arial" pitchFamily="-72" charset="0"/>
                <a:ea typeface="ＭＳ Ｐゴシック" pitchFamily="-72" charset="-128"/>
              </a:rPr>
              <a:t>[TH/4-2]</a:t>
            </a:r>
            <a:endParaRPr lang="ko-KR" altLang="en-US" dirty="0">
              <a:solidFill>
                <a:srgbClr val="0070C0"/>
              </a:solidFill>
              <a:latin typeface="Arial" pitchFamily="-72" charset="0"/>
            </a:endParaRPr>
          </a:p>
        </p:txBody>
      </p:sp>
    </p:spTree>
    <p:extLst>
      <p:ext uri="{BB962C8B-B14F-4D97-AF65-F5344CB8AC3E}">
        <p14:creationId xmlns:p14="http://schemas.microsoft.com/office/powerpoint/2010/main" val="16307065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09066"/>
            <a:ext cx="8964487" cy="653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0006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7"/>
          <p:cNvSpPr txBox="1">
            <a:spLocks/>
          </p:cNvSpPr>
          <p:nvPr/>
        </p:nvSpPr>
        <p:spPr bwMode="auto">
          <a:xfrm>
            <a:off x="323528" y="188640"/>
            <a:ext cx="40417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l" rtl="0" eaLnBrk="0" fontAlgn="base" hangingPunct="0">
              <a:spcBef>
                <a:spcPct val="20000"/>
              </a:spcBef>
              <a:spcAft>
                <a:spcPct val="0"/>
              </a:spcAft>
              <a:buNone/>
              <a:defRPr sz="1800" b="0">
                <a:solidFill>
                  <a:schemeClr val="tx1"/>
                </a:solidFill>
                <a:latin typeface="+mn-lt"/>
                <a:ea typeface="ＭＳ Ｐゴシック" pitchFamily="-108" charset="-128"/>
                <a:cs typeface="ＭＳ Ｐゴシック" pitchFamily="-108" charset="-128"/>
              </a:defRPr>
            </a:lvl1pPr>
            <a:lvl2pPr marL="457200" indent="0" algn="l" rtl="0" eaLnBrk="0" fontAlgn="base" hangingPunct="0">
              <a:spcBef>
                <a:spcPct val="20000"/>
              </a:spcBef>
              <a:spcAft>
                <a:spcPct val="0"/>
              </a:spcAft>
              <a:buNone/>
              <a:defRPr sz="2000" b="1">
                <a:solidFill>
                  <a:srgbClr val="CC00CC"/>
                </a:solidFill>
                <a:latin typeface="+mn-lt"/>
                <a:ea typeface="ＭＳ Ｐゴシック" pitchFamily="-108" charset="-128"/>
              </a:defRPr>
            </a:lvl2pPr>
            <a:lvl3pPr marL="914400" indent="0" algn="l" rtl="0" eaLnBrk="0" fontAlgn="base" hangingPunct="0">
              <a:spcBef>
                <a:spcPct val="20000"/>
              </a:spcBef>
              <a:spcAft>
                <a:spcPct val="0"/>
              </a:spcAft>
              <a:buNone/>
              <a:defRPr sz="1800" b="1">
                <a:solidFill>
                  <a:srgbClr val="CC00CC"/>
                </a:solidFill>
                <a:latin typeface="+mn-lt"/>
                <a:ea typeface="ＭＳ Ｐゴシック" pitchFamily="-108" charset="-128"/>
              </a:defRPr>
            </a:lvl3pPr>
            <a:lvl4pPr marL="1371600" indent="0" algn="l" rtl="0" eaLnBrk="0" fontAlgn="base" hangingPunct="0">
              <a:spcBef>
                <a:spcPct val="20000"/>
              </a:spcBef>
              <a:spcAft>
                <a:spcPct val="0"/>
              </a:spcAft>
              <a:buNone/>
              <a:defRPr sz="1600" b="1">
                <a:solidFill>
                  <a:srgbClr val="CC00CC"/>
                </a:solidFill>
                <a:latin typeface="+mn-lt"/>
                <a:ea typeface="ＭＳ Ｐゴシック" pitchFamily="-108" charset="-128"/>
              </a:defRPr>
            </a:lvl4pPr>
            <a:lvl5pPr marL="1828800" indent="0" algn="l" rtl="0" eaLnBrk="0" fontAlgn="base" hangingPunct="0">
              <a:spcBef>
                <a:spcPct val="20000"/>
              </a:spcBef>
              <a:spcAft>
                <a:spcPct val="0"/>
              </a:spcAft>
              <a:buNone/>
              <a:defRPr sz="1600" b="1">
                <a:solidFill>
                  <a:srgbClr val="CC00CC"/>
                </a:solidFill>
                <a:latin typeface="+mn-lt"/>
                <a:ea typeface="ＭＳ Ｐゴシック" pitchFamily="-108" charset="-128"/>
              </a:defRPr>
            </a:lvl5pPr>
            <a:lvl6pPr marL="2286000" indent="0" algn="l" rtl="0" fontAlgn="base">
              <a:spcBef>
                <a:spcPct val="20000"/>
              </a:spcBef>
              <a:spcAft>
                <a:spcPct val="0"/>
              </a:spcAft>
              <a:buNone/>
              <a:defRPr sz="1600" b="1">
                <a:solidFill>
                  <a:srgbClr val="CC00CC"/>
                </a:solidFill>
                <a:latin typeface="+mn-lt"/>
                <a:ea typeface="ＭＳ Ｐゴシック" pitchFamily="-108" charset="-128"/>
              </a:defRPr>
            </a:lvl6pPr>
            <a:lvl7pPr marL="2743200" indent="0" algn="l" rtl="0" fontAlgn="base">
              <a:spcBef>
                <a:spcPct val="20000"/>
              </a:spcBef>
              <a:spcAft>
                <a:spcPct val="0"/>
              </a:spcAft>
              <a:buNone/>
              <a:defRPr sz="1600" b="1">
                <a:solidFill>
                  <a:srgbClr val="CC00CC"/>
                </a:solidFill>
                <a:latin typeface="+mn-lt"/>
                <a:ea typeface="ＭＳ Ｐゴシック" pitchFamily="-108" charset="-128"/>
              </a:defRPr>
            </a:lvl7pPr>
            <a:lvl8pPr marL="3200400" indent="0" algn="l" rtl="0" fontAlgn="base">
              <a:spcBef>
                <a:spcPct val="20000"/>
              </a:spcBef>
              <a:spcAft>
                <a:spcPct val="0"/>
              </a:spcAft>
              <a:buNone/>
              <a:defRPr sz="1600" b="1">
                <a:solidFill>
                  <a:srgbClr val="CC00CC"/>
                </a:solidFill>
                <a:latin typeface="+mn-lt"/>
                <a:ea typeface="ＭＳ Ｐゴシック" pitchFamily="-108" charset="-128"/>
              </a:defRPr>
            </a:lvl8pPr>
            <a:lvl9pPr marL="3657600" indent="0" algn="l" rtl="0" fontAlgn="base">
              <a:spcBef>
                <a:spcPct val="20000"/>
              </a:spcBef>
              <a:spcAft>
                <a:spcPct val="0"/>
              </a:spcAft>
              <a:buNone/>
              <a:defRPr sz="1600" b="1">
                <a:solidFill>
                  <a:srgbClr val="CC00CC"/>
                </a:solidFill>
                <a:latin typeface="+mn-lt"/>
                <a:ea typeface="ＭＳ Ｐゴシック" pitchFamily="-108" charset="-128"/>
              </a:defRPr>
            </a:lvl9pPr>
          </a:lstStyle>
          <a:p>
            <a:pPr marL="0" marR="0" lvl="0" indent="0" algn="ctr" defTabSz="914400" rtl="0" eaLnBrk="0" fontAlgn="base" latinLnBrk="0" hangingPunct="0">
              <a:lnSpc>
                <a:spcPct val="110000"/>
              </a:lnSpc>
              <a:spcBef>
                <a:spcPct val="20000"/>
              </a:spcBef>
              <a:spcAft>
                <a:spcPct val="0"/>
              </a:spcAft>
              <a:buClrTx/>
              <a:buSzTx/>
              <a:buFontTx/>
              <a:buNone/>
              <a:tabLst/>
              <a:defRPr/>
            </a:pPr>
            <a:r>
              <a:rPr kumimoji="0" lang="en-US" altLang="ko-KR" sz="1800" i="0" u="none" strike="noStrike" kern="0" cap="none" spc="0" normalizeH="0" baseline="0" noProof="0" dirty="0" smtClean="0">
                <a:ln>
                  <a:noFill/>
                </a:ln>
                <a:solidFill>
                  <a:srgbClr val="000000"/>
                </a:solidFill>
                <a:effectLst/>
                <a:uLnTx/>
                <a:uFillTx/>
                <a:latin typeface="Arial"/>
              </a:rPr>
              <a:t>Numerical Simulations of NBI-driven GAE-modes in NSTX</a:t>
            </a:r>
            <a:endParaRPr kumimoji="0" lang="ko-KR" altLang="en-US" sz="1800" i="0" u="none" strike="noStrike" kern="0" cap="none" spc="0" normalizeH="0" baseline="0" noProof="0" dirty="0">
              <a:ln>
                <a:noFill/>
              </a:ln>
              <a:solidFill>
                <a:srgbClr val="000000"/>
              </a:solidFill>
              <a:effectLst/>
              <a:uLnTx/>
              <a:uFillTx/>
              <a:latin typeface="Arial"/>
            </a:endParaRPr>
          </a:p>
        </p:txBody>
      </p:sp>
      <p:sp>
        <p:nvSpPr>
          <p:cNvPr id="26" name="Content Placeholder 8"/>
          <p:cNvSpPr>
            <a:spLocks noGrp="1"/>
          </p:cNvSpPr>
          <p:nvPr>
            <p:ph sz="quarter" idx="4294967295"/>
          </p:nvPr>
        </p:nvSpPr>
        <p:spPr>
          <a:xfrm>
            <a:off x="467544" y="980728"/>
            <a:ext cx="3962978" cy="4392488"/>
          </a:xfrm>
          <a:prstGeom prst="rect">
            <a:avLst/>
          </a:prstGeom>
        </p:spPr>
        <p:txBody>
          <a:bodyPr>
            <a:normAutofit/>
          </a:bodyPr>
          <a:lstStyle/>
          <a:p>
            <a:pPr marR="0" lvl="0" defTabSz="914400" eaLnBrk="1" fontAlgn="auto" latinLnBrk="0" hangingPunct="1">
              <a:lnSpc>
                <a:spcPct val="100000"/>
              </a:lnSpc>
              <a:spcBef>
                <a:spcPts val="0"/>
              </a:spcBef>
              <a:spcAft>
                <a:spcPts val="0"/>
              </a:spcAft>
              <a:buClrTx/>
              <a:buSzTx/>
              <a:tabLst/>
              <a:defRPr/>
            </a:pPr>
            <a:r>
              <a:rPr kumimoji="0" lang="en-US" altLang="ko-KR" sz="1200" b="0" i="0" u="none" strike="noStrike" kern="0" cap="none" spc="0" normalizeH="0" baseline="0" noProof="0" dirty="0" smtClean="0">
                <a:ln>
                  <a:noFill/>
                </a:ln>
                <a:effectLst/>
                <a:uLnTx/>
                <a:uFillTx/>
              </a:rPr>
              <a:t>The HYM code is a nonlinear,</a:t>
            </a:r>
            <a:r>
              <a:rPr kumimoji="0" lang="en-US" altLang="ko-KR" sz="1200" b="0" i="0" u="none" strike="noStrike" kern="0" cap="none" spc="0" normalizeH="0" noProof="0" dirty="0" smtClean="0">
                <a:ln>
                  <a:noFill/>
                </a:ln>
                <a:effectLst/>
                <a:uLnTx/>
                <a:uFillTx/>
              </a:rPr>
              <a:t> global stability code in </a:t>
            </a:r>
            <a:r>
              <a:rPr kumimoji="0" lang="en-US" altLang="ko-KR" sz="1200" b="0" i="0" u="none" strike="noStrike" kern="0" cap="none" spc="0" normalizeH="0" noProof="0" dirty="0" err="1" smtClean="0">
                <a:ln>
                  <a:noFill/>
                </a:ln>
                <a:effectLst/>
                <a:uLnTx/>
                <a:uFillTx/>
              </a:rPr>
              <a:t>toroidal</a:t>
            </a:r>
            <a:r>
              <a:rPr kumimoji="0" lang="en-US" altLang="ko-KR" sz="1200" b="0" i="0" u="none" strike="noStrike" kern="0" cap="none" spc="0" normalizeH="0" noProof="0" dirty="0" smtClean="0">
                <a:ln>
                  <a:noFill/>
                </a:ln>
                <a:effectLst/>
                <a:uLnTx/>
                <a:uFillTx/>
              </a:rPr>
              <a:t> geometry, which includes fully kinetic ion description.</a:t>
            </a:r>
          </a:p>
          <a:p>
            <a:pPr marR="0" lvl="0" defTabSz="914400" eaLnBrk="1" fontAlgn="auto" latinLnBrk="0" hangingPunct="1">
              <a:lnSpc>
                <a:spcPct val="100000"/>
              </a:lnSpc>
              <a:spcBef>
                <a:spcPts val="0"/>
              </a:spcBef>
              <a:spcAft>
                <a:spcPts val="0"/>
              </a:spcAft>
              <a:buClrTx/>
              <a:buSzTx/>
              <a:tabLst/>
              <a:defRPr/>
            </a:pPr>
            <a:r>
              <a:rPr lang="en-US" altLang="ko-KR" sz="1200" kern="0" baseline="0" dirty="0" smtClean="0"/>
              <a:t>HYM</a:t>
            </a:r>
            <a:r>
              <a:rPr lang="en-US" altLang="ko-KR" sz="1200" kern="0" dirty="0" smtClean="0"/>
              <a:t> simulations of GAEs show good agreement with experimental results for both NSTX L-mode and H-mode shots, in terms of the most unstable </a:t>
            </a:r>
            <a:r>
              <a:rPr lang="en-US" altLang="ko-KR" sz="1200" kern="0" dirty="0" err="1" smtClean="0"/>
              <a:t>toroidal</a:t>
            </a:r>
            <a:r>
              <a:rPr lang="en-US" altLang="ko-KR" sz="1200" kern="0" dirty="0" smtClean="0"/>
              <a:t> mode numbers, frequency and the mode structure.</a:t>
            </a:r>
          </a:p>
          <a:p>
            <a:pPr marR="0" lvl="0" defTabSz="914400" eaLnBrk="1" fontAlgn="auto" latinLnBrk="0" hangingPunct="1">
              <a:lnSpc>
                <a:spcPct val="100000"/>
              </a:lnSpc>
              <a:spcBef>
                <a:spcPts val="0"/>
              </a:spcBef>
              <a:spcAft>
                <a:spcPts val="0"/>
              </a:spcAft>
              <a:buClrTx/>
              <a:buSzTx/>
              <a:tabLst/>
              <a:defRPr/>
            </a:pPr>
            <a:r>
              <a:rPr kumimoji="0" lang="en-US" altLang="ko-KR" sz="1200" b="0" i="0" u="none" strike="noStrike" kern="0" cap="none" spc="0" normalizeH="0" baseline="0" noProof="0" dirty="0" smtClean="0">
                <a:ln>
                  <a:noFill/>
                </a:ln>
                <a:effectLst/>
                <a:uLnTx/>
                <a:uFillTx/>
              </a:rPr>
              <a:t>HYM simulations for L-mode shots show good agreement in terms</a:t>
            </a:r>
            <a:r>
              <a:rPr kumimoji="0" lang="en-US" altLang="ko-KR" sz="1200" b="0" i="0" u="none" strike="noStrike" kern="0" cap="none" spc="0" normalizeH="0" noProof="0" dirty="0" smtClean="0">
                <a:ln>
                  <a:noFill/>
                </a:ln>
                <a:effectLst/>
                <a:uLnTx/>
                <a:uFillTx/>
              </a:rPr>
              <a:t> of amplitude, and estimated growth rate.</a:t>
            </a:r>
            <a:endParaRPr kumimoji="0" lang="ko-KR" altLang="en-US" sz="1200" b="0" i="0" u="none" strike="noStrike" kern="0" cap="none" spc="0" normalizeH="0" baseline="0" noProof="0" dirty="0">
              <a:ln>
                <a:noFill/>
              </a:ln>
              <a:effectLst/>
              <a:uLnTx/>
              <a:uFillTx/>
            </a:endParaRPr>
          </a:p>
        </p:txBody>
      </p:sp>
      <p:sp>
        <p:nvSpPr>
          <p:cNvPr id="31" name="TextBox 30"/>
          <p:cNvSpPr txBox="1"/>
          <p:nvPr/>
        </p:nvSpPr>
        <p:spPr>
          <a:xfrm>
            <a:off x="467544" y="764704"/>
            <a:ext cx="2714188"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smtClean="0">
                <a:ln>
                  <a:noFill/>
                </a:ln>
                <a:solidFill>
                  <a:sysClr val="windowText" lastClr="000000"/>
                </a:solidFill>
                <a:effectLst/>
                <a:uLnTx/>
                <a:uFillTx/>
              </a:rPr>
              <a:t>[E.V. </a:t>
            </a:r>
            <a:r>
              <a:rPr kumimoji="0" lang="en-US" altLang="ko-KR" sz="1200" b="0" i="0" u="none" strike="noStrike" kern="0" cap="none" spc="0" normalizeH="0" baseline="0" noProof="0" dirty="0" err="1" smtClean="0">
                <a:ln>
                  <a:noFill/>
                </a:ln>
                <a:solidFill>
                  <a:sysClr val="windowText" lastClr="000000"/>
                </a:solidFill>
                <a:effectLst/>
                <a:uLnTx/>
                <a:uFillTx/>
              </a:rPr>
              <a:t>Belova</a:t>
            </a:r>
            <a:r>
              <a:rPr kumimoji="0" lang="en-US" altLang="ko-KR" sz="1200" b="0" i="0" u="none" strike="noStrike" kern="0" cap="none" spc="0" normalizeH="0" baseline="0" noProof="0" dirty="0" smtClean="0">
                <a:ln>
                  <a:noFill/>
                </a:ln>
                <a:solidFill>
                  <a:sysClr val="windowText" lastClr="000000"/>
                </a:solidFill>
                <a:effectLst/>
                <a:uLnTx/>
                <a:uFillTx/>
              </a:rPr>
              <a:t> et al., 302-TH/P6-16]</a:t>
            </a:r>
            <a:endParaRPr kumimoji="0" lang="ko-KR" altLang="en-US" sz="1200" b="0" i="0" u="none" strike="noStrike" kern="0" cap="none" spc="0" normalizeH="0" baseline="0" noProof="0" dirty="0">
              <a:ln>
                <a:noFill/>
              </a:ln>
              <a:solidFill>
                <a:sysClr val="windowText" lastClr="000000"/>
              </a:solidFill>
              <a:effectLst/>
              <a:uLnTx/>
              <a:uFillTx/>
            </a:endParaRPr>
          </a:p>
        </p:txBody>
      </p:sp>
      <p:pic>
        <p:nvPicPr>
          <p:cNvPr id="1033"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6163" y="5589240"/>
            <a:ext cx="2515757"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3038739"/>
            <a:ext cx="2664296" cy="255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5"/>
          <p:cNvSpPr txBox="1">
            <a:spLocks/>
          </p:cNvSpPr>
          <p:nvPr/>
        </p:nvSpPr>
        <p:spPr bwMode="auto">
          <a:xfrm>
            <a:off x="4456799" y="188640"/>
            <a:ext cx="4244704"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l" rtl="0" eaLnBrk="0" fontAlgn="base" hangingPunct="0">
              <a:spcBef>
                <a:spcPct val="20000"/>
              </a:spcBef>
              <a:spcAft>
                <a:spcPct val="0"/>
              </a:spcAft>
              <a:buNone/>
              <a:defRPr sz="1800" b="0">
                <a:solidFill>
                  <a:schemeClr val="tx1"/>
                </a:solidFill>
                <a:latin typeface="+mn-lt"/>
                <a:ea typeface="ＭＳ Ｐゴシック" pitchFamily="-108" charset="-128"/>
                <a:cs typeface="ＭＳ Ｐゴシック" pitchFamily="-108" charset="-128"/>
              </a:defRPr>
            </a:lvl1pPr>
            <a:lvl2pPr marL="457200" indent="0" algn="l" rtl="0" eaLnBrk="0" fontAlgn="base" hangingPunct="0">
              <a:spcBef>
                <a:spcPct val="20000"/>
              </a:spcBef>
              <a:spcAft>
                <a:spcPct val="0"/>
              </a:spcAft>
              <a:buNone/>
              <a:defRPr sz="2000" b="1">
                <a:solidFill>
                  <a:srgbClr val="CC00CC"/>
                </a:solidFill>
                <a:latin typeface="+mn-lt"/>
                <a:ea typeface="ＭＳ Ｐゴシック" pitchFamily="-108" charset="-128"/>
              </a:defRPr>
            </a:lvl2pPr>
            <a:lvl3pPr marL="914400" indent="0" algn="l" rtl="0" eaLnBrk="0" fontAlgn="base" hangingPunct="0">
              <a:spcBef>
                <a:spcPct val="20000"/>
              </a:spcBef>
              <a:spcAft>
                <a:spcPct val="0"/>
              </a:spcAft>
              <a:buNone/>
              <a:defRPr sz="1800" b="1">
                <a:solidFill>
                  <a:srgbClr val="CC00CC"/>
                </a:solidFill>
                <a:latin typeface="+mn-lt"/>
                <a:ea typeface="ＭＳ Ｐゴシック" pitchFamily="-108" charset="-128"/>
              </a:defRPr>
            </a:lvl3pPr>
            <a:lvl4pPr marL="1371600" indent="0" algn="l" rtl="0" eaLnBrk="0" fontAlgn="base" hangingPunct="0">
              <a:spcBef>
                <a:spcPct val="20000"/>
              </a:spcBef>
              <a:spcAft>
                <a:spcPct val="0"/>
              </a:spcAft>
              <a:buNone/>
              <a:defRPr sz="1600" b="1">
                <a:solidFill>
                  <a:srgbClr val="CC00CC"/>
                </a:solidFill>
                <a:latin typeface="+mn-lt"/>
                <a:ea typeface="ＭＳ Ｐゴシック" pitchFamily="-108" charset="-128"/>
              </a:defRPr>
            </a:lvl4pPr>
            <a:lvl5pPr marL="1828800" indent="0" algn="l" rtl="0" eaLnBrk="0" fontAlgn="base" hangingPunct="0">
              <a:spcBef>
                <a:spcPct val="20000"/>
              </a:spcBef>
              <a:spcAft>
                <a:spcPct val="0"/>
              </a:spcAft>
              <a:buNone/>
              <a:defRPr sz="1600" b="1">
                <a:solidFill>
                  <a:srgbClr val="CC00CC"/>
                </a:solidFill>
                <a:latin typeface="+mn-lt"/>
                <a:ea typeface="ＭＳ Ｐゴシック" pitchFamily="-108" charset="-128"/>
              </a:defRPr>
            </a:lvl5pPr>
            <a:lvl6pPr marL="2286000" indent="0" algn="l" rtl="0" fontAlgn="base">
              <a:spcBef>
                <a:spcPct val="20000"/>
              </a:spcBef>
              <a:spcAft>
                <a:spcPct val="0"/>
              </a:spcAft>
              <a:buNone/>
              <a:defRPr sz="1600" b="1">
                <a:solidFill>
                  <a:srgbClr val="CC00CC"/>
                </a:solidFill>
                <a:latin typeface="+mn-lt"/>
                <a:ea typeface="ＭＳ Ｐゴシック" pitchFamily="-108" charset="-128"/>
              </a:defRPr>
            </a:lvl6pPr>
            <a:lvl7pPr marL="2743200" indent="0" algn="l" rtl="0" fontAlgn="base">
              <a:spcBef>
                <a:spcPct val="20000"/>
              </a:spcBef>
              <a:spcAft>
                <a:spcPct val="0"/>
              </a:spcAft>
              <a:buNone/>
              <a:defRPr sz="1600" b="1">
                <a:solidFill>
                  <a:srgbClr val="CC00CC"/>
                </a:solidFill>
                <a:latin typeface="+mn-lt"/>
                <a:ea typeface="ＭＳ Ｐゴシック" pitchFamily="-108" charset="-128"/>
              </a:defRPr>
            </a:lvl7pPr>
            <a:lvl8pPr marL="3200400" indent="0" algn="l" rtl="0" fontAlgn="base">
              <a:spcBef>
                <a:spcPct val="20000"/>
              </a:spcBef>
              <a:spcAft>
                <a:spcPct val="0"/>
              </a:spcAft>
              <a:buNone/>
              <a:defRPr sz="1600" b="1">
                <a:solidFill>
                  <a:srgbClr val="CC00CC"/>
                </a:solidFill>
                <a:latin typeface="+mn-lt"/>
                <a:ea typeface="ＭＳ Ｐゴシック" pitchFamily="-108" charset="-128"/>
              </a:defRPr>
            </a:lvl8pPr>
            <a:lvl9pPr marL="3657600" indent="0" algn="l" rtl="0" fontAlgn="base">
              <a:spcBef>
                <a:spcPct val="20000"/>
              </a:spcBef>
              <a:spcAft>
                <a:spcPct val="0"/>
              </a:spcAft>
              <a:buNone/>
              <a:defRPr sz="1600" b="1">
                <a:solidFill>
                  <a:srgbClr val="CC00CC"/>
                </a:solidFill>
                <a:latin typeface="+mn-lt"/>
                <a:ea typeface="ＭＳ Ｐゴシック" pitchFamily="-108" charset="-128"/>
              </a:defRPr>
            </a:lvl9pPr>
          </a:lstStyle>
          <a:p>
            <a:pPr algn="ctr" latinLnBrk="0">
              <a:lnSpc>
                <a:spcPct val="110000"/>
              </a:lnSpc>
            </a:pPr>
            <a:r>
              <a:rPr lang="en-US" altLang="ko-KR" kern="0" dirty="0" err="1" smtClean="0">
                <a:solidFill>
                  <a:prstClr val="black"/>
                </a:solidFill>
                <a:latin typeface="Arial Unicode MS" pitchFamily="50" charset="-127"/>
                <a:ea typeface="Arial Unicode MS" pitchFamily="50" charset="-127"/>
                <a:cs typeface="Arial Unicode MS" pitchFamily="50" charset="-127"/>
              </a:rPr>
              <a:t>Alfv</a:t>
            </a:r>
            <a:r>
              <a:rPr lang="en-US" altLang="ko-KR" dirty="0" err="1" smtClean="0">
                <a:solidFill>
                  <a:prstClr val="black"/>
                </a:solidFill>
                <a:latin typeface="Arial Unicode MS" pitchFamily="50" charset="-127"/>
                <a:ea typeface="Arial Unicode MS" pitchFamily="50" charset="-127"/>
                <a:cs typeface="Arial Unicode MS" pitchFamily="50" charset="-127"/>
              </a:rPr>
              <a:t>én</a:t>
            </a:r>
            <a:r>
              <a:rPr lang="en-US" altLang="ko-KR" dirty="0" smtClean="0">
                <a:solidFill>
                  <a:prstClr val="black"/>
                </a:solidFill>
                <a:latin typeface="Arial Unicode MS" pitchFamily="50" charset="-127"/>
                <a:ea typeface="Arial Unicode MS" pitchFamily="50" charset="-127"/>
                <a:cs typeface="Arial Unicode MS" pitchFamily="50" charset="-127"/>
              </a:rPr>
              <a:t> cascades/Frequency sweeping Modes in DIII-D</a:t>
            </a:r>
            <a:endParaRPr lang="ko-KR" altLang="en-US" kern="0" dirty="0">
              <a:solidFill>
                <a:prstClr val="black"/>
              </a:solidFill>
              <a:latin typeface="Arial Unicode MS" pitchFamily="50" charset="-127"/>
              <a:ea typeface="Arial Unicode MS" pitchFamily="50" charset="-127"/>
              <a:cs typeface="Arial Unicode MS" pitchFamily="50" charset="-127"/>
            </a:endParaRPr>
          </a:p>
        </p:txBody>
      </p:sp>
      <p:sp>
        <p:nvSpPr>
          <p:cNvPr id="13" name="Content Placeholder 6"/>
          <p:cNvSpPr>
            <a:spLocks noGrp="1"/>
          </p:cNvSpPr>
          <p:nvPr>
            <p:ph sz="half" idx="4294967295"/>
          </p:nvPr>
        </p:nvSpPr>
        <p:spPr>
          <a:xfrm>
            <a:off x="4600814" y="1041703"/>
            <a:ext cx="4104456" cy="4683213"/>
          </a:xfrm>
          <a:prstGeom prst="rect">
            <a:avLst/>
          </a:prstGeom>
        </p:spPr>
        <p:txBody>
          <a:bodyPr>
            <a:normAutofit/>
          </a:bodyPr>
          <a:lstStyle/>
          <a:p>
            <a:r>
              <a:rPr lang="en-US" altLang="ko-KR" sz="1400" dirty="0" smtClean="0">
                <a:solidFill>
                  <a:srgbClr val="3A3C92"/>
                </a:solidFill>
              </a:rPr>
              <a:t>RSAE frequency dynamically upshifts with evolving q-</a:t>
            </a:r>
            <a:r>
              <a:rPr lang="en-US" altLang="ko-KR" sz="1400" dirty="0">
                <a:solidFill>
                  <a:srgbClr val="3A3C92"/>
                </a:solidFill>
              </a:rPr>
              <a:t>­‐profile</a:t>
            </a:r>
          </a:p>
          <a:p>
            <a:r>
              <a:rPr lang="en-US" altLang="ko-KR" sz="1400" dirty="0" smtClean="0">
                <a:solidFill>
                  <a:srgbClr val="3A3C92"/>
                </a:solidFill>
              </a:rPr>
              <a:t>Successfully modeled with </a:t>
            </a:r>
            <a:r>
              <a:rPr lang="en-US" altLang="ko-KR" sz="1400" dirty="0" err="1" smtClean="0">
                <a:solidFill>
                  <a:srgbClr val="3A3C92"/>
                </a:solidFill>
              </a:rPr>
              <a:t>gyrofluid</a:t>
            </a:r>
            <a:r>
              <a:rPr lang="en-US" altLang="ko-KR" sz="1400" dirty="0" smtClean="0">
                <a:solidFill>
                  <a:srgbClr val="3A3C92"/>
                </a:solidFill>
              </a:rPr>
              <a:t> (TAEFL) and </a:t>
            </a:r>
            <a:r>
              <a:rPr lang="en-US" altLang="ko-KR" sz="1400" dirty="0" err="1" smtClean="0">
                <a:solidFill>
                  <a:srgbClr val="3A3C92"/>
                </a:solidFill>
              </a:rPr>
              <a:t>gyrokinetic</a:t>
            </a:r>
            <a:r>
              <a:rPr lang="en-US" altLang="ko-KR" sz="1400" dirty="0" smtClean="0">
                <a:solidFill>
                  <a:srgbClr val="3A3C92"/>
                </a:solidFill>
              </a:rPr>
              <a:t> (GTC/GYRO) models</a:t>
            </a:r>
            <a:endParaRPr lang="en-US" altLang="ko-KR" sz="1400" b="0" i="0" u="none" strike="noStrike" baseline="0" dirty="0" smtClean="0">
              <a:solidFill>
                <a:srgbClr val="3A3C92"/>
              </a:solidFill>
              <a:latin typeface="Calibri"/>
            </a:endParaRPr>
          </a:p>
        </p:txBody>
      </p:sp>
      <p:sp>
        <p:nvSpPr>
          <p:cNvPr id="14" name="TextBox 13"/>
          <p:cNvSpPr txBox="1"/>
          <p:nvPr/>
        </p:nvSpPr>
        <p:spPr>
          <a:xfrm>
            <a:off x="4600814" y="764704"/>
            <a:ext cx="2592288" cy="276999"/>
          </a:xfrm>
          <a:prstGeom prst="rect">
            <a:avLst/>
          </a:prstGeom>
          <a:noFill/>
        </p:spPr>
        <p:txBody>
          <a:bodyPr wrap="square" rtlCol="0">
            <a:spAutoFit/>
          </a:bodyPr>
          <a:lstStyle/>
          <a:p>
            <a:pPr latinLnBrk="0">
              <a:defRPr/>
            </a:pPr>
            <a:r>
              <a:rPr lang="en-US" altLang="ko-KR" sz="1200" kern="0" dirty="0" smtClean="0">
                <a:solidFill>
                  <a:sysClr val="windowText" lastClr="000000"/>
                </a:solidFill>
              </a:rPr>
              <a:t>[D.A. </a:t>
            </a:r>
            <a:r>
              <a:rPr lang="en-US" altLang="ko-KR" sz="1200" kern="0" dirty="0" err="1" smtClean="0">
                <a:solidFill>
                  <a:sysClr val="windowText" lastClr="000000"/>
                </a:solidFill>
              </a:rPr>
              <a:t>Spong</a:t>
            </a:r>
            <a:r>
              <a:rPr lang="en-US" altLang="ko-KR" sz="1200" kern="0" dirty="0" smtClean="0">
                <a:solidFill>
                  <a:sysClr val="windowText" lastClr="000000"/>
                </a:solidFill>
              </a:rPr>
              <a:t> et al., 372-TH/P6-19]</a:t>
            </a:r>
            <a:endParaRPr lang="ko-KR" altLang="en-US" sz="1200" kern="0" dirty="0">
              <a:solidFill>
                <a:sysClr val="windowText" lastClr="000000"/>
              </a:solidFill>
            </a:endParaRPr>
          </a:p>
        </p:txBody>
      </p:sp>
      <p:pic>
        <p:nvPicPr>
          <p:cNvPr id="1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2218" y="4449592"/>
            <a:ext cx="4558254" cy="2203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0813" y="2007979"/>
            <a:ext cx="3285805" cy="24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84278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8" descr="snu_logo.jpg"/>
          <p:cNvPicPr>
            <a:picLocks noChangeAspect="1"/>
          </p:cNvPicPr>
          <p:nvPr/>
        </p:nvPicPr>
        <p:blipFill>
          <a:blip r:embed="rId2" cstate="print"/>
          <a:stretch>
            <a:fillRect/>
          </a:stretch>
        </p:blipFill>
        <p:spPr>
          <a:xfrm>
            <a:off x="6242113" y="6184900"/>
            <a:ext cx="2806574" cy="434566"/>
          </a:xfrm>
          <a:prstGeom prst="rect">
            <a:avLst/>
          </a:prstGeom>
        </p:spPr>
      </p:pic>
      <p:sp>
        <p:nvSpPr>
          <p:cNvPr id="7" name="Title 1"/>
          <p:cNvSpPr>
            <a:spLocks noGrp="1"/>
          </p:cNvSpPr>
          <p:nvPr>
            <p:ph type="title"/>
          </p:nvPr>
        </p:nvSpPr>
        <p:spPr>
          <a:xfrm>
            <a:off x="467544" y="260648"/>
            <a:ext cx="8229600" cy="648072"/>
          </a:xfrm>
        </p:spPr>
        <p:txBody>
          <a:bodyPr/>
          <a:lstStyle/>
          <a:p>
            <a:r>
              <a:rPr lang="en-US" altLang="ko-KR" sz="3200" dirty="0" smtClean="0"/>
              <a:t>After two more years of Gyration…</a:t>
            </a:r>
            <a:endParaRPr lang="ko-KR" altLang="en-US" sz="3200" dirty="0"/>
          </a:p>
        </p:txBody>
      </p:sp>
      <p:sp>
        <p:nvSpPr>
          <p:cNvPr id="9" name="TextBox 8"/>
          <p:cNvSpPr txBox="1"/>
          <p:nvPr/>
        </p:nvSpPr>
        <p:spPr>
          <a:xfrm>
            <a:off x="7524328" y="0"/>
            <a:ext cx="1625017" cy="338554"/>
          </a:xfrm>
          <a:prstGeom prst="rect">
            <a:avLst/>
          </a:prstGeom>
          <a:noFill/>
        </p:spPr>
        <p:txBody>
          <a:bodyPr wrap="square" rtlCol="0">
            <a:spAutoFit/>
          </a:bodyPr>
          <a:lstStyle/>
          <a:p>
            <a:r>
              <a:rPr lang="en-US" altLang="ko-KR" sz="1600" dirty="0" smtClean="0"/>
              <a:t>TS </a:t>
            </a:r>
            <a:r>
              <a:rPr lang="en-US" altLang="ko-KR" sz="1600" dirty="0" err="1" smtClean="0"/>
              <a:t>Hahm</a:t>
            </a:r>
            <a:r>
              <a:rPr lang="en-US" altLang="ko-KR" sz="1600" dirty="0" smtClean="0"/>
              <a:t> S/1-3</a:t>
            </a:r>
            <a:endParaRPr lang="ko-KR" altLang="en-US" sz="1600" dirty="0"/>
          </a:p>
        </p:txBody>
      </p:sp>
      <p:sp>
        <p:nvSpPr>
          <p:cNvPr id="10" name="내용 개체 틀 7"/>
          <p:cNvSpPr>
            <a:spLocks noGrp="1"/>
          </p:cNvSpPr>
          <p:nvPr>
            <p:ph idx="1"/>
          </p:nvPr>
        </p:nvSpPr>
        <p:spPr>
          <a:xfrm>
            <a:off x="1412792" y="1351309"/>
            <a:ext cx="1154534" cy="709539"/>
          </a:xfrm>
        </p:spPr>
        <p:txBody>
          <a:bodyPr/>
          <a:lstStyle/>
          <a:p>
            <a:pPr marL="0" indent="0">
              <a:buNone/>
            </a:pPr>
            <a:r>
              <a:rPr lang="en-US" altLang="ko-KR" sz="3200" dirty="0" smtClean="0"/>
              <a:t>2</a:t>
            </a:r>
            <a:r>
              <a:rPr lang="el-GR" altLang="ko-KR" sz="3200" dirty="0" smtClean="0"/>
              <a:t>π</a:t>
            </a:r>
            <a:endParaRPr lang="en-US" altLang="ko-KR" sz="3200" dirty="0" smtClean="0"/>
          </a:p>
        </p:txBody>
      </p:sp>
      <p:sp>
        <p:nvSpPr>
          <p:cNvPr id="11" name="내용 개체 틀 7"/>
          <p:cNvSpPr txBox="1">
            <a:spLocks/>
          </p:cNvSpPr>
          <p:nvPr/>
        </p:nvSpPr>
        <p:spPr bwMode="auto">
          <a:xfrm>
            <a:off x="1412792" y="1999381"/>
            <a:ext cx="1154534" cy="70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1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rgbClr val="CC00CC"/>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rgbClr val="CC00CC"/>
                </a:solidFill>
                <a:latin typeface="+mn-lt"/>
                <a:ea typeface="ＭＳ Ｐゴシック" pitchFamily="-108" charset="-128"/>
              </a:defRPr>
            </a:lvl5pPr>
            <a:lvl6pPr marL="2514600" indent="-228600" algn="l" rtl="0" fontAlgn="base">
              <a:spcBef>
                <a:spcPct val="20000"/>
              </a:spcBef>
              <a:spcAft>
                <a:spcPct val="0"/>
              </a:spcAft>
              <a:buChar char="»"/>
              <a:defRPr sz="2000">
                <a:solidFill>
                  <a:srgbClr val="CC00CC"/>
                </a:solidFill>
                <a:latin typeface="+mn-lt"/>
                <a:ea typeface="ＭＳ Ｐゴシック" pitchFamily="-108" charset="-128"/>
              </a:defRPr>
            </a:lvl6pPr>
            <a:lvl7pPr marL="2971800" indent="-228600" algn="l" rtl="0" fontAlgn="base">
              <a:spcBef>
                <a:spcPct val="20000"/>
              </a:spcBef>
              <a:spcAft>
                <a:spcPct val="0"/>
              </a:spcAft>
              <a:buChar char="»"/>
              <a:defRPr sz="2000">
                <a:solidFill>
                  <a:srgbClr val="CC00CC"/>
                </a:solidFill>
                <a:latin typeface="+mn-lt"/>
                <a:ea typeface="ＭＳ Ｐゴシック" pitchFamily="-108" charset="-128"/>
              </a:defRPr>
            </a:lvl7pPr>
            <a:lvl8pPr marL="3429000" indent="-228600" algn="l" rtl="0" fontAlgn="base">
              <a:spcBef>
                <a:spcPct val="20000"/>
              </a:spcBef>
              <a:spcAft>
                <a:spcPct val="0"/>
              </a:spcAft>
              <a:buChar char="»"/>
              <a:defRPr sz="2000">
                <a:solidFill>
                  <a:srgbClr val="CC00CC"/>
                </a:solidFill>
                <a:latin typeface="+mn-lt"/>
                <a:ea typeface="ＭＳ Ｐゴシック" pitchFamily="-108" charset="-128"/>
              </a:defRPr>
            </a:lvl8pPr>
            <a:lvl9pPr marL="3886200" indent="-228600" algn="l" rtl="0" fontAlgn="base">
              <a:spcBef>
                <a:spcPct val="20000"/>
              </a:spcBef>
              <a:spcAft>
                <a:spcPct val="0"/>
              </a:spcAft>
              <a:buChar char="»"/>
              <a:defRPr sz="2000">
                <a:solidFill>
                  <a:srgbClr val="CC00CC"/>
                </a:solidFill>
                <a:latin typeface="+mn-lt"/>
                <a:ea typeface="ＭＳ Ｐゴシック" pitchFamily="-108" charset="-128"/>
              </a:defRPr>
            </a:lvl9pPr>
          </a:lstStyle>
          <a:p>
            <a:pPr marL="0" indent="0">
              <a:buFontTx/>
              <a:buNone/>
            </a:pPr>
            <a:r>
              <a:rPr lang="en-US" altLang="ko-KR" sz="3200" dirty="0" smtClean="0"/>
              <a:t>Ω</a:t>
            </a:r>
            <a:r>
              <a:rPr lang="en-US" altLang="ko-KR" sz="3200" baseline="-25000" dirty="0" smtClean="0"/>
              <a:t>IAEA</a:t>
            </a:r>
          </a:p>
        </p:txBody>
      </p:sp>
      <p:cxnSp>
        <p:nvCxnSpPr>
          <p:cNvPr id="4" name="직선 연결선 3"/>
          <p:cNvCxnSpPr/>
          <p:nvPr/>
        </p:nvCxnSpPr>
        <p:spPr bwMode="auto">
          <a:xfrm>
            <a:off x="1276776" y="1988840"/>
            <a:ext cx="93610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2" name="내용 개체 틀 7"/>
          <p:cNvSpPr txBox="1">
            <a:spLocks/>
          </p:cNvSpPr>
          <p:nvPr/>
        </p:nvSpPr>
        <p:spPr bwMode="auto">
          <a:xfrm>
            <a:off x="2409354" y="1675917"/>
            <a:ext cx="2234654" cy="70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1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rgbClr val="CC00CC"/>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rgbClr val="CC00CC"/>
                </a:solidFill>
                <a:latin typeface="+mn-lt"/>
                <a:ea typeface="ＭＳ Ｐゴシック" pitchFamily="-108" charset="-128"/>
              </a:defRPr>
            </a:lvl5pPr>
            <a:lvl6pPr marL="2514600" indent="-228600" algn="l" rtl="0" fontAlgn="base">
              <a:spcBef>
                <a:spcPct val="20000"/>
              </a:spcBef>
              <a:spcAft>
                <a:spcPct val="0"/>
              </a:spcAft>
              <a:buChar char="»"/>
              <a:defRPr sz="2000">
                <a:solidFill>
                  <a:srgbClr val="CC00CC"/>
                </a:solidFill>
                <a:latin typeface="+mn-lt"/>
                <a:ea typeface="ＭＳ Ｐゴシック" pitchFamily="-108" charset="-128"/>
              </a:defRPr>
            </a:lvl6pPr>
            <a:lvl7pPr marL="2971800" indent="-228600" algn="l" rtl="0" fontAlgn="base">
              <a:spcBef>
                <a:spcPct val="20000"/>
              </a:spcBef>
              <a:spcAft>
                <a:spcPct val="0"/>
              </a:spcAft>
              <a:buChar char="»"/>
              <a:defRPr sz="2000">
                <a:solidFill>
                  <a:srgbClr val="CC00CC"/>
                </a:solidFill>
                <a:latin typeface="+mn-lt"/>
                <a:ea typeface="ＭＳ Ｐゴシック" pitchFamily="-108" charset="-128"/>
              </a:defRPr>
            </a:lvl7pPr>
            <a:lvl8pPr marL="3429000" indent="-228600" algn="l" rtl="0" fontAlgn="base">
              <a:spcBef>
                <a:spcPct val="20000"/>
              </a:spcBef>
              <a:spcAft>
                <a:spcPct val="0"/>
              </a:spcAft>
              <a:buChar char="»"/>
              <a:defRPr sz="2000">
                <a:solidFill>
                  <a:srgbClr val="CC00CC"/>
                </a:solidFill>
                <a:latin typeface="+mn-lt"/>
                <a:ea typeface="ＭＳ Ｐゴシック" pitchFamily="-108" charset="-128"/>
              </a:defRPr>
            </a:lvl8pPr>
            <a:lvl9pPr marL="3886200" indent="-228600" algn="l" rtl="0" fontAlgn="base">
              <a:spcBef>
                <a:spcPct val="20000"/>
              </a:spcBef>
              <a:spcAft>
                <a:spcPct val="0"/>
              </a:spcAft>
              <a:buChar char="»"/>
              <a:defRPr sz="2000">
                <a:solidFill>
                  <a:srgbClr val="CC00CC"/>
                </a:solidFill>
                <a:latin typeface="+mn-lt"/>
                <a:ea typeface="ＭＳ Ｐゴシック" pitchFamily="-108" charset="-128"/>
              </a:defRPr>
            </a:lvl9pPr>
          </a:lstStyle>
          <a:p>
            <a:pPr marL="0" indent="0">
              <a:buFontTx/>
              <a:buNone/>
            </a:pPr>
            <a:r>
              <a:rPr lang="en-US" altLang="ko-KR" sz="3200" dirty="0" smtClean="0"/>
              <a:t>= 2 years</a:t>
            </a:r>
          </a:p>
        </p:txBody>
      </p:sp>
      <p:sp>
        <p:nvSpPr>
          <p:cNvPr id="13" name="내용 개체 틀 7"/>
          <p:cNvSpPr txBox="1">
            <a:spLocks/>
          </p:cNvSpPr>
          <p:nvPr/>
        </p:nvSpPr>
        <p:spPr bwMode="auto">
          <a:xfrm>
            <a:off x="1259632" y="3295525"/>
            <a:ext cx="6267102" cy="70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1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rgbClr val="CC00CC"/>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rgbClr val="CC00CC"/>
                </a:solidFill>
                <a:latin typeface="+mn-lt"/>
                <a:ea typeface="ＭＳ Ｐゴシック" pitchFamily="-108" charset="-128"/>
              </a:defRPr>
            </a:lvl5pPr>
            <a:lvl6pPr marL="2514600" indent="-228600" algn="l" rtl="0" fontAlgn="base">
              <a:spcBef>
                <a:spcPct val="20000"/>
              </a:spcBef>
              <a:spcAft>
                <a:spcPct val="0"/>
              </a:spcAft>
              <a:buChar char="»"/>
              <a:defRPr sz="2000">
                <a:solidFill>
                  <a:srgbClr val="CC00CC"/>
                </a:solidFill>
                <a:latin typeface="+mn-lt"/>
                <a:ea typeface="ＭＳ Ｐゴシック" pitchFamily="-108" charset="-128"/>
              </a:defRPr>
            </a:lvl6pPr>
            <a:lvl7pPr marL="2971800" indent="-228600" algn="l" rtl="0" fontAlgn="base">
              <a:spcBef>
                <a:spcPct val="20000"/>
              </a:spcBef>
              <a:spcAft>
                <a:spcPct val="0"/>
              </a:spcAft>
              <a:buChar char="»"/>
              <a:defRPr sz="2000">
                <a:solidFill>
                  <a:srgbClr val="CC00CC"/>
                </a:solidFill>
                <a:latin typeface="+mn-lt"/>
                <a:ea typeface="ＭＳ Ｐゴシック" pitchFamily="-108" charset="-128"/>
              </a:defRPr>
            </a:lvl7pPr>
            <a:lvl8pPr marL="3429000" indent="-228600" algn="l" rtl="0" fontAlgn="base">
              <a:spcBef>
                <a:spcPct val="20000"/>
              </a:spcBef>
              <a:spcAft>
                <a:spcPct val="0"/>
              </a:spcAft>
              <a:buChar char="»"/>
              <a:defRPr sz="2000">
                <a:solidFill>
                  <a:srgbClr val="CC00CC"/>
                </a:solidFill>
                <a:latin typeface="+mn-lt"/>
                <a:ea typeface="ＭＳ Ｐゴシック" pitchFamily="-108" charset="-128"/>
              </a:defRPr>
            </a:lvl8pPr>
            <a:lvl9pPr marL="3886200" indent="-228600" algn="l" rtl="0" fontAlgn="base">
              <a:spcBef>
                <a:spcPct val="20000"/>
              </a:spcBef>
              <a:spcAft>
                <a:spcPct val="0"/>
              </a:spcAft>
              <a:buChar char="»"/>
              <a:defRPr sz="2000">
                <a:solidFill>
                  <a:srgbClr val="CC00CC"/>
                </a:solidFill>
                <a:latin typeface="+mn-lt"/>
                <a:ea typeface="ＭＳ Ｐゴシック" pitchFamily="-108" charset="-128"/>
              </a:defRPr>
            </a:lvl9pPr>
          </a:lstStyle>
          <a:p>
            <a:pPr marL="0" indent="0">
              <a:buFontTx/>
              <a:buNone/>
            </a:pPr>
            <a:r>
              <a:rPr lang="en-US" altLang="ko-KR" sz="3200" dirty="0" smtClean="0"/>
              <a:t>2</a:t>
            </a:r>
            <a:r>
              <a:rPr lang="el-GR" altLang="ko-KR" sz="3200" dirty="0" smtClean="0"/>
              <a:t>ρ</a:t>
            </a:r>
            <a:r>
              <a:rPr lang="en-US" altLang="ko-KR" sz="2800" baseline="-25000" dirty="0"/>
              <a:t>IAEA</a:t>
            </a:r>
            <a:r>
              <a:rPr lang="en-US" altLang="ko-KR" sz="3200" dirty="0" smtClean="0"/>
              <a:t> = </a:t>
            </a:r>
            <a:r>
              <a:rPr lang="en-US" altLang="ko-KR" sz="3200" dirty="0" err="1" smtClean="0"/>
              <a:t>r</a:t>
            </a:r>
            <a:r>
              <a:rPr lang="en-US" altLang="ko-KR" sz="2800" baseline="-25000" dirty="0" err="1" smtClean="0"/>
              <a:t>San</a:t>
            </a:r>
            <a:r>
              <a:rPr lang="en-US" altLang="ko-KR" sz="2800" baseline="-25000" dirty="0" smtClean="0"/>
              <a:t> Diego</a:t>
            </a:r>
            <a:r>
              <a:rPr lang="en-US" altLang="ko-KR" sz="3200" dirty="0" smtClean="0"/>
              <a:t> - </a:t>
            </a:r>
            <a:r>
              <a:rPr lang="en-US" altLang="ko-KR" sz="3200" dirty="0" err="1" smtClean="0"/>
              <a:t>r</a:t>
            </a:r>
            <a:r>
              <a:rPr lang="en-US" altLang="ko-KR" sz="2800" baseline="-25000" dirty="0" err="1" smtClean="0"/>
              <a:t>Daejeon</a:t>
            </a:r>
            <a:endParaRPr lang="en-US" altLang="ko-KR" sz="2800" dirty="0" smtClean="0"/>
          </a:p>
        </p:txBody>
      </p:sp>
    </p:spTree>
    <p:extLst>
      <p:ext uri="{BB962C8B-B14F-4D97-AF65-F5344CB8AC3E}">
        <p14:creationId xmlns:p14="http://schemas.microsoft.com/office/powerpoint/2010/main" val="5863778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8" descr="snu_logo.jpg"/>
          <p:cNvPicPr>
            <a:picLocks noChangeAspect="1"/>
          </p:cNvPicPr>
          <p:nvPr/>
        </p:nvPicPr>
        <p:blipFill>
          <a:blip r:embed="rId2" cstate="print"/>
          <a:stretch>
            <a:fillRect/>
          </a:stretch>
        </p:blipFill>
        <p:spPr>
          <a:xfrm>
            <a:off x="6242113" y="6184900"/>
            <a:ext cx="2806574" cy="434566"/>
          </a:xfrm>
          <a:prstGeom prst="rect">
            <a:avLst/>
          </a:prstGeom>
        </p:spPr>
      </p:pic>
      <p:sp>
        <p:nvSpPr>
          <p:cNvPr id="7" name="Title 1"/>
          <p:cNvSpPr>
            <a:spLocks noGrp="1"/>
          </p:cNvSpPr>
          <p:nvPr>
            <p:ph type="title"/>
          </p:nvPr>
        </p:nvSpPr>
        <p:spPr>
          <a:xfrm>
            <a:off x="467544" y="260648"/>
            <a:ext cx="8229600" cy="648072"/>
          </a:xfrm>
        </p:spPr>
        <p:txBody>
          <a:bodyPr/>
          <a:lstStyle/>
          <a:p>
            <a:r>
              <a:rPr lang="en-US" altLang="ko-KR" sz="3600" dirty="0" smtClean="0"/>
              <a:t>Summary of Summary</a:t>
            </a:r>
            <a:endParaRPr lang="ko-KR" altLang="en-US" sz="3600" dirty="0"/>
          </a:p>
        </p:txBody>
      </p:sp>
      <p:sp>
        <p:nvSpPr>
          <p:cNvPr id="9" name="TextBox 8"/>
          <p:cNvSpPr txBox="1"/>
          <p:nvPr/>
        </p:nvSpPr>
        <p:spPr>
          <a:xfrm>
            <a:off x="7524328" y="0"/>
            <a:ext cx="1625017" cy="338554"/>
          </a:xfrm>
          <a:prstGeom prst="rect">
            <a:avLst/>
          </a:prstGeom>
          <a:noFill/>
        </p:spPr>
        <p:txBody>
          <a:bodyPr wrap="square" rtlCol="0">
            <a:spAutoFit/>
          </a:bodyPr>
          <a:lstStyle/>
          <a:p>
            <a:r>
              <a:rPr lang="en-US" altLang="ko-KR" sz="1600" dirty="0" smtClean="0"/>
              <a:t>TS </a:t>
            </a:r>
            <a:r>
              <a:rPr lang="en-US" altLang="ko-KR" sz="1600" dirty="0" err="1" smtClean="0"/>
              <a:t>Hahm</a:t>
            </a:r>
            <a:r>
              <a:rPr lang="en-US" altLang="ko-KR" sz="1600" dirty="0" smtClean="0"/>
              <a:t> S/1-3</a:t>
            </a:r>
            <a:endParaRPr lang="ko-KR" altLang="en-US" sz="1600" dirty="0"/>
          </a:p>
        </p:txBody>
      </p:sp>
      <p:sp>
        <p:nvSpPr>
          <p:cNvPr id="8" name="내용 개체 틀 7"/>
          <p:cNvSpPr>
            <a:spLocks noGrp="1"/>
          </p:cNvSpPr>
          <p:nvPr>
            <p:ph idx="1"/>
          </p:nvPr>
        </p:nvSpPr>
        <p:spPr>
          <a:xfrm>
            <a:off x="465138" y="1063277"/>
            <a:ext cx="8229600" cy="4525963"/>
          </a:xfrm>
        </p:spPr>
        <p:txBody>
          <a:bodyPr/>
          <a:lstStyle/>
          <a:p>
            <a:r>
              <a:rPr lang="en-US" altLang="ko-KR" dirty="0" smtClean="0"/>
              <a:t>GK simulations with more realisms and enhanced computational capability have reached a higher level of primacy hierarchy in validation.</a:t>
            </a:r>
          </a:p>
          <a:p>
            <a:pPr marL="0" indent="0">
              <a:buNone/>
            </a:pPr>
            <a:r>
              <a:rPr lang="en-US" altLang="ko-KR" sz="1800" dirty="0"/>
              <a:t> </a:t>
            </a:r>
            <a:r>
              <a:rPr lang="en-US" altLang="ko-KR" sz="1800" dirty="0" smtClean="0"/>
              <a:t>  --- addressing </a:t>
            </a:r>
            <a:r>
              <a:rPr lang="en-US" altLang="ko-KR" sz="1800" dirty="0" err="1" smtClean="0"/>
              <a:t>intricated</a:t>
            </a:r>
            <a:r>
              <a:rPr lang="en-US" altLang="ko-KR" sz="1800" dirty="0" smtClean="0"/>
              <a:t> coupling between edge and core,</a:t>
            </a:r>
          </a:p>
          <a:p>
            <a:pPr marL="0" indent="0">
              <a:buNone/>
            </a:pPr>
            <a:r>
              <a:rPr lang="en-US" altLang="ko-KR" sz="1800" dirty="0"/>
              <a:t> </a:t>
            </a:r>
            <a:r>
              <a:rPr lang="en-US" altLang="ko-KR" sz="1800" dirty="0" smtClean="0"/>
              <a:t>       and  between different transport channels.</a:t>
            </a:r>
          </a:p>
          <a:p>
            <a:endParaRPr lang="en-US" altLang="ko-KR" sz="1400" dirty="0"/>
          </a:p>
          <a:p>
            <a:r>
              <a:rPr lang="en-US" altLang="ko-KR" dirty="0" smtClean="0"/>
              <a:t>MHD/fluid simulations contributed to understanding of ELM stability and RMP effects.</a:t>
            </a:r>
          </a:p>
          <a:p>
            <a:endParaRPr lang="en-US" altLang="ko-KR" sz="1400" dirty="0" smtClean="0"/>
          </a:p>
          <a:p>
            <a:r>
              <a:rPr lang="en-US" altLang="ko-KR" dirty="0" smtClean="0"/>
              <a:t>Reduced theoretical models have provided useful insights.</a:t>
            </a:r>
          </a:p>
          <a:p>
            <a:pPr marL="0" indent="0">
              <a:buNone/>
            </a:pPr>
            <a:r>
              <a:rPr lang="en-US" altLang="ko-KR" sz="1800" dirty="0"/>
              <a:t> </a:t>
            </a:r>
            <a:r>
              <a:rPr lang="en-US" altLang="ko-KR" sz="1800" dirty="0" smtClean="0"/>
              <a:t>   - Predator-Prey Model for L-H transition</a:t>
            </a:r>
          </a:p>
          <a:p>
            <a:pPr marL="0" indent="0">
              <a:buNone/>
            </a:pPr>
            <a:r>
              <a:rPr lang="en-US" altLang="ko-KR" sz="1800" dirty="0"/>
              <a:t> </a:t>
            </a:r>
            <a:r>
              <a:rPr lang="en-US" altLang="ko-KR" sz="1800" dirty="0" smtClean="0"/>
              <a:t>   - Heuristic Drift Model for SOL</a:t>
            </a:r>
          </a:p>
          <a:p>
            <a:pPr marL="0" indent="0">
              <a:buNone/>
            </a:pPr>
            <a:r>
              <a:rPr lang="en-US" altLang="ko-KR" sz="1800" dirty="0"/>
              <a:t> </a:t>
            </a:r>
            <a:r>
              <a:rPr lang="en-US" altLang="ko-KR" sz="1800" dirty="0" smtClean="0"/>
              <a:t>   - 4-mode Model with zonal structures,</a:t>
            </a:r>
          </a:p>
          <a:p>
            <a:pPr marL="0" indent="0">
              <a:buNone/>
            </a:pPr>
            <a:r>
              <a:rPr lang="en-US" altLang="ko-KR" sz="1800" dirty="0"/>
              <a:t> </a:t>
            </a:r>
            <a:r>
              <a:rPr lang="en-US" altLang="ko-KR" sz="1800" dirty="0" smtClean="0"/>
              <a:t>       and Bump-on-Tail model for TAE NL evolutions.</a:t>
            </a:r>
          </a:p>
        </p:txBody>
      </p:sp>
    </p:spTree>
    <p:extLst>
      <p:ext uri="{BB962C8B-B14F-4D97-AF65-F5344CB8AC3E}">
        <p14:creationId xmlns:p14="http://schemas.microsoft.com/office/powerpoint/2010/main" val="5841001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8" descr="snu_logo.jpg"/>
          <p:cNvPicPr>
            <a:picLocks noChangeAspect="1"/>
          </p:cNvPicPr>
          <p:nvPr/>
        </p:nvPicPr>
        <p:blipFill>
          <a:blip r:embed="rId2" cstate="print"/>
          <a:stretch>
            <a:fillRect/>
          </a:stretch>
        </p:blipFill>
        <p:spPr>
          <a:xfrm>
            <a:off x="6242113" y="6184900"/>
            <a:ext cx="2806574" cy="434566"/>
          </a:xfrm>
          <a:prstGeom prst="rect">
            <a:avLst/>
          </a:prstGeom>
        </p:spPr>
      </p:pic>
      <p:sp>
        <p:nvSpPr>
          <p:cNvPr id="7" name="Title 1"/>
          <p:cNvSpPr>
            <a:spLocks noGrp="1"/>
          </p:cNvSpPr>
          <p:nvPr>
            <p:ph type="title"/>
          </p:nvPr>
        </p:nvSpPr>
        <p:spPr>
          <a:xfrm>
            <a:off x="467544" y="260648"/>
            <a:ext cx="8229600" cy="648072"/>
          </a:xfrm>
        </p:spPr>
        <p:txBody>
          <a:bodyPr/>
          <a:lstStyle/>
          <a:p>
            <a:r>
              <a:rPr lang="en-US" altLang="ko-KR" sz="3400" dirty="0" smtClean="0"/>
              <a:t>More research needed…</a:t>
            </a:r>
            <a:endParaRPr lang="ko-KR" altLang="en-US" sz="3400" dirty="0"/>
          </a:p>
        </p:txBody>
      </p:sp>
      <p:sp>
        <p:nvSpPr>
          <p:cNvPr id="9" name="TextBox 8"/>
          <p:cNvSpPr txBox="1"/>
          <p:nvPr/>
        </p:nvSpPr>
        <p:spPr>
          <a:xfrm>
            <a:off x="7524328" y="0"/>
            <a:ext cx="1625017" cy="338554"/>
          </a:xfrm>
          <a:prstGeom prst="rect">
            <a:avLst/>
          </a:prstGeom>
          <a:noFill/>
        </p:spPr>
        <p:txBody>
          <a:bodyPr wrap="square" rtlCol="0">
            <a:spAutoFit/>
          </a:bodyPr>
          <a:lstStyle/>
          <a:p>
            <a:r>
              <a:rPr lang="en-US" altLang="ko-KR" sz="1600" dirty="0" smtClean="0"/>
              <a:t>TS </a:t>
            </a:r>
            <a:r>
              <a:rPr lang="en-US" altLang="ko-KR" sz="1600" dirty="0" err="1" smtClean="0"/>
              <a:t>Hahm</a:t>
            </a:r>
            <a:r>
              <a:rPr lang="en-US" altLang="ko-KR" sz="1600" dirty="0" smtClean="0"/>
              <a:t> S/1-3</a:t>
            </a:r>
            <a:endParaRPr lang="ko-KR" altLang="en-US" sz="1600" dirty="0"/>
          </a:p>
        </p:txBody>
      </p:sp>
      <p:sp>
        <p:nvSpPr>
          <p:cNvPr id="8" name="내용 개체 틀 7"/>
          <p:cNvSpPr>
            <a:spLocks noGrp="1"/>
          </p:cNvSpPr>
          <p:nvPr>
            <p:ph idx="1"/>
          </p:nvPr>
        </p:nvSpPr>
        <p:spPr/>
        <p:txBody>
          <a:bodyPr/>
          <a:lstStyle/>
          <a:p>
            <a:r>
              <a:rPr lang="en-US" altLang="ko-KR" dirty="0" smtClean="0"/>
              <a:t>Disruptions</a:t>
            </a:r>
            <a:endParaRPr lang="en-US" altLang="ko-KR" dirty="0"/>
          </a:p>
          <a:p>
            <a:pPr marL="0" indent="0">
              <a:buNone/>
            </a:pPr>
            <a:endParaRPr lang="en-US" altLang="ko-KR" dirty="0"/>
          </a:p>
          <a:p>
            <a:r>
              <a:rPr lang="en-US" altLang="ko-KR" dirty="0" smtClean="0"/>
              <a:t>Isotopic Mass Dependence of Transport</a:t>
            </a:r>
          </a:p>
          <a:p>
            <a:pPr marL="0" indent="0">
              <a:buNone/>
            </a:pPr>
            <a:endParaRPr lang="en-US" altLang="ko-KR" dirty="0"/>
          </a:p>
          <a:p>
            <a:r>
              <a:rPr lang="en-US" altLang="ko-KR" dirty="0" smtClean="0"/>
              <a:t>Density Limit</a:t>
            </a:r>
            <a:endParaRPr lang="en-US" altLang="ko-KR" dirty="0"/>
          </a:p>
          <a:p>
            <a:endParaRPr lang="en-US" altLang="ko-KR" dirty="0"/>
          </a:p>
          <a:p>
            <a:r>
              <a:rPr lang="en-US" altLang="ko-KR" dirty="0" smtClean="0"/>
              <a:t>…</a:t>
            </a:r>
          </a:p>
          <a:p>
            <a:endParaRPr lang="en-US" altLang="ko-KR" dirty="0"/>
          </a:p>
        </p:txBody>
      </p:sp>
    </p:spTree>
    <p:extLst>
      <p:ext uri="{BB962C8B-B14F-4D97-AF65-F5344CB8AC3E}">
        <p14:creationId xmlns:p14="http://schemas.microsoft.com/office/powerpoint/2010/main" val="5863778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5"/>
          <p:cNvSpPr txBox="1">
            <a:spLocks/>
          </p:cNvSpPr>
          <p:nvPr/>
        </p:nvSpPr>
        <p:spPr bwMode="auto">
          <a:xfrm>
            <a:off x="323529" y="188640"/>
            <a:ext cx="4244704"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l" rtl="0" eaLnBrk="0" fontAlgn="base" hangingPunct="0">
              <a:spcBef>
                <a:spcPct val="20000"/>
              </a:spcBef>
              <a:spcAft>
                <a:spcPct val="0"/>
              </a:spcAft>
              <a:buNone/>
              <a:defRPr sz="1800" b="0">
                <a:solidFill>
                  <a:schemeClr val="tx1"/>
                </a:solidFill>
                <a:latin typeface="+mn-lt"/>
                <a:ea typeface="ＭＳ Ｐゴシック" pitchFamily="-108" charset="-128"/>
                <a:cs typeface="ＭＳ Ｐゴシック" pitchFamily="-108" charset="-128"/>
              </a:defRPr>
            </a:lvl1pPr>
            <a:lvl2pPr marL="457200" indent="0" algn="l" rtl="0" eaLnBrk="0" fontAlgn="base" hangingPunct="0">
              <a:spcBef>
                <a:spcPct val="20000"/>
              </a:spcBef>
              <a:spcAft>
                <a:spcPct val="0"/>
              </a:spcAft>
              <a:buNone/>
              <a:defRPr sz="2000" b="1">
                <a:solidFill>
                  <a:srgbClr val="CC00CC"/>
                </a:solidFill>
                <a:latin typeface="+mn-lt"/>
                <a:ea typeface="ＭＳ Ｐゴシック" pitchFamily="-108" charset="-128"/>
              </a:defRPr>
            </a:lvl2pPr>
            <a:lvl3pPr marL="914400" indent="0" algn="l" rtl="0" eaLnBrk="0" fontAlgn="base" hangingPunct="0">
              <a:spcBef>
                <a:spcPct val="20000"/>
              </a:spcBef>
              <a:spcAft>
                <a:spcPct val="0"/>
              </a:spcAft>
              <a:buNone/>
              <a:defRPr sz="1800" b="1">
                <a:solidFill>
                  <a:srgbClr val="CC00CC"/>
                </a:solidFill>
                <a:latin typeface="+mn-lt"/>
                <a:ea typeface="ＭＳ Ｐゴシック" pitchFamily="-108" charset="-128"/>
              </a:defRPr>
            </a:lvl3pPr>
            <a:lvl4pPr marL="1371600" indent="0" algn="l" rtl="0" eaLnBrk="0" fontAlgn="base" hangingPunct="0">
              <a:spcBef>
                <a:spcPct val="20000"/>
              </a:spcBef>
              <a:spcAft>
                <a:spcPct val="0"/>
              </a:spcAft>
              <a:buNone/>
              <a:defRPr sz="1600" b="1">
                <a:solidFill>
                  <a:srgbClr val="CC00CC"/>
                </a:solidFill>
                <a:latin typeface="+mn-lt"/>
                <a:ea typeface="ＭＳ Ｐゴシック" pitchFamily="-108" charset="-128"/>
              </a:defRPr>
            </a:lvl4pPr>
            <a:lvl5pPr marL="1828800" indent="0" algn="l" rtl="0" eaLnBrk="0" fontAlgn="base" hangingPunct="0">
              <a:spcBef>
                <a:spcPct val="20000"/>
              </a:spcBef>
              <a:spcAft>
                <a:spcPct val="0"/>
              </a:spcAft>
              <a:buNone/>
              <a:defRPr sz="1600" b="1">
                <a:solidFill>
                  <a:srgbClr val="CC00CC"/>
                </a:solidFill>
                <a:latin typeface="+mn-lt"/>
                <a:ea typeface="ＭＳ Ｐゴシック" pitchFamily="-108" charset="-128"/>
              </a:defRPr>
            </a:lvl5pPr>
            <a:lvl6pPr marL="2286000" indent="0" algn="l" rtl="0" fontAlgn="base">
              <a:spcBef>
                <a:spcPct val="20000"/>
              </a:spcBef>
              <a:spcAft>
                <a:spcPct val="0"/>
              </a:spcAft>
              <a:buNone/>
              <a:defRPr sz="1600" b="1">
                <a:solidFill>
                  <a:srgbClr val="CC00CC"/>
                </a:solidFill>
                <a:latin typeface="+mn-lt"/>
                <a:ea typeface="ＭＳ Ｐゴシック" pitchFamily="-108" charset="-128"/>
              </a:defRPr>
            </a:lvl6pPr>
            <a:lvl7pPr marL="2743200" indent="0" algn="l" rtl="0" fontAlgn="base">
              <a:spcBef>
                <a:spcPct val="20000"/>
              </a:spcBef>
              <a:spcAft>
                <a:spcPct val="0"/>
              </a:spcAft>
              <a:buNone/>
              <a:defRPr sz="1600" b="1">
                <a:solidFill>
                  <a:srgbClr val="CC00CC"/>
                </a:solidFill>
                <a:latin typeface="+mn-lt"/>
                <a:ea typeface="ＭＳ Ｐゴシック" pitchFamily="-108" charset="-128"/>
              </a:defRPr>
            </a:lvl7pPr>
            <a:lvl8pPr marL="3200400" indent="0" algn="l" rtl="0" fontAlgn="base">
              <a:spcBef>
                <a:spcPct val="20000"/>
              </a:spcBef>
              <a:spcAft>
                <a:spcPct val="0"/>
              </a:spcAft>
              <a:buNone/>
              <a:defRPr sz="1600" b="1">
                <a:solidFill>
                  <a:srgbClr val="CC00CC"/>
                </a:solidFill>
                <a:latin typeface="+mn-lt"/>
                <a:ea typeface="ＭＳ Ｐゴシック" pitchFamily="-108" charset="-128"/>
              </a:defRPr>
            </a:lvl8pPr>
            <a:lvl9pPr marL="3657600" indent="0" algn="l" rtl="0" fontAlgn="base">
              <a:spcBef>
                <a:spcPct val="20000"/>
              </a:spcBef>
              <a:spcAft>
                <a:spcPct val="0"/>
              </a:spcAft>
              <a:buNone/>
              <a:defRPr sz="1600" b="1">
                <a:solidFill>
                  <a:srgbClr val="CC00CC"/>
                </a:solidFill>
                <a:latin typeface="+mn-lt"/>
                <a:ea typeface="ＭＳ Ｐゴシック" pitchFamily="-108" charset="-128"/>
              </a:defRPr>
            </a:lvl9pPr>
          </a:lstStyle>
          <a:p>
            <a:pPr algn="ctr" latinLnBrk="0">
              <a:lnSpc>
                <a:spcPct val="110000"/>
              </a:lnSpc>
              <a:defRPr/>
            </a:pPr>
            <a:r>
              <a:rPr lang="en-US" altLang="ko-KR" kern="0" dirty="0" smtClean="0">
                <a:solidFill>
                  <a:srgbClr val="7030A0"/>
                </a:solidFill>
                <a:latin typeface="Arial"/>
              </a:rPr>
              <a:t>Validations against FT-2 Tokamak by </a:t>
            </a:r>
            <a:br>
              <a:rPr lang="en-US" altLang="ko-KR" kern="0" dirty="0" smtClean="0">
                <a:solidFill>
                  <a:srgbClr val="7030A0"/>
                </a:solidFill>
                <a:latin typeface="Arial"/>
              </a:rPr>
            </a:br>
            <a:r>
              <a:rPr lang="en-US" altLang="ko-KR" kern="0" dirty="0" smtClean="0">
                <a:solidFill>
                  <a:srgbClr val="7030A0"/>
                </a:solidFill>
                <a:latin typeface="Arial"/>
              </a:rPr>
              <a:t>full-f </a:t>
            </a:r>
            <a:r>
              <a:rPr lang="en-US" altLang="ko-KR" kern="0" dirty="0" err="1" smtClean="0">
                <a:solidFill>
                  <a:srgbClr val="7030A0"/>
                </a:solidFill>
                <a:latin typeface="Arial"/>
              </a:rPr>
              <a:t>Gyrokinetic</a:t>
            </a:r>
            <a:r>
              <a:rPr lang="en-US" altLang="ko-KR" kern="0" dirty="0" smtClean="0">
                <a:solidFill>
                  <a:srgbClr val="7030A0"/>
                </a:solidFill>
                <a:latin typeface="Arial"/>
              </a:rPr>
              <a:t> ELMFIRE-code</a:t>
            </a:r>
            <a:endParaRPr lang="ko-KR" altLang="en-US" kern="0" dirty="0">
              <a:solidFill>
                <a:srgbClr val="7030A0"/>
              </a:solidFill>
              <a:latin typeface="Arial"/>
            </a:endParaRPr>
          </a:p>
        </p:txBody>
      </p:sp>
      <p:sp>
        <p:nvSpPr>
          <p:cNvPr id="24" name="Content Placeholder 6"/>
          <p:cNvSpPr>
            <a:spLocks noGrp="1"/>
          </p:cNvSpPr>
          <p:nvPr>
            <p:ph sz="half" idx="4294967295"/>
          </p:nvPr>
        </p:nvSpPr>
        <p:spPr>
          <a:xfrm>
            <a:off x="467544" y="1041703"/>
            <a:ext cx="4104456" cy="4683213"/>
          </a:xfrm>
          <a:prstGeom prst="rect">
            <a:avLst/>
          </a:prstGeom>
        </p:spPr>
        <p:txBody>
          <a:bodyPr/>
          <a:lstStyle/>
          <a:p>
            <a:pPr eaLnBrk="1" hangingPunct="1">
              <a:lnSpc>
                <a:spcPct val="110000"/>
              </a:lnSpc>
              <a:buFont typeface="Arial" pitchFamily="34" charset="0"/>
              <a:buChar char="•"/>
            </a:pPr>
            <a:r>
              <a:rPr kumimoji="1" lang="de-DE" altLang="ko-KR" sz="1400" dirty="0">
                <a:ea typeface="굴림" charset="-127"/>
              </a:rPr>
              <a:t>At the macro-scale electron and ion thermal diffusivities and poloidal rotation </a:t>
            </a:r>
            <a:r>
              <a:rPr kumimoji="1" lang="de-DE" altLang="ko-KR" sz="1400" dirty="0" smtClean="0">
                <a:ea typeface="굴림" charset="-127"/>
              </a:rPr>
              <a:t>profiles are </a:t>
            </a:r>
            <a:r>
              <a:rPr kumimoji="1" lang="de-DE" altLang="ko-KR" sz="1400" dirty="0">
                <a:ea typeface="굴림" charset="-127"/>
              </a:rPr>
              <a:t>reproduced by the </a:t>
            </a:r>
            <a:r>
              <a:rPr kumimoji="1" lang="de-DE" altLang="ko-KR" sz="1400" dirty="0" smtClean="0">
                <a:ea typeface="굴림" charset="-127"/>
              </a:rPr>
              <a:t>code</a:t>
            </a:r>
          </a:p>
          <a:p>
            <a:pPr eaLnBrk="1" hangingPunct="1">
              <a:lnSpc>
                <a:spcPct val="110000"/>
              </a:lnSpc>
              <a:buFont typeface="Arial" pitchFamily="34" charset="0"/>
              <a:buChar char="•"/>
            </a:pPr>
            <a:endParaRPr kumimoji="1" lang="de-DE" altLang="ko-KR" sz="1400" dirty="0">
              <a:ea typeface="굴림" charset="-127"/>
            </a:endParaRPr>
          </a:p>
          <a:p>
            <a:pPr eaLnBrk="1" hangingPunct="1">
              <a:lnSpc>
                <a:spcPct val="110000"/>
              </a:lnSpc>
              <a:buFont typeface="Arial" pitchFamily="34" charset="0"/>
              <a:buChar char="•"/>
            </a:pPr>
            <a:endParaRPr kumimoji="1" lang="de-DE" altLang="ko-KR" sz="1400" dirty="0" smtClean="0">
              <a:ea typeface="굴림" charset="-127"/>
            </a:endParaRPr>
          </a:p>
          <a:p>
            <a:pPr eaLnBrk="1" hangingPunct="1">
              <a:lnSpc>
                <a:spcPct val="110000"/>
              </a:lnSpc>
              <a:buFont typeface="Arial" pitchFamily="34" charset="0"/>
              <a:buChar char="•"/>
            </a:pPr>
            <a:endParaRPr kumimoji="1" lang="de-DE" altLang="ko-KR" sz="1400" dirty="0">
              <a:ea typeface="굴림" charset="-127"/>
            </a:endParaRPr>
          </a:p>
          <a:p>
            <a:pPr eaLnBrk="1" hangingPunct="1">
              <a:lnSpc>
                <a:spcPct val="110000"/>
              </a:lnSpc>
              <a:buFont typeface="Arial" pitchFamily="34" charset="0"/>
              <a:buChar char="•"/>
            </a:pPr>
            <a:endParaRPr kumimoji="1" lang="de-DE" altLang="ko-KR" sz="1400" dirty="0" smtClean="0">
              <a:ea typeface="굴림" charset="-127"/>
            </a:endParaRPr>
          </a:p>
          <a:p>
            <a:pPr eaLnBrk="1" hangingPunct="1">
              <a:lnSpc>
                <a:spcPct val="110000"/>
              </a:lnSpc>
              <a:buFont typeface="Arial" pitchFamily="34" charset="0"/>
              <a:buChar char="•"/>
            </a:pPr>
            <a:endParaRPr kumimoji="1" lang="de-DE" altLang="ko-KR" sz="1400" dirty="0">
              <a:ea typeface="굴림" charset="-127"/>
            </a:endParaRPr>
          </a:p>
          <a:p>
            <a:pPr eaLnBrk="1" hangingPunct="1">
              <a:lnSpc>
                <a:spcPct val="110000"/>
              </a:lnSpc>
              <a:buFont typeface="Arial" pitchFamily="34" charset="0"/>
              <a:buChar char="•"/>
            </a:pPr>
            <a:endParaRPr kumimoji="1" lang="de-DE" altLang="ko-KR" sz="1400" dirty="0" smtClean="0">
              <a:ea typeface="굴림" charset="-127"/>
            </a:endParaRPr>
          </a:p>
          <a:p>
            <a:pPr eaLnBrk="1" hangingPunct="1">
              <a:lnSpc>
                <a:spcPct val="110000"/>
              </a:lnSpc>
              <a:buFont typeface="Arial" pitchFamily="34" charset="0"/>
              <a:buChar char="•"/>
            </a:pPr>
            <a:endParaRPr kumimoji="1" lang="de-DE" altLang="ko-KR" sz="1400" dirty="0">
              <a:ea typeface="굴림" charset="-127"/>
            </a:endParaRPr>
          </a:p>
          <a:p>
            <a:pPr eaLnBrk="1" hangingPunct="1">
              <a:lnSpc>
                <a:spcPct val="110000"/>
              </a:lnSpc>
              <a:buFont typeface="Arial" pitchFamily="34" charset="0"/>
              <a:buChar char="•"/>
            </a:pPr>
            <a:endParaRPr kumimoji="1" lang="de-DE" altLang="ko-KR" sz="1400" dirty="0" smtClean="0">
              <a:ea typeface="굴림" charset="-127"/>
            </a:endParaRPr>
          </a:p>
          <a:p>
            <a:pPr eaLnBrk="1" hangingPunct="1">
              <a:lnSpc>
                <a:spcPct val="110000"/>
              </a:lnSpc>
              <a:buFont typeface="Arial" pitchFamily="34" charset="0"/>
              <a:buChar char="•"/>
            </a:pPr>
            <a:endParaRPr kumimoji="1" lang="de-DE" altLang="ko-KR" sz="1400" dirty="0" smtClean="0">
              <a:ea typeface="굴림" charset="-127"/>
            </a:endParaRPr>
          </a:p>
          <a:p>
            <a:pPr eaLnBrk="1" hangingPunct="1">
              <a:lnSpc>
                <a:spcPct val="110000"/>
              </a:lnSpc>
              <a:buFont typeface="Arial" pitchFamily="34" charset="0"/>
              <a:buChar char="•"/>
            </a:pPr>
            <a:endParaRPr kumimoji="1" lang="de-DE" altLang="ko-KR" sz="1400" dirty="0" smtClean="0">
              <a:ea typeface="굴림" charset="-127"/>
            </a:endParaRPr>
          </a:p>
          <a:p>
            <a:pPr eaLnBrk="1" hangingPunct="1">
              <a:lnSpc>
                <a:spcPct val="110000"/>
              </a:lnSpc>
              <a:buFont typeface="Arial" pitchFamily="34" charset="0"/>
              <a:buChar char="•"/>
            </a:pPr>
            <a:r>
              <a:rPr kumimoji="1" lang="de-DE" altLang="ko-KR" sz="1400" dirty="0" smtClean="0">
                <a:ea typeface="굴림" charset="-127"/>
              </a:rPr>
              <a:t>At </a:t>
            </a:r>
            <a:r>
              <a:rPr kumimoji="1" lang="de-DE" altLang="ko-KR" sz="1400" dirty="0">
                <a:ea typeface="굴림" charset="-127"/>
              </a:rPr>
              <a:t>the micro-scale the similarity of the Doppler reflectometry spectra provided by the FT-2 experiment and by the Elmfire synthetic diagnostics is demonstrated</a:t>
            </a:r>
          </a:p>
          <a:p>
            <a:pPr eaLnBrk="1" hangingPunct="1">
              <a:lnSpc>
                <a:spcPct val="110000"/>
              </a:lnSpc>
              <a:buFont typeface="Arial" pitchFamily="34" charset="0"/>
              <a:buChar char="•"/>
            </a:pPr>
            <a:endParaRPr kumimoji="1" lang="de-DE" altLang="ko-KR" dirty="0">
              <a:ea typeface="굴림" charset="-127"/>
            </a:endParaRPr>
          </a:p>
        </p:txBody>
      </p:sp>
      <p:sp>
        <p:nvSpPr>
          <p:cNvPr id="25" name="Text Placeholder 7"/>
          <p:cNvSpPr txBox="1">
            <a:spLocks/>
          </p:cNvSpPr>
          <p:nvPr/>
        </p:nvSpPr>
        <p:spPr bwMode="auto">
          <a:xfrm>
            <a:off x="4645556" y="188640"/>
            <a:ext cx="40417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l" rtl="0" eaLnBrk="0" fontAlgn="base" hangingPunct="0">
              <a:spcBef>
                <a:spcPct val="20000"/>
              </a:spcBef>
              <a:spcAft>
                <a:spcPct val="0"/>
              </a:spcAft>
              <a:buNone/>
              <a:defRPr sz="1800" b="0">
                <a:solidFill>
                  <a:schemeClr val="tx1"/>
                </a:solidFill>
                <a:latin typeface="+mn-lt"/>
                <a:ea typeface="ＭＳ Ｐゴシック" pitchFamily="-108" charset="-128"/>
                <a:cs typeface="ＭＳ Ｐゴシック" pitchFamily="-108" charset="-128"/>
              </a:defRPr>
            </a:lvl1pPr>
            <a:lvl2pPr marL="457200" indent="0" algn="l" rtl="0" eaLnBrk="0" fontAlgn="base" hangingPunct="0">
              <a:spcBef>
                <a:spcPct val="20000"/>
              </a:spcBef>
              <a:spcAft>
                <a:spcPct val="0"/>
              </a:spcAft>
              <a:buNone/>
              <a:defRPr sz="2000" b="1">
                <a:solidFill>
                  <a:srgbClr val="CC00CC"/>
                </a:solidFill>
                <a:latin typeface="+mn-lt"/>
                <a:ea typeface="ＭＳ Ｐゴシック" pitchFamily="-108" charset="-128"/>
              </a:defRPr>
            </a:lvl2pPr>
            <a:lvl3pPr marL="914400" indent="0" algn="l" rtl="0" eaLnBrk="0" fontAlgn="base" hangingPunct="0">
              <a:spcBef>
                <a:spcPct val="20000"/>
              </a:spcBef>
              <a:spcAft>
                <a:spcPct val="0"/>
              </a:spcAft>
              <a:buNone/>
              <a:defRPr sz="1800" b="1">
                <a:solidFill>
                  <a:srgbClr val="CC00CC"/>
                </a:solidFill>
                <a:latin typeface="+mn-lt"/>
                <a:ea typeface="ＭＳ Ｐゴシック" pitchFamily="-108" charset="-128"/>
              </a:defRPr>
            </a:lvl3pPr>
            <a:lvl4pPr marL="1371600" indent="0" algn="l" rtl="0" eaLnBrk="0" fontAlgn="base" hangingPunct="0">
              <a:spcBef>
                <a:spcPct val="20000"/>
              </a:spcBef>
              <a:spcAft>
                <a:spcPct val="0"/>
              </a:spcAft>
              <a:buNone/>
              <a:defRPr sz="1600" b="1">
                <a:solidFill>
                  <a:srgbClr val="CC00CC"/>
                </a:solidFill>
                <a:latin typeface="+mn-lt"/>
                <a:ea typeface="ＭＳ Ｐゴシック" pitchFamily="-108" charset="-128"/>
              </a:defRPr>
            </a:lvl4pPr>
            <a:lvl5pPr marL="1828800" indent="0" algn="l" rtl="0" eaLnBrk="0" fontAlgn="base" hangingPunct="0">
              <a:spcBef>
                <a:spcPct val="20000"/>
              </a:spcBef>
              <a:spcAft>
                <a:spcPct val="0"/>
              </a:spcAft>
              <a:buNone/>
              <a:defRPr sz="1600" b="1">
                <a:solidFill>
                  <a:srgbClr val="CC00CC"/>
                </a:solidFill>
                <a:latin typeface="+mn-lt"/>
                <a:ea typeface="ＭＳ Ｐゴシック" pitchFamily="-108" charset="-128"/>
              </a:defRPr>
            </a:lvl5pPr>
            <a:lvl6pPr marL="2286000" indent="0" algn="l" rtl="0" fontAlgn="base">
              <a:spcBef>
                <a:spcPct val="20000"/>
              </a:spcBef>
              <a:spcAft>
                <a:spcPct val="0"/>
              </a:spcAft>
              <a:buNone/>
              <a:defRPr sz="1600" b="1">
                <a:solidFill>
                  <a:srgbClr val="CC00CC"/>
                </a:solidFill>
                <a:latin typeface="+mn-lt"/>
                <a:ea typeface="ＭＳ Ｐゴシック" pitchFamily="-108" charset="-128"/>
              </a:defRPr>
            </a:lvl6pPr>
            <a:lvl7pPr marL="2743200" indent="0" algn="l" rtl="0" fontAlgn="base">
              <a:spcBef>
                <a:spcPct val="20000"/>
              </a:spcBef>
              <a:spcAft>
                <a:spcPct val="0"/>
              </a:spcAft>
              <a:buNone/>
              <a:defRPr sz="1600" b="1">
                <a:solidFill>
                  <a:srgbClr val="CC00CC"/>
                </a:solidFill>
                <a:latin typeface="+mn-lt"/>
                <a:ea typeface="ＭＳ Ｐゴシック" pitchFamily="-108" charset="-128"/>
              </a:defRPr>
            </a:lvl7pPr>
            <a:lvl8pPr marL="3200400" indent="0" algn="l" rtl="0" fontAlgn="base">
              <a:spcBef>
                <a:spcPct val="20000"/>
              </a:spcBef>
              <a:spcAft>
                <a:spcPct val="0"/>
              </a:spcAft>
              <a:buNone/>
              <a:defRPr sz="1600" b="1">
                <a:solidFill>
                  <a:srgbClr val="CC00CC"/>
                </a:solidFill>
                <a:latin typeface="+mn-lt"/>
                <a:ea typeface="ＭＳ Ｐゴシック" pitchFamily="-108" charset="-128"/>
              </a:defRPr>
            </a:lvl8pPr>
            <a:lvl9pPr marL="3657600" indent="0" algn="l" rtl="0" fontAlgn="base">
              <a:spcBef>
                <a:spcPct val="20000"/>
              </a:spcBef>
              <a:spcAft>
                <a:spcPct val="0"/>
              </a:spcAft>
              <a:buNone/>
              <a:defRPr sz="1600" b="1">
                <a:solidFill>
                  <a:srgbClr val="CC00CC"/>
                </a:solidFill>
                <a:latin typeface="+mn-lt"/>
                <a:ea typeface="ＭＳ Ｐゴシック" pitchFamily="-108" charset="-128"/>
              </a:defRPr>
            </a:lvl9pPr>
          </a:lstStyle>
          <a:p>
            <a:pPr algn="ctr" latinLnBrk="0">
              <a:lnSpc>
                <a:spcPct val="110000"/>
              </a:lnSpc>
              <a:defRPr/>
            </a:pPr>
            <a:r>
              <a:rPr lang="en-US" altLang="ko-KR" kern="0" dirty="0" smtClean="0">
                <a:solidFill>
                  <a:srgbClr val="000000"/>
                </a:solidFill>
                <a:latin typeface="Arial"/>
              </a:rPr>
              <a:t>Turbulence Spectra, Transport, and </a:t>
            </a:r>
            <a:r>
              <a:rPr lang="en-US" altLang="ko-KR" kern="0" dirty="0" err="1" smtClean="0">
                <a:solidFill>
                  <a:srgbClr val="000000"/>
                </a:solidFill>
                <a:latin typeface="Arial"/>
              </a:rPr>
              <a:t>ExB</a:t>
            </a:r>
            <a:r>
              <a:rPr lang="en-US" altLang="ko-KR" kern="0" dirty="0" smtClean="0">
                <a:solidFill>
                  <a:srgbClr val="000000"/>
                </a:solidFill>
                <a:latin typeface="Arial"/>
              </a:rPr>
              <a:t> Flows in Helical Plasmas</a:t>
            </a:r>
            <a:endParaRPr lang="ko-KR" altLang="en-US" kern="0" dirty="0">
              <a:solidFill>
                <a:srgbClr val="000000"/>
              </a:solidFill>
              <a:latin typeface="Arial"/>
            </a:endParaRPr>
          </a:p>
        </p:txBody>
      </p:sp>
      <p:sp>
        <p:nvSpPr>
          <p:cNvPr id="26" name="Content Placeholder 8"/>
          <p:cNvSpPr>
            <a:spLocks noGrp="1"/>
          </p:cNvSpPr>
          <p:nvPr>
            <p:ph sz="quarter" idx="4294967295"/>
          </p:nvPr>
        </p:nvSpPr>
        <p:spPr bwMode="auto">
          <a:xfrm>
            <a:off x="4785487" y="1041703"/>
            <a:ext cx="3960440"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err="1">
                <a:ln>
                  <a:noFill/>
                </a:ln>
                <a:solidFill>
                  <a:srgbClr val="4F81BD">
                    <a:lumMod val="50000"/>
                  </a:srgbClr>
                </a:solidFill>
                <a:effectLst/>
                <a:uLnTx/>
                <a:uFillTx/>
              </a:rPr>
              <a:t>Gyrokinetic</a:t>
            </a:r>
            <a:r>
              <a:rPr kumimoji="0" lang="en-US" altLang="ja-JP" sz="1400" b="0" i="0" u="none" strike="noStrike" kern="0" cap="none" spc="0" normalizeH="0" baseline="0" noProof="0" dirty="0">
                <a:ln>
                  <a:noFill/>
                </a:ln>
                <a:solidFill>
                  <a:srgbClr val="4F81BD">
                    <a:lumMod val="50000"/>
                  </a:srgbClr>
                </a:solidFill>
                <a:effectLst/>
                <a:uLnTx/>
                <a:uFillTx/>
              </a:rPr>
              <a:t> simulation of ITG turbulent transport is successfully validated against high-T</a:t>
            </a:r>
            <a:r>
              <a:rPr kumimoji="0" lang="en-US" altLang="ja-JP" sz="1400" b="0" i="0" u="none" strike="noStrike" kern="0" cap="none" spc="0" normalizeH="0" baseline="-25000" noProof="0" dirty="0">
                <a:ln>
                  <a:noFill/>
                </a:ln>
                <a:solidFill>
                  <a:srgbClr val="4F81BD">
                    <a:lumMod val="50000"/>
                  </a:srgbClr>
                </a:solidFill>
                <a:effectLst/>
                <a:uLnTx/>
                <a:uFillTx/>
              </a:rPr>
              <a:t>i </a:t>
            </a:r>
            <a:r>
              <a:rPr kumimoji="0" lang="en-US" altLang="ja-JP" sz="1400" b="0" i="0" u="none" strike="noStrike" kern="0" cap="none" spc="0" normalizeH="0" baseline="0" noProof="0" dirty="0">
                <a:ln>
                  <a:noFill/>
                </a:ln>
                <a:solidFill>
                  <a:srgbClr val="4F81BD">
                    <a:lumMod val="50000"/>
                  </a:srgbClr>
                </a:solidFill>
                <a:effectLst/>
                <a:uLnTx/>
                <a:uFillTx/>
              </a:rPr>
              <a:t>LHD exp. (Fig. 1), providing a basis for transport modeling with explicitly including effects of zonal flows (Fig. 2).  </a:t>
            </a:r>
            <a:endParaRPr kumimoji="0" lang="ja-JP" altLang="en-US" sz="1400" b="0" i="0" u="none" strike="noStrike" kern="0" cap="none" spc="0" normalizeH="0" baseline="0" noProof="0" dirty="0">
              <a:ln>
                <a:noFill/>
              </a:ln>
              <a:solidFill>
                <a:srgbClr val="4F81BD">
                  <a:lumMod val="50000"/>
                </a:srgb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endParaRPr>
          </a:p>
        </p:txBody>
      </p:sp>
      <p:pic>
        <p:nvPicPr>
          <p:cNvPr id="27" name="Picture 17" descr="fig1_d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1379" y="1844824"/>
            <a:ext cx="3052512"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4" descr="sus3_my3v3_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481" y="3454503"/>
            <a:ext cx="2902309" cy="115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9" descr="fig2_fon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289" y="5600448"/>
            <a:ext cx="4317943" cy="10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467544" y="764704"/>
            <a:ext cx="2108714" cy="276999"/>
          </a:xfrm>
          <a:prstGeom prst="rect">
            <a:avLst/>
          </a:prstGeom>
          <a:noFill/>
        </p:spPr>
        <p:txBody>
          <a:bodyPr wrap="square" rtlCol="0">
            <a:spAutoFit/>
          </a:bodyPr>
          <a:lstStyle/>
          <a:p>
            <a:pPr latinLnBrk="0">
              <a:defRPr/>
            </a:pPr>
            <a:r>
              <a:rPr lang="en-US" altLang="ko-KR" sz="1200" kern="0" dirty="0" smtClean="0">
                <a:solidFill>
                  <a:sysClr val="windowText" lastClr="000000"/>
                </a:solidFill>
              </a:rPr>
              <a:t>[</a:t>
            </a:r>
            <a:r>
              <a:rPr lang="en-US" altLang="ko-KR" sz="1200" kern="0" dirty="0" err="1" smtClean="0">
                <a:solidFill>
                  <a:sysClr val="windowText" lastClr="000000"/>
                </a:solidFill>
              </a:rPr>
              <a:t>Gusakov</a:t>
            </a:r>
            <a:r>
              <a:rPr lang="en-US" altLang="ko-KR" sz="1200" kern="0" dirty="0" smtClean="0">
                <a:solidFill>
                  <a:sysClr val="windowText" lastClr="000000"/>
                </a:solidFill>
              </a:rPr>
              <a:t> et al., 460-TH/8-1]</a:t>
            </a:r>
            <a:endParaRPr lang="ko-KR" altLang="en-US" sz="1200" kern="0" dirty="0">
              <a:solidFill>
                <a:sysClr val="windowText" lastClr="000000"/>
              </a:solidFill>
            </a:endParaRPr>
          </a:p>
        </p:txBody>
      </p:sp>
      <p:sp>
        <p:nvSpPr>
          <p:cNvPr id="31" name="TextBox 30"/>
          <p:cNvSpPr txBox="1"/>
          <p:nvPr/>
        </p:nvSpPr>
        <p:spPr>
          <a:xfrm>
            <a:off x="4764854" y="764704"/>
            <a:ext cx="2714188" cy="276999"/>
          </a:xfrm>
          <a:prstGeom prst="rect">
            <a:avLst/>
          </a:prstGeom>
          <a:noFill/>
        </p:spPr>
        <p:txBody>
          <a:bodyPr wrap="square" rtlCol="0">
            <a:spAutoFit/>
          </a:bodyPr>
          <a:lstStyle/>
          <a:p>
            <a:pPr latinLnBrk="0">
              <a:defRPr/>
            </a:pPr>
            <a:r>
              <a:rPr lang="en-US" altLang="ko-KR" sz="1200" kern="0" dirty="0" smtClean="0">
                <a:solidFill>
                  <a:sysClr val="windowText" lastClr="000000"/>
                </a:solidFill>
              </a:rPr>
              <a:t>[T.-H. Watanabe et al., 460-TH/8-1]</a:t>
            </a:r>
            <a:endParaRPr lang="ko-KR" altLang="en-US" sz="1200" kern="0" dirty="0">
              <a:solidFill>
                <a:sysClr val="windowText" lastClr="000000"/>
              </a:solidFill>
            </a:endParaRPr>
          </a:p>
        </p:txBody>
      </p:sp>
      <p:pic>
        <p:nvPicPr>
          <p:cNvPr id="32" name="図 5" descr="Pi_HIKAKU_only_NEW.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9343" y="2465626"/>
            <a:ext cx="2514200" cy="1694060"/>
          </a:xfrm>
          <a:prstGeom prst="rect">
            <a:avLst/>
          </a:prstGeom>
        </p:spPr>
      </p:pic>
      <p:grpSp>
        <p:nvGrpSpPr>
          <p:cNvPr id="33" name="図形グループ 14"/>
          <p:cNvGrpSpPr/>
          <p:nvPr/>
        </p:nvGrpSpPr>
        <p:grpSpPr>
          <a:xfrm>
            <a:off x="5359853" y="4384970"/>
            <a:ext cx="2613180" cy="2361549"/>
            <a:chOff x="378985" y="3751550"/>
            <a:chExt cx="3051202" cy="2532462"/>
          </a:xfrm>
        </p:grpSpPr>
        <p:grpSp>
          <p:nvGrpSpPr>
            <p:cNvPr id="34" name="図形グループ 6"/>
            <p:cNvGrpSpPr/>
            <p:nvPr/>
          </p:nvGrpSpPr>
          <p:grpSpPr>
            <a:xfrm>
              <a:off x="378985" y="3751550"/>
              <a:ext cx="3051202" cy="2532462"/>
              <a:chOff x="3577823" y="1927861"/>
              <a:chExt cx="3765511" cy="3094353"/>
            </a:xfrm>
          </p:grpSpPr>
          <p:pic>
            <p:nvPicPr>
              <p:cNvPr id="38" name="図 7" descr="Lissajoues_er_color2_XnoLabel.ep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7823" y="1927861"/>
                <a:ext cx="3765511" cy="2971800"/>
              </a:xfrm>
              <a:prstGeom prst="rect">
                <a:avLst/>
              </a:prstGeom>
            </p:spPr>
          </p:pic>
          <p:pic>
            <p:nvPicPr>
              <p:cNvPr id="39" name="図 8" descr="texclip20120913155744.ep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1196" y="4777105"/>
                <a:ext cx="716475" cy="245109"/>
              </a:xfrm>
              <a:prstGeom prst="rect">
                <a:avLst/>
              </a:prstGeom>
            </p:spPr>
          </p:pic>
        </p:grpSp>
        <p:pic>
          <p:nvPicPr>
            <p:cNvPr id="35" name="図 9" descr="texclip20120908155929.ep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9971" y="5285121"/>
              <a:ext cx="1473200" cy="368300"/>
            </a:xfrm>
            <a:prstGeom prst="rect">
              <a:avLst/>
            </a:prstGeom>
          </p:spPr>
        </p:pic>
        <p:pic>
          <p:nvPicPr>
            <p:cNvPr id="36" name="図 10" descr="texclip20120908160023.ep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62405" y="5612371"/>
              <a:ext cx="1384300" cy="355600"/>
            </a:xfrm>
            <a:prstGeom prst="rect">
              <a:avLst/>
            </a:prstGeom>
          </p:spPr>
        </p:pic>
        <p:pic>
          <p:nvPicPr>
            <p:cNvPr id="37" name="図 11" descr="texclip20120907214437.ep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8815" y="3919718"/>
              <a:ext cx="1117600" cy="330200"/>
            </a:xfrm>
            <a:prstGeom prst="rect">
              <a:avLst/>
            </a:prstGeom>
          </p:spPr>
        </p:pic>
      </p:grpSp>
      <p:sp>
        <p:nvSpPr>
          <p:cNvPr id="40" name="Rectangle 10"/>
          <p:cNvSpPr txBox="1">
            <a:spLocks noChangeArrowheads="1"/>
          </p:cNvSpPr>
          <p:nvPr/>
        </p:nvSpPr>
        <p:spPr bwMode="auto">
          <a:xfrm>
            <a:off x="5296805" y="2213598"/>
            <a:ext cx="2739717" cy="252028"/>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p>
            <a:pPr algn="r" latinLnBrk="0">
              <a:spcBef>
                <a:spcPct val="40000"/>
              </a:spcBef>
              <a:buClr>
                <a:srgbClr val="4F81BD"/>
              </a:buClr>
              <a:defRPr/>
            </a:pPr>
            <a:r>
              <a:rPr lang="en-US" altLang="ja-JP" sz="1200" i="1" kern="0" dirty="0" smtClean="0">
                <a:solidFill>
                  <a:sysClr val="windowText" lastClr="000000"/>
                </a:solidFill>
              </a:rPr>
              <a:t>Fig. 1: Ion heat flux in high-T</a:t>
            </a:r>
            <a:r>
              <a:rPr lang="en-US" altLang="ja-JP" sz="1200" i="1" kern="0" baseline="-25000" dirty="0" smtClean="0">
                <a:solidFill>
                  <a:sysClr val="windowText" lastClr="000000"/>
                </a:solidFill>
              </a:rPr>
              <a:t>i </a:t>
            </a:r>
            <a:r>
              <a:rPr lang="en-US" altLang="ja-JP" sz="1200" i="1" kern="0" dirty="0" smtClean="0">
                <a:solidFill>
                  <a:sysClr val="windowText" lastClr="000000"/>
                </a:solidFill>
              </a:rPr>
              <a:t> LHD discharge</a:t>
            </a:r>
            <a:endParaRPr lang="en-US" altLang="ja-JP" sz="1200" kern="0" dirty="0" smtClean="0">
              <a:solidFill>
                <a:sysClr val="windowText" lastClr="000000"/>
              </a:solidFill>
            </a:endParaRPr>
          </a:p>
        </p:txBody>
      </p:sp>
      <p:sp>
        <p:nvSpPr>
          <p:cNvPr id="41" name="Rectangle 10"/>
          <p:cNvSpPr txBox="1">
            <a:spLocks noChangeArrowheads="1"/>
          </p:cNvSpPr>
          <p:nvPr/>
        </p:nvSpPr>
        <p:spPr bwMode="auto">
          <a:xfrm>
            <a:off x="5497181" y="4159686"/>
            <a:ext cx="2338964" cy="25636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p>
            <a:pPr algn="r" latinLnBrk="0">
              <a:spcBef>
                <a:spcPct val="40000"/>
              </a:spcBef>
              <a:buClr>
                <a:srgbClr val="4F81BD"/>
              </a:buClr>
              <a:defRPr/>
            </a:pPr>
            <a:r>
              <a:rPr lang="en-US" altLang="ja-JP" sz="1200" i="1" kern="0" dirty="0" smtClean="0">
                <a:solidFill>
                  <a:sysClr val="windowText" lastClr="000000"/>
                </a:solidFill>
              </a:rPr>
              <a:t>Fig. 2: Correlation between </a:t>
            </a:r>
            <a:r>
              <a:rPr lang="en-US" altLang="ja-JP" sz="1200" i="1" kern="0" dirty="0" smtClean="0">
                <a:solidFill>
                  <a:sysClr val="windowText" lastClr="000000"/>
                </a:solidFill>
                <a:latin typeface="Symbol" charset="2"/>
                <a:cs typeface="Symbol" charset="2"/>
              </a:rPr>
              <a:t>c</a:t>
            </a:r>
            <a:r>
              <a:rPr lang="en-US" altLang="ja-JP" sz="1200" kern="0" baseline="-25000" dirty="0" smtClean="0">
                <a:solidFill>
                  <a:sysClr val="windowText" lastClr="000000"/>
                </a:solidFill>
              </a:rPr>
              <a:t>i</a:t>
            </a:r>
            <a:r>
              <a:rPr lang="en-US" altLang="ja-JP" sz="1200" kern="0" dirty="0" smtClean="0">
                <a:solidFill>
                  <a:sysClr val="windowText" lastClr="000000"/>
                </a:solidFill>
              </a:rPr>
              <a:t>,</a:t>
            </a:r>
            <a:r>
              <a:rPr lang="en-US" altLang="ja-JP" sz="1200" i="1" kern="0" dirty="0" smtClean="0">
                <a:solidFill>
                  <a:sysClr val="windowText" lastClr="000000"/>
                </a:solidFill>
              </a:rPr>
              <a:t> T and Z</a:t>
            </a:r>
            <a:endParaRPr lang="en-US" altLang="ja-JP" sz="1200" kern="0" dirty="0" smtClean="0">
              <a:solidFill>
                <a:sysClr val="windowText" lastClr="000000"/>
              </a:solidFill>
            </a:endParaRPr>
          </a:p>
        </p:txBody>
      </p:sp>
    </p:spTree>
    <p:extLst>
      <p:ext uri="{BB962C8B-B14F-4D97-AF65-F5344CB8AC3E}">
        <p14:creationId xmlns:p14="http://schemas.microsoft.com/office/powerpoint/2010/main" val="6246967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052736"/>
            <a:ext cx="8352928" cy="5328592"/>
          </a:xfrm>
        </p:spPr>
        <p:txBody>
          <a:bodyPr/>
          <a:lstStyle/>
          <a:p>
            <a:pPr marL="0" indent="0">
              <a:buNone/>
            </a:pPr>
            <a:r>
              <a:rPr lang="en-US" altLang="ko-KR" sz="1800" dirty="0" err="1"/>
              <a:t>Gyrokinetic</a:t>
            </a:r>
            <a:r>
              <a:rPr lang="en-US" altLang="ko-KR" sz="1800" dirty="0"/>
              <a:t> turbulence simulations with </a:t>
            </a:r>
            <a:r>
              <a:rPr lang="en-US" altLang="ko-KR" sz="1800" dirty="0" smtClean="0"/>
              <a:t>GENE:</a:t>
            </a:r>
            <a:br>
              <a:rPr lang="en-US" altLang="ko-KR" sz="1800" dirty="0" smtClean="0"/>
            </a:br>
            <a:r>
              <a:rPr lang="en-US" altLang="ko-KR" sz="1800" dirty="0" smtClean="0"/>
              <a:t>From </a:t>
            </a:r>
            <a:r>
              <a:rPr lang="en-US" altLang="ko-KR" sz="1800" dirty="0"/>
              <a:t>the system size to electron </a:t>
            </a:r>
            <a:r>
              <a:rPr lang="en-US" altLang="ko-KR" sz="1800" dirty="0" err="1"/>
              <a:t>gyroradius</a:t>
            </a:r>
            <a:r>
              <a:rPr lang="en-US" altLang="ko-KR" sz="1800" dirty="0"/>
              <a:t> </a:t>
            </a:r>
            <a:r>
              <a:rPr lang="en-US" altLang="ko-KR" sz="1800" dirty="0" smtClean="0"/>
              <a:t>scales</a:t>
            </a:r>
            <a:r>
              <a:rPr lang="en-US" altLang="ko-KR" sz="1600" dirty="0" smtClean="0"/>
              <a:t/>
            </a:r>
            <a:br>
              <a:rPr lang="en-US" altLang="ko-KR" sz="1600" dirty="0" smtClean="0"/>
            </a:br>
            <a:r>
              <a:rPr lang="en-US" altLang="ko-KR" sz="1400" dirty="0" smtClean="0"/>
              <a:t>[</a:t>
            </a:r>
            <a:r>
              <a:rPr lang="en-US" altLang="ko-KR" sz="1400" dirty="0" err="1" smtClean="0"/>
              <a:t>Jenko</a:t>
            </a:r>
            <a:r>
              <a:rPr lang="en-US" altLang="ko-KR" sz="1400" dirty="0" smtClean="0"/>
              <a:t> et al., 615-TH/6-4]</a:t>
            </a:r>
            <a:endParaRPr lang="en-US" altLang="ko-KR" sz="1600" dirty="0"/>
          </a:p>
          <a:p>
            <a:endParaRPr lang="en-US" altLang="ko-KR" dirty="0"/>
          </a:p>
          <a:p>
            <a:endParaRPr lang="en-US" altLang="ko-KR" dirty="0" smtClean="0"/>
          </a:p>
          <a:p>
            <a:endParaRPr lang="en-US" altLang="ko-KR" dirty="0"/>
          </a:p>
          <a:p>
            <a:endParaRPr lang="en-US" altLang="ko-KR" dirty="0" smtClean="0"/>
          </a:p>
          <a:p>
            <a:endParaRPr lang="en-US" altLang="ko-KR" dirty="0"/>
          </a:p>
          <a:p>
            <a:endParaRPr lang="en-US" altLang="ko-KR" dirty="0" smtClean="0"/>
          </a:p>
          <a:p>
            <a:pPr marL="0" indent="0">
              <a:buNone/>
            </a:pPr>
            <a:r>
              <a:rPr lang="en-US" altLang="ko-KR" sz="1800" dirty="0">
                <a:solidFill>
                  <a:schemeClr val="accent2"/>
                </a:solidFill>
                <a:ea typeface="굴림" charset="-127"/>
              </a:rPr>
              <a:t>TH-C/6-1:  Progress in simulating turbulent electron thermal </a:t>
            </a:r>
            <a:r>
              <a:rPr lang="en-US" altLang="ko-KR" sz="1800" dirty="0" smtClean="0">
                <a:solidFill>
                  <a:schemeClr val="accent2"/>
                </a:solidFill>
                <a:ea typeface="굴림" charset="-127"/>
              </a:rPr>
              <a:t>transport</a:t>
            </a:r>
            <a:br>
              <a:rPr lang="en-US" altLang="ko-KR" sz="1800" dirty="0" smtClean="0">
                <a:solidFill>
                  <a:schemeClr val="accent2"/>
                </a:solidFill>
                <a:ea typeface="굴림" charset="-127"/>
              </a:rPr>
            </a:br>
            <a:r>
              <a:rPr lang="en-US" altLang="ko-KR" sz="1800" dirty="0" smtClean="0">
                <a:solidFill>
                  <a:schemeClr val="accent2"/>
                </a:solidFill>
                <a:ea typeface="굴림" charset="-127"/>
              </a:rPr>
              <a:t> in </a:t>
            </a:r>
            <a:r>
              <a:rPr lang="en-US" altLang="ko-KR" sz="1800" dirty="0">
                <a:solidFill>
                  <a:schemeClr val="accent2"/>
                </a:solidFill>
                <a:ea typeface="굴림" charset="-127"/>
              </a:rPr>
              <a:t>NSTX </a:t>
            </a:r>
            <a:r>
              <a:rPr lang="en-US" altLang="ko-KR" sz="1400" dirty="0" smtClean="0">
                <a:ea typeface="굴림" charset="-127"/>
              </a:rPr>
              <a:t>[W</a:t>
            </a:r>
            <a:r>
              <a:rPr lang="en-US" altLang="ko-KR" sz="1400" dirty="0">
                <a:ea typeface="굴림" charset="-127"/>
              </a:rPr>
              <a:t>. </a:t>
            </a:r>
            <a:r>
              <a:rPr lang="en-US" altLang="ko-KR" sz="1400" dirty="0" err="1">
                <a:ea typeface="굴림" charset="-127"/>
              </a:rPr>
              <a:t>Guttenfelder</a:t>
            </a:r>
            <a:r>
              <a:rPr lang="en-US" altLang="ko-KR" sz="1400" dirty="0">
                <a:ea typeface="굴림" charset="-127"/>
              </a:rPr>
              <a:t> et al</a:t>
            </a:r>
            <a:r>
              <a:rPr lang="en-US" altLang="ko-KR" sz="1400" dirty="0" smtClean="0">
                <a:ea typeface="굴림" charset="-127"/>
              </a:rPr>
              <a:t>., 174-TH-C/6-1]</a:t>
            </a:r>
          </a:p>
          <a:p>
            <a:pPr>
              <a:buFont typeface="+mj-lt"/>
              <a:buAutoNum type="arabicParenR"/>
            </a:pPr>
            <a:r>
              <a:rPr lang="en-US" altLang="ko-KR" sz="1400" u="sng" dirty="0" err="1" smtClean="0">
                <a:solidFill>
                  <a:srgbClr val="FF0000"/>
                </a:solidFill>
              </a:rPr>
              <a:t>Microtearing</a:t>
            </a:r>
            <a:r>
              <a:rPr lang="en-US" altLang="ko-KR" sz="1400" u="sng" dirty="0" smtClean="0"/>
              <a:t> </a:t>
            </a:r>
            <a:r>
              <a:rPr lang="en-US" altLang="ko-KR" sz="1400" u="sng" dirty="0" smtClean="0">
                <a:solidFill>
                  <a:srgbClr val="FF0000"/>
                </a:solidFill>
              </a:rPr>
              <a:t>transport</a:t>
            </a:r>
            <a:r>
              <a:rPr lang="en-US" altLang="ko-KR" sz="1400" dirty="0" smtClean="0">
                <a:solidFill>
                  <a:srgbClr val="FF0000"/>
                </a:solidFill>
              </a:rPr>
              <a:t> </a:t>
            </a:r>
            <a:r>
              <a:rPr lang="en-US" altLang="ko-KR" sz="1400" dirty="0" smtClean="0"/>
              <a:t>: First nonlinear </a:t>
            </a:r>
            <a:r>
              <a:rPr lang="en-US" altLang="ko-KR" sz="1400" dirty="0" err="1" smtClean="0"/>
              <a:t>microtearing</a:t>
            </a:r>
            <a:r>
              <a:rPr lang="en-US" altLang="ko-KR" sz="1400" dirty="0" smtClean="0"/>
              <a:t> simulations based on experimental NSTX NBI H-mode which lead to stochastic field lines, experimental level of transport from magnetic flutter </a:t>
            </a:r>
          </a:p>
          <a:p>
            <a:pPr>
              <a:buFont typeface="+mj-lt"/>
              <a:buAutoNum type="arabicParenR"/>
            </a:pPr>
            <a:r>
              <a:rPr lang="en-US" altLang="ko-KR" sz="1400" u="sng" dirty="0" smtClean="0">
                <a:solidFill>
                  <a:srgbClr val="FF0000"/>
                </a:solidFill>
              </a:rPr>
              <a:t>ETG </a:t>
            </a:r>
            <a:r>
              <a:rPr lang="en-US" altLang="ko-KR" sz="1400" u="sng" dirty="0">
                <a:solidFill>
                  <a:srgbClr val="FF0000"/>
                </a:solidFill>
              </a:rPr>
              <a:t>transport</a:t>
            </a:r>
            <a:r>
              <a:rPr lang="en-US" altLang="ko-KR" sz="1400" dirty="0">
                <a:solidFill>
                  <a:srgbClr val="FF0000"/>
                </a:solidFill>
              </a:rPr>
              <a:t> </a:t>
            </a:r>
            <a:r>
              <a:rPr lang="en-US" altLang="ko-KR" sz="1400" dirty="0"/>
              <a:t>: Nonlinear ETG simulations for lower beta discharges can predict experimental levels of </a:t>
            </a:r>
            <a:r>
              <a:rPr lang="en-US" altLang="ko-KR" sz="1400" dirty="0" smtClean="0"/>
              <a:t>transport</a:t>
            </a:r>
          </a:p>
          <a:p>
            <a:pPr>
              <a:buFont typeface="+mj-lt"/>
              <a:buAutoNum type="arabicParenR"/>
            </a:pPr>
            <a:r>
              <a:rPr lang="en-US" altLang="ko-KR" sz="1400" u="sng" dirty="0" smtClean="0">
                <a:solidFill>
                  <a:srgbClr val="FF0000"/>
                </a:solidFill>
              </a:rPr>
              <a:t>Hybrid </a:t>
            </a:r>
            <a:r>
              <a:rPr lang="en-US" altLang="ko-KR" sz="1400" u="sng" dirty="0">
                <a:solidFill>
                  <a:srgbClr val="FF0000"/>
                </a:solidFill>
              </a:rPr>
              <a:t>KBM/TEM transport</a:t>
            </a:r>
            <a:r>
              <a:rPr lang="en-US" altLang="ko-KR" sz="1400" dirty="0">
                <a:solidFill>
                  <a:srgbClr val="FF0000"/>
                </a:solidFill>
              </a:rPr>
              <a:t> </a:t>
            </a:r>
            <a:r>
              <a:rPr lang="en-US" altLang="ko-KR" sz="1400" dirty="0"/>
              <a:t>: ion scale ballooning modes often overlap </a:t>
            </a:r>
            <a:r>
              <a:rPr lang="en-US" altLang="ko-KR" sz="1400" dirty="0" err="1"/>
              <a:t>microtearing</a:t>
            </a:r>
            <a:r>
              <a:rPr lang="en-US" altLang="ko-KR" sz="1400" dirty="0"/>
              <a:t> modes at high </a:t>
            </a:r>
            <a:r>
              <a:rPr lang="en-US" altLang="ko-KR" sz="1400" dirty="0" smtClean="0"/>
              <a:t>beta</a:t>
            </a:r>
            <a:endParaRPr lang="ko-KR" altLang="en-US" sz="1400" u="sng" dirty="0"/>
          </a:p>
        </p:txBody>
      </p:sp>
      <p:sp>
        <p:nvSpPr>
          <p:cNvPr id="7" name="Title 1"/>
          <p:cNvSpPr>
            <a:spLocks noGrp="1"/>
          </p:cNvSpPr>
          <p:nvPr>
            <p:ph type="title"/>
          </p:nvPr>
        </p:nvSpPr>
        <p:spPr>
          <a:xfrm>
            <a:off x="467544" y="169277"/>
            <a:ext cx="8229600" cy="648072"/>
          </a:xfrm>
        </p:spPr>
        <p:txBody>
          <a:bodyPr/>
          <a:lstStyle/>
          <a:p>
            <a:r>
              <a:rPr lang="en-US" altLang="ko-KR" sz="2200" dirty="0" smtClean="0"/>
              <a:t>There can be multiple contributors to</a:t>
            </a:r>
            <a:br>
              <a:rPr lang="en-US" altLang="ko-KR" sz="2200" dirty="0" smtClean="0"/>
            </a:br>
            <a:r>
              <a:rPr lang="en-US" altLang="ko-KR" sz="2200" dirty="0" smtClean="0"/>
              <a:t>Electron Thermal Transport</a:t>
            </a:r>
            <a:endParaRPr lang="ko-KR" altLang="en-US" sz="22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0753" y="1988840"/>
            <a:ext cx="2734876" cy="2051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58901" y="2537364"/>
            <a:ext cx="3740151" cy="954107"/>
          </a:xfrm>
          <a:prstGeom prst="rect">
            <a:avLst/>
          </a:prstGeom>
          <a:noFill/>
        </p:spPr>
        <p:txBody>
          <a:bodyPr wrap="square" rtlCol="0">
            <a:spAutoFit/>
          </a:bodyPr>
          <a:lstStyle/>
          <a:p>
            <a:r>
              <a:rPr lang="en-US" altLang="ko-KR" sz="1400" dirty="0"/>
              <a:t>Multi-scale effects in global simulations</a:t>
            </a:r>
          </a:p>
          <a:p>
            <a:r>
              <a:rPr lang="en-US" altLang="ko-KR" sz="1400" dirty="0"/>
              <a:t>of TCV plasmas with electron ITBs:</a:t>
            </a:r>
          </a:p>
          <a:p>
            <a:r>
              <a:rPr lang="en-US" altLang="ko-KR" sz="1400" dirty="0"/>
              <a:t>In the barrier, TEM &amp; ETG </a:t>
            </a:r>
            <a:r>
              <a:rPr lang="en-US" altLang="ko-KR" sz="1400" dirty="0" smtClean="0"/>
              <a:t>contributions</a:t>
            </a:r>
            <a:endParaRPr lang="en-US" altLang="ko-KR" sz="1400" dirty="0"/>
          </a:p>
          <a:p>
            <a:r>
              <a:rPr lang="en-US" altLang="ko-KR" sz="1400" dirty="0"/>
              <a:t>to the electron heat flux are </a:t>
            </a:r>
            <a:r>
              <a:rPr lang="en-US" altLang="ko-KR" sz="1400" dirty="0" smtClean="0"/>
              <a:t>comparable</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4374" y="3573016"/>
            <a:ext cx="595313"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320" y="5949280"/>
            <a:ext cx="1167367" cy="363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63574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138" y="1351309"/>
            <a:ext cx="8229600" cy="4886003"/>
          </a:xfrm>
        </p:spPr>
        <p:txBody>
          <a:bodyPr/>
          <a:lstStyle/>
          <a:p>
            <a:r>
              <a:rPr lang="en-US" altLang="ko-KR" dirty="0" smtClean="0"/>
              <a:t>Validations of </a:t>
            </a:r>
            <a:r>
              <a:rPr lang="en-US" altLang="ko-KR" dirty="0" err="1" smtClean="0"/>
              <a:t>Gyrokinetic</a:t>
            </a:r>
            <a:r>
              <a:rPr lang="en-US" altLang="ko-KR" dirty="0" smtClean="0"/>
              <a:t> Simulations</a:t>
            </a:r>
          </a:p>
          <a:p>
            <a:endParaRPr lang="en-US" altLang="ko-KR" dirty="0" smtClean="0"/>
          </a:p>
          <a:p>
            <a:r>
              <a:rPr lang="en-US" altLang="ko-KR" b="1" dirty="0" smtClean="0">
                <a:solidFill>
                  <a:srgbClr val="0033CC"/>
                </a:solidFill>
              </a:rPr>
              <a:t>Nonlocal Transport from Flux-driven </a:t>
            </a:r>
            <a:r>
              <a:rPr lang="en-US" altLang="ko-KR" b="1" dirty="0" err="1" smtClean="0">
                <a:solidFill>
                  <a:srgbClr val="0033CC"/>
                </a:solidFill>
              </a:rPr>
              <a:t>Gyrokinetic</a:t>
            </a:r>
            <a:r>
              <a:rPr lang="en-US" altLang="ko-KR" b="1" dirty="0" smtClean="0">
                <a:solidFill>
                  <a:srgbClr val="0033CC"/>
                </a:solidFill>
              </a:rPr>
              <a:t> Simulations</a:t>
            </a:r>
          </a:p>
          <a:p>
            <a:endParaRPr lang="en-US" altLang="ko-KR" dirty="0" smtClean="0"/>
          </a:p>
          <a:p>
            <a:r>
              <a:rPr lang="en-US" altLang="ko-KR" dirty="0" smtClean="0"/>
              <a:t>Intrinsic Rotation / Momentum Transport / L-H Transition</a:t>
            </a:r>
          </a:p>
          <a:p>
            <a:endParaRPr lang="en-US" altLang="ko-KR" dirty="0" smtClean="0"/>
          </a:p>
          <a:p>
            <a:r>
              <a:rPr lang="en-US" altLang="ko-KR" dirty="0" smtClean="0"/>
              <a:t>Pedestal Stability / ELM Simulations</a:t>
            </a:r>
          </a:p>
          <a:p>
            <a:endParaRPr lang="en-US" altLang="ko-KR" dirty="0" smtClean="0"/>
          </a:p>
          <a:p>
            <a:r>
              <a:rPr lang="en-US" altLang="ko-KR" dirty="0" smtClean="0"/>
              <a:t>Suppression / Mitigation of ELMs</a:t>
            </a:r>
          </a:p>
          <a:p>
            <a:endParaRPr lang="en-US" altLang="ko-KR" dirty="0" smtClean="0"/>
          </a:p>
          <a:p>
            <a:r>
              <a:rPr lang="en-US" altLang="ko-KR" dirty="0" smtClean="0"/>
              <a:t>Boundary Physics</a:t>
            </a:r>
          </a:p>
          <a:p>
            <a:endParaRPr lang="en-US" altLang="ko-KR" dirty="0" smtClean="0"/>
          </a:p>
          <a:p>
            <a:r>
              <a:rPr lang="en-US" altLang="ko-KR" dirty="0" smtClean="0"/>
              <a:t>Self-Organization in Boundary Physics, MHD, and W-P Physics.</a:t>
            </a:r>
          </a:p>
        </p:txBody>
      </p:sp>
      <p:pic>
        <p:nvPicPr>
          <p:cNvPr id="6" name="그림 8" descr="snu_logo.jpg"/>
          <p:cNvPicPr>
            <a:picLocks noChangeAspect="1"/>
          </p:cNvPicPr>
          <p:nvPr/>
        </p:nvPicPr>
        <p:blipFill>
          <a:blip r:embed="rId2" cstate="print"/>
          <a:stretch>
            <a:fillRect/>
          </a:stretch>
        </p:blipFill>
        <p:spPr>
          <a:xfrm>
            <a:off x="6242113" y="6184900"/>
            <a:ext cx="2806574" cy="434566"/>
          </a:xfrm>
          <a:prstGeom prst="rect">
            <a:avLst/>
          </a:prstGeom>
        </p:spPr>
      </p:pic>
      <p:sp>
        <p:nvSpPr>
          <p:cNvPr id="7" name="Title 1"/>
          <p:cNvSpPr>
            <a:spLocks noGrp="1"/>
          </p:cNvSpPr>
          <p:nvPr>
            <p:ph type="title"/>
          </p:nvPr>
        </p:nvSpPr>
        <p:spPr>
          <a:xfrm>
            <a:off x="467544" y="260648"/>
            <a:ext cx="8229600" cy="648072"/>
          </a:xfrm>
        </p:spPr>
        <p:txBody>
          <a:bodyPr/>
          <a:lstStyle/>
          <a:p>
            <a:r>
              <a:rPr lang="en-US" altLang="ko-KR" sz="3600" dirty="0" smtClean="0"/>
              <a:t>Outline</a:t>
            </a:r>
            <a:endParaRPr lang="ko-KR" altLang="en-US" sz="3600" dirty="0"/>
          </a:p>
        </p:txBody>
      </p:sp>
      <p:sp>
        <p:nvSpPr>
          <p:cNvPr id="9" name="TextBox 8"/>
          <p:cNvSpPr txBox="1"/>
          <p:nvPr/>
        </p:nvSpPr>
        <p:spPr>
          <a:xfrm>
            <a:off x="7524328" y="0"/>
            <a:ext cx="1625017" cy="338554"/>
          </a:xfrm>
          <a:prstGeom prst="rect">
            <a:avLst/>
          </a:prstGeom>
          <a:noFill/>
        </p:spPr>
        <p:txBody>
          <a:bodyPr wrap="square" rtlCol="0">
            <a:spAutoFit/>
          </a:bodyPr>
          <a:lstStyle/>
          <a:p>
            <a:r>
              <a:rPr lang="en-US" altLang="ko-KR" sz="1600" dirty="0" smtClean="0"/>
              <a:t>TS </a:t>
            </a:r>
            <a:r>
              <a:rPr lang="en-US" altLang="ko-KR" sz="1600" dirty="0" err="1" smtClean="0"/>
              <a:t>Hahm</a:t>
            </a:r>
            <a:r>
              <a:rPr lang="en-US" altLang="ko-KR" sz="1600" dirty="0" smtClean="0"/>
              <a:t> S/1-3</a:t>
            </a:r>
            <a:endParaRPr lang="ko-KR" altLang="en-US" sz="1600" dirty="0"/>
          </a:p>
        </p:txBody>
      </p:sp>
    </p:spTree>
    <p:extLst>
      <p:ext uri="{BB962C8B-B14F-4D97-AF65-F5344CB8AC3E}">
        <p14:creationId xmlns:p14="http://schemas.microsoft.com/office/powerpoint/2010/main" val="5863778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3"/>
          <p:cNvSpPr>
            <a:spLocks noGrp="1"/>
          </p:cNvSpPr>
          <p:nvPr>
            <p:ph type="title"/>
          </p:nvPr>
        </p:nvSpPr>
        <p:spPr>
          <a:xfrm>
            <a:off x="228600" y="80963"/>
            <a:ext cx="8686800" cy="1098550"/>
          </a:xfrm>
        </p:spPr>
        <p:txBody>
          <a:bodyPr>
            <a:spAutoFit/>
          </a:bodyPr>
          <a:lstStyle/>
          <a:p>
            <a:pPr eaLnBrk="1" hangingPunct="1">
              <a:lnSpc>
                <a:spcPct val="85000"/>
              </a:lnSpc>
              <a:spcBef>
                <a:spcPts val="600"/>
              </a:spcBef>
              <a:spcAft>
                <a:spcPts val="600"/>
              </a:spcAft>
            </a:pPr>
            <a:r>
              <a:rPr lang="en-US" altLang="ko-KR" sz="2400" b="1" smtClean="0">
                <a:latin typeface="Arial" charset="0"/>
                <a:ea typeface="굴림" charset="-127"/>
                <a:cs typeface="Arial" charset="0"/>
              </a:rPr>
              <a:t>TH/P7-13: Flux-driven Full-f Gyrokinetic Study of the Nonlocal Influence of Edge T</a:t>
            </a:r>
            <a:r>
              <a:rPr lang="en-US" altLang="ko-KR" sz="2400" b="1" baseline="-25000" smtClean="0">
                <a:latin typeface="Arial" charset="0"/>
                <a:ea typeface="굴림" charset="-127"/>
                <a:cs typeface="Arial" charset="0"/>
              </a:rPr>
              <a:t>i</a:t>
            </a:r>
            <a:r>
              <a:rPr lang="en-US" altLang="ko-KR" sz="2400" b="1" smtClean="0">
                <a:latin typeface="Arial" charset="0"/>
                <a:ea typeface="굴림" charset="-127"/>
                <a:cs typeface="Arial" charset="0"/>
              </a:rPr>
              <a:t> on core T</a:t>
            </a:r>
            <a:r>
              <a:rPr lang="en-US" altLang="ko-KR" sz="2400" b="1" baseline="-25000" smtClean="0">
                <a:latin typeface="Arial" charset="0"/>
                <a:ea typeface="굴림" charset="-127"/>
                <a:cs typeface="Arial" charset="0"/>
              </a:rPr>
              <a:t>i</a:t>
            </a:r>
            <a:r>
              <a:rPr lang="en-US" altLang="ko-KR" sz="2400" b="1" smtClean="0">
                <a:latin typeface="Arial" charset="0"/>
                <a:ea typeface="굴림" charset="-127"/>
                <a:cs typeface="Arial" charset="0"/>
              </a:rPr>
              <a:t> </a:t>
            </a:r>
            <a:br>
              <a:rPr lang="en-US" altLang="ko-KR" sz="2400" b="1" smtClean="0">
                <a:latin typeface="Arial" charset="0"/>
                <a:ea typeface="굴림" charset="-127"/>
                <a:cs typeface="Arial" charset="0"/>
              </a:rPr>
            </a:br>
            <a:r>
              <a:rPr lang="en-US" altLang="ko-KR" sz="1000" smtClean="0">
                <a:latin typeface="Arial" charset="0"/>
                <a:ea typeface="굴림" charset="-127"/>
                <a:cs typeface="Arial" charset="0"/>
              </a:rPr>
              <a:t/>
            </a:r>
            <a:br>
              <a:rPr lang="en-US" altLang="ko-KR" sz="1000" smtClean="0">
                <a:latin typeface="Arial" charset="0"/>
                <a:ea typeface="굴림" charset="-127"/>
                <a:cs typeface="Arial" charset="0"/>
              </a:rPr>
            </a:br>
            <a:r>
              <a:rPr lang="en-US" altLang="ko-KR" sz="1800" smtClean="0">
                <a:latin typeface="Arial" charset="0"/>
                <a:ea typeface="굴림" charset="-127"/>
                <a:cs typeface="Arial" charset="0"/>
              </a:rPr>
              <a:t>S. Ku, C.S. Chang, P. H. Diamond, J. Lang, D.P. Stotler, G. Dif-Pradalier, W. Tang</a:t>
            </a:r>
            <a:endParaRPr lang="en-US" altLang="ko-KR" sz="2000" smtClean="0">
              <a:latin typeface="Arial" charset="0"/>
              <a:ea typeface="굴림" charset="-127"/>
              <a:cs typeface="Arial" charset="0"/>
            </a:endParaRPr>
          </a:p>
        </p:txBody>
      </p:sp>
      <p:sp>
        <p:nvSpPr>
          <p:cNvPr id="2051" name="Content Placeholder 4"/>
          <p:cNvSpPr>
            <a:spLocks noGrp="1"/>
          </p:cNvSpPr>
          <p:nvPr>
            <p:ph idx="1"/>
          </p:nvPr>
        </p:nvSpPr>
        <p:spPr>
          <a:xfrm>
            <a:off x="3733800" y="1268760"/>
            <a:ext cx="5257800" cy="5373779"/>
          </a:xfrm>
        </p:spPr>
        <p:txBody>
          <a:bodyPr>
            <a:spAutoFit/>
          </a:bodyPr>
          <a:lstStyle/>
          <a:p>
            <a:pPr marL="173038" indent="-173038" eaLnBrk="1" hangingPunct="1">
              <a:lnSpc>
                <a:spcPct val="85000"/>
              </a:lnSpc>
              <a:spcBef>
                <a:spcPct val="0"/>
              </a:spcBef>
              <a:spcAft>
                <a:spcPts val="900"/>
              </a:spcAft>
            </a:pPr>
            <a:r>
              <a:rPr lang="en-US" altLang="ko-KR" sz="1800" dirty="0" smtClean="0">
                <a:latin typeface="Arial" charset="0"/>
                <a:ea typeface="굴림" charset="-127"/>
                <a:cs typeface="Arial" charset="0"/>
              </a:rPr>
              <a:t>First-principles understanding of how edge T</a:t>
            </a:r>
            <a:r>
              <a:rPr lang="en-US" altLang="ko-KR" sz="1800" baseline="-25000" dirty="0" smtClean="0">
                <a:latin typeface="Arial" charset="0"/>
                <a:ea typeface="굴림" charset="-127"/>
                <a:cs typeface="Arial" charset="0"/>
              </a:rPr>
              <a:t>i</a:t>
            </a:r>
            <a:r>
              <a:rPr lang="en-US" altLang="ko-KR" sz="1800" dirty="0" smtClean="0">
                <a:latin typeface="Arial" charset="0"/>
                <a:ea typeface="굴림" charset="-127"/>
                <a:cs typeface="Arial" charset="0"/>
              </a:rPr>
              <a:t> influences core T</a:t>
            </a:r>
            <a:r>
              <a:rPr lang="en-US" altLang="ko-KR" sz="1800" baseline="-25000" dirty="0" smtClean="0">
                <a:latin typeface="Arial" charset="0"/>
                <a:ea typeface="굴림" charset="-127"/>
                <a:cs typeface="Arial" charset="0"/>
              </a:rPr>
              <a:t>i</a:t>
            </a:r>
            <a:r>
              <a:rPr lang="en-US" altLang="ko-KR" sz="1800" dirty="0" smtClean="0">
                <a:latin typeface="Arial" charset="0"/>
                <a:ea typeface="굴림" charset="-127"/>
                <a:cs typeface="Arial" charset="0"/>
              </a:rPr>
              <a:t> has been obtained.</a:t>
            </a:r>
          </a:p>
          <a:p>
            <a:pPr marL="173038" indent="-173038" eaLnBrk="1" hangingPunct="1">
              <a:lnSpc>
                <a:spcPct val="85000"/>
              </a:lnSpc>
              <a:spcBef>
                <a:spcPct val="0"/>
              </a:spcBef>
              <a:spcAft>
                <a:spcPts val="900"/>
              </a:spcAft>
            </a:pPr>
            <a:r>
              <a:rPr lang="en-US" altLang="ko-KR" sz="1800" dirty="0" smtClean="0">
                <a:latin typeface="Arial" charset="0"/>
                <a:ea typeface="굴림" charset="-127"/>
                <a:cs typeface="Arial" charset="0"/>
              </a:rPr>
              <a:t>Full-f </a:t>
            </a:r>
            <a:r>
              <a:rPr lang="en-US" altLang="ko-KR" sz="1800" dirty="0" err="1" smtClean="0">
                <a:latin typeface="Arial" charset="0"/>
                <a:ea typeface="굴림" charset="-127"/>
                <a:cs typeface="Arial" charset="0"/>
              </a:rPr>
              <a:t>gyrokinetic</a:t>
            </a:r>
            <a:r>
              <a:rPr lang="en-US" altLang="ko-KR" sz="1800" dirty="0" smtClean="0">
                <a:latin typeface="Arial" charset="0"/>
                <a:ea typeface="굴림" charset="-127"/>
                <a:cs typeface="Arial" charset="0"/>
              </a:rPr>
              <a:t> simulation of the whole-volume plasma in realistic DIII-D geometry, including </a:t>
            </a:r>
            <a:r>
              <a:rPr lang="en-US" altLang="ko-KR" sz="1800" dirty="0" err="1" smtClean="0">
                <a:latin typeface="Arial" charset="0"/>
                <a:ea typeface="굴림" charset="-127"/>
                <a:cs typeface="Arial" charset="0"/>
              </a:rPr>
              <a:t>separatrix</a:t>
            </a:r>
            <a:r>
              <a:rPr lang="en-US" altLang="ko-KR" sz="1800" dirty="0" smtClean="0">
                <a:latin typeface="Arial" charset="0"/>
                <a:ea typeface="굴림" charset="-127"/>
                <a:cs typeface="Arial" charset="0"/>
              </a:rPr>
              <a:t>, wall, and neutral particles</a:t>
            </a:r>
          </a:p>
          <a:p>
            <a:pPr marL="173038" indent="-173038" eaLnBrk="1" hangingPunct="1">
              <a:lnSpc>
                <a:spcPct val="85000"/>
              </a:lnSpc>
              <a:spcBef>
                <a:spcPct val="0"/>
              </a:spcBef>
              <a:spcAft>
                <a:spcPts val="900"/>
              </a:spcAft>
            </a:pPr>
            <a:r>
              <a:rPr lang="en-US" altLang="ko-KR" sz="1800" dirty="0" smtClean="0">
                <a:latin typeface="Arial" charset="0"/>
                <a:ea typeface="굴림" charset="-127"/>
                <a:cs typeface="Arial" charset="0"/>
              </a:rPr>
              <a:t>Heat flux from core and edge cooling from neutral CX yields high </a:t>
            </a:r>
            <a:r>
              <a:rPr lang="en-US" altLang="ko-KR" sz="1800" dirty="0" smtClean="0">
                <a:latin typeface="Symbol" pitchFamily="18" charset="2"/>
                <a:ea typeface="굴림" charset="-127"/>
                <a:cs typeface="Arial" charset="0"/>
              </a:rPr>
              <a:t>h</a:t>
            </a:r>
            <a:r>
              <a:rPr lang="en-US" altLang="ko-KR" sz="1800" baseline="-25000" dirty="0" smtClean="0">
                <a:latin typeface="Arial" charset="0"/>
                <a:ea typeface="굴림" charset="-127"/>
                <a:cs typeface="Arial" charset="0"/>
              </a:rPr>
              <a:t>i</a:t>
            </a:r>
            <a:r>
              <a:rPr lang="en-US" altLang="ko-KR" sz="1800" dirty="0" smtClean="0">
                <a:latin typeface="Arial" charset="0"/>
                <a:ea typeface="굴림" charset="-127"/>
                <a:cs typeface="Arial" charset="0"/>
              </a:rPr>
              <a:t> at pedestal top. </a:t>
            </a:r>
          </a:p>
          <a:p>
            <a:pPr marL="173038" indent="-173038" eaLnBrk="1" hangingPunct="1">
              <a:lnSpc>
                <a:spcPct val="85000"/>
              </a:lnSpc>
              <a:spcBef>
                <a:spcPct val="0"/>
              </a:spcBef>
              <a:spcAft>
                <a:spcPts val="900"/>
              </a:spcAft>
            </a:pPr>
            <a:r>
              <a:rPr lang="en-US" altLang="ko-KR" sz="1800" dirty="0" smtClean="0">
                <a:latin typeface="Arial" charset="0"/>
                <a:ea typeface="굴림" charset="-127"/>
                <a:cs typeface="Arial" charset="0"/>
              </a:rPr>
              <a:t>Edge ITG turbulence spreads to core and self-organize with global </a:t>
            </a:r>
            <a:r>
              <a:rPr lang="en-US" altLang="ko-KR" sz="1800" dirty="0" smtClean="0">
                <a:latin typeface="Arial" charset="0"/>
                <a:ea typeface="굴림" charset="-127"/>
                <a:cs typeface="Arial" charset="0"/>
                <a:sym typeface="Symbol" pitchFamily="18" charset="2"/>
              </a:rPr>
              <a:t></a:t>
            </a:r>
            <a:r>
              <a:rPr lang="en-US" altLang="ko-KR" sz="1800" dirty="0" smtClean="0">
                <a:latin typeface="Times New Roman" pitchFamily="18" charset="0"/>
                <a:ea typeface="굴림" charset="-127"/>
                <a:cs typeface="Times New Roman" pitchFamily="18" charset="0"/>
              </a:rPr>
              <a:t>T</a:t>
            </a:r>
            <a:r>
              <a:rPr lang="en-US" altLang="ko-KR" sz="1800" baseline="-25000" dirty="0" smtClean="0">
                <a:latin typeface="Times New Roman" pitchFamily="18" charset="0"/>
                <a:ea typeface="굴림" charset="-127"/>
                <a:cs typeface="Times New Roman" pitchFamily="18" charset="0"/>
              </a:rPr>
              <a:t>i </a:t>
            </a:r>
            <a:r>
              <a:rPr lang="en-US" altLang="ko-KR" sz="1800" dirty="0" smtClean="0">
                <a:latin typeface="Times New Roman" pitchFamily="18" charset="0"/>
                <a:ea typeface="굴림" charset="-127"/>
                <a:cs typeface="Times New Roman" pitchFamily="18" charset="0"/>
              </a:rPr>
              <a:t>(</a:t>
            </a:r>
            <a:r>
              <a:rPr lang="en-US" altLang="ko-KR" sz="1800" dirty="0" smtClean="0">
                <a:latin typeface="Arial" charset="0"/>
                <a:ea typeface="굴림" charset="-127"/>
                <a:cs typeface="Arial" charset="0"/>
              </a:rPr>
              <a:t>and</a:t>
            </a:r>
            <a:r>
              <a:rPr lang="en-US" altLang="ko-KR" sz="1800" dirty="0" smtClean="0">
                <a:latin typeface="Arial" charset="0"/>
                <a:ea typeface="Symbol" pitchFamily="18" charset="2"/>
                <a:cs typeface="Arial" charset="0"/>
              </a:rPr>
              <a:t> </a:t>
            </a:r>
            <a:r>
              <a:rPr lang="en-US" altLang="ko-KR" sz="1800" dirty="0" smtClean="0">
                <a:latin typeface="Arial" charset="0"/>
                <a:ea typeface="굴림" charset="-127"/>
                <a:cs typeface="Arial" charset="0"/>
              </a:rPr>
              <a:t>heat flux) from core to achieve SOC </a:t>
            </a:r>
            <a:r>
              <a:rPr lang="en-US" altLang="ko-KR" sz="1800" dirty="0" smtClean="0">
                <a:latin typeface="Arial" charset="0"/>
                <a:ea typeface="굴림" charset="-127"/>
                <a:cs typeface="Arial" charset="0"/>
                <a:sym typeface="Wingdings" pitchFamily="2" charset="2"/>
              </a:rPr>
              <a:t> profile stiffness</a:t>
            </a:r>
            <a:endParaRPr lang="en-US" altLang="ko-KR" sz="1800" dirty="0" smtClean="0">
              <a:latin typeface="Arial" charset="0"/>
              <a:ea typeface="굴림" charset="-127"/>
              <a:cs typeface="Arial" charset="0"/>
            </a:endParaRPr>
          </a:p>
          <a:p>
            <a:pPr marL="173038" indent="-173038" eaLnBrk="1" hangingPunct="1">
              <a:lnSpc>
                <a:spcPct val="85000"/>
              </a:lnSpc>
              <a:spcBef>
                <a:spcPct val="0"/>
              </a:spcBef>
              <a:spcAft>
                <a:spcPts val="900"/>
              </a:spcAft>
            </a:pPr>
            <a:r>
              <a:rPr lang="en-US" altLang="ko-KR" sz="1800" dirty="0" smtClean="0">
                <a:latin typeface="Arial" charset="0"/>
                <a:ea typeface="굴림" charset="-127"/>
                <a:cs typeface="Arial" charset="0"/>
              </a:rPr>
              <a:t>Core-edge </a:t>
            </a:r>
            <a:r>
              <a:rPr lang="en-US" altLang="ko-KR" sz="1800" dirty="0" smtClean="0">
                <a:latin typeface="Arial" charset="0"/>
                <a:ea typeface="굴림" charset="-127"/>
                <a:cs typeface="Arial" charset="0"/>
                <a:sym typeface="Symbol" pitchFamily="18" charset="2"/>
              </a:rPr>
              <a:t></a:t>
            </a:r>
            <a:r>
              <a:rPr lang="en-US" altLang="ko-KR" sz="1800" dirty="0" smtClean="0">
                <a:latin typeface="Arial" charset="0"/>
                <a:ea typeface="굴림" charset="-127"/>
                <a:cs typeface="Arial" charset="0"/>
              </a:rPr>
              <a:t>T</a:t>
            </a:r>
            <a:r>
              <a:rPr lang="en-US" altLang="ko-KR" sz="1800" baseline="-25000" dirty="0" smtClean="0">
                <a:latin typeface="Arial" charset="0"/>
                <a:ea typeface="굴림" charset="-127"/>
                <a:cs typeface="Arial" charset="0"/>
              </a:rPr>
              <a:t>i</a:t>
            </a:r>
            <a:r>
              <a:rPr lang="en-US" altLang="ko-KR" sz="1800" dirty="0" smtClean="0">
                <a:latin typeface="Arial" charset="0"/>
                <a:ea typeface="굴림" charset="-127"/>
                <a:cs typeface="Arial" charset="0"/>
              </a:rPr>
              <a:t> interaction time is the turbulence spreading time (&lt;10ms)</a:t>
            </a:r>
          </a:p>
          <a:p>
            <a:pPr marL="173038" indent="-173038" eaLnBrk="1" hangingPunct="1">
              <a:lnSpc>
                <a:spcPct val="85000"/>
              </a:lnSpc>
              <a:spcBef>
                <a:spcPct val="0"/>
              </a:spcBef>
              <a:spcAft>
                <a:spcPts val="900"/>
              </a:spcAft>
            </a:pPr>
            <a:r>
              <a:rPr lang="en-US" altLang="ko-KR" sz="1800" dirty="0" smtClean="0">
                <a:latin typeface="Arial" charset="0"/>
                <a:ea typeface="굴림" charset="-127"/>
                <a:cs typeface="Arial" charset="0"/>
              </a:rPr>
              <a:t>Heat transport and turbulence spreading is self-controlled by zonal flow staircase interaction.</a:t>
            </a:r>
          </a:p>
          <a:p>
            <a:pPr marL="173038" indent="-173038" eaLnBrk="1" hangingPunct="1">
              <a:lnSpc>
                <a:spcPct val="85000"/>
              </a:lnSpc>
              <a:spcBef>
                <a:spcPct val="0"/>
              </a:spcBef>
              <a:spcAft>
                <a:spcPts val="900"/>
              </a:spcAft>
            </a:pPr>
            <a:r>
              <a:rPr lang="en-US" altLang="ko-KR" sz="1800" dirty="0" smtClean="0">
                <a:latin typeface="Arial" charset="0"/>
                <a:ea typeface="굴림" charset="-127"/>
                <a:cs typeface="Arial" charset="0"/>
              </a:rPr>
              <a:t>Numerical cold pulse experiments confirms ballistic inward propagation of ITG turbulence and of the associated </a:t>
            </a:r>
            <a:r>
              <a:rPr lang="en-US" altLang="ko-KR" sz="1800" dirty="0" smtClean="0">
                <a:latin typeface="Arial" charset="0"/>
                <a:ea typeface="굴림" charset="-127"/>
                <a:cs typeface="Arial" charset="0"/>
                <a:sym typeface="Symbol" pitchFamily="18" charset="2"/>
              </a:rPr>
              <a:t>T fronts.</a:t>
            </a:r>
          </a:p>
          <a:p>
            <a:pPr marL="173038" indent="-173038" eaLnBrk="1" hangingPunct="1">
              <a:lnSpc>
                <a:spcPct val="85000"/>
              </a:lnSpc>
              <a:spcBef>
                <a:spcPct val="0"/>
              </a:spcBef>
              <a:spcAft>
                <a:spcPts val="900"/>
              </a:spcAft>
            </a:pPr>
            <a:r>
              <a:rPr lang="en-US" altLang="ko-KR" sz="1800" dirty="0" smtClean="0">
                <a:solidFill>
                  <a:srgbClr val="000099"/>
                </a:solidFill>
                <a:latin typeface="Arial" charset="0"/>
                <a:ea typeface="굴림" charset="-127"/>
                <a:cs typeface="Arial" charset="0"/>
                <a:sym typeface="Symbol" pitchFamily="18" charset="2"/>
              </a:rPr>
              <a:t>Also;</a:t>
            </a:r>
            <a:r>
              <a:rPr lang="en-US" altLang="ko-KR" sz="1800" dirty="0" smtClean="0">
                <a:latin typeface="Arial" charset="0"/>
                <a:ea typeface="굴림" charset="-127"/>
                <a:cs typeface="Arial" charset="0"/>
                <a:sym typeface="Symbol" pitchFamily="18" charset="2"/>
              </a:rPr>
              <a:t> K. Ida [OV/3-4] and Ö.D. </a:t>
            </a:r>
            <a:r>
              <a:rPr lang="en-US" altLang="ko-KR" sz="1800" dirty="0" err="1" smtClean="0">
                <a:latin typeface="Arial" charset="0"/>
                <a:ea typeface="굴림" charset="-127"/>
                <a:cs typeface="Arial" charset="0"/>
                <a:sym typeface="Symbol" pitchFamily="18" charset="2"/>
              </a:rPr>
              <a:t>Gürcan</a:t>
            </a:r>
            <a:r>
              <a:rPr lang="en-US" altLang="ko-KR" sz="1800" dirty="0" smtClean="0">
                <a:latin typeface="Arial" charset="0"/>
                <a:ea typeface="굴림" charset="-127"/>
                <a:cs typeface="Arial" charset="0"/>
                <a:sym typeface="Symbol" pitchFamily="18" charset="2"/>
              </a:rPr>
              <a:t> et al. [TH/P2-12] on Nonlocal Transport</a:t>
            </a:r>
            <a:endParaRPr lang="en-US" altLang="ko-KR" sz="1800" dirty="0" smtClean="0">
              <a:latin typeface="Arial" charset="0"/>
              <a:ea typeface="굴림" charset="-127"/>
              <a:cs typeface="Arial" charset="0"/>
            </a:endParaRPr>
          </a:p>
        </p:txBody>
      </p:sp>
      <p:pic>
        <p:nvPicPr>
          <p:cNvPr id="205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340768"/>
            <a:ext cx="312420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789040"/>
            <a:ext cx="28638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flipH="1" flipV="1">
            <a:off x="1371600" y="5257800"/>
            <a:ext cx="990600" cy="1066800"/>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a:off x="3200400" y="5257800"/>
            <a:ext cx="60960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84983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7"/>
          <p:cNvSpPr txBox="1">
            <a:spLocks/>
          </p:cNvSpPr>
          <p:nvPr/>
        </p:nvSpPr>
        <p:spPr bwMode="auto">
          <a:xfrm>
            <a:off x="4615993" y="188640"/>
            <a:ext cx="4041775"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None/>
              <a:defRPr sz="1800" b="0">
                <a:solidFill>
                  <a:schemeClr val="tx1"/>
                </a:solidFill>
                <a:latin typeface="+mn-lt"/>
                <a:ea typeface="ＭＳ Ｐゴシック" pitchFamily="-108" charset="-128"/>
                <a:cs typeface="ＭＳ Ｐゴシック" pitchFamily="-108" charset="-128"/>
              </a:defRPr>
            </a:lvl1pPr>
            <a:lvl2pPr marL="457200" indent="0" algn="l" rtl="0" eaLnBrk="0" fontAlgn="base" hangingPunct="0">
              <a:spcBef>
                <a:spcPct val="20000"/>
              </a:spcBef>
              <a:spcAft>
                <a:spcPct val="0"/>
              </a:spcAft>
              <a:buNone/>
              <a:defRPr sz="2000" b="1">
                <a:solidFill>
                  <a:srgbClr val="CC00CC"/>
                </a:solidFill>
                <a:latin typeface="+mn-lt"/>
                <a:ea typeface="ＭＳ Ｐゴシック" pitchFamily="-108" charset="-128"/>
              </a:defRPr>
            </a:lvl2pPr>
            <a:lvl3pPr marL="914400" indent="0" algn="l" rtl="0" eaLnBrk="0" fontAlgn="base" hangingPunct="0">
              <a:spcBef>
                <a:spcPct val="20000"/>
              </a:spcBef>
              <a:spcAft>
                <a:spcPct val="0"/>
              </a:spcAft>
              <a:buNone/>
              <a:defRPr sz="1800" b="1">
                <a:solidFill>
                  <a:srgbClr val="CC00CC"/>
                </a:solidFill>
                <a:latin typeface="+mn-lt"/>
                <a:ea typeface="ＭＳ Ｐゴシック" pitchFamily="-108" charset="-128"/>
              </a:defRPr>
            </a:lvl3pPr>
            <a:lvl4pPr marL="1371600" indent="0" algn="l" rtl="0" eaLnBrk="0" fontAlgn="base" hangingPunct="0">
              <a:spcBef>
                <a:spcPct val="20000"/>
              </a:spcBef>
              <a:spcAft>
                <a:spcPct val="0"/>
              </a:spcAft>
              <a:buNone/>
              <a:defRPr sz="1600" b="1">
                <a:solidFill>
                  <a:srgbClr val="CC00CC"/>
                </a:solidFill>
                <a:latin typeface="+mn-lt"/>
                <a:ea typeface="ＭＳ Ｐゴシック" pitchFamily="-108" charset="-128"/>
              </a:defRPr>
            </a:lvl4pPr>
            <a:lvl5pPr marL="1828800" indent="0" algn="l" rtl="0" eaLnBrk="0" fontAlgn="base" hangingPunct="0">
              <a:spcBef>
                <a:spcPct val="20000"/>
              </a:spcBef>
              <a:spcAft>
                <a:spcPct val="0"/>
              </a:spcAft>
              <a:buNone/>
              <a:defRPr sz="1600" b="1">
                <a:solidFill>
                  <a:srgbClr val="CC00CC"/>
                </a:solidFill>
                <a:latin typeface="+mn-lt"/>
                <a:ea typeface="ＭＳ Ｐゴシック" pitchFamily="-108" charset="-128"/>
              </a:defRPr>
            </a:lvl5pPr>
            <a:lvl6pPr marL="2286000" indent="0" algn="l" rtl="0" fontAlgn="base">
              <a:spcBef>
                <a:spcPct val="20000"/>
              </a:spcBef>
              <a:spcAft>
                <a:spcPct val="0"/>
              </a:spcAft>
              <a:buNone/>
              <a:defRPr sz="1600" b="1">
                <a:solidFill>
                  <a:srgbClr val="CC00CC"/>
                </a:solidFill>
                <a:latin typeface="+mn-lt"/>
                <a:ea typeface="ＭＳ Ｐゴシック" pitchFamily="-108" charset="-128"/>
              </a:defRPr>
            </a:lvl6pPr>
            <a:lvl7pPr marL="2743200" indent="0" algn="l" rtl="0" fontAlgn="base">
              <a:spcBef>
                <a:spcPct val="20000"/>
              </a:spcBef>
              <a:spcAft>
                <a:spcPct val="0"/>
              </a:spcAft>
              <a:buNone/>
              <a:defRPr sz="1600" b="1">
                <a:solidFill>
                  <a:srgbClr val="CC00CC"/>
                </a:solidFill>
                <a:latin typeface="+mn-lt"/>
                <a:ea typeface="ＭＳ Ｐゴシック" pitchFamily="-108" charset="-128"/>
              </a:defRPr>
            </a:lvl7pPr>
            <a:lvl8pPr marL="3200400" indent="0" algn="l" rtl="0" fontAlgn="base">
              <a:spcBef>
                <a:spcPct val="20000"/>
              </a:spcBef>
              <a:spcAft>
                <a:spcPct val="0"/>
              </a:spcAft>
              <a:buNone/>
              <a:defRPr sz="1600" b="1">
                <a:solidFill>
                  <a:srgbClr val="CC00CC"/>
                </a:solidFill>
                <a:latin typeface="+mn-lt"/>
                <a:ea typeface="ＭＳ Ｐゴシック" pitchFamily="-108" charset="-128"/>
              </a:defRPr>
            </a:lvl8pPr>
            <a:lvl9pPr marL="3657600" indent="0" algn="l" rtl="0" fontAlgn="base">
              <a:spcBef>
                <a:spcPct val="20000"/>
              </a:spcBef>
              <a:spcAft>
                <a:spcPct val="0"/>
              </a:spcAft>
              <a:buNone/>
              <a:defRPr sz="1600" b="1">
                <a:solidFill>
                  <a:srgbClr val="CC00CC"/>
                </a:solidFill>
                <a:latin typeface="+mn-lt"/>
                <a:ea typeface="ＭＳ Ｐゴシック" pitchFamily="-108"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ko-KR" sz="1800" b="0" i="0" u="none" strike="noStrike" kern="0" cap="none" spc="0" normalizeH="0" baseline="0" noProof="0" dirty="0" err="1" smtClean="0">
                <a:ln>
                  <a:noFill/>
                </a:ln>
                <a:solidFill>
                  <a:srgbClr val="000000"/>
                </a:solidFill>
                <a:effectLst/>
                <a:uLnTx/>
                <a:uFillTx/>
                <a:latin typeface="Arial"/>
                <a:ea typeface="ＭＳ Ｐゴシック" pitchFamily="-108" charset="-128"/>
              </a:rPr>
              <a:t>Bohm</a:t>
            </a:r>
            <a:r>
              <a:rPr kumimoji="0" lang="en-US" altLang="ko-KR" sz="1800" b="0" i="0" u="none" strike="noStrike" kern="0" cap="none" spc="0" normalizeH="0" baseline="0" noProof="0" dirty="0" smtClean="0">
                <a:ln>
                  <a:noFill/>
                </a:ln>
                <a:solidFill>
                  <a:srgbClr val="000000"/>
                </a:solidFill>
                <a:effectLst/>
                <a:uLnTx/>
                <a:uFillTx/>
                <a:latin typeface="Arial"/>
                <a:ea typeface="ＭＳ Ｐゴシック" pitchFamily="-108" charset="-128"/>
              </a:rPr>
              <a:t>-like </a:t>
            </a:r>
            <a:r>
              <a:rPr kumimoji="0" lang="en-US" altLang="ko-KR" sz="1800" b="0" i="0" u="none" strike="noStrike" kern="0" cap="none" spc="0" normalizeH="0" baseline="0" noProof="0" dirty="0" err="1" smtClean="0">
                <a:ln>
                  <a:noFill/>
                </a:ln>
                <a:solidFill>
                  <a:srgbClr val="000000"/>
                </a:solidFill>
                <a:effectLst/>
                <a:uLnTx/>
                <a:uFillTx/>
                <a:latin typeface="Arial"/>
                <a:ea typeface="ＭＳ Ｐゴシック" pitchFamily="-108" charset="-128"/>
              </a:rPr>
              <a:t>bursty</a:t>
            </a:r>
            <a:r>
              <a:rPr kumimoji="0" lang="en-US" altLang="ko-KR" sz="1800" b="0" i="0" u="none" strike="noStrike" kern="0" cap="none" spc="0" normalizeH="0" baseline="0" noProof="0" dirty="0" smtClean="0">
                <a:ln>
                  <a:noFill/>
                </a:ln>
                <a:solidFill>
                  <a:srgbClr val="000000"/>
                </a:solidFill>
                <a:effectLst/>
                <a:uLnTx/>
                <a:uFillTx/>
                <a:latin typeface="Arial"/>
                <a:ea typeface="ＭＳ Ｐゴシック" pitchFamily="-108" charset="-128"/>
              </a:rPr>
              <a:t> transport from Fixed-flux </a:t>
            </a:r>
            <a:r>
              <a:rPr kumimoji="0" lang="en-US" altLang="ko-KR" sz="1800" b="0" i="0" u="none" strike="noStrike" kern="0" cap="none" spc="0" normalizeH="0" baseline="0" noProof="0" dirty="0" err="1" smtClean="0">
                <a:ln>
                  <a:noFill/>
                </a:ln>
                <a:solidFill>
                  <a:srgbClr val="000000"/>
                </a:solidFill>
                <a:effectLst/>
                <a:uLnTx/>
                <a:uFillTx/>
                <a:latin typeface="Arial"/>
                <a:ea typeface="ＭＳ Ｐゴシック" pitchFamily="-108" charset="-128"/>
              </a:rPr>
              <a:t>Gyrokinetic</a:t>
            </a:r>
            <a:r>
              <a:rPr kumimoji="0" lang="en-US" altLang="ko-KR" sz="1800" b="0" i="0" u="none" strike="noStrike" kern="0" cap="none" spc="0" normalizeH="0" baseline="0" noProof="0" dirty="0" smtClean="0">
                <a:ln>
                  <a:noFill/>
                </a:ln>
                <a:solidFill>
                  <a:srgbClr val="000000"/>
                </a:solidFill>
                <a:effectLst/>
                <a:uLnTx/>
                <a:uFillTx/>
                <a:latin typeface="Arial"/>
                <a:ea typeface="ＭＳ Ｐゴシック" pitchFamily="-108" charset="-128"/>
              </a:rPr>
              <a:t> simulations using GT5D</a:t>
            </a:r>
            <a:endParaRPr kumimoji="0" lang="ko-KR" altLang="en-US" sz="1800" b="0" i="0" u="none" strike="noStrike" kern="0" cap="none" spc="0" normalizeH="0" baseline="0" noProof="0" dirty="0">
              <a:ln>
                <a:noFill/>
              </a:ln>
              <a:solidFill>
                <a:srgbClr val="000000"/>
              </a:solidFill>
              <a:effectLst/>
              <a:uLnTx/>
              <a:uFillTx/>
              <a:latin typeface="Arial"/>
            </a:endParaRPr>
          </a:p>
        </p:txBody>
      </p:sp>
      <mc:AlternateContent xmlns:mc="http://schemas.openxmlformats.org/markup-compatibility/2006" xmlns:a14="http://schemas.microsoft.com/office/drawing/2010/main">
        <mc:Choice Requires="a14">
          <p:sp>
            <p:nvSpPr>
              <p:cNvPr id="21" name="Content Placeholder 8"/>
              <p:cNvSpPr>
                <a:spLocks noGrp="1"/>
              </p:cNvSpPr>
              <p:nvPr>
                <p:ph sz="quarter" idx="4294967295"/>
              </p:nvPr>
            </p:nvSpPr>
            <p:spPr>
              <a:xfrm>
                <a:off x="4615993" y="1196751"/>
                <a:ext cx="4256302" cy="5088085"/>
              </a:xfrm>
              <a:prstGeom prst="rect">
                <a:avLst/>
              </a:prstGeom>
            </p:spPr>
            <p:txBody>
              <a:bodyPr>
                <a:noAutofit/>
              </a:bodyPr>
              <a:lstStyle/>
              <a:p>
                <a:pPr marR="0" lvl="0" defTabSz="914400" eaLnBrk="1" fontAlgn="auto" latinLnBrk="0" hangingPunct="1">
                  <a:lnSpc>
                    <a:spcPct val="100000"/>
                  </a:lnSpc>
                  <a:spcBef>
                    <a:spcPts val="0"/>
                  </a:spcBef>
                  <a:spcAft>
                    <a:spcPts val="0"/>
                  </a:spcAft>
                  <a:buClrTx/>
                  <a:buSzTx/>
                  <a:tabLst/>
                  <a:defRPr/>
                </a:pPr>
                <a:r>
                  <a:rPr kumimoji="0" lang="en-US" altLang="ko-KR" sz="1400" b="0" i="0" u="none" strike="noStrike" kern="0" cap="none" spc="0" normalizeH="0" baseline="0" noProof="0" dirty="0" smtClean="0">
                    <a:ln>
                      <a:noFill/>
                    </a:ln>
                    <a:solidFill>
                      <a:sysClr val="windowText" lastClr="000000"/>
                    </a:solidFill>
                    <a:effectLst/>
                    <a:uLnTx/>
                    <a:uFillTx/>
                  </a:rPr>
                  <a:t>Plasma size scan with scaled heating power towards a local limit regime (</a:t>
                </a:r>
                <a14:m>
                  <m:oMath xmlns:m="http://schemas.openxmlformats.org/officeDocument/2006/math">
                    <m:sSup>
                      <m:sSupPr>
                        <m:ctrlPr>
                          <a:rPr kumimoji="0" lang="en-US" altLang="ko-KR" sz="1400" b="0" i="1" u="none" strike="noStrike" kern="0" cap="none" spc="0" normalizeH="0" baseline="0" noProof="0" smtClean="0">
                            <a:ln>
                              <a:noFill/>
                            </a:ln>
                            <a:solidFill>
                              <a:sysClr val="windowText" lastClr="000000"/>
                            </a:solidFill>
                            <a:effectLst/>
                            <a:uLnTx/>
                            <a:uFillTx/>
                            <a:latin typeface="Cambria Math"/>
                          </a:rPr>
                        </m:ctrlPr>
                      </m:sSupPr>
                      <m:e>
                        <m:r>
                          <m:rPr>
                            <m:sty m:val="p"/>
                          </m:rPr>
                          <a:rPr kumimoji="0" lang="el-GR" altLang="ko-KR" sz="1400" b="0" i="1" u="none" strike="noStrike" kern="0" cap="none" spc="0" normalizeH="0" baseline="0" noProof="0" smtClean="0">
                            <a:ln>
                              <a:noFill/>
                            </a:ln>
                            <a:solidFill>
                              <a:sysClr val="windowText" lastClr="000000"/>
                            </a:solidFill>
                            <a:effectLst/>
                            <a:uLnTx/>
                            <a:uFillTx/>
                            <a:latin typeface="Cambria Math"/>
                          </a:rPr>
                          <m:t>ρ</m:t>
                        </m:r>
                      </m:e>
                      <m:sup>
                        <m:r>
                          <a:rPr kumimoji="0" lang="en-US" altLang="ko-KR" sz="1400" b="0" i="1" u="none" strike="noStrike" kern="0" cap="none" spc="0" normalizeH="0" baseline="0" noProof="0" smtClean="0">
                            <a:ln>
                              <a:noFill/>
                            </a:ln>
                            <a:solidFill>
                              <a:sysClr val="windowText" lastClr="000000"/>
                            </a:solidFill>
                            <a:effectLst/>
                            <a:uLnTx/>
                            <a:uFillTx/>
                            <a:latin typeface="Cambria Math"/>
                          </a:rPr>
                          <m:t>∗−1</m:t>
                        </m:r>
                      </m:sup>
                    </m:sSup>
                    <m:r>
                      <a:rPr kumimoji="0" lang="en-US" altLang="ko-KR" sz="1400" b="0" i="1" u="none" strike="noStrike" kern="0" cap="none" spc="0" normalizeH="0" baseline="0" noProof="0" smtClean="0">
                        <a:ln>
                          <a:noFill/>
                        </a:ln>
                        <a:solidFill>
                          <a:sysClr val="windowText" lastClr="000000"/>
                        </a:solidFill>
                        <a:effectLst/>
                        <a:uLnTx/>
                        <a:uFillTx/>
                        <a:latin typeface="Cambria Math"/>
                      </a:rPr>
                      <m:t>≥</m:t>
                    </m:r>
                  </m:oMath>
                </a14:m>
                <a:r>
                  <a:rPr kumimoji="0" lang="en-US" altLang="ko-KR" sz="1400" b="0" i="0" u="none" strike="noStrike" kern="0" cap="none" spc="0" normalizeH="0" baseline="0" noProof="0" dirty="0" smtClean="0">
                    <a:ln>
                      <a:noFill/>
                    </a:ln>
                    <a:solidFill>
                      <a:sysClr val="windowText" lastClr="000000"/>
                    </a:solidFill>
                    <a:effectLst/>
                    <a:uLnTx/>
                    <a:uFillTx/>
                  </a:rPr>
                  <a:t> 300) </a:t>
                </a:r>
                <a:r>
                  <a:rPr kumimoji="0" lang="en-US" altLang="ko-KR" sz="1400" b="0" i="0" u="none" strike="noStrike" kern="0" cap="none" spc="0" normalizeH="0" baseline="0" noProof="0" dirty="0">
                    <a:ln>
                      <a:noFill/>
                    </a:ln>
                    <a:solidFill>
                      <a:sysClr val="windowText" lastClr="000000"/>
                    </a:solidFill>
                    <a:effectLst/>
                    <a:uLnTx/>
                    <a:uFillTx/>
                  </a:rPr>
                  <a:t>has </a:t>
                </a:r>
                <a:r>
                  <a:rPr kumimoji="0" lang="en-US" altLang="ko-KR" sz="1400" b="0" i="0" u="none" strike="noStrike" kern="0" cap="none" spc="0" normalizeH="0" baseline="0" noProof="0" dirty="0" smtClean="0">
                    <a:ln>
                      <a:noFill/>
                    </a:ln>
                    <a:solidFill>
                      <a:sysClr val="windowText" lastClr="000000"/>
                    </a:solidFill>
                    <a:effectLst/>
                    <a:uLnTx/>
                    <a:uFillTx/>
                  </a:rPr>
                  <a:t>been investigated </a:t>
                </a:r>
                <a:r>
                  <a:rPr kumimoji="0" lang="en-US" altLang="ko-KR" sz="1400" b="0" i="0" u="none" strike="noStrike" kern="0" cap="none" spc="0" normalizeH="0" baseline="0" noProof="0" dirty="0">
                    <a:ln>
                      <a:noFill/>
                    </a:ln>
                    <a:solidFill>
                      <a:sysClr val="windowText" lastClr="000000"/>
                    </a:solidFill>
                    <a:effectLst/>
                    <a:uLnTx/>
                    <a:uFillTx/>
                  </a:rPr>
                  <a:t>by using a fixed-flux </a:t>
                </a:r>
                <a:r>
                  <a:rPr kumimoji="0" lang="en-US" altLang="ko-KR" sz="1400" b="0" i="0" u="none" strike="noStrike" kern="0" cap="none" spc="0" normalizeH="0" baseline="0" noProof="0" dirty="0" err="1">
                    <a:ln>
                      <a:noFill/>
                    </a:ln>
                    <a:solidFill>
                      <a:sysClr val="windowText" lastClr="000000"/>
                    </a:solidFill>
                    <a:effectLst/>
                    <a:uLnTx/>
                    <a:uFillTx/>
                  </a:rPr>
                  <a:t>gyrokinetic</a:t>
                </a:r>
                <a:r>
                  <a:rPr kumimoji="0" lang="en-US" altLang="ko-KR" sz="1400" b="0" i="0" u="none" strike="noStrike" kern="0" cap="none" spc="0" normalizeH="0" baseline="0" noProof="0" dirty="0">
                    <a:ln>
                      <a:noFill/>
                    </a:ln>
                    <a:solidFill>
                      <a:sysClr val="windowText" lastClr="000000"/>
                    </a:solidFill>
                    <a:effectLst/>
                    <a:uLnTx/>
                    <a:uFillTx/>
                  </a:rPr>
                  <a:t> </a:t>
                </a:r>
                <a:r>
                  <a:rPr kumimoji="0" lang="en-US" altLang="ko-KR" sz="1400" b="0" i="0" u="none" strike="noStrike" kern="0" cap="none" spc="0" normalizeH="0" baseline="0" noProof="0" dirty="0" err="1">
                    <a:ln>
                      <a:noFill/>
                    </a:ln>
                    <a:solidFill>
                      <a:sysClr val="windowText" lastClr="000000"/>
                    </a:solidFill>
                    <a:effectLst/>
                    <a:uLnTx/>
                    <a:uFillTx/>
                  </a:rPr>
                  <a:t>Eulerian</a:t>
                </a:r>
                <a:r>
                  <a:rPr kumimoji="0" lang="en-US" altLang="ko-KR" sz="1400" b="0" i="0" u="none" strike="noStrike" kern="0" cap="none" spc="0" normalizeH="0" baseline="0" noProof="0" dirty="0">
                    <a:ln>
                      <a:noFill/>
                    </a:ln>
                    <a:solidFill>
                      <a:sysClr val="windowText" lastClr="000000"/>
                    </a:solidFill>
                    <a:effectLst/>
                    <a:uLnTx/>
                    <a:uFillTx/>
                  </a:rPr>
                  <a:t> code GT5D</a:t>
                </a:r>
                <a:r>
                  <a:rPr kumimoji="0" lang="en-US" altLang="ko-KR" sz="1400" b="0" i="0" u="none" strike="noStrike" kern="0" cap="none" spc="0" normalizeH="0" baseline="0" noProof="0" dirty="0" smtClean="0">
                    <a:ln>
                      <a:noFill/>
                    </a:ln>
                    <a:solidFill>
                      <a:sysClr val="windowText" lastClr="00000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lang="en-US" altLang="ko-KR" sz="1400" kern="0" dirty="0">
                  <a:solidFill>
                    <a:sysClr val="windowText" lastClr="000000"/>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ko-KR" sz="14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ko-KR" sz="1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ko-KR" sz="14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ko-KR" sz="1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ko-KR" sz="14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ko-KR" sz="1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ko-KR" sz="1400" b="0" i="0" u="none" strike="noStrike" kern="0" cap="none" spc="0" normalizeH="0" baseline="0" noProof="0" dirty="0" smtClean="0">
                  <a:ln>
                    <a:noFill/>
                  </a:ln>
                  <a:solidFill>
                    <a:sysClr val="windowText" lastClr="000000"/>
                  </a:solidFill>
                  <a:effectLst/>
                  <a:uLnTx/>
                  <a:uFillTx/>
                </a:endParaRPr>
              </a:p>
              <a:p>
                <a:pPr marR="0" lvl="0" defTabSz="914400" eaLnBrk="1" fontAlgn="auto" latinLnBrk="0" hangingPunct="1">
                  <a:lnSpc>
                    <a:spcPct val="100000"/>
                  </a:lnSpc>
                  <a:spcBef>
                    <a:spcPts val="0"/>
                  </a:spcBef>
                  <a:spcAft>
                    <a:spcPts val="0"/>
                  </a:spcAft>
                  <a:buClrTx/>
                  <a:buSzTx/>
                  <a:tabLst/>
                  <a:defRPr/>
                </a:pPr>
                <a:endParaRPr kumimoji="0" lang="en-US" altLang="ko-KR" sz="1400" b="0" i="0" u="none" strike="noStrike" kern="0" cap="none" spc="0" normalizeH="0" baseline="0" noProof="0" dirty="0" smtClean="0">
                  <a:ln>
                    <a:noFill/>
                  </a:ln>
                  <a:solidFill>
                    <a:sysClr val="windowText" lastClr="000000"/>
                  </a:solidFill>
                  <a:effectLst/>
                  <a:uLnTx/>
                  <a:uFillTx/>
                </a:endParaRPr>
              </a:p>
              <a:p>
                <a:pPr marR="0" lvl="0" defTabSz="914400" eaLnBrk="1" fontAlgn="auto" latinLnBrk="0" hangingPunct="1">
                  <a:lnSpc>
                    <a:spcPct val="100000"/>
                  </a:lnSpc>
                  <a:spcBef>
                    <a:spcPts val="0"/>
                  </a:spcBef>
                  <a:spcAft>
                    <a:spcPts val="0"/>
                  </a:spcAft>
                  <a:buClrTx/>
                  <a:buSzTx/>
                  <a:tabLst/>
                  <a:defRPr/>
                </a:pPr>
                <a:endParaRPr lang="en-US" altLang="ko-KR" sz="1400" kern="0" dirty="0">
                  <a:solidFill>
                    <a:sysClr val="windowText" lastClr="000000"/>
                  </a:solidFill>
                </a:endParaRPr>
              </a:p>
              <a:p>
                <a:pPr marR="0" lvl="0" defTabSz="914400" eaLnBrk="1" fontAlgn="auto" latinLnBrk="0" hangingPunct="1">
                  <a:lnSpc>
                    <a:spcPct val="100000"/>
                  </a:lnSpc>
                  <a:spcBef>
                    <a:spcPts val="0"/>
                  </a:spcBef>
                  <a:spcAft>
                    <a:spcPts val="0"/>
                  </a:spcAft>
                  <a:buClrTx/>
                  <a:buSzTx/>
                  <a:tabLst/>
                  <a:defRPr/>
                </a:pPr>
                <a:endParaRPr kumimoji="0" lang="en-US" altLang="ko-KR" sz="1400" b="0" i="0" u="none" strike="noStrike" kern="0" cap="none" spc="0" normalizeH="0" baseline="0" noProof="0" dirty="0" smtClean="0">
                  <a:ln>
                    <a:noFill/>
                  </a:ln>
                  <a:solidFill>
                    <a:sysClr val="windowText" lastClr="000000"/>
                  </a:solidFill>
                  <a:effectLst/>
                  <a:uLnTx/>
                  <a:uFillTx/>
                </a:endParaRPr>
              </a:p>
              <a:p>
                <a:pPr marR="0" lvl="0" defTabSz="914400" eaLnBrk="1" fontAlgn="auto" latinLnBrk="0" hangingPunct="1">
                  <a:lnSpc>
                    <a:spcPct val="100000"/>
                  </a:lnSpc>
                  <a:spcBef>
                    <a:spcPts val="0"/>
                  </a:spcBef>
                  <a:spcAft>
                    <a:spcPts val="0"/>
                  </a:spcAft>
                  <a:buClrTx/>
                  <a:buSzTx/>
                  <a:tabLst/>
                  <a:defRPr/>
                </a:pPr>
                <a:endParaRPr kumimoji="0" lang="en-US" altLang="ko-KR" sz="1400" b="0" i="0" u="none" strike="noStrike" kern="0" cap="none" spc="0" normalizeH="0" baseline="0" noProof="0" dirty="0" smtClean="0">
                  <a:ln>
                    <a:noFill/>
                  </a:ln>
                  <a:solidFill>
                    <a:sysClr val="windowText" lastClr="000000"/>
                  </a:solidFill>
                  <a:effectLst/>
                  <a:uLnTx/>
                  <a:uFillTx/>
                </a:endParaRPr>
              </a:p>
              <a:p>
                <a:pPr marR="0" lvl="0" defTabSz="914400" eaLnBrk="1" fontAlgn="auto" latinLnBrk="0" hangingPunct="1">
                  <a:lnSpc>
                    <a:spcPct val="100000"/>
                  </a:lnSpc>
                  <a:spcBef>
                    <a:spcPts val="0"/>
                  </a:spcBef>
                  <a:spcAft>
                    <a:spcPts val="0"/>
                  </a:spcAft>
                  <a:buClrTx/>
                  <a:buSzTx/>
                  <a:tabLst/>
                  <a:defRPr/>
                </a:pPr>
                <a:r>
                  <a:rPr kumimoji="0" lang="en-US" altLang="ko-KR" sz="1400" b="0" i="0" u="none" strike="noStrike" kern="0" cap="none" spc="0" normalizeH="0" baseline="0" noProof="0" dirty="0" smtClean="0">
                    <a:ln>
                      <a:noFill/>
                    </a:ln>
                    <a:solidFill>
                      <a:sysClr val="windowText" lastClr="000000"/>
                    </a:solidFill>
                    <a:effectLst/>
                    <a:uLnTx/>
                    <a:uFillTx/>
                  </a:rPr>
                  <a:t>Stiff </a:t>
                </a:r>
                <a14:m>
                  <m:oMath xmlns:m="http://schemas.openxmlformats.org/officeDocument/2006/math">
                    <m:sSub>
                      <m:sSubPr>
                        <m:ctrlPr>
                          <a:rPr kumimoji="0" lang="en-US" altLang="ko-KR" sz="1400" b="0" i="1" u="none" strike="noStrike" kern="0" cap="none" spc="0" normalizeH="0" baseline="0" noProof="0" smtClean="0">
                            <a:ln>
                              <a:noFill/>
                            </a:ln>
                            <a:solidFill>
                              <a:sysClr val="windowText" lastClr="000000"/>
                            </a:solidFill>
                            <a:effectLst/>
                            <a:uLnTx/>
                            <a:uFillTx/>
                            <a:latin typeface="Cambria Math"/>
                          </a:rPr>
                        </m:ctrlPr>
                      </m:sSubPr>
                      <m:e>
                        <m:r>
                          <a:rPr kumimoji="0" lang="en-US" altLang="ko-KR" sz="1400" b="0" i="1" u="none" strike="noStrike" kern="0" cap="none" spc="0" normalizeH="0" baseline="0" noProof="0" smtClean="0">
                            <a:ln>
                              <a:noFill/>
                            </a:ln>
                            <a:solidFill>
                              <a:sysClr val="windowText" lastClr="000000"/>
                            </a:solidFill>
                            <a:effectLst/>
                            <a:uLnTx/>
                            <a:uFillTx/>
                            <a:latin typeface="Cambria Math"/>
                          </a:rPr>
                          <m:t>𝑇</m:t>
                        </m:r>
                      </m:e>
                      <m:sub>
                        <m:r>
                          <a:rPr kumimoji="0" lang="en-US" altLang="ko-KR" sz="1400" b="0" i="1" u="none" strike="noStrike" kern="0" cap="none" spc="0" normalizeH="0" baseline="0" noProof="0" smtClean="0">
                            <a:ln>
                              <a:noFill/>
                            </a:ln>
                            <a:solidFill>
                              <a:sysClr val="windowText" lastClr="000000"/>
                            </a:solidFill>
                            <a:effectLst/>
                            <a:uLnTx/>
                            <a:uFillTx/>
                            <a:latin typeface="Cambria Math"/>
                          </a:rPr>
                          <m:t>𝑖</m:t>
                        </m:r>
                      </m:sub>
                    </m:sSub>
                  </m:oMath>
                </a14:m>
                <a:r>
                  <a:rPr kumimoji="0" lang="en-US" altLang="ko-KR" sz="1400" b="0" i="0" u="none" strike="noStrike" kern="0" cap="none" spc="0" normalizeH="0" baseline="0" noProof="0" dirty="0" smtClean="0">
                    <a:ln>
                      <a:noFill/>
                    </a:ln>
                    <a:solidFill>
                      <a:sysClr val="windowText" lastClr="000000"/>
                    </a:solidFill>
                    <a:effectLst/>
                    <a:uLnTx/>
                    <a:uFillTx/>
                  </a:rPr>
                  <a:t>-profiles show the similar mean </a:t>
                </a:r>
                <a14:m>
                  <m:oMath xmlns:m="http://schemas.openxmlformats.org/officeDocument/2006/math">
                    <m:sSub>
                      <m:sSubPr>
                        <m:ctrlPr>
                          <a:rPr kumimoji="0" lang="en-US" altLang="ko-KR" sz="1400" b="0" i="1" u="none" strike="noStrike" kern="0" cap="none" spc="0" normalizeH="0" baseline="0" noProof="0" smtClean="0">
                            <a:ln>
                              <a:noFill/>
                            </a:ln>
                            <a:solidFill>
                              <a:sysClr val="windowText" lastClr="000000"/>
                            </a:solidFill>
                            <a:effectLst/>
                            <a:uLnTx/>
                            <a:uFillTx/>
                            <a:latin typeface="Cambria Math"/>
                          </a:rPr>
                        </m:ctrlPr>
                      </m:sSubPr>
                      <m:e>
                        <m:r>
                          <m:rPr>
                            <m:sty m:val="p"/>
                          </m:rPr>
                          <a:rPr kumimoji="0" lang="en-US" altLang="ko-KR" sz="1400" b="0" i="0" u="none" strike="noStrike" kern="0" cap="none" spc="0" normalizeH="0" baseline="0" noProof="0" smtClean="0">
                            <a:ln>
                              <a:noFill/>
                            </a:ln>
                            <a:solidFill>
                              <a:sysClr val="windowText" lastClr="000000"/>
                            </a:solidFill>
                            <a:effectLst/>
                            <a:uLnTx/>
                            <a:uFillTx/>
                            <a:latin typeface="Cambria Math"/>
                          </a:rPr>
                          <m:t>R</m:t>
                        </m:r>
                      </m:e>
                      <m:sub>
                        <m:r>
                          <a:rPr kumimoji="0" lang="en-US" altLang="ko-KR" sz="1400" b="0" i="0" u="none" strike="noStrike" kern="0" cap="none" spc="0" normalizeH="0" baseline="0" noProof="0" smtClean="0">
                            <a:ln>
                              <a:noFill/>
                            </a:ln>
                            <a:solidFill>
                              <a:sysClr val="windowText" lastClr="000000"/>
                            </a:solidFill>
                            <a:effectLst/>
                            <a:uLnTx/>
                            <a:uFillTx/>
                            <a:latin typeface="Cambria Math"/>
                          </a:rPr>
                          <m:t>0</m:t>
                        </m:r>
                      </m:sub>
                    </m:sSub>
                    <m:r>
                      <a:rPr kumimoji="0" lang="en-US" altLang="ko-KR" sz="1400" b="0" i="0" u="none" strike="noStrike" kern="0" cap="none" spc="0" normalizeH="0" baseline="0" noProof="0" smtClean="0">
                        <a:ln>
                          <a:noFill/>
                        </a:ln>
                        <a:solidFill>
                          <a:sysClr val="windowText" lastClr="000000"/>
                        </a:solidFill>
                        <a:effectLst/>
                        <a:uLnTx/>
                        <a:uFillTx/>
                        <a:latin typeface="Cambria Math"/>
                      </a:rPr>
                      <m:t>/</m:t>
                    </m:r>
                    <m:sSub>
                      <m:sSubPr>
                        <m:ctrlPr>
                          <a:rPr kumimoji="0" lang="en-US" altLang="ko-KR" sz="1400" b="0" i="1" u="none" strike="noStrike" kern="0" cap="none" spc="0" normalizeH="0" baseline="0" noProof="0" smtClean="0">
                            <a:ln>
                              <a:noFill/>
                            </a:ln>
                            <a:solidFill>
                              <a:sysClr val="windowText" lastClr="000000"/>
                            </a:solidFill>
                            <a:effectLst/>
                            <a:uLnTx/>
                            <a:uFillTx/>
                            <a:latin typeface="Cambria Math"/>
                          </a:rPr>
                        </m:ctrlPr>
                      </m:sSubPr>
                      <m:e>
                        <m:r>
                          <m:rPr>
                            <m:sty m:val="p"/>
                          </m:rPr>
                          <a:rPr kumimoji="0" lang="en-US" altLang="ko-KR" sz="1400" b="0" i="0" u="none" strike="noStrike" kern="0" cap="none" spc="0" normalizeH="0" baseline="0" noProof="0" smtClean="0">
                            <a:ln>
                              <a:noFill/>
                            </a:ln>
                            <a:solidFill>
                              <a:sysClr val="windowText" lastClr="000000"/>
                            </a:solidFill>
                            <a:effectLst/>
                            <a:uLnTx/>
                            <a:uFillTx/>
                            <a:latin typeface="Cambria Math"/>
                          </a:rPr>
                          <m:t>L</m:t>
                        </m:r>
                      </m:e>
                      <m:sub>
                        <m:r>
                          <m:rPr>
                            <m:sty m:val="p"/>
                          </m:rPr>
                          <a:rPr kumimoji="0" lang="en-US" altLang="ko-KR" sz="1400" b="0" i="0" u="none" strike="noStrike" kern="0" cap="none" spc="0" normalizeH="0" baseline="0" noProof="0" smtClean="0">
                            <a:ln>
                              <a:noFill/>
                            </a:ln>
                            <a:solidFill>
                              <a:sysClr val="windowText" lastClr="000000"/>
                            </a:solidFill>
                            <a:effectLst/>
                            <a:uLnTx/>
                            <a:uFillTx/>
                            <a:latin typeface="Cambria Math"/>
                          </a:rPr>
                          <m:t>Ti</m:t>
                        </m:r>
                      </m:sub>
                    </m:sSub>
                  </m:oMath>
                </a14:m>
                <a:r>
                  <a:rPr kumimoji="0" lang="ko-KR" altLang="en-US" sz="1400" b="0" i="0" u="none" strike="noStrike" kern="0" cap="none" spc="0" normalizeH="0" baseline="0" noProof="0" dirty="0" smtClean="0">
                    <a:ln>
                      <a:noFill/>
                    </a:ln>
                    <a:solidFill>
                      <a:sysClr val="windowText" lastClr="000000"/>
                    </a:solidFill>
                    <a:effectLst/>
                    <a:uLnTx/>
                    <a:uFillTx/>
                  </a:rPr>
                  <a:t> </a:t>
                </a:r>
                <a:r>
                  <a:rPr kumimoji="0" lang="en-US" altLang="ko-KR" sz="1400" b="0" i="0" u="none" strike="noStrike" kern="0" cap="none" spc="0" normalizeH="0" baseline="0" noProof="0" dirty="0" smtClean="0">
                    <a:ln>
                      <a:noFill/>
                    </a:ln>
                    <a:solidFill>
                      <a:sysClr val="windowText" lastClr="000000"/>
                    </a:solidFill>
                    <a:effectLst/>
                    <a:uLnTx/>
                    <a:uFillTx/>
                  </a:rPr>
                  <a:t>(flux-tube results give ~7% difference in </a:t>
                </a:r>
                <a14:m>
                  <m:oMath xmlns:m="http://schemas.openxmlformats.org/officeDocument/2006/math">
                    <m:sSub>
                      <m:sSubPr>
                        <m:ctrlPr>
                          <a:rPr kumimoji="0" lang="en-US" altLang="ko-KR" sz="1400" b="0" i="1" u="none" strike="noStrike" kern="0" cap="none" spc="0" normalizeH="0" baseline="0" noProof="0" smtClean="0">
                            <a:ln>
                              <a:noFill/>
                            </a:ln>
                            <a:solidFill>
                              <a:sysClr val="windowText" lastClr="000000"/>
                            </a:solidFill>
                            <a:effectLst/>
                            <a:uLnTx/>
                            <a:uFillTx/>
                            <a:latin typeface="Cambria Math"/>
                          </a:rPr>
                        </m:ctrlPr>
                      </m:sSubPr>
                      <m:e>
                        <m:r>
                          <m:rPr>
                            <m:sty m:val="p"/>
                          </m:rPr>
                          <a:rPr kumimoji="0" lang="ko-KR" altLang="en-US" sz="1400" b="0" i="0" u="none" strike="noStrike" kern="0" cap="none" spc="0" normalizeH="0" baseline="0" noProof="0" smtClean="0">
                            <a:ln>
                              <a:noFill/>
                            </a:ln>
                            <a:solidFill>
                              <a:sysClr val="windowText" lastClr="000000"/>
                            </a:solidFill>
                            <a:effectLst/>
                            <a:uLnTx/>
                            <a:uFillTx/>
                            <a:latin typeface="Cambria Math"/>
                          </a:rPr>
                          <m:t>χ</m:t>
                        </m:r>
                      </m:e>
                      <m:sub>
                        <m:r>
                          <m:rPr>
                            <m:sty m:val="p"/>
                          </m:rPr>
                          <a:rPr kumimoji="0" lang="en-US" altLang="ko-KR" sz="1400" b="0" i="0" u="none" strike="noStrike" kern="0" cap="none" spc="0" normalizeH="0" baseline="0" noProof="0" smtClean="0">
                            <a:ln>
                              <a:noFill/>
                            </a:ln>
                            <a:solidFill>
                              <a:sysClr val="windowText" lastClr="000000"/>
                            </a:solidFill>
                            <a:effectLst/>
                            <a:uLnTx/>
                            <a:uFillTx/>
                            <a:latin typeface="Cambria Math"/>
                          </a:rPr>
                          <m:t>i</m:t>
                        </m:r>
                      </m:sub>
                    </m:sSub>
                  </m:oMath>
                </a14:m>
                <a:r>
                  <a:rPr kumimoji="0" lang="en-US" altLang="ko-KR" sz="1400" b="0" i="0" u="none" strike="noStrike" kern="0" cap="none" spc="0" normalizeH="0" baseline="0" noProof="0" dirty="0" smtClean="0">
                    <a:ln>
                      <a:noFill/>
                    </a:ln>
                    <a:solidFill>
                      <a:sysClr val="windowText" lastClr="000000"/>
                    </a:solidFill>
                    <a:effectLst/>
                    <a:uLnTx/>
                    <a:uFillTx/>
                  </a:rPr>
                  <a:t>), but variations of the local power balance before bursts produce faster build-up of </a:t>
                </a:r>
                <a14:m>
                  <m:oMath xmlns:m="http://schemas.openxmlformats.org/officeDocument/2006/math">
                    <m:sSub>
                      <m:sSubPr>
                        <m:ctrlPr>
                          <a:rPr kumimoji="0" lang="en-US" altLang="ko-KR" sz="1400" b="0" i="1" u="none" strike="noStrike" kern="0" cap="none" spc="0" normalizeH="0" baseline="0" noProof="0">
                            <a:ln>
                              <a:noFill/>
                            </a:ln>
                            <a:solidFill>
                              <a:sysClr val="windowText" lastClr="000000"/>
                            </a:solidFill>
                            <a:effectLst/>
                            <a:uLnTx/>
                            <a:uFillTx/>
                            <a:latin typeface="Cambria Math"/>
                          </a:rPr>
                        </m:ctrlPr>
                      </m:sSubPr>
                      <m:e>
                        <m:r>
                          <m:rPr>
                            <m:sty m:val="p"/>
                          </m:rPr>
                          <a:rPr kumimoji="0" lang="en-US" altLang="ko-KR" sz="1400" b="0" i="0" u="none" strike="noStrike" kern="0" cap="none" spc="0" normalizeH="0" baseline="0" noProof="0">
                            <a:ln>
                              <a:noFill/>
                            </a:ln>
                            <a:solidFill>
                              <a:sysClr val="windowText" lastClr="000000"/>
                            </a:solidFill>
                            <a:effectLst/>
                            <a:uLnTx/>
                            <a:uFillTx/>
                            <a:latin typeface="Cambria Math"/>
                          </a:rPr>
                          <m:t>R</m:t>
                        </m:r>
                      </m:e>
                      <m:sub>
                        <m:r>
                          <a:rPr kumimoji="0" lang="en-US" altLang="ko-KR" sz="1400" b="0" i="0" u="none" strike="noStrike" kern="0" cap="none" spc="0" normalizeH="0" baseline="0" noProof="0">
                            <a:ln>
                              <a:noFill/>
                            </a:ln>
                            <a:solidFill>
                              <a:sysClr val="windowText" lastClr="000000"/>
                            </a:solidFill>
                            <a:effectLst/>
                            <a:uLnTx/>
                            <a:uFillTx/>
                            <a:latin typeface="Cambria Math"/>
                          </a:rPr>
                          <m:t>0</m:t>
                        </m:r>
                      </m:sub>
                    </m:sSub>
                    <m:r>
                      <a:rPr kumimoji="0" lang="en-US" altLang="ko-KR" sz="1400" b="0" i="0" u="none" strike="noStrike" kern="0" cap="none" spc="0" normalizeH="0" baseline="0" noProof="0">
                        <a:ln>
                          <a:noFill/>
                        </a:ln>
                        <a:solidFill>
                          <a:sysClr val="windowText" lastClr="000000"/>
                        </a:solidFill>
                        <a:effectLst/>
                        <a:uLnTx/>
                        <a:uFillTx/>
                        <a:latin typeface="Cambria Math"/>
                      </a:rPr>
                      <m:t>/</m:t>
                    </m:r>
                    <m:sSub>
                      <m:sSubPr>
                        <m:ctrlPr>
                          <a:rPr kumimoji="0" lang="en-US" altLang="ko-KR" sz="1400" b="0" i="1" u="none" strike="noStrike" kern="0" cap="none" spc="0" normalizeH="0" baseline="0" noProof="0">
                            <a:ln>
                              <a:noFill/>
                            </a:ln>
                            <a:solidFill>
                              <a:sysClr val="windowText" lastClr="000000"/>
                            </a:solidFill>
                            <a:effectLst/>
                            <a:uLnTx/>
                            <a:uFillTx/>
                            <a:latin typeface="Cambria Math"/>
                          </a:rPr>
                        </m:ctrlPr>
                      </m:sSubPr>
                      <m:e>
                        <m:r>
                          <m:rPr>
                            <m:sty m:val="p"/>
                          </m:rPr>
                          <a:rPr kumimoji="0" lang="en-US" altLang="ko-KR" sz="1400" b="0" i="0" u="none" strike="noStrike" kern="0" cap="none" spc="0" normalizeH="0" baseline="0" noProof="0">
                            <a:ln>
                              <a:noFill/>
                            </a:ln>
                            <a:solidFill>
                              <a:sysClr val="windowText" lastClr="000000"/>
                            </a:solidFill>
                            <a:effectLst/>
                            <a:uLnTx/>
                            <a:uFillTx/>
                            <a:latin typeface="Cambria Math"/>
                          </a:rPr>
                          <m:t>L</m:t>
                        </m:r>
                      </m:e>
                      <m:sub>
                        <m:r>
                          <m:rPr>
                            <m:sty m:val="p"/>
                          </m:rPr>
                          <a:rPr kumimoji="0" lang="en-US" altLang="ko-KR" sz="1400" b="0" i="0" u="none" strike="noStrike" kern="0" cap="none" spc="0" normalizeH="0" baseline="0" noProof="0">
                            <a:ln>
                              <a:noFill/>
                            </a:ln>
                            <a:solidFill>
                              <a:sysClr val="windowText" lastClr="000000"/>
                            </a:solidFill>
                            <a:effectLst/>
                            <a:uLnTx/>
                            <a:uFillTx/>
                            <a:latin typeface="Cambria Math"/>
                          </a:rPr>
                          <m:t>Ti</m:t>
                        </m:r>
                      </m:sub>
                    </m:sSub>
                  </m:oMath>
                </a14:m>
                <a:r>
                  <a:rPr kumimoji="0" lang="ko-KR" altLang="en-US" sz="1400" b="0" i="0" u="none" strike="noStrike" kern="0" cap="none" spc="0" normalizeH="0" baseline="0" noProof="0" dirty="0" smtClean="0">
                    <a:ln>
                      <a:noFill/>
                    </a:ln>
                    <a:solidFill>
                      <a:sysClr val="windowText" lastClr="000000"/>
                    </a:solidFill>
                    <a:effectLst/>
                    <a:uLnTx/>
                    <a:uFillTx/>
                  </a:rPr>
                  <a:t> </a:t>
                </a:r>
                <a:r>
                  <a:rPr kumimoji="0" lang="en-US" altLang="ko-KR" sz="1400" b="0" i="0" u="none" strike="noStrike" kern="0" cap="none" spc="0" normalizeH="0" baseline="0" noProof="0" dirty="0" smtClean="0">
                    <a:ln>
                      <a:noFill/>
                    </a:ln>
                    <a:solidFill>
                      <a:sysClr val="windowText" lastClr="000000"/>
                    </a:solidFill>
                    <a:effectLst/>
                    <a:uLnTx/>
                    <a:uFillTx/>
                  </a:rPr>
                  <a:t>at </a:t>
                </a:r>
                <a:r>
                  <a:rPr kumimoji="0" lang="ko-KR" altLang="en-US" sz="1400" b="0" i="0" u="none" strike="noStrike" kern="0" cap="none" spc="0" normalizeH="0" baseline="0" noProof="0" dirty="0" smtClean="0">
                    <a:ln>
                      <a:noFill/>
                    </a:ln>
                    <a:solidFill>
                      <a:sysClr val="windowText" lastClr="000000"/>
                    </a:solidFill>
                    <a:effectLst/>
                    <a:uLnTx/>
                    <a:uFillTx/>
                  </a:rPr>
                  <a:t> </a:t>
                </a:r>
                <a14:m>
                  <m:oMath xmlns:m="http://schemas.openxmlformats.org/officeDocument/2006/math">
                    <m:sSup>
                      <m:sSupPr>
                        <m:ctrlPr>
                          <a:rPr kumimoji="0" lang="en-US" altLang="ko-KR" sz="1400" b="0" i="1" u="none" strike="noStrike" kern="0" cap="none" spc="0" normalizeH="0" baseline="0" noProof="0">
                            <a:ln>
                              <a:noFill/>
                            </a:ln>
                            <a:solidFill>
                              <a:sysClr val="windowText" lastClr="000000"/>
                            </a:solidFill>
                            <a:effectLst/>
                            <a:uLnTx/>
                            <a:uFillTx/>
                            <a:latin typeface="Cambria Math"/>
                          </a:rPr>
                        </m:ctrlPr>
                      </m:sSupPr>
                      <m:e>
                        <m:r>
                          <m:rPr>
                            <m:sty m:val="p"/>
                          </m:rPr>
                          <a:rPr kumimoji="0" lang="el-GR" altLang="ko-KR" sz="1400" b="0" i="1" u="none" strike="noStrike" kern="0" cap="none" spc="0" normalizeH="0" baseline="0" noProof="0">
                            <a:ln>
                              <a:noFill/>
                            </a:ln>
                            <a:solidFill>
                              <a:sysClr val="windowText" lastClr="000000"/>
                            </a:solidFill>
                            <a:effectLst/>
                            <a:uLnTx/>
                            <a:uFillTx/>
                            <a:latin typeface="Cambria Math"/>
                          </a:rPr>
                          <m:t>ρ</m:t>
                        </m:r>
                      </m:e>
                      <m:sup>
                        <m:r>
                          <a:rPr kumimoji="0" lang="en-US" altLang="ko-KR" sz="1400" b="0" i="1" u="none" strike="noStrike" kern="0" cap="none" spc="0" normalizeH="0" baseline="0" noProof="0">
                            <a:ln>
                              <a:noFill/>
                            </a:ln>
                            <a:solidFill>
                              <a:sysClr val="windowText" lastClr="000000"/>
                            </a:solidFill>
                            <a:effectLst/>
                            <a:uLnTx/>
                            <a:uFillTx/>
                            <a:latin typeface="Cambria Math"/>
                          </a:rPr>
                          <m:t>∗−1</m:t>
                        </m:r>
                      </m:sup>
                    </m:sSup>
                  </m:oMath>
                </a14:m>
                <a:r>
                  <a:rPr kumimoji="0" lang="en-US" altLang="ko-KR" sz="1400" b="0" i="0" u="none" strike="noStrike" kern="0" cap="none" spc="0" normalizeH="0" baseline="0" noProof="0" dirty="0" smtClean="0">
                    <a:ln>
                      <a:noFill/>
                    </a:ln>
                    <a:solidFill>
                      <a:sysClr val="windowText" lastClr="000000"/>
                    </a:solidFill>
                    <a:effectLst/>
                    <a:uLnTx/>
                    <a:uFillTx/>
                  </a:rPr>
                  <a:t>=450.</a:t>
                </a:r>
              </a:p>
              <a:p>
                <a:pPr marR="0" lvl="0" defTabSz="914400" eaLnBrk="1" fontAlgn="auto" latinLnBrk="0" hangingPunct="1">
                  <a:lnSpc>
                    <a:spcPct val="100000"/>
                  </a:lnSpc>
                  <a:spcBef>
                    <a:spcPts val="0"/>
                  </a:spcBef>
                  <a:spcAft>
                    <a:spcPts val="0"/>
                  </a:spcAft>
                  <a:buClrTx/>
                  <a:buSzTx/>
                  <a:tabLst/>
                  <a:defRPr/>
                </a:pPr>
                <a:r>
                  <a:rPr kumimoji="0" lang="en-US" altLang="ko-KR" sz="1400" b="0" i="0" u="none" strike="noStrike" kern="0" cap="none" spc="0" normalizeH="0" baseline="0" noProof="0" dirty="0" smtClean="0">
                    <a:ln>
                      <a:noFill/>
                    </a:ln>
                    <a:solidFill>
                      <a:sysClr val="windowText" lastClr="000000"/>
                    </a:solidFill>
                    <a:effectLst/>
                    <a:uLnTx/>
                    <a:uFillTx/>
                  </a:rPr>
                  <a:t>Higher super-critical level at </a:t>
                </a:r>
                <a14:m>
                  <m:oMath xmlns:m="http://schemas.openxmlformats.org/officeDocument/2006/math">
                    <m:sSup>
                      <m:sSupPr>
                        <m:ctrlPr>
                          <a:rPr kumimoji="0" lang="en-US" altLang="ko-KR" sz="1400" b="0" i="1" u="none" strike="noStrike" kern="0" cap="none" spc="0" normalizeH="0" baseline="0" noProof="0">
                            <a:ln>
                              <a:noFill/>
                            </a:ln>
                            <a:solidFill>
                              <a:sysClr val="windowText" lastClr="000000"/>
                            </a:solidFill>
                            <a:effectLst/>
                            <a:uLnTx/>
                            <a:uFillTx/>
                            <a:latin typeface="Cambria Math"/>
                          </a:rPr>
                        </m:ctrlPr>
                      </m:sSupPr>
                      <m:e>
                        <m:r>
                          <m:rPr>
                            <m:sty m:val="p"/>
                          </m:rPr>
                          <a:rPr kumimoji="0" lang="el-GR" altLang="ko-KR" sz="1400" b="0" i="1" u="none" strike="noStrike" kern="0" cap="none" spc="0" normalizeH="0" baseline="0" noProof="0">
                            <a:ln>
                              <a:noFill/>
                            </a:ln>
                            <a:solidFill>
                              <a:sysClr val="windowText" lastClr="000000"/>
                            </a:solidFill>
                            <a:effectLst/>
                            <a:uLnTx/>
                            <a:uFillTx/>
                            <a:latin typeface="Cambria Math"/>
                          </a:rPr>
                          <m:t>ρ</m:t>
                        </m:r>
                      </m:e>
                      <m:sup>
                        <m:r>
                          <a:rPr kumimoji="0" lang="en-US" altLang="ko-KR" sz="1400" b="0" i="1" u="none" strike="noStrike" kern="0" cap="none" spc="0" normalizeH="0" baseline="0" noProof="0">
                            <a:ln>
                              <a:noFill/>
                            </a:ln>
                            <a:solidFill>
                              <a:sysClr val="windowText" lastClr="000000"/>
                            </a:solidFill>
                            <a:effectLst/>
                            <a:uLnTx/>
                            <a:uFillTx/>
                            <a:latin typeface="Cambria Math"/>
                          </a:rPr>
                          <m:t>∗−1</m:t>
                        </m:r>
                      </m:sup>
                    </m:sSup>
                  </m:oMath>
                </a14:m>
                <a:r>
                  <a:rPr kumimoji="0" lang="en-US" altLang="ko-KR" sz="1400" b="0" i="0" u="none" strike="noStrike" kern="0" cap="none" spc="0" normalizeH="0" baseline="0" noProof="0" dirty="0">
                    <a:ln>
                      <a:noFill/>
                    </a:ln>
                    <a:solidFill>
                      <a:sysClr val="windowText" lastClr="000000"/>
                    </a:solidFill>
                    <a:effectLst/>
                    <a:uLnTx/>
                    <a:uFillTx/>
                  </a:rPr>
                  <a:t>=</a:t>
                </a:r>
                <a:r>
                  <a:rPr kumimoji="0" lang="en-US" altLang="ko-KR" sz="1400" b="0" i="0" u="none" strike="noStrike" kern="0" cap="none" spc="0" normalizeH="0" baseline="0" noProof="0" dirty="0" smtClean="0">
                    <a:ln>
                      <a:noFill/>
                    </a:ln>
                    <a:solidFill>
                      <a:sysClr val="windowText" lastClr="000000"/>
                    </a:solidFill>
                    <a:effectLst/>
                    <a:uLnTx/>
                    <a:uFillTx/>
                  </a:rPr>
                  <a:t>450 leads to the </a:t>
                </a:r>
                <a:r>
                  <a:rPr kumimoji="0" lang="en-US" altLang="ko-KR" sz="1400" b="0" i="0" u="none" strike="noStrike" kern="0" cap="none" spc="0" normalizeH="0" baseline="0" noProof="0" dirty="0" err="1" smtClean="0">
                    <a:ln>
                      <a:noFill/>
                    </a:ln>
                    <a:solidFill>
                      <a:sysClr val="windowText" lastClr="000000"/>
                    </a:solidFill>
                    <a:effectLst/>
                    <a:uLnTx/>
                    <a:uFillTx/>
                  </a:rPr>
                  <a:t>Bohm</a:t>
                </a:r>
                <a:r>
                  <a:rPr kumimoji="0" lang="en-US" altLang="ko-KR" sz="1400" b="0" i="0" u="none" strike="noStrike" kern="0" cap="none" spc="0" normalizeH="0" baseline="0" noProof="0" dirty="0" smtClean="0">
                    <a:ln>
                      <a:noFill/>
                    </a:ln>
                    <a:solidFill>
                      <a:sysClr val="windowText" lastClr="000000"/>
                    </a:solidFill>
                    <a:effectLst/>
                    <a:uLnTx/>
                    <a:uFillTx/>
                  </a:rPr>
                  <a:t>-like burst amplitude.</a:t>
                </a:r>
                <a:endParaRPr kumimoji="0" lang="en-US" altLang="ko-KR" sz="1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dirty="0">
                  <a:ln>
                    <a:noFill/>
                  </a:ln>
                  <a:solidFill>
                    <a:sysClr val="windowText" lastClr="000000"/>
                  </a:solidFill>
                  <a:effectLst/>
                  <a:uLnTx/>
                  <a:uFillTx/>
                </a:endParaRPr>
              </a:p>
            </p:txBody>
          </p:sp>
        </mc:Choice>
        <mc:Fallback xmlns="">
          <p:sp>
            <p:nvSpPr>
              <p:cNvPr id="21" name="Content Placeholder 8"/>
              <p:cNvSpPr>
                <a:spLocks noGrp="1" noRot="1" noChangeAspect="1" noMove="1" noResize="1" noEditPoints="1" noAdjustHandles="1" noChangeArrowheads="1" noChangeShapeType="1" noTextEdit="1"/>
              </p:cNvSpPr>
              <p:nvPr>
                <p:ph sz="quarter" idx="4294967295"/>
              </p:nvPr>
            </p:nvSpPr>
            <p:spPr>
              <a:xfrm>
                <a:off x="4615993" y="1196751"/>
                <a:ext cx="4256302" cy="5088085"/>
              </a:xfrm>
              <a:prstGeom prst="rect">
                <a:avLst/>
              </a:prstGeom>
              <a:blipFill rotWithShape="1">
                <a:blip r:embed="rId2" cstate="print"/>
                <a:stretch>
                  <a:fillRect l="-143" t="-120"/>
                </a:stretch>
              </a:blipFill>
            </p:spPr>
            <p:txBody>
              <a:bodyPr/>
              <a:lstStyle/>
              <a:p>
                <a:r>
                  <a:rPr lang="ko-KR" altLang="en-US">
                    <a:noFill/>
                  </a:rPr>
                  <a:t> </a:t>
                </a:r>
              </a:p>
            </p:txBody>
          </p:sp>
        </mc:Fallback>
      </mc:AlternateContent>
      <p:sp>
        <p:nvSpPr>
          <p:cNvPr id="22" name="ZoneTexte 1"/>
          <p:cNvSpPr txBox="1"/>
          <p:nvPr/>
        </p:nvSpPr>
        <p:spPr>
          <a:xfrm>
            <a:off x="467544" y="980728"/>
            <a:ext cx="4032447" cy="1600438"/>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ysClr val="windowText" lastClr="000000"/>
                </a:solidFill>
                <a:effectLst/>
                <a:uLnTx/>
                <a:uFillTx/>
              </a:rPr>
              <a:t>With </a:t>
            </a:r>
            <a:r>
              <a:rPr kumimoji="0" lang="en-US" sz="1400" b="1" i="0" u="none" strike="noStrike" kern="0" cap="none" spc="0" normalizeH="0" baseline="0" noProof="0" dirty="0" err="1" smtClean="0">
                <a:ln>
                  <a:noFill/>
                </a:ln>
                <a:solidFill>
                  <a:sysClr val="windowText" lastClr="000000"/>
                </a:solidFill>
                <a:effectLst/>
                <a:uLnTx/>
                <a:uFillTx/>
              </a:rPr>
              <a:t>Vorticity</a:t>
            </a:r>
            <a:r>
              <a:rPr kumimoji="0" lang="en-US" sz="1400" b="1" i="0" u="none" strike="noStrike" kern="0" cap="none" spc="0" normalizeH="0" baseline="0" noProof="0" dirty="0" smtClean="0">
                <a:ln>
                  <a:noFill/>
                </a:ln>
                <a:solidFill>
                  <a:sysClr val="windowText" lastClr="000000"/>
                </a:solidFill>
                <a:effectLst/>
                <a:uLnTx/>
                <a:uFillTx/>
              </a:rPr>
              <a:t> Source </a:t>
            </a:r>
            <a:r>
              <a:rPr kumimoji="0" lang="en-US" sz="1400" b="1" i="0" u="none" strike="noStrike" kern="0" cap="none" spc="0" normalizeH="0" baseline="0" noProof="0" dirty="0">
                <a:ln>
                  <a:noFill/>
                </a:ln>
                <a:solidFill>
                  <a:sysClr val="windowText" lastClr="000000"/>
                </a:solidFill>
                <a:effectLst/>
                <a:uLnTx/>
                <a:uFillTx/>
              </a:rPr>
              <a:t>S</a:t>
            </a:r>
            <a:r>
              <a:rPr kumimoji="0" lang="en-US" sz="1400" b="1" i="0" u="none" strike="noStrike" kern="0" cap="none" spc="0" normalizeH="0" baseline="-25000" noProof="0" dirty="0">
                <a:ln>
                  <a:noFill/>
                </a:ln>
                <a:solidFill>
                  <a:sysClr val="windowText" lastClr="000000"/>
                </a:solidFill>
                <a:effectLst/>
                <a:uLnTx/>
                <a:uFillTx/>
                <a:latin typeface="Symbol" pitchFamily="18" charset="2"/>
              </a:rPr>
              <a:t>W</a:t>
            </a:r>
            <a:r>
              <a:rPr kumimoji="0" lang="en-US" sz="1400" b="1" i="0" u="none" strike="noStrike" kern="0" cap="none" spc="0" normalizeH="0" baseline="0" noProof="0" dirty="0" smtClean="0">
                <a:ln>
                  <a:noFill/>
                </a:ln>
                <a:solidFill>
                  <a:sysClr val="windowText" lastClr="000000"/>
                </a:solidFill>
                <a:effectLst/>
                <a:uLnTx/>
                <a:uFillTx/>
              </a:rPr>
              <a:t>:</a:t>
            </a:r>
          </a:p>
          <a:p>
            <a:pPr marL="285750" marR="0" lvl="0" indent="-285750" defTabSz="914400" eaLnBrk="1" fontAlgn="auto" latinLnBrk="0" hangingPunct="1">
              <a:lnSpc>
                <a:spcPct val="150000"/>
              </a:lnSpc>
              <a:spcBef>
                <a:spcPts val="0"/>
              </a:spcBef>
              <a:spcAft>
                <a:spcPts val="0"/>
              </a:spcAft>
              <a:buClrTx/>
              <a:buSzTx/>
              <a:buFont typeface="Wingdings" pitchFamily="2" charset="2"/>
              <a:buChar char="v"/>
              <a:tabLst/>
              <a:defRPr/>
            </a:pPr>
            <a:r>
              <a:rPr kumimoji="0" lang="en-US" sz="1400" b="0" i="0" u="none" strike="noStrike" kern="0" cap="none" spc="0" normalizeH="0" baseline="0" noProof="0" dirty="0" smtClean="0">
                <a:ln>
                  <a:noFill/>
                </a:ln>
                <a:solidFill>
                  <a:sysClr val="windowText" lastClr="000000"/>
                </a:solidFill>
                <a:effectLst/>
                <a:uLnTx/>
                <a:uFillTx/>
              </a:rPr>
              <a:t>Some control of E</a:t>
            </a:r>
            <a:r>
              <a:rPr kumimoji="0" lang="en-US" sz="1400" b="0" i="0" u="none" strike="noStrike" kern="0" cap="none" spc="0" normalizeH="0" baseline="0" noProof="0" dirty="0" smtClean="0">
                <a:ln>
                  <a:noFill/>
                </a:ln>
                <a:solidFill>
                  <a:sysClr val="windowText" lastClr="000000"/>
                </a:solidFill>
                <a:effectLst/>
                <a:uLnTx/>
                <a:uFillTx/>
                <a:sym typeface="Symbol"/>
              </a:rPr>
              <a:t></a:t>
            </a:r>
            <a:r>
              <a:rPr kumimoji="0" lang="en-US" sz="1400" b="0" i="0" u="none" strike="noStrike" kern="0" cap="none" spc="0" normalizeH="0" baseline="0" noProof="0" dirty="0" smtClean="0">
                <a:ln>
                  <a:noFill/>
                </a:ln>
                <a:solidFill>
                  <a:sysClr val="windowText" lastClr="000000"/>
                </a:solidFill>
                <a:effectLst/>
                <a:uLnTx/>
                <a:uFillTx/>
              </a:rPr>
              <a:t>B shear</a:t>
            </a:r>
          </a:p>
          <a:p>
            <a:pPr marL="285750" marR="0" lvl="0" indent="-285750" defTabSz="914400" eaLnBrk="1" fontAlgn="auto" latinLnBrk="0" hangingPunct="1">
              <a:lnSpc>
                <a:spcPct val="150000"/>
              </a:lnSpc>
              <a:spcBef>
                <a:spcPts val="0"/>
              </a:spcBef>
              <a:spcAft>
                <a:spcPts val="0"/>
              </a:spcAft>
              <a:buClrTx/>
              <a:buSzTx/>
              <a:buFont typeface="Wingdings" pitchFamily="2" charset="2"/>
              <a:buChar char="v"/>
              <a:tabLst>
                <a:tab pos="2159000" algn="l"/>
              </a:tabLst>
              <a:defRPr/>
            </a:pPr>
            <a:r>
              <a:rPr kumimoji="0" lang="en-US" sz="1400" b="0" i="0" u="none" strike="noStrike" kern="0" cap="none" spc="0" normalizeH="0" baseline="0" noProof="0" dirty="0" smtClean="0">
                <a:ln>
                  <a:noFill/>
                </a:ln>
                <a:solidFill>
                  <a:sysClr val="windowText" lastClr="000000"/>
                </a:solidFill>
                <a:effectLst/>
                <a:uLnTx/>
                <a:uFillTx/>
              </a:rPr>
              <a:t>S</a:t>
            </a:r>
            <a:r>
              <a:rPr kumimoji="0" lang="en-US" sz="1400" b="0" i="0" u="none" strike="noStrike" kern="0" cap="none" spc="0" normalizeH="0" baseline="-25000" noProof="0" dirty="0" smtClean="0">
                <a:ln>
                  <a:noFill/>
                </a:ln>
                <a:solidFill>
                  <a:sysClr val="windowText" lastClr="000000"/>
                </a:solidFill>
                <a:effectLst/>
                <a:uLnTx/>
                <a:uFillTx/>
                <a:latin typeface="Symbol" pitchFamily="18" charset="2"/>
              </a:rPr>
              <a:t>W</a:t>
            </a:r>
            <a:r>
              <a:rPr kumimoji="0" lang="en-US" sz="1400" b="0" i="0" u="none" strike="noStrike" kern="0" cap="none" spc="0" normalizeH="0" baseline="0" noProof="0" dirty="0" smtClean="0">
                <a:ln>
                  <a:noFill/>
                </a:ln>
                <a:solidFill>
                  <a:sysClr val="windowText" lastClr="000000"/>
                </a:solidFill>
                <a:effectLst/>
                <a:uLnTx/>
                <a:uFillTx/>
              </a:rPr>
              <a:t>&gt;</a:t>
            </a:r>
            <a:r>
              <a:rPr kumimoji="0" lang="en-US" sz="1400" b="0" i="0" u="none" strike="noStrike" kern="0" cap="none" spc="0" normalizeH="0" baseline="0" noProof="0" dirty="0" err="1" smtClean="0">
                <a:ln>
                  <a:noFill/>
                </a:ln>
                <a:solidFill>
                  <a:sysClr val="windowText" lastClr="000000"/>
                </a:solidFill>
                <a:effectLst/>
                <a:uLnTx/>
                <a:uFillTx/>
              </a:rPr>
              <a:t>S</a:t>
            </a:r>
            <a:r>
              <a:rPr kumimoji="0" lang="en-US" sz="1400" b="0" i="0" u="none" strike="noStrike" kern="0" cap="none" spc="0" normalizeH="0" baseline="-25000" noProof="0" dirty="0" err="1" smtClean="0">
                <a:ln>
                  <a:noFill/>
                </a:ln>
                <a:solidFill>
                  <a:sysClr val="windowText" lastClr="000000"/>
                </a:solidFill>
                <a:effectLst/>
                <a:uLnTx/>
                <a:uFillTx/>
                <a:latin typeface="Symbol" pitchFamily="18" charset="2"/>
              </a:rPr>
              <a:t>W,</a:t>
            </a:r>
            <a:r>
              <a:rPr kumimoji="0" lang="en-US" sz="1400" b="0" i="0" u="none" strike="noStrike" kern="0" cap="none" spc="0" normalizeH="0" baseline="-25000" noProof="0" dirty="0" err="1" smtClean="0">
                <a:ln>
                  <a:noFill/>
                </a:ln>
                <a:solidFill>
                  <a:sysClr val="windowText" lastClr="000000"/>
                </a:solidFill>
                <a:effectLst/>
                <a:uLnTx/>
                <a:uFillTx/>
              </a:rPr>
              <a:t>crit</a:t>
            </a:r>
            <a:r>
              <a:rPr kumimoji="0" lang="en-US" sz="1400" b="0" i="0" u="none" strike="noStrike" kern="0" cap="none" spc="0" normalizeH="0" baseline="0" noProof="0" dirty="0" smtClean="0">
                <a:ln>
                  <a:noFill/>
                </a:ln>
                <a:solidFill>
                  <a:sysClr val="windowText" lastClr="000000"/>
                </a:solidFill>
                <a:effectLst/>
                <a:uLnTx/>
                <a:uFillTx/>
              </a:rPr>
              <a:t>(</a:t>
            </a:r>
            <a:r>
              <a:rPr kumimoji="0" lang="en-US" sz="1400" b="0" i="0" u="none" strike="noStrike" kern="0" cap="none" spc="0" normalizeH="0" baseline="0" noProof="0" dirty="0" err="1" smtClean="0">
                <a:ln>
                  <a:noFill/>
                </a:ln>
                <a:solidFill>
                  <a:sysClr val="windowText" lastClr="000000"/>
                </a:solidFill>
                <a:effectLst/>
                <a:uLnTx/>
                <a:uFillTx/>
              </a:rPr>
              <a:t>P</a:t>
            </a:r>
            <a:r>
              <a:rPr kumimoji="0" lang="en-US" sz="1400" b="0" i="0" u="none" strike="noStrike" kern="0" cap="none" spc="0" normalizeH="0" baseline="-25000" noProof="0" dirty="0" err="1" smtClean="0">
                <a:ln>
                  <a:noFill/>
                </a:ln>
                <a:solidFill>
                  <a:sysClr val="windowText" lastClr="000000"/>
                </a:solidFill>
                <a:effectLst/>
                <a:uLnTx/>
                <a:uFillTx/>
              </a:rPr>
              <a:t>add</a:t>
            </a:r>
            <a:r>
              <a:rPr kumimoji="0" lang="en-US" sz="1400" b="0" i="0" u="none" strike="noStrike" kern="0" cap="none" spc="0" normalizeH="0" baseline="0" noProof="0" dirty="0" smtClean="0">
                <a:ln>
                  <a:noFill/>
                </a:ln>
                <a:solidFill>
                  <a:sysClr val="windowText" lastClr="000000"/>
                </a:solidFill>
                <a:effectLst/>
                <a:uLnTx/>
                <a:uFillTx/>
              </a:rPr>
              <a:t>) </a:t>
            </a:r>
            <a:r>
              <a:rPr kumimoji="0" lang="en-US" sz="1400" b="0" i="0" u="none" strike="noStrike" kern="0" cap="none" spc="0" normalizeH="0" baseline="0" noProof="0" dirty="0" smtClean="0">
                <a:ln>
                  <a:noFill/>
                </a:ln>
                <a:solidFill>
                  <a:sysClr val="windowText" lastClr="000000"/>
                </a:solidFill>
                <a:effectLst/>
                <a:uLnTx/>
                <a:uFillTx/>
                <a:sym typeface="Symbol"/>
              </a:rPr>
              <a:t>	</a:t>
            </a:r>
            <a:r>
              <a:rPr kumimoji="0" lang="en-US" sz="1400" b="0" i="0" u="none" strike="noStrike" kern="0" cap="none" spc="0" normalizeH="0" baseline="0" noProof="0" dirty="0" smtClean="0">
                <a:ln>
                  <a:noFill/>
                </a:ln>
                <a:solidFill>
                  <a:srgbClr val="FF0000"/>
                </a:solidFill>
                <a:effectLst/>
                <a:uLnTx/>
                <a:uFillTx/>
              </a:rPr>
              <a:t>Transport Barrier </a:t>
            </a:r>
          </a:p>
          <a:p>
            <a:pPr marL="0" marR="0" lvl="0" indent="0" defTabSz="914400" eaLnBrk="1" fontAlgn="auto" latinLnBrk="0" hangingPunct="1">
              <a:lnSpc>
                <a:spcPct val="100000"/>
              </a:lnSpc>
              <a:spcBef>
                <a:spcPts val="0"/>
              </a:spcBef>
              <a:spcAft>
                <a:spcPts val="0"/>
              </a:spcAft>
              <a:buClrTx/>
              <a:buSzTx/>
              <a:buFontTx/>
              <a:buNone/>
              <a:tabLst>
                <a:tab pos="2159000" algn="l"/>
              </a:tabLst>
              <a:defRPr/>
            </a:pPr>
            <a:r>
              <a:rPr kumimoji="0" lang="en-US" sz="1400" b="0" i="0" u="none" strike="noStrike" kern="0" cap="none" spc="0" normalizeH="0" baseline="0" noProof="0" dirty="0">
                <a:ln>
                  <a:noFill/>
                </a:ln>
                <a:solidFill>
                  <a:sysClr val="windowText" lastClr="000000"/>
                </a:solidFill>
                <a:effectLst/>
                <a:uLnTx/>
                <a:uFillTx/>
              </a:rPr>
              <a:t>	</a:t>
            </a:r>
            <a:r>
              <a:rPr kumimoji="0" lang="en-US" sz="1400" b="0" i="0" u="none" strike="noStrike" kern="0" cap="none" spc="0" normalizeH="0" baseline="0" noProof="0" dirty="0" smtClean="0">
                <a:ln>
                  <a:noFill/>
                </a:ln>
                <a:solidFill>
                  <a:sysClr val="windowText" lastClr="000000"/>
                </a:solidFill>
                <a:effectLst/>
                <a:uLnTx/>
                <a:uFillTx/>
              </a:rPr>
              <a:t>triggered by </a:t>
            </a:r>
            <a:r>
              <a:rPr kumimoji="0" lang="en-US" sz="1400" b="0" i="0" u="none" strike="noStrike" kern="0" cap="none" spc="0" normalizeH="0" baseline="0" noProof="0" dirty="0" err="1" smtClean="0">
                <a:ln>
                  <a:noFill/>
                </a:ln>
                <a:solidFill>
                  <a:sysClr val="windowText" lastClr="000000"/>
                </a:solidFill>
                <a:effectLst/>
                <a:uLnTx/>
                <a:uFillTx/>
              </a:rPr>
              <a:t>E</a:t>
            </a:r>
            <a:r>
              <a:rPr kumimoji="0" lang="en-US" sz="1400" b="0" i="0" u="none" strike="noStrike" kern="0" cap="none" spc="0" normalizeH="0" baseline="-25000" noProof="0" dirty="0" err="1" smtClean="0">
                <a:ln>
                  <a:noFill/>
                </a:ln>
                <a:solidFill>
                  <a:sysClr val="windowText" lastClr="000000"/>
                </a:solidFill>
                <a:effectLst/>
                <a:uLnTx/>
                <a:uFillTx/>
              </a:rPr>
              <a:t>r</a:t>
            </a:r>
            <a:r>
              <a:rPr kumimoji="0" lang="en-US" sz="1400" b="0" i="0" u="none" strike="noStrike" kern="0" cap="none" spc="0" normalizeH="0" baseline="0" noProof="0" dirty="0" smtClean="0">
                <a:ln>
                  <a:noFill/>
                </a:ln>
                <a:solidFill>
                  <a:sysClr val="windowText" lastClr="000000"/>
                </a:solidFill>
                <a:effectLst/>
                <a:uLnTx/>
                <a:uFillTx/>
                <a:sym typeface="Symbol"/>
              </a:rPr>
              <a:t></a:t>
            </a:r>
            <a:endParaRPr kumimoji="0" lang="en-US" sz="1400" b="0" i="0" u="none" strike="noStrike" kern="0" cap="none" spc="0" normalizeH="0" baseline="0" noProof="0" dirty="0" smtClean="0">
              <a:ln>
                <a:noFill/>
              </a:ln>
              <a:solidFill>
                <a:sysClr val="windowText" lastClr="000000"/>
              </a:solidFill>
              <a:effectLst/>
              <a:uLnTx/>
              <a:uFillTx/>
            </a:endParaRPr>
          </a:p>
          <a:p>
            <a:pPr marL="285750" marR="0" lvl="0" indent="-285750" defTabSz="914400" eaLnBrk="1" fontAlgn="auto" latinLnBrk="0" hangingPunct="1">
              <a:lnSpc>
                <a:spcPct val="150000"/>
              </a:lnSpc>
              <a:spcBef>
                <a:spcPts val="0"/>
              </a:spcBef>
              <a:spcAft>
                <a:spcPts val="0"/>
              </a:spcAft>
              <a:buClrTx/>
              <a:buSzTx/>
              <a:buFont typeface="Wingdings" pitchFamily="2" charset="2"/>
              <a:buChar char="v"/>
              <a:tabLst/>
              <a:defRPr/>
            </a:pPr>
            <a:r>
              <a:rPr kumimoji="0" lang="en-US" sz="1400" b="0" i="0" u="none" strike="noStrike" kern="0" cap="none" spc="0" normalizeH="0" baseline="0" noProof="0" dirty="0" smtClean="0">
                <a:ln>
                  <a:noFill/>
                </a:ln>
                <a:solidFill>
                  <a:srgbClr val="FF0000"/>
                </a:solidFill>
                <a:effectLst/>
                <a:uLnTx/>
                <a:uFillTx/>
              </a:rPr>
              <a:t>Quasi-periodic crashes</a:t>
            </a:r>
            <a:endParaRPr kumimoji="0" lang="en-US" sz="1400" b="0" i="0" u="none" strike="noStrike" kern="0" cap="none" spc="0" normalizeH="0" baseline="0" noProof="0" dirty="0">
              <a:ln>
                <a:noFill/>
              </a:ln>
              <a:solidFill>
                <a:srgbClr val="FF0000"/>
              </a:solidFill>
              <a:effectLst/>
              <a:uLnTx/>
              <a:uFillTx/>
            </a:endParaRPr>
          </a:p>
        </p:txBody>
      </p:sp>
      <p:sp>
        <p:nvSpPr>
          <p:cNvPr id="23" name="TextBox 22"/>
          <p:cNvSpPr txBox="1"/>
          <p:nvPr/>
        </p:nvSpPr>
        <p:spPr>
          <a:xfrm>
            <a:off x="446923" y="782268"/>
            <a:ext cx="210871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smtClean="0">
                <a:ln>
                  <a:noFill/>
                </a:ln>
                <a:solidFill>
                  <a:sysClr val="windowText" lastClr="000000"/>
                </a:solidFill>
                <a:effectLst/>
                <a:uLnTx/>
                <a:uFillTx/>
              </a:rPr>
              <a:t>[</a:t>
            </a:r>
            <a:r>
              <a:rPr kumimoji="0" lang="en-US" altLang="ko-KR" sz="1200" b="0" i="0" u="none" strike="noStrike" kern="0" cap="none" spc="0" normalizeH="0" baseline="0" noProof="0" dirty="0" err="1" smtClean="0">
                <a:ln>
                  <a:noFill/>
                </a:ln>
                <a:solidFill>
                  <a:sysClr val="windowText" lastClr="000000"/>
                </a:solidFill>
                <a:effectLst/>
                <a:uLnTx/>
                <a:uFillTx/>
              </a:rPr>
              <a:t>Sarazin</a:t>
            </a:r>
            <a:r>
              <a:rPr kumimoji="0" lang="en-US" altLang="ko-KR" sz="1200" b="0" i="0" u="none" strike="noStrike" kern="0" cap="none" spc="0" normalizeH="0" baseline="0" noProof="0" dirty="0" smtClean="0">
                <a:ln>
                  <a:noFill/>
                </a:ln>
                <a:solidFill>
                  <a:sysClr val="windowText" lastClr="000000"/>
                </a:solidFill>
                <a:effectLst/>
                <a:uLnTx/>
                <a:uFillTx/>
              </a:rPr>
              <a:t>, 512-TH/P7-09]</a:t>
            </a:r>
            <a:endParaRPr kumimoji="0" lang="ko-KR" altLang="en-US" sz="1200" b="0" i="0" u="none" strike="noStrike" kern="0" cap="none" spc="0" normalizeH="0" baseline="0" noProof="0" dirty="0">
              <a:ln>
                <a:noFill/>
              </a:ln>
              <a:solidFill>
                <a:sysClr val="windowText" lastClr="000000"/>
              </a:solidFill>
              <a:effectLst/>
              <a:uLnTx/>
              <a:uFillTx/>
            </a:endParaRPr>
          </a:p>
        </p:txBody>
      </p:sp>
      <p:pic>
        <p:nvPicPr>
          <p:cNvPr id="2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05" y="2517686"/>
            <a:ext cx="2721950" cy="4000851"/>
          </a:xfrm>
          <a:prstGeom prst="rect">
            <a:avLst/>
          </a:prstGeom>
        </p:spPr>
      </p:pic>
      <p:sp>
        <p:nvSpPr>
          <p:cNvPr id="25" name="ZoneTexte 17"/>
          <p:cNvSpPr txBox="1"/>
          <p:nvPr/>
        </p:nvSpPr>
        <p:spPr>
          <a:xfrm rot="16200000">
            <a:off x="2270208" y="4998524"/>
            <a:ext cx="1645760" cy="461665"/>
          </a:xfrm>
          <a:prstGeom prst="rect">
            <a:avLst/>
          </a:prstGeom>
          <a:noFill/>
        </p:spPr>
        <p:txBody>
          <a:bodyPr wrap="square" rtlCol="0">
            <a:spAutoFit/>
            <a:scene3d>
              <a:camera prst="orthographicFront">
                <a:rot lat="0" lon="0" rev="0"/>
              </a:camera>
              <a:lightRig rig="threePt" dir="t"/>
            </a:scene3d>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rPr>
              <a:t>[Strugarek et al.,</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rPr>
              <a:t>submitted to PRL]</a:t>
            </a:r>
            <a:endParaRPr kumimoji="0" lang="en-US" sz="1200" b="0" i="0" u="none" strike="noStrike" kern="0" cap="none" spc="0" normalizeH="0" baseline="0" noProof="0" dirty="0">
              <a:ln>
                <a:noFill/>
              </a:ln>
              <a:solidFill>
                <a:sysClr val="windowText" lastClr="000000"/>
              </a:solidFill>
              <a:effectLst/>
              <a:uLnTx/>
              <a:uFillTx/>
            </a:endParaRPr>
          </a:p>
        </p:txBody>
      </p:sp>
      <p:sp>
        <p:nvSpPr>
          <p:cNvPr id="26" name="TextBox 25"/>
          <p:cNvSpPr txBox="1"/>
          <p:nvPr/>
        </p:nvSpPr>
        <p:spPr>
          <a:xfrm>
            <a:off x="4615993" y="980727"/>
            <a:ext cx="3168352"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smtClean="0">
                <a:ln>
                  <a:noFill/>
                </a:ln>
                <a:solidFill>
                  <a:sysClr val="windowText" lastClr="000000"/>
                </a:solidFill>
                <a:effectLst/>
                <a:uLnTx/>
                <a:uFillTx/>
              </a:rPr>
              <a:t>[M. Nakata and Y. </a:t>
            </a:r>
            <a:r>
              <a:rPr kumimoji="0" lang="en-US" altLang="ko-KR" sz="1200" b="0" i="0" u="none" strike="noStrike" kern="0" cap="none" spc="0" normalizeH="0" baseline="0" noProof="0" dirty="0" err="1" smtClean="0">
                <a:ln>
                  <a:noFill/>
                </a:ln>
                <a:solidFill>
                  <a:sysClr val="windowText" lastClr="000000"/>
                </a:solidFill>
                <a:effectLst/>
                <a:uLnTx/>
                <a:uFillTx/>
              </a:rPr>
              <a:t>Idomura</a:t>
            </a:r>
            <a:r>
              <a:rPr kumimoji="0" lang="en-US" altLang="ko-KR" sz="1200" b="0" i="0" u="none" strike="noStrike" kern="0" cap="none" spc="0" normalizeH="0" baseline="0" noProof="0" dirty="0" smtClean="0">
                <a:ln>
                  <a:noFill/>
                </a:ln>
                <a:solidFill>
                  <a:sysClr val="windowText" lastClr="000000"/>
                </a:solidFill>
                <a:effectLst/>
                <a:uLnTx/>
                <a:uFillTx/>
              </a:rPr>
              <a:t>., 393-TH/P7-07]</a:t>
            </a:r>
            <a:endParaRPr kumimoji="0" lang="ko-KR" altLang="en-US" sz="1200" b="0" i="0" u="none" strike="noStrike" kern="0" cap="none" spc="0" normalizeH="0" baseline="0" noProof="0" dirty="0">
              <a:ln>
                <a:noFill/>
              </a:ln>
              <a:solidFill>
                <a:sysClr val="windowText" lastClr="000000"/>
              </a:solidFill>
              <a:effectLst/>
              <a:uLnTx/>
              <a:uFillTx/>
            </a:endParaRPr>
          </a:p>
        </p:txBody>
      </p:sp>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2223" y="2060848"/>
            <a:ext cx="2244153" cy="132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1958" y="3380937"/>
            <a:ext cx="2224418" cy="1300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4243492" y="3338700"/>
            <a:ext cx="2549021" cy="137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6" descr="http://clwww.tokai-sc.jaea.go.jp/JAEA_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1041" y="6128345"/>
            <a:ext cx="739280" cy="72965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http://www.iferc.org/images/csc-iferc-logo.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69134" y="6212288"/>
            <a:ext cx="571500" cy="70008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http://upload.wikimedia.org/wikipedia/en/0/09/CEA_logotype201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5582" y="6212288"/>
            <a:ext cx="576298" cy="47011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http://www-fusion-magnetique.cea.fr/eps2011/images/irfm.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3888" y="6284837"/>
            <a:ext cx="504056" cy="325020"/>
          </a:xfrm>
          <a:prstGeom prst="rect">
            <a:avLst/>
          </a:prstGeom>
          <a:noFill/>
          <a:extLst>
            <a:ext uri="{909E8E84-426E-40DD-AFC4-6F175D3DCCD1}">
              <a14:hiddenFill xmlns:a14="http://schemas.microsoft.com/office/drawing/2010/main">
                <a:solidFill>
                  <a:srgbClr val="FFFFFF"/>
                </a:solidFill>
              </a14:hiddenFill>
            </a:ext>
          </a:extLst>
        </p:spPr>
      </p:pic>
      <p:sp>
        <p:nvSpPr>
          <p:cNvPr id="37" name="Text Placeholder 5"/>
          <p:cNvSpPr txBox="1">
            <a:spLocks/>
          </p:cNvSpPr>
          <p:nvPr/>
        </p:nvSpPr>
        <p:spPr bwMode="auto">
          <a:xfrm>
            <a:off x="480545" y="188640"/>
            <a:ext cx="404018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l" rtl="0" eaLnBrk="0" fontAlgn="base" hangingPunct="0">
              <a:spcBef>
                <a:spcPct val="20000"/>
              </a:spcBef>
              <a:spcAft>
                <a:spcPct val="0"/>
              </a:spcAft>
              <a:buNone/>
              <a:defRPr sz="1800" b="0">
                <a:solidFill>
                  <a:schemeClr val="tx1"/>
                </a:solidFill>
                <a:latin typeface="+mn-lt"/>
                <a:ea typeface="ＭＳ Ｐゴシック" pitchFamily="-108" charset="-128"/>
                <a:cs typeface="ＭＳ Ｐゴシック" pitchFamily="-108" charset="-128"/>
              </a:defRPr>
            </a:lvl1pPr>
            <a:lvl2pPr marL="457200" indent="0" algn="l" rtl="0" eaLnBrk="0" fontAlgn="base" hangingPunct="0">
              <a:spcBef>
                <a:spcPct val="20000"/>
              </a:spcBef>
              <a:spcAft>
                <a:spcPct val="0"/>
              </a:spcAft>
              <a:buNone/>
              <a:defRPr sz="2000" b="1">
                <a:solidFill>
                  <a:srgbClr val="CC00CC"/>
                </a:solidFill>
                <a:latin typeface="+mn-lt"/>
                <a:ea typeface="ＭＳ Ｐゴシック" pitchFamily="-108" charset="-128"/>
              </a:defRPr>
            </a:lvl2pPr>
            <a:lvl3pPr marL="914400" indent="0" algn="l" rtl="0" eaLnBrk="0" fontAlgn="base" hangingPunct="0">
              <a:spcBef>
                <a:spcPct val="20000"/>
              </a:spcBef>
              <a:spcAft>
                <a:spcPct val="0"/>
              </a:spcAft>
              <a:buNone/>
              <a:defRPr sz="1800" b="1">
                <a:solidFill>
                  <a:srgbClr val="CC00CC"/>
                </a:solidFill>
                <a:latin typeface="+mn-lt"/>
                <a:ea typeface="ＭＳ Ｐゴシック" pitchFamily="-108" charset="-128"/>
              </a:defRPr>
            </a:lvl3pPr>
            <a:lvl4pPr marL="1371600" indent="0" algn="l" rtl="0" eaLnBrk="0" fontAlgn="base" hangingPunct="0">
              <a:spcBef>
                <a:spcPct val="20000"/>
              </a:spcBef>
              <a:spcAft>
                <a:spcPct val="0"/>
              </a:spcAft>
              <a:buNone/>
              <a:defRPr sz="1600" b="1">
                <a:solidFill>
                  <a:srgbClr val="CC00CC"/>
                </a:solidFill>
                <a:latin typeface="+mn-lt"/>
                <a:ea typeface="ＭＳ Ｐゴシック" pitchFamily="-108" charset="-128"/>
              </a:defRPr>
            </a:lvl4pPr>
            <a:lvl5pPr marL="1828800" indent="0" algn="l" rtl="0" eaLnBrk="0" fontAlgn="base" hangingPunct="0">
              <a:spcBef>
                <a:spcPct val="20000"/>
              </a:spcBef>
              <a:spcAft>
                <a:spcPct val="0"/>
              </a:spcAft>
              <a:buNone/>
              <a:defRPr sz="1600" b="1">
                <a:solidFill>
                  <a:srgbClr val="CC00CC"/>
                </a:solidFill>
                <a:latin typeface="+mn-lt"/>
                <a:ea typeface="ＭＳ Ｐゴシック" pitchFamily="-108" charset="-128"/>
              </a:defRPr>
            </a:lvl5pPr>
            <a:lvl6pPr marL="2286000" indent="0" algn="l" rtl="0" fontAlgn="base">
              <a:spcBef>
                <a:spcPct val="20000"/>
              </a:spcBef>
              <a:spcAft>
                <a:spcPct val="0"/>
              </a:spcAft>
              <a:buNone/>
              <a:defRPr sz="1600" b="1">
                <a:solidFill>
                  <a:srgbClr val="CC00CC"/>
                </a:solidFill>
                <a:latin typeface="+mn-lt"/>
                <a:ea typeface="ＭＳ Ｐゴシック" pitchFamily="-108" charset="-128"/>
              </a:defRPr>
            </a:lvl6pPr>
            <a:lvl7pPr marL="2743200" indent="0" algn="l" rtl="0" fontAlgn="base">
              <a:spcBef>
                <a:spcPct val="20000"/>
              </a:spcBef>
              <a:spcAft>
                <a:spcPct val="0"/>
              </a:spcAft>
              <a:buNone/>
              <a:defRPr sz="1600" b="1">
                <a:solidFill>
                  <a:srgbClr val="CC00CC"/>
                </a:solidFill>
                <a:latin typeface="+mn-lt"/>
                <a:ea typeface="ＭＳ Ｐゴシック" pitchFamily="-108" charset="-128"/>
              </a:defRPr>
            </a:lvl7pPr>
            <a:lvl8pPr marL="3200400" indent="0" algn="l" rtl="0" fontAlgn="base">
              <a:spcBef>
                <a:spcPct val="20000"/>
              </a:spcBef>
              <a:spcAft>
                <a:spcPct val="0"/>
              </a:spcAft>
              <a:buNone/>
              <a:defRPr sz="1600" b="1">
                <a:solidFill>
                  <a:srgbClr val="CC00CC"/>
                </a:solidFill>
                <a:latin typeface="+mn-lt"/>
                <a:ea typeface="ＭＳ Ｐゴシック" pitchFamily="-108" charset="-128"/>
              </a:defRPr>
            </a:lvl8pPr>
            <a:lvl9pPr marL="3657600" indent="0" algn="l" rtl="0" fontAlgn="base">
              <a:spcBef>
                <a:spcPct val="20000"/>
              </a:spcBef>
              <a:spcAft>
                <a:spcPct val="0"/>
              </a:spcAft>
              <a:buNone/>
              <a:defRPr sz="1600" b="1">
                <a:solidFill>
                  <a:srgbClr val="CC00CC"/>
                </a:solidFill>
                <a:latin typeface="+mn-lt"/>
                <a:ea typeface="ＭＳ Ｐゴシック" pitchFamily="-108"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ko-KR" sz="1800" i="0" u="none" strike="noStrike" kern="0" cap="none" spc="0" normalizeH="0" baseline="0" noProof="0" dirty="0" smtClean="0">
                <a:ln>
                  <a:noFill/>
                </a:ln>
                <a:solidFill>
                  <a:srgbClr val="FF0000"/>
                </a:solidFill>
                <a:effectLst/>
                <a:uLnTx/>
                <a:uFillTx/>
                <a:latin typeface="Arial"/>
              </a:rPr>
              <a:t>Flux-driven ITG turbulence</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ko-KR" sz="1800" i="0" u="none" strike="noStrike" kern="0" cap="none" spc="0" normalizeH="0" baseline="0" noProof="0" dirty="0" smtClean="0">
                <a:ln>
                  <a:noFill/>
                </a:ln>
                <a:solidFill>
                  <a:srgbClr val="FF0000"/>
                </a:solidFill>
                <a:effectLst/>
                <a:uLnTx/>
                <a:uFillTx/>
                <a:latin typeface="Arial"/>
              </a:rPr>
              <a:t>-</a:t>
            </a:r>
            <a:r>
              <a:rPr kumimoji="0" lang="en-US" altLang="ko-KR" sz="1800" i="0" u="none" strike="noStrike" kern="0" cap="none" spc="0" normalizeH="0" baseline="0" noProof="0" dirty="0" err="1" smtClean="0">
                <a:ln>
                  <a:noFill/>
                </a:ln>
                <a:solidFill>
                  <a:srgbClr val="FF0000"/>
                </a:solidFill>
                <a:effectLst/>
                <a:uLnTx/>
                <a:uFillTx/>
                <a:latin typeface="Arial"/>
              </a:rPr>
              <a:t>gyrokinetic</a:t>
            </a:r>
            <a:r>
              <a:rPr kumimoji="0" lang="en-US" altLang="ko-KR" sz="1800" i="0" u="none" strike="noStrike" kern="0" cap="none" spc="0" normalizeH="0" baseline="0" noProof="0" dirty="0" smtClean="0">
                <a:ln>
                  <a:noFill/>
                </a:ln>
                <a:solidFill>
                  <a:srgbClr val="FF0000"/>
                </a:solidFill>
                <a:effectLst/>
                <a:uLnTx/>
                <a:uFillTx/>
                <a:latin typeface="Arial"/>
              </a:rPr>
              <a:t> GYSELA code</a:t>
            </a:r>
            <a:endParaRPr kumimoji="0" lang="ko-KR" altLang="en-US" sz="1800" i="0" u="none" strike="noStrike" kern="0" cap="none" spc="0" normalizeH="0" baseline="0" noProof="0" dirty="0">
              <a:ln>
                <a:noFill/>
              </a:ln>
              <a:solidFill>
                <a:srgbClr val="FF0000"/>
              </a:solidFill>
              <a:effectLst/>
              <a:uLnTx/>
              <a:uFillTx/>
              <a:latin typeface="Arial"/>
            </a:endParaRPr>
          </a:p>
        </p:txBody>
      </p:sp>
    </p:spTree>
    <p:extLst>
      <p:ext uri="{BB962C8B-B14F-4D97-AF65-F5344CB8AC3E}">
        <p14:creationId xmlns:p14="http://schemas.microsoft.com/office/powerpoint/2010/main" val="4769465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138" y="1351309"/>
            <a:ext cx="8229600" cy="4886003"/>
          </a:xfrm>
        </p:spPr>
        <p:txBody>
          <a:bodyPr/>
          <a:lstStyle/>
          <a:p>
            <a:r>
              <a:rPr lang="en-US" altLang="ko-KR" dirty="0" smtClean="0"/>
              <a:t>Validations of </a:t>
            </a:r>
            <a:r>
              <a:rPr lang="en-US" altLang="ko-KR" dirty="0" err="1" smtClean="0"/>
              <a:t>Gyrokinetic</a:t>
            </a:r>
            <a:r>
              <a:rPr lang="en-US" altLang="ko-KR" dirty="0" smtClean="0"/>
              <a:t> Simulations</a:t>
            </a:r>
          </a:p>
          <a:p>
            <a:endParaRPr lang="en-US" altLang="ko-KR" dirty="0" smtClean="0"/>
          </a:p>
          <a:p>
            <a:r>
              <a:rPr lang="en-US" altLang="ko-KR" dirty="0" smtClean="0"/>
              <a:t>Nonlocal Transport from Flux-driven </a:t>
            </a:r>
            <a:r>
              <a:rPr lang="en-US" altLang="ko-KR" dirty="0" err="1" smtClean="0"/>
              <a:t>Gyrokinetic</a:t>
            </a:r>
            <a:r>
              <a:rPr lang="en-US" altLang="ko-KR" dirty="0" smtClean="0"/>
              <a:t> Simulations</a:t>
            </a:r>
          </a:p>
          <a:p>
            <a:endParaRPr lang="en-US" altLang="ko-KR" dirty="0" smtClean="0"/>
          </a:p>
          <a:p>
            <a:r>
              <a:rPr lang="en-US" altLang="ko-KR" b="1" dirty="0" smtClean="0">
                <a:solidFill>
                  <a:srgbClr val="0033CC"/>
                </a:solidFill>
              </a:rPr>
              <a:t>Intrinsic Rotation / Momentum Transport </a:t>
            </a:r>
            <a:r>
              <a:rPr lang="en-US" altLang="ko-KR" dirty="0" smtClean="0"/>
              <a:t>/ L-H Transition</a:t>
            </a:r>
          </a:p>
          <a:p>
            <a:endParaRPr lang="en-US" altLang="ko-KR" dirty="0" smtClean="0"/>
          </a:p>
          <a:p>
            <a:r>
              <a:rPr lang="en-US" altLang="ko-KR" dirty="0" smtClean="0"/>
              <a:t>Pedestal Stability / ELM Simulations</a:t>
            </a:r>
          </a:p>
          <a:p>
            <a:endParaRPr lang="en-US" altLang="ko-KR" dirty="0" smtClean="0"/>
          </a:p>
          <a:p>
            <a:r>
              <a:rPr lang="en-US" altLang="ko-KR" dirty="0" smtClean="0"/>
              <a:t>Suppression / Mitigation of ELMs</a:t>
            </a:r>
          </a:p>
          <a:p>
            <a:endParaRPr lang="en-US" altLang="ko-KR" dirty="0" smtClean="0"/>
          </a:p>
          <a:p>
            <a:r>
              <a:rPr lang="en-US" altLang="ko-KR" dirty="0" smtClean="0"/>
              <a:t>Boundary Physics</a:t>
            </a:r>
          </a:p>
          <a:p>
            <a:endParaRPr lang="en-US" altLang="ko-KR" dirty="0" smtClean="0"/>
          </a:p>
          <a:p>
            <a:r>
              <a:rPr lang="en-US" altLang="ko-KR" dirty="0" smtClean="0"/>
              <a:t>Self-Organization in Boundary Physics, MHD, and W-P Physics.</a:t>
            </a:r>
          </a:p>
        </p:txBody>
      </p:sp>
      <p:pic>
        <p:nvPicPr>
          <p:cNvPr id="6" name="그림 8" descr="snu_logo.jpg"/>
          <p:cNvPicPr>
            <a:picLocks noChangeAspect="1"/>
          </p:cNvPicPr>
          <p:nvPr/>
        </p:nvPicPr>
        <p:blipFill>
          <a:blip r:embed="rId2" cstate="print"/>
          <a:stretch>
            <a:fillRect/>
          </a:stretch>
        </p:blipFill>
        <p:spPr>
          <a:xfrm>
            <a:off x="6242113" y="6184900"/>
            <a:ext cx="2806574" cy="434566"/>
          </a:xfrm>
          <a:prstGeom prst="rect">
            <a:avLst/>
          </a:prstGeom>
        </p:spPr>
      </p:pic>
      <p:sp>
        <p:nvSpPr>
          <p:cNvPr id="7" name="Title 1"/>
          <p:cNvSpPr>
            <a:spLocks noGrp="1"/>
          </p:cNvSpPr>
          <p:nvPr>
            <p:ph type="title"/>
          </p:nvPr>
        </p:nvSpPr>
        <p:spPr>
          <a:xfrm>
            <a:off x="467544" y="260648"/>
            <a:ext cx="8229600" cy="648072"/>
          </a:xfrm>
        </p:spPr>
        <p:txBody>
          <a:bodyPr/>
          <a:lstStyle/>
          <a:p>
            <a:r>
              <a:rPr lang="en-US" altLang="ko-KR" sz="3600" dirty="0" smtClean="0"/>
              <a:t>Outline</a:t>
            </a:r>
            <a:endParaRPr lang="ko-KR" altLang="en-US" sz="3600" dirty="0"/>
          </a:p>
        </p:txBody>
      </p:sp>
      <p:sp>
        <p:nvSpPr>
          <p:cNvPr id="9" name="TextBox 8"/>
          <p:cNvSpPr txBox="1"/>
          <p:nvPr/>
        </p:nvSpPr>
        <p:spPr>
          <a:xfrm>
            <a:off x="7524328" y="0"/>
            <a:ext cx="1625017" cy="338554"/>
          </a:xfrm>
          <a:prstGeom prst="rect">
            <a:avLst/>
          </a:prstGeom>
          <a:noFill/>
        </p:spPr>
        <p:txBody>
          <a:bodyPr wrap="square" rtlCol="0">
            <a:spAutoFit/>
          </a:bodyPr>
          <a:lstStyle/>
          <a:p>
            <a:r>
              <a:rPr lang="en-US" altLang="ko-KR" sz="1600" dirty="0" smtClean="0">
                <a:solidFill>
                  <a:srgbClr val="000000"/>
                </a:solidFill>
              </a:rPr>
              <a:t>TS </a:t>
            </a:r>
            <a:r>
              <a:rPr lang="en-US" altLang="ko-KR" sz="1600" dirty="0" err="1" smtClean="0">
                <a:solidFill>
                  <a:srgbClr val="000000"/>
                </a:solidFill>
              </a:rPr>
              <a:t>Hahm</a:t>
            </a:r>
            <a:r>
              <a:rPr lang="en-US" altLang="ko-KR" sz="1600" dirty="0" smtClean="0">
                <a:solidFill>
                  <a:srgbClr val="000000"/>
                </a:solidFill>
              </a:rPr>
              <a:t> S/1-3</a:t>
            </a:r>
            <a:endParaRPr lang="ko-KR" altLang="en-US" sz="1600" dirty="0">
              <a:solidFill>
                <a:srgbClr val="000000"/>
              </a:solidFill>
            </a:endParaRPr>
          </a:p>
        </p:txBody>
      </p:sp>
    </p:spTree>
    <p:extLst>
      <p:ext uri="{BB962C8B-B14F-4D97-AF65-F5344CB8AC3E}">
        <p14:creationId xmlns:p14="http://schemas.microsoft.com/office/powerpoint/2010/main" val="58637785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a:ln>
              <a:noFill/>
            </a:ln>
            <a:solidFill>
              <a:schemeClr val="tx1"/>
            </a:solidFill>
            <a:effectLst/>
            <a:latin typeface="Helvetica"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a:ln>
              <a:noFill/>
            </a:ln>
            <a:solidFill>
              <a:schemeClr val="tx1"/>
            </a:solidFill>
            <a:effectLst/>
            <a:latin typeface="Helvetica"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95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87425"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99"/>
        </a:solidFill>
        <a:ln w="95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87425"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2088</TotalTime>
  <Words>2710</Words>
  <Application>Microsoft Office PowerPoint</Application>
  <PresentationFormat>On-screen Show (4:3)</PresentationFormat>
  <Paragraphs>410</Paragraphs>
  <Slides>38</Slides>
  <Notes>1</Notes>
  <HiddenSlides>0</HiddenSlides>
  <MMClips>0</MMClips>
  <ScaleCrop>false</ScaleCrop>
  <HeadingPairs>
    <vt:vector size="8" baseType="variant">
      <vt:variant>
        <vt:lpstr>Theme</vt:lpstr>
      </vt:variant>
      <vt:variant>
        <vt:i4>11</vt:i4>
      </vt:variant>
      <vt:variant>
        <vt:lpstr>Links</vt:lpstr>
      </vt:variant>
      <vt:variant>
        <vt:i4>2</vt:i4>
      </vt:variant>
      <vt:variant>
        <vt:lpstr>Embedded OLE Servers</vt:lpstr>
      </vt:variant>
      <vt:variant>
        <vt:i4>2</vt:i4>
      </vt:variant>
      <vt:variant>
        <vt:lpstr>Slide Titles</vt:lpstr>
      </vt:variant>
      <vt:variant>
        <vt:i4>38</vt:i4>
      </vt:variant>
    </vt:vector>
  </HeadingPairs>
  <TitlesOfParts>
    <vt:vector size="53" baseType="lpstr">
      <vt:lpstr>Default Design</vt:lpstr>
      <vt:lpstr>Office Theme</vt:lpstr>
      <vt:lpstr>1_Office Theme</vt:lpstr>
      <vt:lpstr>2_Office Theme</vt:lpstr>
      <vt:lpstr>3_Office Theme</vt:lpstr>
      <vt:lpstr>Tema de Office</vt:lpstr>
      <vt:lpstr>ホワイト</vt:lpstr>
      <vt:lpstr>Custom Design</vt:lpstr>
      <vt:lpstr>1_Default Design</vt:lpstr>
      <vt:lpstr>4_Office Theme</vt:lpstr>
      <vt:lpstr>新しいプレゼンテーション</vt:lpstr>
      <vt:lpstr>Macintosh HD:Users:sergeikrasheninnikov:Desktop:Sergei Krash:2012:Meetings-2012:IAEA-2012:IAEA-paper:Krash-TH-3\2.doc!OLE_LINK3</vt:lpstr>
      <vt:lpstr>Macintosh HD:Users:sergeikrasheninnikov:Desktop:Sergei Krash:2012:Meetings-2012:IAEA-2012:IAEA-paper:Krash-TH-3\2.doc!OLE_LINK4</vt:lpstr>
      <vt:lpstr>File</vt:lpstr>
      <vt:lpstr>Graph</vt:lpstr>
      <vt:lpstr>PowerPoint Presentation</vt:lpstr>
      <vt:lpstr>Statistics</vt:lpstr>
      <vt:lpstr>Outline</vt:lpstr>
      <vt:lpstr>PowerPoint Presentation</vt:lpstr>
      <vt:lpstr>There can be multiple contributors to Electron Thermal Transport</vt:lpstr>
      <vt:lpstr>Outline</vt:lpstr>
      <vt:lpstr>TH/P7-13: Flux-driven Full-f Gyrokinetic Study of the Nonlocal Influence of Edge Ti on core Ti   S. Ku, C.S. Chang, P. H. Diamond, J. Lang, D.P. Stotler, G. Dif-Pradalier, W. Tang</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Outline</vt:lpstr>
      <vt:lpstr>L→H Transition can be understood in terms of S curve</vt:lpstr>
      <vt:lpstr>PowerPoint Presentation</vt:lpstr>
      <vt:lpstr>Outline</vt:lpstr>
      <vt:lpstr>PowerPoint Presentation</vt:lpstr>
      <vt:lpstr>Pedestal Modelling Based on Ideal MHD and Gyro-kinetic Stability Analyses on JET And ITER Plasmas S.Saarelma et al. TH/P3-10</vt:lpstr>
      <vt:lpstr> 5-field Peeling-Ballooning modes simulation with BOUT++ T. Y. Xia1,2, X. Q. Xu2, Z. X. Liu1, S. C. Liu1, B Gui1,2 and J. G. Li1 [1ASIPP (China),  2LLNL (USA)]  Theory and Gyro-fluid Simulations of Edge-Localized-Modes                           X.Q.Xu1, P.W.Xi1,2, A.Dimits1, I.Joseph1, M.V.Umansky1, T.Y.Xia1,3, B.Gui1,3, S.S.Kim4, G.Y.Park4, T.Rhee4, H.Jhang4, P.H.Diamond4,5, B.Dudson6, P.B.Snyder7 (1LLNL,2PKU,3ASIPP,4NFRI,5UCSD,6U.York,7GA) </vt:lpstr>
      <vt:lpstr>Outline</vt:lpstr>
      <vt:lpstr>PowerPoint Presentation</vt:lpstr>
      <vt:lpstr>PowerPoint Presentation</vt:lpstr>
      <vt:lpstr>PowerPoint Presentation</vt:lpstr>
      <vt:lpstr>Outline</vt:lpstr>
      <vt:lpstr>Heuristic Drift Model Matches Data</vt:lpstr>
      <vt:lpstr>On Edge Plasma, First Wall, and Dust Issues in Fusion Devices S. I. Krasheninnikov1, J. R. Angus1, J. Guterl1, A. Yu. Pigarov1, R. D. Smirnov1, R. P. Doerner1, M. Umansky2,   T. D. Rognlien2, D. K. Mansfield3, A. L. Roquemore3, C. H. Skinner3, E. D. Marenkov4, and A. A. Pisarev4   1University of California at San Diego, La Jolla, CA 92093, USA; 2Lawrence Livermore National Laboratory, Livermore, CA 94551, USA; 3Princeton Plasma Physics Laboratory, Princeton, NJ 08543, USA; 4Nuclear Research National University MEPhI, Moscow, 115409, Russia </vt:lpstr>
      <vt:lpstr>Outline</vt:lpstr>
      <vt:lpstr>Blobs play significant roles in boundary turbulent transport</vt:lpstr>
      <vt:lpstr>PowerPoint Presentation</vt:lpstr>
      <vt:lpstr>Nonlinear excitations of zonal structures by Toroidal Alfvén Eigenmodes </vt:lpstr>
      <vt:lpstr>PowerPoint Presentation</vt:lpstr>
      <vt:lpstr>PowerPoint Presentation</vt:lpstr>
      <vt:lpstr>After two more years of Gyration…</vt:lpstr>
      <vt:lpstr>Summary of Summary</vt:lpstr>
      <vt:lpstr>More research needed…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wjlee1107</dc:creator>
  <cp:lastModifiedBy>Computer User</cp:lastModifiedBy>
  <cp:revision>118</cp:revision>
  <cp:lastPrinted>2012-10-10T23:33:05Z</cp:lastPrinted>
  <dcterms:created xsi:type="dcterms:W3CDTF">2012-10-02T03:20:47Z</dcterms:created>
  <dcterms:modified xsi:type="dcterms:W3CDTF">2012-10-13T19:24:42Z</dcterms:modified>
</cp:coreProperties>
</file>