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45" r:id="rId2"/>
    <p:sldId id="449" r:id="rId3"/>
    <p:sldId id="346" r:id="rId4"/>
    <p:sldId id="439" r:id="rId5"/>
    <p:sldId id="425" r:id="rId6"/>
    <p:sldId id="411" r:id="rId7"/>
    <p:sldId id="427" r:id="rId8"/>
    <p:sldId id="426" r:id="rId9"/>
    <p:sldId id="443" r:id="rId10"/>
    <p:sldId id="444" r:id="rId11"/>
    <p:sldId id="412" r:id="rId12"/>
    <p:sldId id="440" r:id="rId13"/>
    <p:sldId id="391" r:id="rId14"/>
    <p:sldId id="367" r:id="rId15"/>
    <p:sldId id="403" r:id="rId16"/>
    <p:sldId id="404" r:id="rId17"/>
    <p:sldId id="445" r:id="rId18"/>
    <p:sldId id="422" r:id="rId19"/>
    <p:sldId id="446" r:id="rId20"/>
    <p:sldId id="421" r:id="rId21"/>
    <p:sldId id="441" r:id="rId22"/>
    <p:sldId id="447" r:id="rId23"/>
    <p:sldId id="435" r:id="rId24"/>
    <p:sldId id="382" r:id="rId25"/>
    <p:sldId id="448" r:id="rId26"/>
    <p:sldId id="393" r:id="rId27"/>
    <p:sldId id="423" r:id="rId28"/>
    <p:sldId id="399" r:id="rId29"/>
    <p:sldId id="375" r:id="rId30"/>
    <p:sldId id="442" r:id="rId31"/>
    <p:sldId id="376" r:id="rId32"/>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70" d="100"/>
          <a:sy n="70" d="100"/>
        </p:scale>
        <p:origin x="-139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275403" cy="336788"/>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8627" y="0"/>
            <a:ext cx="4275403" cy="336788"/>
          </a:xfrm>
          <a:prstGeom prst="rect">
            <a:avLst/>
          </a:prstGeom>
        </p:spPr>
        <p:txBody>
          <a:bodyPr vert="horz" lIns="90343" tIns="45171" rIns="90343" bIns="45171" rtlCol="0"/>
          <a:lstStyle>
            <a:lvl1pPr algn="r">
              <a:defRPr sz="1200"/>
            </a:lvl1pPr>
          </a:lstStyle>
          <a:p>
            <a:fld id="{09D6C73C-61B7-49F5-AE6A-474CDCDA6AB0}" type="datetimeFigureOut">
              <a:rPr kumimoji="1" lang="ja-JP" altLang="en-US" smtClean="0"/>
              <a:pPr/>
              <a:t>2012/10/11</a:t>
            </a:fld>
            <a:endParaRPr kumimoji="1" lang="ja-JP" altLang="en-US"/>
          </a:p>
        </p:txBody>
      </p:sp>
      <p:sp>
        <p:nvSpPr>
          <p:cNvPr id="4" name="フッター プレースホルダ 3"/>
          <p:cNvSpPr>
            <a:spLocks noGrp="1"/>
          </p:cNvSpPr>
          <p:nvPr>
            <p:ph type="ftr" sz="quarter" idx="2"/>
          </p:nvPr>
        </p:nvSpPr>
        <p:spPr>
          <a:xfrm>
            <a:off x="1" y="6397807"/>
            <a:ext cx="4275403" cy="336788"/>
          </a:xfrm>
          <a:prstGeom prst="rect">
            <a:avLst/>
          </a:prstGeom>
        </p:spPr>
        <p:txBody>
          <a:bodyPr vert="horz" lIns="90343" tIns="45171" rIns="90343" bIns="45171"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88627" y="6397807"/>
            <a:ext cx="4275403" cy="336788"/>
          </a:xfrm>
          <a:prstGeom prst="rect">
            <a:avLst/>
          </a:prstGeom>
        </p:spPr>
        <p:txBody>
          <a:bodyPr vert="horz" lIns="90343" tIns="45171" rIns="90343" bIns="45171" rtlCol="0" anchor="b"/>
          <a:lstStyle>
            <a:lvl1pPr algn="r">
              <a:defRPr sz="1200"/>
            </a:lvl1pPr>
          </a:lstStyle>
          <a:p>
            <a:fld id="{10A0341E-9EA1-4034-87BF-E4D26FC2ABC3}" type="slidenum">
              <a:rPr kumimoji="1" lang="ja-JP" altLang="en-US" smtClean="0"/>
              <a:pPr/>
              <a:t>‹#›</a:t>
            </a:fld>
            <a:endParaRPr kumimoji="1" lang="ja-JP" altLang="en-US"/>
          </a:p>
        </p:txBody>
      </p:sp>
    </p:spTree>
    <p:extLst>
      <p:ext uri="{BB962C8B-B14F-4D97-AF65-F5344CB8AC3E}">
        <p14:creationId xmlns:p14="http://schemas.microsoft.com/office/powerpoint/2010/main" val="4239736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275403" cy="336788"/>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 2"/>
          <p:cNvSpPr>
            <a:spLocks noGrp="1"/>
          </p:cNvSpPr>
          <p:nvPr>
            <p:ph type="dt" idx="1"/>
          </p:nvPr>
        </p:nvSpPr>
        <p:spPr>
          <a:xfrm>
            <a:off x="5588627" y="0"/>
            <a:ext cx="4275403" cy="336788"/>
          </a:xfrm>
          <a:prstGeom prst="rect">
            <a:avLst/>
          </a:prstGeom>
        </p:spPr>
        <p:txBody>
          <a:bodyPr vert="horz" lIns="90343" tIns="45171" rIns="90343" bIns="45171" rtlCol="0"/>
          <a:lstStyle>
            <a:lvl1pPr algn="r">
              <a:defRPr sz="1200"/>
            </a:lvl1pPr>
          </a:lstStyle>
          <a:p>
            <a:fld id="{5ED60E76-951F-4B6F-B5FF-3F48E31864D0}" type="datetimeFigureOut">
              <a:rPr kumimoji="1" lang="ja-JP" altLang="en-US" smtClean="0"/>
              <a:pPr/>
              <a:t>2012/10/11</a:t>
            </a:fld>
            <a:endParaRPr kumimoji="1" lang="ja-JP" altLang="en-US"/>
          </a:p>
        </p:txBody>
      </p:sp>
      <p:sp>
        <p:nvSpPr>
          <p:cNvPr id="4" name="スライド イメージ プレースホルダ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0343" tIns="45171" rIns="90343" bIns="45171" rtlCol="0" anchor="ctr"/>
          <a:lstStyle/>
          <a:p>
            <a:endParaRPr lang="ja-JP" altLang="en-US"/>
          </a:p>
        </p:txBody>
      </p:sp>
      <p:sp>
        <p:nvSpPr>
          <p:cNvPr id="5" name="ノート プレースホルダ 4"/>
          <p:cNvSpPr>
            <a:spLocks noGrp="1"/>
          </p:cNvSpPr>
          <p:nvPr>
            <p:ph type="body" sz="quarter" idx="3"/>
          </p:nvPr>
        </p:nvSpPr>
        <p:spPr>
          <a:xfrm>
            <a:off x="986632" y="3199488"/>
            <a:ext cx="7893050" cy="3031093"/>
          </a:xfrm>
          <a:prstGeom prst="rect">
            <a:avLst/>
          </a:prstGeom>
        </p:spPr>
        <p:txBody>
          <a:bodyPr vert="horz" lIns="90343" tIns="45171" rIns="90343" bIns="4517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6397807"/>
            <a:ext cx="4275403" cy="336788"/>
          </a:xfrm>
          <a:prstGeom prst="rect">
            <a:avLst/>
          </a:prstGeom>
        </p:spPr>
        <p:txBody>
          <a:bodyPr vert="horz" lIns="90343" tIns="45171" rIns="90343" bIns="4517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588627" y="6397807"/>
            <a:ext cx="4275403" cy="336788"/>
          </a:xfrm>
          <a:prstGeom prst="rect">
            <a:avLst/>
          </a:prstGeom>
        </p:spPr>
        <p:txBody>
          <a:bodyPr vert="horz" lIns="90343" tIns="45171" rIns="90343" bIns="45171" rtlCol="0" anchor="b"/>
          <a:lstStyle>
            <a:lvl1pPr algn="r">
              <a:defRPr sz="1200"/>
            </a:lvl1pPr>
          </a:lstStyle>
          <a:p>
            <a:fld id="{6CDA4FE0-D474-4B16-B544-0892661B4C10}" type="slidenum">
              <a:rPr kumimoji="1" lang="ja-JP" altLang="en-US" smtClean="0"/>
              <a:pPr/>
              <a:t>‹#›</a:t>
            </a:fld>
            <a:endParaRPr kumimoji="1" lang="ja-JP" altLang="en-US"/>
          </a:p>
        </p:txBody>
      </p:sp>
    </p:spTree>
    <p:extLst>
      <p:ext uri="{BB962C8B-B14F-4D97-AF65-F5344CB8AC3E}">
        <p14:creationId xmlns:p14="http://schemas.microsoft.com/office/powerpoint/2010/main" val="16762665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8D1469-7B94-43B8-85B5-4452541EABDE}" type="slidenum">
              <a:rPr lang="en-US" altLang="ja-JP"/>
              <a:pPr fontAlgn="base">
                <a:spcBef>
                  <a:spcPct val="0"/>
                </a:spcBef>
                <a:spcAft>
                  <a:spcPct val="0"/>
                </a:spcAft>
              </a:pPr>
              <a:t>1</a:t>
            </a:fld>
            <a:endParaRPr lang="en-US" altLang="ja-JP"/>
          </a:p>
        </p:txBody>
      </p:sp>
      <p:sp>
        <p:nvSpPr>
          <p:cNvPr id="15362" name="Rectangle 7"/>
          <p:cNvSpPr txBox="1">
            <a:spLocks noGrp="1" noChangeArrowheads="1"/>
          </p:cNvSpPr>
          <p:nvPr/>
        </p:nvSpPr>
        <p:spPr bwMode="auto">
          <a:xfrm>
            <a:off x="5590911" y="6397806"/>
            <a:ext cx="4273119" cy="336788"/>
          </a:xfrm>
          <a:prstGeom prst="rect">
            <a:avLst/>
          </a:prstGeom>
          <a:noFill/>
          <a:ln w="9525">
            <a:noFill/>
            <a:miter lim="800000"/>
            <a:headEnd/>
            <a:tailEnd/>
          </a:ln>
        </p:spPr>
        <p:txBody>
          <a:bodyPr lIns="91341" tIns="45670" rIns="91341" bIns="45670" anchor="b"/>
          <a:lstStyle/>
          <a:p>
            <a:pPr algn="r" defTabSz="912813"/>
            <a:fld id="{7CFA934D-BE69-4119-848D-529CF89420DE}" type="slidenum">
              <a:rPr lang="en-US" altLang="ja-JP" sz="1200">
                <a:latin typeface="Calibri" pitchFamily="34" charset="0"/>
              </a:rPr>
              <a:pPr algn="r" defTabSz="912813"/>
              <a:t>1</a:t>
            </a:fld>
            <a:endParaRPr lang="en-US" altLang="ja-JP" sz="1200">
              <a:latin typeface="Calibri" pitchFamily="34" charset="0"/>
            </a:endParaRPr>
          </a:p>
        </p:txBody>
      </p:sp>
      <p:sp>
        <p:nvSpPr>
          <p:cNvPr id="15363" name="Rectangle 2"/>
          <p:cNvSpPr>
            <a:spLocks noGrp="1" noRot="1" noChangeAspect="1" noChangeArrowheads="1" noTextEdit="1"/>
          </p:cNvSpPr>
          <p:nvPr>
            <p:ph type="sldImg"/>
          </p:nvPr>
        </p:nvSpPr>
        <p:spPr bwMode="auto">
          <a:xfrm>
            <a:off x="3262313" y="504825"/>
            <a:ext cx="3370262" cy="2527300"/>
          </a:xfrm>
          <a:noFill/>
          <a:ln>
            <a:solidFill>
              <a:srgbClr val="000000"/>
            </a:solidFill>
            <a:miter lim="800000"/>
            <a:headEnd/>
            <a:tailEnd/>
          </a:ln>
        </p:spPr>
      </p:sp>
      <p:sp>
        <p:nvSpPr>
          <p:cNvPr id="15364" name="Rectangle 3"/>
          <p:cNvSpPr>
            <a:spLocks noGrp="1" noChangeArrowheads="1"/>
          </p:cNvSpPr>
          <p:nvPr>
            <p:ph type="body" idx="1"/>
          </p:nvPr>
        </p:nvSpPr>
        <p:spPr bwMode="auto">
          <a:xfrm>
            <a:off x="986632" y="3198319"/>
            <a:ext cx="7893050" cy="3032262"/>
          </a:xfrm>
          <a:noFill/>
        </p:spPr>
        <p:txBody>
          <a:bodyPr wrap="square" lIns="91341" tIns="45670" rIns="91341" bIns="45670"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14</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15</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16</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17</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18</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19</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a:lstStyle/>
          <a:p>
            <a:pPr>
              <a:defRPr/>
            </a:pPr>
            <a:fld id="{D0A428D2-0FDB-43AF-B708-0A5F8D4BCA4E}" type="slidenum">
              <a:rPr lang="en-US" altLang="ja-JP">
                <a:latin typeface="Times" pitchFamily="18" charset="0"/>
              </a:rPr>
              <a:pPr>
                <a:defRPr/>
              </a:pPr>
              <a:t>20</a:t>
            </a:fld>
            <a:endParaRPr lang="en-US" altLang="ja-JP">
              <a:latin typeface="Times" pitchFamily="18" charset="0"/>
            </a:endParaRPr>
          </a:p>
        </p:txBody>
      </p:sp>
      <p:sp>
        <p:nvSpPr>
          <p:cNvPr id="737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37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ja-JP" altLang="ja-JP"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22</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23</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24</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445BF-6701-4B90-BA79-5CAB8F8D0837}" type="slidenum">
              <a:rPr lang="en-US" altLang="ja-JP"/>
              <a:pPr/>
              <a:t>5</a:t>
            </a:fld>
            <a:endParaRPr lang="en-US" altLang="ja-JP"/>
          </a:p>
        </p:txBody>
      </p:sp>
      <p:sp>
        <p:nvSpPr>
          <p:cNvPr id="36866" name="Rectangle 2"/>
          <p:cNvSpPr>
            <a:spLocks noGrp="1" noRot="1" noChangeAspect="1" noChangeArrowheads="1" noTextEdit="1"/>
          </p:cNvSpPr>
          <p:nvPr>
            <p:ph type="sldImg"/>
          </p:nvPr>
        </p:nvSpPr>
        <p:spPr>
          <a:xfrm>
            <a:off x="3249613" y="506413"/>
            <a:ext cx="3367087" cy="2525712"/>
          </a:xfrm>
          <a:ln/>
        </p:spPr>
      </p:sp>
      <p:sp>
        <p:nvSpPr>
          <p:cNvPr id="368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25</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26</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3AF41-0779-416A-9C7D-F8A9055C771F}" type="slidenum">
              <a:rPr lang="en-US" altLang="ja-JP"/>
              <a:pPr>
                <a:defRPr/>
              </a:pPr>
              <a:t>28</a:t>
            </a:fld>
            <a:endParaRPr lang="en-US" altLang="ja-JP"/>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103916CF-54B8-4122-BBD6-2518063833C4}" type="slidenum">
              <a:rPr lang="ja-JP" altLang="en-US" smtClean="0"/>
              <a:pPr>
                <a:defRPr/>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445BF-6701-4B90-BA79-5CAB8F8D0837}" type="slidenum">
              <a:rPr lang="en-US" altLang="ja-JP"/>
              <a:pPr/>
              <a:t>6</a:t>
            </a:fld>
            <a:endParaRPr lang="en-US" altLang="ja-JP"/>
          </a:p>
        </p:txBody>
      </p:sp>
      <p:sp>
        <p:nvSpPr>
          <p:cNvPr id="36866" name="Rectangle 2"/>
          <p:cNvSpPr>
            <a:spLocks noGrp="1" noRot="1" noChangeAspect="1" noChangeArrowheads="1" noTextEdit="1"/>
          </p:cNvSpPr>
          <p:nvPr>
            <p:ph type="sldImg"/>
          </p:nvPr>
        </p:nvSpPr>
        <p:spPr>
          <a:xfrm>
            <a:off x="3249613" y="506413"/>
            <a:ext cx="3367087" cy="2525712"/>
          </a:xfrm>
          <a:ln/>
        </p:spPr>
      </p:sp>
      <p:sp>
        <p:nvSpPr>
          <p:cNvPr id="368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445BF-6701-4B90-BA79-5CAB8F8D0837}" type="slidenum">
              <a:rPr lang="en-US" altLang="ja-JP"/>
              <a:pPr/>
              <a:t>7</a:t>
            </a:fld>
            <a:endParaRPr lang="en-US" altLang="ja-JP"/>
          </a:p>
        </p:txBody>
      </p:sp>
      <p:sp>
        <p:nvSpPr>
          <p:cNvPr id="36866" name="Rectangle 2"/>
          <p:cNvSpPr>
            <a:spLocks noGrp="1" noRot="1" noChangeAspect="1" noChangeArrowheads="1" noTextEdit="1"/>
          </p:cNvSpPr>
          <p:nvPr>
            <p:ph type="sldImg"/>
          </p:nvPr>
        </p:nvSpPr>
        <p:spPr>
          <a:xfrm>
            <a:off x="3249613" y="506413"/>
            <a:ext cx="3367087" cy="2525712"/>
          </a:xfrm>
          <a:ln/>
        </p:spPr>
      </p:sp>
      <p:sp>
        <p:nvSpPr>
          <p:cNvPr id="368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445BF-6701-4B90-BA79-5CAB8F8D0837}" type="slidenum">
              <a:rPr lang="en-US" altLang="ja-JP"/>
              <a:pPr/>
              <a:t>8</a:t>
            </a:fld>
            <a:endParaRPr lang="en-US" altLang="ja-JP"/>
          </a:p>
        </p:txBody>
      </p:sp>
      <p:sp>
        <p:nvSpPr>
          <p:cNvPr id="36866" name="Rectangle 2"/>
          <p:cNvSpPr>
            <a:spLocks noGrp="1" noRot="1" noChangeAspect="1" noChangeArrowheads="1" noTextEdit="1"/>
          </p:cNvSpPr>
          <p:nvPr>
            <p:ph type="sldImg"/>
          </p:nvPr>
        </p:nvSpPr>
        <p:spPr>
          <a:xfrm>
            <a:off x="3249613" y="506413"/>
            <a:ext cx="3367087" cy="2525712"/>
          </a:xfrm>
          <a:ln/>
        </p:spPr>
      </p:sp>
      <p:sp>
        <p:nvSpPr>
          <p:cNvPr id="368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445BF-6701-4B90-BA79-5CAB8F8D0837}" type="slidenum">
              <a:rPr lang="en-US" altLang="ja-JP"/>
              <a:pPr/>
              <a:t>9</a:t>
            </a:fld>
            <a:endParaRPr lang="en-US" altLang="ja-JP"/>
          </a:p>
        </p:txBody>
      </p:sp>
      <p:sp>
        <p:nvSpPr>
          <p:cNvPr id="36866" name="Rectangle 2"/>
          <p:cNvSpPr>
            <a:spLocks noGrp="1" noRot="1" noChangeAspect="1" noChangeArrowheads="1" noTextEdit="1"/>
          </p:cNvSpPr>
          <p:nvPr>
            <p:ph type="sldImg"/>
          </p:nvPr>
        </p:nvSpPr>
        <p:spPr>
          <a:xfrm>
            <a:off x="3249613" y="506413"/>
            <a:ext cx="3367087" cy="2525712"/>
          </a:xfrm>
          <a:ln/>
        </p:spPr>
      </p:sp>
      <p:sp>
        <p:nvSpPr>
          <p:cNvPr id="368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445BF-6701-4B90-BA79-5CAB8F8D0837}" type="slidenum">
              <a:rPr lang="en-US" altLang="ja-JP"/>
              <a:pPr/>
              <a:t>10</a:t>
            </a:fld>
            <a:endParaRPr lang="en-US" altLang="ja-JP"/>
          </a:p>
        </p:txBody>
      </p:sp>
      <p:sp>
        <p:nvSpPr>
          <p:cNvPr id="36866" name="Rectangle 2"/>
          <p:cNvSpPr>
            <a:spLocks noGrp="1" noRot="1" noChangeAspect="1" noChangeArrowheads="1" noTextEdit="1"/>
          </p:cNvSpPr>
          <p:nvPr>
            <p:ph type="sldImg"/>
          </p:nvPr>
        </p:nvSpPr>
        <p:spPr>
          <a:xfrm>
            <a:off x="3249613" y="506413"/>
            <a:ext cx="3367087" cy="2525712"/>
          </a:xfrm>
          <a:ln/>
        </p:spPr>
      </p:sp>
      <p:sp>
        <p:nvSpPr>
          <p:cNvPr id="368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445BF-6701-4B90-BA79-5CAB8F8D0837}" type="slidenum">
              <a:rPr lang="en-US" altLang="ja-JP"/>
              <a:pPr/>
              <a:t>11</a:t>
            </a:fld>
            <a:endParaRPr lang="en-US" altLang="ja-JP"/>
          </a:p>
        </p:txBody>
      </p:sp>
      <p:sp>
        <p:nvSpPr>
          <p:cNvPr id="36866" name="Rectangle 2"/>
          <p:cNvSpPr>
            <a:spLocks noGrp="1" noRot="1" noChangeAspect="1" noChangeArrowheads="1" noTextEdit="1"/>
          </p:cNvSpPr>
          <p:nvPr>
            <p:ph type="sldImg"/>
          </p:nvPr>
        </p:nvSpPr>
        <p:spPr>
          <a:xfrm>
            <a:off x="3249613" y="506413"/>
            <a:ext cx="3367087" cy="2525712"/>
          </a:xfrm>
          <a:ln/>
        </p:spPr>
      </p:sp>
      <p:sp>
        <p:nvSpPr>
          <p:cNvPr id="368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02F9B-8B3A-4B2B-8818-6B162A4232E8}" type="slidenum">
              <a:rPr lang="en-US" altLang="ja-JP"/>
              <a:pPr/>
              <a:t>13</a:t>
            </a:fld>
            <a:endParaRPr lang="en-US" altLang="ja-JP"/>
          </a:p>
        </p:txBody>
      </p:sp>
      <p:sp>
        <p:nvSpPr>
          <p:cNvPr id="38914" name="Rectangle 2"/>
          <p:cNvSpPr>
            <a:spLocks noGrp="1" noRot="1" noChangeAspect="1" noChangeArrowheads="1" noTextEdit="1"/>
          </p:cNvSpPr>
          <p:nvPr>
            <p:ph type="sldImg"/>
          </p:nvPr>
        </p:nvSpPr>
        <p:spPr>
          <a:xfrm>
            <a:off x="3251200" y="504825"/>
            <a:ext cx="3367088" cy="2525713"/>
          </a:xfrm>
          <a:ln/>
        </p:spPr>
      </p:sp>
      <p:sp>
        <p:nvSpPr>
          <p:cNvPr id="38915" name="Rectangle 3"/>
          <p:cNvSpPr>
            <a:spLocks noGrp="1" noChangeArrowheads="1"/>
          </p:cNvSpPr>
          <p:nvPr>
            <p:ph type="body" idx="1"/>
          </p:nvPr>
        </p:nvSpPr>
        <p:spPr>
          <a:xfrm>
            <a:off x="986192" y="3199148"/>
            <a:ext cx="7893932" cy="3030936"/>
          </a:xfrm>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2012/10/12</a:t>
            </a:r>
            <a:endParaRPr kumimoji="1" lang="ja-JP" altLang="en-US"/>
          </a:p>
        </p:txBody>
      </p:sp>
      <p:sp>
        <p:nvSpPr>
          <p:cNvPr id="5" name="フッター プレースホルダ 4"/>
          <p:cNvSpPr>
            <a:spLocks noGrp="1"/>
          </p:cNvSpPr>
          <p:nvPr>
            <p:ph type="ftr" sz="quarter" idx="11"/>
          </p:nvPr>
        </p:nvSpPr>
        <p:spPr/>
        <p:txBody>
          <a:bodyPr/>
          <a:lstStyle/>
          <a:p>
            <a:r>
              <a:rPr kumimoji="1" lang="es-ES" altLang="ja-JP" smtClean="0"/>
              <a:t>FEC2012 EX/8-1 Y.Suzuki</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2012/10/12</a:t>
            </a:r>
            <a:endParaRPr kumimoji="1" lang="ja-JP" altLang="en-US"/>
          </a:p>
        </p:txBody>
      </p:sp>
      <p:sp>
        <p:nvSpPr>
          <p:cNvPr id="5" name="フッター プレースホルダ 4"/>
          <p:cNvSpPr>
            <a:spLocks noGrp="1"/>
          </p:cNvSpPr>
          <p:nvPr>
            <p:ph type="ftr" sz="quarter" idx="11"/>
          </p:nvPr>
        </p:nvSpPr>
        <p:spPr/>
        <p:txBody>
          <a:bodyPr/>
          <a:lstStyle/>
          <a:p>
            <a:r>
              <a:rPr kumimoji="1" lang="es-ES" altLang="ja-JP" smtClean="0"/>
              <a:t>FEC2012 EX/8-1 Y.Suzuki</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2012/10/12</a:t>
            </a:r>
            <a:endParaRPr kumimoji="1" lang="ja-JP" altLang="en-US"/>
          </a:p>
        </p:txBody>
      </p:sp>
      <p:sp>
        <p:nvSpPr>
          <p:cNvPr id="5" name="フッター プレースホルダ 4"/>
          <p:cNvSpPr>
            <a:spLocks noGrp="1"/>
          </p:cNvSpPr>
          <p:nvPr>
            <p:ph type="ftr" sz="quarter" idx="11"/>
          </p:nvPr>
        </p:nvSpPr>
        <p:spPr/>
        <p:txBody>
          <a:bodyPr/>
          <a:lstStyle/>
          <a:p>
            <a:r>
              <a:rPr kumimoji="1" lang="es-ES" altLang="ja-JP" smtClean="0"/>
              <a:t>FEC2012 EX/8-1 Y.Suzuki</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2012/10/12</a:t>
            </a:r>
            <a:endParaRPr kumimoji="1" lang="ja-JP" altLang="en-US"/>
          </a:p>
        </p:txBody>
      </p:sp>
      <p:sp>
        <p:nvSpPr>
          <p:cNvPr id="5" name="フッター プレースホルダ 4"/>
          <p:cNvSpPr>
            <a:spLocks noGrp="1"/>
          </p:cNvSpPr>
          <p:nvPr>
            <p:ph type="ftr" sz="quarter" idx="11"/>
          </p:nvPr>
        </p:nvSpPr>
        <p:spPr/>
        <p:txBody>
          <a:bodyPr/>
          <a:lstStyle/>
          <a:p>
            <a:r>
              <a:rPr kumimoji="1" lang="es-ES" altLang="ja-JP" smtClean="0"/>
              <a:t>FEC2012 EX/8-1 Y.Suzuki</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2012/10/12</a:t>
            </a:r>
            <a:endParaRPr kumimoji="1" lang="ja-JP" altLang="en-US"/>
          </a:p>
        </p:txBody>
      </p:sp>
      <p:sp>
        <p:nvSpPr>
          <p:cNvPr id="5" name="フッター プレースホルダ 4"/>
          <p:cNvSpPr>
            <a:spLocks noGrp="1"/>
          </p:cNvSpPr>
          <p:nvPr>
            <p:ph type="ftr" sz="quarter" idx="11"/>
          </p:nvPr>
        </p:nvSpPr>
        <p:spPr/>
        <p:txBody>
          <a:bodyPr/>
          <a:lstStyle/>
          <a:p>
            <a:r>
              <a:rPr kumimoji="1" lang="es-ES" altLang="ja-JP" smtClean="0"/>
              <a:t>FEC2012 EX/8-1 Y.Suzuki</a:t>
            </a:r>
            <a:endParaRPr kumimoji="1" lang="ja-JP" altLang="en-US"/>
          </a:p>
        </p:txBody>
      </p:sp>
      <p:sp>
        <p:nvSpPr>
          <p:cNvPr id="6" name="スライド番号プレースホルダ 5"/>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フッター プレースホルダ 5"/>
          <p:cNvSpPr>
            <a:spLocks noGrp="1"/>
          </p:cNvSpPr>
          <p:nvPr>
            <p:ph type="ftr" sz="quarter" idx="11"/>
          </p:nvPr>
        </p:nvSpPr>
        <p:spPr/>
        <p:txBody>
          <a:bodyPr/>
          <a:lstStyle/>
          <a:p>
            <a:r>
              <a:rPr kumimoji="1" lang="es-ES" altLang="ja-JP" smtClean="0"/>
              <a:t>FEC2012 EX/8-1 Y.Suzuki</a:t>
            </a:r>
            <a:endParaRPr kumimoji="1" lang="ja-JP" altLang="en-US"/>
          </a:p>
        </p:txBody>
      </p:sp>
      <p:sp>
        <p:nvSpPr>
          <p:cNvPr id="7" name="スライド番号プレースホルダ 6"/>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2012/10/12</a:t>
            </a:r>
            <a:endParaRPr kumimoji="1" lang="ja-JP" altLang="en-US"/>
          </a:p>
        </p:txBody>
      </p:sp>
      <p:sp>
        <p:nvSpPr>
          <p:cNvPr id="8" name="フッター プレースホルダ 7"/>
          <p:cNvSpPr>
            <a:spLocks noGrp="1"/>
          </p:cNvSpPr>
          <p:nvPr>
            <p:ph type="ftr" sz="quarter" idx="11"/>
          </p:nvPr>
        </p:nvSpPr>
        <p:spPr/>
        <p:txBody>
          <a:bodyPr/>
          <a:lstStyle/>
          <a:p>
            <a:r>
              <a:rPr kumimoji="1" lang="es-ES" altLang="ja-JP" smtClean="0"/>
              <a:t>FEC2012 EX/8-1 Y.Suzuki</a:t>
            </a:r>
            <a:endParaRPr kumimoji="1" lang="ja-JP" altLang="en-US"/>
          </a:p>
        </p:txBody>
      </p:sp>
      <p:sp>
        <p:nvSpPr>
          <p:cNvPr id="9" name="スライド番号プレースホルダ 8"/>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2012/10/12</a:t>
            </a:r>
            <a:endParaRPr kumimoji="1" lang="ja-JP" altLang="en-US"/>
          </a:p>
        </p:txBody>
      </p:sp>
      <p:sp>
        <p:nvSpPr>
          <p:cNvPr id="4" name="フッター プレースホルダ 3"/>
          <p:cNvSpPr>
            <a:spLocks noGrp="1"/>
          </p:cNvSpPr>
          <p:nvPr>
            <p:ph type="ftr" sz="quarter" idx="11"/>
          </p:nvPr>
        </p:nvSpPr>
        <p:spPr/>
        <p:txBody>
          <a:bodyPr/>
          <a:lstStyle/>
          <a:p>
            <a:r>
              <a:rPr kumimoji="1" lang="es-ES" altLang="ja-JP" smtClean="0"/>
              <a:t>FEC2012 EX/8-1 Y.Suzuki</a:t>
            </a:r>
            <a:endParaRPr kumimoji="1" lang="ja-JP" altLang="en-US"/>
          </a:p>
        </p:txBody>
      </p:sp>
      <p:sp>
        <p:nvSpPr>
          <p:cNvPr id="5" name="スライド番号プレースホルダ 4"/>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2012/10/12</a:t>
            </a:r>
            <a:endParaRPr kumimoji="1" lang="ja-JP" altLang="en-US"/>
          </a:p>
        </p:txBody>
      </p:sp>
      <p:sp>
        <p:nvSpPr>
          <p:cNvPr id="3" name="フッター プレースホルダ 2"/>
          <p:cNvSpPr>
            <a:spLocks noGrp="1"/>
          </p:cNvSpPr>
          <p:nvPr>
            <p:ph type="ftr" sz="quarter" idx="11"/>
          </p:nvPr>
        </p:nvSpPr>
        <p:spPr/>
        <p:txBody>
          <a:bodyPr/>
          <a:lstStyle/>
          <a:p>
            <a:r>
              <a:rPr kumimoji="1" lang="es-ES" altLang="ja-JP" smtClean="0"/>
              <a:t>FEC2012 EX/8-1 Y.Suzuki</a:t>
            </a:r>
            <a:endParaRPr kumimoji="1" lang="ja-JP" altLang="en-US"/>
          </a:p>
        </p:txBody>
      </p:sp>
      <p:sp>
        <p:nvSpPr>
          <p:cNvPr id="4" name="スライド番号プレースホルダ 3"/>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フッター プレースホルダ 5"/>
          <p:cNvSpPr>
            <a:spLocks noGrp="1"/>
          </p:cNvSpPr>
          <p:nvPr>
            <p:ph type="ftr" sz="quarter" idx="11"/>
          </p:nvPr>
        </p:nvSpPr>
        <p:spPr/>
        <p:txBody>
          <a:bodyPr/>
          <a:lstStyle/>
          <a:p>
            <a:r>
              <a:rPr kumimoji="1" lang="es-ES" altLang="ja-JP" smtClean="0"/>
              <a:t>FEC2012 EX/8-1 Y.Suzuki</a:t>
            </a:r>
            <a:endParaRPr kumimoji="1" lang="ja-JP" altLang="en-US"/>
          </a:p>
        </p:txBody>
      </p:sp>
      <p:sp>
        <p:nvSpPr>
          <p:cNvPr id="7" name="スライド番号プレースホルダ 6"/>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フッター プレースホルダ 5"/>
          <p:cNvSpPr>
            <a:spLocks noGrp="1"/>
          </p:cNvSpPr>
          <p:nvPr>
            <p:ph type="ftr" sz="quarter" idx="11"/>
          </p:nvPr>
        </p:nvSpPr>
        <p:spPr/>
        <p:txBody>
          <a:bodyPr/>
          <a:lstStyle/>
          <a:p>
            <a:r>
              <a:rPr kumimoji="1" lang="es-ES" altLang="ja-JP" smtClean="0"/>
              <a:t>FEC2012 EX/8-1 Y.Suzuki</a:t>
            </a:r>
            <a:endParaRPr kumimoji="1" lang="ja-JP" altLang="en-US"/>
          </a:p>
        </p:txBody>
      </p:sp>
      <p:sp>
        <p:nvSpPr>
          <p:cNvPr id="7" name="スライド番号プレースホルダ 6"/>
          <p:cNvSpPr>
            <a:spLocks noGrp="1"/>
          </p:cNvSpPr>
          <p:nvPr>
            <p:ph type="sldNum" sz="quarter" idx="12"/>
          </p:nvPr>
        </p:nvSpPr>
        <p:spPr/>
        <p:txBody>
          <a:bodyPr/>
          <a:lstStyle/>
          <a:p>
            <a:fld id="{054983CD-8AA6-402B-A7FC-BC6F01F0FBC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2012/10/12</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s-ES" altLang="ja-JP" smtClean="0"/>
              <a:t>FEC2012 EX/8-1 Y.Suzuki</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983CD-8AA6-402B-A7FC-BC6F01F0FBC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3"/>
          <p:cNvSpPr>
            <a:spLocks noGrp="1"/>
          </p:cNvSpPr>
          <p:nvPr>
            <p:ph type="ctrTitle"/>
          </p:nvPr>
        </p:nvSpPr>
        <p:spPr>
          <a:xfrm>
            <a:off x="685800" y="2130425"/>
            <a:ext cx="7772400" cy="1470025"/>
          </a:xfrm>
        </p:spPr>
        <p:txBody>
          <a:bodyPr/>
          <a:lstStyle/>
          <a:p>
            <a:endParaRPr lang="ja-JP" altLang="en-US" smtClean="0"/>
          </a:p>
        </p:txBody>
      </p:sp>
      <p:sp>
        <p:nvSpPr>
          <p:cNvPr id="15" name="サブタイトル 14"/>
          <p:cNvSpPr>
            <a:spLocks noGrp="1"/>
          </p:cNvSpPr>
          <p:nvPr>
            <p:ph type="subTitle" idx="1"/>
          </p:nvPr>
        </p:nvSpPr>
        <p:spPr/>
        <p:txBody>
          <a:bodyPr rtlCol="0">
            <a:normAutofit/>
          </a:bodyPr>
          <a:lstStyle/>
          <a:p>
            <a:pPr fontAlgn="auto">
              <a:spcAft>
                <a:spcPts val="0"/>
              </a:spcAft>
              <a:buFont typeface="Arial" pitchFamily="34" charset="0"/>
              <a:buNone/>
              <a:defRPr/>
            </a:pPr>
            <a:endParaRPr lang="ja-JP" altLang="en-US"/>
          </a:p>
        </p:txBody>
      </p:sp>
      <p:pic>
        <p:nvPicPr>
          <p:cNvPr id="14339" name="図 8" descr="無限の輝きをつくる.jpg"/>
          <p:cNvPicPr>
            <a:picLocks noChangeAspect="1"/>
          </p:cNvPicPr>
          <p:nvPr/>
        </p:nvPicPr>
        <p:blipFill>
          <a:blip r:embed="rId3" cstate="print"/>
          <a:srcRect/>
          <a:stretch>
            <a:fillRect/>
          </a:stretch>
        </p:blipFill>
        <p:spPr bwMode="auto">
          <a:xfrm>
            <a:off x="-18464" y="1050"/>
            <a:ext cx="9144000" cy="6858000"/>
          </a:xfrm>
          <a:prstGeom prst="rect">
            <a:avLst/>
          </a:prstGeom>
          <a:noFill/>
          <a:ln w="9525">
            <a:noFill/>
            <a:miter lim="800000"/>
            <a:headEnd/>
            <a:tailEnd/>
          </a:ln>
        </p:spPr>
      </p:pic>
      <p:sp>
        <p:nvSpPr>
          <p:cNvPr id="8196" name="Rectangle 4"/>
          <p:cNvSpPr>
            <a:spLocks noChangeArrowheads="1"/>
          </p:cNvSpPr>
          <p:nvPr/>
        </p:nvSpPr>
        <p:spPr bwMode="auto">
          <a:xfrm>
            <a:off x="214313" y="285750"/>
            <a:ext cx="7643812" cy="1296988"/>
          </a:xfrm>
          <a:prstGeom prst="rect">
            <a:avLst/>
          </a:prstGeom>
          <a:noFill/>
          <a:ln w="9525">
            <a:noFill/>
            <a:miter lim="800000"/>
            <a:headEnd/>
            <a:tailEnd/>
          </a:ln>
          <a:effectLst/>
        </p:spPr>
        <p:txBody>
          <a:bodyPr anchor="ctr"/>
          <a:lstStyle/>
          <a:p>
            <a:pPr fontAlgn="auto">
              <a:spcBef>
                <a:spcPts val="0"/>
              </a:spcBef>
              <a:spcAft>
                <a:spcPts val="0"/>
              </a:spcAft>
              <a:defRPr/>
            </a:pPr>
            <a:r>
              <a:rPr lang="en-US" altLang="ja-JP" sz="3600" b="1" dirty="0">
                <a:solidFill>
                  <a:schemeClr val="accent6">
                    <a:lumMod val="20000"/>
                    <a:lumOff val="80000"/>
                  </a:schemeClr>
                </a:solidFill>
                <a:effectLst>
                  <a:outerShdw blurRad="38100" dist="38100" dir="2700000" algn="tl">
                    <a:srgbClr val="C0C0C0"/>
                  </a:outerShdw>
                </a:effectLst>
                <a:cs typeface="Arial" pitchFamily="34" charset="0"/>
              </a:rPr>
              <a:t>3D plasma response to magnetic field structure in the Large Helical Device</a:t>
            </a:r>
            <a:endParaRPr lang="en-US" altLang="ja-JP" sz="36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endParaRPr>
          </a:p>
        </p:txBody>
      </p:sp>
      <p:sp>
        <p:nvSpPr>
          <p:cNvPr id="14341" name="Text Box 8"/>
          <p:cNvSpPr txBox="1">
            <a:spLocks noChangeArrowheads="1"/>
          </p:cNvSpPr>
          <p:nvPr/>
        </p:nvSpPr>
        <p:spPr bwMode="auto">
          <a:xfrm>
            <a:off x="6012160" y="5979636"/>
            <a:ext cx="2938466" cy="523220"/>
          </a:xfrm>
          <a:prstGeom prst="rect">
            <a:avLst/>
          </a:prstGeom>
          <a:noFill/>
          <a:ln w="9525">
            <a:noFill/>
            <a:miter lim="800000"/>
            <a:headEnd/>
            <a:tailEnd/>
          </a:ln>
        </p:spPr>
        <p:txBody>
          <a:bodyPr wrap="square">
            <a:spAutoFit/>
          </a:bodyPr>
          <a:lstStyle/>
          <a:p>
            <a:pPr algn="r"/>
            <a:r>
              <a:rPr lang="en-US" altLang="ja-JP" sz="1400" b="1" dirty="0">
                <a:solidFill>
                  <a:schemeClr val="accent6">
                    <a:lumMod val="20000"/>
                    <a:lumOff val="80000"/>
                  </a:schemeClr>
                </a:solidFill>
                <a:latin typeface="Calibri" pitchFamily="34" charset="0"/>
                <a:cs typeface="Arial" charset="0"/>
              </a:rPr>
              <a:t>24th IAEA Fusion Energy Conference </a:t>
            </a:r>
            <a:endParaRPr lang="en-US" altLang="ja-JP" sz="1400" b="1" dirty="0" smtClean="0">
              <a:solidFill>
                <a:schemeClr val="accent6">
                  <a:lumMod val="20000"/>
                  <a:lumOff val="80000"/>
                </a:schemeClr>
              </a:solidFill>
              <a:latin typeface="Calibri" pitchFamily="34" charset="0"/>
              <a:cs typeface="Arial" charset="0"/>
            </a:endParaRPr>
          </a:p>
          <a:p>
            <a:pPr algn="r"/>
            <a:r>
              <a:rPr lang="en-US" altLang="ja-JP" sz="1400" b="1" dirty="0" smtClean="0">
                <a:solidFill>
                  <a:schemeClr val="accent6">
                    <a:lumMod val="20000"/>
                    <a:lumOff val="80000"/>
                  </a:schemeClr>
                </a:solidFill>
                <a:latin typeface="Calibri" pitchFamily="34" charset="0"/>
                <a:cs typeface="Arial" charset="0"/>
              </a:rPr>
              <a:t>San Diego 8-13 October, 2012</a:t>
            </a:r>
            <a:endParaRPr lang="en-US" altLang="ja-JP" sz="1400" b="1" dirty="0">
              <a:solidFill>
                <a:schemeClr val="accent6">
                  <a:lumMod val="20000"/>
                  <a:lumOff val="80000"/>
                </a:schemeClr>
              </a:solidFill>
              <a:latin typeface="Calibri" pitchFamily="34" charset="0"/>
              <a:cs typeface="Arial" charset="0"/>
            </a:endParaRPr>
          </a:p>
        </p:txBody>
      </p:sp>
      <p:sp>
        <p:nvSpPr>
          <p:cNvPr id="3077" name="Text Box 5"/>
          <p:cNvSpPr txBox="1">
            <a:spLocks noChangeArrowheads="1"/>
          </p:cNvSpPr>
          <p:nvPr/>
        </p:nvSpPr>
        <p:spPr bwMode="auto">
          <a:xfrm>
            <a:off x="142875" y="3214688"/>
            <a:ext cx="6929438" cy="2616101"/>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ltLang="ja-JP" sz="2800" b="1" dirty="0">
                <a:solidFill>
                  <a:schemeClr val="bg1"/>
                </a:solidFill>
                <a:effectLst>
                  <a:outerShdw blurRad="38100" dist="38100" dir="2700000" algn="tl">
                    <a:srgbClr val="C0C0C0"/>
                  </a:outerShdw>
                </a:effectLst>
                <a:latin typeface="+mn-lt"/>
                <a:ea typeface="+mn-ea"/>
                <a:cs typeface="Arial" pitchFamily="34" charset="0"/>
              </a:rPr>
              <a:t>   </a:t>
            </a:r>
            <a:r>
              <a:rPr lang="en-US" altLang="ja-JP" sz="28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Y</a:t>
            </a:r>
            <a:r>
              <a:rPr lang="en-US" altLang="ja-JP" sz="24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asuhiro Suzuki</a:t>
            </a:r>
          </a:p>
          <a:p>
            <a:pPr fontAlgn="auto">
              <a:spcBef>
                <a:spcPts val="0"/>
              </a:spcBef>
              <a:spcAft>
                <a:spcPts val="0"/>
              </a:spcAft>
              <a:defRPr/>
            </a:pPr>
            <a:r>
              <a:rPr lang="en-US" altLang="ja-JP" sz="32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     </a:t>
            </a:r>
            <a:r>
              <a:rPr lang="en-US" altLang="ja-JP" sz="24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for the LHD </a:t>
            </a:r>
            <a:r>
              <a:rPr lang="en-US" altLang="ja-JP" sz="2400" b="1" dirty="0" smtClean="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experiment group</a:t>
            </a:r>
          </a:p>
          <a:p>
            <a:pPr fontAlgn="auto">
              <a:spcBef>
                <a:spcPts val="0"/>
              </a:spcBef>
              <a:spcAft>
                <a:spcPts val="0"/>
              </a:spcAft>
              <a:defRPr/>
            </a:pPr>
            <a:endParaRPr lang="en-US" altLang="ja-JP" sz="8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endParaRPr>
          </a:p>
          <a:p>
            <a:pPr fontAlgn="auto">
              <a:spcBef>
                <a:spcPts val="0"/>
              </a:spcBef>
              <a:spcAft>
                <a:spcPts val="0"/>
              </a:spcAft>
              <a:defRPr/>
            </a:pPr>
            <a:endParaRPr lang="en-US" altLang="ja-JP" sz="800" b="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endParaRPr>
          </a:p>
          <a:p>
            <a:pPr fontAlgn="auto">
              <a:spcBef>
                <a:spcPts val="0"/>
              </a:spcBef>
              <a:spcAft>
                <a:spcPts val="0"/>
              </a:spcAft>
              <a:defRPr/>
            </a:pPr>
            <a:r>
              <a:rPr lang="en-US" altLang="ja-JP" sz="2200" b="1" i="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 National Institute for Fusion Science</a:t>
            </a:r>
          </a:p>
          <a:p>
            <a:pPr fontAlgn="auto">
              <a:spcBef>
                <a:spcPts val="0"/>
              </a:spcBef>
              <a:spcAft>
                <a:spcPts val="0"/>
              </a:spcAft>
              <a:defRPr/>
            </a:pPr>
            <a:r>
              <a:rPr lang="en-US" altLang="ja-JP" sz="2200" b="1" i="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 The Graduate University for Advanced Studies SOKENDAI</a:t>
            </a:r>
          </a:p>
          <a:p>
            <a:pPr fontAlgn="auto">
              <a:spcBef>
                <a:spcPts val="0"/>
              </a:spcBef>
              <a:spcAft>
                <a:spcPts val="0"/>
              </a:spcAft>
              <a:defRPr/>
            </a:pPr>
            <a:r>
              <a:rPr lang="en-US" altLang="ja-JP" sz="2200" b="1" i="1" dirty="0">
                <a:solidFill>
                  <a:schemeClr val="accent6">
                    <a:lumMod val="20000"/>
                    <a:lumOff val="80000"/>
                  </a:schemeClr>
                </a:solidFill>
                <a:effectLst>
                  <a:outerShdw blurRad="38100" dist="38100" dir="2700000" algn="tl">
                    <a:srgbClr val="C0C0C0"/>
                  </a:outerShdw>
                </a:effectLst>
                <a:latin typeface="+mn-lt"/>
                <a:ea typeface="+mn-ea"/>
                <a:cs typeface="Arial" pitchFamily="34" charset="0"/>
              </a:rPr>
              <a:t> Toki, Japan</a:t>
            </a:r>
          </a:p>
          <a:p>
            <a:pPr fontAlgn="auto">
              <a:spcBef>
                <a:spcPts val="0"/>
              </a:spcBef>
              <a:spcAft>
                <a:spcPts val="0"/>
              </a:spcAft>
              <a:defRPr/>
            </a:pPr>
            <a:r>
              <a:rPr lang="en-US" altLang="ja-JP" sz="2200" b="1" dirty="0">
                <a:solidFill>
                  <a:schemeClr val="accent6">
                    <a:lumMod val="20000"/>
                    <a:lumOff val="80000"/>
                  </a:schemeClr>
                </a:solidFill>
                <a:latin typeface="+mn-lt"/>
                <a:ea typeface="+mn-ea"/>
                <a:cs typeface="Arial" pitchFamily="34" charset="0"/>
              </a:rPr>
              <a:t>suzuki.yasuhiro@LHD.nifs.ac.jp</a:t>
            </a:r>
          </a:p>
        </p:txBody>
      </p:sp>
      <p:pic>
        <p:nvPicPr>
          <p:cNvPr id="14343" name="Picture 6" descr="LHD"/>
          <p:cNvPicPr>
            <a:picLocks noChangeAspect="1" noChangeArrowheads="1"/>
          </p:cNvPicPr>
          <p:nvPr/>
        </p:nvPicPr>
        <p:blipFill>
          <a:blip r:embed="rId4" cstate="print"/>
          <a:srcRect/>
          <a:stretch>
            <a:fillRect/>
          </a:stretch>
        </p:blipFill>
        <p:spPr bwMode="auto">
          <a:xfrm>
            <a:off x="142875" y="6000750"/>
            <a:ext cx="946150" cy="722313"/>
          </a:xfrm>
          <a:prstGeom prst="rect">
            <a:avLst/>
          </a:prstGeom>
          <a:noFill/>
          <a:ln w="9525">
            <a:noFill/>
            <a:miter lim="800000"/>
            <a:headEnd/>
            <a:tailEnd/>
          </a:ln>
        </p:spPr>
      </p:pic>
      <p:pic>
        <p:nvPicPr>
          <p:cNvPr id="14344" name="Picture 7" descr="NINS_white"/>
          <p:cNvPicPr>
            <a:picLocks noChangeAspect="1" noChangeArrowheads="1"/>
          </p:cNvPicPr>
          <p:nvPr/>
        </p:nvPicPr>
        <p:blipFill>
          <a:blip r:embed="rId5" cstate="print"/>
          <a:srcRect/>
          <a:stretch>
            <a:fillRect/>
          </a:stretch>
        </p:blipFill>
        <p:spPr bwMode="auto">
          <a:xfrm>
            <a:off x="1309688" y="6096000"/>
            <a:ext cx="1308100" cy="622300"/>
          </a:xfrm>
          <a:prstGeom prst="rect">
            <a:avLst/>
          </a:prstGeom>
          <a:noFill/>
          <a:ln w="9525">
            <a:noFill/>
            <a:miter lim="800000"/>
            <a:headEnd/>
            <a:tailEnd/>
          </a:ln>
        </p:spPr>
      </p:pic>
      <p:sp>
        <p:nvSpPr>
          <p:cNvPr id="14345" name="Text Box 9"/>
          <p:cNvSpPr txBox="1">
            <a:spLocks noChangeArrowheads="1"/>
          </p:cNvSpPr>
          <p:nvPr/>
        </p:nvSpPr>
        <p:spPr bwMode="auto">
          <a:xfrm>
            <a:off x="4355976" y="5327730"/>
            <a:ext cx="4594650" cy="646331"/>
          </a:xfrm>
          <a:prstGeom prst="rect">
            <a:avLst/>
          </a:prstGeom>
          <a:noFill/>
          <a:ln w="9525">
            <a:noFill/>
            <a:miter lim="800000"/>
            <a:headEnd/>
            <a:tailEnd/>
          </a:ln>
        </p:spPr>
        <p:txBody>
          <a:bodyPr wrap="square">
            <a:spAutoFit/>
          </a:bodyPr>
          <a:lstStyle/>
          <a:p>
            <a:pPr>
              <a:tabLst>
                <a:tab pos="630238" algn="l"/>
              </a:tabLst>
            </a:pPr>
            <a:r>
              <a:rPr lang="en-US" altLang="ja-JP" b="1" dirty="0">
                <a:solidFill>
                  <a:schemeClr val="accent6">
                    <a:lumMod val="20000"/>
                    <a:lumOff val="80000"/>
                  </a:schemeClr>
                </a:solidFill>
                <a:latin typeface="Calibri" pitchFamily="34" charset="0"/>
                <a:cs typeface="Arial" charset="0"/>
              </a:rPr>
              <a:t>Special thanks to </a:t>
            </a:r>
            <a:r>
              <a:rPr lang="en-US" altLang="ja-JP" b="1" dirty="0" smtClean="0">
                <a:solidFill>
                  <a:schemeClr val="accent6">
                    <a:lumMod val="20000"/>
                    <a:lumOff val="80000"/>
                  </a:schemeClr>
                </a:solidFill>
                <a:latin typeface="Calibri" pitchFamily="34" charset="0"/>
                <a:cs typeface="Arial" charset="0"/>
              </a:rPr>
              <a:t>K. Ida, K. </a:t>
            </a:r>
            <a:r>
              <a:rPr lang="en-US" altLang="ja-JP" b="1" dirty="0" err="1" smtClean="0">
                <a:solidFill>
                  <a:schemeClr val="accent6">
                    <a:lumMod val="20000"/>
                    <a:lumOff val="80000"/>
                  </a:schemeClr>
                </a:solidFill>
                <a:latin typeface="Calibri" pitchFamily="34" charset="0"/>
                <a:cs typeface="Arial" charset="0"/>
              </a:rPr>
              <a:t>Kamiya</a:t>
            </a:r>
            <a:r>
              <a:rPr lang="en-US" altLang="ja-JP" b="1" dirty="0" smtClean="0">
                <a:solidFill>
                  <a:schemeClr val="accent6">
                    <a:lumMod val="20000"/>
                    <a:lumOff val="80000"/>
                  </a:schemeClr>
                </a:solidFill>
                <a:latin typeface="Calibri" pitchFamily="34" charset="0"/>
                <a:cs typeface="Arial" charset="0"/>
              </a:rPr>
              <a:t>, </a:t>
            </a:r>
            <a:r>
              <a:rPr lang="en-US" altLang="ja-JP" b="1" dirty="0" err="1" smtClean="0">
                <a:solidFill>
                  <a:schemeClr val="accent6">
                    <a:lumMod val="20000"/>
                    <a:lumOff val="80000"/>
                  </a:schemeClr>
                </a:solidFill>
                <a:latin typeface="Calibri" pitchFamily="34" charset="0"/>
                <a:cs typeface="Arial" charset="0"/>
              </a:rPr>
              <a:t>S.Sakakibara</a:t>
            </a:r>
            <a:r>
              <a:rPr lang="en-US" altLang="ja-JP" b="1" dirty="0">
                <a:solidFill>
                  <a:schemeClr val="accent6">
                    <a:lumMod val="20000"/>
                    <a:lumOff val="80000"/>
                  </a:schemeClr>
                </a:solidFill>
                <a:latin typeface="Calibri" pitchFamily="34" charset="0"/>
                <a:cs typeface="Arial" charset="0"/>
              </a:rPr>
              <a:t>, </a:t>
            </a:r>
            <a:r>
              <a:rPr lang="en-US" altLang="ja-JP" b="1" dirty="0" err="1" smtClean="0">
                <a:solidFill>
                  <a:schemeClr val="accent6">
                    <a:lumMod val="20000"/>
                    <a:lumOff val="80000"/>
                  </a:schemeClr>
                </a:solidFill>
                <a:latin typeface="Calibri" pitchFamily="34" charset="0"/>
                <a:cs typeface="Arial" charset="0"/>
              </a:rPr>
              <a:t>K.Y.Watanabe</a:t>
            </a:r>
            <a:r>
              <a:rPr lang="en-US" altLang="ja-JP" b="1" dirty="0" smtClean="0">
                <a:solidFill>
                  <a:schemeClr val="accent6">
                    <a:lumMod val="20000"/>
                    <a:lumOff val="80000"/>
                  </a:schemeClr>
                </a:solidFill>
                <a:latin typeface="Calibri" pitchFamily="34" charset="0"/>
                <a:cs typeface="Arial" charset="0"/>
              </a:rPr>
              <a:t> and H</a:t>
            </a:r>
            <a:r>
              <a:rPr lang="en-US" altLang="ja-JP" b="1" dirty="0">
                <a:solidFill>
                  <a:schemeClr val="accent6">
                    <a:lumMod val="20000"/>
                    <a:lumOff val="80000"/>
                  </a:schemeClr>
                </a:solidFill>
                <a:latin typeface="Calibri" pitchFamily="34" charset="0"/>
                <a:cs typeface="Arial" charset="0"/>
              </a:rPr>
              <a:t>. Yamada</a:t>
            </a:r>
          </a:p>
        </p:txBody>
      </p:sp>
    </p:spTree>
    <p:extLst>
      <p:ext uri="{BB962C8B-B14F-4D97-AF65-F5344CB8AC3E}">
        <p14:creationId xmlns:p14="http://schemas.microsoft.com/office/powerpoint/2010/main" val="36412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0000" y="180000"/>
            <a:ext cx="2044470" cy="523220"/>
          </a:xfrm>
          <a:prstGeom prst="rect">
            <a:avLst/>
          </a:prstGeom>
          <a:solidFill>
            <a:srgbClr val="002060"/>
          </a:solidFill>
        </p:spPr>
        <p:txBody>
          <a:bodyPr wrap="none" rtlCol="0">
            <a:spAutoFit/>
          </a:bodyPr>
          <a:lstStyle/>
          <a:p>
            <a:r>
              <a:rPr kumimoji="1" lang="en-US" altLang="ja-JP" sz="2800" b="1" dirty="0" smtClean="0">
                <a:solidFill>
                  <a:schemeClr val="bg1"/>
                </a:solidFill>
              </a:rPr>
              <a:t>Introduction</a:t>
            </a:r>
            <a:endParaRPr kumimoji="1" lang="ja-JP" altLang="en-US" sz="2800" b="1" dirty="0">
              <a:solidFill>
                <a:schemeClr val="bg1"/>
              </a:solidFill>
            </a:endParaRPr>
          </a:p>
        </p:txBody>
      </p:sp>
      <p:sp>
        <p:nvSpPr>
          <p:cNvPr id="10" name="テキスト ボックス 9"/>
          <p:cNvSpPr txBox="1"/>
          <p:nvPr/>
        </p:nvSpPr>
        <p:spPr>
          <a:xfrm>
            <a:off x="5116864" y="895089"/>
            <a:ext cx="3436518" cy="369332"/>
          </a:xfrm>
          <a:prstGeom prst="rect">
            <a:avLst/>
          </a:prstGeom>
          <a:noFill/>
        </p:spPr>
        <p:txBody>
          <a:bodyPr wrap="none" rtlCol="0">
            <a:spAutoFit/>
          </a:bodyPr>
          <a:lstStyle/>
          <a:p>
            <a:r>
              <a:rPr lang="en-US" altLang="ja-JP" b="1" dirty="0" smtClean="0"/>
              <a:t>Pressure profiles with different </a:t>
            </a:r>
            <a:r>
              <a:rPr lang="en-US" altLang="ja-JP" b="1" dirty="0" smtClean="0">
                <a:latin typeface="Symbol" pitchFamily="18" charset="2"/>
              </a:rPr>
              <a:t>b</a:t>
            </a:r>
            <a:endParaRPr kumimoji="1" lang="ja-JP" altLang="en-US" b="1" dirty="0">
              <a:latin typeface="Symbol" pitchFamily="18" charset="2"/>
            </a:endParaRPr>
          </a:p>
        </p:txBody>
      </p:sp>
      <p:pic>
        <p:nvPicPr>
          <p:cNvPr id="19" name="Picture 2" descr="D:\Download\lhdlogo.gif"/>
          <p:cNvPicPr>
            <a:picLocks noChangeAspect="1" noChangeArrowheads="1"/>
          </p:cNvPicPr>
          <p:nvPr/>
        </p:nvPicPr>
        <p:blipFill>
          <a:blip r:embed="rId3" cstate="print"/>
          <a:srcRect/>
          <a:stretch>
            <a:fillRect/>
          </a:stretch>
        </p:blipFill>
        <p:spPr bwMode="auto">
          <a:xfrm>
            <a:off x="7906700"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4</a:t>
            </a:r>
            <a:endParaRPr kumimoji="1" lang="ja-JP" altLang="en-US" dirty="0"/>
          </a:p>
        </p:txBody>
      </p:sp>
      <p:sp>
        <p:nvSpPr>
          <p:cNvPr id="18" name="フッター プレースホルダ 17"/>
          <p:cNvSpPr>
            <a:spLocks noGrp="1"/>
          </p:cNvSpPr>
          <p:nvPr>
            <p:ph type="ftr" sz="quarter" idx="11"/>
          </p:nvPr>
        </p:nvSpPr>
        <p:spPr/>
        <p:txBody>
          <a:bodyPr/>
          <a:lstStyle/>
          <a:p>
            <a:r>
              <a:rPr kumimoji="1" lang="es-ES" altLang="ja-JP" smtClean="0"/>
              <a:t>FEC2012 EX/8-1 Y.Suzuki</a:t>
            </a:r>
            <a:endParaRPr kumimoji="1" lang="ja-JP" altLang="en-US" dirty="0"/>
          </a:p>
        </p:txBody>
      </p:sp>
      <p:sp>
        <p:nvSpPr>
          <p:cNvPr id="11" name="テキスト ボックス 10"/>
          <p:cNvSpPr txBox="1"/>
          <p:nvPr/>
        </p:nvSpPr>
        <p:spPr>
          <a:xfrm>
            <a:off x="4360925" y="5095500"/>
            <a:ext cx="4547095" cy="830997"/>
          </a:xfrm>
          <a:prstGeom prst="rect">
            <a:avLst/>
          </a:prstGeom>
          <a:noFill/>
        </p:spPr>
        <p:txBody>
          <a:bodyPr wrap="square" rtlCol="0">
            <a:spAutoFit/>
          </a:bodyPr>
          <a:lstStyle/>
          <a:p>
            <a:r>
              <a:rPr kumimoji="1" lang="en-US" altLang="ja-JP" sz="2400" b="1" dirty="0" smtClean="0">
                <a:solidFill>
                  <a:srgbClr val="FF0000"/>
                </a:solidFill>
              </a:rPr>
              <a:t>3D plasma response is a common issue in non-axisymmetric tori.</a:t>
            </a:r>
            <a:endParaRPr kumimoji="1" lang="ja-JP" altLang="en-US" sz="2400" b="1" dirty="0">
              <a:solidFill>
                <a:srgbClr val="FF0000"/>
              </a:solidFill>
            </a:endParaRPr>
          </a:p>
        </p:txBody>
      </p:sp>
      <p:sp>
        <p:nvSpPr>
          <p:cNvPr id="3" name="テキスト ボックス 2"/>
          <p:cNvSpPr txBox="1"/>
          <p:nvPr/>
        </p:nvSpPr>
        <p:spPr>
          <a:xfrm>
            <a:off x="251519" y="1155126"/>
            <a:ext cx="4109405" cy="4770537"/>
          </a:xfrm>
          <a:prstGeom prst="rect">
            <a:avLst/>
          </a:prstGeom>
          <a:noFill/>
        </p:spPr>
        <p:txBody>
          <a:bodyPr wrap="square" rtlCol="0">
            <a:spAutoFit/>
          </a:bodyPr>
          <a:lstStyle/>
          <a:p>
            <a:pPr marL="285750" indent="-285750">
              <a:buFont typeface="Wingdings" pitchFamily="2" charset="2"/>
              <a:buChar char="l"/>
            </a:pPr>
            <a:r>
              <a:rPr kumimoji="1" lang="en-US" altLang="ja-JP" sz="1600" dirty="0" smtClean="0"/>
              <a:t>LHD is an </a:t>
            </a:r>
            <a:r>
              <a:rPr kumimoji="1" lang="en-US" altLang="ja-JP" sz="1600" i="1" dirty="0" smtClean="0"/>
              <a:t>L</a:t>
            </a:r>
            <a:r>
              <a:rPr kumimoji="1" lang="en-US" altLang="ja-JP" sz="1600" dirty="0" smtClean="0"/>
              <a:t>/</a:t>
            </a:r>
            <a:r>
              <a:rPr kumimoji="1" lang="en-US" altLang="ja-JP" sz="1600" i="1" dirty="0" smtClean="0"/>
              <a:t>M</a:t>
            </a:r>
            <a:r>
              <a:rPr kumimoji="1" lang="en-US" altLang="ja-JP" sz="1600" dirty="0" smtClean="0"/>
              <a:t>=2/10 </a:t>
            </a:r>
            <a:r>
              <a:rPr kumimoji="1" lang="en-US" altLang="ja-JP" sz="1600" dirty="0" err="1" smtClean="0"/>
              <a:t>Heliotron</a:t>
            </a:r>
            <a:r>
              <a:rPr kumimoji="1" lang="en-US" altLang="ja-JP" sz="1600" dirty="0" smtClean="0"/>
              <a:t> configuration. The rotational transform, </a:t>
            </a:r>
            <a:r>
              <a:rPr kumimoji="1" lang="en-US" altLang="ja-JP" sz="1600" dirty="0" err="1" smtClean="0">
                <a:latin typeface="Symbol" pitchFamily="18" charset="2"/>
              </a:rPr>
              <a:t>i</a:t>
            </a:r>
            <a:r>
              <a:rPr kumimoji="1" lang="en-US" altLang="ja-JP" sz="1600" dirty="0" smtClean="0"/>
              <a:t>=1/</a:t>
            </a:r>
            <a:r>
              <a:rPr kumimoji="1" lang="en-US" altLang="ja-JP" sz="1600" i="1" dirty="0" smtClean="0"/>
              <a:t>q</a:t>
            </a:r>
            <a:r>
              <a:rPr kumimoji="1" lang="en-US" altLang="ja-JP" sz="1600" dirty="0" smtClean="0"/>
              <a:t>, is created by the 3D shaping.</a:t>
            </a:r>
          </a:p>
          <a:p>
            <a:pPr marL="285750" indent="-285750">
              <a:buFont typeface="Wingdings" pitchFamily="2" charset="2"/>
              <a:buChar char="l"/>
            </a:pPr>
            <a:r>
              <a:rPr lang="en-US" altLang="ja-JP" sz="1600" dirty="0"/>
              <a:t>Analyzing 3D MHD equilibrium, </a:t>
            </a:r>
            <a:r>
              <a:rPr lang="en-US" altLang="ja-JP" sz="1600" dirty="0" smtClean="0"/>
              <a:t>“</a:t>
            </a:r>
            <a:r>
              <a:rPr lang="en-US" altLang="ja-JP" sz="1600" b="1" i="1" dirty="0" smtClean="0"/>
              <a:t>3D </a:t>
            </a:r>
            <a:r>
              <a:rPr lang="en-US" altLang="ja-JP" sz="1600" b="1" i="1" dirty="0"/>
              <a:t>plasma </a:t>
            </a:r>
            <a:r>
              <a:rPr lang="en-US" altLang="ja-JP" sz="1600" b="1" i="1" dirty="0" smtClean="0"/>
              <a:t>response</a:t>
            </a:r>
            <a:r>
              <a:rPr lang="en-US" altLang="ja-JP" sz="1600" dirty="0" smtClean="0"/>
              <a:t>” </a:t>
            </a:r>
            <a:r>
              <a:rPr lang="en-US" altLang="ja-JP" sz="1600" dirty="0"/>
              <a:t>was found. That is, magnetic field lines are naturally </a:t>
            </a:r>
            <a:r>
              <a:rPr lang="en-US" altLang="ja-JP" sz="1600" dirty="0" err="1"/>
              <a:t>stochastized</a:t>
            </a:r>
            <a:r>
              <a:rPr lang="en-US" altLang="ja-JP" sz="1600" dirty="0"/>
              <a:t> by pressure-induced perturbed field driven by currents along rippled field lines</a:t>
            </a:r>
            <a:r>
              <a:rPr lang="en-US" altLang="ja-JP" sz="1600" dirty="0" smtClean="0"/>
              <a:t>.</a:t>
            </a:r>
          </a:p>
          <a:p>
            <a:pPr marL="285750" indent="-285750">
              <a:buFont typeface="Wingdings" pitchFamily="2" charset="2"/>
              <a:buChar char="l"/>
            </a:pPr>
            <a:r>
              <a:rPr lang="en-US" altLang="ja-JP" sz="1600" dirty="0" smtClean="0"/>
              <a:t>In experiments, changing the boundary of plasma pressure is observed. Increasing b, the boundary shifts to the outward of the torus.</a:t>
            </a:r>
          </a:p>
          <a:p>
            <a:pPr marL="285750" indent="-285750">
              <a:buFont typeface="Wingdings" pitchFamily="2" charset="2"/>
              <a:buChar char="l"/>
            </a:pPr>
            <a:r>
              <a:rPr lang="en-US" altLang="ja-JP" sz="1600" dirty="0" smtClean="0"/>
              <a:t>This </a:t>
            </a:r>
            <a:r>
              <a:rPr lang="en-US" altLang="ja-JP" sz="1600" dirty="0"/>
              <a:t>is also important in </a:t>
            </a:r>
            <a:r>
              <a:rPr lang="en-US" altLang="ja-JP" sz="1600" dirty="0" err="1"/>
              <a:t>tokamak</a:t>
            </a:r>
            <a:r>
              <a:rPr lang="en-US" altLang="ja-JP" sz="1600" dirty="0"/>
              <a:t> RMP experiments. Strong bootstrap current on the pedestal may </a:t>
            </a:r>
            <a:r>
              <a:rPr lang="en-US" altLang="ja-JP" sz="1600" dirty="0" smtClean="0"/>
              <a:t>drive the </a:t>
            </a:r>
            <a:r>
              <a:rPr lang="en-US" altLang="ja-JP" sz="1600" dirty="0"/>
              <a:t>3D plasma response</a:t>
            </a:r>
            <a:r>
              <a:rPr lang="en-US" altLang="ja-JP" sz="1600" dirty="0" smtClean="0"/>
              <a:t>. The magnetic field structure might be changed.</a:t>
            </a:r>
          </a:p>
          <a:p>
            <a:pPr marL="285750" indent="-285750">
              <a:buFont typeface="Wingdings" pitchFamily="2" charset="2"/>
              <a:buChar char="l"/>
            </a:pPr>
            <a:r>
              <a:rPr lang="en-US" altLang="ja-JP" sz="1600" dirty="0"/>
              <a:t>The identification of 3D plasma </a:t>
            </a:r>
            <a:r>
              <a:rPr lang="en-US" altLang="ja-JP" sz="1600" dirty="0" smtClean="0"/>
              <a:t>response in </a:t>
            </a:r>
            <a:r>
              <a:rPr lang="en-US" altLang="ja-JP" sz="1600" dirty="0"/>
              <a:t>the experiments is an important issue</a:t>
            </a:r>
            <a:r>
              <a:rPr lang="en-US" altLang="ja-JP" sz="1600" dirty="0" smtClean="0"/>
              <a:t>.</a:t>
            </a:r>
            <a:endParaRPr lang="en-US" altLang="ja-JP" sz="1600" dirty="0"/>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782" y="1549571"/>
            <a:ext cx="4383041" cy="3024336"/>
          </a:xfrm>
          <a:prstGeom prst="rect">
            <a:avLst/>
          </a:prstGeom>
        </p:spPr>
      </p:pic>
      <p:cxnSp>
        <p:nvCxnSpPr>
          <p:cNvPr id="5" name="直線コネクタ 4"/>
          <p:cNvCxnSpPr/>
          <p:nvPr/>
        </p:nvCxnSpPr>
        <p:spPr>
          <a:xfrm flipV="1">
            <a:off x="5580112" y="1700808"/>
            <a:ext cx="0" cy="2160240"/>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 name="テキスト ボックス 17"/>
          <p:cNvSpPr txBox="1">
            <a:spLocks noChangeArrowheads="1"/>
          </p:cNvSpPr>
          <p:nvPr/>
        </p:nvSpPr>
        <p:spPr bwMode="auto">
          <a:xfrm>
            <a:off x="5766524" y="1701807"/>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cxnSp>
        <p:nvCxnSpPr>
          <p:cNvPr id="7" name="直線矢印コネクタ 6"/>
          <p:cNvCxnSpPr/>
          <p:nvPr/>
        </p:nvCxnSpPr>
        <p:spPr>
          <a:xfrm>
            <a:off x="6545712" y="3356992"/>
            <a:ext cx="0"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7534673" y="3176972"/>
            <a:ext cx="0" cy="36004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37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0000" y="180000"/>
            <a:ext cx="2044470" cy="523220"/>
          </a:xfrm>
          <a:prstGeom prst="rect">
            <a:avLst/>
          </a:prstGeom>
          <a:solidFill>
            <a:srgbClr val="002060"/>
          </a:solidFill>
        </p:spPr>
        <p:txBody>
          <a:bodyPr wrap="none" rtlCol="0">
            <a:spAutoFit/>
          </a:bodyPr>
          <a:lstStyle/>
          <a:p>
            <a:r>
              <a:rPr kumimoji="1" lang="en-US" altLang="ja-JP" sz="2800" b="1" dirty="0" smtClean="0">
                <a:solidFill>
                  <a:schemeClr val="bg1"/>
                </a:solidFill>
              </a:rPr>
              <a:t>Introduction</a:t>
            </a:r>
            <a:endParaRPr kumimoji="1" lang="ja-JP" altLang="en-US" sz="2800" b="1" dirty="0">
              <a:solidFill>
                <a:schemeClr val="bg1"/>
              </a:solidFill>
            </a:endParaRPr>
          </a:p>
        </p:txBody>
      </p:sp>
      <p:pic>
        <p:nvPicPr>
          <p:cNvPr id="19" name="Picture 2" descr="D:\Download\lhdlogo.gif"/>
          <p:cNvPicPr>
            <a:picLocks noChangeAspect="1" noChangeArrowheads="1"/>
          </p:cNvPicPr>
          <p:nvPr/>
        </p:nvPicPr>
        <p:blipFill>
          <a:blip r:embed="rId3" cstate="print"/>
          <a:srcRect/>
          <a:stretch>
            <a:fillRect/>
          </a:stretch>
        </p:blipFill>
        <p:spPr bwMode="auto">
          <a:xfrm>
            <a:off x="7906700"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5</a:t>
            </a:r>
            <a:endParaRPr kumimoji="1" lang="ja-JP" altLang="en-US" dirty="0"/>
          </a:p>
        </p:txBody>
      </p:sp>
      <p:sp>
        <p:nvSpPr>
          <p:cNvPr id="18" name="フッター プレースホルダ 17"/>
          <p:cNvSpPr>
            <a:spLocks noGrp="1"/>
          </p:cNvSpPr>
          <p:nvPr>
            <p:ph type="ftr" sz="quarter" idx="11"/>
          </p:nvPr>
        </p:nvSpPr>
        <p:spPr/>
        <p:txBody>
          <a:bodyPr/>
          <a:lstStyle/>
          <a:p>
            <a:r>
              <a:rPr kumimoji="1" lang="es-ES" altLang="ja-JP" smtClean="0"/>
              <a:t>FEC2012 EX/8-1 Y.Suzuki</a:t>
            </a:r>
            <a:endParaRPr kumimoji="1" lang="ja-JP" altLang="en-US" dirty="0"/>
          </a:p>
        </p:txBody>
      </p:sp>
      <p:sp>
        <p:nvSpPr>
          <p:cNvPr id="6" name="テキスト ボックス 5"/>
          <p:cNvSpPr txBox="1"/>
          <p:nvPr/>
        </p:nvSpPr>
        <p:spPr>
          <a:xfrm>
            <a:off x="611560" y="908720"/>
            <a:ext cx="7789761" cy="400110"/>
          </a:xfrm>
          <a:prstGeom prst="rect">
            <a:avLst/>
          </a:prstGeom>
          <a:noFill/>
        </p:spPr>
        <p:txBody>
          <a:bodyPr wrap="none" rtlCol="0">
            <a:spAutoFit/>
          </a:bodyPr>
          <a:lstStyle/>
          <a:p>
            <a:r>
              <a:rPr kumimoji="1" lang="en-US" altLang="ja-JP" sz="2000" b="1" dirty="0" smtClean="0"/>
              <a:t>3D plasma response causes the </a:t>
            </a:r>
            <a:r>
              <a:rPr kumimoji="1" lang="en-US" altLang="ja-JP" sz="2000" b="1" dirty="0" err="1" smtClean="0"/>
              <a:t>stochastization</a:t>
            </a:r>
            <a:r>
              <a:rPr kumimoji="1" lang="en-US" altLang="ja-JP" sz="2000" b="1" dirty="0" smtClean="0"/>
              <a:t> in the peripheral region.</a:t>
            </a:r>
            <a:endParaRPr kumimoji="1" lang="ja-JP" altLang="en-US" sz="2000" b="1" dirty="0"/>
          </a:p>
        </p:txBody>
      </p:sp>
      <p:sp>
        <p:nvSpPr>
          <p:cNvPr id="12" name="下矢印 11"/>
          <p:cNvSpPr/>
          <p:nvPr/>
        </p:nvSpPr>
        <p:spPr>
          <a:xfrm>
            <a:off x="4357539" y="1360054"/>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421623" y="1864110"/>
            <a:ext cx="6169638" cy="830997"/>
          </a:xfrm>
          <a:prstGeom prst="rect">
            <a:avLst/>
          </a:prstGeom>
          <a:noFill/>
        </p:spPr>
        <p:txBody>
          <a:bodyPr wrap="none" rtlCol="0">
            <a:spAutoFit/>
          </a:bodyPr>
          <a:lstStyle/>
          <a:p>
            <a:pPr algn="ctr"/>
            <a:r>
              <a:rPr kumimoji="1" lang="en-US" altLang="ja-JP" sz="2400" b="1" i="1" dirty="0" smtClean="0">
                <a:solidFill>
                  <a:srgbClr val="FF0000"/>
                </a:solidFill>
              </a:rPr>
              <a:t>Where is the plasma boundary?</a:t>
            </a:r>
          </a:p>
          <a:p>
            <a:pPr algn="ctr"/>
            <a:r>
              <a:rPr lang="en-US" altLang="ja-JP" sz="2400" b="1" i="1" dirty="0" smtClean="0">
                <a:solidFill>
                  <a:srgbClr val="FF0000"/>
                </a:solidFill>
              </a:rPr>
              <a:t>How does the magnetic field structure change?</a:t>
            </a:r>
            <a:endParaRPr kumimoji="1" lang="ja-JP" altLang="en-US" sz="2400" b="1" i="1" dirty="0">
              <a:solidFill>
                <a:srgbClr val="FF0000"/>
              </a:solidFill>
            </a:endParaRPr>
          </a:p>
        </p:txBody>
      </p:sp>
      <p:sp>
        <p:nvSpPr>
          <p:cNvPr id="14" name="テキスト ボックス 13"/>
          <p:cNvSpPr txBox="1"/>
          <p:nvPr/>
        </p:nvSpPr>
        <p:spPr>
          <a:xfrm>
            <a:off x="614418" y="2852936"/>
            <a:ext cx="7913789" cy="707886"/>
          </a:xfrm>
          <a:prstGeom prst="rect">
            <a:avLst/>
          </a:prstGeom>
          <a:noFill/>
        </p:spPr>
        <p:txBody>
          <a:bodyPr wrap="square" rtlCol="0">
            <a:spAutoFit/>
          </a:bodyPr>
          <a:lstStyle/>
          <a:p>
            <a:r>
              <a:rPr kumimoji="1" lang="en-US" altLang="ja-JP" sz="2000" b="1" dirty="0" smtClean="0"/>
              <a:t>Identifications of plasma boundary and topology in the experiment are important and urgent issues!</a:t>
            </a:r>
            <a:endParaRPr kumimoji="1" lang="ja-JP" altLang="en-US" sz="2000" b="1" dirty="0"/>
          </a:p>
        </p:txBody>
      </p:sp>
      <p:sp>
        <p:nvSpPr>
          <p:cNvPr id="17" name="テキスト ボックス 16"/>
          <p:cNvSpPr txBox="1"/>
          <p:nvPr/>
        </p:nvSpPr>
        <p:spPr>
          <a:xfrm>
            <a:off x="353843" y="3802051"/>
            <a:ext cx="8434938" cy="923330"/>
          </a:xfrm>
          <a:prstGeom prst="rect">
            <a:avLst/>
          </a:prstGeom>
          <a:noFill/>
        </p:spPr>
        <p:txBody>
          <a:bodyPr wrap="none" rtlCol="0">
            <a:spAutoFit/>
          </a:bodyPr>
          <a:lstStyle/>
          <a:p>
            <a:r>
              <a:rPr kumimoji="1" lang="en-US" altLang="ja-JP" b="1" dirty="0" smtClean="0"/>
              <a:t>Hypothesis:</a:t>
            </a:r>
          </a:p>
          <a:p>
            <a:r>
              <a:rPr kumimoji="1" lang="en-US" altLang="ja-JP" dirty="0" smtClean="0"/>
              <a:t>Lost of electrons along stochastic and opening field lines produces positive electric field.</a:t>
            </a:r>
          </a:p>
          <a:p>
            <a:r>
              <a:rPr lang="en-US" altLang="ja-JP" dirty="0" smtClean="0"/>
              <a:t>=&gt; Positive electric field in the edge is an index of changing magnetic field structure!</a:t>
            </a:r>
            <a:endParaRPr kumimoji="1" lang="ja-JP" altLang="en-US" dirty="0"/>
          </a:p>
        </p:txBody>
      </p:sp>
      <p:sp>
        <p:nvSpPr>
          <p:cNvPr id="20" name="テキスト ボックス 19"/>
          <p:cNvSpPr txBox="1"/>
          <p:nvPr/>
        </p:nvSpPr>
        <p:spPr>
          <a:xfrm>
            <a:off x="353844" y="5085184"/>
            <a:ext cx="8434938" cy="1200329"/>
          </a:xfrm>
          <a:prstGeom prst="rect">
            <a:avLst/>
          </a:prstGeom>
          <a:noFill/>
        </p:spPr>
        <p:txBody>
          <a:bodyPr wrap="square" rtlCol="0">
            <a:spAutoFit/>
          </a:bodyPr>
          <a:lstStyle/>
          <a:p>
            <a:r>
              <a:rPr lang="en-US" altLang="ja-JP" b="1" dirty="0" smtClean="0"/>
              <a:t>In this study,</a:t>
            </a:r>
          </a:p>
          <a:p>
            <a:pPr marL="342900" indent="-342900">
              <a:buFont typeface="+mj-lt"/>
              <a:buAutoNum type="arabicPeriod"/>
            </a:pPr>
            <a:r>
              <a:rPr lang="en-US" altLang="ja-JP" dirty="0" smtClean="0"/>
              <a:t>Change of magnetic field structure is identified by the radial electric field.</a:t>
            </a:r>
          </a:p>
          <a:p>
            <a:pPr marL="342900" indent="-342900">
              <a:buFont typeface="+mj-lt"/>
              <a:buAutoNum type="arabicPeriod"/>
            </a:pPr>
            <a:r>
              <a:rPr kumimoji="1" lang="en-US" altLang="ja-JP" dirty="0" smtClean="0"/>
              <a:t>Comparing 3D MHD equilibrium analyses, impact of 3D plasma response to magnetic field structure is studied.</a:t>
            </a:r>
            <a:endParaRPr kumimoji="1" lang="ja-JP" altLang="en-US" dirty="0"/>
          </a:p>
        </p:txBody>
      </p:sp>
      <p:sp>
        <p:nvSpPr>
          <p:cNvPr id="21" name="下矢印 20"/>
          <p:cNvSpPr/>
          <p:nvPr/>
        </p:nvSpPr>
        <p:spPr>
          <a:xfrm>
            <a:off x="4408513" y="4725381"/>
            <a:ext cx="325599" cy="503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9506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テキスト ボックス 4"/>
          <p:cNvSpPr txBox="1">
            <a:spLocks noChangeArrowheads="1"/>
          </p:cNvSpPr>
          <p:nvPr/>
        </p:nvSpPr>
        <p:spPr bwMode="auto">
          <a:xfrm>
            <a:off x="395536" y="357188"/>
            <a:ext cx="1614487" cy="646112"/>
          </a:xfrm>
          <a:prstGeom prst="rect">
            <a:avLst/>
          </a:prstGeom>
          <a:noFill/>
          <a:ln w="9525">
            <a:noFill/>
            <a:miter lim="800000"/>
            <a:headEnd/>
            <a:tailEnd/>
          </a:ln>
        </p:spPr>
        <p:txBody>
          <a:bodyPr wrap="none">
            <a:spAutoFit/>
          </a:bodyPr>
          <a:lstStyle/>
          <a:p>
            <a:r>
              <a:rPr lang="en-US" altLang="ja-JP" sz="3600" b="1" dirty="0">
                <a:solidFill>
                  <a:srgbClr val="002060"/>
                </a:solidFill>
                <a:latin typeface="Calibri" pitchFamily="34" charset="0"/>
              </a:rPr>
              <a:t>Outline</a:t>
            </a:r>
            <a:endParaRPr lang="ja-JP" altLang="en-US" sz="3600" b="1" dirty="0">
              <a:solidFill>
                <a:srgbClr val="002060"/>
              </a:solidFill>
              <a:latin typeface="Calibri" pitchFamily="34" charset="0"/>
            </a:endParaRPr>
          </a:p>
        </p:txBody>
      </p:sp>
      <p:pic>
        <p:nvPicPr>
          <p:cNvPr id="7" name="Picture 2" descr="D:\Download\lhdlogo.gif"/>
          <p:cNvPicPr>
            <a:picLocks noChangeAspect="1" noChangeArrowheads="1"/>
          </p:cNvPicPr>
          <p:nvPr/>
        </p:nvPicPr>
        <p:blipFill>
          <a:blip r:embed="rId2" cstate="print"/>
          <a:srcRect/>
          <a:stretch>
            <a:fillRect/>
          </a:stretch>
        </p:blipFill>
        <p:spPr bwMode="auto">
          <a:xfrm>
            <a:off x="7906704" y="0"/>
            <a:ext cx="1237299" cy="785794"/>
          </a:xfrm>
          <a:prstGeom prst="rect">
            <a:avLst/>
          </a:prstGeom>
          <a:noFill/>
        </p:spPr>
      </p:pic>
      <p:sp>
        <p:nvSpPr>
          <p:cNvPr id="8" name="テキスト ボックス 5"/>
          <p:cNvSpPr txBox="1">
            <a:spLocks noChangeArrowheads="1"/>
          </p:cNvSpPr>
          <p:nvPr/>
        </p:nvSpPr>
        <p:spPr bwMode="auto">
          <a:xfrm>
            <a:off x="323528" y="1460776"/>
            <a:ext cx="8568952" cy="2554545"/>
          </a:xfrm>
          <a:prstGeom prst="rect">
            <a:avLst/>
          </a:prstGeom>
          <a:noFill/>
          <a:ln w="9525">
            <a:noFill/>
            <a:miter lim="800000"/>
            <a:headEnd/>
            <a:tailEnd/>
          </a:ln>
        </p:spPr>
        <p:txBody>
          <a:bodyPr wrap="square">
            <a:spAutoFit/>
          </a:bodyPr>
          <a:lstStyle/>
          <a:p>
            <a:pPr marL="514350" indent="-514350">
              <a:buFont typeface="+mj-lt"/>
              <a:buAutoNum type="arabicPeriod"/>
            </a:pPr>
            <a:r>
              <a:rPr lang="en-US" altLang="ja-JP" sz="3200" b="1" dirty="0" smtClean="0">
                <a:solidFill>
                  <a:schemeClr val="bg1">
                    <a:lumMod val="50000"/>
                  </a:schemeClr>
                </a:solidFill>
                <a:latin typeface="Calibri" pitchFamily="34" charset="0"/>
              </a:rPr>
              <a:t>Introduction</a:t>
            </a:r>
          </a:p>
          <a:p>
            <a:pPr marL="514350" indent="-514350">
              <a:buFont typeface="+mj-lt"/>
              <a:buAutoNum type="arabicPeriod"/>
            </a:pPr>
            <a:r>
              <a:rPr lang="en-US" altLang="ja-JP" sz="3200" b="1" dirty="0" smtClean="0">
                <a:solidFill>
                  <a:srgbClr val="002060"/>
                </a:solidFill>
                <a:latin typeface="Calibri" pitchFamily="34" charset="0"/>
              </a:rPr>
              <a:t>Identification of effective plasma boundary using E</a:t>
            </a:r>
            <a:r>
              <a:rPr lang="en-US" altLang="ja-JP" sz="3200" b="1" baseline="-25000" dirty="0" smtClean="0">
                <a:solidFill>
                  <a:srgbClr val="002060"/>
                </a:solidFill>
                <a:latin typeface="Calibri" pitchFamily="34" charset="0"/>
              </a:rPr>
              <a:t>r</a:t>
            </a:r>
            <a:r>
              <a:rPr lang="en-US" altLang="ja-JP" sz="3200" b="1" dirty="0" smtClean="0">
                <a:solidFill>
                  <a:srgbClr val="002060"/>
                </a:solidFill>
                <a:latin typeface="Calibri" pitchFamily="34" charset="0"/>
              </a:rPr>
              <a:t> measurement</a:t>
            </a:r>
          </a:p>
          <a:p>
            <a:pPr marL="514350" indent="-514350">
              <a:buFont typeface="+mj-lt"/>
              <a:buAutoNum type="arabicPeriod"/>
            </a:pPr>
            <a:r>
              <a:rPr lang="en-US" altLang="ja-JP" sz="3200" b="1" dirty="0" smtClean="0">
                <a:solidFill>
                  <a:schemeClr val="bg1">
                    <a:lumMod val="50000"/>
                  </a:schemeClr>
                </a:solidFill>
                <a:latin typeface="Calibri" pitchFamily="34" charset="0"/>
              </a:rPr>
              <a:t>Comparison with 3D MHD equilibrium analysis</a:t>
            </a:r>
          </a:p>
          <a:p>
            <a:pPr marL="514350" indent="-514350">
              <a:buFont typeface="+mj-lt"/>
              <a:buAutoNum type="arabicPeriod"/>
            </a:pPr>
            <a:r>
              <a:rPr lang="en-US" altLang="ja-JP" sz="3200" b="1" dirty="0" smtClean="0">
                <a:solidFill>
                  <a:schemeClr val="bg1">
                    <a:lumMod val="50000"/>
                  </a:schemeClr>
                </a:solidFill>
                <a:latin typeface="Calibri" pitchFamily="34" charset="0"/>
              </a:rPr>
              <a:t>Summary</a:t>
            </a:r>
            <a:endParaRPr lang="ja-JP" altLang="en-US" sz="3200" b="1" dirty="0">
              <a:solidFill>
                <a:schemeClr val="bg1">
                  <a:lumMod val="50000"/>
                </a:schemeClr>
              </a:solidFill>
              <a:latin typeface="Calibri" pitchFamily="34" charset="0"/>
            </a:endParaRPr>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スライド番号プレースホルダ 5"/>
          <p:cNvSpPr>
            <a:spLocks noGrp="1"/>
          </p:cNvSpPr>
          <p:nvPr>
            <p:ph type="sldNum" sz="quarter" idx="12"/>
          </p:nvPr>
        </p:nvSpPr>
        <p:spPr/>
        <p:txBody>
          <a:bodyPr/>
          <a:lstStyle/>
          <a:p>
            <a:r>
              <a:rPr kumimoji="1" lang="en-US" altLang="ja-JP" dirty="0" smtClean="0"/>
              <a:t>6</a:t>
            </a:r>
            <a:endParaRPr kumimoji="1" lang="ja-JP" altLang="en-US" dirty="0"/>
          </a:p>
        </p:txBody>
      </p:sp>
      <p:sp>
        <p:nvSpPr>
          <p:cNvPr id="9" name="フッター プレースホルダ 8"/>
          <p:cNvSpPr>
            <a:spLocks noGrp="1"/>
          </p:cNvSpPr>
          <p:nvPr>
            <p:ph type="ftr" sz="quarter" idx="11"/>
          </p:nvPr>
        </p:nvSpPr>
        <p:spPr/>
        <p:txBody>
          <a:bodyPr/>
          <a:lstStyle/>
          <a:p>
            <a:r>
              <a:rPr kumimoji="1" lang="es-ES" altLang="ja-JP" smtClean="0"/>
              <a:t>FEC2012 EX/8-1 Y.Suzuki</a:t>
            </a:r>
            <a:endParaRPr kumimoji="1" lang="ja-JP" altLang="en-US"/>
          </a:p>
        </p:txBody>
      </p:sp>
    </p:spTree>
    <p:extLst>
      <p:ext uri="{BB962C8B-B14F-4D97-AF65-F5344CB8AC3E}">
        <p14:creationId xmlns:p14="http://schemas.microsoft.com/office/powerpoint/2010/main" val="1095587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idx="4294967295"/>
          </p:nvPr>
        </p:nvSpPr>
        <p:spPr>
          <a:xfrm>
            <a:off x="180000" y="180000"/>
            <a:ext cx="5655002" cy="457200"/>
          </a:xfrm>
          <a:solidFill>
            <a:srgbClr val="002060"/>
          </a:solidFill>
          <a:ln/>
        </p:spPr>
        <p:txBody>
          <a:bodyPr>
            <a:noAutofit/>
          </a:bodyPr>
          <a:lstStyle/>
          <a:p>
            <a:pPr algn="l"/>
            <a:r>
              <a:rPr kumimoji="0" lang="en-US" altLang="ja-JP" sz="2400" b="1" dirty="0" smtClean="0">
                <a:solidFill>
                  <a:schemeClr val="bg1"/>
                </a:solidFill>
                <a:latin typeface="+mn-lt"/>
              </a:rPr>
              <a:t>Radial Electric Field Measurement by CXRS</a:t>
            </a:r>
            <a:endParaRPr kumimoji="0" lang="en-US" altLang="ja-JP" sz="2400" b="1" dirty="0">
              <a:solidFill>
                <a:schemeClr val="bg1"/>
              </a:solidFill>
              <a:latin typeface="+mn-lt"/>
            </a:endParaRPr>
          </a:p>
        </p:txBody>
      </p:sp>
      <p:pic>
        <p:nvPicPr>
          <p:cNvPr id="10" name="Picture 2" descr="D:\Download\lhdlogo.gif"/>
          <p:cNvPicPr>
            <a:picLocks noChangeAspect="1" noChangeArrowheads="1"/>
          </p:cNvPicPr>
          <p:nvPr/>
        </p:nvPicPr>
        <p:blipFill>
          <a:blip r:embed="rId3"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r>
              <a:rPr kumimoji="1" lang="en-US" altLang="ja-JP" dirty="0" smtClean="0"/>
              <a:t>7</a:t>
            </a:r>
            <a:endParaRPr kumimoji="1" lang="ja-JP" altLang="en-US" dirty="0"/>
          </a:p>
        </p:txBody>
      </p:sp>
      <p:sp>
        <p:nvSpPr>
          <p:cNvPr id="11" name="フッター プレースホルダ 10"/>
          <p:cNvSpPr>
            <a:spLocks noGrp="1"/>
          </p:cNvSpPr>
          <p:nvPr>
            <p:ph type="ftr" sz="quarter" idx="11"/>
          </p:nvPr>
        </p:nvSpPr>
        <p:spPr/>
        <p:txBody>
          <a:bodyPr/>
          <a:lstStyle/>
          <a:p>
            <a:r>
              <a:rPr kumimoji="1" lang="es-ES" altLang="ja-JP" smtClean="0"/>
              <a:t>FEC2012 EX/8-1 Y.Suzuki</a:t>
            </a:r>
            <a:endParaRPr kumimoji="1" lang="ja-JP"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24744"/>
            <a:ext cx="4248472" cy="431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734" y="1393641"/>
            <a:ext cx="39052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720280" y="1075735"/>
            <a:ext cx="1636666" cy="369332"/>
          </a:xfrm>
          <a:prstGeom prst="rect">
            <a:avLst/>
          </a:prstGeom>
          <a:solidFill>
            <a:schemeClr val="bg1"/>
          </a:solidFill>
        </p:spPr>
        <p:txBody>
          <a:bodyPr wrap="none" rtlCol="0">
            <a:spAutoFit/>
          </a:bodyPr>
          <a:lstStyle/>
          <a:p>
            <a:r>
              <a:rPr kumimoji="1" lang="en-US" altLang="ja-JP" dirty="0" err="1" smtClean="0"/>
              <a:t>Toroidal</a:t>
            </a:r>
            <a:r>
              <a:rPr kumimoji="1" lang="en-US" altLang="ja-JP" dirty="0" smtClean="0"/>
              <a:t> system</a:t>
            </a:r>
            <a:endParaRPr kumimoji="1" lang="ja-JP" altLang="en-US" dirty="0"/>
          </a:p>
        </p:txBody>
      </p:sp>
      <p:sp>
        <p:nvSpPr>
          <p:cNvPr id="3" name="テキスト ボックス 2"/>
          <p:cNvSpPr txBox="1"/>
          <p:nvPr/>
        </p:nvSpPr>
        <p:spPr>
          <a:xfrm>
            <a:off x="6025370" y="1075735"/>
            <a:ext cx="1635448" cy="369332"/>
          </a:xfrm>
          <a:prstGeom prst="rect">
            <a:avLst/>
          </a:prstGeom>
          <a:solidFill>
            <a:schemeClr val="bg1"/>
          </a:solidFill>
        </p:spPr>
        <p:txBody>
          <a:bodyPr wrap="none" rtlCol="0">
            <a:spAutoFit/>
          </a:bodyPr>
          <a:lstStyle/>
          <a:p>
            <a:r>
              <a:rPr kumimoji="1" lang="en-US" altLang="ja-JP" dirty="0" err="1" smtClean="0"/>
              <a:t>Poloidal</a:t>
            </a:r>
            <a:r>
              <a:rPr kumimoji="1" lang="en-US" altLang="ja-JP" dirty="0" smtClean="0"/>
              <a:t> system</a:t>
            </a:r>
            <a:endParaRPr kumimoji="1" lang="ja-JP" altLang="en-US" dirty="0"/>
          </a:p>
        </p:txBody>
      </p:sp>
      <p:sp>
        <p:nvSpPr>
          <p:cNvPr id="4" name="テキスト ボックス 3"/>
          <p:cNvSpPr txBox="1"/>
          <p:nvPr/>
        </p:nvSpPr>
        <p:spPr>
          <a:xfrm>
            <a:off x="2843808" y="4796819"/>
            <a:ext cx="1928926" cy="646331"/>
          </a:xfrm>
          <a:prstGeom prst="rect">
            <a:avLst/>
          </a:prstGeom>
          <a:solidFill>
            <a:schemeClr val="bg1"/>
          </a:solidFill>
        </p:spPr>
        <p:txBody>
          <a:bodyPr wrap="none" rtlCol="0">
            <a:spAutoFit/>
          </a:bodyPr>
          <a:lstStyle/>
          <a:p>
            <a:r>
              <a:rPr kumimoji="1" lang="en-US" altLang="ja-JP" dirty="0" smtClean="0"/>
              <a:t>40keV</a:t>
            </a:r>
          </a:p>
          <a:p>
            <a:r>
              <a:rPr lang="en-US" altLang="ja-JP" dirty="0" smtClean="0"/>
              <a:t>Perpendicular  NBI</a:t>
            </a:r>
            <a:endParaRPr kumimoji="1" lang="ja-JP" altLang="en-US" dirty="0"/>
          </a:p>
        </p:txBody>
      </p:sp>
      <p:sp>
        <p:nvSpPr>
          <p:cNvPr id="5" name="テキスト ボックス 4"/>
          <p:cNvSpPr txBox="1"/>
          <p:nvPr/>
        </p:nvSpPr>
        <p:spPr>
          <a:xfrm>
            <a:off x="1880909" y="706403"/>
            <a:ext cx="5382179" cy="369332"/>
          </a:xfrm>
          <a:prstGeom prst="rect">
            <a:avLst/>
          </a:prstGeom>
          <a:noFill/>
        </p:spPr>
        <p:txBody>
          <a:bodyPr wrap="none" rtlCol="0">
            <a:spAutoFit/>
          </a:bodyPr>
          <a:lstStyle/>
          <a:p>
            <a:r>
              <a:rPr kumimoji="1" lang="en-US" altLang="ja-JP" dirty="0" smtClean="0"/>
              <a:t>Charge Exchange Recombination Spectroscopy in LHD</a:t>
            </a:r>
            <a:endParaRPr kumimoji="1" lang="ja-JP" altLang="en-US" dirty="0"/>
          </a:p>
        </p:txBody>
      </p:sp>
      <p:sp>
        <p:nvSpPr>
          <p:cNvPr id="6" name="テキスト ボックス 5"/>
          <p:cNvSpPr txBox="1"/>
          <p:nvPr/>
        </p:nvSpPr>
        <p:spPr>
          <a:xfrm>
            <a:off x="4862874" y="3283947"/>
            <a:ext cx="3960440" cy="646331"/>
          </a:xfrm>
          <a:prstGeom prst="rect">
            <a:avLst/>
          </a:prstGeom>
          <a:noFill/>
        </p:spPr>
        <p:txBody>
          <a:bodyPr wrap="square" rtlCol="0">
            <a:spAutoFit/>
          </a:bodyPr>
          <a:lstStyle/>
          <a:p>
            <a:r>
              <a:rPr kumimoji="1" lang="en-US" altLang="ja-JP" dirty="0" smtClean="0"/>
              <a:t>The CXRS measures velocities of carbon impurity ions.</a:t>
            </a:r>
            <a:endParaRPr kumimoji="1" lang="ja-JP" altLang="en-US" dirty="0"/>
          </a:p>
        </p:txBody>
      </p:sp>
      <p:sp>
        <p:nvSpPr>
          <p:cNvPr id="7" name="テキスト ボックス 6"/>
          <p:cNvSpPr txBox="1"/>
          <p:nvPr/>
        </p:nvSpPr>
        <p:spPr>
          <a:xfrm>
            <a:off x="5004048" y="4004332"/>
            <a:ext cx="3926716" cy="923330"/>
          </a:xfrm>
          <a:prstGeom prst="rect">
            <a:avLst/>
          </a:prstGeom>
          <a:noFill/>
        </p:spPr>
        <p:txBody>
          <a:bodyPr wrap="square" rtlCol="0">
            <a:spAutoFit/>
          </a:bodyPr>
          <a:lstStyle/>
          <a:p>
            <a:r>
              <a:rPr kumimoji="1" lang="en-US" altLang="ja-JP" dirty="0" smtClean="0"/>
              <a:t>The radial electric field Er is defined by a following radial force balance equation,</a:t>
            </a:r>
            <a:endParaRPr kumimoji="1" lang="ja-JP" altLang="en-US" dirty="0"/>
          </a:p>
        </p:txBody>
      </p:sp>
      <p:sp>
        <p:nvSpPr>
          <p:cNvPr id="12" name="テキスト ボックス 11"/>
          <p:cNvSpPr txBox="1"/>
          <p:nvPr/>
        </p:nvSpPr>
        <p:spPr>
          <a:xfrm>
            <a:off x="852418" y="5658675"/>
            <a:ext cx="7439160" cy="707886"/>
          </a:xfrm>
          <a:prstGeom prst="rect">
            <a:avLst/>
          </a:prstGeom>
          <a:noFill/>
        </p:spPr>
        <p:txBody>
          <a:bodyPr wrap="square" rtlCol="0">
            <a:spAutoFit/>
          </a:bodyPr>
          <a:lstStyle/>
          <a:p>
            <a:r>
              <a:rPr kumimoji="1" lang="en-US" altLang="ja-JP" sz="2000" b="1" dirty="0" smtClean="0">
                <a:solidFill>
                  <a:srgbClr val="FF0000"/>
                </a:solidFill>
              </a:rPr>
              <a:t>In this study, the magnetic field in the outward of the torus is studied at horizontally elongated cross section.</a:t>
            </a:r>
            <a:endParaRPr kumimoji="1" lang="ja-JP" altLang="en-US" sz="2000" b="1" dirty="0">
              <a:solidFill>
                <a:srgbClr val="FF0000"/>
              </a:solidFill>
            </a:endParaRPr>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7406" y="5119984"/>
            <a:ext cx="3600000" cy="248895"/>
          </a:xfrm>
          <a:prstGeom prst="rect">
            <a:avLst/>
          </a:prstGeom>
        </p:spPr>
      </p:pic>
    </p:spTree>
    <p:extLst>
      <p:ext uri="{BB962C8B-B14F-4D97-AF65-F5344CB8AC3E}">
        <p14:creationId xmlns:p14="http://schemas.microsoft.com/office/powerpoint/2010/main" val="3724725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idx="4294967295"/>
          </p:nvPr>
        </p:nvSpPr>
        <p:spPr>
          <a:xfrm>
            <a:off x="357158" y="214290"/>
            <a:ext cx="5150946" cy="457200"/>
          </a:xfrm>
          <a:solidFill>
            <a:srgbClr val="002060"/>
          </a:solidFill>
          <a:ln/>
        </p:spPr>
        <p:txBody>
          <a:bodyPr>
            <a:noAutofit/>
          </a:bodyPr>
          <a:lstStyle/>
          <a:p>
            <a:pPr algn="l"/>
            <a:r>
              <a:rPr kumimoji="0" lang="en-US" altLang="ja-JP" sz="2400" b="1" dirty="0" smtClean="0">
                <a:solidFill>
                  <a:schemeClr val="bg1"/>
                </a:solidFill>
                <a:latin typeface="Symbol" pitchFamily="18" charset="2"/>
              </a:rPr>
              <a:t>b</a:t>
            </a:r>
            <a:r>
              <a:rPr kumimoji="0" lang="en-US" altLang="ja-JP" sz="2400" b="1" dirty="0" smtClean="0">
                <a:solidFill>
                  <a:schemeClr val="bg1"/>
                </a:solidFill>
                <a:latin typeface="+mn-lt"/>
              </a:rPr>
              <a:t>-scan in Quasi Steady </a:t>
            </a:r>
            <a:r>
              <a:rPr kumimoji="0" lang="en-US" altLang="ja-JP" sz="2400" b="1" dirty="0">
                <a:solidFill>
                  <a:schemeClr val="bg1"/>
                </a:solidFill>
                <a:latin typeface="+mn-lt"/>
              </a:rPr>
              <a:t>State Discharge</a:t>
            </a:r>
          </a:p>
        </p:txBody>
      </p:sp>
      <p:sp>
        <p:nvSpPr>
          <p:cNvPr id="37902" name="Text Box 14"/>
          <p:cNvSpPr txBox="1">
            <a:spLocks noChangeArrowheads="1"/>
          </p:cNvSpPr>
          <p:nvPr/>
        </p:nvSpPr>
        <p:spPr bwMode="auto">
          <a:xfrm>
            <a:off x="5181600" y="1066800"/>
            <a:ext cx="3124200" cy="376238"/>
          </a:xfrm>
          <a:prstGeom prst="rect">
            <a:avLst/>
          </a:prstGeom>
          <a:noFill/>
          <a:ln w="9525">
            <a:solidFill>
              <a:schemeClr val="tx1"/>
            </a:solidFill>
            <a:miter lim="800000"/>
            <a:headEnd/>
            <a:tailEnd/>
          </a:ln>
          <a:effectLst/>
        </p:spPr>
        <p:txBody>
          <a:bodyPr>
            <a:spAutoFit/>
          </a:bodyPr>
          <a:lstStyle/>
          <a:p>
            <a:pPr algn="ctr">
              <a:spcBef>
                <a:spcPct val="50000"/>
              </a:spcBef>
            </a:pPr>
            <a:r>
              <a:rPr lang="en-US" altLang="ja-JP" sz="1800" b="1" i="1"/>
              <a:t>R</a:t>
            </a:r>
            <a:r>
              <a:rPr lang="en-US" altLang="ja-JP" sz="1800" b="1" baseline="-25000"/>
              <a:t>ax</a:t>
            </a:r>
            <a:r>
              <a:rPr lang="en-US" altLang="ja-JP" sz="1800" b="1"/>
              <a:t> = 3.6 m, </a:t>
            </a:r>
            <a:r>
              <a:rPr lang="en-US" altLang="ja-JP" sz="1800" b="1" i="1"/>
              <a:t>B</a:t>
            </a:r>
            <a:r>
              <a:rPr lang="en-US" altLang="ja-JP" sz="1800" b="1" baseline="-25000"/>
              <a:t>t</a:t>
            </a:r>
            <a:r>
              <a:rPr lang="en-US" altLang="ja-JP" sz="1800" b="1"/>
              <a:t> = -0.425 T</a:t>
            </a:r>
            <a:endParaRPr lang="en-US" altLang="ja-JP" sz="1800" b="1" baseline="-25000"/>
          </a:p>
        </p:txBody>
      </p:sp>
      <p:sp>
        <p:nvSpPr>
          <p:cNvPr id="37904" name="Text Box 16"/>
          <p:cNvSpPr txBox="1">
            <a:spLocks noChangeArrowheads="1"/>
          </p:cNvSpPr>
          <p:nvPr/>
        </p:nvSpPr>
        <p:spPr bwMode="auto">
          <a:xfrm>
            <a:off x="381000" y="1066803"/>
            <a:ext cx="4479032" cy="3139321"/>
          </a:xfrm>
          <a:prstGeom prst="rect">
            <a:avLst/>
          </a:prstGeom>
          <a:noFill/>
          <a:ln w="9525">
            <a:noFill/>
            <a:miter lim="800000"/>
            <a:headEnd/>
            <a:tailEnd/>
          </a:ln>
          <a:effectLst/>
        </p:spPr>
        <p:txBody>
          <a:bodyPr wrap="square">
            <a:spAutoFit/>
          </a:bodyPr>
          <a:lstStyle/>
          <a:p>
            <a:pPr>
              <a:spcBef>
                <a:spcPct val="50000"/>
              </a:spcBef>
              <a:buFontTx/>
              <a:buBlip>
                <a:blip r:embed="rId3"/>
              </a:buBlip>
            </a:pPr>
            <a:r>
              <a:rPr lang="en-US" altLang="ja-JP" sz="1800" dirty="0"/>
              <a:t> &lt;</a:t>
            </a:r>
            <a:r>
              <a:rPr lang="en-US" altLang="ja-JP" sz="1800" dirty="0" smtClean="0">
                <a:latin typeface="Symbol" pitchFamily="18" charset="2"/>
              </a:rPr>
              <a:t>b</a:t>
            </a:r>
            <a:r>
              <a:rPr lang="en-US" altLang="ja-JP" sz="1800" dirty="0" smtClean="0"/>
              <a:t>&gt;</a:t>
            </a:r>
            <a:r>
              <a:rPr lang="en-US" altLang="ja-JP" sz="1800" baseline="-25000" dirty="0" smtClean="0"/>
              <a:t>max</a:t>
            </a:r>
            <a:r>
              <a:rPr lang="en-US" altLang="ja-JP" sz="1800" dirty="0" smtClean="0"/>
              <a:t> ~is scanned for 1~ 4.5 %. Achieved </a:t>
            </a:r>
            <a:r>
              <a:rPr lang="en-US" altLang="ja-JP" sz="1800" dirty="0" smtClean="0">
                <a:latin typeface="Symbol" pitchFamily="18" charset="2"/>
              </a:rPr>
              <a:t>b</a:t>
            </a:r>
            <a:r>
              <a:rPr lang="en-US" altLang="ja-JP" sz="1800" dirty="0" smtClean="0"/>
              <a:t> is changed by changing of magnetic field B=0.425~1.5T.</a:t>
            </a:r>
            <a:endParaRPr lang="en-US" altLang="ja-JP" sz="1800" dirty="0"/>
          </a:p>
          <a:p>
            <a:pPr>
              <a:spcBef>
                <a:spcPct val="50000"/>
              </a:spcBef>
              <a:buFontTx/>
              <a:buBlip>
                <a:blip r:embed="rId3"/>
              </a:buBlip>
            </a:pPr>
            <a:r>
              <a:rPr lang="en-US" altLang="ja-JP" sz="1800" dirty="0"/>
              <a:t> Plasma was maintained for </a:t>
            </a:r>
            <a:r>
              <a:rPr lang="en-US" altLang="ja-JP" sz="1800" dirty="0" smtClean="0"/>
              <a:t>30~100</a:t>
            </a:r>
            <a:r>
              <a:rPr lang="en-US" altLang="ja-JP" sz="1800" dirty="0" smtClean="0">
                <a:latin typeface="Symbol" pitchFamily="18" charset="2"/>
              </a:rPr>
              <a:t>t</a:t>
            </a:r>
            <a:r>
              <a:rPr lang="en-US" altLang="ja-JP" sz="1800" baseline="-25000" dirty="0" smtClean="0"/>
              <a:t>E</a:t>
            </a:r>
            <a:endParaRPr lang="en-US" altLang="ja-JP" sz="1800" dirty="0"/>
          </a:p>
          <a:p>
            <a:pPr>
              <a:spcBef>
                <a:spcPct val="50000"/>
              </a:spcBef>
              <a:buFontTx/>
              <a:buBlip>
                <a:blip r:embed="rId3"/>
              </a:buBlip>
            </a:pPr>
            <a:r>
              <a:rPr lang="en-US" altLang="ja-JP" sz="1800" dirty="0"/>
              <a:t> Peripheral MHD modes are dominantly observed</a:t>
            </a:r>
            <a:r>
              <a:rPr lang="en-US" altLang="ja-JP" sz="1800" dirty="0" smtClean="0"/>
              <a:t>. </a:t>
            </a:r>
            <a:r>
              <a:rPr lang="en-US" altLang="ja-JP" dirty="0" smtClean="0"/>
              <a:t>Those modes are not collapsed.</a:t>
            </a:r>
            <a:endParaRPr lang="en-US" altLang="ja-JP" sz="1800" dirty="0" smtClean="0"/>
          </a:p>
          <a:p>
            <a:pPr>
              <a:spcBef>
                <a:spcPct val="50000"/>
              </a:spcBef>
              <a:buFontTx/>
              <a:buBlip>
                <a:blip r:embed="rId3"/>
              </a:buBlip>
            </a:pPr>
            <a:r>
              <a:rPr lang="en-US" altLang="ja-JP" sz="1800" dirty="0" smtClean="0"/>
              <a:t> Net current is not free but small.</a:t>
            </a:r>
          </a:p>
          <a:p>
            <a:pPr>
              <a:spcBef>
                <a:spcPct val="50000"/>
              </a:spcBef>
              <a:buFontTx/>
              <a:buBlip>
                <a:blip r:embed="rId3"/>
              </a:buBlip>
            </a:pPr>
            <a:r>
              <a:rPr lang="en-US" altLang="ja-JP" dirty="0" smtClean="0"/>
              <a:t> Boundary of pressure shift to outward of torus  </a:t>
            </a:r>
            <a:endParaRPr lang="en-US" altLang="ja-JP" sz="1800" dirty="0"/>
          </a:p>
        </p:txBody>
      </p:sp>
      <p:pic>
        <p:nvPicPr>
          <p:cNvPr id="37918" name="Picture 30" descr="X:\text\document\国際会議\EPS\EPS2008\viewgraph\s69910cl2.JPG"/>
          <p:cNvPicPr>
            <a:picLocks noChangeAspect="1" noChangeArrowheads="1"/>
          </p:cNvPicPr>
          <p:nvPr/>
        </p:nvPicPr>
        <p:blipFill>
          <a:blip r:embed="rId4" cstate="print"/>
          <a:srcRect l="5209" t="5495" r="14053" b="23082"/>
          <a:stretch>
            <a:fillRect/>
          </a:stretch>
        </p:blipFill>
        <p:spPr bwMode="auto">
          <a:xfrm>
            <a:off x="4800600" y="1676400"/>
            <a:ext cx="3633788" cy="4572000"/>
          </a:xfrm>
          <a:prstGeom prst="rect">
            <a:avLst/>
          </a:prstGeom>
          <a:noFill/>
        </p:spPr>
      </p:pic>
      <p:pic>
        <p:nvPicPr>
          <p:cNvPr id="10" name="Picture 2" descr="D:\Download\lhdlogo.gif"/>
          <p:cNvPicPr>
            <a:picLocks noChangeAspect="1" noChangeArrowheads="1"/>
          </p:cNvPicPr>
          <p:nvPr/>
        </p:nvPicPr>
        <p:blipFill>
          <a:blip r:embed="rId5"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r>
              <a:rPr kumimoji="1" lang="en-US" altLang="ja-JP" dirty="0" smtClean="0"/>
              <a:t>8</a:t>
            </a:r>
            <a:endParaRPr kumimoji="1" lang="ja-JP" altLang="en-US" dirty="0"/>
          </a:p>
        </p:txBody>
      </p:sp>
      <p:sp>
        <p:nvSpPr>
          <p:cNvPr id="11" name="フッター プレースホルダ 10"/>
          <p:cNvSpPr>
            <a:spLocks noGrp="1"/>
          </p:cNvSpPr>
          <p:nvPr>
            <p:ph type="ftr" sz="quarter" idx="11"/>
          </p:nvPr>
        </p:nvSpPr>
        <p:spPr/>
        <p:txBody>
          <a:bodyPr/>
          <a:lstStyle/>
          <a:p>
            <a:r>
              <a:rPr kumimoji="1" lang="es-ES" altLang="ja-JP" smtClean="0"/>
              <a:t>FEC2012 EX/8-1 Y.Suzuki</a:t>
            </a:r>
            <a:endParaRPr kumimoji="1" lang="ja-JP" altLang="en-US"/>
          </a:p>
        </p:txBody>
      </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1" y="4152957"/>
            <a:ext cx="2978513" cy="2055200"/>
          </a:xfrm>
          <a:prstGeom prst="rect">
            <a:avLst/>
          </a:prstGeom>
        </p:spPr>
      </p:pic>
    </p:spTree>
    <p:extLst>
      <p:ext uri="{BB962C8B-B14F-4D97-AF65-F5344CB8AC3E}">
        <p14:creationId xmlns:p14="http://schemas.microsoft.com/office/powerpoint/2010/main" val="818639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33" y="1349003"/>
            <a:ext cx="6007620" cy="4572009"/>
          </a:xfrm>
          <a:prstGeom prst="rect">
            <a:avLst/>
          </a:prstGeom>
        </p:spPr>
      </p:pic>
      <p:sp>
        <p:nvSpPr>
          <p:cNvPr id="37892" name="Rectangle 4"/>
          <p:cNvSpPr>
            <a:spLocks noGrp="1" noChangeArrowheads="1"/>
          </p:cNvSpPr>
          <p:nvPr>
            <p:ph type="title" idx="4294967295"/>
          </p:nvPr>
        </p:nvSpPr>
        <p:spPr>
          <a:xfrm>
            <a:off x="180000" y="180000"/>
            <a:ext cx="7560352" cy="457200"/>
          </a:xfrm>
          <a:solidFill>
            <a:srgbClr val="002060"/>
          </a:solidFill>
          <a:ln/>
        </p:spPr>
        <p:txBody>
          <a:bodyPr>
            <a:noAutofit/>
          </a:bodyPr>
          <a:lstStyle/>
          <a:p>
            <a:pPr algn="l"/>
            <a:r>
              <a:rPr kumimoji="0" lang="en-US" altLang="ja-JP" sz="2200" b="1" dirty="0" smtClean="0">
                <a:solidFill>
                  <a:schemeClr val="bg1"/>
                </a:solidFill>
                <a:latin typeface="+mn-lt"/>
              </a:rPr>
              <a:t>Identification of effective plasma boundary by Er measurement</a:t>
            </a:r>
            <a:endParaRPr kumimoji="0" lang="en-US" altLang="ja-JP" sz="2200" b="1" dirty="0">
              <a:solidFill>
                <a:schemeClr val="bg1"/>
              </a:solidFill>
              <a:latin typeface="+mn-lt"/>
            </a:endParaRPr>
          </a:p>
        </p:txBody>
      </p:sp>
      <p:pic>
        <p:nvPicPr>
          <p:cNvPr id="10"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r>
              <a:rPr kumimoji="1" lang="en-US" altLang="ja-JP" dirty="0" smtClean="0"/>
              <a:t>9</a:t>
            </a:r>
            <a:endParaRPr kumimoji="1" lang="ja-JP" altLang="en-US" dirty="0"/>
          </a:p>
        </p:txBody>
      </p:sp>
      <p:sp>
        <p:nvSpPr>
          <p:cNvPr id="11" name="フッター プレースホルダ 10"/>
          <p:cNvSpPr>
            <a:spLocks noGrp="1"/>
          </p:cNvSpPr>
          <p:nvPr>
            <p:ph type="ftr" sz="quarter" idx="11"/>
          </p:nvPr>
        </p:nvSpPr>
        <p:spPr/>
        <p:txBody>
          <a:bodyPr/>
          <a:lstStyle/>
          <a:p>
            <a:r>
              <a:rPr kumimoji="1" lang="es-ES" altLang="ja-JP" smtClean="0"/>
              <a:t>FEC2012 EX/8-1 Y.Suzuki</a:t>
            </a:r>
            <a:endParaRPr kumimoji="1" lang="ja-JP" altLang="en-US"/>
          </a:p>
        </p:txBody>
      </p:sp>
      <p:sp>
        <p:nvSpPr>
          <p:cNvPr id="2" name="テキスト ボックス 1"/>
          <p:cNvSpPr txBox="1"/>
          <p:nvPr/>
        </p:nvSpPr>
        <p:spPr>
          <a:xfrm>
            <a:off x="424920" y="903902"/>
            <a:ext cx="5381473" cy="369332"/>
          </a:xfrm>
          <a:prstGeom prst="rect">
            <a:avLst/>
          </a:prstGeom>
          <a:noFill/>
        </p:spPr>
        <p:txBody>
          <a:bodyPr wrap="none" rtlCol="0">
            <a:spAutoFit/>
          </a:bodyPr>
          <a:lstStyle/>
          <a:p>
            <a:r>
              <a:rPr kumimoji="1" lang="en-US" altLang="ja-JP" b="1" dirty="0" smtClean="0"/>
              <a:t>An example of identification of plasma boundary by </a:t>
            </a:r>
            <a:r>
              <a:rPr kumimoji="1" lang="en-US" altLang="ja-JP" b="1" i="1" dirty="0" smtClean="0"/>
              <a:t>E</a:t>
            </a:r>
            <a:r>
              <a:rPr kumimoji="1" lang="en-US" altLang="ja-JP" b="1" baseline="-25000" dirty="0" smtClean="0"/>
              <a:t>r</a:t>
            </a:r>
            <a:endParaRPr kumimoji="1" lang="ja-JP" altLang="en-US" b="1" baseline="-25000" dirty="0"/>
          </a:p>
        </p:txBody>
      </p:sp>
      <p:cxnSp>
        <p:nvCxnSpPr>
          <p:cNvPr id="13" name="直線矢印コネクタ 12"/>
          <p:cNvCxnSpPr/>
          <p:nvPr/>
        </p:nvCxnSpPr>
        <p:spPr>
          <a:xfrm>
            <a:off x="2627784" y="3994719"/>
            <a:ext cx="108012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575597" y="5229200"/>
            <a:ext cx="108012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1259632" y="2399802"/>
            <a:ext cx="936104"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331640" y="3068960"/>
            <a:ext cx="936104"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1748069" y="4581128"/>
            <a:ext cx="936104"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9" name="下矢印 18"/>
          <p:cNvSpPr/>
          <p:nvPr/>
        </p:nvSpPr>
        <p:spPr>
          <a:xfrm>
            <a:off x="7236296" y="1920212"/>
            <a:ext cx="395385" cy="450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261213" y="2545634"/>
            <a:ext cx="2511330" cy="584775"/>
          </a:xfrm>
          <a:prstGeom prst="rect">
            <a:avLst/>
          </a:prstGeom>
          <a:noFill/>
        </p:spPr>
        <p:txBody>
          <a:bodyPr wrap="square" rtlCol="0">
            <a:spAutoFit/>
          </a:bodyPr>
          <a:lstStyle/>
          <a:p>
            <a:r>
              <a:rPr kumimoji="1" lang="en-US" altLang="ja-JP" sz="1600" b="1" dirty="0" smtClean="0"/>
              <a:t>Positive </a:t>
            </a:r>
            <a:r>
              <a:rPr kumimoji="1" lang="en-US" altLang="ja-JP" sz="1600" b="1" i="1" dirty="0" smtClean="0"/>
              <a:t>E</a:t>
            </a:r>
            <a:r>
              <a:rPr kumimoji="1" lang="en-US" altLang="ja-JP" sz="1600" b="1" baseline="-25000" dirty="0" smtClean="0"/>
              <a:t>r</a:t>
            </a:r>
            <a:r>
              <a:rPr kumimoji="1" lang="en-US" altLang="ja-JP" sz="1600" b="1" dirty="0" smtClean="0"/>
              <a:t> is appeared in the  peripheral region.</a:t>
            </a:r>
            <a:endParaRPr kumimoji="1" lang="ja-JP" altLang="en-US" sz="1600" b="1" dirty="0"/>
          </a:p>
        </p:txBody>
      </p:sp>
      <p:sp>
        <p:nvSpPr>
          <p:cNvPr id="22" name="正方形/長方形 21"/>
          <p:cNvSpPr/>
          <p:nvPr/>
        </p:nvSpPr>
        <p:spPr>
          <a:xfrm>
            <a:off x="4427984" y="1509545"/>
            <a:ext cx="126000" cy="390490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4211960" y="1509545"/>
            <a:ext cx="0" cy="390490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17"/>
          <p:cNvSpPr txBox="1">
            <a:spLocks noChangeArrowheads="1"/>
          </p:cNvSpPr>
          <p:nvPr/>
        </p:nvSpPr>
        <p:spPr bwMode="auto">
          <a:xfrm>
            <a:off x="3432772" y="1540128"/>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23" name="テキスト ボックス 22"/>
          <p:cNvSpPr txBox="1"/>
          <p:nvPr/>
        </p:nvSpPr>
        <p:spPr>
          <a:xfrm>
            <a:off x="6161046" y="996882"/>
            <a:ext cx="2593607" cy="830997"/>
          </a:xfrm>
          <a:prstGeom prst="rect">
            <a:avLst/>
          </a:prstGeom>
          <a:noFill/>
        </p:spPr>
        <p:txBody>
          <a:bodyPr wrap="square" rtlCol="0">
            <a:spAutoFit/>
          </a:bodyPr>
          <a:lstStyle/>
          <a:p>
            <a:r>
              <a:rPr kumimoji="1" lang="en-US" altLang="ja-JP" sz="1600" b="1" dirty="0" smtClean="0"/>
              <a:t>Hypothesis:</a:t>
            </a:r>
          </a:p>
          <a:p>
            <a:r>
              <a:rPr lang="en-US" altLang="ja-JP" sz="1600" b="1" dirty="0" smtClean="0"/>
              <a:t>If field lines are opening by “</a:t>
            </a:r>
            <a:r>
              <a:rPr lang="en-US" altLang="ja-JP" sz="1600" b="1" i="1" dirty="0" smtClean="0"/>
              <a:t>3D plasma response</a:t>
            </a:r>
            <a:r>
              <a:rPr lang="en-US" altLang="ja-JP" sz="1600" b="1" dirty="0" smtClean="0"/>
              <a:t>”,</a:t>
            </a:r>
            <a:endParaRPr kumimoji="1" lang="ja-JP" altLang="en-US" sz="1600" b="1" dirty="0"/>
          </a:p>
        </p:txBody>
      </p:sp>
      <p:sp>
        <p:nvSpPr>
          <p:cNvPr id="26" name="テキスト ボックス 25"/>
          <p:cNvSpPr txBox="1"/>
          <p:nvPr/>
        </p:nvSpPr>
        <p:spPr>
          <a:xfrm>
            <a:off x="6245110" y="3841859"/>
            <a:ext cx="2719378" cy="584775"/>
          </a:xfrm>
          <a:prstGeom prst="rect">
            <a:avLst/>
          </a:prstGeom>
          <a:noFill/>
        </p:spPr>
        <p:txBody>
          <a:bodyPr wrap="square" rtlCol="0">
            <a:spAutoFit/>
          </a:bodyPr>
          <a:lstStyle/>
          <a:p>
            <a:r>
              <a:rPr kumimoji="1" lang="en-US" altLang="ja-JP" sz="1600" b="1" dirty="0" smtClean="0"/>
              <a:t>“</a:t>
            </a:r>
            <a:r>
              <a:rPr kumimoji="1" lang="en-US" altLang="ja-JP" sz="1600" b="1" i="1" dirty="0" smtClean="0"/>
              <a:t>effective plasma boundary</a:t>
            </a:r>
            <a:r>
              <a:rPr kumimoji="1" lang="en-US" altLang="ja-JP" sz="1600" b="1" dirty="0" smtClean="0"/>
              <a:t>” is defined by </a:t>
            </a:r>
            <a:r>
              <a:rPr kumimoji="1" lang="en-US" altLang="ja-JP" sz="1600" b="1" i="1" dirty="0" smtClean="0"/>
              <a:t>E</a:t>
            </a:r>
            <a:r>
              <a:rPr kumimoji="1" lang="en-US" altLang="ja-JP" sz="1600" b="1" baseline="-25000" dirty="0" smtClean="0"/>
              <a:t>r</a:t>
            </a:r>
            <a:r>
              <a:rPr kumimoji="1" lang="en-US" altLang="ja-JP" sz="1600" b="1" dirty="0" smtClean="0"/>
              <a:t> profile. </a:t>
            </a:r>
            <a:endParaRPr kumimoji="1" lang="ja-JP" altLang="en-US" sz="1600" b="1" dirty="0"/>
          </a:p>
        </p:txBody>
      </p:sp>
      <p:sp>
        <p:nvSpPr>
          <p:cNvPr id="28" name="下矢印 27"/>
          <p:cNvSpPr/>
          <p:nvPr/>
        </p:nvSpPr>
        <p:spPr>
          <a:xfrm>
            <a:off x="7260156" y="3236866"/>
            <a:ext cx="395385" cy="450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27544" y="6021288"/>
            <a:ext cx="5877378" cy="369332"/>
          </a:xfrm>
          <a:prstGeom prst="rect">
            <a:avLst/>
          </a:prstGeom>
          <a:noFill/>
        </p:spPr>
        <p:txBody>
          <a:bodyPr wrap="none" rtlCol="0">
            <a:spAutoFit/>
          </a:bodyPr>
          <a:lstStyle/>
          <a:p>
            <a:r>
              <a:rPr kumimoji="1" lang="en-US" altLang="ja-JP" b="1" dirty="0" smtClean="0"/>
              <a:t>Position of strong </a:t>
            </a:r>
            <a:r>
              <a:rPr kumimoji="1" lang="en-US" altLang="ja-JP" b="1" i="1" dirty="0" smtClean="0"/>
              <a:t>E</a:t>
            </a:r>
            <a:r>
              <a:rPr kumimoji="1" lang="en-US" altLang="ja-JP" b="1" baseline="-25000" dirty="0" smtClean="0"/>
              <a:t>r</a:t>
            </a:r>
            <a:r>
              <a:rPr kumimoji="1" lang="en-US" altLang="ja-JP" b="1" dirty="0" smtClean="0"/>
              <a:t> shear is the effective plasma boundary.</a:t>
            </a:r>
            <a:endParaRPr kumimoji="1" lang="ja-JP" altLang="en-US" b="1" dirty="0"/>
          </a:p>
        </p:txBody>
      </p:sp>
      <p:sp>
        <p:nvSpPr>
          <p:cNvPr id="29" name="テキスト ボックス 28"/>
          <p:cNvSpPr txBox="1"/>
          <p:nvPr/>
        </p:nvSpPr>
        <p:spPr>
          <a:xfrm>
            <a:off x="6398418" y="4690591"/>
            <a:ext cx="2514246" cy="1077218"/>
          </a:xfrm>
          <a:prstGeom prst="rect">
            <a:avLst/>
          </a:prstGeom>
          <a:noFill/>
        </p:spPr>
        <p:txBody>
          <a:bodyPr wrap="square" rtlCol="0">
            <a:spAutoFit/>
          </a:bodyPr>
          <a:lstStyle/>
          <a:p>
            <a:r>
              <a:rPr kumimoji="1" lang="en-US" altLang="ja-JP" sz="1600" dirty="0" smtClean="0"/>
              <a:t>NOTE:</a:t>
            </a:r>
          </a:p>
          <a:p>
            <a:r>
              <a:rPr lang="en-US" altLang="ja-JP" sz="1600" dirty="0" smtClean="0"/>
              <a:t>Effective plasma boundary is the outward of vacuum LCFS.</a:t>
            </a:r>
            <a:endParaRPr kumimoji="1" lang="ja-JP" altLang="en-US" sz="1600" dirty="0"/>
          </a:p>
        </p:txBody>
      </p:sp>
    </p:spTree>
    <p:extLst>
      <p:ext uri="{BB962C8B-B14F-4D97-AF65-F5344CB8AC3E}">
        <p14:creationId xmlns:p14="http://schemas.microsoft.com/office/powerpoint/2010/main" val="3230795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1476000"/>
            <a:ext cx="5400000" cy="4428002"/>
          </a:xfrm>
          <a:prstGeom prst="rect">
            <a:avLst/>
          </a:prstGeom>
        </p:spPr>
      </p:pic>
      <p:pic>
        <p:nvPicPr>
          <p:cNvPr id="10"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r>
              <a:rPr kumimoji="1" lang="en-US" altLang="ja-JP" dirty="0" smtClean="0"/>
              <a:t>10</a:t>
            </a:r>
            <a:endParaRPr kumimoji="1" lang="ja-JP" altLang="en-US" dirty="0"/>
          </a:p>
        </p:txBody>
      </p:sp>
      <p:sp>
        <p:nvSpPr>
          <p:cNvPr id="11" name="フッター プレースホルダ 10"/>
          <p:cNvSpPr>
            <a:spLocks noGrp="1"/>
          </p:cNvSpPr>
          <p:nvPr>
            <p:ph type="ftr" sz="quarter" idx="11"/>
          </p:nvPr>
        </p:nvSpPr>
        <p:spPr/>
        <p:txBody>
          <a:bodyPr/>
          <a:lstStyle/>
          <a:p>
            <a:r>
              <a:rPr kumimoji="1" lang="es-ES" altLang="ja-JP" smtClean="0"/>
              <a:t>FEC2012 EX/8-1 Y.Suzuki</a:t>
            </a:r>
            <a:endParaRPr kumimoji="1" lang="ja-JP" altLang="en-US"/>
          </a:p>
        </p:txBody>
      </p:sp>
      <p:sp>
        <p:nvSpPr>
          <p:cNvPr id="3" name="テキスト ボックス 2"/>
          <p:cNvSpPr txBox="1"/>
          <p:nvPr/>
        </p:nvSpPr>
        <p:spPr>
          <a:xfrm>
            <a:off x="1436726" y="1075916"/>
            <a:ext cx="3782510" cy="338554"/>
          </a:xfrm>
          <a:prstGeom prst="rect">
            <a:avLst/>
          </a:prstGeom>
          <a:noFill/>
        </p:spPr>
        <p:txBody>
          <a:bodyPr wrap="none" rtlCol="0">
            <a:spAutoFit/>
          </a:bodyPr>
          <a:lstStyle/>
          <a:p>
            <a:r>
              <a:rPr lang="en-US" altLang="ja-JP" sz="1600" b="1" dirty="0" smtClean="0"/>
              <a:t>Boundary with 99% of total stored energy</a:t>
            </a:r>
            <a:r>
              <a:rPr kumimoji="1" lang="en-US" altLang="ja-JP" sz="1600" b="1" dirty="0" smtClean="0"/>
              <a:t> </a:t>
            </a:r>
            <a:endParaRPr kumimoji="1" lang="ja-JP" altLang="en-US" sz="1600" b="1" dirty="0"/>
          </a:p>
        </p:txBody>
      </p:sp>
      <p:sp>
        <p:nvSpPr>
          <p:cNvPr id="4" name="下矢印 3"/>
          <p:cNvSpPr/>
          <p:nvPr/>
        </p:nvSpPr>
        <p:spPr>
          <a:xfrm>
            <a:off x="2880000" y="2060848"/>
            <a:ext cx="288032" cy="936104"/>
          </a:xfrm>
          <a:prstGeom prst="downArrow">
            <a:avLst/>
          </a:prstGeom>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508104" y="1556792"/>
            <a:ext cx="3384376" cy="2369880"/>
          </a:xfrm>
          <a:prstGeom prst="rect">
            <a:avLst/>
          </a:prstGeom>
          <a:noFill/>
        </p:spPr>
        <p:txBody>
          <a:bodyPr wrap="square" rtlCol="0">
            <a:spAutoFit/>
          </a:bodyPr>
          <a:lstStyle/>
          <a:p>
            <a:pPr>
              <a:spcAft>
                <a:spcPts val="1200"/>
              </a:spcAft>
            </a:pPr>
            <a:r>
              <a:rPr kumimoji="1" lang="en-US" altLang="ja-JP" sz="1600" dirty="0" smtClean="0"/>
              <a:t>To discuss the change of the effective plasma boundary due to increased </a:t>
            </a:r>
            <a:r>
              <a:rPr kumimoji="1" lang="en-US" altLang="ja-JP" sz="1600" dirty="0" smtClean="0">
                <a:latin typeface="Symbol" pitchFamily="18" charset="2"/>
              </a:rPr>
              <a:t>b</a:t>
            </a:r>
            <a:r>
              <a:rPr kumimoji="1" lang="en-US" altLang="ja-JP" sz="1600" dirty="0" smtClean="0"/>
              <a:t>, boundaries with 99% of total stored energy </a:t>
            </a:r>
            <a:r>
              <a:rPr kumimoji="1" lang="en-US" altLang="ja-JP" sz="1600" i="1" dirty="0" smtClean="0"/>
              <a:t>W</a:t>
            </a:r>
            <a:r>
              <a:rPr kumimoji="1" lang="en-US" altLang="ja-JP" sz="1600" baseline="-25000" dirty="0" smtClean="0"/>
              <a:t>p</a:t>
            </a:r>
            <a:r>
              <a:rPr kumimoji="1" lang="en-US" altLang="ja-JP" sz="1600" dirty="0" smtClean="0"/>
              <a:t> are studied.</a:t>
            </a:r>
          </a:p>
          <a:p>
            <a:pPr>
              <a:spcAft>
                <a:spcPts val="1200"/>
              </a:spcAft>
            </a:pPr>
            <a:r>
              <a:rPr kumimoji="1" lang="en-US" altLang="ja-JP" sz="1600" dirty="0" smtClean="0"/>
              <a:t>Those boundaries move to the outward of the torus for </a:t>
            </a:r>
            <a:r>
              <a:rPr kumimoji="1" lang="en-US" altLang="ja-JP" sz="1600" dirty="0" smtClean="0">
                <a:latin typeface="Symbol" pitchFamily="18" charset="2"/>
              </a:rPr>
              <a:t>b</a:t>
            </a:r>
            <a:r>
              <a:rPr kumimoji="1" lang="en-US" altLang="ja-JP" sz="1600" dirty="0" smtClean="0"/>
              <a:t> &lt; 3%.</a:t>
            </a:r>
          </a:p>
          <a:p>
            <a:pPr>
              <a:spcAft>
                <a:spcPts val="1200"/>
              </a:spcAft>
            </a:pPr>
            <a:r>
              <a:rPr lang="en-US" altLang="ja-JP" sz="1600" dirty="0" smtClean="0"/>
              <a:t>For </a:t>
            </a:r>
            <a:r>
              <a:rPr lang="en-US" altLang="ja-JP" sz="1600" dirty="0" smtClean="0">
                <a:latin typeface="Symbol" pitchFamily="18" charset="2"/>
              </a:rPr>
              <a:t>b</a:t>
            </a:r>
            <a:r>
              <a:rPr lang="en-US" altLang="ja-JP" sz="1600" dirty="0" smtClean="0"/>
              <a:t> &gt; 3%, shifts of those boundaries are saturated at </a:t>
            </a:r>
            <a:r>
              <a:rPr lang="en-US" altLang="ja-JP" sz="1600" i="1" dirty="0" smtClean="0"/>
              <a:t>R</a:t>
            </a:r>
            <a:r>
              <a:rPr lang="en-US" altLang="ja-JP" sz="1600" dirty="0" smtClean="0"/>
              <a:t> ~ 4.6m.</a:t>
            </a:r>
          </a:p>
        </p:txBody>
      </p:sp>
      <p:sp>
        <p:nvSpPr>
          <p:cNvPr id="12" name="テキスト ボックス 11"/>
          <p:cNvSpPr txBox="1"/>
          <p:nvPr/>
        </p:nvSpPr>
        <p:spPr>
          <a:xfrm>
            <a:off x="180000" y="180000"/>
            <a:ext cx="7106497" cy="461665"/>
          </a:xfrm>
          <a:prstGeom prst="rect">
            <a:avLst/>
          </a:prstGeom>
          <a:solidFill>
            <a:srgbClr val="002060"/>
          </a:solidFill>
        </p:spPr>
        <p:txBody>
          <a:bodyPr wrap="none" rtlCol="0">
            <a:spAutoFit/>
          </a:bodyPr>
          <a:lstStyle/>
          <a:p>
            <a:r>
              <a:rPr kumimoji="1" lang="en-US" altLang="ja-JP" sz="2400" b="1" dirty="0" smtClean="0">
                <a:solidFill>
                  <a:schemeClr val="bg1"/>
                </a:solidFill>
              </a:rPr>
              <a:t>Change of effective plasma boundary with increased </a:t>
            </a:r>
            <a:r>
              <a:rPr kumimoji="1" lang="en-US" altLang="ja-JP" sz="2400" b="1" dirty="0" smtClean="0">
                <a:solidFill>
                  <a:schemeClr val="bg1"/>
                </a:solidFill>
                <a:latin typeface="Symbol" pitchFamily="18" charset="2"/>
              </a:rPr>
              <a:t>b</a:t>
            </a:r>
            <a:endParaRPr kumimoji="1" lang="ja-JP" altLang="en-US" sz="2400" b="1" dirty="0">
              <a:solidFill>
                <a:schemeClr val="bg1"/>
              </a:solidFill>
              <a:latin typeface="Symbol" pitchFamily="18" charset="2"/>
            </a:endParaRPr>
          </a:p>
        </p:txBody>
      </p:sp>
    </p:spTree>
    <p:extLst>
      <p:ext uri="{BB962C8B-B14F-4D97-AF65-F5344CB8AC3E}">
        <p14:creationId xmlns:p14="http://schemas.microsoft.com/office/powerpoint/2010/main" val="826300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1476000"/>
            <a:ext cx="5400000" cy="4428002"/>
          </a:xfrm>
          <a:prstGeom prst="rect">
            <a:avLst/>
          </a:prstGeom>
        </p:spPr>
      </p:pic>
      <p:pic>
        <p:nvPicPr>
          <p:cNvPr id="10"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r>
              <a:rPr kumimoji="1" lang="en-US" altLang="ja-JP" dirty="0" smtClean="0"/>
              <a:t>10</a:t>
            </a:r>
            <a:endParaRPr kumimoji="1" lang="ja-JP" altLang="en-US" dirty="0"/>
          </a:p>
        </p:txBody>
      </p:sp>
      <p:sp>
        <p:nvSpPr>
          <p:cNvPr id="11" name="フッター プレースホルダ 10"/>
          <p:cNvSpPr>
            <a:spLocks noGrp="1"/>
          </p:cNvSpPr>
          <p:nvPr>
            <p:ph type="ftr" sz="quarter" idx="11"/>
          </p:nvPr>
        </p:nvSpPr>
        <p:spPr/>
        <p:txBody>
          <a:bodyPr/>
          <a:lstStyle/>
          <a:p>
            <a:r>
              <a:rPr kumimoji="1" lang="es-ES" altLang="ja-JP" smtClean="0"/>
              <a:t>FEC2012 EX/8-1 Y.Suzuki</a:t>
            </a:r>
            <a:endParaRPr kumimoji="1" lang="ja-JP" altLang="en-US"/>
          </a:p>
        </p:txBody>
      </p:sp>
      <p:sp>
        <p:nvSpPr>
          <p:cNvPr id="3" name="テキスト ボックス 2"/>
          <p:cNvSpPr txBox="1"/>
          <p:nvPr/>
        </p:nvSpPr>
        <p:spPr>
          <a:xfrm>
            <a:off x="1436726" y="1075916"/>
            <a:ext cx="3782510" cy="338554"/>
          </a:xfrm>
          <a:prstGeom prst="rect">
            <a:avLst/>
          </a:prstGeom>
          <a:noFill/>
        </p:spPr>
        <p:txBody>
          <a:bodyPr wrap="none" rtlCol="0">
            <a:spAutoFit/>
          </a:bodyPr>
          <a:lstStyle/>
          <a:p>
            <a:r>
              <a:rPr lang="en-US" altLang="ja-JP" sz="1600" b="1" dirty="0" smtClean="0"/>
              <a:t>Boundary with 99% of total stored energy</a:t>
            </a:r>
            <a:r>
              <a:rPr kumimoji="1" lang="en-US" altLang="ja-JP" sz="1600" b="1" dirty="0" smtClean="0"/>
              <a:t> </a:t>
            </a:r>
            <a:endParaRPr kumimoji="1" lang="ja-JP" altLang="en-US" sz="1600" b="1" dirty="0"/>
          </a:p>
        </p:txBody>
      </p:sp>
      <p:sp>
        <p:nvSpPr>
          <p:cNvPr id="4" name="下矢印 3"/>
          <p:cNvSpPr/>
          <p:nvPr/>
        </p:nvSpPr>
        <p:spPr>
          <a:xfrm>
            <a:off x="2880000" y="2060848"/>
            <a:ext cx="288032" cy="936104"/>
          </a:xfrm>
          <a:prstGeom prst="downArrow">
            <a:avLst/>
          </a:prstGeom>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508104" y="1556792"/>
            <a:ext cx="3384376" cy="3508653"/>
          </a:xfrm>
          <a:prstGeom prst="rect">
            <a:avLst/>
          </a:prstGeom>
          <a:noFill/>
        </p:spPr>
        <p:txBody>
          <a:bodyPr wrap="square" rtlCol="0">
            <a:spAutoFit/>
          </a:bodyPr>
          <a:lstStyle/>
          <a:p>
            <a:pPr>
              <a:spcAft>
                <a:spcPts val="1200"/>
              </a:spcAft>
            </a:pPr>
            <a:r>
              <a:rPr kumimoji="1" lang="en-US" altLang="ja-JP" sz="1600" dirty="0" smtClean="0"/>
              <a:t>To discuss the change of the effective plasma boundary due to increased </a:t>
            </a:r>
            <a:r>
              <a:rPr kumimoji="1" lang="en-US" altLang="ja-JP" sz="1600" dirty="0" smtClean="0">
                <a:latin typeface="Symbol" pitchFamily="18" charset="2"/>
              </a:rPr>
              <a:t>b</a:t>
            </a:r>
            <a:r>
              <a:rPr kumimoji="1" lang="en-US" altLang="ja-JP" sz="1600" dirty="0" smtClean="0"/>
              <a:t>, boundaries with 99% of total stored energy </a:t>
            </a:r>
            <a:r>
              <a:rPr kumimoji="1" lang="en-US" altLang="ja-JP" sz="1600" i="1" dirty="0" smtClean="0"/>
              <a:t>W</a:t>
            </a:r>
            <a:r>
              <a:rPr kumimoji="1" lang="en-US" altLang="ja-JP" sz="1600" baseline="-25000" dirty="0" smtClean="0"/>
              <a:t>p</a:t>
            </a:r>
            <a:r>
              <a:rPr kumimoji="1" lang="en-US" altLang="ja-JP" sz="1600" dirty="0" smtClean="0"/>
              <a:t> are studied.</a:t>
            </a:r>
          </a:p>
          <a:p>
            <a:pPr>
              <a:spcAft>
                <a:spcPts val="1200"/>
              </a:spcAft>
            </a:pPr>
            <a:r>
              <a:rPr kumimoji="1" lang="en-US" altLang="ja-JP" sz="1600" dirty="0" smtClean="0"/>
              <a:t>Those boundaries move to the outward of the torus for </a:t>
            </a:r>
            <a:r>
              <a:rPr kumimoji="1" lang="en-US" altLang="ja-JP" sz="1600" dirty="0" smtClean="0">
                <a:latin typeface="Symbol" pitchFamily="18" charset="2"/>
              </a:rPr>
              <a:t>b</a:t>
            </a:r>
            <a:r>
              <a:rPr kumimoji="1" lang="en-US" altLang="ja-JP" sz="1600" dirty="0" smtClean="0"/>
              <a:t> &lt; 3%.</a:t>
            </a:r>
          </a:p>
          <a:p>
            <a:pPr>
              <a:spcAft>
                <a:spcPts val="1200"/>
              </a:spcAft>
            </a:pPr>
            <a:r>
              <a:rPr lang="en-US" altLang="ja-JP" sz="1600" dirty="0" smtClean="0"/>
              <a:t>For </a:t>
            </a:r>
            <a:r>
              <a:rPr lang="en-US" altLang="ja-JP" sz="1600" dirty="0" smtClean="0">
                <a:latin typeface="Symbol" pitchFamily="18" charset="2"/>
              </a:rPr>
              <a:t>b</a:t>
            </a:r>
            <a:r>
              <a:rPr lang="en-US" altLang="ja-JP" sz="1600" dirty="0" smtClean="0"/>
              <a:t> &gt; 3%, shifts of those boundaries are saturated at </a:t>
            </a:r>
            <a:r>
              <a:rPr lang="en-US" altLang="ja-JP" sz="1600" i="1" dirty="0" smtClean="0"/>
              <a:t>R</a:t>
            </a:r>
            <a:r>
              <a:rPr lang="en-US" altLang="ja-JP" sz="1600" dirty="0" smtClean="0"/>
              <a:t> ~ 4.6m.</a:t>
            </a:r>
          </a:p>
          <a:p>
            <a:pPr>
              <a:spcAft>
                <a:spcPts val="1200"/>
              </a:spcAft>
            </a:pPr>
            <a:r>
              <a:rPr kumimoji="1" lang="en-US" altLang="ja-JP" sz="1600" b="1" dirty="0" smtClean="0">
                <a:solidFill>
                  <a:srgbClr val="FF0000"/>
                </a:solidFill>
              </a:rPr>
              <a:t>The boundary with 99% of </a:t>
            </a:r>
            <a:r>
              <a:rPr kumimoji="1" lang="en-US" altLang="ja-JP" sz="1600" b="1" i="1" dirty="0" err="1" smtClean="0">
                <a:solidFill>
                  <a:srgbClr val="FF0000"/>
                </a:solidFill>
              </a:rPr>
              <a:t>W</a:t>
            </a:r>
            <a:r>
              <a:rPr kumimoji="1" lang="en-US" altLang="ja-JP" sz="1600" b="1" baseline="-25000" dirty="0" err="1" smtClean="0">
                <a:solidFill>
                  <a:srgbClr val="FF0000"/>
                </a:solidFill>
              </a:rPr>
              <a:t>p</a:t>
            </a:r>
            <a:r>
              <a:rPr kumimoji="1" lang="en-US" altLang="ja-JP" sz="1600" b="1" dirty="0" smtClean="0">
                <a:solidFill>
                  <a:srgbClr val="FF0000"/>
                </a:solidFill>
              </a:rPr>
              <a:t> does not mean the effective plasma boundary because “99%” </a:t>
            </a:r>
            <a:r>
              <a:rPr lang="en-US" altLang="ja-JP" sz="1600" b="1" dirty="0" smtClean="0">
                <a:solidFill>
                  <a:srgbClr val="FF0000"/>
                </a:solidFill>
              </a:rPr>
              <a:t>is an arbitrarily </a:t>
            </a:r>
            <a:r>
              <a:rPr kumimoji="1" lang="en-US" altLang="ja-JP" sz="1600" b="1" dirty="0" smtClean="0">
                <a:solidFill>
                  <a:srgbClr val="FF0000"/>
                </a:solidFill>
              </a:rPr>
              <a:t>parameter. </a:t>
            </a:r>
          </a:p>
        </p:txBody>
      </p:sp>
      <p:sp>
        <p:nvSpPr>
          <p:cNvPr id="12" name="テキスト ボックス 11"/>
          <p:cNvSpPr txBox="1"/>
          <p:nvPr/>
        </p:nvSpPr>
        <p:spPr>
          <a:xfrm>
            <a:off x="180000" y="180000"/>
            <a:ext cx="7106497" cy="461665"/>
          </a:xfrm>
          <a:prstGeom prst="rect">
            <a:avLst/>
          </a:prstGeom>
          <a:solidFill>
            <a:srgbClr val="002060"/>
          </a:solidFill>
        </p:spPr>
        <p:txBody>
          <a:bodyPr wrap="none" rtlCol="0">
            <a:spAutoFit/>
          </a:bodyPr>
          <a:lstStyle/>
          <a:p>
            <a:r>
              <a:rPr kumimoji="1" lang="en-US" altLang="ja-JP" sz="2400" b="1" dirty="0" smtClean="0">
                <a:solidFill>
                  <a:schemeClr val="bg1"/>
                </a:solidFill>
              </a:rPr>
              <a:t>Change of effective plasma boundary with increased </a:t>
            </a:r>
            <a:r>
              <a:rPr kumimoji="1" lang="en-US" altLang="ja-JP" sz="2400" b="1" dirty="0" smtClean="0">
                <a:solidFill>
                  <a:schemeClr val="bg1"/>
                </a:solidFill>
                <a:latin typeface="Symbol" pitchFamily="18" charset="2"/>
              </a:rPr>
              <a:t>b</a:t>
            </a:r>
            <a:endParaRPr kumimoji="1" lang="ja-JP" altLang="en-US" sz="2400" b="1" dirty="0">
              <a:solidFill>
                <a:schemeClr val="bg1"/>
              </a:solidFill>
              <a:latin typeface="Symbol" pitchFamily="18" charset="2"/>
            </a:endParaRPr>
          </a:p>
        </p:txBody>
      </p:sp>
    </p:spTree>
    <p:extLst>
      <p:ext uri="{BB962C8B-B14F-4D97-AF65-F5344CB8AC3E}">
        <p14:creationId xmlns:p14="http://schemas.microsoft.com/office/powerpoint/2010/main" val="3613296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1476000"/>
            <a:ext cx="5400000" cy="4428002"/>
          </a:xfrm>
          <a:prstGeom prst="rect">
            <a:avLst/>
          </a:prstGeom>
        </p:spPr>
      </p:pic>
      <p:pic>
        <p:nvPicPr>
          <p:cNvPr id="10"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r>
              <a:rPr kumimoji="1" lang="en-US" altLang="ja-JP" dirty="0" smtClean="0"/>
              <a:t>11</a:t>
            </a:r>
            <a:endParaRPr kumimoji="1" lang="ja-JP" altLang="en-US" dirty="0"/>
          </a:p>
        </p:txBody>
      </p:sp>
      <p:sp>
        <p:nvSpPr>
          <p:cNvPr id="11" name="フッター プレースホルダ 10"/>
          <p:cNvSpPr>
            <a:spLocks noGrp="1"/>
          </p:cNvSpPr>
          <p:nvPr>
            <p:ph type="ftr" sz="quarter" idx="11"/>
          </p:nvPr>
        </p:nvSpPr>
        <p:spPr/>
        <p:txBody>
          <a:bodyPr/>
          <a:lstStyle/>
          <a:p>
            <a:r>
              <a:rPr kumimoji="1" lang="es-ES" altLang="ja-JP" smtClean="0"/>
              <a:t>FEC2012 EX/8-1 Y.Suzuki</a:t>
            </a:r>
            <a:endParaRPr kumimoji="1" lang="ja-JP" altLang="en-US"/>
          </a:p>
        </p:txBody>
      </p:sp>
      <p:sp>
        <p:nvSpPr>
          <p:cNvPr id="3" name="テキスト ボックス 2"/>
          <p:cNvSpPr txBox="1"/>
          <p:nvPr/>
        </p:nvSpPr>
        <p:spPr>
          <a:xfrm>
            <a:off x="2483768" y="1075916"/>
            <a:ext cx="2285754" cy="338554"/>
          </a:xfrm>
          <a:prstGeom prst="rect">
            <a:avLst/>
          </a:prstGeom>
          <a:noFill/>
        </p:spPr>
        <p:txBody>
          <a:bodyPr wrap="none" rtlCol="0">
            <a:spAutoFit/>
          </a:bodyPr>
          <a:lstStyle/>
          <a:p>
            <a:r>
              <a:rPr lang="en-US" altLang="ja-JP" sz="1600" b="1" dirty="0" smtClean="0"/>
              <a:t>Position of max </a:t>
            </a:r>
            <a:r>
              <a:rPr lang="en-US" altLang="ja-JP" sz="1600" b="1" i="1" dirty="0" smtClean="0"/>
              <a:t>E</a:t>
            </a:r>
            <a:r>
              <a:rPr lang="en-US" altLang="ja-JP" sz="1600" b="1" baseline="-25000" dirty="0" smtClean="0"/>
              <a:t>r</a:t>
            </a:r>
            <a:r>
              <a:rPr lang="en-US" altLang="ja-JP" sz="1600" b="1" dirty="0" smtClean="0"/>
              <a:t> shear</a:t>
            </a:r>
            <a:r>
              <a:rPr kumimoji="1" lang="en-US" altLang="ja-JP" sz="1600" b="1" dirty="0" smtClean="0"/>
              <a:t> </a:t>
            </a:r>
            <a:endParaRPr kumimoji="1" lang="ja-JP" altLang="en-US" sz="1600" b="1" dirty="0"/>
          </a:p>
        </p:txBody>
      </p:sp>
      <p:sp>
        <p:nvSpPr>
          <p:cNvPr id="4" name="下矢印 3"/>
          <p:cNvSpPr/>
          <p:nvPr/>
        </p:nvSpPr>
        <p:spPr>
          <a:xfrm>
            <a:off x="2897653" y="2060848"/>
            <a:ext cx="288032" cy="936104"/>
          </a:xfrm>
          <a:prstGeom prst="downArrow">
            <a:avLst/>
          </a:prstGeom>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80000" y="180000"/>
            <a:ext cx="7106497" cy="461665"/>
          </a:xfrm>
          <a:prstGeom prst="rect">
            <a:avLst/>
          </a:prstGeom>
          <a:solidFill>
            <a:srgbClr val="002060"/>
          </a:solidFill>
        </p:spPr>
        <p:txBody>
          <a:bodyPr wrap="none" rtlCol="0">
            <a:spAutoFit/>
          </a:bodyPr>
          <a:lstStyle/>
          <a:p>
            <a:r>
              <a:rPr kumimoji="1" lang="en-US" altLang="ja-JP" sz="2400" b="1" dirty="0" smtClean="0">
                <a:solidFill>
                  <a:schemeClr val="bg1"/>
                </a:solidFill>
              </a:rPr>
              <a:t>Change of effective plasma boundary with increased </a:t>
            </a:r>
            <a:r>
              <a:rPr kumimoji="1" lang="en-US" altLang="ja-JP" sz="2400" b="1" dirty="0" smtClean="0">
                <a:solidFill>
                  <a:schemeClr val="bg1"/>
                </a:solidFill>
                <a:latin typeface="Symbol" pitchFamily="18" charset="2"/>
              </a:rPr>
              <a:t>b</a:t>
            </a:r>
            <a:endParaRPr kumimoji="1" lang="ja-JP" altLang="en-US" sz="2400" b="1" dirty="0">
              <a:solidFill>
                <a:schemeClr val="bg1"/>
              </a:solidFill>
              <a:latin typeface="Symbol" pitchFamily="18" charset="2"/>
            </a:endParaRPr>
          </a:p>
        </p:txBody>
      </p:sp>
      <p:sp>
        <p:nvSpPr>
          <p:cNvPr id="16" name="テキスト ボックス 15"/>
          <p:cNvSpPr txBox="1"/>
          <p:nvPr/>
        </p:nvSpPr>
        <p:spPr>
          <a:xfrm>
            <a:off x="5508104" y="1556792"/>
            <a:ext cx="3384376" cy="3908762"/>
          </a:xfrm>
          <a:prstGeom prst="rect">
            <a:avLst/>
          </a:prstGeom>
          <a:noFill/>
        </p:spPr>
        <p:txBody>
          <a:bodyPr wrap="square" rtlCol="0">
            <a:spAutoFit/>
          </a:bodyPr>
          <a:lstStyle/>
          <a:p>
            <a:pPr>
              <a:spcAft>
                <a:spcPts val="1200"/>
              </a:spcAft>
            </a:pPr>
            <a:r>
              <a:rPr kumimoji="1" lang="en-US" altLang="ja-JP" sz="1600" dirty="0" smtClean="0"/>
              <a:t>To identify the effective plasma boundary more </a:t>
            </a:r>
            <a:r>
              <a:rPr kumimoji="1" lang="en-US" altLang="ja-JP" sz="1600" dirty="0" smtClean="0">
                <a:solidFill>
                  <a:srgbClr val="FF0000"/>
                </a:solidFill>
              </a:rPr>
              <a:t>robustly</a:t>
            </a:r>
            <a:r>
              <a:rPr kumimoji="1" lang="en-US" altLang="ja-JP" sz="1600" dirty="0" smtClean="0"/>
              <a:t>, positions of max </a:t>
            </a:r>
            <a:r>
              <a:rPr kumimoji="1" lang="en-US" altLang="ja-JP" sz="1600" i="1" dirty="0" smtClean="0"/>
              <a:t>E</a:t>
            </a:r>
            <a:r>
              <a:rPr kumimoji="1" lang="en-US" altLang="ja-JP" sz="1600" baseline="-25000" dirty="0" smtClean="0"/>
              <a:t>r</a:t>
            </a:r>
            <a:r>
              <a:rPr kumimoji="1" lang="en-US" altLang="ja-JP" sz="1600" dirty="0" smtClean="0"/>
              <a:t> shear are studied.</a:t>
            </a:r>
          </a:p>
          <a:p>
            <a:pPr>
              <a:spcAft>
                <a:spcPts val="1200"/>
              </a:spcAft>
            </a:pPr>
            <a:r>
              <a:rPr lang="en-US" altLang="ja-JP" sz="1600" dirty="0" smtClean="0"/>
              <a:t>The position of max </a:t>
            </a:r>
            <a:r>
              <a:rPr lang="en-US" altLang="ja-JP" sz="1600" i="1" dirty="0" smtClean="0"/>
              <a:t>E</a:t>
            </a:r>
            <a:r>
              <a:rPr lang="en-US" altLang="ja-JP" sz="1600" baseline="-25000" dirty="0" smtClean="0"/>
              <a:t>r</a:t>
            </a:r>
            <a:r>
              <a:rPr lang="en-US" altLang="ja-JP" sz="1600" dirty="0" smtClean="0"/>
              <a:t> shear may reflect the confinement of electrons. </a:t>
            </a:r>
            <a:endParaRPr kumimoji="1" lang="en-US" altLang="ja-JP" sz="1600" dirty="0" smtClean="0"/>
          </a:p>
          <a:p>
            <a:pPr>
              <a:spcAft>
                <a:spcPts val="1200"/>
              </a:spcAft>
            </a:pPr>
            <a:r>
              <a:rPr kumimoji="1" lang="en-US" altLang="ja-JP" sz="1600" dirty="0" smtClean="0"/>
              <a:t>Boundaries defined by </a:t>
            </a:r>
            <a:r>
              <a:rPr kumimoji="1" lang="en-US" altLang="ja-JP" sz="1600" i="1" dirty="0" smtClean="0"/>
              <a:t>W</a:t>
            </a:r>
            <a:r>
              <a:rPr kumimoji="1" lang="en-US" altLang="ja-JP" sz="1600" baseline="-25000" dirty="0" smtClean="0"/>
              <a:t>p</a:t>
            </a:r>
            <a:r>
              <a:rPr kumimoji="1" lang="en-US" altLang="ja-JP" sz="1600" dirty="0" smtClean="0"/>
              <a:t> and </a:t>
            </a:r>
            <a:r>
              <a:rPr kumimoji="1" lang="en-US" altLang="ja-JP" sz="1600" i="1" dirty="0" smtClean="0"/>
              <a:t>E</a:t>
            </a:r>
            <a:r>
              <a:rPr kumimoji="1" lang="en-US" altLang="ja-JP" sz="1600" baseline="-25000" dirty="0" smtClean="0"/>
              <a:t>r</a:t>
            </a:r>
            <a:r>
              <a:rPr kumimoji="1" lang="en-US" altLang="ja-JP" sz="1600" dirty="0" smtClean="0"/>
              <a:t> shear are comparable for </a:t>
            </a:r>
            <a:r>
              <a:rPr kumimoji="1" lang="en-US" altLang="ja-JP" sz="1600" dirty="0" smtClean="0">
                <a:latin typeface="Symbol" pitchFamily="18" charset="2"/>
              </a:rPr>
              <a:t>b</a:t>
            </a:r>
            <a:r>
              <a:rPr kumimoji="1" lang="en-US" altLang="ja-JP" sz="1600" dirty="0" smtClean="0"/>
              <a:t> &lt; 3%.</a:t>
            </a:r>
          </a:p>
          <a:p>
            <a:pPr>
              <a:spcAft>
                <a:spcPts val="1200"/>
              </a:spcAft>
            </a:pPr>
            <a:r>
              <a:rPr lang="en-US" altLang="ja-JP" sz="1600" dirty="0" smtClean="0"/>
              <a:t>For </a:t>
            </a:r>
            <a:r>
              <a:rPr lang="en-US" altLang="ja-JP" sz="1600" dirty="0" smtClean="0">
                <a:latin typeface="Symbol" pitchFamily="18" charset="2"/>
              </a:rPr>
              <a:t>b</a:t>
            </a:r>
            <a:r>
              <a:rPr lang="en-US" altLang="ja-JP" sz="1600" dirty="0" smtClean="0"/>
              <a:t> &gt; 3%, positions of max </a:t>
            </a:r>
            <a:r>
              <a:rPr lang="en-US" altLang="ja-JP" sz="1600" i="1" dirty="0" smtClean="0"/>
              <a:t>E</a:t>
            </a:r>
            <a:r>
              <a:rPr lang="en-US" altLang="ja-JP" sz="1600" baseline="-25000" dirty="0" smtClean="0"/>
              <a:t>r</a:t>
            </a:r>
            <a:r>
              <a:rPr lang="en-US" altLang="ja-JP" sz="1600" dirty="0" smtClean="0"/>
              <a:t> shear are almost same or shift more outward than boundaries of </a:t>
            </a:r>
            <a:r>
              <a:rPr lang="en-US" altLang="ja-JP" sz="1600" i="1" dirty="0" smtClean="0"/>
              <a:t>W</a:t>
            </a:r>
            <a:r>
              <a:rPr lang="en-US" altLang="ja-JP" sz="1600" baseline="-25000" dirty="0" smtClean="0"/>
              <a:t>p</a:t>
            </a:r>
            <a:r>
              <a:rPr lang="en-US" altLang="ja-JP" sz="1600" dirty="0" smtClean="0"/>
              <a:t>.</a:t>
            </a:r>
          </a:p>
          <a:p>
            <a:pPr>
              <a:spcAft>
                <a:spcPts val="1200"/>
              </a:spcAft>
            </a:pPr>
            <a:r>
              <a:rPr kumimoji="1" lang="en-US" altLang="ja-JP" sz="1600" dirty="0" smtClean="0"/>
              <a:t>For </a:t>
            </a:r>
            <a:r>
              <a:rPr kumimoji="1" lang="en-US" altLang="ja-JP" sz="1600" dirty="0" smtClean="0">
                <a:latin typeface="Symbol" pitchFamily="18" charset="2"/>
              </a:rPr>
              <a:t>b</a:t>
            </a:r>
            <a:r>
              <a:rPr kumimoji="1" lang="en-US" altLang="ja-JP" sz="1600" dirty="0" smtClean="0"/>
              <a:t> &gt; 4%, it seems that positions of max </a:t>
            </a:r>
            <a:r>
              <a:rPr kumimoji="1" lang="en-US" altLang="ja-JP" sz="1600" i="1" dirty="0" smtClean="0"/>
              <a:t>E</a:t>
            </a:r>
            <a:r>
              <a:rPr kumimoji="1" lang="en-US" altLang="ja-JP" sz="1600" baseline="-25000" dirty="0" smtClean="0"/>
              <a:t>r</a:t>
            </a:r>
            <a:r>
              <a:rPr kumimoji="1" lang="en-US" altLang="ja-JP" sz="1600" dirty="0" smtClean="0"/>
              <a:t> shear shift to the inward of the torus again. </a:t>
            </a:r>
            <a:r>
              <a:rPr lang="en-US" altLang="ja-JP" sz="1600" dirty="0" smtClean="0"/>
              <a:t>=&gt; further study!</a:t>
            </a:r>
            <a:endParaRPr kumimoji="1" lang="en-US" altLang="ja-JP" sz="1600" dirty="0" smtClean="0"/>
          </a:p>
        </p:txBody>
      </p:sp>
    </p:spTree>
    <p:extLst>
      <p:ext uri="{BB962C8B-B14F-4D97-AF65-F5344CB8AC3E}">
        <p14:creationId xmlns:p14="http://schemas.microsoft.com/office/powerpoint/2010/main" val="2561250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1476000"/>
            <a:ext cx="5400000" cy="4428002"/>
          </a:xfrm>
          <a:prstGeom prst="rect">
            <a:avLst/>
          </a:prstGeom>
        </p:spPr>
      </p:pic>
      <p:pic>
        <p:nvPicPr>
          <p:cNvPr id="10"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r>
              <a:rPr kumimoji="1" lang="en-US" altLang="ja-JP" dirty="0" smtClean="0"/>
              <a:t>11</a:t>
            </a:r>
            <a:endParaRPr kumimoji="1" lang="ja-JP" altLang="en-US" dirty="0"/>
          </a:p>
        </p:txBody>
      </p:sp>
      <p:sp>
        <p:nvSpPr>
          <p:cNvPr id="11" name="フッター プレースホルダ 10"/>
          <p:cNvSpPr>
            <a:spLocks noGrp="1"/>
          </p:cNvSpPr>
          <p:nvPr>
            <p:ph type="ftr" sz="quarter" idx="11"/>
          </p:nvPr>
        </p:nvSpPr>
        <p:spPr/>
        <p:txBody>
          <a:bodyPr/>
          <a:lstStyle/>
          <a:p>
            <a:r>
              <a:rPr kumimoji="1" lang="es-ES" altLang="ja-JP" smtClean="0"/>
              <a:t>FEC2012 EX/8-1 Y.Suzuki</a:t>
            </a:r>
            <a:endParaRPr kumimoji="1" lang="ja-JP" altLang="en-US"/>
          </a:p>
        </p:txBody>
      </p:sp>
      <p:sp>
        <p:nvSpPr>
          <p:cNvPr id="3" name="テキスト ボックス 2"/>
          <p:cNvSpPr txBox="1"/>
          <p:nvPr/>
        </p:nvSpPr>
        <p:spPr>
          <a:xfrm>
            <a:off x="2483768" y="1075916"/>
            <a:ext cx="2285754" cy="338554"/>
          </a:xfrm>
          <a:prstGeom prst="rect">
            <a:avLst/>
          </a:prstGeom>
          <a:noFill/>
        </p:spPr>
        <p:txBody>
          <a:bodyPr wrap="none" rtlCol="0">
            <a:spAutoFit/>
          </a:bodyPr>
          <a:lstStyle/>
          <a:p>
            <a:r>
              <a:rPr lang="en-US" altLang="ja-JP" sz="1600" b="1" dirty="0" smtClean="0"/>
              <a:t>Position of max </a:t>
            </a:r>
            <a:r>
              <a:rPr lang="en-US" altLang="ja-JP" sz="1600" b="1" i="1" dirty="0" smtClean="0"/>
              <a:t>E</a:t>
            </a:r>
            <a:r>
              <a:rPr lang="en-US" altLang="ja-JP" sz="1600" b="1" baseline="-25000" dirty="0" smtClean="0"/>
              <a:t>r</a:t>
            </a:r>
            <a:r>
              <a:rPr lang="en-US" altLang="ja-JP" sz="1600" b="1" dirty="0" smtClean="0"/>
              <a:t> shear</a:t>
            </a:r>
            <a:r>
              <a:rPr kumimoji="1" lang="en-US" altLang="ja-JP" sz="1600" b="1" dirty="0" smtClean="0"/>
              <a:t> </a:t>
            </a:r>
            <a:endParaRPr kumimoji="1" lang="ja-JP" altLang="en-US" sz="1600" b="1" dirty="0"/>
          </a:p>
        </p:txBody>
      </p:sp>
      <p:sp>
        <p:nvSpPr>
          <p:cNvPr id="4" name="下矢印 3"/>
          <p:cNvSpPr/>
          <p:nvPr/>
        </p:nvSpPr>
        <p:spPr>
          <a:xfrm>
            <a:off x="2897653" y="2060848"/>
            <a:ext cx="288032" cy="936104"/>
          </a:xfrm>
          <a:prstGeom prst="downArrow">
            <a:avLst/>
          </a:prstGeom>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180719" y="5889154"/>
            <a:ext cx="7177606" cy="461665"/>
          </a:xfrm>
          <a:prstGeom prst="rect">
            <a:avLst/>
          </a:prstGeom>
          <a:noFill/>
        </p:spPr>
        <p:txBody>
          <a:bodyPr wrap="none" rtlCol="0">
            <a:spAutoFit/>
          </a:bodyPr>
          <a:lstStyle/>
          <a:p>
            <a:r>
              <a:rPr kumimoji="1" lang="en-US" altLang="ja-JP" sz="2400" b="1" dirty="0" smtClean="0">
                <a:solidFill>
                  <a:srgbClr val="FF0000"/>
                </a:solidFill>
              </a:rPr>
              <a:t>Effective plasma boundary changes due to increased </a:t>
            </a:r>
            <a:r>
              <a:rPr kumimoji="1" lang="en-US" altLang="ja-JP" sz="2400" b="1" dirty="0" smtClean="0">
                <a:solidFill>
                  <a:srgbClr val="FF0000"/>
                </a:solidFill>
                <a:latin typeface="Symbol" pitchFamily="18" charset="2"/>
              </a:rPr>
              <a:t>b</a:t>
            </a:r>
            <a:r>
              <a:rPr kumimoji="1" lang="en-US" altLang="ja-JP" sz="2400" b="1" dirty="0" smtClean="0">
                <a:solidFill>
                  <a:srgbClr val="FF0000"/>
                </a:solidFill>
              </a:rPr>
              <a:t>.</a:t>
            </a:r>
            <a:endParaRPr kumimoji="1" lang="ja-JP" altLang="en-US" sz="2400" b="1" dirty="0">
              <a:solidFill>
                <a:srgbClr val="FF0000"/>
              </a:solidFill>
            </a:endParaRPr>
          </a:p>
        </p:txBody>
      </p:sp>
      <p:sp>
        <p:nvSpPr>
          <p:cNvPr id="15" name="テキスト ボックス 14"/>
          <p:cNvSpPr txBox="1"/>
          <p:nvPr/>
        </p:nvSpPr>
        <p:spPr>
          <a:xfrm>
            <a:off x="180000" y="180000"/>
            <a:ext cx="7106497" cy="461665"/>
          </a:xfrm>
          <a:prstGeom prst="rect">
            <a:avLst/>
          </a:prstGeom>
          <a:solidFill>
            <a:srgbClr val="002060"/>
          </a:solidFill>
        </p:spPr>
        <p:txBody>
          <a:bodyPr wrap="none" rtlCol="0">
            <a:spAutoFit/>
          </a:bodyPr>
          <a:lstStyle/>
          <a:p>
            <a:r>
              <a:rPr kumimoji="1" lang="en-US" altLang="ja-JP" sz="2400" b="1" dirty="0" smtClean="0">
                <a:solidFill>
                  <a:schemeClr val="bg1"/>
                </a:solidFill>
              </a:rPr>
              <a:t>Change of effective plasma boundary with increased </a:t>
            </a:r>
            <a:r>
              <a:rPr kumimoji="1" lang="en-US" altLang="ja-JP" sz="2400" b="1" dirty="0" smtClean="0">
                <a:solidFill>
                  <a:schemeClr val="bg1"/>
                </a:solidFill>
                <a:latin typeface="Symbol" pitchFamily="18" charset="2"/>
              </a:rPr>
              <a:t>b</a:t>
            </a:r>
            <a:endParaRPr kumimoji="1" lang="ja-JP" altLang="en-US" sz="2400" b="1" dirty="0">
              <a:solidFill>
                <a:schemeClr val="bg1"/>
              </a:solidFill>
              <a:latin typeface="Symbol" pitchFamily="18" charset="2"/>
            </a:endParaRPr>
          </a:p>
        </p:txBody>
      </p:sp>
      <p:sp>
        <p:nvSpPr>
          <p:cNvPr id="16" name="テキスト ボックス 15"/>
          <p:cNvSpPr txBox="1"/>
          <p:nvPr/>
        </p:nvSpPr>
        <p:spPr>
          <a:xfrm>
            <a:off x="5508104" y="1556792"/>
            <a:ext cx="3384376" cy="3908762"/>
          </a:xfrm>
          <a:prstGeom prst="rect">
            <a:avLst/>
          </a:prstGeom>
          <a:noFill/>
        </p:spPr>
        <p:txBody>
          <a:bodyPr wrap="square" rtlCol="0">
            <a:spAutoFit/>
          </a:bodyPr>
          <a:lstStyle/>
          <a:p>
            <a:pPr>
              <a:spcAft>
                <a:spcPts val="1200"/>
              </a:spcAft>
            </a:pPr>
            <a:r>
              <a:rPr kumimoji="1" lang="en-US" altLang="ja-JP" sz="1600" dirty="0" smtClean="0"/>
              <a:t>To identify the effective plasma boundary more </a:t>
            </a:r>
            <a:r>
              <a:rPr kumimoji="1" lang="en-US" altLang="ja-JP" sz="1600" dirty="0" smtClean="0">
                <a:solidFill>
                  <a:srgbClr val="FF0000"/>
                </a:solidFill>
              </a:rPr>
              <a:t>robustly</a:t>
            </a:r>
            <a:r>
              <a:rPr kumimoji="1" lang="en-US" altLang="ja-JP" sz="1600" dirty="0" smtClean="0"/>
              <a:t>, positions of max </a:t>
            </a:r>
            <a:r>
              <a:rPr kumimoji="1" lang="en-US" altLang="ja-JP" sz="1600" i="1" dirty="0" smtClean="0"/>
              <a:t>E</a:t>
            </a:r>
            <a:r>
              <a:rPr kumimoji="1" lang="en-US" altLang="ja-JP" sz="1600" baseline="-25000" dirty="0" smtClean="0"/>
              <a:t>r</a:t>
            </a:r>
            <a:r>
              <a:rPr kumimoji="1" lang="en-US" altLang="ja-JP" sz="1600" dirty="0" smtClean="0"/>
              <a:t> shear are studied.</a:t>
            </a:r>
          </a:p>
          <a:p>
            <a:pPr>
              <a:spcAft>
                <a:spcPts val="1200"/>
              </a:spcAft>
            </a:pPr>
            <a:r>
              <a:rPr lang="en-US" altLang="ja-JP" sz="1600" dirty="0" smtClean="0"/>
              <a:t>The position of max </a:t>
            </a:r>
            <a:r>
              <a:rPr lang="en-US" altLang="ja-JP" sz="1600" i="1" dirty="0" smtClean="0"/>
              <a:t>E</a:t>
            </a:r>
            <a:r>
              <a:rPr lang="en-US" altLang="ja-JP" sz="1600" baseline="-25000" dirty="0" smtClean="0"/>
              <a:t>r</a:t>
            </a:r>
            <a:r>
              <a:rPr lang="en-US" altLang="ja-JP" sz="1600" dirty="0" smtClean="0"/>
              <a:t> shear may reflect the confinement of electrons. </a:t>
            </a:r>
            <a:endParaRPr kumimoji="1" lang="en-US" altLang="ja-JP" sz="1600" dirty="0" smtClean="0"/>
          </a:p>
          <a:p>
            <a:pPr>
              <a:spcAft>
                <a:spcPts val="1200"/>
              </a:spcAft>
            </a:pPr>
            <a:r>
              <a:rPr kumimoji="1" lang="en-US" altLang="ja-JP" sz="1600" dirty="0" smtClean="0"/>
              <a:t>Boundaries defined by </a:t>
            </a:r>
            <a:r>
              <a:rPr kumimoji="1" lang="en-US" altLang="ja-JP" sz="1600" i="1" dirty="0" smtClean="0"/>
              <a:t>W</a:t>
            </a:r>
            <a:r>
              <a:rPr kumimoji="1" lang="en-US" altLang="ja-JP" sz="1600" baseline="-25000" dirty="0" smtClean="0"/>
              <a:t>p</a:t>
            </a:r>
            <a:r>
              <a:rPr kumimoji="1" lang="en-US" altLang="ja-JP" sz="1600" dirty="0" smtClean="0"/>
              <a:t> and </a:t>
            </a:r>
            <a:r>
              <a:rPr kumimoji="1" lang="en-US" altLang="ja-JP" sz="1600" i="1" dirty="0" smtClean="0"/>
              <a:t>E</a:t>
            </a:r>
            <a:r>
              <a:rPr kumimoji="1" lang="en-US" altLang="ja-JP" sz="1600" baseline="-25000" dirty="0" smtClean="0"/>
              <a:t>r</a:t>
            </a:r>
            <a:r>
              <a:rPr kumimoji="1" lang="en-US" altLang="ja-JP" sz="1600" dirty="0" smtClean="0"/>
              <a:t> shear are comparable for </a:t>
            </a:r>
            <a:r>
              <a:rPr kumimoji="1" lang="en-US" altLang="ja-JP" sz="1600" dirty="0" smtClean="0">
                <a:latin typeface="Symbol" pitchFamily="18" charset="2"/>
              </a:rPr>
              <a:t>b</a:t>
            </a:r>
            <a:r>
              <a:rPr kumimoji="1" lang="en-US" altLang="ja-JP" sz="1600" dirty="0" smtClean="0"/>
              <a:t> &lt; 3%.</a:t>
            </a:r>
          </a:p>
          <a:p>
            <a:pPr>
              <a:spcAft>
                <a:spcPts val="1200"/>
              </a:spcAft>
            </a:pPr>
            <a:r>
              <a:rPr lang="en-US" altLang="ja-JP" sz="1600" dirty="0" smtClean="0"/>
              <a:t>For </a:t>
            </a:r>
            <a:r>
              <a:rPr lang="en-US" altLang="ja-JP" sz="1600" dirty="0" smtClean="0">
                <a:latin typeface="Symbol" pitchFamily="18" charset="2"/>
              </a:rPr>
              <a:t>b</a:t>
            </a:r>
            <a:r>
              <a:rPr lang="en-US" altLang="ja-JP" sz="1600" dirty="0" smtClean="0"/>
              <a:t> &gt; 3%, positions of max </a:t>
            </a:r>
            <a:r>
              <a:rPr lang="en-US" altLang="ja-JP" sz="1600" i="1" dirty="0" smtClean="0"/>
              <a:t>E</a:t>
            </a:r>
            <a:r>
              <a:rPr lang="en-US" altLang="ja-JP" sz="1600" baseline="-25000" dirty="0" smtClean="0"/>
              <a:t>r</a:t>
            </a:r>
            <a:r>
              <a:rPr lang="en-US" altLang="ja-JP" sz="1600" dirty="0" smtClean="0"/>
              <a:t> shear are almost same or shift more outward than boundaries of </a:t>
            </a:r>
            <a:r>
              <a:rPr lang="en-US" altLang="ja-JP" sz="1600" i="1" dirty="0" smtClean="0"/>
              <a:t>W</a:t>
            </a:r>
            <a:r>
              <a:rPr lang="en-US" altLang="ja-JP" sz="1600" baseline="-25000" dirty="0" smtClean="0"/>
              <a:t>p</a:t>
            </a:r>
            <a:r>
              <a:rPr lang="en-US" altLang="ja-JP" sz="1600" dirty="0" smtClean="0"/>
              <a:t>.</a:t>
            </a:r>
          </a:p>
          <a:p>
            <a:pPr>
              <a:spcAft>
                <a:spcPts val="1200"/>
              </a:spcAft>
            </a:pPr>
            <a:r>
              <a:rPr kumimoji="1" lang="en-US" altLang="ja-JP" sz="1600" dirty="0" smtClean="0"/>
              <a:t>For </a:t>
            </a:r>
            <a:r>
              <a:rPr kumimoji="1" lang="en-US" altLang="ja-JP" sz="1600" dirty="0" smtClean="0">
                <a:latin typeface="Symbol" pitchFamily="18" charset="2"/>
              </a:rPr>
              <a:t>b</a:t>
            </a:r>
            <a:r>
              <a:rPr kumimoji="1" lang="en-US" altLang="ja-JP" sz="1600" dirty="0" smtClean="0"/>
              <a:t> &gt; 4%, it seems that positions of max </a:t>
            </a:r>
            <a:r>
              <a:rPr kumimoji="1" lang="en-US" altLang="ja-JP" sz="1600" i="1" dirty="0" smtClean="0"/>
              <a:t>E</a:t>
            </a:r>
            <a:r>
              <a:rPr kumimoji="1" lang="en-US" altLang="ja-JP" sz="1600" baseline="-25000" dirty="0" smtClean="0"/>
              <a:t>r</a:t>
            </a:r>
            <a:r>
              <a:rPr kumimoji="1" lang="en-US" altLang="ja-JP" sz="1600" dirty="0" smtClean="0"/>
              <a:t> shear shift to the inward of the torus again. </a:t>
            </a:r>
            <a:r>
              <a:rPr lang="en-US" altLang="ja-JP" sz="1600" dirty="0" smtClean="0"/>
              <a:t>=&gt; further study!</a:t>
            </a:r>
            <a:endParaRPr kumimoji="1" lang="en-US" altLang="ja-JP" sz="1600" dirty="0" smtClean="0"/>
          </a:p>
        </p:txBody>
      </p:sp>
    </p:spTree>
    <p:extLst>
      <p:ext uri="{BB962C8B-B14F-4D97-AF65-F5344CB8AC3E}">
        <p14:creationId xmlns:p14="http://schemas.microsoft.com/office/powerpoint/2010/main" val="2605398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idx="4294967295"/>
          </p:nvPr>
        </p:nvSpPr>
        <p:spPr>
          <a:xfrm>
            <a:off x="322263" y="164297"/>
            <a:ext cx="2665561" cy="457200"/>
          </a:xfrm>
          <a:solidFill>
            <a:srgbClr val="002060"/>
          </a:solidFill>
        </p:spPr>
        <p:txBody>
          <a:bodyPr>
            <a:noAutofit/>
          </a:bodyPr>
          <a:lstStyle/>
          <a:p>
            <a:pPr algn="l" eaLnBrk="1" hangingPunct="1">
              <a:defRPr/>
            </a:pPr>
            <a:r>
              <a:rPr kumimoji="0" lang="en-US" altLang="ja-JP" sz="2400" b="1" dirty="0" smtClean="0">
                <a:solidFill>
                  <a:schemeClr val="bg1"/>
                </a:solidFill>
                <a:latin typeface="+mn-lt"/>
              </a:rPr>
              <a:t>Acknowledgement</a:t>
            </a:r>
            <a:endParaRPr lang="en-US" altLang="ja-JP" sz="2400" dirty="0" smtClean="0">
              <a:solidFill>
                <a:schemeClr val="bg1"/>
              </a:solidFill>
              <a:latin typeface="+mn-lt"/>
            </a:endParaRPr>
          </a:p>
        </p:txBody>
      </p:sp>
      <p:pic>
        <p:nvPicPr>
          <p:cNvPr id="10" name="Picture 2" descr="D:\Download\lhdlogo.gif"/>
          <p:cNvPicPr>
            <a:picLocks noChangeAspect="1" noChangeArrowheads="1"/>
          </p:cNvPicPr>
          <p:nvPr/>
        </p:nvPicPr>
        <p:blipFill>
          <a:blip r:embed="rId2" cstate="print"/>
          <a:srcRect/>
          <a:stretch>
            <a:fillRect/>
          </a:stretch>
        </p:blipFill>
        <p:spPr bwMode="auto">
          <a:xfrm>
            <a:off x="7906700"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11" name="フッター プレースホルダ 10"/>
          <p:cNvSpPr>
            <a:spLocks noGrp="1"/>
          </p:cNvSpPr>
          <p:nvPr>
            <p:ph type="ftr" sz="quarter" idx="11"/>
          </p:nvPr>
        </p:nvSpPr>
        <p:spPr/>
        <p:txBody>
          <a:bodyPr/>
          <a:lstStyle/>
          <a:p>
            <a:r>
              <a:rPr kumimoji="1" lang="es-ES" altLang="ja-JP" smtClean="0"/>
              <a:t>FEC2012 EX/8-1 Y.Suzuki</a:t>
            </a:r>
            <a:endParaRPr kumimoji="1" lang="ja-JP" altLang="en-US"/>
          </a:p>
        </p:txBody>
      </p:sp>
      <p:sp>
        <p:nvSpPr>
          <p:cNvPr id="2" name="テキスト ボックス 1"/>
          <p:cNvSpPr txBox="1"/>
          <p:nvPr/>
        </p:nvSpPr>
        <p:spPr>
          <a:xfrm>
            <a:off x="421134" y="1124744"/>
            <a:ext cx="8352928" cy="3970318"/>
          </a:xfrm>
          <a:prstGeom prst="rect">
            <a:avLst/>
          </a:prstGeom>
          <a:noFill/>
        </p:spPr>
        <p:txBody>
          <a:bodyPr wrap="square" rtlCol="0">
            <a:spAutoFit/>
          </a:bodyPr>
          <a:lstStyle/>
          <a:p>
            <a:r>
              <a:rPr lang="en-US" altLang="ja-JP" sz="2800" b="1" dirty="0" smtClean="0"/>
              <a:t>K. Ida, S. </a:t>
            </a:r>
            <a:r>
              <a:rPr lang="en-US" altLang="ja-JP" sz="2800" b="1" dirty="0" err="1" smtClean="0"/>
              <a:t>Sakakibara</a:t>
            </a:r>
            <a:r>
              <a:rPr lang="en-US" altLang="ja-JP" sz="2800" b="1" dirty="0" smtClean="0"/>
              <a:t>, M. Yoshinuma, K. Y. Watanabe,</a:t>
            </a:r>
          </a:p>
          <a:p>
            <a:r>
              <a:rPr lang="en-US" altLang="ja-JP" sz="2800" b="1" dirty="0" smtClean="0"/>
              <a:t>S. </a:t>
            </a:r>
            <a:r>
              <a:rPr lang="en-US" altLang="ja-JP" sz="2800" b="1" dirty="0" err="1" smtClean="0"/>
              <a:t>Ohdachi</a:t>
            </a:r>
            <a:r>
              <a:rPr lang="en-US" altLang="ja-JP" sz="2800" b="1" dirty="0" smtClean="0"/>
              <a:t>, Y. </a:t>
            </a:r>
            <a:r>
              <a:rPr lang="en-US" altLang="ja-JP" sz="2800" b="1" dirty="0" err="1" smtClean="0"/>
              <a:t>Takemura</a:t>
            </a:r>
            <a:r>
              <a:rPr lang="en-US" altLang="ja-JP" sz="2800" b="1" dirty="0" smtClean="0"/>
              <a:t>, R. Seki, K. </a:t>
            </a:r>
            <a:r>
              <a:rPr lang="en-US" altLang="ja-JP" sz="2800" b="1" dirty="0" err="1" smtClean="0"/>
              <a:t>Nagaoka</a:t>
            </a:r>
            <a:r>
              <a:rPr lang="en-US" altLang="ja-JP" sz="2800" b="1" dirty="0" smtClean="0"/>
              <a:t>, K. Ogawa,</a:t>
            </a:r>
          </a:p>
          <a:p>
            <a:r>
              <a:rPr lang="en-US" altLang="ja-JP" sz="2800" b="1" dirty="0" smtClean="0"/>
              <a:t>Y. Narushima, H. Yamada and LHD experiment group </a:t>
            </a:r>
          </a:p>
          <a:p>
            <a:r>
              <a:rPr lang="en-US" altLang="ja-JP" sz="2800" b="1" dirty="0" smtClean="0"/>
              <a:t>(National Institute for Fusion Science, Japan)</a:t>
            </a:r>
          </a:p>
          <a:p>
            <a:r>
              <a:rPr lang="en-US" altLang="ja-JP" sz="2800" b="1" dirty="0" smtClean="0"/>
              <a:t>K. </a:t>
            </a:r>
            <a:r>
              <a:rPr lang="en-US" altLang="ja-JP" sz="2800" b="1" dirty="0" err="1" smtClean="0"/>
              <a:t>Kamiya</a:t>
            </a:r>
            <a:r>
              <a:rPr lang="en-US" altLang="ja-JP" sz="2800" b="1" dirty="0" smtClean="0"/>
              <a:t> (Japan Atomic Energy Agency, Japan)</a:t>
            </a:r>
          </a:p>
          <a:p>
            <a:r>
              <a:rPr lang="en-US" altLang="ja-JP" sz="2800" b="1" dirty="0" smtClean="0"/>
              <a:t>K. Nagasaki (IAE, Kyoto University, Japan)</a:t>
            </a:r>
          </a:p>
          <a:p>
            <a:r>
              <a:rPr lang="en-US" altLang="ja-JP" sz="2800" b="1" dirty="0" smtClean="0"/>
              <a:t>S. Inagaki(RIAM, Kyushu University, Japan)</a:t>
            </a:r>
          </a:p>
          <a:p>
            <a:r>
              <a:rPr lang="en-US" altLang="ja-JP" sz="2800" b="1" dirty="0" smtClean="0"/>
              <a:t>Y. </a:t>
            </a:r>
            <a:r>
              <a:rPr lang="en-US" altLang="ja-JP" sz="2800" b="1" dirty="0"/>
              <a:t>Liang (</a:t>
            </a:r>
            <a:r>
              <a:rPr lang="en-US" altLang="ja-JP" sz="2800" b="1" dirty="0" err="1"/>
              <a:t>Forschungszentrum</a:t>
            </a:r>
            <a:r>
              <a:rPr lang="en-US" altLang="ja-JP" sz="2800" b="1" dirty="0"/>
              <a:t> </a:t>
            </a:r>
            <a:r>
              <a:rPr lang="en-US" altLang="ja-JP" sz="2800" b="1" dirty="0" err="1" smtClean="0"/>
              <a:t>Juelich</a:t>
            </a:r>
            <a:r>
              <a:rPr lang="en-US" altLang="ja-JP" sz="2800" b="1" dirty="0" smtClean="0"/>
              <a:t>, Germany)</a:t>
            </a:r>
          </a:p>
          <a:p>
            <a:r>
              <a:rPr lang="en-US" altLang="ja-JP" sz="2800" b="1" dirty="0" smtClean="0"/>
              <a:t>T. Evans (General Atomics, USA) </a:t>
            </a:r>
          </a:p>
        </p:txBody>
      </p:sp>
      <p:sp>
        <p:nvSpPr>
          <p:cNvPr id="3" name="テキスト ボックス 2"/>
          <p:cNvSpPr txBox="1"/>
          <p:nvPr/>
        </p:nvSpPr>
        <p:spPr>
          <a:xfrm>
            <a:off x="572777" y="5517232"/>
            <a:ext cx="8160760" cy="523220"/>
          </a:xfrm>
          <a:prstGeom prst="rect">
            <a:avLst/>
          </a:prstGeom>
          <a:noFill/>
        </p:spPr>
        <p:txBody>
          <a:bodyPr wrap="none" rtlCol="0">
            <a:spAutoFit/>
          </a:bodyPr>
          <a:lstStyle/>
          <a:p>
            <a:r>
              <a:rPr kumimoji="1" lang="en-US" altLang="ja-JP" sz="2800" b="1" dirty="0" smtClean="0">
                <a:solidFill>
                  <a:srgbClr val="FF0000"/>
                </a:solidFill>
              </a:rPr>
              <a:t>We would like to thank all colleagues to do this work!</a:t>
            </a:r>
            <a:endParaRPr kumimoji="1" lang="ja-JP" altLang="en-US" sz="2800" b="1" dirty="0">
              <a:solidFill>
                <a:srgbClr val="FF0000"/>
              </a:solidFill>
            </a:endParaRPr>
          </a:p>
        </p:txBody>
      </p:sp>
    </p:spTree>
    <p:extLst>
      <p:ext uri="{BB962C8B-B14F-4D97-AF65-F5344CB8AC3E}">
        <p14:creationId xmlns:p14="http://schemas.microsoft.com/office/powerpoint/2010/main" val="874913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4" descr="fig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021" y="1366429"/>
            <a:ext cx="8607176" cy="309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179999" y="180000"/>
            <a:ext cx="3815937" cy="472480"/>
          </a:xfrm>
          <a:solidFill>
            <a:srgbClr val="002060"/>
          </a:solidFill>
        </p:spPr>
        <p:txBody>
          <a:bodyPr>
            <a:noAutofit/>
          </a:bodyPr>
          <a:lstStyle/>
          <a:p>
            <a:pPr algn="l" eaLnBrk="1" hangingPunct="1">
              <a:defRPr/>
            </a:pPr>
            <a:r>
              <a:rPr lang="en-US" altLang="ja-JP" sz="2400" b="1" dirty="0" smtClean="0">
                <a:solidFill>
                  <a:schemeClr val="bg1"/>
                </a:solidFill>
              </a:rPr>
              <a:t>Comparisons with </a:t>
            </a:r>
            <a:r>
              <a:rPr lang="en-US" altLang="ja-JP" sz="2400" b="1" dirty="0" err="1" smtClean="0">
                <a:solidFill>
                  <a:schemeClr val="bg1"/>
                </a:solidFill>
              </a:rPr>
              <a:t>tokamaks</a:t>
            </a:r>
            <a:endParaRPr lang="en-US" altLang="ja-JP" sz="2400" b="1" dirty="0">
              <a:solidFill>
                <a:schemeClr val="bg1"/>
              </a:solidFill>
            </a:endParaRPr>
          </a:p>
        </p:txBody>
      </p:sp>
      <p:sp>
        <p:nvSpPr>
          <p:cNvPr id="48133" name="Content Placeholder 3"/>
          <p:cNvSpPr>
            <a:spLocks noGrp="1"/>
          </p:cNvSpPr>
          <p:nvPr>
            <p:ph idx="1"/>
          </p:nvPr>
        </p:nvSpPr>
        <p:spPr>
          <a:xfrm>
            <a:off x="617616" y="4974111"/>
            <a:ext cx="8315325" cy="1080120"/>
          </a:xfrm>
        </p:spPr>
        <p:txBody>
          <a:bodyPr>
            <a:noAutofit/>
          </a:bodyPr>
          <a:lstStyle/>
          <a:p>
            <a:r>
              <a:rPr lang="en-US" altLang="ja-JP" sz="2000" dirty="0" smtClean="0"/>
              <a:t>When the RMP field is applied in TEXTOR and DIII-D:</a:t>
            </a:r>
          </a:p>
          <a:p>
            <a:pPr lvl="1"/>
            <a:r>
              <a:rPr lang="en-US" altLang="ja-JP" sz="2000" dirty="0" smtClean="0"/>
              <a:t>The edge </a:t>
            </a:r>
            <a:r>
              <a:rPr lang="en-US" altLang="ja-JP" sz="2000" dirty="0" err="1" smtClean="0"/>
              <a:t>toroidal</a:t>
            </a:r>
            <a:r>
              <a:rPr lang="en-US" altLang="ja-JP" sz="2000" dirty="0" smtClean="0"/>
              <a:t> flow increases</a:t>
            </a:r>
          </a:p>
          <a:p>
            <a:pPr lvl="1"/>
            <a:r>
              <a:rPr lang="en-US" altLang="ja-JP" sz="2000" dirty="0" smtClean="0"/>
              <a:t>The </a:t>
            </a:r>
            <a:r>
              <a:rPr lang="en-US" altLang="ja-JP" sz="2000" b="1" dirty="0" smtClean="0"/>
              <a:t>E x B </a:t>
            </a:r>
            <a:r>
              <a:rPr lang="en-US" altLang="ja-JP" sz="2000" dirty="0" smtClean="0"/>
              <a:t>flow becomes positive at the edge of the plasma</a:t>
            </a:r>
          </a:p>
        </p:txBody>
      </p:sp>
      <p:sp>
        <p:nvSpPr>
          <p:cNvPr id="2" name="テキスト ボックス 1"/>
          <p:cNvSpPr txBox="1"/>
          <p:nvPr/>
        </p:nvSpPr>
        <p:spPr bwMode="auto">
          <a:xfrm>
            <a:off x="706402" y="903783"/>
            <a:ext cx="7940651" cy="369332"/>
          </a:xfrm>
          <a:prstGeom prst="rect">
            <a:avLst/>
          </a:prstGeom>
          <a:solidFill>
            <a:schemeClr val="bg1"/>
          </a:solidFill>
          <a:ln w="9525">
            <a:noFill/>
            <a:miter lim="800000"/>
            <a:headEnd/>
            <a:tailEnd/>
          </a:ln>
        </p:spPr>
        <p:txBody>
          <a:bodyPr wrap="square" rtlCol="0">
            <a:spAutoFit/>
          </a:bodyPr>
          <a:lstStyle/>
          <a:p>
            <a:r>
              <a:rPr kumimoji="1" lang="en-US" altLang="ja-JP" b="1" dirty="0" smtClean="0">
                <a:solidFill>
                  <a:srgbClr val="FF0000"/>
                </a:solidFill>
                <a:latin typeface="Calibri" pitchFamily="34" charset="0"/>
              </a:rPr>
              <a:t>The positive </a:t>
            </a:r>
            <a:r>
              <a:rPr kumimoji="1" lang="en-US" altLang="ja-JP" b="1" i="1" dirty="0" smtClean="0">
                <a:solidFill>
                  <a:srgbClr val="FF0000"/>
                </a:solidFill>
                <a:latin typeface="Calibri" pitchFamily="34" charset="0"/>
              </a:rPr>
              <a:t>E</a:t>
            </a:r>
            <a:r>
              <a:rPr kumimoji="1" lang="en-US" altLang="ja-JP" b="1" baseline="-25000" dirty="0" smtClean="0">
                <a:solidFill>
                  <a:srgbClr val="FF0000"/>
                </a:solidFill>
                <a:latin typeface="Calibri" pitchFamily="34" charset="0"/>
              </a:rPr>
              <a:t>r</a:t>
            </a:r>
            <a:r>
              <a:rPr kumimoji="1" lang="en-US" altLang="ja-JP" b="1" dirty="0" smtClean="0">
                <a:solidFill>
                  <a:srgbClr val="FF0000"/>
                </a:solidFill>
                <a:latin typeface="Calibri" pitchFamily="34" charset="0"/>
              </a:rPr>
              <a:t> might be appeared on opening field lines in the stochastic region!</a:t>
            </a:r>
            <a:endParaRPr kumimoji="1" lang="ja-JP" altLang="en-US" b="1" dirty="0">
              <a:solidFill>
                <a:srgbClr val="FF0000"/>
              </a:solidFill>
              <a:latin typeface="Calibri" pitchFamily="34" charset="0"/>
            </a:endParaRPr>
          </a:p>
        </p:txBody>
      </p:sp>
      <p:pic>
        <p:nvPicPr>
          <p:cNvPr id="7"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pic>
        <p:nvPicPr>
          <p:cNvPr id="8" name="Picture 22"/>
          <p:cNvPicPr>
            <a:picLocks noChangeAspect="1" noChangeArrowheads="1"/>
          </p:cNvPicPr>
          <p:nvPr/>
        </p:nvPicPr>
        <p:blipFill>
          <a:blip r:embed="rId5" cstate="print"/>
          <a:srcRect/>
          <a:stretch>
            <a:fillRect/>
          </a:stretch>
        </p:blipFill>
        <p:spPr bwMode="auto">
          <a:xfrm>
            <a:off x="6896983" y="88903"/>
            <a:ext cx="1019620" cy="607987"/>
          </a:xfrm>
          <a:prstGeom prst="rect">
            <a:avLst/>
          </a:prstGeom>
          <a:noFill/>
          <a:ln w="9525">
            <a:noFill/>
            <a:miter lim="800000"/>
            <a:headEnd/>
            <a:tailEnd/>
          </a:ln>
        </p:spPr>
      </p:pic>
      <p:sp>
        <p:nvSpPr>
          <p:cNvPr id="10" name="日付プレースホルダ 9"/>
          <p:cNvSpPr>
            <a:spLocks noGrp="1"/>
          </p:cNvSpPr>
          <p:nvPr>
            <p:ph type="dt" sz="half" idx="10"/>
          </p:nvPr>
        </p:nvSpPr>
        <p:spPr/>
        <p:txBody>
          <a:bodyPr/>
          <a:lstStyle/>
          <a:p>
            <a:r>
              <a:rPr kumimoji="1" lang="en-US" altLang="ja-JP" smtClean="0"/>
              <a:t>2012/10/12</a:t>
            </a:r>
            <a:endParaRPr kumimoji="1" lang="ja-JP" altLang="en-US"/>
          </a:p>
        </p:txBody>
      </p:sp>
      <p:sp>
        <p:nvSpPr>
          <p:cNvPr id="11" name="スライド番号プレースホルダ 10"/>
          <p:cNvSpPr>
            <a:spLocks noGrp="1"/>
          </p:cNvSpPr>
          <p:nvPr>
            <p:ph type="sldNum" sz="quarter" idx="12"/>
          </p:nvPr>
        </p:nvSpPr>
        <p:spPr/>
        <p:txBody>
          <a:bodyPr/>
          <a:lstStyle/>
          <a:p>
            <a:r>
              <a:rPr kumimoji="1" lang="en-US" altLang="ja-JP" dirty="0" smtClean="0"/>
              <a:t>12</a:t>
            </a:r>
            <a:endParaRPr kumimoji="1" lang="ja-JP" altLang="en-US" dirty="0"/>
          </a:p>
        </p:txBody>
      </p:sp>
      <p:sp>
        <p:nvSpPr>
          <p:cNvPr id="12" name="フッター プレースホルダ 11"/>
          <p:cNvSpPr>
            <a:spLocks noGrp="1"/>
          </p:cNvSpPr>
          <p:nvPr>
            <p:ph type="ftr" sz="quarter" idx="11"/>
          </p:nvPr>
        </p:nvSpPr>
        <p:spPr/>
        <p:txBody>
          <a:bodyPr/>
          <a:lstStyle/>
          <a:p>
            <a:r>
              <a:rPr kumimoji="1" lang="es-ES" altLang="ja-JP" smtClean="0"/>
              <a:t>FEC2012 EX/8-1 Y.Suzuki</a:t>
            </a:r>
            <a:endParaRPr kumimoji="1" lang="ja-JP" altLang="en-US"/>
          </a:p>
        </p:txBody>
      </p:sp>
      <p:sp>
        <p:nvSpPr>
          <p:cNvPr id="3" name="正方形/長方形 2"/>
          <p:cNvSpPr/>
          <p:nvPr/>
        </p:nvSpPr>
        <p:spPr>
          <a:xfrm>
            <a:off x="68861" y="1273115"/>
            <a:ext cx="4583039" cy="3214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TEXTOR </a:t>
            </a:r>
            <a:endParaRPr kumimoji="1" lang="ja-JP" alt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54" y="1640497"/>
            <a:ext cx="3027158" cy="279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512591" y="1359384"/>
            <a:ext cx="2337050" cy="400110"/>
          </a:xfrm>
          <a:prstGeom prst="rect">
            <a:avLst/>
          </a:prstGeom>
          <a:noFill/>
        </p:spPr>
        <p:txBody>
          <a:bodyPr wrap="none" rtlCol="0">
            <a:spAutoFit/>
          </a:bodyPr>
          <a:lstStyle/>
          <a:p>
            <a:r>
              <a:rPr kumimoji="1" lang="en-US" altLang="ja-JP" sz="2000" b="1" dirty="0" smtClean="0"/>
              <a:t>TEXTOR DED off , </a:t>
            </a:r>
            <a:r>
              <a:rPr kumimoji="1" lang="en-US" altLang="ja-JP" sz="2000" b="1" dirty="0" smtClean="0">
                <a:solidFill>
                  <a:srgbClr val="FF0000"/>
                </a:solidFill>
              </a:rPr>
              <a:t>on</a:t>
            </a:r>
            <a:endParaRPr kumimoji="1" lang="ja-JP" altLang="en-US" sz="2000" b="1" dirty="0">
              <a:solidFill>
                <a:srgbClr val="FF0000"/>
              </a:solidFill>
            </a:endParaRPr>
          </a:p>
        </p:txBody>
      </p:sp>
      <p:pic>
        <p:nvPicPr>
          <p:cNvPr id="1028" name="Picture 4" descr="Government Site Builder Standardlösu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6728" y="56085"/>
            <a:ext cx="2114550" cy="762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863439" y="4437329"/>
            <a:ext cx="3635354" cy="307777"/>
          </a:xfrm>
          <a:prstGeom prst="rect">
            <a:avLst/>
          </a:prstGeom>
          <a:noFill/>
        </p:spPr>
        <p:txBody>
          <a:bodyPr wrap="none" rtlCol="0">
            <a:spAutoFit/>
          </a:bodyPr>
          <a:lstStyle/>
          <a:p>
            <a:r>
              <a:rPr kumimoji="1" lang="en-US" altLang="ja-JP" sz="1400" b="1" dirty="0" err="1" smtClean="0"/>
              <a:t>B.Unterberg</a:t>
            </a:r>
            <a:r>
              <a:rPr kumimoji="1" lang="en-US" altLang="ja-JP" sz="1400" b="1" dirty="0" smtClean="0"/>
              <a:t>, </a:t>
            </a:r>
            <a:r>
              <a:rPr kumimoji="1" lang="en-US" altLang="ja-JP" sz="1400" b="1" dirty="0" err="1" smtClean="0"/>
              <a:t>J.Nucl.Mater</a:t>
            </a:r>
            <a:r>
              <a:rPr kumimoji="1" lang="en-US" altLang="ja-JP" sz="1400" b="1" dirty="0" smtClean="0"/>
              <a:t>, 363-365 (2007) 698</a:t>
            </a:r>
            <a:endParaRPr kumimoji="1" lang="ja-JP" altLang="en-US" sz="1400" b="1" dirty="0"/>
          </a:p>
        </p:txBody>
      </p:sp>
      <p:sp>
        <p:nvSpPr>
          <p:cNvPr id="18" name="テキスト ボックス 17"/>
          <p:cNvSpPr txBox="1"/>
          <p:nvPr/>
        </p:nvSpPr>
        <p:spPr>
          <a:xfrm>
            <a:off x="4905604" y="4443522"/>
            <a:ext cx="3982757" cy="307777"/>
          </a:xfrm>
          <a:prstGeom prst="rect">
            <a:avLst/>
          </a:prstGeom>
          <a:noFill/>
        </p:spPr>
        <p:txBody>
          <a:bodyPr wrap="none" rtlCol="0">
            <a:spAutoFit/>
          </a:bodyPr>
          <a:lstStyle/>
          <a:p>
            <a:r>
              <a:rPr kumimoji="1" lang="en-US" altLang="ja-JP" sz="1400" b="1" dirty="0" smtClean="0"/>
              <a:t>T. Evans, Plasma Conference2012, Kanazawa, Japan</a:t>
            </a:r>
            <a:endParaRPr kumimoji="1" lang="ja-JP" altLang="en-US" sz="1400" b="1" dirty="0"/>
          </a:p>
        </p:txBody>
      </p:sp>
      <p:sp>
        <p:nvSpPr>
          <p:cNvPr id="6" name="テキスト ボックス 5"/>
          <p:cNvSpPr txBox="1"/>
          <p:nvPr/>
        </p:nvSpPr>
        <p:spPr>
          <a:xfrm>
            <a:off x="4671616" y="6093296"/>
            <a:ext cx="4311052" cy="338554"/>
          </a:xfrm>
          <a:prstGeom prst="rect">
            <a:avLst/>
          </a:prstGeom>
          <a:noFill/>
        </p:spPr>
        <p:txBody>
          <a:bodyPr wrap="none" rtlCol="0">
            <a:spAutoFit/>
          </a:bodyPr>
          <a:lstStyle/>
          <a:p>
            <a:r>
              <a:rPr kumimoji="1" lang="en-US" altLang="ja-JP" sz="1600" b="1" dirty="0" smtClean="0">
                <a:solidFill>
                  <a:srgbClr val="FF0000"/>
                </a:solidFill>
              </a:rPr>
              <a:t>Courtesy to Y. Liang (FZ-</a:t>
            </a:r>
            <a:r>
              <a:rPr kumimoji="1" lang="en-US" altLang="ja-JP" sz="1600" b="1" dirty="0" err="1" smtClean="0">
                <a:solidFill>
                  <a:srgbClr val="FF0000"/>
                </a:solidFill>
              </a:rPr>
              <a:t>Juelich</a:t>
            </a:r>
            <a:r>
              <a:rPr kumimoji="1" lang="en-US" altLang="ja-JP" sz="1600" b="1" dirty="0" smtClean="0">
                <a:solidFill>
                  <a:srgbClr val="FF0000"/>
                </a:solidFill>
              </a:rPr>
              <a:t>) and </a:t>
            </a:r>
            <a:r>
              <a:rPr kumimoji="1" lang="en-US" altLang="ja-JP" sz="1600" b="1" dirty="0" err="1" smtClean="0">
                <a:solidFill>
                  <a:srgbClr val="FF0000"/>
                </a:solidFill>
              </a:rPr>
              <a:t>T.Evans</a:t>
            </a:r>
            <a:r>
              <a:rPr kumimoji="1" lang="en-US" altLang="ja-JP" sz="1600" b="1" dirty="0" smtClean="0">
                <a:solidFill>
                  <a:srgbClr val="FF0000"/>
                </a:solidFill>
              </a:rPr>
              <a:t> (GA)</a:t>
            </a:r>
            <a:endParaRPr kumimoji="1" lang="ja-JP" altLang="en-US" sz="1600" b="1" dirty="0">
              <a:solidFill>
                <a:srgbClr val="FF0000"/>
              </a:solidFill>
            </a:endParaRPr>
          </a:p>
        </p:txBody>
      </p:sp>
    </p:spTree>
    <p:extLst>
      <p:ext uri="{BB962C8B-B14F-4D97-AF65-F5344CB8AC3E}">
        <p14:creationId xmlns:p14="http://schemas.microsoft.com/office/powerpoint/2010/main" val="3442700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テキスト ボックス 4"/>
          <p:cNvSpPr txBox="1">
            <a:spLocks noChangeArrowheads="1"/>
          </p:cNvSpPr>
          <p:nvPr/>
        </p:nvSpPr>
        <p:spPr bwMode="auto">
          <a:xfrm>
            <a:off x="395536" y="357188"/>
            <a:ext cx="1614487" cy="646112"/>
          </a:xfrm>
          <a:prstGeom prst="rect">
            <a:avLst/>
          </a:prstGeom>
          <a:noFill/>
          <a:ln w="9525">
            <a:noFill/>
            <a:miter lim="800000"/>
            <a:headEnd/>
            <a:tailEnd/>
          </a:ln>
        </p:spPr>
        <p:txBody>
          <a:bodyPr wrap="none">
            <a:spAutoFit/>
          </a:bodyPr>
          <a:lstStyle/>
          <a:p>
            <a:r>
              <a:rPr lang="en-US" altLang="ja-JP" sz="3600" b="1" dirty="0">
                <a:solidFill>
                  <a:srgbClr val="002060"/>
                </a:solidFill>
                <a:latin typeface="Calibri" pitchFamily="34" charset="0"/>
              </a:rPr>
              <a:t>Outline</a:t>
            </a:r>
            <a:endParaRPr lang="ja-JP" altLang="en-US" sz="3600" b="1" dirty="0">
              <a:solidFill>
                <a:srgbClr val="002060"/>
              </a:solidFill>
              <a:latin typeface="Calibri" pitchFamily="34" charset="0"/>
            </a:endParaRPr>
          </a:p>
        </p:txBody>
      </p:sp>
      <p:pic>
        <p:nvPicPr>
          <p:cNvPr id="7" name="Picture 2" descr="D:\Download\lhdlogo.gif"/>
          <p:cNvPicPr>
            <a:picLocks noChangeAspect="1" noChangeArrowheads="1"/>
          </p:cNvPicPr>
          <p:nvPr/>
        </p:nvPicPr>
        <p:blipFill>
          <a:blip r:embed="rId2" cstate="print"/>
          <a:srcRect/>
          <a:stretch>
            <a:fillRect/>
          </a:stretch>
        </p:blipFill>
        <p:spPr bwMode="auto">
          <a:xfrm>
            <a:off x="7906704" y="0"/>
            <a:ext cx="1237299" cy="785794"/>
          </a:xfrm>
          <a:prstGeom prst="rect">
            <a:avLst/>
          </a:prstGeom>
          <a:noFill/>
        </p:spPr>
      </p:pic>
      <p:sp>
        <p:nvSpPr>
          <p:cNvPr id="8" name="テキスト ボックス 5"/>
          <p:cNvSpPr txBox="1">
            <a:spLocks noChangeArrowheads="1"/>
          </p:cNvSpPr>
          <p:nvPr/>
        </p:nvSpPr>
        <p:spPr bwMode="auto">
          <a:xfrm>
            <a:off x="323528" y="1460776"/>
            <a:ext cx="8568952" cy="2554545"/>
          </a:xfrm>
          <a:prstGeom prst="rect">
            <a:avLst/>
          </a:prstGeom>
          <a:noFill/>
          <a:ln w="9525">
            <a:noFill/>
            <a:miter lim="800000"/>
            <a:headEnd/>
            <a:tailEnd/>
          </a:ln>
        </p:spPr>
        <p:txBody>
          <a:bodyPr wrap="square">
            <a:spAutoFit/>
          </a:bodyPr>
          <a:lstStyle/>
          <a:p>
            <a:pPr marL="514350" indent="-514350">
              <a:buFont typeface="+mj-lt"/>
              <a:buAutoNum type="arabicPeriod"/>
            </a:pPr>
            <a:r>
              <a:rPr lang="en-US" altLang="ja-JP" sz="3200" b="1" dirty="0" smtClean="0">
                <a:solidFill>
                  <a:schemeClr val="bg1">
                    <a:lumMod val="50000"/>
                  </a:schemeClr>
                </a:solidFill>
                <a:latin typeface="Calibri" pitchFamily="34" charset="0"/>
              </a:rPr>
              <a:t>Introduction</a:t>
            </a:r>
          </a:p>
          <a:p>
            <a:pPr marL="514350" indent="-514350">
              <a:buFont typeface="+mj-lt"/>
              <a:buAutoNum type="arabicPeriod"/>
            </a:pPr>
            <a:r>
              <a:rPr lang="en-US" altLang="ja-JP" sz="3200" b="1" dirty="0" smtClean="0">
                <a:solidFill>
                  <a:schemeClr val="bg1">
                    <a:lumMod val="50000"/>
                  </a:schemeClr>
                </a:solidFill>
                <a:latin typeface="Calibri" pitchFamily="34" charset="0"/>
              </a:rPr>
              <a:t>Identification of effective plasma boundary using E</a:t>
            </a:r>
            <a:r>
              <a:rPr lang="en-US" altLang="ja-JP" sz="3200" b="1" baseline="-25000" dirty="0" smtClean="0">
                <a:solidFill>
                  <a:schemeClr val="bg1">
                    <a:lumMod val="50000"/>
                  </a:schemeClr>
                </a:solidFill>
                <a:latin typeface="Calibri" pitchFamily="34" charset="0"/>
              </a:rPr>
              <a:t>r</a:t>
            </a:r>
            <a:r>
              <a:rPr lang="en-US" altLang="ja-JP" sz="3200" b="1" dirty="0" smtClean="0">
                <a:solidFill>
                  <a:schemeClr val="bg1">
                    <a:lumMod val="50000"/>
                  </a:schemeClr>
                </a:solidFill>
                <a:latin typeface="Calibri" pitchFamily="34" charset="0"/>
              </a:rPr>
              <a:t> measurement</a:t>
            </a:r>
          </a:p>
          <a:p>
            <a:pPr marL="514350" indent="-514350">
              <a:buFont typeface="+mj-lt"/>
              <a:buAutoNum type="arabicPeriod"/>
            </a:pPr>
            <a:r>
              <a:rPr lang="en-US" altLang="ja-JP" sz="3200" b="1" dirty="0" smtClean="0">
                <a:solidFill>
                  <a:srgbClr val="002060"/>
                </a:solidFill>
                <a:latin typeface="Calibri" pitchFamily="34" charset="0"/>
              </a:rPr>
              <a:t>Comparison with 3D MHD equilibrium analysis</a:t>
            </a:r>
          </a:p>
          <a:p>
            <a:pPr marL="514350" indent="-514350">
              <a:buFont typeface="+mj-lt"/>
              <a:buAutoNum type="arabicPeriod"/>
            </a:pPr>
            <a:r>
              <a:rPr lang="en-US" altLang="ja-JP" sz="3200" b="1" dirty="0" smtClean="0">
                <a:solidFill>
                  <a:schemeClr val="bg1">
                    <a:lumMod val="50000"/>
                  </a:schemeClr>
                </a:solidFill>
                <a:latin typeface="Calibri" pitchFamily="34" charset="0"/>
              </a:rPr>
              <a:t>Summary</a:t>
            </a:r>
            <a:endParaRPr lang="ja-JP" altLang="en-US" sz="3200" b="1" dirty="0">
              <a:solidFill>
                <a:schemeClr val="bg1">
                  <a:lumMod val="50000"/>
                </a:schemeClr>
              </a:solidFill>
              <a:latin typeface="Calibri" pitchFamily="34" charset="0"/>
            </a:endParaRPr>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スライド番号プレースホルダ 5"/>
          <p:cNvSpPr>
            <a:spLocks noGrp="1"/>
          </p:cNvSpPr>
          <p:nvPr>
            <p:ph type="sldNum" sz="quarter" idx="12"/>
          </p:nvPr>
        </p:nvSpPr>
        <p:spPr/>
        <p:txBody>
          <a:bodyPr/>
          <a:lstStyle/>
          <a:p>
            <a:r>
              <a:rPr kumimoji="1" lang="en-US" altLang="ja-JP" dirty="0" smtClean="0"/>
              <a:t>13</a:t>
            </a:r>
            <a:endParaRPr kumimoji="1" lang="ja-JP" altLang="en-US" dirty="0"/>
          </a:p>
        </p:txBody>
      </p:sp>
      <p:sp>
        <p:nvSpPr>
          <p:cNvPr id="9" name="フッター プレースホルダ 8"/>
          <p:cNvSpPr>
            <a:spLocks noGrp="1"/>
          </p:cNvSpPr>
          <p:nvPr>
            <p:ph type="ftr" sz="quarter" idx="11"/>
          </p:nvPr>
        </p:nvSpPr>
        <p:spPr/>
        <p:txBody>
          <a:bodyPr/>
          <a:lstStyle/>
          <a:p>
            <a:r>
              <a:rPr kumimoji="1" lang="es-ES" altLang="ja-JP" smtClean="0"/>
              <a:t>FEC2012 EX/8-1 Y.Suzuki</a:t>
            </a:r>
            <a:endParaRPr kumimoji="1" lang="ja-JP" altLang="en-US"/>
          </a:p>
        </p:txBody>
      </p:sp>
    </p:spTree>
    <p:extLst>
      <p:ext uri="{BB962C8B-B14F-4D97-AF65-F5344CB8AC3E}">
        <p14:creationId xmlns:p14="http://schemas.microsoft.com/office/powerpoint/2010/main" val="1095587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800" y="3477600"/>
            <a:ext cx="4032000" cy="298368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800" y="784800"/>
            <a:ext cx="3960000" cy="2692800"/>
          </a:xfrm>
          <a:prstGeom prst="rect">
            <a:avLst/>
          </a:prstGeom>
        </p:spPr>
      </p:pic>
      <p:sp>
        <p:nvSpPr>
          <p:cNvPr id="46083" name="テキスト ボックス 13"/>
          <p:cNvSpPr txBox="1">
            <a:spLocks noChangeArrowheads="1"/>
          </p:cNvSpPr>
          <p:nvPr/>
        </p:nvSpPr>
        <p:spPr bwMode="auto">
          <a:xfrm>
            <a:off x="304248" y="1510917"/>
            <a:ext cx="4262380" cy="1569660"/>
          </a:xfrm>
          <a:prstGeom prst="rect">
            <a:avLst/>
          </a:prstGeom>
          <a:solidFill>
            <a:schemeClr val="accent1">
              <a:lumMod val="20000"/>
              <a:lumOff val="80000"/>
            </a:schemeClr>
          </a:solidFill>
          <a:ln w="28575">
            <a:solidFill>
              <a:srgbClr val="002060"/>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latin typeface="+mn-lt"/>
              </a:rPr>
              <a:t>HINT2 :  </a:t>
            </a:r>
          </a:p>
          <a:p>
            <a:pPr eaLnBrk="1" hangingPunct="1"/>
            <a:r>
              <a:rPr lang="en-US" altLang="ja-JP" sz="1600" dirty="0" smtClean="0">
                <a:latin typeface="+mn-lt"/>
              </a:rPr>
              <a:t>A 3D MHD Equilibrium calculation code without an assumption of nested flux surfaces.</a:t>
            </a:r>
            <a:endParaRPr lang="en-US" altLang="ja-JP" sz="1600" dirty="0">
              <a:latin typeface="+mn-lt"/>
            </a:endParaRPr>
          </a:p>
          <a:p>
            <a:pPr marL="285750" indent="-285750" eaLnBrk="1" hangingPunct="1">
              <a:buFont typeface="Wingdings" pitchFamily="2" charset="2"/>
              <a:buChar char="Ø"/>
            </a:pPr>
            <a:r>
              <a:rPr lang="en-US" altLang="ja-JP" sz="1600" dirty="0" smtClean="0">
                <a:latin typeface="+mn-lt"/>
                <a:sym typeface="Wingdings" pitchFamily="2" charset="2"/>
              </a:rPr>
              <a:t>Magnetic islands and stochastic region can be resolved.</a:t>
            </a:r>
          </a:p>
          <a:p>
            <a:pPr eaLnBrk="1" hangingPunct="1"/>
            <a:r>
              <a:rPr lang="en-US" altLang="ja-JP" sz="1600" dirty="0" smtClean="0">
                <a:latin typeface="+mn-lt"/>
              </a:rPr>
              <a:t>Y. Suzuki, et al., </a:t>
            </a:r>
            <a:r>
              <a:rPr lang="en-US" altLang="ja-JP" sz="1600" dirty="0" err="1" smtClean="0">
                <a:latin typeface="+mn-lt"/>
              </a:rPr>
              <a:t>Nucl</a:t>
            </a:r>
            <a:r>
              <a:rPr lang="en-US" altLang="ja-JP" sz="1600" dirty="0" smtClean="0">
                <a:latin typeface="+mn-lt"/>
              </a:rPr>
              <a:t>. Fusion </a:t>
            </a:r>
            <a:r>
              <a:rPr lang="en-US" altLang="ja-JP" sz="1600" b="1" dirty="0" smtClean="0">
                <a:latin typeface="+mn-lt"/>
              </a:rPr>
              <a:t>46</a:t>
            </a:r>
            <a:r>
              <a:rPr lang="en-US" altLang="ja-JP" sz="1600" dirty="0" smtClean="0">
                <a:latin typeface="+mn-lt"/>
              </a:rPr>
              <a:t> (2006) L19</a:t>
            </a:r>
            <a:endParaRPr lang="en-US" altLang="ja-JP" sz="1600" dirty="0">
              <a:latin typeface="+mn-lt"/>
            </a:endParaRPr>
          </a:p>
        </p:txBody>
      </p:sp>
      <p:sp>
        <p:nvSpPr>
          <p:cNvPr id="46086" name="テキスト ボックス 24"/>
          <p:cNvSpPr txBox="1">
            <a:spLocks noChangeArrowheads="1"/>
          </p:cNvSpPr>
          <p:nvPr/>
        </p:nvSpPr>
        <p:spPr bwMode="auto">
          <a:xfrm>
            <a:off x="395536" y="692696"/>
            <a:ext cx="39275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latin typeface="+mn-lt"/>
              </a:rPr>
              <a:t>Positions of </a:t>
            </a:r>
            <a:r>
              <a:rPr lang="en-US" altLang="ja-JP" b="1" dirty="0" smtClean="0">
                <a:solidFill>
                  <a:srgbClr val="FF0000"/>
                </a:solidFill>
                <a:latin typeface="+mn-lt"/>
              </a:rPr>
              <a:t>max </a:t>
            </a:r>
            <a:r>
              <a:rPr lang="en-US" altLang="ja-JP" b="1" i="1" dirty="0" smtClean="0">
                <a:solidFill>
                  <a:srgbClr val="FF0000"/>
                </a:solidFill>
                <a:latin typeface="+mn-lt"/>
              </a:rPr>
              <a:t>E</a:t>
            </a:r>
            <a:r>
              <a:rPr lang="en-US" altLang="ja-JP" b="1" baseline="-25000" dirty="0" smtClean="0">
                <a:solidFill>
                  <a:srgbClr val="FF0000"/>
                </a:solidFill>
                <a:latin typeface="+mn-lt"/>
              </a:rPr>
              <a:t>r</a:t>
            </a:r>
            <a:r>
              <a:rPr lang="en-US" altLang="ja-JP" b="1" dirty="0" smtClean="0">
                <a:solidFill>
                  <a:srgbClr val="FF0000"/>
                </a:solidFill>
                <a:latin typeface="+mn-lt"/>
              </a:rPr>
              <a:t> shear</a:t>
            </a:r>
            <a:r>
              <a:rPr lang="en-US" altLang="ja-JP" b="1" dirty="0" smtClean="0">
                <a:solidFill>
                  <a:srgbClr val="0000FF"/>
                </a:solidFill>
                <a:latin typeface="+mn-lt"/>
              </a:rPr>
              <a:t> </a:t>
            </a:r>
            <a:r>
              <a:rPr lang="en-US" altLang="ja-JP" dirty="0" smtClean="0">
                <a:latin typeface="+mn-lt"/>
              </a:rPr>
              <a:t>and </a:t>
            </a:r>
            <a:r>
              <a:rPr lang="en-US" altLang="ja-JP" b="1" dirty="0" smtClean="0">
                <a:solidFill>
                  <a:srgbClr val="FF0000"/>
                </a:solidFill>
                <a:latin typeface="+mn-lt"/>
              </a:rPr>
              <a:t>3D MHD </a:t>
            </a:r>
            <a:r>
              <a:rPr lang="en-US" altLang="ja-JP" b="1" dirty="0" err="1" smtClean="0">
                <a:solidFill>
                  <a:srgbClr val="FF0000"/>
                </a:solidFill>
                <a:latin typeface="+mn-lt"/>
              </a:rPr>
              <a:t>equilibria</a:t>
            </a:r>
            <a:r>
              <a:rPr lang="en-US" altLang="ja-JP" b="1" dirty="0" smtClean="0">
                <a:solidFill>
                  <a:srgbClr val="FF0000"/>
                </a:solidFill>
                <a:latin typeface="+mn-lt"/>
              </a:rPr>
              <a:t> </a:t>
            </a:r>
            <a:r>
              <a:rPr lang="en-US" altLang="ja-JP" dirty="0" smtClean="0">
                <a:latin typeface="+mn-lt"/>
              </a:rPr>
              <a:t>by HINT2 are compared.</a:t>
            </a:r>
            <a:endParaRPr lang="ja-JP" altLang="en-US" dirty="0">
              <a:latin typeface="+mn-lt"/>
            </a:endParaRPr>
          </a:p>
        </p:txBody>
      </p:sp>
      <p:sp>
        <p:nvSpPr>
          <p:cNvPr id="46087" name="テキスト ボックス 25"/>
          <p:cNvSpPr txBox="1">
            <a:spLocks noChangeArrowheads="1"/>
          </p:cNvSpPr>
          <p:nvPr/>
        </p:nvSpPr>
        <p:spPr bwMode="auto">
          <a:xfrm>
            <a:off x="5148064" y="929280"/>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srgbClr val="FF0000"/>
                </a:solidFill>
                <a:latin typeface="Symbol" pitchFamily="18" charset="2"/>
              </a:rPr>
              <a:t>b</a:t>
            </a:r>
            <a:r>
              <a:rPr lang="en-US" altLang="ja-JP" b="1" dirty="0">
                <a:solidFill>
                  <a:srgbClr val="FF0000"/>
                </a:solidFill>
                <a:latin typeface="+mn-lt"/>
              </a:rPr>
              <a:t>~1%</a:t>
            </a:r>
            <a:endParaRPr lang="ja-JP" altLang="en-US" b="1" dirty="0">
              <a:solidFill>
                <a:srgbClr val="FF0000"/>
              </a:solidFill>
              <a:latin typeface="+mn-lt"/>
            </a:endParaRPr>
          </a:p>
        </p:txBody>
      </p:sp>
      <p:sp>
        <p:nvSpPr>
          <p:cNvPr id="46088" name="テキスト ボックス 26"/>
          <p:cNvSpPr txBox="1">
            <a:spLocks noChangeArrowheads="1"/>
          </p:cNvSpPr>
          <p:nvPr/>
        </p:nvSpPr>
        <p:spPr bwMode="auto">
          <a:xfrm>
            <a:off x="5148064" y="3645024"/>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FF0000"/>
                </a:solidFill>
                <a:latin typeface="Symbol" pitchFamily="18" charset="2"/>
              </a:rPr>
              <a:t>b</a:t>
            </a:r>
            <a:r>
              <a:rPr lang="en-US" altLang="ja-JP" b="1" dirty="0" smtClean="0">
                <a:solidFill>
                  <a:srgbClr val="FF0000"/>
                </a:solidFill>
                <a:latin typeface="+mn-lt"/>
              </a:rPr>
              <a:t>~3%</a:t>
            </a:r>
            <a:endParaRPr lang="ja-JP" altLang="en-US" b="1" dirty="0">
              <a:solidFill>
                <a:srgbClr val="FF0000"/>
              </a:solidFill>
              <a:latin typeface="+mn-lt"/>
            </a:endParaRPr>
          </a:p>
        </p:txBody>
      </p:sp>
      <p:pic>
        <p:nvPicPr>
          <p:cNvPr id="31" name="Picture 2" descr="D:\Download\lhdlogo.gif"/>
          <p:cNvPicPr>
            <a:picLocks noChangeAspect="1" noChangeArrowheads="1"/>
          </p:cNvPicPr>
          <p:nvPr/>
        </p:nvPicPr>
        <p:blipFill>
          <a:blip r:embed="rId5"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14</a:t>
            </a:r>
            <a:endParaRPr kumimoji="1" lang="ja-JP" altLang="en-US" dirty="0"/>
          </a:p>
        </p:txBody>
      </p:sp>
      <p:sp>
        <p:nvSpPr>
          <p:cNvPr id="17" name="フッター プレースホルダ 16"/>
          <p:cNvSpPr>
            <a:spLocks noGrp="1"/>
          </p:cNvSpPr>
          <p:nvPr>
            <p:ph type="ftr" sz="quarter" idx="11"/>
          </p:nvPr>
        </p:nvSpPr>
        <p:spPr/>
        <p:txBody>
          <a:bodyPr/>
          <a:lstStyle/>
          <a:p>
            <a:r>
              <a:rPr kumimoji="1" lang="es-ES" altLang="ja-JP" smtClean="0"/>
              <a:t>FEC2012 EX/8-1 Y.Suzuki</a:t>
            </a:r>
            <a:endParaRPr kumimoji="1" lang="ja-JP" altLang="en-US"/>
          </a:p>
        </p:txBody>
      </p:sp>
      <p:sp>
        <p:nvSpPr>
          <p:cNvPr id="13" name="テキスト ボックス 12"/>
          <p:cNvSpPr txBox="1"/>
          <p:nvPr/>
        </p:nvSpPr>
        <p:spPr>
          <a:xfrm>
            <a:off x="164380" y="3340084"/>
            <a:ext cx="4523114" cy="2800767"/>
          </a:xfrm>
          <a:prstGeom prst="rect">
            <a:avLst/>
          </a:prstGeom>
          <a:noFill/>
        </p:spPr>
        <p:txBody>
          <a:bodyPr wrap="square" rtlCol="0">
            <a:spAutoFit/>
          </a:bodyPr>
          <a:lstStyle/>
          <a:p>
            <a:pPr marL="285750" indent="-285750">
              <a:buFont typeface="Arial" pitchFamily="34" charset="0"/>
              <a:buChar char="•"/>
            </a:pPr>
            <a:r>
              <a:rPr kumimoji="1" lang="en-US" altLang="ja-JP" sz="1600" dirty="0" smtClean="0"/>
              <a:t>For </a:t>
            </a:r>
            <a:r>
              <a:rPr kumimoji="1" lang="en-US" altLang="ja-JP" sz="1600" dirty="0" smtClean="0">
                <a:latin typeface="Symbol" pitchFamily="18" charset="2"/>
              </a:rPr>
              <a:t>b</a:t>
            </a:r>
            <a:r>
              <a:rPr kumimoji="1" lang="en-US" altLang="ja-JP" sz="1600" dirty="0" smtClean="0"/>
              <a:t>~1%, the width of stochastic region is not large. </a:t>
            </a:r>
            <a:r>
              <a:rPr lang="en-US" altLang="ja-JP" sz="1600" dirty="0" smtClean="0"/>
              <a:t>Sharp boundary of the connection length </a:t>
            </a:r>
            <a:r>
              <a:rPr lang="en-US" altLang="ja-JP" sz="1600" i="1" dirty="0" smtClean="0"/>
              <a:t>L</a:t>
            </a:r>
            <a:r>
              <a:rPr lang="en-US" altLang="ja-JP" sz="1600" baseline="-25000" dirty="0" smtClean="0"/>
              <a:t>C</a:t>
            </a:r>
            <a:r>
              <a:rPr lang="en-US" altLang="ja-JP" sz="1600" dirty="0" smtClean="0"/>
              <a:t> </a:t>
            </a:r>
            <a:r>
              <a:rPr kumimoji="1" lang="en-US" altLang="ja-JP" sz="1600" dirty="0" smtClean="0"/>
              <a:t>appears on the edge of stochastic region. </a:t>
            </a:r>
          </a:p>
          <a:p>
            <a:pPr marL="285750" indent="-285750">
              <a:buFont typeface="Arial" pitchFamily="34" charset="0"/>
              <a:buChar char="•"/>
            </a:pPr>
            <a:r>
              <a:rPr kumimoji="1" lang="en-US" altLang="ja-JP" sz="1600" dirty="0" smtClean="0"/>
              <a:t>A point of max </a:t>
            </a:r>
            <a:r>
              <a:rPr lang="en-US" altLang="ja-JP" sz="1600" i="1" dirty="0" smtClean="0"/>
              <a:t>E</a:t>
            </a:r>
            <a:r>
              <a:rPr lang="en-US" altLang="ja-JP" sz="1600" baseline="-25000" dirty="0" smtClean="0"/>
              <a:t>r</a:t>
            </a:r>
            <a:r>
              <a:rPr kumimoji="1" lang="en-US" altLang="ja-JP" sz="1600" dirty="0" smtClean="0"/>
              <a:t> shear appears on the boundary between short and long </a:t>
            </a:r>
            <a:r>
              <a:rPr kumimoji="1" lang="en-US" altLang="ja-JP" sz="1600" i="1" dirty="0" smtClean="0"/>
              <a:t>L</a:t>
            </a:r>
            <a:r>
              <a:rPr kumimoji="1" lang="en-US" altLang="ja-JP" sz="1600" baseline="-25000" dirty="0" smtClean="0"/>
              <a:t>C</a:t>
            </a:r>
            <a:r>
              <a:rPr kumimoji="1" lang="en-US" altLang="ja-JP" sz="1600" dirty="0" smtClean="0"/>
              <a:t>.</a:t>
            </a:r>
          </a:p>
          <a:p>
            <a:pPr marL="285750" indent="-285750">
              <a:buFont typeface="Arial" pitchFamily="34" charset="0"/>
              <a:buChar char="•"/>
            </a:pPr>
            <a:r>
              <a:rPr lang="en-US" altLang="ja-JP" sz="1600" dirty="0" smtClean="0"/>
              <a:t>For </a:t>
            </a:r>
            <a:r>
              <a:rPr lang="en-US" altLang="ja-JP" sz="1600" dirty="0" smtClean="0">
                <a:latin typeface="Symbol" pitchFamily="18" charset="2"/>
              </a:rPr>
              <a:t>b</a:t>
            </a:r>
            <a:r>
              <a:rPr lang="en-US" altLang="ja-JP" sz="1600" dirty="0" smtClean="0"/>
              <a:t>~3%, the width of stochastic region is increased by the 3D plasma response.</a:t>
            </a:r>
          </a:p>
          <a:p>
            <a:pPr marL="285750" indent="-285750">
              <a:buFont typeface="Arial" pitchFamily="34" charset="0"/>
              <a:buChar char="•"/>
            </a:pPr>
            <a:r>
              <a:rPr lang="en-US" altLang="ja-JP" sz="1600" dirty="0" smtClean="0"/>
              <a:t>In the stochastic region, field lines of short and long </a:t>
            </a:r>
            <a:r>
              <a:rPr lang="en-US" altLang="ja-JP" sz="1600" i="1" dirty="0" smtClean="0"/>
              <a:t>L</a:t>
            </a:r>
            <a:r>
              <a:rPr lang="en-US" altLang="ja-JP" sz="1600" baseline="-25000" dirty="0" smtClean="0"/>
              <a:t>C</a:t>
            </a:r>
            <a:r>
              <a:rPr lang="en-US" altLang="ja-JP" sz="1600" dirty="0" smtClean="0"/>
              <a:t> are overlapped. A point of max </a:t>
            </a:r>
            <a:r>
              <a:rPr lang="en-US" altLang="ja-JP" sz="1600" i="1" dirty="0" smtClean="0"/>
              <a:t>E</a:t>
            </a:r>
            <a:r>
              <a:rPr lang="en-US" altLang="ja-JP" sz="1600" baseline="-25000" dirty="0" smtClean="0"/>
              <a:t>r</a:t>
            </a:r>
            <a:r>
              <a:rPr lang="en-US" altLang="ja-JP" sz="1600" dirty="0" smtClean="0"/>
              <a:t> shear moves with increased stochastic region.</a:t>
            </a:r>
          </a:p>
          <a:p>
            <a:pPr marL="285750" indent="-285750">
              <a:buFont typeface="Arial" pitchFamily="34" charset="0"/>
              <a:buChar char="•"/>
            </a:pPr>
            <a:r>
              <a:rPr kumimoji="1" lang="en-US" altLang="ja-JP" sz="1600" i="1" dirty="0" smtClean="0"/>
              <a:t>L</a:t>
            </a:r>
            <a:r>
              <a:rPr kumimoji="1" lang="en-US" altLang="ja-JP" sz="1600" baseline="-25000" dirty="0" smtClean="0"/>
              <a:t>C</a:t>
            </a:r>
            <a:r>
              <a:rPr kumimoji="1" lang="en-US" altLang="ja-JP" sz="1600" dirty="0" smtClean="0"/>
              <a:t> is still long on the point of max </a:t>
            </a:r>
            <a:r>
              <a:rPr kumimoji="1" lang="en-US" altLang="ja-JP" sz="1600" i="1" dirty="0" smtClean="0"/>
              <a:t>E</a:t>
            </a:r>
            <a:r>
              <a:rPr kumimoji="1" lang="en-US" altLang="ja-JP" sz="1600" baseline="-25000" dirty="0" smtClean="0"/>
              <a:t>r</a:t>
            </a:r>
            <a:r>
              <a:rPr kumimoji="1" lang="en-US" altLang="ja-JP" sz="1600" dirty="0" smtClean="0"/>
              <a:t> shear.</a:t>
            </a:r>
            <a:endParaRPr kumimoji="1" lang="ja-JP" altLang="en-US" sz="1600" dirty="0"/>
          </a:p>
        </p:txBody>
      </p:sp>
      <p:sp>
        <p:nvSpPr>
          <p:cNvPr id="2" name="テキスト ボックス 1"/>
          <p:cNvSpPr txBox="1"/>
          <p:nvPr/>
        </p:nvSpPr>
        <p:spPr>
          <a:xfrm>
            <a:off x="180000" y="180000"/>
            <a:ext cx="7697620" cy="430887"/>
          </a:xfrm>
          <a:prstGeom prst="rect">
            <a:avLst/>
          </a:prstGeom>
          <a:solidFill>
            <a:srgbClr val="002060"/>
          </a:solidFill>
        </p:spPr>
        <p:txBody>
          <a:bodyPr wrap="none" rtlCol="0">
            <a:spAutoFit/>
          </a:bodyPr>
          <a:lstStyle/>
          <a:p>
            <a:r>
              <a:rPr kumimoji="1" lang="en-US" altLang="ja-JP" sz="2200" b="1" dirty="0" smtClean="0">
                <a:solidFill>
                  <a:schemeClr val="bg1"/>
                </a:solidFill>
              </a:rPr>
              <a:t>Comparisons between Er measurement and numerical modeling</a:t>
            </a:r>
            <a:endParaRPr kumimoji="1" lang="ja-JP" altLang="en-US" sz="2200" b="1" dirty="0">
              <a:solidFill>
                <a:schemeClr val="bg1"/>
              </a:solidFill>
            </a:endParaRPr>
          </a:p>
        </p:txBody>
      </p:sp>
    </p:spTree>
    <p:extLst>
      <p:ext uri="{BB962C8B-B14F-4D97-AF65-F5344CB8AC3E}">
        <p14:creationId xmlns:p14="http://schemas.microsoft.com/office/powerpoint/2010/main" val="2983692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800" y="3477600"/>
            <a:ext cx="4032000" cy="298368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800" y="784800"/>
            <a:ext cx="3960000" cy="2692800"/>
          </a:xfrm>
          <a:prstGeom prst="rect">
            <a:avLst/>
          </a:prstGeom>
        </p:spPr>
      </p:pic>
      <p:sp>
        <p:nvSpPr>
          <p:cNvPr id="46083" name="テキスト ボックス 13"/>
          <p:cNvSpPr txBox="1">
            <a:spLocks noChangeArrowheads="1"/>
          </p:cNvSpPr>
          <p:nvPr/>
        </p:nvSpPr>
        <p:spPr bwMode="auto">
          <a:xfrm>
            <a:off x="304248" y="1510917"/>
            <a:ext cx="4262380" cy="1569660"/>
          </a:xfrm>
          <a:prstGeom prst="rect">
            <a:avLst/>
          </a:prstGeom>
          <a:solidFill>
            <a:schemeClr val="accent1">
              <a:lumMod val="20000"/>
              <a:lumOff val="80000"/>
            </a:schemeClr>
          </a:solidFill>
          <a:ln w="28575">
            <a:solidFill>
              <a:srgbClr val="002060"/>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latin typeface="+mn-lt"/>
              </a:rPr>
              <a:t>HINT2 :  </a:t>
            </a:r>
          </a:p>
          <a:p>
            <a:pPr eaLnBrk="1" hangingPunct="1"/>
            <a:r>
              <a:rPr lang="en-US" altLang="ja-JP" sz="1600" dirty="0" smtClean="0">
                <a:latin typeface="+mn-lt"/>
              </a:rPr>
              <a:t>A 3D MHD Equilibrium calculation code without an assumption of nested flux surfaces.</a:t>
            </a:r>
            <a:endParaRPr lang="en-US" altLang="ja-JP" sz="1600" dirty="0">
              <a:latin typeface="+mn-lt"/>
            </a:endParaRPr>
          </a:p>
          <a:p>
            <a:pPr marL="285750" indent="-285750" eaLnBrk="1" hangingPunct="1">
              <a:buFont typeface="Wingdings" pitchFamily="2" charset="2"/>
              <a:buChar char="Ø"/>
            </a:pPr>
            <a:r>
              <a:rPr lang="en-US" altLang="ja-JP" sz="1600" dirty="0" smtClean="0">
                <a:latin typeface="+mn-lt"/>
                <a:sym typeface="Wingdings" pitchFamily="2" charset="2"/>
              </a:rPr>
              <a:t>Magnetic islands and stochastic region can be resolved.</a:t>
            </a:r>
          </a:p>
          <a:p>
            <a:pPr eaLnBrk="1" hangingPunct="1"/>
            <a:r>
              <a:rPr lang="en-US" altLang="ja-JP" sz="1600" dirty="0" smtClean="0">
                <a:latin typeface="+mn-lt"/>
              </a:rPr>
              <a:t>Y. Suzuki, et al., </a:t>
            </a:r>
            <a:r>
              <a:rPr lang="en-US" altLang="ja-JP" sz="1600" dirty="0" err="1" smtClean="0">
                <a:latin typeface="+mn-lt"/>
              </a:rPr>
              <a:t>Nucl</a:t>
            </a:r>
            <a:r>
              <a:rPr lang="en-US" altLang="ja-JP" sz="1600" dirty="0" smtClean="0">
                <a:latin typeface="+mn-lt"/>
              </a:rPr>
              <a:t>. Fusion </a:t>
            </a:r>
            <a:r>
              <a:rPr lang="en-US" altLang="ja-JP" sz="1600" b="1" dirty="0" smtClean="0">
                <a:latin typeface="+mn-lt"/>
              </a:rPr>
              <a:t>46</a:t>
            </a:r>
            <a:r>
              <a:rPr lang="en-US" altLang="ja-JP" sz="1600" dirty="0" smtClean="0">
                <a:latin typeface="+mn-lt"/>
              </a:rPr>
              <a:t> (2006) L19</a:t>
            </a:r>
            <a:endParaRPr lang="en-US" altLang="ja-JP" sz="1600" dirty="0">
              <a:latin typeface="+mn-lt"/>
            </a:endParaRPr>
          </a:p>
        </p:txBody>
      </p:sp>
      <p:sp>
        <p:nvSpPr>
          <p:cNvPr id="46086" name="テキスト ボックス 24"/>
          <p:cNvSpPr txBox="1">
            <a:spLocks noChangeArrowheads="1"/>
          </p:cNvSpPr>
          <p:nvPr/>
        </p:nvSpPr>
        <p:spPr bwMode="auto">
          <a:xfrm>
            <a:off x="395536" y="692696"/>
            <a:ext cx="39275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latin typeface="+mn-lt"/>
              </a:rPr>
              <a:t>Positions of </a:t>
            </a:r>
            <a:r>
              <a:rPr lang="en-US" altLang="ja-JP" b="1" dirty="0" smtClean="0">
                <a:solidFill>
                  <a:srgbClr val="FF0000"/>
                </a:solidFill>
                <a:latin typeface="+mn-lt"/>
              </a:rPr>
              <a:t>max </a:t>
            </a:r>
            <a:r>
              <a:rPr lang="en-US" altLang="ja-JP" b="1" i="1" dirty="0" smtClean="0">
                <a:solidFill>
                  <a:srgbClr val="FF0000"/>
                </a:solidFill>
                <a:latin typeface="+mn-lt"/>
              </a:rPr>
              <a:t>E</a:t>
            </a:r>
            <a:r>
              <a:rPr lang="en-US" altLang="ja-JP" b="1" baseline="-25000" dirty="0" smtClean="0">
                <a:solidFill>
                  <a:srgbClr val="FF0000"/>
                </a:solidFill>
                <a:latin typeface="+mn-lt"/>
              </a:rPr>
              <a:t>r</a:t>
            </a:r>
            <a:r>
              <a:rPr lang="en-US" altLang="ja-JP" b="1" dirty="0" smtClean="0">
                <a:solidFill>
                  <a:srgbClr val="FF0000"/>
                </a:solidFill>
                <a:latin typeface="+mn-lt"/>
              </a:rPr>
              <a:t> shear</a:t>
            </a:r>
            <a:r>
              <a:rPr lang="en-US" altLang="ja-JP" b="1" dirty="0" smtClean="0">
                <a:solidFill>
                  <a:srgbClr val="0000FF"/>
                </a:solidFill>
                <a:latin typeface="+mn-lt"/>
              </a:rPr>
              <a:t> </a:t>
            </a:r>
            <a:r>
              <a:rPr lang="en-US" altLang="ja-JP" dirty="0" smtClean="0">
                <a:latin typeface="+mn-lt"/>
              </a:rPr>
              <a:t>and </a:t>
            </a:r>
            <a:r>
              <a:rPr lang="en-US" altLang="ja-JP" b="1" dirty="0" smtClean="0">
                <a:solidFill>
                  <a:srgbClr val="FF0000"/>
                </a:solidFill>
                <a:latin typeface="+mn-lt"/>
              </a:rPr>
              <a:t>3D MHD </a:t>
            </a:r>
            <a:r>
              <a:rPr lang="en-US" altLang="ja-JP" b="1" dirty="0" err="1" smtClean="0">
                <a:solidFill>
                  <a:srgbClr val="FF0000"/>
                </a:solidFill>
                <a:latin typeface="+mn-lt"/>
              </a:rPr>
              <a:t>equilibria</a:t>
            </a:r>
            <a:r>
              <a:rPr lang="en-US" altLang="ja-JP" b="1" dirty="0" smtClean="0">
                <a:solidFill>
                  <a:srgbClr val="FF0000"/>
                </a:solidFill>
                <a:latin typeface="+mn-lt"/>
              </a:rPr>
              <a:t> </a:t>
            </a:r>
            <a:r>
              <a:rPr lang="en-US" altLang="ja-JP" dirty="0" smtClean="0">
                <a:latin typeface="+mn-lt"/>
              </a:rPr>
              <a:t>by HINT2 are compared.</a:t>
            </a:r>
            <a:endParaRPr lang="ja-JP" altLang="en-US" dirty="0">
              <a:latin typeface="+mn-lt"/>
            </a:endParaRPr>
          </a:p>
        </p:txBody>
      </p:sp>
      <p:sp>
        <p:nvSpPr>
          <p:cNvPr id="46087" name="テキスト ボックス 25"/>
          <p:cNvSpPr txBox="1">
            <a:spLocks noChangeArrowheads="1"/>
          </p:cNvSpPr>
          <p:nvPr/>
        </p:nvSpPr>
        <p:spPr bwMode="auto">
          <a:xfrm>
            <a:off x="5148064" y="929280"/>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srgbClr val="FF0000"/>
                </a:solidFill>
                <a:latin typeface="Symbol" pitchFamily="18" charset="2"/>
              </a:rPr>
              <a:t>b</a:t>
            </a:r>
            <a:r>
              <a:rPr lang="en-US" altLang="ja-JP" b="1" dirty="0">
                <a:solidFill>
                  <a:srgbClr val="FF0000"/>
                </a:solidFill>
                <a:latin typeface="+mn-lt"/>
              </a:rPr>
              <a:t>~1%</a:t>
            </a:r>
            <a:endParaRPr lang="ja-JP" altLang="en-US" b="1" dirty="0">
              <a:solidFill>
                <a:srgbClr val="FF0000"/>
              </a:solidFill>
              <a:latin typeface="+mn-lt"/>
            </a:endParaRPr>
          </a:p>
        </p:txBody>
      </p:sp>
      <p:sp>
        <p:nvSpPr>
          <p:cNvPr id="46088" name="テキスト ボックス 26"/>
          <p:cNvSpPr txBox="1">
            <a:spLocks noChangeArrowheads="1"/>
          </p:cNvSpPr>
          <p:nvPr/>
        </p:nvSpPr>
        <p:spPr bwMode="auto">
          <a:xfrm>
            <a:off x="5148064" y="3645024"/>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FF0000"/>
                </a:solidFill>
                <a:latin typeface="Symbol" pitchFamily="18" charset="2"/>
              </a:rPr>
              <a:t>b</a:t>
            </a:r>
            <a:r>
              <a:rPr lang="en-US" altLang="ja-JP" b="1" dirty="0" smtClean="0">
                <a:solidFill>
                  <a:srgbClr val="FF0000"/>
                </a:solidFill>
                <a:latin typeface="+mn-lt"/>
              </a:rPr>
              <a:t>~3%</a:t>
            </a:r>
            <a:endParaRPr lang="ja-JP" altLang="en-US" b="1" dirty="0">
              <a:solidFill>
                <a:srgbClr val="FF0000"/>
              </a:solidFill>
              <a:latin typeface="+mn-lt"/>
            </a:endParaRPr>
          </a:p>
        </p:txBody>
      </p:sp>
      <p:pic>
        <p:nvPicPr>
          <p:cNvPr id="31" name="Picture 2" descr="D:\Download\lhdlogo.gif"/>
          <p:cNvPicPr>
            <a:picLocks noChangeAspect="1" noChangeArrowheads="1"/>
          </p:cNvPicPr>
          <p:nvPr/>
        </p:nvPicPr>
        <p:blipFill>
          <a:blip r:embed="rId5"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14</a:t>
            </a:r>
            <a:endParaRPr kumimoji="1" lang="ja-JP" altLang="en-US" dirty="0"/>
          </a:p>
        </p:txBody>
      </p:sp>
      <p:sp>
        <p:nvSpPr>
          <p:cNvPr id="17" name="フッター プレースホルダ 16"/>
          <p:cNvSpPr>
            <a:spLocks noGrp="1"/>
          </p:cNvSpPr>
          <p:nvPr>
            <p:ph type="ftr" sz="quarter" idx="11"/>
          </p:nvPr>
        </p:nvSpPr>
        <p:spPr/>
        <p:txBody>
          <a:bodyPr/>
          <a:lstStyle/>
          <a:p>
            <a:r>
              <a:rPr kumimoji="1" lang="es-ES" altLang="ja-JP" smtClean="0"/>
              <a:t>FEC2012 EX/8-1 Y.Suzuki</a:t>
            </a:r>
            <a:endParaRPr kumimoji="1" lang="ja-JP" altLang="en-US"/>
          </a:p>
        </p:txBody>
      </p:sp>
      <p:cxnSp>
        <p:nvCxnSpPr>
          <p:cNvPr id="29" name="直線コネクタ 28"/>
          <p:cNvCxnSpPr/>
          <p:nvPr/>
        </p:nvCxnSpPr>
        <p:spPr>
          <a:xfrm>
            <a:off x="6948264" y="866630"/>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948264" y="3563041"/>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17"/>
          <p:cNvSpPr txBox="1">
            <a:spLocks noChangeArrowheads="1"/>
          </p:cNvSpPr>
          <p:nvPr/>
        </p:nvSpPr>
        <p:spPr bwMode="auto">
          <a:xfrm>
            <a:off x="5860118" y="2966079"/>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33" name="テキスト ボックス 17"/>
          <p:cNvSpPr txBox="1">
            <a:spLocks noChangeArrowheads="1"/>
          </p:cNvSpPr>
          <p:nvPr/>
        </p:nvSpPr>
        <p:spPr bwMode="auto">
          <a:xfrm>
            <a:off x="5915074" y="5641670"/>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13" name="テキスト ボックス 12"/>
          <p:cNvSpPr txBox="1"/>
          <p:nvPr/>
        </p:nvSpPr>
        <p:spPr>
          <a:xfrm>
            <a:off x="164380" y="3340084"/>
            <a:ext cx="4523114" cy="2800767"/>
          </a:xfrm>
          <a:prstGeom prst="rect">
            <a:avLst/>
          </a:prstGeom>
          <a:noFill/>
        </p:spPr>
        <p:txBody>
          <a:bodyPr wrap="square" rtlCol="0">
            <a:spAutoFit/>
          </a:bodyPr>
          <a:lstStyle/>
          <a:p>
            <a:pPr marL="285750" indent="-285750">
              <a:buFont typeface="Arial" pitchFamily="34" charset="0"/>
              <a:buChar char="•"/>
            </a:pPr>
            <a:r>
              <a:rPr kumimoji="1" lang="en-US" altLang="ja-JP" sz="1600" dirty="0" smtClean="0"/>
              <a:t>For </a:t>
            </a:r>
            <a:r>
              <a:rPr kumimoji="1" lang="en-US" altLang="ja-JP" sz="1600" dirty="0" smtClean="0">
                <a:latin typeface="Symbol" pitchFamily="18" charset="2"/>
              </a:rPr>
              <a:t>b</a:t>
            </a:r>
            <a:r>
              <a:rPr kumimoji="1" lang="en-US" altLang="ja-JP" sz="1600" dirty="0" smtClean="0"/>
              <a:t>~1%, the width of stochastic region is not large. </a:t>
            </a:r>
            <a:r>
              <a:rPr lang="en-US" altLang="ja-JP" sz="1600" dirty="0" smtClean="0"/>
              <a:t>Sharp boundary of the connection length </a:t>
            </a:r>
            <a:r>
              <a:rPr lang="en-US" altLang="ja-JP" sz="1600" i="1" dirty="0" smtClean="0"/>
              <a:t>L</a:t>
            </a:r>
            <a:r>
              <a:rPr lang="en-US" altLang="ja-JP" sz="1600" baseline="-25000" dirty="0" smtClean="0"/>
              <a:t>C</a:t>
            </a:r>
            <a:r>
              <a:rPr lang="en-US" altLang="ja-JP" sz="1600" dirty="0" smtClean="0"/>
              <a:t> </a:t>
            </a:r>
            <a:r>
              <a:rPr kumimoji="1" lang="en-US" altLang="ja-JP" sz="1600" dirty="0" smtClean="0"/>
              <a:t>appears on the edge of stochastic region. </a:t>
            </a:r>
          </a:p>
          <a:p>
            <a:pPr marL="285750" indent="-285750">
              <a:buFont typeface="Arial" pitchFamily="34" charset="0"/>
              <a:buChar char="•"/>
            </a:pPr>
            <a:r>
              <a:rPr kumimoji="1" lang="en-US" altLang="ja-JP" sz="1600" dirty="0" smtClean="0"/>
              <a:t>A point of max </a:t>
            </a:r>
            <a:r>
              <a:rPr lang="en-US" altLang="ja-JP" sz="1600" i="1" dirty="0" smtClean="0"/>
              <a:t>E</a:t>
            </a:r>
            <a:r>
              <a:rPr lang="en-US" altLang="ja-JP" sz="1600" baseline="-25000" dirty="0" smtClean="0"/>
              <a:t>r</a:t>
            </a:r>
            <a:r>
              <a:rPr kumimoji="1" lang="en-US" altLang="ja-JP" sz="1600" dirty="0" smtClean="0"/>
              <a:t> shear appears on the boundary between short and long </a:t>
            </a:r>
            <a:r>
              <a:rPr kumimoji="1" lang="en-US" altLang="ja-JP" sz="1600" i="1" dirty="0" smtClean="0"/>
              <a:t>L</a:t>
            </a:r>
            <a:r>
              <a:rPr kumimoji="1" lang="en-US" altLang="ja-JP" sz="1600" baseline="-25000" dirty="0" smtClean="0"/>
              <a:t>C</a:t>
            </a:r>
            <a:r>
              <a:rPr kumimoji="1" lang="en-US" altLang="ja-JP" sz="1600" dirty="0" smtClean="0"/>
              <a:t>.</a:t>
            </a:r>
          </a:p>
          <a:p>
            <a:pPr marL="285750" indent="-285750">
              <a:buFont typeface="Arial" pitchFamily="34" charset="0"/>
              <a:buChar char="•"/>
            </a:pPr>
            <a:r>
              <a:rPr lang="en-US" altLang="ja-JP" sz="1600" dirty="0" smtClean="0"/>
              <a:t>For </a:t>
            </a:r>
            <a:r>
              <a:rPr lang="en-US" altLang="ja-JP" sz="1600" dirty="0" smtClean="0">
                <a:latin typeface="Symbol" pitchFamily="18" charset="2"/>
              </a:rPr>
              <a:t>b</a:t>
            </a:r>
            <a:r>
              <a:rPr lang="en-US" altLang="ja-JP" sz="1600" dirty="0" smtClean="0"/>
              <a:t>~3%, the width of stochastic region is increased by the 3D plasma response.</a:t>
            </a:r>
          </a:p>
          <a:p>
            <a:pPr marL="285750" indent="-285750">
              <a:buFont typeface="Arial" pitchFamily="34" charset="0"/>
              <a:buChar char="•"/>
            </a:pPr>
            <a:r>
              <a:rPr lang="en-US" altLang="ja-JP" sz="1600" dirty="0" smtClean="0"/>
              <a:t>In the stochastic region, field lines of short and long </a:t>
            </a:r>
            <a:r>
              <a:rPr lang="en-US" altLang="ja-JP" sz="1600" i="1" dirty="0" smtClean="0"/>
              <a:t>L</a:t>
            </a:r>
            <a:r>
              <a:rPr lang="en-US" altLang="ja-JP" sz="1600" baseline="-25000" dirty="0" smtClean="0"/>
              <a:t>C</a:t>
            </a:r>
            <a:r>
              <a:rPr lang="en-US" altLang="ja-JP" sz="1600" dirty="0" smtClean="0"/>
              <a:t> are overlapped. A point of max </a:t>
            </a:r>
            <a:r>
              <a:rPr lang="en-US" altLang="ja-JP" sz="1600" i="1" dirty="0" smtClean="0"/>
              <a:t>E</a:t>
            </a:r>
            <a:r>
              <a:rPr lang="en-US" altLang="ja-JP" sz="1600" baseline="-25000" dirty="0" smtClean="0"/>
              <a:t>r</a:t>
            </a:r>
            <a:r>
              <a:rPr lang="en-US" altLang="ja-JP" sz="1600" dirty="0" smtClean="0"/>
              <a:t> shear moves with increased stochastic region.</a:t>
            </a:r>
          </a:p>
          <a:p>
            <a:pPr marL="285750" indent="-285750">
              <a:buFont typeface="Arial" pitchFamily="34" charset="0"/>
              <a:buChar char="•"/>
            </a:pPr>
            <a:r>
              <a:rPr kumimoji="1" lang="en-US" altLang="ja-JP" sz="1600" i="1" dirty="0" smtClean="0"/>
              <a:t>L</a:t>
            </a:r>
            <a:r>
              <a:rPr kumimoji="1" lang="en-US" altLang="ja-JP" sz="1600" baseline="-25000" dirty="0" smtClean="0"/>
              <a:t>C</a:t>
            </a:r>
            <a:r>
              <a:rPr kumimoji="1" lang="en-US" altLang="ja-JP" sz="1600" dirty="0" smtClean="0"/>
              <a:t> is still long on the point of max </a:t>
            </a:r>
            <a:r>
              <a:rPr kumimoji="1" lang="en-US" altLang="ja-JP" sz="1600" i="1" dirty="0" smtClean="0"/>
              <a:t>E</a:t>
            </a:r>
            <a:r>
              <a:rPr kumimoji="1" lang="en-US" altLang="ja-JP" sz="1600" baseline="-25000" dirty="0" smtClean="0"/>
              <a:t>r</a:t>
            </a:r>
            <a:r>
              <a:rPr kumimoji="1" lang="en-US" altLang="ja-JP" sz="1600" dirty="0" smtClean="0"/>
              <a:t> shear.</a:t>
            </a:r>
            <a:endParaRPr kumimoji="1" lang="ja-JP" altLang="en-US" sz="1600" dirty="0"/>
          </a:p>
        </p:txBody>
      </p:sp>
      <p:sp>
        <p:nvSpPr>
          <p:cNvPr id="2" name="テキスト ボックス 1"/>
          <p:cNvSpPr txBox="1"/>
          <p:nvPr/>
        </p:nvSpPr>
        <p:spPr>
          <a:xfrm>
            <a:off x="180000" y="180000"/>
            <a:ext cx="7697620" cy="430887"/>
          </a:xfrm>
          <a:prstGeom prst="rect">
            <a:avLst/>
          </a:prstGeom>
          <a:solidFill>
            <a:srgbClr val="002060"/>
          </a:solidFill>
        </p:spPr>
        <p:txBody>
          <a:bodyPr wrap="none" rtlCol="0">
            <a:spAutoFit/>
          </a:bodyPr>
          <a:lstStyle/>
          <a:p>
            <a:r>
              <a:rPr kumimoji="1" lang="en-US" altLang="ja-JP" sz="2200" b="1" dirty="0" smtClean="0">
                <a:solidFill>
                  <a:schemeClr val="bg1"/>
                </a:solidFill>
              </a:rPr>
              <a:t>Comparisons between Er measurement and numerical modeling</a:t>
            </a:r>
            <a:endParaRPr kumimoji="1" lang="ja-JP" altLang="en-US" sz="2200" b="1" dirty="0">
              <a:solidFill>
                <a:schemeClr val="bg1"/>
              </a:solidFill>
            </a:endParaRPr>
          </a:p>
        </p:txBody>
      </p:sp>
    </p:spTree>
    <p:extLst>
      <p:ext uri="{BB962C8B-B14F-4D97-AF65-F5344CB8AC3E}">
        <p14:creationId xmlns:p14="http://schemas.microsoft.com/office/powerpoint/2010/main" val="2082929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353" y="3478761"/>
            <a:ext cx="3960000" cy="29568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353" y="785961"/>
            <a:ext cx="3960000" cy="2692800"/>
          </a:xfrm>
          <a:prstGeom prst="rect">
            <a:avLst/>
          </a:prstGeom>
        </p:spPr>
      </p:pic>
      <p:sp>
        <p:nvSpPr>
          <p:cNvPr id="46083" name="テキスト ボックス 13"/>
          <p:cNvSpPr txBox="1">
            <a:spLocks noChangeArrowheads="1"/>
          </p:cNvSpPr>
          <p:nvPr/>
        </p:nvSpPr>
        <p:spPr bwMode="auto">
          <a:xfrm>
            <a:off x="304248" y="1510917"/>
            <a:ext cx="4262380" cy="1569660"/>
          </a:xfrm>
          <a:prstGeom prst="rect">
            <a:avLst/>
          </a:prstGeom>
          <a:solidFill>
            <a:schemeClr val="accent1">
              <a:lumMod val="20000"/>
              <a:lumOff val="80000"/>
            </a:schemeClr>
          </a:solidFill>
          <a:ln w="28575">
            <a:solidFill>
              <a:srgbClr val="002060"/>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latin typeface="+mn-lt"/>
              </a:rPr>
              <a:t>HINT2 :  </a:t>
            </a:r>
          </a:p>
          <a:p>
            <a:pPr eaLnBrk="1" hangingPunct="1"/>
            <a:r>
              <a:rPr lang="en-US" altLang="ja-JP" sz="1600" dirty="0" smtClean="0">
                <a:latin typeface="+mn-lt"/>
              </a:rPr>
              <a:t>A 3D MHD Equilibrium calculation code without an assumption of nested flux surfaces.</a:t>
            </a:r>
            <a:endParaRPr lang="en-US" altLang="ja-JP" sz="1600" dirty="0">
              <a:latin typeface="+mn-lt"/>
            </a:endParaRPr>
          </a:p>
          <a:p>
            <a:pPr marL="285750" indent="-285750" eaLnBrk="1" hangingPunct="1">
              <a:buFont typeface="Wingdings" pitchFamily="2" charset="2"/>
              <a:buChar char="Ø"/>
            </a:pPr>
            <a:r>
              <a:rPr lang="en-US" altLang="ja-JP" sz="1600" dirty="0" smtClean="0">
                <a:latin typeface="+mn-lt"/>
                <a:sym typeface="Wingdings" pitchFamily="2" charset="2"/>
              </a:rPr>
              <a:t>Magnetic islands and stochastic region can be resolved.</a:t>
            </a:r>
          </a:p>
          <a:p>
            <a:pPr eaLnBrk="1" hangingPunct="1"/>
            <a:r>
              <a:rPr lang="en-US" altLang="ja-JP" sz="1600" dirty="0" smtClean="0">
                <a:latin typeface="+mn-lt"/>
              </a:rPr>
              <a:t>Y. Suzuki, et al., </a:t>
            </a:r>
            <a:r>
              <a:rPr lang="en-US" altLang="ja-JP" sz="1600" dirty="0" err="1" smtClean="0">
                <a:latin typeface="+mn-lt"/>
              </a:rPr>
              <a:t>Nucl</a:t>
            </a:r>
            <a:r>
              <a:rPr lang="en-US" altLang="ja-JP" sz="1600" dirty="0" smtClean="0">
                <a:latin typeface="+mn-lt"/>
              </a:rPr>
              <a:t>. Fusion </a:t>
            </a:r>
            <a:r>
              <a:rPr lang="en-US" altLang="ja-JP" sz="1600" b="1" dirty="0" smtClean="0">
                <a:latin typeface="+mn-lt"/>
              </a:rPr>
              <a:t>46</a:t>
            </a:r>
            <a:r>
              <a:rPr lang="en-US" altLang="ja-JP" sz="1600" dirty="0" smtClean="0">
                <a:latin typeface="+mn-lt"/>
              </a:rPr>
              <a:t> (2006) L19</a:t>
            </a:r>
            <a:endParaRPr lang="en-US" altLang="ja-JP" sz="1600" dirty="0">
              <a:latin typeface="+mn-lt"/>
            </a:endParaRPr>
          </a:p>
        </p:txBody>
      </p:sp>
      <p:sp>
        <p:nvSpPr>
          <p:cNvPr id="46086" name="テキスト ボックス 24"/>
          <p:cNvSpPr txBox="1">
            <a:spLocks noChangeArrowheads="1"/>
          </p:cNvSpPr>
          <p:nvPr/>
        </p:nvSpPr>
        <p:spPr bwMode="auto">
          <a:xfrm>
            <a:off x="395536" y="692696"/>
            <a:ext cx="39275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latin typeface="+mn-lt"/>
              </a:rPr>
              <a:t>Positions of </a:t>
            </a:r>
            <a:r>
              <a:rPr lang="en-US" altLang="ja-JP" b="1" dirty="0" smtClean="0">
                <a:solidFill>
                  <a:srgbClr val="FF0000"/>
                </a:solidFill>
                <a:latin typeface="+mn-lt"/>
              </a:rPr>
              <a:t>max </a:t>
            </a:r>
            <a:r>
              <a:rPr lang="en-US" altLang="ja-JP" b="1" i="1" dirty="0" smtClean="0">
                <a:solidFill>
                  <a:srgbClr val="FF0000"/>
                </a:solidFill>
                <a:latin typeface="+mn-lt"/>
              </a:rPr>
              <a:t>E</a:t>
            </a:r>
            <a:r>
              <a:rPr lang="en-US" altLang="ja-JP" b="1" baseline="-25000" dirty="0" smtClean="0">
                <a:solidFill>
                  <a:srgbClr val="FF0000"/>
                </a:solidFill>
                <a:latin typeface="+mn-lt"/>
              </a:rPr>
              <a:t>r</a:t>
            </a:r>
            <a:r>
              <a:rPr lang="en-US" altLang="ja-JP" b="1" dirty="0" smtClean="0">
                <a:solidFill>
                  <a:srgbClr val="FF0000"/>
                </a:solidFill>
                <a:latin typeface="+mn-lt"/>
              </a:rPr>
              <a:t> shear</a:t>
            </a:r>
            <a:r>
              <a:rPr lang="en-US" altLang="ja-JP" b="1" dirty="0" smtClean="0">
                <a:solidFill>
                  <a:srgbClr val="0000FF"/>
                </a:solidFill>
                <a:latin typeface="+mn-lt"/>
              </a:rPr>
              <a:t> </a:t>
            </a:r>
            <a:r>
              <a:rPr lang="en-US" altLang="ja-JP" dirty="0" smtClean="0">
                <a:latin typeface="+mn-lt"/>
              </a:rPr>
              <a:t>and </a:t>
            </a:r>
            <a:r>
              <a:rPr lang="en-US" altLang="ja-JP" b="1" dirty="0" smtClean="0">
                <a:solidFill>
                  <a:srgbClr val="FF0000"/>
                </a:solidFill>
                <a:latin typeface="+mn-lt"/>
              </a:rPr>
              <a:t>3D MHD </a:t>
            </a:r>
            <a:r>
              <a:rPr lang="en-US" altLang="ja-JP" b="1" dirty="0" err="1" smtClean="0">
                <a:solidFill>
                  <a:srgbClr val="FF0000"/>
                </a:solidFill>
                <a:latin typeface="+mn-lt"/>
              </a:rPr>
              <a:t>equilibria</a:t>
            </a:r>
            <a:r>
              <a:rPr lang="en-US" altLang="ja-JP" b="1" dirty="0" smtClean="0">
                <a:solidFill>
                  <a:srgbClr val="FF0000"/>
                </a:solidFill>
                <a:latin typeface="+mn-lt"/>
              </a:rPr>
              <a:t> </a:t>
            </a:r>
            <a:r>
              <a:rPr lang="en-US" altLang="ja-JP" dirty="0" smtClean="0">
                <a:latin typeface="+mn-lt"/>
              </a:rPr>
              <a:t>by HINT2 are compared.</a:t>
            </a:r>
            <a:endParaRPr lang="ja-JP" altLang="en-US" dirty="0">
              <a:latin typeface="+mn-lt"/>
            </a:endParaRPr>
          </a:p>
        </p:txBody>
      </p:sp>
      <p:sp>
        <p:nvSpPr>
          <p:cNvPr id="46087" name="テキスト ボックス 25"/>
          <p:cNvSpPr txBox="1">
            <a:spLocks noChangeArrowheads="1"/>
          </p:cNvSpPr>
          <p:nvPr/>
        </p:nvSpPr>
        <p:spPr bwMode="auto">
          <a:xfrm>
            <a:off x="5148064" y="929280"/>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srgbClr val="FF0000"/>
                </a:solidFill>
                <a:latin typeface="Symbol" pitchFamily="18" charset="2"/>
              </a:rPr>
              <a:t>b</a:t>
            </a:r>
            <a:r>
              <a:rPr lang="en-US" altLang="ja-JP" b="1" dirty="0">
                <a:solidFill>
                  <a:srgbClr val="FF0000"/>
                </a:solidFill>
                <a:latin typeface="+mn-lt"/>
              </a:rPr>
              <a:t>~1%</a:t>
            </a:r>
            <a:endParaRPr lang="ja-JP" altLang="en-US" b="1" dirty="0">
              <a:solidFill>
                <a:srgbClr val="FF0000"/>
              </a:solidFill>
              <a:latin typeface="+mn-lt"/>
            </a:endParaRPr>
          </a:p>
        </p:txBody>
      </p:sp>
      <p:sp>
        <p:nvSpPr>
          <p:cNvPr id="46088" name="テキスト ボックス 26"/>
          <p:cNvSpPr txBox="1">
            <a:spLocks noChangeArrowheads="1"/>
          </p:cNvSpPr>
          <p:nvPr/>
        </p:nvSpPr>
        <p:spPr bwMode="auto">
          <a:xfrm>
            <a:off x="5148064" y="3645024"/>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FF0000"/>
                </a:solidFill>
                <a:latin typeface="Symbol" pitchFamily="18" charset="2"/>
              </a:rPr>
              <a:t>b</a:t>
            </a:r>
            <a:r>
              <a:rPr lang="en-US" altLang="ja-JP" b="1" dirty="0" smtClean="0">
                <a:solidFill>
                  <a:srgbClr val="FF0000"/>
                </a:solidFill>
                <a:latin typeface="+mn-lt"/>
              </a:rPr>
              <a:t>~3%</a:t>
            </a:r>
            <a:endParaRPr lang="ja-JP" altLang="en-US" b="1" dirty="0">
              <a:solidFill>
                <a:srgbClr val="FF0000"/>
              </a:solidFill>
              <a:latin typeface="+mn-lt"/>
            </a:endParaRPr>
          </a:p>
        </p:txBody>
      </p:sp>
      <p:pic>
        <p:nvPicPr>
          <p:cNvPr id="31" name="Picture 2" descr="D:\Download\lhdlogo.gif"/>
          <p:cNvPicPr>
            <a:picLocks noChangeAspect="1" noChangeArrowheads="1"/>
          </p:cNvPicPr>
          <p:nvPr/>
        </p:nvPicPr>
        <p:blipFill>
          <a:blip r:embed="rId5"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14</a:t>
            </a:r>
            <a:endParaRPr kumimoji="1" lang="ja-JP" altLang="en-US" dirty="0"/>
          </a:p>
        </p:txBody>
      </p:sp>
      <p:sp>
        <p:nvSpPr>
          <p:cNvPr id="17" name="フッター プレースホルダ 16"/>
          <p:cNvSpPr>
            <a:spLocks noGrp="1"/>
          </p:cNvSpPr>
          <p:nvPr>
            <p:ph type="ftr" sz="quarter" idx="11"/>
          </p:nvPr>
        </p:nvSpPr>
        <p:spPr/>
        <p:txBody>
          <a:bodyPr/>
          <a:lstStyle/>
          <a:p>
            <a:r>
              <a:rPr kumimoji="1" lang="es-ES" altLang="ja-JP" smtClean="0"/>
              <a:t>FEC2012 EX/8-1 Y.Suzuki</a:t>
            </a:r>
            <a:endParaRPr kumimoji="1" lang="ja-JP" altLang="en-US"/>
          </a:p>
        </p:txBody>
      </p:sp>
      <p:cxnSp>
        <p:nvCxnSpPr>
          <p:cNvPr id="29" name="直線コネクタ 28"/>
          <p:cNvCxnSpPr/>
          <p:nvPr/>
        </p:nvCxnSpPr>
        <p:spPr>
          <a:xfrm>
            <a:off x="6948264" y="866630"/>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948264" y="3563041"/>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17"/>
          <p:cNvSpPr txBox="1">
            <a:spLocks noChangeArrowheads="1"/>
          </p:cNvSpPr>
          <p:nvPr/>
        </p:nvSpPr>
        <p:spPr bwMode="auto">
          <a:xfrm>
            <a:off x="5860118" y="2966079"/>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33" name="テキスト ボックス 17"/>
          <p:cNvSpPr txBox="1">
            <a:spLocks noChangeArrowheads="1"/>
          </p:cNvSpPr>
          <p:nvPr/>
        </p:nvSpPr>
        <p:spPr bwMode="auto">
          <a:xfrm>
            <a:off x="5915074" y="5641670"/>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13" name="テキスト ボックス 12"/>
          <p:cNvSpPr txBox="1"/>
          <p:nvPr/>
        </p:nvSpPr>
        <p:spPr>
          <a:xfrm>
            <a:off x="164380" y="3340084"/>
            <a:ext cx="4523114" cy="2800767"/>
          </a:xfrm>
          <a:prstGeom prst="rect">
            <a:avLst/>
          </a:prstGeom>
          <a:noFill/>
        </p:spPr>
        <p:txBody>
          <a:bodyPr wrap="square" rtlCol="0">
            <a:spAutoFit/>
          </a:bodyPr>
          <a:lstStyle/>
          <a:p>
            <a:pPr marL="285750" indent="-285750">
              <a:buFont typeface="Arial" pitchFamily="34" charset="0"/>
              <a:buChar char="•"/>
            </a:pPr>
            <a:r>
              <a:rPr kumimoji="1" lang="en-US" altLang="ja-JP" sz="1600" dirty="0" smtClean="0"/>
              <a:t>For </a:t>
            </a:r>
            <a:r>
              <a:rPr kumimoji="1" lang="en-US" altLang="ja-JP" sz="1600" dirty="0" smtClean="0">
                <a:latin typeface="Symbol" pitchFamily="18" charset="2"/>
              </a:rPr>
              <a:t>b</a:t>
            </a:r>
            <a:r>
              <a:rPr kumimoji="1" lang="en-US" altLang="ja-JP" sz="1600" dirty="0" smtClean="0"/>
              <a:t>~1%, the width of stochastic region is not large. </a:t>
            </a:r>
            <a:r>
              <a:rPr lang="en-US" altLang="ja-JP" sz="1600" dirty="0" smtClean="0"/>
              <a:t>Sharp boundary of the connection length </a:t>
            </a:r>
            <a:r>
              <a:rPr lang="en-US" altLang="ja-JP" sz="1600" i="1" dirty="0" smtClean="0"/>
              <a:t>L</a:t>
            </a:r>
            <a:r>
              <a:rPr lang="en-US" altLang="ja-JP" sz="1600" baseline="-25000" dirty="0" smtClean="0"/>
              <a:t>C</a:t>
            </a:r>
            <a:r>
              <a:rPr lang="en-US" altLang="ja-JP" sz="1600" dirty="0" smtClean="0"/>
              <a:t> </a:t>
            </a:r>
            <a:r>
              <a:rPr kumimoji="1" lang="en-US" altLang="ja-JP" sz="1600" dirty="0" smtClean="0"/>
              <a:t>appears on the edge of stochastic region. </a:t>
            </a:r>
          </a:p>
          <a:p>
            <a:pPr marL="285750" indent="-285750">
              <a:buFont typeface="Arial" pitchFamily="34" charset="0"/>
              <a:buChar char="•"/>
            </a:pPr>
            <a:r>
              <a:rPr kumimoji="1" lang="en-US" altLang="ja-JP" sz="1600" dirty="0" smtClean="0"/>
              <a:t>A point of max </a:t>
            </a:r>
            <a:r>
              <a:rPr lang="en-US" altLang="ja-JP" sz="1600" i="1" dirty="0" smtClean="0"/>
              <a:t>E</a:t>
            </a:r>
            <a:r>
              <a:rPr lang="en-US" altLang="ja-JP" sz="1600" baseline="-25000" dirty="0" smtClean="0"/>
              <a:t>r</a:t>
            </a:r>
            <a:r>
              <a:rPr kumimoji="1" lang="en-US" altLang="ja-JP" sz="1600" dirty="0" smtClean="0"/>
              <a:t> shear appears on the boundary between short and long </a:t>
            </a:r>
            <a:r>
              <a:rPr kumimoji="1" lang="en-US" altLang="ja-JP" sz="1600" i="1" dirty="0" smtClean="0"/>
              <a:t>L</a:t>
            </a:r>
            <a:r>
              <a:rPr kumimoji="1" lang="en-US" altLang="ja-JP" sz="1600" baseline="-25000" dirty="0" smtClean="0"/>
              <a:t>C</a:t>
            </a:r>
            <a:r>
              <a:rPr kumimoji="1" lang="en-US" altLang="ja-JP" sz="1600" dirty="0" smtClean="0"/>
              <a:t>.</a:t>
            </a:r>
          </a:p>
          <a:p>
            <a:pPr marL="285750" indent="-285750">
              <a:buFont typeface="Arial" pitchFamily="34" charset="0"/>
              <a:buChar char="•"/>
            </a:pPr>
            <a:r>
              <a:rPr lang="en-US" altLang="ja-JP" sz="1600" dirty="0" smtClean="0"/>
              <a:t>For </a:t>
            </a:r>
            <a:r>
              <a:rPr lang="en-US" altLang="ja-JP" sz="1600" dirty="0" smtClean="0">
                <a:latin typeface="Symbol" pitchFamily="18" charset="2"/>
              </a:rPr>
              <a:t>b</a:t>
            </a:r>
            <a:r>
              <a:rPr lang="en-US" altLang="ja-JP" sz="1600" dirty="0" smtClean="0"/>
              <a:t>~3%, the width of stochastic region is increased by the 3D plasma response.</a:t>
            </a:r>
          </a:p>
          <a:p>
            <a:pPr marL="285750" indent="-285750">
              <a:buFont typeface="Arial" pitchFamily="34" charset="0"/>
              <a:buChar char="•"/>
            </a:pPr>
            <a:r>
              <a:rPr lang="en-US" altLang="ja-JP" sz="1600" dirty="0" smtClean="0"/>
              <a:t>In the stochastic region, field lines of short and long </a:t>
            </a:r>
            <a:r>
              <a:rPr lang="en-US" altLang="ja-JP" sz="1600" i="1" dirty="0" smtClean="0"/>
              <a:t>L</a:t>
            </a:r>
            <a:r>
              <a:rPr lang="en-US" altLang="ja-JP" sz="1600" baseline="-25000" dirty="0" smtClean="0"/>
              <a:t>C</a:t>
            </a:r>
            <a:r>
              <a:rPr lang="en-US" altLang="ja-JP" sz="1600" dirty="0" smtClean="0"/>
              <a:t> are overlapped. A point of max </a:t>
            </a:r>
            <a:r>
              <a:rPr lang="en-US" altLang="ja-JP" sz="1600" i="1" dirty="0" smtClean="0"/>
              <a:t>E</a:t>
            </a:r>
            <a:r>
              <a:rPr lang="en-US" altLang="ja-JP" sz="1600" baseline="-25000" dirty="0" smtClean="0"/>
              <a:t>r</a:t>
            </a:r>
            <a:r>
              <a:rPr lang="en-US" altLang="ja-JP" sz="1600" dirty="0" smtClean="0"/>
              <a:t> shear moves with increased stochastic region.</a:t>
            </a:r>
          </a:p>
          <a:p>
            <a:pPr marL="285750" indent="-285750">
              <a:buFont typeface="Arial" pitchFamily="34" charset="0"/>
              <a:buChar char="•"/>
            </a:pPr>
            <a:r>
              <a:rPr kumimoji="1" lang="en-US" altLang="ja-JP" sz="1600" i="1" dirty="0" smtClean="0"/>
              <a:t>L</a:t>
            </a:r>
            <a:r>
              <a:rPr kumimoji="1" lang="en-US" altLang="ja-JP" sz="1600" baseline="-25000" dirty="0" smtClean="0"/>
              <a:t>C</a:t>
            </a:r>
            <a:r>
              <a:rPr kumimoji="1" lang="en-US" altLang="ja-JP" sz="1600" dirty="0" smtClean="0"/>
              <a:t> is still long on the point of max </a:t>
            </a:r>
            <a:r>
              <a:rPr kumimoji="1" lang="en-US" altLang="ja-JP" sz="1600" i="1" dirty="0" smtClean="0"/>
              <a:t>E</a:t>
            </a:r>
            <a:r>
              <a:rPr kumimoji="1" lang="en-US" altLang="ja-JP" sz="1600" baseline="-25000" dirty="0" smtClean="0"/>
              <a:t>r</a:t>
            </a:r>
            <a:r>
              <a:rPr kumimoji="1" lang="en-US" altLang="ja-JP" sz="1600" dirty="0" smtClean="0"/>
              <a:t> shear.</a:t>
            </a:r>
            <a:endParaRPr kumimoji="1" lang="ja-JP" altLang="en-US" sz="1600" dirty="0"/>
          </a:p>
        </p:txBody>
      </p:sp>
      <p:sp>
        <p:nvSpPr>
          <p:cNvPr id="2" name="テキスト ボックス 1"/>
          <p:cNvSpPr txBox="1"/>
          <p:nvPr/>
        </p:nvSpPr>
        <p:spPr>
          <a:xfrm>
            <a:off x="180000" y="180000"/>
            <a:ext cx="7697620" cy="430887"/>
          </a:xfrm>
          <a:prstGeom prst="rect">
            <a:avLst/>
          </a:prstGeom>
          <a:solidFill>
            <a:srgbClr val="002060"/>
          </a:solidFill>
        </p:spPr>
        <p:txBody>
          <a:bodyPr wrap="none" rtlCol="0">
            <a:spAutoFit/>
          </a:bodyPr>
          <a:lstStyle/>
          <a:p>
            <a:r>
              <a:rPr kumimoji="1" lang="en-US" altLang="ja-JP" sz="2200" b="1" dirty="0" smtClean="0">
                <a:solidFill>
                  <a:schemeClr val="bg1"/>
                </a:solidFill>
              </a:rPr>
              <a:t>Comparisons between Er measurement and numerical modeling</a:t>
            </a:r>
            <a:endParaRPr kumimoji="1" lang="ja-JP" altLang="en-US" sz="2200" b="1" dirty="0">
              <a:solidFill>
                <a:schemeClr val="bg1"/>
              </a:solidFill>
            </a:endParaRPr>
          </a:p>
        </p:txBody>
      </p:sp>
    </p:spTree>
    <p:extLst>
      <p:ext uri="{BB962C8B-B14F-4D97-AF65-F5344CB8AC3E}">
        <p14:creationId xmlns:p14="http://schemas.microsoft.com/office/powerpoint/2010/main" val="4103881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353" y="3478761"/>
            <a:ext cx="3960000" cy="29568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353" y="785961"/>
            <a:ext cx="3960000" cy="2692800"/>
          </a:xfrm>
          <a:prstGeom prst="rect">
            <a:avLst/>
          </a:prstGeom>
        </p:spPr>
      </p:pic>
      <p:sp>
        <p:nvSpPr>
          <p:cNvPr id="46083" name="テキスト ボックス 13"/>
          <p:cNvSpPr txBox="1">
            <a:spLocks noChangeArrowheads="1"/>
          </p:cNvSpPr>
          <p:nvPr/>
        </p:nvSpPr>
        <p:spPr bwMode="auto">
          <a:xfrm>
            <a:off x="304248" y="1510917"/>
            <a:ext cx="4262380" cy="1569660"/>
          </a:xfrm>
          <a:prstGeom prst="rect">
            <a:avLst/>
          </a:prstGeom>
          <a:solidFill>
            <a:schemeClr val="accent1">
              <a:lumMod val="20000"/>
              <a:lumOff val="80000"/>
            </a:schemeClr>
          </a:solidFill>
          <a:ln w="28575">
            <a:solidFill>
              <a:srgbClr val="002060"/>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smtClean="0">
                <a:latin typeface="+mn-lt"/>
              </a:rPr>
              <a:t>HINT2 :  </a:t>
            </a:r>
          </a:p>
          <a:p>
            <a:pPr eaLnBrk="1" hangingPunct="1"/>
            <a:r>
              <a:rPr lang="en-US" altLang="ja-JP" sz="1600" dirty="0" smtClean="0">
                <a:latin typeface="+mn-lt"/>
              </a:rPr>
              <a:t>A 3D MHD Equilibrium calculation code without an assumption of nested flux surfaces.</a:t>
            </a:r>
            <a:endParaRPr lang="en-US" altLang="ja-JP" sz="1600" dirty="0">
              <a:latin typeface="+mn-lt"/>
            </a:endParaRPr>
          </a:p>
          <a:p>
            <a:pPr marL="285750" indent="-285750" eaLnBrk="1" hangingPunct="1">
              <a:buFont typeface="Wingdings" pitchFamily="2" charset="2"/>
              <a:buChar char="Ø"/>
            </a:pPr>
            <a:r>
              <a:rPr lang="en-US" altLang="ja-JP" sz="1600" dirty="0" smtClean="0">
                <a:latin typeface="+mn-lt"/>
                <a:sym typeface="Wingdings" pitchFamily="2" charset="2"/>
              </a:rPr>
              <a:t>Magnetic islands and stochastic region can be resolved.</a:t>
            </a:r>
          </a:p>
          <a:p>
            <a:pPr eaLnBrk="1" hangingPunct="1"/>
            <a:r>
              <a:rPr lang="en-US" altLang="ja-JP" sz="1600" dirty="0" smtClean="0">
                <a:latin typeface="+mn-lt"/>
              </a:rPr>
              <a:t>Y. Suzuki, et al., </a:t>
            </a:r>
            <a:r>
              <a:rPr lang="en-US" altLang="ja-JP" sz="1600" dirty="0" err="1" smtClean="0">
                <a:latin typeface="+mn-lt"/>
              </a:rPr>
              <a:t>Nucl</a:t>
            </a:r>
            <a:r>
              <a:rPr lang="en-US" altLang="ja-JP" sz="1600" dirty="0" smtClean="0">
                <a:latin typeface="+mn-lt"/>
              </a:rPr>
              <a:t>. Fusion </a:t>
            </a:r>
            <a:r>
              <a:rPr lang="en-US" altLang="ja-JP" sz="1600" b="1" dirty="0" smtClean="0">
                <a:latin typeface="+mn-lt"/>
              </a:rPr>
              <a:t>46</a:t>
            </a:r>
            <a:r>
              <a:rPr lang="en-US" altLang="ja-JP" sz="1600" dirty="0" smtClean="0">
                <a:latin typeface="+mn-lt"/>
              </a:rPr>
              <a:t> (2006) L19</a:t>
            </a:r>
            <a:endParaRPr lang="en-US" altLang="ja-JP" sz="1600" dirty="0">
              <a:latin typeface="+mn-lt"/>
            </a:endParaRPr>
          </a:p>
        </p:txBody>
      </p:sp>
      <p:sp>
        <p:nvSpPr>
          <p:cNvPr id="46086" name="テキスト ボックス 24"/>
          <p:cNvSpPr txBox="1">
            <a:spLocks noChangeArrowheads="1"/>
          </p:cNvSpPr>
          <p:nvPr/>
        </p:nvSpPr>
        <p:spPr bwMode="auto">
          <a:xfrm>
            <a:off x="395536" y="692696"/>
            <a:ext cx="39275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smtClean="0">
                <a:latin typeface="+mn-lt"/>
              </a:rPr>
              <a:t>Positions of </a:t>
            </a:r>
            <a:r>
              <a:rPr lang="en-US" altLang="ja-JP" b="1" dirty="0" smtClean="0">
                <a:solidFill>
                  <a:srgbClr val="FF0000"/>
                </a:solidFill>
                <a:latin typeface="+mn-lt"/>
              </a:rPr>
              <a:t>max </a:t>
            </a:r>
            <a:r>
              <a:rPr lang="en-US" altLang="ja-JP" b="1" i="1" dirty="0" smtClean="0">
                <a:solidFill>
                  <a:srgbClr val="FF0000"/>
                </a:solidFill>
                <a:latin typeface="+mn-lt"/>
              </a:rPr>
              <a:t>E</a:t>
            </a:r>
            <a:r>
              <a:rPr lang="en-US" altLang="ja-JP" b="1" baseline="-25000" dirty="0" smtClean="0">
                <a:solidFill>
                  <a:srgbClr val="FF0000"/>
                </a:solidFill>
                <a:latin typeface="+mn-lt"/>
              </a:rPr>
              <a:t>r</a:t>
            </a:r>
            <a:r>
              <a:rPr lang="en-US" altLang="ja-JP" b="1" dirty="0" smtClean="0">
                <a:solidFill>
                  <a:srgbClr val="FF0000"/>
                </a:solidFill>
                <a:latin typeface="+mn-lt"/>
              </a:rPr>
              <a:t> shear</a:t>
            </a:r>
            <a:r>
              <a:rPr lang="en-US" altLang="ja-JP" b="1" dirty="0" smtClean="0">
                <a:solidFill>
                  <a:srgbClr val="0000FF"/>
                </a:solidFill>
                <a:latin typeface="+mn-lt"/>
              </a:rPr>
              <a:t> </a:t>
            </a:r>
            <a:r>
              <a:rPr lang="en-US" altLang="ja-JP" dirty="0" smtClean="0">
                <a:latin typeface="+mn-lt"/>
              </a:rPr>
              <a:t>and </a:t>
            </a:r>
            <a:r>
              <a:rPr lang="en-US" altLang="ja-JP" b="1" dirty="0" smtClean="0">
                <a:solidFill>
                  <a:srgbClr val="FF0000"/>
                </a:solidFill>
                <a:latin typeface="+mn-lt"/>
              </a:rPr>
              <a:t>3D MHD </a:t>
            </a:r>
            <a:r>
              <a:rPr lang="en-US" altLang="ja-JP" b="1" dirty="0" err="1" smtClean="0">
                <a:solidFill>
                  <a:srgbClr val="FF0000"/>
                </a:solidFill>
                <a:latin typeface="+mn-lt"/>
              </a:rPr>
              <a:t>equilibria</a:t>
            </a:r>
            <a:r>
              <a:rPr lang="en-US" altLang="ja-JP" b="1" dirty="0" smtClean="0">
                <a:solidFill>
                  <a:srgbClr val="FF0000"/>
                </a:solidFill>
                <a:latin typeface="+mn-lt"/>
              </a:rPr>
              <a:t> </a:t>
            </a:r>
            <a:r>
              <a:rPr lang="en-US" altLang="ja-JP" dirty="0" smtClean="0">
                <a:latin typeface="+mn-lt"/>
              </a:rPr>
              <a:t>by HINT2 are compared.</a:t>
            </a:r>
            <a:endParaRPr lang="ja-JP" altLang="en-US" dirty="0">
              <a:latin typeface="+mn-lt"/>
            </a:endParaRPr>
          </a:p>
        </p:txBody>
      </p:sp>
      <p:sp>
        <p:nvSpPr>
          <p:cNvPr id="46087" name="テキスト ボックス 25"/>
          <p:cNvSpPr txBox="1">
            <a:spLocks noChangeArrowheads="1"/>
          </p:cNvSpPr>
          <p:nvPr/>
        </p:nvSpPr>
        <p:spPr bwMode="auto">
          <a:xfrm>
            <a:off x="5148064" y="929280"/>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srgbClr val="FF0000"/>
                </a:solidFill>
                <a:latin typeface="Symbol" pitchFamily="18" charset="2"/>
              </a:rPr>
              <a:t>b</a:t>
            </a:r>
            <a:r>
              <a:rPr lang="en-US" altLang="ja-JP" b="1" dirty="0">
                <a:solidFill>
                  <a:srgbClr val="FF0000"/>
                </a:solidFill>
                <a:latin typeface="+mn-lt"/>
              </a:rPr>
              <a:t>~1%</a:t>
            </a:r>
            <a:endParaRPr lang="ja-JP" altLang="en-US" b="1" dirty="0">
              <a:solidFill>
                <a:srgbClr val="FF0000"/>
              </a:solidFill>
              <a:latin typeface="+mn-lt"/>
            </a:endParaRPr>
          </a:p>
        </p:txBody>
      </p:sp>
      <p:sp>
        <p:nvSpPr>
          <p:cNvPr id="46088" name="テキスト ボックス 26"/>
          <p:cNvSpPr txBox="1">
            <a:spLocks noChangeArrowheads="1"/>
          </p:cNvSpPr>
          <p:nvPr/>
        </p:nvSpPr>
        <p:spPr bwMode="auto">
          <a:xfrm>
            <a:off x="5148064" y="3645024"/>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FF0000"/>
                </a:solidFill>
                <a:latin typeface="Symbol" pitchFamily="18" charset="2"/>
              </a:rPr>
              <a:t>b</a:t>
            </a:r>
            <a:r>
              <a:rPr lang="en-US" altLang="ja-JP" b="1" dirty="0" smtClean="0">
                <a:solidFill>
                  <a:srgbClr val="FF0000"/>
                </a:solidFill>
                <a:latin typeface="+mn-lt"/>
              </a:rPr>
              <a:t>~3%</a:t>
            </a:r>
            <a:endParaRPr lang="ja-JP" altLang="en-US" b="1" dirty="0">
              <a:solidFill>
                <a:srgbClr val="FF0000"/>
              </a:solidFill>
              <a:latin typeface="+mn-lt"/>
            </a:endParaRPr>
          </a:p>
        </p:txBody>
      </p:sp>
      <p:pic>
        <p:nvPicPr>
          <p:cNvPr id="31" name="Picture 2" descr="D:\Download\lhdlogo.gif"/>
          <p:cNvPicPr>
            <a:picLocks noChangeAspect="1" noChangeArrowheads="1"/>
          </p:cNvPicPr>
          <p:nvPr/>
        </p:nvPicPr>
        <p:blipFill>
          <a:blip r:embed="rId5"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14</a:t>
            </a:r>
            <a:endParaRPr kumimoji="1" lang="ja-JP" altLang="en-US" dirty="0"/>
          </a:p>
        </p:txBody>
      </p:sp>
      <p:sp>
        <p:nvSpPr>
          <p:cNvPr id="17" name="フッター プレースホルダ 16"/>
          <p:cNvSpPr>
            <a:spLocks noGrp="1"/>
          </p:cNvSpPr>
          <p:nvPr>
            <p:ph type="ftr" sz="quarter" idx="11"/>
          </p:nvPr>
        </p:nvSpPr>
        <p:spPr/>
        <p:txBody>
          <a:bodyPr/>
          <a:lstStyle/>
          <a:p>
            <a:r>
              <a:rPr kumimoji="1" lang="es-ES" altLang="ja-JP" smtClean="0"/>
              <a:t>FEC2012 EX/8-1 Y.Suzuki</a:t>
            </a:r>
            <a:endParaRPr kumimoji="1" lang="ja-JP" altLang="en-US"/>
          </a:p>
        </p:txBody>
      </p:sp>
      <p:sp>
        <p:nvSpPr>
          <p:cNvPr id="7" name="正方形/長方形 6"/>
          <p:cNvSpPr/>
          <p:nvPr/>
        </p:nvSpPr>
        <p:spPr>
          <a:xfrm>
            <a:off x="7066800" y="876493"/>
            <a:ext cx="72008" cy="25922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199994" y="3563041"/>
            <a:ext cx="180317" cy="25922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a:off x="6948264" y="866630"/>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948264" y="3563041"/>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17"/>
          <p:cNvSpPr txBox="1">
            <a:spLocks noChangeArrowheads="1"/>
          </p:cNvSpPr>
          <p:nvPr/>
        </p:nvSpPr>
        <p:spPr bwMode="auto">
          <a:xfrm>
            <a:off x="5860118" y="2966079"/>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33" name="テキスト ボックス 17"/>
          <p:cNvSpPr txBox="1">
            <a:spLocks noChangeArrowheads="1"/>
          </p:cNvSpPr>
          <p:nvPr/>
        </p:nvSpPr>
        <p:spPr bwMode="auto">
          <a:xfrm>
            <a:off x="5915074" y="5641670"/>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13" name="テキスト ボックス 12"/>
          <p:cNvSpPr txBox="1"/>
          <p:nvPr/>
        </p:nvSpPr>
        <p:spPr>
          <a:xfrm>
            <a:off x="164380" y="3340084"/>
            <a:ext cx="4523114" cy="2800767"/>
          </a:xfrm>
          <a:prstGeom prst="rect">
            <a:avLst/>
          </a:prstGeom>
          <a:noFill/>
        </p:spPr>
        <p:txBody>
          <a:bodyPr wrap="square" rtlCol="0">
            <a:spAutoFit/>
          </a:bodyPr>
          <a:lstStyle/>
          <a:p>
            <a:pPr marL="285750" indent="-285750">
              <a:buFont typeface="Arial" pitchFamily="34" charset="0"/>
              <a:buChar char="•"/>
            </a:pPr>
            <a:r>
              <a:rPr kumimoji="1" lang="en-US" altLang="ja-JP" sz="1600" dirty="0" smtClean="0"/>
              <a:t>For </a:t>
            </a:r>
            <a:r>
              <a:rPr kumimoji="1" lang="en-US" altLang="ja-JP" sz="1600" dirty="0" smtClean="0">
                <a:latin typeface="Symbol" pitchFamily="18" charset="2"/>
              </a:rPr>
              <a:t>b</a:t>
            </a:r>
            <a:r>
              <a:rPr kumimoji="1" lang="en-US" altLang="ja-JP" sz="1600" dirty="0" smtClean="0"/>
              <a:t>~1%, the width of stochastic region is not large. </a:t>
            </a:r>
            <a:r>
              <a:rPr lang="en-US" altLang="ja-JP" sz="1600" dirty="0" smtClean="0"/>
              <a:t>Sharp boundary of the connection length </a:t>
            </a:r>
            <a:r>
              <a:rPr lang="en-US" altLang="ja-JP" sz="1600" i="1" dirty="0" smtClean="0"/>
              <a:t>L</a:t>
            </a:r>
            <a:r>
              <a:rPr lang="en-US" altLang="ja-JP" sz="1600" baseline="-25000" dirty="0" smtClean="0"/>
              <a:t>C</a:t>
            </a:r>
            <a:r>
              <a:rPr lang="en-US" altLang="ja-JP" sz="1600" dirty="0" smtClean="0"/>
              <a:t> </a:t>
            </a:r>
            <a:r>
              <a:rPr kumimoji="1" lang="en-US" altLang="ja-JP" sz="1600" dirty="0" smtClean="0"/>
              <a:t>appears on the edge of stochastic region. </a:t>
            </a:r>
          </a:p>
          <a:p>
            <a:pPr marL="285750" indent="-285750">
              <a:buFont typeface="Arial" pitchFamily="34" charset="0"/>
              <a:buChar char="•"/>
            </a:pPr>
            <a:r>
              <a:rPr kumimoji="1" lang="en-US" altLang="ja-JP" sz="1600" dirty="0" smtClean="0"/>
              <a:t>A point of max </a:t>
            </a:r>
            <a:r>
              <a:rPr lang="en-US" altLang="ja-JP" sz="1600" i="1" dirty="0" smtClean="0"/>
              <a:t>E</a:t>
            </a:r>
            <a:r>
              <a:rPr lang="en-US" altLang="ja-JP" sz="1600" baseline="-25000" dirty="0" smtClean="0"/>
              <a:t>r</a:t>
            </a:r>
            <a:r>
              <a:rPr kumimoji="1" lang="en-US" altLang="ja-JP" sz="1600" dirty="0" smtClean="0"/>
              <a:t> shear appears on the boundary between short and long </a:t>
            </a:r>
            <a:r>
              <a:rPr kumimoji="1" lang="en-US" altLang="ja-JP" sz="1600" i="1" dirty="0" smtClean="0"/>
              <a:t>L</a:t>
            </a:r>
            <a:r>
              <a:rPr kumimoji="1" lang="en-US" altLang="ja-JP" sz="1600" baseline="-25000" dirty="0" smtClean="0"/>
              <a:t>C</a:t>
            </a:r>
            <a:r>
              <a:rPr kumimoji="1" lang="en-US" altLang="ja-JP" sz="1600" dirty="0" smtClean="0"/>
              <a:t>.</a:t>
            </a:r>
          </a:p>
          <a:p>
            <a:pPr marL="285750" indent="-285750">
              <a:buFont typeface="Arial" pitchFamily="34" charset="0"/>
              <a:buChar char="•"/>
            </a:pPr>
            <a:r>
              <a:rPr lang="en-US" altLang="ja-JP" sz="1600" dirty="0" smtClean="0"/>
              <a:t>For </a:t>
            </a:r>
            <a:r>
              <a:rPr lang="en-US" altLang="ja-JP" sz="1600" dirty="0" smtClean="0">
                <a:latin typeface="Symbol" pitchFamily="18" charset="2"/>
              </a:rPr>
              <a:t>b</a:t>
            </a:r>
            <a:r>
              <a:rPr lang="en-US" altLang="ja-JP" sz="1600" dirty="0" smtClean="0"/>
              <a:t>~3%, the width of stochastic region is increased by the 3D plasma response.</a:t>
            </a:r>
          </a:p>
          <a:p>
            <a:pPr marL="285750" indent="-285750">
              <a:buFont typeface="Arial" pitchFamily="34" charset="0"/>
              <a:buChar char="•"/>
            </a:pPr>
            <a:r>
              <a:rPr lang="en-US" altLang="ja-JP" sz="1600" dirty="0" smtClean="0"/>
              <a:t>In the stochastic region, field lines of short and long </a:t>
            </a:r>
            <a:r>
              <a:rPr lang="en-US" altLang="ja-JP" sz="1600" i="1" dirty="0" smtClean="0"/>
              <a:t>L</a:t>
            </a:r>
            <a:r>
              <a:rPr lang="en-US" altLang="ja-JP" sz="1600" baseline="-25000" dirty="0" smtClean="0"/>
              <a:t>C</a:t>
            </a:r>
            <a:r>
              <a:rPr lang="en-US" altLang="ja-JP" sz="1600" dirty="0" smtClean="0"/>
              <a:t> are overlapped. A point of max </a:t>
            </a:r>
            <a:r>
              <a:rPr lang="en-US" altLang="ja-JP" sz="1600" i="1" dirty="0" smtClean="0"/>
              <a:t>E</a:t>
            </a:r>
            <a:r>
              <a:rPr lang="en-US" altLang="ja-JP" sz="1600" baseline="-25000" dirty="0" smtClean="0"/>
              <a:t>r</a:t>
            </a:r>
            <a:r>
              <a:rPr lang="en-US" altLang="ja-JP" sz="1600" dirty="0" smtClean="0"/>
              <a:t> shear moves with increased stochastic region.</a:t>
            </a:r>
          </a:p>
          <a:p>
            <a:pPr marL="285750" indent="-285750">
              <a:buFont typeface="Arial" pitchFamily="34" charset="0"/>
              <a:buChar char="•"/>
            </a:pPr>
            <a:r>
              <a:rPr kumimoji="1" lang="en-US" altLang="ja-JP" sz="1600" i="1" dirty="0" smtClean="0"/>
              <a:t>L</a:t>
            </a:r>
            <a:r>
              <a:rPr kumimoji="1" lang="en-US" altLang="ja-JP" sz="1600" baseline="-25000" dirty="0" smtClean="0"/>
              <a:t>C</a:t>
            </a:r>
            <a:r>
              <a:rPr kumimoji="1" lang="en-US" altLang="ja-JP" sz="1600" dirty="0" smtClean="0"/>
              <a:t> is still long on the point of max </a:t>
            </a:r>
            <a:r>
              <a:rPr kumimoji="1" lang="en-US" altLang="ja-JP" sz="1600" i="1" dirty="0" smtClean="0"/>
              <a:t>E</a:t>
            </a:r>
            <a:r>
              <a:rPr kumimoji="1" lang="en-US" altLang="ja-JP" sz="1600" baseline="-25000" dirty="0" smtClean="0"/>
              <a:t>r</a:t>
            </a:r>
            <a:r>
              <a:rPr kumimoji="1" lang="en-US" altLang="ja-JP" sz="1600" dirty="0" smtClean="0"/>
              <a:t> shear.</a:t>
            </a:r>
            <a:endParaRPr kumimoji="1" lang="ja-JP" altLang="en-US" sz="1600" dirty="0"/>
          </a:p>
        </p:txBody>
      </p:sp>
      <p:sp>
        <p:nvSpPr>
          <p:cNvPr id="2" name="テキスト ボックス 1"/>
          <p:cNvSpPr txBox="1"/>
          <p:nvPr/>
        </p:nvSpPr>
        <p:spPr>
          <a:xfrm>
            <a:off x="180000" y="180000"/>
            <a:ext cx="7697620" cy="430887"/>
          </a:xfrm>
          <a:prstGeom prst="rect">
            <a:avLst/>
          </a:prstGeom>
          <a:solidFill>
            <a:srgbClr val="002060"/>
          </a:solidFill>
        </p:spPr>
        <p:txBody>
          <a:bodyPr wrap="none" rtlCol="0">
            <a:spAutoFit/>
          </a:bodyPr>
          <a:lstStyle/>
          <a:p>
            <a:r>
              <a:rPr kumimoji="1" lang="en-US" altLang="ja-JP" sz="2200" b="1" dirty="0" smtClean="0">
                <a:solidFill>
                  <a:schemeClr val="bg1"/>
                </a:solidFill>
              </a:rPr>
              <a:t>Comparisons between Er measurement and numerical modeling</a:t>
            </a:r>
            <a:endParaRPr kumimoji="1" lang="ja-JP" altLang="en-US" sz="2200" b="1" dirty="0">
              <a:solidFill>
                <a:schemeClr val="bg1"/>
              </a:solidFill>
            </a:endParaRPr>
          </a:p>
        </p:txBody>
      </p:sp>
    </p:spTree>
    <p:extLst>
      <p:ext uri="{BB962C8B-B14F-4D97-AF65-F5344CB8AC3E}">
        <p14:creationId xmlns:p14="http://schemas.microsoft.com/office/powerpoint/2010/main" val="2687899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76" y="2863890"/>
            <a:ext cx="3960000" cy="2956800"/>
          </a:xfrm>
          <a:prstGeom prst="rect">
            <a:avLst/>
          </a:prstGeom>
        </p:spPr>
      </p:pic>
      <p:sp>
        <p:nvSpPr>
          <p:cNvPr id="46083" name="テキスト ボックス 13"/>
          <p:cNvSpPr txBox="1">
            <a:spLocks noChangeArrowheads="1"/>
          </p:cNvSpPr>
          <p:nvPr/>
        </p:nvSpPr>
        <p:spPr bwMode="auto">
          <a:xfrm>
            <a:off x="683568" y="819320"/>
            <a:ext cx="7737591" cy="1631216"/>
          </a:xfrm>
          <a:prstGeom prst="rect">
            <a:avLst/>
          </a:prstGeom>
          <a:solidFill>
            <a:schemeClr val="accent1">
              <a:lumMod val="20000"/>
              <a:lumOff val="80000"/>
            </a:schemeClr>
          </a:solidFill>
          <a:ln w="28575">
            <a:solidFill>
              <a:srgbClr val="002060"/>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a:latin typeface="+mn-lt"/>
              </a:rPr>
              <a:t> </a:t>
            </a:r>
            <a:r>
              <a:rPr lang="en-US" altLang="ja-JP" sz="2000" dirty="0" smtClean="0">
                <a:latin typeface="+mn-lt"/>
              </a:rPr>
              <a:t>3D MHD equilibrium analyses suggest :</a:t>
            </a:r>
          </a:p>
          <a:p>
            <a:pPr eaLnBrk="1" hangingPunct="1"/>
            <a:r>
              <a:rPr lang="en-US" altLang="ja-JP" sz="2000" dirty="0" smtClean="0">
                <a:latin typeface="+mn-lt"/>
              </a:rPr>
              <a:t>1.Magnetic filed lines become stochastic by the “</a:t>
            </a:r>
            <a:r>
              <a:rPr lang="en-US" altLang="ja-JP" sz="2000" b="1" i="1" dirty="0" smtClean="0">
                <a:solidFill>
                  <a:srgbClr val="FF0000"/>
                </a:solidFill>
                <a:latin typeface="+mn-lt"/>
              </a:rPr>
              <a:t>3D plasma response</a:t>
            </a:r>
            <a:r>
              <a:rPr lang="en-US" altLang="ja-JP" sz="2000" dirty="0" smtClean="0">
                <a:latin typeface="+mn-lt"/>
              </a:rPr>
              <a:t>”.</a:t>
            </a:r>
          </a:p>
          <a:p>
            <a:pPr eaLnBrk="1" hangingPunct="1"/>
            <a:r>
              <a:rPr lang="en-US" altLang="ja-JP" sz="2000" dirty="0" smtClean="0">
                <a:latin typeface="+mn-lt"/>
              </a:rPr>
              <a:t>2.But </a:t>
            </a:r>
            <a:r>
              <a:rPr lang="en-US" altLang="ja-JP" sz="2000" i="1" dirty="0" smtClean="0">
                <a:latin typeface="+mn-lt"/>
              </a:rPr>
              <a:t>L</a:t>
            </a:r>
            <a:r>
              <a:rPr lang="en-US" altLang="ja-JP" sz="2000" baseline="-25000" dirty="0" smtClean="0">
                <a:latin typeface="+mn-lt"/>
              </a:rPr>
              <a:t>C</a:t>
            </a:r>
            <a:r>
              <a:rPr lang="en-US" altLang="ja-JP" sz="2000" dirty="0" smtClean="0">
                <a:latin typeface="+mn-lt"/>
              </a:rPr>
              <a:t> is still long in the stochastic region.</a:t>
            </a:r>
            <a:endParaRPr lang="en-US" altLang="ja-JP" sz="2000" dirty="0">
              <a:latin typeface="+mn-lt"/>
            </a:endParaRPr>
          </a:p>
          <a:p>
            <a:pPr eaLnBrk="1" hangingPunct="1"/>
            <a:r>
              <a:rPr lang="en-US" altLang="ja-JP" sz="2000" dirty="0" smtClean="0">
                <a:latin typeface="+mn-lt"/>
                <a:sym typeface="Wingdings" pitchFamily="2" charset="2"/>
              </a:rPr>
              <a:t>    -&gt; Stochastic region is still the confinement  region.</a:t>
            </a:r>
          </a:p>
          <a:p>
            <a:pPr eaLnBrk="1" hangingPunct="1"/>
            <a:r>
              <a:rPr lang="en-US" altLang="ja-JP" sz="2000" dirty="0">
                <a:latin typeface="+mn-lt"/>
                <a:sym typeface="Wingdings" pitchFamily="2" charset="2"/>
              </a:rPr>
              <a:t> </a:t>
            </a:r>
            <a:r>
              <a:rPr lang="en-US" altLang="ja-JP" sz="2000" dirty="0" smtClean="0">
                <a:latin typeface="+mn-lt"/>
                <a:sym typeface="Wingdings" pitchFamily="2" charset="2"/>
              </a:rPr>
              <a:t>   -&gt; “</a:t>
            </a:r>
            <a:r>
              <a:rPr lang="en-US" altLang="ja-JP" sz="2000" b="1" i="1" dirty="0" smtClean="0">
                <a:solidFill>
                  <a:srgbClr val="FF0000"/>
                </a:solidFill>
                <a:latin typeface="+mn-lt"/>
                <a:sym typeface="Wingdings" pitchFamily="2" charset="2"/>
              </a:rPr>
              <a:t>effective plasma boundary</a:t>
            </a:r>
            <a:r>
              <a:rPr lang="en-US" altLang="ja-JP" sz="2000" dirty="0" smtClean="0">
                <a:latin typeface="+mn-lt"/>
                <a:sym typeface="Wingdings" pitchFamily="2" charset="2"/>
              </a:rPr>
              <a:t>” is not the LCFS. </a:t>
            </a:r>
            <a:endParaRPr lang="en-US" altLang="ja-JP" sz="2000" dirty="0">
              <a:latin typeface="+mn-lt"/>
            </a:endParaRPr>
          </a:p>
        </p:txBody>
      </p:sp>
      <p:sp>
        <p:nvSpPr>
          <p:cNvPr id="46087" name="テキスト ボックス 25"/>
          <p:cNvSpPr txBox="1">
            <a:spLocks noChangeArrowheads="1"/>
          </p:cNvSpPr>
          <p:nvPr/>
        </p:nvSpPr>
        <p:spPr bwMode="auto">
          <a:xfrm>
            <a:off x="871310" y="2948423"/>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FF0000"/>
                </a:solidFill>
                <a:latin typeface="Symbol" pitchFamily="18" charset="2"/>
              </a:rPr>
              <a:t>b</a:t>
            </a:r>
            <a:r>
              <a:rPr lang="en-US" altLang="ja-JP" b="1" dirty="0" smtClean="0">
                <a:solidFill>
                  <a:srgbClr val="FF0000"/>
                </a:solidFill>
                <a:latin typeface="+mn-lt"/>
              </a:rPr>
              <a:t>~3%</a:t>
            </a:r>
            <a:endParaRPr lang="ja-JP" altLang="en-US" b="1" dirty="0">
              <a:solidFill>
                <a:srgbClr val="FF0000"/>
              </a:solidFill>
              <a:latin typeface="+mn-lt"/>
            </a:endParaRPr>
          </a:p>
        </p:txBody>
      </p:sp>
      <p:sp>
        <p:nvSpPr>
          <p:cNvPr id="46097" name="テキスト ボックス 17"/>
          <p:cNvSpPr txBox="1">
            <a:spLocks noChangeArrowheads="1"/>
          </p:cNvSpPr>
          <p:nvPr/>
        </p:nvSpPr>
        <p:spPr bwMode="auto">
          <a:xfrm>
            <a:off x="1774442" y="5036539"/>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pic>
        <p:nvPicPr>
          <p:cNvPr id="31"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15</a:t>
            </a:r>
            <a:endParaRPr kumimoji="1" lang="ja-JP" altLang="en-US" dirty="0"/>
          </a:p>
        </p:txBody>
      </p:sp>
      <p:sp>
        <p:nvSpPr>
          <p:cNvPr id="17" name="フッター プレースホルダ 16"/>
          <p:cNvSpPr>
            <a:spLocks noGrp="1"/>
          </p:cNvSpPr>
          <p:nvPr>
            <p:ph type="ftr" sz="quarter" idx="11"/>
          </p:nvPr>
        </p:nvSpPr>
        <p:spPr/>
        <p:txBody>
          <a:bodyPr/>
          <a:lstStyle/>
          <a:p>
            <a:r>
              <a:rPr kumimoji="1" lang="es-ES" altLang="ja-JP" smtClean="0"/>
              <a:t>FEC2012 EX/8-1 Y.Suzuki</a:t>
            </a:r>
            <a:endParaRPr kumimoji="1" lang="ja-JP" altLang="en-US"/>
          </a:p>
        </p:txBody>
      </p:sp>
      <p:cxnSp>
        <p:nvCxnSpPr>
          <p:cNvPr id="6" name="直線コネクタ 5"/>
          <p:cNvCxnSpPr/>
          <p:nvPr/>
        </p:nvCxnSpPr>
        <p:spPr>
          <a:xfrm>
            <a:off x="2699792" y="2948422"/>
            <a:ext cx="0" cy="26120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921951" y="2948422"/>
            <a:ext cx="209889" cy="25908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8264" y="2775738"/>
            <a:ext cx="4205483" cy="2480157"/>
          </a:xfrm>
          <a:prstGeom prst="rect">
            <a:avLst/>
          </a:prstGeom>
        </p:spPr>
      </p:pic>
      <p:sp>
        <p:nvSpPr>
          <p:cNvPr id="5" name="テキスト ボックス 4"/>
          <p:cNvSpPr txBox="1"/>
          <p:nvPr/>
        </p:nvSpPr>
        <p:spPr>
          <a:xfrm>
            <a:off x="755258" y="2510968"/>
            <a:ext cx="3054041" cy="338554"/>
          </a:xfrm>
          <a:prstGeom prst="rect">
            <a:avLst/>
          </a:prstGeom>
          <a:noFill/>
        </p:spPr>
        <p:txBody>
          <a:bodyPr wrap="none" rtlCol="0">
            <a:spAutoFit/>
          </a:bodyPr>
          <a:lstStyle/>
          <a:p>
            <a:r>
              <a:rPr kumimoji="1" lang="en-US" altLang="ja-JP" sz="1600" b="1" dirty="0" smtClean="0"/>
              <a:t>Comparison with HINT2 modeling</a:t>
            </a:r>
            <a:endParaRPr kumimoji="1" lang="ja-JP" altLang="en-US" sz="1600" b="1" dirty="0"/>
          </a:p>
        </p:txBody>
      </p:sp>
      <p:sp>
        <p:nvSpPr>
          <p:cNvPr id="7" name="テキスト ボックス 6"/>
          <p:cNvSpPr txBox="1"/>
          <p:nvPr/>
        </p:nvSpPr>
        <p:spPr>
          <a:xfrm>
            <a:off x="4721083" y="2503016"/>
            <a:ext cx="4136966" cy="338554"/>
          </a:xfrm>
          <a:prstGeom prst="rect">
            <a:avLst/>
          </a:prstGeom>
          <a:noFill/>
        </p:spPr>
        <p:txBody>
          <a:bodyPr wrap="none" rtlCol="0">
            <a:spAutoFit/>
          </a:bodyPr>
          <a:lstStyle/>
          <a:p>
            <a:r>
              <a:rPr kumimoji="1" lang="en-US" altLang="ja-JP" sz="1600" b="1" dirty="0" smtClean="0"/>
              <a:t>Contours of connection length with different </a:t>
            </a:r>
            <a:r>
              <a:rPr kumimoji="1" lang="en-US" altLang="ja-JP" sz="1600" b="1" dirty="0" smtClean="0">
                <a:latin typeface="Symbol" pitchFamily="18" charset="2"/>
              </a:rPr>
              <a:t>b</a:t>
            </a:r>
            <a:endParaRPr kumimoji="1" lang="ja-JP" altLang="en-US" sz="1600" b="1" dirty="0">
              <a:latin typeface="Symbol" pitchFamily="18" charset="2"/>
            </a:endParaRPr>
          </a:p>
        </p:txBody>
      </p:sp>
      <p:sp>
        <p:nvSpPr>
          <p:cNvPr id="11" name="テキスト ボックス 10"/>
          <p:cNvSpPr txBox="1"/>
          <p:nvPr/>
        </p:nvSpPr>
        <p:spPr>
          <a:xfrm>
            <a:off x="605633" y="5949280"/>
            <a:ext cx="3869457" cy="400110"/>
          </a:xfrm>
          <a:prstGeom prst="rect">
            <a:avLst/>
          </a:prstGeom>
          <a:noFill/>
        </p:spPr>
        <p:txBody>
          <a:bodyPr wrap="none" rtlCol="0">
            <a:spAutoFit/>
          </a:bodyPr>
          <a:lstStyle/>
          <a:p>
            <a:r>
              <a:rPr lang="en-US" altLang="ja-JP" sz="2000" b="1" dirty="0" smtClean="0">
                <a:solidFill>
                  <a:srgbClr val="FF0000"/>
                </a:solidFill>
              </a:rPr>
              <a:t> </a:t>
            </a:r>
            <a:r>
              <a:rPr lang="en-US" altLang="ja-JP" sz="1600" b="1" dirty="0" smtClean="0">
                <a:solidFill>
                  <a:srgbClr val="FF0000"/>
                </a:solidFill>
              </a:rPr>
              <a:t>max </a:t>
            </a:r>
            <a:r>
              <a:rPr lang="en-US" altLang="ja-JP" sz="1600" b="1" i="1" dirty="0" smtClean="0">
                <a:solidFill>
                  <a:srgbClr val="FF0000"/>
                </a:solidFill>
              </a:rPr>
              <a:t>E</a:t>
            </a:r>
            <a:r>
              <a:rPr lang="en-US" altLang="ja-JP" sz="1600" b="1" baseline="-25000" dirty="0" smtClean="0">
                <a:solidFill>
                  <a:srgbClr val="FF0000"/>
                </a:solidFill>
              </a:rPr>
              <a:t>r</a:t>
            </a:r>
            <a:r>
              <a:rPr lang="en-US" altLang="ja-JP" sz="1600" b="1" dirty="0" smtClean="0">
                <a:solidFill>
                  <a:srgbClr val="FF0000"/>
                </a:solidFill>
              </a:rPr>
              <a:t> shear appears in stochastic region</a:t>
            </a:r>
            <a:endParaRPr kumimoji="1" lang="ja-JP" altLang="en-US" sz="1600" baseline="-25000" dirty="0"/>
          </a:p>
        </p:txBody>
      </p:sp>
      <p:sp>
        <p:nvSpPr>
          <p:cNvPr id="12" name="テキスト ボックス 11"/>
          <p:cNvSpPr txBox="1"/>
          <p:nvPr/>
        </p:nvSpPr>
        <p:spPr>
          <a:xfrm>
            <a:off x="4676723" y="5145884"/>
            <a:ext cx="4323923" cy="954107"/>
          </a:xfrm>
          <a:prstGeom prst="rect">
            <a:avLst/>
          </a:prstGeom>
          <a:noFill/>
        </p:spPr>
        <p:txBody>
          <a:bodyPr wrap="square" rtlCol="0">
            <a:spAutoFit/>
          </a:bodyPr>
          <a:lstStyle/>
          <a:p>
            <a:pPr marL="285750" indent="-285750">
              <a:buFont typeface="Arial" pitchFamily="34" charset="0"/>
              <a:buChar char="•"/>
            </a:pPr>
            <a:r>
              <a:rPr kumimoji="1" lang="en-US" altLang="ja-JP" sz="1400" i="1" dirty="0" smtClean="0"/>
              <a:t>L</a:t>
            </a:r>
            <a:r>
              <a:rPr kumimoji="1" lang="en-US" altLang="ja-JP" sz="1400" baseline="-25000" dirty="0" smtClean="0"/>
              <a:t>C</a:t>
            </a:r>
            <a:r>
              <a:rPr kumimoji="1" lang="en-US" altLang="ja-JP" sz="1400" dirty="0" smtClean="0"/>
              <a:t> is long in the outward of the torus.</a:t>
            </a:r>
          </a:p>
          <a:p>
            <a:pPr marL="285750" indent="-285750">
              <a:buFont typeface="Arial" pitchFamily="34" charset="0"/>
              <a:buChar char="•"/>
            </a:pPr>
            <a:r>
              <a:rPr kumimoji="1" lang="en-US" altLang="ja-JP" sz="1400" dirty="0" smtClean="0"/>
              <a:t>Short </a:t>
            </a:r>
            <a:r>
              <a:rPr kumimoji="1" lang="en-US" altLang="ja-JP" sz="1400" i="1" dirty="0" smtClean="0"/>
              <a:t>L</a:t>
            </a:r>
            <a:r>
              <a:rPr kumimoji="1" lang="en-US" altLang="ja-JP" sz="1400" baseline="-25000" dirty="0" smtClean="0"/>
              <a:t>C</a:t>
            </a:r>
            <a:r>
              <a:rPr kumimoji="1" lang="en-US" altLang="ja-JP" sz="1400" dirty="0" smtClean="0"/>
              <a:t> appears due to increased </a:t>
            </a:r>
            <a:r>
              <a:rPr kumimoji="1" lang="en-US" altLang="ja-JP" sz="1400" dirty="0" smtClean="0">
                <a:latin typeface="Symbol" pitchFamily="18" charset="2"/>
              </a:rPr>
              <a:t>b</a:t>
            </a:r>
            <a:r>
              <a:rPr kumimoji="1" lang="en-US" altLang="ja-JP" sz="1400" dirty="0" smtClean="0"/>
              <a:t>.</a:t>
            </a:r>
          </a:p>
          <a:p>
            <a:pPr marL="285750" indent="-285750">
              <a:buFont typeface="Arial" pitchFamily="34" charset="0"/>
              <a:buChar char="•"/>
            </a:pPr>
            <a:r>
              <a:rPr lang="en-US" altLang="ja-JP" sz="1400" dirty="0" smtClean="0"/>
              <a:t>Positions of max </a:t>
            </a:r>
            <a:r>
              <a:rPr lang="en-US" altLang="ja-JP" sz="1400" i="1" dirty="0" smtClean="0"/>
              <a:t>E</a:t>
            </a:r>
            <a:r>
              <a:rPr lang="en-US" altLang="ja-JP" sz="1400" baseline="-25000" dirty="0" smtClean="0"/>
              <a:t>r</a:t>
            </a:r>
            <a:r>
              <a:rPr lang="en-US" altLang="ja-JP" sz="1400" dirty="0" smtClean="0"/>
              <a:t> shear correlate contours of </a:t>
            </a:r>
            <a:r>
              <a:rPr lang="en-US" altLang="ja-JP" sz="1400" i="1" dirty="0" smtClean="0"/>
              <a:t>L</a:t>
            </a:r>
            <a:r>
              <a:rPr lang="en-US" altLang="ja-JP" sz="1400" baseline="-25000" dirty="0" smtClean="0"/>
              <a:t>C</a:t>
            </a:r>
            <a:r>
              <a:rPr lang="en-US" altLang="ja-JP" sz="1400" dirty="0" smtClean="0"/>
              <a:t>.</a:t>
            </a:r>
          </a:p>
          <a:p>
            <a:pPr marL="285750" indent="-285750">
              <a:buFont typeface="Arial" pitchFamily="34" charset="0"/>
              <a:buChar char="•"/>
            </a:pPr>
            <a:r>
              <a:rPr kumimoji="1" lang="en-US" altLang="ja-JP" sz="1400" dirty="0" smtClean="0"/>
              <a:t>Position of max </a:t>
            </a:r>
            <a:r>
              <a:rPr kumimoji="1" lang="en-US" altLang="ja-JP" sz="1400" i="1" dirty="0" smtClean="0"/>
              <a:t>E</a:t>
            </a:r>
            <a:r>
              <a:rPr kumimoji="1" lang="en-US" altLang="ja-JP" sz="1400" baseline="-25000" dirty="0" smtClean="0"/>
              <a:t>r</a:t>
            </a:r>
            <a:r>
              <a:rPr kumimoji="1" lang="en-US" altLang="ja-JP" sz="1400" dirty="0" smtClean="0"/>
              <a:t> shear appears in short </a:t>
            </a:r>
            <a:r>
              <a:rPr kumimoji="1" lang="en-US" altLang="ja-JP" sz="1400" i="1" dirty="0" smtClean="0"/>
              <a:t>L</a:t>
            </a:r>
            <a:r>
              <a:rPr kumimoji="1" lang="en-US" altLang="ja-JP" sz="1400" baseline="-25000" dirty="0" smtClean="0"/>
              <a:t>C</a:t>
            </a:r>
            <a:r>
              <a:rPr kumimoji="1" lang="en-US" altLang="ja-JP" sz="1400" dirty="0" smtClean="0"/>
              <a:t>.</a:t>
            </a:r>
            <a:endParaRPr kumimoji="1" lang="ja-JP" altLang="en-US" sz="1400" dirty="0"/>
          </a:p>
        </p:txBody>
      </p:sp>
      <p:cxnSp>
        <p:nvCxnSpPr>
          <p:cNvPr id="14" name="直線コネクタ 13"/>
          <p:cNvCxnSpPr/>
          <p:nvPr/>
        </p:nvCxnSpPr>
        <p:spPr>
          <a:xfrm>
            <a:off x="5436096" y="4149080"/>
            <a:ext cx="2808312"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026895" y="5625857"/>
            <a:ext cx="0" cy="38966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80000" y="180000"/>
            <a:ext cx="7697620" cy="430887"/>
          </a:xfrm>
          <a:prstGeom prst="rect">
            <a:avLst/>
          </a:prstGeom>
          <a:solidFill>
            <a:srgbClr val="002060"/>
          </a:solidFill>
        </p:spPr>
        <p:txBody>
          <a:bodyPr wrap="none" rtlCol="0">
            <a:spAutoFit/>
          </a:bodyPr>
          <a:lstStyle/>
          <a:p>
            <a:r>
              <a:rPr kumimoji="1" lang="en-US" altLang="ja-JP" sz="2200" b="1" dirty="0" smtClean="0">
                <a:solidFill>
                  <a:schemeClr val="bg1"/>
                </a:solidFill>
              </a:rPr>
              <a:t>Comparisons between Er measurement and numerical modeling</a:t>
            </a:r>
            <a:endParaRPr kumimoji="1" lang="ja-JP" altLang="en-US" sz="2200" b="1" dirty="0">
              <a:solidFill>
                <a:schemeClr val="bg1"/>
              </a:solidFill>
            </a:endParaRPr>
          </a:p>
        </p:txBody>
      </p:sp>
      <p:sp>
        <p:nvSpPr>
          <p:cNvPr id="2" name="テキスト ボックス 1"/>
          <p:cNvSpPr txBox="1"/>
          <p:nvPr/>
        </p:nvSpPr>
        <p:spPr>
          <a:xfrm>
            <a:off x="4818916" y="6085429"/>
            <a:ext cx="4064831" cy="338554"/>
          </a:xfrm>
          <a:prstGeom prst="rect">
            <a:avLst/>
          </a:prstGeom>
          <a:noFill/>
        </p:spPr>
        <p:txBody>
          <a:bodyPr wrap="none" rtlCol="0">
            <a:spAutoFit/>
          </a:bodyPr>
          <a:lstStyle/>
          <a:p>
            <a:r>
              <a:rPr kumimoji="1" lang="en-US" altLang="ja-JP" sz="1600" b="1" dirty="0" smtClean="0">
                <a:solidFill>
                  <a:srgbClr val="FF0000"/>
                </a:solidFill>
              </a:rPr>
              <a:t>Is the position of max </a:t>
            </a:r>
            <a:r>
              <a:rPr kumimoji="1" lang="en-US" altLang="ja-JP" sz="1600" b="1" i="1" dirty="0" smtClean="0">
                <a:solidFill>
                  <a:srgbClr val="FF0000"/>
                </a:solidFill>
              </a:rPr>
              <a:t>E</a:t>
            </a:r>
            <a:r>
              <a:rPr kumimoji="1" lang="en-US" altLang="ja-JP" sz="1600" b="1" baseline="-25000" dirty="0" smtClean="0">
                <a:solidFill>
                  <a:srgbClr val="FF0000"/>
                </a:solidFill>
              </a:rPr>
              <a:t>r</a:t>
            </a:r>
            <a:r>
              <a:rPr kumimoji="1" lang="en-US" altLang="ja-JP" sz="1600" b="1" dirty="0" smtClean="0">
                <a:solidFill>
                  <a:srgbClr val="FF0000"/>
                </a:solidFill>
              </a:rPr>
              <a:t> shear decided by </a:t>
            </a:r>
            <a:r>
              <a:rPr kumimoji="1" lang="en-US" altLang="ja-JP" sz="1600" b="1" i="1" dirty="0" smtClean="0">
                <a:solidFill>
                  <a:srgbClr val="FF0000"/>
                </a:solidFill>
              </a:rPr>
              <a:t>L</a:t>
            </a:r>
            <a:r>
              <a:rPr kumimoji="1" lang="en-US" altLang="ja-JP" sz="1600" b="1" baseline="-25000" dirty="0" smtClean="0">
                <a:solidFill>
                  <a:srgbClr val="FF0000"/>
                </a:solidFill>
              </a:rPr>
              <a:t>C</a:t>
            </a:r>
            <a:r>
              <a:rPr kumimoji="1" lang="en-US" altLang="ja-JP" sz="1600" b="1" dirty="0" smtClean="0">
                <a:solidFill>
                  <a:srgbClr val="FF0000"/>
                </a:solidFill>
              </a:rPr>
              <a:t>?</a:t>
            </a:r>
            <a:endParaRPr kumimoji="1" lang="ja-JP" altLang="en-US" sz="1600" b="1" dirty="0">
              <a:solidFill>
                <a:srgbClr val="FF0000"/>
              </a:solidFill>
            </a:endParaRPr>
          </a:p>
        </p:txBody>
      </p:sp>
    </p:spTree>
    <p:extLst>
      <p:ext uri="{BB962C8B-B14F-4D97-AF65-F5344CB8AC3E}">
        <p14:creationId xmlns:p14="http://schemas.microsoft.com/office/powerpoint/2010/main" val="2069641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2012/10/12</a:t>
            </a:r>
            <a:endParaRPr kumimoji="1" lang="ja-JP" altLang="en-US"/>
          </a:p>
        </p:txBody>
      </p:sp>
      <p:sp>
        <p:nvSpPr>
          <p:cNvPr id="3" name="フッター プレースホルダー 2"/>
          <p:cNvSpPr>
            <a:spLocks noGrp="1"/>
          </p:cNvSpPr>
          <p:nvPr>
            <p:ph type="ftr" sz="quarter" idx="11"/>
          </p:nvPr>
        </p:nvSpPr>
        <p:spPr/>
        <p:txBody>
          <a:bodyPr/>
          <a:lstStyle/>
          <a:p>
            <a:r>
              <a:rPr kumimoji="1" lang="es-ES" altLang="ja-JP" smtClean="0"/>
              <a:t>FEC2012 EX/8-1 Y.Suzuki</a:t>
            </a:r>
            <a:endParaRPr kumimoji="1" lang="ja-JP" altLang="en-US"/>
          </a:p>
        </p:txBody>
      </p:sp>
      <p:sp>
        <p:nvSpPr>
          <p:cNvPr id="4" name="スライド番号プレースホルダー 3"/>
          <p:cNvSpPr>
            <a:spLocks noGrp="1"/>
          </p:cNvSpPr>
          <p:nvPr>
            <p:ph type="sldNum" sz="quarter" idx="12"/>
          </p:nvPr>
        </p:nvSpPr>
        <p:spPr/>
        <p:txBody>
          <a:bodyPr/>
          <a:lstStyle/>
          <a:p>
            <a:r>
              <a:rPr kumimoji="1" lang="en-US" altLang="ja-JP" dirty="0" smtClean="0"/>
              <a:t>16</a:t>
            </a:r>
            <a:endParaRPr kumimoji="1" lang="ja-JP" altLang="en-US" dirty="0"/>
          </a:p>
        </p:txBody>
      </p:sp>
      <p:pic>
        <p:nvPicPr>
          <p:cNvPr id="5" name="Picture 2" descr="D:\Download\lhdlogo.gif"/>
          <p:cNvPicPr>
            <a:picLocks noChangeAspect="1" noChangeArrowheads="1"/>
          </p:cNvPicPr>
          <p:nvPr/>
        </p:nvPicPr>
        <p:blipFill>
          <a:blip r:embed="rId2" cstate="print"/>
          <a:srcRect/>
          <a:stretch>
            <a:fillRect/>
          </a:stretch>
        </p:blipFill>
        <p:spPr bwMode="auto">
          <a:xfrm>
            <a:off x="7906704" y="0"/>
            <a:ext cx="1237299" cy="785794"/>
          </a:xfrm>
          <a:prstGeom prst="rect">
            <a:avLst/>
          </a:prstGeom>
          <a:noFill/>
        </p:spPr>
      </p:pic>
      <p:sp>
        <p:nvSpPr>
          <p:cNvPr id="6" name="テキスト ボックス 5"/>
          <p:cNvSpPr txBox="1"/>
          <p:nvPr/>
        </p:nvSpPr>
        <p:spPr>
          <a:xfrm>
            <a:off x="180000" y="180000"/>
            <a:ext cx="7649723" cy="430887"/>
          </a:xfrm>
          <a:prstGeom prst="rect">
            <a:avLst/>
          </a:prstGeom>
          <a:solidFill>
            <a:srgbClr val="002060"/>
          </a:solidFill>
        </p:spPr>
        <p:txBody>
          <a:bodyPr wrap="none">
            <a:spAutoFit/>
          </a:bodyPr>
          <a:lstStyle/>
          <a:p>
            <a:pPr>
              <a:defRPr/>
            </a:pPr>
            <a:r>
              <a:rPr lang="en-US" altLang="ja-JP" sz="2200" b="1" dirty="0" smtClean="0">
                <a:solidFill>
                  <a:schemeClr val="bg1"/>
                </a:solidFill>
                <a:ea typeface="ＭＳ Ｐゴシック" charset="-128"/>
              </a:rPr>
              <a:t>Impact of magnetic field structure to effective plasma boundary</a:t>
            </a:r>
            <a:endParaRPr lang="en-US" altLang="ja-JP" sz="2200" b="1" dirty="0">
              <a:solidFill>
                <a:schemeClr val="bg1"/>
              </a:solidFill>
              <a:ea typeface="ＭＳ Ｐゴシック"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108036"/>
            <a:ext cx="3600000" cy="2490411"/>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3630318"/>
            <a:ext cx="3600000" cy="2761644"/>
          </a:xfrm>
          <a:prstGeom prst="rect">
            <a:avLst/>
          </a:prstGeom>
        </p:spPr>
      </p:pic>
      <p:sp>
        <p:nvSpPr>
          <p:cNvPr id="11" name="正方形/長方形 10"/>
          <p:cNvSpPr/>
          <p:nvPr/>
        </p:nvSpPr>
        <p:spPr>
          <a:xfrm>
            <a:off x="6948264" y="1173873"/>
            <a:ext cx="71808" cy="239297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406790" y="3685411"/>
            <a:ext cx="333562" cy="239297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6444208" y="1166792"/>
            <a:ext cx="0" cy="239297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444208" y="3712164"/>
            <a:ext cx="0" cy="239297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6" name="テキスト ボックス 17"/>
          <p:cNvSpPr txBox="1">
            <a:spLocks noChangeArrowheads="1"/>
          </p:cNvSpPr>
          <p:nvPr/>
        </p:nvSpPr>
        <p:spPr bwMode="auto">
          <a:xfrm>
            <a:off x="5665020" y="1700808"/>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17" name="テキスト ボックス 17"/>
          <p:cNvSpPr txBox="1">
            <a:spLocks noChangeArrowheads="1"/>
          </p:cNvSpPr>
          <p:nvPr/>
        </p:nvSpPr>
        <p:spPr bwMode="auto">
          <a:xfrm>
            <a:off x="5665020" y="4508992"/>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sp>
        <p:nvSpPr>
          <p:cNvPr id="18" name="テキスト ボックス 17"/>
          <p:cNvSpPr txBox="1"/>
          <p:nvPr/>
        </p:nvSpPr>
        <p:spPr>
          <a:xfrm>
            <a:off x="467544" y="918943"/>
            <a:ext cx="4424789" cy="1077218"/>
          </a:xfrm>
          <a:prstGeom prst="rect">
            <a:avLst/>
          </a:prstGeom>
          <a:solidFill>
            <a:schemeClr val="accent1">
              <a:lumMod val="20000"/>
              <a:lumOff val="80000"/>
            </a:schemeClr>
          </a:solidFill>
          <a:ln w="25400">
            <a:solidFill>
              <a:srgbClr val="002060"/>
            </a:solidFill>
          </a:ln>
        </p:spPr>
        <p:txBody>
          <a:bodyPr wrap="square" rtlCol="0">
            <a:spAutoFit/>
          </a:bodyPr>
          <a:lstStyle/>
          <a:p>
            <a:r>
              <a:rPr kumimoji="1" lang="en-US" altLang="ja-JP" sz="1600" dirty="0" smtClean="0"/>
              <a:t>To understand correlation between 3D magnetic field structure and effective plasma boundary, c</a:t>
            </a:r>
            <a:r>
              <a:rPr lang="en-US" altLang="ja-JP" sz="1600" dirty="0" smtClean="0"/>
              <a:t>orrelation lengths ( </a:t>
            </a:r>
            <a:r>
              <a:rPr lang="en-US" altLang="ja-JP" sz="1600" i="1" dirty="0" smtClean="0"/>
              <a:t>L</a:t>
            </a:r>
            <a:r>
              <a:rPr lang="en-US" altLang="ja-JP" sz="1600" baseline="-25000" dirty="0" smtClean="0"/>
              <a:t>C</a:t>
            </a:r>
            <a:r>
              <a:rPr lang="en-US" altLang="ja-JP" sz="1600" dirty="0" smtClean="0"/>
              <a:t> and </a:t>
            </a:r>
            <a:r>
              <a:rPr lang="en-US" altLang="ja-JP" sz="1600" i="1" dirty="0" smtClean="0"/>
              <a:t>L</a:t>
            </a:r>
            <a:r>
              <a:rPr lang="en-US" altLang="ja-JP" sz="1600" baseline="-25000" dirty="0" smtClean="0"/>
              <a:t>k</a:t>
            </a:r>
            <a:r>
              <a:rPr lang="en-US" altLang="ja-JP" sz="1600" dirty="0" smtClean="0"/>
              <a:t>) and electron mean free path </a:t>
            </a:r>
            <a:r>
              <a:rPr lang="en-US" altLang="ja-JP" sz="1600" dirty="0" smtClean="0">
                <a:latin typeface="Symbol" pitchFamily="18" charset="2"/>
              </a:rPr>
              <a:t>l</a:t>
            </a:r>
            <a:r>
              <a:rPr lang="en-US" altLang="ja-JP" sz="1600" baseline="-25000" dirty="0" smtClean="0"/>
              <a:t>e</a:t>
            </a:r>
            <a:r>
              <a:rPr lang="en-US" altLang="ja-JP" sz="1600" dirty="0" smtClean="0"/>
              <a:t> are studied.</a:t>
            </a:r>
            <a:endParaRPr kumimoji="1" lang="ja-JP" altLang="en-US" sz="1600" dirty="0"/>
          </a:p>
        </p:txBody>
      </p:sp>
      <p:sp>
        <p:nvSpPr>
          <p:cNvPr id="19" name="テキスト ボックス 18"/>
          <p:cNvSpPr txBox="1"/>
          <p:nvPr/>
        </p:nvSpPr>
        <p:spPr>
          <a:xfrm>
            <a:off x="467544" y="2080652"/>
            <a:ext cx="4593309" cy="584775"/>
          </a:xfrm>
          <a:prstGeom prst="rect">
            <a:avLst/>
          </a:prstGeom>
          <a:noFill/>
        </p:spPr>
        <p:txBody>
          <a:bodyPr wrap="none" rtlCol="0">
            <a:spAutoFit/>
          </a:bodyPr>
          <a:lstStyle/>
          <a:p>
            <a:r>
              <a:rPr kumimoji="1" lang="en-US" altLang="ja-JP" sz="1600" i="1" dirty="0" smtClean="0"/>
              <a:t>L</a:t>
            </a:r>
            <a:r>
              <a:rPr kumimoji="1" lang="en-US" altLang="ja-JP" sz="1600" baseline="-25000" dirty="0" smtClean="0"/>
              <a:t>C</a:t>
            </a:r>
            <a:r>
              <a:rPr kumimoji="1" lang="en-US" altLang="ja-JP" sz="1600" dirty="0" smtClean="0"/>
              <a:t>: connection length of magnetic field lines.</a:t>
            </a:r>
          </a:p>
          <a:p>
            <a:r>
              <a:rPr kumimoji="1" lang="en-US" altLang="ja-JP" sz="1600" i="1" dirty="0" smtClean="0"/>
              <a:t>L</a:t>
            </a:r>
            <a:r>
              <a:rPr kumimoji="1" lang="en-US" altLang="ja-JP" sz="1600" baseline="-25000" dirty="0" smtClean="0"/>
              <a:t>k</a:t>
            </a:r>
            <a:r>
              <a:rPr kumimoji="1" lang="en-US" altLang="ja-JP" sz="1600" dirty="0" smtClean="0"/>
              <a:t>: Kolmogorov length to measure the stochasticity. </a:t>
            </a:r>
            <a:endParaRPr kumimoji="1" lang="ja-JP" altLang="en-US" sz="1600" dirty="0"/>
          </a:p>
        </p:txBody>
      </p:sp>
      <p:sp>
        <p:nvSpPr>
          <p:cNvPr id="21" name="テキスト ボックス 20"/>
          <p:cNvSpPr txBox="1"/>
          <p:nvPr/>
        </p:nvSpPr>
        <p:spPr>
          <a:xfrm>
            <a:off x="317229" y="2924944"/>
            <a:ext cx="4641594" cy="2539157"/>
          </a:xfrm>
          <a:prstGeom prst="rect">
            <a:avLst/>
          </a:prstGeom>
          <a:noFill/>
        </p:spPr>
        <p:txBody>
          <a:bodyPr wrap="square" rtlCol="0">
            <a:spAutoFit/>
          </a:bodyPr>
          <a:lstStyle/>
          <a:p>
            <a:pPr marL="285750" indent="-285750">
              <a:spcBef>
                <a:spcPts val="600"/>
              </a:spcBef>
              <a:buFont typeface="Arial" pitchFamily="34" charset="0"/>
              <a:buChar char="•"/>
            </a:pPr>
            <a:r>
              <a:rPr kumimoji="1" lang="en-US" altLang="ja-JP" sz="1600" dirty="0" smtClean="0"/>
              <a:t>For </a:t>
            </a:r>
            <a:r>
              <a:rPr kumimoji="1" lang="en-US" altLang="ja-JP" sz="1600" dirty="0" smtClean="0">
                <a:latin typeface="Symbol" pitchFamily="18" charset="2"/>
              </a:rPr>
              <a:t>b</a:t>
            </a:r>
            <a:r>
              <a:rPr kumimoji="1" lang="en-US" altLang="ja-JP" sz="1600" dirty="0" smtClean="0"/>
              <a:t>~1%, </a:t>
            </a:r>
            <a:r>
              <a:rPr kumimoji="1" lang="en-US" altLang="ja-JP" sz="1600" dirty="0" smtClean="0">
                <a:latin typeface="Symbol" pitchFamily="18" charset="2"/>
              </a:rPr>
              <a:t>l</a:t>
            </a:r>
            <a:r>
              <a:rPr kumimoji="1" lang="en-US" altLang="ja-JP" sz="1600" baseline="-25000" dirty="0" smtClean="0"/>
              <a:t>e</a:t>
            </a:r>
            <a:r>
              <a:rPr kumimoji="1" lang="en-US" altLang="ja-JP" sz="1600" dirty="0" smtClean="0"/>
              <a:t> is sufficiently long because of high T</a:t>
            </a:r>
            <a:r>
              <a:rPr kumimoji="1" lang="en-US" altLang="ja-JP" sz="1600" baseline="-25000" dirty="0" smtClean="0"/>
              <a:t>e</a:t>
            </a:r>
            <a:r>
              <a:rPr kumimoji="1" lang="en-US" altLang="ja-JP" sz="1600" dirty="0" smtClean="0"/>
              <a:t> and low n</a:t>
            </a:r>
            <a:r>
              <a:rPr kumimoji="1" lang="en-US" altLang="ja-JP" sz="1600" baseline="-25000" dirty="0" smtClean="0"/>
              <a:t>e</a:t>
            </a:r>
            <a:r>
              <a:rPr kumimoji="1" lang="en-US" altLang="ja-JP" sz="1600" dirty="0" smtClean="0"/>
              <a:t>. </a:t>
            </a:r>
            <a:r>
              <a:rPr lang="en-US" altLang="ja-JP" sz="1600" dirty="0" smtClean="0"/>
              <a:t>The effective plasma boundary is defined clearly if </a:t>
            </a:r>
            <a:r>
              <a:rPr lang="en-US" altLang="ja-JP" sz="1600" dirty="0" smtClean="0">
                <a:latin typeface="Symbol" pitchFamily="18" charset="2"/>
              </a:rPr>
              <a:t>l</a:t>
            </a:r>
            <a:r>
              <a:rPr lang="en-US" altLang="ja-JP" sz="1600" baseline="-25000" dirty="0" smtClean="0"/>
              <a:t>e</a:t>
            </a:r>
            <a:r>
              <a:rPr lang="en-US" altLang="ja-JP" sz="1600" dirty="0" smtClean="0"/>
              <a:t> is longer than </a:t>
            </a:r>
            <a:r>
              <a:rPr lang="en-US" altLang="ja-JP" sz="1600" i="1" dirty="0" smtClean="0"/>
              <a:t>L</a:t>
            </a:r>
            <a:r>
              <a:rPr lang="en-US" altLang="ja-JP" sz="1600" baseline="-25000" dirty="0" smtClean="0"/>
              <a:t>C</a:t>
            </a:r>
            <a:r>
              <a:rPr lang="en-US" altLang="ja-JP" sz="1600" dirty="0" smtClean="0"/>
              <a:t>.</a:t>
            </a:r>
          </a:p>
          <a:p>
            <a:pPr marL="285750" indent="-285750">
              <a:spcBef>
                <a:spcPts val="600"/>
              </a:spcBef>
              <a:buFont typeface="Arial" pitchFamily="34" charset="0"/>
              <a:buChar char="•"/>
            </a:pPr>
            <a:r>
              <a:rPr kumimoji="1" lang="en-US" altLang="ja-JP" sz="1600" dirty="0" smtClean="0"/>
              <a:t>For </a:t>
            </a:r>
            <a:r>
              <a:rPr kumimoji="1" lang="en-US" altLang="ja-JP" sz="1600" dirty="0" smtClean="0">
                <a:latin typeface="Symbol" pitchFamily="18" charset="2"/>
              </a:rPr>
              <a:t>b</a:t>
            </a:r>
            <a:r>
              <a:rPr kumimoji="1" lang="en-US" altLang="ja-JP" sz="1600" dirty="0" smtClean="0"/>
              <a:t>~3%, the stochastic region increases. </a:t>
            </a:r>
            <a:r>
              <a:rPr kumimoji="1" lang="en-US" altLang="ja-JP" sz="1600" i="1" dirty="0" smtClean="0"/>
              <a:t>L</a:t>
            </a:r>
            <a:r>
              <a:rPr kumimoji="1" lang="en-US" altLang="ja-JP" sz="1600" baseline="-25000" dirty="0" smtClean="0"/>
              <a:t>C</a:t>
            </a:r>
            <a:r>
              <a:rPr kumimoji="1" lang="en-US" altLang="ja-JP" sz="1600" dirty="0" smtClean="0"/>
              <a:t> and </a:t>
            </a:r>
            <a:r>
              <a:rPr kumimoji="1" lang="en-US" altLang="ja-JP" sz="1600" i="1" dirty="0" smtClean="0"/>
              <a:t>L</a:t>
            </a:r>
            <a:r>
              <a:rPr kumimoji="1" lang="en-US" altLang="ja-JP" sz="1600" baseline="-25000" dirty="0" smtClean="0"/>
              <a:t>k</a:t>
            </a:r>
            <a:r>
              <a:rPr kumimoji="1" lang="en-US" altLang="ja-JP" sz="1600" dirty="0" smtClean="0"/>
              <a:t> are longer than </a:t>
            </a:r>
            <a:r>
              <a:rPr kumimoji="1" lang="en-US" altLang="ja-JP" sz="1600" dirty="0" smtClean="0">
                <a:latin typeface="Symbol" pitchFamily="18" charset="2"/>
              </a:rPr>
              <a:t>l</a:t>
            </a:r>
            <a:r>
              <a:rPr kumimoji="1" lang="en-US" altLang="ja-JP" sz="1600" baseline="-25000" dirty="0" smtClean="0"/>
              <a:t>e</a:t>
            </a:r>
            <a:r>
              <a:rPr kumimoji="1" lang="en-US" altLang="ja-JP" sz="1600" dirty="0" smtClean="0"/>
              <a:t> at </a:t>
            </a:r>
            <a:r>
              <a:rPr kumimoji="1" lang="en-US" altLang="ja-JP" sz="1600" i="1" dirty="0" smtClean="0"/>
              <a:t>R</a:t>
            </a:r>
            <a:r>
              <a:rPr kumimoji="1" lang="en-US" altLang="ja-JP" sz="1600" dirty="0" smtClean="0"/>
              <a:t> &lt; 4.55m</a:t>
            </a:r>
          </a:p>
          <a:p>
            <a:pPr marL="285750" indent="-285750">
              <a:spcBef>
                <a:spcPts val="600"/>
              </a:spcBef>
              <a:buFont typeface="Arial" pitchFamily="34" charset="0"/>
              <a:buChar char="•"/>
            </a:pPr>
            <a:r>
              <a:rPr kumimoji="1" lang="en-US" altLang="ja-JP" sz="1600" i="1" dirty="0" smtClean="0"/>
              <a:t>L</a:t>
            </a:r>
            <a:r>
              <a:rPr kumimoji="1" lang="en-US" altLang="ja-JP" sz="1600" baseline="-25000" dirty="0" smtClean="0"/>
              <a:t>C</a:t>
            </a:r>
            <a:r>
              <a:rPr kumimoji="1" lang="en-US" altLang="ja-JP" sz="1600" dirty="0" smtClean="0"/>
              <a:t> is still longer than </a:t>
            </a:r>
            <a:r>
              <a:rPr kumimoji="1" lang="en-US" altLang="ja-JP" sz="1600" dirty="0" smtClean="0">
                <a:latin typeface="Symbol" pitchFamily="18" charset="2"/>
              </a:rPr>
              <a:t>l</a:t>
            </a:r>
            <a:r>
              <a:rPr kumimoji="1" lang="en-US" altLang="ja-JP" sz="1600" baseline="-25000" dirty="0" smtClean="0"/>
              <a:t>e</a:t>
            </a:r>
            <a:r>
              <a:rPr kumimoji="1" lang="en-US" altLang="ja-JP" sz="1600" dirty="0" smtClean="0"/>
              <a:t> but </a:t>
            </a:r>
            <a:r>
              <a:rPr kumimoji="1" lang="en-US" altLang="ja-JP" sz="1600" i="1" dirty="0" smtClean="0"/>
              <a:t>L</a:t>
            </a:r>
            <a:r>
              <a:rPr kumimoji="1" lang="en-US" altLang="ja-JP" sz="1600" baseline="-25000" dirty="0" smtClean="0"/>
              <a:t>k</a:t>
            </a:r>
            <a:r>
              <a:rPr kumimoji="1" lang="en-US" altLang="ja-JP" sz="1600" dirty="0" smtClean="0"/>
              <a:t> becomes shorter than </a:t>
            </a:r>
            <a:r>
              <a:rPr kumimoji="1" lang="en-US" altLang="ja-JP" sz="1600" dirty="0" smtClean="0">
                <a:latin typeface="Symbol" pitchFamily="18" charset="2"/>
              </a:rPr>
              <a:t>l</a:t>
            </a:r>
            <a:r>
              <a:rPr kumimoji="1" lang="en-US" altLang="ja-JP" sz="1600" baseline="-25000" dirty="0" smtClean="0"/>
              <a:t>e</a:t>
            </a:r>
            <a:r>
              <a:rPr kumimoji="1" lang="en-US" altLang="ja-JP" sz="1600" dirty="0" smtClean="0"/>
              <a:t> at </a:t>
            </a:r>
            <a:r>
              <a:rPr kumimoji="1" lang="en-US" altLang="ja-JP" sz="1600" i="1" dirty="0" smtClean="0"/>
              <a:t>R</a:t>
            </a:r>
            <a:r>
              <a:rPr kumimoji="1" lang="en-US" altLang="ja-JP" sz="1600" dirty="0" smtClean="0"/>
              <a:t> &gt; 4.55m. </a:t>
            </a:r>
            <a:r>
              <a:rPr kumimoji="1" lang="en-US" altLang="ja-JP" sz="1600" b="1" dirty="0" smtClean="0">
                <a:solidFill>
                  <a:srgbClr val="FF0000"/>
                </a:solidFill>
              </a:rPr>
              <a:t>Strong </a:t>
            </a:r>
            <a:r>
              <a:rPr kumimoji="1" lang="en-US" altLang="ja-JP" sz="1600" b="1" dirty="0" err="1" smtClean="0">
                <a:solidFill>
                  <a:srgbClr val="FF0000"/>
                </a:solidFill>
              </a:rPr>
              <a:t>stochastization</a:t>
            </a:r>
            <a:r>
              <a:rPr kumimoji="1" lang="en-US" altLang="ja-JP" sz="1600" b="1" dirty="0" smtClean="0">
                <a:solidFill>
                  <a:srgbClr val="FF0000"/>
                </a:solidFill>
              </a:rPr>
              <a:t> by 3D plasma response is expected in the region.</a:t>
            </a:r>
          </a:p>
          <a:p>
            <a:pPr marL="285750" indent="-285750">
              <a:spcBef>
                <a:spcPts val="600"/>
              </a:spcBef>
              <a:buFont typeface="Arial" pitchFamily="34" charset="0"/>
              <a:buChar char="•"/>
            </a:pPr>
            <a:r>
              <a:rPr lang="en-US" altLang="ja-JP" sz="1600" dirty="0" smtClean="0"/>
              <a:t>Point of max </a:t>
            </a:r>
            <a:r>
              <a:rPr lang="en-US" altLang="ja-JP" sz="1600" i="1" dirty="0" smtClean="0"/>
              <a:t>E</a:t>
            </a:r>
            <a:r>
              <a:rPr lang="en-US" altLang="ja-JP" sz="1600" baseline="-25000" dirty="0" smtClean="0"/>
              <a:t>r</a:t>
            </a:r>
            <a:r>
              <a:rPr lang="en-US" altLang="ja-JP" sz="1600" dirty="0" smtClean="0"/>
              <a:t> shear appears on short </a:t>
            </a:r>
            <a:r>
              <a:rPr lang="en-US" altLang="ja-JP" sz="1600" i="1" dirty="0" smtClean="0"/>
              <a:t>L</a:t>
            </a:r>
            <a:r>
              <a:rPr lang="en-US" altLang="ja-JP" sz="1600" baseline="-25000" dirty="0" smtClean="0"/>
              <a:t>k</a:t>
            </a:r>
            <a:r>
              <a:rPr lang="en-US" altLang="ja-JP" sz="1600" dirty="0" smtClean="0"/>
              <a:t>.</a:t>
            </a:r>
            <a:endParaRPr kumimoji="1" lang="ja-JP" altLang="en-US" sz="1600" dirty="0"/>
          </a:p>
        </p:txBody>
      </p:sp>
      <p:sp>
        <p:nvSpPr>
          <p:cNvPr id="22" name="テキスト ボックス 21"/>
          <p:cNvSpPr txBox="1"/>
          <p:nvPr/>
        </p:nvSpPr>
        <p:spPr>
          <a:xfrm>
            <a:off x="261683" y="5783440"/>
            <a:ext cx="5005030" cy="584775"/>
          </a:xfrm>
          <a:prstGeom prst="rect">
            <a:avLst/>
          </a:prstGeom>
          <a:noFill/>
        </p:spPr>
        <p:txBody>
          <a:bodyPr wrap="square" rtlCol="0">
            <a:spAutoFit/>
          </a:bodyPr>
          <a:lstStyle/>
          <a:p>
            <a:r>
              <a:rPr kumimoji="1" lang="en-US" altLang="ja-JP" sz="1600" b="1" dirty="0" smtClean="0">
                <a:solidFill>
                  <a:srgbClr val="FF0000"/>
                </a:solidFill>
              </a:rPr>
              <a:t>This suggests a possibility the effective plasma boundary is decided by the stochasticity of 3D plasma response. </a:t>
            </a:r>
            <a:endParaRPr kumimoji="1" lang="ja-JP" altLang="en-US" sz="1600" b="1" dirty="0">
              <a:solidFill>
                <a:srgbClr val="FF0000"/>
              </a:solidFill>
            </a:endParaRPr>
          </a:p>
        </p:txBody>
      </p:sp>
      <p:sp>
        <p:nvSpPr>
          <p:cNvPr id="20" name="テキスト ボックス 25"/>
          <p:cNvSpPr txBox="1">
            <a:spLocks noChangeArrowheads="1"/>
          </p:cNvSpPr>
          <p:nvPr/>
        </p:nvSpPr>
        <p:spPr bwMode="auto">
          <a:xfrm>
            <a:off x="7609068" y="3196957"/>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srgbClr val="002060"/>
                </a:solidFill>
                <a:latin typeface="Symbol" pitchFamily="18" charset="2"/>
              </a:rPr>
              <a:t>b</a:t>
            </a:r>
            <a:r>
              <a:rPr lang="en-US" altLang="ja-JP" b="1" dirty="0">
                <a:solidFill>
                  <a:srgbClr val="002060"/>
                </a:solidFill>
                <a:latin typeface="+mn-lt"/>
              </a:rPr>
              <a:t>~1%</a:t>
            </a:r>
            <a:endParaRPr lang="ja-JP" altLang="en-US" b="1" dirty="0">
              <a:solidFill>
                <a:srgbClr val="002060"/>
              </a:solidFill>
              <a:latin typeface="+mn-lt"/>
            </a:endParaRPr>
          </a:p>
        </p:txBody>
      </p:sp>
      <p:sp>
        <p:nvSpPr>
          <p:cNvPr id="23" name="テキスト ボックス 25"/>
          <p:cNvSpPr txBox="1">
            <a:spLocks noChangeArrowheads="1"/>
          </p:cNvSpPr>
          <p:nvPr/>
        </p:nvSpPr>
        <p:spPr bwMode="auto">
          <a:xfrm>
            <a:off x="7623412" y="5708495"/>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solidFill>
                  <a:srgbClr val="002060"/>
                </a:solidFill>
                <a:latin typeface="Symbol" pitchFamily="18" charset="2"/>
              </a:rPr>
              <a:t>b</a:t>
            </a:r>
            <a:r>
              <a:rPr lang="en-US" altLang="ja-JP" b="1" dirty="0" smtClean="0">
                <a:solidFill>
                  <a:srgbClr val="002060"/>
                </a:solidFill>
                <a:latin typeface="+mn-lt"/>
              </a:rPr>
              <a:t>~3%</a:t>
            </a:r>
            <a:endParaRPr lang="ja-JP" altLang="en-US" b="1" dirty="0">
              <a:solidFill>
                <a:srgbClr val="002060"/>
              </a:solidFill>
              <a:latin typeface="+mn-lt"/>
            </a:endParaRPr>
          </a:p>
        </p:txBody>
      </p:sp>
    </p:spTree>
    <p:extLst>
      <p:ext uri="{BB962C8B-B14F-4D97-AF65-F5344CB8AC3E}">
        <p14:creationId xmlns:p14="http://schemas.microsoft.com/office/powerpoint/2010/main" val="1080596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63235" y="188638"/>
            <a:ext cx="1402948" cy="400110"/>
          </a:xfrm>
          <a:prstGeom prst="rect">
            <a:avLst/>
          </a:prstGeom>
          <a:solidFill>
            <a:srgbClr val="002060"/>
          </a:solidFill>
        </p:spPr>
        <p:txBody>
          <a:bodyPr wrap="none">
            <a:spAutoFit/>
          </a:bodyPr>
          <a:lstStyle/>
          <a:p>
            <a:pPr>
              <a:defRPr/>
            </a:pPr>
            <a:r>
              <a:rPr lang="en-US" altLang="ja-JP" sz="2000" b="1" dirty="0" smtClean="0">
                <a:solidFill>
                  <a:schemeClr val="bg1"/>
                </a:solidFill>
                <a:ea typeface="ＭＳ Ｐゴシック" charset="-128"/>
              </a:rPr>
              <a:t>Discussions</a:t>
            </a:r>
            <a:endParaRPr lang="en-US" altLang="ja-JP" sz="2000" b="1" dirty="0">
              <a:solidFill>
                <a:schemeClr val="bg1"/>
              </a:solidFill>
              <a:ea typeface="ＭＳ Ｐゴシック" charset="-128"/>
            </a:endParaRPr>
          </a:p>
        </p:txBody>
      </p:sp>
      <p:pic>
        <p:nvPicPr>
          <p:cNvPr id="31" name="Picture 2" descr="D:\Download\lhdlogo.gif"/>
          <p:cNvPicPr>
            <a:picLocks noChangeAspect="1" noChangeArrowheads="1"/>
          </p:cNvPicPr>
          <p:nvPr/>
        </p:nvPicPr>
        <p:blipFill>
          <a:blip r:embed="rId3" cstate="print"/>
          <a:srcRect/>
          <a:stretch>
            <a:fillRect/>
          </a:stretch>
        </p:blipFill>
        <p:spPr bwMode="auto">
          <a:xfrm>
            <a:off x="7906704"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17</a:t>
            </a:r>
            <a:endParaRPr kumimoji="1" lang="ja-JP" altLang="en-US" dirty="0"/>
          </a:p>
        </p:txBody>
      </p:sp>
      <p:sp>
        <p:nvSpPr>
          <p:cNvPr id="17" name="フッター プレースホルダ 16"/>
          <p:cNvSpPr>
            <a:spLocks noGrp="1"/>
          </p:cNvSpPr>
          <p:nvPr>
            <p:ph type="ftr" sz="quarter" idx="11"/>
          </p:nvPr>
        </p:nvSpPr>
        <p:spPr/>
        <p:txBody>
          <a:bodyPr/>
          <a:lstStyle/>
          <a:p>
            <a:r>
              <a:rPr kumimoji="1" lang="es-ES" altLang="ja-JP" smtClean="0"/>
              <a:t>FEC2012 EX/8-1 Y.Suzuki</a:t>
            </a:r>
            <a:endParaRPr kumimoji="1" lang="ja-JP" altLang="en-US"/>
          </a:p>
        </p:txBody>
      </p:sp>
      <p:sp>
        <p:nvSpPr>
          <p:cNvPr id="2" name="テキスト ボックス 1"/>
          <p:cNvSpPr txBox="1"/>
          <p:nvPr/>
        </p:nvSpPr>
        <p:spPr>
          <a:xfrm>
            <a:off x="616496" y="753112"/>
            <a:ext cx="7901715" cy="369332"/>
          </a:xfrm>
          <a:prstGeom prst="rect">
            <a:avLst/>
          </a:prstGeom>
          <a:noFill/>
        </p:spPr>
        <p:txBody>
          <a:bodyPr wrap="none" rtlCol="0">
            <a:spAutoFit/>
          </a:bodyPr>
          <a:lstStyle/>
          <a:p>
            <a:r>
              <a:rPr kumimoji="1" lang="en-US" altLang="ja-JP" b="1" dirty="0" smtClean="0"/>
              <a:t>We studied the change of the effective plasma boundary by 3D plasma response.</a:t>
            </a:r>
            <a:endParaRPr kumimoji="1" lang="ja-JP" altLang="en-US" b="1" dirty="0"/>
          </a:p>
        </p:txBody>
      </p:sp>
      <p:sp>
        <p:nvSpPr>
          <p:cNvPr id="3" name="テキスト ボックス 2"/>
          <p:cNvSpPr txBox="1"/>
          <p:nvPr/>
        </p:nvSpPr>
        <p:spPr>
          <a:xfrm>
            <a:off x="616496" y="1268760"/>
            <a:ext cx="8059960" cy="3970318"/>
          </a:xfrm>
          <a:prstGeom prst="rect">
            <a:avLst/>
          </a:prstGeom>
          <a:noFill/>
        </p:spPr>
        <p:txBody>
          <a:bodyPr wrap="square" rtlCol="0">
            <a:spAutoFit/>
          </a:bodyPr>
          <a:lstStyle/>
          <a:p>
            <a:r>
              <a:rPr kumimoji="1" lang="en-US" altLang="ja-JP" sz="2800" b="1" dirty="0" smtClean="0">
                <a:solidFill>
                  <a:srgbClr val="FF0000"/>
                </a:solidFill>
              </a:rPr>
              <a:t>However, we do not resolve followings:</a:t>
            </a:r>
          </a:p>
          <a:p>
            <a:pPr marL="342900" indent="-342900">
              <a:buFont typeface="Arial" pitchFamily="34" charset="0"/>
              <a:buChar char="•"/>
            </a:pPr>
            <a:r>
              <a:rPr kumimoji="1" lang="en-US" altLang="ja-JP" sz="2800" b="1" dirty="0" smtClean="0"/>
              <a:t>We identify the effective plasma boundary but we do not identify the topology of the magnetic field.</a:t>
            </a:r>
          </a:p>
          <a:p>
            <a:pPr marL="1200150" lvl="2" indent="-285750">
              <a:buFont typeface="Wingdings" pitchFamily="2" charset="2"/>
              <a:buChar char="Ø"/>
            </a:pPr>
            <a:r>
              <a:rPr lang="en-US" altLang="ja-JP" sz="2800" b="1" dirty="0" smtClean="0"/>
              <a:t>E</a:t>
            </a:r>
            <a:r>
              <a:rPr lang="en-US" altLang="ja-JP" sz="2800" b="1" baseline="-25000" dirty="0" smtClean="0"/>
              <a:t>r</a:t>
            </a:r>
            <a:r>
              <a:rPr lang="en-US" altLang="ja-JP" sz="2800" b="1" dirty="0" smtClean="0"/>
              <a:t> measurement should be improved.</a:t>
            </a:r>
          </a:p>
          <a:p>
            <a:pPr lvl="2"/>
            <a:r>
              <a:rPr lang="en-US" altLang="ja-JP" sz="2800" b="1" dirty="0" smtClean="0"/>
              <a:t>or</a:t>
            </a:r>
          </a:p>
          <a:p>
            <a:pPr marL="1200150" lvl="2" indent="-285750">
              <a:buFont typeface="Wingdings" pitchFamily="2" charset="2"/>
              <a:buChar char="Ø"/>
            </a:pPr>
            <a:r>
              <a:rPr lang="en-US" altLang="ja-JP" sz="2800" b="1" dirty="0" smtClean="0"/>
              <a:t>other ideas are necessary ( -&gt; MECH ).</a:t>
            </a:r>
            <a:endParaRPr kumimoji="1" lang="en-US" altLang="ja-JP" sz="2800" b="1" dirty="0" smtClean="0"/>
          </a:p>
          <a:p>
            <a:pPr marL="342900" indent="-342900">
              <a:buFont typeface="Arial" pitchFamily="34" charset="0"/>
              <a:buChar char="•"/>
            </a:pPr>
            <a:r>
              <a:rPr kumimoji="1" lang="en-US" altLang="ja-JP" sz="2800" b="1" dirty="0" smtClean="0"/>
              <a:t>In this study, only  </a:t>
            </a:r>
            <a:r>
              <a:rPr kumimoji="1" lang="en-US" altLang="ja-JP" sz="2800" b="1" dirty="0" err="1" smtClean="0"/>
              <a:t>magnetostatic</a:t>
            </a:r>
            <a:r>
              <a:rPr kumimoji="1" lang="en-US" altLang="ja-JP" sz="2800" b="1" dirty="0" smtClean="0"/>
              <a:t> 3D MHD equilibrium  are compared with zero net current.</a:t>
            </a:r>
          </a:p>
          <a:p>
            <a:pPr marL="342900" indent="-342900">
              <a:buFont typeface="Arial" pitchFamily="34" charset="0"/>
              <a:buChar char="•"/>
            </a:pPr>
            <a:r>
              <a:rPr kumimoji="1" lang="en-US" altLang="ja-JP" sz="2800" b="1" dirty="0" err="1" smtClean="0"/>
              <a:t>collisionality</a:t>
            </a:r>
            <a:endParaRPr kumimoji="1" lang="en-US" altLang="ja-JP" sz="2800" b="1" dirty="0" smtClean="0"/>
          </a:p>
        </p:txBody>
      </p:sp>
    </p:spTree>
    <p:extLst>
      <p:ext uri="{BB962C8B-B14F-4D97-AF65-F5344CB8AC3E}">
        <p14:creationId xmlns:p14="http://schemas.microsoft.com/office/powerpoint/2010/main" val="1640686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MECH_core.png"/>
          <p:cNvPicPr>
            <a:picLocks noChangeAspect="1"/>
          </p:cNvPicPr>
          <p:nvPr/>
        </p:nvPicPr>
        <p:blipFill>
          <a:blip r:embed="rId3" cstate="print"/>
          <a:stretch>
            <a:fillRect/>
          </a:stretch>
        </p:blipFill>
        <p:spPr>
          <a:xfrm>
            <a:off x="539552" y="3068960"/>
            <a:ext cx="5976664" cy="3279503"/>
          </a:xfrm>
          <a:prstGeom prst="rect">
            <a:avLst/>
          </a:prstGeom>
        </p:spPr>
      </p:pic>
      <p:sp>
        <p:nvSpPr>
          <p:cNvPr id="45065" name="テキスト ボックス 17"/>
          <p:cNvSpPr txBox="1">
            <a:spLocks noChangeArrowheads="1"/>
          </p:cNvSpPr>
          <p:nvPr/>
        </p:nvSpPr>
        <p:spPr bwMode="auto">
          <a:xfrm>
            <a:off x="6660232" y="5085184"/>
            <a:ext cx="2089150" cy="923925"/>
          </a:xfrm>
          <a:prstGeom prst="rect">
            <a:avLst/>
          </a:prstGeom>
          <a:solidFill>
            <a:srgbClr val="FFFFCC"/>
          </a:solidFill>
          <a:ln w="28575">
            <a:solidFill>
              <a:srgbClr val="663300"/>
            </a:solidFill>
            <a:miter lim="800000"/>
            <a:headEnd/>
            <a:tailEnd/>
          </a:ln>
        </p:spPr>
        <p:txBody>
          <a:bodyPr>
            <a:spAutoFit/>
          </a:bodyPr>
          <a:lstStyle>
            <a:lvl1pPr eaLnBrk="0" hangingPunct="0">
              <a:tabLst>
                <a:tab pos="534988" algn="l"/>
              </a:tabLst>
              <a:defRPr kumimoji="1">
                <a:solidFill>
                  <a:schemeClr val="tx1"/>
                </a:solidFill>
                <a:latin typeface="Arial" charset="0"/>
                <a:ea typeface="ＭＳ Ｐゴシック" pitchFamily="50" charset="-128"/>
              </a:defRPr>
            </a:lvl1pPr>
            <a:lvl2pPr marL="742950" indent="-285750" eaLnBrk="0" hangingPunct="0">
              <a:tabLst>
                <a:tab pos="534988" algn="l"/>
              </a:tabLst>
              <a:defRPr kumimoji="1">
                <a:solidFill>
                  <a:schemeClr val="tx1"/>
                </a:solidFill>
                <a:latin typeface="Arial" charset="0"/>
                <a:ea typeface="ＭＳ Ｐゴシック" pitchFamily="50" charset="-128"/>
              </a:defRPr>
            </a:lvl2pPr>
            <a:lvl3pPr marL="1143000" indent="-228600" eaLnBrk="0" hangingPunct="0">
              <a:tabLst>
                <a:tab pos="534988" algn="l"/>
              </a:tabLst>
              <a:defRPr kumimoji="1">
                <a:solidFill>
                  <a:schemeClr val="tx1"/>
                </a:solidFill>
                <a:latin typeface="Arial" charset="0"/>
                <a:ea typeface="ＭＳ Ｐゴシック" pitchFamily="50" charset="-128"/>
              </a:defRPr>
            </a:lvl3pPr>
            <a:lvl4pPr marL="1600200" indent="-228600" eaLnBrk="0" hangingPunct="0">
              <a:tabLst>
                <a:tab pos="534988" algn="l"/>
              </a:tabLst>
              <a:defRPr kumimoji="1">
                <a:solidFill>
                  <a:schemeClr val="tx1"/>
                </a:solidFill>
                <a:latin typeface="Arial" charset="0"/>
                <a:ea typeface="ＭＳ Ｐゴシック" pitchFamily="50" charset="-128"/>
              </a:defRPr>
            </a:lvl4pPr>
            <a:lvl5pPr marL="2057400" indent="-228600" eaLnBrk="0" hangingPunct="0">
              <a:tabLst>
                <a:tab pos="534988"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534988"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534988"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534988"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534988" algn="l"/>
              </a:tabLst>
              <a:defRPr kumimoji="1">
                <a:solidFill>
                  <a:schemeClr val="tx1"/>
                </a:solidFill>
                <a:latin typeface="Arial" charset="0"/>
                <a:ea typeface="ＭＳ Ｐゴシック" pitchFamily="50" charset="-128"/>
              </a:defRPr>
            </a:lvl9pPr>
          </a:lstStyle>
          <a:p>
            <a:pPr eaLnBrk="1" hangingPunct="1"/>
            <a:r>
              <a:rPr lang="en-US" altLang="ja-JP" dirty="0">
                <a:latin typeface="+mn-lt"/>
              </a:rPr>
              <a:t>Propagation</a:t>
            </a:r>
          </a:p>
          <a:p>
            <a:pPr eaLnBrk="1" hangingPunct="1"/>
            <a:r>
              <a:rPr lang="en-US" altLang="ja-JP" dirty="0">
                <a:latin typeface="+mn-lt"/>
              </a:rPr>
              <a:t> slow	</a:t>
            </a:r>
            <a:r>
              <a:rPr lang="en-US" altLang="ja-JP" dirty="0">
                <a:latin typeface="+mn-lt"/>
                <a:sym typeface="Wingdings" pitchFamily="2" charset="2"/>
              </a:rPr>
              <a:t> nested </a:t>
            </a:r>
          </a:p>
          <a:p>
            <a:pPr eaLnBrk="1" hangingPunct="1"/>
            <a:r>
              <a:rPr lang="en-US" altLang="ja-JP" dirty="0">
                <a:latin typeface="+mn-lt"/>
                <a:sym typeface="Wingdings" pitchFamily="2" charset="2"/>
              </a:rPr>
              <a:t> fast	 stochastic</a:t>
            </a:r>
          </a:p>
        </p:txBody>
      </p:sp>
      <p:sp>
        <p:nvSpPr>
          <p:cNvPr id="45072" name="テキスト ボックス 18"/>
          <p:cNvSpPr txBox="1">
            <a:spLocks noChangeArrowheads="1"/>
          </p:cNvSpPr>
          <p:nvPr/>
        </p:nvSpPr>
        <p:spPr bwMode="auto">
          <a:xfrm>
            <a:off x="6660232" y="3140968"/>
            <a:ext cx="2038763" cy="1477328"/>
          </a:xfrm>
          <a:prstGeom prst="rect">
            <a:avLst/>
          </a:prstGeom>
          <a:solidFill>
            <a:srgbClr val="CCFFFF"/>
          </a:solidFill>
          <a:ln w="28575">
            <a:solidFill>
              <a:srgbClr val="0066FF"/>
            </a:solidFill>
            <a:miter lim="800000"/>
            <a:headEnd/>
            <a:tailEnd/>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a:latin typeface="+mn-lt"/>
              </a:rPr>
              <a:t>Global confinement</a:t>
            </a:r>
          </a:p>
          <a:p>
            <a:pPr eaLnBrk="1" hangingPunct="1"/>
            <a:r>
              <a:rPr lang="en-US" altLang="ja-JP" dirty="0">
                <a:latin typeface="+mn-lt"/>
              </a:rPr>
              <a:t>does not change</a:t>
            </a:r>
          </a:p>
          <a:p>
            <a:pPr eaLnBrk="1" hangingPunct="1"/>
            <a:r>
              <a:rPr lang="en-US" altLang="ja-JP" dirty="0">
                <a:latin typeface="+mn-lt"/>
              </a:rPr>
              <a:t>significantly, but</a:t>
            </a:r>
          </a:p>
          <a:p>
            <a:pPr eaLnBrk="1" hangingPunct="1"/>
            <a:r>
              <a:rPr lang="en-US" altLang="ja-JP" dirty="0">
                <a:latin typeface="+mn-lt"/>
              </a:rPr>
              <a:t>topology changes</a:t>
            </a:r>
          </a:p>
          <a:p>
            <a:pPr eaLnBrk="1" hangingPunct="1"/>
            <a:r>
              <a:rPr lang="en-US" altLang="ja-JP" dirty="0">
                <a:latin typeface="+mn-lt"/>
              </a:rPr>
              <a:t>dramatically</a:t>
            </a:r>
          </a:p>
        </p:txBody>
      </p:sp>
      <p:pic>
        <p:nvPicPr>
          <p:cNvPr id="24" name="Picture 2" descr="D:\Download\lhdlogo.gif"/>
          <p:cNvPicPr>
            <a:picLocks noChangeAspect="1" noChangeArrowheads="1"/>
          </p:cNvPicPr>
          <p:nvPr/>
        </p:nvPicPr>
        <p:blipFill>
          <a:blip r:embed="rId4" cstate="print"/>
          <a:srcRect/>
          <a:stretch>
            <a:fillRect/>
          </a:stretch>
        </p:blipFill>
        <p:spPr bwMode="auto">
          <a:xfrm>
            <a:off x="7906704" y="0"/>
            <a:ext cx="1237299" cy="785794"/>
          </a:xfrm>
          <a:prstGeom prst="rect">
            <a:avLst/>
          </a:prstGeom>
          <a:noFill/>
        </p:spPr>
      </p:pic>
      <p:sp>
        <p:nvSpPr>
          <p:cNvPr id="34" name="テキスト ボックス 33"/>
          <p:cNvSpPr txBox="1"/>
          <p:nvPr/>
        </p:nvSpPr>
        <p:spPr>
          <a:xfrm>
            <a:off x="180000" y="180000"/>
            <a:ext cx="5893345" cy="461665"/>
          </a:xfrm>
          <a:prstGeom prst="rect">
            <a:avLst/>
          </a:prstGeom>
          <a:solidFill>
            <a:srgbClr val="002060"/>
          </a:solidFill>
        </p:spPr>
        <p:txBody>
          <a:bodyPr wrap="none" rtlCol="0">
            <a:spAutoFit/>
          </a:bodyPr>
          <a:lstStyle/>
          <a:p>
            <a:r>
              <a:rPr kumimoji="1" lang="en-US" altLang="ja-JP" sz="2400" b="1" dirty="0" smtClean="0">
                <a:solidFill>
                  <a:schemeClr val="bg1"/>
                </a:solidFill>
              </a:rPr>
              <a:t>Identification of </a:t>
            </a:r>
            <a:r>
              <a:rPr lang="en-US" altLang="ja-JP" sz="2400" b="1" dirty="0" smtClean="0">
                <a:solidFill>
                  <a:schemeClr val="bg1"/>
                </a:solidFill>
              </a:rPr>
              <a:t>magnetic topology by MECH</a:t>
            </a:r>
            <a:endParaRPr kumimoji="1" lang="ja-JP" altLang="en-US" sz="2400" b="1" dirty="0">
              <a:solidFill>
                <a:schemeClr val="bg1"/>
              </a:solidFill>
            </a:endParaRPr>
          </a:p>
        </p:txBody>
      </p:sp>
      <p:sp>
        <p:nvSpPr>
          <p:cNvPr id="36" name="テキスト ボックス 35"/>
          <p:cNvSpPr txBox="1"/>
          <p:nvPr/>
        </p:nvSpPr>
        <p:spPr>
          <a:xfrm>
            <a:off x="0" y="836712"/>
            <a:ext cx="8979318" cy="369332"/>
          </a:xfrm>
          <a:prstGeom prst="rect">
            <a:avLst/>
          </a:prstGeom>
          <a:noFill/>
        </p:spPr>
        <p:txBody>
          <a:bodyPr wrap="none" rtlCol="0">
            <a:spAutoFit/>
          </a:bodyPr>
          <a:lstStyle/>
          <a:p>
            <a:r>
              <a:rPr kumimoji="1" lang="en-US" altLang="ja-JP" b="1" dirty="0" smtClean="0">
                <a:solidFill>
                  <a:srgbClr val="FF0000"/>
                </a:solidFill>
              </a:rPr>
              <a:t>Heat pulse propagation successfully demonstrates the magnetic topology in the plasma core.</a:t>
            </a:r>
            <a:endParaRPr kumimoji="1" lang="ja-JP" altLang="en-US" b="1" dirty="0">
              <a:solidFill>
                <a:srgbClr val="FF0000"/>
              </a:solidFill>
            </a:endParaRPr>
          </a:p>
        </p:txBody>
      </p:sp>
      <p:sp>
        <p:nvSpPr>
          <p:cNvPr id="37" name="日付プレースホルダ 36"/>
          <p:cNvSpPr>
            <a:spLocks noGrp="1"/>
          </p:cNvSpPr>
          <p:nvPr>
            <p:ph type="dt" sz="half" idx="10"/>
          </p:nvPr>
        </p:nvSpPr>
        <p:spPr/>
        <p:txBody>
          <a:bodyPr/>
          <a:lstStyle/>
          <a:p>
            <a:r>
              <a:rPr kumimoji="1" lang="en-US" altLang="ja-JP" smtClean="0"/>
              <a:t>2012/10/12</a:t>
            </a:r>
            <a:endParaRPr kumimoji="1" lang="ja-JP" altLang="en-US"/>
          </a:p>
        </p:txBody>
      </p:sp>
      <p:sp>
        <p:nvSpPr>
          <p:cNvPr id="38" name="スライド番号プレースホルダ 37"/>
          <p:cNvSpPr>
            <a:spLocks noGrp="1"/>
          </p:cNvSpPr>
          <p:nvPr>
            <p:ph type="sldNum" sz="quarter" idx="12"/>
          </p:nvPr>
        </p:nvSpPr>
        <p:spPr/>
        <p:txBody>
          <a:bodyPr/>
          <a:lstStyle/>
          <a:p>
            <a:r>
              <a:rPr kumimoji="1" lang="en-US" altLang="ja-JP" dirty="0" smtClean="0"/>
              <a:t>18</a:t>
            </a:r>
            <a:endParaRPr kumimoji="1" lang="ja-JP" altLang="en-US" dirty="0"/>
          </a:p>
        </p:txBody>
      </p:sp>
      <p:sp>
        <p:nvSpPr>
          <p:cNvPr id="39" name="フッター プレースホルダ 38"/>
          <p:cNvSpPr>
            <a:spLocks noGrp="1"/>
          </p:cNvSpPr>
          <p:nvPr>
            <p:ph type="ftr" sz="quarter" idx="11"/>
          </p:nvPr>
        </p:nvSpPr>
        <p:spPr/>
        <p:txBody>
          <a:bodyPr/>
          <a:lstStyle/>
          <a:p>
            <a:r>
              <a:rPr kumimoji="1" lang="es-ES" altLang="ja-JP" smtClean="0"/>
              <a:t>FEC2012 EX/8-1 Y.Suzuki</a:t>
            </a:r>
            <a:endParaRPr kumimoji="1" lang="ja-JP" altLang="en-US"/>
          </a:p>
        </p:txBody>
      </p:sp>
      <p:grpSp>
        <p:nvGrpSpPr>
          <p:cNvPr id="2" name="グループ化 1"/>
          <p:cNvGrpSpPr/>
          <p:nvPr/>
        </p:nvGrpSpPr>
        <p:grpSpPr>
          <a:xfrm>
            <a:off x="1399513" y="1496660"/>
            <a:ext cx="1143000" cy="1524000"/>
            <a:chOff x="1452563" y="2627313"/>
            <a:chExt cx="1143000" cy="1524000"/>
          </a:xfrm>
        </p:grpSpPr>
        <p:grpSp>
          <p:nvGrpSpPr>
            <p:cNvPr id="29" name="図形グループ 47"/>
            <p:cNvGrpSpPr>
              <a:grpSpLocks/>
            </p:cNvGrpSpPr>
            <p:nvPr/>
          </p:nvGrpSpPr>
          <p:grpSpPr bwMode="auto">
            <a:xfrm>
              <a:off x="1452563" y="2627313"/>
              <a:ext cx="1143000" cy="1524000"/>
              <a:chOff x="2293938" y="4953000"/>
              <a:chExt cx="1143000" cy="1524000"/>
            </a:xfrm>
          </p:grpSpPr>
          <p:sp>
            <p:nvSpPr>
              <p:cNvPr id="30" name="円/楕円 29"/>
              <p:cNvSpPr>
                <a:spLocks noChangeArrowheads="1"/>
              </p:cNvSpPr>
              <p:nvPr/>
            </p:nvSpPr>
            <p:spPr bwMode="auto">
              <a:xfrm>
                <a:off x="2903538" y="5588000"/>
                <a:ext cx="171450" cy="228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31" name="円/楕円 30"/>
              <p:cNvSpPr>
                <a:spLocks noChangeArrowheads="1"/>
              </p:cNvSpPr>
              <p:nvPr/>
            </p:nvSpPr>
            <p:spPr bwMode="auto">
              <a:xfrm>
                <a:off x="2808288" y="5486400"/>
                <a:ext cx="323850" cy="4318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32" name="円/楕円 31"/>
              <p:cNvSpPr>
                <a:spLocks noChangeArrowheads="1"/>
              </p:cNvSpPr>
              <p:nvPr/>
            </p:nvSpPr>
            <p:spPr bwMode="auto">
              <a:xfrm>
                <a:off x="2732088" y="5384800"/>
                <a:ext cx="476250" cy="635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33" name="円/楕円 32"/>
              <p:cNvSpPr>
                <a:spLocks noChangeArrowheads="1"/>
              </p:cNvSpPr>
              <p:nvPr/>
            </p:nvSpPr>
            <p:spPr bwMode="auto">
              <a:xfrm>
                <a:off x="2598738" y="5257800"/>
                <a:ext cx="685800" cy="9144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35" name="円/楕円 34"/>
              <p:cNvSpPr>
                <a:spLocks noChangeArrowheads="1"/>
              </p:cNvSpPr>
              <p:nvPr/>
            </p:nvSpPr>
            <p:spPr bwMode="auto">
              <a:xfrm>
                <a:off x="2446338" y="5105400"/>
                <a:ext cx="914400" cy="12192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40" name="円/楕円 39"/>
              <p:cNvSpPr>
                <a:spLocks noChangeArrowheads="1"/>
              </p:cNvSpPr>
              <p:nvPr/>
            </p:nvSpPr>
            <p:spPr bwMode="auto">
              <a:xfrm>
                <a:off x="2293938" y="4953000"/>
                <a:ext cx="1143000" cy="1524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grpSp>
        <p:cxnSp>
          <p:nvCxnSpPr>
            <p:cNvPr id="41" name="直線矢印コネクタ 40"/>
            <p:cNvCxnSpPr>
              <a:cxnSpLocks noChangeShapeType="1"/>
            </p:cNvCxnSpPr>
            <p:nvPr/>
          </p:nvCxnSpPr>
          <p:spPr bwMode="auto">
            <a:xfrm rot="5400000" flipH="1" flipV="1">
              <a:off x="2011363" y="3103563"/>
              <a:ext cx="2667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2" name="直線矢印コネクタ 41"/>
            <p:cNvCxnSpPr>
              <a:cxnSpLocks noChangeShapeType="1"/>
            </p:cNvCxnSpPr>
            <p:nvPr/>
          </p:nvCxnSpPr>
          <p:spPr bwMode="auto">
            <a:xfrm rot="5400000">
              <a:off x="2039144" y="3652044"/>
              <a:ext cx="211138"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3" name="直線矢印コネクタ 42"/>
            <p:cNvCxnSpPr>
              <a:cxnSpLocks noChangeShapeType="1"/>
            </p:cNvCxnSpPr>
            <p:nvPr/>
          </p:nvCxnSpPr>
          <p:spPr bwMode="auto">
            <a:xfrm rot="5400000" flipH="1" flipV="1">
              <a:off x="2011363" y="2811463"/>
              <a:ext cx="2667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4" name="直線矢印コネクタ 43"/>
            <p:cNvCxnSpPr>
              <a:cxnSpLocks noChangeShapeType="1"/>
            </p:cNvCxnSpPr>
            <p:nvPr/>
          </p:nvCxnSpPr>
          <p:spPr bwMode="auto">
            <a:xfrm rot="5400000">
              <a:off x="2038350" y="3946526"/>
              <a:ext cx="212725"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5" name="直線矢印コネクタ 44"/>
            <p:cNvCxnSpPr>
              <a:cxnSpLocks noChangeShapeType="1"/>
            </p:cNvCxnSpPr>
            <p:nvPr/>
          </p:nvCxnSpPr>
          <p:spPr bwMode="auto">
            <a:xfrm rot="10800000">
              <a:off x="1763713" y="3389313"/>
              <a:ext cx="2540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6" name="直線矢印コネクタ 45"/>
            <p:cNvCxnSpPr>
              <a:cxnSpLocks noChangeShapeType="1"/>
            </p:cNvCxnSpPr>
            <p:nvPr/>
          </p:nvCxnSpPr>
          <p:spPr bwMode="auto">
            <a:xfrm rot="10800000">
              <a:off x="1452563" y="3389313"/>
              <a:ext cx="252412"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7" name="直線矢印コネクタ 46"/>
            <p:cNvCxnSpPr>
              <a:cxnSpLocks noChangeShapeType="1"/>
              <a:endCxn id="32" idx="6"/>
            </p:cNvCxnSpPr>
            <p:nvPr/>
          </p:nvCxnSpPr>
          <p:spPr bwMode="auto">
            <a:xfrm flipV="1">
              <a:off x="2176463" y="3376613"/>
              <a:ext cx="190500" cy="1270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48" name="直線矢印コネクタ 47"/>
            <p:cNvCxnSpPr>
              <a:cxnSpLocks noChangeShapeType="1"/>
            </p:cNvCxnSpPr>
            <p:nvPr/>
          </p:nvCxnSpPr>
          <p:spPr bwMode="auto">
            <a:xfrm flipV="1">
              <a:off x="2405063" y="3389313"/>
              <a:ext cx="1905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grpSp>
      <p:grpSp>
        <p:nvGrpSpPr>
          <p:cNvPr id="3" name="グループ化 2"/>
          <p:cNvGrpSpPr/>
          <p:nvPr/>
        </p:nvGrpSpPr>
        <p:grpSpPr>
          <a:xfrm>
            <a:off x="4860032" y="1458560"/>
            <a:ext cx="1219200" cy="1600200"/>
            <a:chOff x="3810000" y="1876425"/>
            <a:chExt cx="1219200" cy="1600200"/>
          </a:xfrm>
        </p:grpSpPr>
        <p:grpSp>
          <p:nvGrpSpPr>
            <p:cNvPr id="49" name="図形グループ 48"/>
            <p:cNvGrpSpPr>
              <a:grpSpLocks/>
            </p:cNvGrpSpPr>
            <p:nvPr/>
          </p:nvGrpSpPr>
          <p:grpSpPr bwMode="auto">
            <a:xfrm>
              <a:off x="3810000" y="1876425"/>
              <a:ext cx="1200150" cy="1600200"/>
              <a:chOff x="4681538" y="4343400"/>
              <a:chExt cx="1143000" cy="1524000"/>
            </a:xfrm>
          </p:grpSpPr>
          <p:sp>
            <p:nvSpPr>
              <p:cNvPr id="50" name="円/楕円 49"/>
              <p:cNvSpPr>
                <a:spLocks noChangeArrowheads="1"/>
              </p:cNvSpPr>
              <p:nvPr/>
            </p:nvSpPr>
            <p:spPr bwMode="auto">
              <a:xfrm>
                <a:off x="5189538" y="4984448"/>
                <a:ext cx="172357" cy="228298"/>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1" name="円/楕円 50"/>
              <p:cNvSpPr>
                <a:spLocks noChangeArrowheads="1"/>
              </p:cNvSpPr>
              <p:nvPr/>
            </p:nvSpPr>
            <p:spPr bwMode="auto">
              <a:xfrm>
                <a:off x="5116967" y="4881638"/>
                <a:ext cx="323548" cy="432405"/>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2" name="円/楕円 51"/>
              <p:cNvSpPr>
                <a:spLocks noChangeArrowheads="1"/>
              </p:cNvSpPr>
              <p:nvPr/>
            </p:nvSpPr>
            <p:spPr bwMode="auto">
              <a:xfrm>
                <a:off x="4834241" y="4496103"/>
                <a:ext cx="913190" cy="1218595"/>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3" name="円/楕円 52"/>
              <p:cNvSpPr>
                <a:spLocks noChangeArrowheads="1"/>
              </p:cNvSpPr>
              <p:nvPr/>
            </p:nvSpPr>
            <p:spPr bwMode="auto">
              <a:xfrm>
                <a:off x="4681538" y="4343400"/>
                <a:ext cx="1143000" cy="1524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4" name="円/楕円 53"/>
              <p:cNvSpPr>
                <a:spLocks noChangeArrowheads="1"/>
              </p:cNvSpPr>
              <p:nvPr/>
            </p:nvSpPr>
            <p:spPr bwMode="auto">
              <a:xfrm>
                <a:off x="5062538" y="4648805"/>
                <a:ext cx="609298" cy="91319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55" name="円/楕円 54"/>
              <p:cNvSpPr>
                <a:spLocks noChangeArrowheads="1"/>
              </p:cNvSpPr>
              <p:nvPr/>
            </p:nvSpPr>
            <p:spPr bwMode="auto">
              <a:xfrm>
                <a:off x="4909836" y="4648805"/>
                <a:ext cx="610810" cy="91319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grpSp>
        <p:cxnSp>
          <p:nvCxnSpPr>
            <p:cNvPr id="56" name="直線矢印コネクタ 55"/>
            <p:cNvCxnSpPr>
              <a:cxnSpLocks noChangeShapeType="1"/>
            </p:cNvCxnSpPr>
            <p:nvPr/>
          </p:nvCxnSpPr>
          <p:spPr bwMode="auto">
            <a:xfrm rot="16200000" flipH="1">
              <a:off x="4499769" y="2272506"/>
              <a:ext cx="193675" cy="144463"/>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57" name="直線矢印コネクタ 56"/>
            <p:cNvCxnSpPr>
              <a:cxnSpLocks noChangeShapeType="1"/>
            </p:cNvCxnSpPr>
            <p:nvPr/>
          </p:nvCxnSpPr>
          <p:spPr bwMode="auto">
            <a:xfrm>
              <a:off x="4551363" y="2192338"/>
              <a:ext cx="233362" cy="120650"/>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58" name="直線矢印コネクタ 57"/>
            <p:cNvCxnSpPr>
              <a:cxnSpLocks noChangeShapeType="1"/>
              <a:stCxn id="50" idx="0"/>
            </p:cNvCxnSpPr>
            <p:nvPr/>
          </p:nvCxnSpPr>
          <p:spPr bwMode="auto">
            <a:xfrm rot="5400000" flipH="1" flipV="1">
              <a:off x="4300538" y="2416175"/>
              <a:ext cx="2667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59" name="直線矢印コネクタ 58"/>
            <p:cNvCxnSpPr>
              <a:cxnSpLocks noChangeShapeType="1"/>
            </p:cNvCxnSpPr>
            <p:nvPr/>
          </p:nvCxnSpPr>
          <p:spPr bwMode="auto">
            <a:xfrm rot="5400000">
              <a:off x="4314826" y="3006725"/>
              <a:ext cx="239712" cy="1587"/>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60" name="直線矢印コネクタ 59"/>
            <p:cNvCxnSpPr>
              <a:cxnSpLocks noChangeShapeType="1"/>
            </p:cNvCxnSpPr>
            <p:nvPr/>
          </p:nvCxnSpPr>
          <p:spPr bwMode="auto">
            <a:xfrm rot="5400000" flipH="1" flipV="1">
              <a:off x="4492626" y="2900362"/>
              <a:ext cx="227012" cy="93663"/>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1" name="直線矢印コネクタ 60"/>
            <p:cNvCxnSpPr>
              <a:cxnSpLocks noChangeShapeType="1"/>
            </p:cNvCxnSpPr>
            <p:nvPr/>
          </p:nvCxnSpPr>
          <p:spPr bwMode="auto">
            <a:xfrm flipV="1">
              <a:off x="4616450" y="2960688"/>
              <a:ext cx="195263" cy="185737"/>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2" name="直線矢印コネクタ 61"/>
            <p:cNvCxnSpPr>
              <a:cxnSpLocks noChangeShapeType="1"/>
            </p:cNvCxnSpPr>
            <p:nvPr/>
          </p:nvCxnSpPr>
          <p:spPr bwMode="auto">
            <a:xfrm rot="5400000" flipH="1" flipV="1">
              <a:off x="4302125" y="2009775"/>
              <a:ext cx="2667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63" name="直線矢印コネクタ 62"/>
            <p:cNvCxnSpPr>
              <a:cxnSpLocks noChangeShapeType="1"/>
            </p:cNvCxnSpPr>
            <p:nvPr/>
          </p:nvCxnSpPr>
          <p:spPr bwMode="auto">
            <a:xfrm flipV="1">
              <a:off x="4868863" y="2676525"/>
              <a:ext cx="160337"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64" name="直線矢印コネクタ 63"/>
            <p:cNvCxnSpPr>
              <a:cxnSpLocks noChangeShapeType="1"/>
            </p:cNvCxnSpPr>
            <p:nvPr/>
          </p:nvCxnSpPr>
          <p:spPr bwMode="auto">
            <a:xfrm rot="10800000">
              <a:off x="3810000" y="2678113"/>
              <a:ext cx="2540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65" name="直線矢印コネクタ 64"/>
            <p:cNvCxnSpPr>
              <a:cxnSpLocks noChangeShapeType="1"/>
              <a:endCxn id="55" idx="1"/>
            </p:cNvCxnSpPr>
            <p:nvPr/>
          </p:nvCxnSpPr>
          <p:spPr bwMode="auto">
            <a:xfrm rot="10800000" flipV="1">
              <a:off x="4143375" y="2211388"/>
              <a:ext cx="147638" cy="125412"/>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6" name="直線矢印コネクタ 65"/>
            <p:cNvCxnSpPr>
              <a:cxnSpLocks noChangeShapeType="1"/>
            </p:cNvCxnSpPr>
            <p:nvPr/>
          </p:nvCxnSpPr>
          <p:spPr bwMode="auto">
            <a:xfrm rot="5400000">
              <a:off x="4189412" y="2268538"/>
              <a:ext cx="193675" cy="152400"/>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7" name="直線矢印コネクタ 66"/>
            <p:cNvCxnSpPr>
              <a:cxnSpLocks noChangeShapeType="1"/>
            </p:cNvCxnSpPr>
            <p:nvPr/>
          </p:nvCxnSpPr>
          <p:spPr bwMode="auto">
            <a:xfrm rot="16200000" flipV="1">
              <a:off x="4052888" y="2906712"/>
              <a:ext cx="223838" cy="201613"/>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8" name="直線矢印コネクタ 67"/>
            <p:cNvCxnSpPr>
              <a:cxnSpLocks noChangeShapeType="1"/>
            </p:cNvCxnSpPr>
            <p:nvPr/>
          </p:nvCxnSpPr>
          <p:spPr bwMode="auto">
            <a:xfrm rot="16200000" flipV="1">
              <a:off x="4166394" y="2899569"/>
              <a:ext cx="217487" cy="130175"/>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69" name="直線矢印コネクタ 68"/>
            <p:cNvCxnSpPr>
              <a:cxnSpLocks noChangeShapeType="1"/>
            </p:cNvCxnSpPr>
            <p:nvPr/>
          </p:nvCxnSpPr>
          <p:spPr bwMode="auto">
            <a:xfrm flipV="1">
              <a:off x="4492625" y="2678113"/>
              <a:ext cx="160338"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70" name="直線矢印コネクタ 69"/>
            <p:cNvCxnSpPr>
              <a:cxnSpLocks noChangeShapeType="1"/>
              <a:endCxn id="54" idx="2"/>
            </p:cNvCxnSpPr>
            <p:nvPr/>
          </p:nvCxnSpPr>
          <p:spPr bwMode="auto">
            <a:xfrm rot="10800000">
              <a:off x="4210050" y="2676525"/>
              <a:ext cx="223838" cy="1588"/>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71" name="直線矢印コネクタ 70"/>
            <p:cNvCxnSpPr>
              <a:cxnSpLocks noChangeShapeType="1"/>
            </p:cNvCxnSpPr>
            <p:nvPr/>
          </p:nvCxnSpPr>
          <p:spPr bwMode="auto">
            <a:xfrm flipV="1">
              <a:off x="4697413" y="2589213"/>
              <a:ext cx="15875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72" name="直線矢印コネクタ 71"/>
            <p:cNvCxnSpPr>
              <a:cxnSpLocks noChangeShapeType="1"/>
            </p:cNvCxnSpPr>
            <p:nvPr/>
          </p:nvCxnSpPr>
          <p:spPr bwMode="auto">
            <a:xfrm rot="10800000">
              <a:off x="4697413" y="2798763"/>
              <a:ext cx="152400" cy="1587"/>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73" name="直線矢印コネクタ 72"/>
            <p:cNvCxnSpPr>
              <a:cxnSpLocks noChangeShapeType="1"/>
            </p:cNvCxnSpPr>
            <p:nvPr/>
          </p:nvCxnSpPr>
          <p:spPr bwMode="auto">
            <a:xfrm flipV="1">
              <a:off x="4064000" y="2798763"/>
              <a:ext cx="160338"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74" name="直線矢印コネクタ 73"/>
            <p:cNvCxnSpPr>
              <a:cxnSpLocks noChangeShapeType="1"/>
            </p:cNvCxnSpPr>
            <p:nvPr/>
          </p:nvCxnSpPr>
          <p:spPr bwMode="auto">
            <a:xfrm rot="10800000">
              <a:off x="4064000" y="2549525"/>
              <a:ext cx="166688" cy="635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grpSp>
      <p:grpSp>
        <p:nvGrpSpPr>
          <p:cNvPr id="4" name="グループ化 3"/>
          <p:cNvGrpSpPr/>
          <p:nvPr/>
        </p:nvGrpSpPr>
        <p:grpSpPr>
          <a:xfrm>
            <a:off x="3157620" y="1455074"/>
            <a:ext cx="1190625" cy="1524000"/>
            <a:chOff x="6276975" y="2627313"/>
            <a:chExt cx="1190625" cy="1524000"/>
          </a:xfrm>
        </p:grpSpPr>
        <p:grpSp>
          <p:nvGrpSpPr>
            <p:cNvPr id="75" name="図形グループ 89"/>
            <p:cNvGrpSpPr>
              <a:grpSpLocks/>
            </p:cNvGrpSpPr>
            <p:nvPr/>
          </p:nvGrpSpPr>
          <p:grpSpPr bwMode="auto">
            <a:xfrm>
              <a:off x="6276975" y="2627313"/>
              <a:ext cx="1190625" cy="1524000"/>
              <a:chOff x="6353174" y="3341687"/>
              <a:chExt cx="1190625" cy="1524000"/>
            </a:xfrm>
          </p:grpSpPr>
          <p:sp>
            <p:nvSpPr>
              <p:cNvPr id="76" name="円/楕円 75"/>
              <p:cNvSpPr>
                <a:spLocks noChangeArrowheads="1"/>
              </p:cNvSpPr>
              <p:nvPr/>
            </p:nvSpPr>
            <p:spPr bwMode="auto">
              <a:xfrm>
                <a:off x="6962774" y="3951287"/>
                <a:ext cx="171450" cy="228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77" name="円/楕円 76"/>
              <p:cNvSpPr>
                <a:spLocks noChangeArrowheads="1"/>
              </p:cNvSpPr>
              <p:nvPr/>
            </p:nvSpPr>
            <p:spPr bwMode="auto">
              <a:xfrm>
                <a:off x="6867524" y="3875087"/>
                <a:ext cx="323850" cy="4318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78" name="円/楕円 77"/>
              <p:cNvSpPr>
                <a:spLocks noChangeArrowheads="1"/>
              </p:cNvSpPr>
              <p:nvPr/>
            </p:nvSpPr>
            <p:spPr bwMode="auto">
              <a:xfrm>
                <a:off x="6629399" y="3798887"/>
                <a:ext cx="428625" cy="635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79" name="円/楕円 78"/>
              <p:cNvSpPr>
                <a:spLocks noChangeArrowheads="1"/>
              </p:cNvSpPr>
              <p:nvPr/>
            </p:nvSpPr>
            <p:spPr bwMode="auto">
              <a:xfrm>
                <a:off x="6657974" y="3646487"/>
                <a:ext cx="581025" cy="9144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0" name="円/楕円 79"/>
              <p:cNvSpPr>
                <a:spLocks noChangeArrowheads="1"/>
              </p:cNvSpPr>
              <p:nvPr/>
            </p:nvSpPr>
            <p:spPr bwMode="auto">
              <a:xfrm>
                <a:off x="6505574" y="3494087"/>
                <a:ext cx="885825" cy="12192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1" name="円/楕円 80"/>
              <p:cNvSpPr>
                <a:spLocks noChangeArrowheads="1"/>
              </p:cNvSpPr>
              <p:nvPr/>
            </p:nvSpPr>
            <p:spPr bwMode="auto">
              <a:xfrm>
                <a:off x="6353174" y="3341687"/>
                <a:ext cx="1190625" cy="1524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2" name="円/楕円 81"/>
              <p:cNvSpPr>
                <a:spLocks noChangeArrowheads="1"/>
              </p:cNvSpPr>
              <p:nvPr/>
            </p:nvSpPr>
            <p:spPr bwMode="auto">
              <a:xfrm>
                <a:off x="6657974" y="3570287"/>
                <a:ext cx="552450" cy="736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3" name="円/楕円 82"/>
              <p:cNvSpPr>
                <a:spLocks noChangeArrowheads="1"/>
              </p:cNvSpPr>
              <p:nvPr/>
            </p:nvSpPr>
            <p:spPr bwMode="auto">
              <a:xfrm>
                <a:off x="6886574" y="3798887"/>
                <a:ext cx="352425" cy="6350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4" name="円/楕円 83"/>
              <p:cNvSpPr>
                <a:spLocks noChangeArrowheads="1"/>
              </p:cNvSpPr>
              <p:nvPr/>
            </p:nvSpPr>
            <p:spPr bwMode="auto">
              <a:xfrm>
                <a:off x="6657974" y="3900487"/>
                <a:ext cx="552450" cy="736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5" name="円/楕円 84"/>
              <p:cNvSpPr>
                <a:spLocks noChangeArrowheads="1"/>
              </p:cNvSpPr>
              <p:nvPr/>
            </p:nvSpPr>
            <p:spPr bwMode="auto">
              <a:xfrm>
                <a:off x="6810374" y="3875087"/>
                <a:ext cx="457200" cy="609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sp>
            <p:nvSpPr>
              <p:cNvPr id="86" name="円/楕円 85"/>
              <p:cNvSpPr>
                <a:spLocks noChangeArrowheads="1"/>
              </p:cNvSpPr>
              <p:nvPr/>
            </p:nvSpPr>
            <p:spPr bwMode="auto">
              <a:xfrm>
                <a:off x="6810374" y="3722687"/>
                <a:ext cx="457200" cy="609600"/>
              </a:xfrm>
              <a:prstGeom prst="ellipse">
                <a:avLst/>
              </a:prstGeom>
              <a:noFill/>
              <a:ln w="25400">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endParaRPr>
              </a:p>
            </p:txBody>
          </p:sp>
        </p:grpSp>
        <p:cxnSp>
          <p:nvCxnSpPr>
            <p:cNvPr id="87" name="直線矢印コネクタ 86"/>
            <p:cNvCxnSpPr>
              <a:cxnSpLocks noChangeShapeType="1"/>
              <a:stCxn id="83" idx="2"/>
            </p:cNvCxnSpPr>
            <p:nvPr/>
          </p:nvCxnSpPr>
          <p:spPr bwMode="auto">
            <a:xfrm rot="10800000" flipH="1">
              <a:off x="6810375" y="3127375"/>
              <a:ext cx="46038" cy="274638"/>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88" name="直線矢印コネクタ 87"/>
            <p:cNvCxnSpPr>
              <a:cxnSpLocks noChangeShapeType="1"/>
              <a:stCxn id="85" idx="0"/>
              <a:endCxn id="86" idx="6"/>
            </p:cNvCxnSpPr>
            <p:nvPr/>
          </p:nvCxnSpPr>
          <p:spPr bwMode="auto">
            <a:xfrm rot="16200000" flipH="1">
              <a:off x="7000875" y="3122613"/>
              <a:ext cx="152400" cy="228600"/>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89" name="直線矢印コネクタ 88"/>
            <p:cNvCxnSpPr>
              <a:cxnSpLocks noChangeShapeType="1"/>
            </p:cNvCxnSpPr>
            <p:nvPr/>
          </p:nvCxnSpPr>
          <p:spPr bwMode="auto">
            <a:xfrm rot="5400000">
              <a:off x="6488113" y="3189287"/>
              <a:ext cx="293688" cy="106363"/>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90" name="直線矢印コネクタ 89"/>
            <p:cNvCxnSpPr>
              <a:cxnSpLocks noChangeShapeType="1"/>
              <a:stCxn id="86" idx="4"/>
            </p:cNvCxnSpPr>
            <p:nvPr/>
          </p:nvCxnSpPr>
          <p:spPr bwMode="auto">
            <a:xfrm rot="5400000" flipH="1" flipV="1">
              <a:off x="7024688" y="3479800"/>
              <a:ext cx="76200" cy="200025"/>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91" name="直線矢印コネクタ 90"/>
            <p:cNvCxnSpPr>
              <a:cxnSpLocks noChangeShapeType="1"/>
              <a:stCxn id="78" idx="4"/>
              <a:endCxn id="84" idx="2"/>
            </p:cNvCxnSpPr>
            <p:nvPr/>
          </p:nvCxnSpPr>
          <p:spPr bwMode="auto">
            <a:xfrm rot="5400000" flipH="1">
              <a:off x="6592094" y="3544094"/>
              <a:ext cx="165100" cy="185738"/>
            </a:xfrm>
            <a:prstGeom prst="straightConnector1">
              <a:avLst/>
            </a:prstGeom>
            <a:noFill/>
            <a:ln w="25400">
              <a:solidFill>
                <a:srgbClr val="FF0000"/>
              </a:solidFill>
              <a:round/>
              <a:headEnd/>
              <a:tailEnd type="triangle" w="med" len="med"/>
            </a:ln>
            <a:effectLst>
              <a:outerShdw dist="20000" dir="5400000" rotWithShape="0">
                <a:srgbClr val="808080">
                  <a:alpha val="37999"/>
                </a:srgbClr>
              </a:outerShdw>
            </a:effectLst>
          </p:spPr>
        </p:cxnSp>
        <p:cxnSp>
          <p:nvCxnSpPr>
            <p:cNvPr id="92" name="直線矢印コネクタ 91"/>
            <p:cNvCxnSpPr>
              <a:cxnSpLocks noChangeShapeType="1"/>
            </p:cNvCxnSpPr>
            <p:nvPr/>
          </p:nvCxnSpPr>
          <p:spPr bwMode="auto">
            <a:xfrm flipV="1">
              <a:off x="7234238" y="3402013"/>
              <a:ext cx="228600"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cxnSp>
          <p:nvCxnSpPr>
            <p:cNvPr id="93" name="直線矢印コネクタ 92"/>
            <p:cNvCxnSpPr>
              <a:cxnSpLocks noChangeShapeType="1"/>
            </p:cNvCxnSpPr>
            <p:nvPr/>
          </p:nvCxnSpPr>
          <p:spPr bwMode="auto">
            <a:xfrm rot="10800000">
              <a:off x="6302375" y="3400425"/>
              <a:ext cx="252413" cy="0"/>
            </a:xfrm>
            <a:prstGeom prst="straightConnector1">
              <a:avLst/>
            </a:prstGeom>
            <a:noFill/>
            <a:ln w="25400">
              <a:solidFill>
                <a:srgbClr val="008000"/>
              </a:solidFill>
              <a:round/>
              <a:headEnd/>
              <a:tailEnd type="triangle" w="med" len="med"/>
            </a:ln>
            <a:effectLst>
              <a:outerShdw dist="20000" dir="5400000" rotWithShape="0">
                <a:srgbClr val="808080">
                  <a:alpha val="37999"/>
                </a:srgbClr>
              </a:outerShdw>
            </a:effectLst>
          </p:spPr>
        </p:cxnSp>
      </p:grpSp>
    </p:spTree>
    <p:extLst>
      <p:ext uri="{BB962C8B-B14F-4D97-AF65-F5344CB8AC3E}">
        <p14:creationId xmlns:p14="http://schemas.microsoft.com/office/powerpoint/2010/main" val="4084175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テキスト ボックス 4"/>
          <p:cNvSpPr txBox="1">
            <a:spLocks noChangeArrowheads="1"/>
          </p:cNvSpPr>
          <p:nvPr/>
        </p:nvSpPr>
        <p:spPr bwMode="auto">
          <a:xfrm>
            <a:off x="395536" y="357188"/>
            <a:ext cx="1614487" cy="646112"/>
          </a:xfrm>
          <a:prstGeom prst="rect">
            <a:avLst/>
          </a:prstGeom>
          <a:noFill/>
          <a:ln w="9525">
            <a:noFill/>
            <a:miter lim="800000"/>
            <a:headEnd/>
            <a:tailEnd/>
          </a:ln>
        </p:spPr>
        <p:txBody>
          <a:bodyPr wrap="none">
            <a:spAutoFit/>
          </a:bodyPr>
          <a:lstStyle/>
          <a:p>
            <a:r>
              <a:rPr lang="en-US" altLang="ja-JP" sz="3600" b="1" dirty="0">
                <a:solidFill>
                  <a:srgbClr val="002060"/>
                </a:solidFill>
                <a:latin typeface="Calibri" pitchFamily="34" charset="0"/>
              </a:rPr>
              <a:t>Outline</a:t>
            </a:r>
            <a:endParaRPr lang="ja-JP" altLang="en-US" sz="3600" b="1" dirty="0">
              <a:solidFill>
                <a:srgbClr val="002060"/>
              </a:solidFill>
              <a:latin typeface="Calibri" pitchFamily="34" charset="0"/>
            </a:endParaRPr>
          </a:p>
        </p:txBody>
      </p:sp>
      <p:pic>
        <p:nvPicPr>
          <p:cNvPr id="7" name="Picture 2" descr="D:\Download\lhdlogo.gif"/>
          <p:cNvPicPr>
            <a:picLocks noChangeAspect="1" noChangeArrowheads="1"/>
          </p:cNvPicPr>
          <p:nvPr/>
        </p:nvPicPr>
        <p:blipFill>
          <a:blip r:embed="rId2" cstate="print"/>
          <a:srcRect/>
          <a:stretch>
            <a:fillRect/>
          </a:stretch>
        </p:blipFill>
        <p:spPr bwMode="auto">
          <a:xfrm>
            <a:off x="7906704" y="0"/>
            <a:ext cx="1237299" cy="785794"/>
          </a:xfrm>
          <a:prstGeom prst="rect">
            <a:avLst/>
          </a:prstGeom>
          <a:noFill/>
        </p:spPr>
      </p:pic>
      <p:sp>
        <p:nvSpPr>
          <p:cNvPr id="8" name="テキスト ボックス 5"/>
          <p:cNvSpPr txBox="1">
            <a:spLocks noChangeArrowheads="1"/>
          </p:cNvSpPr>
          <p:nvPr/>
        </p:nvSpPr>
        <p:spPr bwMode="auto">
          <a:xfrm>
            <a:off x="323528" y="1460776"/>
            <a:ext cx="8568952" cy="2554545"/>
          </a:xfrm>
          <a:prstGeom prst="rect">
            <a:avLst/>
          </a:prstGeom>
          <a:noFill/>
          <a:ln w="9525">
            <a:noFill/>
            <a:miter lim="800000"/>
            <a:headEnd/>
            <a:tailEnd/>
          </a:ln>
        </p:spPr>
        <p:txBody>
          <a:bodyPr wrap="square">
            <a:spAutoFit/>
          </a:bodyPr>
          <a:lstStyle/>
          <a:p>
            <a:pPr marL="514350" indent="-514350">
              <a:buFont typeface="+mj-lt"/>
              <a:buAutoNum type="arabicPeriod"/>
            </a:pPr>
            <a:r>
              <a:rPr lang="en-US" altLang="ja-JP" sz="3200" b="1" dirty="0" smtClean="0">
                <a:solidFill>
                  <a:srgbClr val="002060"/>
                </a:solidFill>
                <a:latin typeface="Calibri" pitchFamily="34" charset="0"/>
              </a:rPr>
              <a:t>Introduction</a:t>
            </a:r>
          </a:p>
          <a:p>
            <a:pPr marL="514350" indent="-514350">
              <a:buFont typeface="+mj-lt"/>
              <a:buAutoNum type="arabicPeriod"/>
            </a:pPr>
            <a:r>
              <a:rPr lang="en-US" altLang="ja-JP" sz="3200" b="1" dirty="0" smtClean="0">
                <a:solidFill>
                  <a:srgbClr val="002060"/>
                </a:solidFill>
                <a:latin typeface="Calibri" pitchFamily="34" charset="0"/>
              </a:rPr>
              <a:t>Identification of effective plasma boundary using E</a:t>
            </a:r>
            <a:r>
              <a:rPr lang="en-US" altLang="ja-JP" sz="3200" b="1" baseline="-25000" dirty="0" smtClean="0">
                <a:solidFill>
                  <a:srgbClr val="002060"/>
                </a:solidFill>
                <a:latin typeface="Calibri" pitchFamily="34" charset="0"/>
              </a:rPr>
              <a:t>r</a:t>
            </a:r>
            <a:r>
              <a:rPr lang="en-US" altLang="ja-JP" sz="3200" b="1" dirty="0" smtClean="0">
                <a:solidFill>
                  <a:srgbClr val="002060"/>
                </a:solidFill>
                <a:latin typeface="Calibri" pitchFamily="34" charset="0"/>
              </a:rPr>
              <a:t> measurement</a:t>
            </a:r>
          </a:p>
          <a:p>
            <a:pPr marL="514350" indent="-514350">
              <a:buFont typeface="+mj-lt"/>
              <a:buAutoNum type="arabicPeriod"/>
            </a:pPr>
            <a:r>
              <a:rPr lang="en-US" altLang="ja-JP" sz="3200" b="1" dirty="0" smtClean="0">
                <a:solidFill>
                  <a:srgbClr val="002060"/>
                </a:solidFill>
                <a:latin typeface="Calibri" pitchFamily="34" charset="0"/>
              </a:rPr>
              <a:t>Comparison with 3D MHD equilibrium analysis</a:t>
            </a:r>
          </a:p>
          <a:p>
            <a:pPr marL="514350" indent="-514350">
              <a:buFont typeface="+mj-lt"/>
              <a:buAutoNum type="arabicPeriod"/>
            </a:pPr>
            <a:r>
              <a:rPr lang="en-US" altLang="ja-JP" sz="3200" b="1" dirty="0" smtClean="0">
                <a:solidFill>
                  <a:srgbClr val="002060"/>
                </a:solidFill>
                <a:latin typeface="Calibri" pitchFamily="34" charset="0"/>
              </a:rPr>
              <a:t>Summary</a:t>
            </a:r>
            <a:endParaRPr lang="ja-JP" altLang="en-US" sz="3200" b="1" dirty="0">
              <a:solidFill>
                <a:srgbClr val="002060"/>
              </a:solidFill>
              <a:latin typeface="Calibri" pitchFamily="34" charset="0"/>
            </a:endParaRPr>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スライド番号プレースホルダ 5"/>
          <p:cNvSpPr>
            <a:spLocks noGrp="1"/>
          </p:cNvSpPr>
          <p:nvPr>
            <p:ph type="sldNum" sz="quarter" idx="12"/>
          </p:nvPr>
        </p:nvSpPr>
        <p:spPr/>
        <p:txBody>
          <a:bodyPr/>
          <a:lstStyle/>
          <a:p>
            <a:r>
              <a:rPr kumimoji="1" lang="en-US" altLang="ja-JP" dirty="0" smtClean="0"/>
              <a:t>2</a:t>
            </a:r>
            <a:endParaRPr kumimoji="1" lang="ja-JP" altLang="en-US" dirty="0"/>
          </a:p>
        </p:txBody>
      </p:sp>
      <p:sp>
        <p:nvSpPr>
          <p:cNvPr id="9" name="フッター プレースホルダ 8"/>
          <p:cNvSpPr>
            <a:spLocks noGrp="1"/>
          </p:cNvSpPr>
          <p:nvPr>
            <p:ph type="ftr" sz="quarter" idx="11"/>
          </p:nvPr>
        </p:nvSpPr>
        <p:spPr/>
        <p:txBody>
          <a:bodyPr/>
          <a:lstStyle/>
          <a:p>
            <a:r>
              <a:rPr kumimoji="1" lang="es-ES" altLang="ja-JP" smtClean="0"/>
              <a:t>FEC2012 EX/8-1 Y.Suzuki</a:t>
            </a:r>
            <a:endParaRPr kumimoji="1" lang="ja-JP" altLang="en-US"/>
          </a:p>
        </p:txBody>
      </p:sp>
    </p:spTree>
    <p:extLst>
      <p:ext uri="{BB962C8B-B14F-4D97-AF65-F5344CB8AC3E}">
        <p14:creationId xmlns:p14="http://schemas.microsoft.com/office/powerpoint/2010/main" val="1160280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テキスト ボックス 4"/>
          <p:cNvSpPr txBox="1">
            <a:spLocks noChangeArrowheads="1"/>
          </p:cNvSpPr>
          <p:nvPr/>
        </p:nvSpPr>
        <p:spPr bwMode="auto">
          <a:xfrm>
            <a:off x="395536" y="357188"/>
            <a:ext cx="1614487" cy="646112"/>
          </a:xfrm>
          <a:prstGeom prst="rect">
            <a:avLst/>
          </a:prstGeom>
          <a:noFill/>
          <a:ln w="9525">
            <a:noFill/>
            <a:miter lim="800000"/>
            <a:headEnd/>
            <a:tailEnd/>
          </a:ln>
        </p:spPr>
        <p:txBody>
          <a:bodyPr wrap="none">
            <a:spAutoFit/>
          </a:bodyPr>
          <a:lstStyle/>
          <a:p>
            <a:r>
              <a:rPr lang="en-US" altLang="ja-JP" sz="3600" b="1" dirty="0">
                <a:solidFill>
                  <a:srgbClr val="002060"/>
                </a:solidFill>
                <a:latin typeface="Calibri" pitchFamily="34" charset="0"/>
              </a:rPr>
              <a:t>Outline</a:t>
            </a:r>
            <a:endParaRPr lang="ja-JP" altLang="en-US" sz="3600" b="1" dirty="0">
              <a:solidFill>
                <a:srgbClr val="002060"/>
              </a:solidFill>
              <a:latin typeface="Calibri" pitchFamily="34" charset="0"/>
            </a:endParaRPr>
          </a:p>
        </p:txBody>
      </p:sp>
      <p:pic>
        <p:nvPicPr>
          <p:cNvPr id="7" name="Picture 2" descr="D:\Download\lhdlogo.gif"/>
          <p:cNvPicPr>
            <a:picLocks noChangeAspect="1" noChangeArrowheads="1"/>
          </p:cNvPicPr>
          <p:nvPr/>
        </p:nvPicPr>
        <p:blipFill>
          <a:blip r:embed="rId2" cstate="print"/>
          <a:srcRect/>
          <a:stretch>
            <a:fillRect/>
          </a:stretch>
        </p:blipFill>
        <p:spPr bwMode="auto">
          <a:xfrm>
            <a:off x="7906704" y="0"/>
            <a:ext cx="1237299" cy="785794"/>
          </a:xfrm>
          <a:prstGeom prst="rect">
            <a:avLst/>
          </a:prstGeom>
          <a:noFill/>
        </p:spPr>
      </p:pic>
      <p:sp>
        <p:nvSpPr>
          <p:cNvPr id="8" name="テキスト ボックス 5"/>
          <p:cNvSpPr txBox="1">
            <a:spLocks noChangeArrowheads="1"/>
          </p:cNvSpPr>
          <p:nvPr/>
        </p:nvSpPr>
        <p:spPr bwMode="auto">
          <a:xfrm>
            <a:off x="323528" y="1460776"/>
            <a:ext cx="8568952" cy="2554545"/>
          </a:xfrm>
          <a:prstGeom prst="rect">
            <a:avLst/>
          </a:prstGeom>
          <a:noFill/>
          <a:ln w="9525">
            <a:noFill/>
            <a:miter lim="800000"/>
            <a:headEnd/>
            <a:tailEnd/>
          </a:ln>
        </p:spPr>
        <p:txBody>
          <a:bodyPr wrap="square">
            <a:spAutoFit/>
          </a:bodyPr>
          <a:lstStyle/>
          <a:p>
            <a:pPr marL="514350" indent="-514350">
              <a:buFont typeface="+mj-lt"/>
              <a:buAutoNum type="arabicPeriod"/>
            </a:pPr>
            <a:r>
              <a:rPr lang="en-US" altLang="ja-JP" sz="3200" b="1" dirty="0" smtClean="0">
                <a:solidFill>
                  <a:schemeClr val="bg1">
                    <a:lumMod val="50000"/>
                  </a:schemeClr>
                </a:solidFill>
                <a:latin typeface="Calibri" pitchFamily="34" charset="0"/>
              </a:rPr>
              <a:t>Introduction</a:t>
            </a:r>
          </a:p>
          <a:p>
            <a:pPr marL="514350" indent="-514350">
              <a:buFont typeface="+mj-lt"/>
              <a:buAutoNum type="arabicPeriod"/>
            </a:pPr>
            <a:r>
              <a:rPr lang="en-US" altLang="ja-JP" sz="3200" b="1" dirty="0" smtClean="0">
                <a:solidFill>
                  <a:schemeClr val="bg1">
                    <a:lumMod val="50000"/>
                  </a:schemeClr>
                </a:solidFill>
                <a:latin typeface="Calibri" pitchFamily="34" charset="0"/>
              </a:rPr>
              <a:t>Identification of effective plasma boundary using E</a:t>
            </a:r>
            <a:r>
              <a:rPr lang="en-US" altLang="ja-JP" sz="3200" b="1" baseline="-25000" dirty="0" smtClean="0">
                <a:solidFill>
                  <a:schemeClr val="bg1">
                    <a:lumMod val="50000"/>
                  </a:schemeClr>
                </a:solidFill>
                <a:latin typeface="Calibri" pitchFamily="34" charset="0"/>
              </a:rPr>
              <a:t>r</a:t>
            </a:r>
            <a:r>
              <a:rPr lang="en-US" altLang="ja-JP" sz="3200" b="1" dirty="0" smtClean="0">
                <a:solidFill>
                  <a:schemeClr val="bg1">
                    <a:lumMod val="50000"/>
                  </a:schemeClr>
                </a:solidFill>
                <a:latin typeface="Calibri" pitchFamily="34" charset="0"/>
              </a:rPr>
              <a:t> measurement</a:t>
            </a:r>
          </a:p>
          <a:p>
            <a:pPr marL="514350" indent="-514350">
              <a:buFont typeface="+mj-lt"/>
              <a:buAutoNum type="arabicPeriod"/>
            </a:pPr>
            <a:r>
              <a:rPr lang="en-US" altLang="ja-JP" sz="3200" b="1" dirty="0" smtClean="0">
                <a:solidFill>
                  <a:schemeClr val="bg1">
                    <a:lumMod val="50000"/>
                  </a:schemeClr>
                </a:solidFill>
                <a:latin typeface="Calibri" pitchFamily="34" charset="0"/>
              </a:rPr>
              <a:t>Comparison with 3D MHD equilibrium analysis</a:t>
            </a:r>
          </a:p>
          <a:p>
            <a:pPr marL="514350" indent="-514350">
              <a:buFont typeface="+mj-lt"/>
              <a:buAutoNum type="arabicPeriod"/>
            </a:pPr>
            <a:r>
              <a:rPr lang="en-US" altLang="ja-JP" sz="3200" b="1" dirty="0" smtClean="0">
                <a:solidFill>
                  <a:srgbClr val="002060"/>
                </a:solidFill>
                <a:latin typeface="Calibri" pitchFamily="34" charset="0"/>
              </a:rPr>
              <a:t>Summary</a:t>
            </a:r>
            <a:endParaRPr lang="ja-JP" altLang="en-US" sz="3200" b="1" dirty="0">
              <a:solidFill>
                <a:srgbClr val="002060"/>
              </a:solidFill>
              <a:latin typeface="Calibri" pitchFamily="34" charset="0"/>
            </a:endParaRPr>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スライド番号プレースホルダ 5"/>
          <p:cNvSpPr>
            <a:spLocks noGrp="1"/>
          </p:cNvSpPr>
          <p:nvPr>
            <p:ph type="sldNum" sz="quarter" idx="12"/>
          </p:nvPr>
        </p:nvSpPr>
        <p:spPr/>
        <p:txBody>
          <a:bodyPr/>
          <a:lstStyle/>
          <a:p>
            <a:r>
              <a:rPr kumimoji="1" lang="en-US" altLang="ja-JP" dirty="0" smtClean="0"/>
              <a:t>19</a:t>
            </a:r>
            <a:endParaRPr kumimoji="1" lang="ja-JP" altLang="en-US" dirty="0"/>
          </a:p>
        </p:txBody>
      </p:sp>
      <p:sp>
        <p:nvSpPr>
          <p:cNvPr id="9" name="フッター プレースホルダ 8"/>
          <p:cNvSpPr>
            <a:spLocks noGrp="1"/>
          </p:cNvSpPr>
          <p:nvPr>
            <p:ph type="ftr" sz="quarter" idx="11"/>
          </p:nvPr>
        </p:nvSpPr>
        <p:spPr/>
        <p:txBody>
          <a:bodyPr/>
          <a:lstStyle/>
          <a:p>
            <a:r>
              <a:rPr kumimoji="1" lang="es-ES" altLang="ja-JP" smtClean="0"/>
              <a:t>FEC2012 EX/8-1 Y.Suzuki</a:t>
            </a:r>
            <a:endParaRPr kumimoji="1" lang="ja-JP" altLang="en-US"/>
          </a:p>
        </p:txBody>
      </p:sp>
    </p:spTree>
    <p:extLst>
      <p:ext uri="{BB962C8B-B14F-4D97-AF65-F5344CB8AC3E}">
        <p14:creationId xmlns:p14="http://schemas.microsoft.com/office/powerpoint/2010/main" val="1095587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idx="4294967295"/>
          </p:nvPr>
        </p:nvSpPr>
        <p:spPr>
          <a:xfrm>
            <a:off x="395536" y="164297"/>
            <a:ext cx="1441425" cy="457200"/>
          </a:xfrm>
          <a:solidFill>
            <a:srgbClr val="002060"/>
          </a:solidFill>
        </p:spPr>
        <p:txBody>
          <a:bodyPr>
            <a:noAutofit/>
          </a:bodyPr>
          <a:lstStyle/>
          <a:p>
            <a:pPr algn="l" eaLnBrk="1" hangingPunct="1">
              <a:defRPr/>
            </a:pPr>
            <a:r>
              <a:rPr kumimoji="0" lang="en-US" altLang="ja-JP" sz="2400" b="1" dirty="0" smtClean="0">
                <a:solidFill>
                  <a:schemeClr val="bg1"/>
                </a:solidFill>
                <a:latin typeface="+mn-lt"/>
              </a:rPr>
              <a:t>Summary</a:t>
            </a:r>
            <a:endParaRPr lang="en-US" altLang="ja-JP" sz="2400" dirty="0" smtClean="0">
              <a:solidFill>
                <a:schemeClr val="bg1"/>
              </a:solidFill>
              <a:latin typeface="+mn-lt"/>
            </a:endParaRPr>
          </a:p>
        </p:txBody>
      </p:sp>
      <p:sp>
        <p:nvSpPr>
          <p:cNvPr id="60422" name="テキスト ボックス 10"/>
          <p:cNvSpPr txBox="1">
            <a:spLocks noChangeArrowheads="1"/>
          </p:cNvSpPr>
          <p:nvPr/>
        </p:nvSpPr>
        <p:spPr bwMode="auto">
          <a:xfrm>
            <a:off x="395536" y="908720"/>
            <a:ext cx="8497887" cy="3477875"/>
          </a:xfrm>
          <a:prstGeom prst="rect">
            <a:avLst/>
          </a:prstGeom>
          <a:noFill/>
          <a:ln w="9525">
            <a:noFill/>
            <a:miter lim="800000"/>
            <a:headEnd/>
            <a:tailEnd/>
          </a:ln>
        </p:spPr>
        <p:txBody>
          <a:bodyPr>
            <a:spAutoFit/>
          </a:bodyPr>
          <a:lstStyle/>
          <a:p>
            <a:pPr marL="285750" indent="-285750">
              <a:buFont typeface="Arial" pitchFamily="34" charset="0"/>
              <a:buChar char="•"/>
              <a:defRPr/>
            </a:pPr>
            <a:r>
              <a:rPr lang="en-US" altLang="ja-JP" sz="2000" dirty="0" smtClean="0">
                <a:cs typeface="Arial" pitchFamily="34" charset="0"/>
              </a:rPr>
              <a:t>Change of the effective plasma boundary by 3D plasma response is studied.</a:t>
            </a:r>
          </a:p>
          <a:p>
            <a:pPr marL="285750" indent="-285750">
              <a:buFont typeface="Arial" pitchFamily="34" charset="0"/>
              <a:buChar char="•"/>
              <a:defRPr/>
            </a:pPr>
            <a:r>
              <a:rPr lang="en-US" altLang="ja-JP" sz="2000" dirty="0" smtClean="0">
                <a:cs typeface="Arial" pitchFamily="34" charset="0"/>
              </a:rPr>
              <a:t>The effective plasma boundary is identified by the Er measurement. Increasing </a:t>
            </a:r>
            <a:r>
              <a:rPr lang="en-US" altLang="ja-JP" sz="2000" dirty="0" smtClean="0">
                <a:latin typeface="Symbol" pitchFamily="18" charset="2"/>
                <a:cs typeface="Arial" pitchFamily="34" charset="0"/>
              </a:rPr>
              <a:t>b</a:t>
            </a:r>
            <a:r>
              <a:rPr lang="en-US" altLang="ja-JP" sz="2000" dirty="0" smtClean="0">
                <a:cs typeface="Arial" pitchFamily="34" charset="0"/>
              </a:rPr>
              <a:t>, the effective plasma boundary shifts outer than the vacuum last closed flux surfaces. </a:t>
            </a:r>
          </a:p>
          <a:p>
            <a:pPr marL="285750" indent="-285750">
              <a:buFont typeface="Arial" pitchFamily="34" charset="0"/>
              <a:buChar char="•"/>
              <a:defRPr/>
            </a:pPr>
            <a:r>
              <a:rPr lang="en-US" altLang="ja-JP" sz="2000" dirty="0" smtClean="0">
                <a:cs typeface="Arial" pitchFamily="34" charset="0"/>
              </a:rPr>
              <a:t>Comparing 3D MHD equilibrium analyses, we discussed why the effective plasma boundary is changed by 3D plasma response. 3D MHD equilibrium analysis suggests strongly stochastic regions correlate positions of strong Er shear from negative to positive.</a:t>
            </a:r>
          </a:p>
          <a:p>
            <a:pPr marL="285750" indent="-285750">
              <a:buFont typeface="Arial" pitchFamily="34" charset="0"/>
              <a:buChar char="•"/>
              <a:defRPr/>
            </a:pPr>
            <a:r>
              <a:rPr lang="en-US" altLang="ja-JP" sz="2000" dirty="0" smtClean="0">
                <a:cs typeface="Arial" pitchFamily="34" charset="0"/>
              </a:rPr>
              <a:t>We could not identify the topology of the magnetic field. To identify the topology, we need improvement of Er measurement or other ideas. MECH experiments is one idea.</a:t>
            </a:r>
            <a:endParaRPr lang="en-US" altLang="ja-JP" sz="2000" dirty="0">
              <a:cs typeface="Arial" pitchFamily="34" charset="0"/>
            </a:endParaRPr>
          </a:p>
        </p:txBody>
      </p:sp>
      <p:pic>
        <p:nvPicPr>
          <p:cNvPr id="10" name="Picture 2" descr="D:\Download\lhdlogo.gif"/>
          <p:cNvPicPr>
            <a:picLocks noChangeAspect="1" noChangeArrowheads="1"/>
          </p:cNvPicPr>
          <p:nvPr/>
        </p:nvPicPr>
        <p:blipFill>
          <a:blip r:embed="rId2" cstate="print"/>
          <a:srcRect/>
          <a:stretch>
            <a:fillRect/>
          </a:stretch>
        </p:blipFill>
        <p:spPr bwMode="auto">
          <a:xfrm>
            <a:off x="7906700" y="0"/>
            <a:ext cx="1237299" cy="785794"/>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2012/10/12</a:t>
            </a:r>
            <a:endParaRPr kumimoji="1" lang="ja-JP" altLang="en-US"/>
          </a:p>
        </p:txBody>
      </p:sp>
      <p:sp>
        <p:nvSpPr>
          <p:cNvPr id="9" name="スライド番号プレースホルダ 8"/>
          <p:cNvSpPr>
            <a:spLocks noGrp="1"/>
          </p:cNvSpPr>
          <p:nvPr>
            <p:ph type="sldNum" sz="quarter" idx="12"/>
          </p:nvPr>
        </p:nvSpPr>
        <p:spPr/>
        <p:txBody>
          <a:bodyPr/>
          <a:lstStyle/>
          <a:p>
            <a:r>
              <a:rPr kumimoji="1" lang="en-US" altLang="ja-JP" dirty="0" smtClean="0"/>
              <a:t>20</a:t>
            </a:r>
            <a:endParaRPr kumimoji="1" lang="ja-JP" altLang="en-US" dirty="0"/>
          </a:p>
        </p:txBody>
      </p:sp>
      <p:sp>
        <p:nvSpPr>
          <p:cNvPr id="11" name="フッター プレースホルダ 10"/>
          <p:cNvSpPr>
            <a:spLocks noGrp="1"/>
          </p:cNvSpPr>
          <p:nvPr>
            <p:ph type="ftr" sz="quarter" idx="11"/>
          </p:nvPr>
        </p:nvSpPr>
        <p:spPr/>
        <p:txBody>
          <a:bodyPr/>
          <a:lstStyle/>
          <a:p>
            <a:r>
              <a:rPr kumimoji="1" lang="es-ES" altLang="ja-JP" smtClean="0"/>
              <a:t>FEC2012 EX/8-1 Y.Suzuki</a:t>
            </a:r>
            <a:endParaRPr kumimoji="1" lang="ja-JP" altLang="en-US"/>
          </a:p>
        </p:txBody>
      </p:sp>
      <p:sp>
        <p:nvSpPr>
          <p:cNvPr id="12" name="Rectangle 7"/>
          <p:cNvSpPr>
            <a:spLocks noGrp="1" noChangeArrowheads="1"/>
          </p:cNvSpPr>
          <p:nvPr>
            <p:ph type="title" idx="4294967295"/>
          </p:nvPr>
        </p:nvSpPr>
        <p:spPr>
          <a:xfrm>
            <a:off x="369938" y="4581128"/>
            <a:ext cx="1969814" cy="457200"/>
          </a:xfrm>
          <a:solidFill>
            <a:srgbClr val="002060"/>
          </a:solidFill>
        </p:spPr>
        <p:txBody>
          <a:bodyPr>
            <a:noAutofit/>
          </a:bodyPr>
          <a:lstStyle/>
          <a:p>
            <a:pPr algn="l" eaLnBrk="1" hangingPunct="1">
              <a:defRPr/>
            </a:pPr>
            <a:r>
              <a:rPr kumimoji="0" lang="en-US" altLang="ja-JP" sz="2400" b="1" dirty="0" smtClean="0">
                <a:solidFill>
                  <a:schemeClr val="bg1"/>
                </a:solidFill>
                <a:latin typeface="+mn-lt"/>
              </a:rPr>
              <a:t>Future works</a:t>
            </a:r>
            <a:endParaRPr lang="en-US" altLang="ja-JP" sz="2400" dirty="0" smtClean="0">
              <a:solidFill>
                <a:schemeClr val="bg1"/>
              </a:solidFill>
              <a:latin typeface="+mn-lt"/>
            </a:endParaRPr>
          </a:p>
        </p:txBody>
      </p:sp>
      <p:sp>
        <p:nvSpPr>
          <p:cNvPr id="2" name="テキスト ボックス 1"/>
          <p:cNvSpPr txBox="1"/>
          <p:nvPr/>
        </p:nvSpPr>
        <p:spPr>
          <a:xfrm>
            <a:off x="539552" y="5373216"/>
            <a:ext cx="7748916" cy="646331"/>
          </a:xfrm>
          <a:prstGeom prst="rect">
            <a:avLst/>
          </a:prstGeom>
          <a:noFill/>
        </p:spPr>
        <p:txBody>
          <a:bodyPr wrap="none" rtlCol="0">
            <a:spAutoFit/>
          </a:bodyPr>
          <a:lstStyle/>
          <a:p>
            <a:pPr marL="285750" indent="-285750">
              <a:buFont typeface="Arial" pitchFamily="34" charset="0"/>
              <a:buChar char="•"/>
            </a:pPr>
            <a:r>
              <a:rPr kumimoji="1" lang="en-US" altLang="ja-JP" dirty="0" smtClean="0"/>
              <a:t>Further studies using improved CXRS and comparing with MECH experiments.</a:t>
            </a:r>
          </a:p>
          <a:p>
            <a:pPr marL="285750" indent="-285750">
              <a:buFont typeface="Arial" pitchFamily="34" charset="0"/>
              <a:buChar char="•"/>
            </a:pPr>
            <a:r>
              <a:rPr lang="en-US" altLang="ja-JP" dirty="0" smtClean="0"/>
              <a:t>Further studies of </a:t>
            </a:r>
            <a:r>
              <a:rPr lang="en-US" altLang="ja-JP" dirty="0" err="1" smtClean="0"/>
              <a:t>collisionality</a:t>
            </a:r>
            <a:r>
              <a:rPr lang="en-US" altLang="ja-JP" dirty="0" smtClean="0"/>
              <a:t>.</a:t>
            </a:r>
            <a:endParaRPr kumimoji="1" lang="ja-JP" altLang="en-US" dirty="0"/>
          </a:p>
        </p:txBody>
      </p:sp>
    </p:spTree>
    <p:extLst>
      <p:ext uri="{BB962C8B-B14F-4D97-AF65-F5344CB8AC3E}">
        <p14:creationId xmlns:p14="http://schemas.microsoft.com/office/powerpoint/2010/main" val="2545923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テキスト ボックス 4"/>
          <p:cNvSpPr txBox="1">
            <a:spLocks noChangeArrowheads="1"/>
          </p:cNvSpPr>
          <p:nvPr/>
        </p:nvSpPr>
        <p:spPr bwMode="auto">
          <a:xfrm>
            <a:off x="395536" y="357188"/>
            <a:ext cx="1614487" cy="646112"/>
          </a:xfrm>
          <a:prstGeom prst="rect">
            <a:avLst/>
          </a:prstGeom>
          <a:noFill/>
          <a:ln w="9525">
            <a:noFill/>
            <a:miter lim="800000"/>
            <a:headEnd/>
            <a:tailEnd/>
          </a:ln>
        </p:spPr>
        <p:txBody>
          <a:bodyPr wrap="none">
            <a:spAutoFit/>
          </a:bodyPr>
          <a:lstStyle/>
          <a:p>
            <a:r>
              <a:rPr lang="en-US" altLang="ja-JP" sz="3600" b="1" dirty="0">
                <a:solidFill>
                  <a:srgbClr val="002060"/>
                </a:solidFill>
                <a:latin typeface="Calibri" pitchFamily="34" charset="0"/>
              </a:rPr>
              <a:t>Outline</a:t>
            </a:r>
            <a:endParaRPr lang="ja-JP" altLang="en-US" sz="3600" b="1" dirty="0">
              <a:solidFill>
                <a:srgbClr val="002060"/>
              </a:solidFill>
              <a:latin typeface="Calibri" pitchFamily="34" charset="0"/>
            </a:endParaRPr>
          </a:p>
        </p:txBody>
      </p:sp>
      <p:pic>
        <p:nvPicPr>
          <p:cNvPr id="7" name="Picture 2" descr="D:\Download\lhdlogo.gif"/>
          <p:cNvPicPr>
            <a:picLocks noChangeAspect="1" noChangeArrowheads="1"/>
          </p:cNvPicPr>
          <p:nvPr/>
        </p:nvPicPr>
        <p:blipFill>
          <a:blip r:embed="rId2" cstate="print"/>
          <a:srcRect/>
          <a:stretch>
            <a:fillRect/>
          </a:stretch>
        </p:blipFill>
        <p:spPr bwMode="auto">
          <a:xfrm>
            <a:off x="7906704" y="0"/>
            <a:ext cx="1237299" cy="785794"/>
          </a:xfrm>
          <a:prstGeom prst="rect">
            <a:avLst/>
          </a:prstGeom>
          <a:noFill/>
        </p:spPr>
      </p:pic>
      <p:sp>
        <p:nvSpPr>
          <p:cNvPr id="8" name="テキスト ボックス 5"/>
          <p:cNvSpPr txBox="1">
            <a:spLocks noChangeArrowheads="1"/>
          </p:cNvSpPr>
          <p:nvPr/>
        </p:nvSpPr>
        <p:spPr bwMode="auto">
          <a:xfrm>
            <a:off x="323528" y="1460776"/>
            <a:ext cx="8568952" cy="2554545"/>
          </a:xfrm>
          <a:prstGeom prst="rect">
            <a:avLst/>
          </a:prstGeom>
          <a:noFill/>
          <a:ln w="9525">
            <a:noFill/>
            <a:miter lim="800000"/>
            <a:headEnd/>
            <a:tailEnd/>
          </a:ln>
        </p:spPr>
        <p:txBody>
          <a:bodyPr wrap="square">
            <a:spAutoFit/>
          </a:bodyPr>
          <a:lstStyle/>
          <a:p>
            <a:pPr marL="514350" indent="-514350">
              <a:buFont typeface="+mj-lt"/>
              <a:buAutoNum type="arabicPeriod"/>
            </a:pPr>
            <a:r>
              <a:rPr lang="en-US" altLang="ja-JP" sz="3200" b="1" dirty="0" smtClean="0">
                <a:solidFill>
                  <a:srgbClr val="002060"/>
                </a:solidFill>
                <a:latin typeface="Calibri" pitchFamily="34" charset="0"/>
              </a:rPr>
              <a:t>Introduction</a:t>
            </a:r>
          </a:p>
          <a:p>
            <a:pPr marL="514350" indent="-514350">
              <a:buFont typeface="+mj-lt"/>
              <a:buAutoNum type="arabicPeriod"/>
            </a:pPr>
            <a:r>
              <a:rPr lang="en-US" altLang="ja-JP" sz="3200" b="1" dirty="0" smtClean="0">
                <a:solidFill>
                  <a:schemeClr val="bg1">
                    <a:lumMod val="50000"/>
                  </a:schemeClr>
                </a:solidFill>
                <a:latin typeface="Calibri" pitchFamily="34" charset="0"/>
              </a:rPr>
              <a:t>Identification of effective plasma boundary using E</a:t>
            </a:r>
            <a:r>
              <a:rPr lang="en-US" altLang="ja-JP" sz="3200" b="1" baseline="-25000" dirty="0" smtClean="0">
                <a:solidFill>
                  <a:schemeClr val="bg1">
                    <a:lumMod val="50000"/>
                  </a:schemeClr>
                </a:solidFill>
                <a:latin typeface="Calibri" pitchFamily="34" charset="0"/>
              </a:rPr>
              <a:t>r</a:t>
            </a:r>
            <a:r>
              <a:rPr lang="en-US" altLang="ja-JP" sz="3200" b="1" dirty="0" smtClean="0">
                <a:solidFill>
                  <a:schemeClr val="bg1">
                    <a:lumMod val="50000"/>
                  </a:schemeClr>
                </a:solidFill>
                <a:latin typeface="Calibri" pitchFamily="34" charset="0"/>
              </a:rPr>
              <a:t> measurement</a:t>
            </a:r>
          </a:p>
          <a:p>
            <a:pPr marL="514350" indent="-514350">
              <a:buFont typeface="+mj-lt"/>
              <a:buAutoNum type="arabicPeriod"/>
            </a:pPr>
            <a:r>
              <a:rPr lang="en-US" altLang="ja-JP" sz="3200" b="1" dirty="0" smtClean="0">
                <a:solidFill>
                  <a:schemeClr val="bg1">
                    <a:lumMod val="50000"/>
                  </a:schemeClr>
                </a:solidFill>
                <a:latin typeface="Calibri" pitchFamily="34" charset="0"/>
              </a:rPr>
              <a:t>Comparison with 3D MHD equilibrium analysis</a:t>
            </a:r>
          </a:p>
          <a:p>
            <a:pPr marL="514350" indent="-514350">
              <a:buFont typeface="+mj-lt"/>
              <a:buAutoNum type="arabicPeriod"/>
            </a:pPr>
            <a:r>
              <a:rPr lang="en-US" altLang="ja-JP" sz="3200" b="1" dirty="0" smtClean="0">
                <a:solidFill>
                  <a:schemeClr val="bg1">
                    <a:lumMod val="50000"/>
                  </a:schemeClr>
                </a:solidFill>
                <a:latin typeface="Calibri" pitchFamily="34" charset="0"/>
              </a:rPr>
              <a:t>Summary</a:t>
            </a:r>
            <a:endParaRPr lang="ja-JP" altLang="en-US" sz="3200" b="1" dirty="0">
              <a:solidFill>
                <a:schemeClr val="bg1">
                  <a:lumMod val="50000"/>
                </a:schemeClr>
              </a:solidFill>
              <a:latin typeface="Calibri" pitchFamily="34" charset="0"/>
            </a:endParaRPr>
          </a:p>
        </p:txBody>
      </p:sp>
      <p:sp>
        <p:nvSpPr>
          <p:cNvPr id="5" name="日付プレースホルダ 4"/>
          <p:cNvSpPr>
            <a:spLocks noGrp="1"/>
          </p:cNvSpPr>
          <p:nvPr>
            <p:ph type="dt" sz="half" idx="10"/>
          </p:nvPr>
        </p:nvSpPr>
        <p:spPr/>
        <p:txBody>
          <a:bodyPr/>
          <a:lstStyle/>
          <a:p>
            <a:r>
              <a:rPr kumimoji="1" lang="en-US" altLang="ja-JP" smtClean="0"/>
              <a:t>2012/10/12</a:t>
            </a:r>
            <a:endParaRPr kumimoji="1" lang="ja-JP" altLang="en-US"/>
          </a:p>
        </p:txBody>
      </p:sp>
      <p:sp>
        <p:nvSpPr>
          <p:cNvPr id="6" name="スライド番号プレースホルダ 5"/>
          <p:cNvSpPr>
            <a:spLocks noGrp="1"/>
          </p:cNvSpPr>
          <p:nvPr>
            <p:ph type="sldNum" sz="quarter" idx="12"/>
          </p:nvPr>
        </p:nvSpPr>
        <p:spPr/>
        <p:txBody>
          <a:bodyPr/>
          <a:lstStyle/>
          <a:p>
            <a:r>
              <a:rPr lang="en-US" altLang="ja-JP" dirty="0"/>
              <a:t>3</a:t>
            </a:r>
            <a:endParaRPr kumimoji="1" lang="ja-JP" altLang="en-US" dirty="0"/>
          </a:p>
        </p:txBody>
      </p:sp>
      <p:sp>
        <p:nvSpPr>
          <p:cNvPr id="9" name="フッター プレースホルダ 8"/>
          <p:cNvSpPr>
            <a:spLocks noGrp="1"/>
          </p:cNvSpPr>
          <p:nvPr>
            <p:ph type="ftr" sz="quarter" idx="11"/>
          </p:nvPr>
        </p:nvSpPr>
        <p:spPr/>
        <p:txBody>
          <a:bodyPr/>
          <a:lstStyle/>
          <a:p>
            <a:r>
              <a:rPr kumimoji="1" lang="es-ES" altLang="ja-JP" smtClean="0"/>
              <a:t>FEC2012 EX/8-1 Y.Suzuki</a:t>
            </a:r>
            <a:endParaRPr kumimoji="1" lang="ja-JP" altLang="en-US"/>
          </a:p>
        </p:txBody>
      </p:sp>
    </p:spTree>
    <p:extLst>
      <p:ext uri="{BB962C8B-B14F-4D97-AF65-F5344CB8AC3E}">
        <p14:creationId xmlns:p14="http://schemas.microsoft.com/office/powerpoint/2010/main" val="1095587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0000" y="180000"/>
            <a:ext cx="2044470" cy="523220"/>
          </a:xfrm>
          <a:prstGeom prst="rect">
            <a:avLst/>
          </a:prstGeom>
          <a:solidFill>
            <a:srgbClr val="002060"/>
          </a:solidFill>
        </p:spPr>
        <p:txBody>
          <a:bodyPr wrap="none" rtlCol="0">
            <a:spAutoFit/>
          </a:bodyPr>
          <a:lstStyle/>
          <a:p>
            <a:r>
              <a:rPr kumimoji="1" lang="en-US" altLang="ja-JP" sz="2800" b="1" dirty="0" smtClean="0">
                <a:solidFill>
                  <a:schemeClr val="bg1"/>
                </a:solidFill>
              </a:rPr>
              <a:t>Introduction</a:t>
            </a:r>
            <a:endParaRPr kumimoji="1" lang="ja-JP" altLang="en-US" sz="2800" b="1" dirty="0">
              <a:solidFill>
                <a:schemeClr val="bg1"/>
              </a:solidFill>
            </a:endParaRPr>
          </a:p>
        </p:txBody>
      </p:sp>
      <p:sp>
        <p:nvSpPr>
          <p:cNvPr id="10" name="テキスト ボックス 9"/>
          <p:cNvSpPr txBox="1"/>
          <p:nvPr/>
        </p:nvSpPr>
        <p:spPr>
          <a:xfrm>
            <a:off x="4902864" y="785794"/>
            <a:ext cx="3003836" cy="369332"/>
          </a:xfrm>
          <a:prstGeom prst="rect">
            <a:avLst/>
          </a:prstGeom>
          <a:noFill/>
        </p:spPr>
        <p:txBody>
          <a:bodyPr wrap="none" rtlCol="0">
            <a:spAutoFit/>
          </a:bodyPr>
          <a:lstStyle/>
          <a:p>
            <a:r>
              <a:rPr lang="en-US" altLang="ja-JP" b="1" dirty="0" smtClean="0"/>
              <a:t>Vacuum flux surfaces of LHD</a:t>
            </a:r>
            <a:endParaRPr kumimoji="1" lang="ja-JP" altLang="en-US" b="1" dirty="0"/>
          </a:p>
        </p:txBody>
      </p:sp>
      <p:pic>
        <p:nvPicPr>
          <p:cNvPr id="19" name="Picture 2" descr="D:\Download\lhdlogo.gif"/>
          <p:cNvPicPr>
            <a:picLocks noChangeAspect="1" noChangeArrowheads="1"/>
          </p:cNvPicPr>
          <p:nvPr/>
        </p:nvPicPr>
        <p:blipFill>
          <a:blip r:embed="rId3" cstate="print"/>
          <a:srcRect/>
          <a:stretch>
            <a:fillRect/>
          </a:stretch>
        </p:blipFill>
        <p:spPr bwMode="auto">
          <a:xfrm>
            <a:off x="7906700"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4</a:t>
            </a:r>
            <a:endParaRPr kumimoji="1" lang="ja-JP" altLang="en-US" dirty="0"/>
          </a:p>
        </p:txBody>
      </p:sp>
      <p:sp>
        <p:nvSpPr>
          <p:cNvPr id="18" name="フッター プレースホルダ 17"/>
          <p:cNvSpPr>
            <a:spLocks noGrp="1"/>
          </p:cNvSpPr>
          <p:nvPr>
            <p:ph type="ftr" sz="quarter" idx="11"/>
          </p:nvPr>
        </p:nvSpPr>
        <p:spPr/>
        <p:txBody>
          <a:bodyPr/>
          <a:lstStyle/>
          <a:p>
            <a:r>
              <a:rPr kumimoji="1" lang="es-ES" altLang="ja-JP" smtClean="0"/>
              <a:t>FEC2012 EX/8-1 Y.Suzuki</a:t>
            </a:r>
            <a:endParaRPr kumimoji="1" lang="ja-JP" altLang="en-US" dirty="0"/>
          </a:p>
        </p:txBody>
      </p:sp>
      <p:sp>
        <p:nvSpPr>
          <p:cNvPr id="3" name="テキスト ボックス 2"/>
          <p:cNvSpPr txBox="1"/>
          <p:nvPr/>
        </p:nvSpPr>
        <p:spPr>
          <a:xfrm>
            <a:off x="251519" y="1155126"/>
            <a:ext cx="4109405" cy="830997"/>
          </a:xfrm>
          <a:prstGeom prst="rect">
            <a:avLst/>
          </a:prstGeom>
          <a:noFill/>
        </p:spPr>
        <p:txBody>
          <a:bodyPr wrap="square" rtlCol="0">
            <a:spAutoFit/>
          </a:bodyPr>
          <a:lstStyle/>
          <a:p>
            <a:pPr marL="285750" indent="-285750">
              <a:buFont typeface="Wingdings" pitchFamily="2" charset="2"/>
              <a:buChar char="l"/>
            </a:pPr>
            <a:r>
              <a:rPr kumimoji="1" lang="en-US" altLang="ja-JP" sz="1600" dirty="0" smtClean="0"/>
              <a:t>LHD is an </a:t>
            </a:r>
            <a:r>
              <a:rPr kumimoji="1" lang="en-US" altLang="ja-JP" sz="1600" i="1" dirty="0" smtClean="0"/>
              <a:t>L</a:t>
            </a:r>
            <a:r>
              <a:rPr kumimoji="1" lang="en-US" altLang="ja-JP" sz="1600" dirty="0" smtClean="0"/>
              <a:t>/</a:t>
            </a:r>
            <a:r>
              <a:rPr kumimoji="1" lang="en-US" altLang="ja-JP" sz="1600" i="1" dirty="0" smtClean="0"/>
              <a:t>M</a:t>
            </a:r>
            <a:r>
              <a:rPr kumimoji="1" lang="en-US" altLang="ja-JP" sz="1600" dirty="0" smtClean="0"/>
              <a:t>=2/10 </a:t>
            </a:r>
            <a:r>
              <a:rPr kumimoji="1" lang="en-US" altLang="ja-JP" sz="1600" dirty="0" err="1" smtClean="0"/>
              <a:t>Heliotron</a:t>
            </a:r>
            <a:r>
              <a:rPr kumimoji="1" lang="en-US" altLang="ja-JP" sz="1600" dirty="0" smtClean="0"/>
              <a:t> configuration. The rotational transform, </a:t>
            </a:r>
            <a:r>
              <a:rPr kumimoji="1" lang="en-US" altLang="ja-JP" sz="1600" dirty="0" err="1" smtClean="0">
                <a:latin typeface="Symbol" pitchFamily="18" charset="2"/>
              </a:rPr>
              <a:t>i</a:t>
            </a:r>
            <a:r>
              <a:rPr kumimoji="1" lang="en-US" altLang="ja-JP" sz="1600" dirty="0" smtClean="0"/>
              <a:t>=1/</a:t>
            </a:r>
            <a:r>
              <a:rPr kumimoji="1" lang="en-US" altLang="ja-JP" sz="1600" i="1" dirty="0" smtClean="0"/>
              <a:t>q</a:t>
            </a:r>
            <a:r>
              <a:rPr kumimoji="1" lang="en-US" altLang="ja-JP" sz="1600" dirty="0" smtClean="0"/>
              <a:t>, is created by the 3D shaping.</a:t>
            </a:r>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339" y="1456783"/>
            <a:ext cx="4320000" cy="3255961"/>
          </a:xfrm>
          <a:prstGeom prst="rect">
            <a:avLst/>
          </a:prstGeom>
        </p:spPr>
      </p:pic>
    </p:spTree>
    <p:extLst>
      <p:ext uri="{BB962C8B-B14F-4D97-AF65-F5344CB8AC3E}">
        <p14:creationId xmlns:p14="http://schemas.microsoft.com/office/powerpoint/2010/main" val="1361483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0000" y="180000"/>
            <a:ext cx="2044470" cy="523220"/>
          </a:xfrm>
          <a:prstGeom prst="rect">
            <a:avLst/>
          </a:prstGeom>
          <a:solidFill>
            <a:srgbClr val="002060"/>
          </a:solidFill>
        </p:spPr>
        <p:txBody>
          <a:bodyPr wrap="none" rtlCol="0">
            <a:spAutoFit/>
          </a:bodyPr>
          <a:lstStyle/>
          <a:p>
            <a:r>
              <a:rPr kumimoji="1" lang="en-US" altLang="ja-JP" sz="2800" b="1" dirty="0" smtClean="0">
                <a:solidFill>
                  <a:schemeClr val="bg1"/>
                </a:solidFill>
              </a:rPr>
              <a:t>Introduction</a:t>
            </a:r>
            <a:endParaRPr kumimoji="1" lang="ja-JP" altLang="en-US" sz="2800" b="1" dirty="0">
              <a:solidFill>
                <a:schemeClr val="bg1"/>
              </a:solidFill>
            </a:endParaRPr>
          </a:p>
        </p:txBody>
      </p:sp>
      <p:sp>
        <p:nvSpPr>
          <p:cNvPr id="10" name="テキスト ボックス 9"/>
          <p:cNvSpPr txBox="1"/>
          <p:nvPr/>
        </p:nvSpPr>
        <p:spPr>
          <a:xfrm>
            <a:off x="5155241" y="785794"/>
            <a:ext cx="2751459" cy="369332"/>
          </a:xfrm>
          <a:prstGeom prst="rect">
            <a:avLst/>
          </a:prstGeom>
          <a:noFill/>
        </p:spPr>
        <p:txBody>
          <a:bodyPr wrap="none" rtlCol="0">
            <a:spAutoFit/>
          </a:bodyPr>
          <a:lstStyle/>
          <a:p>
            <a:r>
              <a:rPr lang="en-US" altLang="ja-JP" b="1" dirty="0" smtClean="0"/>
              <a:t>3D MHD modeling by </a:t>
            </a:r>
            <a:r>
              <a:rPr kumimoji="1" lang="en-US" altLang="ja-JP" b="1" dirty="0" smtClean="0"/>
              <a:t>HINT</a:t>
            </a:r>
            <a:endParaRPr kumimoji="1" lang="ja-JP" altLang="en-US" b="1" dirty="0"/>
          </a:p>
        </p:txBody>
      </p:sp>
      <p:pic>
        <p:nvPicPr>
          <p:cNvPr id="19" name="Picture 2" descr="D:\Download\lhdlogo.gif"/>
          <p:cNvPicPr>
            <a:picLocks noChangeAspect="1" noChangeArrowheads="1"/>
          </p:cNvPicPr>
          <p:nvPr/>
        </p:nvPicPr>
        <p:blipFill>
          <a:blip r:embed="rId3" cstate="print"/>
          <a:srcRect/>
          <a:stretch>
            <a:fillRect/>
          </a:stretch>
        </p:blipFill>
        <p:spPr bwMode="auto">
          <a:xfrm>
            <a:off x="7906700"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4</a:t>
            </a:r>
            <a:endParaRPr kumimoji="1" lang="ja-JP" altLang="en-US" dirty="0"/>
          </a:p>
        </p:txBody>
      </p:sp>
      <p:sp>
        <p:nvSpPr>
          <p:cNvPr id="18" name="フッター プレースホルダ 17"/>
          <p:cNvSpPr>
            <a:spLocks noGrp="1"/>
          </p:cNvSpPr>
          <p:nvPr>
            <p:ph type="ftr" sz="quarter" idx="11"/>
          </p:nvPr>
        </p:nvSpPr>
        <p:spPr/>
        <p:txBody>
          <a:bodyPr/>
          <a:lstStyle/>
          <a:p>
            <a:r>
              <a:rPr kumimoji="1" lang="es-ES" altLang="ja-JP" smtClean="0"/>
              <a:t>FEC2012 EX/8-1 Y.Suzuki</a:t>
            </a:r>
            <a:endParaRPr kumimoji="1" lang="ja-JP" altLang="en-US"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925" y="1340768"/>
            <a:ext cx="4681462" cy="3528392"/>
          </a:xfrm>
          <a:prstGeom prst="rect">
            <a:avLst/>
          </a:prstGeom>
        </p:spPr>
      </p:pic>
      <p:sp>
        <p:nvSpPr>
          <p:cNvPr id="3" name="テキスト ボックス 2"/>
          <p:cNvSpPr txBox="1"/>
          <p:nvPr/>
        </p:nvSpPr>
        <p:spPr>
          <a:xfrm>
            <a:off x="251519" y="1155126"/>
            <a:ext cx="4109405" cy="2062103"/>
          </a:xfrm>
          <a:prstGeom prst="rect">
            <a:avLst/>
          </a:prstGeom>
          <a:noFill/>
        </p:spPr>
        <p:txBody>
          <a:bodyPr wrap="square" rtlCol="0">
            <a:spAutoFit/>
          </a:bodyPr>
          <a:lstStyle/>
          <a:p>
            <a:pPr marL="285750" indent="-285750">
              <a:buFont typeface="Wingdings" pitchFamily="2" charset="2"/>
              <a:buChar char="l"/>
            </a:pPr>
            <a:r>
              <a:rPr kumimoji="1" lang="en-US" altLang="ja-JP" sz="1600" dirty="0" smtClean="0"/>
              <a:t>LHD is an </a:t>
            </a:r>
            <a:r>
              <a:rPr kumimoji="1" lang="en-US" altLang="ja-JP" sz="1600" i="1" dirty="0" smtClean="0"/>
              <a:t>L</a:t>
            </a:r>
            <a:r>
              <a:rPr kumimoji="1" lang="en-US" altLang="ja-JP" sz="1600" dirty="0" smtClean="0"/>
              <a:t>/</a:t>
            </a:r>
            <a:r>
              <a:rPr kumimoji="1" lang="en-US" altLang="ja-JP" sz="1600" i="1" dirty="0" smtClean="0"/>
              <a:t>M</a:t>
            </a:r>
            <a:r>
              <a:rPr kumimoji="1" lang="en-US" altLang="ja-JP" sz="1600" dirty="0" smtClean="0"/>
              <a:t>=2/10 </a:t>
            </a:r>
            <a:r>
              <a:rPr kumimoji="1" lang="en-US" altLang="ja-JP" sz="1600" dirty="0" err="1" smtClean="0"/>
              <a:t>Heliotron</a:t>
            </a:r>
            <a:r>
              <a:rPr kumimoji="1" lang="en-US" altLang="ja-JP" sz="1600" dirty="0" smtClean="0"/>
              <a:t> configuration. The rotational transform, </a:t>
            </a:r>
            <a:r>
              <a:rPr kumimoji="1" lang="en-US" altLang="ja-JP" sz="1600" dirty="0" err="1" smtClean="0">
                <a:latin typeface="Symbol" pitchFamily="18" charset="2"/>
              </a:rPr>
              <a:t>i</a:t>
            </a:r>
            <a:r>
              <a:rPr kumimoji="1" lang="en-US" altLang="ja-JP" sz="1600" dirty="0" smtClean="0"/>
              <a:t>=1/</a:t>
            </a:r>
            <a:r>
              <a:rPr kumimoji="1" lang="en-US" altLang="ja-JP" sz="1600" i="1" dirty="0" smtClean="0"/>
              <a:t>q</a:t>
            </a:r>
            <a:r>
              <a:rPr kumimoji="1" lang="en-US" altLang="ja-JP" sz="1600" dirty="0" smtClean="0"/>
              <a:t>, is created by the 3D shaping.</a:t>
            </a:r>
          </a:p>
          <a:p>
            <a:pPr marL="285750" indent="-285750">
              <a:buFont typeface="Wingdings" pitchFamily="2" charset="2"/>
              <a:buChar char="l"/>
            </a:pPr>
            <a:r>
              <a:rPr lang="en-US" altLang="ja-JP" sz="1600" dirty="0"/>
              <a:t>Analyzing 3D MHD equilibrium, </a:t>
            </a:r>
            <a:r>
              <a:rPr lang="en-US" altLang="ja-JP" sz="1600" dirty="0" smtClean="0"/>
              <a:t>“</a:t>
            </a:r>
            <a:r>
              <a:rPr lang="en-US" altLang="ja-JP" sz="1600" b="1" i="1" dirty="0" smtClean="0"/>
              <a:t>3D </a:t>
            </a:r>
            <a:r>
              <a:rPr lang="en-US" altLang="ja-JP" sz="1600" b="1" i="1" dirty="0"/>
              <a:t>plasma </a:t>
            </a:r>
            <a:r>
              <a:rPr lang="en-US" altLang="ja-JP" sz="1600" b="1" i="1" dirty="0" smtClean="0"/>
              <a:t>response</a:t>
            </a:r>
            <a:r>
              <a:rPr lang="en-US" altLang="ja-JP" sz="1600" dirty="0" smtClean="0"/>
              <a:t>” </a:t>
            </a:r>
            <a:r>
              <a:rPr lang="en-US" altLang="ja-JP" sz="1600" dirty="0"/>
              <a:t>was found. That is, magnetic field lines are naturally </a:t>
            </a:r>
            <a:r>
              <a:rPr lang="en-US" altLang="ja-JP" sz="1600" dirty="0" err="1"/>
              <a:t>stochastized</a:t>
            </a:r>
            <a:r>
              <a:rPr lang="en-US" altLang="ja-JP" sz="1600" dirty="0"/>
              <a:t> by pressure-induced perturbed field driven by currents along rippled field lines</a:t>
            </a:r>
            <a:r>
              <a:rPr lang="en-US" altLang="ja-JP" sz="1600" dirty="0" smtClean="0"/>
              <a:t>.</a:t>
            </a:r>
          </a:p>
        </p:txBody>
      </p:sp>
    </p:spTree>
    <p:extLst>
      <p:ext uri="{BB962C8B-B14F-4D97-AF65-F5344CB8AC3E}">
        <p14:creationId xmlns:p14="http://schemas.microsoft.com/office/powerpoint/2010/main" val="1709506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0000" y="180000"/>
            <a:ext cx="2044470" cy="523220"/>
          </a:xfrm>
          <a:prstGeom prst="rect">
            <a:avLst/>
          </a:prstGeom>
          <a:solidFill>
            <a:srgbClr val="002060"/>
          </a:solidFill>
        </p:spPr>
        <p:txBody>
          <a:bodyPr wrap="none" rtlCol="0">
            <a:spAutoFit/>
          </a:bodyPr>
          <a:lstStyle/>
          <a:p>
            <a:r>
              <a:rPr kumimoji="1" lang="en-US" altLang="ja-JP" sz="2800" b="1" dirty="0" smtClean="0">
                <a:solidFill>
                  <a:schemeClr val="bg1"/>
                </a:solidFill>
              </a:rPr>
              <a:t>Introduction</a:t>
            </a:r>
            <a:endParaRPr kumimoji="1" lang="ja-JP" altLang="en-US" sz="2800" b="1" dirty="0">
              <a:solidFill>
                <a:schemeClr val="bg1"/>
              </a:solidFill>
            </a:endParaRPr>
          </a:p>
        </p:txBody>
      </p:sp>
      <p:sp>
        <p:nvSpPr>
          <p:cNvPr id="10" name="テキスト ボックス 9"/>
          <p:cNvSpPr txBox="1"/>
          <p:nvPr/>
        </p:nvSpPr>
        <p:spPr>
          <a:xfrm>
            <a:off x="5116864" y="895089"/>
            <a:ext cx="3436518" cy="369332"/>
          </a:xfrm>
          <a:prstGeom prst="rect">
            <a:avLst/>
          </a:prstGeom>
          <a:noFill/>
        </p:spPr>
        <p:txBody>
          <a:bodyPr wrap="none" rtlCol="0">
            <a:spAutoFit/>
          </a:bodyPr>
          <a:lstStyle/>
          <a:p>
            <a:r>
              <a:rPr lang="en-US" altLang="ja-JP" b="1" dirty="0" smtClean="0"/>
              <a:t>Pressure profiles with different </a:t>
            </a:r>
            <a:r>
              <a:rPr lang="en-US" altLang="ja-JP" b="1" dirty="0" smtClean="0">
                <a:latin typeface="Symbol" pitchFamily="18" charset="2"/>
              </a:rPr>
              <a:t>b</a:t>
            </a:r>
            <a:endParaRPr kumimoji="1" lang="ja-JP" altLang="en-US" b="1" dirty="0">
              <a:latin typeface="Symbol" pitchFamily="18" charset="2"/>
            </a:endParaRPr>
          </a:p>
        </p:txBody>
      </p:sp>
      <p:pic>
        <p:nvPicPr>
          <p:cNvPr id="19" name="Picture 2" descr="D:\Download\lhdlogo.gif"/>
          <p:cNvPicPr>
            <a:picLocks noChangeAspect="1" noChangeArrowheads="1"/>
          </p:cNvPicPr>
          <p:nvPr/>
        </p:nvPicPr>
        <p:blipFill>
          <a:blip r:embed="rId3" cstate="print"/>
          <a:srcRect/>
          <a:stretch>
            <a:fillRect/>
          </a:stretch>
        </p:blipFill>
        <p:spPr bwMode="auto">
          <a:xfrm>
            <a:off x="7906700"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4</a:t>
            </a:r>
            <a:endParaRPr kumimoji="1" lang="ja-JP" altLang="en-US" dirty="0"/>
          </a:p>
        </p:txBody>
      </p:sp>
      <p:sp>
        <p:nvSpPr>
          <p:cNvPr id="18" name="フッター プレースホルダ 17"/>
          <p:cNvSpPr>
            <a:spLocks noGrp="1"/>
          </p:cNvSpPr>
          <p:nvPr>
            <p:ph type="ftr" sz="quarter" idx="11"/>
          </p:nvPr>
        </p:nvSpPr>
        <p:spPr/>
        <p:txBody>
          <a:bodyPr/>
          <a:lstStyle/>
          <a:p>
            <a:r>
              <a:rPr kumimoji="1" lang="es-ES" altLang="ja-JP" smtClean="0"/>
              <a:t>FEC2012 EX/8-1 Y.Suzuki</a:t>
            </a:r>
            <a:endParaRPr kumimoji="1" lang="ja-JP" altLang="en-US" dirty="0"/>
          </a:p>
        </p:txBody>
      </p:sp>
      <p:sp>
        <p:nvSpPr>
          <p:cNvPr id="3" name="テキスト ボックス 2"/>
          <p:cNvSpPr txBox="1"/>
          <p:nvPr/>
        </p:nvSpPr>
        <p:spPr>
          <a:xfrm>
            <a:off x="251519" y="1155126"/>
            <a:ext cx="4109405" cy="3046988"/>
          </a:xfrm>
          <a:prstGeom prst="rect">
            <a:avLst/>
          </a:prstGeom>
          <a:noFill/>
        </p:spPr>
        <p:txBody>
          <a:bodyPr wrap="square" rtlCol="0">
            <a:spAutoFit/>
          </a:bodyPr>
          <a:lstStyle/>
          <a:p>
            <a:pPr marL="285750" indent="-285750">
              <a:buFont typeface="Wingdings" pitchFamily="2" charset="2"/>
              <a:buChar char="l"/>
            </a:pPr>
            <a:r>
              <a:rPr kumimoji="1" lang="en-US" altLang="ja-JP" sz="1600" dirty="0" smtClean="0"/>
              <a:t>LHD is an </a:t>
            </a:r>
            <a:r>
              <a:rPr kumimoji="1" lang="en-US" altLang="ja-JP" sz="1600" i="1" dirty="0" smtClean="0"/>
              <a:t>L</a:t>
            </a:r>
            <a:r>
              <a:rPr kumimoji="1" lang="en-US" altLang="ja-JP" sz="1600" dirty="0" smtClean="0"/>
              <a:t>/</a:t>
            </a:r>
            <a:r>
              <a:rPr kumimoji="1" lang="en-US" altLang="ja-JP" sz="1600" i="1" dirty="0" smtClean="0"/>
              <a:t>M</a:t>
            </a:r>
            <a:r>
              <a:rPr kumimoji="1" lang="en-US" altLang="ja-JP" sz="1600" dirty="0" smtClean="0"/>
              <a:t>=2/10 </a:t>
            </a:r>
            <a:r>
              <a:rPr kumimoji="1" lang="en-US" altLang="ja-JP" sz="1600" dirty="0" err="1" smtClean="0"/>
              <a:t>Heliotron</a:t>
            </a:r>
            <a:r>
              <a:rPr kumimoji="1" lang="en-US" altLang="ja-JP" sz="1600" dirty="0" smtClean="0"/>
              <a:t> configuration. The rotational transform, </a:t>
            </a:r>
            <a:r>
              <a:rPr kumimoji="1" lang="en-US" altLang="ja-JP" sz="1600" dirty="0" err="1" smtClean="0">
                <a:latin typeface="Symbol" pitchFamily="18" charset="2"/>
              </a:rPr>
              <a:t>i</a:t>
            </a:r>
            <a:r>
              <a:rPr kumimoji="1" lang="en-US" altLang="ja-JP" sz="1600" dirty="0" smtClean="0"/>
              <a:t>=1/</a:t>
            </a:r>
            <a:r>
              <a:rPr kumimoji="1" lang="en-US" altLang="ja-JP" sz="1600" i="1" dirty="0" smtClean="0"/>
              <a:t>q</a:t>
            </a:r>
            <a:r>
              <a:rPr kumimoji="1" lang="en-US" altLang="ja-JP" sz="1600" dirty="0" smtClean="0"/>
              <a:t>, is created by the 3D shaping.</a:t>
            </a:r>
          </a:p>
          <a:p>
            <a:pPr marL="285750" indent="-285750">
              <a:buFont typeface="Wingdings" pitchFamily="2" charset="2"/>
              <a:buChar char="l"/>
            </a:pPr>
            <a:r>
              <a:rPr lang="en-US" altLang="ja-JP" sz="1600" dirty="0"/>
              <a:t>Analyzing 3D MHD equilibrium, </a:t>
            </a:r>
            <a:r>
              <a:rPr lang="en-US" altLang="ja-JP" sz="1600" dirty="0" smtClean="0"/>
              <a:t>“</a:t>
            </a:r>
            <a:r>
              <a:rPr lang="en-US" altLang="ja-JP" sz="1600" b="1" i="1" dirty="0" smtClean="0"/>
              <a:t>3D </a:t>
            </a:r>
            <a:r>
              <a:rPr lang="en-US" altLang="ja-JP" sz="1600" b="1" i="1" dirty="0"/>
              <a:t>plasma </a:t>
            </a:r>
            <a:r>
              <a:rPr lang="en-US" altLang="ja-JP" sz="1600" b="1" i="1" dirty="0" smtClean="0"/>
              <a:t>response</a:t>
            </a:r>
            <a:r>
              <a:rPr lang="en-US" altLang="ja-JP" sz="1600" dirty="0" smtClean="0"/>
              <a:t>” </a:t>
            </a:r>
            <a:r>
              <a:rPr lang="en-US" altLang="ja-JP" sz="1600" dirty="0"/>
              <a:t>was found. That is, magnetic field lines are naturally </a:t>
            </a:r>
            <a:r>
              <a:rPr lang="en-US" altLang="ja-JP" sz="1600" dirty="0" err="1"/>
              <a:t>stochastized</a:t>
            </a:r>
            <a:r>
              <a:rPr lang="en-US" altLang="ja-JP" sz="1600" dirty="0"/>
              <a:t> by pressure-induced perturbed field driven by currents along rippled field lines</a:t>
            </a:r>
            <a:r>
              <a:rPr lang="en-US" altLang="ja-JP" sz="1600" dirty="0" smtClean="0"/>
              <a:t>.</a:t>
            </a:r>
          </a:p>
          <a:p>
            <a:pPr marL="285750" indent="-285750">
              <a:buFont typeface="Wingdings" pitchFamily="2" charset="2"/>
              <a:buChar char="l"/>
            </a:pPr>
            <a:r>
              <a:rPr lang="en-US" altLang="ja-JP" sz="1600" dirty="0" smtClean="0"/>
              <a:t>In experiments, changing the boundary of plasma pressure is observed. Increasing b, the boundary shifts to the outward of the torus.</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5389" y="1628800"/>
            <a:ext cx="4371309" cy="3096344"/>
          </a:xfrm>
          <a:prstGeom prst="rect">
            <a:avLst/>
          </a:prstGeom>
        </p:spPr>
      </p:pic>
    </p:spTree>
    <p:extLst>
      <p:ext uri="{BB962C8B-B14F-4D97-AF65-F5344CB8AC3E}">
        <p14:creationId xmlns:p14="http://schemas.microsoft.com/office/powerpoint/2010/main" val="2730964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0000" y="180000"/>
            <a:ext cx="2044470" cy="523220"/>
          </a:xfrm>
          <a:prstGeom prst="rect">
            <a:avLst/>
          </a:prstGeom>
          <a:solidFill>
            <a:srgbClr val="002060"/>
          </a:solidFill>
        </p:spPr>
        <p:txBody>
          <a:bodyPr wrap="none" rtlCol="0">
            <a:spAutoFit/>
          </a:bodyPr>
          <a:lstStyle/>
          <a:p>
            <a:r>
              <a:rPr kumimoji="1" lang="en-US" altLang="ja-JP" sz="2800" b="1" dirty="0" smtClean="0">
                <a:solidFill>
                  <a:schemeClr val="bg1"/>
                </a:solidFill>
              </a:rPr>
              <a:t>Introduction</a:t>
            </a:r>
            <a:endParaRPr kumimoji="1" lang="ja-JP" altLang="en-US" sz="2800" b="1" dirty="0">
              <a:solidFill>
                <a:schemeClr val="bg1"/>
              </a:solidFill>
            </a:endParaRPr>
          </a:p>
        </p:txBody>
      </p:sp>
      <p:sp>
        <p:nvSpPr>
          <p:cNvPr id="10" name="テキスト ボックス 9"/>
          <p:cNvSpPr txBox="1"/>
          <p:nvPr/>
        </p:nvSpPr>
        <p:spPr>
          <a:xfrm>
            <a:off x="5116864" y="895089"/>
            <a:ext cx="3436518" cy="369332"/>
          </a:xfrm>
          <a:prstGeom prst="rect">
            <a:avLst/>
          </a:prstGeom>
          <a:noFill/>
        </p:spPr>
        <p:txBody>
          <a:bodyPr wrap="none" rtlCol="0">
            <a:spAutoFit/>
          </a:bodyPr>
          <a:lstStyle/>
          <a:p>
            <a:r>
              <a:rPr lang="en-US" altLang="ja-JP" b="1" dirty="0" smtClean="0"/>
              <a:t>Pressure profiles with different </a:t>
            </a:r>
            <a:r>
              <a:rPr lang="en-US" altLang="ja-JP" b="1" dirty="0" smtClean="0">
                <a:latin typeface="Symbol" pitchFamily="18" charset="2"/>
              </a:rPr>
              <a:t>b</a:t>
            </a:r>
            <a:endParaRPr kumimoji="1" lang="ja-JP" altLang="en-US" b="1" dirty="0">
              <a:latin typeface="Symbol" pitchFamily="18" charset="2"/>
            </a:endParaRPr>
          </a:p>
        </p:txBody>
      </p:sp>
      <p:pic>
        <p:nvPicPr>
          <p:cNvPr id="19" name="Picture 2" descr="D:\Download\lhdlogo.gif"/>
          <p:cNvPicPr>
            <a:picLocks noChangeAspect="1" noChangeArrowheads="1"/>
          </p:cNvPicPr>
          <p:nvPr/>
        </p:nvPicPr>
        <p:blipFill>
          <a:blip r:embed="rId3" cstate="print"/>
          <a:srcRect/>
          <a:stretch>
            <a:fillRect/>
          </a:stretch>
        </p:blipFill>
        <p:spPr bwMode="auto">
          <a:xfrm>
            <a:off x="7906700"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4</a:t>
            </a:r>
            <a:endParaRPr kumimoji="1" lang="ja-JP" altLang="en-US" dirty="0"/>
          </a:p>
        </p:txBody>
      </p:sp>
      <p:sp>
        <p:nvSpPr>
          <p:cNvPr id="18" name="フッター プレースホルダ 17"/>
          <p:cNvSpPr>
            <a:spLocks noGrp="1"/>
          </p:cNvSpPr>
          <p:nvPr>
            <p:ph type="ftr" sz="quarter" idx="11"/>
          </p:nvPr>
        </p:nvSpPr>
        <p:spPr/>
        <p:txBody>
          <a:bodyPr/>
          <a:lstStyle/>
          <a:p>
            <a:r>
              <a:rPr kumimoji="1" lang="es-ES" altLang="ja-JP" smtClean="0"/>
              <a:t>FEC2012 EX/8-1 Y.Suzuki</a:t>
            </a:r>
            <a:endParaRPr kumimoji="1" lang="ja-JP" altLang="en-US" dirty="0"/>
          </a:p>
        </p:txBody>
      </p:sp>
      <p:sp>
        <p:nvSpPr>
          <p:cNvPr id="3" name="テキスト ボックス 2"/>
          <p:cNvSpPr txBox="1"/>
          <p:nvPr/>
        </p:nvSpPr>
        <p:spPr>
          <a:xfrm>
            <a:off x="251519" y="1155126"/>
            <a:ext cx="4109405" cy="3046988"/>
          </a:xfrm>
          <a:prstGeom prst="rect">
            <a:avLst/>
          </a:prstGeom>
          <a:noFill/>
        </p:spPr>
        <p:txBody>
          <a:bodyPr wrap="square" rtlCol="0">
            <a:spAutoFit/>
          </a:bodyPr>
          <a:lstStyle/>
          <a:p>
            <a:pPr marL="285750" indent="-285750">
              <a:buFont typeface="Wingdings" pitchFamily="2" charset="2"/>
              <a:buChar char="l"/>
            </a:pPr>
            <a:r>
              <a:rPr kumimoji="1" lang="en-US" altLang="ja-JP" sz="1600" dirty="0" smtClean="0"/>
              <a:t>LHD is an </a:t>
            </a:r>
            <a:r>
              <a:rPr kumimoji="1" lang="en-US" altLang="ja-JP" sz="1600" i="1" dirty="0" smtClean="0"/>
              <a:t>L</a:t>
            </a:r>
            <a:r>
              <a:rPr kumimoji="1" lang="en-US" altLang="ja-JP" sz="1600" dirty="0" smtClean="0"/>
              <a:t>/</a:t>
            </a:r>
            <a:r>
              <a:rPr kumimoji="1" lang="en-US" altLang="ja-JP" sz="1600" i="1" dirty="0" smtClean="0"/>
              <a:t>M</a:t>
            </a:r>
            <a:r>
              <a:rPr kumimoji="1" lang="en-US" altLang="ja-JP" sz="1600" dirty="0" smtClean="0"/>
              <a:t>=2/10 </a:t>
            </a:r>
            <a:r>
              <a:rPr kumimoji="1" lang="en-US" altLang="ja-JP" sz="1600" dirty="0" err="1" smtClean="0"/>
              <a:t>Heliotron</a:t>
            </a:r>
            <a:r>
              <a:rPr kumimoji="1" lang="en-US" altLang="ja-JP" sz="1600" dirty="0" smtClean="0"/>
              <a:t> configuration. The rotational transform, </a:t>
            </a:r>
            <a:r>
              <a:rPr kumimoji="1" lang="en-US" altLang="ja-JP" sz="1600" dirty="0" err="1" smtClean="0">
                <a:latin typeface="Symbol" pitchFamily="18" charset="2"/>
              </a:rPr>
              <a:t>i</a:t>
            </a:r>
            <a:r>
              <a:rPr kumimoji="1" lang="en-US" altLang="ja-JP" sz="1600" dirty="0" smtClean="0"/>
              <a:t>=1/</a:t>
            </a:r>
            <a:r>
              <a:rPr kumimoji="1" lang="en-US" altLang="ja-JP" sz="1600" i="1" dirty="0" smtClean="0"/>
              <a:t>q</a:t>
            </a:r>
            <a:r>
              <a:rPr kumimoji="1" lang="en-US" altLang="ja-JP" sz="1600" dirty="0" smtClean="0"/>
              <a:t>, is created by the 3D shaping.</a:t>
            </a:r>
          </a:p>
          <a:p>
            <a:pPr marL="285750" indent="-285750">
              <a:buFont typeface="Wingdings" pitchFamily="2" charset="2"/>
              <a:buChar char="l"/>
            </a:pPr>
            <a:r>
              <a:rPr lang="en-US" altLang="ja-JP" sz="1600" dirty="0"/>
              <a:t>Analyzing 3D MHD equilibrium, </a:t>
            </a:r>
            <a:r>
              <a:rPr lang="en-US" altLang="ja-JP" sz="1600" dirty="0" smtClean="0"/>
              <a:t>“</a:t>
            </a:r>
            <a:r>
              <a:rPr lang="en-US" altLang="ja-JP" sz="1600" b="1" i="1" dirty="0" smtClean="0"/>
              <a:t>3D </a:t>
            </a:r>
            <a:r>
              <a:rPr lang="en-US" altLang="ja-JP" sz="1600" b="1" i="1" dirty="0"/>
              <a:t>plasma </a:t>
            </a:r>
            <a:r>
              <a:rPr lang="en-US" altLang="ja-JP" sz="1600" b="1" i="1" dirty="0" smtClean="0"/>
              <a:t>response</a:t>
            </a:r>
            <a:r>
              <a:rPr lang="en-US" altLang="ja-JP" sz="1600" dirty="0" smtClean="0"/>
              <a:t>” </a:t>
            </a:r>
            <a:r>
              <a:rPr lang="en-US" altLang="ja-JP" sz="1600" dirty="0"/>
              <a:t>was found. That is, magnetic field lines are naturally </a:t>
            </a:r>
            <a:r>
              <a:rPr lang="en-US" altLang="ja-JP" sz="1600" dirty="0" err="1"/>
              <a:t>stochastized</a:t>
            </a:r>
            <a:r>
              <a:rPr lang="en-US" altLang="ja-JP" sz="1600" dirty="0"/>
              <a:t> by pressure-induced perturbed field driven by currents along rippled field lines</a:t>
            </a:r>
            <a:r>
              <a:rPr lang="en-US" altLang="ja-JP" sz="1600" dirty="0" smtClean="0"/>
              <a:t>.</a:t>
            </a:r>
          </a:p>
          <a:p>
            <a:pPr marL="285750" indent="-285750">
              <a:buFont typeface="Wingdings" pitchFamily="2" charset="2"/>
              <a:buChar char="l"/>
            </a:pPr>
            <a:r>
              <a:rPr lang="en-US" altLang="ja-JP" sz="1600" dirty="0" smtClean="0"/>
              <a:t>In experiments, changing the boundary of plasma pressure is observed. Increasing b, the boundary shifts to the outward of the torus.</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782" y="1549571"/>
            <a:ext cx="4383041" cy="3024336"/>
          </a:xfrm>
          <a:prstGeom prst="rect">
            <a:avLst/>
          </a:prstGeom>
        </p:spPr>
      </p:pic>
      <p:cxnSp>
        <p:nvCxnSpPr>
          <p:cNvPr id="5" name="直線コネクタ 4"/>
          <p:cNvCxnSpPr/>
          <p:nvPr/>
        </p:nvCxnSpPr>
        <p:spPr>
          <a:xfrm flipV="1">
            <a:off x="5580112" y="1700808"/>
            <a:ext cx="0" cy="2160240"/>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 name="テキスト ボックス 17"/>
          <p:cNvSpPr txBox="1">
            <a:spLocks noChangeArrowheads="1"/>
          </p:cNvSpPr>
          <p:nvPr/>
        </p:nvSpPr>
        <p:spPr bwMode="auto">
          <a:xfrm>
            <a:off x="5766524" y="1701807"/>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cxnSp>
        <p:nvCxnSpPr>
          <p:cNvPr id="7" name="直線矢印コネクタ 6"/>
          <p:cNvCxnSpPr/>
          <p:nvPr/>
        </p:nvCxnSpPr>
        <p:spPr>
          <a:xfrm>
            <a:off x="6545712" y="3356992"/>
            <a:ext cx="0"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7534673" y="3176972"/>
            <a:ext cx="0" cy="36004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70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0000" y="180000"/>
            <a:ext cx="2044470" cy="523220"/>
          </a:xfrm>
          <a:prstGeom prst="rect">
            <a:avLst/>
          </a:prstGeom>
          <a:solidFill>
            <a:srgbClr val="002060"/>
          </a:solidFill>
        </p:spPr>
        <p:txBody>
          <a:bodyPr wrap="none" rtlCol="0">
            <a:spAutoFit/>
          </a:bodyPr>
          <a:lstStyle/>
          <a:p>
            <a:r>
              <a:rPr kumimoji="1" lang="en-US" altLang="ja-JP" sz="2800" b="1" dirty="0" smtClean="0">
                <a:solidFill>
                  <a:schemeClr val="bg1"/>
                </a:solidFill>
              </a:rPr>
              <a:t>Introduction</a:t>
            </a:r>
            <a:endParaRPr kumimoji="1" lang="ja-JP" altLang="en-US" sz="2800" b="1" dirty="0">
              <a:solidFill>
                <a:schemeClr val="bg1"/>
              </a:solidFill>
            </a:endParaRPr>
          </a:p>
        </p:txBody>
      </p:sp>
      <p:sp>
        <p:nvSpPr>
          <p:cNvPr id="10" name="テキスト ボックス 9"/>
          <p:cNvSpPr txBox="1"/>
          <p:nvPr/>
        </p:nvSpPr>
        <p:spPr>
          <a:xfrm>
            <a:off x="5116864" y="895089"/>
            <a:ext cx="3436518" cy="369332"/>
          </a:xfrm>
          <a:prstGeom prst="rect">
            <a:avLst/>
          </a:prstGeom>
          <a:noFill/>
        </p:spPr>
        <p:txBody>
          <a:bodyPr wrap="none" rtlCol="0">
            <a:spAutoFit/>
          </a:bodyPr>
          <a:lstStyle/>
          <a:p>
            <a:r>
              <a:rPr lang="en-US" altLang="ja-JP" b="1" dirty="0" smtClean="0"/>
              <a:t>Pressure profiles with different </a:t>
            </a:r>
            <a:r>
              <a:rPr lang="en-US" altLang="ja-JP" b="1" dirty="0" smtClean="0">
                <a:latin typeface="Symbol" pitchFamily="18" charset="2"/>
              </a:rPr>
              <a:t>b</a:t>
            </a:r>
            <a:endParaRPr kumimoji="1" lang="ja-JP" altLang="en-US" b="1" dirty="0">
              <a:latin typeface="Symbol" pitchFamily="18" charset="2"/>
            </a:endParaRPr>
          </a:p>
        </p:txBody>
      </p:sp>
      <p:pic>
        <p:nvPicPr>
          <p:cNvPr id="19" name="Picture 2" descr="D:\Download\lhdlogo.gif"/>
          <p:cNvPicPr>
            <a:picLocks noChangeAspect="1" noChangeArrowheads="1"/>
          </p:cNvPicPr>
          <p:nvPr/>
        </p:nvPicPr>
        <p:blipFill>
          <a:blip r:embed="rId3" cstate="print"/>
          <a:srcRect/>
          <a:stretch>
            <a:fillRect/>
          </a:stretch>
        </p:blipFill>
        <p:spPr bwMode="auto">
          <a:xfrm>
            <a:off x="7906700" y="0"/>
            <a:ext cx="1237299" cy="785794"/>
          </a:xfrm>
          <a:prstGeom prst="rect">
            <a:avLst/>
          </a:prstGeom>
          <a:noFill/>
        </p:spPr>
      </p:pic>
      <p:sp>
        <p:nvSpPr>
          <p:cNvPr id="15" name="日付プレースホルダ 14"/>
          <p:cNvSpPr>
            <a:spLocks noGrp="1"/>
          </p:cNvSpPr>
          <p:nvPr>
            <p:ph type="dt" sz="half" idx="10"/>
          </p:nvPr>
        </p:nvSpPr>
        <p:spPr/>
        <p:txBody>
          <a:bodyPr/>
          <a:lstStyle/>
          <a:p>
            <a:r>
              <a:rPr kumimoji="1" lang="en-US" altLang="ja-JP" smtClean="0"/>
              <a:t>2012/10/12</a:t>
            </a:r>
            <a:endParaRPr kumimoji="1" lang="ja-JP" altLang="en-US"/>
          </a:p>
        </p:txBody>
      </p:sp>
      <p:sp>
        <p:nvSpPr>
          <p:cNvPr id="16" name="スライド番号プレースホルダ 15"/>
          <p:cNvSpPr>
            <a:spLocks noGrp="1"/>
          </p:cNvSpPr>
          <p:nvPr>
            <p:ph type="sldNum" sz="quarter" idx="12"/>
          </p:nvPr>
        </p:nvSpPr>
        <p:spPr/>
        <p:txBody>
          <a:bodyPr/>
          <a:lstStyle/>
          <a:p>
            <a:r>
              <a:rPr kumimoji="1" lang="en-US" altLang="ja-JP" dirty="0" smtClean="0"/>
              <a:t>4</a:t>
            </a:r>
            <a:endParaRPr kumimoji="1" lang="ja-JP" altLang="en-US" dirty="0"/>
          </a:p>
        </p:txBody>
      </p:sp>
      <p:sp>
        <p:nvSpPr>
          <p:cNvPr id="18" name="フッター プレースホルダ 17"/>
          <p:cNvSpPr>
            <a:spLocks noGrp="1"/>
          </p:cNvSpPr>
          <p:nvPr>
            <p:ph type="ftr" sz="quarter" idx="11"/>
          </p:nvPr>
        </p:nvSpPr>
        <p:spPr/>
        <p:txBody>
          <a:bodyPr/>
          <a:lstStyle/>
          <a:p>
            <a:r>
              <a:rPr kumimoji="1" lang="es-ES" altLang="ja-JP" smtClean="0"/>
              <a:t>FEC2012 EX/8-1 Y.Suzuki</a:t>
            </a:r>
            <a:endParaRPr kumimoji="1" lang="ja-JP" altLang="en-US" dirty="0"/>
          </a:p>
        </p:txBody>
      </p:sp>
      <p:sp>
        <p:nvSpPr>
          <p:cNvPr id="3" name="テキスト ボックス 2"/>
          <p:cNvSpPr txBox="1"/>
          <p:nvPr/>
        </p:nvSpPr>
        <p:spPr>
          <a:xfrm>
            <a:off x="251519" y="1155126"/>
            <a:ext cx="4109405" cy="4770537"/>
          </a:xfrm>
          <a:prstGeom prst="rect">
            <a:avLst/>
          </a:prstGeom>
          <a:noFill/>
        </p:spPr>
        <p:txBody>
          <a:bodyPr wrap="square" rtlCol="0">
            <a:spAutoFit/>
          </a:bodyPr>
          <a:lstStyle/>
          <a:p>
            <a:pPr marL="285750" indent="-285750">
              <a:buFont typeface="Wingdings" pitchFamily="2" charset="2"/>
              <a:buChar char="l"/>
            </a:pPr>
            <a:r>
              <a:rPr kumimoji="1" lang="en-US" altLang="ja-JP" sz="1600" dirty="0" smtClean="0"/>
              <a:t>LHD is an </a:t>
            </a:r>
            <a:r>
              <a:rPr kumimoji="1" lang="en-US" altLang="ja-JP" sz="1600" i="1" dirty="0" smtClean="0"/>
              <a:t>L</a:t>
            </a:r>
            <a:r>
              <a:rPr kumimoji="1" lang="en-US" altLang="ja-JP" sz="1600" dirty="0" smtClean="0"/>
              <a:t>/</a:t>
            </a:r>
            <a:r>
              <a:rPr kumimoji="1" lang="en-US" altLang="ja-JP" sz="1600" i="1" dirty="0" smtClean="0"/>
              <a:t>M</a:t>
            </a:r>
            <a:r>
              <a:rPr kumimoji="1" lang="en-US" altLang="ja-JP" sz="1600" dirty="0" smtClean="0"/>
              <a:t>=2/10 </a:t>
            </a:r>
            <a:r>
              <a:rPr kumimoji="1" lang="en-US" altLang="ja-JP" sz="1600" dirty="0" err="1" smtClean="0"/>
              <a:t>Heliotron</a:t>
            </a:r>
            <a:r>
              <a:rPr kumimoji="1" lang="en-US" altLang="ja-JP" sz="1600" dirty="0" smtClean="0"/>
              <a:t> configuration. The rotational transform, </a:t>
            </a:r>
            <a:r>
              <a:rPr kumimoji="1" lang="en-US" altLang="ja-JP" sz="1600" dirty="0" err="1" smtClean="0">
                <a:latin typeface="Symbol" pitchFamily="18" charset="2"/>
              </a:rPr>
              <a:t>i</a:t>
            </a:r>
            <a:r>
              <a:rPr kumimoji="1" lang="en-US" altLang="ja-JP" sz="1600" dirty="0" smtClean="0"/>
              <a:t>=1/</a:t>
            </a:r>
            <a:r>
              <a:rPr kumimoji="1" lang="en-US" altLang="ja-JP" sz="1600" i="1" dirty="0" smtClean="0"/>
              <a:t>q</a:t>
            </a:r>
            <a:r>
              <a:rPr kumimoji="1" lang="en-US" altLang="ja-JP" sz="1600" dirty="0" smtClean="0"/>
              <a:t>, is created by the 3D shaping.</a:t>
            </a:r>
          </a:p>
          <a:p>
            <a:pPr marL="285750" indent="-285750">
              <a:buFont typeface="Wingdings" pitchFamily="2" charset="2"/>
              <a:buChar char="l"/>
            </a:pPr>
            <a:r>
              <a:rPr lang="en-US" altLang="ja-JP" sz="1600" dirty="0"/>
              <a:t>Analyzing 3D MHD equilibrium, </a:t>
            </a:r>
            <a:r>
              <a:rPr lang="en-US" altLang="ja-JP" sz="1600" dirty="0" smtClean="0"/>
              <a:t>“</a:t>
            </a:r>
            <a:r>
              <a:rPr lang="en-US" altLang="ja-JP" sz="1600" b="1" i="1" dirty="0" smtClean="0"/>
              <a:t>3D </a:t>
            </a:r>
            <a:r>
              <a:rPr lang="en-US" altLang="ja-JP" sz="1600" b="1" i="1" dirty="0"/>
              <a:t>plasma </a:t>
            </a:r>
            <a:r>
              <a:rPr lang="en-US" altLang="ja-JP" sz="1600" b="1" i="1" dirty="0" smtClean="0"/>
              <a:t>response</a:t>
            </a:r>
            <a:r>
              <a:rPr lang="en-US" altLang="ja-JP" sz="1600" dirty="0" smtClean="0"/>
              <a:t>” </a:t>
            </a:r>
            <a:r>
              <a:rPr lang="en-US" altLang="ja-JP" sz="1600" dirty="0"/>
              <a:t>was found. That is, magnetic field lines are naturally </a:t>
            </a:r>
            <a:r>
              <a:rPr lang="en-US" altLang="ja-JP" sz="1600" dirty="0" err="1"/>
              <a:t>stochastized</a:t>
            </a:r>
            <a:r>
              <a:rPr lang="en-US" altLang="ja-JP" sz="1600" dirty="0"/>
              <a:t> by pressure-induced perturbed field driven by currents along rippled field lines</a:t>
            </a:r>
            <a:r>
              <a:rPr lang="en-US" altLang="ja-JP" sz="1600" dirty="0" smtClean="0"/>
              <a:t>.</a:t>
            </a:r>
          </a:p>
          <a:p>
            <a:pPr marL="285750" indent="-285750">
              <a:buFont typeface="Wingdings" pitchFamily="2" charset="2"/>
              <a:buChar char="l"/>
            </a:pPr>
            <a:r>
              <a:rPr lang="en-US" altLang="ja-JP" sz="1600" dirty="0" smtClean="0"/>
              <a:t>In experiments, changing the boundary of plasma pressure is observed. Increasing b, the boundary shifts to the outward of the torus.</a:t>
            </a:r>
          </a:p>
          <a:p>
            <a:pPr marL="285750" indent="-285750">
              <a:buFont typeface="Wingdings" pitchFamily="2" charset="2"/>
              <a:buChar char="l"/>
            </a:pPr>
            <a:r>
              <a:rPr lang="en-US" altLang="ja-JP" sz="1600" dirty="0" smtClean="0"/>
              <a:t>This </a:t>
            </a:r>
            <a:r>
              <a:rPr lang="en-US" altLang="ja-JP" sz="1600" dirty="0"/>
              <a:t>is also important in </a:t>
            </a:r>
            <a:r>
              <a:rPr lang="en-US" altLang="ja-JP" sz="1600" dirty="0" err="1"/>
              <a:t>tokamak</a:t>
            </a:r>
            <a:r>
              <a:rPr lang="en-US" altLang="ja-JP" sz="1600" dirty="0"/>
              <a:t> RMP experiments. Strong bootstrap current on the pedestal may </a:t>
            </a:r>
            <a:r>
              <a:rPr lang="en-US" altLang="ja-JP" sz="1600" dirty="0" smtClean="0"/>
              <a:t>drive the </a:t>
            </a:r>
            <a:r>
              <a:rPr lang="en-US" altLang="ja-JP" sz="1600" dirty="0"/>
              <a:t>3D plasma response</a:t>
            </a:r>
            <a:r>
              <a:rPr lang="en-US" altLang="ja-JP" sz="1600" dirty="0" smtClean="0"/>
              <a:t>. The magnetic field structure might be changed.</a:t>
            </a:r>
          </a:p>
          <a:p>
            <a:pPr marL="285750" indent="-285750">
              <a:buFont typeface="Wingdings" pitchFamily="2" charset="2"/>
              <a:buChar char="l"/>
            </a:pPr>
            <a:r>
              <a:rPr lang="en-US" altLang="ja-JP" sz="1600" dirty="0"/>
              <a:t>The identification of 3D plasma </a:t>
            </a:r>
            <a:r>
              <a:rPr lang="en-US" altLang="ja-JP" sz="1600" dirty="0" smtClean="0"/>
              <a:t>response in </a:t>
            </a:r>
            <a:r>
              <a:rPr lang="en-US" altLang="ja-JP" sz="1600" dirty="0"/>
              <a:t>the experiments is an important issue</a:t>
            </a:r>
            <a:r>
              <a:rPr lang="en-US" altLang="ja-JP" sz="1600" dirty="0" smtClean="0"/>
              <a:t>.</a:t>
            </a:r>
            <a:endParaRPr lang="en-US" altLang="ja-JP" sz="1600" dirty="0"/>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782" y="1549571"/>
            <a:ext cx="4383041" cy="3024336"/>
          </a:xfrm>
          <a:prstGeom prst="rect">
            <a:avLst/>
          </a:prstGeom>
        </p:spPr>
      </p:pic>
      <p:cxnSp>
        <p:nvCxnSpPr>
          <p:cNvPr id="5" name="直線コネクタ 4"/>
          <p:cNvCxnSpPr/>
          <p:nvPr/>
        </p:nvCxnSpPr>
        <p:spPr>
          <a:xfrm flipV="1">
            <a:off x="5580112" y="1700808"/>
            <a:ext cx="0" cy="2160240"/>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 name="テキスト ボックス 17"/>
          <p:cNvSpPr txBox="1">
            <a:spLocks noChangeArrowheads="1"/>
          </p:cNvSpPr>
          <p:nvPr/>
        </p:nvSpPr>
        <p:spPr bwMode="auto">
          <a:xfrm>
            <a:off x="5766524" y="1701807"/>
            <a:ext cx="77918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600"/>
              </a:lnSpc>
            </a:pPr>
            <a:r>
              <a:rPr lang="en-US" altLang="ja-JP" dirty="0">
                <a:solidFill>
                  <a:schemeClr val="accent1">
                    <a:lumMod val="75000"/>
                  </a:schemeClr>
                </a:solidFill>
                <a:latin typeface="+mn-lt"/>
              </a:rPr>
              <a:t>LCFS</a:t>
            </a:r>
          </a:p>
          <a:p>
            <a:pPr eaLnBrk="1" hangingPunct="1">
              <a:lnSpc>
                <a:spcPts val="1600"/>
              </a:lnSpc>
            </a:pPr>
            <a:r>
              <a:rPr lang="en-US" altLang="ja-JP" dirty="0">
                <a:solidFill>
                  <a:schemeClr val="accent1">
                    <a:lumMod val="75000"/>
                  </a:schemeClr>
                </a:solidFill>
                <a:latin typeface="+mn-lt"/>
              </a:rPr>
              <a:t>in vac.</a:t>
            </a:r>
            <a:endParaRPr lang="ja-JP" altLang="en-US" dirty="0">
              <a:solidFill>
                <a:schemeClr val="accent1">
                  <a:lumMod val="75000"/>
                </a:schemeClr>
              </a:solidFill>
              <a:latin typeface="+mn-lt"/>
            </a:endParaRPr>
          </a:p>
        </p:txBody>
      </p:sp>
      <p:cxnSp>
        <p:nvCxnSpPr>
          <p:cNvPr id="7" name="直線矢印コネクタ 6"/>
          <p:cNvCxnSpPr/>
          <p:nvPr/>
        </p:nvCxnSpPr>
        <p:spPr>
          <a:xfrm>
            <a:off x="6545712" y="3356992"/>
            <a:ext cx="0"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7534673" y="3176972"/>
            <a:ext cx="0" cy="36004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37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2678</TotalTime>
  <Words>2998</Words>
  <Application>Microsoft Office PowerPoint</Application>
  <PresentationFormat>画面に合わせる (4:3)</PresentationFormat>
  <Paragraphs>396</Paragraphs>
  <Slides>31</Slides>
  <Notes>23</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PowerPoint プレゼンテーション</vt:lpstr>
      <vt:lpstr>Acknowledgement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Radial Electric Field Measurement by CXRS</vt:lpstr>
      <vt:lpstr>b-scan in Quasi Steady State Discharge</vt:lpstr>
      <vt:lpstr>Identification of effective plasma boundary by Er measurement</vt:lpstr>
      <vt:lpstr>PowerPoint プレゼンテーション</vt:lpstr>
      <vt:lpstr>PowerPoint プレゼンテーション</vt:lpstr>
      <vt:lpstr>PowerPoint プレゼンテーション</vt:lpstr>
      <vt:lpstr>PowerPoint プレゼンテーション</vt:lpstr>
      <vt:lpstr>Comparisons with tokamaks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suzuki</dc:creator>
  <cp:lastModifiedBy>suzuki</cp:lastModifiedBy>
  <cp:revision>197</cp:revision>
  <cp:lastPrinted>2012-03-02T00:54:01Z</cp:lastPrinted>
  <dcterms:created xsi:type="dcterms:W3CDTF">2010-02-19T02:45:45Z</dcterms:created>
  <dcterms:modified xsi:type="dcterms:W3CDTF">2012-10-11T02:17:59Z</dcterms:modified>
</cp:coreProperties>
</file>