
<file path=[Content_Types].xml><?xml version="1.0" encoding="utf-8"?>
<Types xmlns="http://schemas.openxmlformats.org/package/2006/content-types"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408" r:id="rId2"/>
    <p:sldId id="264" r:id="rId3"/>
    <p:sldId id="411" r:id="rId4"/>
    <p:sldId id="410" r:id="rId5"/>
    <p:sldId id="378" r:id="rId6"/>
    <p:sldId id="424" r:id="rId7"/>
    <p:sldId id="413" r:id="rId8"/>
    <p:sldId id="431" r:id="rId9"/>
    <p:sldId id="412" r:id="rId10"/>
    <p:sldId id="414" r:id="rId11"/>
    <p:sldId id="415" r:id="rId12"/>
    <p:sldId id="416" r:id="rId13"/>
    <p:sldId id="426" r:id="rId14"/>
    <p:sldId id="427" r:id="rId15"/>
    <p:sldId id="428" r:id="rId16"/>
    <p:sldId id="421" r:id="rId17"/>
    <p:sldId id="430" r:id="rId18"/>
    <p:sldId id="433" r:id="rId19"/>
    <p:sldId id="420" r:id="rId20"/>
    <p:sldId id="417" r:id="rId21"/>
    <p:sldId id="429" r:id="rId22"/>
    <p:sldId id="432" r:id="rId23"/>
    <p:sldId id="407" r:id="rId24"/>
    <p:sldId id="357" r:id="rId25"/>
  </p:sldIdLst>
  <p:sldSz cx="9144000" cy="6858000" type="letter"/>
  <p:notesSz cx="7315200" cy="9601200"/>
  <p:defaultTextStyle>
    <a:defPPr>
      <a:defRPr lang="en-US"/>
    </a:defPPr>
    <a:lvl1pPr marL="0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153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230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307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383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459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538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614" algn="l" defTabSz="91415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56" autoAdjust="0"/>
    <p:restoredTop sz="94660"/>
  </p:normalViewPr>
  <p:slideViewPr>
    <p:cSldViewPr>
      <p:cViewPr varScale="1">
        <p:scale>
          <a:sx n="78" d="100"/>
          <a:sy n="78" d="100"/>
        </p:scale>
        <p:origin x="-82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28" tIns="48315" rIns="96628" bIns="48315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28" tIns="48315" rIns="96628" bIns="48315" rtlCol="0"/>
          <a:lstStyle>
            <a:lvl1pPr algn="r">
              <a:defRPr sz="1300"/>
            </a:lvl1pPr>
          </a:lstStyle>
          <a:p>
            <a:fld id="{86C648EF-5BE5-49B0-915F-E8769528B98B}" type="datetimeFigureOut">
              <a:rPr lang="en-US" smtClean="0"/>
              <a:pPr/>
              <a:t>10/8/2012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28" tIns="48315" rIns="96628" bIns="48315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28" tIns="48315" rIns="96628" bIns="4831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28" tIns="48315" rIns="96628" bIns="48315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28" tIns="48315" rIns="96628" bIns="48315" rtlCol="0" anchor="b"/>
          <a:lstStyle>
            <a:lvl1pPr algn="r">
              <a:defRPr sz="1300"/>
            </a:lvl1pPr>
          </a:lstStyle>
          <a:p>
            <a:fld id="{83CBDEE0-BE4D-4B2C-B4F8-F72BD0A428F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0826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077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153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230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307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383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459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538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614" algn="l" defTabSz="914153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ln/>
        </p:spPr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8862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2313"/>
            <a:ext cx="4797425" cy="3598862"/>
          </a:xfrm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>
            <a:noAutofit/>
          </a:bodyPr>
          <a:lstStyle>
            <a:lvl1pPr>
              <a:defRPr sz="2300">
                <a:solidFill>
                  <a:schemeClr val="tx1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5334003"/>
          </a:xfrm>
        </p:spPr>
        <p:txBody>
          <a:bodyPr>
            <a:noAutofit/>
          </a:bodyPr>
          <a:lstStyle>
            <a:lvl1pPr algn="just">
              <a:spcBef>
                <a:spcPts val="538"/>
              </a:spcBef>
              <a:spcAft>
                <a:spcPts val="269"/>
              </a:spcAft>
              <a:defRPr sz="1900">
                <a:latin typeface="Helvetica" pitchFamily="34" charset="0"/>
              </a:defRPr>
            </a:lvl1pPr>
            <a:lvl2pPr algn="just">
              <a:spcAft>
                <a:spcPts val="269"/>
              </a:spcAft>
              <a:defRPr sz="1600">
                <a:latin typeface="Helvetica" pitchFamily="34" charset="0"/>
              </a:defRPr>
            </a:lvl2pPr>
            <a:lvl3pPr marL="1025571" indent="-205114" algn="just">
              <a:defRPr sz="1500">
                <a:latin typeface="Helvetica" pitchFamily="34" charset="0"/>
              </a:defRPr>
            </a:lvl3pPr>
            <a:lvl4pPr algn="just">
              <a:defRPr sz="1500">
                <a:latin typeface="Helvetica" pitchFamily="34" charset="0"/>
              </a:defRPr>
            </a:lvl4pPr>
            <a:lvl5pPr algn="just">
              <a:defRPr sz="1500"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24th  IAEA Fusion Energy Conf.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  <a:prstGeom prst="rect">
            <a:avLst/>
          </a:prstGeom>
        </p:spPr>
        <p:txBody>
          <a:bodyPr vert="horz" lIns="91415" tIns="45708" rIns="91415" bIns="45708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95400"/>
            <a:ext cx="8229600" cy="5257800"/>
          </a:xfrm>
          <a:prstGeom prst="rect">
            <a:avLst/>
          </a:prstGeom>
        </p:spPr>
        <p:txBody>
          <a:bodyPr vert="horz" lIns="91415" tIns="45708" rIns="91415" bIns="45708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1" y="6629402"/>
            <a:ext cx="2133600" cy="16827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629402"/>
            <a:ext cx="2895600" cy="16827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629402"/>
            <a:ext cx="2133600" cy="168275"/>
          </a:xfrm>
          <a:prstGeom prst="rect">
            <a:avLst/>
          </a:prstGeom>
        </p:spPr>
        <p:txBody>
          <a:bodyPr vert="horz" lIns="91415" tIns="45708" rIns="91415" bIns="45708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fld id="{7F1D74B6-16F4-4100-9C98-B21597129F8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32"/>
          <p:cNvSpPr>
            <a:spLocks noChangeArrowheads="1"/>
          </p:cNvSpPr>
          <p:nvPr userDrawn="1"/>
        </p:nvSpPr>
        <p:spPr bwMode="auto">
          <a:xfrm>
            <a:off x="0" y="1104895"/>
            <a:ext cx="9144000" cy="5715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hlink"/>
            </a:solidFill>
            <a:miter lim="800000"/>
            <a:headEnd/>
            <a:tailEnd/>
          </a:ln>
          <a:effectLst/>
        </p:spPr>
        <p:txBody>
          <a:bodyPr wrap="none" lIns="91415" tIns="45708" rIns="91415" bIns="45708" anchor="ctr"/>
          <a:lstStyle/>
          <a:p>
            <a:endParaRPr lang="en-US"/>
          </a:p>
        </p:txBody>
      </p:sp>
      <p:sp>
        <p:nvSpPr>
          <p:cNvPr id="8" name="Line 33"/>
          <p:cNvSpPr>
            <a:spLocks noChangeShapeType="1"/>
          </p:cNvSpPr>
          <p:nvPr userDrawn="1"/>
        </p:nvSpPr>
        <p:spPr bwMode="auto">
          <a:xfrm>
            <a:off x="0" y="1219195"/>
            <a:ext cx="9144000" cy="0"/>
          </a:xfrm>
          <a:prstGeom prst="lin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lIns="91415" tIns="45708" rIns="91415" bIns="45708" anchor="ctr"/>
          <a:lstStyle/>
          <a:p>
            <a:endParaRPr lang="en-US"/>
          </a:p>
        </p:txBody>
      </p:sp>
      <p:pic>
        <p:nvPicPr>
          <p:cNvPr id="9" name="Picture 38"/>
          <p:cNvPicPr>
            <a:picLocks noChangeAspect="1" noChangeArrowheads="1"/>
          </p:cNvPicPr>
          <p:nvPr userDrawn="1"/>
        </p:nvPicPr>
        <p:blipFill>
          <a:blip r:embed="rId3" cstate="print"/>
          <a:stretch>
            <a:fillRect/>
          </a:stretch>
        </p:blipFill>
        <p:spPr bwMode="auto">
          <a:xfrm>
            <a:off x="8272372" y="838200"/>
            <a:ext cx="594659" cy="64077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iming>
    <p:tnLst>
      <p:par>
        <p:cTn id="1" dur="indefinite" restart="never" nodeType="tmRoot"/>
      </p:par>
    </p:tnLst>
  </p:timing>
  <p:hf hdr="0"/>
  <p:txStyles>
    <p:titleStyle>
      <a:lvl1pPr algn="ctr" defTabSz="914153" rtl="0" eaLnBrk="1" latinLnBrk="0" hangingPunct="1">
        <a:spcBef>
          <a:spcPct val="0"/>
        </a:spcBef>
        <a:buNone/>
        <a:defRPr sz="2800" kern="1200">
          <a:solidFill>
            <a:schemeClr val="tx1"/>
          </a:solidFill>
          <a:latin typeface="Helvetica" pitchFamily="34" charset="0"/>
          <a:ea typeface="+mj-ea"/>
          <a:cs typeface="Times New Roman" pitchFamily="18" charset="0"/>
        </a:defRPr>
      </a:lvl1pPr>
    </p:titleStyle>
    <p:bodyStyle>
      <a:lvl1pPr marL="307671" indent="-307671" algn="l" defTabSz="914153" rtl="0" eaLnBrk="1" latinLnBrk="0" hangingPunct="1">
        <a:spcBef>
          <a:spcPts val="538"/>
        </a:spcBef>
        <a:spcAft>
          <a:spcPts val="269"/>
        </a:spcAft>
        <a:buFontTx/>
        <a:buNone/>
        <a:defRPr sz="2000" kern="1200">
          <a:solidFill>
            <a:schemeClr val="tx1"/>
          </a:solidFill>
          <a:latin typeface="Helvetica" pitchFamily="34" charset="0"/>
          <a:ea typeface="+mn-ea"/>
          <a:cs typeface="Times New Roman" pitchFamily="18" charset="0"/>
        </a:defRPr>
      </a:lvl1pPr>
      <a:lvl2pPr marL="615343" indent="-205114" algn="l" defTabSz="914153" rtl="0" eaLnBrk="1" latinLnBrk="0" hangingPunct="1">
        <a:spcBef>
          <a:spcPts val="0"/>
        </a:spcBef>
        <a:spcAft>
          <a:spcPts val="269"/>
        </a:spcAft>
        <a:buFont typeface="Arial" pitchFamily="34" charset="0"/>
        <a:buChar char="•"/>
        <a:defRPr sz="1600" kern="1200">
          <a:solidFill>
            <a:schemeClr val="tx1"/>
          </a:solidFill>
          <a:latin typeface="Helvetica" pitchFamily="34" charset="0"/>
          <a:ea typeface="+mn-ea"/>
          <a:cs typeface="Times New Roman" pitchFamily="18" charset="0"/>
        </a:defRPr>
      </a:lvl2pPr>
      <a:lvl3pPr marL="1142693" indent="-228538" algn="l" defTabSz="914153" rtl="0" eaLnBrk="1" latinLnBrk="0" hangingPunct="1">
        <a:spcBef>
          <a:spcPts val="0"/>
        </a:spcBef>
        <a:buFont typeface="Times New Roman" pitchFamily="18" charset="0"/>
        <a:buChar char="▪"/>
        <a:defRPr sz="1600" kern="1200">
          <a:solidFill>
            <a:schemeClr val="tx1"/>
          </a:solidFill>
          <a:latin typeface="Helvetica" pitchFamily="34" charset="0"/>
          <a:ea typeface="+mn-ea"/>
          <a:cs typeface="Times New Roman" pitchFamily="18" charset="0"/>
        </a:defRPr>
      </a:lvl3pPr>
      <a:lvl4pPr marL="1599769" indent="-228538" algn="l" defTabSz="914153" rtl="0" eaLnBrk="1" latinLnBrk="0" hangingPunct="1">
        <a:spcBef>
          <a:spcPts val="0"/>
        </a:spcBef>
        <a:buFont typeface="Arial" pitchFamily="34" charset="0"/>
        <a:buChar char="–"/>
        <a:defRPr sz="1600" kern="1200">
          <a:solidFill>
            <a:schemeClr val="tx1"/>
          </a:solidFill>
          <a:latin typeface="Helvetica" pitchFamily="34" charset="0"/>
          <a:ea typeface="+mn-ea"/>
          <a:cs typeface="Times New Roman" pitchFamily="18" charset="0"/>
        </a:defRPr>
      </a:lvl4pPr>
      <a:lvl5pPr marL="2056845" indent="-228538" algn="l" defTabSz="914153" rtl="0" eaLnBrk="1" latinLnBrk="0" hangingPunct="1">
        <a:spcBef>
          <a:spcPts val="0"/>
        </a:spcBef>
        <a:buFont typeface="Arial" pitchFamily="34" charset="0"/>
        <a:buChar char="»"/>
        <a:defRPr sz="1600" kern="1200">
          <a:solidFill>
            <a:schemeClr val="tx1"/>
          </a:solidFill>
          <a:latin typeface="Helvetica" pitchFamily="34" charset="0"/>
          <a:ea typeface="+mn-ea"/>
          <a:cs typeface="Times New Roman" pitchFamily="18" charset="0"/>
        </a:defRPr>
      </a:lvl5pPr>
      <a:lvl6pPr marL="2513921" indent="-228538" algn="l" defTabSz="9141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99" indent="-228538" algn="l" defTabSz="9141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76" indent="-228538" algn="l" defTabSz="9141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51" indent="-228538" algn="l" defTabSz="914153" rtl="0" eaLnBrk="1" latinLnBrk="0" hangingPunct="1">
        <a:spcBef>
          <a:spcPct val="20000"/>
        </a:spcBef>
        <a:buFont typeface="Arial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7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5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30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07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83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59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38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14" algn="l" defTabSz="9141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wm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04800" y="76200"/>
            <a:ext cx="8534400" cy="914400"/>
          </a:xfrm>
        </p:spPr>
        <p:txBody>
          <a:bodyPr/>
          <a:lstStyle/>
          <a:p>
            <a:r>
              <a:rPr lang="en-US" sz="2400" dirty="0"/>
              <a:t>Evaluation of a Field Aligned ICRF Antenna in </a:t>
            </a:r>
            <a:r>
              <a:rPr lang="en-US" sz="2400" dirty="0" err="1"/>
              <a:t>Alcator</a:t>
            </a:r>
            <a:r>
              <a:rPr lang="en-US" sz="2400" dirty="0"/>
              <a:t> C-Mod</a:t>
            </a:r>
            <a:endParaRPr lang="en-US" dirty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295400"/>
            <a:ext cx="8229600" cy="5257803"/>
          </a:xfrm>
        </p:spPr>
        <p:txBody>
          <a:bodyPr>
            <a:normAutofit/>
          </a:bodyPr>
          <a:lstStyle/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en-US" dirty="0"/>
              <a:t>24th  IAEA Fusion Energy Conference</a:t>
            </a:r>
            <a:endParaRPr lang="en-US" dirty="0" smtClean="0"/>
          </a:p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San Diego, USA October 8-13 2012 </a:t>
            </a:r>
          </a:p>
          <a:p>
            <a:pPr marL="0" indent="0" algn="ctr">
              <a:spcBef>
                <a:spcPts val="0"/>
              </a:spcBef>
              <a:spcAft>
                <a:spcPts val="600"/>
              </a:spcAft>
            </a:pPr>
            <a:r>
              <a:rPr lang="en-US" sz="1400" dirty="0"/>
              <a:t>S.J. </a:t>
            </a:r>
            <a:r>
              <a:rPr lang="en-US" sz="1400" dirty="0" err="1"/>
              <a:t>Wukitch</a:t>
            </a:r>
            <a:r>
              <a:rPr lang="en-US" sz="1400" dirty="0"/>
              <a:t>, D. Brunner, M.L. Garrett, B. </a:t>
            </a:r>
            <a:r>
              <a:rPr lang="en-US" sz="1400" dirty="0" err="1"/>
              <a:t>Labombard</a:t>
            </a:r>
            <a:r>
              <a:rPr lang="en-US" sz="1400" dirty="0"/>
              <a:t>, C. Lau, Y. Lin, B. </a:t>
            </a:r>
            <a:r>
              <a:rPr lang="en-US" sz="1400" dirty="0" err="1"/>
              <a:t>Lipschultz</a:t>
            </a:r>
            <a:r>
              <a:rPr lang="en-US" sz="1400" dirty="0"/>
              <a:t>, R. </a:t>
            </a:r>
            <a:r>
              <a:rPr lang="en-US" sz="1400" dirty="0" err="1"/>
              <a:t>Ochoukov</a:t>
            </a:r>
            <a:r>
              <a:rPr lang="en-US" sz="1400" dirty="0"/>
              <a:t>, M.L. </a:t>
            </a:r>
            <a:r>
              <a:rPr lang="en-US" sz="1400" dirty="0" err="1"/>
              <a:t>Reinke</a:t>
            </a:r>
            <a:r>
              <a:rPr lang="en-US" sz="1400" dirty="0"/>
              <a:t>, J.L. Terry, D. Whyte and the </a:t>
            </a:r>
            <a:r>
              <a:rPr lang="en-US" sz="1400" dirty="0" err="1"/>
              <a:t>Alcator</a:t>
            </a:r>
            <a:r>
              <a:rPr lang="en-US" sz="1400" dirty="0"/>
              <a:t> C-Mod </a:t>
            </a:r>
            <a:r>
              <a:rPr lang="en-US" sz="1400" dirty="0" smtClean="0"/>
              <a:t>Team</a:t>
            </a:r>
          </a:p>
          <a:p>
            <a:pPr marL="0" indent="0" algn="l"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Goal:</a:t>
            </a:r>
            <a:endParaRPr lang="en-US" sz="1700" dirty="0" smtClean="0">
              <a:solidFill>
                <a:srgbClr val="FF0000"/>
              </a:solidFill>
            </a:endParaRPr>
          </a:p>
          <a:p>
            <a:pPr marL="0" indent="0" algn="l">
              <a:spcBef>
                <a:spcPts val="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Test whether a field aligned (FA) antenna can improve RF antenna operation, particularly impurity contamination and impurity sources.</a:t>
            </a:r>
            <a:endParaRPr lang="en-US" dirty="0" smtClean="0"/>
          </a:p>
          <a:p>
            <a:pPr marL="0" indent="0" algn="l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Key Results: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FF0000"/>
                </a:solidFill>
              </a:rPr>
              <a:t>F</a:t>
            </a:r>
            <a:r>
              <a:rPr lang="en-US" dirty="0" smtClean="0">
                <a:solidFill>
                  <a:srgbClr val="FF0000"/>
                </a:solidFill>
              </a:rPr>
              <a:t>ield </a:t>
            </a:r>
            <a:r>
              <a:rPr lang="en-US" dirty="0" smtClean="0">
                <a:solidFill>
                  <a:srgbClr val="FF0000"/>
                </a:solidFill>
              </a:rPr>
              <a:t>aligned ICRF </a:t>
            </a:r>
            <a:r>
              <a:rPr lang="en-US" dirty="0">
                <a:solidFill>
                  <a:srgbClr val="FF0000"/>
                </a:solidFill>
              </a:rPr>
              <a:t>antenna </a:t>
            </a:r>
            <a:r>
              <a:rPr lang="en-US" dirty="0" smtClean="0">
                <a:solidFill>
                  <a:srgbClr val="FF0000"/>
                </a:solidFill>
              </a:rPr>
              <a:t>has reduced </a:t>
            </a:r>
            <a:r>
              <a:rPr lang="en-US" dirty="0">
                <a:solidFill>
                  <a:srgbClr val="FF0000"/>
                </a:solidFill>
              </a:rPr>
              <a:t>impurity contamination and </a:t>
            </a:r>
            <a:r>
              <a:rPr lang="en-US" dirty="0" smtClean="0">
                <a:solidFill>
                  <a:srgbClr val="FF0000"/>
                </a:solidFill>
              </a:rPr>
              <a:t>impurity sources.</a:t>
            </a:r>
            <a:endParaRPr lang="en-US" dirty="0">
              <a:solidFill>
                <a:srgbClr val="FF000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dirty="0"/>
              <a:t>O</a:t>
            </a:r>
            <a:r>
              <a:rPr lang="en-US" dirty="0" smtClean="0"/>
              <a:t>perational </a:t>
            </a:r>
            <a:r>
              <a:rPr lang="en-US" dirty="0"/>
              <a:t>characteristics </a:t>
            </a:r>
            <a:r>
              <a:rPr lang="en-US" dirty="0" smtClean="0"/>
              <a:t>of </a:t>
            </a:r>
            <a:r>
              <a:rPr lang="en-US" dirty="0" smtClean="0"/>
              <a:t>this novel, high </a:t>
            </a:r>
            <a:r>
              <a:rPr lang="en-US" dirty="0" smtClean="0"/>
              <a:t>power ICRF antenna are </a:t>
            </a:r>
            <a:r>
              <a:rPr lang="en-US" dirty="0"/>
              <a:t>favorable.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>
                <a:solidFill>
                  <a:srgbClr val="7030A0"/>
                </a:solidFill>
              </a:rPr>
              <a:t>M</a:t>
            </a:r>
            <a:r>
              <a:rPr lang="en-US" dirty="0" smtClean="0">
                <a:solidFill>
                  <a:srgbClr val="7030A0"/>
                </a:solidFill>
              </a:rPr>
              <a:t>easured </a:t>
            </a:r>
            <a:r>
              <a:rPr lang="en-US" dirty="0">
                <a:solidFill>
                  <a:srgbClr val="7030A0"/>
                </a:solidFill>
              </a:rPr>
              <a:t>plasma potentials for </a:t>
            </a:r>
            <a:r>
              <a:rPr lang="en-US" dirty="0" smtClean="0">
                <a:solidFill>
                  <a:srgbClr val="7030A0"/>
                </a:solidFill>
              </a:rPr>
              <a:t>FA </a:t>
            </a:r>
            <a:r>
              <a:rPr lang="en-US" dirty="0">
                <a:solidFill>
                  <a:srgbClr val="7030A0"/>
                </a:solidFill>
              </a:rPr>
              <a:t>antenna are not remarkably different from </a:t>
            </a:r>
            <a:r>
              <a:rPr lang="en-US" dirty="0" smtClean="0">
                <a:solidFill>
                  <a:srgbClr val="7030A0"/>
                </a:solidFill>
              </a:rPr>
              <a:t>plasma potentials associated with </a:t>
            </a:r>
            <a:r>
              <a:rPr lang="en-US" dirty="0" err="1" smtClean="0">
                <a:solidFill>
                  <a:srgbClr val="7030A0"/>
                </a:solidFill>
              </a:rPr>
              <a:t>toroidally</a:t>
            </a:r>
            <a:r>
              <a:rPr lang="en-US" dirty="0" smtClean="0">
                <a:solidFill>
                  <a:srgbClr val="7030A0"/>
                </a:solidFill>
              </a:rPr>
              <a:t> aligned (TA) </a:t>
            </a:r>
            <a:r>
              <a:rPr lang="en-US" dirty="0">
                <a:solidFill>
                  <a:srgbClr val="7030A0"/>
                </a:solidFill>
              </a:rPr>
              <a:t>antenna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marL="457200" indent="-457200">
              <a:buFont typeface="+mj-lt"/>
              <a:buAutoNum type="arabicPeriod"/>
            </a:pPr>
            <a:endParaRPr lang="en-US" dirty="0">
              <a:solidFill>
                <a:srgbClr val="7030A0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L-mode, FA Antenna has Lower Impurity Contamination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295400"/>
            <a:ext cx="4572002" cy="52578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Prior to </a:t>
            </a:r>
            <a:r>
              <a:rPr lang="en-US" dirty="0" err="1" smtClean="0">
                <a:solidFill>
                  <a:srgbClr val="0000FF"/>
                </a:solidFill>
              </a:rPr>
              <a:t>boronization</a:t>
            </a:r>
            <a:r>
              <a:rPr lang="en-US" dirty="0" smtClean="0">
                <a:solidFill>
                  <a:srgbClr val="0000FF"/>
                </a:solidFill>
              </a:rPr>
              <a:t> in L-mode discharges, plasma response is more favorable for power from </a:t>
            </a:r>
            <a:r>
              <a:rPr lang="en-US" dirty="0" smtClean="0">
                <a:solidFill>
                  <a:srgbClr val="FF0000"/>
                </a:solidFill>
              </a:rPr>
              <a:t>FA-antenna</a:t>
            </a:r>
            <a:r>
              <a:rPr lang="en-US" dirty="0" smtClean="0"/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Impurity contamination is lower. 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Radiated power is 25% lower for comparable injected power.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Core molybdenum content is significantly reduced.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2" y="1464329"/>
            <a:ext cx="3808012" cy="4691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739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371600"/>
            <a:ext cx="4572000" cy="518160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Core Mo is significantly lower for </a:t>
            </a:r>
            <a:r>
              <a:rPr lang="en-US" dirty="0" smtClean="0">
                <a:solidFill>
                  <a:srgbClr val="FF0000"/>
                </a:solidFill>
              </a:rPr>
              <a:t>FA </a:t>
            </a:r>
            <a:r>
              <a:rPr lang="en-US" dirty="0">
                <a:solidFill>
                  <a:srgbClr val="FF0000"/>
                </a:solidFill>
              </a:rPr>
              <a:t>antenna compared to </a:t>
            </a:r>
            <a:r>
              <a:rPr lang="en-US" dirty="0" smtClean="0">
                <a:solidFill>
                  <a:srgbClr val="FF0000"/>
                </a:solidFill>
              </a:rPr>
              <a:t>TA </a:t>
            </a:r>
            <a:r>
              <a:rPr lang="en-US" dirty="0">
                <a:solidFill>
                  <a:srgbClr val="FF0000"/>
                </a:solidFill>
              </a:rPr>
              <a:t>antennas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Rise time on the core Mo content is significantly slower for the FA antenna than the TA-antennas.</a:t>
            </a:r>
            <a:endParaRPr lang="en-US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FA antenna </a:t>
            </a:r>
            <a:r>
              <a:rPr lang="en-US" dirty="0">
                <a:solidFill>
                  <a:srgbClr val="FF0000"/>
                </a:solidFill>
              </a:rPr>
              <a:t>has lower radiated power.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Radiated power is ~20-30% lower than for the </a:t>
            </a:r>
            <a:r>
              <a:rPr lang="en-US" dirty="0" smtClean="0"/>
              <a:t>TA antennas in EDA H-mode.</a:t>
            </a:r>
          </a:p>
          <a:p>
            <a:pPr marL="410229" lvl="1" indent="0"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52400" y="76200"/>
            <a:ext cx="8839200" cy="914400"/>
          </a:xfrm>
        </p:spPr>
        <p:txBody>
          <a:bodyPr/>
          <a:lstStyle/>
          <a:p>
            <a:r>
              <a:rPr lang="en-US" dirty="0" smtClean="0"/>
              <a:t>In H-mode, FA Antenna has Lower Impurity Contamination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596257"/>
            <a:ext cx="3454320" cy="4656085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 Antenna Mo Source Correlates with TA Power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2400" y="1371600"/>
            <a:ext cx="4724400" cy="5181603"/>
          </a:xfrm>
        </p:spPr>
        <p:txBody>
          <a:bodyPr/>
          <a:lstStyle/>
          <a:p>
            <a:r>
              <a:rPr lang="en-US" dirty="0" smtClean="0"/>
              <a:t>Compare the response of the local Mo source for each antenna view when the TA and FA antenna are powered separately.</a:t>
            </a:r>
          </a:p>
          <a:p>
            <a:r>
              <a:rPr lang="en-US" dirty="0" smtClean="0"/>
              <a:t>Strong Mo source response at the TA antenna when the TA antenna is powered.</a:t>
            </a:r>
          </a:p>
          <a:p>
            <a:pPr lvl="1"/>
            <a:r>
              <a:rPr lang="en-US" dirty="0" smtClean="0"/>
              <a:t>Mo source at the TA antenna increases with each power step.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2" y="1371600"/>
            <a:ext cx="3199656" cy="3679605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533400" y="5051205"/>
            <a:ext cx="8153400" cy="1501998"/>
          </a:xfrm>
          <a:prstGeom prst="rect">
            <a:avLst/>
          </a:prstGeom>
        </p:spPr>
        <p:txBody>
          <a:bodyPr vert="horz" lIns="91415" tIns="45708" rIns="91415" bIns="45708" rtlCol="0">
            <a:noAutofit/>
          </a:bodyPr>
          <a:lstStyle>
            <a:lvl1pPr marL="307671" indent="-307671" algn="just" defTabSz="914153" rtl="0" eaLnBrk="1" latinLnBrk="0" hangingPunct="1">
              <a:spcBef>
                <a:spcPts val="538"/>
              </a:spcBef>
              <a:spcAft>
                <a:spcPts val="269"/>
              </a:spcAft>
              <a:buFontTx/>
              <a:buNone/>
              <a:defRPr sz="19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615343" indent="-205114" algn="just" defTabSz="914153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1025571" indent="-205114" algn="just" defTabSz="914153" rtl="0" eaLnBrk="1" latinLnBrk="0" hangingPunct="1">
              <a:spcBef>
                <a:spcPts val="0"/>
              </a:spcBef>
              <a:buFont typeface="Times New Roman" pitchFamily="18" charset="0"/>
              <a:buChar char="▪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599769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2056845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51392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99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76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5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 Antenna Mo Source Correlates with TA Power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962400" y="1371600"/>
            <a:ext cx="4724400" cy="5181603"/>
          </a:xfrm>
        </p:spPr>
        <p:txBody>
          <a:bodyPr/>
          <a:lstStyle/>
          <a:p>
            <a:r>
              <a:rPr lang="en-US" dirty="0" smtClean="0"/>
              <a:t>Compare the response of the local Mo source for each antenna view when the TA and FA antenna are powered separately.</a:t>
            </a:r>
          </a:p>
          <a:p>
            <a:r>
              <a:rPr lang="en-US" dirty="0"/>
              <a:t>Strong Mo source response at the TA antenna when the TA antenna is powered.</a:t>
            </a:r>
          </a:p>
          <a:p>
            <a:pPr lvl="1"/>
            <a:r>
              <a:rPr lang="en-US" dirty="0" smtClean="0"/>
              <a:t>Mo source at the TA antenna increases with each power step.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Weak Mo source response at the TA antenna when FA antenna is powered.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2" y="1371600"/>
            <a:ext cx="3199656" cy="3679604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533400" y="5051205"/>
            <a:ext cx="8153400" cy="1501998"/>
          </a:xfrm>
          <a:prstGeom prst="rect">
            <a:avLst/>
          </a:prstGeom>
        </p:spPr>
        <p:txBody>
          <a:bodyPr vert="horz" lIns="91415" tIns="45708" rIns="91415" bIns="45708" rtlCol="0">
            <a:noAutofit/>
          </a:bodyPr>
          <a:lstStyle>
            <a:lvl1pPr marL="307671" indent="-307671" algn="just" defTabSz="914153" rtl="0" eaLnBrk="1" latinLnBrk="0" hangingPunct="1">
              <a:spcBef>
                <a:spcPts val="538"/>
              </a:spcBef>
              <a:spcAft>
                <a:spcPts val="269"/>
              </a:spcAft>
              <a:buFontTx/>
              <a:buNone/>
              <a:defRPr sz="19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615343" indent="-205114" algn="just" defTabSz="914153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1025571" indent="-205114" algn="just" defTabSz="914153" rtl="0" eaLnBrk="1" latinLnBrk="0" hangingPunct="1">
              <a:spcBef>
                <a:spcPts val="0"/>
              </a:spcBef>
              <a:buFont typeface="Times New Roman" pitchFamily="18" charset="0"/>
              <a:buChar char="▪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599769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2056845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51392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99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76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5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10017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 </a:t>
            </a:r>
            <a:r>
              <a:rPr lang="en-US" dirty="0"/>
              <a:t>Antenna Mo Source Correlates with TA Power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2" y="1371600"/>
            <a:ext cx="3199656" cy="3679604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533400" y="5051205"/>
            <a:ext cx="8153400" cy="1501998"/>
          </a:xfrm>
          <a:prstGeom prst="rect">
            <a:avLst/>
          </a:prstGeom>
        </p:spPr>
        <p:txBody>
          <a:bodyPr vert="horz" lIns="91415" tIns="45708" rIns="91415" bIns="45708" rtlCol="0">
            <a:noAutofit/>
          </a:bodyPr>
          <a:lstStyle>
            <a:lvl1pPr marL="307671" indent="-307671" algn="just" defTabSz="914153" rtl="0" eaLnBrk="1" latinLnBrk="0" hangingPunct="1">
              <a:spcBef>
                <a:spcPts val="538"/>
              </a:spcBef>
              <a:spcAft>
                <a:spcPts val="269"/>
              </a:spcAft>
              <a:buFontTx/>
              <a:buNone/>
              <a:defRPr sz="19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615343" indent="-205114" algn="just" defTabSz="914153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1025571" indent="-205114" algn="just" defTabSz="914153" rtl="0" eaLnBrk="1" latinLnBrk="0" hangingPunct="1">
              <a:spcBef>
                <a:spcPts val="0"/>
              </a:spcBef>
              <a:buFont typeface="Times New Roman" pitchFamily="18" charset="0"/>
              <a:buChar char="▪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599769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2056845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51392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99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76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5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Measurable Mo source response at FA antenna when TA antenna is powered.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4" y="1374648"/>
            <a:ext cx="3322636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173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 Antenna Mo Source </a:t>
            </a:r>
            <a:r>
              <a:rPr lang="en-US" dirty="0" smtClean="0"/>
              <a:t>has Weaker Response to FA Power </a:t>
            </a:r>
            <a:endParaRPr 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72" y="1371600"/>
            <a:ext cx="3199656" cy="3679604"/>
          </a:xfrm>
          <a:prstGeom prst="rect">
            <a:avLst/>
          </a:prstGeom>
        </p:spPr>
      </p:pic>
      <p:sp>
        <p:nvSpPr>
          <p:cNvPr id="14" name="Content Placeholder 1"/>
          <p:cNvSpPr txBox="1">
            <a:spLocks/>
          </p:cNvSpPr>
          <p:nvPr/>
        </p:nvSpPr>
        <p:spPr>
          <a:xfrm>
            <a:off x="533400" y="5051205"/>
            <a:ext cx="8153400" cy="1501998"/>
          </a:xfrm>
          <a:prstGeom prst="rect">
            <a:avLst/>
          </a:prstGeom>
        </p:spPr>
        <p:txBody>
          <a:bodyPr vert="horz" lIns="91415" tIns="45708" rIns="91415" bIns="45708" rtlCol="0">
            <a:noAutofit/>
          </a:bodyPr>
          <a:lstStyle>
            <a:lvl1pPr marL="307671" indent="-307671" algn="just" defTabSz="914153" rtl="0" eaLnBrk="1" latinLnBrk="0" hangingPunct="1">
              <a:spcBef>
                <a:spcPts val="538"/>
              </a:spcBef>
              <a:spcAft>
                <a:spcPts val="269"/>
              </a:spcAft>
              <a:buFontTx/>
              <a:buNone/>
              <a:defRPr sz="19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615343" indent="-205114" algn="just" defTabSz="914153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1025571" indent="-205114" algn="just" defTabSz="914153" rtl="0" eaLnBrk="1" latinLnBrk="0" hangingPunct="1">
              <a:spcBef>
                <a:spcPts val="0"/>
              </a:spcBef>
              <a:buFont typeface="Times New Roman" pitchFamily="18" charset="0"/>
              <a:buChar char="▪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599769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2056845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51392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99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76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5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Measurable Mo source response at FA antenna when TA antenna is powered.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Mo source response is lower at FA antenna when FA antenna is active.</a:t>
            </a:r>
          </a:p>
          <a:p>
            <a:pPr lvl="1"/>
            <a:r>
              <a:rPr lang="en-US" dirty="0" smtClean="0">
                <a:solidFill>
                  <a:srgbClr val="0000FF"/>
                </a:solidFill>
              </a:rPr>
              <a:t>Plasma limiter views show similar behavior to FA antenna view.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4564" y="1374648"/>
            <a:ext cx="3322635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463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Performance has met or Exceeded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3614653" cy="5105403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TA </a:t>
            </a:r>
            <a:r>
              <a:rPr lang="en-US" dirty="0" smtClean="0">
                <a:solidFill>
                  <a:srgbClr val="0000FF"/>
                </a:solidFill>
              </a:rPr>
              <a:t>antenna </a:t>
            </a:r>
            <a:r>
              <a:rPr lang="en-US" dirty="0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and phase of </a:t>
            </a: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 (</a:t>
            </a:r>
            <a:r>
              <a:rPr lang="en-US" dirty="0" err="1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baseline="-25000" dirty="0" err="1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 smtClean="0">
                <a:solidFill>
                  <a:srgbClr val="0000FF"/>
                </a:solidFill>
              </a:rPr>
              <a:t>varies </a:t>
            </a:r>
            <a:r>
              <a:rPr lang="en-US" dirty="0" smtClean="0">
                <a:solidFill>
                  <a:srgbClr val="0000FF"/>
                </a:solidFill>
              </a:rPr>
              <a:t>over wide </a:t>
            </a:r>
            <a:r>
              <a:rPr lang="en-US" dirty="0" smtClean="0">
                <a:solidFill>
                  <a:srgbClr val="0000FF"/>
                </a:solidFill>
              </a:rPr>
              <a:t>range.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From </a:t>
            </a:r>
            <a:r>
              <a:rPr lang="en-US" dirty="0"/>
              <a:t>matching perspective, would like less variation in </a:t>
            </a:r>
            <a:r>
              <a:rPr lang="en-US" dirty="0">
                <a:latin typeface="Symbol" pitchFamily="18" charset="2"/>
              </a:rPr>
              <a:t>G</a:t>
            </a:r>
            <a:r>
              <a:rPr lang="en-US" dirty="0"/>
              <a:t> and little or no variation in </a:t>
            </a:r>
            <a:r>
              <a:rPr lang="en-US" dirty="0" err="1">
                <a:latin typeface="Symbol" pitchFamily="18" charset="2"/>
              </a:rPr>
              <a:t>f</a:t>
            </a:r>
            <a:r>
              <a:rPr lang="en-US" baseline="-25000" dirty="0" err="1">
                <a:latin typeface="Symbol" pitchFamily="18" charset="2"/>
              </a:rPr>
              <a:t>G</a:t>
            </a:r>
            <a:r>
              <a:rPr lang="en-US" dirty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0000FF"/>
              </a:solidFill>
            </a:endParaRPr>
          </a:p>
          <a:p>
            <a:pPr lvl="1"/>
            <a:endParaRPr lang="en-US" dirty="0" smtClean="0">
              <a:solidFill>
                <a:srgbClr val="0000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853" y="1262150"/>
            <a:ext cx="4995947" cy="2319250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163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7801"/>
            <a:ext cx="3614653" cy="3505199"/>
          </a:xfrm>
          <a:prstGeom prst="rect">
            <a:avLst/>
          </a:prstGeom>
        </p:spPr>
        <p:txBody>
          <a:bodyPr vert="horz" lIns="91415" tIns="45708" rIns="91415" bIns="45708" rtlCol="0">
            <a:noAutofit/>
          </a:bodyPr>
          <a:lstStyle>
            <a:lvl1pPr marL="307671" indent="-307671" algn="just" defTabSz="914153" rtl="0" eaLnBrk="1" latinLnBrk="0" hangingPunct="1">
              <a:spcBef>
                <a:spcPts val="538"/>
              </a:spcBef>
              <a:spcAft>
                <a:spcPts val="269"/>
              </a:spcAft>
              <a:buFontTx/>
              <a:buNone/>
              <a:defRPr sz="19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615343" indent="-205114" algn="just" defTabSz="914153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1025571" indent="-205114" algn="just" defTabSz="914153" rtl="0" eaLnBrk="1" latinLnBrk="0" hangingPunct="1">
              <a:spcBef>
                <a:spcPts val="0"/>
              </a:spcBef>
              <a:buFont typeface="Times New Roman" pitchFamily="18" charset="0"/>
              <a:buChar char="▪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599769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2056845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51392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99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76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5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FA antenna has improved load tolerance.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dirty="0" err="1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baseline="-25000" dirty="0" err="1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baseline="-25000" dirty="0">
                <a:latin typeface="Symbol" pitchFamily="18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variation is significantly </a:t>
            </a:r>
            <a:r>
              <a:rPr lang="en-US" dirty="0" smtClean="0">
                <a:solidFill>
                  <a:srgbClr val="0000FF"/>
                </a:solidFill>
              </a:rPr>
              <a:t>reduced.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From matching perspective, antenna is effectively load tolerant</a:t>
            </a:r>
            <a:r>
              <a:rPr lang="en-US" dirty="0" smtClean="0"/>
              <a:t>.</a:t>
            </a: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Performance has met or Exceeded Expectations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3" y="1240971"/>
            <a:ext cx="5061857" cy="355962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0423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953000"/>
            <a:ext cx="8229600" cy="1600203"/>
          </a:xfrm>
        </p:spPr>
        <p:txBody>
          <a:bodyPr/>
          <a:lstStyle/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Antenna </a:t>
            </a:r>
            <a:r>
              <a:rPr lang="en-US" dirty="0">
                <a:solidFill>
                  <a:srgbClr val="0000FF"/>
                </a:solidFill>
              </a:rPr>
              <a:t>power is limited by voltage </a:t>
            </a:r>
            <a:r>
              <a:rPr lang="en-US" dirty="0" smtClean="0">
                <a:solidFill>
                  <a:srgbClr val="0000FF"/>
                </a:solidFill>
              </a:rPr>
              <a:t>handling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– injected power effectively is dictated by antenna loading.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 </a:t>
            </a:r>
            <a:r>
              <a:rPr lang="en-US" dirty="0"/>
              <a:t>L-mode, 3 MW have been coupled (~9 </a:t>
            </a:r>
            <a:r>
              <a:rPr lang="en-US" dirty="0" smtClean="0"/>
              <a:t>MW/m</a:t>
            </a:r>
            <a:r>
              <a:rPr lang="en-US" baseline="30000" dirty="0" smtClean="0"/>
              <a:t>2</a:t>
            </a:r>
            <a:r>
              <a:rPr lang="en-US" dirty="0" smtClean="0"/>
              <a:t>) high loading.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 ELM </a:t>
            </a:r>
            <a:r>
              <a:rPr lang="en-US" dirty="0"/>
              <a:t>free H-mode, 2 MW has been coupled (6 MW/m</a:t>
            </a:r>
            <a:r>
              <a:rPr lang="en-US" baseline="30000" dirty="0"/>
              <a:t>2</a:t>
            </a:r>
            <a:r>
              <a:rPr lang="en-US" dirty="0" smtClean="0"/>
              <a:t>) low loading.</a:t>
            </a:r>
            <a:endParaRPr lang="en-US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/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7801"/>
            <a:ext cx="3614653" cy="3505199"/>
          </a:xfrm>
          <a:prstGeom prst="rect">
            <a:avLst/>
          </a:prstGeom>
        </p:spPr>
        <p:txBody>
          <a:bodyPr vert="horz" lIns="91415" tIns="45708" rIns="91415" bIns="45708" rtlCol="0">
            <a:noAutofit/>
          </a:bodyPr>
          <a:lstStyle>
            <a:lvl1pPr marL="307671" indent="-307671" algn="just" defTabSz="914153" rtl="0" eaLnBrk="1" latinLnBrk="0" hangingPunct="1">
              <a:spcBef>
                <a:spcPts val="538"/>
              </a:spcBef>
              <a:spcAft>
                <a:spcPts val="269"/>
              </a:spcAft>
              <a:buFontTx/>
              <a:buNone/>
              <a:defRPr sz="19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615343" indent="-205114" algn="just" defTabSz="914153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1025571" indent="-205114" algn="just" defTabSz="914153" rtl="0" eaLnBrk="1" latinLnBrk="0" hangingPunct="1">
              <a:spcBef>
                <a:spcPts val="0"/>
              </a:spcBef>
              <a:buFont typeface="Times New Roman" pitchFamily="18" charset="0"/>
              <a:buChar char="▪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599769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2056845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51392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99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76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5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FA antenna has improved load tolerance.</a:t>
            </a:r>
          </a:p>
          <a:p>
            <a:pPr lvl="1"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dirty="0">
                <a:solidFill>
                  <a:srgbClr val="0000FF"/>
                </a:solidFill>
              </a:rPr>
              <a:t> and </a:t>
            </a:r>
            <a:r>
              <a:rPr lang="en-US" dirty="0" err="1">
                <a:solidFill>
                  <a:srgbClr val="0000FF"/>
                </a:solidFill>
                <a:latin typeface="Symbol" pitchFamily="18" charset="2"/>
              </a:rPr>
              <a:t>f</a:t>
            </a:r>
            <a:r>
              <a:rPr lang="en-US" baseline="-25000" dirty="0" err="1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baseline="-25000" dirty="0">
                <a:latin typeface="Symbol" pitchFamily="18" charset="2"/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variation is significantly </a:t>
            </a:r>
            <a:r>
              <a:rPr lang="en-US" dirty="0" smtClean="0">
                <a:solidFill>
                  <a:srgbClr val="0000FF"/>
                </a:solidFill>
              </a:rPr>
              <a:t>reduced.</a:t>
            </a:r>
          </a:p>
          <a:p>
            <a:pPr lvl="1">
              <a:spcAft>
                <a:spcPts val="600"/>
              </a:spcAft>
            </a:pPr>
            <a:r>
              <a:rPr lang="en-US" dirty="0"/>
              <a:t>From matching perspective, antenna is effectively load tolerant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>
                <a:solidFill>
                  <a:srgbClr val="0000FF"/>
                </a:solidFill>
              </a:rPr>
              <a:t>Achieved 45 </a:t>
            </a:r>
            <a:r>
              <a:rPr lang="en-US" dirty="0" smtClean="0">
                <a:solidFill>
                  <a:srgbClr val="0000FF"/>
                </a:solidFill>
              </a:rPr>
              <a:t>kV </a:t>
            </a:r>
            <a:r>
              <a:rPr lang="en-US" dirty="0">
                <a:solidFill>
                  <a:srgbClr val="0000FF"/>
                </a:solidFill>
              </a:rPr>
              <a:t>and 9 MW/m</a:t>
            </a:r>
            <a:r>
              <a:rPr lang="en-US" baseline="30000" dirty="0">
                <a:solidFill>
                  <a:srgbClr val="0000FF"/>
                </a:solidFill>
              </a:rPr>
              <a:t>2</a:t>
            </a:r>
            <a:r>
              <a:rPr lang="en-US" dirty="0">
                <a:solidFill>
                  <a:srgbClr val="0000FF"/>
                </a:solidFill>
              </a:rPr>
              <a:t> into plasma (meets ITER requirement).</a:t>
            </a:r>
          </a:p>
          <a:p>
            <a:pPr>
              <a:spcAft>
                <a:spcPts val="600"/>
              </a:spcAft>
            </a:pPr>
            <a:endParaRPr lang="en-US" dirty="0" smtClean="0">
              <a:solidFill>
                <a:srgbClr val="0000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Engineering Performance has met or Exceeded Expectations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2143" y="1240971"/>
            <a:ext cx="5061857" cy="3559629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4983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Measured Plasma Potential However is NOT Reduced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029200"/>
            <a:ext cx="8229600" cy="1524003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Plasma potential associated with the FA antenna </a:t>
            </a:r>
            <a:r>
              <a:rPr lang="en-US" dirty="0" smtClean="0"/>
              <a:t>is very similar to potentials observed from the TA antennas.</a:t>
            </a:r>
          </a:p>
          <a:p>
            <a:pPr lvl="1"/>
            <a:r>
              <a:rPr lang="en-US" dirty="0" smtClean="0"/>
              <a:t>GPI and emissive probe measurements are in agreement.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Integrated E</a:t>
            </a:r>
            <a:r>
              <a:rPr lang="en-US" baseline="-25000" dirty="0" smtClean="0">
                <a:solidFill>
                  <a:srgbClr val="0000FF"/>
                </a:solidFill>
              </a:rPr>
              <a:t>||</a:t>
            </a:r>
            <a:r>
              <a:rPr lang="en-US" dirty="0" smtClean="0">
                <a:solidFill>
                  <a:srgbClr val="0000FF"/>
                </a:solidFill>
              </a:rPr>
              <a:t> does not set the plasma potentials.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380" y="1219200"/>
            <a:ext cx="5192649" cy="39338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629400" y="6028944"/>
            <a:ext cx="20151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See EX/P5-39 Terry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09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smtClean="0"/>
              <a:t>Outline</a:t>
            </a:r>
            <a:endParaRPr lang="en-US" dirty="0"/>
          </a:p>
        </p:txBody>
      </p:sp>
      <p:sp>
        <p:nvSpPr>
          <p:cNvPr id="9219" name="Rectangle 5"/>
          <p:cNvSpPr>
            <a:spLocks noGrp="1" noChangeArrowheads="1"/>
          </p:cNvSpPr>
          <p:nvPr>
            <p:ph idx="1"/>
          </p:nvPr>
        </p:nvSpPr>
        <p:spPr>
          <a:xfrm>
            <a:off x="457200" y="1371600"/>
            <a:ext cx="7848600" cy="5181603"/>
          </a:xfrm>
        </p:spPr>
        <p:txBody>
          <a:bodyPr>
            <a:normAutofit/>
          </a:bodyPr>
          <a:lstStyle/>
          <a:p>
            <a:pPr marL="457200" indent="-457200" algn="l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smtClean="0"/>
              <a:t>Motivation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dirty="0" smtClean="0"/>
              <a:t>Antenna and Diagnostic description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800" dirty="0" smtClean="0"/>
              <a:t>Impurity contamination and source characterization.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800" dirty="0"/>
              <a:t>Antenna coupling and electrical performance.</a:t>
            </a:r>
          </a:p>
          <a:p>
            <a:pPr marL="457200" indent="-457200" algn="l">
              <a:spcBef>
                <a:spcPts val="0"/>
              </a:spcBef>
              <a:spcAft>
                <a:spcPts val="1200"/>
              </a:spcAft>
              <a:buAutoNum type="arabicPeriod"/>
            </a:pPr>
            <a:r>
              <a:rPr lang="en-US" sz="1800" dirty="0" smtClean="0"/>
              <a:t>Characterization </a:t>
            </a:r>
            <a:r>
              <a:rPr lang="en-US" sz="1800" dirty="0" smtClean="0"/>
              <a:t>of plasma potential with FA and TA antennas.</a:t>
            </a: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>
          <a:xfrm>
            <a:off x="304801" y="4464195"/>
            <a:ext cx="8411258" cy="1371600"/>
            <a:chOff x="539475" y="4980088"/>
            <a:chExt cx="7711630" cy="1417522"/>
          </a:xfrm>
        </p:grpSpPr>
        <p:sp>
          <p:nvSpPr>
            <p:cNvPr id="6" name="Rectangle 5"/>
            <p:cNvSpPr/>
            <p:nvPr/>
          </p:nvSpPr>
          <p:spPr>
            <a:xfrm>
              <a:off x="672785" y="4980088"/>
              <a:ext cx="7443881" cy="1417522"/>
            </a:xfrm>
            <a:prstGeom prst="rect">
              <a:avLst/>
            </a:prstGeom>
            <a:noFill/>
            <a:ln w="63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7" name="Straight Connector 6"/>
            <p:cNvCxnSpPr>
              <a:stCxn id="6" idx="0"/>
            </p:cNvCxnSpPr>
            <p:nvPr/>
          </p:nvCxnSpPr>
          <p:spPr>
            <a:xfrm flipH="1">
              <a:off x="672785" y="4980088"/>
              <a:ext cx="7422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6629923" y="4980088"/>
              <a:ext cx="14901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9" name="Group 53"/>
            <p:cNvGrpSpPr>
              <a:grpSpLocks/>
            </p:cNvGrpSpPr>
            <p:nvPr/>
          </p:nvGrpSpPr>
          <p:grpSpPr bwMode="auto">
            <a:xfrm>
              <a:off x="539475" y="5243412"/>
              <a:ext cx="266619" cy="892104"/>
              <a:chOff x="1928838" y="2754536"/>
              <a:chExt cx="374904" cy="1152144"/>
            </a:xfrm>
          </p:grpSpPr>
          <p:sp>
            <p:nvSpPr>
              <p:cNvPr id="136" name="Arc 135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37" name="Straight Connector 136"/>
              <p:cNvCxnSpPr>
                <a:stCxn id="136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9" name="Arc 138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0" name="Group 58"/>
            <p:cNvGrpSpPr>
              <a:grpSpLocks/>
            </p:cNvGrpSpPr>
            <p:nvPr/>
          </p:nvGrpSpPr>
          <p:grpSpPr bwMode="auto">
            <a:xfrm>
              <a:off x="7983356" y="5243412"/>
              <a:ext cx="267749" cy="892104"/>
              <a:chOff x="1928838" y="2754536"/>
              <a:chExt cx="374904" cy="1152144"/>
            </a:xfrm>
          </p:grpSpPr>
          <p:sp>
            <p:nvSpPr>
              <p:cNvPr id="132" name="Arc 131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33" name="Straight Connector 132"/>
              <p:cNvCxnSpPr>
                <a:stCxn id="132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5" name="Arc 134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1" name="Straight Connector 6"/>
            <p:cNvCxnSpPr/>
            <p:nvPr/>
          </p:nvCxnSpPr>
          <p:spPr>
            <a:xfrm flipH="1">
              <a:off x="1421805" y="4980088"/>
              <a:ext cx="741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2165176" y="4980088"/>
              <a:ext cx="149013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139791" y="4980088"/>
              <a:ext cx="149013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46"/>
            <p:cNvGrpSpPr>
              <a:grpSpLocks/>
            </p:cNvGrpSpPr>
            <p:nvPr/>
          </p:nvGrpSpPr>
          <p:grpSpPr bwMode="auto">
            <a:xfrm>
              <a:off x="2030737" y="5243412"/>
              <a:ext cx="266619" cy="892104"/>
              <a:chOff x="1928838" y="2754536"/>
              <a:chExt cx="374904" cy="1152144"/>
            </a:xfrm>
          </p:grpSpPr>
          <p:sp>
            <p:nvSpPr>
              <p:cNvPr id="128" name="Arc 27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29" name="Straight Connector 128"/>
              <p:cNvCxnSpPr/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1" name="Arc 130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5" name="Group 63"/>
            <p:cNvGrpSpPr>
              <a:grpSpLocks/>
            </p:cNvGrpSpPr>
            <p:nvPr/>
          </p:nvGrpSpPr>
          <p:grpSpPr bwMode="auto">
            <a:xfrm>
              <a:off x="6496614" y="5243412"/>
              <a:ext cx="266619" cy="892104"/>
              <a:chOff x="1928838" y="2754536"/>
              <a:chExt cx="374904" cy="1152144"/>
            </a:xfrm>
          </p:grpSpPr>
          <p:sp>
            <p:nvSpPr>
              <p:cNvPr id="124" name="Arc 123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25" name="Straight Connector 124"/>
              <p:cNvCxnSpPr>
                <a:stCxn id="124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Straight Connector 125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Arc 126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6" name="Group 68"/>
            <p:cNvGrpSpPr>
              <a:grpSpLocks/>
            </p:cNvGrpSpPr>
            <p:nvPr/>
          </p:nvGrpSpPr>
          <p:grpSpPr bwMode="auto">
            <a:xfrm>
              <a:off x="5006481" y="5243412"/>
              <a:ext cx="266619" cy="892104"/>
              <a:chOff x="1928838" y="2754536"/>
              <a:chExt cx="374904" cy="1152144"/>
            </a:xfrm>
          </p:grpSpPr>
          <p:sp>
            <p:nvSpPr>
              <p:cNvPr id="120" name="Arc 119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21" name="Straight Connector 120"/>
              <p:cNvCxnSpPr>
                <a:stCxn id="120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3" name="Arc 122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17" name="Group 73"/>
            <p:cNvGrpSpPr>
              <a:grpSpLocks/>
            </p:cNvGrpSpPr>
            <p:nvPr/>
          </p:nvGrpSpPr>
          <p:grpSpPr bwMode="auto">
            <a:xfrm>
              <a:off x="3509571" y="5243412"/>
              <a:ext cx="266619" cy="892104"/>
              <a:chOff x="1928838" y="2754536"/>
              <a:chExt cx="374904" cy="1152144"/>
            </a:xfrm>
          </p:grpSpPr>
          <p:sp>
            <p:nvSpPr>
              <p:cNvPr id="116" name="Arc 115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17" name="Straight Connector 116"/>
              <p:cNvCxnSpPr>
                <a:stCxn id="116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Arc 118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2158398" y="4980088"/>
              <a:ext cx="74224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endCxn id="6" idx="0"/>
            </p:cNvCxnSpPr>
            <p:nvPr/>
          </p:nvCxnSpPr>
          <p:spPr>
            <a:xfrm>
              <a:off x="3642881" y="4980088"/>
              <a:ext cx="741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5139791" y="4980088"/>
              <a:ext cx="74224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6631053" y="4980088"/>
              <a:ext cx="741112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2" name="Group 154"/>
            <p:cNvGrpSpPr>
              <a:grpSpLocks/>
            </p:cNvGrpSpPr>
            <p:nvPr/>
          </p:nvGrpSpPr>
          <p:grpSpPr bwMode="auto">
            <a:xfrm>
              <a:off x="4261981" y="5242182"/>
              <a:ext cx="266619" cy="893334"/>
              <a:chOff x="1928838" y="2754536"/>
              <a:chExt cx="374904" cy="1152144"/>
            </a:xfrm>
          </p:grpSpPr>
          <p:sp>
            <p:nvSpPr>
              <p:cNvPr id="112" name="Arc 111"/>
              <p:cNvSpPr/>
              <p:nvPr/>
            </p:nvSpPr>
            <p:spPr>
              <a:xfrm>
                <a:off x="1928838" y="2754536"/>
                <a:ext cx="374904" cy="374526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13" name="Straight Connector 112"/>
              <p:cNvCxnSpPr>
                <a:stCxn id="112" idx="2"/>
              </p:cNvCxnSpPr>
              <p:nvPr/>
            </p:nvCxnSpPr>
            <p:spPr>
              <a:xfrm>
                <a:off x="2303742" y="2941799"/>
                <a:ext cx="0" cy="777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1928838" y="2941799"/>
                <a:ext cx="0" cy="777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5" name="Arc 114"/>
              <p:cNvSpPr/>
              <p:nvPr/>
            </p:nvSpPr>
            <p:spPr>
              <a:xfrm rot="10800000">
                <a:off x="1928838" y="3532154"/>
                <a:ext cx="374904" cy="374526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3" name="Group 160"/>
            <p:cNvGrpSpPr>
              <a:grpSpLocks/>
            </p:cNvGrpSpPr>
            <p:nvPr/>
          </p:nvGrpSpPr>
          <p:grpSpPr bwMode="auto">
            <a:xfrm>
              <a:off x="2767329" y="5240951"/>
              <a:ext cx="266619" cy="893334"/>
              <a:chOff x="1928838" y="2754536"/>
              <a:chExt cx="374904" cy="1152144"/>
            </a:xfrm>
          </p:grpSpPr>
          <p:sp>
            <p:nvSpPr>
              <p:cNvPr id="108" name="Arc 107"/>
              <p:cNvSpPr/>
              <p:nvPr/>
            </p:nvSpPr>
            <p:spPr>
              <a:xfrm>
                <a:off x="1928838" y="2754536"/>
                <a:ext cx="374904" cy="374526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09" name="Straight Connector 108"/>
              <p:cNvCxnSpPr>
                <a:stCxn id="108" idx="2"/>
              </p:cNvCxnSpPr>
              <p:nvPr/>
            </p:nvCxnSpPr>
            <p:spPr>
              <a:xfrm>
                <a:off x="2303742" y="2941799"/>
                <a:ext cx="0" cy="777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0" name="Straight Connector 109"/>
              <p:cNvCxnSpPr/>
              <p:nvPr/>
            </p:nvCxnSpPr>
            <p:spPr>
              <a:xfrm>
                <a:off x="1928838" y="2941799"/>
                <a:ext cx="0" cy="777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1" name="Arc 110"/>
              <p:cNvSpPr/>
              <p:nvPr/>
            </p:nvSpPr>
            <p:spPr>
              <a:xfrm rot="10800000">
                <a:off x="1928838" y="3532154"/>
                <a:ext cx="374904" cy="374526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4" name="Group 189"/>
            <p:cNvGrpSpPr>
              <a:grpSpLocks/>
            </p:cNvGrpSpPr>
            <p:nvPr/>
          </p:nvGrpSpPr>
          <p:grpSpPr bwMode="auto">
            <a:xfrm>
              <a:off x="5748723" y="5243412"/>
              <a:ext cx="266619" cy="892104"/>
              <a:chOff x="1928838" y="2754536"/>
              <a:chExt cx="374904" cy="1152144"/>
            </a:xfrm>
          </p:grpSpPr>
          <p:sp>
            <p:nvSpPr>
              <p:cNvPr id="104" name="Arc 103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05" name="Straight Connector 104"/>
              <p:cNvCxnSpPr>
                <a:stCxn id="104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7" name="Arc 106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5" name="Group 194"/>
            <p:cNvGrpSpPr>
              <a:grpSpLocks/>
            </p:cNvGrpSpPr>
            <p:nvPr/>
          </p:nvGrpSpPr>
          <p:grpSpPr bwMode="auto">
            <a:xfrm>
              <a:off x="7239985" y="5240951"/>
              <a:ext cx="267749" cy="893334"/>
              <a:chOff x="1928838" y="2754536"/>
              <a:chExt cx="374904" cy="1152144"/>
            </a:xfrm>
          </p:grpSpPr>
          <p:sp>
            <p:nvSpPr>
              <p:cNvPr id="100" name="Arc 99"/>
              <p:cNvSpPr/>
              <p:nvPr/>
            </p:nvSpPr>
            <p:spPr>
              <a:xfrm>
                <a:off x="1928838" y="2754536"/>
                <a:ext cx="374904" cy="374526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101" name="Straight Connector 100"/>
              <p:cNvCxnSpPr>
                <a:stCxn id="100" idx="2"/>
              </p:cNvCxnSpPr>
              <p:nvPr/>
            </p:nvCxnSpPr>
            <p:spPr>
              <a:xfrm>
                <a:off x="2303742" y="2941799"/>
                <a:ext cx="0" cy="777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1928838" y="2941799"/>
                <a:ext cx="0" cy="777618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3" name="Arc 102"/>
              <p:cNvSpPr/>
              <p:nvPr/>
            </p:nvSpPr>
            <p:spPr>
              <a:xfrm rot="10800000">
                <a:off x="1928838" y="3532154"/>
                <a:ext cx="374904" cy="374526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grpSp>
          <p:nvGrpSpPr>
            <p:cNvPr id="26" name="Group 201"/>
            <p:cNvGrpSpPr>
              <a:grpSpLocks/>
            </p:cNvGrpSpPr>
            <p:nvPr/>
          </p:nvGrpSpPr>
          <p:grpSpPr bwMode="auto">
            <a:xfrm>
              <a:off x="1288495" y="5243412"/>
              <a:ext cx="266619" cy="892104"/>
              <a:chOff x="1928838" y="2754536"/>
              <a:chExt cx="374904" cy="1152144"/>
            </a:xfrm>
          </p:grpSpPr>
          <p:sp>
            <p:nvSpPr>
              <p:cNvPr id="96" name="Arc 95"/>
              <p:cNvSpPr/>
              <p:nvPr/>
            </p:nvSpPr>
            <p:spPr>
              <a:xfrm>
                <a:off x="1928838" y="2754536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  <p:cxnSp>
            <p:nvCxnSpPr>
              <p:cNvPr id="97" name="Straight Connector 96"/>
              <p:cNvCxnSpPr>
                <a:stCxn id="96" idx="2"/>
              </p:cNvCxnSpPr>
              <p:nvPr/>
            </p:nvCxnSpPr>
            <p:spPr>
              <a:xfrm>
                <a:off x="2303742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1928838" y="2942057"/>
                <a:ext cx="0" cy="777101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9" name="Arc 98"/>
              <p:cNvSpPr/>
              <p:nvPr/>
            </p:nvSpPr>
            <p:spPr>
              <a:xfrm rot="10800000">
                <a:off x="1928838" y="3531637"/>
                <a:ext cx="374904" cy="375043"/>
              </a:xfrm>
              <a:prstGeom prst="arc">
                <a:avLst>
                  <a:gd name="adj1" fmla="val 10603435"/>
                  <a:gd name="adj2" fmla="val 0"/>
                </a:avLst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/>
              </a:p>
            </p:txBody>
          </p:sp>
        </p:grpSp>
        <p:cxnSp>
          <p:nvCxnSpPr>
            <p:cNvPr id="27" name="Straight Connector 26"/>
            <p:cNvCxnSpPr/>
            <p:nvPr/>
          </p:nvCxnSpPr>
          <p:spPr>
            <a:xfrm>
              <a:off x="5882033" y="4980088"/>
              <a:ext cx="37055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Rectangle 27"/>
            <p:cNvSpPr/>
            <p:nvPr/>
          </p:nvSpPr>
          <p:spPr>
            <a:xfrm>
              <a:off x="5506958" y="5334468"/>
              <a:ext cx="1491262" cy="708761"/>
            </a:xfrm>
            <a:prstGeom prst="rect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grpSp>
          <p:nvGrpSpPr>
            <p:cNvPr id="29" name="Group 1"/>
            <p:cNvGrpSpPr>
              <a:grpSpLocks/>
            </p:cNvGrpSpPr>
            <p:nvPr/>
          </p:nvGrpSpPr>
          <p:grpSpPr bwMode="auto">
            <a:xfrm>
              <a:off x="5494531" y="5334468"/>
              <a:ext cx="33892" cy="708761"/>
              <a:chOff x="6165198" y="3028359"/>
              <a:chExt cx="47530" cy="914400"/>
            </a:xfrm>
          </p:grpSpPr>
          <p:sp>
            <p:nvSpPr>
              <p:cNvPr id="87" name="Rectangle 86"/>
              <p:cNvSpPr/>
              <p:nvPr/>
            </p:nvSpPr>
            <p:spPr>
              <a:xfrm>
                <a:off x="6165198" y="3028359"/>
                <a:ext cx="45946" cy="9144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88" name="Straight Connector 87"/>
              <p:cNvCxnSpPr/>
              <p:nvPr/>
            </p:nvCxnSpPr>
            <p:spPr>
              <a:xfrm flipV="1">
                <a:off x="6166783" y="3483972"/>
                <a:ext cx="443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9" name="Rectangle 88"/>
              <p:cNvSpPr/>
              <p:nvPr/>
            </p:nvSpPr>
            <p:spPr>
              <a:xfrm>
                <a:off x="6165198" y="3031534"/>
                <a:ext cx="45946" cy="904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0" name="Rectangle 89"/>
              <p:cNvSpPr/>
              <p:nvPr/>
            </p:nvSpPr>
            <p:spPr>
              <a:xfrm>
                <a:off x="6165198" y="3122022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6165198" y="3307759"/>
                <a:ext cx="45946" cy="904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6166783" y="3480797"/>
                <a:ext cx="45945" cy="92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3" name="Rectangle 92"/>
              <p:cNvSpPr/>
              <p:nvPr/>
            </p:nvSpPr>
            <p:spPr>
              <a:xfrm>
                <a:off x="6165198" y="3661772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4" name="Rectangle 93"/>
              <p:cNvSpPr/>
              <p:nvPr/>
            </p:nvSpPr>
            <p:spPr>
              <a:xfrm>
                <a:off x="6165198" y="3752259"/>
                <a:ext cx="45946" cy="92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95" name="Rectangle 94"/>
              <p:cNvSpPr/>
              <p:nvPr/>
            </p:nvSpPr>
            <p:spPr>
              <a:xfrm>
                <a:off x="6165198" y="3849097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30" name="Group 336"/>
            <p:cNvGrpSpPr>
              <a:grpSpLocks/>
            </p:cNvGrpSpPr>
            <p:nvPr/>
          </p:nvGrpSpPr>
          <p:grpSpPr bwMode="auto">
            <a:xfrm>
              <a:off x="6981273" y="5334468"/>
              <a:ext cx="33892" cy="708761"/>
              <a:chOff x="2164554" y="3031218"/>
              <a:chExt cx="47530" cy="914400"/>
            </a:xfrm>
          </p:grpSpPr>
          <p:sp>
            <p:nvSpPr>
              <p:cNvPr id="78" name="Rectangle 77"/>
              <p:cNvSpPr/>
              <p:nvPr/>
            </p:nvSpPr>
            <p:spPr>
              <a:xfrm>
                <a:off x="2164554" y="3031218"/>
                <a:ext cx="45946" cy="9144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79" name="Straight Connector 78"/>
              <p:cNvCxnSpPr/>
              <p:nvPr/>
            </p:nvCxnSpPr>
            <p:spPr>
              <a:xfrm flipV="1">
                <a:off x="2166139" y="3486831"/>
                <a:ext cx="443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80" name="Rectangle 79"/>
              <p:cNvSpPr/>
              <p:nvPr/>
            </p:nvSpPr>
            <p:spPr>
              <a:xfrm>
                <a:off x="2164554" y="3034393"/>
                <a:ext cx="45946" cy="904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Rectangle 80"/>
              <p:cNvSpPr/>
              <p:nvPr/>
            </p:nvSpPr>
            <p:spPr>
              <a:xfrm>
                <a:off x="2164554" y="3124881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Rectangle 81"/>
              <p:cNvSpPr/>
              <p:nvPr/>
            </p:nvSpPr>
            <p:spPr>
              <a:xfrm>
                <a:off x="2164554" y="3310618"/>
                <a:ext cx="45946" cy="904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Rectangle 82"/>
              <p:cNvSpPr/>
              <p:nvPr/>
            </p:nvSpPr>
            <p:spPr>
              <a:xfrm>
                <a:off x="2166139" y="3483656"/>
                <a:ext cx="45945" cy="92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Rectangle 83"/>
              <p:cNvSpPr/>
              <p:nvPr/>
            </p:nvSpPr>
            <p:spPr>
              <a:xfrm>
                <a:off x="2164554" y="3664631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Rectangle 84"/>
              <p:cNvSpPr/>
              <p:nvPr/>
            </p:nvSpPr>
            <p:spPr>
              <a:xfrm>
                <a:off x="2164554" y="3755118"/>
                <a:ext cx="45946" cy="92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2164554" y="3851956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31" name="Rounded Rectangle 30"/>
            <p:cNvSpPr/>
            <p:nvPr/>
          </p:nvSpPr>
          <p:spPr>
            <a:xfrm>
              <a:off x="5643657" y="5424294"/>
              <a:ext cx="101677" cy="531571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2" name="Rounded Rectangle 31"/>
            <p:cNvSpPr/>
            <p:nvPr/>
          </p:nvSpPr>
          <p:spPr>
            <a:xfrm>
              <a:off x="6019862" y="5423063"/>
              <a:ext cx="101677" cy="531571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6391547" y="5423063"/>
              <a:ext cx="101677" cy="531571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4" name="Rounded Rectangle 33"/>
            <p:cNvSpPr/>
            <p:nvPr/>
          </p:nvSpPr>
          <p:spPr>
            <a:xfrm>
              <a:off x="6768881" y="5423063"/>
              <a:ext cx="101677" cy="531571"/>
            </a:xfrm>
            <a:prstGeom prst="roundRect">
              <a:avLst/>
            </a:prstGeom>
            <a:solidFill>
              <a:srgbClr val="FFC000"/>
            </a:solidFill>
            <a:ln w="12700">
              <a:solidFill>
                <a:schemeClr val="accent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5527293" y="5334468"/>
              <a:ext cx="1450591" cy="3568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527293" y="6008776"/>
              <a:ext cx="1450591" cy="35685"/>
            </a:xfrm>
            <a:prstGeom prst="rect">
              <a:avLst/>
            </a:prstGeom>
            <a:solidFill>
              <a:schemeClr val="bg2">
                <a:lumMod val="50000"/>
              </a:schemeClr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solidFill>
                  <a:schemeClr val="tx1"/>
                </a:solidFill>
              </a:endParaRPr>
            </a:p>
          </p:txBody>
        </p:sp>
        <p:cxnSp>
          <p:nvCxnSpPr>
            <p:cNvPr id="37" name="Straight Connector 11"/>
            <p:cNvCxnSpPr/>
            <p:nvPr/>
          </p:nvCxnSpPr>
          <p:spPr>
            <a:xfrm>
              <a:off x="1106606" y="4980088"/>
              <a:ext cx="65073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13"/>
            <p:cNvCxnSpPr/>
            <p:nvPr/>
          </p:nvCxnSpPr>
          <p:spPr>
            <a:xfrm>
              <a:off x="1106606" y="6397610"/>
              <a:ext cx="65073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1106606" y="4981319"/>
              <a:ext cx="6507323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0" name="Group 12"/>
            <p:cNvGrpSpPr>
              <a:grpSpLocks/>
            </p:cNvGrpSpPr>
            <p:nvPr/>
          </p:nvGrpSpPr>
          <p:grpSpPr bwMode="auto">
            <a:xfrm>
              <a:off x="1627418" y="5234799"/>
              <a:ext cx="1075516" cy="898256"/>
              <a:chOff x="1915270" y="5364439"/>
              <a:chExt cx="1512067" cy="1159046"/>
            </a:xfrm>
          </p:grpSpPr>
          <p:sp>
            <p:nvSpPr>
              <p:cNvPr id="51" name="Rectangle 50"/>
              <p:cNvSpPr/>
              <p:nvPr/>
            </p:nvSpPr>
            <p:spPr>
              <a:xfrm rot="21000000">
                <a:off x="1967684" y="5486694"/>
                <a:ext cx="1408828" cy="91453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52" name="Group 324"/>
              <p:cNvGrpSpPr>
                <a:grpSpLocks/>
              </p:cNvGrpSpPr>
              <p:nvPr/>
            </p:nvGrpSpPr>
            <p:grpSpPr bwMode="auto">
              <a:xfrm rot="-600000">
                <a:off x="3342159" y="5364439"/>
                <a:ext cx="47530" cy="914400"/>
                <a:chOff x="2164554" y="3031218"/>
                <a:chExt cx="47530" cy="914400"/>
              </a:xfrm>
            </p:grpSpPr>
            <p:sp>
              <p:nvSpPr>
                <p:cNvPr id="69" name="Rectangle 68"/>
                <p:cNvSpPr/>
                <p:nvPr/>
              </p:nvSpPr>
              <p:spPr>
                <a:xfrm>
                  <a:off x="2163972" y="3030987"/>
                  <a:ext cx="46060" cy="91453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70" name="Straight Connector 69"/>
                <p:cNvCxnSpPr/>
                <p:nvPr/>
              </p:nvCxnSpPr>
              <p:spPr>
                <a:xfrm flipV="1">
                  <a:off x="2164260" y="3486553"/>
                  <a:ext cx="444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1" name="Rectangle 70"/>
                <p:cNvSpPr/>
                <p:nvPr/>
              </p:nvSpPr>
              <p:spPr>
                <a:xfrm>
                  <a:off x="2163776" y="3032657"/>
                  <a:ext cx="46061" cy="9050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Rectangle 71"/>
                <p:cNvSpPr/>
                <p:nvPr/>
              </p:nvSpPr>
              <p:spPr>
                <a:xfrm>
                  <a:off x="2163697" y="3124541"/>
                  <a:ext cx="46061" cy="905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3" name="Rectangle 72"/>
                <p:cNvSpPr/>
                <p:nvPr/>
              </p:nvSpPr>
              <p:spPr>
                <a:xfrm>
                  <a:off x="2163263" y="3309870"/>
                  <a:ext cx="46061" cy="9050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4" name="Rectangle 73"/>
                <p:cNvSpPr/>
                <p:nvPr/>
              </p:nvSpPr>
              <p:spPr>
                <a:xfrm>
                  <a:off x="2164897" y="3482679"/>
                  <a:ext cx="46061" cy="9208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5" name="Rectangle 74"/>
                <p:cNvSpPr/>
                <p:nvPr/>
              </p:nvSpPr>
              <p:spPr>
                <a:xfrm>
                  <a:off x="2163865" y="3663054"/>
                  <a:ext cx="46060" cy="905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6" name="Rectangle 75"/>
                <p:cNvSpPr/>
                <p:nvPr/>
              </p:nvSpPr>
              <p:spPr>
                <a:xfrm>
                  <a:off x="2163648" y="3754925"/>
                  <a:ext cx="46060" cy="9208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 76"/>
                <p:cNvSpPr/>
                <p:nvPr/>
              </p:nvSpPr>
              <p:spPr>
                <a:xfrm>
                  <a:off x="2162879" y="3851511"/>
                  <a:ext cx="46060" cy="9050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53" name="Group 326"/>
              <p:cNvGrpSpPr>
                <a:grpSpLocks/>
              </p:cNvGrpSpPr>
              <p:nvPr/>
            </p:nvGrpSpPr>
            <p:grpSpPr bwMode="auto">
              <a:xfrm rot="-600000">
                <a:off x="1955354" y="5609085"/>
                <a:ext cx="47530" cy="914400"/>
                <a:chOff x="2164554" y="3031218"/>
                <a:chExt cx="47530" cy="914400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2164205" y="3030891"/>
                  <a:ext cx="46061" cy="914535"/>
                </a:xfrm>
                <a:prstGeom prst="rect">
                  <a:avLst/>
                </a:prstGeom>
                <a:solidFill>
                  <a:schemeClr val="bg2">
                    <a:lumMod val="50000"/>
                  </a:schemeClr>
                </a:solidFill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2164493" y="3486457"/>
                  <a:ext cx="44472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2" name="Rectangle 61"/>
                <p:cNvSpPr/>
                <p:nvPr/>
              </p:nvSpPr>
              <p:spPr>
                <a:xfrm>
                  <a:off x="2164011" y="3032561"/>
                  <a:ext cx="46060" cy="9050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3" name="Rectangle 62"/>
                <p:cNvSpPr/>
                <p:nvPr/>
              </p:nvSpPr>
              <p:spPr>
                <a:xfrm>
                  <a:off x="2163932" y="3124445"/>
                  <a:ext cx="46060" cy="905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4" name="Rectangle 63"/>
                <p:cNvSpPr/>
                <p:nvPr/>
              </p:nvSpPr>
              <p:spPr>
                <a:xfrm>
                  <a:off x="2163497" y="3309774"/>
                  <a:ext cx="46060" cy="9050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5" name="Rectangle 64"/>
                <p:cNvSpPr/>
                <p:nvPr/>
              </p:nvSpPr>
              <p:spPr>
                <a:xfrm>
                  <a:off x="2165132" y="3482583"/>
                  <a:ext cx="46060" cy="9208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6" name="Rectangle 65"/>
                <p:cNvSpPr/>
                <p:nvPr/>
              </p:nvSpPr>
              <p:spPr>
                <a:xfrm>
                  <a:off x="2164098" y="3662958"/>
                  <a:ext cx="46061" cy="90500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7" name="Rectangle 66"/>
                <p:cNvSpPr/>
                <p:nvPr/>
              </p:nvSpPr>
              <p:spPr>
                <a:xfrm>
                  <a:off x="2163881" y="3754829"/>
                  <a:ext cx="46061" cy="92089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68" name="Rectangle 67"/>
                <p:cNvSpPr/>
                <p:nvPr/>
              </p:nvSpPr>
              <p:spPr>
                <a:xfrm>
                  <a:off x="2163112" y="3851415"/>
                  <a:ext cx="46061" cy="90501"/>
                </a:xfrm>
                <a:prstGeom prst="rect">
                  <a:avLst/>
                </a:prstGeom>
                <a:noFill/>
                <a:ln w="635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54" name="Rounded Rectangle 53"/>
              <p:cNvSpPr/>
              <p:nvPr/>
            </p:nvSpPr>
            <p:spPr>
              <a:xfrm rot="21000000">
                <a:off x="2070924" y="5693099"/>
                <a:ext cx="142948" cy="685901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5" name="Rounded Rectangle 54"/>
              <p:cNvSpPr/>
              <p:nvPr/>
            </p:nvSpPr>
            <p:spPr>
              <a:xfrm rot="21000000">
                <a:off x="2402879" y="5634354"/>
                <a:ext cx="142948" cy="685901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6" name="Rounded Rectangle 55"/>
              <p:cNvSpPr/>
              <p:nvPr/>
            </p:nvSpPr>
            <p:spPr>
              <a:xfrm rot="21000000">
                <a:off x="2796779" y="5564494"/>
                <a:ext cx="142948" cy="685901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7" name="Rounded Rectangle 56"/>
              <p:cNvSpPr/>
              <p:nvPr/>
            </p:nvSpPr>
            <p:spPr>
              <a:xfrm rot="21000000">
                <a:off x="3130323" y="5505747"/>
                <a:ext cx="142948" cy="685901"/>
              </a:xfrm>
              <a:prstGeom prst="roundRect">
                <a:avLst/>
              </a:prstGeom>
              <a:solidFill>
                <a:srgbClr val="FFC000"/>
              </a:solidFill>
              <a:ln w="12700">
                <a:solidFill>
                  <a:schemeClr val="tx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8" name="Rectangle 57"/>
              <p:cNvSpPr/>
              <p:nvPr/>
            </p:nvSpPr>
            <p:spPr>
              <a:xfrm rot="21000000">
                <a:off x="1915270" y="5489870"/>
                <a:ext cx="1362766" cy="55571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 rot="21000000">
                <a:off x="2064571" y="6342483"/>
                <a:ext cx="1362766" cy="5557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41" name="Group 1"/>
            <p:cNvGrpSpPr>
              <a:grpSpLocks/>
            </p:cNvGrpSpPr>
            <p:nvPr/>
          </p:nvGrpSpPr>
          <p:grpSpPr bwMode="auto">
            <a:xfrm>
              <a:off x="6223415" y="5349250"/>
              <a:ext cx="72297" cy="670356"/>
              <a:chOff x="6165198" y="3028359"/>
              <a:chExt cx="47530" cy="914400"/>
            </a:xfrm>
          </p:grpSpPr>
          <p:sp>
            <p:nvSpPr>
              <p:cNvPr id="42" name="Rectangle 41"/>
              <p:cNvSpPr/>
              <p:nvPr/>
            </p:nvSpPr>
            <p:spPr>
              <a:xfrm>
                <a:off x="6165198" y="3028359"/>
                <a:ext cx="45946" cy="914400"/>
              </a:xfrm>
              <a:prstGeom prst="rect">
                <a:avLst/>
              </a:prstGeom>
              <a:solidFill>
                <a:schemeClr val="bg2">
                  <a:lumMod val="50000"/>
                </a:schemeClr>
              </a:solidFill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43" name="Straight Connector 42"/>
              <p:cNvCxnSpPr/>
              <p:nvPr/>
            </p:nvCxnSpPr>
            <p:spPr>
              <a:xfrm flipV="1">
                <a:off x="6166783" y="3483972"/>
                <a:ext cx="44361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4" name="Rectangle 43"/>
              <p:cNvSpPr/>
              <p:nvPr/>
            </p:nvSpPr>
            <p:spPr>
              <a:xfrm>
                <a:off x="6165198" y="3031534"/>
                <a:ext cx="45946" cy="904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5" name="Rectangle 44"/>
              <p:cNvSpPr/>
              <p:nvPr/>
            </p:nvSpPr>
            <p:spPr>
              <a:xfrm>
                <a:off x="6165198" y="3122022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6" name="Rectangle 45"/>
              <p:cNvSpPr/>
              <p:nvPr/>
            </p:nvSpPr>
            <p:spPr>
              <a:xfrm>
                <a:off x="6165198" y="3307759"/>
                <a:ext cx="45946" cy="90488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6166783" y="3480797"/>
                <a:ext cx="45945" cy="92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8" name="Rectangle 47"/>
              <p:cNvSpPr/>
              <p:nvPr/>
            </p:nvSpPr>
            <p:spPr>
              <a:xfrm>
                <a:off x="6165198" y="3661772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49" name="Rectangle 48"/>
              <p:cNvSpPr/>
              <p:nvPr/>
            </p:nvSpPr>
            <p:spPr>
              <a:xfrm>
                <a:off x="6165198" y="3752259"/>
                <a:ext cx="45946" cy="92075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50" name="Rectangle 49"/>
              <p:cNvSpPr/>
              <p:nvPr/>
            </p:nvSpPr>
            <p:spPr>
              <a:xfrm>
                <a:off x="6165198" y="3849097"/>
                <a:ext cx="45946" cy="90487"/>
              </a:xfrm>
              <a:prstGeom prst="rect">
                <a:avLst/>
              </a:prstGeom>
              <a:noFill/>
              <a:ln w="63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40" name="TextBox 139"/>
          <p:cNvSpPr txBox="1"/>
          <p:nvPr/>
        </p:nvSpPr>
        <p:spPr>
          <a:xfrm>
            <a:off x="490739" y="3973144"/>
            <a:ext cx="24579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0133A1"/>
                </a:solidFill>
              </a:rPr>
              <a:t>Field Aligned Antenna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4724400" y="3962400"/>
            <a:ext cx="288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133A1"/>
                </a:solidFill>
              </a:rPr>
              <a:t>Toroidally</a:t>
            </a:r>
            <a:r>
              <a:rPr lang="en-US" sz="1600" dirty="0" smtClean="0">
                <a:solidFill>
                  <a:srgbClr val="0133A1"/>
                </a:solidFill>
              </a:rPr>
              <a:t> Aligned (TA) Antenna</a:t>
            </a:r>
            <a:endParaRPr lang="en-US" sz="1600" dirty="0">
              <a:solidFill>
                <a:srgbClr val="0133A1"/>
              </a:solidFill>
            </a:endParaRPr>
          </a:p>
        </p:txBody>
      </p:sp>
      <p:cxnSp>
        <p:nvCxnSpPr>
          <p:cNvPr id="142" name="Straight Arrow Connector 141"/>
          <p:cNvCxnSpPr/>
          <p:nvPr/>
        </p:nvCxnSpPr>
        <p:spPr bwMode="auto">
          <a:xfrm>
            <a:off x="5816426" y="4300954"/>
            <a:ext cx="170226" cy="411689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148E5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3" name="Straight Arrow Connector 142"/>
          <p:cNvCxnSpPr/>
          <p:nvPr/>
        </p:nvCxnSpPr>
        <p:spPr bwMode="auto">
          <a:xfrm>
            <a:off x="1870939" y="4300954"/>
            <a:ext cx="153620" cy="422455"/>
          </a:xfrm>
          <a:prstGeom prst="straightConnector1">
            <a:avLst/>
          </a:prstGeom>
          <a:solidFill>
            <a:schemeClr val="accent1"/>
          </a:solidFill>
          <a:ln w="38100" cap="flat" cmpd="sng" algn="ctr">
            <a:solidFill>
              <a:srgbClr val="0148E5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9217" name="Date Placeholder 92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9218" name="Footer Placeholder 921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9220" name="Slide Number Placeholder 921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Monopole Phasing does not Perform as well as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371600"/>
            <a:ext cx="4190998" cy="518160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Recall FA antenna in monopole phasing was predicted to have the lowest integrated E</a:t>
            </a:r>
            <a:r>
              <a:rPr lang="en-US" baseline="-25000" dirty="0" smtClean="0">
                <a:solidFill>
                  <a:srgbClr val="7030A0"/>
                </a:solidFill>
              </a:rPr>
              <a:t>||</a:t>
            </a:r>
            <a:r>
              <a:rPr lang="en-US" dirty="0" smtClean="0">
                <a:solidFill>
                  <a:srgbClr val="7030A0"/>
                </a:solidFill>
              </a:rPr>
              <a:t> fields.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Plasma </a:t>
            </a:r>
            <a:r>
              <a:rPr lang="en-US" dirty="0" smtClean="0"/>
              <a:t>response to </a:t>
            </a:r>
            <a:r>
              <a:rPr lang="en-US" dirty="0" smtClean="0">
                <a:solidFill>
                  <a:srgbClr val="0000FF"/>
                </a:solidFill>
              </a:rPr>
              <a:t>monopole</a:t>
            </a:r>
            <a:r>
              <a:rPr lang="en-US" dirty="0" smtClean="0"/>
              <a:t> is significantly lower than </a:t>
            </a:r>
            <a:r>
              <a:rPr lang="en-US" dirty="0" smtClean="0">
                <a:solidFill>
                  <a:srgbClr val="FF0000"/>
                </a:solidFill>
              </a:rPr>
              <a:t>dipole</a:t>
            </a:r>
            <a:r>
              <a:rPr lang="en-US" dirty="0" smtClean="0"/>
              <a:t> phasing</a:t>
            </a:r>
            <a:r>
              <a:rPr lang="en-US" dirty="0" smtClean="0"/>
              <a:t>.</a:t>
            </a:r>
            <a:endParaRPr lang="en-US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114800" cy="23903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82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Monopole Phasing does not Perform as well as Dipole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371600"/>
            <a:ext cx="4190998" cy="518160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7030A0"/>
                </a:solidFill>
              </a:rPr>
              <a:t>Recall FA antenna in monopole phasing was predicted to have the lowest integrated E</a:t>
            </a:r>
            <a:r>
              <a:rPr lang="en-US" baseline="-25000" dirty="0" smtClean="0">
                <a:solidFill>
                  <a:srgbClr val="7030A0"/>
                </a:solidFill>
              </a:rPr>
              <a:t>||</a:t>
            </a:r>
            <a:r>
              <a:rPr lang="en-US" dirty="0" smtClean="0">
                <a:solidFill>
                  <a:srgbClr val="7030A0"/>
                </a:solidFill>
              </a:rPr>
              <a:t> fields</a:t>
            </a:r>
            <a:r>
              <a:rPr lang="en-US" dirty="0" smtClean="0">
                <a:solidFill>
                  <a:srgbClr val="7030A0"/>
                </a:solidFill>
              </a:rPr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7030A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Plasma response to </a:t>
            </a:r>
            <a:r>
              <a:rPr lang="en-US" dirty="0" smtClean="0">
                <a:solidFill>
                  <a:srgbClr val="0000FF"/>
                </a:solidFill>
              </a:rPr>
              <a:t>monopole</a:t>
            </a:r>
            <a:r>
              <a:rPr lang="en-US" dirty="0" smtClean="0"/>
              <a:t> is significantly lower than </a:t>
            </a:r>
            <a:r>
              <a:rPr lang="en-US" dirty="0" smtClean="0">
                <a:solidFill>
                  <a:srgbClr val="FF0000"/>
                </a:solidFill>
              </a:rPr>
              <a:t>dipole</a:t>
            </a:r>
            <a:r>
              <a:rPr lang="en-US" dirty="0" smtClean="0"/>
              <a:t> phasing.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FF0000"/>
                </a:solidFill>
              </a:rPr>
              <a:t>Measured </a:t>
            </a:r>
            <a:r>
              <a:rPr lang="en-US" dirty="0" smtClean="0">
                <a:solidFill>
                  <a:srgbClr val="FF0000"/>
                </a:solidFill>
              </a:rPr>
              <a:t>plasma potential is higher for monopole operation than that measured during dipole operation.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524000"/>
            <a:ext cx="4114800" cy="239034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9200" y="3962401"/>
            <a:ext cx="3657600" cy="26808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592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What Physics Influences the Plasma Potential?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1524000"/>
            <a:ext cx="4190998" cy="5029204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Integrated </a:t>
            </a:r>
            <a:r>
              <a:rPr lang="en-US" dirty="0">
                <a:solidFill>
                  <a:srgbClr val="0000FF"/>
                </a:solidFill>
              </a:rPr>
              <a:t>E</a:t>
            </a:r>
            <a:r>
              <a:rPr lang="en-US" baseline="-25000" dirty="0">
                <a:solidFill>
                  <a:srgbClr val="0000FF"/>
                </a:solidFill>
              </a:rPr>
              <a:t>||</a:t>
            </a:r>
            <a:r>
              <a:rPr lang="en-US" dirty="0">
                <a:solidFill>
                  <a:srgbClr val="0000FF"/>
                </a:solidFill>
              </a:rPr>
              <a:t> is does not set SOL plasma </a:t>
            </a:r>
            <a:r>
              <a:rPr lang="en-US" dirty="0" smtClean="0">
                <a:solidFill>
                  <a:srgbClr val="0000FF"/>
                </a:solidFill>
              </a:rPr>
              <a:t>potentials.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Plasma potential scales as P</a:t>
            </a:r>
            <a:r>
              <a:rPr lang="en-US" baseline="-25000" dirty="0" smtClean="0">
                <a:solidFill>
                  <a:srgbClr val="0000FF"/>
                </a:solidFill>
              </a:rPr>
              <a:t>RF</a:t>
            </a:r>
            <a:r>
              <a:rPr lang="en-US" baseline="30000" dirty="0" smtClean="0">
                <a:solidFill>
                  <a:srgbClr val="0000FF"/>
                </a:solidFill>
              </a:rPr>
              <a:t>1/2</a:t>
            </a:r>
            <a:r>
              <a:rPr lang="en-US" dirty="0" smtClean="0">
                <a:solidFill>
                  <a:srgbClr val="0000FF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Low Z seeding has a strong influence on measured potentials with same injected ICRF power.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Are there additional plasma effects that can be used to modify the plasma potential in the presence of ICRF?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268" y="1524000"/>
            <a:ext cx="4176131" cy="3200400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4876800"/>
            <a:ext cx="8153400" cy="1676404"/>
          </a:xfrm>
          <a:prstGeom prst="rect">
            <a:avLst/>
          </a:prstGeom>
        </p:spPr>
        <p:txBody>
          <a:bodyPr vert="horz" lIns="91415" tIns="45708" rIns="91415" bIns="45708" rtlCol="0">
            <a:noAutofit/>
          </a:bodyPr>
          <a:lstStyle>
            <a:lvl1pPr marL="307671" indent="-307671" algn="just" defTabSz="914153" rtl="0" eaLnBrk="1" latinLnBrk="0" hangingPunct="1">
              <a:spcBef>
                <a:spcPts val="538"/>
              </a:spcBef>
              <a:spcAft>
                <a:spcPts val="269"/>
              </a:spcAft>
              <a:buFontTx/>
              <a:buNone/>
              <a:defRPr sz="19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615343" indent="-205114" algn="just" defTabSz="914153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1025571" indent="-205114" algn="just" defTabSz="914153" rtl="0" eaLnBrk="1" latinLnBrk="0" hangingPunct="1">
              <a:spcBef>
                <a:spcPts val="0"/>
              </a:spcBef>
              <a:buFont typeface="Times New Roman" pitchFamily="18" charset="0"/>
              <a:buChar char="▪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599769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2056845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51392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99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76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5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I</a:t>
            </a:r>
            <a:r>
              <a:rPr lang="en-US" dirty="0" smtClean="0">
                <a:solidFill>
                  <a:srgbClr val="0000FF"/>
                </a:solidFill>
              </a:rPr>
              <a:t>nvestigate role of </a:t>
            </a:r>
            <a:r>
              <a:rPr lang="en-US" dirty="0" smtClean="0">
                <a:solidFill>
                  <a:srgbClr val="0000FF"/>
                </a:solidFill>
              </a:rPr>
              <a:t>the </a:t>
            </a:r>
            <a:r>
              <a:rPr lang="en-US" dirty="0" smtClean="0">
                <a:solidFill>
                  <a:srgbClr val="0000FF"/>
                </a:solidFill>
              </a:rPr>
              <a:t>ICRF antenna in setting plasma potential.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Antenna </a:t>
            </a:r>
            <a:r>
              <a:rPr lang="en-US" dirty="0" smtClean="0"/>
              <a:t>protection tiles have been shown to draw electron current (ASDEX-U and TEXTOR).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Does the tile geometry and orientation to the magnetic field play a </a:t>
            </a:r>
            <a:r>
              <a:rPr lang="en-US" dirty="0" smtClean="0"/>
              <a:t>role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196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Field Aligned ICRF Antenna Results are Promising</a:t>
            </a:r>
          </a:p>
        </p:txBody>
      </p:sp>
      <p:sp>
        <p:nvSpPr>
          <p:cNvPr id="3075" name="Content Placeholder 2"/>
          <p:cNvSpPr>
            <a:spLocks noGrp="1"/>
          </p:cNvSpPr>
          <p:nvPr>
            <p:ph idx="1"/>
          </p:nvPr>
        </p:nvSpPr>
        <p:spPr>
          <a:xfrm>
            <a:off x="228023" y="1371600"/>
            <a:ext cx="8611177" cy="5181040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FF0000"/>
                </a:solidFill>
              </a:rPr>
              <a:t>A field aligned ICRF antenna has reduced impurity contamination and impurity sources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FA antenna operational characteristics are favorable.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0070C0"/>
                </a:solidFill>
              </a:rPr>
              <a:t>Antenna is more resilient to load variations than </a:t>
            </a:r>
            <a:r>
              <a:rPr lang="en-US" dirty="0" smtClean="0">
                <a:solidFill>
                  <a:srgbClr val="0070C0"/>
                </a:solidFill>
              </a:rPr>
              <a:t>TA-antennas</a:t>
            </a:r>
            <a:r>
              <a:rPr lang="en-US" dirty="0">
                <a:solidFill>
                  <a:srgbClr val="0070C0"/>
                </a:solidFill>
              </a:rPr>
              <a:t>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Antenna has achieved voltages up to 45 kV and power density ~9 MW/m</a:t>
            </a:r>
            <a:r>
              <a:rPr lang="en-US" baseline="30000" dirty="0"/>
              <a:t>2</a:t>
            </a:r>
            <a:r>
              <a:rPr lang="en-US" dirty="0"/>
              <a:t>. (similar to expected ITER values).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Our physics understanding of FA antenna is incomplete.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C00000"/>
                </a:solidFill>
              </a:rPr>
              <a:t>Plasma potentials associated with FA antenna operation are not remarkably different from TA antenna operation.</a:t>
            </a:r>
          </a:p>
          <a:p>
            <a:pPr lvl="1" eaLnBrk="1" hangingPunct="1">
              <a:spcBef>
                <a:spcPts val="600"/>
              </a:spcBef>
              <a:spcAft>
                <a:spcPts val="600"/>
              </a:spcAft>
            </a:pPr>
            <a:r>
              <a:rPr lang="en-US" dirty="0">
                <a:solidFill>
                  <a:srgbClr val="C00000"/>
                </a:solidFill>
              </a:rPr>
              <a:t>M</a:t>
            </a:r>
            <a:r>
              <a:rPr lang="en-US" dirty="0" smtClean="0">
                <a:solidFill>
                  <a:srgbClr val="C00000"/>
                </a:solidFill>
              </a:rPr>
              <a:t>onopole phasing has higher impurity contamination and plasma potentials than dipole phasing.</a:t>
            </a:r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Clarification of the underlying physics that influences the SOL plasma potential in the presence of ICRF is required.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23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71600"/>
            <a:ext cx="4572000" cy="5226627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Impurity influx during ICRF operation can limit plasma performance, particularly high performance discharges.</a:t>
            </a:r>
          </a:p>
          <a:p>
            <a:pPr lvl="1"/>
            <a:r>
              <a:rPr lang="en-US" dirty="0"/>
              <a:t>ICRF heated H-mode </a:t>
            </a:r>
            <a:r>
              <a:rPr lang="en-US" dirty="0" smtClean="0"/>
              <a:t>performance </a:t>
            </a:r>
            <a:r>
              <a:rPr lang="en-US" dirty="0" smtClean="0"/>
              <a:t>with </a:t>
            </a:r>
            <a:r>
              <a:rPr lang="en-US" dirty="0" smtClean="0"/>
              <a:t>high Z PFCs is insufficient.</a:t>
            </a:r>
          </a:p>
          <a:p>
            <a:pPr lvl="1"/>
            <a:r>
              <a:rPr lang="en-US" dirty="0" smtClean="0"/>
              <a:t>Seek to develop ICRF antennas compatible with high performance discharges without needing to resort to </a:t>
            </a:r>
            <a:r>
              <a:rPr lang="en-US" dirty="0" err="1" smtClean="0"/>
              <a:t>boronization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>
                <a:solidFill>
                  <a:srgbClr val="0000FF"/>
                </a:solidFill>
              </a:rPr>
              <a:t>Detailed phenomenology often differs from device to device.</a:t>
            </a:r>
            <a:endParaRPr lang="en-US" dirty="0">
              <a:solidFill>
                <a:srgbClr val="FF0000"/>
              </a:solidFill>
            </a:endParaRPr>
          </a:p>
          <a:p>
            <a:pPr lvl="1"/>
            <a:r>
              <a:rPr lang="en-US" dirty="0"/>
              <a:t>In C-Mod, an impurity source at antenna is present but is not dominant and non-antenna sources are important.</a:t>
            </a:r>
          </a:p>
          <a:p>
            <a:pPr lvl="1"/>
            <a:r>
              <a:rPr lang="en-US" dirty="0"/>
              <a:t>ASDEX-U data indicates primary RF source is the RF </a:t>
            </a:r>
            <a:r>
              <a:rPr lang="en-US" dirty="0" smtClean="0"/>
              <a:t>limiters.</a:t>
            </a:r>
            <a:r>
              <a:rPr lang="en-US" baseline="30000" dirty="0" smtClean="0"/>
              <a:t>1</a:t>
            </a:r>
            <a:endParaRPr lang="en-US" baseline="30000" dirty="0"/>
          </a:p>
          <a:p>
            <a:pPr lvl="1"/>
            <a:r>
              <a:rPr lang="en-US" dirty="0"/>
              <a:t>JET has identified the FS </a:t>
            </a:r>
            <a:r>
              <a:rPr lang="en-US" dirty="0" smtClean="0"/>
              <a:t>and sources away from antenna as important </a:t>
            </a:r>
            <a:r>
              <a:rPr lang="en-US" dirty="0"/>
              <a:t>impurity </a:t>
            </a:r>
            <a:r>
              <a:rPr lang="en-US" dirty="0" smtClean="0"/>
              <a:t>sources.</a:t>
            </a:r>
            <a:r>
              <a:rPr lang="en-US" baseline="30000" dirty="0" smtClean="0"/>
              <a:t>2</a:t>
            </a:r>
            <a:endParaRPr lang="en-US" baseline="30000" dirty="0"/>
          </a:p>
          <a:p>
            <a:pPr lvl="1"/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7630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Impurity Contamination with </a:t>
            </a:r>
            <a:r>
              <a:rPr lang="en-US" dirty="0"/>
              <a:t>ICRF Antenna Operation </a:t>
            </a:r>
            <a:r>
              <a:rPr lang="en-US" dirty="0" smtClean="0"/>
              <a:t>is </a:t>
            </a:r>
            <a:r>
              <a:rPr lang="en-US" dirty="0"/>
              <a:t>Universally Observed</a:t>
            </a:r>
          </a:p>
        </p:txBody>
      </p:sp>
      <p:pic>
        <p:nvPicPr>
          <p:cNvPr id="4" name="Picture 14" descr="trophy_reduced_1050426022"/>
          <p:cNvPicPr preferRelativeResize="0"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5257800" y="1513668"/>
            <a:ext cx="3772356" cy="3667931"/>
          </a:xfrm>
          <a:prstGeom prst="rect">
            <a:avLst/>
          </a:prstGeom>
          <a:noFill/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181600" y="5270014"/>
            <a:ext cx="3810000" cy="1283186"/>
          </a:xfrm>
          <a:prstGeom prst="rect">
            <a:avLst/>
          </a:prstGeom>
          <a:noFill/>
        </p:spPr>
        <p:txBody>
          <a:bodyPr wrap="square" lIns="82056" tIns="41028" rIns="82056" bIns="41028" rtlCol="0">
            <a:spAutoFit/>
          </a:bodyPr>
          <a:lstStyle/>
          <a:p>
            <a:r>
              <a:rPr lang="en-US" sz="1300" dirty="0" smtClean="0">
                <a:latin typeface="Helvetica" pitchFamily="34" charset="0"/>
                <a:cs typeface="Times New Roman" pitchFamily="18" charset="0"/>
              </a:rPr>
              <a:t>1. R. </a:t>
            </a:r>
            <a:r>
              <a:rPr lang="en-US" sz="1300" dirty="0" err="1" smtClean="0">
                <a:latin typeface="Helvetica" pitchFamily="34" charset="0"/>
                <a:cs typeface="Times New Roman" pitchFamily="18" charset="0"/>
              </a:rPr>
              <a:t>Neu</a:t>
            </a:r>
            <a:r>
              <a:rPr lang="en-US" sz="1300" dirty="0" smtClean="0">
                <a:latin typeface="Helvetica" pitchFamily="34" charset="0"/>
                <a:cs typeface="Times New Roman" pitchFamily="18" charset="0"/>
              </a:rPr>
              <a:t> et al., </a:t>
            </a:r>
            <a:r>
              <a:rPr lang="en-US" sz="1300" dirty="0">
                <a:latin typeface="Helvetica" pitchFamily="34" charset="0"/>
                <a:cs typeface="Times New Roman" pitchFamily="18" charset="0"/>
              </a:rPr>
              <a:t>20</a:t>
            </a:r>
            <a:r>
              <a:rPr lang="en-US" sz="1300" baseline="30000" dirty="0">
                <a:latin typeface="Helvetica" pitchFamily="34" charset="0"/>
                <a:cs typeface="Times New Roman" pitchFamily="18" charset="0"/>
              </a:rPr>
              <a:t>th</a:t>
            </a:r>
            <a:r>
              <a:rPr lang="en-US" sz="1300" dirty="0">
                <a:latin typeface="Helvetica" pitchFamily="34" charset="0"/>
                <a:cs typeface="Times New Roman" pitchFamily="18" charset="0"/>
              </a:rPr>
              <a:t> Int. Conf. on Plasma-Surface Interactions in Controlled Fusion Devices, Aachen (2012).</a:t>
            </a:r>
          </a:p>
          <a:p>
            <a:r>
              <a:rPr lang="en-US" sz="1300" dirty="0" smtClean="0">
                <a:latin typeface="Helvetica" pitchFamily="34" charset="0"/>
                <a:cs typeface="Times New Roman" pitchFamily="18" charset="0"/>
              </a:rPr>
              <a:t>2. V. </a:t>
            </a:r>
            <a:r>
              <a:rPr lang="en-US" sz="1300" dirty="0" err="1" smtClean="0">
                <a:latin typeface="Helvetica" pitchFamily="34" charset="0"/>
                <a:cs typeface="Times New Roman" pitchFamily="18" charset="0"/>
              </a:rPr>
              <a:t>Bobkov</a:t>
            </a:r>
            <a:r>
              <a:rPr lang="en-US" sz="1300" dirty="0" smtClean="0">
                <a:latin typeface="Helvetica" pitchFamily="34" charset="0"/>
                <a:cs typeface="Times New Roman" pitchFamily="18" charset="0"/>
              </a:rPr>
              <a:t> et al., 20</a:t>
            </a:r>
            <a:r>
              <a:rPr lang="en-US" sz="1300" baseline="30000" dirty="0" smtClean="0">
                <a:latin typeface="Helvetica" pitchFamily="34" charset="0"/>
                <a:cs typeface="Times New Roman" pitchFamily="18" charset="0"/>
              </a:rPr>
              <a:t>th</a:t>
            </a:r>
            <a:r>
              <a:rPr lang="en-US" sz="1300" dirty="0" smtClean="0">
                <a:latin typeface="Helvetica" pitchFamily="34" charset="0"/>
                <a:cs typeface="Times New Roman" pitchFamily="18" charset="0"/>
              </a:rPr>
              <a:t> Int. Conf. on Plasma-Surface Interactions in Controlled Fusion Devices, Aachen (2012).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For High Z PFC Devices, A New Approach to Limit Impurities is Required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4856162" cy="5181603"/>
          </a:xfrm>
        </p:spPr>
        <p:txBody>
          <a:bodyPr/>
          <a:lstStyle/>
          <a:p>
            <a:r>
              <a:rPr lang="en-US" dirty="0"/>
              <a:t>Impurity </a:t>
            </a:r>
            <a:r>
              <a:rPr lang="en-US" dirty="0" smtClean="0"/>
              <a:t>contamination </a:t>
            </a:r>
            <a:r>
              <a:rPr lang="en-US" dirty="0"/>
              <a:t>with ICRF </a:t>
            </a:r>
            <a:r>
              <a:rPr lang="en-US" dirty="0" smtClean="0"/>
              <a:t>antenna operation has been universally observed.</a:t>
            </a:r>
          </a:p>
          <a:p>
            <a:r>
              <a:rPr lang="en-US" dirty="0" smtClean="0">
                <a:solidFill>
                  <a:srgbClr val="0000FF"/>
                </a:solidFill>
              </a:rPr>
              <a:t>‘</a:t>
            </a:r>
            <a:r>
              <a:rPr lang="en-US" dirty="0" err="1" smtClean="0">
                <a:solidFill>
                  <a:srgbClr val="0000FF"/>
                </a:solidFill>
              </a:rPr>
              <a:t>Jacquinot</a:t>
            </a:r>
            <a:r>
              <a:rPr lang="en-US" dirty="0" smtClean="0">
                <a:solidFill>
                  <a:srgbClr val="0000FF"/>
                </a:solidFill>
              </a:rPr>
              <a:t> </a:t>
            </a:r>
            <a:r>
              <a:rPr lang="en-US" dirty="0">
                <a:solidFill>
                  <a:srgbClr val="0000FF"/>
                </a:solidFill>
              </a:rPr>
              <a:t>rules</a:t>
            </a:r>
            <a:r>
              <a:rPr lang="en-US" dirty="0" smtClean="0">
                <a:solidFill>
                  <a:srgbClr val="0000FF"/>
                </a:solidFill>
              </a:rPr>
              <a:t>’* </a:t>
            </a:r>
            <a:r>
              <a:rPr lang="en-US" dirty="0">
                <a:solidFill>
                  <a:srgbClr val="0000FF"/>
                </a:solidFill>
              </a:rPr>
              <a:t>to minimize ICRF impurity contamination </a:t>
            </a:r>
            <a:r>
              <a:rPr lang="en-US" dirty="0" smtClean="0">
                <a:solidFill>
                  <a:srgbClr val="0000FF"/>
                </a:solidFill>
              </a:rPr>
              <a:t>are:</a:t>
            </a:r>
            <a:endParaRPr lang="en-US" dirty="0">
              <a:solidFill>
                <a:srgbClr val="0000FF"/>
              </a:solidFill>
            </a:endParaRPr>
          </a:p>
          <a:p>
            <a:pPr lvl="1">
              <a:spcAft>
                <a:spcPts val="600"/>
              </a:spcAft>
            </a:pPr>
            <a:r>
              <a:rPr lang="en-US" dirty="0" smtClean="0"/>
              <a:t>Operate in </a:t>
            </a:r>
            <a:r>
              <a:rPr lang="en-US" dirty="0"/>
              <a:t>so-called dipole phasing.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Align the </a:t>
            </a:r>
            <a:r>
              <a:rPr lang="en-US" dirty="0"/>
              <a:t>Faraday screen </a:t>
            </a:r>
            <a:r>
              <a:rPr lang="en-US" dirty="0" smtClean="0"/>
              <a:t>with </a:t>
            </a:r>
            <a:r>
              <a:rPr lang="en-US" dirty="0"/>
              <a:t>total magnetic field.</a:t>
            </a:r>
          </a:p>
          <a:p>
            <a:pPr lvl="1">
              <a:spcAft>
                <a:spcPts val="600"/>
              </a:spcAft>
            </a:pPr>
            <a:r>
              <a:rPr lang="en-US" dirty="0" smtClean="0"/>
              <a:t>Antenna armor should use low </a:t>
            </a:r>
            <a:r>
              <a:rPr lang="en-US" dirty="0"/>
              <a:t>Z </a:t>
            </a:r>
            <a:r>
              <a:rPr lang="en-US" dirty="0" smtClean="0"/>
              <a:t>materials.</a:t>
            </a:r>
            <a:endParaRPr lang="en-US" dirty="0"/>
          </a:p>
          <a:p>
            <a:pPr lvl="1">
              <a:spcAft>
                <a:spcPts val="600"/>
              </a:spcAft>
            </a:pPr>
            <a:r>
              <a:rPr lang="en-US" dirty="0"/>
              <a:t>Utilize high single pass absorption</a:t>
            </a:r>
            <a:r>
              <a:rPr lang="en-US" dirty="0" smtClean="0"/>
              <a:t>.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solidFill>
                  <a:srgbClr val="0000FF"/>
                </a:solidFill>
              </a:rPr>
              <a:t>Despite applying ‘</a:t>
            </a:r>
            <a:r>
              <a:rPr lang="en-US" dirty="0" err="1" smtClean="0">
                <a:solidFill>
                  <a:srgbClr val="0000FF"/>
                </a:solidFill>
              </a:rPr>
              <a:t>Jacquinot</a:t>
            </a:r>
            <a:r>
              <a:rPr lang="en-US" dirty="0" smtClean="0">
                <a:solidFill>
                  <a:srgbClr val="0000FF"/>
                </a:solidFill>
              </a:rPr>
              <a:t> rules’, experience from JET, ASDEX-U, C-Mod has shown that this prescription is </a:t>
            </a:r>
            <a:r>
              <a:rPr lang="en-US" dirty="0" smtClean="0">
                <a:solidFill>
                  <a:srgbClr val="0000FF"/>
                </a:solidFill>
              </a:rPr>
              <a:t>insufficient </a:t>
            </a:r>
            <a:r>
              <a:rPr lang="en-US" dirty="0" smtClean="0">
                <a:solidFill>
                  <a:srgbClr val="0000FF"/>
                </a:solidFill>
              </a:rPr>
              <a:t>in devices with high Z </a:t>
            </a:r>
            <a:r>
              <a:rPr lang="en-US" dirty="0" err="1" smtClean="0">
                <a:solidFill>
                  <a:srgbClr val="0000FF"/>
                </a:solidFill>
              </a:rPr>
              <a:t>PFCs.</a:t>
            </a:r>
            <a:endParaRPr lang="en-US" dirty="0">
              <a:solidFill>
                <a:srgbClr val="0000FF"/>
              </a:solidFill>
            </a:endParaRPr>
          </a:p>
          <a:p>
            <a:r>
              <a:rPr lang="en-US" dirty="0" smtClean="0">
                <a:solidFill>
                  <a:srgbClr val="FF0000"/>
                </a:solidFill>
              </a:rPr>
              <a:t>Can a </a:t>
            </a:r>
            <a:r>
              <a:rPr lang="en-US" dirty="0" smtClean="0">
                <a:solidFill>
                  <a:srgbClr val="FF0000"/>
                </a:solidFill>
              </a:rPr>
              <a:t>FA antenna </a:t>
            </a:r>
            <a:r>
              <a:rPr lang="en-US" dirty="0" smtClean="0">
                <a:solidFill>
                  <a:srgbClr val="FF0000"/>
                </a:solidFill>
              </a:rPr>
              <a:t>reduce </a:t>
            </a:r>
            <a:r>
              <a:rPr lang="en-US" dirty="0" smtClean="0">
                <a:solidFill>
                  <a:srgbClr val="FF0000"/>
                </a:solidFill>
              </a:rPr>
              <a:t>ICRF impurity </a:t>
            </a:r>
            <a:r>
              <a:rPr lang="en-US" dirty="0" smtClean="0">
                <a:solidFill>
                  <a:srgbClr val="FF0000"/>
                </a:solidFill>
              </a:rPr>
              <a:t>contamination?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38801" y="5638800"/>
            <a:ext cx="3276600" cy="482967"/>
          </a:xfrm>
          <a:prstGeom prst="rect">
            <a:avLst/>
          </a:prstGeom>
          <a:noFill/>
        </p:spPr>
        <p:txBody>
          <a:bodyPr wrap="square" lIns="82056" tIns="41028" rIns="82056" bIns="41028" rtlCol="0">
            <a:spAutoFit/>
          </a:bodyPr>
          <a:lstStyle/>
          <a:p>
            <a:r>
              <a:rPr lang="en-US" sz="1300" dirty="0" smtClean="0">
                <a:latin typeface="Helvetica" pitchFamily="34" charset="0"/>
                <a:cs typeface="Times New Roman" pitchFamily="18" charset="0"/>
              </a:rPr>
              <a:t>*</a:t>
            </a:r>
            <a:r>
              <a:rPr lang="en-US" sz="1300" dirty="0" err="1" smtClean="0">
                <a:latin typeface="Helvetica" pitchFamily="34" charset="0"/>
                <a:cs typeface="Times New Roman" pitchFamily="18" charset="0"/>
              </a:rPr>
              <a:t>Jacquinot</a:t>
            </a:r>
            <a:r>
              <a:rPr lang="en-US" sz="1300" dirty="0" smtClean="0">
                <a:latin typeface="Helvetica" pitchFamily="34" charset="0"/>
                <a:cs typeface="Times New Roman" pitchFamily="18" charset="0"/>
              </a:rPr>
              <a:t> </a:t>
            </a:r>
            <a:r>
              <a:rPr lang="en-US" sz="1300" dirty="0">
                <a:latin typeface="Helvetica" pitchFamily="34" charset="0"/>
                <a:cs typeface="Times New Roman" pitchFamily="18" charset="0"/>
              </a:rPr>
              <a:t>et al., Fusion Eng. Design </a:t>
            </a:r>
            <a:r>
              <a:rPr lang="en-US" sz="1300" b="1" dirty="0">
                <a:latin typeface="Helvetica" pitchFamily="34" charset="0"/>
                <a:cs typeface="Times New Roman" pitchFamily="18" charset="0"/>
              </a:rPr>
              <a:t>12</a:t>
            </a:r>
            <a:r>
              <a:rPr lang="en-US" sz="1300" dirty="0">
                <a:latin typeface="Helvetica" pitchFamily="34" charset="0"/>
                <a:cs typeface="Times New Roman" pitchFamily="18" charset="0"/>
              </a:rPr>
              <a:t>, 245 (1990).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3362" y="1447800"/>
            <a:ext cx="3754438" cy="34290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638800" y="4835771"/>
            <a:ext cx="3429000" cy="683022"/>
          </a:xfrm>
          <a:prstGeom prst="rect">
            <a:avLst/>
          </a:prstGeom>
          <a:noFill/>
        </p:spPr>
        <p:txBody>
          <a:bodyPr wrap="square" lIns="82056" tIns="41028" rIns="82056" bIns="41028" rtlCol="0">
            <a:spAutoFit/>
          </a:bodyPr>
          <a:lstStyle/>
          <a:p>
            <a:r>
              <a:rPr lang="en-US" sz="1300" dirty="0" smtClean="0">
                <a:latin typeface="Helvetica" pitchFamily="34" charset="0"/>
                <a:cs typeface="Times New Roman" pitchFamily="18" charset="0"/>
              </a:rPr>
              <a:t>G. Matthews et al., 20</a:t>
            </a:r>
            <a:r>
              <a:rPr lang="en-US" sz="1300" baseline="30000" dirty="0" smtClean="0">
                <a:latin typeface="Helvetica" pitchFamily="34" charset="0"/>
                <a:cs typeface="Times New Roman" pitchFamily="18" charset="0"/>
              </a:rPr>
              <a:t>th</a:t>
            </a:r>
            <a:r>
              <a:rPr lang="en-US" sz="1300" dirty="0" smtClean="0">
                <a:latin typeface="Helvetica" pitchFamily="34" charset="0"/>
                <a:cs typeface="Times New Roman" pitchFamily="18" charset="0"/>
              </a:rPr>
              <a:t> Int. Conf. on Plasma-Surface Interactions in Controlled Fusion Devices, Aachen (2012).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5804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 txBox="1">
            <a:spLocks/>
          </p:cNvSpPr>
          <p:nvPr/>
        </p:nvSpPr>
        <p:spPr>
          <a:xfrm>
            <a:off x="449179" y="4657030"/>
            <a:ext cx="7932821" cy="1896171"/>
          </a:xfrm>
          <a:prstGeom prst="rect">
            <a:avLst/>
          </a:prstGeom>
        </p:spPr>
        <p:txBody>
          <a:bodyPr vert="horz" lIns="91415" tIns="45708" rIns="91415" bIns="45708" rtlCol="0">
            <a:noAutofit/>
          </a:bodyPr>
          <a:lstStyle>
            <a:lvl1pPr marL="307671" indent="-307671" algn="just" defTabSz="914153" rtl="0" eaLnBrk="1" latinLnBrk="0" hangingPunct="1">
              <a:spcBef>
                <a:spcPts val="538"/>
              </a:spcBef>
              <a:spcAft>
                <a:spcPts val="269"/>
              </a:spcAft>
              <a:buFontTx/>
              <a:buNone/>
              <a:defRPr sz="19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1pPr>
            <a:lvl2pPr marL="615343" indent="-205114" algn="just" defTabSz="914153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2pPr>
            <a:lvl3pPr marL="1025571" indent="-205114" algn="just" defTabSz="914153" rtl="0" eaLnBrk="1" latinLnBrk="0" hangingPunct="1">
              <a:spcBef>
                <a:spcPts val="0"/>
              </a:spcBef>
              <a:buFont typeface="Times New Roman" pitchFamily="18" charset="0"/>
              <a:buChar char="▪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3pPr>
            <a:lvl4pPr marL="1599769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4pPr>
            <a:lvl5pPr marL="2056845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Helvetica" pitchFamily="34" charset="0"/>
                <a:ea typeface="+mn-ea"/>
                <a:cs typeface="Times New Roman" pitchFamily="18" charset="0"/>
              </a:defRPr>
            </a:lvl5pPr>
            <a:lvl6pPr marL="251392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99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76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5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Underlying Physics </a:t>
            </a:r>
            <a:r>
              <a:rPr lang="en-US" dirty="0"/>
              <a:t>of </a:t>
            </a:r>
            <a:r>
              <a:rPr lang="en-US" dirty="0" smtClean="0"/>
              <a:t>Impurity Contamination </a:t>
            </a:r>
            <a:r>
              <a:rPr lang="en-US" dirty="0"/>
              <a:t>is </a:t>
            </a:r>
            <a:r>
              <a:rPr lang="en-US" dirty="0" smtClean="0"/>
              <a:t>Thought to be RF-Sheaths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1"/>
            <a:ext cx="5029200" cy="4670791"/>
          </a:xfrm>
        </p:spPr>
        <p:txBody>
          <a:bodyPr/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TA </a:t>
            </a:r>
            <a:r>
              <a:rPr lang="en-US" sz="2000" dirty="0">
                <a:solidFill>
                  <a:srgbClr val="0000FF"/>
                </a:solidFill>
              </a:rPr>
              <a:t>antennas </a:t>
            </a:r>
            <a:r>
              <a:rPr lang="en-US" sz="2000" dirty="0" smtClean="0">
                <a:solidFill>
                  <a:srgbClr val="0000FF"/>
                </a:solidFill>
              </a:rPr>
              <a:t>were </a:t>
            </a:r>
            <a:r>
              <a:rPr lang="en-US" sz="2000" dirty="0" smtClean="0">
                <a:solidFill>
                  <a:srgbClr val="0000FF"/>
                </a:solidFill>
              </a:rPr>
              <a:t>found </a:t>
            </a:r>
            <a:r>
              <a:rPr lang="en-US" sz="2000" dirty="0" smtClean="0">
                <a:solidFill>
                  <a:srgbClr val="0000FF"/>
                </a:solidFill>
              </a:rPr>
              <a:t>to have less impurity contamination in </a:t>
            </a:r>
            <a:r>
              <a:rPr lang="en-US" sz="2000" dirty="0">
                <a:solidFill>
                  <a:srgbClr val="0000FF"/>
                </a:solidFill>
              </a:rPr>
              <a:t>dipole phasing rather than </a:t>
            </a:r>
            <a:r>
              <a:rPr lang="en-US" sz="2000" dirty="0" smtClean="0">
                <a:solidFill>
                  <a:srgbClr val="0000FF"/>
                </a:solidFill>
              </a:rPr>
              <a:t>monopole.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Reduction </a:t>
            </a:r>
            <a:r>
              <a:rPr lang="en-US" sz="2000" dirty="0"/>
              <a:t>in E</a:t>
            </a:r>
            <a:r>
              <a:rPr lang="en-US" sz="2000" baseline="-25000" dirty="0"/>
              <a:t>||</a:t>
            </a:r>
            <a:r>
              <a:rPr lang="en-US" sz="2000" dirty="0"/>
              <a:t> was used to explain </a:t>
            </a:r>
            <a:r>
              <a:rPr lang="en-US" sz="2000" dirty="0" smtClean="0"/>
              <a:t>results.</a:t>
            </a:r>
            <a:r>
              <a:rPr lang="en-US" sz="2000" baseline="30000" dirty="0" smtClean="0"/>
              <a:t>1</a:t>
            </a:r>
            <a:endParaRPr lang="en-US" sz="2000" baseline="30000" dirty="0"/>
          </a:p>
          <a:p>
            <a:pPr lvl="1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Significant reduction in integrated E</a:t>
            </a:r>
            <a:r>
              <a:rPr lang="en-US" sz="2000" baseline="-25000" dirty="0"/>
              <a:t>||</a:t>
            </a:r>
            <a:r>
              <a:rPr lang="en-US" sz="2000" dirty="0"/>
              <a:t> is shown in recent FEM simulations</a:t>
            </a:r>
            <a:r>
              <a:rPr lang="en-US" sz="2000" dirty="0" smtClean="0"/>
              <a:t>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US" sz="2000" dirty="0" smtClean="0">
              <a:solidFill>
                <a:srgbClr val="FF0000"/>
              </a:solidFill>
            </a:endParaRP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FF0000"/>
                </a:solidFill>
              </a:rPr>
              <a:t>Reduce </a:t>
            </a:r>
            <a:r>
              <a:rPr lang="en-US" sz="2000" dirty="0">
                <a:solidFill>
                  <a:srgbClr val="FF0000"/>
                </a:solidFill>
              </a:rPr>
              <a:t>E</a:t>
            </a:r>
            <a:r>
              <a:rPr lang="en-US" sz="2000" baseline="-25000" dirty="0">
                <a:solidFill>
                  <a:srgbClr val="FF0000"/>
                </a:solidFill>
              </a:rPr>
              <a:t>||</a:t>
            </a:r>
            <a:r>
              <a:rPr lang="en-US" sz="2000" dirty="0">
                <a:solidFill>
                  <a:srgbClr val="FF0000"/>
                </a:solidFill>
              </a:rPr>
              <a:t> and impurity contamination should be reduced</a:t>
            </a:r>
            <a:r>
              <a:rPr lang="en-US" sz="2000" dirty="0" smtClean="0">
                <a:solidFill>
                  <a:srgbClr val="FF0000"/>
                </a:solidFill>
              </a:rPr>
              <a:t>.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FTP/1-1 </a:t>
            </a:r>
            <a:r>
              <a:rPr lang="en-US" dirty="0" err="1" smtClean="0"/>
              <a:t>Wukitch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67989" y="5889992"/>
            <a:ext cx="4347411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US" sz="1400" dirty="0" smtClean="0">
              <a:latin typeface="Helvetica" pitchFamily="34" charset="0"/>
              <a:cs typeface="Helvetica" pitchFamily="34" charset="0"/>
            </a:endParaRPr>
          </a:p>
          <a:p>
            <a:pPr marL="342900" indent="-342900">
              <a:buFontTx/>
              <a:buAutoNum type="arabicPeriod"/>
            </a:pPr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Myra et al., </a:t>
            </a:r>
            <a:r>
              <a:rPr lang="en-US" sz="1400" dirty="0" err="1" smtClean="0">
                <a:latin typeface="Helvetica" pitchFamily="34" charset="0"/>
                <a:cs typeface="Helvetica" pitchFamily="34" charset="0"/>
              </a:rPr>
              <a:t>Fus</a:t>
            </a:r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. Eng. Design </a:t>
            </a:r>
            <a:r>
              <a:rPr lang="en-US" sz="1400" b="1" dirty="0" smtClean="0">
                <a:latin typeface="Helvetica" pitchFamily="34" charset="0"/>
                <a:cs typeface="Helvetica" pitchFamily="34" charset="0"/>
              </a:rPr>
              <a:t>31</a:t>
            </a:r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, 291 (1996</a:t>
            </a:r>
            <a:r>
              <a:rPr lang="en-US" sz="1400" dirty="0" smtClean="0">
                <a:latin typeface="Helvetica" pitchFamily="34" charset="0"/>
                <a:cs typeface="Helvetica" pitchFamily="34" charset="0"/>
              </a:rPr>
              <a:t>)</a:t>
            </a:r>
            <a:endParaRPr lang="en-US" sz="1400" dirty="0" smtClean="0">
              <a:latin typeface="Helvetica" pitchFamily="34" charset="0"/>
              <a:cs typeface="Helvetica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19200"/>
            <a:ext cx="3657600" cy="34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427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</a:t>
            </a:r>
            <a:r>
              <a:rPr lang="en-US" dirty="0" smtClean="0"/>
              <a:t>Design Principle is Field Line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81203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Rotate antenna straps and structure 10º to be perpendicular to total B field.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Along a field line, integrated E</a:t>
            </a:r>
            <a:r>
              <a:rPr lang="en-US" baseline="-25000" dirty="0" smtClean="0">
                <a:solidFill>
                  <a:srgbClr val="FF0000"/>
                </a:solidFill>
              </a:rPr>
              <a:t>||</a:t>
            </a:r>
            <a:r>
              <a:rPr lang="en-US" dirty="0" smtClean="0">
                <a:solidFill>
                  <a:srgbClr val="FF0000"/>
                </a:solidFill>
              </a:rPr>
              <a:t> will be minimized due to symmetry.</a:t>
            </a:r>
          </a:p>
          <a:p>
            <a:pPr marL="410229" lvl="1" indent="0">
              <a:buNone/>
            </a:pP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pic>
        <p:nvPicPr>
          <p:cNvPr id="6" name="Picture 5" descr="rotated-antenna-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3932676" cy="2971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Guiding </a:t>
            </a:r>
            <a:r>
              <a:rPr lang="en-US" dirty="0" smtClean="0"/>
              <a:t>Design Principle is Field Line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572000"/>
            <a:ext cx="8229600" cy="1981203"/>
          </a:xfrm>
        </p:spPr>
        <p:txBody>
          <a:bodyPr/>
          <a:lstStyle/>
          <a:p>
            <a:r>
              <a:rPr lang="en-US" dirty="0">
                <a:solidFill>
                  <a:srgbClr val="0000FF"/>
                </a:solidFill>
              </a:rPr>
              <a:t>Rotate antenna straps and structure 10º to be perpendicular to total B field.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Along a field line, integrated E</a:t>
            </a:r>
            <a:r>
              <a:rPr lang="en-US" baseline="-25000" dirty="0">
                <a:solidFill>
                  <a:srgbClr val="FF0000"/>
                </a:solidFill>
              </a:rPr>
              <a:t>||</a:t>
            </a:r>
            <a:r>
              <a:rPr lang="en-US" dirty="0">
                <a:solidFill>
                  <a:srgbClr val="FF0000"/>
                </a:solidFill>
              </a:rPr>
              <a:t> will be minimized due to symmetry.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For a FA antenna, the integrated E</a:t>
            </a:r>
            <a:r>
              <a:rPr lang="en-US" baseline="-25000" dirty="0" smtClean="0">
                <a:solidFill>
                  <a:srgbClr val="FF0000"/>
                </a:solidFill>
              </a:rPr>
              <a:t>||</a:t>
            </a:r>
            <a:r>
              <a:rPr lang="en-US" dirty="0" smtClean="0">
                <a:solidFill>
                  <a:srgbClr val="FF0000"/>
                </a:solidFill>
              </a:rPr>
              <a:t> fields are reduced for all antenna phases.</a:t>
            </a:r>
          </a:p>
          <a:p>
            <a:pPr lvl="1"/>
            <a:r>
              <a:rPr lang="en-US" dirty="0" smtClean="0"/>
              <a:t>For dipole, estimated sheath field is reduced ~2-3.</a:t>
            </a:r>
          </a:p>
          <a:p>
            <a:pPr lvl="1"/>
            <a:r>
              <a:rPr lang="en-US" dirty="0" smtClean="0"/>
              <a:t>For monopole, sheath field is negligible – a surprising prediction. </a:t>
            </a:r>
          </a:p>
          <a:p>
            <a:pPr lvl="1"/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pic>
        <p:nvPicPr>
          <p:cNvPr id="6" name="Picture 5" descr="rotated-antenna-F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1371600"/>
            <a:ext cx="3932676" cy="29718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9300" y="1153760"/>
            <a:ext cx="3798900" cy="357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701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Key Experimental Diagnostics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3764" y="1382008"/>
            <a:ext cx="5553636" cy="5171196"/>
          </a:xfrm>
        </p:spPr>
        <p:txBody>
          <a:bodyPr/>
          <a:lstStyle/>
          <a:p>
            <a:pPr marL="469168" indent="-469168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Core impurity content is monitored using VUV spectroscopy </a:t>
            </a:r>
            <a:r>
              <a:rPr lang="en-US" sz="2000" dirty="0" smtClean="0"/>
              <a:t>Mo XXXI.</a:t>
            </a:r>
          </a:p>
          <a:p>
            <a:pPr marL="469168" indent="-469168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Local impurity (</a:t>
            </a:r>
            <a:r>
              <a:rPr lang="en-US" sz="2000" dirty="0"/>
              <a:t>Mo I, Ti I, and B </a:t>
            </a:r>
            <a:r>
              <a:rPr lang="en-US" sz="2000" dirty="0" smtClean="0"/>
              <a:t>I) </a:t>
            </a:r>
            <a:r>
              <a:rPr lang="en-US" sz="2000" dirty="0" smtClean="0">
                <a:solidFill>
                  <a:srgbClr val="0000FF"/>
                </a:solidFill>
              </a:rPr>
              <a:t>sources are monitored with </a:t>
            </a:r>
            <a:r>
              <a:rPr lang="en-US" sz="2000" dirty="0">
                <a:solidFill>
                  <a:srgbClr val="0000FF"/>
                </a:solidFill>
              </a:rPr>
              <a:t>visible spectrometer</a:t>
            </a:r>
            <a:r>
              <a:rPr lang="en-US" sz="2000" dirty="0" smtClean="0">
                <a:solidFill>
                  <a:srgbClr val="0000FF"/>
                </a:solidFill>
              </a:rPr>
              <a:t>:  </a:t>
            </a:r>
          </a:p>
          <a:p>
            <a:pPr marL="584832" lvl="1" indent="-232956">
              <a:spcBef>
                <a:spcPts val="600"/>
              </a:spcBef>
              <a:spcAft>
                <a:spcPts val="600"/>
              </a:spcAft>
            </a:pPr>
            <a:r>
              <a:rPr lang="en-US" sz="2000" dirty="0"/>
              <a:t>Views of </a:t>
            </a:r>
            <a:r>
              <a:rPr lang="en-US" sz="2000" dirty="0" smtClean="0"/>
              <a:t>FA antenna </a:t>
            </a:r>
            <a:r>
              <a:rPr lang="en-US" sz="2000" dirty="0"/>
              <a:t>(shown as white circles), </a:t>
            </a:r>
            <a:endParaRPr lang="en-US" sz="2000" dirty="0" smtClean="0"/>
          </a:p>
          <a:p>
            <a:pPr marL="584832" lvl="1" indent="-232956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TA </a:t>
            </a:r>
            <a:r>
              <a:rPr lang="en-US" sz="2000" dirty="0"/>
              <a:t>antennas, and </a:t>
            </a:r>
            <a:endParaRPr lang="en-US" sz="2000" dirty="0" smtClean="0"/>
          </a:p>
          <a:p>
            <a:pPr marL="584832" lvl="1" indent="-232956"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/>
              <a:t>plasma </a:t>
            </a:r>
            <a:r>
              <a:rPr lang="en-US" sz="2000" dirty="0"/>
              <a:t>limiter.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 dirty="0" smtClean="0">
                <a:solidFill>
                  <a:srgbClr val="0000FF"/>
                </a:solidFill>
              </a:rPr>
              <a:t>Plasma potential is monitored by </a:t>
            </a:r>
            <a:r>
              <a:rPr lang="en-US" sz="2000" dirty="0">
                <a:solidFill>
                  <a:srgbClr val="0000FF"/>
                </a:solidFill>
              </a:rPr>
              <a:t>g</a:t>
            </a:r>
            <a:r>
              <a:rPr lang="en-US" sz="2000" dirty="0" smtClean="0">
                <a:solidFill>
                  <a:srgbClr val="0000FF"/>
                </a:solidFill>
              </a:rPr>
              <a:t>as puff imaging (GPI) and reciprocating emissive probe</a:t>
            </a:r>
            <a:r>
              <a:rPr lang="en-US" sz="2000" dirty="0" smtClean="0">
                <a:solidFill>
                  <a:srgbClr val="0000FF"/>
                </a:solidFill>
              </a:rPr>
              <a:t>.</a:t>
            </a:r>
            <a:endParaRPr lang="en-US" sz="2000" dirty="0" smtClean="0">
              <a:solidFill>
                <a:srgbClr val="0000FF"/>
              </a:solidFill>
            </a:endParaRPr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>
          <a:xfrm>
            <a:off x="5943599" y="1606160"/>
            <a:ext cx="3137600" cy="2889640"/>
            <a:chOff x="5638800" y="1692770"/>
            <a:chExt cx="3429000" cy="3158010"/>
          </a:xfrm>
        </p:grpSpPr>
        <p:pic>
          <p:nvPicPr>
            <p:cNvPr id="12" name="Picture 11" descr="rotated-antenna-20111104.JPG"/>
            <p:cNvPicPr>
              <a:picLocks noChangeAspect="1"/>
            </p:cNvPicPr>
            <p:nvPr/>
          </p:nvPicPr>
          <p:blipFill>
            <a:blip r:embed="rId3" cstate="print"/>
            <a:srcRect l="14873" r="8375" b="5781"/>
            <a:stretch>
              <a:fillRect/>
            </a:stretch>
          </p:blipFill>
          <p:spPr>
            <a:xfrm>
              <a:off x="5638800" y="1692770"/>
              <a:ext cx="3429000" cy="3158010"/>
            </a:xfrm>
            <a:prstGeom prst="rect">
              <a:avLst/>
            </a:prstGeom>
          </p:spPr>
        </p:pic>
        <p:sp>
          <p:nvSpPr>
            <p:cNvPr id="31" name="Oval 30"/>
            <p:cNvSpPr/>
            <p:nvPr/>
          </p:nvSpPr>
          <p:spPr>
            <a:xfrm>
              <a:off x="6172200" y="2073768"/>
              <a:ext cx="1447800" cy="121919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833" tIns="46917" rIns="93833" bIns="46917"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/>
            <p:nvPr/>
          </p:nvSpPr>
          <p:spPr>
            <a:xfrm>
              <a:off x="6324600" y="3445371"/>
              <a:ext cx="1524000" cy="1219199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833" tIns="46917" rIns="93833" bIns="46917"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7696200" y="1921368"/>
              <a:ext cx="1295400" cy="10668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833" tIns="46917" rIns="93833" bIns="46917"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7772400" y="3101964"/>
              <a:ext cx="1295400" cy="1143000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3833" tIns="46917" rIns="93833" bIns="46917"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/>
              <a:t>SOL Plasma Potential Profile Estimated from GPI </a:t>
            </a:r>
            <a:r>
              <a:rPr lang="en-US" dirty="0" smtClean="0"/>
              <a:t>Measurements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13764" y="1447800"/>
            <a:ext cx="4791636" cy="5105404"/>
          </a:xfrm>
        </p:spPr>
        <p:txBody>
          <a:bodyPr/>
          <a:lstStyle/>
          <a:p>
            <a:pPr marL="469168" indent="-469168"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2D GPI measures </a:t>
            </a:r>
            <a:r>
              <a:rPr lang="en-US" dirty="0" smtClean="0"/>
              <a:t>emission </a:t>
            </a:r>
            <a:r>
              <a:rPr lang="en-US" dirty="0"/>
              <a:t>fluctuations resulting from the turbulence in the local background </a:t>
            </a:r>
            <a:r>
              <a:rPr lang="en-US" dirty="0" smtClean="0"/>
              <a:t>plasma.</a:t>
            </a:r>
          </a:p>
          <a:p>
            <a:pPr marL="469168" indent="-469168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In </a:t>
            </a:r>
            <a:r>
              <a:rPr lang="en-US" dirty="0"/>
              <a:t>the </a:t>
            </a:r>
            <a:r>
              <a:rPr lang="en-US" dirty="0" smtClean="0"/>
              <a:t>far SOL, turbulence </a:t>
            </a:r>
            <a:r>
              <a:rPr lang="en-US" dirty="0"/>
              <a:t>is </a:t>
            </a:r>
            <a:r>
              <a:rPr lang="en-US" dirty="0" err="1"/>
              <a:t>convected</a:t>
            </a:r>
            <a:r>
              <a:rPr lang="en-US" dirty="0"/>
              <a:t> at the local </a:t>
            </a:r>
            <a:r>
              <a:rPr lang="en-US" dirty="0" err="1"/>
              <a:t>ExB</a:t>
            </a:r>
            <a:r>
              <a:rPr lang="en-US" dirty="0"/>
              <a:t> </a:t>
            </a:r>
            <a:r>
              <a:rPr lang="en-US" dirty="0" smtClean="0"/>
              <a:t>velocity.</a:t>
            </a:r>
          </a:p>
          <a:p>
            <a:pPr marL="469168" indent="-469168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Measure </a:t>
            </a:r>
            <a:r>
              <a:rPr lang="en-US" dirty="0"/>
              <a:t>the radial profile of dominant </a:t>
            </a:r>
            <a:r>
              <a:rPr lang="en-US" dirty="0" err="1"/>
              <a:t>poloidal</a:t>
            </a:r>
            <a:r>
              <a:rPr lang="en-US" dirty="0"/>
              <a:t> phase velocities and deduce the </a:t>
            </a:r>
            <a:r>
              <a:rPr lang="en-US" dirty="0" err="1"/>
              <a:t>Er</a:t>
            </a:r>
            <a:r>
              <a:rPr lang="en-US" dirty="0"/>
              <a:t> </a:t>
            </a:r>
            <a:r>
              <a:rPr lang="en-US" dirty="0" smtClean="0"/>
              <a:t>profile.</a:t>
            </a:r>
          </a:p>
          <a:p>
            <a:pPr marL="469168" indent="-469168">
              <a:spcBef>
                <a:spcPts val="600"/>
              </a:spcBef>
              <a:spcAft>
                <a:spcPts val="600"/>
              </a:spcAft>
            </a:pPr>
            <a:r>
              <a:rPr lang="en-US" dirty="0" smtClean="0"/>
              <a:t>Plasma potential is estimated as </a:t>
            </a:r>
            <a:r>
              <a:rPr lang="en-US" dirty="0" smtClean="0">
                <a:latin typeface="Symbol" pitchFamily="18" charset="2"/>
              </a:rPr>
              <a:t>f</a:t>
            </a:r>
            <a:r>
              <a:rPr lang="en-US" dirty="0" smtClean="0"/>
              <a:t>= </a:t>
            </a:r>
            <a:r>
              <a:rPr lang="en-US" dirty="0" err="1" smtClean="0">
                <a:latin typeface="Symbol" pitchFamily="18" charset="2"/>
              </a:rPr>
              <a:t>l</a:t>
            </a:r>
            <a:r>
              <a:rPr lang="en-US" baseline="-25000" dirty="0" err="1" smtClean="0">
                <a:latin typeface="Symbol" pitchFamily="18" charset="2"/>
                <a:sym typeface="Symbol"/>
              </a:rPr>
              <a:t></a:t>
            </a:r>
            <a:r>
              <a:rPr lang="en-US" dirty="0" err="1" smtClean="0"/>
              <a:t>Er</a:t>
            </a:r>
            <a:r>
              <a:rPr lang="en-US" dirty="0"/>
              <a:t> </a:t>
            </a:r>
            <a:r>
              <a:rPr lang="en-US" dirty="0" smtClean="0"/>
              <a:t>where is </a:t>
            </a:r>
            <a:r>
              <a:rPr lang="en-US" dirty="0">
                <a:latin typeface="Symbol" pitchFamily="18" charset="2"/>
              </a:rPr>
              <a:t>l</a:t>
            </a:r>
            <a:r>
              <a:rPr lang="en-US" baseline="-25000" dirty="0">
                <a:latin typeface="Symbol" pitchFamily="18" charset="2"/>
                <a:sym typeface="Symbol"/>
              </a:rPr>
              <a:t> </a:t>
            </a:r>
            <a:r>
              <a:rPr lang="en-US" dirty="0" smtClean="0"/>
              <a:t>penetration depth of the rectified potential.</a:t>
            </a:r>
          </a:p>
          <a:p>
            <a:pPr marL="776840" lvl="1" indent="-469168">
              <a:spcBef>
                <a:spcPts val="600"/>
              </a:spcBef>
              <a:spcAft>
                <a:spcPts val="600"/>
              </a:spcAft>
            </a:pPr>
            <a:r>
              <a:rPr lang="en-US" dirty="0" err="1" smtClean="0">
                <a:solidFill>
                  <a:srgbClr val="FF0000"/>
                </a:solidFill>
              </a:rPr>
              <a:t>Er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profile </a:t>
            </a:r>
            <a:r>
              <a:rPr lang="en-US" dirty="0" smtClean="0"/>
              <a:t>(top figure) </a:t>
            </a:r>
            <a:r>
              <a:rPr lang="en-US" dirty="0"/>
              <a:t>yields a</a:t>
            </a:r>
            <a:r>
              <a:rPr lang="en-US" dirty="0" smtClean="0"/>
              <a:t> </a:t>
            </a:r>
            <a:r>
              <a:rPr lang="en-US" dirty="0">
                <a:solidFill>
                  <a:srgbClr val="FF0000"/>
                </a:solidFill>
              </a:rPr>
              <a:t>plasma potential </a:t>
            </a:r>
            <a:r>
              <a:rPr lang="en-US" dirty="0" smtClean="0">
                <a:solidFill>
                  <a:srgbClr val="FF0000"/>
                </a:solidFill>
              </a:rPr>
              <a:t>profile </a:t>
            </a:r>
            <a:r>
              <a:rPr lang="en-US" dirty="0" smtClean="0"/>
              <a:t>shown in bottom figure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311" y="1295400"/>
            <a:ext cx="3407167" cy="32004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4483206"/>
            <a:ext cx="3200400" cy="229859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81000" y="6010656"/>
            <a:ext cx="20151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See EX/P5-39 Terry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0906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914400"/>
          </a:xfrm>
        </p:spPr>
        <p:txBody>
          <a:bodyPr/>
          <a:lstStyle/>
          <a:p>
            <a:r>
              <a:rPr lang="en-US" dirty="0" smtClean="0"/>
              <a:t>Field Aligned Antenna Evaluation: Experimental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371600"/>
            <a:ext cx="4461163" cy="2743200"/>
          </a:xfrm>
        </p:spPr>
        <p:txBody>
          <a:bodyPr/>
          <a:lstStyle/>
          <a:p>
            <a:r>
              <a:rPr lang="en-US" dirty="0" smtClean="0">
                <a:solidFill>
                  <a:srgbClr val="0000FF"/>
                </a:solidFill>
              </a:rPr>
              <a:t>Compare antenna performance between </a:t>
            </a:r>
            <a:r>
              <a:rPr lang="en-US" dirty="0" err="1" smtClean="0">
                <a:solidFill>
                  <a:srgbClr val="0000FF"/>
                </a:solidFill>
              </a:rPr>
              <a:t>toroidally</a:t>
            </a:r>
            <a:r>
              <a:rPr lang="en-US" dirty="0" smtClean="0">
                <a:solidFill>
                  <a:srgbClr val="0000FF"/>
                </a:solidFill>
              </a:rPr>
              <a:t> and field aligned antenna in near axis minority H absorption scenario with RF power up to 3 MW.</a:t>
            </a:r>
          </a:p>
          <a:p>
            <a:pPr lvl="1"/>
            <a:r>
              <a:rPr lang="en-US" dirty="0"/>
              <a:t>Magnetic field 5.2-5.4 T </a:t>
            </a:r>
            <a:r>
              <a:rPr lang="en-US" dirty="0" smtClean="0"/>
              <a:t>with </a:t>
            </a:r>
            <a:r>
              <a:rPr lang="en-US" dirty="0"/>
              <a:t>currents </a:t>
            </a:r>
            <a:r>
              <a:rPr lang="en-US" dirty="0" smtClean="0"/>
              <a:t>0.6-1.3 </a:t>
            </a:r>
            <a:r>
              <a:rPr lang="en-US" dirty="0"/>
              <a:t>MA.</a:t>
            </a:r>
          </a:p>
          <a:p>
            <a:pPr lvl="1"/>
            <a:r>
              <a:rPr lang="en-US" dirty="0" smtClean="0"/>
              <a:t>Experiments have been done prior and post </a:t>
            </a:r>
            <a:r>
              <a:rPr lang="en-US" dirty="0" err="1" smtClean="0"/>
              <a:t>boronization</a:t>
            </a:r>
            <a:r>
              <a:rPr lang="en-US" dirty="0" smtClean="0"/>
              <a:t>.</a:t>
            </a:r>
          </a:p>
        </p:txBody>
      </p:sp>
      <p:pic>
        <p:nvPicPr>
          <p:cNvPr id="11" name="Picture 10" descr="invessel-ICRF-20120405-small.jpg"/>
          <p:cNvPicPr>
            <a:picLocks noChangeAspect="1"/>
          </p:cNvPicPr>
          <p:nvPr/>
        </p:nvPicPr>
        <p:blipFill>
          <a:blip r:embed="rId2" cstate="print"/>
          <a:srcRect b="13842"/>
          <a:stretch>
            <a:fillRect/>
          </a:stretch>
        </p:blipFill>
        <p:spPr>
          <a:xfrm>
            <a:off x="4918364" y="1187824"/>
            <a:ext cx="4156364" cy="2622176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7986926" y="1695371"/>
            <a:ext cx="806962" cy="362029"/>
          </a:xfrm>
          <a:prstGeom prst="rect">
            <a:avLst/>
          </a:prstGeom>
          <a:solidFill>
            <a:schemeClr val="bg1"/>
          </a:solidFill>
        </p:spPr>
        <p:txBody>
          <a:bodyPr wrap="none" lIns="84206" tIns="42104" rIns="84206" bIns="42104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FA-ant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16014" y="1619171"/>
            <a:ext cx="818439" cy="362029"/>
          </a:xfrm>
          <a:prstGeom prst="rect">
            <a:avLst/>
          </a:prstGeom>
          <a:solidFill>
            <a:schemeClr val="bg1"/>
          </a:solidFill>
        </p:spPr>
        <p:txBody>
          <a:bodyPr wrap="none" lIns="84206" tIns="42104" rIns="84206" bIns="42104" rtlCol="0">
            <a:spAutoFit/>
          </a:bodyPr>
          <a:lstStyle/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TA-ant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457200" y="4038600"/>
            <a:ext cx="8336688" cy="2514600"/>
          </a:xfrm>
          <a:prstGeom prst="rect">
            <a:avLst/>
          </a:prstGeom>
        </p:spPr>
        <p:txBody>
          <a:bodyPr vert="horz" lIns="91415" tIns="45708" rIns="91415" bIns="45708" rtlCol="0">
            <a:noAutofit/>
          </a:bodyPr>
          <a:lstStyle>
            <a:lvl1pPr marL="307671" indent="-307671" algn="just" defTabSz="914153" rtl="0" eaLnBrk="1" latinLnBrk="0" hangingPunct="1">
              <a:spcBef>
                <a:spcPts val="538"/>
              </a:spcBef>
              <a:spcAft>
                <a:spcPts val="269"/>
              </a:spcAft>
              <a:buFontTx/>
              <a:buNone/>
              <a:defRPr sz="19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1pPr>
            <a:lvl2pPr marL="615343" indent="-205114" algn="just" defTabSz="914153" rtl="0" eaLnBrk="1" latinLnBrk="0" hangingPunct="1">
              <a:spcBef>
                <a:spcPts val="0"/>
              </a:spcBef>
              <a:spcAft>
                <a:spcPts val="269"/>
              </a:spcAft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2pPr>
            <a:lvl3pPr marL="1025571" indent="-205114" algn="just" defTabSz="914153" rtl="0" eaLnBrk="1" latinLnBrk="0" hangingPunct="1">
              <a:spcBef>
                <a:spcPts val="0"/>
              </a:spcBef>
              <a:buFont typeface="Times New Roman" pitchFamily="18" charset="0"/>
              <a:buChar char="▪"/>
              <a:defRPr sz="15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3pPr>
            <a:lvl4pPr marL="1599769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–"/>
              <a:defRPr sz="15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4pPr>
            <a:lvl5pPr marL="2056845" indent="-228538" algn="just" defTabSz="914153" rtl="0" eaLnBrk="1" latinLnBrk="0" hangingPunct="1">
              <a:spcBef>
                <a:spcPts val="0"/>
              </a:spcBef>
              <a:buFont typeface="Arial" pitchFamily="34" charset="0"/>
              <a:buChar char="»"/>
              <a:defRPr sz="1500" kern="1200">
                <a:solidFill>
                  <a:schemeClr val="tx1"/>
                </a:solidFill>
                <a:latin typeface="Times New Roman" pitchFamily="18" charset="0"/>
                <a:ea typeface="+mn-ea"/>
                <a:cs typeface="Times New Roman" pitchFamily="18" charset="0"/>
              </a:defRPr>
            </a:lvl5pPr>
            <a:lvl6pPr marL="251392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999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076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151" indent="-228538" algn="l" defTabSz="914153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1624" indent="-410229"/>
            <a:r>
              <a:rPr lang="en-US" dirty="0" smtClean="0">
                <a:solidFill>
                  <a:srgbClr val="0000FF"/>
                </a:solidFill>
                <a:latin typeface="Helvetica" pitchFamily="34" charset="0"/>
                <a:cs typeface="Helvetica" pitchFamily="34" charset="0"/>
              </a:rPr>
              <a:t>Experimental parameters are similar to expected ITER conditions:</a:t>
            </a:r>
          </a:p>
          <a:p>
            <a:pPr marL="421624" lvl="1" indent="-410229"/>
            <a:r>
              <a:rPr lang="en-US" dirty="0" smtClean="0">
                <a:latin typeface="Helvetica" pitchFamily="34" charset="0"/>
                <a:cs typeface="Helvetica" pitchFamily="34" charset="0"/>
              </a:rPr>
              <a:t>Antenna power density exceeds anticipated ITER power density.</a:t>
            </a:r>
          </a:p>
          <a:p>
            <a:pPr marL="421624" lvl="1" indent="-410229"/>
            <a:r>
              <a:rPr lang="en-US" dirty="0" smtClean="0">
                <a:latin typeface="Helvetica" pitchFamily="34" charset="0"/>
                <a:cs typeface="Helvetica" pitchFamily="34" charset="0"/>
              </a:rPr>
              <a:t>Experiments are performed at the ITER magnetic field and plasma density.</a:t>
            </a:r>
          </a:p>
          <a:p>
            <a:pPr marL="421624" lvl="1" indent="-410229"/>
            <a:r>
              <a:rPr lang="en-US" dirty="0" smtClean="0">
                <a:latin typeface="Helvetica" pitchFamily="34" charset="0"/>
                <a:cs typeface="Helvetica" pitchFamily="34" charset="0"/>
              </a:rPr>
              <a:t>Strong single pass absorption.</a:t>
            </a:r>
          </a:p>
          <a:p>
            <a:pPr marL="421624" lvl="1" indent="-410229"/>
            <a:r>
              <a:rPr lang="en-US" dirty="0" smtClean="0">
                <a:latin typeface="Helvetica" pitchFamily="34" charset="0"/>
                <a:cs typeface="Helvetica" pitchFamily="34" charset="0"/>
              </a:rPr>
              <a:t>Metallic PFCs (Mo) that has similar sputtering characteristics as tungsten.</a:t>
            </a:r>
          </a:p>
          <a:p>
            <a:pPr marL="421624" lvl="1" indent="-410229"/>
            <a:r>
              <a:rPr lang="en-US" dirty="0" smtClean="0">
                <a:latin typeface="Helvetica" pitchFamily="34" charset="0"/>
                <a:cs typeface="Helvetica" pitchFamily="34" charset="0"/>
              </a:rPr>
              <a:t>Scrape off layer is opaque to neutrals.</a:t>
            </a:r>
            <a:endParaRPr lang="en-US" dirty="0">
              <a:latin typeface="Helvetica" pitchFamily="34" charset="0"/>
              <a:cs typeface="Helvetica" pitchFamily="34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FTP/1-1 Wukitch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24th  IAEA Fusion Energy Conf.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F1D74B6-16F4-4100-9C98-B21597129F88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678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43954</TotalTime>
  <Words>1968</Words>
  <Application>Microsoft Office PowerPoint</Application>
  <PresentationFormat>Letter Paper (8.5x11 in)</PresentationFormat>
  <Paragraphs>228</Paragraphs>
  <Slides>24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Evaluation of a Field Aligned ICRF Antenna in Alcator C-Mod</vt:lpstr>
      <vt:lpstr>Outline</vt:lpstr>
      <vt:lpstr>For High Z PFC Devices, A New Approach to Limit Impurities is Required</vt:lpstr>
      <vt:lpstr>Underlying Physics of Impurity Contamination is Thought to be RF-Sheaths</vt:lpstr>
      <vt:lpstr>Guiding Design Principle is Field Line Symmetry</vt:lpstr>
      <vt:lpstr>Guiding Design Principle is Field Line Symmetry</vt:lpstr>
      <vt:lpstr>Key Experimental Diagnostics</vt:lpstr>
      <vt:lpstr>SOL Plasma Potential Profile Estimated from GPI Measurements</vt:lpstr>
      <vt:lpstr>Field Aligned Antenna Evaluation: Experimental Overview</vt:lpstr>
      <vt:lpstr>In L-mode, FA Antenna has Lower Impurity Contamination</vt:lpstr>
      <vt:lpstr>In H-mode, FA Antenna has Lower Impurity Contamination</vt:lpstr>
      <vt:lpstr>TA Antenna Mo Source Correlates with TA Power</vt:lpstr>
      <vt:lpstr>TA Antenna Mo Source Correlates with TA Power</vt:lpstr>
      <vt:lpstr>FA Antenna Mo Source Correlates with TA Power</vt:lpstr>
      <vt:lpstr>FA Antenna Mo Source has Weaker Response to FA Power </vt:lpstr>
      <vt:lpstr>Engineering Performance has met or Exceeded Expectations</vt:lpstr>
      <vt:lpstr>Engineering Performance has met or Exceeded Expectations</vt:lpstr>
      <vt:lpstr>Engineering Performance has met or Exceeded Expectations</vt:lpstr>
      <vt:lpstr>Measured Plasma Potential However is NOT Reduced</vt:lpstr>
      <vt:lpstr>Monopole Phasing does not Perform as well as Dipole</vt:lpstr>
      <vt:lpstr>Monopole Phasing does not Perform as well as Dipole</vt:lpstr>
      <vt:lpstr>What Physics Influences the Plasma Potential?</vt:lpstr>
      <vt:lpstr>Field Aligned ICRF Antenna Results are Promising</vt:lpstr>
      <vt:lpstr>Impurity Contamination with ICRF Antenna Operation is Universally Observed</vt:lpstr>
    </vt:vector>
  </TitlesOfParts>
  <Company>MIT - PSFC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Stephen J Wukitch</dc:creator>
  <cp:lastModifiedBy>PSFC</cp:lastModifiedBy>
  <cp:revision>2328</cp:revision>
  <dcterms:created xsi:type="dcterms:W3CDTF">2009-12-29T18:54:18Z</dcterms:created>
  <dcterms:modified xsi:type="dcterms:W3CDTF">2012-10-08T21:02:15Z</dcterms:modified>
</cp:coreProperties>
</file>