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6"/>
  </p:sldMasterIdLst>
  <p:notesMasterIdLst>
    <p:notesMasterId r:id="rId8"/>
  </p:notesMasterIdLst>
  <p:sldIdLst>
    <p:sldId id="5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44A"/>
    <a:srgbClr val="084A01"/>
    <a:srgbClr val="422301"/>
    <a:srgbClr val="0432FF"/>
    <a:srgbClr val="004D00"/>
    <a:srgbClr val="005F00"/>
    <a:srgbClr val="008F00"/>
    <a:srgbClr val="8EDCA1"/>
    <a:srgbClr val="9CE287"/>
    <a:srgbClr val="B7E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89383" autoAdjust="0"/>
  </p:normalViewPr>
  <p:slideViewPr>
    <p:cSldViewPr snapToGrid="0">
      <p:cViewPr>
        <p:scale>
          <a:sx n="150" d="100"/>
          <a:sy n="150" d="100"/>
        </p:scale>
        <p:origin x="448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4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1495D0-2600-074B-8B11-08EF2E202E27}" type="datetimeFigureOut">
              <a:rPr lang="en-US"/>
              <a:pPr>
                <a:defRPr/>
              </a:pPr>
              <a:t>9/16/16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CD3D00-B53C-954D-BD0B-77740C195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2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 ADD SOME EXTRA NOTES FOR SPEAKER HERE – on WHY IMPORTANT, HOW THIS IS</a:t>
            </a:r>
            <a:r>
              <a:rPr lang="en-US" baseline="0" dirty="0" smtClean="0"/>
              <a:t> NEW,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CD3D00-B53C-954D-BD0B-77740C195F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14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514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48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33929"/>
            <a:ext cx="2057400" cy="4992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33929"/>
            <a:ext cx="6019800" cy="4992234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7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marR="0" indent="-2301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3pPr marL="1084263" indent="-169863"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628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>
                <a:solidFill>
                  <a:schemeClr val="tx1"/>
                </a:solidFill>
              </a:defRPr>
            </a:lvl1pPr>
            <a:lvl2pPr marL="800100" indent="-342900">
              <a:buFont typeface="Lucida Grande"/>
              <a:buChar char="−"/>
              <a:defRPr sz="1800">
                <a:solidFill>
                  <a:srgbClr val="000000"/>
                </a:solidFill>
              </a:defRPr>
            </a:lvl2pPr>
            <a:lvl3pPr marL="1371600" indent="-457200">
              <a:buFont typeface="Arial"/>
              <a:buChar char="•"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67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 marL="1257300" indent="-342900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7256"/>
            <a:ext cx="8229600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44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Font typeface="Arial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97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4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ver_energy__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6463"/>
            <a:ext cx="91440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28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429"/>
            <a:ext cx="3008313" cy="1006927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7429"/>
            <a:ext cx="5111750" cy="4928734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4357"/>
            <a:ext cx="3008313" cy="39218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753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70213"/>
            <a:ext cx="5486400" cy="3557361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38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7376" y="0"/>
            <a:ext cx="886662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8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Century gothic 20 bold</a:t>
            </a:r>
          </a:p>
          <a:p>
            <a:pPr lvl="0"/>
            <a:r>
              <a:rPr lang="en-US" dirty="0"/>
              <a:t>Century gothic 20 bold</a:t>
            </a:r>
          </a:p>
          <a:p>
            <a:pPr lvl="1"/>
            <a:r>
              <a:rPr lang="en-US" dirty="0"/>
              <a:t>Century gothic 18</a:t>
            </a:r>
          </a:p>
          <a:p>
            <a:pPr lvl="1"/>
            <a:r>
              <a:rPr lang="en-US" dirty="0"/>
              <a:t>Century gothic 18</a:t>
            </a:r>
          </a:p>
          <a:p>
            <a:pPr lvl="2"/>
            <a:r>
              <a:rPr lang="en-US" dirty="0"/>
              <a:t>Century gothic 16</a:t>
            </a:r>
          </a:p>
          <a:p>
            <a:pPr lvl="2"/>
            <a:r>
              <a:rPr lang="en-US" dirty="0"/>
              <a:t>Century gothic 16</a:t>
            </a:r>
          </a:p>
          <a:p>
            <a:pPr lvl="0"/>
            <a:r>
              <a:rPr lang="en-US" dirty="0"/>
              <a:t>Century gothic 20 bold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700" r:id="rId1"/>
    <p:sldLayoutId id="2147493701" r:id="rId2"/>
    <p:sldLayoutId id="2147493702" r:id="rId3"/>
    <p:sldLayoutId id="2147493703" r:id="rId4"/>
    <p:sldLayoutId id="2147493704" r:id="rId5"/>
    <p:sldLayoutId id="2147493705" r:id="rId6"/>
    <p:sldLayoutId id="2147493711" r:id="rId7"/>
    <p:sldLayoutId id="2147493706" r:id="rId8"/>
    <p:sldLayoutId id="2147493707" r:id="rId9"/>
    <p:sldLayoutId id="2147493708" r:id="rId10"/>
    <p:sldLayoutId id="214749370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4213" indent="-227013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6175" indent="-231775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7333"/>
            <a:ext cx="5765039" cy="4754563"/>
          </a:xfrm>
        </p:spPr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in </a:t>
            </a:r>
            <a:r>
              <a:rPr lang="en-US" u="sng" dirty="0"/>
              <a:t>both</a:t>
            </a:r>
            <a:r>
              <a:rPr lang="en-US" dirty="0"/>
              <a:t> </a:t>
            </a:r>
            <a:r>
              <a:rPr lang="en-US" dirty="0" smtClean="0"/>
              <a:t>density </a:t>
            </a:r>
            <a:r>
              <a:rPr lang="en-US" dirty="0"/>
              <a:t>and </a:t>
            </a:r>
            <a:r>
              <a:rPr lang="en-US" dirty="0" smtClean="0"/>
              <a:t>energy confinement </a:t>
            </a:r>
            <a:r>
              <a:rPr lang="en-US" u="sng" dirty="0" smtClean="0"/>
              <a:t>not</a:t>
            </a:r>
            <a:r>
              <a:rPr lang="en-US" dirty="0" smtClean="0"/>
              <a:t> observed at lower power levels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/>
              <a:t>Associated with increased pedestal pressure due to </a:t>
            </a:r>
            <a:r>
              <a:rPr lang="en-US"/>
              <a:t>improved </a:t>
            </a:r>
            <a:r>
              <a:rPr lang="en-US" dirty="0" err="1"/>
              <a:t>p</a:t>
            </a:r>
            <a:r>
              <a:rPr lang="en-US" smtClean="0"/>
              <a:t>eeling-ballooning </a:t>
            </a:r>
            <a:r>
              <a:rPr lang="en-US" dirty="0" smtClean="0"/>
              <a:t>mode </a:t>
            </a:r>
            <a:r>
              <a:rPr lang="en-US" dirty="0"/>
              <a:t>stability at higher </a:t>
            </a:r>
            <a:r>
              <a:rPr lang="en-US" dirty="0" err="1"/>
              <a:t>collisionality</a:t>
            </a:r>
            <a:r>
              <a:rPr lang="en-US" dirty="0"/>
              <a:t> (density) and power levels</a:t>
            </a:r>
          </a:p>
          <a:p>
            <a:endParaRPr lang="en-US" dirty="0" smtClean="0"/>
          </a:p>
          <a:p>
            <a:pPr lvl="1"/>
            <a:endParaRPr lang="en-US" sz="2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31883" y="0"/>
            <a:ext cx="8866624" cy="914400"/>
          </a:xfrm>
        </p:spPr>
        <p:txBody>
          <a:bodyPr/>
          <a:lstStyle/>
          <a:p>
            <a:r>
              <a:rPr lang="en-US" dirty="0" smtClean="0"/>
              <a:t>Pedestal Response to D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as Puffing at High Power Results in Improved </a:t>
            </a:r>
            <a:r>
              <a:rPr lang="en-US" dirty="0">
                <a:latin typeface="+mn-lt"/>
                <a:ea typeface="Symbol" charset="2"/>
                <a:cs typeface="Symbol" charset="2"/>
              </a:rPr>
              <a:t>E</a:t>
            </a:r>
            <a:r>
              <a:rPr lang="en-US" dirty="0" smtClean="0">
                <a:latin typeface="+mn-lt"/>
                <a:ea typeface="Symbol" charset="2"/>
                <a:cs typeface="Symbol" charset="2"/>
              </a:rPr>
              <a:t>nergy Confinement </a:t>
            </a:r>
            <a:r>
              <a:rPr lang="en-US" dirty="0" smtClean="0"/>
              <a:t>in DND Hybrid Plasmas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0" y="3902284"/>
            <a:ext cx="2860023" cy="155427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900" b="1" dirty="0" smtClean="0"/>
              <a:t>Possibility for improved fueling and </a:t>
            </a:r>
            <a:r>
              <a:rPr lang="en-US" sz="1900" b="1" dirty="0" smtClean="0">
                <a:latin typeface="+mn-lt"/>
                <a:ea typeface="Symbol" charset="2"/>
                <a:cs typeface="Symbol" charset="2"/>
              </a:rPr>
              <a:t>energy confinement</a:t>
            </a:r>
            <a:r>
              <a:rPr lang="en-US" sz="1900" b="1" dirty="0" smtClean="0"/>
              <a:t> in future high power DND </a:t>
            </a:r>
            <a:r>
              <a:rPr lang="en-US" sz="1900" b="1" smtClean="0"/>
              <a:t>tokamaks</a:t>
            </a:r>
            <a:endParaRPr lang="en-US" sz="1900" b="1" dirty="0"/>
          </a:p>
        </p:txBody>
      </p:sp>
      <p:pic>
        <p:nvPicPr>
          <p:cNvPr id="12" name="Picture 8" descr="D3D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2" y="6151562"/>
            <a:ext cx="12477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57600" y="6382405"/>
            <a:ext cx="1758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>
                <a:solidFill>
                  <a:srgbClr val="000090"/>
                </a:solidFill>
              </a:rPr>
              <a:t>P</a:t>
            </a:r>
            <a:r>
              <a:rPr lang="en-US" sz="800" b="1" dirty="0" smtClean="0">
                <a:solidFill>
                  <a:srgbClr val="000090"/>
                </a:solidFill>
              </a:rPr>
              <a:t>etrie EX#/3-43</a:t>
            </a:r>
          </a:p>
          <a:p>
            <a:pPr algn="ctr" eaLnBrk="1" hangingPunct="1">
              <a:defRPr/>
            </a:pPr>
            <a:r>
              <a:rPr lang="en-US" sz="800" b="1" dirty="0" smtClean="0">
                <a:solidFill>
                  <a:srgbClr val="000090"/>
                </a:solidFill>
                <a:cs typeface="Century Gothic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89553"/>
            <a:ext cx="2806860" cy="5292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133" y="3691467"/>
            <a:ext cx="2496906" cy="256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2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69B9D3D75DB42A4294084EDAAF6E5" ma:contentTypeVersion="0" ma:contentTypeDescription="Create a new document." ma:contentTypeScope="" ma:versionID="7e38bf45e10ee7b0fbd3e3157880acb6">
  <xsd:schema xmlns:xsd="http://www.w3.org/2001/XMLSchema" xmlns:xs="http://www.w3.org/2001/XMLSchema" xmlns:p="http://schemas.microsoft.com/office/2006/metadata/properties" xmlns:ns2="50f8ad0e-3adf-474a-b561-af233bba80c3" targetNamespace="http://schemas.microsoft.com/office/2006/metadata/properties" ma:root="true" ma:fieldsID="b33b643bbdfd4d537c93bcee433d79e6" ns2:_="">
    <xsd:import namespace="50f8ad0e-3adf-474a-b561-af233bba80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8ad0e-3adf-474a-b561-af233bba80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3886BB1-D027-43F4-8DB2-C8D55F0291E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D4A31B-A513-40EC-9431-6913F0F55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8ad0e-3adf-474a-b561-af233bba8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5.xml><?xml version="1.0" encoding="utf-8"?>
<ds:datastoreItem xmlns:ds="http://schemas.openxmlformats.org/officeDocument/2006/customXml" ds:itemID="{3FFAC3F7-43B0-4D91-8B53-BF3319ED7A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10029</TotalTime>
  <Words>90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Lucida Grande</vt:lpstr>
      <vt:lpstr>ＭＳ Ｐゴシック</vt:lpstr>
      <vt:lpstr>Symbol</vt:lpstr>
      <vt:lpstr>ヒラギノ角ゴ Pro W3</vt:lpstr>
      <vt:lpstr>Office Theme</vt:lpstr>
      <vt:lpstr>Pedestal Response to D2 Gas Puffing at High Power Results in Improved Energy Confinement in DND Hybrid Plasmas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777</cp:revision>
  <cp:lastPrinted>2016-09-12T23:13:10Z</cp:lastPrinted>
  <dcterms:created xsi:type="dcterms:W3CDTF">2010-04-12T23:12:02Z</dcterms:created>
  <dcterms:modified xsi:type="dcterms:W3CDTF">2016-09-16T20:50:34Z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HeaderStyleDefinitions">
    <vt:lpwstr/>
  </property>
  <property fmtid="{D5CDD505-2E9C-101B-9397-08002B2CF9AE}" pid="4" name="RedirectURL">
    <vt:lpwstr/>
  </property>
  <property fmtid="{D5CDD505-2E9C-101B-9397-08002B2CF9AE}" pid="5" name="_dlc_DocId">
    <vt:lpwstr>XP2E3VQ6UM2P-151-395</vt:lpwstr>
  </property>
  <property fmtid="{D5CDD505-2E9C-101B-9397-08002B2CF9AE}" pid="6" name="_dlc_DocIdItemGuid">
    <vt:lpwstr>45a7871c-afbf-48d0-9089-d523b25ec326</vt:lpwstr>
  </property>
  <property fmtid="{D5CDD505-2E9C-101B-9397-08002B2CF9AE}" pid="7" name="_dlc_DocIdUrl">
    <vt:lpwstr>http://intranet.ga.com/_layouts/DocIdRedir.aspx?ID=XP2E3VQ6UM2P-151-395, XP2E3VQ6UM2P-151-395</vt:lpwstr>
  </property>
</Properties>
</file>