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6"/>
  </p:sldMasterIdLst>
  <p:notesMasterIdLst>
    <p:notesMasterId r:id="rId31"/>
  </p:notesMasterIdLst>
  <p:sldIdLst>
    <p:sldId id="256" r:id="rId7"/>
    <p:sldId id="286" r:id="rId8"/>
    <p:sldId id="287" r:id="rId9"/>
    <p:sldId id="288" r:id="rId10"/>
    <p:sldId id="289" r:id="rId11"/>
    <p:sldId id="290" r:id="rId12"/>
    <p:sldId id="291" r:id="rId13"/>
    <p:sldId id="308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5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7115F4-21D9-F64A-BDB0-1A8CD91F9C2A}" type="datetime1">
              <a:rPr lang="en-US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7A59AD-8190-214C-94E5-F245236F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75CBA-0FCE-DE4C-A07A-07781F2269FE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146100-A471-DA41-ACF6-4BFAD8541A58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F4BE8E-844D-EC42-B90E-6ED48F86436F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1CD33E-C771-054F-97B5-203441B75BC1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8C185-6C39-1D4D-8FB8-3F7D652FCF2B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E0A34-38E5-B648-9A87-C2155FC412D7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A79102-FF56-B347-839E-EFE9BF71F71A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5113C-8A57-E243-9E69-A004897ADA29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6F6964-6179-324C-B318-C5041A91E7C0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07888-C226-9E4E-9F67-49D7D20D6BC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8797A-3E4E-5248-97EF-DC939BE20255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1CD33E-C771-054F-97B5-203441B75BC1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96D75-F78D-2F43-9E45-18EF66D40C1A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DEC6C2-97AA-244C-827D-CADAC8924D85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BF9BE-90E2-DD46-89DA-DF253F99FCCF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05B25-FF0C-2A42-B678-22BAE72191FD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F0F47-738A-9F42-8B13-8506CDC39690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29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29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fld id="{D287BD7B-3D47-7D49-9E7F-0B7B26B34633}" type="slidenum">
              <a:rPr lang="en-US" sz="100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  <a:cs typeface="ＭＳ Ｐゴシック" pitchFamily="-112" charset="-128"/>
              </a:rPr>
              <a:pPr algn="ctr">
                <a:defRPr/>
              </a:pPr>
              <a:t>‹#›</a:t>
            </a:fld>
            <a:endParaRPr lang="en-US" sz="100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6461125"/>
            <a:ext cx="18272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Cover_energy__gradien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906463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29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0" cy="4928734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357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3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</a:t>
            </a:r>
            <a:r>
              <a:rPr lang="en-US" sz="800" b="1" dirty="0" err="1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Kolemen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/ IAEA / October</a:t>
            </a:r>
            <a:r>
              <a:rPr lang="en-US" sz="800" b="1" baseline="0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 2012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Century gothic 20 bold</a:t>
            </a:r>
          </a:p>
          <a:p>
            <a:pPr lvl="0"/>
            <a:r>
              <a:rPr lang="en-US"/>
              <a:t>Century gothic 20 bold</a:t>
            </a:r>
          </a:p>
          <a:p>
            <a:pPr lvl="1"/>
            <a:r>
              <a:rPr lang="en-US"/>
              <a:t>Century gothic 18</a:t>
            </a:r>
          </a:p>
          <a:p>
            <a:pPr lvl="1"/>
            <a:r>
              <a:rPr lang="en-US"/>
              <a:t>Century gothic 18</a:t>
            </a:r>
          </a:p>
          <a:p>
            <a:pPr lvl="2"/>
            <a:r>
              <a:rPr lang="en-US"/>
              <a:t>Century gothic 16</a:t>
            </a:r>
          </a:p>
          <a:p>
            <a:pPr lvl="2"/>
            <a:r>
              <a:rPr lang="en-US"/>
              <a:t>Century gothic 16</a:t>
            </a:r>
          </a:p>
          <a:p>
            <a:pPr lvl="0"/>
            <a:r>
              <a:rPr lang="en-US"/>
              <a:t>Century gothic 20 bold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fld id="{FE5F306A-C2FF-1B4F-B8FD-9B8A1336F88B}" type="slidenum">
              <a:rPr lang="en-US" sz="100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  <a:cs typeface="ＭＳ Ｐゴシック" pitchFamily="-112" charset="-128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30" name="Picture 19" descr="DIII-D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20713" y="6135688"/>
            <a:ext cx="12303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89" r:id="rId2"/>
    <p:sldLayoutId id="2147493590" r:id="rId3"/>
    <p:sldLayoutId id="2147493591" r:id="rId4"/>
    <p:sldLayoutId id="2147493592" r:id="rId5"/>
    <p:sldLayoutId id="2147493593" r:id="rId6"/>
    <p:sldLayoutId id="2147493598" r:id="rId7"/>
    <p:sldLayoutId id="2147493594" r:id="rId8"/>
    <p:sldLayoutId id="2147493595" r:id="rId9"/>
    <p:sldLayoutId id="2147493596" r:id="rId10"/>
    <p:sldLayoutId id="214749359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ekolemen\Documents\Research\tokamak\IAEA_NTM_control\movieAPS06_mirror_control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 txBox="1">
            <a:spLocks/>
          </p:cNvSpPr>
          <p:nvPr/>
        </p:nvSpPr>
        <p:spPr bwMode="auto">
          <a:xfrm>
            <a:off x="4010025" y="1976438"/>
            <a:ext cx="5133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dirty="0" err="1">
                <a:latin typeface="+mn-lt"/>
              </a:rPr>
              <a:t>Egemen</a:t>
            </a:r>
            <a:r>
              <a:rPr lang="en-US" sz="2000" b="1" dirty="0">
                <a:latin typeface="+mn-lt"/>
              </a:rPr>
              <a:t> Kolemen</a:t>
            </a:r>
            <a:r>
              <a:rPr lang="en-US" sz="2000" b="1" baseline="30000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, A.S. Welander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R.J. La Haye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N.W. Eidietis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D.A. Humphreys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J. Lohr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V. Noraky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B.G. Penaflor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R. Prater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, and F. Turco</a:t>
            </a:r>
            <a:r>
              <a:rPr lang="en-US" sz="2000" b="1" baseline="30000" dirty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dirty="0">
                <a:latin typeface="+mn-lt"/>
              </a:rPr>
              <a:t>1) Princeton Plasma Physics Laboratory, Princeton, NJ, USA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dirty="0">
                <a:latin typeface="+mn-lt"/>
              </a:rPr>
              <a:t>2) General Atomics, San Diego, CA, USA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dirty="0">
                <a:latin typeface="+mn-lt"/>
              </a:rPr>
              <a:t>3) Columbia University, 116</a:t>
            </a:r>
            <a:r>
              <a:rPr lang="en-US" sz="1400" baseline="30000" dirty="0">
                <a:latin typeface="+mn-lt"/>
              </a:rPr>
              <a:t>th</a:t>
            </a:r>
            <a:r>
              <a:rPr lang="en-US" sz="1400" dirty="0">
                <a:latin typeface="+mn-lt"/>
              </a:rPr>
              <a:t> St and Broadway, New York, NY 10027, USA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dirty="0">
                <a:latin typeface="+mn-lt"/>
              </a:rPr>
              <a:t>Presented at IAEA Meeting, October, 2012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2000" b="1" dirty="0">
              <a:latin typeface="+mn-lt"/>
            </a:endParaRPr>
          </a:p>
        </p:txBody>
      </p:sp>
      <p:sp>
        <p:nvSpPr>
          <p:cNvPr id="14340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1325"/>
          </a:xfrm>
          <a:solidFill>
            <a:srgbClr val="00217B"/>
          </a:solidFill>
        </p:spPr>
        <p:txBody>
          <a:bodyPr/>
          <a:lstStyle/>
          <a:p>
            <a:r>
              <a:rPr lang="en-US" dirty="0" smtClean="0"/>
              <a:t>State-of-the-Art Neoclassical Tearing Mode Control in DIII-D Using Real-time Steerable Electron Cyclotron Current Drive Launchers</a:t>
            </a:r>
          </a:p>
        </p:txBody>
      </p:sp>
      <p:grpSp>
        <p:nvGrpSpPr>
          <p:cNvPr id="14341" name="Group 298"/>
          <p:cNvGrpSpPr>
            <a:grpSpLocks noChangeAspect="1"/>
          </p:cNvGrpSpPr>
          <p:nvPr/>
        </p:nvGrpSpPr>
        <p:grpSpPr bwMode="auto">
          <a:xfrm>
            <a:off x="85725" y="1579563"/>
            <a:ext cx="1957388" cy="3789362"/>
            <a:chOff x="6775470" y="2335930"/>
            <a:chExt cx="1913446" cy="3702909"/>
          </a:xfrm>
        </p:grpSpPr>
        <p:grpSp>
          <p:nvGrpSpPr>
            <p:cNvPr id="14345" name="Group 312"/>
            <p:cNvGrpSpPr>
              <a:grpSpLocks/>
            </p:cNvGrpSpPr>
            <p:nvPr/>
          </p:nvGrpSpPr>
          <p:grpSpPr bwMode="auto">
            <a:xfrm>
              <a:off x="6775467" y="2335930"/>
              <a:ext cx="1913445" cy="3702909"/>
              <a:chOff x="6740606" y="2255899"/>
              <a:chExt cx="1912662" cy="3702916"/>
            </a:xfrm>
          </p:grpSpPr>
          <p:pic>
            <p:nvPicPr>
              <p:cNvPr id="14349" name="Picture 29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40606" y="3309824"/>
                <a:ext cx="1284182" cy="2648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10000" contrast="21000"/>
              </a:blip>
              <a:stretch>
                <a:fillRect/>
              </a:stretch>
            </p:blipFill>
            <p:spPr>
              <a:xfrm rot="8384399">
                <a:off x="7903973" y="2255899"/>
                <a:ext cx="749295" cy="2051746"/>
              </a:xfrm>
              <a:prstGeom prst="rect">
                <a:avLst/>
              </a:prstGeom>
              <a:effectLst>
                <a:glow rad="38100">
                  <a:schemeClr val="bg1">
                    <a:alpha val="75000"/>
                  </a:schemeClr>
                </a:glow>
              </a:effectLst>
            </p:spPr>
          </p:pic>
          <p:grpSp>
            <p:nvGrpSpPr>
              <p:cNvPr id="14351" name="Group 307"/>
              <p:cNvGrpSpPr>
                <a:grpSpLocks/>
              </p:cNvGrpSpPr>
              <p:nvPr/>
            </p:nvGrpSpPr>
            <p:grpSpPr bwMode="auto">
              <a:xfrm>
                <a:off x="6927112" y="3942938"/>
                <a:ext cx="923614" cy="1438640"/>
                <a:chOff x="878417" y="2462389"/>
                <a:chExt cx="1323622" cy="1979789"/>
              </a:xfrm>
            </p:grpSpPr>
            <p:sp>
              <p:nvSpPr>
                <p:cNvPr id="14353" name="Freeform 308"/>
                <p:cNvSpPr>
                  <a:spLocks noChangeArrowheads="1"/>
                </p:cNvSpPr>
                <p:nvPr/>
              </p:nvSpPr>
              <p:spPr bwMode="auto">
                <a:xfrm>
                  <a:off x="968727" y="2465916"/>
                  <a:ext cx="1180396" cy="1976262"/>
                </a:xfrm>
                <a:custGeom>
                  <a:avLst/>
                  <a:gdLst>
                    <a:gd name="T0" fmla="*/ 390173 w 1180395"/>
                    <a:gd name="T1" fmla="*/ 14817 h 1976261"/>
                    <a:gd name="T2" fmla="*/ 885479 w 1180395"/>
                    <a:gd name="T3" fmla="*/ 226483 h 1976261"/>
                    <a:gd name="T4" fmla="*/ 1126779 w 1180395"/>
                    <a:gd name="T5" fmla="*/ 599017 h 1976261"/>
                    <a:gd name="T6" fmla="*/ 1164879 w 1180395"/>
                    <a:gd name="T7" fmla="*/ 946150 h 1976261"/>
                    <a:gd name="T8" fmla="*/ 1033645 w 1180395"/>
                    <a:gd name="T9" fmla="*/ 1272123 h 1976261"/>
                    <a:gd name="T10" fmla="*/ 779645 w 1180395"/>
                    <a:gd name="T11" fmla="*/ 1615023 h 1976261"/>
                    <a:gd name="T12" fmla="*/ 517173 w 1180395"/>
                    <a:gd name="T13" fmla="*/ 1856322 h 1976261"/>
                    <a:gd name="T14" fmla="*/ 242007 w 1180395"/>
                    <a:gd name="T15" fmla="*/ 1902889 h 1976261"/>
                    <a:gd name="T16" fmla="*/ 59973 w 1180395"/>
                    <a:gd name="T17" fmla="*/ 1416056 h 1976261"/>
                    <a:gd name="T18" fmla="*/ 4939 w 1180395"/>
                    <a:gd name="T19" fmla="*/ 912283 h 1976261"/>
                    <a:gd name="T20" fmla="*/ 64206 w 1180395"/>
                    <a:gd name="T21" fmla="*/ 315383 h 1976261"/>
                    <a:gd name="T22" fmla="*/ 390173 w 1180395"/>
                    <a:gd name="T23" fmla="*/ 14817 h 19762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80395"/>
                    <a:gd name="T37" fmla="*/ 0 h 1976261"/>
                    <a:gd name="T38" fmla="*/ 1180395 w 1180395"/>
                    <a:gd name="T39" fmla="*/ 1976261 h 197626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80395" h="1976261">
                      <a:moveTo>
                        <a:pt x="390173" y="14817"/>
                      </a:moveTo>
                      <a:cubicBezTo>
                        <a:pt x="527051" y="0"/>
                        <a:pt x="762706" y="129116"/>
                        <a:pt x="885473" y="226483"/>
                      </a:cubicBezTo>
                      <a:cubicBezTo>
                        <a:pt x="1008240" y="323850"/>
                        <a:pt x="1080206" y="479073"/>
                        <a:pt x="1126773" y="599017"/>
                      </a:cubicBezTo>
                      <a:cubicBezTo>
                        <a:pt x="1173340" y="718961"/>
                        <a:pt x="1180395" y="833967"/>
                        <a:pt x="1164873" y="946150"/>
                      </a:cubicBezTo>
                      <a:cubicBezTo>
                        <a:pt x="1149351" y="1058333"/>
                        <a:pt x="1097845" y="1160639"/>
                        <a:pt x="1033639" y="1272117"/>
                      </a:cubicBezTo>
                      <a:cubicBezTo>
                        <a:pt x="969433" y="1383595"/>
                        <a:pt x="865717" y="1517651"/>
                        <a:pt x="779639" y="1615017"/>
                      </a:cubicBezTo>
                      <a:cubicBezTo>
                        <a:pt x="693561" y="1712383"/>
                        <a:pt x="606778" y="1808338"/>
                        <a:pt x="517173" y="1856316"/>
                      </a:cubicBezTo>
                      <a:cubicBezTo>
                        <a:pt x="427568" y="1904294"/>
                        <a:pt x="318207" y="1976261"/>
                        <a:pt x="242007" y="1902883"/>
                      </a:cubicBezTo>
                      <a:cubicBezTo>
                        <a:pt x="165807" y="1829505"/>
                        <a:pt x="99484" y="1581150"/>
                        <a:pt x="59973" y="1416050"/>
                      </a:cubicBezTo>
                      <a:cubicBezTo>
                        <a:pt x="20462" y="1250950"/>
                        <a:pt x="4234" y="1095727"/>
                        <a:pt x="4939" y="912283"/>
                      </a:cubicBezTo>
                      <a:cubicBezTo>
                        <a:pt x="5644" y="728839"/>
                        <a:pt x="0" y="464961"/>
                        <a:pt x="64206" y="315383"/>
                      </a:cubicBezTo>
                      <a:cubicBezTo>
                        <a:pt x="128412" y="165805"/>
                        <a:pt x="253295" y="29634"/>
                        <a:pt x="390173" y="14817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 bwMode="auto">
                <a:xfrm>
                  <a:off x="1196623" y="2462389"/>
                  <a:ext cx="1005416" cy="1964267"/>
                </a:xfrm>
                <a:custGeom>
                  <a:avLst/>
                  <a:gdLst>
                    <a:gd name="connsiteX0" fmla="*/ 17639 w 1015295"/>
                    <a:gd name="connsiteY0" fmla="*/ 69144 h 1964266"/>
                    <a:gd name="connsiteX1" fmla="*/ 203906 w 1015295"/>
                    <a:gd name="connsiteY1" fmla="*/ 1411 h 1964266"/>
                    <a:gd name="connsiteX2" fmla="*/ 457906 w 1015295"/>
                    <a:gd name="connsiteY2" fmla="*/ 60678 h 1964266"/>
                    <a:gd name="connsiteX3" fmla="*/ 699206 w 1015295"/>
                    <a:gd name="connsiteY3" fmla="*/ 196144 h 1964266"/>
                    <a:gd name="connsiteX4" fmla="*/ 885472 w 1015295"/>
                    <a:gd name="connsiteY4" fmla="*/ 420511 h 1964266"/>
                    <a:gd name="connsiteX5" fmla="*/ 995539 w 1015295"/>
                    <a:gd name="connsiteY5" fmla="*/ 738011 h 1964266"/>
                    <a:gd name="connsiteX6" fmla="*/ 991306 w 1015295"/>
                    <a:gd name="connsiteY6" fmla="*/ 1004711 h 1964266"/>
                    <a:gd name="connsiteX7" fmla="*/ 851606 w 1015295"/>
                    <a:gd name="connsiteY7" fmla="*/ 1313744 h 1964266"/>
                    <a:gd name="connsiteX8" fmla="*/ 686506 w 1015295"/>
                    <a:gd name="connsiteY8" fmla="*/ 1516944 h 1964266"/>
                    <a:gd name="connsiteX9" fmla="*/ 487539 w 1015295"/>
                    <a:gd name="connsiteY9" fmla="*/ 1737078 h 1964266"/>
                    <a:gd name="connsiteX10" fmla="*/ 301272 w 1015295"/>
                    <a:gd name="connsiteY10" fmla="*/ 1889478 h 1964266"/>
                    <a:gd name="connsiteX11" fmla="*/ 140406 w 1015295"/>
                    <a:gd name="connsiteY11" fmla="*/ 1957211 h 1964266"/>
                    <a:gd name="connsiteX12" fmla="*/ 13406 w 1015295"/>
                    <a:gd name="connsiteY12" fmla="*/ 1931811 h 1964266"/>
                    <a:gd name="connsiteX13" fmla="*/ 59972 w 1015295"/>
                    <a:gd name="connsiteY13" fmla="*/ 1902178 h 1964266"/>
                    <a:gd name="connsiteX14" fmla="*/ 106539 w 1015295"/>
                    <a:gd name="connsiteY14" fmla="*/ 1914878 h 1964266"/>
                    <a:gd name="connsiteX15" fmla="*/ 254706 w 1015295"/>
                    <a:gd name="connsiteY15" fmla="*/ 1855611 h 1964266"/>
                    <a:gd name="connsiteX16" fmla="*/ 402872 w 1015295"/>
                    <a:gd name="connsiteY16" fmla="*/ 1737078 h 1964266"/>
                    <a:gd name="connsiteX17" fmla="*/ 542572 w 1015295"/>
                    <a:gd name="connsiteY17" fmla="*/ 1567744 h 1964266"/>
                    <a:gd name="connsiteX18" fmla="*/ 754239 w 1015295"/>
                    <a:gd name="connsiteY18" fmla="*/ 1292578 h 1964266"/>
                    <a:gd name="connsiteX19" fmla="*/ 851606 w 1015295"/>
                    <a:gd name="connsiteY19" fmla="*/ 1059744 h 1964266"/>
                    <a:gd name="connsiteX20" fmla="*/ 893939 w 1015295"/>
                    <a:gd name="connsiteY20" fmla="*/ 894644 h 1964266"/>
                    <a:gd name="connsiteX21" fmla="*/ 872772 w 1015295"/>
                    <a:gd name="connsiteY21" fmla="*/ 670278 h 1964266"/>
                    <a:gd name="connsiteX22" fmla="*/ 800806 w 1015295"/>
                    <a:gd name="connsiteY22" fmla="*/ 505178 h 1964266"/>
                    <a:gd name="connsiteX23" fmla="*/ 690739 w 1015295"/>
                    <a:gd name="connsiteY23" fmla="*/ 335844 h 1964266"/>
                    <a:gd name="connsiteX24" fmla="*/ 610306 w 1015295"/>
                    <a:gd name="connsiteY24" fmla="*/ 242711 h 1964266"/>
                    <a:gd name="connsiteX25" fmla="*/ 440972 w 1015295"/>
                    <a:gd name="connsiteY25" fmla="*/ 132644 h 1964266"/>
                    <a:gd name="connsiteX26" fmla="*/ 288572 w 1015295"/>
                    <a:gd name="connsiteY26" fmla="*/ 52211 h 1964266"/>
                    <a:gd name="connsiteX27" fmla="*/ 148872 w 1015295"/>
                    <a:gd name="connsiteY27" fmla="*/ 39511 h 1964266"/>
                    <a:gd name="connsiteX28" fmla="*/ 17639 w 1015295"/>
                    <a:gd name="connsiteY28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78744 w 1007533"/>
                    <a:gd name="connsiteY8" fmla="*/ 1516944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34810 w 1007533"/>
                    <a:gd name="connsiteY16" fmla="*/ 1567744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78744 w 1007533"/>
                    <a:gd name="connsiteY8" fmla="*/ 1516944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34810 w 1007533"/>
                    <a:gd name="connsiteY16" fmla="*/ 1567744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78744 w 1007533"/>
                    <a:gd name="connsiteY8" fmla="*/ 1516944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34810 w 1007533"/>
                    <a:gd name="connsiteY16" fmla="*/ 1567744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78744 w 1007533"/>
                    <a:gd name="connsiteY8" fmla="*/ 1516944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687210 w 1007533"/>
                    <a:gd name="connsiteY16" fmla="*/ 1673578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78744 w 1007533"/>
                    <a:gd name="connsiteY8" fmla="*/ 1516944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534811 w 1007533"/>
                    <a:gd name="connsiteY8" fmla="*/ 1360311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479777 w 1007533"/>
                    <a:gd name="connsiteY9" fmla="*/ 17370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280811 w 1007533"/>
                    <a:gd name="connsiteY9" fmla="*/ 1542345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65010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949677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738011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56544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682978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66044 w 1007533"/>
                    <a:gd name="connsiteY8" fmla="*/ 1555045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56544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682978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564444 w 1007533"/>
                    <a:gd name="connsiteY8" fmla="*/ 1440745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56544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07533"/>
                    <a:gd name="connsiteY0" fmla="*/ 69144 h 1964266"/>
                    <a:gd name="connsiteX1" fmla="*/ 196144 w 1007533"/>
                    <a:gd name="connsiteY1" fmla="*/ 1411 h 1964266"/>
                    <a:gd name="connsiteX2" fmla="*/ 450144 w 1007533"/>
                    <a:gd name="connsiteY2" fmla="*/ 60678 h 1964266"/>
                    <a:gd name="connsiteX3" fmla="*/ 691444 w 1007533"/>
                    <a:gd name="connsiteY3" fmla="*/ 196144 h 1964266"/>
                    <a:gd name="connsiteX4" fmla="*/ 877710 w 1007533"/>
                    <a:gd name="connsiteY4" fmla="*/ 420511 h 1964266"/>
                    <a:gd name="connsiteX5" fmla="*/ 987777 w 1007533"/>
                    <a:gd name="connsiteY5" fmla="*/ 682978 h 1964266"/>
                    <a:gd name="connsiteX6" fmla="*/ 983544 w 1007533"/>
                    <a:gd name="connsiteY6" fmla="*/ 1004711 h 1964266"/>
                    <a:gd name="connsiteX7" fmla="*/ 843844 w 1007533"/>
                    <a:gd name="connsiteY7" fmla="*/ 1313744 h 1964266"/>
                    <a:gd name="connsiteX8" fmla="*/ 687211 w 1007533"/>
                    <a:gd name="connsiteY8" fmla="*/ 1563512 h 1964266"/>
                    <a:gd name="connsiteX9" fmla="*/ 471311 w 1007533"/>
                    <a:gd name="connsiteY9" fmla="*/ 1775178 h 1964266"/>
                    <a:gd name="connsiteX10" fmla="*/ 293510 w 1007533"/>
                    <a:gd name="connsiteY10" fmla="*/ 1889478 h 1964266"/>
                    <a:gd name="connsiteX11" fmla="*/ 132644 w 1007533"/>
                    <a:gd name="connsiteY11" fmla="*/ 1957211 h 1964266"/>
                    <a:gd name="connsiteX12" fmla="*/ 5644 w 1007533"/>
                    <a:gd name="connsiteY12" fmla="*/ 1931811 h 1964266"/>
                    <a:gd name="connsiteX13" fmla="*/ 98777 w 1007533"/>
                    <a:gd name="connsiteY13" fmla="*/ 1914878 h 1964266"/>
                    <a:gd name="connsiteX14" fmla="*/ 246944 w 1007533"/>
                    <a:gd name="connsiteY14" fmla="*/ 1855611 h 1964266"/>
                    <a:gd name="connsiteX15" fmla="*/ 395110 w 1007533"/>
                    <a:gd name="connsiteY15" fmla="*/ 1737078 h 1964266"/>
                    <a:gd name="connsiteX16" fmla="*/ 572910 w 1007533"/>
                    <a:gd name="connsiteY16" fmla="*/ 1538111 h 1964266"/>
                    <a:gd name="connsiteX17" fmla="*/ 746477 w 1007533"/>
                    <a:gd name="connsiteY17" fmla="*/ 1292578 h 1964266"/>
                    <a:gd name="connsiteX18" fmla="*/ 843844 w 1007533"/>
                    <a:gd name="connsiteY18" fmla="*/ 1059744 h 1964266"/>
                    <a:gd name="connsiteX19" fmla="*/ 886177 w 1007533"/>
                    <a:gd name="connsiteY19" fmla="*/ 894644 h 1964266"/>
                    <a:gd name="connsiteX20" fmla="*/ 856544 w 1007533"/>
                    <a:gd name="connsiteY20" fmla="*/ 670278 h 1964266"/>
                    <a:gd name="connsiteX21" fmla="*/ 793044 w 1007533"/>
                    <a:gd name="connsiteY21" fmla="*/ 505178 h 1964266"/>
                    <a:gd name="connsiteX22" fmla="*/ 682977 w 1007533"/>
                    <a:gd name="connsiteY22" fmla="*/ 335844 h 1964266"/>
                    <a:gd name="connsiteX23" fmla="*/ 602544 w 1007533"/>
                    <a:gd name="connsiteY23" fmla="*/ 242711 h 1964266"/>
                    <a:gd name="connsiteX24" fmla="*/ 433210 w 1007533"/>
                    <a:gd name="connsiteY24" fmla="*/ 132644 h 1964266"/>
                    <a:gd name="connsiteX25" fmla="*/ 280810 w 1007533"/>
                    <a:gd name="connsiteY25" fmla="*/ 52211 h 1964266"/>
                    <a:gd name="connsiteX26" fmla="*/ 141110 w 1007533"/>
                    <a:gd name="connsiteY26" fmla="*/ 39511 h 1964266"/>
                    <a:gd name="connsiteX27" fmla="*/ 9877 w 1007533"/>
                    <a:gd name="connsiteY27" fmla="*/ 69144 h 1964266"/>
                    <a:gd name="connsiteX0" fmla="*/ 9877 w 1042105"/>
                    <a:gd name="connsiteY0" fmla="*/ 69144 h 1964266"/>
                    <a:gd name="connsiteX1" fmla="*/ 196144 w 1042105"/>
                    <a:gd name="connsiteY1" fmla="*/ 1411 h 1964266"/>
                    <a:gd name="connsiteX2" fmla="*/ 450144 w 1042105"/>
                    <a:gd name="connsiteY2" fmla="*/ 60678 h 1964266"/>
                    <a:gd name="connsiteX3" fmla="*/ 691444 w 1042105"/>
                    <a:gd name="connsiteY3" fmla="*/ 196144 h 1964266"/>
                    <a:gd name="connsiteX4" fmla="*/ 877710 w 1042105"/>
                    <a:gd name="connsiteY4" fmla="*/ 420511 h 1964266"/>
                    <a:gd name="connsiteX5" fmla="*/ 987777 w 1042105"/>
                    <a:gd name="connsiteY5" fmla="*/ 682978 h 1964266"/>
                    <a:gd name="connsiteX6" fmla="*/ 983544 w 1042105"/>
                    <a:gd name="connsiteY6" fmla="*/ 1004711 h 1964266"/>
                    <a:gd name="connsiteX7" fmla="*/ 636411 w 1042105"/>
                    <a:gd name="connsiteY7" fmla="*/ 1220610 h 1964266"/>
                    <a:gd name="connsiteX8" fmla="*/ 687211 w 1042105"/>
                    <a:gd name="connsiteY8" fmla="*/ 1563512 h 1964266"/>
                    <a:gd name="connsiteX9" fmla="*/ 471311 w 1042105"/>
                    <a:gd name="connsiteY9" fmla="*/ 1775178 h 1964266"/>
                    <a:gd name="connsiteX10" fmla="*/ 293510 w 1042105"/>
                    <a:gd name="connsiteY10" fmla="*/ 1889478 h 1964266"/>
                    <a:gd name="connsiteX11" fmla="*/ 132644 w 1042105"/>
                    <a:gd name="connsiteY11" fmla="*/ 1957211 h 1964266"/>
                    <a:gd name="connsiteX12" fmla="*/ 5644 w 1042105"/>
                    <a:gd name="connsiteY12" fmla="*/ 1931811 h 1964266"/>
                    <a:gd name="connsiteX13" fmla="*/ 98777 w 1042105"/>
                    <a:gd name="connsiteY13" fmla="*/ 1914878 h 1964266"/>
                    <a:gd name="connsiteX14" fmla="*/ 246944 w 1042105"/>
                    <a:gd name="connsiteY14" fmla="*/ 1855611 h 1964266"/>
                    <a:gd name="connsiteX15" fmla="*/ 395110 w 1042105"/>
                    <a:gd name="connsiteY15" fmla="*/ 1737078 h 1964266"/>
                    <a:gd name="connsiteX16" fmla="*/ 572910 w 1042105"/>
                    <a:gd name="connsiteY16" fmla="*/ 1538111 h 1964266"/>
                    <a:gd name="connsiteX17" fmla="*/ 746477 w 1042105"/>
                    <a:gd name="connsiteY17" fmla="*/ 1292578 h 1964266"/>
                    <a:gd name="connsiteX18" fmla="*/ 843844 w 1042105"/>
                    <a:gd name="connsiteY18" fmla="*/ 1059744 h 1964266"/>
                    <a:gd name="connsiteX19" fmla="*/ 886177 w 1042105"/>
                    <a:gd name="connsiteY19" fmla="*/ 894644 h 1964266"/>
                    <a:gd name="connsiteX20" fmla="*/ 856544 w 1042105"/>
                    <a:gd name="connsiteY20" fmla="*/ 670278 h 1964266"/>
                    <a:gd name="connsiteX21" fmla="*/ 793044 w 1042105"/>
                    <a:gd name="connsiteY21" fmla="*/ 505178 h 1964266"/>
                    <a:gd name="connsiteX22" fmla="*/ 682977 w 1042105"/>
                    <a:gd name="connsiteY22" fmla="*/ 335844 h 1964266"/>
                    <a:gd name="connsiteX23" fmla="*/ 602544 w 1042105"/>
                    <a:gd name="connsiteY23" fmla="*/ 242711 h 1964266"/>
                    <a:gd name="connsiteX24" fmla="*/ 433210 w 1042105"/>
                    <a:gd name="connsiteY24" fmla="*/ 132644 h 1964266"/>
                    <a:gd name="connsiteX25" fmla="*/ 280810 w 1042105"/>
                    <a:gd name="connsiteY25" fmla="*/ 52211 h 1964266"/>
                    <a:gd name="connsiteX26" fmla="*/ 141110 w 1042105"/>
                    <a:gd name="connsiteY26" fmla="*/ 39511 h 1964266"/>
                    <a:gd name="connsiteX27" fmla="*/ 9877 w 1042105"/>
                    <a:gd name="connsiteY27" fmla="*/ 69144 h 1964266"/>
                    <a:gd name="connsiteX0" fmla="*/ 9877 w 1005416"/>
                    <a:gd name="connsiteY0" fmla="*/ 69144 h 1964266"/>
                    <a:gd name="connsiteX1" fmla="*/ 196144 w 1005416"/>
                    <a:gd name="connsiteY1" fmla="*/ 1411 h 1964266"/>
                    <a:gd name="connsiteX2" fmla="*/ 450144 w 1005416"/>
                    <a:gd name="connsiteY2" fmla="*/ 60678 h 1964266"/>
                    <a:gd name="connsiteX3" fmla="*/ 691444 w 1005416"/>
                    <a:gd name="connsiteY3" fmla="*/ 196144 h 1964266"/>
                    <a:gd name="connsiteX4" fmla="*/ 877710 w 1005416"/>
                    <a:gd name="connsiteY4" fmla="*/ 420511 h 1964266"/>
                    <a:gd name="connsiteX5" fmla="*/ 987777 w 1005416"/>
                    <a:gd name="connsiteY5" fmla="*/ 682978 h 1964266"/>
                    <a:gd name="connsiteX6" fmla="*/ 983544 w 1005416"/>
                    <a:gd name="connsiteY6" fmla="*/ 1004711 h 1964266"/>
                    <a:gd name="connsiteX7" fmla="*/ 860777 w 1005416"/>
                    <a:gd name="connsiteY7" fmla="*/ 1322210 h 1964266"/>
                    <a:gd name="connsiteX8" fmla="*/ 687211 w 1005416"/>
                    <a:gd name="connsiteY8" fmla="*/ 1563512 h 1964266"/>
                    <a:gd name="connsiteX9" fmla="*/ 471311 w 1005416"/>
                    <a:gd name="connsiteY9" fmla="*/ 1775178 h 1964266"/>
                    <a:gd name="connsiteX10" fmla="*/ 293510 w 1005416"/>
                    <a:gd name="connsiteY10" fmla="*/ 1889478 h 1964266"/>
                    <a:gd name="connsiteX11" fmla="*/ 132644 w 1005416"/>
                    <a:gd name="connsiteY11" fmla="*/ 1957211 h 1964266"/>
                    <a:gd name="connsiteX12" fmla="*/ 5644 w 1005416"/>
                    <a:gd name="connsiteY12" fmla="*/ 1931811 h 1964266"/>
                    <a:gd name="connsiteX13" fmla="*/ 98777 w 1005416"/>
                    <a:gd name="connsiteY13" fmla="*/ 1914878 h 1964266"/>
                    <a:gd name="connsiteX14" fmla="*/ 246944 w 1005416"/>
                    <a:gd name="connsiteY14" fmla="*/ 1855611 h 1964266"/>
                    <a:gd name="connsiteX15" fmla="*/ 395110 w 1005416"/>
                    <a:gd name="connsiteY15" fmla="*/ 1737078 h 1964266"/>
                    <a:gd name="connsiteX16" fmla="*/ 572910 w 1005416"/>
                    <a:gd name="connsiteY16" fmla="*/ 1538111 h 1964266"/>
                    <a:gd name="connsiteX17" fmla="*/ 746477 w 1005416"/>
                    <a:gd name="connsiteY17" fmla="*/ 1292578 h 1964266"/>
                    <a:gd name="connsiteX18" fmla="*/ 843844 w 1005416"/>
                    <a:gd name="connsiteY18" fmla="*/ 1059744 h 1964266"/>
                    <a:gd name="connsiteX19" fmla="*/ 886177 w 1005416"/>
                    <a:gd name="connsiteY19" fmla="*/ 894644 h 1964266"/>
                    <a:gd name="connsiteX20" fmla="*/ 856544 w 1005416"/>
                    <a:gd name="connsiteY20" fmla="*/ 670278 h 1964266"/>
                    <a:gd name="connsiteX21" fmla="*/ 793044 w 1005416"/>
                    <a:gd name="connsiteY21" fmla="*/ 505178 h 1964266"/>
                    <a:gd name="connsiteX22" fmla="*/ 682977 w 1005416"/>
                    <a:gd name="connsiteY22" fmla="*/ 335844 h 1964266"/>
                    <a:gd name="connsiteX23" fmla="*/ 602544 w 1005416"/>
                    <a:gd name="connsiteY23" fmla="*/ 242711 h 1964266"/>
                    <a:gd name="connsiteX24" fmla="*/ 433210 w 1005416"/>
                    <a:gd name="connsiteY24" fmla="*/ 132644 h 1964266"/>
                    <a:gd name="connsiteX25" fmla="*/ 280810 w 1005416"/>
                    <a:gd name="connsiteY25" fmla="*/ 52211 h 1964266"/>
                    <a:gd name="connsiteX26" fmla="*/ 141110 w 1005416"/>
                    <a:gd name="connsiteY26" fmla="*/ 39511 h 1964266"/>
                    <a:gd name="connsiteX27" fmla="*/ 9877 w 1005416"/>
                    <a:gd name="connsiteY27" fmla="*/ 69144 h 1964266"/>
                    <a:gd name="connsiteX0" fmla="*/ 9877 w 1078794"/>
                    <a:gd name="connsiteY0" fmla="*/ 69144 h 1964266"/>
                    <a:gd name="connsiteX1" fmla="*/ 196144 w 1078794"/>
                    <a:gd name="connsiteY1" fmla="*/ 1411 h 1964266"/>
                    <a:gd name="connsiteX2" fmla="*/ 450144 w 1078794"/>
                    <a:gd name="connsiteY2" fmla="*/ 60678 h 1964266"/>
                    <a:gd name="connsiteX3" fmla="*/ 691444 w 1078794"/>
                    <a:gd name="connsiteY3" fmla="*/ 196144 h 1964266"/>
                    <a:gd name="connsiteX4" fmla="*/ 877710 w 1078794"/>
                    <a:gd name="connsiteY4" fmla="*/ 420511 h 1964266"/>
                    <a:gd name="connsiteX5" fmla="*/ 987777 w 1078794"/>
                    <a:gd name="connsiteY5" fmla="*/ 682978 h 1964266"/>
                    <a:gd name="connsiteX6" fmla="*/ 983544 w 1078794"/>
                    <a:gd name="connsiteY6" fmla="*/ 1004711 h 1964266"/>
                    <a:gd name="connsiteX7" fmla="*/ 860777 w 1078794"/>
                    <a:gd name="connsiteY7" fmla="*/ 1322210 h 1964266"/>
                    <a:gd name="connsiteX8" fmla="*/ 687211 w 1078794"/>
                    <a:gd name="connsiteY8" fmla="*/ 1563512 h 1964266"/>
                    <a:gd name="connsiteX9" fmla="*/ 471311 w 1078794"/>
                    <a:gd name="connsiteY9" fmla="*/ 1775178 h 1964266"/>
                    <a:gd name="connsiteX10" fmla="*/ 293510 w 1078794"/>
                    <a:gd name="connsiteY10" fmla="*/ 1889478 h 1964266"/>
                    <a:gd name="connsiteX11" fmla="*/ 132644 w 1078794"/>
                    <a:gd name="connsiteY11" fmla="*/ 1957211 h 1964266"/>
                    <a:gd name="connsiteX12" fmla="*/ 5644 w 1078794"/>
                    <a:gd name="connsiteY12" fmla="*/ 1931811 h 1964266"/>
                    <a:gd name="connsiteX13" fmla="*/ 98777 w 1078794"/>
                    <a:gd name="connsiteY13" fmla="*/ 1914878 h 1964266"/>
                    <a:gd name="connsiteX14" fmla="*/ 246944 w 1078794"/>
                    <a:gd name="connsiteY14" fmla="*/ 1855611 h 1964266"/>
                    <a:gd name="connsiteX15" fmla="*/ 395110 w 1078794"/>
                    <a:gd name="connsiteY15" fmla="*/ 1737078 h 1964266"/>
                    <a:gd name="connsiteX16" fmla="*/ 572910 w 1078794"/>
                    <a:gd name="connsiteY16" fmla="*/ 1538111 h 1964266"/>
                    <a:gd name="connsiteX17" fmla="*/ 746477 w 1078794"/>
                    <a:gd name="connsiteY17" fmla="*/ 1292578 h 1964266"/>
                    <a:gd name="connsiteX18" fmla="*/ 843844 w 1078794"/>
                    <a:gd name="connsiteY18" fmla="*/ 1059744 h 1964266"/>
                    <a:gd name="connsiteX19" fmla="*/ 1076677 w 1078794"/>
                    <a:gd name="connsiteY19" fmla="*/ 894644 h 1964266"/>
                    <a:gd name="connsiteX20" fmla="*/ 856544 w 1078794"/>
                    <a:gd name="connsiteY20" fmla="*/ 670278 h 1964266"/>
                    <a:gd name="connsiteX21" fmla="*/ 793044 w 1078794"/>
                    <a:gd name="connsiteY21" fmla="*/ 505178 h 1964266"/>
                    <a:gd name="connsiteX22" fmla="*/ 682977 w 1078794"/>
                    <a:gd name="connsiteY22" fmla="*/ 335844 h 1964266"/>
                    <a:gd name="connsiteX23" fmla="*/ 602544 w 1078794"/>
                    <a:gd name="connsiteY23" fmla="*/ 242711 h 1964266"/>
                    <a:gd name="connsiteX24" fmla="*/ 433210 w 1078794"/>
                    <a:gd name="connsiteY24" fmla="*/ 132644 h 1964266"/>
                    <a:gd name="connsiteX25" fmla="*/ 280810 w 1078794"/>
                    <a:gd name="connsiteY25" fmla="*/ 52211 h 1964266"/>
                    <a:gd name="connsiteX26" fmla="*/ 141110 w 1078794"/>
                    <a:gd name="connsiteY26" fmla="*/ 39511 h 1964266"/>
                    <a:gd name="connsiteX27" fmla="*/ 9877 w 1078794"/>
                    <a:gd name="connsiteY27" fmla="*/ 69144 h 1964266"/>
                    <a:gd name="connsiteX0" fmla="*/ 9877 w 1005416"/>
                    <a:gd name="connsiteY0" fmla="*/ 69144 h 1964266"/>
                    <a:gd name="connsiteX1" fmla="*/ 196144 w 1005416"/>
                    <a:gd name="connsiteY1" fmla="*/ 1411 h 1964266"/>
                    <a:gd name="connsiteX2" fmla="*/ 450144 w 1005416"/>
                    <a:gd name="connsiteY2" fmla="*/ 60678 h 1964266"/>
                    <a:gd name="connsiteX3" fmla="*/ 691444 w 1005416"/>
                    <a:gd name="connsiteY3" fmla="*/ 196144 h 1964266"/>
                    <a:gd name="connsiteX4" fmla="*/ 877710 w 1005416"/>
                    <a:gd name="connsiteY4" fmla="*/ 420511 h 1964266"/>
                    <a:gd name="connsiteX5" fmla="*/ 987777 w 1005416"/>
                    <a:gd name="connsiteY5" fmla="*/ 682978 h 1964266"/>
                    <a:gd name="connsiteX6" fmla="*/ 983544 w 1005416"/>
                    <a:gd name="connsiteY6" fmla="*/ 1004711 h 1964266"/>
                    <a:gd name="connsiteX7" fmla="*/ 860777 w 1005416"/>
                    <a:gd name="connsiteY7" fmla="*/ 1322210 h 1964266"/>
                    <a:gd name="connsiteX8" fmla="*/ 687211 w 1005416"/>
                    <a:gd name="connsiteY8" fmla="*/ 1563512 h 1964266"/>
                    <a:gd name="connsiteX9" fmla="*/ 471311 w 1005416"/>
                    <a:gd name="connsiteY9" fmla="*/ 1775178 h 1964266"/>
                    <a:gd name="connsiteX10" fmla="*/ 293510 w 1005416"/>
                    <a:gd name="connsiteY10" fmla="*/ 1889478 h 1964266"/>
                    <a:gd name="connsiteX11" fmla="*/ 132644 w 1005416"/>
                    <a:gd name="connsiteY11" fmla="*/ 1957211 h 1964266"/>
                    <a:gd name="connsiteX12" fmla="*/ 5644 w 1005416"/>
                    <a:gd name="connsiteY12" fmla="*/ 1931811 h 1964266"/>
                    <a:gd name="connsiteX13" fmla="*/ 98777 w 1005416"/>
                    <a:gd name="connsiteY13" fmla="*/ 1914878 h 1964266"/>
                    <a:gd name="connsiteX14" fmla="*/ 246944 w 1005416"/>
                    <a:gd name="connsiteY14" fmla="*/ 1855611 h 1964266"/>
                    <a:gd name="connsiteX15" fmla="*/ 395110 w 1005416"/>
                    <a:gd name="connsiteY15" fmla="*/ 1737078 h 1964266"/>
                    <a:gd name="connsiteX16" fmla="*/ 572910 w 1005416"/>
                    <a:gd name="connsiteY16" fmla="*/ 1538111 h 1964266"/>
                    <a:gd name="connsiteX17" fmla="*/ 746477 w 1005416"/>
                    <a:gd name="connsiteY17" fmla="*/ 1292578 h 1964266"/>
                    <a:gd name="connsiteX18" fmla="*/ 843844 w 1005416"/>
                    <a:gd name="connsiteY18" fmla="*/ 1059744 h 1964266"/>
                    <a:gd name="connsiteX19" fmla="*/ 873477 w 1005416"/>
                    <a:gd name="connsiteY19" fmla="*/ 894644 h 1964266"/>
                    <a:gd name="connsiteX20" fmla="*/ 856544 w 1005416"/>
                    <a:gd name="connsiteY20" fmla="*/ 670278 h 1964266"/>
                    <a:gd name="connsiteX21" fmla="*/ 793044 w 1005416"/>
                    <a:gd name="connsiteY21" fmla="*/ 505178 h 1964266"/>
                    <a:gd name="connsiteX22" fmla="*/ 682977 w 1005416"/>
                    <a:gd name="connsiteY22" fmla="*/ 335844 h 1964266"/>
                    <a:gd name="connsiteX23" fmla="*/ 602544 w 1005416"/>
                    <a:gd name="connsiteY23" fmla="*/ 242711 h 1964266"/>
                    <a:gd name="connsiteX24" fmla="*/ 433210 w 1005416"/>
                    <a:gd name="connsiteY24" fmla="*/ 132644 h 1964266"/>
                    <a:gd name="connsiteX25" fmla="*/ 280810 w 1005416"/>
                    <a:gd name="connsiteY25" fmla="*/ 52211 h 1964266"/>
                    <a:gd name="connsiteX26" fmla="*/ 141110 w 1005416"/>
                    <a:gd name="connsiteY26" fmla="*/ 39511 h 1964266"/>
                    <a:gd name="connsiteX27" fmla="*/ 9877 w 1005416"/>
                    <a:gd name="connsiteY27" fmla="*/ 69144 h 1964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05416" h="1964266">
                      <a:moveTo>
                        <a:pt x="9877" y="69144"/>
                      </a:moveTo>
                      <a:cubicBezTo>
                        <a:pt x="19049" y="62794"/>
                        <a:pt x="122766" y="2822"/>
                        <a:pt x="196144" y="1411"/>
                      </a:cubicBezTo>
                      <a:cubicBezTo>
                        <a:pt x="269522" y="0"/>
                        <a:pt x="367594" y="28223"/>
                        <a:pt x="450144" y="60678"/>
                      </a:cubicBezTo>
                      <a:cubicBezTo>
                        <a:pt x="532694" y="93133"/>
                        <a:pt x="620183" y="136172"/>
                        <a:pt x="691444" y="196144"/>
                      </a:cubicBezTo>
                      <a:cubicBezTo>
                        <a:pt x="762705" y="256116"/>
                        <a:pt x="828321" y="339372"/>
                        <a:pt x="877710" y="420511"/>
                      </a:cubicBezTo>
                      <a:cubicBezTo>
                        <a:pt x="927099" y="501650"/>
                        <a:pt x="970138" y="585611"/>
                        <a:pt x="987777" y="682978"/>
                      </a:cubicBezTo>
                      <a:cubicBezTo>
                        <a:pt x="1005416" y="780345"/>
                        <a:pt x="1004711" y="898172"/>
                        <a:pt x="983544" y="1004711"/>
                      </a:cubicBezTo>
                      <a:cubicBezTo>
                        <a:pt x="962377" y="1111250"/>
                        <a:pt x="910166" y="1229077"/>
                        <a:pt x="860777" y="1322210"/>
                      </a:cubicBezTo>
                      <a:cubicBezTo>
                        <a:pt x="811388" y="1415343"/>
                        <a:pt x="752122" y="1488017"/>
                        <a:pt x="687211" y="1563512"/>
                      </a:cubicBezTo>
                      <a:cubicBezTo>
                        <a:pt x="622300" y="1639007"/>
                        <a:pt x="536928" y="1720850"/>
                        <a:pt x="471311" y="1775178"/>
                      </a:cubicBezTo>
                      <a:cubicBezTo>
                        <a:pt x="405694" y="1829506"/>
                        <a:pt x="349954" y="1859139"/>
                        <a:pt x="293510" y="1889478"/>
                      </a:cubicBezTo>
                      <a:cubicBezTo>
                        <a:pt x="237066" y="1919817"/>
                        <a:pt x="180622" y="1950156"/>
                        <a:pt x="132644" y="1957211"/>
                      </a:cubicBezTo>
                      <a:cubicBezTo>
                        <a:pt x="84666" y="1964266"/>
                        <a:pt x="11288" y="1938866"/>
                        <a:pt x="5644" y="1931811"/>
                      </a:cubicBezTo>
                      <a:cubicBezTo>
                        <a:pt x="0" y="1924756"/>
                        <a:pt x="58560" y="1927578"/>
                        <a:pt x="98777" y="1914878"/>
                      </a:cubicBezTo>
                      <a:cubicBezTo>
                        <a:pt x="138994" y="1902178"/>
                        <a:pt x="197555" y="1885244"/>
                        <a:pt x="246944" y="1855611"/>
                      </a:cubicBezTo>
                      <a:cubicBezTo>
                        <a:pt x="296333" y="1825978"/>
                        <a:pt x="340782" y="1789995"/>
                        <a:pt x="395110" y="1737078"/>
                      </a:cubicBezTo>
                      <a:cubicBezTo>
                        <a:pt x="449438" y="1684161"/>
                        <a:pt x="514349" y="1612194"/>
                        <a:pt x="572910" y="1538111"/>
                      </a:cubicBezTo>
                      <a:cubicBezTo>
                        <a:pt x="631471" y="1464028"/>
                        <a:pt x="701321" y="1372306"/>
                        <a:pt x="746477" y="1292578"/>
                      </a:cubicBezTo>
                      <a:cubicBezTo>
                        <a:pt x="791633" y="1212850"/>
                        <a:pt x="822677" y="1126066"/>
                        <a:pt x="843844" y="1059744"/>
                      </a:cubicBezTo>
                      <a:cubicBezTo>
                        <a:pt x="865011" y="993422"/>
                        <a:pt x="871360" y="959555"/>
                        <a:pt x="873477" y="894644"/>
                      </a:cubicBezTo>
                      <a:cubicBezTo>
                        <a:pt x="875594" y="829733"/>
                        <a:pt x="869949" y="735189"/>
                        <a:pt x="856544" y="670278"/>
                      </a:cubicBezTo>
                      <a:cubicBezTo>
                        <a:pt x="843139" y="605367"/>
                        <a:pt x="821972" y="560917"/>
                        <a:pt x="793044" y="505178"/>
                      </a:cubicBezTo>
                      <a:cubicBezTo>
                        <a:pt x="764116" y="449439"/>
                        <a:pt x="714727" y="379588"/>
                        <a:pt x="682977" y="335844"/>
                      </a:cubicBezTo>
                      <a:cubicBezTo>
                        <a:pt x="651227" y="292100"/>
                        <a:pt x="644172" y="276578"/>
                        <a:pt x="602544" y="242711"/>
                      </a:cubicBezTo>
                      <a:cubicBezTo>
                        <a:pt x="560916" y="208844"/>
                        <a:pt x="486832" y="164394"/>
                        <a:pt x="433210" y="132644"/>
                      </a:cubicBezTo>
                      <a:cubicBezTo>
                        <a:pt x="379588" y="100894"/>
                        <a:pt x="329493" y="67733"/>
                        <a:pt x="280810" y="52211"/>
                      </a:cubicBezTo>
                      <a:cubicBezTo>
                        <a:pt x="232127" y="36689"/>
                        <a:pt x="179210" y="38806"/>
                        <a:pt x="141110" y="39511"/>
                      </a:cubicBezTo>
                      <a:cubicBezTo>
                        <a:pt x="103010" y="40216"/>
                        <a:pt x="705" y="75494"/>
                        <a:pt x="9877" y="69144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>
                    <a:srgbClr val="0000FF"/>
                  </a:glow>
                  <a:softEdge rad="25400"/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>
                  <a:off x="878417" y="2515305"/>
                  <a:ext cx="364772" cy="1793522"/>
                </a:xfrm>
                <a:custGeom>
                  <a:avLst/>
                  <a:gdLst>
                    <a:gd name="connsiteX0" fmla="*/ 353483 w 364772"/>
                    <a:gd name="connsiteY0" fmla="*/ 3528 h 1793522"/>
                    <a:gd name="connsiteX1" fmla="*/ 188383 w 364772"/>
                    <a:gd name="connsiteY1" fmla="*/ 147462 h 1793522"/>
                    <a:gd name="connsiteX2" fmla="*/ 69850 w 364772"/>
                    <a:gd name="connsiteY2" fmla="*/ 380295 h 1793522"/>
                    <a:gd name="connsiteX3" fmla="*/ 14816 w 364772"/>
                    <a:gd name="connsiteY3" fmla="*/ 706262 h 1793522"/>
                    <a:gd name="connsiteX4" fmla="*/ 6350 w 364772"/>
                    <a:gd name="connsiteY4" fmla="*/ 960262 h 1793522"/>
                    <a:gd name="connsiteX5" fmla="*/ 52916 w 364772"/>
                    <a:gd name="connsiteY5" fmla="*/ 1277762 h 1793522"/>
                    <a:gd name="connsiteX6" fmla="*/ 133350 w 364772"/>
                    <a:gd name="connsiteY6" fmla="*/ 1523295 h 1793522"/>
                    <a:gd name="connsiteX7" fmla="*/ 226483 w 364772"/>
                    <a:gd name="connsiteY7" fmla="*/ 1713795 h 1793522"/>
                    <a:gd name="connsiteX8" fmla="*/ 281516 w 364772"/>
                    <a:gd name="connsiteY8" fmla="*/ 1781528 h 1793522"/>
                    <a:gd name="connsiteX9" fmla="*/ 285750 w 364772"/>
                    <a:gd name="connsiteY9" fmla="*/ 1768828 h 1793522"/>
                    <a:gd name="connsiteX10" fmla="*/ 256116 w 364772"/>
                    <a:gd name="connsiteY10" fmla="*/ 1633362 h 1793522"/>
                    <a:gd name="connsiteX11" fmla="*/ 230716 w 364772"/>
                    <a:gd name="connsiteY11" fmla="*/ 1485195 h 1793522"/>
                    <a:gd name="connsiteX12" fmla="*/ 188383 w 364772"/>
                    <a:gd name="connsiteY12" fmla="*/ 1201562 h 1793522"/>
                    <a:gd name="connsiteX13" fmla="*/ 184150 w 364772"/>
                    <a:gd name="connsiteY13" fmla="*/ 1015295 h 1793522"/>
                    <a:gd name="connsiteX14" fmla="*/ 175683 w 364772"/>
                    <a:gd name="connsiteY14" fmla="*/ 757062 h 1793522"/>
                    <a:gd name="connsiteX15" fmla="*/ 175683 w 364772"/>
                    <a:gd name="connsiteY15" fmla="*/ 486128 h 1793522"/>
                    <a:gd name="connsiteX16" fmla="*/ 209550 w 364772"/>
                    <a:gd name="connsiteY16" fmla="*/ 265995 h 1793522"/>
                    <a:gd name="connsiteX17" fmla="*/ 256116 w 364772"/>
                    <a:gd name="connsiteY17" fmla="*/ 126295 h 1793522"/>
                    <a:gd name="connsiteX18" fmla="*/ 353483 w 364772"/>
                    <a:gd name="connsiteY18" fmla="*/ 3528 h 179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64772" h="1793522">
                      <a:moveTo>
                        <a:pt x="353483" y="3528"/>
                      </a:moveTo>
                      <a:cubicBezTo>
                        <a:pt x="342194" y="7056"/>
                        <a:pt x="235655" y="84667"/>
                        <a:pt x="188383" y="147462"/>
                      </a:cubicBezTo>
                      <a:cubicBezTo>
                        <a:pt x="141111" y="210257"/>
                        <a:pt x="98778" y="287162"/>
                        <a:pt x="69850" y="380295"/>
                      </a:cubicBezTo>
                      <a:cubicBezTo>
                        <a:pt x="40922" y="473428"/>
                        <a:pt x="25399" y="609601"/>
                        <a:pt x="14816" y="706262"/>
                      </a:cubicBezTo>
                      <a:cubicBezTo>
                        <a:pt x="4233" y="802923"/>
                        <a:pt x="0" y="865012"/>
                        <a:pt x="6350" y="960262"/>
                      </a:cubicBezTo>
                      <a:cubicBezTo>
                        <a:pt x="12700" y="1055512"/>
                        <a:pt x="31749" y="1183923"/>
                        <a:pt x="52916" y="1277762"/>
                      </a:cubicBezTo>
                      <a:cubicBezTo>
                        <a:pt x="74083" y="1371601"/>
                        <a:pt x="104422" y="1450623"/>
                        <a:pt x="133350" y="1523295"/>
                      </a:cubicBezTo>
                      <a:cubicBezTo>
                        <a:pt x="162278" y="1595967"/>
                        <a:pt x="201789" y="1670756"/>
                        <a:pt x="226483" y="1713795"/>
                      </a:cubicBezTo>
                      <a:cubicBezTo>
                        <a:pt x="251177" y="1756834"/>
                        <a:pt x="271638" y="1772356"/>
                        <a:pt x="281516" y="1781528"/>
                      </a:cubicBezTo>
                      <a:cubicBezTo>
                        <a:pt x="291394" y="1790700"/>
                        <a:pt x="289983" y="1793522"/>
                        <a:pt x="285750" y="1768828"/>
                      </a:cubicBezTo>
                      <a:cubicBezTo>
                        <a:pt x="281517" y="1744134"/>
                        <a:pt x="265288" y="1680634"/>
                        <a:pt x="256116" y="1633362"/>
                      </a:cubicBezTo>
                      <a:cubicBezTo>
                        <a:pt x="246944" y="1586090"/>
                        <a:pt x="242005" y="1557162"/>
                        <a:pt x="230716" y="1485195"/>
                      </a:cubicBezTo>
                      <a:cubicBezTo>
                        <a:pt x="219427" y="1413228"/>
                        <a:pt x="196144" y="1279879"/>
                        <a:pt x="188383" y="1201562"/>
                      </a:cubicBezTo>
                      <a:cubicBezTo>
                        <a:pt x="180622" y="1123245"/>
                        <a:pt x="186267" y="1089378"/>
                        <a:pt x="184150" y="1015295"/>
                      </a:cubicBezTo>
                      <a:cubicBezTo>
                        <a:pt x="182033" y="941212"/>
                        <a:pt x="177094" y="845256"/>
                        <a:pt x="175683" y="757062"/>
                      </a:cubicBezTo>
                      <a:cubicBezTo>
                        <a:pt x="174272" y="668868"/>
                        <a:pt x="170039" y="567973"/>
                        <a:pt x="175683" y="486128"/>
                      </a:cubicBezTo>
                      <a:cubicBezTo>
                        <a:pt x="181328" y="404284"/>
                        <a:pt x="196145" y="325967"/>
                        <a:pt x="209550" y="265995"/>
                      </a:cubicBezTo>
                      <a:cubicBezTo>
                        <a:pt x="222955" y="206023"/>
                        <a:pt x="235655" y="165806"/>
                        <a:pt x="256116" y="126295"/>
                      </a:cubicBezTo>
                      <a:cubicBezTo>
                        <a:pt x="276577" y="86784"/>
                        <a:pt x="364772" y="0"/>
                        <a:pt x="353483" y="3528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softEdge rad="25400"/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352" name="Isosceles Triangle 298"/>
              <p:cNvSpPr>
                <a:spLocks noChangeArrowheads="1"/>
              </p:cNvSpPr>
              <p:nvPr/>
            </p:nvSpPr>
            <p:spPr bwMode="auto">
              <a:xfrm rot="3060000">
                <a:off x="7506179" y="3331846"/>
                <a:ext cx="67382" cy="1431065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6-Point Star 12"/>
            <p:cNvSpPr/>
            <p:nvPr/>
          </p:nvSpPr>
          <p:spPr bwMode="auto">
            <a:xfrm>
              <a:off x="6944881" y="4458025"/>
              <a:ext cx="159856" cy="204253"/>
            </a:xfrm>
            <a:prstGeom prst="star6">
              <a:avLst/>
            </a:prstGeom>
            <a:gradFill flip="none" rotWithShape="1">
              <a:gsLst>
                <a:gs pos="7000">
                  <a:srgbClr val="FFFF00"/>
                </a:gs>
                <a:gs pos="58000">
                  <a:srgbClr val="008000"/>
                </a:gs>
                <a:gs pos="3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1" charset="0"/>
              </a:endParaRPr>
            </a:p>
          </p:txBody>
        </p:sp>
      </p:grpSp>
      <p:pic>
        <p:nvPicPr>
          <p:cNvPr id="14342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5" y="3779838"/>
            <a:ext cx="2803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2171700" y="6003925"/>
            <a:ext cx="115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Catch &amp; </a:t>
            </a:r>
          </a:p>
          <a:p>
            <a:r>
              <a:rPr lang="en-US" b="1">
                <a:solidFill>
                  <a:srgbClr val="FF6600"/>
                </a:solidFill>
              </a:rPr>
              <a:t>Subdue</a:t>
            </a:r>
          </a:p>
        </p:txBody>
      </p:sp>
      <p:pic>
        <p:nvPicPr>
          <p:cNvPr id="14344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7300" y="6024563"/>
            <a:ext cx="1387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NTM Control Methods: </a:t>
            </a:r>
            <a:br>
              <a:rPr lang="en-US" dirty="0" smtClean="0"/>
            </a:br>
            <a:r>
              <a:rPr lang="en-US" dirty="0" smtClean="0"/>
              <a:t>Preemptive NTM Suppression Achieved</a:t>
            </a:r>
          </a:p>
        </p:txBody>
      </p:sp>
      <p:pic>
        <p:nvPicPr>
          <p:cNvPr id="25603" name="Picture 7" descr="149534_no_ntm_suppress.tif"/>
          <p:cNvPicPr>
            <a:picLocks noChangeAspect="1"/>
          </p:cNvPicPr>
          <p:nvPr/>
        </p:nvPicPr>
        <p:blipFill>
          <a:blip r:embed="rId3">
            <a:grayscl/>
          </a:blip>
          <a:srcRect b="61585"/>
          <a:stretch>
            <a:fillRect/>
          </a:stretch>
        </p:blipFill>
        <p:spPr bwMode="auto">
          <a:xfrm>
            <a:off x="28575" y="918294"/>
            <a:ext cx="7416800" cy="196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7346950" y="1270000"/>
            <a:ext cx="1601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Without ECCD, 3/2 NTM develops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7324725" y="3941763"/>
            <a:ext cx="17414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NTM Preemption with ECCD</a:t>
            </a:r>
          </a:p>
          <a:p>
            <a:endParaRPr lang="en-US" b="1"/>
          </a:p>
        </p:txBody>
      </p:sp>
      <p:pic>
        <p:nvPicPr>
          <p:cNvPr id="25606" name="Picture 10" descr="149534_no_ntm_suppress.tif"/>
          <p:cNvPicPr>
            <a:picLocks noChangeAspect="1"/>
          </p:cNvPicPr>
          <p:nvPr/>
        </p:nvPicPr>
        <p:blipFill>
          <a:blip r:embed="rId3"/>
          <a:srcRect t="38158"/>
          <a:stretch>
            <a:fillRect/>
          </a:stretch>
        </p:blipFill>
        <p:spPr bwMode="auto">
          <a:xfrm>
            <a:off x="0" y="3043747"/>
            <a:ext cx="74152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Minimize EC Use for Higher Q Operation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29138" y="655638"/>
            <a:ext cx="4614862" cy="6508750"/>
          </a:xfrm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r>
              <a:rPr lang="en-US" sz="2300" dirty="0" smtClean="0"/>
              <a:t>ITER strategies: </a:t>
            </a:r>
            <a:br>
              <a:rPr lang="en-US" sz="2300" dirty="0" smtClean="0"/>
            </a:br>
            <a:endParaRPr lang="en-US" sz="2300" dirty="0" smtClean="0"/>
          </a:p>
          <a:p>
            <a:pPr marL="876300" lvl="1" indent="-457200" hangingPunct="1"/>
            <a:r>
              <a:rPr lang="en-US" sz="2000" b="1" dirty="0" smtClean="0">
                <a:solidFill>
                  <a:srgbClr val="000090"/>
                </a:solidFill>
              </a:rPr>
              <a:t>Preemptive suppression: </a:t>
            </a:r>
            <a:r>
              <a:rPr lang="en-US" sz="2000" b="1" i="1" dirty="0" smtClean="0">
                <a:solidFill>
                  <a:srgbClr val="000090"/>
                </a:solidFill>
              </a:rPr>
              <a:t>uses continuous power, decreases Q</a:t>
            </a:r>
            <a:r>
              <a:rPr lang="en-US" sz="2000" b="1" dirty="0" smtClean="0">
                <a:solidFill>
                  <a:srgbClr val="000090"/>
                </a:solidFill>
              </a:rPr>
              <a:t/>
            </a:r>
            <a:br>
              <a:rPr lang="en-US" sz="2000" b="1" dirty="0" smtClean="0">
                <a:solidFill>
                  <a:srgbClr val="000090"/>
                </a:solidFill>
              </a:rPr>
            </a:br>
            <a:endParaRPr lang="en-US" sz="2000" b="1" dirty="0" smtClean="0">
              <a:solidFill>
                <a:srgbClr val="000090"/>
              </a:solidFill>
            </a:endParaRPr>
          </a:p>
          <a:p>
            <a:pPr marL="876300" lvl="1" indent="-457200" hangingPunct="1"/>
            <a:r>
              <a:rPr lang="en-US" sz="2000" b="1" dirty="0" smtClean="0">
                <a:solidFill>
                  <a:srgbClr val="000090"/>
                </a:solidFill>
              </a:rPr>
              <a:t>Suppression after saturation: </a:t>
            </a:r>
            <a:r>
              <a:rPr lang="en-US" sz="2000" b="1" i="1" dirty="0" smtClean="0">
                <a:solidFill>
                  <a:srgbClr val="000090"/>
                </a:solidFill>
              </a:rPr>
              <a:t>requires large power and long time, risking disruptions</a:t>
            </a:r>
            <a:r>
              <a:rPr lang="en-US" sz="2000" b="1" dirty="0" smtClean="0">
                <a:solidFill>
                  <a:srgbClr val="000090"/>
                </a:solidFill>
              </a:rPr>
              <a:t/>
            </a:r>
            <a:br>
              <a:rPr lang="en-US" sz="2000" b="1" dirty="0" smtClean="0">
                <a:solidFill>
                  <a:srgbClr val="000090"/>
                </a:solidFill>
              </a:rPr>
            </a:br>
            <a:endParaRPr lang="en-US" sz="2000" b="1" dirty="0" smtClean="0">
              <a:solidFill>
                <a:srgbClr val="000090"/>
              </a:solidFill>
            </a:endParaRPr>
          </a:p>
          <a:p>
            <a:pPr marL="876300" lvl="1" indent="-457200" hangingPunct="1"/>
            <a:r>
              <a:rPr lang="en-US" sz="2000" b="1" dirty="0" smtClean="0">
                <a:solidFill>
                  <a:srgbClr val="FF0000"/>
                </a:solidFill>
              </a:rPr>
              <a:t>Preferable to intercept mode while still small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dirty="0" smtClean="0"/>
          </a:p>
          <a:p>
            <a:pPr marL="876300" lvl="1" indent="-457200" hangingPunct="1"/>
            <a:endParaRPr lang="en-US" dirty="0" smtClean="0"/>
          </a:p>
          <a:p>
            <a:pPr marL="457200" indent="-457200" fontAlgn="base">
              <a:spcAft>
                <a:spcPct val="0"/>
              </a:spcAft>
              <a:buFont typeface="Arial" charset="0"/>
              <a:buChar char="•"/>
            </a:pPr>
            <a:endParaRPr lang="en-US" b="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88" y="1372978"/>
            <a:ext cx="4679950" cy="4508500"/>
            <a:chOff x="28526" y="1818151"/>
            <a:chExt cx="5285615" cy="4669327"/>
          </a:xfrm>
        </p:grpSpPr>
        <p:sp>
          <p:nvSpPr>
            <p:cNvPr id="14" name="Rectangle 13"/>
            <p:cNvSpPr/>
            <p:nvPr/>
          </p:nvSpPr>
          <p:spPr>
            <a:xfrm>
              <a:off x="770807" y="1971056"/>
              <a:ext cx="4007241" cy="389494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7655" name="TextBox 14"/>
            <p:cNvSpPr txBox="1">
              <a:spLocks noChangeArrowheads="1"/>
            </p:cNvSpPr>
            <p:nvPr/>
          </p:nvSpPr>
          <p:spPr bwMode="auto">
            <a:xfrm>
              <a:off x="28526" y="3450155"/>
              <a:ext cx="791368" cy="48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  <p:sp>
          <p:nvSpPr>
            <p:cNvPr id="27656" name="TextBox 15"/>
            <p:cNvSpPr txBox="1">
              <a:spLocks noChangeArrowheads="1"/>
            </p:cNvSpPr>
            <p:nvPr/>
          </p:nvSpPr>
          <p:spPr bwMode="auto">
            <a:xfrm>
              <a:off x="297771" y="2668795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27657" name="TextBox 16"/>
            <p:cNvSpPr txBox="1">
              <a:spLocks noChangeArrowheads="1"/>
            </p:cNvSpPr>
            <p:nvPr/>
          </p:nvSpPr>
          <p:spPr bwMode="auto">
            <a:xfrm>
              <a:off x="450934" y="4367943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27658" name="TextBox 17"/>
            <p:cNvSpPr txBox="1">
              <a:spLocks noChangeArrowheads="1"/>
            </p:cNvSpPr>
            <p:nvPr/>
          </p:nvSpPr>
          <p:spPr bwMode="auto">
            <a:xfrm>
              <a:off x="474406" y="3520113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27659" name="TextBox 18"/>
            <p:cNvSpPr txBox="1">
              <a:spLocks noChangeArrowheads="1"/>
            </p:cNvSpPr>
            <p:nvPr/>
          </p:nvSpPr>
          <p:spPr bwMode="auto">
            <a:xfrm>
              <a:off x="476461" y="5221402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7660" name="TextBox 19"/>
            <p:cNvSpPr txBox="1">
              <a:spLocks noChangeArrowheads="1"/>
            </p:cNvSpPr>
            <p:nvPr/>
          </p:nvSpPr>
          <p:spPr bwMode="auto">
            <a:xfrm>
              <a:off x="295712" y="1818151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83357" y="2914786"/>
              <a:ext cx="3994691" cy="1622755"/>
            </a:xfrm>
            <a:custGeom>
              <a:avLst/>
              <a:gdLst>
                <a:gd name="connsiteX0" fmla="*/ 0 w 4847888"/>
                <a:gd name="connsiteY0" fmla="*/ 0 h 1889726"/>
                <a:gd name="connsiteX1" fmla="*/ 1084192 w 4847888"/>
                <a:gd name="connsiteY1" fmla="*/ 604093 h 1889726"/>
                <a:gd name="connsiteX2" fmla="*/ 2323269 w 4847888"/>
                <a:gd name="connsiteY2" fmla="*/ 1130738 h 1889726"/>
                <a:gd name="connsiteX3" fmla="*/ 3221599 w 4847888"/>
                <a:gd name="connsiteY3" fmla="*/ 1456018 h 1889726"/>
                <a:gd name="connsiteX4" fmla="*/ 4507142 w 4847888"/>
                <a:gd name="connsiteY4" fmla="*/ 1812278 h 1889726"/>
                <a:gd name="connsiteX5" fmla="*/ 4847888 w 4847888"/>
                <a:gd name="connsiteY5" fmla="*/ 1889726 h 188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7888" h="1889726">
                  <a:moveTo>
                    <a:pt x="0" y="0"/>
                  </a:moveTo>
                  <a:cubicBezTo>
                    <a:pt x="348490" y="207818"/>
                    <a:pt x="696981" y="415637"/>
                    <a:pt x="1084192" y="604093"/>
                  </a:cubicBezTo>
                  <a:cubicBezTo>
                    <a:pt x="1471403" y="792549"/>
                    <a:pt x="1967035" y="988751"/>
                    <a:pt x="2323269" y="1130738"/>
                  </a:cubicBezTo>
                  <a:cubicBezTo>
                    <a:pt x="2679503" y="1272725"/>
                    <a:pt x="2857620" y="1342428"/>
                    <a:pt x="3221599" y="1456018"/>
                  </a:cubicBezTo>
                  <a:cubicBezTo>
                    <a:pt x="3585578" y="1569608"/>
                    <a:pt x="4236094" y="1739993"/>
                    <a:pt x="4507142" y="1812278"/>
                  </a:cubicBezTo>
                  <a:cubicBezTo>
                    <a:pt x="4778190" y="1884563"/>
                    <a:pt x="4847888" y="1889726"/>
                    <a:pt x="4847888" y="1889726"/>
                  </a:cubicBezTo>
                </a:path>
              </a:pathLst>
            </a:cu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7662" name="TextBox 21"/>
            <p:cNvSpPr txBox="1">
              <a:spLocks noChangeArrowheads="1"/>
            </p:cNvSpPr>
            <p:nvPr/>
          </p:nvSpPr>
          <p:spPr bwMode="auto">
            <a:xfrm>
              <a:off x="614933" y="5805785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663" name="TextBox 22"/>
            <p:cNvSpPr txBox="1">
              <a:spLocks noChangeArrowheads="1"/>
            </p:cNvSpPr>
            <p:nvPr/>
          </p:nvSpPr>
          <p:spPr bwMode="auto">
            <a:xfrm>
              <a:off x="1891332" y="5825389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27664" name="TextBox 23"/>
            <p:cNvSpPr txBox="1">
              <a:spLocks noChangeArrowheads="1"/>
            </p:cNvSpPr>
            <p:nvPr/>
          </p:nvSpPr>
          <p:spPr bwMode="auto">
            <a:xfrm>
              <a:off x="3231551" y="5801567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27665" name="TextBox 24"/>
            <p:cNvSpPr txBox="1">
              <a:spLocks noChangeArrowheads="1"/>
            </p:cNvSpPr>
            <p:nvPr/>
          </p:nvSpPr>
          <p:spPr bwMode="auto">
            <a:xfrm>
              <a:off x="4522773" y="5796833"/>
              <a:ext cx="791368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27666" name="TextBox 25"/>
            <p:cNvSpPr txBox="1">
              <a:spLocks noChangeArrowheads="1"/>
            </p:cNvSpPr>
            <p:nvPr/>
          </p:nvSpPr>
          <p:spPr bwMode="auto">
            <a:xfrm>
              <a:off x="2173596" y="6069346"/>
              <a:ext cx="1606030" cy="41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lang="en-US" b="1" baseline="-25000">
                  <a:latin typeface="Arial" charset="0"/>
                  <a:ea typeface="Arial" charset="0"/>
                  <a:cs typeface="Arial" charset="0"/>
                </a:rPr>
                <a:t>EC</a:t>
              </a:r>
              <a:r>
                <a:rPr lang="en-US" b="1">
                  <a:latin typeface="Arial" charset="0"/>
                  <a:ea typeface="Arial" charset="0"/>
                  <a:cs typeface="Arial" charset="0"/>
                </a:rPr>
                <a:t> (MW)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593770" y="3325818"/>
              <a:ext cx="209776" cy="217025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3332931" y="4049235"/>
              <a:ext cx="209776" cy="217025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846111" y="3595455"/>
              <a:ext cx="769175" cy="1466563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860455" y="4246530"/>
              <a:ext cx="2370279" cy="877965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1" name="TextBox 30"/>
            <p:cNvSpPr txBox="1">
              <a:spLocks noChangeArrowheads="1"/>
            </p:cNvSpPr>
            <p:nvPr/>
          </p:nvSpPr>
          <p:spPr bwMode="auto">
            <a:xfrm>
              <a:off x="808455" y="2357571"/>
              <a:ext cx="2971172" cy="385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Arial" charset="0"/>
                  <a:ea typeface="Arial" charset="0"/>
                  <a:cs typeface="Arial" charset="0"/>
                </a:rPr>
                <a:t>Q=10 operating point</a:t>
              </a:r>
            </a:p>
          </p:txBody>
        </p:sp>
        <p:sp>
          <p:nvSpPr>
            <p:cNvPr id="27672" name="TextBox 31"/>
            <p:cNvSpPr txBox="1">
              <a:spLocks noChangeArrowheads="1"/>
            </p:cNvSpPr>
            <p:nvPr/>
          </p:nvSpPr>
          <p:spPr bwMode="auto">
            <a:xfrm>
              <a:off x="1951906" y="2932230"/>
              <a:ext cx="3204906" cy="964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Pre-emptive stabilization </a:t>
              </a:r>
              <a:br>
                <a:rPr lang="en-US" b="1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b="1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with 7 or 20MW</a:t>
              </a:r>
            </a:p>
          </p:txBody>
        </p:sp>
        <p:sp>
          <p:nvSpPr>
            <p:cNvPr id="27673" name="TextBox 32"/>
            <p:cNvSpPr txBox="1">
              <a:spLocks noChangeArrowheads="1"/>
            </p:cNvSpPr>
            <p:nvPr/>
          </p:nvSpPr>
          <p:spPr bwMode="auto">
            <a:xfrm>
              <a:off x="839684" y="3982852"/>
              <a:ext cx="1583039" cy="41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3/2 NTM</a:t>
              </a:r>
            </a:p>
          </p:txBody>
        </p:sp>
        <p:sp>
          <p:nvSpPr>
            <p:cNvPr id="27674" name="TextBox 33"/>
            <p:cNvSpPr txBox="1">
              <a:spLocks noChangeArrowheads="1"/>
            </p:cNvSpPr>
            <p:nvPr/>
          </p:nvSpPr>
          <p:spPr bwMode="auto">
            <a:xfrm>
              <a:off x="849724" y="5080771"/>
              <a:ext cx="1583039" cy="41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2/1 NTM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70807" y="2995348"/>
              <a:ext cx="0" cy="206338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77574" y="4070608"/>
              <a:ext cx="188259" cy="19565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7574" y="5080103"/>
              <a:ext cx="188259" cy="1972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38" name="Oval 37"/>
            <p:cNvSpPr/>
            <p:nvPr/>
          </p:nvSpPr>
          <p:spPr>
            <a:xfrm>
              <a:off x="677574" y="2806273"/>
              <a:ext cx="209775" cy="218669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7679" name="TextBox 38"/>
            <p:cNvSpPr txBox="1">
              <a:spLocks noChangeArrowheads="1"/>
            </p:cNvSpPr>
            <p:nvPr/>
          </p:nvSpPr>
          <p:spPr bwMode="auto">
            <a:xfrm>
              <a:off x="2488765" y="4569042"/>
              <a:ext cx="2366021" cy="67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Modes drop performance</a:t>
              </a:r>
            </a:p>
          </p:txBody>
        </p:sp>
      </p:grpSp>
      <p:sp>
        <p:nvSpPr>
          <p:cNvPr id="27653" name="TextBox 40"/>
          <p:cNvSpPr txBox="1">
            <a:spLocks noChangeArrowheads="1"/>
          </p:cNvSpPr>
          <p:nvPr/>
        </p:nvSpPr>
        <p:spPr bwMode="auto">
          <a:xfrm>
            <a:off x="0" y="5840473"/>
            <a:ext cx="2232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charset="0"/>
                <a:ea typeface="Arial" charset="0"/>
                <a:cs typeface="Arial" charset="0"/>
              </a:rPr>
              <a:t>[Zohm, IAEA 2006]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8616" y="1049414"/>
            <a:ext cx="294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Pre-emptive suppression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38" y="913472"/>
            <a:ext cx="34591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90588"/>
          </a:xfrm>
        </p:spPr>
        <p:txBody>
          <a:bodyPr/>
          <a:lstStyle/>
          <a:p>
            <a:pPr algn="ctr"/>
            <a:r>
              <a:rPr lang="en-US" dirty="0" smtClean="0"/>
              <a:t>New "Catch and Subdue" Technique is More Efficient</a:t>
            </a:r>
          </a:p>
        </p:txBody>
      </p:sp>
      <p:sp>
        <p:nvSpPr>
          <p:cNvPr id="8" name="Donut 7"/>
          <p:cNvSpPr/>
          <p:nvPr/>
        </p:nvSpPr>
        <p:spPr bwMode="auto">
          <a:xfrm>
            <a:off x="7720013" y="2205038"/>
            <a:ext cx="225425" cy="234950"/>
          </a:xfrm>
          <a:prstGeom prst="donut">
            <a:avLst>
              <a:gd name="adj" fmla="val 0"/>
            </a:avLst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6108700" y="1882775"/>
            <a:ext cx="85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 Black" charset="0"/>
                <a:ea typeface="Arial Black" charset="0"/>
                <a:cs typeface="Arial Black" charset="0"/>
              </a:rPr>
              <a:t>Detect</a:t>
            </a:r>
          </a:p>
        </p:txBody>
      </p:sp>
      <p:cxnSp>
        <p:nvCxnSpPr>
          <p:cNvPr id="29703" name="Straight Arrow Connector 10"/>
          <p:cNvCxnSpPr>
            <a:cxnSpLocks noChangeShapeType="1"/>
            <a:endCxn id="8" idx="1"/>
          </p:cNvCxnSpPr>
          <p:nvPr/>
        </p:nvCxnSpPr>
        <p:spPr bwMode="auto">
          <a:xfrm>
            <a:off x="6888163" y="2092325"/>
            <a:ext cx="865187" cy="146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5659438" y="3219181"/>
            <a:ext cx="3565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2D2D8A"/>
                </a:solidFill>
                <a:latin typeface="Arial Black" charset="0"/>
                <a:ea typeface="Arial Black" charset="0"/>
                <a:cs typeface="Arial Black" charset="0"/>
              </a:rPr>
              <a:t>Example of 3/2 </a:t>
            </a:r>
            <a:r>
              <a:rPr lang="en-US" sz="1600" b="1" dirty="0" err="1">
                <a:solidFill>
                  <a:srgbClr val="2D2D8A"/>
                </a:solidFill>
                <a:latin typeface="Arial Black" charset="0"/>
                <a:ea typeface="Arial Black" charset="0"/>
                <a:cs typeface="Arial Black" charset="0"/>
              </a:rPr>
              <a:t>Catch&amp;Subdue</a:t>
            </a:r>
            <a:endParaRPr lang="en-US" sz="1600" b="1" dirty="0">
              <a:solidFill>
                <a:srgbClr val="2D2D8A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8639175" y="279876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 Black" charset="0"/>
                <a:ea typeface="Arial Black" charset="0"/>
                <a:cs typeface="Arial Black" charset="0"/>
              </a:rPr>
              <a:t>ms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0" y="913473"/>
            <a:ext cx="9144000" cy="5358740"/>
          </a:xfrm>
        </p:spPr>
        <p:txBody>
          <a:bodyPr/>
          <a:lstStyle/>
          <a:p>
            <a:pPr marL="457200" indent="-457200">
              <a:defRPr/>
            </a:pPr>
            <a:endParaRPr lang="en-US" dirty="0" smtClean="0"/>
          </a:p>
          <a:p>
            <a:pPr marL="457200" indent="-457200">
              <a:defRPr/>
            </a:pPr>
            <a:r>
              <a:rPr lang="en-US" sz="2200" dirty="0" smtClean="0"/>
              <a:t>Continuous </a:t>
            </a:r>
            <a:r>
              <a:rPr lang="en-US" sz="2200" dirty="0" err="1" smtClean="0"/>
              <a:t>q</a:t>
            </a:r>
            <a:r>
              <a:rPr lang="en-US" sz="2200" dirty="0" smtClean="0"/>
              <a:t>-surface Following</a:t>
            </a:r>
          </a:p>
          <a:p>
            <a:pPr marL="876300" lvl="1" indent="-457200" fontAlgn="auto" hangingPunct="1">
              <a:defRPr/>
            </a:pPr>
            <a:r>
              <a:rPr lang="en-US" sz="2000" dirty="0" smtClean="0"/>
              <a:t>Constantly calculate </a:t>
            </a:r>
            <a:r>
              <a:rPr lang="en-US" sz="2000" dirty="0" smtClean="0"/>
              <a:t>q-surface</a:t>
            </a:r>
            <a:endParaRPr lang="en-US" sz="2000" dirty="0" smtClean="0"/>
          </a:p>
          <a:p>
            <a:pPr marL="876300" lvl="1" indent="-457200" fontAlgn="auto" hangingPunct="1">
              <a:defRPr/>
            </a:pPr>
            <a:r>
              <a:rPr lang="en-US" sz="2000" dirty="0" smtClean="0"/>
              <a:t>Track w/ </a:t>
            </a:r>
            <a:r>
              <a:rPr lang="en-US" sz="2000" dirty="0" smtClean="0"/>
              <a:t>mirrors; be </a:t>
            </a:r>
            <a:r>
              <a:rPr lang="en-US" sz="2000" dirty="0" smtClean="0"/>
              <a:t>ready to suppress</a:t>
            </a:r>
          </a:p>
          <a:p>
            <a:pPr marL="876300" lvl="1" indent="-457200" fontAlgn="auto" hangingPunct="1">
              <a:defRPr/>
            </a:pPr>
            <a:endParaRPr lang="en-US" sz="1400" dirty="0" smtClean="0"/>
          </a:p>
          <a:p>
            <a:pPr marL="876300" lvl="1" indent="-457200" fontAlgn="auto" hangingPunct="1">
              <a:defRPr/>
            </a:pPr>
            <a:endParaRPr lang="en-US" sz="1400" dirty="0" smtClean="0"/>
          </a:p>
          <a:p>
            <a:pPr marL="876300" lvl="1" indent="-457200" fontAlgn="auto" hangingPunct="1">
              <a:defRPr/>
            </a:pPr>
            <a:endParaRPr lang="en-US" sz="1400" dirty="0" smtClean="0"/>
          </a:p>
          <a:p>
            <a:pPr marL="876300" lvl="1" indent="-457200" fontAlgn="auto" hangingPunct="1">
              <a:buNone/>
              <a:defRPr/>
            </a:pPr>
            <a:endParaRPr lang="en-US" sz="1100" dirty="0" smtClean="0"/>
          </a:p>
          <a:p>
            <a:pPr marL="457200" indent="-457200">
              <a:defRPr/>
            </a:pPr>
            <a:r>
              <a:rPr lang="en-US" sz="2200" dirty="0" smtClean="0"/>
              <a:t>Detect that island is forming (2/1 or 3/2)</a:t>
            </a:r>
          </a:p>
          <a:p>
            <a:pPr marL="876300" lvl="1" indent="-457200" fontAlgn="auto" hangingPunct="1">
              <a:defRPr/>
            </a:pPr>
            <a:r>
              <a:rPr lang="en-US" sz="2000" dirty="0" smtClean="0"/>
              <a:t>Real-time Fourier analysis of </a:t>
            </a:r>
            <a:r>
              <a:rPr lang="en-US" sz="2000" dirty="0" err="1" smtClean="0"/>
              <a:t>Mirnov</a:t>
            </a:r>
            <a:r>
              <a:rPr lang="en-US" sz="2000" dirty="0" smtClean="0"/>
              <a:t> diagnostics</a:t>
            </a:r>
          </a:p>
          <a:p>
            <a:pPr marL="457200" indent="-457200">
              <a:defRPr/>
            </a:pPr>
            <a:r>
              <a:rPr lang="en-US" sz="2200" dirty="0" smtClean="0"/>
              <a:t>Turn </a:t>
            </a:r>
            <a:r>
              <a:rPr lang="en-US" sz="2200" dirty="0" err="1" smtClean="0"/>
              <a:t>Gyrotrons</a:t>
            </a:r>
            <a:r>
              <a:rPr lang="en-US" sz="2200" dirty="0" smtClean="0"/>
              <a:t> ON when the mode is detected</a:t>
            </a:r>
          </a:p>
          <a:p>
            <a:pPr marL="876300" lvl="1" indent="-457200" fontAlgn="auto" hangingPunct="1">
              <a:defRPr/>
            </a:pPr>
            <a:endParaRPr lang="en-US" sz="1400" dirty="0" smtClean="0"/>
          </a:p>
          <a:p>
            <a:pPr marL="876300" lvl="1" indent="-457200" fontAlgn="auto" hangingPunct="1">
              <a:buFont typeface="Arial" charset="0"/>
              <a:buNone/>
              <a:defRPr/>
            </a:pPr>
            <a:endParaRPr lang="en-US" sz="1400" dirty="0" smtClean="0"/>
          </a:p>
          <a:p>
            <a:pPr marL="876300" lvl="1" indent="-457200" fontAlgn="auto" hangingPunct="1">
              <a:buFont typeface="Arial" charset="0"/>
              <a:buNone/>
              <a:defRPr/>
            </a:pPr>
            <a:endParaRPr lang="en-US" sz="1400" dirty="0" smtClean="0"/>
          </a:p>
          <a:p>
            <a:pPr marL="457200" indent="-457200">
              <a:defRPr/>
            </a:pPr>
            <a:r>
              <a:rPr lang="en-US" sz="2200" dirty="0" smtClean="0"/>
              <a:t>Result: Catch the island before it saturates</a:t>
            </a:r>
          </a:p>
          <a:p>
            <a:pPr marL="876300" lvl="1" indent="-457200" fontAlgn="auto" hangingPunct="1">
              <a:defRPr/>
            </a:pPr>
            <a:r>
              <a:rPr lang="en-US" sz="2000" dirty="0" smtClean="0"/>
              <a:t>Island saturation for 2/1 mode ~100-150 ms, 3/2 mode ~200ms</a:t>
            </a:r>
          </a:p>
          <a:p>
            <a:pPr>
              <a:defRPr/>
            </a:pP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Catch and Subdue Technique Enables Much Faster Suppression and Reduced ECCD Power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5740400" y="1090613"/>
            <a:ext cx="340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150093: No ECCD </a:t>
            </a:r>
          </a:p>
          <a:p>
            <a:r>
              <a:rPr lang="en-US" sz="1600" b="1">
                <a:solidFill>
                  <a:srgbClr val="FF0000"/>
                </a:solidFill>
              </a:rPr>
              <a:t>(Beam drops after 5 sec)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r>
              <a:rPr lang="en-US" sz="1600" b="1">
                <a:solidFill>
                  <a:srgbClr val="0000FF"/>
                </a:solidFill>
              </a:rPr>
              <a:t>150100: Catch and Subdue </a:t>
            </a:r>
          </a:p>
          <a:p>
            <a:r>
              <a:rPr lang="en-US" sz="1600" b="1">
                <a:solidFill>
                  <a:srgbClr val="0000FF"/>
                </a:solidFill>
              </a:rPr>
              <a:t>(Many more examples)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928688"/>
            <a:ext cx="5240338" cy="3076575"/>
            <a:chOff x="0" y="929055"/>
            <a:chExt cx="5240422" cy="3076379"/>
          </a:xfrm>
        </p:grpSpPr>
        <p:pic>
          <p:nvPicPr>
            <p:cNvPr id="31753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29055"/>
              <a:ext cx="5240422" cy="307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10010" y="979004"/>
              <a:ext cx="2940079" cy="2579813"/>
              <a:chOff x="310010" y="979004"/>
              <a:chExt cx="2940079" cy="2579813"/>
            </a:xfrm>
          </p:grpSpPr>
          <p:cxnSp>
            <p:nvCxnSpPr>
              <p:cNvPr id="31755" name="Straight Connector 6"/>
              <p:cNvCxnSpPr>
                <a:cxnSpLocks noChangeShapeType="1"/>
              </p:cNvCxnSpPr>
              <p:nvPr/>
            </p:nvCxnSpPr>
            <p:spPr bwMode="auto">
              <a:xfrm rot="5400000">
                <a:off x="535588" y="2268910"/>
                <a:ext cx="257981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31756" name="TextBox 11"/>
              <p:cNvSpPr txBox="1">
                <a:spLocks noChangeArrowheads="1"/>
              </p:cNvSpPr>
              <p:nvPr/>
            </p:nvSpPr>
            <p:spPr bwMode="auto">
              <a:xfrm>
                <a:off x="423332" y="982131"/>
                <a:ext cx="846667" cy="444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1200" b="1"/>
                  <a:t>Control Start</a:t>
                </a:r>
              </a:p>
            </p:txBody>
          </p:sp>
          <p:cxnSp>
            <p:nvCxnSpPr>
              <p:cNvPr id="31757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956733" y="1261533"/>
                <a:ext cx="821267" cy="762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pic>
            <p:nvPicPr>
              <p:cNvPr id="31758" name="Picture 15"/>
              <p:cNvPicPr>
                <a:picLocks noChangeAspect="1"/>
              </p:cNvPicPr>
              <p:nvPr/>
            </p:nvPicPr>
            <p:blipFill>
              <a:blip r:embed="rId3"/>
              <a:srcRect l="37357" t="72124" r="37836" b="23000"/>
              <a:stretch>
                <a:fillRect/>
              </a:stretch>
            </p:blipFill>
            <p:spPr bwMode="auto">
              <a:xfrm>
                <a:off x="310010" y="2810205"/>
                <a:ext cx="1300035" cy="150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9" name="Picture 16"/>
              <p:cNvPicPr>
                <a:picLocks noChangeAspect="1"/>
              </p:cNvPicPr>
              <p:nvPr/>
            </p:nvPicPr>
            <p:blipFill>
              <a:blip r:embed="rId3"/>
              <a:srcRect l="33731" t="42867" r="39552" b="51932"/>
              <a:stretch>
                <a:fillRect/>
              </a:stretch>
            </p:blipFill>
            <p:spPr bwMode="auto">
              <a:xfrm>
                <a:off x="1840051" y="1700124"/>
                <a:ext cx="1400039" cy="160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0" name="Rectangle 17"/>
              <p:cNvSpPr>
                <a:spLocks noChangeArrowheads="1"/>
              </p:cNvSpPr>
              <p:nvPr/>
            </p:nvSpPr>
            <p:spPr bwMode="auto">
              <a:xfrm>
                <a:off x="1880051" y="2190160"/>
                <a:ext cx="1180033" cy="24001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761" name="Rectangle 18"/>
              <p:cNvSpPr>
                <a:spLocks noChangeArrowheads="1"/>
              </p:cNvSpPr>
              <p:nvPr/>
            </p:nvSpPr>
            <p:spPr bwMode="auto">
              <a:xfrm>
                <a:off x="1962449" y="3130228"/>
                <a:ext cx="1287640" cy="17001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749" name="Content Placeholder 5"/>
          <p:cNvSpPr>
            <a:spLocks noGrp="1"/>
          </p:cNvSpPr>
          <p:nvPr>
            <p:ph idx="1"/>
          </p:nvPr>
        </p:nvSpPr>
        <p:spPr>
          <a:xfrm>
            <a:off x="0" y="4283015"/>
            <a:ext cx="9144000" cy="1731585"/>
          </a:xfrm>
          <a:solidFill>
            <a:srgbClr val="FFFFFF"/>
          </a:solidFill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Results:</a:t>
            </a:r>
          </a:p>
          <a:p>
            <a:pPr lvl="1"/>
            <a:r>
              <a:rPr lang="en-US" sz="2000" b="1" i="1" dirty="0" smtClean="0"/>
              <a:t>Less power needed</a:t>
            </a:r>
            <a:r>
              <a:rPr lang="en-US" sz="2000" b="1" dirty="0" smtClean="0"/>
              <a:t>: Suppression with 3 </a:t>
            </a:r>
            <a:r>
              <a:rPr lang="en-US" sz="2000" b="1" dirty="0" err="1" smtClean="0"/>
              <a:t>gyrotrons</a:t>
            </a:r>
            <a:r>
              <a:rPr lang="en-US" sz="2000" b="1" dirty="0" smtClean="0"/>
              <a:t> instead of 5 for fully saturated modes</a:t>
            </a:r>
          </a:p>
          <a:p>
            <a:pPr lvl="1"/>
            <a:r>
              <a:rPr lang="en-US" sz="2000" b="1" i="1" dirty="0" smtClean="0"/>
              <a:t>Faster suppression </a:t>
            </a:r>
            <a:r>
              <a:rPr lang="en-US" sz="2000" b="1" dirty="0" smtClean="0"/>
              <a:t>(~140 ms after the </a:t>
            </a:r>
            <a:r>
              <a:rPr lang="en-US" sz="2000" b="1" dirty="0" err="1" smtClean="0"/>
              <a:t>gyrotrons</a:t>
            </a:r>
            <a:r>
              <a:rPr lang="en-US" sz="2000" b="1" dirty="0" smtClean="0"/>
              <a:t> turn on)</a:t>
            </a:r>
          </a:p>
          <a:p>
            <a:pPr lvl="1"/>
            <a:r>
              <a:rPr lang="en-US" sz="2000" b="1" i="1" dirty="0" smtClean="0"/>
              <a:t>Avoids continuous power</a:t>
            </a:r>
            <a:r>
              <a:rPr lang="en-US" sz="2000" b="1" dirty="0" smtClean="0"/>
              <a:t> deposition of the preemptive approach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</p:txBody>
      </p:sp>
      <p:grpSp>
        <p:nvGrpSpPr>
          <p:cNvPr id="4" name="Group 36"/>
          <p:cNvGrpSpPr>
            <a:grpSpLocks noChangeAspect="1"/>
          </p:cNvGrpSpPr>
          <p:nvPr/>
        </p:nvGrpSpPr>
        <p:grpSpPr bwMode="auto">
          <a:xfrm>
            <a:off x="0" y="731838"/>
            <a:ext cx="5670550" cy="3273425"/>
            <a:chOff x="1156335" y="1971040"/>
            <a:chExt cx="5248275" cy="3030538"/>
          </a:xfrm>
        </p:grpSpPr>
        <p:pic>
          <p:nvPicPr>
            <p:cNvPr id="31751" name="Picture 37" descr="150100_n2_sup.png"/>
            <p:cNvPicPr>
              <a:picLocks noChangeAspect="1"/>
            </p:cNvPicPr>
            <p:nvPr/>
          </p:nvPicPr>
          <p:blipFill>
            <a:blip r:embed="rId4"/>
            <a:srcRect t="49815"/>
            <a:stretch>
              <a:fillRect/>
            </a:stretch>
          </p:blipFill>
          <p:spPr bwMode="auto">
            <a:xfrm>
              <a:off x="1156335" y="3454400"/>
              <a:ext cx="5248275" cy="154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38" descr="150100_n2_sup.png"/>
            <p:cNvPicPr>
              <a:picLocks noChangeAspect="1"/>
            </p:cNvPicPr>
            <p:nvPr/>
          </p:nvPicPr>
          <p:blipFill>
            <a:blip r:embed="rId4"/>
            <a:srcRect t="-6538" b="58093"/>
            <a:stretch>
              <a:fillRect/>
            </a:stretch>
          </p:blipFill>
          <p:spPr bwMode="auto">
            <a:xfrm>
              <a:off x="1156335" y="1971040"/>
              <a:ext cx="5248275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Catch and Subdue Even Works Well </a:t>
            </a:r>
            <a:br>
              <a:rPr lang="en-US" dirty="0" smtClean="0"/>
            </a:br>
            <a:r>
              <a:rPr lang="en-US" dirty="0" smtClean="0"/>
              <a:t>Starting from a Misalignment of ECCD and </a:t>
            </a:r>
            <a:r>
              <a:rPr lang="en-US" dirty="0" err="1" smtClean="0"/>
              <a:t>q</a:t>
            </a:r>
            <a:r>
              <a:rPr lang="en-US" dirty="0" smtClean="0"/>
              <a:t> Surface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4075" y="974186"/>
            <a:ext cx="4660116" cy="51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0" rIns="91381" bIns="45690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rgbClr val="0C2D84"/>
              </a:buClr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228600" indent="-228600">
              <a:spcBef>
                <a:spcPct val="20000"/>
              </a:spcBef>
              <a:buClr>
                <a:srgbClr val="0C2D84"/>
              </a:buClr>
              <a:defRPr/>
            </a:pPr>
            <a:r>
              <a:rPr lang="en-US" b="1" dirty="0">
                <a:solidFill>
                  <a:srgbClr val="0000FF"/>
                </a:solidFill>
              </a:rPr>
              <a:t>Experiment:</a:t>
            </a:r>
            <a:r>
              <a:rPr lang="en-US" dirty="0"/>
              <a:t> </a:t>
            </a:r>
            <a:endParaRPr lang="en-US" dirty="0" smtClean="0"/>
          </a:p>
          <a:p>
            <a:pPr marL="228600" indent="-228600">
              <a:spcBef>
                <a:spcPct val="20000"/>
              </a:spcBef>
              <a:buClr>
                <a:srgbClr val="0C2D84"/>
              </a:buClr>
              <a:buFontTx/>
              <a:buChar char="•"/>
              <a:defRPr/>
            </a:pPr>
            <a:r>
              <a:rPr lang="en-US" b="1" dirty="0" smtClean="0"/>
              <a:t>Intentional mirror </a:t>
            </a:r>
            <a:r>
              <a:rPr lang="en-US" b="1" dirty="0"/>
              <a:t>misalignment </a:t>
            </a:r>
            <a:r>
              <a:rPr lang="en-US" b="1" dirty="0" smtClean="0"/>
              <a:t>~4 </a:t>
            </a:r>
            <a:r>
              <a:rPr lang="en-US" b="1" dirty="0"/>
              <a:t>cm</a:t>
            </a:r>
          </a:p>
          <a:p>
            <a:pPr marL="228600" indent="-228600">
              <a:spcBef>
                <a:spcPct val="20000"/>
              </a:spcBef>
              <a:buClr>
                <a:srgbClr val="0C2D84"/>
              </a:buClr>
              <a:buFontTx/>
              <a:buChar char="•"/>
              <a:defRPr/>
            </a:pPr>
            <a:endParaRPr lang="en-US" sz="1600" dirty="0" smtClean="0">
              <a:latin typeface="+mn-lt"/>
            </a:endParaRPr>
          </a:p>
          <a:p>
            <a:pPr marL="228600" indent="-228600">
              <a:spcBef>
                <a:spcPct val="20000"/>
              </a:spcBef>
              <a:buClr>
                <a:srgbClr val="0C2D84"/>
              </a:buClr>
              <a:buFontTx/>
              <a:buChar char="•"/>
              <a:defRPr/>
            </a:pPr>
            <a:endParaRPr lang="en-US" sz="1600" dirty="0" smtClean="0">
              <a:latin typeface="+mn-lt"/>
            </a:endParaRPr>
          </a:p>
          <a:p>
            <a:pPr marL="228600" indent="-228600">
              <a:spcBef>
                <a:spcPct val="20000"/>
              </a:spcBef>
              <a:buClr>
                <a:srgbClr val="0C2D84"/>
              </a:buClr>
              <a:buFontTx/>
              <a:buChar char="•"/>
              <a:defRPr/>
            </a:pPr>
            <a:endParaRPr lang="en-US" sz="1600" dirty="0" smtClean="0">
              <a:latin typeface="+mn-lt"/>
            </a:endParaRPr>
          </a:p>
          <a:p>
            <a:pPr marL="283464" indent="-283464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0C2D84"/>
              </a:buClr>
              <a:defRPr/>
            </a:pPr>
            <a:r>
              <a:rPr lang="en-US" b="1" dirty="0">
                <a:solidFill>
                  <a:srgbClr val="0000FF"/>
                </a:solidFill>
              </a:rPr>
              <a:t>Result:</a:t>
            </a:r>
            <a:r>
              <a:rPr lang="en-US" dirty="0"/>
              <a:t> </a:t>
            </a:r>
            <a:endParaRPr lang="en-US" b="1" dirty="0">
              <a:latin typeface="Century Gothic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83464" indent="-283464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0C2D84"/>
              </a:buClr>
              <a:buFontTx/>
              <a:buChar char="•"/>
              <a:defRPr/>
            </a:pPr>
            <a:r>
              <a:rPr lang="en-US" b="1" dirty="0"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System rapidly corrects deposition location</a:t>
            </a:r>
          </a:p>
          <a:p>
            <a:pPr marL="283464" indent="-283464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0C2D84"/>
              </a:buClr>
              <a:buFontTx/>
              <a:buChar char="•"/>
              <a:defRPr/>
            </a:pPr>
            <a:r>
              <a:rPr lang="en-US" b="1" dirty="0"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Fast suppression:</a:t>
            </a:r>
            <a:r>
              <a:rPr lang="en-US" b="1" dirty="0" smtClean="0"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 complete suppression takes ~40 ms longer </a:t>
            </a:r>
            <a:br>
              <a:rPr lang="en-US" b="1" dirty="0" smtClean="0"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 smtClean="0"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rPr>
              <a:t>than aligned case </a:t>
            </a:r>
          </a:p>
          <a:p>
            <a:pPr marL="283464" indent="-283464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0C2D84"/>
              </a:buClr>
              <a:buFontTx/>
              <a:buChar char="•"/>
              <a:defRPr/>
            </a:pPr>
            <a:endParaRPr lang="en-US" b="1" dirty="0" smtClean="0">
              <a:latin typeface="Century Gothic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lvl="1" indent="-228600" eaLnBrk="0" hangingPunc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C2D84"/>
              </a:buClr>
              <a:buFontTx/>
              <a:buChar char="–"/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4795838" y="4237038"/>
            <a:ext cx="43481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0" rIns="91381" bIns="45690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rgbClr val="0C2D84"/>
              </a:buClr>
              <a:buFontTx/>
              <a:buChar char="•"/>
            </a:pPr>
            <a:endParaRPr lang="en-US" b="1"/>
          </a:p>
        </p:txBody>
      </p:sp>
      <p:pic>
        <p:nvPicPr>
          <p:cNvPr id="33797" name="Picture 4" descr="f1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4186"/>
            <a:ext cx="458628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3"/>
          <p:cNvPicPr>
            <a:picLocks noChangeAspect="1"/>
          </p:cNvPicPr>
          <p:nvPr/>
        </p:nvPicPr>
        <p:blipFill>
          <a:blip r:embed="rId3"/>
          <a:srcRect l="16119" t="26819" r="32458" b="20755"/>
          <a:stretch>
            <a:fillRect/>
          </a:stretch>
        </p:blipFill>
        <p:spPr bwMode="auto">
          <a:xfrm>
            <a:off x="1004888" y="1071563"/>
            <a:ext cx="47355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941388"/>
          </a:xfrm>
        </p:spPr>
        <p:txBody>
          <a:bodyPr/>
          <a:lstStyle/>
          <a:p>
            <a:pPr algn="ctr"/>
            <a:r>
              <a:rPr lang="en-US" dirty="0" smtClean="0"/>
              <a:t>Saturated Mode Suppression of 3/2 NTM Requires</a:t>
            </a:r>
            <a:br>
              <a:rPr lang="en-US" dirty="0" smtClean="0"/>
            </a:br>
            <a:r>
              <a:rPr lang="en-US" dirty="0" smtClean="0"/>
              <a:t>Good Alignment &amp; 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eccd</a:t>
            </a:r>
            <a:r>
              <a:rPr lang="en-US" sz="2800" dirty="0" smtClean="0"/>
              <a:t>&gt;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boot</a:t>
            </a:r>
            <a:r>
              <a:rPr lang="en-US" sz="2800" baseline="-25000" dirty="0" smtClean="0"/>
              <a:t/>
            </a:r>
            <a:br>
              <a:rPr lang="en-US" sz="2800" baseline="-25000" dirty="0" smtClean="0"/>
            </a:br>
            <a:endParaRPr lang="en-US" dirty="0" smtClean="0"/>
          </a:p>
        </p:txBody>
      </p:sp>
      <p:cxnSp>
        <p:nvCxnSpPr>
          <p:cNvPr id="35844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302544" y="2855119"/>
            <a:ext cx="3398837" cy="95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5845" name="Straight Connector 14"/>
          <p:cNvCxnSpPr>
            <a:cxnSpLocks noChangeShapeType="1"/>
          </p:cNvCxnSpPr>
          <p:nvPr/>
        </p:nvCxnSpPr>
        <p:spPr bwMode="auto">
          <a:xfrm rot="10800000">
            <a:off x="1309688" y="2844800"/>
            <a:ext cx="5842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35846" name="Rectangle 17"/>
          <p:cNvSpPr>
            <a:spLocks noChangeArrowheads="1"/>
          </p:cNvSpPr>
          <p:nvPr/>
        </p:nvSpPr>
        <p:spPr bwMode="auto">
          <a:xfrm>
            <a:off x="4914900" y="887413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Color=Mode amplitude (Gauss)</a:t>
            </a:r>
          </a:p>
        </p:txBody>
      </p:sp>
      <p:cxnSp>
        <p:nvCxnSpPr>
          <p:cNvPr id="35847" name="Curved Connector 25"/>
          <p:cNvCxnSpPr>
            <a:cxnSpLocks noChangeShapeType="1"/>
            <a:stCxn id="35848" idx="0"/>
          </p:cNvCxnSpPr>
          <p:nvPr/>
        </p:nvCxnSpPr>
        <p:spPr bwMode="auto">
          <a:xfrm rot="5400000" flipH="1" flipV="1">
            <a:off x="359569" y="3194844"/>
            <a:ext cx="1222375" cy="5476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48" name="Rectangle 27"/>
          <p:cNvSpPr>
            <a:spLocks noChangeArrowheads="1"/>
          </p:cNvSpPr>
          <p:nvPr/>
        </p:nvSpPr>
        <p:spPr bwMode="auto">
          <a:xfrm>
            <a:off x="147638" y="4079875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J</a:t>
            </a:r>
            <a:r>
              <a:rPr lang="en-US" sz="1400" b="1" baseline="-25000"/>
              <a:t>eccd</a:t>
            </a:r>
            <a:r>
              <a:rPr lang="en-US" sz="1400" b="1"/>
              <a:t>~J</a:t>
            </a:r>
            <a:r>
              <a:rPr lang="en-US" sz="1400" b="1" baseline="-25000"/>
              <a:t>boot</a:t>
            </a:r>
          </a:p>
        </p:txBody>
      </p:sp>
      <p:cxnSp>
        <p:nvCxnSpPr>
          <p:cNvPr id="39" name="Curved Connector 38"/>
          <p:cNvCxnSpPr/>
          <p:nvPr/>
        </p:nvCxnSpPr>
        <p:spPr bwMode="auto">
          <a:xfrm>
            <a:off x="2289175" y="1362075"/>
            <a:ext cx="687388" cy="198438"/>
          </a:xfrm>
          <a:prstGeom prst="curvedConnector3">
            <a:avLst>
              <a:gd name="adj1" fmla="val 25000"/>
            </a:avLst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35850" name="Rectangle 18"/>
          <p:cNvSpPr>
            <a:spLocks noChangeArrowheads="1"/>
          </p:cNvSpPr>
          <p:nvPr/>
        </p:nvSpPr>
        <p:spPr bwMode="auto">
          <a:xfrm rot="-5400000">
            <a:off x="-125412" y="2657475"/>
            <a:ext cx="155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EC Power (MW)</a:t>
            </a:r>
          </a:p>
        </p:txBody>
      </p:sp>
      <p:pic>
        <p:nvPicPr>
          <p:cNvPr id="35851" name="Picture 40"/>
          <p:cNvPicPr>
            <a:picLocks noChangeAspect="1"/>
          </p:cNvPicPr>
          <p:nvPr/>
        </p:nvPicPr>
        <p:blipFill>
          <a:blip r:embed="rId4"/>
          <a:srcRect l="82922" t="1308"/>
          <a:stretch>
            <a:fillRect/>
          </a:stretch>
        </p:blipFill>
        <p:spPr bwMode="auto">
          <a:xfrm>
            <a:off x="4981575" y="1257300"/>
            <a:ext cx="8382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52" name="Curved Connector 42"/>
          <p:cNvCxnSpPr>
            <a:cxnSpLocks noChangeShapeType="1"/>
          </p:cNvCxnSpPr>
          <p:nvPr/>
        </p:nvCxnSpPr>
        <p:spPr bwMode="auto">
          <a:xfrm rot="10800000" flipV="1">
            <a:off x="5410200" y="2928938"/>
            <a:ext cx="685800" cy="266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53" name="Rectangle 43"/>
          <p:cNvSpPr>
            <a:spLocks noChangeArrowheads="1"/>
          </p:cNvSpPr>
          <p:nvPr/>
        </p:nvSpPr>
        <p:spPr bwMode="auto">
          <a:xfrm>
            <a:off x="6103938" y="2778125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 mode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4946650" y="3728888"/>
            <a:ext cx="4197350" cy="27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 typeface="+mj-lt"/>
              <a:buAutoNum type="arabicPeriod"/>
              <a:defRPr/>
            </a:pPr>
            <a:r>
              <a:rPr lang="en-US" b="1" kern="0" dirty="0" smtClean="0"/>
              <a:t>Power: </a:t>
            </a:r>
            <a:r>
              <a:rPr lang="en-US" b="1" kern="0" dirty="0" smtClean="0">
                <a:latin typeface="+mn-lt"/>
              </a:rPr>
              <a:t>Peak </a:t>
            </a:r>
            <a:r>
              <a:rPr lang="en-US" b="1" kern="0" dirty="0">
                <a:latin typeface="+mn-lt"/>
              </a:rPr>
              <a:t>ECCD (</a:t>
            </a:r>
            <a:r>
              <a:rPr lang="en-US" b="1" dirty="0" err="1"/>
              <a:t>J</a:t>
            </a:r>
            <a:r>
              <a:rPr lang="en-US" b="1" baseline="-25000" dirty="0" err="1"/>
              <a:t>eccd</a:t>
            </a:r>
            <a:r>
              <a:rPr lang="en-US" b="1" kern="0" dirty="0">
                <a:latin typeface="+mn-lt"/>
              </a:rPr>
              <a:t>)</a:t>
            </a:r>
            <a:r>
              <a:rPr lang="en-US" b="1" kern="0" dirty="0" smtClean="0">
                <a:latin typeface="+mn-lt"/>
              </a:rPr>
              <a:t> &gt; local </a:t>
            </a:r>
            <a:r>
              <a:rPr lang="en-US" b="1" kern="0" dirty="0">
                <a:latin typeface="+mn-lt"/>
              </a:rPr>
              <a:t>bootstrap current density (</a:t>
            </a:r>
            <a:r>
              <a:rPr lang="en-US" b="1" dirty="0" err="1"/>
              <a:t>J</a:t>
            </a:r>
            <a:r>
              <a:rPr lang="en-US" b="1" baseline="-25000" dirty="0" err="1"/>
              <a:t>boot</a:t>
            </a:r>
            <a:r>
              <a:rPr lang="en-US" b="1" kern="0" dirty="0" smtClean="0">
                <a:latin typeface="+mn-lt"/>
              </a:rPr>
              <a:t>) </a:t>
            </a:r>
            <a:r>
              <a:rPr lang="en-US" b="1" kern="0" dirty="0" err="1" smtClean="0">
                <a:latin typeface="+mn-lt"/>
                <a:sym typeface="Wingdings"/>
              </a:rPr>
              <a:t></a:t>
            </a:r>
            <a:r>
              <a:rPr lang="en-US" b="1" kern="0" dirty="0" smtClean="0">
                <a:latin typeface="+mn-lt"/>
              </a:rPr>
              <a:t> To </a:t>
            </a:r>
            <a:r>
              <a:rPr lang="en-US" b="1" kern="0" dirty="0" smtClean="0"/>
              <a:t>replace the missing current in the island. </a:t>
            </a:r>
            <a:endParaRPr lang="en-US" b="1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 typeface="+mj-lt"/>
              <a:buAutoNum type="arabicPeriod"/>
              <a:defRPr/>
            </a:pPr>
            <a:endParaRPr lang="en-US" b="1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 typeface="+mj-lt"/>
              <a:buAutoNum type="arabicPeriod"/>
              <a:defRPr/>
            </a:pPr>
            <a:r>
              <a:rPr lang="en-US" b="1" kern="0" dirty="0" smtClean="0"/>
              <a:t>Alignment: ECCD aligned with the 3/2 island within the half width of the ECCD profile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 typeface="+mj-lt"/>
              <a:buAutoNum type="arabicPeriod"/>
              <a:defRPr/>
            </a:pPr>
            <a:endParaRPr lang="en-US" b="1" kern="0" dirty="0">
              <a:latin typeface="+mn-lt"/>
            </a:endParaRPr>
          </a:p>
        </p:txBody>
      </p:sp>
      <p:sp>
        <p:nvSpPr>
          <p:cNvPr id="35855" name="Rectangle 44"/>
          <p:cNvSpPr>
            <a:spLocks noChangeArrowheads="1"/>
          </p:cNvSpPr>
          <p:nvPr/>
        </p:nvSpPr>
        <p:spPr bwMode="auto">
          <a:xfrm>
            <a:off x="1426779" y="4818063"/>
            <a:ext cx="3448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Alignment:</a:t>
            </a:r>
            <a:r>
              <a:rPr lang="en-US" sz="1400" b="1" dirty="0" smtClean="0"/>
              <a:t> </a:t>
            </a:r>
            <a:r>
              <a:rPr lang="en-US" sz="1400" b="1" dirty="0"/>
              <a:t>(ρ</a:t>
            </a:r>
            <a:r>
              <a:rPr lang="en-US" sz="1400" b="1" baseline="-25000" dirty="0"/>
              <a:t>3/2</a:t>
            </a:r>
            <a:r>
              <a:rPr lang="en-US" sz="1400" b="1" dirty="0"/>
              <a:t>-ρ</a:t>
            </a:r>
            <a:r>
              <a:rPr lang="en-US" sz="1400" b="1" baseline="-25000" dirty="0"/>
              <a:t>eccd</a:t>
            </a:r>
            <a:r>
              <a:rPr lang="en-US" sz="1400" b="1" dirty="0"/>
              <a:t>)/FWHM</a:t>
            </a:r>
            <a:r>
              <a:rPr lang="en-US" sz="1400" b="1" baseline="-25000" dirty="0"/>
              <a:t>eccd</a:t>
            </a:r>
          </a:p>
        </p:txBody>
      </p:sp>
      <p:sp>
        <p:nvSpPr>
          <p:cNvPr id="20" name="Donut 19"/>
          <p:cNvSpPr/>
          <p:nvPr/>
        </p:nvSpPr>
        <p:spPr bwMode="auto">
          <a:xfrm>
            <a:off x="2468563" y="1141413"/>
            <a:ext cx="1155700" cy="1212850"/>
          </a:xfrm>
          <a:prstGeom prst="donut">
            <a:avLst>
              <a:gd name="adj" fmla="val 6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6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57" name="Rectangle 20"/>
          <p:cNvSpPr>
            <a:spLocks noChangeArrowheads="1"/>
          </p:cNvSpPr>
          <p:nvPr/>
        </p:nvSpPr>
        <p:spPr bwMode="auto">
          <a:xfrm>
            <a:off x="1268413" y="842963"/>
            <a:ext cx="34534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Contour plot of Mode Amplitude</a:t>
            </a:r>
          </a:p>
          <a:p>
            <a:endParaRPr lang="en-US" sz="1600" dirty="0"/>
          </a:p>
        </p:txBody>
      </p:sp>
      <p:sp>
        <p:nvSpPr>
          <p:cNvPr id="35858" name="Rectangle 24"/>
          <p:cNvSpPr>
            <a:spLocks noChangeArrowheads="1"/>
          </p:cNvSpPr>
          <p:nvPr/>
        </p:nvSpPr>
        <p:spPr bwMode="auto">
          <a:xfrm>
            <a:off x="1257300" y="1117600"/>
            <a:ext cx="1630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Saturated</a:t>
            </a:r>
          </a:p>
          <a:p>
            <a:r>
              <a:rPr lang="en-US" sz="1400" b="1">
                <a:solidFill>
                  <a:srgbClr val="FF0000"/>
                </a:solidFill>
              </a:rPr>
              <a:t>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3"/>
          <p:cNvPicPr>
            <a:picLocks noChangeAspect="1"/>
          </p:cNvPicPr>
          <p:nvPr/>
        </p:nvPicPr>
        <p:blipFill>
          <a:blip r:embed="rId3"/>
          <a:srcRect r="22127"/>
          <a:stretch>
            <a:fillRect/>
          </a:stretch>
        </p:blipFill>
        <p:spPr bwMode="auto">
          <a:xfrm>
            <a:off x="969963" y="1100138"/>
            <a:ext cx="398938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0113"/>
          </a:xfrm>
        </p:spPr>
        <p:txBody>
          <a:bodyPr/>
          <a:lstStyle/>
          <a:p>
            <a:pPr marL="266700" indent="-266700" algn="ctr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Catch and Subdue Needs Less Power</a:t>
            </a:r>
          </a:p>
        </p:txBody>
      </p:sp>
      <p:cxnSp>
        <p:nvCxnSpPr>
          <p:cNvPr id="37892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302544" y="2855119"/>
            <a:ext cx="3398837" cy="95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7893" name="Straight Connector 14"/>
          <p:cNvCxnSpPr>
            <a:cxnSpLocks noChangeShapeType="1"/>
          </p:cNvCxnSpPr>
          <p:nvPr/>
        </p:nvCxnSpPr>
        <p:spPr bwMode="auto">
          <a:xfrm rot="10800000">
            <a:off x="1309688" y="2844800"/>
            <a:ext cx="5842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37894" name="Rectangle 17"/>
          <p:cNvSpPr>
            <a:spLocks noChangeArrowheads="1"/>
          </p:cNvSpPr>
          <p:nvPr/>
        </p:nvSpPr>
        <p:spPr bwMode="auto">
          <a:xfrm>
            <a:off x="4914900" y="887413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Color=Mode amplitude (Gauss)</a:t>
            </a:r>
          </a:p>
        </p:txBody>
      </p:sp>
      <p:cxnSp>
        <p:nvCxnSpPr>
          <p:cNvPr id="37895" name="Curved Connector 25"/>
          <p:cNvCxnSpPr>
            <a:cxnSpLocks noChangeShapeType="1"/>
            <a:stCxn id="37896" idx="0"/>
          </p:cNvCxnSpPr>
          <p:nvPr/>
        </p:nvCxnSpPr>
        <p:spPr bwMode="auto">
          <a:xfrm rot="5400000" flipH="1" flipV="1">
            <a:off x="359569" y="3194844"/>
            <a:ext cx="1222375" cy="5476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6" name="Rectangle 27"/>
          <p:cNvSpPr>
            <a:spLocks noChangeArrowheads="1"/>
          </p:cNvSpPr>
          <p:nvPr/>
        </p:nvSpPr>
        <p:spPr bwMode="auto">
          <a:xfrm>
            <a:off x="147638" y="4079875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J</a:t>
            </a:r>
            <a:r>
              <a:rPr lang="en-US" sz="1400" b="1" baseline="-25000"/>
              <a:t>eccd</a:t>
            </a:r>
            <a:r>
              <a:rPr lang="en-US" sz="1400" b="1"/>
              <a:t>~J</a:t>
            </a:r>
            <a:r>
              <a:rPr lang="en-US" sz="1400" b="1" baseline="-25000"/>
              <a:t>boot</a:t>
            </a:r>
          </a:p>
        </p:txBody>
      </p:sp>
      <p:cxnSp>
        <p:nvCxnSpPr>
          <p:cNvPr id="39" name="Curved Connector 38"/>
          <p:cNvCxnSpPr/>
          <p:nvPr/>
        </p:nvCxnSpPr>
        <p:spPr bwMode="auto">
          <a:xfrm>
            <a:off x="2422525" y="1393825"/>
            <a:ext cx="541338" cy="444500"/>
          </a:xfrm>
          <a:prstGeom prst="curvedConnector3">
            <a:avLst>
              <a:gd name="adj1" fmla="val 5909"/>
            </a:avLst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37898" name="Rectangle 18"/>
          <p:cNvSpPr>
            <a:spLocks noChangeArrowheads="1"/>
          </p:cNvSpPr>
          <p:nvPr/>
        </p:nvSpPr>
        <p:spPr bwMode="auto">
          <a:xfrm rot="-5400000">
            <a:off x="-125412" y="2657475"/>
            <a:ext cx="155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EC Power (MW)</a:t>
            </a:r>
          </a:p>
        </p:txBody>
      </p:sp>
      <p:pic>
        <p:nvPicPr>
          <p:cNvPr id="37899" name="Picture 40"/>
          <p:cNvPicPr>
            <a:picLocks noChangeAspect="1"/>
          </p:cNvPicPr>
          <p:nvPr/>
        </p:nvPicPr>
        <p:blipFill>
          <a:blip r:embed="rId4"/>
          <a:srcRect l="82922" t="4892"/>
          <a:stretch>
            <a:fillRect/>
          </a:stretch>
        </p:blipFill>
        <p:spPr bwMode="auto">
          <a:xfrm>
            <a:off x="4981575" y="1392238"/>
            <a:ext cx="8382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00" name="Curved Connector 42"/>
          <p:cNvCxnSpPr>
            <a:cxnSpLocks noChangeShapeType="1"/>
          </p:cNvCxnSpPr>
          <p:nvPr/>
        </p:nvCxnSpPr>
        <p:spPr bwMode="auto">
          <a:xfrm rot="10800000" flipV="1">
            <a:off x="5410200" y="2928938"/>
            <a:ext cx="685800" cy="266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01" name="Rectangle 43"/>
          <p:cNvSpPr>
            <a:spLocks noChangeArrowheads="1"/>
          </p:cNvSpPr>
          <p:nvPr/>
        </p:nvSpPr>
        <p:spPr bwMode="auto">
          <a:xfrm>
            <a:off x="6103938" y="2778125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 mode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4946650" y="3806825"/>
            <a:ext cx="41973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 dirty="0">
                <a:latin typeface="+mn-lt"/>
              </a:rPr>
              <a:t>Catch and Subdue needs less power compared to saturated mode suppression.</a:t>
            </a:r>
          </a:p>
        </p:txBody>
      </p:sp>
      <p:sp>
        <p:nvSpPr>
          <p:cNvPr id="20" name="Donut 19"/>
          <p:cNvSpPr/>
          <p:nvPr/>
        </p:nvSpPr>
        <p:spPr bwMode="auto">
          <a:xfrm>
            <a:off x="2468563" y="1141413"/>
            <a:ext cx="1155700" cy="2011362"/>
          </a:xfrm>
          <a:prstGeom prst="donut">
            <a:avLst>
              <a:gd name="adj" fmla="val 6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6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6" name="Rectangle 21"/>
          <p:cNvSpPr>
            <a:spLocks noChangeArrowheads="1"/>
          </p:cNvSpPr>
          <p:nvPr/>
        </p:nvSpPr>
        <p:spPr bwMode="auto">
          <a:xfrm>
            <a:off x="1228725" y="1104900"/>
            <a:ext cx="1593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C&amp;S+Saturated</a:t>
            </a:r>
          </a:p>
          <a:p>
            <a:r>
              <a:rPr lang="en-US" sz="1400" b="1">
                <a:solidFill>
                  <a:srgbClr val="FF0000"/>
                </a:solidFill>
              </a:rPr>
              <a:t>Suppression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426779" y="4818063"/>
            <a:ext cx="3448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Alignment:</a:t>
            </a:r>
            <a:r>
              <a:rPr lang="en-US" sz="1400" b="1" dirty="0" smtClean="0"/>
              <a:t> </a:t>
            </a:r>
            <a:r>
              <a:rPr lang="en-US" sz="1400" b="1" dirty="0"/>
              <a:t>(ρ</a:t>
            </a:r>
            <a:r>
              <a:rPr lang="en-US" sz="1400" b="1" baseline="-25000" dirty="0"/>
              <a:t>3/2</a:t>
            </a:r>
            <a:r>
              <a:rPr lang="en-US" sz="1400" b="1" dirty="0"/>
              <a:t>-ρ</a:t>
            </a:r>
            <a:r>
              <a:rPr lang="en-US" sz="1400" b="1" baseline="-25000" dirty="0"/>
              <a:t>eccd</a:t>
            </a:r>
            <a:r>
              <a:rPr lang="en-US" sz="1400" b="1" dirty="0"/>
              <a:t>)/FWHM</a:t>
            </a:r>
            <a:r>
              <a:rPr lang="en-US" sz="1400" b="1" baseline="-25000" dirty="0"/>
              <a:t>eccd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68413" y="842963"/>
            <a:ext cx="34534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Contour plot of Mode Amplitude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2"/>
          <p:cNvPicPr>
            <a:picLocks noChangeAspect="1"/>
          </p:cNvPicPr>
          <p:nvPr/>
        </p:nvPicPr>
        <p:blipFill>
          <a:blip r:embed="rId2"/>
          <a:srcRect l="1668" r="17514"/>
          <a:stretch>
            <a:fillRect/>
          </a:stretch>
        </p:blipFill>
        <p:spPr bwMode="auto">
          <a:xfrm>
            <a:off x="989013" y="1087438"/>
            <a:ext cx="397033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Preemptive ECCD Reduces Power Requirement for 3/2 Suppression by Over 50% </a:t>
            </a:r>
          </a:p>
        </p:txBody>
      </p:sp>
      <p:cxnSp>
        <p:nvCxnSpPr>
          <p:cNvPr id="39940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276350" y="2892425"/>
            <a:ext cx="3454400" cy="12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9941" name="Straight Connector 14"/>
          <p:cNvCxnSpPr>
            <a:cxnSpLocks noChangeShapeType="1"/>
          </p:cNvCxnSpPr>
          <p:nvPr/>
        </p:nvCxnSpPr>
        <p:spPr bwMode="auto">
          <a:xfrm rot="10800000">
            <a:off x="1277938" y="2903538"/>
            <a:ext cx="584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9942" name="Curved Connector 25"/>
          <p:cNvCxnSpPr>
            <a:cxnSpLocks noChangeShapeType="1"/>
            <a:stCxn id="39943" idx="0"/>
          </p:cNvCxnSpPr>
          <p:nvPr/>
        </p:nvCxnSpPr>
        <p:spPr bwMode="auto">
          <a:xfrm rot="5400000" flipH="1" flipV="1">
            <a:off x="358775" y="3262313"/>
            <a:ext cx="1223963" cy="5476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3" name="Rectangle 27"/>
          <p:cNvSpPr>
            <a:spLocks noChangeArrowheads="1"/>
          </p:cNvSpPr>
          <p:nvPr/>
        </p:nvSpPr>
        <p:spPr bwMode="auto">
          <a:xfrm>
            <a:off x="147638" y="4148138"/>
            <a:ext cx="1098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J</a:t>
            </a:r>
            <a:r>
              <a:rPr lang="en-US" sz="1400" b="1" baseline="-25000"/>
              <a:t>eccd</a:t>
            </a:r>
            <a:r>
              <a:rPr lang="en-US" sz="1400" b="1"/>
              <a:t>~J</a:t>
            </a:r>
            <a:r>
              <a:rPr lang="en-US" sz="1400" b="1" baseline="-25000"/>
              <a:t>boot</a:t>
            </a:r>
          </a:p>
        </p:txBody>
      </p:sp>
      <p:sp>
        <p:nvSpPr>
          <p:cNvPr id="39944" name="Rectangle 36"/>
          <p:cNvSpPr>
            <a:spLocks noChangeArrowheads="1"/>
          </p:cNvSpPr>
          <p:nvPr/>
        </p:nvSpPr>
        <p:spPr bwMode="auto">
          <a:xfrm>
            <a:off x="3752850" y="4130675"/>
            <a:ext cx="1163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Preemptive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2" name="Curved Connector 41"/>
          <p:cNvCxnSpPr>
            <a:stCxn id="39944" idx="0"/>
          </p:cNvCxnSpPr>
          <p:nvPr/>
        </p:nvCxnSpPr>
        <p:spPr bwMode="auto">
          <a:xfrm rot="16200000" flipV="1">
            <a:off x="3507185" y="3303191"/>
            <a:ext cx="546100" cy="1108868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39946" name="Rectangle 18"/>
          <p:cNvSpPr>
            <a:spLocks noChangeArrowheads="1"/>
          </p:cNvSpPr>
          <p:nvPr/>
        </p:nvSpPr>
        <p:spPr bwMode="auto">
          <a:xfrm rot="-5400000">
            <a:off x="-126206" y="2724944"/>
            <a:ext cx="155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EC Power (MW)</a:t>
            </a:r>
          </a:p>
        </p:txBody>
      </p:sp>
      <p:sp>
        <p:nvSpPr>
          <p:cNvPr id="21" name="Donut 20"/>
          <p:cNvSpPr/>
          <p:nvPr/>
        </p:nvSpPr>
        <p:spPr bwMode="auto">
          <a:xfrm>
            <a:off x="2168525" y="2849563"/>
            <a:ext cx="1384300" cy="1368425"/>
          </a:xfrm>
          <a:prstGeom prst="donut">
            <a:avLst>
              <a:gd name="adj" fmla="val 6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dir="270000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9" name="Picture 30"/>
          <p:cNvPicPr>
            <a:picLocks noChangeAspect="1"/>
          </p:cNvPicPr>
          <p:nvPr/>
        </p:nvPicPr>
        <p:blipFill>
          <a:blip r:embed="rId2"/>
          <a:srcRect l="82922" t="4892"/>
          <a:stretch>
            <a:fillRect/>
          </a:stretch>
        </p:blipFill>
        <p:spPr bwMode="auto">
          <a:xfrm>
            <a:off x="4981575" y="1458913"/>
            <a:ext cx="8382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Rectangle 32"/>
          <p:cNvSpPr>
            <a:spLocks noChangeArrowheads="1"/>
          </p:cNvSpPr>
          <p:nvPr/>
        </p:nvSpPr>
        <p:spPr bwMode="auto">
          <a:xfrm>
            <a:off x="6103938" y="2778125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 mode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5016500" y="3956050"/>
            <a:ext cx="41275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 dirty="0">
                <a:latin typeface="+mn-lt"/>
              </a:rPr>
              <a:t>Preemption reduces the power threshold. </a:t>
            </a:r>
          </a:p>
        </p:txBody>
      </p:sp>
      <p:cxnSp>
        <p:nvCxnSpPr>
          <p:cNvPr id="39952" name="Curved Connector 34"/>
          <p:cNvCxnSpPr>
            <a:cxnSpLocks noChangeShapeType="1"/>
          </p:cNvCxnSpPr>
          <p:nvPr/>
        </p:nvCxnSpPr>
        <p:spPr bwMode="auto">
          <a:xfrm rot="10800000" flipV="1">
            <a:off x="5410200" y="2982913"/>
            <a:ext cx="685800" cy="266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54" name="Rectangle 39"/>
          <p:cNvSpPr>
            <a:spLocks noChangeArrowheads="1"/>
          </p:cNvSpPr>
          <p:nvPr/>
        </p:nvSpPr>
        <p:spPr bwMode="auto">
          <a:xfrm>
            <a:off x="4914900" y="887413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Color=Mode amplitude (Gauss)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1426779" y="4818063"/>
            <a:ext cx="3448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Alignment:</a:t>
            </a:r>
            <a:r>
              <a:rPr lang="en-US" sz="1400" b="1" dirty="0" smtClean="0"/>
              <a:t> </a:t>
            </a:r>
            <a:r>
              <a:rPr lang="en-US" sz="1400" b="1" dirty="0"/>
              <a:t>(ρ</a:t>
            </a:r>
            <a:r>
              <a:rPr lang="en-US" sz="1400" b="1" baseline="-25000" dirty="0"/>
              <a:t>3/2</a:t>
            </a:r>
            <a:r>
              <a:rPr lang="en-US" sz="1400" b="1" dirty="0"/>
              <a:t>-ρ</a:t>
            </a:r>
            <a:r>
              <a:rPr lang="en-US" sz="1400" b="1" baseline="-25000" dirty="0"/>
              <a:t>eccd</a:t>
            </a:r>
            <a:r>
              <a:rPr lang="en-US" sz="1400" b="1" dirty="0"/>
              <a:t>)/FWHM</a:t>
            </a:r>
            <a:r>
              <a:rPr lang="en-US" sz="1400" b="1" baseline="-25000" dirty="0"/>
              <a:t>eccd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268413" y="842963"/>
            <a:ext cx="34534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Contour plot of Mode Amplitude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13836"/>
            <a:ext cx="5538789" cy="3862576"/>
          </a:xfrm>
          <a:prstGeom prst="rect">
            <a:avLst/>
          </a:prstGeom>
        </p:spPr>
      </p:pic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Early Mode Detection is Key </a:t>
            </a:r>
            <a:br>
              <a:rPr lang="en-US" dirty="0" smtClean="0"/>
            </a:br>
            <a:r>
              <a:rPr lang="en-US" dirty="0" smtClean="0"/>
              <a:t>for Rapid NTM Suppression </a:t>
            </a:r>
          </a:p>
        </p:txBody>
      </p:sp>
      <p:sp>
        <p:nvSpPr>
          <p:cNvPr id="40964" name="Content Placeholder 5"/>
          <p:cNvSpPr>
            <a:spLocks noGrp="1"/>
          </p:cNvSpPr>
          <p:nvPr>
            <p:ph idx="1"/>
          </p:nvPr>
        </p:nvSpPr>
        <p:spPr>
          <a:xfrm>
            <a:off x="5538788" y="1187450"/>
            <a:ext cx="3605212" cy="53927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Below the critical amplitude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i="1" dirty="0" smtClean="0"/>
              <a:t>small </a:t>
            </a:r>
            <a:r>
              <a:rPr lang="en-US" sz="1800" b="0" i="1" dirty="0" smtClean="0"/>
              <a:t>island effect takes over which enable fast suppression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Above the critical amplitude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i="1" dirty="0" smtClean="0"/>
              <a:t>the </a:t>
            </a:r>
            <a:r>
              <a:rPr lang="en-US" sz="1800" b="0" i="1" dirty="0" smtClean="0"/>
              <a:t>mode saturates and suppression takes more than a second or becomes unachievable 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-11441" y="5628137"/>
            <a:ext cx="512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*All shots with same β</a:t>
            </a:r>
            <a:r>
              <a:rPr lang="en-US" sz="1400" b="1" baseline="-25000" dirty="0"/>
              <a:t>N</a:t>
            </a:r>
            <a:r>
              <a:rPr lang="en-US" sz="1400" b="1" dirty="0"/>
              <a:t> and ECCD is actively aligned with a power of 1.5±0.2 MW at the island location. 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2013562" y="3672857"/>
            <a:ext cx="2608485" cy="56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 smtClean="0"/>
              <a:t>Critical amplitude </a:t>
            </a:r>
            <a:br>
              <a:rPr lang="en-US" sz="1600" b="1" dirty="0" smtClean="0"/>
            </a:br>
            <a:r>
              <a:rPr lang="en-US" sz="1600" b="1" dirty="0" smtClean="0"/>
              <a:t>(knee)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3252966" y="1592050"/>
            <a:ext cx="22355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 late “catch” shots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3 early “catch” shots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464412" y="3569880"/>
            <a:ext cx="549150" cy="372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34963" y="1878013"/>
            <a:ext cx="8809037" cy="173672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0090"/>
                </a:solidFill>
              </a:rPr>
              <a:t>Application to the 2/1 NTM:</a:t>
            </a: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Most challenging and important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 b="2731"/>
          <a:stretch>
            <a:fillRect/>
          </a:stretch>
        </p:blipFill>
        <p:spPr bwMode="auto">
          <a:xfrm>
            <a:off x="1050925" y="928688"/>
            <a:ext cx="71310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4264025"/>
            <a:ext cx="9155113" cy="33067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New fully automatic NTM control system at DIII-D </a:t>
            </a:r>
            <a:r>
              <a:rPr lang="en-US" sz="1800" dirty="0" smtClean="0">
                <a:solidFill>
                  <a:srgbClr val="000000"/>
                </a:solidFill>
              </a:rPr>
              <a:t>integrates all the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Real-Time (RT) components of mode detection, location, suppression.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New control strategy “</a:t>
            </a:r>
            <a:r>
              <a:rPr lang="en-US" sz="1800" i="1" dirty="0" smtClean="0">
                <a:solidFill>
                  <a:srgbClr val="000000"/>
                </a:solidFill>
              </a:rPr>
              <a:t>Catch and Subdue</a:t>
            </a:r>
            <a:r>
              <a:rPr lang="en-US" sz="1800" dirty="0" smtClean="0">
                <a:solidFill>
                  <a:srgbClr val="000000"/>
                </a:solidFill>
              </a:rPr>
              <a:t>” can reduce the EC power use;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lead to </a:t>
            </a:r>
            <a:r>
              <a:rPr lang="en-US" sz="1800" dirty="0" smtClean="0"/>
              <a:t>higher Q and reduce disruption risk in ITER</a:t>
            </a: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+mj-lt"/>
              </a:rPr>
              <a:t>Fully Automatic NTM Control Using Real-Time Mirror Steering Can Suppress the 2/1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Successful 2/1 NTM Catch and Subdue Demonstrated</a:t>
            </a:r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0" y="4496399"/>
            <a:ext cx="9144000" cy="37925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Peak mode amplitude is reduced; without ECCD, mode reaches ~40 G and locks with loss of H-mode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The mode is brought to full suppression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928688"/>
            <a:ext cx="66992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43338" y="4102100"/>
            <a:ext cx="1044575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Time [ms]</a:t>
            </a:r>
            <a:endParaRPr lang="en-US" sz="1400" b="1" baseline="-25000"/>
          </a:p>
        </p:txBody>
      </p:sp>
      <p:pic>
        <p:nvPicPr>
          <p:cNvPr id="45062" name="Picture 6"/>
          <p:cNvPicPr>
            <a:picLocks noChangeAspect="1"/>
          </p:cNvPicPr>
          <p:nvPr/>
        </p:nvPicPr>
        <p:blipFill>
          <a:blip r:embed="rId4"/>
          <a:srcRect b="2731"/>
          <a:stretch>
            <a:fillRect/>
          </a:stretch>
        </p:blipFill>
        <p:spPr bwMode="auto">
          <a:xfrm>
            <a:off x="993775" y="917953"/>
            <a:ext cx="712946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0"/>
          <p:cNvPicPr>
            <a:picLocks noChangeAspect="1"/>
          </p:cNvPicPr>
          <p:nvPr/>
        </p:nvPicPr>
        <p:blipFill>
          <a:blip r:embed="rId3"/>
          <a:srcRect r="19131"/>
          <a:stretch>
            <a:fillRect/>
          </a:stretch>
        </p:blipFill>
        <p:spPr bwMode="auto">
          <a:xfrm>
            <a:off x="352425" y="1247775"/>
            <a:ext cx="452437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5"/>
          <p:cNvPicPr>
            <a:picLocks noChangeAspect="1"/>
          </p:cNvPicPr>
          <p:nvPr/>
        </p:nvPicPr>
        <p:blipFill>
          <a:blip r:embed="rId4"/>
          <a:srcRect l="81808"/>
          <a:stretch>
            <a:fillRect/>
          </a:stretch>
        </p:blipFill>
        <p:spPr bwMode="auto">
          <a:xfrm>
            <a:off x="4946650" y="1466850"/>
            <a:ext cx="795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08" name="Curved Connector 21"/>
          <p:cNvCxnSpPr>
            <a:cxnSpLocks noChangeShapeType="1"/>
            <a:stCxn id="47109" idx="2"/>
          </p:cNvCxnSpPr>
          <p:nvPr/>
        </p:nvCxnSpPr>
        <p:spPr bwMode="auto">
          <a:xfrm rot="5400000">
            <a:off x="5566569" y="2756694"/>
            <a:ext cx="498475" cy="91916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09" name="Rectangle 24"/>
          <p:cNvSpPr>
            <a:spLocks noChangeArrowheads="1"/>
          </p:cNvSpPr>
          <p:nvPr/>
        </p:nvSpPr>
        <p:spPr bwMode="auto">
          <a:xfrm>
            <a:off x="5770563" y="265906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 mode</a:t>
            </a:r>
          </a:p>
        </p:txBody>
      </p:sp>
      <p:sp>
        <p:nvSpPr>
          <p:cNvPr id="47110" name="Rectangle 29"/>
          <p:cNvSpPr>
            <a:spLocks noChangeArrowheads="1"/>
          </p:cNvSpPr>
          <p:nvPr/>
        </p:nvSpPr>
        <p:spPr bwMode="auto">
          <a:xfrm rot="-5400000">
            <a:off x="-624681" y="3142456"/>
            <a:ext cx="155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EC Power (MW)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55650" y="1419225"/>
            <a:ext cx="3992563" cy="4691703"/>
            <a:chOff x="926699" y="1041318"/>
            <a:chExt cx="3993390" cy="4692101"/>
          </a:xfrm>
        </p:grpSpPr>
        <p:cxnSp>
          <p:nvCxnSpPr>
            <p:cNvPr id="47117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954742" y="3046567"/>
              <a:ext cx="4050339" cy="398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7118" name="Straight Connector 14"/>
            <p:cNvCxnSpPr>
              <a:cxnSpLocks noChangeShapeType="1"/>
            </p:cNvCxnSpPr>
            <p:nvPr/>
          </p:nvCxnSpPr>
          <p:spPr bwMode="auto">
            <a:xfrm rot="10800000">
              <a:off x="946979" y="2108485"/>
              <a:ext cx="1558543" cy="82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7119" name="Curved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877881" y="2358969"/>
              <a:ext cx="863600" cy="53340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120" name="Rectangle 27"/>
            <p:cNvSpPr>
              <a:spLocks noChangeArrowheads="1"/>
            </p:cNvSpPr>
            <p:nvPr/>
          </p:nvSpPr>
          <p:spPr bwMode="auto">
            <a:xfrm>
              <a:off x="926699" y="3063759"/>
              <a:ext cx="11326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J</a:t>
              </a:r>
              <a:r>
                <a:rPr lang="en-US" sz="1400" b="1" baseline="-25000"/>
                <a:t>eccd</a:t>
              </a:r>
              <a:r>
                <a:rPr lang="en-US" sz="1400" b="1"/>
                <a:t>~J</a:t>
              </a:r>
              <a:r>
                <a:rPr lang="en-US" sz="1400" b="1" baseline="-25000"/>
                <a:t>boot</a:t>
              </a:r>
              <a:r>
                <a:rPr lang="en-US" sz="1400" b="1"/>
                <a:t> </a:t>
              </a:r>
            </a:p>
            <a:p>
              <a:r>
                <a:rPr lang="en-US" sz="1400" b="1"/>
                <a:t>at q=2</a:t>
              </a:r>
            </a:p>
          </p:txBody>
        </p:sp>
        <p:sp>
          <p:nvSpPr>
            <p:cNvPr id="47121" name="Rectangle 28"/>
            <p:cNvSpPr>
              <a:spLocks noChangeArrowheads="1"/>
            </p:cNvSpPr>
            <p:nvPr/>
          </p:nvSpPr>
          <p:spPr bwMode="auto">
            <a:xfrm>
              <a:off x="1472877" y="5394836"/>
              <a:ext cx="3447212" cy="33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smtClean="0"/>
                <a:t>Alignment: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(ρ</a:t>
              </a:r>
              <a:r>
                <a:rPr lang="en-US" sz="1400" b="1" baseline="-25000" dirty="0"/>
                <a:t>2/1</a:t>
              </a:r>
              <a:r>
                <a:rPr lang="en-US" sz="1400" b="1" dirty="0"/>
                <a:t>-ρ</a:t>
              </a:r>
              <a:r>
                <a:rPr lang="en-US" sz="1400" b="1" baseline="-25000" dirty="0"/>
                <a:t>eccd</a:t>
              </a:r>
              <a:r>
                <a:rPr lang="en-US" sz="1400" b="1" dirty="0"/>
                <a:t>)/FWHM</a:t>
              </a:r>
              <a:r>
                <a:rPr lang="en-US" sz="1400" b="1" baseline="-25000" dirty="0"/>
                <a:t>eccd</a:t>
              </a:r>
            </a:p>
          </p:txBody>
        </p:sp>
        <p:sp>
          <p:nvSpPr>
            <p:cNvPr id="47122" name="Rectangle 37"/>
            <p:cNvSpPr>
              <a:spLocks noChangeArrowheads="1"/>
            </p:cNvSpPr>
            <p:nvPr/>
          </p:nvSpPr>
          <p:spPr bwMode="auto">
            <a:xfrm>
              <a:off x="1207846" y="1052093"/>
              <a:ext cx="145012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Catch and Subdue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Suppression</a:t>
              </a:r>
            </a:p>
          </p:txBody>
        </p:sp>
        <p:cxnSp>
          <p:nvCxnSpPr>
            <p:cNvPr id="39" name="Curved Connector 38"/>
            <p:cNvCxnSpPr/>
            <p:nvPr/>
          </p:nvCxnSpPr>
          <p:spPr bwMode="auto">
            <a:xfrm>
              <a:off x="2244597" y="1220721"/>
              <a:ext cx="890772" cy="196867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arrow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5016500" y="3729038"/>
            <a:ext cx="41275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66700" indent="-2667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 dirty="0">
                <a:latin typeface="+mn-lt"/>
              </a:rPr>
              <a:t>Catch &amp; Subdue suppression of 2/1 pushes the limit of </a:t>
            </a:r>
            <a:r>
              <a:rPr lang="en-US" b="1" kern="0" dirty="0" smtClean="0">
                <a:latin typeface="+mn-lt"/>
              </a:rPr>
              <a:t>the </a:t>
            </a:r>
            <a:r>
              <a:rPr lang="en-US" b="1" kern="0" dirty="0" smtClean="0"/>
              <a:t>available </a:t>
            </a:r>
            <a:r>
              <a:rPr lang="en-US" b="1" kern="0" dirty="0" smtClean="0">
                <a:latin typeface="+mn-lt"/>
              </a:rPr>
              <a:t>EC power</a:t>
            </a:r>
            <a:endParaRPr lang="en-US" b="1" kern="0" dirty="0">
              <a:latin typeface="+mn-lt"/>
            </a:endParaRPr>
          </a:p>
        </p:txBody>
      </p:sp>
      <p:sp>
        <p:nvSpPr>
          <p:cNvPr id="47113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941388"/>
          </a:xfrm>
        </p:spPr>
        <p:txBody>
          <a:bodyPr/>
          <a:lstStyle/>
          <a:p>
            <a:pPr algn="ctr"/>
            <a:r>
              <a:rPr lang="en-US" dirty="0" smtClean="0"/>
              <a:t>2/1 Mode Suppression Requires</a:t>
            </a:r>
            <a:br>
              <a:rPr lang="en-US" dirty="0" smtClean="0"/>
            </a:br>
            <a:r>
              <a:rPr lang="en-US" dirty="0" smtClean="0"/>
              <a:t>Good Alignment &amp; 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eccd</a:t>
            </a:r>
            <a:r>
              <a:rPr lang="en-US" sz="2800" dirty="0" smtClean="0"/>
              <a:t>&gt;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boot</a:t>
            </a:r>
            <a:r>
              <a:rPr lang="en-US" sz="2800" baseline="-25000" dirty="0" smtClean="0"/>
              <a:t/>
            </a:r>
            <a:br>
              <a:rPr lang="en-US" sz="2800" baseline="-25000" dirty="0" smtClean="0"/>
            </a:br>
            <a:endParaRPr lang="en-US" dirty="0" smtClean="0"/>
          </a:p>
        </p:txBody>
      </p:sp>
      <p:sp>
        <p:nvSpPr>
          <p:cNvPr id="19" name="Donut 18"/>
          <p:cNvSpPr/>
          <p:nvPr/>
        </p:nvSpPr>
        <p:spPr bwMode="auto">
          <a:xfrm>
            <a:off x="2322513" y="1590675"/>
            <a:ext cx="1916112" cy="601663"/>
          </a:xfrm>
          <a:prstGeom prst="donut">
            <a:avLst>
              <a:gd name="adj" fmla="val 6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6" name="Rectangle 26"/>
          <p:cNvSpPr>
            <a:spLocks noChangeArrowheads="1"/>
          </p:cNvSpPr>
          <p:nvPr/>
        </p:nvSpPr>
        <p:spPr bwMode="auto">
          <a:xfrm>
            <a:off x="4914900" y="1074738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Color=Mode amplitude (Gauss)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030988" y="1006475"/>
            <a:ext cx="34534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Contour plot of Mode Amplitude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700" y="1236663"/>
            <a:ext cx="5076825" cy="4874276"/>
            <a:chOff x="0" y="915770"/>
            <a:chExt cx="5075456" cy="4874871"/>
          </a:xfrm>
        </p:grpSpPr>
        <p:sp>
          <p:nvSpPr>
            <p:cNvPr id="49163" name="Rectangle 23"/>
            <p:cNvSpPr>
              <a:spLocks noChangeArrowheads="1"/>
            </p:cNvSpPr>
            <p:nvPr/>
          </p:nvSpPr>
          <p:spPr bwMode="auto">
            <a:xfrm rot="-5400000">
              <a:off x="-624477" y="2821327"/>
              <a:ext cx="15567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/>
                <a:t>EC Power (MW)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31782" y="915770"/>
              <a:ext cx="4743674" cy="4874871"/>
              <a:chOff x="503392" y="858560"/>
              <a:chExt cx="4743674" cy="4874871"/>
            </a:xfrm>
          </p:grpSpPr>
          <p:pic>
            <p:nvPicPr>
              <p:cNvPr id="49165" name="Picture 30" descr="21SURVEY copy 2.pdf"/>
              <p:cNvPicPr>
                <a:picLocks noChangeAspect="1"/>
              </p:cNvPicPr>
              <p:nvPr/>
            </p:nvPicPr>
            <p:blipFill>
              <a:blip r:embed="rId3"/>
              <a:srcRect l="19984" t="19479" r="38762" b="28548"/>
              <a:stretch>
                <a:fillRect/>
              </a:stretch>
            </p:blipFill>
            <p:spPr bwMode="auto">
              <a:xfrm>
                <a:off x="503392" y="858560"/>
                <a:ext cx="4653323" cy="4530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9166" name="Straight Connector 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95895" y="3023413"/>
                <a:ext cx="4101173" cy="35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49167" name="Straight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892457" y="2112517"/>
                <a:ext cx="1613063" cy="42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49168" name="Curved Connector 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77881" y="2358969"/>
                <a:ext cx="863600" cy="53340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9169" name="Rectangle 36"/>
              <p:cNvSpPr>
                <a:spLocks noChangeArrowheads="1"/>
              </p:cNvSpPr>
              <p:nvPr/>
            </p:nvSpPr>
            <p:spPr bwMode="auto">
              <a:xfrm>
                <a:off x="926699" y="3063760"/>
                <a:ext cx="113263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J</a:t>
                </a:r>
                <a:r>
                  <a:rPr lang="en-US" sz="1400" b="1" baseline="-25000"/>
                  <a:t>eccd</a:t>
                </a:r>
                <a:r>
                  <a:rPr lang="en-US" sz="1400" b="1"/>
                  <a:t>~J</a:t>
                </a:r>
                <a:r>
                  <a:rPr lang="en-US" sz="1400" b="1" baseline="-25000"/>
                  <a:t>boot</a:t>
                </a:r>
                <a:r>
                  <a:rPr lang="en-US" sz="1400" b="1"/>
                  <a:t> </a:t>
                </a:r>
              </a:p>
              <a:p>
                <a:r>
                  <a:rPr lang="en-US" sz="1400" b="1"/>
                  <a:t>at q=2</a:t>
                </a:r>
              </a:p>
            </p:txBody>
          </p:sp>
          <p:sp>
            <p:nvSpPr>
              <p:cNvPr id="49170" name="Rectangle 39"/>
              <p:cNvSpPr>
                <a:spLocks noChangeArrowheads="1"/>
              </p:cNvSpPr>
              <p:nvPr/>
            </p:nvSpPr>
            <p:spPr bwMode="auto">
              <a:xfrm>
                <a:off x="1472877" y="5394836"/>
                <a:ext cx="3447212" cy="338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smtClean="0"/>
                  <a:t>Alignment: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(ρ</a:t>
                </a:r>
                <a:r>
                  <a:rPr lang="en-US" sz="1400" b="1" baseline="-25000" dirty="0"/>
                  <a:t>2/1</a:t>
                </a:r>
                <a:r>
                  <a:rPr lang="en-US" sz="1400" b="1" dirty="0"/>
                  <a:t>-ρ</a:t>
                </a:r>
                <a:r>
                  <a:rPr lang="en-US" sz="1400" b="1" baseline="-25000" dirty="0"/>
                  <a:t>eccd</a:t>
                </a:r>
                <a:r>
                  <a:rPr lang="en-US" sz="1400" b="1" dirty="0"/>
                  <a:t>)/FWHM</a:t>
                </a:r>
                <a:r>
                  <a:rPr lang="en-US" sz="1400" b="1" baseline="-25000" dirty="0"/>
                  <a:t>eccd</a:t>
                </a:r>
              </a:p>
            </p:txBody>
          </p:sp>
          <p:sp>
            <p:nvSpPr>
              <p:cNvPr id="49171" name="Rectangle 41"/>
              <p:cNvSpPr>
                <a:spLocks noChangeArrowheads="1"/>
              </p:cNvSpPr>
              <p:nvPr/>
            </p:nvSpPr>
            <p:spPr bwMode="auto">
              <a:xfrm>
                <a:off x="3825283" y="3808893"/>
                <a:ext cx="14217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Preemption</a:t>
                </a:r>
              </a:p>
            </p:txBody>
          </p:sp>
          <p:sp>
            <p:nvSpPr>
              <p:cNvPr id="49172" name="Rectangle 42"/>
              <p:cNvSpPr>
                <a:spLocks noChangeArrowheads="1"/>
              </p:cNvSpPr>
              <p:nvPr/>
            </p:nvSpPr>
            <p:spPr bwMode="auto">
              <a:xfrm>
                <a:off x="1207846" y="1052093"/>
                <a:ext cx="1450124" cy="738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Catch and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Subdue + Preemption</a:t>
                </a:r>
              </a:p>
            </p:txBody>
          </p:sp>
          <p:cxnSp>
            <p:nvCxnSpPr>
              <p:cNvPr id="44" name="Curved Connector 43"/>
              <p:cNvCxnSpPr/>
              <p:nvPr/>
            </p:nvCxnSpPr>
            <p:spPr bwMode="auto">
              <a:xfrm>
                <a:off x="2244326" y="1220554"/>
                <a:ext cx="890348" cy="198461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45" name="Curved Connector 41"/>
              <p:cNvCxnSpPr/>
              <p:nvPr/>
            </p:nvCxnSpPr>
            <p:spPr bwMode="auto">
              <a:xfrm rot="16200000" flipV="1">
                <a:off x="3733648" y="2817203"/>
                <a:ext cx="739865" cy="1137930"/>
              </a:xfrm>
              <a:prstGeom prst="curvedConnector2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cxnSp>
        </p:grpSp>
      </p:grpSp>
      <p:sp>
        <p:nvSpPr>
          <p:cNvPr id="46" name="Donut 45"/>
          <p:cNvSpPr/>
          <p:nvPr/>
        </p:nvSpPr>
        <p:spPr bwMode="auto">
          <a:xfrm>
            <a:off x="1952625" y="2578100"/>
            <a:ext cx="2209800" cy="1341438"/>
          </a:xfrm>
          <a:prstGeom prst="donut">
            <a:avLst>
              <a:gd name="adj" fmla="val 6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156" name="Picture 35"/>
          <p:cNvPicPr>
            <a:picLocks noChangeAspect="1"/>
          </p:cNvPicPr>
          <p:nvPr/>
        </p:nvPicPr>
        <p:blipFill>
          <a:blip r:embed="rId4"/>
          <a:srcRect l="81808"/>
          <a:stretch>
            <a:fillRect/>
          </a:stretch>
        </p:blipFill>
        <p:spPr bwMode="auto">
          <a:xfrm>
            <a:off x="4946650" y="1466850"/>
            <a:ext cx="795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7" name="Curved Connector 21"/>
          <p:cNvCxnSpPr>
            <a:cxnSpLocks noChangeShapeType="1"/>
            <a:stCxn id="49158" idx="2"/>
          </p:cNvCxnSpPr>
          <p:nvPr/>
        </p:nvCxnSpPr>
        <p:spPr bwMode="auto">
          <a:xfrm rot="5400000">
            <a:off x="5566569" y="2756694"/>
            <a:ext cx="498475" cy="91916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5770563" y="265906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 mode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5016500" y="3729038"/>
            <a:ext cx="4127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66700" indent="-2667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 dirty="0"/>
              <a:t>Preemption reduces the power threshold. </a:t>
            </a:r>
          </a:p>
        </p:txBody>
      </p:sp>
      <p:sp>
        <p:nvSpPr>
          <p:cNvPr id="4916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87413"/>
          </a:xfrm>
        </p:spPr>
        <p:txBody>
          <a:bodyPr/>
          <a:lstStyle/>
          <a:p>
            <a:pPr algn="ctr"/>
            <a:r>
              <a:rPr lang="en-US" dirty="0" smtClean="0"/>
              <a:t>Preemptive ECCD Reduces </a:t>
            </a:r>
            <a:br>
              <a:rPr lang="en-US" dirty="0" smtClean="0"/>
            </a:br>
            <a:r>
              <a:rPr lang="en-US" dirty="0" smtClean="0"/>
              <a:t>Power Requirement for 2/1 Suppression by 40% </a:t>
            </a:r>
          </a:p>
        </p:txBody>
      </p:sp>
      <p:sp>
        <p:nvSpPr>
          <p:cNvPr id="49162" name="Rectangle 46"/>
          <p:cNvSpPr>
            <a:spLocks noChangeArrowheads="1"/>
          </p:cNvSpPr>
          <p:nvPr/>
        </p:nvSpPr>
        <p:spPr bwMode="auto">
          <a:xfrm>
            <a:off x="4914900" y="1074738"/>
            <a:ext cx="422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Color=Mode amplitude (Gauss)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030988" y="1006475"/>
            <a:ext cx="34534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Contour plot of Mode Amplitude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6238"/>
            <a:ext cx="5605463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smtClean="0"/>
              <a:t>Faster Suppression Needs Early Mode Detection for “Catch and Subdue” </a:t>
            </a:r>
          </a:p>
        </p:txBody>
      </p:sp>
      <p:sp>
        <p:nvSpPr>
          <p:cNvPr id="51204" name="Content Placeholder 5"/>
          <p:cNvSpPr>
            <a:spLocks noGrp="1"/>
          </p:cNvSpPr>
          <p:nvPr>
            <p:ph idx="1"/>
          </p:nvPr>
        </p:nvSpPr>
        <p:spPr>
          <a:xfrm>
            <a:off x="5524500" y="1198563"/>
            <a:ext cx="3619500" cy="48387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Islands caught bigger than the critical amplitude takes much longer to suppress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Noise from </a:t>
            </a:r>
            <a:r>
              <a:rPr lang="en-US" sz="1800" dirty="0" err="1" smtClean="0"/>
              <a:t>sawteeth</a:t>
            </a:r>
            <a:r>
              <a:rPr lang="en-US" sz="1800" dirty="0" smtClean="0"/>
              <a:t> and </a:t>
            </a:r>
            <a:r>
              <a:rPr lang="en-US" sz="1800" dirty="0" err="1" smtClean="0"/>
              <a:t>ELMs</a:t>
            </a:r>
            <a:r>
              <a:rPr lang="en-US" sz="1800" dirty="0" smtClean="0"/>
              <a:t> are hindrance for small island detection </a:t>
            </a:r>
          </a:p>
          <a:p>
            <a:pPr lvl="1"/>
            <a:r>
              <a:rPr lang="en-US" sz="1600" dirty="0" smtClean="0"/>
              <a:t>Also important for ITER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Detection below the critical amplitude would reduce the energy even even lower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600" dirty="0" smtClean="0"/>
          </a:p>
        </p:txBody>
      </p:sp>
      <p:sp>
        <p:nvSpPr>
          <p:cNvPr id="51205" name="TextBox 12"/>
          <p:cNvSpPr txBox="1">
            <a:spLocks noChangeArrowheads="1"/>
          </p:cNvSpPr>
          <p:nvPr/>
        </p:nvSpPr>
        <p:spPr bwMode="auto">
          <a:xfrm>
            <a:off x="3786188" y="3255963"/>
            <a:ext cx="2009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/>
              <a:t>Critical Amplitude (knee)</a:t>
            </a:r>
          </a:p>
        </p:txBody>
      </p:sp>
      <p:cxnSp>
        <p:nvCxnSpPr>
          <p:cNvPr id="51206" name="Straight Arrow Connector 14"/>
          <p:cNvCxnSpPr>
            <a:cxnSpLocks noChangeShapeType="1"/>
          </p:cNvCxnSpPr>
          <p:nvPr/>
        </p:nvCxnSpPr>
        <p:spPr bwMode="auto">
          <a:xfrm rot="5400000">
            <a:off x="4060032" y="3907631"/>
            <a:ext cx="977900" cy="2365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07" name="TextBox 18"/>
          <p:cNvSpPr txBox="1">
            <a:spLocks noChangeArrowheads="1"/>
          </p:cNvSpPr>
          <p:nvPr/>
        </p:nvSpPr>
        <p:spPr bwMode="auto">
          <a:xfrm>
            <a:off x="3101975" y="2232025"/>
            <a:ext cx="20097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/>
              <a:t>#150783, </a:t>
            </a:r>
            <a:r>
              <a:rPr lang="en-US" sz="1400" b="1">
                <a:solidFill>
                  <a:srgbClr val="FF0000"/>
                </a:solidFill>
              </a:rPr>
              <a:t>#150792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Integration of NTM Control Elements Has Demonstrated the Ability to Efficiently Control </a:t>
            </a:r>
            <a:r>
              <a:rPr lang="en-US" dirty="0" err="1" smtClean="0"/>
              <a:t>NTMs</a:t>
            </a:r>
            <a:r>
              <a:rPr lang="en-US" dirty="0" smtClean="0"/>
              <a:t> in ITER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-80963" y="868363"/>
            <a:ext cx="9144001" cy="56388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Advanced integrated control:</a:t>
            </a:r>
          </a:p>
          <a:p>
            <a:pPr lvl="1"/>
            <a:r>
              <a:rPr lang="en-US" dirty="0" smtClean="0"/>
              <a:t>Mode detection with Fourier analysis of the </a:t>
            </a:r>
            <a:r>
              <a:rPr lang="en-US" dirty="0" err="1" smtClean="0"/>
              <a:t>Mirnov</a:t>
            </a:r>
            <a:r>
              <a:rPr lang="en-US" dirty="0" smtClean="0"/>
              <a:t> diagnostics</a:t>
            </a:r>
          </a:p>
          <a:p>
            <a:pPr lvl="1"/>
            <a:r>
              <a:rPr lang="en-US" dirty="0" smtClean="0"/>
              <a:t>Real-time high accuracy equilibrium reconstruction with MSE</a:t>
            </a:r>
          </a:p>
          <a:p>
            <a:pPr lvl="1"/>
            <a:r>
              <a:rPr lang="en-US" dirty="0" smtClean="0"/>
              <a:t>Fast EC steerable mirrors</a:t>
            </a:r>
          </a:p>
          <a:p>
            <a:pPr lvl="1"/>
            <a:r>
              <a:rPr lang="en-US" dirty="0" smtClean="0"/>
              <a:t>Fully automatic control algorithm “catch and subdue” that fuses all the ingredients.</a:t>
            </a:r>
          </a:p>
          <a:p>
            <a:pPr lvl="1">
              <a:buFont typeface="Arial" charset="0"/>
              <a:buNone/>
            </a:pPr>
            <a:endParaRPr lang="en-US" sz="22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Provides an efficient approach for ITER</a:t>
            </a:r>
          </a:p>
          <a:p>
            <a:pPr lvl="1"/>
            <a:r>
              <a:rPr lang="en-US" dirty="0" smtClean="0"/>
              <a:t>Reduces power requirements for NTM control </a:t>
            </a:r>
          </a:p>
          <a:p>
            <a:pPr lvl="1"/>
            <a:r>
              <a:rPr lang="en-US" dirty="0" smtClean="0"/>
              <a:t>Reduces time to suppress modes</a:t>
            </a:r>
          </a:p>
          <a:p>
            <a:pPr lvl="1"/>
            <a:r>
              <a:rPr lang="en-US" dirty="0" smtClean="0"/>
              <a:t>Decreases adverse effects on confinement </a:t>
            </a:r>
            <a:br>
              <a:rPr lang="en-US" dirty="0" smtClean="0"/>
            </a:br>
            <a:r>
              <a:rPr lang="en-US" dirty="0" smtClean="0"/>
              <a:t>&amp; disruption</a:t>
            </a:r>
          </a:p>
          <a:p>
            <a:pPr lvl="1"/>
            <a:r>
              <a:rPr lang="en-US" dirty="0" smtClean="0"/>
              <a:t>Enables higher Q in ITER</a:t>
            </a:r>
          </a:p>
          <a:p>
            <a:pPr lvl="1"/>
            <a:endParaRPr lang="en-US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2063" y="3552825"/>
            <a:ext cx="28019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5678488" y="5456238"/>
            <a:ext cx="1154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Catch &amp; </a:t>
            </a:r>
          </a:p>
          <a:p>
            <a:r>
              <a:rPr lang="en-US" b="1">
                <a:solidFill>
                  <a:srgbClr val="FF6600"/>
                </a:solidFill>
              </a:rPr>
              <a:t>Subdue</a:t>
            </a:r>
          </a:p>
        </p:txBody>
      </p:sp>
      <p:pic>
        <p:nvPicPr>
          <p:cNvPr id="53254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525" y="6092825"/>
            <a:ext cx="1387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90588"/>
          </a:xfrm>
        </p:spPr>
        <p:txBody>
          <a:bodyPr/>
          <a:lstStyle/>
          <a:p>
            <a:pPr algn="ctr"/>
            <a:r>
              <a:rPr lang="en-US" smtClean="0"/>
              <a:t>In ITER, without ECCD, 2/1 Islands Can Grow </a:t>
            </a:r>
            <a:br>
              <a:rPr lang="en-US" smtClean="0"/>
            </a:br>
            <a:r>
              <a:rPr lang="en-US" smtClean="0"/>
              <a:t>and Cause Disruptions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363538" y="5338763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b="1" dirty="0"/>
              <a:t>Loss of H-mode and disruption is expected after locking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b="1" dirty="0"/>
              <a:t>Need robust and efficient NTM control strategies</a:t>
            </a:r>
            <a:endParaRPr lang="en-US" dirty="0"/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084263" y="885825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DIII-D experiment</a:t>
            </a:r>
            <a:endParaRPr lang="en-US" b="1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6249988" y="917575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ITER Simulation</a:t>
            </a:r>
            <a:endParaRPr lang="en-US" b="1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0951" y="4736497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La </a:t>
            </a:r>
            <a:r>
              <a:rPr lang="en-US" sz="1400" dirty="0" err="1" smtClean="0"/>
              <a:t>Haye</a:t>
            </a:r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/>
              <a:t>IAEA </a:t>
            </a:r>
            <a:r>
              <a:rPr lang="en-US" sz="1400" dirty="0" smtClean="0"/>
              <a:t>2008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" y="1278597"/>
            <a:ext cx="3944364" cy="39629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98950" y="1470025"/>
            <a:ext cx="4845050" cy="3778250"/>
            <a:chOff x="4298950" y="1470025"/>
            <a:chExt cx="4845050" cy="3778250"/>
          </a:xfrm>
        </p:grpSpPr>
        <p:pic>
          <p:nvPicPr>
            <p:cNvPr id="17414" name="Picture 14" descr="Without ECCD an m-n [Converted].t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8950" y="1470025"/>
              <a:ext cx="4845050" cy="377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058930" y="3558437"/>
              <a:ext cx="732206" cy="217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43536" y="3625022"/>
              <a:ext cx="923026" cy="356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28709" y="3707181"/>
              <a:ext cx="293786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73038" y="0"/>
            <a:ext cx="8970962" cy="890588"/>
          </a:xfrm>
        </p:spPr>
        <p:txBody>
          <a:bodyPr/>
          <a:lstStyle/>
          <a:p>
            <a:pPr algn="ctr"/>
            <a:r>
              <a:rPr lang="en-US" smtClean="0"/>
              <a:t>Accurate Alignment of ECCD to Resonant Surface  Suppresses Neoclassical Tearing Mode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 contrast="21000"/>
          </a:blip>
          <a:stretch>
            <a:fillRect/>
          </a:stretch>
        </p:blipFill>
        <p:spPr bwMode="auto">
          <a:xfrm>
            <a:off x="7754239" y="935991"/>
            <a:ext cx="977951" cy="2676769"/>
          </a:xfrm>
          <a:prstGeom prst="rect">
            <a:avLst/>
          </a:prstGeom>
          <a:effectLst>
            <a:glow rad="38100">
              <a:schemeClr val="bg1">
                <a:alpha val="75000"/>
              </a:schemeClr>
            </a:glow>
          </a:effectLst>
        </p:spPr>
      </p:pic>
      <p:sp>
        <p:nvSpPr>
          <p:cNvPr id="19460" name="Rectangle 22"/>
          <p:cNvSpPr>
            <a:spLocks noChangeArrowheads="1"/>
          </p:cNvSpPr>
          <p:nvPr/>
        </p:nvSpPr>
        <p:spPr bwMode="auto">
          <a:xfrm>
            <a:off x="2967038" y="3314700"/>
            <a:ext cx="3148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 Black" charset="0"/>
                <a:ea typeface="Arial Black" charset="0"/>
                <a:cs typeface="Arial Black" charset="0"/>
              </a:rPr>
              <a:t>Steerable Launcher Mirror</a:t>
            </a: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>
            <a:off x="6984777" y="3617913"/>
            <a:ext cx="23591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5 </a:t>
            </a:r>
            <a:r>
              <a:rPr lang="en-US" sz="1600" b="1" dirty="0" err="1" smtClean="0">
                <a:latin typeface="Arial Black" charset="0"/>
                <a:ea typeface="Arial Black" charset="0"/>
                <a:cs typeface="Arial Black" charset="0"/>
              </a:rPr>
              <a:t>Gyrotrons</a:t>
            </a: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 </a:t>
            </a:r>
            <a:b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(~2.8 MW injected)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19462" name="Elbow Connector 26"/>
          <p:cNvCxnSpPr>
            <a:cxnSpLocks noChangeShapeType="1"/>
          </p:cNvCxnSpPr>
          <p:nvPr/>
        </p:nvCxnSpPr>
        <p:spPr bwMode="auto">
          <a:xfrm rot="10800000">
            <a:off x="5937250" y="1495425"/>
            <a:ext cx="1931988" cy="763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</p:cxnSp>
      <p:pic>
        <p:nvPicPr>
          <p:cNvPr id="1946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2051050"/>
            <a:ext cx="2316163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0"/>
          <p:cNvPicPr>
            <a:picLocks noChangeAspect="1"/>
          </p:cNvPicPr>
          <p:nvPr/>
        </p:nvPicPr>
        <p:blipFill>
          <a:blip r:embed="rId4"/>
          <a:srcRect l="6216"/>
          <a:stretch>
            <a:fillRect/>
          </a:stretch>
        </p:blipFill>
        <p:spPr bwMode="auto">
          <a:xfrm>
            <a:off x="3059113" y="889000"/>
            <a:ext cx="29479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Isosceles Triangle 298"/>
          <p:cNvSpPr>
            <a:spLocks noChangeArrowheads="1"/>
          </p:cNvSpPr>
          <p:nvPr/>
        </p:nvSpPr>
        <p:spPr bwMode="auto">
          <a:xfrm rot="4399539">
            <a:off x="2515394" y="1189832"/>
            <a:ext cx="96837" cy="269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60675" y="4186238"/>
            <a:ext cx="622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>
                <a:latin typeface="+mn-lt"/>
              </a:rPr>
              <a:t>Align the </a:t>
            </a:r>
            <a:r>
              <a:rPr lang="en-US" b="1" kern="0">
                <a:solidFill>
                  <a:srgbClr val="008000"/>
                </a:solidFill>
                <a:latin typeface="+mn-lt"/>
              </a:rPr>
              <a:t>Electron Cyclotron Current Drive </a:t>
            </a:r>
            <a:r>
              <a:rPr lang="en-US" b="1" kern="0">
                <a:latin typeface="+mn-lt"/>
              </a:rPr>
              <a:t>deposition with the </a:t>
            </a:r>
            <a:r>
              <a:rPr lang="en-US" b="1" kern="0">
                <a:solidFill>
                  <a:srgbClr val="FF0000"/>
                </a:solidFill>
                <a:latin typeface="+mn-lt"/>
              </a:rPr>
              <a:t>Neoclassical Tearing Mode (NTM) island </a:t>
            </a:r>
            <a:r>
              <a:rPr lang="en-US" b="1" kern="0">
                <a:latin typeface="+mn-lt"/>
              </a:rPr>
              <a:t>for suppression</a:t>
            </a: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sz="1200" b="1" kern="0">
              <a:latin typeface="+mn-lt"/>
            </a:endParaRP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>
                <a:latin typeface="+mn-lt"/>
              </a:rPr>
              <a:t>Mirrors steered to move the beam vertically along the EC resonance for best alignment</a:t>
            </a:r>
            <a:endParaRPr lang="en-US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73038" y="0"/>
            <a:ext cx="8970962" cy="890588"/>
          </a:xfrm>
        </p:spPr>
        <p:txBody>
          <a:bodyPr/>
          <a:lstStyle/>
          <a:p>
            <a:pPr algn="ctr"/>
            <a:r>
              <a:rPr lang="en-US" dirty="0" smtClean="0"/>
              <a:t>Accurate Alignment of ECCD to Resonant Surface  Suppresses Neoclassical Tearing Mode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 contrast="21000"/>
          </a:blip>
          <a:stretch>
            <a:fillRect/>
          </a:stretch>
        </p:blipFill>
        <p:spPr bwMode="auto">
          <a:xfrm>
            <a:off x="7754239" y="935991"/>
            <a:ext cx="977951" cy="2676769"/>
          </a:xfrm>
          <a:prstGeom prst="rect">
            <a:avLst/>
          </a:prstGeom>
          <a:effectLst>
            <a:glow rad="38100">
              <a:schemeClr val="bg1">
                <a:alpha val="75000"/>
              </a:schemeClr>
            </a:glow>
          </a:effectLst>
        </p:spPr>
      </p:pic>
      <p:cxnSp>
        <p:nvCxnSpPr>
          <p:cNvPr id="20486" name="Elbow Connector 26"/>
          <p:cNvCxnSpPr>
            <a:cxnSpLocks noChangeShapeType="1"/>
          </p:cNvCxnSpPr>
          <p:nvPr/>
        </p:nvCxnSpPr>
        <p:spPr bwMode="auto">
          <a:xfrm rot="10800000">
            <a:off x="5937250" y="1495425"/>
            <a:ext cx="1931988" cy="763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60675" y="4186238"/>
            <a:ext cx="622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>
                <a:latin typeface="+mn-lt"/>
              </a:rPr>
              <a:t>Align the </a:t>
            </a:r>
            <a:r>
              <a:rPr lang="en-US" b="1" kern="0">
                <a:solidFill>
                  <a:srgbClr val="008000"/>
                </a:solidFill>
                <a:latin typeface="+mn-lt"/>
              </a:rPr>
              <a:t>Electron Cyclotron Current Drive </a:t>
            </a:r>
            <a:r>
              <a:rPr lang="en-US" b="1" kern="0">
                <a:latin typeface="+mn-lt"/>
              </a:rPr>
              <a:t>deposition with the </a:t>
            </a:r>
            <a:r>
              <a:rPr lang="en-US" b="1" kern="0">
                <a:solidFill>
                  <a:srgbClr val="FF0000"/>
                </a:solidFill>
                <a:latin typeface="+mn-lt"/>
              </a:rPr>
              <a:t>Neoclassical Tearing Mode (NTM) island </a:t>
            </a:r>
            <a:r>
              <a:rPr lang="en-US" b="1" kern="0">
                <a:latin typeface="+mn-lt"/>
              </a:rPr>
              <a:t>for suppression</a:t>
            </a: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endParaRPr lang="en-US" sz="1200" b="1" kern="0">
              <a:latin typeface="+mn-lt"/>
            </a:endParaRPr>
          </a:p>
          <a:p>
            <a:pPr marL="266700" indent="-266700" defTabSz="914400" eaLnBrk="0" hangingPunct="0">
              <a:lnSpc>
                <a:spcPct val="90000"/>
              </a:lnSpc>
              <a:spcBef>
                <a:spcPct val="50000"/>
              </a:spcBef>
              <a:buClr>
                <a:srgbClr val="203F81"/>
              </a:buClr>
              <a:buFontTx/>
              <a:buChar char="•"/>
              <a:defRPr/>
            </a:pPr>
            <a:r>
              <a:rPr lang="en-US" b="1" kern="0">
                <a:latin typeface="+mn-lt"/>
              </a:rPr>
              <a:t>Mirrors steered to move the beam vertically along the EC resonance for best alignment</a:t>
            </a:r>
            <a:endParaRPr lang="en-US" b="1" kern="0" dirty="0">
              <a:latin typeface="+mn-lt"/>
            </a:endParaRPr>
          </a:p>
        </p:txBody>
      </p:sp>
      <p:sp>
        <p:nvSpPr>
          <p:cNvPr id="20484" name="Rectangle 22"/>
          <p:cNvSpPr>
            <a:spLocks noChangeArrowheads="1"/>
          </p:cNvSpPr>
          <p:nvPr/>
        </p:nvSpPr>
        <p:spPr bwMode="auto">
          <a:xfrm>
            <a:off x="2967038" y="3314700"/>
            <a:ext cx="3148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 Black" charset="0"/>
                <a:ea typeface="Arial Black" charset="0"/>
                <a:cs typeface="Arial Black" charset="0"/>
              </a:rPr>
              <a:t>Steerable Launcher Mirror</a:t>
            </a:r>
          </a:p>
        </p:txBody>
      </p:sp>
      <p:pic>
        <p:nvPicPr>
          <p:cNvPr id="20487" name="Picture 20"/>
          <p:cNvPicPr>
            <a:picLocks noChangeAspect="1"/>
          </p:cNvPicPr>
          <p:nvPr/>
        </p:nvPicPr>
        <p:blipFill>
          <a:blip r:embed="rId4"/>
          <a:srcRect l="6216"/>
          <a:stretch>
            <a:fillRect/>
          </a:stretch>
        </p:blipFill>
        <p:spPr bwMode="auto">
          <a:xfrm>
            <a:off x="3059113" y="889000"/>
            <a:ext cx="29479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ovieAPS06_mirror_control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190" y="1787308"/>
            <a:ext cx="2960927" cy="3908424"/>
          </a:xfrm>
          <a:prstGeom prst="rect">
            <a:avLst/>
          </a:prstGeom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984777" y="3617913"/>
            <a:ext cx="23591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5 </a:t>
            </a:r>
            <a:r>
              <a:rPr lang="en-US" sz="1600" b="1" dirty="0" err="1" smtClean="0">
                <a:latin typeface="Arial Black" charset="0"/>
                <a:ea typeface="Arial Black" charset="0"/>
                <a:cs typeface="Arial Black" charset="0"/>
              </a:rPr>
              <a:t>Gyrotrons</a:t>
            </a: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 </a:t>
            </a:r>
            <a:b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600" b="1" dirty="0" smtClean="0">
                <a:latin typeface="Arial Black" charset="0"/>
                <a:ea typeface="Arial Black" charset="0"/>
                <a:cs typeface="Arial Black" charset="0"/>
              </a:rPr>
              <a:t>(~2.8 MW injected)</a:t>
            </a:r>
            <a:endParaRPr lang="en-US" sz="1600" b="1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 contrast="21000"/>
          </a:blip>
          <a:stretch>
            <a:fillRect/>
          </a:stretch>
        </p:blipFill>
        <p:spPr bwMode="auto">
          <a:xfrm>
            <a:off x="7698415" y="1769812"/>
            <a:ext cx="977951" cy="2676769"/>
          </a:xfrm>
          <a:prstGeom prst="rect">
            <a:avLst/>
          </a:prstGeom>
          <a:effectLst>
            <a:glow rad="38100">
              <a:schemeClr val="bg1">
                <a:alpha val="75000"/>
              </a:schemeClr>
            </a:glow>
          </a:effectLst>
        </p:spPr>
      </p:pic>
      <p:pic>
        <p:nvPicPr>
          <p:cNvPr id="2150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6075"/>
            <a:ext cx="19018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8" name="Straight Connector 70"/>
          <p:cNvCxnSpPr>
            <a:cxnSpLocks noChangeShapeType="1"/>
          </p:cNvCxnSpPr>
          <p:nvPr/>
        </p:nvCxnSpPr>
        <p:spPr bwMode="auto">
          <a:xfrm rot="10800000" flipV="1">
            <a:off x="361950" y="2874963"/>
            <a:ext cx="200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8" name="TextBox 107"/>
          <p:cNvSpPr txBox="1"/>
          <p:nvPr/>
        </p:nvSpPr>
        <p:spPr bwMode="auto">
          <a:xfrm>
            <a:off x="1114425" y="4986338"/>
            <a:ext cx="2173288" cy="9128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defRPr/>
            </a:pPr>
            <a:endParaRPr lang="en-US" sz="1400" b="1" dirty="0"/>
          </a:p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Diagnostics </a:t>
            </a:r>
            <a:r>
              <a:rPr lang="en-US" sz="1400" b="1" dirty="0" err="1" smtClean="0">
                <a:sym typeface="Wingdings"/>
              </a:rPr>
              <a:t></a:t>
            </a:r>
            <a:r>
              <a:rPr lang="en-US" sz="1400" b="1" dirty="0" smtClean="0">
                <a:sym typeface="Wingdings"/>
              </a:rPr>
              <a:t> Detect NTM / Find Location</a:t>
            </a:r>
            <a:endParaRPr lang="en-US" sz="1400" b="1" dirty="0"/>
          </a:p>
          <a:p>
            <a:pPr algn="ctr">
              <a:lnSpc>
                <a:spcPct val="95000"/>
              </a:lnSpc>
              <a:defRPr/>
            </a:pPr>
            <a:endParaRPr lang="en-US" sz="1400" b="1" dirty="0"/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837113" y="3549650"/>
            <a:ext cx="1390650" cy="5032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Mirror Control 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System</a:t>
            </a:r>
          </a:p>
        </p:txBody>
      </p:sp>
      <p:pic>
        <p:nvPicPr>
          <p:cNvPr id="21511" name="P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82"/>
          <a:stretch>
            <a:fillRect/>
          </a:stretch>
        </p:blipFill>
        <p:spPr bwMode="auto">
          <a:xfrm>
            <a:off x="2366963" y="895350"/>
            <a:ext cx="538003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2" name="Elbow Connector 8"/>
          <p:cNvCxnSpPr>
            <a:cxnSpLocks noChangeShapeType="1"/>
          </p:cNvCxnSpPr>
          <p:nvPr/>
        </p:nvCxnSpPr>
        <p:spPr bwMode="auto">
          <a:xfrm rot="16200000" flipV="1">
            <a:off x="7218363" y="801688"/>
            <a:ext cx="393700" cy="1543050"/>
          </a:xfrm>
          <a:prstGeom prst="bentConnector2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17" name="TextBox 116"/>
          <p:cNvSpPr txBox="1"/>
          <p:nvPr/>
        </p:nvSpPr>
        <p:spPr bwMode="auto">
          <a:xfrm>
            <a:off x="4708525" y="5195888"/>
            <a:ext cx="1501775" cy="503237"/>
          </a:xfrm>
          <a:prstGeom prst="rect">
            <a:avLst/>
          </a:prstGeom>
          <a:solidFill>
            <a:srgbClr val="FD1908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Plasma Control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System (PCS)</a:t>
            </a:r>
          </a:p>
        </p:txBody>
      </p:sp>
      <p:cxnSp>
        <p:nvCxnSpPr>
          <p:cNvPr id="21514" name="Straight Arrow Connector 117"/>
          <p:cNvCxnSpPr>
            <a:cxnSpLocks noChangeShapeType="1"/>
          </p:cNvCxnSpPr>
          <p:nvPr/>
        </p:nvCxnSpPr>
        <p:spPr bwMode="auto">
          <a:xfrm rot="16200000" flipV="1">
            <a:off x="4783138" y="4587875"/>
            <a:ext cx="1112837" cy="1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5" name="Elbow Connector 122"/>
          <p:cNvCxnSpPr>
            <a:cxnSpLocks noChangeShapeType="1"/>
            <a:stCxn id="108" idx="3"/>
            <a:endCxn id="117" idx="1"/>
          </p:cNvCxnSpPr>
          <p:nvPr/>
        </p:nvCxnSpPr>
        <p:spPr bwMode="auto">
          <a:xfrm>
            <a:off x="3287713" y="5442745"/>
            <a:ext cx="1420812" cy="4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133"/>
          <p:cNvCxnSpPr>
            <a:cxnSpLocks noChangeShapeType="1"/>
          </p:cNvCxnSpPr>
          <p:nvPr/>
        </p:nvCxnSpPr>
        <p:spPr bwMode="auto">
          <a:xfrm rot="16200000" flipH="1">
            <a:off x="5092700" y="4625975"/>
            <a:ext cx="1125538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7" name="Elbow Connector 141"/>
          <p:cNvCxnSpPr>
            <a:cxnSpLocks noChangeShapeType="1"/>
            <a:stCxn id="117" idx="3"/>
            <a:endCxn id="148" idx="2"/>
          </p:cNvCxnSpPr>
          <p:nvPr/>
        </p:nvCxnSpPr>
        <p:spPr bwMode="auto">
          <a:xfrm flipV="1">
            <a:off x="6210300" y="5230813"/>
            <a:ext cx="1620838" cy="217487"/>
          </a:xfrm>
          <a:prstGeom prst="bentConnector2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8" name="TextBox 147"/>
          <p:cNvSpPr txBox="1"/>
          <p:nvPr/>
        </p:nvSpPr>
        <p:spPr bwMode="auto">
          <a:xfrm>
            <a:off x="7199313" y="4522788"/>
            <a:ext cx="1265237" cy="7080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1400" b="1" dirty="0" err="1"/>
              <a:t>Gyrotrons</a:t>
            </a:r>
            <a:endParaRPr lang="en-US" sz="1400" b="1" dirty="0"/>
          </a:p>
          <a:p>
            <a:pPr algn="ctr">
              <a:lnSpc>
                <a:spcPct val="95000"/>
              </a:lnSpc>
              <a:defRPr/>
            </a:pPr>
            <a:r>
              <a:rPr lang="en-US" sz="1400" b="1" dirty="0"/>
              <a:t>Control System</a:t>
            </a:r>
          </a:p>
        </p:txBody>
      </p:sp>
      <p:sp>
        <p:nvSpPr>
          <p:cNvPr id="21519" name="Rectangle 155"/>
          <p:cNvSpPr>
            <a:spLocks noChangeArrowheads="1"/>
          </p:cNvSpPr>
          <p:nvPr/>
        </p:nvSpPr>
        <p:spPr bwMode="auto">
          <a:xfrm>
            <a:off x="7092950" y="1092200"/>
            <a:ext cx="83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A4C2F"/>
                </a:solidFill>
              </a:rPr>
              <a:t>rf beam</a:t>
            </a:r>
            <a:endParaRPr lang="en-US" sz="1400">
              <a:solidFill>
                <a:srgbClr val="0A4C2F"/>
              </a:solidFill>
            </a:endParaRPr>
          </a:p>
        </p:txBody>
      </p:sp>
      <p:sp>
        <p:nvSpPr>
          <p:cNvPr id="21520" name="Rectangle 159"/>
          <p:cNvSpPr>
            <a:spLocks noChangeArrowheads="1"/>
          </p:cNvSpPr>
          <p:nvPr/>
        </p:nvSpPr>
        <p:spPr bwMode="auto">
          <a:xfrm>
            <a:off x="3484563" y="3033713"/>
            <a:ext cx="1620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 Black" charset="0"/>
                <a:ea typeface="Arial Black" charset="0"/>
                <a:cs typeface="Arial Black" charset="0"/>
              </a:rPr>
              <a:t>EC Launcher</a:t>
            </a:r>
          </a:p>
        </p:txBody>
      </p:sp>
      <p:cxnSp>
        <p:nvCxnSpPr>
          <p:cNvPr id="21521" name="Straight Connector 170"/>
          <p:cNvCxnSpPr>
            <a:cxnSpLocks noChangeShapeType="1"/>
          </p:cNvCxnSpPr>
          <p:nvPr/>
        </p:nvCxnSpPr>
        <p:spPr bwMode="auto">
          <a:xfrm flipV="1">
            <a:off x="5289550" y="2406650"/>
            <a:ext cx="2049463" cy="1104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1522" name="Straight Connector 173"/>
          <p:cNvCxnSpPr>
            <a:cxnSpLocks noChangeShapeType="1"/>
          </p:cNvCxnSpPr>
          <p:nvPr/>
        </p:nvCxnSpPr>
        <p:spPr bwMode="auto">
          <a:xfrm flipV="1">
            <a:off x="5734050" y="2500313"/>
            <a:ext cx="1644650" cy="1003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2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82650"/>
          </a:xfrm>
        </p:spPr>
        <p:txBody>
          <a:bodyPr/>
          <a:lstStyle/>
          <a:p>
            <a:pPr algn="ctr"/>
            <a:r>
              <a:rPr lang="en-US" dirty="0" smtClean="0"/>
              <a:t>DIII-D NTM Control System Overview</a:t>
            </a:r>
          </a:p>
        </p:txBody>
      </p:sp>
      <p:cxnSp>
        <p:nvCxnSpPr>
          <p:cNvPr id="21524" name="Elbow Connector 53"/>
          <p:cNvCxnSpPr>
            <a:cxnSpLocks noChangeShapeType="1"/>
            <a:endCxn id="108" idx="1"/>
          </p:cNvCxnSpPr>
          <p:nvPr/>
        </p:nvCxnSpPr>
        <p:spPr bwMode="auto">
          <a:xfrm rot="16200000" flipH="1">
            <a:off x="-549673" y="3778647"/>
            <a:ext cx="2585246" cy="742949"/>
          </a:xfrm>
          <a:prstGeom prst="bentConnector2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25" name="Rectangle 33"/>
          <p:cNvSpPr>
            <a:spLocks noChangeArrowheads="1"/>
          </p:cNvSpPr>
          <p:nvPr/>
        </p:nvSpPr>
        <p:spPr bwMode="auto">
          <a:xfrm>
            <a:off x="1724025" y="1911350"/>
            <a:ext cx="615950" cy="387350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526" name="Isosceles Triangle 10"/>
          <p:cNvSpPr>
            <a:spLocks noChangeArrowheads="1"/>
          </p:cNvSpPr>
          <p:nvPr/>
        </p:nvSpPr>
        <p:spPr bwMode="auto">
          <a:xfrm rot="4919784" flipH="1">
            <a:off x="1858963" y="1363663"/>
            <a:ext cx="109537" cy="1690687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400">
              <a:latin typeface="Times" charset="0"/>
            </a:endParaRPr>
          </a:p>
        </p:txBody>
      </p:sp>
      <p:sp>
        <p:nvSpPr>
          <p:cNvPr id="21527" name="Rectangle 35"/>
          <p:cNvSpPr>
            <a:spLocks noChangeArrowheads="1"/>
          </p:cNvSpPr>
          <p:nvPr/>
        </p:nvSpPr>
        <p:spPr bwMode="auto">
          <a:xfrm>
            <a:off x="1636713" y="3548063"/>
            <a:ext cx="614362" cy="387350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90588"/>
          </a:xfrm>
        </p:spPr>
        <p:txBody>
          <a:bodyPr/>
          <a:lstStyle/>
          <a:p>
            <a:pPr algn="ctr"/>
            <a:r>
              <a:rPr lang="en-US" smtClean="0"/>
              <a:t>Real time MSE Equilibria Enable </a:t>
            </a:r>
            <a:br>
              <a:rPr lang="en-US" smtClean="0"/>
            </a:br>
            <a:r>
              <a:rPr lang="en-US" smtClean="0"/>
              <a:t>Precise Tracking of Resonant Surface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0" y="3259588"/>
            <a:ext cx="9144000" cy="35306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Real time MSE tracks </a:t>
            </a:r>
            <a:r>
              <a:rPr lang="en-US" sz="1800" dirty="0" err="1" smtClean="0"/>
              <a:t>q</a:t>
            </a:r>
            <a:r>
              <a:rPr lang="en-US" sz="1800" dirty="0" smtClean="0"/>
              <a:t>=3/2 or 2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Calculate intersection point of the </a:t>
            </a:r>
            <a:r>
              <a:rPr lang="en-US" sz="1800" dirty="0" err="1" smtClean="0"/>
              <a:t>q</a:t>
            </a:r>
            <a:r>
              <a:rPr lang="en-US" sz="1800" dirty="0" smtClean="0"/>
              <a:t> surface with </a:t>
            </a:r>
            <a:r>
              <a:rPr lang="en-US" sz="1800" i="1" dirty="0" smtClean="0"/>
              <a:t>2f</a:t>
            </a:r>
            <a:r>
              <a:rPr lang="en-US" sz="1800" i="1" baseline="-25000" dirty="0" smtClean="0"/>
              <a:t>ce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Move the mirrors to align the ECCD with NTM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Tracking performance with minimal overshoot and &lt;1 cm error.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/>
              <a:t>Calibration: </a:t>
            </a:r>
          </a:p>
          <a:p>
            <a:pPr lvl="1"/>
            <a:r>
              <a:rPr lang="en-US" sz="1600" b="1" i="1" dirty="0" smtClean="0">
                <a:solidFill>
                  <a:srgbClr val="000090"/>
                </a:solidFill>
              </a:rPr>
              <a:t>ECCD deposition: </a:t>
            </a:r>
            <a:r>
              <a:rPr lang="en-US" sz="1600" b="1" i="1" dirty="0" smtClean="0"/>
              <a:t>with 100 Hz ECCD modulation</a:t>
            </a:r>
          </a:p>
          <a:p>
            <a:pPr lvl="1"/>
            <a:r>
              <a:rPr lang="en-US" sz="1600" b="1" i="1" dirty="0" smtClean="0">
                <a:solidFill>
                  <a:srgbClr val="000090"/>
                </a:solidFill>
              </a:rPr>
              <a:t>NTM location: </a:t>
            </a:r>
            <a:r>
              <a:rPr lang="en-US" sz="1600" b="1" i="1" dirty="0" smtClean="0">
                <a:solidFill>
                  <a:srgbClr val="000000"/>
                </a:solidFill>
              </a:rPr>
              <a:t>with ECE based calculation &amp; Sweeps across NTM</a:t>
            </a:r>
          </a:p>
          <a:p>
            <a:pPr lvl="1"/>
            <a:r>
              <a:rPr lang="en-US" sz="1600" b="1" i="1" dirty="0" smtClean="0">
                <a:solidFill>
                  <a:srgbClr val="000090"/>
                </a:solidFill>
              </a:rPr>
              <a:t>Mapping of angle in mirror to position in plasma: </a:t>
            </a:r>
            <a:r>
              <a:rPr lang="en-US" sz="1600" b="1" i="1" dirty="0" smtClean="0">
                <a:solidFill>
                  <a:srgbClr val="000000"/>
                </a:solidFill>
              </a:rPr>
              <a:t>Ray tracing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sz="1800" dirty="0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01700" y="1004888"/>
            <a:ext cx="2546350" cy="2487612"/>
            <a:chOff x="251795" y="974436"/>
            <a:chExt cx="2546418" cy="2488430"/>
          </a:xfrm>
        </p:grpSpPr>
        <p:pic>
          <p:nvPicPr>
            <p:cNvPr id="22539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795" y="974436"/>
              <a:ext cx="1737268" cy="248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Isosceles Triangle 298"/>
            <p:cNvSpPr>
              <a:spLocks noChangeArrowheads="1"/>
            </p:cNvSpPr>
            <p:nvPr/>
          </p:nvSpPr>
          <p:spPr bwMode="auto">
            <a:xfrm rot="4399539">
              <a:off x="1812238" y="386856"/>
              <a:ext cx="72705" cy="189924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2533" name="Rectangle 17"/>
          <p:cNvSpPr>
            <a:spLocks noChangeArrowheads="1"/>
          </p:cNvSpPr>
          <p:nvPr/>
        </p:nvSpPr>
        <p:spPr bwMode="auto">
          <a:xfrm>
            <a:off x="3076575" y="1854200"/>
            <a:ext cx="45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Wingdings" charset="2"/>
              </a:rPr>
              <a:t></a:t>
            </a:r>
            <a:endParaRPr lang="en-US"/>
          </a:p>
        </p:txBody>
      </p:sp>
      <p:sp>
        <p:nvSpPr>
          <p:cNvPr id="22534" name="Rectangle 21"/>
          <p:cNvSpPr>
            <a:spLocks noChangeArrowheads="1"/>
          </p:cNvSpPr>
          <p:nvPr/>
        </p:nvSpPr>
        <p:spPr bwMode="auto">
          <a:xfrm>
            <a:off x="392113" y="1516063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ym typeface="Wingdings" charset="2"/>
              </a:rPr>
              <a:t>Δz</a:t>
            </a:r>
            <a:endParaRPr lang="en-US" b="1"/>
          </a:p>
        </p:txBody>
      </p:sp>
      <p:cxnSp>
        <p:nvCxnSpPr>
          <p:cNvPr id="22535" name="Straight Connector 22"/>
          <p:cNvCxnSpPr>
            <a:cxnSpLocks noChangeShapeType="1"/>
            <a:endCxn id="22534" idx="3"/>
          </p:cNvCxnSpPr>
          <p:nvPr/>
        </p:nvCxnSpPr>
        <p:spPr bwMode="auto">
          <a:xfrm rot="10800000" flipV="1">
            <a:off x="893763" y="1358900"/>
            <a:ext cx="641350" cy="357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22536" name="Straight Connector 25"/>
          <p:cNvCxnSpPr>
            <a:cxnSpLocks noChangeShapeType="1"/>
            <a:endCxn id="22534" idx="3"/>
          </p:cNvCxnSpPr>
          <p:nvPr/>
        </p:nvCxnSpPr>
        <p:spPr bwMode="auto">
          <a:xfrm rot="10800000">
            <a:off x="893763" y="1716088"/>
            <a:ext cx="652462" cy="3730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2036763" y="2746375"/>
            <a:ext cx="614362" cy="387350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2538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5275" y="1022350"/>
            <a:ext cx="47974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34963" y="1878013"/>
            <a:ext cx="8809037" cy="173672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sz="3600" dirty="0" smtClean="0">
                <a:solidFill>
                  <a:srgbClr val="000090"/>
                </a:solidFill>
              </a:rPr>
              <a:t>Application to the 3/2 NTM:</a:t>
            </a: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Head room to develop the technique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NTM Control Methods: </a:t>
            </a:r>
            <a:br>
              <a:rPr lang="en-US" dirty="0" smtClean="0"/>
            </a:br>
            <a:r>
              <a:rPr lang="en-US" dirty="0" smtClean="0"/>
              <a:t>Successful 3/2 NTM Suppression After Mode Saturation</a:t>
            </a:r>
          </a:p>
        </p:txBody>
      </p:sp>
      <p:pic>
        <p:nvPicPr>
          <p:cNvPr id="24579" name="Picture 4" descr="149536_suppress_ntm.tif"/>
          <p:cNvPicPr>
            <a:picLocks noChangeAspect="1"/>
          </p:cNvPicPr>
          <p:nvPr/>
        </p:nvPicPr>
        <p:blipFill>
          <a:blip r:embed="rId2"/>
          <a:srcRect b="20900"/>
          <a:stretch>
            <a:fillRect/>
          </a:stretch>
        </p:blipFill>
        <p:spPr bwMode="auto">
          <a:xfrm>
            <a:off x="1138238" y="998538"/>
            <a:ext cx="676592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6196096</TotalTime>
  <Words>1002</Words>
  <Application>Microsoft Office PowerPoint</Application>
  <PresentationFormat>On-screen Show (4:3)</PresentationFormat>
  <Paragraphs>262</Paragraphs>
  <Slides>24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State-of-the-Art Neoclassical Tearing Mode Control in DIII-D Using Real-time Steerable Electron Cyclotron Current Drive Launchers</vt:lpstr>
      <vt:lpstr>PowerPoint Presentation</vt:lpstr>
      <vt:lpstr>In ITER, without ECCD, 2/1 Islands Can Grow  and Cause Disruptions</vt:lpstr>
      <vt:lpstr>Accurate Alignment of ECCD to Resonant Surface  Suppresses Neoclassical Tearing Mode  </vt:lpstr>
      <vt:lpstr>Accurate Alignment of ECCD to Resonant Surface  Suppresses Neoclassical Tearing Mode  </vt:lpstr>
      <vt:lpstr>DIII-D NTM Control System Overview</vt:lpstr>
      <vt:lpstr>Real time MSE Equilibria Enable  Precise Tracking of Resonant Surface</vt:lpstr>
      <vt:lpstr>PowerPoint Presentation</vt:lpstr>
      <vt:lpstr>NTM Control Methods:  Successful 3/2 NTM Suppression After Mode Saturation</vt:lpstr>
      <vt:lpstr>NTM Control Methods:  Preemptive NTM Suppression Achieved</vt:lpstr>
      <vt:lpstr>Minimize EC Use for Higher Q Operation</vt:lpstr>
      <vt:lpstr>New "Catch and Subdue" Technique is More Efficient</vt:lpstr>
      <vt:lpstr>Catch and Subdue Technique Enables Much Faster Suppression and Reduced ECCD Power</vt:lpstr>
      <vt:lpstr>Catch and Subdue Even Works Well  Starting from a Misalignment of ECCD and q Surface </vt:lpstr>
      <vt:lpstr>Saturated Mode Suppression of 3/2 NTM Requires Good Alignment &amp; Jeccd&gt;Jboot </vt:lpstr>
      <vt:lpstr>Catch and Subdue Needs Less Power</vt:lpstr>
      <vt:lpstr>Preemptive ECCD Reduces Power Requirement for 3/2 Suppression by Over 50% </vt:lpstr>
      <vt:lpstr>Early Mode Detection is Key  for Rapid NTM Suppression </vt:lpstr>
      <vt:lpstr>PowerPoint Presentation</vt:lpstr>
      <vt:lpstr>Successful 2/1 NTM Catch and Subdue Demonstrated</vt:lpstr>
      <vt:lpstr>2/1 Mode Suppression Requires Good Alignment &amp; Jeccd&gt;Jboot </vt:lpstr>
      <vt:lpstr>Preemptive ECCD Reduces  Power Requirement for 2/1 Suppression by 40% </vt:lpstr>
      <vt:lpstr>Faster Suppression Needs Early Mode Detection for “Catch and Subdue” </vt:lpstr>
      <vt:lpstr>Integration of NTM Control Elements Has Demonstrated the Ability to Efficiently Control NTMs in ITER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Computer User</cp:lastModifiedBy>
  <cp:revision>125</cp:revision>
  <cp:lastPrinted>2012-09-25T17:15:49Z</cp:lastPrinted>
  <dcterms:created xsi:type="dcterms:W3CDTF">2001-01-01T00:15:48Z</dcterms:created>
  <dcterms:modified xsi:type="dcterms:W3CDTF">2012-10-12T16:52:30Z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