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325" r:id="rId2"/>
    <p:sldId id="668" r:id="rId3"/>
    <p:sldId id="670" r:id="rId4"/>
    <p:sldId id="663" r:id="rId5"/>
    <p:sldId id="664" r:id="rId6"/>
    <p:sldId id="675" r:id="rId7"/>
    <p:sldId id="665" r:id="rId8"/>
    <p:sldId id="666" r:id="rId9"/>
    <p:sldId id="676" r:id="rId10"/>
    <p:sldId id="667" r:id="rId11"/>
    <p:sldId id="671" r:id="rId12"/>
    <p:sldId id="672" r:id="rId13"/>
    <p:sldId id="677" r:id="rId14"/>
    <p:sldId id="683" r:id="rId15"/>
    <p:sldId id="673" r:id="rId16"/>
    <p:sldId id="674" r:id="rId17"/>
    <p:sldId id="681" r:id="rId18"/>
    <p:sldId id="682" r:id="rId19"/>
    <p:sldId id="679" r:id="rId20"/>
    <p:sldId id="680" r:id="rId21"/>
    <p:sldId id="678" r:id="rId22"/>
    <p:sldId id="662" r:id="rId23"/>
    <p:sldId id="594" r:id="rId24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lnSpc>
        <a:spcPct val="110000"/>
      </a:lnSpc>
      <a:spcBef>
        <a:spcPct val="20000"/>
      </a:spcBef>
      <a:spcAft>
        <a:spcPct val="0"/>
      </a:spcAft>
      <a:buFont typeface="Wingdings" pitchFamily="2" charset="2"/>
      <a:buChar char="Ø"/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1pPr>
    <a:lvl2pPr marL="504825" indent="-47625" algn="l" rtl="0" eaLnBrk="0" fontAlgn="base" hangingPunct="0">
      <a:lnSpc>
        <a:spcPct val="110000"/>
      </a:lnSpc>
      <a:spcBef>
        <a:spcPct val="20000"/>
      </a:spcBef>
      <a:spcAft>
        <a:spcPct val="0"/>
      </a:spcAft>
      <a:buFont typeface="Wingdings" pitchFamily="2" charset="2"/>
      <a:buChar char="Ø"/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2pPr>
    <a:lvl3pPr marL="1009650" indent="-95250" algn="l" rtl="0" eaLnBrk="0" fontAlgn="base" hangingPunct="0">
      <a:lnSpc>
        <a:spcPct val="110000"/>
      </a:lnSpc>
      <a:spcBef>
        <a:spcPct val="20000"/>
      </a:spcBef>
      <a:spcAft>
        <a:spcPct val="0"/>
      </a:spcAft>
      <a:buFont typeface="Wingdings" pitchFamily="2" charset="2"/>
      <a:buChar char="Ø"/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3pPr>
    <a:lvl4pPr marL="1514475" indent="-142875" algn="l" rtl="0" eaLnBrk="0" fontAlgn="base" hangingPunct="0">
      <a:lnSpc>
        <a:spcPct val="110000"/>
      </a:lnSpc>
      <a:spcBef>
        <a:spcPct val="20000"/>
      </a:spcBef>
      <a:spcAft>
        <a:spcPct val="0"/>
      </a:spcAft>
      <a:buFont typeface="Wingdings" pitchFamily="2" charset="2"/>
      <a:buChar char="Ø"/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4pPr>
    <a:lvl5pPr marL="2020888" indent="-192088" algn="l" rtl="0" eaLnBrk="0" fontAlgn="base" hangingPunct="0">
      <a:lnSpc>
        <a:spcPct val="110000"/>
      </a:lnSpc>
      <a:spcBef>
        <a:spcPct val="20000"/>
      </a:spcBef>
      <a:spcAft>
        <a:spcPct val="0"/>
      </a:spcAft>
      <a:buFont typeface="Wingdings" pitchFamily="2" charset="2"/>
      <a:buChar char="Ø"/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黑体" pitchFamily="2" charset="-122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CC0000"/>
    <a:srgbClr val="CC00CC"/>
    <a:srgbClr val="008000"/>
    <a:srgbClr val="66FF99"/>
    <a:srgbClr val="99FF99"/>
    <a:srgbClr val="66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9857" autoAdjust="0"/>
    <p:restoredTop sz="94685" autoAdjust="0"/>
  </p:normalViewPr>
  <p:slideViewPr>
    <p:cSldViewPr>
      <p:cViewPr varScale="1">
        <p:scale>
          <a:sx n="91" d="100"/>
          <a:sy n="91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378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defTabSz="990459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t" anchorCtr="0" compatLnSpc="1">
            <a:prstTxWarp prst="textNoShape">
              <a:avLst/>
            </a:prstTxWarp>
          </a:bodyPr>
          <a:lstStyle>
            <a:lvl1pPr algn="r" defTabSz="990459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defTabSz="990459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4" tIns="49517" rIns="99034" bIns="49517" numCol="1" anchor="b" anchorCtr="0" compatLnSpc="1">
            <a:prstTxWarp prst="textNoShape">
              <a:avLst/>
            </a:prstTxWarp>
          </a:bodyPr>
          <a:lstStyle>
            <a:lvl1pPr algn="r" defTabSz="990459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3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F1D08F0-00D6-4C8E-B234-70733A841DC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8365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A78D30F-589B-48C1-AC9B-F1868DCDFE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1702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50482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1009650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514475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2020888" algn="l" rtl="0" eaLnBrk="0" fontAlgn="base" hangingPunct="0">
      <a:spcBef>
        <a:spcPct val="30000"/>
      </a:spcBef>
      <a:spcAft>
        <a:spcPct val="0"/>
      </a:spcAft>
      <a:defRPr kumimoji="1" sz="13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526487" algn="l" defTabSz="1010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1785" algn="l" defTabSz="1010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7082" algn="l" defTabSz="1010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2380" algn="l" defTabSz="101059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8289F-0311-4553-82E6-EC40C1DCF3CA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8522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562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dirty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78D30F-589B-48C1-AC9B-F1868DCDFE2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661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743E4-B2B2-46A4-A3A5-621084DAA017}" type="slidenum">
              <a:rPr lang="en-US" altLang="zh-CN" smtClean="0"/>
              <a:pPr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532440" cy="836712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endParaRPr lang="zh-CN" altLang="en-US" sz="2400" b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532440" cy="836712"/>
          </a:xfrm>
          <a:prstGeom prst="rect">
            <a:avLst/>
          </a:prstGeom>
        </p:spPr>
        <p:txBody>
          <a:bodyPr anchor="ctr"/>
          <a:lstStyle>
            <a:lvl1pPr algn="ctr">
              <a:defRPr sz="3200"/>
            </a:lvl1pPr>
          </a:lstStyle>
          <a:p>
            <a:endParaRPr lang="zh-CN" altLang="en-US" sz="2400" b="1" dirty="0" smtClean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764704"/>
            <a:ext cx="8244408" cy="144016"/>
          </a:xfrm>
          <a:prstGeom prst="rect">
            <a:avLst/>
          </a:prstGeom>
          <a:gradFill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5400000" scaled="1"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3100" baseline="-25000">
              <a:latin typeface="Arial" charset="0"/>
              <a:ea typeface="MS PGothic" pitchFamily="34" charset="-128"/>
            </a:endParaRPr>
          </a:p>
        </p:txBody>
      </p:sp>
      <p:grpSp>
        <p:nvGrpSpPr>
          <p:cNvPr id="2056" name="Group 11"/>
          <p:cNvGrpSpPr>
            <a:grpSpLocks noChangeAspect="1"/>
          </p:cNvGrpSpPr>
          <p:nvPr/>
        </p:nvGrpSpPr>
        <p:grpSpPr bwMode="auto">
          <a:xfrm>
            <a:off x="8244408" y="0"/>
            <a:ext cx="864870" cy="982980"/>
            <a:chOff x="67" y="28"/>
            <a:chExt cx="681" cy="774"/>
          </a:xfrm>
        </p:grpSpPr>
        <p:pic>
          <p:nvPicPr>
            <p:cNvPr id="2057" name="Picture 20" descr="NM 2-2-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" y="28"/>
              <a:ext cx="681" cy="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3" name="Text Box 29"/>
            <p:cNvSpPr txBox="1">
              <a:spLocks noChangeArrowheads="1"/>
            </p:cNvSpPr>
            <p:nvPr userDrawn="1"/>
          </p:nvSpPr>
          <p:spPr bwMode="auto">
            <a:xfrm>
              <a:off x="67" y="511"/>
              <a:ext cx="6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zh-CN" sz="1800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MS PGothic" pitchFamily="34" charset="-128"/>
                </a:rPr>
                <a:t>ASIPP</a:t>
              </a:r>
            </a:p>
          </p:txBody>
        </p:sp>
      </p:grp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0" y="6381551"/>
            <a:ext cx="9144000" cy="72232"/>
          </a:xfrm>
          <a:prstGeom prst="rect">
            <a:avLst/>
          </a:prstGeom>
          <a:gradFill flip="none" rotWithShape="1">
            <a:gsLst>
              <a:gs pos="0">
                <a:srgbClr val="003366">
                  <a:alpha val="86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3100" baseline="-25000">
              <a:latin typeface="Arial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464068"/>
            <a:ext cx="8635300" cy="36317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600" dirty="0" err="1" smtClean="0"/>
              <a:t>Guosheng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Xu</a:t>
            </a:r>
            <a:r>
              <a:rPr lang="en-US" altLang="zh-CN" sz="1600" dirty="0" smtClean="0"/>
              <a:t>                         EX/11-1</a:t>
            </a:r>
            <a:r>
              <a:rPr lang="en-US" altLang="zh-CN" sz="1600" baseline="0" dirty="0" smtClean="0"/>
              <a:t> </a:t>
            </a:r>
            <a:r>
              <a:rPr lang="en-US" altLang="zh-CN" sz="1600" dirty="0" smtClean="0"/>
              <a:t>FEC 2012 </a:t>
            </a:r>
            <a:r>
              <a:rPr lang="en-US" altLang="zh-CN" sz="1600" baseline="0" dirty="0" smtClean="0"/>
              <a:t>San Diego USA 8-13 Oct.</a:t>
            </a:r>
            <a:r>
              <a:rPr lang="en-US" altLang="zh-CN" sz="1600" dirty="0" smtClean="0"/>
              <a:t>                                   </a:t>
            </a:r>
            <a:fld id="{1FC47E69-149B-4400-AB81-84A8C9AB0D45}" type="slidenum">
              <a:rPr lang="en-US" altLang="zh-CN" sz="1600" smtClean="0"/>
              <a:t>‹#›</a:t>
            </a:fld>
            <a:endParaRPr lang="zh-CN" altLang="en-US" sz="1600" dirty="0" smtClean="0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0" y="0"/>
            <a:ext cx="8532440" cy="10525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华文中宋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华文中宋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华文中宋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华文中宋" pitchFamily="2" charset="-122"/>
              </a:defRPr>
            </a:lvl5pPr>
            <a:lvl6pPr marL="457143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28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428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57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buNone/>
            </a:pPr>
            <a:endParaRPr lang="zh-CN" altLang="en-US" sz="2400" b="1" dirty="0" smtClean="0">
              <a:solidFill>
                <a:srgbClr val="3333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中宋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中宋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中宋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中宋" pitchFamily="2" charset="-122"/>
        </a:defRPr>
      </a:lvl5pPr>
      <a:lvl6pPr marL="4571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42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57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5pPr>
      <a:lvl6pPr marL="2514285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426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569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712" indent="-22857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11" Type="http://schemas.openxmlformats.org/officeDocument/2006/relationships/image" Target="../media/image13.png"/><Relationship Id="rId5" Type="http://schemas.openxmlformats.org/officeDocument/2006/relationships/image" Target="../media/image9.wmf"/><Relationship Id="rId10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EAST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0"/>
            <a:ext cx="7242175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/>
          <p:nvPr/>
        </p:nvSpPr>
        <p:spPr>
          <a:xfrm>
            <a:off x="0" y="-4762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66000"/>
                  <a:satMod val="160000"/>
                  <a:alpha val="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9" name="Rectangle 2050"/>
          <p:cNvSpPr>
            <a:spLocks noChangeArrowheads="1"/>
          </p:cNvSpPr>
          <p:nvPr/>
        </p:nvSpPr>
        <p:spPr bwMode="auto">
          <a:xfrm>
            <a:off x="323529" y="709885"/>
            <a:ext cx="6264695" cy="225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 anchor="ctr">
            <a:spAutoFit/>
          </a:bodyPr>
          <a:lstStyle/>
          <a:p>
            <a:pPr>
              <a:buNone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Evidence of 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Zonal-Flow-Driven 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Limit-Cycle Oscillations during </a:t>
            </a:r>
            <a:r>
              <a:rPr lang="en-US" altLang="zh-CN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L-H </a:t>
            </a: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Transition and at H-mode Pedestal in EAST</a:t>
            </a:r>
          </a:p>
        </p:txBody>
      </p:sp>
      <p:sp>
        <p:nvSpPr>
          <p:cNvPr id="10" name="Rectangle 2057"/>
          <p:cNvSpPr>
            <a:spLocks noChangeArrowheads="1"/>
          </p:cNvSpPr>
          <p:nvPr/>
        </p:nvSpPr>
        <p:spPr bwMode="auto">
          <a:xfrm rot="10800000" flipV="1">
            <a:off x="323528" y="3171317"/>
            <a:ext cx="7776864" cy="342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059" tIns="50530" rIns="101059" bIns="50530" anchor="ctr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altLang="zh-CN" sz="1800" dirty="0" err="1" smtClean="0">
                <a:solidFill>
                  <a:srgbClr val="0000FF"/>
                </a:solidFill>
                <a:latin typeface="+mn-lt"/>
                <a:ea typeface="MS Mincho"/>
                <a:cs typeface="Times New Roman"/>
              </a:rPr>
              <a:t>Guosheng</a:t>
            </a:r>
            <a:r>
              <a:rPr lang="en-GB" altLang="zh-CN" sz="1800" dirty="0" smtClean="0">
                <a:solidFill>
                  <a:srgbClr val="0000FF"/>
                </a:solidFill>
                <a:latin typeface="+mn-lt"/>
                <a:ea typeface="MS Mincho"/>
                <a:cs typeface="Times New Roman"/>
              </a:rPr>
              <a:t> Xu</a:t>
            </a:r>
            <a:r>
              <a:rPr lang="en-GB" altLang="zh-CN" sz="1800" baseline="30000" dirty="0" smtClean="0">
                <a:latin typeface="+mn-lt"/>
                <a:ea typeface="MS Mincho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H.Q. Wang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S.C. Liu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L.M. Shao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B.N. Wan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H.Y. Guo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P.H. Diamond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G.R. Tynan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M. Xu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N. Yan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1,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3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V. Naulin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3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A.H. Nielsen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3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, H.L. Zhao</a:t>
            </a:r>
            <a:r>
              <a:rPr lang="en-GB" altLang="zh-CN" sz="1800" baseline="30000" dirty="0">
                <a:latin typeface="+mn-lt"/>
                <a:ea typeface="MS Mincho"/>
                <a:cs typeface="Times New Roman"/>
              </a:rPr>
              <a:t>4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 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T. Lan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4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 N. Fedorczak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 P. Manz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</a:t>
            </a:r>
            <a:r>
              <a:rPr lang="en-GB" altLang="zh-CN" sz="1800" dirty="0">
                <a:latin typeface="+mn-lt"/>
                <a:ea typeface="MS Mincho"/>
                <a:cs typeface="Times New Roman"/>
              </a:rPr>
              <a:t> 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R. Chen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 W. Zhang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 L. Wang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1</a:t>
            </a:r>
            <a:r>
              <a:rPr lang="en-GB" altLang="zh-CN" sz="1800" dirty="0">
                <a:latin typeface="+mn-lt"/>
                <a:ea typeface="宋体"/>
                <a:cs typeface="Times New Roman"/>
              </a:rPr>
              <a:t>, B. Cao</a:t>
            </a:r>
            <a:r>
              <a:rPr lang="en-GB" altLang="zh-CN" sz="1800" baseline="30000" dirty="0">
                <a:latin typeface="+mn-lt"/>
                <a:ea typeface="宋体"/>
                <a:cs typeface="Times New Roman"/>
              </a:rPr>
              <a:t>1</a:t>
            </a:r>
            <a:endParaRPr lang="zh-CN" altLang="zh-CN" sz="1800" dirty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dirty="0" smtClean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zh-CN" sz="1800" dirty="0" smtClean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aseline="30000" dirty="0" smtClean="0">
                <a:latin typeface="+mn-lt"/>
                <a:ea typeface="MS Mincho"/>
                <a:cs typeface="Times New Roman"/>
              </a:rPr>
              <a:t>1</a:t>
            </a:r>
            <a:r>
              <a:rPr lang="en-US" altLang="zh-CN" sz="1800" dirty="0" smtClean="0">
                <a:latin typeface="+mn-lt"/>
                <a:ea typeface="MS Mincho"/>
                <a:cs typeface="Times New Roman"/>
              </a:rPr>
              <a:t>Institute </a:t>
            </a:r>
            <a:r>
              <a:rPr lang="en-US" altLang="zh-CN" sz="1800" dirty="0">
                <a:latin typeface="+mn-lt"/>
                <a:ea typeface="MS Mincho"/>
                <a:cs typeface="Times New Roman"/>
              </a:rPr>
              <a:t>of Plasma Physics, Chinese Academy of Sciences, Hefei, China</a:t>
            </a:r>
            <a:endParaRPr lang="zh-CN" altLang="zh-CN" sz="1800" dirty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aseline="30000" dirty="0">
                <a:latin typeface="+mn-lt"/>
                <a:ea typeface="宋体"/>
                <a:cs typeface="Times New Roman"/>
              </a:rPr>
              <a:t>2</a:t>
            </a:r>
            <a:r>
              <a:rPr lang="en-US" altLang="zh-CN" sz="1800" dirty="0">
                <a:latin typeface="+mn-lt"/>
                <a:ea typeface="宋体"/>
                <a:cs typeface="Times New Roman"/>
              </a:rPr>
              <a:t>UCSD, 9500 Gilman Drive, La Jolla, California 92093, USA</a:t>
            </a:r>
            <a:endParaRPr lang="zh-CN" altLang="zh-CN" sz="1800" dirty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aseline="30000" dirty="0">
                <a:latin typeface="+mn-lt"/>
                <a:ea typeface="宋体"/>
                <a:cs typeface="Times New Roman"/>
              </a:rPr>
              <a:t>3</a:t>
            </a:r>
            <a:r>
              <a:rPr lang="en-US" altLang="zh-CN" sz="1800" dirty="0">
                <a:latin typeface="+mn-lt"/>
                <a:ea typeface="宋体"/>
                <a:cs typeface="Times New Roman"/>
              </a:rPr>
              <a:t>Association EURATOM DTU, </a:t>
            </a:r>
            <a:r>
              <a:rPr lang="en-US" altLang="zh-CN" sz="1800" dirty="0" err="1">
                <a:latin typeface="+mn-lt"/>
                <a:ea typeface="宋体"/>
                <a:cs typeface="Times New Roman"/>
              </a:rPr>
              <a:t>Risø</a:t>
            </a:r>
            <a:r>
              <a:rPr lang="en-US" altLang="zh-CN" sz="1800" dirty="0">
                <a:latin typeface="+mn-lt"/>
                <a:ea typeface="宋体"/>
                <a:cs typeface="Times New Roman"/>
              </a:rPr>
              <a:t> Campus, Roskilde, Denmark</a:t>
            </a:r>
            <a:endParaRPr lang="zh-CN" altLang="zh-CN" sz="1800" dirty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aseline="30000" dirty="0">
                <a:latin typeface="+mn-lt"/>
                <a:ea typeface="宋体"/>
                <a:cs typeface="Times New Roman"/>
              </a:rPr>
              <a:t>4</a:t>
            </a:r>
            <a:r>
              <a:rPr lang="en-US" altLang="zh-CN" sz="1800" dirty="0">
                <a:latin typeface="+mn-lt"/>
                <a:ea typeface="宋体"/>
                <a:cs typeface="Times New Roman"/>
              </a:rPr>
              <a:t>Department of Modern Physics, USTC, Hefei, </a:t>
            </a:r>
            <a:r>
              <a:rPr lang="en-US" altLang="zh-CN" sz="1800" dirty="0" smtClean="0">
                <a:latin typeface="+mn-lt"/>
                <a:ea typeface="宋体"/>
                <a:cs typeface="Times New Roman"/>
              </a:rPr>
              <a:t>China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800" dirty="0" smtClean="0">
              <a:latin typeface="+mn-lt"/>
              <a:ea typeface="MS Mincho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i="1" dirty="0" smtClean="0">
                <a:latin typeface="+mn-lt"/>
                <a:ea typeface="MS Mincho"/>
                <a:cs typeface="Times New Roman"/>
              </a:rPr>
              <a:t>E-mail: </a:t>
            </a:r>
            <a:r>
              <a:rPr lang="en-US" altLang="zh-CN" sz="1800" i="1" dirty="0" smtClean="0">
                <a:latin typeface="+mn-lt"/>
                <a:ea typeface="宋体"/>
                <a:cs typeface="Times New Roman"/>
              </a:rPr>
              <a:t>gsxu</a:t>
            </a:r>
            <a:r>
              <a:rPr lang="en-US" altLang="zh-CN" sz="1800" i="1" dirty="0" smtClean="0">
                <a:latin typeface="+mn-lt"/>
                <a:ea typeface="MS Mincho"/>
                <a:cs typeface="Times New Roman"/>
              </a:rPr>
              <a:t>@</a:t>
            </a:r>
            <a:r>
              <a:rPr lang="en-US" altLang="zh-CN" sz="1800" i="1" dirty="0" smtClean="0">
                <a:latin typeface="+mn-lt"/>
                <a:ea typeface="宋体"/>
                <a:cs typeface="Times New Roman"/>
              </a:rPr>
              <a:t>ipp.ac.cn</a:t>
            </a:r>
            <a:endParaRPr lang="zh-CN" altLang="zh-CN" sz="1800" dirty="0">
              <a:latin typeface="+mn-lt"/>
              <a:ea typeface="MS Mincho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GPI measurement of dithering L-H transition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5170" name="Picture 2" descr="C:\Users\IBM\Desktop\41363up3.400_3.515_3.533all15_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 bwMode="auto">
          <a:xfrm>
            <a:off x="35496" y="908720"/>
            <a:ext cx="5472608" cy="54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4088" y="908720"/>
            <a:ext cx="3707904" cy="541686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The decay </a:t>
            </a:r>
            <a:r>
              <a:rPr lang="en-US" altLang="zh-CN" sz="1800" dirty="0"/>
              <a:t>phase </a:t>
            </a:r>
            <a:r>
              <a:rPr lang="en-US" altLang="zh-CN" sz="1800" dirty="0" smtClean="0"/>
              <a:t>in D</a:t>
            </a:r>
            <a:r>
              <a:rPr lang="en-US" altLang="zh-CN" sz="1800" dirty="0" smtClean="0">
                <a:sym typeface="Symbol"/>
              </a:rPr>
              <a:t> </a:t>
            </a:r>
            <a:r>
              <a:rPr lang="en-US" altLang="zh-CN" sz="1800" dirty="0"/>
              <a:t>(typically of </a:t>
            </a:r>
            <a:r>
              <a:rPr lang="en-US" altLang="zh-CN" sz="1800" dirty="0" smtClean="0"/>
              <a:t>500 </a:t>
            </a:r>
            <a:r>
              <a:rPr lang="en-US" altLang="zh-CN" sz="1800" dirty="0">
                <a:sym typeface="Symbol"/>
              </a:rPr>
              <a:t></a:t>
            </a:r>
            <a:r>
              <a:rPr lang="en-US" altLang="zh-CN" sz="1800" dirty="0" smtClean="0"/>
              <a:t>s ~ </a:t>
            </a:r>
            <a:r>
              <a:rPr lang="en-GB" altLang="zh-CN" sz="1800" dirty="0" smtClean="0"/>
              <a:t>timescale of SOL </a:t>
            </a:r>
            <a:r>
              <a:rPr lang="en-GB" altLang="zh-CN" sz="1800" dirty="0"/>
              <a:t>parallel </a:t>
            </a:r>
            <a:r>
              <a:rPr lang="en-GB" altLang="zh-CN" sz="1800" dirty="0" smtClean="0"/>
              <a:t>loss </a:t>
            </a:r>
            <a:r>
              <a:rPr lang="en-GB" altLang="zh-CN" sz="1800" dirty="0" smtClean="0">
                <a:sym typeface="Symbol"/>
              </a:rPr>
              <a:t></a:t>
            </a:r>
            <a:r>
              <a:rPr lang="en-GB" altLang="zh-CN" sz="1800" baseline="-25000" dirty="0"/>
              <a:t>||</a:t>
            </a:r>
            <a:r>
              <a:rPr lang="en-GB" altLang="zh-CN" sz="1800" dirty="0"/>
              <a:t> = L</a:t>
            </a:r>
            <a:r>
              <a:rPr lang="en-GB" altLang="zh-CN" sz="1800" baseline="-25000" dirty="0"/>
              <a:t>||</a:t>
            </a:r>
            <a:r>
              <a:rPr lang="en-GB" altLang="zh-CN" sz="1800" dirty="0"/>
              <a:t>/M</a:t>
            </a:r>
            <a:r>
              <a:rPr lang="en-GB" altLang="zh-CN" sz="1800" baseline="-25000" dirty="0"/>
              <a:t>||</a:t>
            </a:r>
            <a:r>
              <a:rPr lang="en-GB" altLang="zh-CN" sz="1800" dirty="0" smtClean="0"/>
              <a:t>C</a:t>
            </a:r>
            <a:r>
              <a:rPr lang="en-GB" altLang="zh-CN" sz="1800" baseline="-25000" dirty="0" smtClean="0"/>
              <a:t>s</a:t>
            </a:r>
            <a:r>
              <a:rPr lang="en-US" altLang="zh-CN" sz="1800" dirty="0" smtClean="0"/>
              <a:t>) is apparently </a:t>
            </a:r>
            <a:r>
              <a:rPr lang="en-US" altLang="zh-CN" sz="1800" dirty="0"/>
              <a:t>much longer than the growth </a:t>
            </a:r>
            <a:r>
              <a:rPr lang="en-US" altLang="zh-CN" sz="1800" dirty="0" smtClean="0"/>
              <a:t>phase (~100 </a:t>
            </a:r>
            <a:r>
              <a:rPr lang="en-US" altLang="zh-CN" sz="1800" dirty="0">
                <a:sym typeface="Symbol"/>
              </a:rPr>
              <a:t></a:t>
            </a:r>
            <a:r>
              <a:rPr lang="en-US" altLang="zh-CN" sz="1800" dirty="0"/>
              <a:t>s</a:t>
            </a:r>
            <a:r>
              <a:rPr lang="en-US" altLang="zh-CN" sz="1800" dirty="0" smtClean="0"/>
              <a:t>).</a:t>
            </a:r>
            <a:endParaRPr lang="en-US" altLang="zh-CN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During quiet periods, the radial transport is blocked due to suppressed turbulent level.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Quiet period is terminated by a sudden outburst </a:t>
            </a:r>
            <a:r>
              <a:rPr lang="en-US" altLang="zh-CN" sz="1800" dirty="0"/>
              <a:t>of </a:t>
            </a:r>
            <a:r>
              <a:rPr lang="en-US" altLang="zh-CN" sz="1800" dirty="0" smtClean="0"/>
              <a:t>turbulence.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/>
              <a:t>Enhance radial transport and flatten the GPI emission profile. </a:t>
            </a:r>
            <a:endParaRPr lang="zh-CN" altLang="en-US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The outburst originates </a:t>
            </a:r>
            <a:r>
              <a:rPr lang="en-US" altLang="zh-CN" sz="1800" dirty="0"/>
              <a:t>from the vicinity of the separatrix with clear wave fronts propagating outward into the far SOL and inward deeply into the </a:t>
            </a:r>
            <a:r>
              <a:rPr lang="en-US" altLang="zh-CN" sz="1800" dirty="0" smtClean="0"/>
              <a:t>plasma.</a:t>
            </a:r>
          </a:p>
        </p:txBody>
      </p:sp>
    </p:spTree>
    <p:extLst>
      <p:ext uri="{BB962C8B-B14F-4D97-AF65-F5344CB8AC3E}">
        <p14:creationId xmlns:p14="http://schemas.microsoft.com/office/powerpoint/2010/main" val="5115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Zonal </a:t>
            </a:r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flows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driven by turbulent outbursts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5947" y="3284984"/>
            <a:ext cx="4942557" cy="30469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The Reynolds work clearly </a:t>
            </a:r>
            <a:r>
              <a:rPr lang="en-US" altLang="zh-CN" sz="1800" dirty="0"/>
              <a:t>demonstrates energy transfer from turbulence to zonal flows during the turbulent outbursts</a:t>
            </a:r>
            <a:r>
              <a:rPr lang="en-US" altLang="zh-CN" sz="1800" dirty="0" smtClean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endParaRPr lang="en-US" altLang="zh-CN" sz="1800" dirty="0" smtClean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Turbulence </a:t>
            </a:r>
            <a:r>
              <a:rPr lang="en-US" altLang="zh-CN" sz="1800" dirty="0"/>
              <a:t>is suppressed as its kinetic energy has been released and its driving force - the </a:t>
            </a:r>
            <a:r>
              <a:rPr lang="en-US" altLang="zh-CN" sz="1800" dirty="0" smtClean="0"/>
              <a:t>local pressure gradient - </a:t>
            </a:r>
            <a:r>
              <a:rPr lang="en-US" altLang="zh-CN" sz="1800" dirty="0"/>
              <a:t>has been </a:t>
            </a:r>
            <a:r>
              <a:rPr lang="en-US" altLang="zh-CN" sz="1800" dirty="0" smtClean="0"/>
              <a:t>weakened.</a:t>
            </a:r>
            <a:endParaRPr lang="en-US" altLang="zh-CN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Subsequently, </a:t>
            </a:r>
            <a:r>
              <a:rPr lang="en-US" altLang="zh-CN" sz="1800" dirty="0"/>
              <a:t>z</a:t>
            </a:r>
            <a:r>
              <a:rPr lang="en-US" altLang="zh-CN" sz="1800" dirty="0" smtClean="0"/>
              <a:t>onal </a:t>
            </a:r>
            <a:r>
              <a:rPr lang="en-US" altLang="zh-CN" sz="1800" dirty="0"/>
              <a:t>flows </a:t>
            </a:r>
            <a:r>
              <a:rPr lang="en-US" altLang="zh-CN" sz="1800" dirty="0" smtClean="0"/>
              <a:t>die </a:t>
            </a:r>
            <a:r>
              <a:rPr lang="en-US" altLang="zh-CN" sz="1800" dirty="0"/>
              <a:t>away </a:t>
            </a:r>
            <a:r>
              <a:rPr lang="en-US" altLang="zh-CN" sz="1800" dirty="0" smtClean="0"/>
              <a:t>as </a:t>
            </a:r>
            <a:r>
              <a:rPr lang="en-US" altLang="zh-CN" sz="1800" dirty="0"/>
              <a:t>their energy supply - the turbulence - </a:t>
            </a:r>
            <a:r>
              <a:rPr lang="en-US" altLang="zh-CN" sz="1800" dirty="0" smtClean="0"/>
              <a:t>has </a:t>
            </a:r>
            <a:r>
              <a:rPr lang="en-US" altLang="zh-CN" sz="1800" dirty="0"/>
              <a:t>declined.</a:t>
            </a:r>
            <a:endParaRPr lang="zh-CN" altLang="en-US" sz="1800" dirty="0" smtClean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28837"/>
              </p:ext>
            </p:extLst>
          </p:nvPr>
        </p:nvGraphicFramePr>
        <p:xfrm>
          <a:off x="4644008" y="4242502"/>
          <a:ext cx="2260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9"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242502"/>
                        <a:ext cx="2260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244" name="Picture 100" descr="C:\Users\IBM\Desktop\41363up3.400_3.515_3.533all15_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" y="908721"/>
            <a:ext cx="4068666" cy="54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箭头连接符 8"/>
          <p:cNvCxnSpPr/>
          <p:nvPr/>
        </p:nvCxnSpPr>
        <p:spPr>
          <a:xfrm flipH="1">
            <a:off x="3059832" y="4496502"/>
            <a:ext cx="1584176" cy="94872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251" name="Picture 107" descr="C:\Users\IBM\Documents\Tencent Files\1163904702\Image\_]N9Q9{24$7]5KE4K_{~UX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958" y="911546"/>
            <a:ext cx="4445017" cy="237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791385"/>
            <a:ext cx="1420582" cy="40536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</a:rPr>
              <a:t>Zoom in </a:t>
            </a:r>
            <a:r>
              <a:rPr lang="en-US" altLang="zh-CN" sz="2000" dirty="0" smtClean="0">
                <a:solidFill>
                  <a:srgbClr val="FF0000"/>
                </a:solidFill>
                <a:sym typeface="Symbol"/>
              </a:rPr>
              <a:t></a:t>
            </a:r>
            <a:endParaRPr lang="zh-CN" alt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flow shear locks in the transition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" y="952650"/>
            <a:ext cx="5208080" cy="535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17" y="930543"/>
            <a:ext cx="4042479" cy="192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43569" y="2852936"/>
            <a:ext cx="3724627" cy="2616101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The flow and flow shear increase slowly over tens </a:t>
            </a:r>
            <a:r>
              <a:rPr lang="en-US" altLang="zh-CN" sz="1800" dirty="0"/>
              <a:t>of </a:t>
            </a:r>
            <a:r>
              <a:rPr lang="en-US" altLang="zh-CN" sz="1800" dirty="0" err="1"/>
              <a:t>ms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as approaching </a:t>
            </a:r>
            <a:r>
              <a:rPr lang="en-US" altLang="zh-CN" sz="1800" dirty="0"/>
              <a:t>the </a:t>
            </a:r>
            <a:r>
              <a:rPr lang="en-US" altLang="zh-CN" sz="1800" dirty="0" smtClean="0"/>
              <a:t>L-H transition.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Finally </a:t>
            </a:r>
            <a:r>
              <a:rPr lang="en-US" altLang="zh-CN" sz="1800" dirty="0"/>
              <a:t>terminates the I-phase and locks in the </a:t>
            </a:r>
            <a:r>
              <a:rPr lang="en-US" altLang="zh-CN" sz="1800" dirty="0" smtClean="0"/>
              <a:t>transition.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>
                <a:solidFill>
                  <a:srgbClr val="0000FF"/>
                </a:solidFill>
              </a:rPr>
              <a:t>Equilibrium </a:t>
            </a:r>
            <a:r>
              <a:rPr lang="en-US" altLang="zh-CN" sz="1800" dirty="0" smtClean="0">
                <a:solidFill>
                  <a:srgbClr val="0000FF"/>
                </a:solidFill>
              </a:rPr>
              <a:t>E</a:t>
            </a:r>
            <a:r>
              <a:rPr lang="en-US" altLang="zh-CN" sz="1800" dirty="0" smtClean="0">
                <a:solidFill>
                  <a:srgbClr val="0000FF"/>
                </a:solidFill>
                <a:sym typeface="Symbol"/>
              </a:rPr>
              <a:t></a:t>
            </a:r>
            <a:r>
              <a:rPr lang="en-US" altLang="zh-CN" sz="1800" dirty="0" smtClean="0">
                <a:solidFill>
                  <a:srgbClr val="0000FF"/>
                </a:solidFill>
              </a:rPr>
              <a:t>B flow</a:t>
            </a:r>
            <a:r>
              <a:rPr lang="en-US" altLang="zh-CN" sz="1800" dirty="0">
                <a:solidFill>
                  <a:srgbClr val="0000FF"/>
                </a:solidFill>
              </a:rPr>
              <a:t>: </a:t>
            </a:r>
            <a:r>
              <a:rPr lang="en-US" altLang="zh-CN" sz="1800" dirty="0"/>
              <a:t>balanced by ion diamagnetic term in the radial force </a:t>
            </a:r>
            <a:r>
              <a:rPr lang="en-US" altLang="zh-CN" sz="1800" dirty="0" smtClean="0"/>
              <a:t>balance equation.</a:t>
            </a:r>
            <a:endParaRPr lang="zh-CN" altLang="en-US" sz="1800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202406"/>
              </p:ext>
            </p:extLst>
          </p:nvPr>
        </p:nvGraphicFramePr>
        <p:xfrm>
          <a:off x="5636344" y="5468938"/>
          <a:ext cx="2032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0" name="Equation" r:id="rId6" imgW="1016000" imgH="431800" progId="Equation.DSMT4">
                  <p:embed/>
                </p:oleObj>
              </mc:Choice>
              <mc:Fallback>
                <p:oleObj name="Equation" r:id="rId6" imgW="1016000" imgH="4318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6344" y="5468938"/>
                        <a:ext cx="2032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23269" y="5445224"/>
            <a:ext cx="1313227" cy="90486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600" dirty="0" smtClean="0">
                <a:solidFill>
                  <a:srgbClr val="0000FF"/>
                </a:solidFill>
              </a:rPr>
              <a:t>Electron diamagnetic direction</a:t>
            </a:r>
            <a:endParaRPr lang="zh-CN" alt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measurements </a:t>
            </a:r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LCO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separatrix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9266" name="Picture 2" descr="C:\Users\IBM\Desktop\42160_13.pn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"/>
          <a:stretch/>
        </p:blipFill>
        <p:spPr bwMode="auto">
          <a:xfrm>
            <a:off x="73131" y="908719"/>
            <a:ext cx="4687149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7"/>
          <p:cNvSpPr/>
          <p:nvPr/>
        </p:nvSpPr>
        <p:spPr>
          <a:xfrm>
            <a:off x="1475656" y="2276872"/>
            <a:ext cx="288032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zh-CN" altLang="en-US" sz="18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7400" y="980728"/>
            <a:ext cx="4536504" cy="517064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/>
              <a:t>During I-phase, equilibrium E</a:t>
            </a:r>
            <a:r>
              <a:rPr lang="en-US" altLang="zh-CN" sz="1800" dirty="0" smtClean="0">
                <a:sym typeface="Symbol"/>
              </a:rPr>
              <a:t></a:t>
            </a:r>
            <a:r>
              <a:rPr lang="en-US" altLang="zh-CN" sz="1800" dirty="0" smtClean="0"/>
              <a:t>B flow builds up due to an </a:t>
            </a:r>
            <a:r>
              <a:rPr lang="en-US" altLang="zh-CN" sz="1800" dirty="0" smtClean="0">
                <a:sym typeface="Symbol"/>
              </a:rPr>
              <a:t>accumulation of p at plasma edge, indicating that the confinement is progressively improved.</a:t>
            </a:r>
            <a:endParaRPr lang="en-US" altLang="zh-CN" sz="1800" dirty="0" smtClean="0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>
                <a:sym typeface="Symbol"/>
              </a:rPr>
              <a:t>p is periodically weakened by the turbulent outbursts, </a:t>
            </a:r>
            <a:r>
              <a:rPr lang="en-US" altLang="zh-CN" sz="1800" dirty="0">
                <a:sym typeface="Symbol"/>
              </a:rPr>
              <a:t>but </a:t>
            </a:r>
            <a:r>
              <a:rPr lang="en-US" altLang="zh-CN" sz="1800" dirty="0" smtClean="0">
                <a:sym typeface="Symbol"/>
              </a:rPr>
              <a:t>recovers quickly</a:t>
            </a:r>
            <a:r>
              <a:rPr lang="en-US" altLang="zh-CN" sz="1800" dirty="0">
                <a:sym typeface="Symbol"/>
              </a:rPr>
              <a:t>.</a:t>
            </a:r>
            <a:endParaRPr lang="en-US" altLang="zh-CN" sz="1800" dirty="0" smtClean="0"/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/>
              <a:t>The duration of quiet period extends progressively with increasing equilibrium flow.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/>
              <a:t>Fluctuation levels reach minimum just following the turbulent outburst, then recover slowly during quiet period before next outburst.</a:t>
            </a:r>
          </a:p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/>
              <a:t>Small-amplitude dithering cycles frequently appears prior to the I-phase.</a:t>
            </a:r>
            <a:endParaRPr lang="zh-CN" altLang="en-US" sz="1800" dirty="0" smtClean="0"/>
          </a:p>
        </p:txBody>
      </p:sp>
      <p:cxnSp>
        <p:nvCxnSpPr>
          <p:cNvPr id="4" name="直接箭头连接符 3"/>
          <p:cNvCxnSpPr>
            <a:endCxn id="8" idx="4"/>
          </p:cNvCxnSpPr>
          <p:nvPr/>
        </p:nvCxnSpPr>
        <p:spPr>
          <a:xfrm flipH="1" flipV="1">
            <a:off x="1619672" y="2780928"/>
            <a:ext cx="3312368" cy="2808313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259632" y="2276872"/>
            <a:ext cx="144016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zh-CN" alt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6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460432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direction is controlled by </a:t>
            </a:r>
            <a:r>
              <a:rPr lang="en-US" altLang="zh-CN" b="1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-flow</a:t>
            </a:r>
            <a:endParaRPr lang="en-US" altLang="zh-CN" b="1" baseline="-25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721" y="1052736"/>
            <a:ext cx="7690558" cy="646331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800"/>
              </a:spcBef>
              <a:buClr>
                <a:srgbClr val="FF0000"/>
              </a:buClr>
            </a:pPr>
            <a:r>
              <a:rPr lang="en-US" altLang="zh-CN" sz="1800" dirty="0" smtClean="0"/>
              <a:t>At marginal heating power, sometimes I-phase transitions back to L-mode as the equilibrium E</a:t>
            </a:r>
            <a:r>
              <a:rPr lang="en-US" altLang="zh-CN" sz="1800" dirty="0" smtClean="0">
                <a:sym typeface="Symbol"/>
              </a:rPr>
              <a:t></a:t>
            </a:r>
            <a:r>
              <a:rPr lang="en-US" altLang="zh-CN" sz="1800" dirty="0" smtClean="0"/>
              <a:t>B flow is reduced instead of enhanced.</a:t>
            </a:r>
          </a:p>
        </p:txBody>
      </p:sp>
      <p:pic>
        <p:nvPicPr>
          <p:cNvPr id="135171" name="Picture 3" descr="D:\2012\IAEA2012\newfig\final\39283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" b="3023"/>
          <a:stretch/>
        </p:blipFill>
        <p:spPr bwMode="auto">
          <a:xfrm>
            <a:off x="843508" y="2268468"/>
            <a:ext cx="5600700" cy="38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871436"/>
            <a:ext cx="4392488" cy="39703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800" dirty="0">
                <a:solidFill>
                  <a:srgbClr val="0000FF"/>
                </a:solidFill>
              </a:rPr>
              <a:t>L-mode </a:t>
            </a:r>
            <a:r>
              <a:rPr lang="en-US" altLang="zh-CN" sz="1800" dirty="0"/>
              <a:t>           </a:t>
            </a:r>
            <a:r>
              <a:rPr lang="en-US" altLang="zh-CN" sz="1800" dirty="0" smtClean="0"/>
              <a:t>    </a:t>
            </a:r>
            <a:r>
              <a:rPr lang="en-US" altLang="zh-CN" sz="1800" dirty="0" smtClean="0">
                <a:solidFill>
                  <a:srgbClr val="FF0000"/>
                </a:solidFill>
              </a:rPr>
              <a:t>I-phase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                </a:t>
            </a:r>
            <a:r>
              <a:rPr lang="en-US" altLang="zh-CN" sz="1800" dirty="0" smtClean="0">
                <a:solidFill>
                  <a:srgbClr val="0000FF"/>
                </a:solidFill>
              </a:rPr>
              <a:t>L-mode</a:t>
            </a:r>
            <a:endParaRPr lang="zh-CN" altLang="en-US" sz="1800" dirty="0" smtClean="0">
              <a:solidFill>
                <a:srgbClr val="0000FF"/>
              </a:solidFill>
            </a:endParaRPr>
          </a:p>
        </p:txBody>
      </p:sp>
      <p:sp>
        <p:nvSpPr>
          <p:cNvPr id="4" name="右大括号 3"/>
          <p:cNvSpPr/>
          <p:nvPr/>
        </p:nvSpPr>
        <p:spPr>
          <a:xfrm>
            <a:off x="6372200" y="3284984"/>
            <a:ext cx="288032" cy="2592288"/>
          </a:xfrm>
          <a:prstGeom prst="rightBrac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676448" y="4077913"/>
            <a:ext cx="1882936" cy="100642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800" dirty="0" smtClean="0"/>
              <a:t>Measured by Langmuir probe near separatrix</a:t>
            </a: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49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measurements </a:t>
            </a:r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LCO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in SOL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8243" name="Picture 3" descr="C:\Users\IBM\Desktop\40844_13_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7495"/>
            <a:ext cx="5104979" cy="545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341343"/>
            <a:ext cx="3744416" cy="403187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</a:pPr>
            <a:r>
              <a:rPr lang="en-US" altLang="zh-CN" sz="1800" dirty="0"/>
              <a:t>Probe measurements generally confirm the GPI observations</a:t>
            </a:r>
            <a:r>
              <a:rPr lang="en-US" altLang="zh-CN" sz="1800" dirty="0" smtClean="0"/>
              <a:t>.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</a:pPr>
            <a:r>
              <a:rPr lang="en-US" altLang="zh-CN" sz="1800" dirty="0" smtClean="0"/>
              <a:t>During I-phase, the turbulent outbursts </a:t>
            </a:r>
            <a:r>
              <a:rPr lang="en-US" altLang="zh-CN" sz="1800" dirty="0"/>
              <a:t>periodically expel particles and heat into the </a:t>
            </a:r>
            <a:r>
              <a:rPr lang="en-US" altLang="zh-CN" sz="1800" dirty="0" smtClean="0"/>
              <a:t>SOL, generating positive pulses in n</a:t>
            </a:r>
            <a:r>
              <a:rPr lang="en-US" altLang="zh-CN" sz="1800" baseline="-25000" dirty="0" smtClean="0"/>
              <a:t>e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and </a:t>
            </a:r>
            <a:r>
              <a:rPr lang="en-US" altLang="zh-CN" sz="1800" dirty="0" err="1" smtClean="0"/>
              <a:t>T</a:t>
            </a:r>
            <a:r>
              <a:rPr lang="en-US" altLang="zh-CN" sz="1800" baseline="-25000" dirty="0" err="1" smtClean="0"/>
              <a:t>e</a:t>
            </a:r>
            <a:r>
              <a:rPr lang="en-US" altLang="zh-CN" sz="1800" dirty="0" smtClean="0"/>
              <a:t>, behaving like ELMs. 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pulse amplitude appears to be smaller at a radial position away </a:t>
            </a:r>
            <a:r>
              <a:rPr lang="en-US" altLang="zh-CN" sz="1800" dirty="0" smtClean="0"/>
              <a:t>from the separatrix</a:t>
            </a:r>
            <a:r>
              <a:rPr lang="en-US" altLang="zh-CN" sz="1800" dirty="0"/>
              <a:t>, suggesting that the perturbations </a:t>
            </a:r>
            <a:r>
              <a:rPr lang="en-US" altLang="zh-CN" sz="1800" dirty="0" smtClean="0"/>
              <a:t>originate </a:t>
            </a:r>
            <a:r>
              <a:rPr lang="en-US" altLang="zh-CN" sz="1800" dirty="0"/>
              <a:t>from the separatrix</a:t>
            </a:r>
            <a:r>
              <a:rPr lang="en-US" altLang="zh-CN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2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 measurements </a:t>
            </a:r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LCO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 in SOL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7219" name="Picture 3" descr="C:\Users\IBM\Desktop\40844_13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" y="908720"/>
            <a:ext cx="5104979" cy="54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1340768"/>
            <a:ext cx="3672408" cy="42780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</a:pPr>
            <a:r>
              <a:rPr lang="en-US" altLang="zh-CN" sz="1800" dirty="0" smtClean="0"/>
              <a:t>In the SOL, significant E</a:t>
            </a:r>
            <a:r>
              <a:rPr lang="en-US" altLang="zh-CN" sz="1800" dirty="0">
                <a:sym typeface="Symbol"/>
              </a:rPr>
              <a:t></a:t>
            </a:r>
            <a:r>
              <a:rPr lang="en-US" altLang="zh-CN" sz="1800" dirty="0"/>
              <a:t>B </a:t>
            </a:r>
            <a:r>
              <a:rPr lang="en-US" altLang="zh-CN" sz="1800" dirty="0" smtClean="0"/>
              <a:t>flow and ion </a:t>
            </a:r>
            <a:r>
              <a:rPr lang="en-US" altLang="zh-CN" sz="1800" dirty="0"/>
              <a:t>diamagnetic </a:t>
            </a:r>
            <a:r>
              <a:rPr lang="en-US" altLang="zh-CN" sz="1800" dirty="0" smtClean="0"/>
              <a:t>flow in </a:t>
            </a:r>
            <a:r>
              <a:rPr lang="en-US" altLang="zh-CN" sz="1800" dirty="0"/>
              <a:t>the ion diamagnetic </a:t>
            </a:r>
            <a:r>
              <a:rPr lang="en-US" altLang="zh-CN" sz="1800" dirty="0" smtClean="0"/>
              <a:t>direction and parallel </a:t>
            </a:r>
            <a:r>
              <a:rPr lang="en-US" altLang="zh-CN" sz="1800" dirty="0"/>
              <a:t>flow in the </a:t>
            </a:r>
            <a:r>
              <a:rPr lang="en-US" altLang="zh-CN" sz="1800" dirty="0" err="1"/>
              <a:t>cocurrent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direction </a:t>
            </a:r>
            <a:r>
              <a:rPr lang="en-US" altLang="zh-CN" sz="1800" dirty="0" smtClean="0"/>
              <a:t>are </a:t>
            </a:r>
            <a:r>
              <a:rPr lang="en-US" altLang="zh-CN" sz="1800" dirty="0"/>
              <a:t>driven by the turbulent </a:t>
            </a:r>
            <a:r>
              <a:rPr lang="en-US" altLang="zh-CN" sz="1800" dirty="0" smtClean="0"/>
              <a:t>outbursts.</a:t>
            </a:r>
          </a:p>
          <a:p>
            <a:pPr marL="285750" indent="-285750">
              <a:lnSpc>
                <a:spcPct val="100000"/>
              </a:lnSpc>
              <a:spcBef>
                <a:spcPts val="2400"/>
              </a:spcBef>
              <a:buClr>
                <a:srgbClr val="FF0000"/>
              </a:buClr>
            </a:pPr>
            <a:r>
              <a:rPr lang="en-US" altLang="zh-CN" sz="1800" dirty="0" smtClean="0"/>
              <a:t>The </a:t>
            </a:r>
            <a:r>
              <a:rPr lang="en-US" altLang="zh-CN" sz="1800" dirty="0"/>
              <a:t>parallel velocity </a:t>
            </a:r>
            <a:r>
              <a:rPr lang="en-US" altLang="zh-CN" sz="1800" dirty="0" smtClean="0"/>
              <a:t>measured by the Mach probe is found to be consistent </a:t>
            </a:r>
            <a:r>
              <a:rPr lang="en-US" altLang="zh-CN" sz="1800" dirty="0"/>
              <a:t>with the Pfirsch-Schlüter </a:t>
            </a:r>
            <a:r>
              <a:rPr lang="en-US" altLang="zh-CN" sz="1800" dirty="0" smtClean="0"/>
              <a:t>flow </a:t>
            </a:r>
            <a:r>
              <a:rPr lang="en-US" altLang="zh-CN" sz="1800" dirty="0" smtClean="0"/>
              <a:t>very well, </a:t>
            </a:r>
            <a:r>
              <a:rPr lang="en-US" altLang="zh-CN" sz="1800" dirty="0"/>
              <a:t>which may suggest that the parallel flow </a:t>
            </a:r>
            <a:r>
              <a:rPr lang="en-US" altLang="zh-CN" sz="1800" dirty="0" smtClean="0"/>
              <a:t>at </a:t>
            </a:r>
            <a:r>
              <a:rPr lang="en-US" altLang="zh-CN" sz="1800" dirty="0"/>
              <a:t>the outer midplane is dominated by the </a:t>
            </a:r>
            <a:r>
              <a:rPr lang="en-US" altLang="zh-CN" sz="1800" dirty="0"/>
              <a:t>Pfirsch-Schlüter </a:t>
            </a:r>
            <a:r>
              <a:rPr lang="en-US" altLang="zh-CN" sz="1800" dirty="0"/>
              <a:t>flow</a:t>
            </a:r>
            <a:r>
              <a:rPr lang="en-US" altLang="zh-CN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60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74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L-H transition</a:t>
            </a:r>
            <a:endParaRPr lang="en-US" altLang="zh-CN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92" y="6031189"/>
            <a:ext cx="3453936" cy="36317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600" dirty="0" smtClean="0">
                <a:solidFill>
                  <a:srgbClr val="0000FF"/>
                </a:solidFill>
              </a:rPr>
              <a:t>G.S</a:t>
            </a:r>
            <a:r>
              <a:rPr lang="en-US" altLang="zh-CN" sz="1600" dirty="0">
                <a:solidFill>
                  <a:srgbClr val="0000FF"/>
                </a:solidFill>
              </a:rPr>
              <a:t>. </a:t>
            </a:r>
            <a:r>
              <a:rPr lang="en-US" altLang="zh-CN" sz="1600" dirty="0" err="1" smtClean="0">
                <a:solidFill>
                  <a:srgbClr val="0000FF"/>
                </a:solidFill>
              </a:rPr>
              <a:t>Xu</a:t>
            </a:r>
            <a:r>
              <a:rPr lang="en-US" altLang="zh-CN" sz="1600" dirty="0" smtClean="0">
                <a:solidFill>
                  <a:srgbClr val="0000FF"/>
                </a:solidFill>
              </a:rPr>
              <a:t> et </a:t>
            </a:r>
            <a:r>
              <a:rPr lang="en-US" altLang="zh-CN" sz="1600" dirty="0">
                <a:solidFill>
                  <a:srgbClr val="0000FF"/>
                </a:solidFill>
              </a:rPr>
              <a:t>al., </a:t>
            </a:r>
            <a:r>
              <a:rPr lang="en-US" altLang="zh-CN" sz="1600" dirty="0" smtClean="0">
                <a:solidFill>
                  <a:srgbClr val="FF0000"/>
                </a:solidFill>
              </a:rPr>
              <a:t>PRL </a:t>
            </a:r>
            <a:r>
              <a:rPr lang="en-US" altLang="zh-CN" sz="1600" dirty="0">
                <a:solidFill>
                  <a:srgbClr val="FF0000"/>
                </a:solidFill>
              </a:rPr>
              <a:t>107 (2011) </a:t>
            </a:r>
            <a:r>
              <a:rPr lang="en-US" altLang="zh-CN" sz="1600" dirty="0" smtClean="0">
                <a:solidFill>
                  <a:srgbClr val="FF0000"/>
                </a:solidFill>
              </a:rPr>
              <a:t>125001</a:t>
            </a:r>
            <a:endParaRPr lang="zh-CN" alt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4740292" cy="2739211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Near </a:t>
            </a:r>
            <a:r>
              <a:rPr lang="en-US" altLang="zh-CN" sz="1800" dirty="0"/>
              <a:t>the power threshold, small-amplitude dithering, </a:t>
            </a:r>
            <a:r>
              <a:rPr lang="en-US" altLang="zh-CN" sz="1800" dirty="0" smtClean="0"/>
              <a:t>characterized by quasi-periodic </a:t>
            </a:r>
            <a:r>
              <a:rPr lang="en-US" altLang="zh-CN" sz="1800" dirty="0"/>
              <a:t>oscillations at a frequency of &lt; 4 kHz, much lower than the </a:t>
            </a:r>
            <a:r>
              <a:rPr lang="en-US" altLang="zh-CN" sz="1800" dirty="0" err="1" smtClean="0"/>
              <a:t>f</a:t>
            </a:r>
            <a:r>
              <a:rPr lang="en-US" altLang="zh-CN" sz="1800" baseline="-25000" dirty="0" err="1" smtClean="0"/>
              <a:t>GAM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frequently appears hundreds of milliseconds before </a:t>
            </a:r>
            <a:r>
              <a:rPr lang="en-US" altLang="zh-CN" sz="1800" dirty="0" smtClean="0"/>
              <a:t>sharp L-H </a:t>
            </a:r>
            <a:r>
              <a:rPr lang="en-US" altLang="zh-CN" sz="1800" dirty="0"/>
              <a:t>transition or the </a:t>
            </a:r>
            <a:r>
              <a:rPr lang="en-US" altLang="zh-CN" sz="1800" dirty="0" smtClean="0"/>
              <a:t>I-phase</a:t>
            </a:r>
            <a:r>
              <a:rPr lang="en-US" altLang="zh-CN" sz="1800" dirty="0"/>
              <a:t>, behaving like </a:t>
            </a:r>
            <a:r>
              <a:rPr lang="en-US" altLang="zh-CN" sz="1800" dirty="0">
                <a:solidFill>
                  <a:schemeClr val="tx1"/>
                </a:solidFill>
              </a:rPr>
              <a:t>a transition </a:t>
            </a:r>
            <a:r>
              <a:rPr lang="en-US" altLang="zh-CN" sz="1800" dirty="0" smtClean="0">
                <a:solidFill>
                  <a:schemeClr val="tx1"/>
                </a:solidFill>
              </a:rPr>
              <a:t>precursor.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Probe measurements at ~1 cm inside separatrix show clear LCO </a:t>
            </a:r>
            <a:r>
              <a:rPr lang="en-US" altLang="zh-CN" sz="1800" dirty="0"/>
              <a:t>behavior. </a:t>
            </a:r>
            <a:endParaRPr lang="zh-CN" altLang="en-US" sz="1800" dirty="0" smtClean="0"/>
          </a:p>
        </p:txBody>
      </p:sp>
      <p:pic>
        <p:nvPicPr>
          <p:cNvPr id="136194" name="Picture 2" descr="F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r="1923" b="9633"/>
          <a:stretch>
            <a:fillRect/>
          </a:stretch>
        </p:blipFill>
        <p:spPr bwMode="auto">
          <a:xfrm>
            <a:off x="178152" y="908720"/>
            <a:ext cx="4249832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5" name="图片 3" descr="说明: D:\2011\PRL\paper\Fig2_36030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92" y="1005004"/>
            <a:ext cx="4296204" cy="42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427984" y="5445224"/>
            <a:ext cx="4630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/>
                <a:ea typeface="华文中宋"/>
              </a:rPr>
              <a:t>Fluctuations are periodically suppressed when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华文中宋"/>
              </a:rPr>
              <a:t>the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/>
                <a:ea typeface="华文中宋"/>
              </a:rPr>
              <a:t>local E</a:t>
            </a:r>
            <a:r>
              <a:rPr lang="en-US" altLang="zh-CN" sz="1800" baseline="-25000" dirty="0" smtClean="0">
                <a:solidFill>
                  <a:srgbClr val="000000"/>
                </a:solidFill>
                <a:latin typeface="Times New Roman"/>
                <a:ea typeface="华文中宋"/>
              </a:rPr>
              <a:t>r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/>
                <a:ea typeface="华文中宋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华文中宋"/>
              </a:rPr>
              <a:t>shearing rate transiently exceeds the turbulence decorrelation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/>
                <a:ea typeface="华文中宋"/>
              </a:rPr>
              <a:t>rate. </a:t>
            </a:r>
            <a:endParaRPr lang="zh-CN" altLang="en-US" sz="1800" dirty="0">
              <a:solidFill>
                <a:srgbClr val="000000"/>
              </a:solidFill>
              <a:latin typeface="Times New Roman"/>
              <a:ea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4817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3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7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836712"/>
          </a:xfrm>
        </p:spPr>
        <p:txBody>
          <a:bodyPr/>
          <a:lstStyle/>
          <a:p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</a:t>
            </a:r>
            <a:r>
              <a:rPr lang="en-US" altLang="zh-CN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LCO state at </a:t>
            </a:r>
            <a:r>
              <a:rPr lang="en-US" altLang="zh-CN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H-mode pedestal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6018152"/>
            <a:ext cx="3744416" cy="36317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600" dirty="0" smtClean="0">
                <a:solidFill>
                  <a:srgbClr val="FF0000"/>
                </a:solidFill>
              </a:rPr>
              <a:t>EX/P4-06 </a:t>
            </a:r>
            <a:r>
              <a:rPr lang="en-US" altLang="zh-CN" sz="1600" dirty="0" smtClean="0">
                <a:solidFill>
                  <a:srgbClr val="0000FF"/>
                </a:solidFill>
              </a:rPr>
              <a:t>FEC 2012</a:t>
            </a:r>
            <a:r>
              <a:rPr lang="en-US" altLang="zh-CN" sz="1600" dirty="0" smtClean="0"/>
              <a:t> H.Q</a:t>
            </a:r>
            <a:r>
              <a:rPr lang="en-US" altLang="zh-CN" sz="1600" dirty="0"/>
              <a:t>. </a:t>
            </a:r>
            <a:r>
              <a:rPr lang="en-US" altLang="zh-CN" sz="1600" dirty="0" smtClean="0"/>
              <a:t>Wang, G.S</a:t>
            </a:r>
            <a:r>
              <a:rPr lang="en-US" altLang="zh-CN" sz="1600" dirty="0"/>
              <a:t>. </a:t>
            </a:r>
            <a:r>
              <a:rPr lang="en-US" altLang="zh-CN" sz="1600" dirty="0" err="1" smtClean="0"/>
              <a:t>Xu</a:t>
            </a:r>
            <a:endParaRPr lang="zh-CN" altLang="en-US" sz="1600" dirty="0" smtClean="0"/>
          </a:p>
        </p:txBody>
      </p:sp>
      <p:pic>
        <p:nvPicPr>
          <p:cNvPr id="135171" name="Picture 3" descr="D:\2011\汪惠乾\miniELM\PatDiamond\PoP\FIG4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9463"/>
          <a:stretch/>
        </p:blipFill>
        <p:spPr bwMode="auto">
          <a:xfrm>
            <a:off x="5004048" y="929196"/>
            <a:ext cx="4032448" cy="50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730" y="3211229"/>
            <a:ext cx="4850318" cy="317009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An oscillation appears shortly </a:t>
            </a:r>
            <a:r>
              <a:rPr lang="en-US" altLang="zh-CN" sz="1800" dirty="0"/>
              <a:t>after the L-H </a:t>
            </a:r>
            <a:r>
              <a:rPr lang="en-US" altLang="zh-CN" sz="1800" dirty="0" smtClean="0"/>
              <a:t>transitions and also in </a:t>
            </a:r>
            <a:r>
              <a:rPr lang="en-US" altLang="zh-CN" sz="1800" dirty="0"/>
              <a:t>the inter-ELM </a:t>
            </a:r>
            <a:r>
              <a:rPr lang="en-US" altLang="zh-CN" sz="1800" dirty="0" smtClean="0"/>
              <a:t>phase.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Probe measurements at ~1cm inside separatrix show zonal-flow </a:t>
            </a:r>
            <a:r>
              <a:rPr lang="en-US" altLang="zh-CN" sz="1800" dirty="0"/>
              <a:t>modulation of a high-frequency-broadband </a:t>
            </a:r>
            <a:r>
              <a:rPr lang="en-US" altLang="zh-CN" sz="1800" dirty="0" smtClean="0"/>
              <a:t>turbulence in </a:t>
            </a:r>
            <a:r>
              <a:rPr lang="en-US" altLang="zh-CN" sz="1800" dirty="0"/>
              <a:t>the steep-gradient region of H-mode </a:t>
            </a:r>
            <a:r>
              <a:rPr lang="en-US" altLang="zh-CN" sz="1800" dirty="0" smtClean="0"/>
              <a:t>pedestal.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This modulation leads </a:t>
            </a:r>
            <a:r>
              <a:rPr lang="en-US" altLang="zh-CN" sz="1800" dirty="0"/>
              <a:t>to intermittent transport events across the edge transport </a:t>
            </a:r>
            <a:r>
              <a:rPr lang="en-US" altLang="zh-CN" sz="1800" dirty="0" smtClean="0"/>
              <a:t>barrier, and therefore a modulation in </a:t>
            </a:r>
            <a:r>
              <a:rPr lang="en-US" altLang="zh-CN" sz="1800" dirty="0"/>
              <a:t>the recycling neutrals near the divertor </a:t>
            </a:r>
            <a:r>
              <a:rPr lang="en-US" altLang="zh-CN" sz="1800" dirty="0" smtClean="0"/>
              <a:t>targets.</a:t>
            </a:r>
          </a:p>
        </p:txBody>
      </p:sp>
      <p:pic>
        <p:nvPicPr>
          <p:cNvPr id="136194" name="Picture 2" descr="C:\Users\IBM\Desktop\42331_16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4867752" cy="22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5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96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8244408" cy="836712"/>
          </a:xfrm>
          <a:prstGeom prst="rect">
            <a:avLst/>
          </a:prstGeom>
        </p:spPr>
        <p:txBody>
          <a:bodyPr/>
          <a:lstStyle/>
          <a:p>
            <a:pPr marL="857250" indent="-857250"/>
            <a:r>
              <a:rPr lang="en-US" altLang="zh-CN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zh-CN" altLang="en-U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45" y="980728"/>
            <a:ext cx="8190910" cy="529375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New </a:t>
            </a:r>
            <a:r>
              <a:rPr lang="en-US" altLang="zh-CN" sz="1800" dirty="0"/>
              <a:t>information on the L-H transition has been obtained </a:t>
            </a:r>
            <a:r>
              <a:rPr lang="en-US" altLang="zh-CN" sz="1800" dirty="0" smtClean="0"/>
              <a:t>in </a:t>
            </a:r>
            <a:r>
              <a:rPr lang="en-US" altLang="zh-CN" sz="1800" dirty="0"/>
              <a:t>EAST </a:t>
            </a:r>
            <a:r>
              <a:rPr lang="en-US" altLang="zh-CN" sz="1800" dirty="0" smtClean="0"/>
              <a:t>by </a:t>
            </a:r>
            <a:r>
              <a:rPr lang="en-US" altLang="zh-CN" sz="1800" dirty="0"/>
              <a:t>applying newly-developed two gas-puff-imaging </a:t>
            </a:r>
            <a:r>
              <a:rPr lang="en-US" altLang="zh-CN" sz="1800" dirty="0" smtClean="0"/>
              <a:t>(GPI) </a:t>
            </a:r>
            <a:r>
              <a:rPr lang="en-US" altLang="zh-CN" sz="1800" dirty="0"/>
              <a:t>systems and two reciprocating Langmuir probe systems near the transition power threshold</a:t>
            </a:r>
            <a:r>
              <a:rPr lang="en-US" altLang="zh-CN" sz="1800" dirty="0" smtClean="0"/>
              <a:t>. The results strongly support the following </a:t>
            </a:r>
            <a:r>
              <a:rPr lang="en-US" altLang="zh-CN" sz="1800" dirty="0" smtClean="0">
                <a:solidFill>
                  <a:srgbClr val="FF0000"/>
                </a:solidFill>
              </a:rPr>
              <a:t>physical picture of the L-H transition: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/>
              <a:t>Energy transfer from turbulence to zonal flows is through the </a:t>
            </a:r>
            <a:r>
              <a:rPr lang="en-US" altLang="zh-CN" sz="1800" dirty="0">
                <a:solidFill>
                  <a:schemeClr val="tx1"/>
                </a:solidFill>
              </a:rPr>
              <a:t>Reynolds work </a:t>
            </a:r>
            <a:r>
              <a:rPr lang="en-US" altLang="zh-CN" sz="1800" dirty="0"/>
              <a:t>which is controlled by the </a:t>
            </a:r>
            <a:r>
              <a:rPr lang="en-US" altLang="zh-CN" sz="1800" dirty="0" smtClean="0"/>
              <a:t>0,0 E</a:t>
            </a:r>
            <a:r>
              <a:rPr lang="en-US" altLang="zh-CN" sz="1800" dirty="0">
                <a:sym typeface="Symbol"/>
              </a:rPr>
              <a:t>B </a:t>
            </a:r>
            <a:r>
              <a:rPr lang="en-US" altLang="zh-CN" sz="1800" dirty="0" smtClean="0">
                <a:sym typeface="Symbol"/>
              </a:rPr>
              <a:t>shear: </a:t>
            </a:r>
            <a:endParaRPr lang="en-US" altLang="zh-CN" sz="1800" dirty="0"/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L-H transition is a result of the combined effect </a:t>
            </a:r>
            <a:r>
              <a:rPr lang="en-US" altLang="zh-CN" sz="1800" dirty="0"/>
              <a:t>of equilibrium flow shear </a:t>
            </a:r>
            <a:r>
              <a:rPr lang="en-US" altLang="zh-CN" sz="1800" dirty="0" smtClean="0"/>
              <a:t>and zonal flow shear. Near transition power threshold</a:t>
            </a:r>
            <a:r>
              <a:rPr lang="en-US" altLang="zh-CN" sz="1800" dirty="0"/>
              <a:t>, </a:t>
            </a:r>
            <a:r>
              <a:rPr lang="en-US" altLang="zh-CN" sz="1800" dirty="0" smtClean="0"/>
              <a:t>the evolution of equilibrium </a:t>
            </a:r>
            <a:r>
              <a:rPr lang="en-US" altLang="zh-CN" sz="1800" dirty="0"/>
              <a:t>flow shear </a:t>
            </a:r>
            <a:r>
              <a:rPr lang="en-US" altLang="zh-CN" sz="1800" dirty="0" smtClean="0"/>
              <a:t>is sufficient slow so that a zonal-flow-driven LCO appears.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During I-phase, turbulence is suppressed periodically, </a:t>
            </a:r>
            <a:r>
              <a:rPr lang="en-US" altLang="zh-CN" sz="1800" dirty="0"/>
              <a:t>thus allowing the </a:t>
            </a:r>
            <a:r>
              <a:rPr lang="en-US" altLang="zh-CN" sz="1800" dirty="0" smtClean="0"/>
              <a:t>equilibrium flow </a:t>
            </a:r>
            <a:r>
              <a:rPr lang="en-US" altLang="zh-CN" sz="1800" dirty="0"/>
              <a:t>shear to increase </a:t>
            </a:r>
            <a:r>
              <a:rPr lang="en-US" altLang="zh-CN" sz="1800" dirty="0" smtClean="0"/>
              <a:t>slowly and finally lock </a:t>
            </a:r>
            <a:r>
              <a:rPr lang="en-US" altLang="zh-CN" sz="1800" dirty="0"/>
              <a:t>in the transition. 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Small-amplitude </a:t>
            </a:r>
            <a:r>
              <a:rPr lang="en-US" altLang="zh-CN" sz="1800" dirty="0"/>
              <a:t>LCO frequently appears hundreds of milliseconds </a:t>
            </a:r>
            <a:r>
              <a:rPr lang="en-US" altLang="zh-CN" sz="1800" dirty="0" smtClean="0"/>
              <a:t>before sharp </a:t>
            </a:r>
            <a:r>
              <a:rPr lang="en-US" altLang="zh-CN" sz="1800" dirty="0" smtClean="0"/>
              <a:t>L-H </a:t>
            </a:r>
            <a:r>
              <a:rPr lang="en-US" altLang="zh-CN" sz="1800" dirty="0"/>
              <a:t>transition or the </a:t>
            </a:r>
            <a:r>
              <a:rPr lang="en-US" altLang="zh-CN" sz="1800" dirty="0" smtClean="0"/>
              <a:t>I-phase</a:t>
            </a:r>
            <a:r>
              <a:rPr lang="en-US" altLang="zh-CN" sz="1800" dirty="0"/>
              <a:t>, behaving like a transition </a:t>
            </a:r>
            <a:r>
              <a:rPr lang="en-US" altLang="zh-CN" sz="1800" dirty="0" smtClean="0"/>
              <a:t>precursor.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en-US" altLang="zh-CN" sz="1800" dirty="0" smtClean="0"/>
              <a:t>In EAST, the zonal-flow-driven </a:t>
            </a:r>
            <a:r>
              <a:rPr lang="en-US" altLang="zh-CN" sz="1800" dirty="0"/>
              <a:t>LCO is seen not only preceding the L-H transition, but also in the steep-gradient region of H-mode </a:t>
            </a:r>
            <a:r>
              <a:rPr lang="en-US" altLang="zh-CN" sz="1800" dirty="0" smtClean="0"/>
              <a:t>pedestal, however it interacts with a turbulence of higher frequency.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527813"/>
              </p:ext>
            </p:extLst>
          </p:nvPr>
        </p:nvGraphicFramePr>
        <p:xfrm>
          <a:off x="5148064" y="2492896"/>
          <a:ext cx="1752300" cy="36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50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492896"/>
                        <a:ext cx="1752300" cy="36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0" y="1052736"/>
            <a:ext cx="9143999" cy="3960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attention!</a:t>
            </a:r>
            <a:endParaRPr lang="zh-CN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6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behind the L-H </a:t>
            </a:r>
            <a:r>
              <a:rPr lang="en-US" altLang="zh-CN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transition</a:t>
            </a:r>
            <a:endParaRPr lang="zh-CN" altLang="en-US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圆角矩形 3"/>
          <p:cNvSpPr>
            <a:spLocks/>
          </p:cNvSpPr>
          <p:nvPr/>
        </p:nvSpPr>
        <p:spPr>
          <a:xfrm>
            <a:off x="251520" y="4731720"/>
            <a:ext cx="1197670" cy="919401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+mn-lt"/>
              </a:rPr>
              <a:t>Predator: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err="1" smtClean="0">
                <a:latin typeface="+mn-lt"/>
              </a:rPr>
              <a:t>m,n</a:t>
            </a:r>
            <a:r>
              <a:rPr lang="en-US" altLang="zh-CN" sz="1600" dirty="0" smtClean="0">
                <a:latin typeface="+mn-lt"/>
              </a:rPr>
              <a:t> = 0,0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err="1" smtClean="0">
                <a:latin typeface="+mn-lt"/>
              </a:rPr>
              <a:t>E</a:t>
            </a:r>
            <a:r>
              <a:rPr lang="en-US" altLang="zh-CN" sz="1600" baseline="-25000" dirty="0" err="1" smtClean="0">
                <a:latin typeface="+mn-lt"/>
              </a:rPr>
              <a:t>r</a:t>
            </a:r>
            <a:r>
              <a:rPr lang="en-US" altLang="zh-CN" sz="1600" dirty="0" err="1" smtClean="0">
                <a:latin typeface="+mn-lt"/>
                <a:sym typeface="Symbol"/>
              </a:rPr>
              <a:t></a:t>
            </a:r>
            <a:r>
              <a:rPr lang="en-US" altLang="zh-CN" sz="1600" dirty="0" err="1" smtClean="0">
                <a:latin typeface="+mn-lt"/>
              </a:rPr>
              <a:t>B</a:t>
            </a:r>
            <a:r>
              <a:rPr lang="en-US" altLang="zh-CN" sz="1600" dirty="0" smtClean="0">
                <a:latin typeface="+mn-lt"/>
              </a:rPr>
              <a:t> flow</a:t>
            </a:r>
            <a:endParaRPr lang="zh-CN" altLang="en-US" sz="1600" dirty="0" smtClean="0">
              <a:latin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09230" y="4019450"/>
            <a:ext cx="4248472" cy="1191816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+mn-lt"/>
              </a:rPr>
              <a:t>Equilibrium flow: </a:t>
            </a:r>
            <a:r>
              <a:rPr lang="en-US" altLang="zh-CN" sz="1600" dirty="0" smtClean="0">
                <a:latin typeface="+mn-lt"/>
              </a:rPr>
              <a:t>balanced by ion diamagnetic term in the radial force balance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FF00FF"/>
                </a:solidFill>
                <a:latin typeface="+mn-lt"/>
              </a:rPr>
              <a:t>Slow timescale: of </a:t>
            </a:r>
            <a:r>
              <a:rPr lang="en-US" altLang="zh-CN" sz="1600" dirty="0" err="1" smtClean="0">
                <a:solidFill>
                  <a:srgbClr val="FF00FF"/>
                </a:solidFill>
                <a:latin typeface="+mn-lt"/>
              </a:rPr>
              <a:t>ms</a:t>
            </a:r>
            <a:r>
              <a:rPr lang="en-US" altLang="zh-CN" sz="1600" dirty="0" smtClean="0">
                <a:solidFill>
                  <a:srgbClr val="FF00FF"/>
                </a:solidFill>
                <a:latin typeface="+mn-lt"/>
              </a:rPr>
              <a:t> (local transport time)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latin typeface="+mn-lt"/>
              </a:rPr>
              <a:t>lock in the transition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1449190" y="4615358"/>
            <a:ext cx="360040" cy="1152128"/>
          </a:xfrm>
          <a:prstGeom prst="leftBrace">
            <a:avLst/>
          </a:prstGeom>
          <a:ln w="254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809230" y="5307785"/>
            <a:ext cx="4248472" cy="919401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0000FF"/>
                </a:solidFill>
                <a:latin typeface="+mn-lt"/>
              </a:rPr>
              <a:t>Zonal flow: </a:t>
            </a:r>
            <a:r>
              <a:rPr lang="en-US" altLang="zh-CN" sz="1600" dirty="0" smtClean="0">
                <a:latin typeface="+mn-lt"/>
              </a:rPr>
              <a:t>turbulence driven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solidFill>
                  <a:srgbClr val="FF00FF"/>
                </a:solidFill>
                <a:latin typeface="+mn-lt"/>
              </a:rPr>
              <a:t>Fast timescale: tens of </a:t>
            </a:r>
            <a:r>
              <a:rPr lang="en-US" altLang="zh-CN" sz="1600" dirty="0" smtClean="0">
                <a:solidFill>
                  <a:srgbClr val="FF00FF"/>
                </a:solidFill>
                <a:latin typeface="+mn-lt"/>
                <a:sym typeface="Symbol"/>
              </a:rPr>
              <a:t>s (decorrelation time)</a:t>
            </a:r>
            <a:endParaRPr lang="en-US" altLang="zh-CN" sz="1600" dirty="0" smtClean="0">
              <a:solidFill>
                <a:srgbClr val="FF00FF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600" dirty="0" smtClean="0">
                <a:latin typeface="+mn-lt"/>
              </a:rPr>
              <a:t>mediate the transition</a:t>
            </a:r>
            <a:endParaRPr lang="zh-CN" altLang="en-US" sz="1600" dirty="0" smtClean="0">
              <a:latin typeface="+mn-lt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38499"/>
              </p:ext>
            </p:extLst>
          </p:nvPr>
        </p:nvGraphicFramePr>
        <p:xfrm>
          <a:off x="7020272" y="4243617"/>
          <a:ext cx="20318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4243617"/>
                        <a:ext cx="203184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099401"/>
              </p:ext>
            </p:extLst>
          </p:nvPr>
        </p:nvGraphicFramePr>
        <p:xfrm>
          <a:off x="7021690" y="5470525"/>
          <a:ext cx="68544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Equation" r:id="rId6" imgW="342720" imgH="241200" progId="Equation.DSMT4">
                  <p:embed/>
                </p:oleObj>
              </mc:Choice>
              <mc:Fallback>
                <p:oleObj name="Equation" r:id="rId6" imgW="342720" imgH="2412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690" y="5470525"/>
                        <a:ext cx="685440" cy="48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1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10" y="4022179"/>
            <a:ext cx="890562" cy="10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1010"/>
              </p:ext>
            </p:extLst>
          </p:nvPr>
        </p:nvGraphicFramePr>
        <p:xfrm>
          <a:off x="305312" y="3990908"/>
          <a:ext cx="1314360" cy="5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Equation" r:id="rId9" imgW="876240" imgH="393480" progId="Equation.DSMT4">
                  <p:embed/>
                </p:oleObj>
              </mc:Choice>
              <mc:Fallback>
                <p:oleObj name="Equation" r:id="rId9" imgW="876240" imgH="39348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12" y="3990908"/>
                        <a:ext cx="1314360" cy="590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908720"/>
            <a:ext cx="8784976" cy="904863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sz="1600" dirty="0"/>
              <a:t>New information on the L-H transition has been obtained in the EAST </a:t>
            </a:r>
            <a:r>
              <a:rPr lang="en-US" altLang="zh-CN" sz="1600" dirty="0" smtClean="0"/>
              <a:t>superconducting tokamak </a:t>
            </a:r>
            <a:r>
              <a:rPr lang="en-US" altLang="zh-CN" sz="1600" dirty="0"/>
              <a:t>by applying </a:t>
            </a:r>
            <a:r>
              <a:rPr lang="en-US" altLang="zh-CN" sz="1600" dirty="0" smtClean="0"/>
              <a:t>newly-developed two gas-puff-imaging (GPI) systems </a:t>
            </a:r>
            <a:r>
              <a:rPr lang="en-US" altLang="zh-CN" sz="1600" dirty="0"/>
              <a:t>and two reciprocating Langmuir probe </a:t>
            </a:r>
            <a:r>
              <a:rPr lang="en-US" altLang="zh-CN" sz="1600" dirty="0" smtClean="0"/>
              <a:t>systems near the transition power threshold.</a:t>
            </a:r>
            <a:endParaRPr lang="en-US" altLang="zh-CN" sz="1600" dirty="0"/>
          </a:p>
        </p:txBody>
      </p:sp>
      <p:pic>
        <p:nvPicPr>
          <p:cNvPr id="13" name="Picture 2" descr="ETB09"/>
          <p:cNvPicPr>
            <a:picLocks noChangeAspect="1" noChangeArrowheads="1"/>
          </p:cNvPicPr>
          <p:nvPr/>
        </p:nvPicPr>
        <p:blipFill rotWithShape="1">
          <a:blip r:embed="rId11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48091" b="7946"/>
          <a:stretch/>
        </p:blipFill>
        <p:spPr bwMode="auto">
          <a:xfrm>
            <a:off x="346838" y="1844824"/>
            <a:ext cx="2618857" cy="17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3131840" y="2032026"/>
            <a:ext cx="1862670" cy="55830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altLang="zh-CN" sz="1800" dirty="0">
                <a:latin typeface="+mn-lt"/>
              </a:rPr>
              <a:t>T</a:t>
            </a:r>
            <a:r>
              <a:rPr lang="en-US" altLang="zh-CN" sz="1800" dirty="0" smtClean="0">
                <a:latin typeface="+mn-lt"/>
              </a:rPr>
              <a:t>urbulence</a:t>
            </a:r>
            <a:endParaRPr lang="zh-CN" altLang="en-US" sz="1800" dirty="0" smtClean="0">
              <a:latin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020272" y="2032025"/>
            <a:ext cx="1872208" cy="55830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altLang="zh-CN" sz="1800" dirty="0" smtClean="0">
                <a:latin typeface="+mn-lt"/>
              </a:rPr>
              <a:t>Zonal flows</a:t>
            </a:r>
            <a:endParaRPr lang="zh-CN" altLang="en-US" sz="1800" dirty="0" smtClean="0">
              <a:latin typeface="+mn-lt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076056" y="1916833"/>
            <a:ext cx="1872208" cy="788688"/>
          </a:xfrm>
          <a:prstGeom prst="rightArrow">
            <a:avLst/>
          </a:prstGeom>
          <a:noFill/>
          <a:ln w="158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altLang="zh-CN" sz="1800" dirty="0" smtClean="0">
                <a:latin typeface="+mn-lt"/>
              </a:rPr>
              <a:t>Kinetic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7792" y="2780928"/>
            <a:ext cx="5568735" cy="97872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chemeClr val="tx1"/>
                </a:solidFill>
              </a:rPr>
              <a:t>Kinetic energy transfer is controlled by the </a:t>
            </a:r>
            <a:r>
              <a:rPr lang="en-US" altLang="zh-CN" sz="1800" dirty="0" smtClean="0">
                <a:solidFill>
                  <a:srgbClr val="FF0000"/>
                </a:solidFill>
              </a:rPr>
              <a:t>E</a:t>
            </a:r>
            <a:r>
              <a:rPr lang="en-US" altLang="zh-CN" sz="1800" dirty="0" smtClean="0">
                <a:solidFill>
                  <a:srgbClr val="FF0000"/>
                </a:solidFill>
                <a:sym typeface="Symbol"/>
              </a:rPr>
              <a:t></a:t>
            </a:r>
            <a:r>
              <a:rPr lang="en-US" altLang="zh-CN" sz="1800" dirty="0" smtClean="0">
                <a:solidFill>
                  <a:srgbClr val="FF0000"/>
                </a:solidFill>
              </a:rPr>
              <a:t>B </a:t>
            </a:r>
            <a:r>
              <a:rPr lang="en-US" altLang="zh-CN" sz="1800" dirty="0">
                <a:solidFill>
                  <a:srgbClr val="FF0000"/>
                </a:solidFill>
              </a:rPr>
              <a:t>shear </a:t>
            </a:r>
            <a:r>
              <a:rPr lang="en-US" altLang="zh-CN" sz="1800" dirty="0" smtClean="0">
                <a:solidFill>
                  <a:schemeClr val="tx1"/>
                </a:solidFill>
              </a:rPr>
              <a:t>due to </a:t>
            </a:r>
            <a:r>
              <a:rPr lang="en-US" altLang="zh-CN" sz="1800" dirty="0" smtClean="0">
                <a:solidFill>
                  <a:srgbClr val="FF0000"/>
                </a:solidFill>
              </a:rPr>
              <a:t>tilting</a:t>
            </a:r>
            <a:r>
              <a:rPr lang="en-US" altLang="zh-CN" sz="1800" dirty="0" smtClean="0">
                <a:solidFill>
                  <a:schemeClr val="tx1"/>
                </a:solidFill>
              </a:rPr>
              <a:t> of </a:t>
            </a:r>
            <a:r>
              <a:rPr lang="en-US" altLang="zh-CN" sz="1800" dirty="0">
                <a:solidFill>
                  <a:schemeClr val="tx1"/>
                </a:solidFill>
              </a:rPr>
              <a:t>turbulent </a:t>
            </a:r>
            <a:r>
              <a:rPr lang="en-US" altLang="zh-CN" sz="1800" dirty="0" smtClean="0">
                <a:solidFill>
                  <a:schemeClr val="tx1"/>
                </a:solidFill>
              </a:rPr>
              <a:t>eddies.</a:t>
            </a:r>
            <a:r>
              <a:rPr lang="en-US" altLang="zh-CN" sz="1800" dirty="0">
                <a:solidFill>
                  <a:schemeClr val="tx1"/>
                </a:solidFill>
              </a:rPr>
              <a:t> 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1800" dirty="0" smtClean="0">
                <a:solidFill>
                  <a:srgbClr val="0000FF"/>
                </a:solidFill>
              </a:rPr>
              <a:t>E</a:t>
            </a:r>
            <a:r>
              <a:rPr lang="en-US" altLang="zh-CN" sz="1800" dirty="0" smtClean="0">
                <a:solidFill>
                  <a:srgbClr val="0000FF"/>
                </a:solidFill>
                <a:sym typeface="Symbol"/>
              </a:rPr>
              <a:t></a:t>
            </a:r>
            <a:r>
              <a:rPr lang="en-US" altLang="zh-CN" sz="1800" dirty="0" smtClean="0">
                <a:solidFill>
                  <a:srgbClr val="0000FF"/>
                </a:solidFill>
              </a:rPr>
              <a:t>B flow is the leading-order </a:t>
            </a:r>
            <a:r>
              <a:rPr lang="en-US" altLang="zh-CN" sz="1800" dirty="0">
                <a:solidFill>
                  <a:srgbClr val="0000FF"/>
                </a:solidFill>
              </a:rPr>
              <a:t>guiding center </a:t>
            </a:r>
            <a:r>
              <a:rPr lang="en-US" altLang="zh-CN" sz="1800" dirty="0" smtClean="0">
                <a:solidFill>
                  <a:srgbClr val="0000FF"/>
                </a:solidFill>
              </a:rPr>
              <a:t>flow.</a:t>
            </a:r>
            <a:r>
              <a:rPr lang="en-US" altLang="zh-CN" sz="1800" dirty="0" smtClean="0">
                <a:solidFill>
                  <a:srgbClr val="FF0000"/>
                </a:solidFill>
              </a:rPr>
              <a:t> </a:t>
            </a:r>
            <a:endParaRPr lang="zh-CN" alt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8069" y="1729762"/>
            <a:ext cx="962123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  <a:latin typeface="Times New Roman"/>
                <a:ea typeface="华文中宋"/>
              </a:rPr>
              <a:t>&lt;V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/>
                <a:ea typeface="华文中宋"/>
              </a:rPr>
              <a:t>E</a:t>
            </a:r>
            <a:r>
              <a:rPr lang="en-US" altLang="zh-CN" sz="1800" baseline="-25000" dirty="0">
                <a:solidFill>
                  <a:srgbClr val="FF0000"/>
                </a:solidFill>
                <a:latin typeface="Times New Roman"/>
                <a:ea typeface="华文中宋"/>
                <a:sym typeface="Symbol"/>
              </a:rPr>
              <a:t></a:t>
            </a:r>
            <a:r>
              <a:rPr lang="en-US" altLang="zh-CN" sz="1800" baseline="-25000" dirty="0">
                <a:solidFill>
                  <a:srgbClr val="FF0000"/>
                </a:solidFill>
                <a:latin typeface="Times New Roman"/>
                <a:ea typeface="华文中宋"/>
              </a:rPr>
              <a:t>B</a:t>
            </a:r>
            <a:r>
              <a:rPr lang="en-US" altLang="zh-CN" sz="1800" dirty="0">
                <a:solidFill>
                  <a:srgbClr val="FF0000"/>
                </a:solidFill>
                <a:latin typeface="Times New Roman"/>
                <a:ea typeface="华文中宋"/>
              </a:rPr>
              <a:t>&gt;</a:t>
            </a:r>
            <a:r>
              <a:rPr lang="en-US" altLang="zh-CN" sz="1800" dirty="0" smtClean="0">
                <a:solidFill>
                  <a:srgbClr val="FF0000"/>
                </a:solidFill>
                <a:latin typeface="Times New Roman"/>
                <a:ea typeface="华文中宋"/>
                <a:sym typeface="Symbol"/>
              </a:rPr>
              <a:t></a:t>
            </a:r>
            <a:endParaRPr lang="zh-CN" altLang="en-US" sz="1800" baseline="30000" dirty="0">
              <a:solidFill>
                <a:srgbClr val="FF0000"/>
              </a:solidFill>
              <a:latin typeface="Times New Roman"/>
              <a:ea typeface="华文中宋"/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678" y="5229200"/>
            <a:ext cx="890562" cy="106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3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83671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flow diagnostics at </a:t>
            </a:r>
            <a:r>
              <a:rPr lang="en-US" altLang="zh-C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plasma 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124744"/>
            <a:ext cx="8784976" cy="496751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GPI or BES: </a:t>
            </a:r>
            <a:r>
              <a:rPr lang="en-US" altLang="zh-CN" sz="1800" dirty="0" smtClean="0">
                <a:solidFill>
                  <a:schemeClr val="tx1"/>
                </a:solidFill>
              </a:rPr>
              <a:t>2D imaging, time-delay </a:t>
            </a:r>
            <a:r>
              <a:rPr lang="en-US" altLang="zh-CN" sz="1800" dirty="0" smtClean="0"/>
              <a:t>estimation (</a:t>
            </a:r>
            <a:r>
              <a:rPr lang="en-US" altLang="zh-CN" sz="1800" dirty="0" smtClean="0">
                <a:solidFill>
                  <a:srgbClr val="0000FF"/>
                </a:solidFill>
              </a:rPr>
              <a:t>TDE</a:t>
            </a:r>
            <a:r>
              <a:rPr lang="en-US" altLang="zh-CN" sz="1800" dirty="0" smtClean="0"/>
              <a:t>)</a:t>
            </a:r>
          </a:p>
          <a:p>
            <a:pPr>
              <a:spcBef>
                <a:spcPts val="0"/>
              </a:spcBef>
              <a:buNone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Doppler </a:t>
            </a:r>
            <a:r>
              <a:rPr lang="en-US" altLang="zh-CN" sz="1800" dirty="0">
                <a:solidFill>
                  <a:srgbClr val="FF0000"/>
                </a:solidFill>
              </a:rPr>
              <a:t>reflectometry: </a:t>
            </a:r>
            <a:r>
              <a:rPr lang="en-US" altLang="zh-CN" sz="1800" dirty="0" smtClean="0">
                <a:solidFill>
                  <a:schemeClr val="tx1"/>
                </a:solidFill>
              </a:rPr>
              <a:t>Doppler shift of incident </a:t>
            </a:r>
            <a:r>
              <a:rPr lang="en-US" altLang="zh-CN" sz="1800" dirty="0" smtClean="0"/>
              <a:t>wave</a:t>
            </a:r>
            <a:endParaRPr lang="en-US" altLang="zh-CN" sz="1800" dirty="0"/>
          </a:p>
          <a:p>
            <a:pPr>
              <a:spcBef>
                <a:spcPts val="0"/>
              </a:spcBef>
              <a:buNone/>
            </a:pPr>
            <a:endParaRPr lang="en-US" altLang="zh-CN" sz="1800" dirty="0" smtClean="0"/>
          </a:p>
          <a:p>
            <a:pPr>
              <a:spcBef>
                <a:spcPts val="0"/>
              </a:spcBef>
              <a:buNone/>
            </a:pPr>
            <a:endParaRPr lang="en-US" altLang="zh-CN" sz="1800" dirty="0" smtClean="0"/>
          </a:p>
          <a:p>
            <a:pPr>
              <a:spcBef>
                <a:spcPts val="0"/>
              </a:spcBef>
              <a:buNone/>
            </a:pPr>
            <a:endParaRPr lang="en-US" altLang="zh-CN" sz="1800" dirty="0"/>
          </a:p>
          <a:p>
            <a:pPr>
              <a:spcBef>
                <a:spcPts val="0"/>
              </a:spcBef>
              <a:buNone/>
            </a:pPr>
            <a:endParaRPr lang="en-US" altLang="zh-CN" sz="1800" dirty="0" smtClean="0"/>
          </a:p>
          <a:p>
            <a:pPr>
              <a:spcBef>
                <a:spcPts val="0"/>
              </a:spcBef>
              <a:buNone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altLang="zh-CN" sz="18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Charge-exchange spectroscopy: </a:t>
            </a:r>
            <a:r>
              <a:rPr lang="en-US" altLang="zh-CN" sz="1800" dirty="0" smtClean="0">
                <a:solidFill>
                  <a:schemeClr val="tx1"/>
                </a:solidFill>
              </a:rPr>
              <a:t>Doppler shift of emission lines</a:t>
            </a:r>
          </a:p>
          <a:p>
            <a:pPr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0000FF"/>
                </a:solidFill>
              </a:rPr>
              <a:t>fluid velocity</a:t>
            </a:r>
            <a:r>
              <a:rPr lang="en-US" altLang="zh-CN" sz="1800" dirty="0" smtClean="0">
                <a:solidFill>
                  <a:schemeClr val="tx1"/>
                </a:solidFill>
              </a:rPr>
              <a:t>. It contains </a:t>
            </a:r>
            <a:r>
              <a:rPr lang="en-US" altLang="zh-CN" sz="1800" dirty="0" smtClean="0">
                <a:solidFill>
                  <a:srgbClr val="0000FF"/>
                </a:solidFill>
              </a:rPr>
              <a:t>diamagnetic velocity </a:t>
            </a:r>
            <a:r>
              <a:rPr lang="en-US" altLang="zh-CN" sz="1800" dirty="0" smtClean="0">
                <a:solidFill>
                  <a:schemeClr val="tx1"/>
                </a:solidFill>
              </a:rPr>
              <a:t>which is not a real guiding center velocity</a:t>
            </a:r>
            <a:endParaRPr lang="en-US" altLang="zh-CN" sz="1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altLang="zh-CN" sz="1800" dirty="0" smtClean="0"/>
              <a:t>E</a:t>
            </a:r>
            <a:r>
              <a:rPr lang="en-US" altLang="zh-CN" sz="1800" baseline="-25000" dirty="0" smtClean="0"/>
              <a:t>r</a:t>
            </a:r>
            <a:r>
              <a:rPr lang="en-US" altLang="zh-CN" sz="1800" dirty="0" smtClean="0"/>
              <a:t> is estimated from the radial force-balance equation for a single-ion species</a:t>
            </a:r>
          </a:p>
          <a:p>
            <a:pPr>
              <a:spcBef>
                <a:spcPts val="0"/>
              </a:spcBef>
              <a:buNone/>
            </a:pPr>
            <a:endParaRPr lang="en-US" altLang="zh-CN" sz="1800" dirty="0"/>
          </a:p>
          <a:p>
            <a:pPr>
              <a:spcBef>
                <a:spcPts val="0"/>
              </a:spcBef>
              <a:buNone/>
            </a:pPr>
            <a:endParaRPr lang="en-US" altLang="zh-CN" sz="1800" dirty="0"/>
          </a:p>
          <a:p>
            <a:pPr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Langmuir probe: </a:t>
            </a:r>
            <a:r>
              <a:rPr lang="en-US" altLang="zh-CN" sz="1800" dirty="0" smtClean="0"/>
              <a:t>direct measurement of </a:t>
            </a:r>
            <a:r>
              <a:rPr lang="en-US" altLang="zh-CN" sz="1800" dirty="0" smtClean="0">
                <a:solidFill>
                  <a:srgbClr val="0000FF"/>
                </a:solidFill>
              </a:rPr>
              <a:t>E</a:t>
            </a:r>
            <a:r>
              <a:rPr lang="en-US" altLang="zh-CN" sz="1800" baseline="-25000" dirty="0" smtClean="0">
                <a:solidFill>
                  <a:srgbClr val="0000FF"/>
                </a:solidFill>
              </a:rPr>
              <a:t>r</a:t>
            </a:r>
            <a:r>
              <a:rPr lang="en-US" altLang="zh-CN" sz="1800" dirty="0">
                <a:solidFill>
                  <a:srgbClr val="0000FF"/>
                </a:solidFill>
              </a:rPr>
              <a:t> </a:t>
            </a:r>
            <a:r>
              <a:rPr lang="en-US" altLang="zh-CN" sz="1800" dirty="0"/>
              <a:t>by calculating the radial potential difference between two points.</a:t>
            </a:r>
            <a:endParaRPr lang="en-US" altLang="zh-CN" sz="1800" baseline="-25000" dirty="0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71612"/>
              </p:ext>
            </p:extLst>
          </p:nvPr>
        </p:nvGraphicFramePr>
        <p:xfrm>
          <a:off x="4237038" y="2681288"/>
          <a:ext cx="1428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5" name="Equation" r:id="rId4" imgW="571320" imgH="241200" progId="Equation.DSMT4">
                  <p:embed/>
                </p:oleObj>
              </mc:Choice>
              <mc:Fallback>
                <p:oleObj name="Equation" r:id="rId4" imgW="571320" imgH="241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7038" y="2681288"/>
                        <a:ext cx="14287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08" name="Picture 12" descr="C:\Documents and Settings\gsxu\桌面\a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46" y="1924056"/>
            <a:ext cx="1751501" cy="21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V="1">
            <a:off x="6688928" y="2191552"/>
            <a:ext cx="0" cy="174150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913106" y="1124744"/>
            <a:ext cx="1892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FF"/>
                </a:solidFill>
                <a:latin typeface="Times New Roman"/>
                <a:ea typeface="华文中宋"/>
              </a:rPr>
              <a:t>group velocity of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rgbClr val="FF00FF"/>
                </a:solidFill>
                <a:latin typeface="Times New Roman"/>
                <a:ea typeface="华文中宋"/>
              </a:rPr>
              <a:t>structure motion</a:t>
            </a:r>
            <a:endParaRPr lang="zh-CN" altLang="en-US" dirty="0">
              <a:solidFill>
                <a:srgbClr val="FF00FF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92519"/>
              </p:ext>
            </p:extLst>
          </p:nvPr>
        </p:nvGraphicFramePr>
        <p:xfrm>
          <a:off x="3436938" y="4724400"/>
          <a:ext cx="2157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6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4724400"/>
                        <a:ext cx="21574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右大括号 8"/>
          <p:cNvSpPr/>
          <p:nvPr/>
        </p:nvSpPr>
        <p:spPr>
          <a:xfrm>
            <a:off x="5652120" y="1243881"/>
            <a:ext cx="288032" cy="744959"/>
          </a:xfrm>
          <a:prstGeom prst="rightBrace">
            <a:avLst/>
          </a:prstGeom>
          <a:ln w="38100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65730"/>
              </p:ext>
            </p:extLst>
          </p:nvPr>
        </p:nvGraphicFramePr>
        <p:xfrm>
          <a:off x="3419872" y="5765854"/>
          <a:ext cx="209391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37"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765854"/>
                        <a:ext cx="209391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2148" name="Picture 5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20194"/>
            <a:ext cx="2952328" cy="14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7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836712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gas-puff-imaging </a:t>
            </a:r>
            <a:r>
              <a:rPr lang="en-US" altLang="zh-C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on EAST</a:t>
            </a:r>
            <a:endParaRPr lang="en-US" altLang="zh-CN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6701" r="13602" b="10057"/>
          <a:stretch/>
        </p:blipFill>
        <p:spPr bwMode="auto">
          <a:xfrm>
            <a:off x="601676" y="3717032"/>
            <a:ext cx="2170124" cy="26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" y="887023"/>
            <a:ext cx="2816596" cy="28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5" descr="C:\Documents and Settings\gsxu\Application Data\Tencent\Users\1163904702\QQ\WinTemp\RichOle\Q17OL}(]61PFG@NW)M][PJ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52634"/>
            <a:ext cx="4857750" cy="40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7537" y="908720"/>
            <a:ext cx="6228959" cy="142192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800" dirty="0"/>
              <a:t>Two </a:t>
            </a:r>
            <a:r>
              <a:rPr lang="en-US" altLang="zh-CN" sz="1800" dirty="0" smtClean="0"/>
              <a:t>GPI systems separated toroidally by 67</a:t>
            </a:r>
            <a:r>
              <a:rPr lang="en-US" altLang="zh-CN" sz="1800" dirty="0" smtClean="0">
                <a:sym typeface="Symbol"/>
              </a:rPr>
              <a:t>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and poloidally </a:t>
            </a:r>
            <a:r>
              <a:rPr lang="en-US" altLang="zh-CN" sz="1800" dirty="0" smtClean="0"/>
              <a:t>by ~100</a:t>
            </a:r>
            <a:r>
              <a:rPr lang="en-US" altLang="zh-CN" sz="1800" dirty="0" smtClean="0">
                <a:sym typeface="Symbol"/>
              </a:rPr>
              <a:t></a:t>
            </a:r>
            <a:r>
              <a:rPr lang="en-US" altLang="zh-CN" sz="1800" dirty="0" smtClean="0"/>
              <a:t>, </a:t>
            </a:r>
            <a:r>
              <a:rPr lang="en-US" altLang="zh-CN" sz="1800" dirty="0"/>
              <a:t>up-down symmetrical about the </a:t>
            </a:r>
            <a:r>
              <a:rPr lang="en-US" altLang="zh-CN" sz="1800" dirty="0" smtClean="0"/>
              <a:t>midplane.</a:t>
            </a:r>
          </a:p>
          <a:p>
            <a:pPr>
              <a:buNone/>
            </a:pPr>
            <a:r>
              <a:rPr lang="en-US" altLang="zh-CN" sz="1800" dirty="0" err="1" smtClean="0"/>
              <a:t>HeI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line emission at 587.6 </a:t>
            </a:r>
            <a:r>
              <a:rPr lang="en-US" altLang="zh-CN" sz="1800" dirty="0" smtClean="0"/>
              <a:t>nm, 13</a:t>
            </a:r>
            <a:r>
              <a:rPr lang="en-US" altLang="zh-CN" sz="1800" dirty="0" smtClean="0">
                <a:sym typeface="Symbol"/>
              </a:rPr>
              <a:t></a:t>
            </a:r>
            <a:r>
              <a:rPr lang="en-US" altLang="zh-CN" sz="1800" dirty="0" smtClean="0"/>
              <a:t>13 </a:t>
            </a:r>
            <a:r>
              <a:rPr lang="en-US" altLang="zh-CN" sz="1800" dirty="0"/>
              <a:t>cm square </a:t>
            </a:r>
            <a:r>
              <a:rPr lang="en-US" altLang="zh-CN" sz="1800" dirty="0" smtClean="0"/>
              <a:t>area</a:t>
            </a:r>
          </a:p>
          <a:p>
            <a:pPr>
              <a:buNone/>
            </a:pPr>
            <a:r>
              <a:rPr lang="en-US" altLang="zh-CN" sz="1800" dirty="0" smtClean="0"/>
              <a:t>400 </a:t>
            </a:r>
            <a:r>
              <a:rPr lang="en-US" altLang="zh-CN" sz="1800" dirty="0"/>
              <a:t>kHz frame rate, </a:t>
            </a:r>
            <a:r>
              <a:rPr lang="en-US" altLang="zh-CN" sz="1800" dirty="0" smtClean="0"/>
              <a:t>64</a:t>
            </a:r>
            <a:r>
              <a:rPr lang="en-US" altLang="zh-CN" sz="1800" dirty="0" smtClean="0">
                <a:sym typeface="Symbol"/>
              </a:rPr>
              <a:t></a:t>
            </a:r>
            <a:r>
              <a:rPr lang="en-US" altLang="zh-CN" sz="1800" dirty="0" smtClean="0"/>
              <a:t>64 </a:t>
            </a:r>
            <a:r>
              <a:rPr lang="en-US" altLang="zh-CN" sz="1800" dirty="0"/>
              <a:t>pixels with 12-bit dynamic </a:t>
            </a:r>
            <a:r>
              <a:rPr lang="en-US" altLang="zh-CN" sz="1800" dirty="0" smtClean="0"/>
              <a:t>range.</a:t>
            </a: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4147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836712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Reciprocating probe systems on EAST</a:t>
            </a:r>
            <a:endParaRPr lang="en-US" altLang="zh-CN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4146" name="Picture 2" descr="D:\2012\GPI\EAST实验结果\paper\figures\Fig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1" t="7754" r="10810"/>
          <a:stretch/>
        </p:blipFill>
        <p:spPr bwMode="auto">
          <a:xfrm>
            <a:off x="3839092" y="2574459"/>
            <a:ext cx="4765356" cy="380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252788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5" y="3994242"/>
            <a:ext cx="1464665" cy="237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908720"/>
            <a:ext cx="6228184" cy="167122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800" dirty="0"/>
              <a:t>Two reciprocating Langmuir </a:t>
            </a:r>
            <a:r>
              <a:rPr lang="en-US" altLang="zh-CN" sz="1800" dirty="0" smtClean="0"/>
              <a:t>probes, separated toroidally by </a:t>
            </a:r>
            <a:r>
              <a:rPr lang="en-US" altLang="zh-CN" sz="1800" dirty="0"/>
              <a:t>89</a:t>
            </a:r>
            <a:r>
              <a:rPr lang="en-US" altLang="zh-CN" sz="1800" dirty="0" smtClean="0">
                <a:sym typeface="Symbol"/>
              </a:rPr>
              <a:t>,</a:t>
            </a:r>
            <a:r>
              <a:rPr lang="zh-CN" altLang="en-US" sz="1800" dirty="0" smtClean="0">
                <a:sym typeface="Symbol"/>
              </a:rPr>
              <a:t> </a:t>
            </a:r>
            <a:r>
              <a:rPr lang="en-US" altLang="zh-CN" sz="1800" dirty="0" smtClean="0"/>
              <a:t>inserted </a:t>
            </a:r>
            <a:r>
              <a:rPr lang="en-US" altLang="zh-CN" sz="1800" dirty="0"/>
              <a:t>through </a:t>
            </a:r>
            <a:r>
              <a:rPr lang="en-US" altLang="zh-CN" sz="1800" dirty="0" smtClean="0"/>
              <a:t>horizontal </a:t>
            </a:r>
            <a:r>
              <a:rPr lang="en-US" altLang="zh-CN" sz="1800" dirty="0"/>
              <a:t>ports </a:t>
            </a:r>
            <a:r>
              <a:rPr lang="en-US" altLang="zh-CN" sz="1800" dirty="0" smtClean="0"/>
              <a:t>at </a:t>
            </a:r>
            <a:r>
              <a:rPr lang="en-US" altLang="zh-CN" sz="1800" dirty="0"/>
              <a:t>the outer </a:t>
            </a:r>
            <a:r>
              <a:rPr lang="en-US" altLang="zh-CN" sz="1800" dirty="0" smtClean="0"/>
              <a:t>midplane.</a:t>
            </a:r>
          </a:p>
          <a:p>
            <a:pPr>
              <a:buNone/>
            </a:pPr>
            <a:r>
              <a:rPr lang="en-US" altLang="zh-CN" sz="1800" dirty="0" smtClean="0"/>
              <a:t>A </a:t>
            </a:r>
            <a:r>
              <a:rPr lang="en-US" altLang="zh-CN" sz="1800" dirty="0"/>
              <a:t>specifically designed </a:t>
            </a:r>
            <a:r>
              <a:rPr lang="en-US" altLang="zh-CN" sz="1800" dirty="0" smtClean="0"/>
              <a:t>multi-tip </a:t>
            </a:r>
            <a:r>
              <a:rPr lang="en-US" altLang="zh-CN" sz="1800" dirty="0"/>
              <a:t>probe </a:t>
            </a:r>
            <a:r>
              <a:rPr lang="en-US" altLang="zh-CN" sz="1800" dirty="0" smtClean="0"/>
              <a:t>array provides measurements of n</a:t>
            </a:r>
            <a:r>
              <a:rPr lang="en-US" altLang="zh-CN" sz="1800" baseline="-25000" dirty="0" smtClean="0"/>
              <a:t>e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T</a:t>
            </a:r>
            <a:r>
              <a:rPr lang="en-US" altLang="zh-CN" sz="1800" baseline="-25000" dirty="0" err="1" smtClean="0"/>
              <a:t>e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p</a:t>
            </a:r>
            <a:r>
              <a:rPr lang="en-US" altLang="zh-CN" sz="1800" baseline="-25000" dirty="0" err="1" smtClean="0"/>
              <a:t>e</a:t>
            </a:r>
            <a:r>
              <a:rPr lang="en-US" altLang="zh-CN" sz="1800" dirty="0" smtClean="0"/>
              <a:t>, </a:t>
            </a:r>
            <a:r>
              <a:rPr lang="en-US" altLang="zh-CN" sz="1800" dirty="0" smtClean="0">
                <a:sym typeface="Symbol"/>
              </a:rPr>
              <a:t></a:t>
            </a:r>
            <a:r>
              <a:rPr lang="en-US" altLang="zh-CN" sz="1800" baseline="-25000" dirty="0" smtClean="0">
                <a:sym typeface="Symbol"/>
              </a:rPr>
              <a:t>p</a:t>
            </a:r>
            <a:r>
              <a:rPr lang="en-US" altLang="zh-CN" sz="1800" dirty="0" smtClean="0"/>
              <a:t>, </a:t>
            </a:r>
            <a:r>
              <a:rPr lang="en-US" altLang="zh-CN" sz="1800" dirty="0" smtClean="0">
                <a:sym typeface="Symbol"/>
              </a:rPr>
              <a:t>, and </a:t>
            </a:r>
            <a:r>
              <a:rPr lang="en-US" altLang="zh-CN" sz="1800" dirty="0" smtClean="0"/>
              <a:t>v</a:t>
            </a:r>
            <a:r>
              <a:rPr lang="en-US" altLang="zh-CN" sz="1800" baseline="-25000" dirty="0" smtClean="0"/>
              <a:t>||</a:t>
            </a:r>
            <a:r>
              <a:rPr lang="en-US" altLang="zh-CN" sz="1800" dirty="0" smtClean="0"/>
              <a:t> at two radial positions spaced by 3 mm.</a:t>
            </a: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256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内容占位符 4"/>
          <p:cNvSpPr>
            <a:spLocks noGrp="1"/>
          </p:cNvSpPr>
          <p:nvPr>
            <p:ph idx="4294967295"/>
          </p:nvPr>
        </p:nvSpPr>
        <p:spPr>
          <a:xfrm>
            <a:off x="1061610" y="1443841"/>
            <a:ext cx="70207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diagnostics for transition on EAST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of LCO during L-I-H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Small-amplitude LCO prior to transition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of LCO at H-mode pedestal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zh-CN" sz="28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40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sz="40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2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_Sep_2010_物理诊断报告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Times New Roman"/>
        <a:ea typeface="华文中宋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5875"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800" dirty="0" smtClean="0">
            <a:latin typeface="+mn-lt"/>
          </a:defRPr>
        </a:defPPr>
      </a:lstStyle>
    </a:spDef>
    <a:lnDef>
      <a:spPr>
        <a:ln w="12700">
          <a:solidFill>
            <a:schemeClr val="tx1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0">
          <a:noFill/>
        </a:ln>
      </a:spPr>
      <a:bodyPr wrap="none" rtlCol="0">
        <a:spAutoFit/>
      </a:bodyPr>
      <a:lstStyle>
        <a:defPPr>
          <a:buNone/>
          <a:defRPr sz="1600" dirty="0" smtClean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asipp</Template>
  <TotalTime>37952</TotalTime>
  <Words>1550</Words>
  <Application>Microsoft Office PowerPoint</Application>
  <PresentationFormat>全屏显示(4:3)</PresentationFormat>
  <Paragraphs>176</Paragraphs>
  <Slides>23</Slides>
  <Notes>23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28_Sep_2010_物理诊断报告</vt:lpstr>
      <vt:lpstr>Equation</vt:lpstr>
      <vt:lpstr>MathType 6.0 Equation</vt:lpstr>
      <vt:lpstr>PowerPoint 演示文稿</vt:lpstr>
      <vt:lpstr>Outline</vt:lpstr>
      <vt:lpstr>Outline</vt:lpstr>
      <vt:lpstr>Physics behind the L-H transition</vt:lpstr>
      <vt:lpstr>Different flow diagnostics at plasma edge</vt:lpstr>
      <vt:lpstr>Outline</vt:lpstr>
      <vt:lpstr>New gas-puff-imaging systems on EAST</vt:lpstr>
      <vt:lpstr>Reciprocating probe systems on EAST</vt:lpstr>
      <vt:lpstr>Outline</vt:lpstr>
      <vt:lpstr>GPI measurement of dithering L-H transition</vt:lpstr>
      <vt:lpstr>Zonal flows are driven by turbulent outbursts</vt:lpstr>
      <vt:lpstr>Equilibrium flow shear locks in the transition</vt:lpstr>
      <vt:lpstr>Probe measurements of LCO near separatrix</vt:lpstr>
      <vt:lpstr>Transition direction is controlled by equili-flow</vt:lpstr>
      <vt:lpstr>Probe measurements of LCO transition in SOL</vt:lpstr>
      <vt:lpstr>Probe measurements of LCO transition in SOL</vt:lpstr>
      <vt:lpstr>Outline</vt:lpstr>
      <vt:lpstr>Small-amplitude LCO prior to L-H transition</vt:lpstr>
      <vt:lpstr>Outline</vt:lpstr>
      <vt:lpstr>Observation of a LCO state at H-mode pedestal</vt:lpstr>
      <vt:lpstr>Outline</vt:lpstr>
      <vt:lpstr>Summary</vt:lpstr>
      <vt:lpstr>Thank you very much for your attention!</vt:lpstr>
    </vt:vector>
  </TitlesOfParts>
  <Company>IPPCAS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没有幻灯片标题</dc:title>
  <dc:creator>Wan Baonian</dc:creator>
  <cp:lastModifiedBy>Microsoft</cp:lastModifiedBy>
  <cp:revision>2284</cp:revision>
  <dcterms:created xsi:type="dcterms:W3CDTF">2002-03-26T07:13:07Z</dcterms:created>
  <dcterms:modified xsi:type="dcterms:W3CDTF">2012-10-12T15:02:29Z</dcterms:modified>
</cp:coreProperties>
</file>