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8" r:id="rId2"/>
  </p:sldMasterIdLst>
  <p:notesMasterIdLst>
    <p:notesMasterId r:id="rId26"/>
  </p:notesMasterIdLst>
  <p:handoutMasterIdLst>
    <p:handoutMasterId r:id="rId27"/>
  </p:handoutMasterIdLst>
  <p:sldIdLst>
    <p:sldId id="261" r:id="rId3"/>
    <p:sldId id="271" r:id="rId4"/>
    <p:sldId id="264" r:id="rId5"/>
    <p:sldId id="280" r:id="rId6"/>
    <p:sldId id="293" r:id="rId7"/>
    <p:sldId id="281" r:id="rId8"/>
    <p:sldId id="282" r:id="rId9"/>
    <p:sldId id="297" r:id="rId10"/>
    <p:sldId id="294" r:id="rId11"/>
    <p:sldId id="295" r:id="rId12"/>
    <p:sldId id="284" r:id="rId13"/>
    <p:sldId id="287" r:id="rId14"/>
    <p:sldId id="289" r:id="rId15"/>
    <p:sldId id="290" r:id="rId16"/>
    <p:sldId id="296" r:id="rId17"/>
    <p:sldId id="288" r:id="rId18"/>
    <p:sldId id="272" r:id="rId19"/>
    <p:sldId id="291" r:id="rId20"/>
    <p:sldId id="292" r:id="rId21"/>
    <p:sldId id="279" r:id="rId22"/>
    <p:sldId id="285" r:id="rId23"/>
    <p:sldId id="286" r:id="rId24"/>
    <p:sldId id="283" r:id="rId25"/>
  </p:sldIdLst>
  <p:sldSz cx="9144000" cy="6858000" type="screen4x3"/>
  <p:notesSz cx="9928225" cy="6797675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Isabel Nunes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66"/>
    <a:srgbClr val="808080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66" autoAdjust="0"/>
    <p:restoredTop sz="97730" autoAdjust="0"/>
  </p:normalViewPr>
  <p:slideViewPr>
    <p:cSldViewPr>
      <p:cViewPr>
        <p:scale>
          <a:sx n="100" d="100"/>
          <a:sy n="100" d="100"/>
        </p:scale>
        <p:origin x="-58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7" d="100"/>
          <a:sy n="77" d="100"/>
        </p:scale>
        <p:origin x="-3318" y="-96"/>
      </p:cViewPr>
      <p:guideLst>
        <p:guide orient="horz" pos="2142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4302231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2" tIns="47781" rIns="95562" bIns="47781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3699" y="1"/>
            <a:ext cx="4302231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2" tIns="47781" rIns="95562" bIns="47781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0CB72857-686C-4E38-9370-F7D0FACA3660}" type="datetimeFigureOut">
              <a:rPr lang="fr-FR"/>
              <a:pPr>
                <a:defRPr/>
              </a:pPr>
              <a:t>10/10/2012</a:t>
            </a:fld>
            <a:endParaRPr lang="fr-FR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6456613"/>
            <a:ext cx="4302231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2" tIns="47781" rIns="95562" bIns="47781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3699" y="6456613"/>
            <a:ext cx="4302231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2" tIns="47781" rIns="95562" bIns="47781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1DE2D786-859B-4B74-875B-A28AB42E87AD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1568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4302231" cy="339884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623699" y="1"/>
            <a:ext cx="4302231" cy="339884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4125518F-85A7-478D-914A-9A64372A0C28}" type="datetimeFigureOut">
              <a:rPr lang="fr-FR"/>
              <a:pPr>
                <a:defRPr/>
              </a:pPr>
              <a:t>10/10/2012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400425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62" tIns="47781" rIns="95562" bIns="47781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</p:spPr>
        <p:txBody>
          <a:bodyPr vert="horz" lIns="95562" tIns="47781" rIns="95562" bIns="47781" rtlCol="0">
            <a:normAutofit/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2" y="6456613"/>
            <a:ext cx="4302231" cy="339884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623699" y="6456613"/>
            <a:ext cx="4302231" cy="339884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001CEDE1-7314-49F9-B327-ABF2CB4A8C6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69113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Attention : Be titles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inertielles</a:t>
            </a:r>
            <a:r>
              <a:rPr lang="en-US" baseline="0" dirty="0" smtClean="0"/>
              <a:t> (pas ITER relevant d’un point de </a:t>
            </a:r>
            <a:r>
              <a:rPr lang="en-US" baseline="0" dirty="0" err="1" smtClean="0"/>
              <a:t>vue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composant</a:t>
            </a:r>
            <a:r>
              <a:rPr lang="en-US" baseline="0" dirty="0" smtClean="0"/>
              <a:t>) </a:t>
            </a:r>
            <a:r>
              <a:rPr lang="en-US" baseline="0" dirty="0" err="1" smtClean="0"/>
              <a:t>mais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c’est</a:t>
            </a:r>
            <a:r>
              <a:rPr lang="en-US" baseline="0" dirty="0" smtClean="0"/>
              <a:t> ITER relevant d’un point de </a:t>
            </a:r>
            <a:r>
              <a:rPr lang="en-US" baseline="0" dirty="0" err="1" smtClean="0"/>
              <a:t>vue</a:t>
            </a:r>
            <a:r>
              <a:rPr lang="en-US" baseline="0" dirty="0" smtClean="0"/>
              <a:t> operation machine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/>
              <a:pPr>
                <a:defRPr/>
              </a:pPr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9699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Rappel </a:t>
            </a:r>
            <a:r>
              <a:rPr lang="en-US" dirty="0" err="1" smtClean="0"/>
              <a:t>Projet</a:t>
            </a:r>
            <a:r>
              <a:rPr lang="en-US" dirty="0" smtClean="0"/>
              <a:t> JET ITER like WALL</a:t>
            </a:r>
            <a:r>
              <a:rPr lang="en-US" baseline="0" dirty="0" smtClean="0"/>
              <a:t> : passer des </a:t>
            </a:r>
            <a:r>
              <a:rPr lang="en-US" baseline="0" dirty="0" err="1" smtClean="0"/>
              <a:t>config</a:t>
            </a:r>
            <a:r>
              <a:rPr lang="en-US" baseline="0" dirty="0" smtClean="0"/>
              <a:t> limiter et divertor Carbone =&gt; </a:t>
            </a:r>
            <a:r>
              <a:rPr lang="en-US" baseline="0" dirty="0" err="1" smtClean="0"/>
              <a:t>limiteurs</a:t>
            </a:r>
            <a:r>
              <a:rPr lang="en-US" baseline="0" dirty="0" smtClean="0"/>
              <a:t> en Be et Divertor en W en </a:t>
            </a:r>
            <a:r>
              <a:rPr lang="en-US" baseline="0" dirty="0" err="1" smtClean="0"/>
              <a:t>modifiant</a:t>
            </a:r>
            <a:r>
              <a:rPr lang="en-US" baseline="0" dirty="0" smtClean="0"/>
              <a:t> le </a:t>
            </a:r>
            <a:r>
              <a:rPr lang="en-US" baseline="0" dirty="0" err="1" smtClean="0"/>
              <a:t>moins</a:t>
            </a:r>
            <a:r>
              <a:rPr lang="en-US" baseline="0" dirty="0" smtClean="0"/>
              <a:t> possible la </a:t>
            </a:r>
            <a:r>
              <a:rPr lang="en-US" baseline="0" dirty="0" err="1" smtClean="0"/>
              <a:t>géométrie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initiale</a:t>
            </a:r>
            <a:r>
              <a:rPr lang="en-US" baseline="0" dirty="0" smtClean="0"/>
              <a:t> du JET</a:t>
            </a:r>
          </a:p>
          <a:p>
            <a:r>
              <a:rPr lang="en-US" baseline="0" dirty="0" err="1" smtClean="0"/>
              <a:t>Cependant</a:t>
            </a:r>
            <a:r>
              <a:rPr lang="en-US" baseline="0" dirty="0" smtClean="0"/>
              <a:t> des adaptions </a:t>
            </a:r>
            <a:r>
              <a:rPr lang="en-US" baseline="0" dirty="0" err="1" smtClean="0"/>
              <a:t>ont</a:t>
            </a:r>
            <a:r>
              <a:rPr lang="en-US" baseline="0" dirty="0" smtClean="0"/>
              <a:t> du </a:t>
            </a:r>
            <a:r>
              <a:rPr lang="en-US" baseline="0" dirty="0" err="1" smtClean="0"/>
              <a:t>être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faites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compte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tenu</a:t>
            </a:r>
            <a:r>
              <a:rPr lang="en-US" baseline="0" dirty="0" smtClean="0"/>
              <a:t> du </a:t>
            </a:r>
            <a:r>
              <a:rPr lang="en-US" baseline="0" dirty="0" err="1" smtClean="0"/>
              <a:t>changement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materiau</a:t>
            </a:r>
            <a:r>
              <a:rPr lang="en-US" baseline="0" dirty="0" smtClean="0"/>
              <a:t> (Be)</a:t>
            </a:r>
          </a:p>
          <a:p>
            <a:endParaRPr lang="en-US" dirty="0" smtClean="0"/>
          </a:p>
          <a:p>
            <a:pPr marL="220553" indent="-220553">
              <a:buAutoNum type="arabicParenR"/>
            </a:pPr>
            <a:r>
              <a:rPr lang="en-US" dirty="0" err="1" smtClean="0"/>
              <a:t>Optimisation</a:t>
            </a:r>
            <a:r>
              <a:rPr lang="en-US" dirty="0" smtClean="0"/>
              <a:t> </a:t>
            </a:r>
            <a:r>
              <a:rPr lang="en-US" dirty="0" err="1" smtClean="0"/>
              <a:t>analytique</a:t>
            </a:r>
            <a:r>
              <a:rPr lang="en-US" dirty="0" smtClean="0"/>
              <a:t> du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profil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général</a:t>
            </a:r>
            <a:r>
              <a:rPr lang="en-US" baseline="0" dirty="0" smtClean="0"/>
              <a:t> de la </a:t>
            </a:r>
            <a:r>
              <a:rPr lang="en-US" baseline="0" dirty="0" err="1" smtClean="0"/>
              <a:t>tuile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puis</a:t>
            </a:r>
            <a:r>
              <a:rPr lang="en-US" baseline="0" dirty="0" smtClean="0"/>
              <a:t> travail de </a:t>
            </a:r>
            <a:r>
              <a:rPr lang="en-US" baseline="0" dirty="0" err="1" smtClean="0"/>
              <a:t>détail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sur</a:t>
            </a:r>
            <a:r>
              <a:rPr lang="en-US" baseline="0" dirty="0" smtClean="0"/>
              <a:t> thermal stress, eddy currents et </a:t>
            </a:r>
            <a:r>
              <a:rPr lang="en-US" baseline="0" dirty="0" err="1" smtClean="0"/>
              <a:t>ombrage</a:t>
            </a:r>
            <a:r>
              <a:rPr lang="en-US" baseline="0" dirty="0" smtClean="0"/>
              <a:t> au </a:t>
            </a:r>
            <a:r>
              <a:rPr lang="en-US" baseline="0" dirty="0" err="1" smtClean="0"/>
              <a:t>niveau</a:t>
            </a:r>
            <a:r>
              <a:rPr lang="en-US" baseline="0" dirty="0" smtClean="0"/>
              <a:t> des blocks et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chaque</a:t>
            </a:r>
            <a:r>
              <a:rPr lang="en-US" baseline="0" dirty="0" smtClean="0"/>
              <a:t> block des </a:t>
            </a:r>
            <a:r>
              <a:rPr lang="en-US" baseline="0" dirty="0" err="1" smtClean="0"/>
              <a:t>castellations</a:t>
            </a:r>
            <a:endParaRPr lang="en-US" baseline="0" dirty="0" smtClean="0"/>
          </a:p>
          <a:p>
            <a:r>
              <a:rPr lang="en-US" baseline="0" dirty="0" smtClean="0"/>
              <a:t> </a:t>
            </a:r>
            <a:endParaRPr lang="en-US" dirty="0" smtClean="0"/>
          </a:p>
          <a:p>
            <a:r>
              <a:rPr lang="en-US" dirty="0" smtClean="0"/>
              <a:t>Because</a:t>
            </a:r>
            <a:r>
              <a:rPr lang="en-US" baseline="0" dirty="0" smtClean="0"/>
              <a:t> of the castellation =&gt; shadowing ! </a:t>
            </a:r>
          </a:p>
          <a:p>
            <a:endParaRPr lang="en-US" baseline="0" dirty="0" smtClean="0"/>
          </a:p>
          <a:p>
            <a:r>
              <a:rPr lang="en-US" dirty="0" smtClean="0"/>
              <a:t>Sur les cotes, angles </a:t>
            </a:r>
            <a:r>
              <a:rPr lang="en-US" dirty="0" err="1" smtClean="0"/>
              <a:t>d’incidences</a:t>
            </a:r>
            <a:r>
              <a:rPr lang="en-US" dirty="0" smtClean="0"/>
              <a:t> plus </a:t>
            </a:r>
            <a:r>
              <a:rPr lang="en-US" dirty="0" err="1" smtClean="0"/>
              <a:t>grands</a:t>
            </a:r>
            <a:r>
              <a:rPr lang="en-US" baseline="0" dirty="0" smtClean="0"/>
              <a:t> =&gt; </a:t>
            </a:r>
            <a:r>
              <a:rPr lang="en-US" baseline="0" dirty="0" err="1" smtClean="0"/>
              <a:t>ombrage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nécessaire</a:t>
            </a:r>
            <a:r>
              <a:rPr lang="en-US" baseline="0" dirty="0" smtClean="0"/>
              <a:t> des </a:t>
            </a:r>
            <a:r>
              <a:rPr lang="en-US" baseline="0" dirty="0" err="1" smtClean="0"/>
              <a:t>castellations</a:t>
            </a:r>
            <a:r>
              <a:rPr lang="en-US" baseline="0" dirty="0" smtClean="0"/>
              <a:t> les </a:t>
            </a:r>
            <a:r>
              <a:rPr lang="en-US" baseline="0" dirty="0" err="1" smtClean="0"/>
              <a:t>unes</a:t>
            </a:r>
            <a:r>
              <a:rPr lang="en-US" baseline="0" dirty="0" smtClean="0"/>
              <a:t> par rapport aux </a:t>
            </a:r>
            <a:r>
              <a:rPr lang="en-US" baseline="0" dirty="0" err="1" smtClean="0"/>
              <a:t>autres</a:t>
            </a:r>
            <a:endParaRPr lang="en-US" baseline="0" dirty="0" smtClean="0"/>
          </a:p>
          <a:p>
            <a:r>
              <a:rPr lang="en-US" baseline="0" dirty="0" smtClean="0"/>
              <a:t>Au </a:t>
            </a:r>
            <a:r>
              <a:rPr lang="en-US" baseline="0" dirty="0" err="1" smtClean="0"/>
              <a:t>centre</a:t>
            </a:r>
            <a:r>
              <a:rPr lang="en-US" baseline="0" dirty="0" smtClean="0"/>
              <a:t> pas </a:t>
            </a:r>
            <a:r>
              <a:rPr lang="en-US" baseline="0" dirty="0" err="1" smtClean="0"/>
              <a:t>nécessaire</a:t>
            </a:r>
            <a:r>
              <a:rPr lang="en-US" baseline="0" dirty="0" smtClean="0"/>
              <a:t>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Le tout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monté</a:t>
            </a:r>
            <a:r>
              <a:rPr lang="en-US" dirty="0" smtClean="0"/>
              <a:t> </a:t>
            </a:r>
            <a:r>
              <a:rPr lang="en-US" dirty="0" err="1" smtClean="0"/>
              <a:t>sur</a:t>
            </a:r>
            <a:r>
              <a:rPr lang="en-US" baseline="0" dirty="0" smtClean="0"/>
              <a:t> un carrier (support) </a:t>
            </a:r>
            <a:r>
              <a:rPr lang="en-US" baseline="0" dirty="0" err="1" smtClean="0"/>
              <a:t>monté</a:t>
            </a:r>
            <a:r>
              <a:rPr lang="en-US" baseline="0" dirty="0" smtClean="0"/>
              <a:t> par un articulated arm (</a:t>
            </a:r>
            <a:r>
              <a:rPr lang="en-US" baseline="0" dirty="0" err="1" smtClean="0"/>
              <a:t>conséquence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sur</a:t>
            </a:r>
            <a:r>
              <a:rPr lang="en-US" baseline="0" dirty="0" smtClean="0"/>
              <a:t> le design)</a:t>
            </a:r>
          </a:p>
          <a:p>
            <a:endParaRPr lang="en-US" dirty="0" smtClean="0"/>
          </a:p>
          <a:p>
            <a:r>
              <a:rPr lang="en-US" dirty="0" smtClean="0"/>
              <a:t>Dimensions  </a:t>
            </a:r>
            <a:r>
              <a:rPr lang="en-US" dirty="0" err="1" smtClean="0"/>
              <a:t>approx</a:t>
            </a:r>
            <a:r>
              <a:rPr lang="en-US" dirty="0" smtClean="0"/>
              <a:t> =&gt; 30 cm x 10</a:t>
            </a:r>
            <a:r>
              <a:rPr lang="en-US" baseline="0" dirty="0" smtClean="0"/>
              <a:t> cm</a:t>
            </a:r>
          </a:p>
          <a:p>
            <a:endParaRPr lang="en-US" baseline="0" dirty="0" smtClean="0"/>
          </a:p>
          <a:p>
            <a:r>
              <a:rPr lang="en-US" baseline="0" dirty="0" smtClean="0"/>
              <a:t>Important ! : </a:t>
            </a:r>
            <a:r>
              <a:rPr lang="en-US" baseline="0" dirty="0" err="1" smtClean="0"/>
              <a:t>optimisation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l’ombrage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/>
              <a:pPr>
                <a:defRPr/>
              </a:pPr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788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Manque</a:t>
            </a:r>
            <a:r>
              <a:rPr lang="en-US" dirty="0" smtClean="0"/>
              <a:t> 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une</a:t>
            </a:r>
            <a:r>
              <a:rPr lang="en-US" baseline="0" dirty="0" smtClean="0"/>
              <a:t> slide plus </a:t>
            </a:r>
            <a:r>
              <a:rPr lang="en-US" baseline="0" dirty="0" err="1" smtClean="0"/>
              <a:t>générale</a:t>
            </a:r>
            <a:r>
              <a:rPr lang="en-US" baseline="0" dirty="0" smtClean="0"/>
              <a:t> qui </a:t>
            </a:r>
            <a:r>
              <a:rPr lang="en-US" baseline="0" dirty="0" err="1" smtClean="0"/>
              <a:t>montre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l’interieur</a:t>
            </a:r>
            <a:r>
              <a:rPr lang="en-US" baseline="0" dirty="0" smtClean="0"/>
              <a:t> du jet avec ILW et </a:t>
            </a:r>
            <a:r>
              <a:rPr lang="en-US" baseline="0" dirty="0" err="1" smtClean="0"/>
              <a:t>où</a:t>
            </a:r>
            <a:r>
              <a:rPr lang="en-US" baseline="0" dirty="0" smtClean="0"/>
              <a:t> se </a:t>
            </a:r>
            <a:r>
              <a:rPr lang="en-US" baseline="0" dirty="0" err="1" smtClean="0"/>
              <a:t>trouvent</a:t>
            </a:r>
            <a:r>
              <a:rPr lang="en-US" baseline="0" dirty="0" smtClean="0"/>
              <a:t> les </a:t>
            </a:r>
            <a:r>
              <a:rPr lang="en-US" baseline="0" dirty="0" err="1" smtClean="0"/>
              <a:t>tuiles</a:t>
            </a:r>
            <a:r>
              <a:rPr lang="en-US" baseline="0" dirty="0" smtClean="0"/>
              <a:t> Be.</a:t>
            </a:r>
          </a:p>
          <a:p>
            <a:r>
              <a:rPr lang="en-US" baseline="0" dirty="0" smtClean="0"/>
              <a:t>Pour </a:t>
            </a:r>
            <a:r>
              <a:rPr lang="en-US" baseline="0" dirty="0" err="1" smtClean="0"/>
              <a:t>opération</a:t>
            </a:r>
            <a:r>
              <a:rPr lang="en-US" baseline="0" dirty="0" smtClean="0"/>
              <a:t> . </a:t>
            </a:r>
            <a:r>
              <a:rPr lang="en-US" baseline="0" dirty="0" err="1" smtClean="0"/>
              <a:t>Système</a:t>
            </a:r>
            <a:r>
              <a:rPr lang="en-US" baseline="0" dirty="0" smtClean="0"/>
              <a:t> IR pour </a:t>
            </a:r>
            <a:r>
              <a:rPr lang="en-US" baseline="0" dirty="0" err="1" smtClean="0"/>
              <a:t>monitorer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vue</a:t>
            </a:r>
            <a:r>
              <a:rPr lang="en-US" baseline="0" dirty="0" smtClean="0"/>
              <a:t> KL7 interne)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Légende</a:t>
            </a:r>
            <a:r>
              <a:rPr lang="en-US" baseline="0" dirty="0" smtClean="0"/>
              <a:t> : 1 </a:t>
            </a:r>
            <a:r>
              <a:rPr lang="en-US" baseline="0" dirty="0" err="1" smtClean="0"/>
              <a:t>grph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horiz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toro</a:t>
            </a:r>
            <a:r>
              <a:rPr lang="en-US" baseline="0" dirty="0" smtClean="0"/>
              <a:t>  2 </a:t>
            </a:r>
            <a:r>
              <a:rPr lang="en-US" baseline="0" dirty="0" err="1" smtClean="0"/>
              <a:t>grp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verti</a:t>
            </a:r>
            <a:r>
              <a:rPr lang="en-US" baseline="0" dirty="0" smtClean="0"/>
              <a:t> polo.</a:t>
            </a:r>
          </a:p>
          <a:p>
            <a:endParaRPr lang="en-US" baseline="0" dirty="0" smtClean="0"/>
          </a:p>
          <a:p>
            <a:pPr defTabSz="882213">
              <a:defRPr/>
            </a:pPr>
            <a:r>
              <a:rPr lang="en-GB" dirty="0">
                <a:solidFill>
                  <a:srgbClr val="666666"/>
                </a:solidFill>
                <a:ea typeface="Arial" charset="0"/>
                <a:cs typeface="Times New Roman"/>
              </a:rPr>
              <a:t>Question :  </a:t>
            </a:r>
            <a:r>
              <a:rPr lang="en-GB" dirty="0" err="1">
                <a:solidFill>
                  <a:srgbClr val="666666"/>
                </a:solidFill>
                <a:ea typeface="Arial" charset="0"/>
                <a:cs typeface="Times New Roman"/>
              </a:rPr>
              <a:t>Poloidal</a:t>
            </a:r>
            <a:r>
              <a:rPr lang="en-GB" dirty="0">
                <a:solidFill>
                  <a:srgbClr val="666666"/>
                </a:solidFill>
                <a:ea typeface="Arial" charset="0"/>
                <a:cs typeface="Times New Roman"/>
              </a:rPr>
              <a:t> profiles show similar peak power density on both the </a:t>
            </a:r>
            <a:r>
              <a:rPr lang="en-GB" dirty="0" err="1">
                <a:solidFill>
                  <a:srgbClr val="666666"/>
                </a:solidFill>
                <a:ea typeface="Arial" charset="0"/>
                <a:cs typeface="Times New Roman"/>
              </a:rPr>
              <a:t>i</a:t>
            </a:r>
            <a:r>
              <a:rPr lang="en-GB" dirty="0">
                <a:solidFill>
                  <a:srgbClr val="666666"/>
                </a:solidFill>
                <a:ea typeface="Arial" charset="0"/>
                <a:cs typeface="Times New Roman"/>
              </a:rPr>
              <a:t>-drift and e-drift side in line with design. </a:t>
            </a:r>
            <a:r>
              <a:rPr lang="en-GB" dirty="0" err="1">
                <a:solidFill>
                  <a:srgbClr val="666666"/>
                </a:solidFill>
                <a:ea typeface="Arial" charset="0"/>
                <a:cs typeface="Times New Roman"/>
              </a:rPr>
              <a:t>Ça</a:t>
            </a:r>
            <a:r>
              <a:rPr lang="en-GB" dirty="0">
                <a:solidFill>
                  <a:srgbClr val="666666"/>
                </a:solidFill>
                <a:ea typeface="Arial" charset="0"/>
                <a:cs typeface="Times New Roman"/>
              </a:rPr>
              <a:t> </a:t>
            </a:r>
            <a:r>
              <a:rPr lang="en-GB" dirty="0" err="1">
                <a:solidFill>
                  <a:srgbClr val="666666"/>
                </a:solidFill>
                <a:ea typeface="Arial" charset="0"/>
                <a:cs typeface="Times New Roman"/>
              </a:rPr>
              <a:t>aurait</a:t>
            </a:r>
            <a:r>
              <a:rPr lang="en-GB" dirty="0">
                <a:solidFill>
                  <a:srgbClr val="666666"/>
                </a:solidFill>
                <a:ea typeface="Arial" charset="0"/>
                <a:cs typeface="Times New Roman"/>
              </a:rPr>
              <a:t> </a:t>
            </a:r>
            <a:r>
              <a:rPr lang="en-GB" dirty="0" err="1">
                <a:solidFill>
                  <a:srgbClr val="666666"/>
                </a:solidFill>
                <a:ea typeface="Arial" charset="0"/>
                <a:cs typeface="Times New Roman"/>
              </a:rPr>
              <a:t>pu</a:t>
            </a:r>
            <a:r>
              <a:rPr lang="en-GB" dirty="0">
                <a:solidFill>
                  <a:srgbClr val="666666"/>
                </a:solidFill>
                <a:ea typeface="Arial" charset="0"/>
                <a:cs typeface="Times New Roman"/>
              </a:rPr>
              <a:t> </a:t>
            </a:r>
            <a:r>
              <a:rPr lang="en-GB" dirty="0" err="1">
                <a:solidFill>
                  <a:srgbClr val="666666"/>
                </a:solidFill>
                <a:ea typeface="Arial" charset="0"/>
                <a:cs typeface="Times New Roman"/>
              </a:rPr>
              <a:t>être</a:t>
            </a:r>
            <a:r>
              <a:rPr lang="en-GB" dirty="0">
                <a:solidFill>
                  <a:srgbClr val="666666"/>
                </a:solidFill>
                <a:ea typeface="Arial" charset="0"/>
                <a:cs typeface="Times New Roman"/>
              </a:rPr>
              <a:t> </a:t>
            </a:r>
            <a:r>
              <a:rPr lang="en-GB" dirty="0" err="1">
                <a:solidFill>
                  <a:srgbClr val="666666"/>
                </a:solidFill>
                <a:ea typeface="Arial" charset="0"/>
                <a:cs typeface="Times New Roman"/>
              </a:rPr>
              <a:t>différent</a:t>
            </a:r>
            <a:r>
              <a:rPr lang="en-GB" dirty="0">
                <a:solidFill>
                  <a:srgbClr val="666666"/>
                </a:solidFill>
                <a:ea typeface="Arial" charset="0"/>
                <a:cs typeface="Times New Roman"/>
              </a:rPr>
              <a:t> ?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Comparaison</a:t>
            </a:r>
            <a:r>
              <a:rPr lang="en-US" baseline="0" dirty="0" smtClean="0"/>
              <a:t> entre </a:t>
            </a:r>
            <a:r>
              <a:rPr lang="en-US" baseline="0" dirty="0" err="1" smtClean="0"/>
              <a:t>théorie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graphique</a:t>
            </a:r>
            <a:r>
              <a:rPr lang="en-US" baseline="0" dirty="0" smtClean="0"/>
              <a:t> du bas avec 2 </a:t>
            </a:r>
            <a:r>
              <a:rPr lang="en-US" baseline="0" dirty="0" err="1" smtClean="0"/>
              <a:t>Lq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différents</a:t>
            </a:r>
            <a:r>
              <a:rPr lang="en-US" baseline="0" dirty="0" smtClean="0"/>
              <a:t> :  un </a:t>
            </a:r>
            <a:r>
              <a:rPr lang="en-US" baseline="0" dirty="0" err="1" smtClean="0"/>
              <a:t>dépot</a:t>
            </a:r>
            <a:r>
              <a:rPr lang="en-US" baseline="0" dirty="0" smtClean="0"/>
              <a:t> au </a:t>
            </a:r>
            <a:r>
              <a:rPr lang="en-US" baseline="0" dirty="0" err="1" smtClean="0"/>
              <a:t>centre</a:t>
            </a:r>
            <a:r>
              <a:rPr lang="en-US" baseline="0" dirty="0" smtClean="0"/>
              <a:t> et un </a:t>
            </a:r>
            <a:r>
              <a:rPr lang="en-US" baseline="0" dirty="0" err="1" smtClean="0"/>
              <a:t>sur</a:t>
            </a:r>
            <a:r>
              <a:rPr lang="en-US" baseline="0" dirty="0" smtClean="0"/>
              <a:t> le </a:t>
            </a:r>
            <a:r>
              <a:rPr lang="en-US" baseline="0" dirty="0" err="1" smtClean="0"/>
              <a:t>bord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coté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electronique</a:t>
            </a:r>
            <a:r>
              <a:rPr lang="en-US" baseline="0" dirty="0" smtClean="0"/>
              <a:t> (e-drift)</a:t>
            </a:r>
          </a:p>
          <a:p>
            <a:r>
              <a:rPr lang="en-US" baseline="0" dirty="0" smtClean="0"/>
              <a:t>Avec </a:t>
            </a:r>
            <a:r>
              <a:rPr lang="en-US" baseline="0" dirty="0" err="1" smtClean="0"/>
              <a:t>graphique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exp</a:t>
            </a:r>
            <a:r>
              <a:rPr lang="en-US" baseline="0" dirty="0" smtClean="0"/>
              <a:t>; (le premier en haut) </a:t>
            </a:r>
            <a:r>
              <a:rPr lang="en-US" baseline="0" dirty="0" err="1" smtClean="0"/>
              <a:t>constat</a:t>
            </a:r>
            <a:r>
              <a:rPr lang="en-US" baseline="0" dirty="0" smtClean="0"/>
              <a:t> = </a:t>
            </a:r>
            <a:r>
              <a:rPr lang="en-US" baseline="0" dirty="0" err="1" smtClean="0"/>
              <a:t>profil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assez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différent</a:t>
            </a:r>
            <a:r>
              <a:rPr lang="en-US" baseline="0" dirty="0" smtClean="0"/>
              <a:t> et max </a:t>
            </a:r>
            <a:r>
              <a:rPr lang="en-US" baseline="0" dirty="0" err="1" smtClean="0"/>
              <a:t>très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différent</a:t>
            </a:r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IMPORTANT : </a:t>
            </a:r>
            <a:r>
              <a:rPr lang="en-US" baseline="0" dirty="0" err="1" smtClean="0"/>
              <a:t>expliciter</a:t>
            </a:r>
            <a:r>
              <a:rPr lang="en-US" baseline="0" dirty="0" smtClean="0"/>
              <a:t> </a:t>
            </a:r>
            <a:r>
              <a:rPr lang="en-GB" dirty="0">
                <a:solidFill>
                  <a:srgbClr val="666666"/>
                </a:solidFill>
                <a:ea typeface="Arial" charset="0"/>
                <a:cs typeface="Times New Roman"/>
              </a:rPr>
              <a:t>Possible contributors being investigated</a:t>
            </a:r>
          </a:p>
          <a:p>
            <a:endParaRPr lang="en-GB" dirty="0">
              <a:solidFill>
                <a:srgbClr val="666666"/>
              </a:solidFill>
              <a:cs typeface="Times New Roman"/>
            </a:endParaRPr>
          </a:p>
          <a:p>
            <a:r>
              <a:rPr lang="en-US" baseline="0" dirty="0" smtClean="0"/>
              <a:t>Observations </a:t>
            </a:r>
            <a:r>
              <a:rPr lang="en-US" baseline="0" dirty="0" err="1" smtClean="0"/>
              <a:t>vraies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aussi</a:t>
            </a:r>
            <a:r>
              <a:rPr lang="en-US" baseline="0" dirty="0" smtClean="0"/>
              <a:t> pour </a:t>
            </a:r>
            <a:r>
              <a:rPr lang="en-US" baseline="0" dirty="0" err="1" smtClean="0"/>
              <a:t>l’OUTER</a:t>
            </a:r>
            <a:r>
              <a:rPr lang="en-US" baseline="0" dirty="0" smtClean="0"/>
              <a:t> limiter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/>
              <a:pPr>
                <a:defRPr/>
              </a:pPr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2592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 et 2 : </a:t>
            </a:r>
            <a:r>
              <a:rPr lang="en-US" dirty="0" err="1" smtClean="0"/>
              <a:t>anciens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systèmes</a:t>
            </a:r>
            <a:r>
              <a:rPr lang="en-US" baseline="0" dirty="0" smtClean="0"/>
              <a:t> JET</a:t>
            </a:r>
          </a:p>
          <a:p>
            <a:r>
              <a:rPr lang="en-US" baseline="0" dirty="0" smtClean="0"/>
              <a:t>3 nouveau </a:t>
            </a:r>
            <a:r>
              <a:rPr lang="en-US" baseline="0" dirty="0" err="1" smtClean="0"/>
              <a:t>système</a:t>
            </a:r>
            <a:r>
              <a:rPr lang="en-US" baseline="0" dirty="0" smtClean="0"/>
              <a:t> avec </a:t>
            </a:r>
            <a:r>
              <a:rPr lang="en-US" baseline="0" dirty="0" err="1" smtClean="0"/>
              <a:t>utilisation</a:t>
            </a:r>
            <a:r>
              <a:rPr lang="en-US" baseline="0" dirty="0" smtClean="0"/>
              <a:t> IR pour </a:t>
            </a:r>
            <a:r>
              <a:rPr lang="en-US" baseline="0" dirty="0" err="1" smtClean="0"/>
              <a:t>sécurité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PEWS 2 = coupe </a:t>
            </a:r>
            <a:r>
              <a:rPr lang="en-US" baseline="0" dirty="0" err="1" smtClean="0"/>
              <a:t>ou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allume</a:t>
            </a:r>
            <a:r>
              <a:rPr lang="en-US" baseline="0" dirty="0" smtClean="0"/>
              <a:t> les NBI en </a:t>
            </a:r>
            <a:r>
              <a:rPr lang="en-US" baseline="0" dirty="0" err="1" smtClean="0"/>
              <a:t>fonction</a:t>
            </a:r>
            <a:r>
              <a:rPr lang="en-US" baseline="0" dirty="0" smtClean="0"/>
              <a:t> des </a:t>
            </a:r>
            <a:r>
              <a:rPr lang="en-US" baseline="0" dirty="0" err="1" smtClean="0"/>
              <a:t>alarmes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façon</a:t>
            </a:r>
            <a:r>
              <a:rPr lang="en-US" baseline="0" dirty="0" smtClean="0"/>
              <a:t> à </a:t>
            </a:r>
            <a:r>
              <a:rPr lang="en-US" baseline="0" dirty="0" err="1" smtClean="0"/>
              <a:t>maintenir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pui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/>
              <a:pPr>
                <a:defRPr/>
              </a:pPr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07441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/>
              <a:pPr>
                <a:defRPr/>
              </a:pPr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47314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solidFill>
                  <a:srgbClr val="666666"/>
                </a:solidFill>
              </a:rPr>
              <a:t>high elongation  = </a:t>
            </a:r>
            <a:r>
              <a:rPr lang="en-GB" dirty="0" err="1">
                <a:solidFill>
                  <a:srgbClr val="666666"/>
                </a:solidFill>
              </a:rPr>
              <a:t>courbure</a:t>
            </a:r>
            <a:r>
              <a:rPr lang="en-GB" dirty="0">
                <a:solidFill>
                  <a:srgbClr val="666666"/>
                </a:solidFill>
              </a:rPr>
              <a:t> du plasma suit la </a:t>
            </a:r>
            <a:r>
              <a:rPr lang="en-GB" dirty="0" err="1">
                <a:solidFill>
                  <a:srgbClr val="666666"/>
                </a:solidFill>
              </a:rPr>
              <a:t>courbure</a:t>
            </a:r>
            <a:r>
              <a:rPr lang="en-GB" dirty="0">
                <a:solidFill>
                  <a:srgbClr val="666666"/>
                </a:solidFill>
              </a:rPr>
              <a:t> du limiter </a:t>
            </a:r>
          </a:p>
          <a:p>
            <a:r>
              <a:rPr lang="en-GB" dirty="0">
                <a:solidFill>
                  <a:srgbClr val="666666"/>
                </a:solidFill>
              </a:rPr>
              <a:t>Low q =&gt; angles </a:t>
            </a:r>
            <a:r>
              <a:rPr lang="en-GB" dirty="0" err="1">
                <a:solidFill>
                  <a:srgbClr val="666666"/>
                </a:solidFill>
              </a:rPr>
              <a:t>d’incidences</a:t>
            </a:r>
            <a:r>
              <a:rPr lang="en-GB" dirty="0">
                <a:solidFill>
                  <a:srgbClr val="666666"/>
                </a:solidFill>
              </a:rPr>
              <a:t> </a:t>
            </a:r>
            <a:r>
              <a:rPr lang="en-GB" dirty="0" err="1">
                <a:solidFill>
                  <a:srgbClr val="666666"/>
                </a:solidFill>
              </a:rPr>
              <a:t>importants</a:t>
            </a:r>
            <a:r>
              <a:rPr lang="en-GB" dirty="0">
                <a:solidFill>
                  <a:srgbClr val="666666"/>
                </a:solidFill>
              </a:rPr>
              <a:t> </a:t>
            </a:r>
          </a:p>
          <a:p>
            <a:endParaRPr lang="en-GB" dirty="0">
              <a:solidFill>
                <a:srgbClr val="666666"/>
              </a:solidFill>
            </a:endParaRPr>
          </a:p>
          <a:p>
            <a:r>
              <a:rPr lang="en-GB" dirty="0">
                <a:solidFill>
                  <a:srgbClr val="666666"/>
                </a:solidFill>
              </a:rPr>
              <a:t>Limiter </a:t>
            </a:r>
            <a:r>
              <a:rPr lang="en-GB" dirty="0" err="1">
                <a:solidFill>
                  <a:srgbClr val="666666"/>
                </a:solidFill>
              </a:rPr>
              <a:t>monitoré</a:t>
            </a:r>
            <a:r>
              <a:rPr lang="en-GB" dirty="0">
                <a:solidFill>
                  <a:srgbClr val="666666"/>
                </a:solidFill>
              </a:rPr>
              <a:t> t &lt; 800 C ok </a:t>
            </a:r>
            <a:r>
              <a:rPr lang="en-GB" dirty="0" err="1">
                <a:solidFill>
                  <a:srgbClr val="666666"/>
                </a:solidFill>
              </a:rPr>
              <a:t>mais</a:t>
            </a:r>
            <a:r>
              <a:rPr lang="en-GB" dirty="0">
                <a:solidFill>
                  <a:srgbClr val="666666"/>
                </a:solidFill>
              </a:rPr>
              <a:t> un </a:t>
            </a:r>
            <a:r>
              <a:rPr lang="en-GB" dirty="0" err="1">
                <a:solidFill>
                  <a:srgbClr val="666666"/>
                </a:solidFill>
              </a:rPr>
              <a:t>autre</a:t>
            </a:r>
            <a:r>
              <a:rPr lang="en-GB" dirty="0">
                <a:solidFill>
                  <a:srgbClr val="666666"/>
                </a:solidFill>
              </a:rPr>
              <a:t> pas </a:t>
            </a:r>
            <a:r>
              <a:rPr lang="en-GB" dirty="0" err="1">
                <a:solidFill>
                  <a:srgbClr val="666666"/>
                </a:solidFill>
              </a:rPr>
              <a:t>surveillé</a:t>
            </a:r>
            <a:r>
              <a:rPr lang="en-GB" dirty="0">
                <a:solidFill>
                  <a:srgbClr val="666666"/>
                </a:solidFill>
              </a:rPr>
              <a:t> a </a:t>
            </a:r>
            <a:r>
              <a:rPr lang="en-GB" dirty="0" err="1">
                <a:solidFill>
                  <a:srgbClr val="666666"/>
                </a:solidFill>
              </a:rPr>
              <a:t>fondu</a:t>
            </a:r>
            <a:r>
              <a:rPr lang="en-GB" dirty="0">
                <a:solidFill>
                  <a:srgbClr val="666666"/>
                </a:solidFill>
              </a:rPr>
              <a:t> </a:t>
            </a:r>
          </a:p>
          <a:p>
            <a:endParaRPr lang="en-GB" dirty="0">
              <a:solidFill>
                <a:srgbClr val="666666"/>
              </a:solidFill>
            </a:endParaRPr>
          </a:p>
          <a:p>
            <a:r>
              <a:rPr lang="en-GB" dirty="0">
                <a:solidFill>
                  <a:srgbClr val="666666"/>
                </a:solidFill>
              </a:rPr>
              <a:t>Be 1989 : </a:t>
            </a:r>
            <a:r>
              <a:rPr lang="en-GB" dirty="0" err="1">
                <a:solidFill>
                  <a:srgbClr val="666666"/>
                </a:solidFill>
              </a:rPr>
              <a:t>différences</a:t>
            </a:r>
            <a:r>
              <a:rPr lang="en-GB" dirty="0">
                <a:solidFill>
                  <a:srgbClr val="666666"/>
                </a:solidFill>
              </a:rPr>
              <a:t> avec ILW</a:t>
            </a:r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/>
              <a:pPr>
                <a:defRPr/>
              </a:pPr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306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9" descr="bandeau_titr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3099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IRFMblanc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971550" y="5157788"/>
            <a:ext cx="1296988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60000" y="1855288"/>
            <a:ext cx="4788464" cy="2653832"/>
          </a:xfrm>
        </p:spPr>
        <p:txBody>
          <a:bodyPr anchor="t"/>
          <a:lstStyle>
            <a:lvl1pPr>
              <a:lnSpc>
                <a:spcPts val="3800"/>
              </a:lnSpc>
              <a:defRPr sz="2800" b="0" cap="all" baseline="0">
                <a:solidFill>
                  <a:srgbClr val="666666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960000" y="5805264"/>
            <a:ext cx="3060272" cy="504056"/>
          </a:xfrm>
        </p:spPr>
        <p:txBody>
          <a:bodyPr anchor="b"/>
          <a:lstStyle>
            <a:lvl1pPr marL="0" indent="0" algn="l">
              <a:buNone/>
              <a:defRPr sz="1550" cap="all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3960000" y="4509120"/>
            <a:ext cx="4788464" cy="1224136"/>
          </a:xfrm>
        </p:spPr>
        <p:txBody>
          <a:bodyPr anchor="b"/>
          <a:lstStyle>
            <a:lvl1pPr marL="0" indent="0">
              <a:buFont typeface="Arial" pitchFamily="34" charset="0"/>
              <a:buNone/>
              <a:defRPr sz="850" b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7" name="Espace réservé du numéro de diapositive 11"/>
          <p:cNvSpPr>
            <a:spLocks noGrp="1"/>
          </p:cNvSpPr>
          <p:nvPr>
            <p:ph type="sldNum" sz="quarter" idx="14"/>
          </p:nvPr>
        </p:nvSpPr>
        <p:spPr>
          <a:xfrm>
            <a:off x="8024813" y="6308725"/>
            <a:ext cx="111918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|  PAGE </a:t>
            </a:r>
            <a:fld id="{08DDC4FC-5357-4592-8590-F680C4EBD9D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sp>
        <p:nvSpPr>
          <p:cNvPr id="8" name="Espace réservé du pied de page 12"/>
          <p:cNvSpPr>
            <a:spLocks noGrp="1"/>
          </p:cNvSpPr>
          <p:nvPr>
            <p:ph type="ftr" sz="quarter" idx="15"/>
          </p:nvPr>
        </p:nvSpPr>
        <p:spPr>
          <a:xfrm>
            <a:off x="5435600" y="6305550"/>
            <a:ext cx="255587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CEA | 10 AVRIL 2012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ge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8" descr="bandeau_page_car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Espace réservé du contenu 15"/>
          <p:cNvSpPr>
            <a:spLocks noGrp="1"/>
          </p:cNvSpPr>
          <p:nvPr>
            <p:ph sz="quarter" idx="15"/>
          </p:nvPr>
        </p:nvSpPr>
        <p:spPr>
          <a:xfrm>
            <a:off x="378000" y="836613"/>
            <a:ext cx="8460000" cy="518477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numéro de diapositiv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|  PAGE </a:t>
            </a:r>
            <a:fld id="{33479F78-4D43-4851-A2FD-83CACAA8D0A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sp>
        <p:nvSpPr>
          <p:cNvPr id="5" name="Espace réservé du pied de page 7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CEA | 10 AVRIL 2012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9" descr="car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76238" y="846138"/>
            <a:ext cx="8459787" cy="415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 8" descr="bandeau_page_carte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Espace réservé du graphique 32"/>
          <p:cNvSpPr>
            <a:spLocks noGrp="1"/>
          </p:cNvSpPr>
          <p:nvPr>
            <p:ph type="chart" sz="quarter" idx="13"/>
          </p:nvPr>
        </p:nvSpPr>
        <p:spPr>
          <a:xfrm>
            <a:off x="899592" y="5157788"/>
            <a:ext cx="3240360" cy="863600"/>
          </a:xfrm>
        </p:spPr>
        <p:txBody>
          <a:bodyPr rtlCol="0" anchor="ctr">
            <a:noAutofit/>
          </a:bodyPr>
          <a:lstStyle>
            <a:lvl1pPr marL="0" indent="0" algn="ctr">
              <a:defRPr sz="1200"/>
            </a:lvl1pPr>
          </a:lstStyle>
          <a:p>
            <a:pPr lvl="0"/>
            <a:r>
              <a:rPr lang="fr-FR" noProof="0" smtClean="0"/>
              <a:t>Cliquez sur l'icône pour ajouter un graphique</a:t>
            </a:r>
            <a:endParaRPr lang="fr-FR" noProof="0" dirty="0"/>
          </a:p>
        </p:txBody>
      </p:sp>
      <p:sp>
        <p:nvSpPr>
          <p:cNvPr id="5" name="Espace réservé du numéro de diapositive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|  PAGE </a:t>
            </a:r>
            <a:fld id="{79EBB43C-2D10-4E4B-8C8C-2D3DA60E09FD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sp>
        <p:nvSpPr>
          <p:cNvPr id="6" name="Espace réservé du pied de page 7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CEA | 10 AVRIL 2012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7" descr="bandeau_intercalair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309938" y="0"/>
            <a:ext cx="58340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6" descr="bandeau_dernière.png"/>
          <p:cNvPicPr>
            <a:picLocks noChangeAspect="1"/>
          </p:cNvPicPr>
          <p:nvPr userDrawn="1"/>
        </p:nvPicPr>
        <p:blipFill>
          <a:blip r:embed="rId3"/>
          <a:srcRect b="15350"/>
          <a:stretch>
            <a:fillRect/>
          </a:stretch>
        </p:blipFill>
        <p:spPr bwMode="auto">
          <a:xfrm>
            <a:off x="3309938" y="0"/>
            <a:ext cx="5834062" cy="580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38800" y="5799600"/>
            <a:ext cx="1897200" cy="943200"/>
          </a:xfrm>
        </p:spPr>
        <p:txBody>
          <a:bodyPr anchor="t"/>
          <a:lstStyle>
            <a:lvl1pPr>
              <a:lnSpc>
                <a:spcPts val="1200"/>
              </a:lnSpc>
              <a:defRPr sz="850" b="0" cap="none" baseline="0">
                <a:solidFill>
                  <a:schemeClr val="bg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39505" y="5799600"/>
            <a:ext cx="3552775" cy="943200"/>
          </a:xfrm>
        </p:spPr>
        <p:txBody>
          <a:bodyPr/>
          <a:lstStyle>
            <a:lvl1pPr marL="0" indent="0">
              <a:lnSpc>
                <a:spcPts val="1200"/>
              </a:lnSpc>
              <a:spcAft>
                <a:spcPts val="0"/>
              </a:spcAft>
              <a:buFont typeface="Arial" pitchFamily="34" charset="0"/>
              <a:buNone/>
              <a:defRPr sz="800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800"/>
              </a:spcBef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6" name="Espace réservé du numéro de diapositive 10"/>
          <p:cNvSpPr>
            <a:spLocks noGrp="1"/>
          </p:cNvSpPr>
          <p:nvPr>
            <p:ph type="sldNum" sz="quarter" idx="10"/>
          </p:nvPr>
        </p:nvSpPr>
        <p:spPr>
          <a:xfrm>
            <a:off x="576263" y="5445125"/>
            <a:ext cx="1119187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|  PAGE </a:t>
            </a:r>
            <a:fld id="{36F44552-62F7-4F06-B69A-BADD14EB924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sp>
        <p:nvSpPr>
          <p:cNvPr id="7" name="Espace réservé du pied de page 11"/>
          <p:cNvSpPr>
            <a:spLocks noGrp="1"/>
          </p:cNvSpPr>
          <p:nvPr>
            <p:ph type="ftr" sz="quarter" idx="11"/>
          </p:nvPr>
        </p:nvSpPr>
        <p:spPr>
          <a:xfrm>
            <a:off x="576263" y="5876925"/>
            <a:ext cx="2663825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CEA | 10 AVRIL 2012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5538" y="19050"/>
            <a:ext cx="6510337" cy="8382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85738" y="1143000"/>
            <a:ext cx="4402137" cy="39243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40275" y="1143000"/>
            <a:ext cx="4403725" cy="39243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743200" y="0"/>
            <a:ext cx="6400800" cy="762000"/>
          </a:xfrm>
          <a:prstGeom prst="rect">
            <a:avLst/>
          </a:prstGeom>
        </p:spPr>
        <p:txBody>
          <a:bodyPr anchor="ctr"/>
          <a:lstStyle>
            <a:lvl1pPr algn="r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7700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477000"/>
            <a:ext cx="3962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7700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5A6522-5C2D-BB4D-A656-455CFB6E5FD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1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9" descr="bandeau_titr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3099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IRFMblanc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971550" y="5157788"/>
            <a:ext cx="1296988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60000" y="1855288"/>
            <a:ext cx="4788464" cy="1429696"/>
          </a:xfrm>
        </p:spPr>
        <p:txBody>
          <a:bodyPr anchor="t"/>
          <a:lstStyle>
            <a:lvl1pPr>
              <a:lnSpc>
                <a:spcPts val="3800"/>
              </a:lnSpc>
              <a:defRPr sz="2800" b="0" cap="all" baseline="0">
                <a:solidFill>
                  <a:srgbClr val="666666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3960000" y="5445224"/>
            <a:ext cx="4788464" cy="288032"/>
          </a:xfrm>
        </p:spPr>
        <p:txBody>
          <a:bodyPr anchor="b"/>
          <a:lstStyle>
            <a:lvl1pPr marL="0" indent="0">
              <a:buFont typeface="Arial" pitchFamily="34" charset="0"/>
              <a:buNone/>
              <a:defRPr sz="850" b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2" name="Espace réservé pour une image  11"/>
          <p:cNvSpPr>
            <a:spLocks noGrp="1"/>
          </p:cNvSpPr>
          <p:nvPr>
            <p:ph type="pic" sz="quarter" idx="14"/>
          </p:nvPr>
        </p:nvSpPr>
        <p:spPr>
          <a:xfrm>
            <a:off x="3311999" y="3311999"/>
            <a:ext cx="5832000" cy="2124000"/>
          </a:xfrm>
          <a:solidFill>
            <a:srgbClr val="666666"/>
          </a:solidFill>
        </p:spPr>
        <p:txBody>
          <a:bodyPr rtlCol="0" anchor="ctr">
            <a:noAutofit/>
          </a:bodyPr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 dirty="0"/>
          </a:p>
        </p:txBody>
      </p:sp>
      <p:sp>
        <p:nvSpPr>
          <p:cNvPr id="11" name="Sous-titre 2"/>
          <p:cNvSpPr>
            <a:spLocks noGrp="1"/>
          </p:cNvSpPr>
          <p:nvPr>
            <p:ph type="subTitle" idx="1"/>
          </p:nvPr>
        </p:nvSpPr>
        <p:spPr>
          <a:xfrm>
            <a:off x="3960000" y="5805264"/>
            <a:ext cx="3060272" cy="504056"/>
          </a:xfrm>
        </p:spPr>
        <p:txBody>
          <a:bodyPr anchor="b"/>
          <a:lstStyle>
            <a:lvl1pPr marL="0" indent="0" algn="l">
              <a:buNone/>
              <a:defRPr sz="1550" cap="all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8" name="Espace réservé du numéro de diapositive 1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|  PAGE </a:t>
            </a:r>
            <a:fld id="{18A36B4A-3A71-4946-BC21-539B9EC5D46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sp>
        <p:nvSpPr>
          <p:cNvPr id="10" name="Espace réservé du pied de page 14"/>
          <p:cNvSpPr>
            <a:spLocks noGrp="1"/>
          </p:cNvSpPr>
          <p:nvPr>
            <p:ph type="ftr" sz="quarter" idx="16"/>
          </p:nvPr>
        </p:nvSpPr>
        <p:spPr>
          <a:xfrm>
            <a:off x="5435600" y="6305550"/>
            <a:ext cx="255587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CEA | 10 AVRIL 2012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3 visu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9" descr="bandeau_titr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3099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IRFMblanc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971550" y="5157788"/>
            <a:ext cx="1296988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60000" y="1855288"/>
            <a:ext cx="4788464" cy="1429696"/>
          </a:xfrm>
        </p:spPr>
        <p:txBody>
          <a:bodyPr anchor="t"/>
          <a:lstStyle>
            <a:lvl1pPr>
              <a:lnSpc>
                <a:spcPts val="3800"/>
              </a:lnSpc>
              <a:defRPr sz="2800" b="0" cap="all" baseline="0">
                <a:solidFill>
                  <a:srgbClr val="666666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3960000" y="5445224"/>
            <a:ext cx="4788464" cy="288032"/>
          </a:xfrm>
        </p:spPr>
        <p:txBody>
          <a:bodyPr anchor="b"/>
          <a:lstStyle>
            <a:lvl1pPr marL="0" indent="0">
              <a:buFont typeface="Arial" pitchFamily="34" charset="0"/>
              <a:buNone/>
              <a:defRPr sz="850" b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1" name="Espace réservé du contenu 20"/>
          <p:cNvSpPr>
            <a:spLocks noGrp="1"/>
          </p:cNvSpPr>
          <p:nvPr>
            <p:ph sz="quarter" idx="20"/>
          </p:nvPr>
        </p:nvSpPr>
        <p:spPr>
          <a:xfrm>
            <a:off x="3312000" y="3312000"/>
            <a:ext cx="1944000" cy="2124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2" name="Espace réservé du contenu 20"/>
          <p:cNvSpPr>
            <a:spLocks noGrp="1"/>
          </p:cNvSpPr>
          <p:nvPr>
            <p:ph sz="quarter" idx="21"/>
          </p:nvPr>
        </p:nvSpPr>
        <p:spPr>
          <a:xfrm>
            <a:off x="5256000" y="3312000"/>
            <a:ext cx="1944000" cy="2124000"/>
          </a:xfrm>
          <a:solidFill>
            <a:srgbClr val="808080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3" name="Espace réservé du contenu 20"/>
          <p:cNvSpPr>
            <a:spLocks noGrp="1"/>
          </p:cNvSpPr>
          <p:nvPr>
            <p:ph sz="quarter" idx="22"/>
          </p:nvPr>
        </p:nvSpPr>
        <p:spPr>
          <a:xfrm>
            <a:off x="7200000" y="3312000"/>
            <a:ext cx="1944000" cy="2124000"/>
          </a:xfrm>
          <a:solidFill>
            <a:srgbClr val="B2B2B2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2" name="Sous-titre 2"/>
          <p:cNvSpPr>
            <a:spLocks noGrp="1"/>
          </p:cNvSpPr>
          <p:nvPr>
            <p:ph type="subTitle" idx="1"/>
          </p:nvPr>
        </p:nvSpPr>
        <p:spPr>
          <a:xfrm>
            <a:off x="3960000" y="5805264"/>
            <a:ext cx="3060272" cy="504056"/>
          </a:xfrm>
        </p:spPr>
        <p:txBody>
          <a:bodyPr anchor="b"/>
          <a:lstStyle>
            <a:lvl1pPr marL="0" indent="0" algn="l">
              <a:buNone/>
              <a:defRPr sz="1550" cap="all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11" name="Espace réservé du numéro de diapositive 14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|  PAGE </a:t>
            </a:r>
            <a:fld id="{6509A431-55E6-4CE0-AF4C-05A1E9CAFFE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sp>
        <p:nvSpPr>
          <p:cNvPr id="13" name="Espace réservé du pied de page 15"/>
          <p:cNvSpPr>
            <a:spLocks noGrp="1"/>
          </p:cNvSpPr>
          <p:nvPr>
            <p:ph type="ftr" sz="quarter" idx="24"/>
          </p:nvPr>
        </p:nvSpPr>
        <p:spPr>
          <a:xfrm>
            <a:off x="5435600" y="6305550"/>
            <a:ext cx="255587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CEA | 10 AVRIL 2012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rcalai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1" descr="bandeau_intercalair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309938" y="0"/>
            <a:ext cx="58340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72000" y="1949598"/>
            <a:ext cx="5364496" cy="4719761"/>
          </a:xfrm>
        </p:spPr>
        <p:txBody>
          <a:bodyPr anchor="t"/>
          <a:lstStyle>
            <a:lvl1pPr algn="l">
              <a:lnSpc>
                <a:spcPts val="2800"/>
              </a:lnSpc>
              <a:defRPr sz="2200" b="1" cap="all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672000" y="260649"/>
            <a:ext cx="5292488" cy="1584176"/>
          </a:xfrm>
        </p:spPr>
        <p:txBody>
          <a:bodyPr/>
          <a:lstStyle>
            <a:lvl1pPr marL="0" indent="0">
              <a:lnSpc>
                <a:spcPts val="1200"/>
              </a:lnSpc>
              <a:spcAft>
                <a:spcPts val="0"/>
              </a:spcAft>
              <a:buNone/>
              <a:defRPr sz="85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u numéro de diapositive 7"/>
          <p:cNvSpPr>
            <a:spLocks noGrp="1"/>
          </p:cNvSpPr>
          <p:nvPr>
            <p:ph type="sldNum" sz="quarter" idx="10"/>
          </p:nvPr>
        </p:nvSpPr>
        <p:spPr>
          <a:xfrm>
            <a:off x="576263" y="5876925"/>
            <a:ext cx="27003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|  PAGE </a:t>
            </a:r>
            <a:fld id="{AF08AF5F-965D-462D-BE12-524D13934A5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sp>
        <p:nvSpPr>
          <p:cNvPr id="6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576263" y="5445125"/>
            <a:ext cx="2700337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CEA | 10 AVRIL 2012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2000"/>
              </a:spcBef>
              <a:spcAft>
                <a:spcPts val="1500"/>
              </a:spcAft>
              <a:defRPr/>
            </a:lvl1pPr>
            <a:lvl2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2pPr>
            <a:lvl3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3pPr>
            <a:lvl4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4pPr>
            <a:lvl5pPr marL="361950" indent="0">
              <a:lnSpc>
                <a:spcPts val="2800"/>
              </a:lnSpc>
              <a:buNone/>
              <a:tabLst>
                <a:tab pos="8077200" algn="r"/>
              </a:tabLst>
              <a:defRPr sz="2200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CEA | 10 AVRIL 2012</a:t>
            </a: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|  PAGE </a:t>
            </a:r>
            <a:fld id="{10AB8867-C9B2-4496-8F9A-431968D7D2F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CEA | 10 AVRIL 2012</a:t>
            </a: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|  PAGE </a:t>
            </a:r>
            <a:fld id="{3EAC339A-0056-46CF-975B-EF2230DB338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1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000" y="1268760"/>
            <a:ext cx="4428048" cy="496855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1" name="Espace réservé du contenu 20"/>
          <p:cNvSpPr>
            <a:spLocks noGrp="1"/>
          </p:cNvSpPr>
          <p:nvPr>
            <p:ph sz="quarter" idx="20"/>
          </p:nvPr>
        </p:nvSpPr>
        <p:spPr>
          <a:xfrm>
            <a:off x="5148000" y="2016000"/>
            <a:ext cx="3492000" cy="3690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CEA | 10 AVRIL 2012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|  PAGE </a:t>
            </a:r>
            <a:fld id="{B679DA16-8683-4EE5-A64B-E0E415C4BB4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3 visu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000" y="1268760"/>
            <a:ext cx="4428048" cy="496855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5" name="Espace réservé du contenu 20"/>
          <p:cNvSpPr>
            <a:spLocks noGrp="1"/>
          </p:cNvSpPr>
          <p:nvPr>
            <p:ph sz="quarter" idx="21"/>
          </p:nvPr>
        </p:nvSpPr>
        <p:spPr>
          <a:xfrm>
            <a:off x="5148000" y="2016000"/>
            <a:ext cx="3492000" cy="1980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6" name="Espace réservé du contenu 20"/>
          <p:cNvSpPr>
            <a:spLocks noGrp="1"/>
          </p:cNvSpPr>
          <p:nvPr>
            <p:ph sz="quarter" idx="22"/>
          </p:nvPr>
        </p:nvSpPr>
        <p:spPr>
          <a:xfrm>
            <a:off x="5148000" y="3999600"/>
            <a:ext cx="1746000" cy="1695600"/>
          </a:xfrm>
          <a:solidFill>
            <a:srgbClr val="808080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7" name="Espace réservé du contenu 20"/>
          <p:cNvSpPr>
            <a:spLocks noGrp="1"/>
          </p:cNvSpPr>
          <p:nvPr>
            <p:ph sz="quarter" idx="23"/>
          </p:nvPr>
        </p:nvSpPr>
        <p:spPr>
          <a:xfrm>
            <a:off x="6894000" y="3999600"/>
            <a:ext cx="1746000" cy="1695600"/>
          </a:xfrm>
          <a:solidFill>
            <a:srgbClr val="B2B2B2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CEA | 10 AVRIL 2012</a:t>
            </a:r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|  PAGE </a:t>
            </a:r>
            <a:fld id="{0AE3DE09-33B3-4B20-9264-A8D0BE8EC3C1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graph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000" y="3707506"/>
            <a:ext cx="8172464" cy="252980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9" name="Espace réservé du contenu 20"/>
          <p:cNvSpPr>
            <a:spLocks noGrp="1"/>
          </p:cNvSpPr>
          <p:nvPr>
            <p:ph sz="quarter" idx="21"/>
          </p:nvPr>
        </p:nvSpPr>
        <p:spPr>
          <a:xfrm>
            <a:off x="576000" y="1458000"/>
            <a:ext cx="8064000" cy="1908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CEA | 10 AVRIL 2012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|  PAGE </a:t>
            </a:r>
            <a:fld id="{C372FC25-0E97-4E99-840A-662485FB1FF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 7" descr="bandeau_texte.pn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0" y="0"/>
            <a:ext cx="9144000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511300" y="52388"/>
            <a:ext cx="7237413" cy="90963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1028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576263" y="1268413"/>
            <a:ext cx="8172450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051050" y="6305550"/>
            <a:ext cx="59404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6666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r-FR"/>
              <a:t>CEA | 10 AVRIL 2012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024813" y="6303963"/>
            <a:ext cx="111918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6666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r-FR"/>
              <a:t>|  PAGE </a:t>
            </a:r>
            <a:fld id="{A45AF852-F959-4662-99B4-74F05EE07DD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pic>
        <p:nvPicPr>
          <p:cNvPr id="1031" name="Picture 8" descr="IRFMblanc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8308975" y="238125"/>
            <a:ext cx="72707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0" r:id="rId5"/>
    <p:sldLayoutId id="2147483659" r:id="rId6"/>
    <p:sldLayoutId id="2147483658" r:id="rId7"/>
    <p:sldLayoutId id="2147483657" r:id="rId8"/>
    <p:sldLayoutId id="2147483656" r:id="rId9"/>
    <p:sldLayoutId id="2147483665" r:id="rId10"/>
    <p:sldLayoutId id="2147483666" r:id="rId11"/>
    <p:sldLayoutId id="2147483667" r:id="rId12"/>
    <p:sldLayoutId id="2147483669" r:id="rId13"/>
    <p:sldLayoutId id="2147483670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200" b="1" kern="1200" cap="all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9pPr>
    </p:titleStyle>
    <p:bodyStyle>
      <a:lvl1pPr marL="923925" algn="l" rtl="0" eaLnBrk="1" fontAlgn="base" hangingPunct="1">
        <a:spcBef>
          <a:spcPct val="0"/>
        </a:spcBef>
        <a:spcAft>
          <a:spcPts val="400"/>
        </a:spcAft>
        <a:buFont typeface="Arial" charset="0"/>
        <a:defRPr sz="2200" kern="1200">
          <a:solidFill>
            <a:schemeClr val="tx2"/>
          </a:solidFill>
          <a:latin typeface="+mn-lt"/>
          <a:ea typeface="+mn-ea"/>
          <a:cs typeface="+mn-cs"/>
        </a:defRPr>
      </a:lvl1pPr>
      <a:lvl2pPr marL="360363" indent="-360363" algn="l" rtl="0" eaLnBrk="1" fontAlgn="base" hangingPunct="1">
        <a:lnSpc>
          <a:spcPts val="2000"/>
        </a:lnSpc>
        <a:spcBef>
          <a:spcPct val="0"/>
        </a:spcBef>
        <a:spcAft>
          <a:spcPct val="0"/>
        </a:spcAft>
        <a:buSzPct val="90000"/>
        <a:buBlip>
          <a:blip r:embed="rId18"/>
        </a:buBlip>
        <a:defRPr sz="1600" kern="1200">
          <a:solidFill>
            <a:srgbClr val="666666"/>
          </a:solidFill>
          <a:latin typeface="+mn-lt"/>
          <a:ea typeface="+mn-ea"/>
          <a:cs typeface="+mn-cs"/>
        </a:defRPr>
      </a:lvl2pPr>
      <a:lvl3pPr marL="361950" algn="l" rtl="0" eaLnBrk="1" fontAlgn="base" hangingPunct="1">
        <a:lnSpc>
          <a:spcPts val="2000"/>
        </a:lnSpc>
        <a:spcBef>
          <a:spcPct val="0"/>
        </a:spcBef>
        <a:spcAft>
          <a:spcPct val="0"/>
        </a:spcAft>
        <a:buSzPct val="36000"/>
        <a:buFont typeface="Arial" charset="0"/>
        <a:defRPr sz="1600" kern="1200">
          <a:solidFill>
            <a:srgbClr val="666666"/>
          </a:solidFill>
          <a:latin typeface="+mn-lt"/>
          <a:ea typeface="+mn-ea"/>
          <a:cs typeface="+mn-cs"/>
        </a:defRPr>
      </a:lvl3pPr>
      <a:lvl4pPr marL="1009650" indent="-238125" algn="l" rtl="0" eaLnBrk="1" fontAlgn="base" hangingPunct="1">
        <a:lnSpc>
          <a:spcPts val="2000"/>
        </a:lnSpc>
        <a:spcBef>
          <a:spcPct val="0"/>
        </a:spcBef>
        <a:spcAft>
          <a:spcPct val="0"/>
        </a:spcAft>
        <a:buClr>
          <a:srgbClr val="666666"/>
        </a:buClr>
        <a:buSzPct val="36000"/>
        <a:buBlip>
          <a:blip r:embed="rId19"/>
        </a:buBlip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133475" indent="-114300" algn="l" rtl="0" eaLnBrk="1" fontAlgn="base" hangingPunct="1">
        <a:lnSpc>
          <a:spcPts val="2000"/>
        </a:lnSpc>
        <a:spcBef>
          <a:spcPct val="0"/>
        </a:spcBef>
        <a:spcAft>
          <a:spcPct val="0"/>
        </a:spcAft>
        <a:buClr>
          <a:srgbClr val="666666"/>
        </a:buClr>
        <a:buFont typeface="Arial" charset="0"/>
        <a:buChar char="-"/>
        <a:defRPr sz="16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857250"/>
            <a:ext cx="8229600" cy="526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1027" name="Picture 2" descr="EFDAJEThead06 LAR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175"/>
            <a:ext cx="91440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350" y="6570663"/>
            <a:ext cx="9129713" cy="287337"/>
          </a:xfrm>
          <a:prstGeom prst="rect">
            <a:avLst/>
          </a:prstGeom>
          <a:solidFill>
            <a:srgbClr val="0000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18" tIns="45709" rIns="91418" bIns="45709"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600" b="1">
              <a:solidFill>
                <a:prstClr val="white"/>
              </a:solidFill>
              <a:latin typeface="Calibri" charset="0"/>
              <a:ea typeface="ＭＳ Ｐゴシック" pitchFamily="-65" charset="-128"/>
            </a:endParaRPr>
          </a:p>
        </p:txBody>
      </p:sp>
      <p:sp>
        <p:nvSpPr>
          <p:cNvPr id="1029" name="Title Placeholder 8"/>
          <p:cNvSpPr>
            <a:spLocks noGrp="1"/>
          </p:cNvSpPr>
          <p:nvPr>
            <p:ph type="title"/>
          </p:nvPr>
        </p:nvSpPr>
        <p:spPr bwMode="auto">
          <a:xfrm>
            <a:off x="2819400" y="-3175"/>
            <a:ext cx="6316663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71438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898989"/>
                </a:solidFill>
                <a:latin typeface="Calibri" charset="0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898989"/>
                </a:solidFill>
                <a:latin typeface="Calibri" charset="0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6796088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898989"/>
                </a:solidFill>
                <a:latin typeface="Calibri" charset="0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47E48241-9186-E147-9DFB-34A4A9097DE6}" type="slidenum">
              <a:rPr lang="en-US"/>
              <a:pPr defTabSz="457200"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8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-65" charset="2"/>
        <a:buChar char="§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7.jpeg"/><Relationship Id="rId3" Type="http://schemas.openxmlformats.org/officeDocument/2006/relationships/image" Target="../media/image29.png"/><Relationship Id="rId7" Type="http://schemas.openxmlformats.org/officeDocument/2006/relationships/image" Target="../media/image26.jpeg"/><Relationship Id="rId12" Type="http://schemas.openxmlformats.org/officeDocument/2006/relationships/image" Target="../media/image3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11" Type="http://schemas.openxmlformats.org/officeDocument/2006/relationships/image" Target="../media/image35.png"/><Relationship Id="rId5" Type="http://schemas.openxmlformats.org/officeDocument/2006/relationships/image" Target="../media/image31.jpeg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pinup_therese.wmv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jet.mpg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jpeg"/><Relationship Id="rId4" Type="http://schemas.openxmlformats.org/officeDocument/2006/relationships/hyperlink" Target="simul_iter_pinup.wmv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wmf"/><Relationship Id="rId4" Type="http://schemas.openxmlformats.org/officeDocument/2006/relationships/image" Target="../media/image4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jpeg"/><Relationship Id="rId5" Type="http://schemas.openxmlformats.org/officeDocument/2006/relationships/image" Target="../media/image23.emf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emf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jpeg"/><Relationship Id="rId5" Type="http://schemas.openxmlformats.org/officeDocument/2006/relationships/image" Target="../media/image16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2.emf"/><Relationship Id="rId4" Type="http://schemas.openxmlformats.org/officeDocument/2006/relationships/image" Target="../media/image21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3491880" y="1052736"/>
            <a:ext cx="5544616" cy="388843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400" b="1" dirty="0" smtClean="0"/>
              <a:t>Be tile power handling and main wall protection (FTP/2-1Rb)</a:t>
            </a:r>
            <a:r>
              <a:rPr lang="en-US" sz="1000" b="1" dirty="0" smtClean="0"/>
              <a:t/>
            </a:r>
            <a:br>
              <a:rPr lang="en-US" sz="1000" b="1" dirty="0" smtClean="0"/>
            </a:br>
            <a:r>
              <a:rPr lang="fr-FR" sz="1200" b="1" dirty="0" smtClean="0"/>
              <a:t>I Nunes</a:t>
            </a:r>
            <a:r>
              <a:rPr lang="fr-FR" sz="1200" b="1" baseline="30000" dirty="0" smtClean="0"/>
              <a:t>1,2</a:t>
            </a:r>
            <a:r>
              <a:rPr lang="fr-FR" sz="1200" dirty="0" smtClean="0"/>
              <a:t>, V Riccardo</a:t>
            </a:r>
            <a:r>
              <a:rPr lang="fr-FR" sz="1200" baseline="30000" dirty="0" smtClean="0"/>
              <a:t>3</a:t>
            </a:r>
            <a:r>
              <a:rPr lang="fr-FR" sz="1200" dirty="0" smtClean="0"/>
              <a:t>, P J Lomas</a:t>
            </a:r>
            <a:r>
              <a:rPr lang="fr-FR" sz="1200" baseline="30000" dirty="0" smtClean="0"/>
              <a:t>3</a:t>
            </a:r>
            <a:r>
              <a:rPr lang="fr-FR" sz="1200" dirty="0" smtClean="0"/>
              <a:t>, P de Vries</a:t>
            </a:r>
            <a:r>
              <a:rPr lang="fr-FR" sz="1200" baseline="30000" dirty="0" smtClean="0"/>
              <a:t>4</a:t>
            </a:r>
            <a:r>
              <a:rPr lang="fr-FR" sz="1200" dirty="0" smtClean="0"/>
              <a:t>, G Arnoux</a:t>
            </a:r>
            <a:r>
              <a:rPr lang="fr-FR" sz="1200" baseline="30000" dirty="0" smtClean="0"/>
              <a:t>3</a:t>
            </a:r>
            <a:r>
              <a:rPr lang="fr-FR" sz="1200" dirty="0" smtClean="0"/>
              <a:t>, G Matthews</a:t>
            </a:r>
            <a:r>
              <a:rPr lang="fr-FR" sz="1200" baseline="30000" dirty="0" smtClean="0"/>
              <a:t>3</a:t>
            </a:r>
            <a:r>
              <a:rPr lang="fr-FR" sz="1200" dirty="0" smtClean="0"/>
              <a:t>, K-D Zastrow</a:t>
            </a:r>
            <a:r>
              <a:rPr lang="fr-FR" sz="1200" baseline="30000" dirty="0" smtClean="0"/>
              <a:t>3</a:t>
            </a:r>
            <a:r>
              <a:rPr lang="fr-FR" sz="1200" dirty="0" smtClean="0"/>
              <a:t>, S. Devaux</a:t>
            </a:r>
            <a:r>
              <a:rPr lang="fr-FR" sz="1200" baseline="30000" dirty="0" smtClean="0"/>
              <a:t>3</a:t>
            </a:r>
            <a:r>
              <a:rPr lang="fr-FR" sz="1200" dirty="0" smtClean="0"/>
              <a:t>, T Farley</a:t>
            </a:r>
            <a:r>
              <a:rPr lang="fr-FR" sz="1200" baseline="30000" dirty="0" smtClean="0"/>
              <a:t>5</a:t>
            </a:r>
            <a:r>
              <a:rPr lang="fr-FR" sz="1200" dirty="0" smtClean="0"/>
              <a:t>, M Firdaouss</a:t>
            </a:r>
            <a:r>
              <a:rPr lang="fr-FR" sz="1200" baseline="30000" dirty="0" smtClean="0"/>
              <a:t>6</a:t>
            </a:r>
            <a:r>
              <a:rPr lang="fr-FR" sz="1200" dirty="0" smtClean="0"/>
              <a:t>, C Reux</a:t>
            </a:r>
            <a:r>
              <a:rPr lang="fr-FR" sz="1200" baseline="30000" dirty="0" smtClean="0"/>
              <a:t>7</a:t>
            </a:r>
            <a:r>
              <a:rPr lang="fr-FR" sz="1200" dirty="0" smtClean="0"/>
              <a:t> and the JET EFDA </a:t>
            </a:r>
            <a:r>
              <a:rPr lang="fr-FR" sz="1200" dirty="0" err="1" smtClean="0"/>
              <a:t>contributors</a:t>
            </a:r>
            <a:r>
              <a:rPr lang="fr-FR" sz="1000" dirty="0" smtClean="0"/>
              <a:t/>
            </a:r>
            <a:br>
              <a:rPr lang="fr-FR" sz="1000" dirty="0" smtClean="0"/>
            </a:br>
            <a:r>
              <a:rPr lang="fr-FR" sz="1000" dirty="0" smtClean="0"/>
              <a:t/>
            </a:r>
            <a:br>
              <a:rPr lang="fr-FR" sz="1000" dirty="0" smtClean="0"/>
            </a:br>
            <a:r>
              <a:rPr lang="fr-FR" sz="1000" dirty="0"/>
              <a:t/>
            </a:r>
            <a:br>
              <a:rPr lang="fr-FR" sz="1000" dirty="0"/>
            </a:br>
            <a:r>
              <a:rPr lang="fr-FR" sz="1000" dirty="0"/>
              <a:t/>
            </a:r>
            <a:br>
              <a:rPr lang="fr-FR" sz="1000" dirty="0"/>
            </a:br>
            <a:r>
              <a:rPr lang="en-US" sz="1400" b="1" dirty="0"/>
              <a:t>Imaging Challenges for the ITER Plasma Facing Components Protection </a:t>
            </a:r>
            <a:r>
              <a:rPr lang="en-US" sz="1400" b="1" dirty="0" smtClean="0"/>
              <a:t>(ITR/2-2Ra)</a:t>
            </a:r>
            <a:r>
              <a:rPr lang="fr-FR" sz="800" dirty="0"/>
              <a:t/>
            </a:r>
            <a:br>
              <a:rPr lang="fr-FR" sz="800" dirty="0"/>
            </a:br>
            <a:r>
              <a:rPr lang="en-GB" sz="1200" b="1" u="sng" dirty="0"/>
              <a:t>J-M. Travere</a:t>
            </a:r>
            <a:r>
              <a:rPr lang="en-GB" sz="1200" b="1" u="sng" baseline="30000" dirty="0"/>
              <a:t>1</a:t>
            </a:r>
            <a:r>
              <a:rPr lang="en-GB" sz="1200" dirty="0"/>
              <a:t>, M-H. Aumeunier</a:t>
            </a:r>
            <a:r>
              <a:rPr lang="en-GB" sz="1200" baseline="30000" dirty="0"/>
              <a:t>1,3</a:t>
            </a:r>
            <a:r>
              <a:rPr lang="en-GB" sz="1200" dirty="0"/>
              <a:t>, M. Joanny</a:t>
            </a:r>
            <a:r>
              <a:rPr lang="en-GB" sz="1200" baseline="30000" dirty="0"/>
              <a:t>1</a:t>
            </a:r>
            <a:r>
              <a:rPr lang="en-GB" sz="1200" dirty="0"/>
              <a:t>, T. Loarer</a:t>
            </a:r>
            <a:r>
              <a:rPr lang="en-GB" sz="1200" baseline="30000" dirty="0"/>
              <a:t>1</a:t>
            </a:r>
            <a:r>
              <a:rPr lang="en-GB" sz="1200" dirty="0" smtClean="0"/>
              <a:t>, M. Firdaouss</a:t>
            </a:r>
            <a:r>
              <a:rPr lang="en-GB" sz="1200" baseline="30000" dirty="0"/>
              <a:t>1</a:t>
            </a:r>
            <a:r>
              <a:rPr lang="en-GB" sz="1200" dirty="0" smtClean="0"/>
              <a:t>, E. gauthier</a:t>
            </a:r>
            <a:r>
              <a:rPr lang="en-GB" sz="1200" baseline="30000" dirty="0"/>
              <a:t>1</a:t>
            </a:r>
            <a:r>
              <a:rPr lang="en-GB" sz="1200" dirty="0" smtClean="0"/>
              <a:t>, </a:t>
            </a:r>
            <a:r>
              <a:rPr lang="en-GB" sz="1200" dirty="0"/>
              <a:t>V. Martin</a:t>
            </a:r>
            <a:r>
              <a:rPr lang="en-GB" sz="1200" baseline="30000" dirty="0"/>
              <a:t>1</a:t>
            </a:r>
            <a:r>
              <a:rPr lang="en-GB" sz="1200" dirty="0"/>
              <a:t>, V. Moncada</a:t>
            </a:r>
            <a:r>
              <a:rPr lang="en-GB" sz="1200" baseline="30000" dirty="0"/>
              <a:t>1</a:t>
            </a:r>
            <a:r>
              <a:rPr lang="en-GB" sz="1200" dirty="0"/>
              <a:t>, L. Marot</a:t>
            </a:r>
            <a:r>
              <a:rPr lang="en-GB" sz="1200" baseline="30000" dirty="0"/>
              <a:t>2</a:t>
            </a:r>
            <a:r>
              <a:rPr lang="en-GB" sz="1200" dirty="0"/>
              <a:t>, D. Chabaud</a:t>
            </a:r>
            <a:r>
              <a:rPr lang="en-GB" sz="1200" baseline="30000" dirty="0"/>
              <a:t>3</a:t>
            </a:r>
            <a:r>
              <a:rPr lang="en-GB" sz="1200" dirty="0"/>
              <a:t>, E. Humbert</a:t>
            </a:r>
            <a:r>
              <a:rPr lang="en-GB" sz="1200" baseline="30000" dirty="0"/>
              <a:t>3</a:t>
            </a:r>
            <a:r>
              <a:rPr lang="en-GB" sz="1200" dirty="0"/>
              <a:t>, J-J. </a:t>
            </a:r>
            <a:r>
              <a:rPr lang="fr-FR" sz="1200" dirty="0"/>
              <a:t>Fermé</a:t>
            </a:r>
            <a:r>
              <a:rPr lang="fr-FR" sz="1200" baseline="30000" dirty="0"/>
              <a:t>4</a:t>
            </a:r>
            <a:r>
              <a:rPr lang="fr-FR" sz="1200" dirty="0"/>
              <a:t>, C. </a:t>
            </a:r>
            <a:r>
              <a:rPr lang="fr-FR" sz="1200" dirty="0" smtClean="0"/>
              <a:t>Thellier</a:t>
            </a:r>
            <a:r>
              <a:rPr lang="fr-FR" sz="1200" baseline="30000" dirty="0" smtClean="0"/>
              <a:t>4</a:t>
            </a:r>
            <a:r>
              <a:rPr lang="fr-FR" sz="800" baseline="30000" dirty="0" smtClean="0"/>
              <a:t/>
            </a:r>
            <a:br>
              <a:rPr lang="fr-FR" sz="800" baseline="30000" dirty="0" smtClean="0"/>
            </a:br>
            <a:r>
              <a:rPr lang="fr-FR" sz="800" baseline="30000" dirty="0"/>
              <a:t/>
            </a:r>
            <a:br>
              <a:rPr lang="fr-FR" sz="800" baseline="30000" dirty="0"/>
            </a:br>
            <a:r>
              <a:rPr lang="fr-FR" sz="800" baseline="30000" dirty="0" smtClean="0"/>
              <a:t/>
            </a:r>
            <a:br>
              <a:rPr lang="fr-FR" sz="800" baseline="30000" dirty="0" smtClean="0"/>
            </a:br>
            <a:endParaRPr lang="fr-FR" sz="800" dirty="0"/>
          </a:p>
        </p:txBody>
      </p:sp>
      <p:sp>
        <p:nvSpPr>
          <p:cNvPr id="15364" name="Espace réservé du numéro de diapositive 6"/>
          <p:cNvSpPr>
            <a:spLocks noGrp="1"/>
          </p:cNvSpPr>
          <p:nvPr>
            <p:ph type="sldNum" sz="quarter" idx="14"/>
          </p:nvPr>
        </p:nvSpPr>
        <p:spPr bwMode="auto">
          <a:xfrm>
            <a:off x="8024813" y="6303963"/>
            <a:ext cx="1119187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/>
              <a:t>|  PAGE </a:t>
            </a:r>
            <a:fld id="{DE7C8466-C332-42B5-A3F1-B8AB3B187A7D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513" y="6448251"/>
            <a:ext cx="602297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4648764" y="5374957"/>
            <a:ext cx="2608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Dr</a:t>
            </a:r>
            <a:r>
              <a:rPr lang="en-US" dirty="0" smtClean="0"/>
              <a:t> Jean-Marcel Travere</a:t>
            </a:r>
          </a:p>
          <a:p>
            <a:pPr algn="ctr"/>
            <a:r>
              <a:rPr lang="en-US" dirty="0" smtClean="0"/>
              <a:t>CEA/IRFM</a:t>
            </a:r>
          </a:p>
        </p:txBody>
      </p:sp>
      <p:pic>
        <p:nvPicPr>
          <p:cNvPr id="6" name="Picture 4" descr="C:\Users\JT113889\Documents\comm 2012\IAEA 2012\JET 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548680"/>
            <a:ext cx="1691680" cy="403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59632" y="70520"/>
            <a:ext cx="6510337" cy="838200"/>
          </a:xfrm>
        </p:spPr>
        <p:txBody>
          <a:bodyPr/>
          <a:lstStyle/>
          <a:p>
            <a:r>
              <a:rPr lang="en-US" dirty="0" smtClean="0"/>
              <a:t>Surface temperature measurement in Reflective environment</a:t>
            </a:r>
            <a:endParaRPr lang="en-US" dirty="0"/>
          </a:p>
        </p:txBody>
      </p:sp>
      <p:sp>
        <p:nvSpPr>
          <p:cNvPr id="5" name="Espace réservé du numéro de diapositive 8"/>
          <p:cNvSpPr txBox="1">
            <a:spLocks/>
          </p:cNvSpPr>
          <p:nvPr/>
        </p:nvSpPr>
        <p:spPr bwMode="auto">
          <a:xfrm>
            <a:off x="8100392" y="6525344"/>
            <a:ext cx="1119187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1000" dirty="0" smtClean="0">
                <a:solidFill>
                  <a:srgbClr val="808080"/>
                </a:solidFill>
              </a:rPr>
              <a:t>|  PAGE </a:t>
            </a:r>
            <a:fld id="{AB26EB14-2D68-40AA-96D4-6759B2555880}" type="slidenum">
              <a:rPr lang="fr-FR" sz="1000" smtClean="0">
                <a:solidFill>
                  <a:srgbClr val="808080"/>
                </a:solidFill>
              </a:rPr>
              <a:pPr>
                <a:defRPr/>
              </a:pPr>
              <a:t>10</a:t>
            </a:fld>
            <a:endParaRPr lang="fr-FR" sz="1000" dirty="0">
              <a:solidFill>
                <a:srgbClr val="808080"/>
              </a:solidFill>
            </a:endParaRPr>
          </a:p>
        </p:txBody>
      </p:sp>
      <p:sp>
        <p:nvSpPr>
          <p:cNvPr id="6" name="Espace réservé du pied de page 9"/>
          <p:cNvSpPr txBox="1">
            <a:spLocks/>
          </p:cNvSpPr>
          <p:nvPr/>
        </p:nvSpPr>
        <p:spPr bwMode="auto">
          <a:xfrm>
            <a:off x="3563888" y="6520259"/>
            <a:ext cx="4536504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1000" dirty="0" smtClean="0">
                <a:solidFill>
                  <a:srgbClr val="808080"/>
                </a:solidFill>
                <a:latin typeface="+mn-lt"/>
              </a:rPr>
              <a:t>24th IAEA Fusion </a:t>
            </a:r>
            <a:r>
              <a:rPr lang="fr-FR" sz="1000" dirty="0" err="1" smtClean="0">
                <a:solidFill>
                  <a:srgbClr val="808080"/>
                </a:solidFill>
                <a:latin typeface="+mn-lt"/>
              </a:rPr>
              <a:t>Energy</a:t>
            </a:r>
            <a:r>
              <a:rPr lang="fr-FR" sz="1000" dirty="0" smtClean="0">
                <a:solidFill>
                  <a:srgbClr val="808080"/>
                </a:solidFill>
                <a:latin typeface="+mn-lt"/>
              </a:rPr>
              <a:t> </a:t>
            </a:r>
            <a:r>
              <a:rPr lang="fr-FR" sz="1000" dirty="0" err="1" smtClean="0">
                <a:solidFill>
                  <a:srgbClr val="808080"/>
                </a:solidFill>
                <a:latin typeface="+mn-lt"/>
              </a:rPr>
              <a:t>Conference</a:t>
            </a:r>
            <a:r>
              <a:rPr lang="fr-FR" sz="1000" dirty="0" smtClean="0">
                <a:solidFill>
                  <a:srgbClr val="808080"/>
                </a:solidFill>
                <a:latin typeface="+mn-lt"/>
              </a:rPr>
              <a:t> 8-13 </a:t>
            </a:r>
            <a:r>
              <a:rPr lang="fr-FR" sz="1000" dirty="0" err="1" smtClean="0">
                <a:solidFill>
                  <a:srgbClr val="808080"/>
                </a:solidFill>
                <a:latin typeface="+mn-lt"/>
              </a:rPr>
              <a:t>October</a:t>
            </a:r>
            <a:r>
              <a:rPr lang="fr-FR" sz="1000" dirty="0" smtClean="0">
                <a:solidFill>
                  <a:srgbClr val="808080"/>
                </a:solidFill>
                <a:latin typeface="+mn-lt"/>
              </a:rPr>
              <a:t> 2012 – San Diego - USA</a:t>
            </a:r>
            <a:endParaRPr lang="fr-FR" sz="1000" dirty="0">
              <a:solidFill>
                <a:srgbClr val="808080"/>
              </a:solidFill>
              <a:latin typeface="+mn-lt"/>
            </a:endParaRPr>
          </a:p>
        </p:txBody>
      </p:sp>
      <p:sp>
        <p:nvSpPr>
          <p:cNvPr id="7" name="Espace réservé du contenu 11"/>
          <p:cNvSpPr>
            <a:spLocks noGrp="1"/>
          </p:cNvSpPr>
          <p:nvPr>
            <p:ph idx="1"/>
          </p:nvPr>
        </p:nvSpPr>
        <p:spPr>
          <a:xfrm>
            <a:off x="395536" y="1339751"/>
            <a:ext cx="8532490" cy="4536504"/>
          </a:xfrm>
        </p:spPr>
        <p:txBody>
          <a:bodyPr/>
          <a:lstStyle/>
          <a:p>
            <a:pPr lvl="1">
              <a:lnSpc>
                <a:spcPct val="100000"/>
              </a:lnSpc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endParaRPr lang="en-US" sz="2400" u="sng" dirty="0" smtClean="0"/>
          </a:p>
          <a:p>
            <a:pPr lvl="1">
              <a:lnSpc>
                <a:spcPct val="100000"/>
              </a:lnSpc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r>
              <a:rPr lang="en-US" sz="2400" dirty="0" smtClean="0"/>
              <a:t> </a:t>
            </a:r>
            <a:r>
              <a:rPr lang="en-US" sz="2400" u="sng" dirty="0" smtClean="0"/>
              <a:t>Contribution </a:t>
            </a:r>
            <a:r>
              <a:rPr lang="en-US" sz="2400" u="sng" dirty="0"/>
              <a:t>of reflected light in the direct IR </a:t>
            </a:r>
            <a:r>
              <a:rPr lang="en-US" sz="2400" u="sng" dirty="0" smtClean="0"/>
              <a:t>signal</a:t>
            </a:r>
            <a:r>
              <a:rPr lang="en-US" sz="2400" dirty="0" smtClean="0"/>
              <a:t> on low emissivity metallic PFCs (</a:t>
            </a:r>
            <a:r>
              <a:rPr lang="en-US" sz="2400" dirty="0" smtClean="0">
                <a:latin typeface="Symbol" pitchFamily="18" charset="2"/>
              </a:rPr>
              <a:t>e </a:t>
            </a:r>
            <a:r>
              <a:rPr lang="en-US" sz="2400" dirty="0">
                <a:latin typeface="Symbol" pitchFamily="18" charset="2"/>
              </a:rPr>
              <a:t>~ </a:t>
            </a:r>
            <a:r>
              <a:rPr lang="en-US" sz="2400" dirty="0" smtClean="0"/>
              <a:t>0.1 </a:t>
            </a:r>
            <a:r>
              <a:rPr lang="en-US" sz="2400" dirty="0"/>
              <a:t>- 0.3 for Be/W</a:t>
            </a:r>
            <a:r>
              <a:rPr lang="en-US" sz="2400" dirty="0" smtClean="0">
                <a:latin typeface="Symbol" pitchFamily="18" charset="2"/>
              </a:rPr>
              <a:t>) ?</a:t>
            </a:r>
          </a:p>
          <a:p>
            <a:pPr lvl="1">
              <a:lnSpc>
                <a:spcPct val="100000"/>
              </a:lnSpc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endParaRPr lang="en-US" sz="2400" dirty="0">
              <a:latin typeface="Symbol" pitchFamily="18" charset="2"/>
            </a:endParaRPr>
          </a:p>
          <a:p>
            <a:pPr lvl="1">
              <a:lnSpc>
                <a:spcPct val="100000"/>
              </a:lnSpc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endParaRPr lang="en-US" sz="2400" dirty="0">
              <a:latin typeface="Symbol" pitchFamily="18" charset="2"/>
            </a:endParaRPr>
          </a:p>
          <a:p>
            <a:pPr lvl="1">
              <a:lnSpc>
                <a:spcPct val="100000"/>
              </a:lnSpc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r>
              <a:rPr lang="en-US" sz="2400" dirty="0" smtClean="0"/>
              <a:t>To address this point, we have adapted a commercial ray tracing Monte Carlo software which is realistic (physic-based model) and uses native CATIA CAD files</a:t>
            </a:r>
            <a:endParaRPr lang="en-US" sz="2400" dirty="0"/>
          </a:p>
          <a:p>
            <a:pPr lvl="1"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endParaRPr lang="en-US" sz="2000" dirty="0" smtClean="0"/>
          </a:p>
          <a:p>
            <a:pPr lvl="2"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endParaRPr lang="en-US" dirty="0"/>
          </a:p>
          <a:p>
            <a:pPr lvl="2"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endParaRPr lang="en-US" dirty="0" smtClean="0"/>
          </a:p>
          <a:p>
            <a:pPr lvl="2"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endParaRPr lang="en-US" dirty="0"/>
          </a:p>
          <a:p>
            <a:pPr lvl="2"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endParaRPr lang="en-US" dirty="0" smtClean="0"/>
          </a:p>
          <a:p>
            <a:pPr lvl="2"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endParaRPr lang="en-US" dirty="0"/>
          </a:p>
          <a:p>
            <a:pPr lvl="2"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endParaRPr lang="en-US" dirty="0" smtClean="0"/>
          </a:p>
          <a:p>
            <a:pPr marL="0" lvl="1" indent="0">
              <a:buClr>
                <a:schemeClr val="bg2">
                  <a:lumMod val="75000"/>
                </a:schemeClr>
              </a:buClr>
              <a:buSzPct val="150000"/>
              <a:buNone/>
            </a:pPr>
            <a:endParaRPr lang="en-US" sz="1600" b="1" dirty="0">
              <a:solidFill>
                <a:srgbClr val="666666"/>
              </a:solidFill>
              <a:latin typeface="Symbol" pitchFamily="18" charset="2"/>
            </a:endParaRPr>
          </a:p>
          <a:p>
            <a:pPr lvl="1"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endParaRPr lang="en-US" dirty="0"/>
          </a:p>
          <a:p>
            <a:pPr lvl="1" eaLnBrk="1" hangingPunct="1"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endParaRPr lang="en-US" dirty="0" smtClean="0"/>
          </a:p>
        </p:txBody>
      </p:sp>
      <p:grpSp>
        <p:nvGrpSpPr>
          <p:cNvPr id="8" name="Groupe 7"/>
          <p:cNvGrpSpPr/>
          <p:nvPr/>
        </p:nvGrpSpPr>
        <p:grpSpPr>
          <a:xfrm>
            <a:off x="3898216" y="5157117"/>
            <a:ext cx="1249848" cy="792163"/>
            <a:chOff x="7829709" y="1082328"/>
            <a:chExt cx="1249848" cy="792163"/>
          </a:xfrm>
        </p:grpSpPr>
        <p:pic>
          <p:nvPicPr>
            <p:cNvPr id="9" name="Picture 6" descr="Logo_OPTI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9709" y="1082328"/>
              <a:ext cx="493712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5" descr="Speos_technolog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60432" y="1082328"/>
              <a:ext cx="619125" cy="719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1194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7624" y="52388"/>
            <a:ext cx="7237413" cy="909637"/>
          </a:xfrm>
        </p:spPr>
        <p:txBody>
          <a:bodyPr/>
          <a:lstStyle/>
          <a:p>
            <a:r>
              <a:rPr lang="en-US" dirty="0" smtClean="0"/>
              <a:t>Proof of concept at Tore supra</a:t>
            </a:r>
            <a:endParaRPr lang="en-US" dirty="0"/>
          </a:p>
        </p:txBody>
      </p:sp>
      <p:sp>
        <p:nvSpPr>
          <p:cNvPr id="6" name="ZoneTexte 11"/>
          <p:cNvSpPr txBox="1">
            <a:spLocks noChangeArrowheads="1"/>
          </p:cNvSpPr>
          <p:nvPr/>
        </p:nvSpPr>
        <p:spPr bwMode="auto">
          <a:xfrm>
            <a:off x="6588224" y="3501008"/>
            <a:ext cx="2483768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en-US" sz="1400" b="1" dirty="0" smtClean="0">
                <a:solidFill>
                  <a:srgbClr val="666666"/>
                </a:solidFill>
                <a:latin typeface="+mn-lt"/>
              </a:rPr>
              <a:t>Reflected features </a:t>
            </a:r>
            <a:r>
              <a:rPr lang="en-US" sz="1400" dirty="0" smtClean="0">
                <a:solidFill>
                  <a:srgbClr val="666666"/>
                </a:solidFill>
                <a:latin typeface="+mn-lt"/>
              </a:rPr>
              <a:t>on Tore </a:t>
            </a:r>
            <a:r>
              <a:rPr lang="en-US" sz="1400" dirty="0">
                <a:solidFill>
                  <a:srgbClr val="666666"/>
                </a:solidFill>
                <a:latin typeface="+mn-lt"/>
              </a:rPr>
              <a:t>Supra LHCD launcher </a:t>
            </a:r>
            <a:r>
              <a:rPr lang="en-US" sz="1400" dirty="0" smtClean="0">
                <a:solidFill>
                  <a:srgbClr val="666666"/>
                </a:solidFill>
                <a:latin typeface="+mn-lt"/>
              </a:rPr>
              <a:t>coming from hot spots (</a:t>
            </a:r>
            <a:r>
              <a:rPr lang="en-US" sz="1400" dirty="0" err="1" smtClean="0">
                <a:solidFill>
                  <a:srgbClr val="666666"/>
                </a:solidFill>
                <a:latin typeface="+mn-lt"/>
              </a:rPr>
              <a:t>carboneous</a:t>
            </a:r>
            <a:r>
              <a:rPr lang="en-US" sz="1400" dirty="0" smtClean="0">
                <a:solidFill>
                  <a:srgbClr val="666666"/>
                </a:solidFill>
                <a:latin typeface="+mn-lt"/>
              </a:rPr>
              <a:t> deposits) located on the Limiter</a:t>
            </a:r>
          </a:p>
          <a:p>
            <a:pPr algn="just" eaLnBrk="1" hangingPunct="1"/>
            <a:endParaRPr lang="en-US" sz="1400" dirty="0">
              <a:solidFill>
                <a:srgbClr val="666666"/>
              </a:solidFill>
              <a:latin typeface="+mn-lt"/>
            </a:endParaRPr>
          </a:p>
          <a:p>
            <a:pPr algn="just" eaLnBrk="1" hangingPunct="1"/>
            <a:endParaRPr lang="en-US" sz="1400" dirty="0" smtClean="0">
              <a:solidFill>
                <a:srgbClr val="666666"/>
              </a:solidFill>
              <a:latin typeface="+mn-lt"/>
            </a:endParaRPr>
          </a:p>
          <a:p>
            <a:pPr algn="just" eaLnBrk="1" hangingPunct="1"/>
            <a:endParaRPr lang="en-US" sz="1400" dirty="0">
              <a:solidFill>
                <a:srgbClr val="666666"/>
              </a:solidFill>
              <a:latin typeface="+mn-lt"/>
            </a:endParaRPr>
          </a:p>
          <a:p>
            <a:pPr algn="just" eaLnBrk="1" hangingPunct="1"/>
            <a:r>
              <a:rPr lang="en-US" sz="1400" b="1" i="1" dirty="0" smtClean="0">
                <a:solidFill>
                  <a:srgbClr val="666666"/>
                </a:solidFill>
                <a:latin typeface="+mn-lt"/>
              </a:rPr>
              <a:t>See poster for  other  simulations studies applied to JET &amp; ITER</a:t>
            </a:r>
            <a:endParaRPr lang="en-US" sz="1400" b="1" i="1" dirty="0">
              <a:solidFill>
                <a:srgbClr val="666666"/>
              </a:solidFill>
              <a:latin typeface="+mn-lt"/>
            </a:endParaRPr>
          </a:p>
        </p:txBody>
      </p:sp>
      <p:grpSp>
        <p:nvGrpSpPr>
          <p:cNvPr id="8" name="Group 31"/>
          <p:cNvGrpSpPr>
            <a:grpSpLocks/>
          </p:cNvGrpSpPr>
          <p:nvPr/>
        </p:nvGrpSpPr>
        <p:grpSpPr bwMode="auto">
          <a:xfrm>
            <a:off x="590785" y="3458642"/>
            <a:ext cx="2953023" cy="2274888"/>
            <a:chOff x="567" y="1262"/>
            <a:chExt cx="2041" cy="1546"/>
          </a:xfrm>
        </p:grpSpPr>
        <p:grpSp>
          <p:nvGrpSpPr>
            <p:cNvPr id="9" name="Group 30"/>
            <p:cNvGrpSpPr>
              <a:grpSpLocks/>
            </p:cNvGrpSpPr>
            <p:nvPr/>
          </p:nvGrpSpPr>
          <p:grpSpPr bwMode="auto">
            <a:xfrm>
              <a:off x="571" y="1480"/>
              <a:ext cx="2037" cy="1328"/>
              <a:chOff x="385" y="1525"/>
              <a:chExt cx="2037" cy="1328"/>
            </a:xfrm>
          </p:grpSpPr>
          <p:pic>
            <p:nvPicPr>
              <p:cNvPr id="11" name="Picture 61" descr="c4_choc46224_noleg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5" y="1525"/>
                <a:ext cx="1770" cy="13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62" descr="legende_c4_exp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54" y="1525"/>
                <a:ext cx="268" cy="13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0" name="Text Box 64"/>
            <p:cNvSpPr txBox="1">
              <a:spLocks noChangeArrowheads="1"/>
            </p:cNvSpPr>
            <p:nvPr/>
          </p:nvSpPr>
          <p:spPr bwMode="auto">
            <a:xfrm>
              <a:off x="567" y="1262"/>
              <a:ext cx="2041" cy="21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en-US" b="1" dirty="0">
                  <a:solidFill>
                    <a:srgbClr val="0000FF"/>
                  </a:solidFill>
                  <a:latin typeface="Calibri" pitchFamily="34" charset="0"/>
                </a:rPr>
                <a:t>EXPERIMENTAL</a:t>
              </a:r>
              <a:r>
                <a:rPr lang="en-US" dirty="0">
                  <a:latin typeface="Calibri" pitchFamily="34" charset="0"/>
                </a:rPr>
                <a:t> images </a:t>
              </a:r>
            </a:p>
          </p:txBody>
        </p:sp>
      </p:grpSp>
      <p:grpSp>
        <p:nvGrpSpPr>
          <p:cNvPr id="13" name="Group 32"/>
          <p:cNvGrpSpPr>
            <a:grpSpLocks/>
          </p:cNvGrpSpPr>
          <p:nvPr/>
        </p:nvGrpSpPr>
        <p:grpSpPr bwMode="auto">
          <a:xfrm>
            <a:off x="3563888" y="3458368"/>
            <a:ext cx="3007507" cy="2274888"/>
            <a:chOff x="2789" y="1253"/>
            <a:chExt cx="2154" cy="1542"/>
          </a:xfrm>
        </p:grpSpPr>
        <p:grpSp>
          <p:nvGrpSpPr>
            <p:cNvPr id="14" name="Group 76"/>
            <p:cNvGrpSpPr>
              <a:grpSpLocks/>
            </p:cNvGrpSpPr>
            <p:nvPr/>
          </p:nvGrpSpPr>
          <p:grpSpPr bwMode="auto">
            <a:xfrm>
              <a:off x="2789" y="1480"/>
              <a:ext cx="2154" cy="1315"/>
              <a:chOff x="2971" y="706"/>
              <a:chExt cx="2580" cy="1651"/>
            </a:xfrm>
          </p:grpSpPr>
          <p:pic>
            <p:nvPicPr>
              <p:cNvPr id="16" name="Picture 77" descr="legende_c4_sim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37" y="706"/>
                <a:ext cx="414" cy="16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78" descr="sim1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1" y="709"/>
                <a:ext cx="2177" cy="16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5" name="Text Box 91"/>
            <p:cNvSpPr txBox="1">
              <a:spLocks noChangeArrowheads="1"/>
            </p:cNvSpPr>
            <p:nvPr/>
          </p:nvSpPr>
          <p:spPr bwMode="auto">
            <a:xfrm>
              <a:off x="2789" y="1253"/>
              <a:ext cx="2132" cy="21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en-US" b="1" dirty="0">
                  <a:solidFill>
                    <a:srgbClr val="0000FF"/>
                  </a:solidFill>
                  <a:latin typeface="Calibri" pitchFamily="34" charset="0"/>
                </a:rPr>
                <a:t>SIMULATED</a:t>
              </a:r>
              <a:r>
                <a:rPr lang="en-US" dirty="0">
                  <a:latin typeface="Calibri" pitchFamily="34" charset="0"/>
                </a:rPr>
                <a:t> images </a:t>
              </a:r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875571" y="4619861"/>
            <a:ext cx="1791336" cy="814604"/>
            <a:chOff x="875571" y="4619587"/>
            <a:chExt cx="1791336" cy="814604"/>
          </a:xfrm>
        </p:grpSpPr>
        <p:sp>
          <p:nvSpPr>
            <p:cNvPr id="18" name="Line 34"/>
            <p:cNvSpPr>
              <a:spLocks noChangeShapeType="1"/>
            </p:cNvSpPr>
            <p:nvPr/>
          </p:nvSpPr>
          <p:spPr bwMode="auto">
            <a:xfrm flipH="1" flipV="1">
              <a:off x="875571" y="4619587"/>
              <a:ext cx="503238" cy="28733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35"/>
            <p:cNvSpPr>
              <a:spLocks noChangeShapeType="1"/>
            </p:cNvSpPr>
            <p:nvPr/>
          </p:nvSpPr>
          <p:spPr bwMode="auto">
            <a:xfrm flipV="1">
              <a:off x="2233520" y="4631021"/>
              <a:ext cx="433387" cy="36036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 Box 38"/>
            <p:cNvSpPr txBox="1">
              <a:spLocks noChangeArrowheads="1"/>
            </p:cNvSpPr>
            <p:nvPr/>
          </p:nvSpPr>
          <p:spPr bwMode="auto">
            <a:xfrm>
              <a:off x="1259632" y="5157192"/>
              <a:ext cx="1050288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200" b="1" dirty="0" smtClean="0">
                  <a:solidFill>
                    <a:srgbClr val="FF0000"/>
                  </a:solidFill>
                </a:rPr>
                <a:t>Hot Spots ?</a:t>
              </a:r>
              <a:endParaRPr lang="fr-FR" sz="1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4" name="Espace réservé du numéro de diapositive 8"/>
          <p:cNvSpPr>
            <a:spLocks noGrp="1"/>
          </p:cNvSpPr>
          <p:nvPr>
            <p:ph type="sldNum" sz="quarter" idx="11"/>
          </p:nvPr>
        </p:nvSpPr>
        <p:spPr bwMode="auto">
          <a:xfrm>
            <a:off x="8100392" y="6453336"/>
            <a:ext cx="1119187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dirty="0">
                <a:solidFill>
                  <a:srgbClr val="808080"/>
                </a:solidFill>
              </a:rPr>
              <a:t>|  PAGE </a:t>
            </a:r>
            <a:fld id="{AB26EB14-2D68-40AA-96D4-6759B2555880}" type="slidenum">
              <a:rPr lang="fr-FR">
                <a:solidFill>
                  <a:srgbClr val="80808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fr-FR" dirty="0">
              <a:solidFill>
                <a:srgbClr val="808080"/>
              </a:solidFill>
            </a:endParaRPr>
          </a:p>
        </p:txBody>
      </p:sp>
      <p:sp>
        <p:nvSpPr>
          <p:cNvPr id="25" name="Espace réservé du pied de page 9"/>
          <p:cNvSpPr txBox="1">
            <a:spLocks/>
          </p:cNvSpPr>
          <p:nvPr/>
        </p:nvSpPr>
        <p:spPr bwMode="auto">
          <a:xfrm>
            <a:off x="3563888" y="6520259"/>
            <a:ext cx="4536504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1000" dirty="0" smtClean="0">
                <a:solidFill>
                  <a:srgbClr val="808080"/>
                </a:solidFill>
                <a:latin typeface="+mn-lt"/>
              </a:rPr>
              <a:t>24th IAEA Fusion </a:t>
            </a:r>
            <a:r>
              <a:rPr lang="fr-FR" sz="1000" dirty="0" err="1" smtClean="0">
                <a:solidFill>
                  <a:srgbClr val="808080"/>
                </a:solidFill>
                <a:latin typeface="+mn-lt"/>
              </a:rPr>
              <a:t>Energy</a:t>
            </a:r>
            <a:r>
              <a:rPr lang="fr-FR" sz="1000" dirty="0" smtClean="0">
                <a:solidFill>
                  <a:srgbClr val="808080"/>
                </a:solidFill>
                <a:latin typeface="+mn-lt"/>
              </a:rPr>
              <a:t> </a:t>
            </a:r>
            <a:r>
              <a:rPr lang="fr-FR" sz="1000" dirty="0" err="1" smtClean="0">
                <a:solidFill>
                  <a:srgbClr val="808080"/>
                </a:solidFill>
                <a:latin typeface="+mn-lt"/>
              </a:rPr>
              <a:t>Conference</a:t>
            </a:r>
            <a:r>
              <a:rPr lang="fr-FR" sz="1000" dirty="0" smtClean="0">
                <a:solidFill>
                  <a:srgbClr val="808080"/>
                </a:solidFill>
                <a:latin typeface="+mn-lt"/>
              </a:rPr>
              <a:t> 8-13 </a:t>
            </a:r>
            <a:r>
              <a:rPr lang="fr-FR" sz="1000" dirty="0" err="1" smtClean="0">
                <a:solidFill>
                  <a:srgbClr val="808080"/>
                </a:solidFill>
                <a:latin typeface="+mn-lt"/>
              </a:rPr>
              <a:t>October</a:t>
            </a:r>
            <a:r>
              <a:rPr lang="fr-FR" sz="1000" dirty="0" smtClean="0">
                <a:solidFill>
                  <a:srgbClr val="808080"/>
                </a:solidFill>
                <a:latin typeface="+mn-lt"/>
              </a:rPr>
              <a:t> 2012 – San Diego - USA</a:t>
            </a:r>
            <a:endParaRPr lang="fr-FR" sz="1000" dirty="0">
              <a:solidFill>
                <a:srgbClr val="808080"/>
              </a:solidFill>
              <a:latin typeface="+mn-lt"/>
            </a:endParaRPr>
          </a:p>
        </p:txBody>
      </p:sp>
      <p:grpSp>
        <p:nvGrpSpPr>
          <p:cNvPr id="28" name="Group 6"/>
          <p:cNvGrpSpPr>
            <a:grpSpLocks noChangeAspect="1"/>
          </p:cNvGrpSpPr>
          <p:nvPr/>
        </p:nvGrpSpPr>
        <p:grpSpPr bwMode="auto">
          <a:xfrm>
            <a:off x="683171" y="980200"/>
            <a:ext cx="5761037" cy="2808840"/>
            <a:chOff x="158" y="281"/>
            <a:chExt cx="5352" cy="2609"/>
          </a:xfrm>
        </p:grpSpPr>
        <p:sp>
          <p:nvSpPr>
            <p:cNvPr id="29" name="AutoShape 7"/>
            <p:cNvSpPr>
              <a:spLocks noChangeAspect="1" noChangeArrowheads="1" noTextEdit="1"/>
            </p:cNvSpPr>
            <p:nvPr/>
          </p:nvSpPr>
          <p:spPr bwMode="auto">
            <a:xfrm>
              <a:off x="158" y="572"/>
              <a:ext cx="5352" cy="2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30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" y="281"/>
              <a:ext cx="5192" cy="2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e 2"/>
          <p:cNvGrpSpPr/>
          <p:nvPr/>
        </p:nvGrpSpPr>
        <p:grpSpPr>
          <a:xfrm>
            <a:off x="7740352" y="2132856"/>
            <a:ext cx="1249848" cy="792163"/>
            <a:chOff x="7829709" y="1082328"/>
            <a:chExt cx="1249848" cy="792163"/>
          </a:xfrm>
        </p:grpSpPr>
        <p:pic>
          <p:nvPicPr>
            <p:cNvPr id="31" name="Picture 6" descr="Logo_OPTIS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9709" y="1082328"/>
              <a:ext cx="493712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5" descr="Speos_technology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60432" y="1082328"/>
              <a:ext cx="619125" cy="719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e 3"/>
          <p:cNvGrpSpPr/>
          <p:nvPr/>
        </p:nvGrpSpPr>
        <p:grpSpPr>
          <a:xfrm>
            <a:off x="596572" y="5661522"/>
            <a:ext cx="2967316" cy="1079846"/>
            <a:chOff x="350838" y="5573851"/>
            <a:chExt cx="3817937" cy="1383543"/>
          </a:xfrm>
        </p:grpSpPr>
        <p:pic>
          <p:nvPicPr>
            <p:cNvPr id="33" name="Picture 59" descr="lpt_choc46224_2_nole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838" y="5644529"/>
              <a:ext cx="3455987" cy="1303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63" descr="legende_lpt_exp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0" y="5573851"/>
              <a:ext cx="358775" cy="1383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Oval 69"/>
            <p:cNvSpPr>
              <a:spLocks noChangeArrowheads="1"/>
            </p:cNvSpPr>
            <p:nvPr/>
          </p:nvSpPr>
          <p:spPr bwMode="auto">
            <a:xfrm>
              <a:off x="2366963" y="6300167"/>
              <a:ext cx="647700" cy="577850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 sz="2400">
                <a:latin typeface="Times New Roman" pitchFamily="18" charset="0"/>
              </a:endParaRPr>
            </a:p>
          </p:txBody>
        </p:sp>
        <p:sp>
          <p:nvSpPr>
            <p:cNvPr id="36" name="Oval 70"/>
            <p:cNvSpPr>
              <a:spLocks noChangeArrowheads="1"/>
            </p:cNvSpPr>
            <p:nvPr/>
          </p:nvSpPr>
          <p:spPr bwMode="auto">
            <a:xfrm>
              <a:off x="854075" y="6443042"/>
              <a:ext cx="503238" cy="506412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 sz="2400">
                <a:latin typeface="Times New Roman" pitchFamily="18" charset="0"/>
              </a:endParaRPr>
            </a:p>
          </p:txBody>
        </p:sp>
        <p:sp>
          <p:nvSpPr>
            <p:cNvPr id="37" name="Text Box 71"/>
            <p:cNvSpPr txBox="1">
              <a:spLocks noChangeArrowheads="1"/>
            </p:cNvSpPr>
            <p:nvPr/>
          </p:nvSpPr>
          <p:spPr bwMode="auto">
            <a:xfrm>
              <a:off x="2727325" y="6300167"/>
              <a:ext cx="268288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GB" sz="1200">
                  <a:solidFill>
                    <a:schemeClr val="bg1"/>
                  </a:solidFill>
                  <a:latin typeface="Tw Cen MT" pitchFamily="34" charset="0"/>
                </a:rPr>
                <a:t>1</a:t>
              </a:r>
            </a:p>
          </p:txBody>
        </p:sp>
        <p:sp>
          <p:nvSpPr>
            <p:cNvPr id="38" name="Text Box 72"/>
            <p:cNvSpPr txBox="1">
              <a:spLocks noChangeArrowheads="1"/>
            </p:cNvSpPr>
            <p:nvPr/>
          </p:nvSpPr>
          <p:spPr bwMode="auto">
            <a:xfrm>
              <a:off x="998538" y="6443042"/>
              <a:ext cx="268287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GB" sz="1200">
                  <a:solidFill>
                    <a:schemeClr val="bg1"/>
                  </a:solidFill>
                  <a:latin typeface="Tw Cen MT" pitchFamily="34" charset="0"/>
                </a:rPr>
                <a:t>2</a:t>
              </a:r>
            </a:p>
          </p:txBody>
        </p:sp>
      </p:grpSp>
      <p:grpSp>
        <p:nvGrpSpPr>
          <p:cNvPr id="5" name="Groupe 4"/>
          <p:cNvGrpSpPr/>
          <p:nvPr/>
        </p:nvGrpSpPr>
        <p:grpSpPr>
          <a:xfrm>
            <a:off x="3563888" y="5661248"/>
            <a:ext cx="2766406" cy="1079534"/>
            <a:chOff x="3707904" y="5277694"/>
            <a:chExt cx="3767138" cy="1463676"/>
          </a:xfrm>
        </p:grpSpPr>
        <p:sp>
          <p:nvSpPr>
            <p:cNvPr id="21" name="Line 37"/>
            <p:cNvSpPr>
              <a:spLocks noChangeShapeType="1"/>
            </p:cNvSpPr>
            <p:nvPr/>
          </p:nvSpPr>
          <p:spPr bwMode="auto">
            <a:xfrm flipV="1">
              <a:off x="4140076" y="5589909"/>
              <a:ext cx="360040" cy="41466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9" name="Group 24"/>
            <p:cNvGrpSpPr>
              <a:grpSpLocks/>
            </p:cNvGrpSpPr>
            <p:nvPr/>
          </p:nvGrpSpPr>
          <p:grpSpPr bwMode="auto">
            <a:xfrm>
              <a:off x="3707904" y="5277694"/>
              <a:ext cx="3767138" cy="1463676"/>
              <a:chOff x="3016" y="2553"/>
              <a:chExt cx="2373" cy="922"/>
            </a:xfrm>
          </p:grpSpPr>
          <p:grpSp>
            <p:nvGrpSpPr>
              <p:cNvPr id="50" name="Group 79"/>
              <p:cNvGrpSpPr>
                <a:grpSpLocks/>
              </p:cNvGrpSpPr>
              <p:nvPr/>
            </p:nvGrpSpPr>
            <p:grpSpPr bwMode="auto">
              <a:xfrm>
                <a:off x="3022" y="2553"/>
                <a:ext cx="2367" cy="861"/>
                <a:chOff x="2885" y="2496"/>
                <a:chExt cx="2367" cy="861"/>
              </a:xfrm>
            </p:grpSpPr>
            <p:pic>
              <p:nvPicPr>
                <p:cNvPr id="57" name="Picture 80" descr="legende_lpt_sim"/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244" r="13525" b="1181"/>
                <a:stretch>
                  <a:fillRect/>
                </a:stretch>
              </p:blipFill>
              <p:spPr bwMode="auto">
                <a:xfrm>
                  <a:off x="5058" y="2496"/>
                  <a:ext cx="194" cy="8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8" name="Picture 81" descr="sim1_lpt"/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85" y="2541"/>
                  <a:ext cx="2177" cy="8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53" name="Oval 87"/>
              <p:cNvSpPr>
                <a:spLocks noChangeArrowheads="1"/>
              </p:cNvSpPr>
              <p:nvPr/>
            </p:nvSpPr>
            <p:spPr bwMode="auto">
              <a:xfrm>
                <a:off x="4099" y="2931"/>
                <a:ext cx="408" cy="364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GB" sz="2400">
                  <a:latin typeface="Times New Roman" pitchFamily="18" charset="0"/>
                </a:endParaRPr>
              </a:p>
            </p:txBody>
          </p:sp>
          <p:sp>
            <p:nvSpPr>
              <p:cNvPr id="54" name="Oval 88"/>
              <p:cNvSpPr>
                <a:spLocks noChangeArrowheads="1"/>
              </p:cNvSpPr>
              <p:nvPr/>
            </p:nvSpPr>
            <p:spPr bwMode="auto">
              <a:xfrm>
                <a:off x="3016" y="3156"/>
                <a:ext cx="318" cy="319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GB" sz="2400">
                  <a:latin typeface="Times New Roman" pitchFamily="18" charset="0"/>
                </a:endParaRPr>
              </a:p>
            </p:txBody>
          </p:sp>
          <p:sp>
            <p:nvSpPr>
              <p:cNvPr id="55" name="Text Box 89"/>
              <p:cNvSpPr txBox="1">
                <a:spLocks noChangeArrowheads="1"/>
              </p:cNvSpPr>
              <p:nvPr/>
            </p:nvSpPr>
            <p:spPr bwMode="auto">
              <a:xfrm>
                <a:off x="4326" y="2931"/>
                <a:ext cx="16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GB" sz="1200">
                    <a:solidFill>
                      <a:schemeClr val="bg1"/>
                    </a:solidFill>
                    <a:latin typeface="Tw Cen MT" pitchFamily="34" charset="0"/>
                  </a:rPr>
                  <a:t>1</a:t>
                </a:r>
              </a:p>
            </p:txBody>
          </p:sp>
          <p:sp>
            <p:nvSpPr>
              <p:cNvPr id="56" name="Text Box 90"/>
              <p:cNvSpPr txBox="1">
                <a:spLocks noChangeArrowheads="1"/>
              </p:cNvSpPr>
              <p:nvPr/>
            </p:nvSpPr>
            <p:spPr bwMode="auto">
              <a:xfrm>
                <a:off x="3017" y="3158"/>
                <a:ext cx="16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GB" sz="1200">
                    <a:solidFill>
                      <a:schemeClr val="bg1"/>
                    </a:solidFill>
                    <a:latin typeface="Tw Cen MT" pitchFamily="34" charset="0"/>
                  </a:rPr>
                  <a:t>2</a:t>
                </a:r>
              </a:p>
            </p:txBody>
          </p:sp>
        </p:grpSp>
      </p:grpSp>
      <p:grpSp>
        <p:nvGrpSpPr>
          <p:cNvPr id="26" name="Groupe 25"/>
          <p:cNvGrpSpPr/>
          <p:nvPr/>
        </p:nvGrpSpPr>
        <p:grpSpPr>
          <a:xfrm>
            <a:off x="4139952" y="4509118"/>
            <a:ext cx="1440161" cy="781057"/>
            <a:chOff x="4139952" y="4509118"/>
            <a:chExt cx="1440161" cy="781057"/>
          </a:xfrm>
        </p:grpSpPr>
        <p:sp>
          <p:nvSpPr>
            <p:cNvPr id="20" name="Line 36"/>
            <p:cNvSpPr>
              <a:spLocks noChangeShapeType="1"/>
            </p:cNvSpPr>
            <p:nvPr/>
          </p:nvSpPr>
          <p:spPr bwMode="auto">
            <a:xfrm flipH="1" flipV="1">
              <a:off x="4139952" y="4509119"/>
              <a:ext cx="365373" cy="43435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 Box 39"/>
            <p:cNvSpPr txBox="1">
              <a:spLocks noChangeArrowheads="1"/>
            </p:cNvSpPr>
            <p:nvPr/>
          </p:nvSpPr>
          <p:spPr bwMode="auto">
            <a:xfrm>
              <a:off x="4211960" y="5013176"/>
              <a:ext cx="1099981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200" b="1" dirty="0" smtClean="0">
                  <a:solidFill>
                    <a:srgbClr val="FF0000"/>
                  </a:solidFill>
                </a:rPr>
                <a:t>. </a:t>
              </a:r>
              <a:r>
                <a:rPr lang="fr-FR" sz="1200" b="1" dirty="0" err="1">
                  <a:solidFill>
                    <a:srgbClr val="FF0000"/>
                  </a:solidFill>
                </a:rPr>
                <a:t>Reflections</a:t>
              </a:r>
              <a:endParaRPr lang="fr-FR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69" name="Line 36"/>
            <p:cNvSpPr>
              <a:spLocks noChangeShapeType="1"/>
            </p:cNvSpPr>
            <p:nvPr/>
          </p:nvSpPr>
          <p:spPr bwMode="auto">
            <a:xfrm flipV="1">
              <a:off x="5184765" y="4509118"/>
              <a:ext cx="395348" cy="48226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098" name="Picture 2" descr="C:\Users\JT113889\Documents\comm 2012\IAEA 2012\IAEA 2012 slideshow\Logo IRFM_TS_HD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986123"/>
            <a:ext cx="1152128" cy="64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ZoneTexte 47"/>
          <p:cNvSpPr txBox="1"/>
          <p:nvPr/>
        </p:nvSpPr>
        <p:spPr>
          <a:xfrm>
            <a:off x="1043608" y="2924944"/>
            <a:ext cx="7459093" cy="1200329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Reflections must be assessed to understand IR signal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and get realistic 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IR surface temperature measurements 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71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59632" y="52388"/>
            <a:ext cx="7237413" cy="909637"/>
          </a:xfrm>
        </p:spPr>
        <p:txBody>
          <a:bodyPr/>
          <a:lstStyle/>
          <a:p>
            <a:r>
              <a:rPr lang="en-US" dirty="0" smtClean="0"/>
              <a:t>Towards ITER IR PFCS monitoring system</a:t>
            </a:r>
            <a:endParaRPr lang="en-US" dirty="0"/>
          </a:p>
        </p:txBody>
      </p:sp>
      <p:sp>
        <p:nvSpPr>
          <p:cNvPr id="7" name="Espace réservé du contenu 11"/>
          <p:cNvSpPr>
            <a:spLocks noGrp="1"/>
          </p:cNvSpPr>
          <p:nvPr>
            <p:ph idx="1"/>
          </p:nvPr>
        </p:nvSpPr>
        <p:spPr>
          <a:xfrm>
            <a:off x="395536" y="1412776"/>
            <a:ext cx="8496944" cy="4176464"/>
          </a:xfrm>
        </p:spPr>
        <p:txBody>
          <a:bodyPr/>
          <a:lstStyle/>
          <a:p>
            <a:pPr marL="0" lvl="1" indent="0">
              <a:buClr>
                <a:schemeClr val="bg2">
                  <a:lumMod val="75000"/>
                </a:schemeClr>
              </a:buClr>
              <a:buSzPct val="150000"/>
              <a:buNone/>
            </a:pPr>
            <a:endParaRPr lang="en-US" sz="2400" dirty="0"/>
          </a:p>
          <a:p>
            <a:pPr lvl="1">
              <a:lnSpc>
                <a:spcPct val="100000"/>
              </a:lnSpc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r>
              <a:rPr lang="en-US" sz="2000" dirty="0"/>
              <a:t>F</a:t>
            </a:r>
            <a:r>
              <a:rPr lang="en-US" sz="2000" dirty="0" smtClean="0"/>
              <a:t>oreseen Vis/IR wide angle viewing system (WAVS) : </a:t>
            </a:r>
            <a:r>
              <a:rPr lang="en-US" sz="2000" b="1" dirty="0" smtClean="0"/>
              <a:t>18 IR </a:t>
            </a:r>
            <a:r>
              <a:rPr lang="en-US" sz="2000" dirty="0" smtClean="0"/>
              <a:t>( &amp; 18 visible) cameras covering </a:t>
            </a:r>
            <a:r>
              <a:rPr lang="en-US" sz="2000" b="1" u="sng" dirty="0" smtClean="0"/>
              <a:t>80 % of the ITER vacuum vessel</a:t>
            </a:r>
          </a:p>
          <a:p>
            <a:pPr lvl="2">
              <a:lnSpc>
                <a:spcPct val="100000"/>
              </a:lnSpc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endParaRPr lang="en-US" sz="2000" dirty="0"/>
          </a:p>
          <a:p>
            <a:pPr lvl="1">
              <a:lnSpc>
                <a:spcPct val="100000"/>
              </a:lnSpc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r>
              <a:rPr lang="en-US" sz="2000" dirty="0" smtClean="0"/>
              <a:t>Monitoring of complex thermal scenes with many different objects in the field of view : </a:t>
            </a:r>
            <a:r>
              <a:rPr lang="en-US" sz="2000" b="1" u="sng" dirty="0" smtClean="0"/>
              <a:t>equivalent to JET IR wide angle viewing system x 18</a:t>
            </a:r>
            <a:r>
              <a:rPr lang="en-US" sz="2000" u="sng" dirty="0" smtClean="0"/>
              <a:t> </a:t>
            </a:r>
          </a:p>
          <a:p>
            <a:pPr lvl="2">
              <a:lnSpc>
                <a:spcPct val="100000"/>
              </a:lnSpc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endParaRPr lang="en-US" sz="2000" dirty="0"/>
          </a:p>
          <a:p>
            <a:pPr lvl="1">
              <a:lnSpc>
                <a:spcPct val="100000"/>
              </a:lnSpc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r>
              <a:rPr lang="en-US" sz="2000" dirty="0" smtClean="0"/>
              <a:t>System will </a:t>
            </a:r>
            <a:r>
              <a:rPr lang="en-GB" sz="2000" dirty="0" smtClean="0"/>
              <a:t>generate </a:t>
            </a:r>
            <a:r>
              <a:rPr lang="en-GB" sz="2000" dirty="0"/>
              <a:t>about 7 Gb/s </a:t>
            </a:r>
            <a:r>
              <a:rPr lang="en-GB" sz="2000" dirty="0" smtClean="0"/>
              <a:t>of data during </a:t>
            </a:r>
            <a:r>
              <a:rPr lang="en-GB" sz="2000" dirty="0"/>
              <a:t>plasma </a:t>
            </a:r>
            <a:r>
              <a:rPr lang="en-GB" sz="2000" dirty="0" smtClean="0"/>
              <a:t>operation : </a:t>
            </a:r>
            <a:r>
              <a:rPr lang="en-GB" sz="2000" b="1" u="sng" dirty="0" smtClean="0"/>
              <a:t>2 orders of magnitude compared to current Tore Supra IR system</a:t>
            </a:r>
            <a:r>
              <a:rPr lang="en-GB" sz="2000" b="1" dirty="0" smtClean="0"/>
              <a:t> </a:t>
            </a:r>
          </a:p>
          <a:p>
            <a:pPr lvl="2">
              <a:lnSpc>
                <a:spcPct val="100000"/>
              </a:lnSpc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endParaRPr lang="en-GB" sz="2000" dirty="0"/>
          </a:p>
          <a:p>
            <a:pPr lvl="1">
              <a:lnSpc>
                <a:spcPct val="100000"/>
              </a:lnSpc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r>
              <a:rPr lang="en-US" sz="2000" b="1" dirty="0" smtClean="0"/>
              <a:t>Operating such a imaging system and analyzing IR ITER WAVS movies only “by hand” may be difficult (impossible ?)</a:t>
            </a:r>
          </a:p>
          <a:p>
            <a:pPr lvl="2">
              <a:buClr>
                <a:schemeClr val="bg2">
                  <a:lumMod val="75000"/>
                </a:schemeClr>
              </a:buClr>
              <a:buSzPct val="150000"/>
            </a:pPr>
            <a:endParaRPr lang="en-US" sz="2400" dirty="0" smtClean="0"/>
          </a:p>
          <a:p>
            <a:pPr marL="0" lvl="1" indent="0">
              <a:buClr>
                <a:schemeClr val="bg2">
                  <a:lumMod val="75000"/>
                </a:schemeClr>
              </a:buClr>
              <a:buSzPct val="150000"/>
              <a:buNone/>
            </a:pPr>
            <a:endParaRPr lang="en-US" sz="2400" dirty="0"/>
          </a:p>
          <a:p>
            <a:pPr lvl="1" eaLnBrk="1" hangingPunct="1"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endParaRPr lang="en-US" sz="2400" dirty="0" smtClean="0"/>
          </a:p>
        </p:txBody>
      </p:sp>
      <p:sp>
        <p:nvSpPr>
          <p:cNvPr id="8" name="Espace réservé du numéro de diapositive 8"/>
          <p:cNvSpPr>
            <a:spLocks noGrp="1"/>
          </p:cNvSpPr>
          <p:nvPr>
            <p:ph type="sldNum" sz="quarter" idx="11"/>
          </p:nvPr>
        </p:nvSpPr>
        <p:spPr bwMode="auto">
          <a:xfrm>
            <a:off x="8100392" y="6453336"/>
            <a:ext cx="1119187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dirty="0">
                <a:solidFill>
                  <a:srgbClr val="808080"/>
                </a:solidFill>
              </a:rPr>
              <a:t>|  PAGE </a:t>
            </a:r>
            <a:fld id="{AB26EB14-2D68-40AA-96D4-6759B2555880}" type="slidenum">
              <a:rPr lang="fr-FR">
                <a:solidFill>
                  <a:srgbClr val="80808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fr-FR" dirty="0">
              <a:solidFill>
                <a:srgbClr val="808080"/>
              </a:solidFill>
            </a:endParaRPr>
          </a:p>
        </p:txBody>
      </p:sp>
      <p:sp>
        <p:nvSpPr>
          <p:cNvPr id="9" name="Espace réservé du pied de page 9"/>
          <p:cNvSpPr txBox="1">
            <a:spLocks/>
          </p:cNvSpPr>
          <p:nvPr/>
        </p:nvSpPr>
        <p:spPr bwMode="auto">
          <a:xfrm>
            <a:off x="3563888" y="6520259"/>
            <a:ext cx="4536504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1000" dirty="0" smtClean="0">
                <a:solidFill>
                  <a:srgbClr val="808080"/>
                </a:solidFill>
                <a:latin typeface="+mn-lt"/>
              </a:rPr>
              <a:t>24th IAEA Fusion </a:t>
            </a:r>
            <a:r>
              <a:rPr lang="fr-FR" sz="1000" dirty="0" err="1" smtClean="0">
                <a:solidFill>
                  <a:srgbClr val="808080"/>
                </a:solidFill>
                <a:latin typeface="+mn-lt"/>
              </a:rPr>
              <a:t>Energy</a:t>
            </a:r>
            <a:r>
              <a:rPr lang="fr-FR" sz="1000" dirty="0" smtClean="0">
                <a:solidFill>
                  <a:srgbClr val="808080"/>
                </a:solidFill>
                <a:latin typeface="+mn-lt"/>
              </a:rPr>
              <a:t> </a:t>
            </a:r>
            <a:r>
              <a:rPr lang="fr-FR" sz="1000" dirty="0" err="1" smtClean="0">
                <a:solidFill>
                  <a:srgbClr val="808080"/>
                </a:solidFill>
                <a:latin typeface="+mn-lt"/>
              </a:rPr>
              <a:t>Conference</a:t>
            </a:r>
            <a:r>
              <a:rPr lang="fr-FR" sz="1000" dirty="0" smtClean="0">
                <a:solidFill>
                  <a:srgbClr val="808080"/>
                </a:solidFill>
                <a:latin typeface="+mn-lt"/>
              </a:rPr>
              <a:t> 8-13 </a:t>
            </a:r>
            <a:r>
              <a:rPr lang="fr-FR" sz="1000" dirty="0" err="1" smtClean="0">
                <a:solidFill>
                  <a:srgbClr val="808080"/>
                </a:solidFill>
                <a:latin typeface="+mn-lt"/>
              </a:rPr>
              <a:t>October</a:t>
            </a:r>
            <a:r>
              <a:rPr lang="fr-FR" sz="1000" dirty="0" smtClean="0">
                <a:solidFill>
                  <a:srgbClr val="808080"/>
                </a:solidFill>
                <a:latin typeface="+mn-lt"/>
              </a:rPr>
              <a:t> 2012 – San Diego - USA</a:t>
            </a:r>
            <a:endParaRPr lang="fr-FR" sz="1000" dirty="0">
              <a:solidFill>
                <a:srgbClr val="808080"/>
              </a:solidFill>
              <a:latin typeface="+mn-lt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126950" y="2564904"/>
            <a:ext cx="5253362" cy="1200329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Automation will be needed to monitor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80 % of vacuum vessel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during ITER plasma discharge </a:t>
            </a:r>
          </a:p>
        </p:txBody>
      </p:sp>
    </p:spTree>
    <p:extLst>
      <p:ext uri="{BB962C8B-B14F-4D97-AF65-F5344CB8AC3E}">
        <p14:creationId xmlns:p14="http://schemas.microsoft.com/office/powerpoint/2010/main" val="92796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23019" y="52388"/>
            <a:ext cx="7237413" cy="909637"/>
          </a:xfrm>
        </p:spPr>
        <p:txBody>
          <a:bodyPr/>
          <a:lstStyle/>
          <a:p>
            <a:r>
              <a:rPr lang="en-US" dirty="0" smtClean="0"/>
              <a:t>PROPOSED IR </a:t>
            </a:r>
            <a:r>
              <a:rPr lang="en-US" dirty="0" err="1" smtClean="0"/>
              <a:t>pfcs</a:t>
            </a:r>
            <a:r>
              <a:rPr lang="en-US" dirty="0" smtClean="0"/>
              <a:t> monitoring SYSTEM</a:t>
            </a:r>
            <a:endParaRPr lang="en-US" dirty="0"/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2843808" y="1580282"/>
            <a:ext cx="20161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 b="1" dirty="0">
                <a:solidFill>
                  <a:schemeClr val="bg1"/>
                </a:solidFill>
              </a:rPr>
              <a:t>PINUP in live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395536" y="808831"/>
            <a:ext cx="7488832" cy="492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buClr>
                <a:schemeClr val="bg2">
                  <a:lumMod val="75000"/>
                </a:schemeClr>
              </a:buClr>
              <a:buSzPct val="150000"/>
            </a:pPr>
            <a:endParaRPr lang="en-US" sz="2000" b="1" dirty="0" smtClean="0">
              <a:solidFill>
                <a:srgbClr val="808080"/>
              </a:solidFill>
              <a:latin typeface="+mn-lt"/>
            </a:endParaRPr>
          </a:p>
          <a:p>
            <a:pPr marL="342900" lvl="1" indent="-342900">
              <a:spcBef>
                <a:spcPct val="50000"/>
              </a:spcBef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r>
              <a:rPr lang="en-GB" sz="2000" b="1" dirty="0">
                <a:solidFill>
                  <a:srgbClr val="808080"/>
                </a:solidFill>
                <a:latin typeface="+mn-lt"/>
              </a:rPr>
              <a:t>To </a:t>
            </a:r>
            <a:r>
              <a:rPr lang="en-GB" sz="2000" b="1" dirty="0" smtClean="0">
                <a:solidFill>
                  <a:srgbClr val="808080"/>
                </a:solidFill>
                <a:latin typeface="+mn-lt"/>
              </a:rPr>
              <a:t>take </a:t>
            </a:r>
            <a:r>
              <a:rPr lang="en-GB" sz="2000" b="1" dirty="0">
                <a:solidFill>
                  <a:srgbClr val="808080"/>
                </a:solidFill>
                <a:latin typeface="+mn-lt"/>
              </a:rPr>
              <a:t>in account </a:t>
            </a:r>
            <a:r>
              <a:rPr lang="en-GB" sz="2000" b="1" dirty="0" smtClean="0">
                <a:solidFill>
                  <a:srgbClr val="808080"/>
                </a:solidFill>
                <a:latin typeface="+mn-lt"/>
              </a:rPr>
              <a:t>these </a:t>
            </a:r>
            <a:r>
              <a:rPr lang="en-GB" sz="2000" b="1" dirty="0">
                <a:solidFill>
                  <a:srgbClr val="808080"/>
                </a:solidFill>
                <a:latin typeface="+mn-lt"/>
              </a:rPr>
              <a:t>new </a:t>
            </a:r>
            <a:r>
              <a:rPr lang="en-GB" sz="2000" b="1" dirty="0" smtClean="0">
                <a:solidFill>
                  <a:srgbClr val="808080"/>
                </a:solidFill>
                <a:latin typeface="+mn-lt"/>
              </a:rPr>
              <a:t>ITER constraints</a:t>
            </a:r>
            <a:r>
              <a:rPr lang="en-GB" sz="2000" dirty="0" smtClean="0">
                <a:solidFill>
                  <a:srgbClr val="808080"/>
                </a:solidFill>
                <a:latin typeface="+mn-lt"/>
              </a:rPr>
              <a:t>, </a:t>
            </a:r>
            <a:r>
              <a:rPr lang="en-GB" sz="2000" b="1" u="sng" dirty="0">
                <a:solidFill>
                  <a:srgbClr val="808080"/>
                </a:solidFill>
                <a:latin typeface="+mn-lt"/>
              </a:rPr>
              <a:t>i</a:t>
            </a:r>
            <a:r>
              <a:rPr lang="en-GB" sz="2000" b="1" u="sng" dirty="0" smtClean="0">
                <a:solidFill>
                  <a:srgbClr val="808080"/>
                </a:solidFill>
                <a:latin typeface="+mn-lt"/>
              </a:rPr>
              <a:t>n </a:t>
            </a:r>
            <a:r>
              <a:rPr lang="en-GB" sz="2000" b="1" u="sng" dirty="0">
                <a:solidFill>
                  <a:srgbClr val="808080"/>
                </a:solidFill>
                <a:latin typeface="+mn-lt"/>
              </a:rPr>
              <a:t>addition to </a:t>
            </a:r>
            <a:r>
              <a:rPr lang="en-GB" sz="2000" b="1" u="sng" dirty="0" smtClean="0">
                <a:solidFill>
                  <a:srgbClr val="808080"/>
                </a:solidFill>
                <a:latin typeface="+mn-lt"/>
              </a:rPr>
              <a:t>a PFCs real-time protection</a:t>
            </a:r>
            <a:r>
              <a:rPr lang="en-GB" sz="2000" dirty="0" smtClean="0">
                <a:solidFill>
                  <a:srgbClr val="808080"/>
                </a:solidFill>
                <a:latin typeface="+mn-lt"/>
              </a:rPr>
              <a:t> </a:t>
            </a:r>
            <a:r>
              <a:rPr lang="en-GB" sz="2000" dirty="0">
                <a:solidFill>
                  <a:srgbClr val="808080"/>
                </a:solidFill>
                <a:latin typeface="+mn-lt"/>
              </a:rPr>
              <a:t>based </a:t>
            </a:r>
            <a:r>
              <a:rPr lang="en-GB" sz="2000" dirty="0" smtClean="0">
                <a:solidFill>
                  <a:srgbClr val="808080"/>
                </a:solidFill>
                <a:latin typeface="+mn-lt"/>
              </a:rPr>
              <a:t>on operational limits thresholds, </a:t>
            </a:r>
            <a:r>
              <a:rPr lang="en-GB" sz="2000" b="1" dirty="0" smtClean="0">
                <a:solidFill>
                  <a:srgbClr val="808080"/>
                </a:solidFill>
                <a:latin typeface="+mn-lt"/>
              </a:rPr>
              <a:t>a </a:t>
            </a:r>
            <a:r>
              <a:rPr lang="en-GB" sz="2000" b="1" dirty="0">
                <a:solidFill>
                  <a:srgbClr val="808080"/>
                </a:solidFill>
                <a:latin typeface="+mn-lt"/>
              </a:rPr>
              <a:t>vision-based intelligent monitoring </a:t>
            </a:r>
            <a:r>
              <a:rPr lang="en-GB" sz="2000" b="1" dirty="0" smtClean="0">
                <a:solidFill>
                  <a:srgbClr val="808080"/>
                </a:solidFill>
                <a:latin typeface="+mn-lt"/>
              </a:rPr>
              <a:t>system has been designed </a:t>
            </a:r>
            <a:r>
              <a:rPr lang="en-GB" sz="2000" b="1" dirty="0">
                <a:solidFill>
                  <a:srgbClr val="808080"/>
                </a:solidFill>
                <a:latin typeface="+mn-lt"/>
              </a:rPr>
              <a:t>able </a:t>
            </a:r>
            <a:r>
              <a:rPr lang="en-GB" sz="2000" b="1" dirty="0" smtClean="0">
                <a:solidFill>
                  <a:srgbClr val="808080"/>
                </a:solidFill>
                <a:latin typeface="+mn-lt"/>
              </a:rPr>
              <a:t>to</a:t>
            </a:r>
            <a:r>
              <a:rPr lang="en-GB" sz="2000" dirty="0" smtClean="0">
                <a:solidFill>
                  <a:srgbClr val="808080"/>
                </a:solidFill>
                <a:latin typeface="+mn-lt"/>
              </a:rPr>
              <a:t> :</a:t>
            </a:r>
          </a:p>
          <a:p>
            <a:pPr marL="742950" lvl="2" indent="-342900">
              <a:spcBef>
                <a:spcPct val="50000"/>
              </a:spcBef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r>
              <a:rPr lang="en-GB" sz="2000" b="1" dirty="0" smtClean="0">
                <a:solidFill>
                  <a:srgbClr val="808080"/>
                </a:solidFill>
                <a:latin typeface="+mn-lt"/>
              </a:rPr>
              <a:t>detect </a:t>
            </a:r>
            <a:r>
              <a:rPr lang="en-GB" sz="2000" b="1" dirty="0">
                <a:solidFill>
                  <a:srgbClr val="808080"/>
                </a:solidFill>
                <a:latin typeface="+mn-lt"/>
              </a:rPr>
              <a:t>and recognize </a:t>
            </a:r>
            <a:r>
              <a:rPr lang="en-US" sz="2000" b="1" dirty="0" smtClean="0">
                <a:solidFill>
                  <a:srgbClr val="808080"/>
                </a:solidFill>
                <a:latin typeface="+mn-lt"/>
              </a:rPr>
              <a:t>thermal/transient events during plasma discharge</a:t>
            </a:r>
          </a:p>
          <a:p>
            <a:pPr marL="742950" lvl="2" indent="-342900">
              <a:spcBef>
                <a:spcPct val="50000"/>
              </a:spcBef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r>
              <a:rPr lang="en-US" sz="2000" b="1" dirty="0">
                <a:solidFill>
                  <a:srgbClr val="808080"/>
                </a:solidFill>
                <a:latin typeface="+mn-lt"/>
              </a:rPr>
              <a:t>s</a:t>
            </a:r>
            <a:r>
              <a:rPr lang="en-US" sz="2000" b="1" dirty="0" smtClean="0">
                <a:solidFill>
                  <a:srgbClr val="808080"/>
                </a:solidFill>
                <a:latin typeface="+mn-lt"/>
              </a:rPr>
              <a:t>tore them “on the fly” (annotation in ITER database) </a:t>
            </a:r>
          </a:p>
          <a:p>
            <a:pPr marL="742950" lvl="2" indent="-342900">
              <a:spcBef>
                <a:spcPct val="50000"/>
              </a:spcBef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r>
              <a:rPr lang="en-GB" sz="2000" b="1" dirty="0" smtClean="0">
                <a:solidFill>
                  <a:srgbClr val="808080"/>
                </a:solidFill>
                <a:latin typeface="+mn-lt"/>
              </a:rPr>
              <a:t>produce a summary at the end of a discharge </a:t>
            </a:r>
          </a:p>
          <a:p>
            <a:pPr marL="342900" lvl="1" indent="-342900">
              <a:spcBef>
                <a:spcPct val="50000"/>
              </a:spcBef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r>
              <a:rPr lang="en-US" sz="2000" b="1" dirty="0">
                <a:solidFill>
                  <a:srgbClr val="808080"/>
                </a:solidFill>
                <a:latin typeface="+mn-lt"/>
              </a:rPr>
              <a:t>It is a part of a multi-sensor and modular data analysis </a:t>
            </a:r>
            <a:r>
              <a:rPr lang="en-US" sz="2000" b="1" dirty="0" smtClean="0">
                <a:solidFill>
                  <a:srgbClr val="808080"/>
                </a:solidFill>
                <a:latin typeface="+mn-lt"/>
              </a:rPr>
              <a:t>CEA/IRFM software </a:t>
            </a:r>
            <a:r>
              <a:rPr lang="en-US" sz="2000" b="1" dirty="0">
                <a:solidFill>
                  <a:srgbClr val="808080"/>
                </a:solidFill>
                <a:latin typeface="+mn-lt"/>
              </a:rPr>
              <a:t>platform (</a:t>
            </a:r>
            <a:r>
              <a:rPr lang="en-US" sz="2000" b="1" dirty="0" err="1">
                <a:solidFill>
                  <a:srgbClr val="808080"/>
                </a:solidFill>
                <a:latin typeface="+mn-lt"/>
              </a:rPr>
              <a:t>PInUP</a:t>
            </a:r>
            <a:r>
              <a:rPr lang="en-US" sz="2000" b="1" dirty="0" smtClean="0">
                <a:solidFill>
                  <a:srgbClr val="808080"/>
                </a:solidFill>
                <a:latin typeface="+mn-lt"/>
              </a:rPr>
              <a:t>)</a:t>
            </a:r>
          </a:p>
          <a:p>
            <a:pPr marL="342900" indent="-342900">
              <a:spcBef>
                <a:spcPct val="50000"/>
              </a:spcBef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r>
              <a:rPr lang="en-US" sz="2000" b="1" u="sng" dirty="0" smtClean="0">
                <a:solidFill>
                  <a:srgbClr val="666666"/>
                </a:solidFill>
                <a:latin typeface="+mn-lt"/>
                <a:hlinkClick r:id="rId2" action="ppaction://hlinkfile"/>
              </a:rPr>
              <a:t>Proof of concept </a:t>
            </a:r>
            <a:r>
              <a:rPr lang="en-US" sz="2000" b="1" u="sng" dirty="0">
                <a:solidFill>
                  <a:srgbClr val="666666"/>
                </a:solidFill>
                <a:latin typeface="+mn-lt"/>
              </a:rPr>
              <a:t>on TS during 2010 </a:t>
            </a:r>
            <a:r>
              <a:rPr lang="en-US" sz="2000" b="1" u="sng" dirty="0" smtClean="0">
                <a:solidFill>
                  <a:srgbClr val="666666"/>
                </a:solidFill>
                <a:latin typeface="+mn-lt"/>
              </a:rPr>
              <a:t>plasma campaign in parallel to the TS protection system</a:t>
            </a:r>
            <a:endParaRPr lang="en-US" sz="2000" b="1" u="sng" dirty="0">
              <a:solidFill>
                <a:srgbClr val="666666"/>
              </a:solidFill>
              <a:latin typeface="+mn-lt"/>
            </a:endParaRPr>
          </a:p>
        </p:txBody>
      </p:sp>
      <p:sp>
        <p:nvSpPr>
          <p:cNvPr id="14" name="Espace réservé du numéro de diapositive 8"/>
          <p:cNvSpPr>
            <a:spLocks noGrp="1"/>
          </p:cNvSpPr>
          <p:nvPr>
            <p:ph type="sldNum" sz="quarter" idx="11"/>
          </p:nvPr>
        </p:nvSpPr>
        <p:spPr bwMode="auto">
          <a:xfrm>
            <a:off x="8172400" y="6381328"/>
            <a:ext cx="1119187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dirty="0">
                <a:solidFill>
                  <a:srgbClr val="808080"/>
                </a:solidFill>
              </a:rPr>
              <a:t>|  PAGE </a:t>
            </a:r>
            <a:fld id="{AB26EB14-2D68-40AA-96D4-6759B2555880}" type="slidenum">
              <a:rPr lang="fr-FR">
                <a:solidFill>
                  <a:srgbClr val="80808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fr-FR" dirty="0">
              <a:solidFill>
                <a:srgbClr val="808080"/>
              </a:solidFill>
            </a:endParaRPr>
          </a:p>
        </p:txBody>
      </p:sp>
      <p:sp>
        <p:nvSpPr>
          <p:cNvPr id="15" name="Espace réservé du pied de page 9"/>
          <p:cNvSpPr txBox="1">
            <a:spLocks/>
          </p:cNvSpPr>
          <p:nvPr/>
        </p:nvSpPr>
        <p:spPr bwMode="auto">
          <a:xfrm>
            <a:off x="3635896" y="6448251"/>
            <a:ext cx="4536504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1000" dirty="0" smtClean="0">
                <a:solidFill>
                  <a:srgbClr val="808080"/>
                </a:solidFill>
                <a:latin typeface="+mn-lt"/>
              </a:rPr>
              <a:t>24th IAEA Fusion </a:t>
            </a:r>
            <a:r>
              <a:rPr lang="fr-FR" sz="1000" dirty="0" err="1" smtClean="0">
                <a:solidFill>
                  <a:srgbClr val="808080"/>
                </a:solidFill>
                <a:latin typeface="+mn-lt"/>
              </a:rPr>
              <a:t>Energy</a:t>
            </a:r>
            <a:r>
              <a:rPr lang="fr-FR" sz="1000" dirty="0" smtClean="0">
                <a:solidFill>
                  <a:srgbClr val="808080"/>
                </a:solidFill>
                <a:latin typeface="+mn-lt"/>
              </a:rPr>
              <a:t> </a:t>
            </a:r>
            <a:r>
              <a:rPr lang="fr-FR" sz="1000" dirty="0" err="1" smtClean="0">
                <a:solidFill>
                  <a:srgbClr val="808080"/>
                </a:solidFill>
                <a:latin typeface="+mn-lt"/>
              </a:rPr>
              <a:t>Conference</a:t>
            </a:r>
            <a:r>
              <a:rPr lang="fr-FR" sz="1000" dirty="0" smtClean="0">
                <a:solidFill>
                  <a:srgbClr val="808080"/>
                </a:solidFill>
                <a:latin typeface="+mn-lt"/>
              </a:rPr>
              <a:t> 8-13 </a:t>
            </a:r>
            <a:r>
              <a:rPr lang="fr-FR" sz="1000" dirty="0" err="1" smtClean="0">
                <a:solidFill>
                  <a:srgbClr val="808080"/>
                </a:solidFill>
                <a:latin typeface="+mn-lt"/>
              </a:rPr>
              <a:t>October</a:t>
            </a:r>
            <a:r>
              <a:rPr lang="fr-FR" sz="1000" dirty="0" smtClean="0">
                <a:solidFill>
                  <a:srgbClr val="808080"/>
                </a:solidFill>
                <a:latin typeface="+mn-lt"/>
              </a:rPr>
              <a:t> 2012 – San Diego - USA</a:t>
            </a:r>
            <a:endParaRPr lang="fr-FR" sz="1000" dirty="0">
              <a:solidFill>
                <a:srgbClr val="808080"/>
              </a:solidFill>
              <a:latin typeface="+mn-lt"/>
            </a:endParaRPr>
          </a:p>
        </p:txBody>
      </p:sp>
      <p:pic>
        <p:nvPicPr>
          <p:cNvPr id="10" name="Picture 2" descr="C:\Users\JT113889\Documents\comm 2012\IAEA 2012\IAEA 2012 slideshow\Logo IRFM_TS_H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986123"/>
            <a:ext cx="1152128" cy="64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9" descr="logo_inr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7566" y="1837581"/>
            <a:ext cx="115093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289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7624" y="44624"/>
            <a:ext cx="7237413" cy="909637"/>
          </a:xfrm>
        </p:spPr>
        <p:txBody>
          <a:bodyPr/>
          <a:lstStyle/>
          <a:p>
            <a:r>
              <a:rPr lang="en-US" dirty="0" smtClean="0"/>
              <a:t>Adaptation to the JET ITER like wall experiment</a:t>
            </a:r>
            <a:endParaRPr lang="en-US" dirty="0"/>
          </a:p>
        </p:txBody>
      </p:sp>
      <p:sp>
        <p:nvSpPr>
          <p:cNvPr id="17" name="Rectangle 22"/>
          <p:cNvSpPr>
            <a:spLocks noChangeArrowheads="1"/>
          </p:cNvSpPr>
          <p:nvPr/>
        </p:nvSpPr>
        <p:spPr bwMode="auto">
          <a:xfrm>
            <a:off x="347489" y="1124744"/>
            <a:ext cx="8544991" cy="746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42900" indent="-342900">
              <a:lnSpc>
                <a:spcPct val="120000"/>
              </a:lnSpc>
              <a:spcBef>
                <a:spcPct val="20000"/>
              </a:spcBef>
              <a:buClr>
                <a:srgbClr val="7DBA00"/>
              </a:buClr>
              <a:buSzPct val="150000"/>
              <a:buFont typeface="Wingdings" pitchFamily="2" charset="2"/>
              <a:buChar char="§"/>
            </a:pPr>
            <a:r>
              <a:rPr lang="en-GB" sz="2000" dirty="0" err="1">
                <a:solidFill>
                  <a:srgbClr val="808080"/>
                </a:solidFill>
                <a:latin typeface="+mn-lt"/>
              </a:rPr>
              <a:t>PInUP</a:t>
            </a:r>
            <a:r>
              <a:rPr lang="en-GB" sz="2000" dirty="0">
                <a:solidFill>
                  <a:srgbClr val="808080"/>
                </a:solidFill>
                <a:latin typeface="+mn-lt"/>
              </a:rPr>
              <a:t> </a:t>
            </a:r>
            <a:r>
              <a:rPr lang="en-GB" sz="2000" dirty="0" smtClean="0">
                <a:solidFill>
                  <a:srgbClr val="808080"/>
                </a:solidFill>
                <a:latin typeface="+mn-lt"/>
              </a:rPr>
              <a:t>adapted &amp; installed </a:t>
            </a:r>
            <a:r>
              <a:rPr lang="en-GB" sz="2000" dirty="0">
                <a:solidFill>
                  <a:srgbClr val="808080"/>
                </a:solidFill>
                <a:latin typeface="+mn-lt"/>
              </a:rPr>
              <a:t>for in-between pulses analysis as </a:t>
            </a:r>
            <a:r>
              <a:rPr lang="en-GB" sz="2000" b="1" dirty="0">
                <a:solidFill>
                  <a:srgbClr val="808080"/>
                </a:solidFill>
                <a:latin typeface="+mn-lt"/>
              </a:rPr>
              <a:t>part of the </a:t>
            </a:r>
            <a:r>
              <a:rPr lang="en-GB" sz="2000" b="1" dirty="0" smtClean="0">
                <a:solidFill>
                  <a:srgbClr val="808080"/>
                </a:solidFill>
                <a:latin typeface="+mn-lt"/>
              </a:rPr>
              <a:t>Protection of </a:t>
            </a:r>
            <a:r>
              <a:rPr lang="en-GB" sz="2000" b="1" dirty="0" err="1" smtClean="0">
                <a:solidFill>
                  <a:srgbClr val="808080"/>
                </a:solidFill>
                <a:latin typeface="+mn-lt"/>
              </a:rPr>
              <a:t>Iter</a:t>
            </a:r>
            <a:r>
              <a:rPr lang="en-GB" sz="2000" b="1" dirty="0" smtClean="0">
                <a:solidFill>
                  <a:srgbClr val="808080"/>
                </a:solidFill>
                <a:latin typeface="+mn-lt"/>
              </a:rPr>
              <a:t> like Wall (PIW) project</a:t>
            </a:r>
            <a:endParaRPr lang="en-GB" sz="2000" b="1" dirty="0">
              <a:solidFill>
                <a:srgbClr val="808080"/>
              </a:solidFill>
              <a:latin typeface="+mn-lt"/>
            </a:endParaRPr>
          </a:p>
        </p:txBody>
      </p:sp>
      <p:pic>
        <p:nvPicPr>
          <p:cNvPr id="18" name="Picture 20" descr="JET_pinup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244" y="2061095"/>
            <a:ext cx="7067172" cy="4320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Espace réservé du numéro de diapositive 8"/>
          <p:cNvSpPr>
            <a:spLocks noGrp="1"/>
          </p:cNvSpPr>
          <p:nvPr>
            <p:ph type="sldNum" sz="quarter" idx="11"/>
          </p:nvPr>
        </p:nvSpPr>
        <p:spPr bwMode="auto">
          <a:xfrm>
            <a:off x="7956376" y="6426869"/>
            <a:ext cx="1119187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dirty="0">
                <a:solidFill>
                  <a:srgbClr val="808080"/>
                </a:solidFill>
              </a:rPr>
              <a:t>|  PAGE </a:t>
            </a:r>
            <a:fld id="{AB26EB14-2D68-40AA-96D4-6759B2555880}" type="slidenum">
              <a:rPr lang="fr-FR">
                <a:solidFill>
                  <a:srgbClr val="80808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fr-FR" dirty="0">
              <a:solidFill>
                <a:srgbClr val="808080"/>
              </a:solidFill>
            </a:endParaRPr>
          </a:p>
        </p:txBody>
      </p:sp>
      <p:sp>
        <p:nvSpPr>
          <p:cNvPr id="20" name="Espace réservé du pied de page 9"/>
          <p:cNvSpPr txBox="1">
            <a:spLocks/>
          </p:cNvSpPr>
          <p:nvPr/>
        </p:nvSpPr>
        <p:spPr bwMode="auto">
          <a:xfrm>
            <a:off x="3419872" y="6493792"/>
            <a:ext cx="4536504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1000" dirty="0" smtClean="0">
                <a:solidFill>
                  <a:srgbClr val="808080"/>
                </a:solidFill>
                <a:latin typeface="+mn-lt"/>
              </a:rPr>
              <a:t>24th IAEA Fusion </a:t>
            </a:r>
            <a:r>
              <a:rPr lang="fr-FR" sz="1000" dirty="0" err="1" smtClean="0">
                <a:solidFill>
                  <a:srgbClr val="808080"/>
                </a:solidFill>
                <a:latin typeface="+mn-lt"/>
              </a:rPr>
              <a:t>Energy</a:t>
            </a:r>
            <a:r>
              <a:rPr lang="fr-FR" sz="1000" dirty="0" smtClean="0">
                <a:solidFill>
                  <a:srgbClr val="808080"/>
                </a:solidFill>
                <a:latin typeface="+mn-lt"/>
              </a:rPr>
              <a:t> </a:t>
            </a:r>
            <a:r>
              <a:rPr lang="fr-FR" sz="1000" dirty="0" err="1" smtClean="0">
                <a:solidFill>
                  <a:srgbClr val="808080"/>
                </a:solidFill>
                <a:latin typeface="+mn-lt"/>
              </a:rPr>
              <a:t>Conference</a:t>
            </a:r>
            <a:r>
              <a:rPr lang="fr-FR" sz="1000" dirty="0" smtClean="0">
                <a:solidFill>
                  <a:srgbClr val="808080"/>
                </a:solidFill>
                <a:latin typeface="+mn-lt"/>
              </a:rPr>
              <a:t> 8-13 </a:t>
            </a:r>
            <a:r>
              <a:rPr lang="fr-FR" sz="1000" dirty="0" err="1" smtClean="0">
                <a:solidFill>
                  <a:srgbClr val="808080"/>
                </a:solidFill>
                <a:latin typeface="+mn-lt"/>
              </a:rPr>
              <a:t>October</a:t>
            </a:r>
            <a:r>
              <a:rPr lang="fr-FR" sz="1000" dirty="0" smtClean="0">
                <a:solidFill>
                  <a:srgbClr val="808080"/>
                </a:solidFill>
                <a:latin typeface="+mn-lt"/>
              </a:rPr>
              <a:t> 2012 – San Diego - USA</a:t>
            </a:r>
            <a:endParaRPr lang="fr-FR" sz="1000" dirty="0">
              <a:solidFill>
                <a:srgbClr val="808080"/>
              </a:solidFill>
              <a:latin typeface="+mn-lt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824245" y="3236783"/>
            <a:ext cx="5844099" cy="1200329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chemeClr val="bg1"/>
                </a:solidFill>
              </a:rPr>
              <a:t>PInUP</a:t>
            </a:r>
            <a:r>
              <a:rPr lang="en-US" sz="2400" dirty="0" smtClean="0">
                <a:solidFill>
                  <a:schemeClr val="bg1"/>
                </a:solidFill>
              </a:rPr>
              <a:t> is very </a:t>
            </a:r>
            <a:r>
              <a:rPr lang="en-US" sz="2400" dirty="0" err="1" smtClean="0">
                <a:solidFill>
                  <a:schemeClr val="bg1"/>
                </a:solidFill>
              </a:rPr>
              <a:t>poweful</a:t>
            </a:r>
            <a:r>
              <a:rPr lang="en-US" sz="2400" dirty="0" smtClean="0">
                <a:solidFill>
                  <a:schemeClr val="bg1"/>
                </a:solidFill>
              </a:rPr>
              <a:t> for image analysis 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and easy to adapt 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to different tokamak environments  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70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6" y="52388"/>
            <a:ext cx="7237413" cy="909637"/>
          </a:xfrm>
        </p:spPr>
        <p:txBody>
          <a:bodyPr/>
          <a:lstStyle/>
          <a:p>
            <a:r>
              <a:rPr lang="en-US" dirty="0" smtClean="0"/>
              <a:t>PFCs Vision based monitoring on JET &amp; ITER</a:t>
            </a:r>
            <a:endParaRPr lang="en-US" dirty="0"/>
          </a:p>
        </p:txBody>
      </p: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223268" y="980728"/>
            <a:ext cx="3340620" cy="4033387"/>
            <a:chOff x="2955" y="1036"/>
            <a:chExt cx="2619" cy="2908"/>
          </a:xfrm>
        </p:grpSpPr>
        <p:pic>
          <p:nvPicPr>
            <p:cNvPr id="8" name="Picture 25" descr="jet">
              <a:hlinkClick r:id="rId2" action="ppaction://hlinkfile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5" y="1036"/>
              <a:ext cx="2589" cy="2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 Box 21"/>
            <p:cNvSpPr txBox="1">
              <a:spLocks noChangeArrowheads="1"/>
            </p:cNvSpPr>
            <p:nvPr/>
          </p:nvSpPr>
          <p:spPr bwMode="auto">
            <a:xfrm>
              <a:off x="3242" y="3744"/>
              <a:ext cx="2332" cy="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dirty="0">
                  <a:solidFill>
                    <a:srgbClr val="666666"/>
                  </a:solidFill>
                  <a:latin typeface="+mn-lt"/>
                </a:rPr>
                <a:t>JET </a:t>
              </a:r>
              <a:r>
                <a:rPr lang="en-US" b="1" dirty="0">
                  <a:solidFill>
                    <a:srgbClr val="666666"/>
                  </a:solidFill>
                  <a:latin typeface="+mn-lt"/>
                </a:rPr>
                <a:t>wide-angle</a:t>
              </a:r>
              <a:r>
                <a:rPr lang="en-US" dirty="0">
                  <a:solidFill>
                    <a:srgbClr val="666666"/>
                  </a:solidFill>
                  <a:latin typeface="+mn-lt"/>
                </a:rPr>
                <a:t> IR view</a:t>
              </a:r>
            </a:p>
          </p:txBody>
        </p:sp>
      </p:grpSp>
      <p:sp>
        <p:nvSpPr>
          <p:cNvPr id="10" name="Espace réservé du numéro de diapositive 8"/>
          <p:cNvSpPr>
            <a:spLocks noGrp="1"/>
          </p:cNvSpPr>
          <p:nvPr>
            <p:ph type="sldNum" sz="quarter" idx="11"/>
          </p:nvPr>
        </p:nvSpPr>
        <p:spPr bwMode="auto">
          <a:xfrm>
            <a:off x="8100392" y="6453336"/>
            <a:ext cx="1119187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dirty="0">
                <a:solidFill>
                  <a:srgbClr val="808080"/>
                </a:solidFill>
              </a:rPr>
              <a:t>|  PAGE </a:t>
            </a:r>
            <a:fld id="{AB26EB14-2D68-40AA-96D4-6759B2555880}" type="slidenum">
              <a:rPr lang="fr-FR">
                <a:solidFill>
                  <a:srgbClr val="80808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fr-FR" dirty="0">
              <a:solidFill>
                <a:srgbClr val="808080"/>
              </a:solidFill>
            </a:endParaRPr>
          </a:p>
        </p:txBody>
      </p:sp>
      <p:sp>
        <p:nvSpPr>
          <p:cNvPr id="11" name="Espace réservé du pied de page 9"/>
          <p:cNvSpPr txBox="1">
            <a:spLocks/>
          </p:cNvSpPr>
          <p:nvPr/>
        </p:nvSpPr>
        <p:spPr bwMode="auto">
          <a:xfrm>
            <a:off x="3563888" y="6520259"/>
            <a:ext cx="4536504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1000" dirty="0" smtClean="0">
                <a:solidFill>
                  <a:srgbClr val="808080"/>
                </a:solidFill>
                <a:latin typeface="+mn-lt"/>
              </a:rPr>
              <a:t>24th IAEA Fusion </a:t>
            </a:r>
            <a:r>
              <a:rPr lang="fr-FR" sz="1000" dirty="0" err="1" smtClean="0">
                <a:solidFill>
                  <a:srgbClr val="808080"/>
                </a:solidFill>
                <a:latin typeface="+mn-lt"/>
              </a:rPr>
              <a:t>Energy</a:t>
            </a:r>
            <a:r>
              <a:rPr lang="fr-FR" sz="1000" dirty="0" smtClean="0">
                <a:solidFill>
                  <a:srgbClr val="808080"/>
                </a:solidFill>
                <a:latin typeface="+mn-lt"/>
              </a:rPr>
              <a:t> </a:t>
            </a:r>
            <a:r>
              <a:rPr lang="fr-FR" sz="1000" dirty="0" err="1" smtClean="0">
                <a:solidFill>
                  <a:srgbClr val="808080"/>
                </a:solidFill>
                <a:latin typeface="+mn-lt"/>
              </a:rPr>
              <a:t>Conference</a:t>
            </a:r>
            <a:r>
              <a:rPr lang="fr-FR" sz="1000" dirty="0" smtClean="0">
                <a:solidFill>
                  <a:srgbClr val="808080"/>
                </a:solidFill>
                <a:latin typeface="+mn-lt"/>
              </a:rPr>
              <a:t> 8-13 </a:t>
            </a:r>
            <a:r>
              <a:rPr lang="fr-FR" sz="1000" dirty="0" err="1" smtClean="0">
                <a:solidFill>
                  <a:srgbClr val="808080"/>
                </a:solidFill>
                <a:latin typeface="+mn-lt"/>
              </a:rPr>
              <a:t>October</a:t>
            </a:r>
            <a:r>
              <a:rPr lang="fr-FR" sz="1000" dirty="0" smtClean="0">
                <a:solidFill>
                  <a:srgbClr val="808080"/>
                </a:solidFill>
                <a:latin typeface="+mn-lt"/>
              </a:rPr>
              <a:t> 2012 – San Diego - USA</a:t>
            </a:r>
            <a:endParaRPr lang="fr-FR" sz="1000" dirty="0">
              <a:solidFill>
                <a:srgbClr val="808080"/>
              </a:solidFill>
              <a:latin typeface="+mn-lt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51520" y="5108991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r>
              <a:rPr lang="en-US" dirty="0" smtClean="0">
                <a:solidFill>
                  <a:srgbClr val="666666"/>
                </a:solidFill>
              </a:rPr>
              <a:t>JET real discharge </a:t>
            </a:r>
          </a:p>
          <a:p>
            <a:pPr marL="742950" lvl="1" indent="-285750"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r>
              <a:rPr lang="en-US" dirty="0" smtClean="0">
                <a:solidFill>
                  <a:srgbClr val="666666"/>
                </a:solidFill>
              </a:rPr>
              <a:t>Red : hot regions tracking</a:t>
            </a:r>
          </a:p>
          <a:p>
            <a:pPr marL="742950" lvl="1" indent="-285750"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r>
              <a:rPr lang="en-US" dirty="0">
                <a:solidFill>
                  <a:srgbClr val="666666"/>
                </a:solidFill>
              </a:rPr>
              <a:t>Yellow : ELMs</a:t>
            </a:r>
          </a:p>
          <a:p>
            <a:pPr>
              <a:buClr>
                <a:schemeClr val="bg2">
                  <a:lumMod val="75000"/>
                </a:schemeClr>
              </a:buClr>
              <a:buSzPct val="150000"/>
            </a:pPr>
            <a:endParaRPr lang="en-US" dirty="0">
              <a:solidFill>
                <a:srgbClr val="666666"/>
              </a:solidFill>
            </a:endParaRPr>
          </a:p>
        </p:txBody>
      </p:sp>
      <p:pic>
        <p:nvPicPr>
          <p:cNvPr id="4098" name="Picture 2" descr="C:\Users\JT113889\Documents\comm 2012\IAEA 2012\IAEA 2012 slideshow\ITER THERESE.JPG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982588"/>
            <a:ext cx="508635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oneTexte 15"/>
          <p:cNvSpPr txBox="1"/>
          <p:nvPr/>
        </p:nvSpPr>
        <p:spPr>
          <a:xfrm>
            <a:off x="4067944" y="5180999"/>
            <a:ext cx="5112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r>
              <a:rPr lang="en-US" dirty="0" smtClean="0">
                <a:solidFill>
                  <a:srgbClr val="666666"/>
                </a:solidFill>
              </a:rPr>
              <a:t>ITER simulated discharge using SPEOS</a:t>
            </a:r>
          </a:p>
          <a:p>
            <a:pPr marL="742950" lvl="1" indent="-285750"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r>
              <a:rPr lang="en-US" dirty="0" smtClean="0">
                <a:solidFill>
                  <a:srgbClr val="666666"/>
                </a:solidFill>
              </a:rPr>
              <a:t>Red : hot regions tracking</a:t>
            </a:r>
          </a:p>
          <a:p>
            <a:pPr marL="742950" lvl="1" indent="-285750"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r>
              <a:rPr lang="en-US" dirty="0" smtClean="0">
                <a:solidFill>
                  <a:srgbClr val="666666"/>
                </a:solidFill>
              </a:rPr>
              <a:t>Yellow : reflection detection</a:t>
            </a:r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12" name="Text Box 21"/>
          <p:cNvSpPr txBox="1">
            <a:spLocks noChangeArrowheads="1"/>
          </p:cNvSpPr>
          <p:nvPr/>
        </p:nvSpPr>
        <p:spPr bwMode="auto">
          <a:xfrm>
            <a:off x="4644008" y="4365104"/>
            <a:ext cx="398265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rgbClr val="666666"/>
                </a:solidFill>
                <a:latin typeface="+mn-lt"/>
              </a:rPr>
              <a:t>ITER Vis/IR </a:t>
            </a:r>
            <a:r>
              <a:rPr lang="en-US" b="1" dirty="0" smtClean="0">
                <a:solidFill>
                  <a:srgbClr val="666666"/>
                </a:solidFill>
                <a:latin typeface="+mn-lt"/>
              </a:rPr>
              <a:t>wide-angle</a:t>
            </a:r>
            <a:r>
              <a:rPr lang="en-US" dirty="0" smtClean="0">
                <a:solidFill>
                  <a:srgbClr val="666666"/>
                </a:solidFill>
                <a:latin typeface="+mn-lt"/>
              </a:rPr>
              <a:t> </a:t>
            </a:r>
            <a:r>
              <a:rPr lang="en-US" dirty="0">
                <a:solidFill>
                  <a:srgbClr val="666666"/>
                </a:solidFill>
                <a:latin typeface="+mn-lt"/>
              </a:rPr>
              <a:t>IR view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643397" y="2492896"/>
            <a:ext cx="6270498" cy="1200329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PFCS vision based monitoring system can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m</a:t>
            </a:r>
            <a:r>
              <a:rPr lang="en-US" sz="2400" dirty="0" smtClean="0">
                <a:solidFill>
                  <a:schemeClr val="bg1"/>
                </a:solidFill>
              </a:rPr>
              <a:t>odel different IR thermal &amp; transient events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in wide angle views 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74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2" grpId="0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95027" y="52388"/>
            <a:ext cx="7237413" cy="909637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8" name="ZoneTexte 7"/>
          <p:cNvSpPr txBox="1"/>
          <p:nvPr/>
        </p:nvSpPr>
        <p:spPr>
          <a:xfrm>
            <a:off x="179512" y="1196752"/>
            <a:ext cx="8784976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r>
              <a:rPr lang="en-GB" sz="2000" dirty="0" smtClean="0">
                <a:solidFill>
                  <a:srgbClr val="666666"/>
                </a:solidFill>
                <a:latin typeface="+mn-lt"/>
              </a:rPr>
              <a:t>  Be tile design for the ITER Like Wall Experiment is successful with efficient shadowing and good power handling</a:t>
            </a:r>
          </a:p>
          <a:p>
            <a:pPr marL="171450" indent="-171450"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endParaRPr lang="en-GB" sz="2000" dirty="0" smtClean="0">
              <a:solidFill>
                <a:srgbClr val="666666"/>
              </a:solidFill>
              <a:latin typeface="+mn-lt"/>
            </a:endParaRPr>
          </a:p>
          <a:p>
            <a:pPr marL="171450" indent="-171450"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r>
              <a:rPr lang="en-GB" sz="2000" dirty="0" smtClean="0">
                <a:solidFill>
                  <a:srgbClr val="666666"/>
                </a:solidFill>
                <a:latin typeface="+mn-lt"/>
              </a:rPr>
              <a:t>  Active </a:t>
            </a:r>
            <a:r>
              <a:rPr lang="en-GB" sz="2000" dirty="0">
                <a:solidFill>
                  <a:srgbClr val="666666"/>
                </a:solidFill>
                <a:latin typeface="+mn-lt"/>
              </a:rPr>
              <a:t>w</a:t>
            </a:r>
            <a:r>
              <a:rPr lang="en-GB" sz="2000" dirty="0" smtClean="0">
                <a:solidFill>
                  <a:srgbClr val="666666"/>
                </a:solidFill>
                <a:latin typeface="+mn-lt"/>
              </a:rPr>
              <a:t>all protections are </a:t>
            </a:r>
            <a:r>
              <a:rPr lang="en-GB" sz="2000" dirty="0">
                <a:solidFill>
                  <a:srgbClr val="666666"/>
                </a:solidFill>
              </a:rPr>
              <a:t>e</a:t>
            </a:r>
            <a:r>
              <a:rPr lang="en-GB" sz="2000" dirty="0" smtClean="0">
                <a:solidFill>
                  <a:srgbClr val="666666"/>
                </a:solidFill>
              </a:rPr>
              <a:t>fficient in most cases</a:t>
            </a:r>
            <a:endParaRPr lang="en-GB" sz="2000" dirty="0">
              <a:solidFill>
                <a:srgbClr val="666666"/>
              </a:solidFill>
              <a:latin typeface="+mn-lt"/>
            </a:endParaRPr>
          </a:p>
          <a:p>
            <a:pPr>
              <a:buClr>
                <a:schemeClr val="bg2">
                  <a:lumMod val="75000"/>
                </a:schemeClr>
              </a:buClr>
              <a:buSzPct val="150000"/>
            </a:pPr>
            <a:endParaRPr lang="en-GB" sz="2000" dirty="0" smtClean="0">
              <a:solidFill>
                <a:srgbClr val="666666"/>
              </a:solidFill>
              <a:latin typeface="+mn-lt"/>
            </a:endParaRPr>
          </a:p>
          <a:p>
            <a:pPr marL="171450" indent="-171450"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r>
              <a:rPr lang="en-GB" sz="2000" dirty="0" smtClean="0">
                <a:solidFill>
                  <a:srgbClr val="666666"/>
                </a:solidFill>
                <a:latin typeface="+mn-lt"/>
              </a:rPr>
              <a:t>  Full </a:t>
            </a:r>
            <a:r>
              <a:rPr lang="en-GB" sz="2000" dirty="0">
                <a:solidFill>
                  <a:srgbClr val="666666"/>
                </a:solidFill>
                <a:latin typeface="+mn-lt"/>
              </a:rPr>
              <a:t>predictive photonic simulation </a:t>
            </a:r>
            <a:r>
              <a:rPr lang="en-GB" sz="2000" dirty="0" smtClean="0">
                <a:solidFill>
                  <a:srgbClr val="666666"/>
                </a:solidFill>
                <a:latin typeface="+mn-lt"/>
              </a:rPr>
              <a:t>has been validated on Tore Supra and tested on JET and ITER reference plasma scenario</a:t>
            </a:r>
            <a:endParaRPr lang="en-GB" sz="2000" dirty="0">
              <a:solidFill>
                <a:srgbClr val="666666"/>
              </a:solidFill>
              <a:latin typeface="+mn-lt"/>
            </a:endParaRPr>
          </a:p>
          <a:p>
            <a:pPr marL="171450" indent="-171450"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endParaRPr lang="en-GB" sz="2000" dirty="0">
              <a:solidFill>
                <a:srgbClr val="666666"/>
              </a:solidFill>
              <a:latin typeface="+mn-lt"/>
            </a:endParaRPr>
          </a:p>
          <a:p>
            <a:pPr marL="171450" indent="-171450"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r>
              <a:rPr lang="en-GB" sz="2000" dirty="0" smtClean="0">
                <a:solidFill>
                  <a:srgbClr val="666666"/>
                </a:solidFill>
                <a:latin typeface="+mn-lt"/>
              </a:rPr>
              <a:t>  A new</a:t>
            </a:r>
            <a:r>
              <a:rPr lang="en-GB" sz="2000" dirty="0">
                <a:solidFill>
                  <a:srgbClr val="666666"/>
                </a:solidFill>
              </a:rPr>
              <a:t> IR</a:t>
            </a:r>
            <a:r>
              <a:rPr lang="en-GB" sz="2000" dirty="0" smtClean="0">
                <a:solidFill>
                  <a:srgbClr val="666666"/>
                </a:solidFill>
                <a:latin typeface="+mn-lt"/>
              </a:rPr>
              <a:t> PFCs vision-based monitoring system, able to detect and identi</a:t>
            </a:r>
            <a:r>
              <a:rPr lang="en-GB" sz="2000" dirty="0">
                <a:solidFill>
                  <a:srgbClr val="666666"/>
                </a:solidFill>
                <a:latin typeface="+mn-lt"/>
              </a:rPr>
              <a:t>f</a:t>
            </a:r>
            <a:r>
              <a:rPr lang="en-GB" sz="2000" dirty="0" smtClean="0">
                <a:solidFill>
                  <a:srgbClr val="666666"/>
                </a:solidFill>
                <a:latin typeface="+mn-lt"/>
              </a:rPr>
              <a:t>y transient &amp; thermal events has been validated on Tore Supra </a:t>
            </a:r>
          </a:p>
          <a:p>
            <a:pPr marL="171450" indent="-171450"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endParaRPr lang="en-GB" sz="2000" dirty="0">
              <a:solidFill>
                <a:srgbClr val="666666"/>
              </a:solidFill>
              <a:latin typeface="+mn-lt"/>
            </a:endParaRPr>
          </a:p>
          <a:p>
            <a:pPr marL="171450" indent="-171450"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r>
              <a:rPr lang="en-GB" sz="2000" dirty="0" smtClean="0">
                <a:solidFill>
                  <a:srgbClr val="666666"/>
                </a:solidFill>
                <a:latin typeface="+mn-lt"/>
              </a:rPr>
              <a:t>  It is a part of CEA </a:t>
            </a:r>
            <a:r>
              <a:rPr lang="en-GB" sz="2000" dirty="0" err="1" smtClean="0">
                <a:solidFill>
                  <a:srgbClr val="666666"/>
                </a:solidFill>
                <a:latin typeface="+mn-lt"/>
              </a:rPr>
              <a:t>PInUP</a:t>
            </a:r>
            <a:r>
              <a:rPr lang="en-GB" sz="2000" dirty="0" smtClean="0">
                <a:solidFill>
                  <a:srgbClr val="666666"/>
                </a:solidFill>
                <a:latin typeface="+mn-lt"/>
              </a:rPr>
              <a:t> platform which has been successfully adapted &amp; installed at JET as a part of the JET PIW project</a:t>
            </a:r>
          </a:p>
          <a:p>
            <a:pPr marL="171450" indent="-171450"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endParaRPr lang="en-GB" sz="2000" dirty="0" smtClean="0">
              <a:solidFill>
                <a:srgbClr val="666666"/>
              </a:solidFill>
              <a:latin typeface="+mn-lt"/>
            </a:endParaRPr>
          </a:p>
          <a:p>
            <a:pPr marL="171450" indent="-171450"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r>
              <a:rPr lang="en-GB" sz="2000" dirty="0">
                <a:solidFill>
                  <a:srgbClr val="666666"/>
                </a:solidFill>
              </a:rPr>
              <a:t> </a:t>
            </a:r>
            <a:r>
              <a:rPr lang="en-GB" sz="2000" dirty="0" smtClean="0">
                <a:solidFill>
                  <a:srgbClr val="666666"/>
                </a:solidFill>
              </a:rPr>
              <a:t> IR </a:t>
            </a:r>
            <a:r>
              <a:rPr lang="en-GB" sz="2000" dirty="0">
                <a:solidFill>
                  <a:srgbClr val="666666"/>
                </a:solidFill>
              </a:rPr>
              <a:t>PFCs vision-based monitoring </a:t>
            </a:r>
            <a:r>
              <a:rPr lang="en-GB" sz="2000" dirty="0" smtClean="0">
                <a:solidFill>
                  <a:srgbClr val="666666"/>
                </a:solidFill>
              </a:rPr>
              <a:t>system has been also tested on experimental IR WAVS movies &amp; simulated IR WAVS movies</a:t>
            </a:r>
            <a:endParaRPr lang="en-GB" sz="2000" dirty="0">
              <a:solidFill>
                <a:srgbClr val="666666"/>
              </a:solidFill>
            </a:endParaRPr>
          </a:p>
          <a:p>
            <a:pPr marL="171450" indent="-171450"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endParaRPr lang="en-GB" sz="2000" dirty="0">
              <a:solidFill>
                <a:srgbClr val="666666"/>
              </a:solidFill>
              <a:latin typeface="+mn-lt"/>
            </a:endParaRPr>
          </a:p>
          <a:p>
            <a:pPr marL="171450" indent="-171450"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endParaRPr lang="en-GB" sz="1400" dirty="0">
              <a:solidFill>
                <a:srgbClr val="666666"/>
              </a:solidFill>
              <a:latin typeface="+mn-lt"/>
            </a:endParaRPr>
          </a:p>
        </p:txBody>
      </p:sp>
      <p:sp>
        <p:nvSpPr>
          <p:cNvPr id="12" name="Espace réservé du numéro de diapositive 8"/>
          <p:cNvSpPr>
            <a:spLocks noGrp="1"/>
          </p:cNvSpPr>
          <p:nvPr>
            <p:ph type="sldNum" sz="quarter" idx="11"/>
          </p:nvPr>
        </p:nvSpPr>
        <p:spPr bwMode="auto">
          <a:xfrm>
            <a:off x="8100392" y="6453336"/>
            <a:ext cx="1119187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dirty="0">
                <a:solidFill>
                  <a:srgbClr val="808080"/>
                </a:solidFill>
              </a:rPr>
              <a:t>|  PAGE </a:t>
            </a:r>
            <a:fld id="{AB26EB14-2D68-40AA-96D4-6759B2555880}" type="slidenum">
              <a:rPr lang="fr-FR">
                <a:solidFill>
                  <a:srgbClr val="80808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fr-FR" dirty="0">
              <a:solidFill>
                <a:srgbClr val="808080"/>
              </a:solidFill>
            </a:endParaRPr>
          </a:p>
        </p:txBody>
      </p:sp>
      <p:sp>
        <p:nvSpPr>
          <p:cNvPr id="13" name="Espace réservé du pied de page 9"/>
          <p:cNvSpPr txBox="1">
            <a:spLocks/>
          </p:cNvSpPr>
          <p:nvPr/>
        </p:nvSpPr>
        <p:spPr bwMode="auto">
          <a:xfrm>
            <a:off x="3563888" y="6520259"/>
            <a:ext cx="4536504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1000" dirty="0" smtClean="0">
                <a:solidFill>
                  <a:srgbClr val="808080"/>
                </a:solidFill>
                <a:latin typeface="+mn-lt"/>
              </a:rPr>
              <a:t>24th IAEA Fusion </a:t>
            </a:r>
            <a:r>
              <a:rPr lang="fr-FR" sz="1000" dirty="0" err="1" smtClean="0">
                <a:solidFill>
                  <a:srgbClr val="808080"/>
                </a:solidFill>
                <a:latin typeface="+mn-lt"/>
              </a:rPr>
              <a:t>Energy</a:t>
            </a:r>
            <a:r>
              <a:rPr lang="fr-FR" sz="1000" dirty="0" smtClean="0">
                <a:solidFill>
                  <a:srgbClr val="808080"/>
                </a:solidFill>
                <a:latin typeface="+mn-lt"/>
              </a:rPr>
              <a:t> </a:t>
            </a:r>
            <a:r>
              <a:rPr lang="fr-FR" sz="1000" dirty="0" err="1" smtClean="0">
                <a:solidFill>
                  <a:srgbClr val="808080"/>
                </a:solidFill>
                <a:latin typeface="+mn-lt"/>
              </a:rPr>
              <a:t>Conference</a:t>
            </a:r>
            <a:r>
              <a:rPr lang="fr-FR" sz="1000" dirty="0" smtClean="0">
                <a:solidFill>
                  <a:srgbClr val="808080"/>
                </a:solidFill>
                <a:latin typeface="+mn-lt"/>
              </a:rPr>
              <a:t> 8-13 </a:t>
            </a:r>
            <a:r>
              <a:rPr lang="fr-FR" sz="1000" dirty="0" err="1" smtClean="0">
                <a:solidFill>
                  <a:srgbClr val="808080"/>
                </a:solidFill>
                <a:latin typeface="+mn-lt"/>
              </a:rPr>
              <a:t>October</a:t>
            </a:r>
            <a:r>
              <a:rPr lang="fr-FR" sz="1000" dirty="0" smtClean="0">
                <a:solidFill>
                  <a:srgbClr val="808080"/>
                </a:solidFill>
                <a:latin typeface="+mn-lt"/>
              </a:rPr>
              <a:t> 2012 – San Diego - USA</a:t>
            </a:r>
            <a:endParaRPr lang="fr-FR" sz="1000" dirty="0">
              <a:solidFill>
                <a:srgbClr val="80808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8080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re 5"/>
          <p:cNvSpPr>
            <a:spLocks noGrp="1"/>
          </p:cNvSpPr>
          <p:nvPr>
            <p:ph type="title"/>
          </p:nvPr>
        </p:nvSpPr>
        <p:spPr bwMode="auto">
          <a:xfrm>
            <a:off x="7138988" y="5799138"/>
            <a:ext cx="1897062" cy="942975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sz="800" dirty="0" smtClean="0"/>
              <a:t>DSM	</a:t>
            </a:r>
            <a:br>
              <a:rPr lang="fr-FR" sz="800" dirty="0" smtClean="0"/>
            </a:br>
            <a:r>
              <a:rPr lang="fr-FR" sz="800" dirty="0" smtClean="0"/>
              <a:t>IRFM</a:t>
            </a:r>
            <a:br>
              <a:rPr lang="fr-FR" sz="800" dirty="0" smtClean="0"/>
            </a:br>
            <a:r>
              <a:rPr lang="fr-FR" sz="800" dirty="0" smtClean="0"/>
              <a:t>SIPP</a:t>
            </a:r>
          </a:p>
        </p:txBody>
      </p:sp>
      <p:sp>
        <p:nvSpPr>
          <p:cNvPr id="26626" name="Espace réservé du contenu 6"/>
          <p:cNvSpPr>
            <a:spLocks noGrp="1"/>
          </p:cNvSpPr>
          <p:nvPr>
            <p:ph idx="1"/>
          </p:nvPr>
        </p:nvSpPr>
        <p:spPr>
          <a:xfrm>
            <a:off x="3540125" y="5799138"/>
            <a:ext cx="3552825" cy="942975"/>
          </a:xfrm>
        </p:spPr>
        <p:txBody>
          <a:bodyPr/>
          <a:lstStyle/>
          <a:p>
            <a:pPr eaLnBrk="1" hangingPunct="1">
              <a:spcAft>
                <a:spcPct val="0"/>
              </a:spcAft>
              <a:buFont typeface="Arial" charset="0"/>
              <a:buNone/>
            </a:pPr>
            <a:r>
              <a:rPr lang="fr-FR" dirty="0" smtClean="0"/>
              <a:t>Commissariat à l’énergie atomique et aux énergies alternatives</a:t>
            </a:r>
          </a:p>
          <a:p>
            <a:pPr eaLnBrk="1" hangingPunct="1">
              <a:spcAft>
                <a:spcPct val="0"/>
              </a:spcAft>
              <a:buFont typeface="Arial" charset="0"/>
              <a:buNone/>
            </a:pPr>
            <a:r>
              <a:rPr lang="fr-FR" dirty="0" smtClean="0"/>
              <a:t>Centre de Cadarache</a:t>
            </a:r>
            <a:r>
              <a:rPr lang="fr-FR" sz="900" b="1" dirty="0" smtClean="0"/>
              <a:t> </a:t>
            </a:r>
            <a:r>
              <a:rPr lang="fr-FR" sz="900" b="1" dirty="0" smtClean="0">
                <a:solidFill>
                  <a:schemeClr val="bg2"/>
                </a:solidFill>
              </a:rPr>
              <a:t>| </a:t>
            </a:r>
            <a:r>
              <a:rPr lang="fr-FR" dirty="0" smtClean="0"/>
              <a:t>13108 Saint Paul Lez Durance Cedex</a:t>
            </a:r>
          </a:p>
          <a:p>
            <a:pPr eaLnBrk="1" hangingPunct="1">
              <a:spcAft>
                <a:spcPct val="0"/>
              </a:spcAft>
              <a:buFont typeface="Arial" charset="0"/>
              <a:buNone/>
            </a:pPr>
            <a:r>
              <a:rPr lang="fr-FR" dirty="0" smtClean="0"/>
              <a:t>T. +33 (0)4 42 25 46 59 </a:t>
            </a:r>
            <a:r>
              <a:rPr lang="fr-FR" sz="900" b="1" dirty="0" smtClean="0">
                <a:solidFill>
                  <a:schemeClr val="bg2"/>
                </a:solidFill>
              </a:rPr>
              <a:t>|</a:t>
            </a:r>
            <a:r>
              <a:rPr lang="fr-FR" dirty="0" smtClean="0"/>
              <a:t> F. +33 (0)4 42 25 64 21</a:t>
            </a:r>
          </a:p>
          <a:p>
            <a:pPr lvl="1" eaLnBrk="1" hangingPunct="1">
              <a:buFontTx/>
              <a:buNone/>
            </a:pPr>
            <a:r>
              <a:rPr lang="fr-FR" sz="600" dirty="0" smtClean="0"/>
              <a:t>Etablissement public à caractère industriel et commercial </a:t>
            </a:r>
            <a:r>
              <a:rPr lang="fr-FR" sz="800" b="1" dirty="0" smtClean="0">
                <a:solidFill>
                  <a:schemeClr val="bg2"/>
                </a:solidFill>
              </a:rPr>
              <a:t>|</a:t>
            </a:r>
            <a:r>
              <a:rPr lang="fr-FR" sz="600" dirty="0" smtClean="0"/>
              <a:t> RCS Paris B 775 685 019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4499992" y="2548061"/>
            <a:ext cx="330891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THANK YOU 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FOR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YOUR ATTENTION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556792"/>
            <a:ext cx="334786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666666"/>
                </a:solidFill>
              </a:rPr>
              <a:t>More details on posters Thursday October 11, 2012</a:t>
            </a:r>
          </a:p>
          <a:p>
            <a:r>
              <a:rPr lang="en-US" b="1" dirty="0" smtClean="0">
                <a:solidFill>
                  <a:srgbClr val="666666"/>
                </a:solidFill>
              </a:rPr>
              <a:t>Poster Room (8:30 – 12:30)</a:t>
            </a:r>
          </a:p>
          <a:p>
            <a:endParaRPr lang="en-US" b="1" dirty="0">
              <a:solidFill>
                <a:srgbClr val="666666"/>
              </a:solidFill>
            </a:endParaRPr>
          </a:p>
          <a:p>
            <a:r>
              <a:rPr lang="en-US" b="1" dirty="0" smtClean="0">
                <a:solidFill>
                  <a:srgbClr val="666666"/>
                </a:solidFill>
              </a:rPr>
              <a:t>FTP/2-1Rb</a:t>
            </a:r>
          </a:p>
          <a:p>
            <a:r>
              <a:rPr lang="en-US" b="1" dirty="0" smtClean="0">
                <a:solidFill>
                  <a:srgbClr val="666666"/>
                </a:solidFill>
              </a:rPr>
              <a:t>Be </a:t>
            </a:r>
            <a:r>
              <a:rPr lang="en-US" b="1" dirty="0">
                <a:solidFill>
                  <a:srgbClr val="666666"/>
                </a:solidFill>
              </a:rPr>
              <a:t>tile power handling and main wall </a:t>
            </a:r>
            <a:r>
              <a:rPr lang="en-US" b="1" dirty="0" smtClean="0">
                <a:solidFill>
                  <a:srgbClr val="666666"/>
                </a:solidFill>
              </a:rPr>
              <a:t>protection</a:t>
            </a:r>
          </a:p>
          <a:p>
            <a:endParaRPr lang="en-US" b="1" dirty="0">
              <a:solidFill>
                <a:srgbClr val="666666"/>
              </a:solidFill>
            </a:endParaRPr>
          </a:p>
          <a:p>
            <a:r>
              <a:rPr lang="en-US" b="1" dirty="0" smtClean="0">
                <a:solidFill>
                  <a:srgbClr val="666666"/>
                </a:solidFill>
              </a:rPr>
              <a:t>and</a:t>
            </a:r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496" y="4388911"/>
            <a:ext cx="30060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666666"/>
                </a:solidFill>
              </a:rPr>
              <a:t>ITR/2-2Ra</a:t>
            </a:r>
            <a:endParaRPr lang="en-US" dirty="0">
              <a:solidFill>
                <a:srgbClr val="666666"/>
              </a:solidFill>
            </a:endParaRPr>
          </a:p>
          <a:p>
            <a:r>
              <a:rPr lang="en-US" b="1" dirty="0" smtClean="0">
                <a:solidFill>
                  <a:srgbClr val="666666"/>
                </a:solidFill>
              </a:rPr>
              <a:t>Imaging </a:t>
            </a:r>
            <a:r>
              <a:rPr lang="en-US" b="1" dirty="0">
                <a:solidFill>
                  <a:srgbClr val="666666"/>
                </a:solidFill>
              </a:rPr>
              <a:t>Challenges for the ITER Plasma Facing Components </a:t>
            </a:r>
            <a:r>
              <a:rPr lang="en-US" b="1" dirty="0" smtClean="0">
                <a:solidFill>
                  <a:srgbClr val="666666"/>
                </a:solidFill>
              </a:rPr>
              <a:t>Protection</a:t>
            </a:r>
            <a:endParaRPr lang="en-US" dirty="0">
              <a:solidFill>
                <a:srgbClr val="666666"/>
              </a:solidFill>
            </a:endParaRPr>
          </a:p>
        </p:txBody>
      </p:sp>
      <p:pic>
        <p:nvPicPr>
          <p:cNvPr id="7" name="Picture 4" descr="C:\Users\JT113889\Documents\comm 2012\IAEA 2012\JET 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1691680" cy="403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9990" y="3356645"/>
            <a:ext cx="8172450" cy="360387"/>
          </a:xfrm>
        </p:spPr>
        <p:txBody>
          <a:bodyPr/>
          <a:lstStyle/>
          <a:p>
            <a:pPr marL="0" algn="ctr"/>
            <a:r>
              <a:rPr lang="en-US" dirty="0" smtClean="0"/>
              <a:t>SPARE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99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JT113889\Documents\comm 2012\IAEA 2012\IAEA 2012 slideshow\Jet_sim_vsIAEA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981022"/>
            <a:ext cx="6615184" cy="3528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44"/>
          <p:cNvSpPr txBox="1">
            <a:spLocks noChangeArrowheads="1"/>
          </p:cNvSpPr>
          <p:nvPr/>
        </p:nvSpPr>
        <p:spPr bwMode="auto">
          <a:xfrm>
            <a:off x="107504" y="4493060"/>
            <a:ext cx="8928992" cy="2248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0" hangingPunct="0">
              <a:spcBef>
                <a:spcPct val="15000"/>
              </a:spcBef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r>
              <a:rPr lang="en-GB" sz="1600" b="1" dirty="0" smtClean="0">
                <a:solidFill>
                  <a:srgbClr val="666666"/>
                </a:solidFill>
                <a:latin typeface="+mn-lt"/>
                <a:cs typeface="Times New Roman" pitchFamily="18" charset="0"/>
              </a:rPr>
              <a:t>JET  (11 MW power injected plasma) : </a:t>
            </a:r>
          </a:p>
          <a:p>
            <a:pPr marL="1028700" lvl="1" eaLnBrk="0" hangingPunct="0">
              <a:spcBef>
                <a:spcPct val="15000"/>
              </a:spcBef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r>
              <a:rPr lang="en-GB" sz="1600" b="1" dirty="0" smtClean="0">
                <a:solidFill>
                  <a:srgbClr val="666666"/>
                </a:solidFill>
                <a:latin typeface="+mn-lt"/>
                <a:cs typeface="Times New Roman" pitchFamily="18" charset="0"/>
              </a:rPr>
              <a:t>Remarkable </a:t>
            </a:r>
            <a:r>
              <a:rPr lang="en-GB" sz="1600" b="1" dirty="0">
                <a:solidFill>
                  <a:srgbClr val="666666"/>
                </a:solidFill>
                <a:latin typeface="+mn-lt"/>
                <a:cs typeface="Times New Roman" pitchFamily="18" charset="0"/>
              </a:rPr>
              <a:t>features in the divertor area well-reproduced</a:t>
            </a:r>
            <a:r>
              <a:rPr lang="en-GB" sz="1600" dirty="0">
                <a:solidFill>
                  <a:srgbClr val="666666"/>
                </a:solidFill>
                <a:latin typeface="+mn-lt"/>
                <a:cs typeface="Times New Roman" pitchFamily="18" charset="0"/>
              </a:rPr>
              <a:t> with the </a:t>
            </a:r>
            <a:r>
              <a:rPr lang="en-GB" sz="1600" dirty="0" smtClean="0">
                <a:solidFill>
                  <a:srgbClr val="666666"/>
                </a:solidFill>
                <a:latin typeface="+mn-lt"/>
                <a:cs typeface="Times New Roman" pitchFamily="18" charset="0"/>
              </a:rPr>
              <a:t>simulation</a:t>
            </a:r>
          </a:p>
          <a:p>
            <a:pPr marL="1028700" lvl="1" eaLnBrk="0" hangingPunct="0">
              <a:spcBef>
                <a:spcPct val="15000"/>
              </a:spcBef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r>
              <a:rPr lang="en-GB" sz="1600" dirty="0" smtClean="0">
                <a:solidFill>
                  <a:srgbClr val="666666"/>
                </a:solidFill>
                <a:latin typeface="+mn-lt"/>
                <a:cs typeface="Times New Roman" pitchFamily="18" charset="0"/>
              </a:rPr>
              <a:t>On </a:t>
            </a:r>
            <a:r>
              <a:rPr lang="en-GB" sz="1600" b="1" dirty="0" smtClean="0">
                <a:solidFill>
                  <a:srgbClr val="666666"/>
                </a:solidFill>
                <a:latin typeface="+mn-lt"/>
                <a:cs typeface="Times New Roman" pitchFamily="18" charset="0"/>
              </a:rPr>
              <a:t>hot targets </a:t>
            </a:r>
            <a:r>
              <a:rPr lang="en-GB" sz="1600" dirty="0" smtClean="0">
                <a:solidFill>
                  <a:srgbClr val="666666"/>
                </a:solidFill>
                <a:latin typeface="+mn-lt"/>
                <a:cs typeface="Times New Roman" pitchFamily="18" charset="0"/>
              </a:rPr>
              <a:t>(divertor tiles) ~ </a:t>
            </a:r>
            <a:r>
              <a:rPr lang="en-GB" sz="1600" b="1" dirty="0" smtClean="0">
                <a:solidFill>
                  <a:srgbClr val="666666"/>
                </a:solidFill>
                <a:latin typeface="+mn-lt"/>
                <a:cs typeface="Times New Roman" pitchFamily="18" charset="0"/>
              </a:rPr>
              <a:t>10 % error on T surf</a:t>
            </a:r>
          </a:p>
          <a:p>
            <a:pPr marL="1028700" lvl="1" eaLnBrk="0" hangingPunct="0">
              <a:spcBef>
                <a:spcPct val="15000"/>
              </a:spcBef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r>
              <a:rPr lang="en-GB" sz="1600" dirty="0" smtClean="0">
                <a:solidFill>
                  <a:srgbClr val="666666"/>
                </a:solidFill>
                <a:latin typeface="+mn-lt"/>
                <a:cs typeface="Times New Roman" pitchFamily="18" charset="0"/>
              </a:rPr>
              <a:t>On </a:t>
            </a:r>
            <a:r>
              <a:rPr lang="en-GB" sz="1600" b="1" dirty="0" smtClean="0">
                <a:solidFill>
                  <a:srgbClr val="666666"/>
                </a:solidFill>
                <a:latin typeface="+mn-lt"/>
                <a:cs typeface="Times New Roman" pitchFamily="18" charset="0"/>
              </a:rPr>
              <a:t>cold targets </a:t>
            </a:r>
            <a:r>
              <a:rPr lang="en-GB" sz="1600" dirty="0" smtClean="0">
                <a:solidFill>
                  <a:srgbClr val="666666"/>
                </a:solidFill>
                <a:latin typeface="+mn-lt"/>
                <a:cs typeface="Times New Roman" pitchFamily="18" charset="0"/>
              </a:rPr>
              <a:t>(wall components) ~ </a:t>
            </a:r>
            <a:r>
              <a:rPr lang="en-GB" sz="1600" b="1" dirty="0" smtClean="0">
                <a:solidFill>
                  <a:srgbClr val="666666"/>
                </a:solidFill>
                <a:latin typeface="+mn-lt"/>
                <a:cs typeface="Times New Roman" pitchFamily="18" charset="0"/>
              </a:rPr>
              <a:t>40 % error on T surf</a:t>
            </a:r>
          </a:p>
          <a:p>
            <a:pPr marL="285750" indent="-285750" eaLnBrk="0" hangingPunct="0">
              <a:spcBef>
                <a:spcPct val="15000"/>
              </a:spcBef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r>
              <a:rPr lang="en-US" sz="1600" b="1" dirty="0" smtClean="0">
                <a:solidFill>
                  <a:srgbClr val="666666"/>
                </a:solidFill>
                <a:latin typeface="+mn-lt"/>
              </a:rPr>
              <a:t>ITER (High performance reference plasma) : </a:t>
            </a:r>
          </a:p>
          <a:p>
            <a:pPr marL="1028700" lvl="1" eaLnBrk="0" hangingPunct="0">
              <a:spcBef>
                <a:spcPct val="15000"/>
              </a:spcBef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r>
              <a:rPr lang="en-US" sz="1600" b="1" dirty="0" smtClean="0">
                <a:solidFill>
                  <a:srgbClr val="666666"/>
                </a:solidFill>
                <a:latin typeface="+mn-lt"/>
              </a:rPr>
              <a:t>20</a:t>
            </a:r>
            <a:r>
              <a:rPr lang="en-US" sz="1600" b="1" dirty="0">
                <a:solidFill>
                  <a:srgbClr val="666666"/>
                </a:solidFill>
                <a:latin typeface="+mn-lt"/>
              </a:rPr>
              <a:t>% </a:t>
            </a:r>
            <a:r>
              <a:rPr lang="en-US" sz="1600" b="1" dirty="0" smtClean="0">
                <a:solidFill>
                  <a:srgbClr val="666666"/>
                </a:solidFill>
                <a:latin typeface="+mn-lt"/>
              </a:rPr>
              <a:t>error at strike point</a:t>
            </a:r>
            <a:r>
              <a:rPr lang="en-US" sz="1600" dirty="0" smtClean="0">
                <a:solidFill>
                  <a:srgbClr val="666666"/>
                </a:solidFill>
                <a:latin typeface="+mn-lt"/>
              </a:rPr>
              <a:t> on W divertor and up to </a:t>
            </a:r>
            <a:r>
              <a:rPr lang="en-US" sz="1600" b="1" dirty="0" smtClean="0">
                <a:solidFill>
                  <a:srgbClr val="666666"/>
                </a:solidFill>
                <a:latin typeface="+mn-lt"/>
              </a:rPr>
              <a:t>400</a:t>
            </a:r>
            <a:r>
              <a:rPr lang="en-US" sz="1600" b="1" dirty="0">
                <a:solidFill>
                  <a:srgbClr val="666666"/>
                </a:solidFill>
                <a:latin typeface="+mn-lt"/>
              </a:rPr>
              <a:t>% </a:t>
            </a:r>
            <a:r>
              <a:rPr lang="en-US" sz="1600" b="1" dirty="0" smtClean="0">
                <a:solidFill>
                  <a:srgbClr val="666666"/>
                </a:solidFill>
                <a:latin typeface="+mn-lt"/>
              </a:rPr>
              <a:t>error on Be wall </a:t>
            </a:r>
            <a:r>
              <a:rPr lang="en-US" sz="1600" dirty="0" smtClean="0">
                <a:solidFill>
                  <a:srgbClr val="666666"/>
                </a:solidFill>
                <a:latin typeface="+mn-lt"/>
              </a:rPr>
              <a:t>(</a:t>
            </a:r>
            <a:r>
              <a:rPr lang="en-US" sz="1600" u="sng" dirty="0" smtClean="0">
                <a:solidFill>
                  <a:srgbClr val="666666"/>
                </a:solidFill>
                <a:latin typeface="+mn-lt"/>
              </a:rPr>
              <a:t>see poster for more details</a:t>
            </a:r>
            <a:r>
              <a:rPr lang="en-US" sz="1600" dirty="0" smtClean="0">
                <a:solidFill>
                  <a:srgbClr val="666666"/>
                </a:solidFill>
                <a:latin typeface="+mn-lt"/>
              </a:rPr>
              <a:t>)</a:t>
            </a:r>
            <a:endParaRPr lang="en-US" sz="1600" dirty="0">
              <a:solidFill>
                <a:srgbClr val="666666"/>
              </a:solidFill>
              <a:latin typeface="+mn-lt"/>
            </a:endParaRPr>
          </a:p>
          <a:p>
            <a:pPr eaLnBrk="0" hangingPunct="0">
              <a:spcBef>
                <a:spcPct val="15000"/>
              </a:spcBef>
            </a:pPr>
            <a:endParaRPr lang="en-US" sz="1400" dirty="0">
              <a:solidFill>
                <a:srgbClr val="80808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187624" y="52388"/>
            <a:ext cx="7237413" cy="909637"/>
          </a:xfrm>
        </p:spPr>
        <p:txBody>
          <a:bodyPr/>
          <a:lstStyle/>
          <a:p>
            <a:r>
              <a:rPr lang="en-US" dirty="0" smtClean="0"/>
              <a:t>IR WIDE ANGLE VIEW simulation</a:t>
            </a:r>
            <a:endParaRPr lang="en-US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1"/>
          </p:nvPr>
        </p:nvSpPr>
        <p:spPr bwMode="auto">
          <a:xfrm>
            <a:off x="8100392" y="6453336"/>
            <a:ext cx="1119187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dirty="0">
                <a:solidFill>
                  <a:srgbClr val="808080"/>
                </a:solidFill>
              </a:rPr>
              <a:t>|  PAGE </a:t>
            </a:r>
            <a:fld id="{AB26EB14-2D68-40AA-96D4-6759B2555880}" type="slidenum">
              <a:rPr lang="fr-FR">
                <a:solidFill>
                  <a:srgbClr val="80808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fr-FR" dirty="0">
              <a:solidFill>
                <a:srgbClr val="808080"/>
              </a:solidFill>
            </a:endParaRPr>
          </a:p>
        </p:txBody>
      </p:sp>
      <p:sp>
        <p:nvSpPr>
          <p:cNvPr id="10" name="Espace réservé du pied de page 9"/>
          <p:cNvSpPr txBox="1">
            <a:spLocks/>
          </p:cNvSpPr>
          <p:nvPr/>
        </p:nvSpPr>
        <p:spPr bwMode="auto">
          <a:xfrm>
            <a:off x="3563888" y="6520259"/>
            <a:ext cx="4536504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1000" dirty="0" smtClean="0">
                <a:solidFill>
                  <a:srgbClr val="808080"/>
                </a:solidFill>
                <a:latin typeface="+mn-lt"/>
              </a:rPr>
              <a:t>24th IAEA Fusion </a:t>
            </a:r>
            <a:r>
              <a:rPr lang="fr-FR" sz="1000" dirty="0" err="1" smtClean="0">
                <a:solidFill>
                  <a:srgbClr val="808080"/>
                </a:solidFill>
                <a:latin typeface="+mn-lt"/>
              </a:rPr>
              <a:t>Energy</a:t>
            </a:r>
            <a:r>
              <a:rPr lang="fr-FR" sz="1000" dirty="0" smtClean="0">
                <a:solidFill>
                  <a:srgbClr val="808080"/>
                </a:solidFill>
                <a:latin typeface="+mn-lt"/>
              </a:rPr>
              <a:t> </a:t>
            </a:r>
            <a:r>
              <a:rPr lang="fr-FR" sz="1000" dirty="0" err="1" smtClean="0">
                <a:solidFill>
                  <a:srgbClr val="808080"/>
                </a:solidFill>
                <a:latin typeface="+mn-lt"/>
              </a:rPr>
              <a:t>Conference</a:t>
            </a:r>
            <a:r>
              <a:rPr lang="fr-FR" sz="1000" dirty="0" smtClean="0">
                <a:solidFill>
                  <a:srgbClr val="808080"/>
                </a:solidFill>
                <a:latin typeface="+mn-lt"/>
              </a:rPr>
              <a:t> 8-13 </a:t>
            </a:r>
            <a:r>
              <a:rPr lang="fr-FR" sz="1000" dirty="0" err="1" smtClean="0">
                <a:solidFill>
                  <a:srgbClr val="808080"/>
                </a:solidFill>
                <a:latin typeface="+mn-lt"/>
              </a:rPr>
              <a:t>October</a:t>
            </a:r>
            <a:r>
              <a:rPr lang="fr-FR" sz="1000" dirty="0" smtClean="0">
                <a:solidFill>
                  <a:srgbClr val="808080"/>
                </a:solidFill>
                <a:latin typeface="+mn-lt"/>
              </a:rPr>
              <a:t> 2012 – San Diego - USA</a:t>
            </a:r>
            <a:endParaRPr lang="fr-FR" sz="1000" dirty="0">
              <a:solidFill>
                <a:srgbClr val="808080"/>
              </a:solidFill>
              <a:latin typeface="+mn-lt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403648" y="2636912"/>
            <a:ext cx="6345006" cy="83099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Reflections must be assessed to get realistic 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IR surface temperature measurements 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15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dirty="0" smtClean="0"/>
              <a:t>OUTLINE</a:t>
            </a:r>
            <a:endParaRPr lang="fr-FR" dirty="0"/>
          </a:p>
        </p:txBody>
      </p:sp>
      <p:sp>
        <p:nvSpPr>
          <p:cNvPr id="18435" name="Espace réservé du numéro de diapositive 8"/>
          <p:cNvSpPr>
            <a:spLocks noGrp="1"/>
          </p:cNvSpPr>
          <p:nvPr>
            <p:ph type="sldNum" sz="quarter" idx="11"/>
          </p:nvPr>
        </p:nvSpPr>
        <p:spPr bwMode="auto">
          <a:xfrm>
            <a:off x="8024813" y="6447979"/>
            <a:ext cx="1119187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dirty="0"/>
              <a:t>|  PAGE </a:t>
            </a:r>
            <a:fld id="{AB26EB14-2D68-40AA-96D4-6759B2555880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fr-FR" dirty="0"/>
          </a:p>
        </p:txBody>
      </p:sp>
      <p:sp>
        <p:nvSpPr>
          <p:cNvPr id="18436" name="Espace réservé du pied de page 9"/>
          <p:cNvSpPr>
            <a:spLocks noGrp="1"/>
          </p:cNvSpPr>
          <p:nvPr>
            <p:ph type="ftr" sz="quarter" idx="10"/>
          </p:nvPr>
        </p:nvSpPr>
        <p:spPr bwMode="auto">
          <a:xfrm>
            <a:off x="2051050" y="6448251"/>
            <a:ext cx="5940425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dirty="0" smtClean="0"/>
              <a:t>24th IAEA Fusion </a:t>
            </a:r>
            <a:r>
              <a:rPr lang="fr-FR" dirty="0" err="1" smtClean="0"/>
              <a:t>Energy</a:t>
            </a:r>
            <a:r>
              <a:rPr lang="fr-FR" dirty="0" smtClean="0"/>
              <a:t> </a:t>
            </a:r>
            <a:r>
              <a:rPr lang="fr-FR" dirty="0" err="1" smtClean="0"/>
              <a:t>Conference</a:t>
            </a:r>
            <a:r>
              <a:rPr lang="fr-FR" dirty="0" smtClean="0"/>
              <a:t> 8-13 </a:t>
            </a:r>
            <a:r>
              <a:rPr lang="fr-FR" dirty="0" err="1" smtClean="0"/>
              <a:t>October</a:t>
            </a:r>
            <a:r>
              <a:rPr lang="fr-FR" dirty="0" smtClean="0"/>
              <a:t> 2012 – San Diego - USA</a:t>
            </a:r>
            <a:endParaRPr lang="fr-FR" dirty="0"/>
          </a:p>
        </p:txBody>
      </p:sp>
      <p:sp>
        <p:nvSpPr>
          <p:cNvPr id="6" name="Espace réservé du contenu 11"/>
          <p:cNvSpPr>
            <a:spLocks noGrp="1"/>
          </p:cNvSpPr>
          <p:nvPr>
            <p:ph idx="1"/>
          </p:nvPr>
        </p:nvSpPr>
        <p:spPr>
          <a:xfrm>
            <a:off x="467544" y="1484461"/>
            <a:ext cx="8280920" cy="4968875"/>
          </a:xfrm>
        </p:spPr>
        <p:txBody>
          <a:bodyPr/>
          <a:lstStyle/>
          <a:p>
            <a:pPr marL="704850" lvl="1" indent="-342900" eaLnBrk="1" hangingPunct="1"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r>
              <a:rPr lang="fr-FR" dirty="0" smtClean="0"/>
              <a:t> </a:t>
            </a:r>
            <a:r>
              <a:rPr lang="fr-FR" b="1" dirty="0" smtClean="0"/>
              <a:t>Introduction</a:t>
            </a:r>
            <a:r>
              <a:rPr lang="fr-FR" dirty="0" smtClean="0"/>
              <a:t> </a:t>
            </a:r>
          </a:p>
          <a:p>
            <a:pPr marL="704850" lvl="1" indent="-342900" eaLnBrk="1" hangingPunct="1"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endParaRPr lang="fr-FR" dirty="0"/>
          </a:p>
          <a:p>
            <a:pPr marL="704850" lvl="1" indent="-342900" eaLnBrk="1" hangingPunct="1"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endParaRPr lang="fr-FR" dirty="0" smtClean="0"/>
          </a:p>
          <a:p>
            <a:pPr marL="704850" lvl="1" indent="-342900" eaLnBrk="1" hangingPunct="1"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r>
              <a:rPr lang="fr-FR" dirty="0" smtClean="0"/>
              <a:t> </a:t>
            </a:r>
            <a:r>
              <a:rPr lang="fr-FR" b="1" dirty="0" smtClean="0"/>
              <a:t>Design</a:t>
            </a:r>
            <a:r>
              <a:rPr lang="fr-FR" dirty="0" smtClean="0"/>
              <a:t> of Be </a:t>
            </a:r>
            <a:r>
              <a:rPr lang="fr-FR" dirty="0" err="1" smtClean="0"/>
              <a:t>title</a:t>
            </a:r>
            <a:r>
              <a:rPr lang="fr-FR" dirty="0" smtClean="0"/>
              <a:t> and </a:t>
            </a:r>
            <a:r>
              <a:rPr lang="fr-FR" b="1" dirty="0" err="1" smtClean="0"/>
              <a:t>experimental</a:t>
            </a:r>
            <a:r>
              <a:rPr lang="fr-FR" b="1" dirty="0" smtClean="0"/>
              <a:t> validation </a:t>
            </a:r>
            <a:r>
              <a:rPr lang="fr-FR" dirty="0" err="1" smtClean="0"/>
              <a:t>at</a:t>
            </a:r>
            <a:r>
              <a:rPr lang="fr-FR" dirty="0" smtClean="0"/>
              <a:t> JET</a:t>
            </a:r>
          </a:p>
          <a:p>
            <a:pPr marL="704850" lvl="1" indent="-342900" eaLnBrk="1" hangingPunct="1"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endParaRPr lang="fr-FR" dirty="0"/>
          </a:p>
          <a:p>
            <a:pPr marL="704850" lvl="1" indent="-342900" eaLnBrk="1" hangingPunct="1"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endParaRPr lang="fr-FR" dirty="0"/>
          </a:p>
          <a:p>
            <a:pPr marL="704850" lvl="1" indent="-342900"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r>
              <a:rPr lang="fr-FR" dirty="0" smtClean="0"/>
              <a:t> </a:t>
            </a:r>
            <a:r>
              <a:rPr lang="fr-FR" b="1" dirty="0" smtClean="0"/>
              <a:t>Imaging challenges </a:t>
            </a:r>
            <a:r>
              <a:rPr lang="fr-FR" dirty="0" smtClean="0"/>
              <a:t>of the ITER </a:t>
            </a:r>
            <a:r>
              <a:rPr lang="fr-FR" b="1" dirty="0" err="1" smtClean="0"/>
              <a:t>PFCs</a:t>
            </a:r>
            <a:r>
              <a:rPr lang="fr-FR" b="1" dirty="0" smtClean="0"/>
              <a:t> protection</a:t>
            </a:r>
          </a:p>
          <a:p>
            <a:pPr marL="704850" lvl="1" indent="-342900"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endParaRPr lang="fr-FR" dirty="0" smtClean="0"/>
          </a:p>
          <a:p>
            <a:pPr marL="704850" lvl="1" indent="-342900" eaLnBrk="1" hangingPunct="1"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endParaRPr lang="fr-FR" dirty="0"/>
          </a:p>
          <a:p>
            <a:pPr marL="704850" lvl="1" indent="-342900" eaLnBrk="1" hangingPunct="1"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r>
              <a:rPr lang="fr-FR" dirty="0" smtClean="0"/>
              <a:t> </a:t>
            </a:r>
            <a:r>
              <a:rPr lang="fr-FR" b="1" dirty="0" smtClean="0"/>
              <a:t>Conclusion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23019" y="52388"/>
            <a:ext cx="7237413" cy="909637"/>
          </a:xfrm>
        </p:spPr>
        <p:txBody>
          <a:bodyPr/>
          <a:lstStyle/>
          <a:p>
            <a:r>
              <a:rPr lang="en-US" dirty="0" smtClean="0"/>
              <a:t>UNDERSTANDING of IR signal in</a:t>
            </a:r>
            <a:endParaRPr lang="en-US" dirty="0"/>
          </a:p>
        </p:txBody>
      </p:sp>
      <p:sp>
        <p:nvSpPr>
          <p:cNvPr id="6" name="Espace réservé du numéro de diapositive 8"/>
          <p:cNvSpPr>
            <a:spLocks noGrp="1"/>
          </p:cNvSpPr>
          <p:nvPr>
            <p:ph type="sldNum" sz="quarter" idx="11"/>
          </p:nvPr>
        </p:nvSpPr>
        <p:spPr bwMode="auto">
          <a:xfrm>
            <a:off x="8024813" y="6304235"/>
            <a:ext cx="1119187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/>
              <a:t>|  PAGE </a:t>
            </a:r>
            <a:fld id="{AB26EB14-2D68-40AA-96D4-6759B2555880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fr-FR"/>
          </a:p>
        </p:txBody>
      </p:sp>
      <p:sp>
        <p:nvSpPr>
          <p:cNvPr id="7" name="Espace réservé du pied de page 9"/>
          <p:cNvSpPr>
            <a:spLocks noGrp="1"/>
          </p:cNvSpPr>
          <p:nvPr>
            <p:ph type="ftr" sz="quarter" idx="10"/>
          </p:nvPr>
        </p:nvSpPr>
        <p:spPr bwMode="auto">
          <a:xfrm>
            <a:off x="2051050" y="6304235"/>
            <a:ext cx="5940425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dirty="0" smtClean="0"/>
              <a:t>24th IAEA Fusion </a:t>
            </a:r>
            <a:r>
              <a:rPr lang="fr-FR" dirty="0" err="1" smtClean="0"/>
              <a:t>Energy</a:t>
            </a:r>
            <a:r>
              <a:rPr lang="fr-FR" dirty="0" smtClean="0"/>
              <a:t> </a:t>
            </a:r>
            <a:r>
              <a:rPr lang="fr-FR" dirty="0" err="1" smtClean="0"/>
              <a:t>Conference</a:t>
            </a:r>
            <a:r>
              <a:rPr lang="fr-FR" dirty="0" smtClean="0"/>
              <a:t> 8-13 </a:t>
            </a:r>
            <a:r>
              <a:rPr lang="fr-FR" dirty="0" err="1" smtClean="0"/>
              <a:t>October</a:t>
            </a:r>
            <a:r>
              <a:rPr lang="fr-FR" dirty="0" smtClean="0"/>
              <a:t> 2012 – San Diego - USA</a:t>
            </a:r>
            <a:endParaRPr lang="fr-FR" dirty="0"/>
          </a:p>
        </p:txBody>
      </p:sp>
      <p:sp>
        <p:nvSpPr>
          <p:cNvPr id="8" name="Espace réservé du contenu 11"/>
          <p:cNvSpPr>
            <a:spLocks noGrp="1"/>
          </p:cNvSpPr>
          <p:nvPr>
            <p:ph idx="1"/>
          </p:nvPr>
        </p:nvSpPr>
        <p:spPr>
          <a:xfrm>
            <a:off x="287982" y="1052736"/>
            <a:ext cx="7884418" cy="2592288"/>
          </a:xfrm>
        </p:spPr>
        <p:txBody>
          <a:bodyPr/>
          <a:lstStyle/>
          <a:p>
            <a:pPr lvl="1" eaLnBrk="1" hangingPunct="1"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endParaRPr lang="en-US" dirty="0" smtClean="0"/>
          </a:p>
          <a:p>
            <a:pPr lvl="1"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r>
              <a:rPr lang="en-US" dirty="0" smtClean="0"/>
              <a:t>Unlike actively cooled </a:t>
            </a:r>
            <a:r>
              <a:rPr lang="en-US" dirty="0" err="1" smtClean="0"/>
              <a:t>carboneous</a:t>
            </a:r>
            <a:r>
              <a:rPr lang="en-US" dirty="0" smtClean="0"/>
              <a:t> PFCs, measuring an absolute surface temperature  on metallic PFCs is challenging because of </a:t>
            </a:r>
            <a:r>
              <a:rPr lang="en-US" b="1" dirty="0" smtClean="0"/>
              <a:t>the </a:t>
            </a:r>
            <a:r>
              <a:rPr lang="en-US" b="1" dirty="0"/>
              <a:t>contribution of </a:t>
            </a:r>
            <a:r>
              <a:rPr lang="en-US" b="1" u="sng" dirty="0"/>
              <a:t>reflected light</a:t>
            </a:r>
            <a:r>
              <a:rPr lang="en-US" b="1" dirty="0"/>
              <a:t> </a:t>
            </a:r>
            <a:r>
              <a:rPr lang="en-US" b="1" dirty="0" smtClean="0"/>
              <a:t>in the direct IR signal and the not well known </a:t>
            </a:r>
            <a:r>
              <a:rPr lang="en-US" b="1" u="sng" dirty="0" smtClean="0"/>
              <a:t>low emissivity</a:t>
            </a:r>
            <a:r>
              <a:rPr lang="en-US" b="1" dirty="0" smtClean="0"/>
              <a:t> (</a:t>
            </a:r>
            <a:r>
              <a:rPr lang="en-US" b="1" dirty="0" smtClean="0">
                <a:latin typeface="Symbol" pitchFamily="18" charset="2"/>
              </a:rPr>
              <a:t>e ~ 1 </a:t>
            </a:r>
            <a:r>
              <a:rPr lang="en-US" b="1" dirty="0" smtClean="0"/>
              <a:t>for carbon and 0.1 - 0.3 for Be/W</a:t>
            </a:r>
            <a:r>
              <a:rPr lang="en-US" b="1" dirty="0" smtClean="0">
                <a:latin typeface="Symbol" pitchFamily="18" charset="2"/>
              </a:rPr>
              <a:t>)</a:t>
            </a:r>
          </a:p>
          <a:p>
            <a:pPr lvl="1"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endParaRPr lang="en-US" sz="1600" b="1" dirty="0">
              <a:solidFill>
                <a:srgbClr val="666666"/>
              </a:solidFill>
              <a:latin typeface="Symbol" pitchFamily="18" charset="2"/>
            </a:endParaRPr>
          </a:p>
          <a:p>
            <a:pPr lvl="1"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r>
              <a:rPr lang="fr-FR" sz="1600" dirty="0" smtClean="0">
                <a:solidFill>
                  <a:srgbClr val="666666"/>
                </a:solidFill>
              </a:rPr>
              <a:t>To </a:t>
            </a:r>
            <a:r>
              <a:rPr lang="fr-FR" sz="1600" dirty="0" err="1" smtClean="0">
                <a:solidFill>
                  <a:srgbClr val="666666"/>
                </a:solidFill>
              </a:rPr>
              <a:t>assess</a:t>
            </a:r>
            <a:r>
              <a:rPr lang="fr-FR" sz="1600" dirty="0" smtClean="0">
                <a:solidFill>
                  <a:srgbClr val="666666"/>
                </a:solidFill>
              </a:rPr>
              <a:t> </a:t>
            </a:r>
            <a:r>
              <a:rPr lang="fr-FR" sz="1600" dirty="0" err="1" smtClean="0">
                <a:solidFill>
                  <a:srgbClr val="666666"/>
                </a:solidFill>
              </a:rPr>
              <a:t>this</a:t>
            </a:r>
            <a:r>
              <a:rPr lang="fr-FR" sz="1600" dirty="0" smtClean="0">
                <a:solidFill>
                  <a:srgbClr val="666666"/>
                </a:solidFill>
              </a:rPr>
              <a:t> point, </a:t>
            </a:r>
            <a:r>
              <a:rPr lang="fr-FR" sz="1600" dirty="0" err="1" smtClean="0">
                <a:solidFill>
                  <a:srgbClr val="666666"/>
                </a:solidFill>
              </a:rPr>
              <a:t>we</a:t>
            </a:r>
            <a:r>
              <a:rPr lang="fr-FR" sz="1600" dirty="0" smtClean="0">
                <a:solidFill>
                  <a:srgbClr val="666666"/>
                </a:solidFill>
              </a:rPr>
              <a:t> have </a:t>
            </a:r>
            <a:r>
              <a:rPr lang="fr-FR" sz="1600" dirty="0" err="1" smtClean="0">
                <a:solidFill>
                  <a:srgbClr val="666666"/>
                </a:solidFill>
              </a:rPr>
              <a:t>used</a:t>
            </a:r>
            <a:r>
              <a:rPr lang="fr-FR" sz="1600" dirty="0" smtClean="0">
                <a:solidFill>
                  <a:srgbClr val="666666"/>
                </a:solidFill>
              </a:rPr>
              <a:t> and </a:t>
            </a:r>
            <a:r>
              <a:rPr lang="fr-FR" sz="1600" dirty="0" err="1" smtClean="0">
                <a:solidFill>
                  <a:srgbClr val="666666"/>
                </a:solidFill>
              </a:rPr>
              <a:t>adapted</a:t>
            </a:r>
            <a:r>
              <a:rPr lang="fr-FR" sz="1600" dirty="0" smtClean="0">
                <a:solidFill>
                  <a:srgbClr val="666666"/>
                </a:solidFill>
              </a:rPr>
              <a:t> </a:t>
            </a:r>
            <a:r>
              <a:rPr lang="fr-FR" sz="1600" b="1" dirty="0" smtClean="0">
                <a:solidFill>
                  <a:srgbClr val="666666"/>
                </a:solidFill>
              </a:rPr>
              <a:t>a </a:t>
            </a:r>
            <a:r>
              <a:rPr lang="fr-FR" sz="1600" b="1" dirty="0" err="1" smtClean="0">
                <a:solidFill>
                  <a:srgbClr val="666666"/>
                </a:solidFill>
              </a:rPr>
              <a:t>industrial</a:t>
            </a:r>
            <a:r>
              <a:rPr lang="fr-FR" sz="1600" b="1" dirty="0" smtClean="0">
                <a:solidFill>
                  <a:srgbClr val="666666"/>
                </a:solidFill>
              </a:rPr>
              <a:t> (OPTIS) </a:t>
            </a:r>
            <a:r>
              <a:rPr lang="en-GB" b="1" dirty="0" smtClean="0"/>
              <a:t>ray </a:t>
            </a:r>
            <a:r>
              <a:rPr lang="en-GB" b="1" dirty="0"/>
              <a:t>tracing Monte Carlo </a:t>
            </a:r>
            <a:r>
              <a:rPr lang="en-GB" b="1" dirty="0" smtClean="0"/>
              <a:t>software (SPEOS) able to :</a:t>
            </a:r>
          </a:p>
          <a:p>
            <a:pPr lvl="2"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r>
              <a:rPr lang="en-GB" dirty="0" smtClean="0"/>
              <a:t>Propagate </a:t>
            </a:r>
            <a:r>
              <a:rPr lang="en-GB" dirty="0"/>
              <a:t>the light through </a:t>
            </a:r>
            <a:r>
              <a:rPr lang="en-GB" b="1" dirty="0"/>
              <a:t>complex 3D geometry</a:t>
            </a:r>
            <a:r>
              <a:rPr lang="en-GB" dirty="0"/>
              <a:t> from </a:t>
            </a:r>
            <a:r>
              <a:rPr lang="en-GB" dirty="0" smtClean="0"/>
              <a:t>CATIA native files</a:t>
            </a:r>
          </a:p>
          <a:p>
            <a:pPr lvl="2"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r>
              <a:rPr lang="en-GB" dirty="0" smtClean="0"/>
              <a:t>Accurately </a:t>
            </a:r>
            <a:r>
              <a:rPr lang="en-GB" dirty="0"/>
              <a:t>model </a:t>
            </a:r>
            <a:r>
              <a:rPr lang="en-US" b="1" dirty="0"/>
              <a:t>the photon-surface interaction (physic-based model)</a:t>
            </a:r>
            <a:endParaRPr lang="en-GB" b="1" dirty="0"/>
          </a:p>
          <a:p>
            <a:pPr lvl="1"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endParaRPr lang="en-US" dirty="0"/>
          </a:p>
          <a:p>
            <a:pPr lvl="1" eaLnBrk="1" hangingPunct="1"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endParaRPr lang="en-US" dirty="0" smtClean="0"/>
          </a:p>
        </p:txBody>
      </p:sp>
      <p:pic>
        <p:nvPicPr>
          <p:cNvPr id="10" name="Picture 6" descr="Logo_OPT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7143" y="2420813"/>
            <a:ext cx="493712" cy="79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Speos_technolo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7143" y="3285926"/>
            <a:ext cx="619125" cy="71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41"/>
          <p:cNvGrpSpPr>
            <a:grpSpLocks/>
          </p:cNvGrpSpPr>
          <p:nvPr/>
        </p:nvGrpSpPr>
        <p:grpSpPr bwMode="auto">
          <a:xfrm>
            <a:off x="827584" y="3931667"/>
            <a:ext cx="3050654" cy="2305645"/>
            <a:chOff x="0" y="1071"/>
            <a:chExt cx="2789" cy="2541"/>
          </a:xfrm>
        </p:grpSpPr>
        <p:sp>
          <p:nvSpPr>
            <p:cNvPr id="13" name="Rectangle 28"/>
            <p:cNvSpPr>
              <a:spLocks noChangeArrowheads="1"/>
            </p:cNvSpPr>
            <p:nvPr/>
          </p:nvSpPr>
          <p:spPr bwMode="auto">
            <a:xfrm>
              <a:off x="54" y="1087"/>
              <a:ext cx="2733" cy="2525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  <a:miter lim="800000"/>
              <a:headEnd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4" name="Picture 23" descr="emissivite_illustration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1876"/>
              <a:ext cx="1870" cy="15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24"/>
            <p:cNvSpPr>
              <a:spLocks noChangeArrowheads="1"/>
            </p:cNvSpPr>
            <p:nvPr/>
          </p:nvSpPr>
          <p:spPr bwMode="auto">
            <a:xfrm>
              <a:off x="0" y="1344"/>
              <a:ext cx="2789" cy="5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6600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179388" lvl="1"/>
              <a:r>
                <a:rPr lang="en-GB" sz="800" dirty="0">
                  <a:latin typeface="+mn-lt"/>
                </a:rPr>
                <a:t>Emissivity depends on the observation angle</a:t>
              </a:r>
            </a:p>
            <a:p>
              <a:pPr marL="179388" lvl="1"/>
              <a:r>
                <a:rPr lang="en-GB" sz="800" dirty="0" err="1">
                  <a:latin typeface="+mn-lt"/>
                </a:rPr>
                <a:t>Modeled</a:t>
              </a:r>
              <a:r>
                <a:rPr lang="en-GB" sz="800" dirty="0">
                  <a:latin typeface="+mn-lt"/>
                </a:rPr>
                <a:t> as </a:t>
              </a:r>
              <a:r>
                <a:rPr lang="en-GB" sz="800" dirty="0" err="1">
                  <a:latin typeface="+mn-lt"/>
                </a:rPr>
                <a:t>Lambertian</a:t>
              </a:r>
              <a:r>
                <a:rPr lang="en-GB" sz="800" dirty="0">
                  <a:latin typeface="+mn-lt"/>
                </a:rPr>
                <a:t>  for carbon and as </a:t>
              </a:r>
              <a:r>
                <a:rPr lang="en-GB" sz="800" dirty="0" err="1">
                  <a:latin typeface="+mn-lt"/>
                </a:rPr>
                <a:t>cosinus</a:t>
              </a:r>
              <a:r>
                <a:rPr lang="en-GB" sz="800" dirty="0">
                  <a:latin typeface="+mn-lt"/>
                </a:rPr>
                <a:t> N power for metal</a:t>
              </a:r>
              <a:endParaRPr lang="en-US" sz="800" dirty="0">
                <a:latin typeface="+mn-lt"/>
              </a:endParaRPr>
            </a:p>
          </p:txBody>
        </p:sp>
        <p:sp>
          <p:nvSpPr>
            <p:cNvPr id="16" name="Rectangle 26"/>
            <p:cNvSpPr>
              <a:spLocks noChangeArrowheads="1"/>
            </p:cNvSpPr>
            <p:nvPr/>
          </p:nvSpPr>
          <p:spPr bwMode="auto">
            <a:xfrm>
              <a:off x="113" y="1071"/>
              <a:ext cx="267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6600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179388" lvl="1" algn="ctr"/>
              <a:r>
                <a:rPr lang="en-GB" sz="1100" b="1" u="sng" dirty="0">
                  <a:latin typeface="+mn-lt"/>
                </a:rPr>
                <a:t>Radiative properties </a:t>
              </a:r>
              <a:endParaRPr lang="en-US" sz="1100" b="1" u="sng" dirty="0">
                <a:latin typeface="+mn-lt"/>
              </a:endParaRPr>
            </a:p>
          </p:txBody>
        </p:sp>
      </p:grpSp>
      <p:grpSp>
        <p:nvGrpSpPr>
          <p:cNvPr id="17" name="Groupe 16"/>
          <p:cNvGrpSpPr/>
          <p:nvPr/>
        </p:nvGrpSpPr>
        <p:grpSpPr>
          <a:xfrm>
            <a:off x="4355976" y="3931667"/>
            <a:ext cx="3096467" cy="2305645"/>
            <a:chOff x="4554940" y="1700213"/>
            <a:chExt cx="4409673" cy="4033837"/>
          </a:xfrm>
        </p:grpSpPr>
        <p:sp>
          <p:nvSpPr>
            <p:cNvPr id="18" name="Rectangle 29"/>
            <p:cNvSpPr>
              <a:spLocks noChangeArrowheads="1"/>
            </p:cNvSpPr>
            <p:nvPr/>
          </p:nvSpPr>
          <p:spPr bwMode="auto">
            <a:xfrm>
              <a:off x="4554940" y="1716087"/>
              <a:ext cx="4302126" cy="4017963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  <a:miter lim="800000"/>
              <a:headEnd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Text Box 7"/>
            <p:cNvSpPr txBox="1">
              <a:spLocks noChangeArrowheads="1"/>
            </p:cNvSpPr>
            <p:nvPr/>
          </p:nvSpPr>
          <p:spPr bwMode="auto">
            <a:xfrm>
              <a:off x="5067672" y="2099082"/>
              <a:ext cx="3671886" cy="6114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GB" sz="800" b="1" dirty="0">
                  <a:solidFill>
                    <a:srgbClr val="0000FF"/>
                  </a:solidFill>
                </a:rPr>
                <a:t>B</a:t>
              </a:r>
              <a:r>
                <a:rPr lang="en-GB" sz="800" dirty="0"/>
                <a:t>idirectional </a:t>
              </a:r>
              <a:r>
                <a:rPr lang="en-GB" sz="800" b="1" dirty="0">
                  <a:solidFill>
                    <a:srgbClr val="0000FF"/>
                  </a:solidFill>
                </a:rPr>
                <a:t>R</a:t>
              </a:r>
              <a:r>
                <a:rPr lang="en-GB" sz="800" dirty="0"/>
                <a:t>eflectivity </a:t>
              </a:r>
              <a:r>
                <a:rPr lang="en-GB" sz="800" b="1" dirty="0">
                  <a:solidFill>
                    <a:srgbClr val="0000FF"/>
                  </a:solidFill>
                </a:rPr>
                <a:t>D</a:t>
              </a:r>
              <a:r>
                <a:rPr lang="en-GB" sz="800" dirty="0"/>
                <a:t>istribution </a:t>
              </a:r>
              <a:r>
                <a:rPr lang="en-GB" sz="800" b="1" dirty="0">
                  <a:solidFill>
                    <a:srgbClr val="0000FF"/>
                  </a:solidFill>
                </a:rPr>
                <a:t>F</a:t>
              </a:r>
              <a:r>
                <a:rPr lang="en-GB" sz="800" dirty="0"/>
                <a:t>unction (</a:t>
              </a:r>
              <a:r>
                <a:rPr lang="en-GB" sz="800" b="1" dirty="0">
                  <a:solidFill>
                    <a:srgbClr val="0000FF"/>
                  </a:solidFill>
                </a:rPr>
                <a:t>BRDF</a:t>
              </a:r>
              <a:r>
                <a:rPr lang="en-GB" sz="800" dirty="0"/>
                <a:t>)</a:t>
              </a:r>
            </a:p>
          </p:txBody>
        </p:sp>
        <p:pic>
          <p:nvPicPr>
            <p:cNvPr id="20" name="Picture 20" descr="BDRF_illustration_all_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0813" y="2924175"/>
              <a:ext cx="3228975" cy="25511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7"/>
            <p:cNvSpPr>
              <a:spLocks noChangeArrowheads="1"/>
            </p:cNvSpPr>
            <p:nvPr/>
          </p:nvSpPr>
          <p:spPr bwMode="auto">
            <a:xfrm>
              <a:off x="4716462" y="1700213"/>
              <a:ext cx="4248151" cy="4724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6600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179388" lvl="1" algn="ctr"/>
              <a:r>
                <a:rPr lang="en-GB" sz="1100" b="1" u="sng" dirty="0"/>
                <a:t>Optical properties </a:t>
              </a:r>
              <a:endParaRPr lang="en-US" sz="1100" b="1" u="sng" dirty="0"/>
            </a:p>
          </p:txBody>
        </p:sp>
      </p:grpSp>
    </p:spTree>
    <p:extLst>
      <p:ext uri="{BB962C8B-B14F-4D97-AF65-F5344CB8AC3E}">
        <p14:creationId xmlns:p14="http://schemas.microsoft.com/office/powerpoint/2010/main" val="197586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59632" y="52388"/>
            <a:ext cx="7237413" cy="909637"/>
          </a:xfrm>
        </p:spPr>
        <p:txBody>
          <a:bodyPr/>
          <a:lstStyle/>
          <a:p>
            <a:r>
              <a:rPr lang="en-US" dirty="0" smtClean="0"/>
              <a:t>Towards ITER PFCS </a:t>
            </a:r>
            <a:r>
              <a:rPr lang="en-US" dirty="0" err="1" smtClean="0"/>
              <a:t>monitorING</a:t>
            </a:r>
            <a:endParaRPr lang="en-US" dirty="0"/>
          </a:p>
        </p:txBody>
      </p:sp>
      <p:pic>
        <p:nvPicPr>
          <p:cNvPr id="5122" name="Picture 2" descr="C:\Users\JT113889\Documents\comm 2012\IAEA 2012\ip level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284984"/>
            <a:ext cx="6208842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Espace réservé du contenu 11"/>
          <p:cNvSpPr>
            <a:spLocks noGrp="1"/>
          </p:cNvSpPr>
          <p:nvPr>
            <p:ph idx="1"/>
          </p:nvPr>
        </p:nvSpPr>
        <p:spPr>
          <a:xfrm>
            <a:off x="431998" y="1124743"/>
            <a:ext cx="8316466" cy="2160241"/>
          </a:xfrm>
        </p:spPr>
        <p:txBody>
          <a:bodyPr/>
          <a:lstStyle/>
          <a:p>
            <a:pPr lvl="1"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r>
              <a:rPr lang="en-US" b="1" dirty="0" smtClean="0"/>
              <a:t>Steady </a:t>
            </a:r>
            <a:r>
              <a:rPr lang="en-US" b="1" dirty="0"/>
              <a:t>state </a:t>
            </a:r>
            <a:r>
              <a:rPr lang="en-US" b="1" dirty="0" smtClean="0"/>
              <a:t>ITER simulated scenario </a:t>
            </a:r>
            <a:r>
              <a:rPr lang="en-US" dirty="0" smtClean="0"/>
              <a:t>: </a:t>
            </a:r>
            <a:r>
              <a:rPr lang="en-US" dirty="0"/>
              <a:t>the temperature of the </a:t>
            </a:r>
            <a:r>
              <a:rPr lang="en-US" b="1" dirty="0"/>
              <a:t>first wall remains constant at 175°C</a:t>
            </a:r>
            <a:r>
              <a:rPr lang="en-US" dirty="0"/>
              <a:t> whereas the temperature of the </a:t>
            </a:r>
            <a:r>
              <a:rPr lang="en-US" b="1" dirty="0"/>
              <a:t>divertor target increases up to </a:t>
            </a:r>
            <a:r>
              <a:rPr lang="en-US" b="1" dirty="0" smtClean="0"/>
              <a:t>1600°C</a:t>
            </a:r>
            <a:r>
              <a:rPr lang="en-US" dirty="0"/>
              <a:t> </a:t>
            </a:r>
            <a:r>
              <a:rPr lang="en-US" dirty="0" smtClean="0"/>
              <a:t>: </a:t>
            </a:r>
          </a:p>
          <a:p>
            <a:pPr lvl="3"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r>
              <a:rPr lang="en-US" b="1" dirty="0" smtClean="0"/>
              <a:t>Overestimation</a:t>
            </a:r>
            <a:r>
              <a:rPr lang="en-US" dirty="0" smtClean="0"/>
              <a:t> </a:t>
            </a:r>
            <a:r>
              <a:rPr lang="en-US" dirty="0"/>
              <a:t>of the surface temperature </a:t>
            </a:r>
            <a:r>
              <a:rPr lang="en-US" b="1" dirty="0"/>
              <a:t>from 20</a:t>
            </a:r>
            <a:r>
              <a:rPr lang="en-US" b="1" dirty="0" smtClean="0"/>
              <a:t>%</a:t>
            </a:r>
            <a:r>
              <a:rPr lang="en-US" b="1" dirty="0"/>
              <a:t> for the strike point location</a:t>
            </a:r>
            <a:r>
              <a:rPr lang="en-US" b="1" dirty="0" smtClean="0"/>
              <a:t> </a:t>
            </a:r>
            <a:r>
              <a:rPr lang="en-US" dirty="0"/>
              <a:t>to </a:t>
            </a:r>
            <a:r>
              <a:rPr lang="en-US" b="1" dirty="0"/>
              <a:t>400% </a:t>
            </a:r>
            <a:r>
              <a:rPr lang="en-US" b="1" dirty="0" smtClean="0"/>
              <a:t>for the </a:t>
            </a:r>
            <a:r>
              <a:rPr lang="en-US" b="1" dirty="0"/>
              <a:t>first wall</a:t>
            </a:r>
            <a:r>
              <a:rPr lang="en-US" dirty="0"/>
              <a:t>, if the reflected flux is not taken into </a:t>
            </a:r>
            <a:r>
              <a:rPr lang="en-US" dirty="0" smtClean="0"/>
              <a:t>account</a:t>
            </a:r>
          </a:p>
          <a:p>
            <a:pPr lvl="2"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endParaRPr lang="en-US" dirty="0"/>
          </a:p>
          <a:p>
            <a:pPr lvl="1"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r>
              <a:rPr lang="en-US" dirty="0" smtClean="0"/>
              <a:t>Thanks to this </a:t>
            </a:r>
            <a:r>
              <a:rPr lang="en-US" dirty="0"/>
              <a:t>observation </a:t>
            </a:r>
            <a:r>
              <a:rPr lang="en-US" dirty="0" smtClean="0"/>
              <a:t>ITER has defined </a:t>
            </a:r>
            <a:r>
              <a:rPr lang="en-US" b="1" dirty="0"/>
              <a:t>three performance </a:t>
            </a:r>
            <a:r>
              <a:rPr lang="en-US" b="1" dirty="0" smtClean="0"/>
              <a:t>levels </a:t>
            </a:r>
            <a:r>
              <a:rPr lang="en-US" dirty="0" smtClean="0"/>
              <a:t>for IR measurements and associated R&amp;D efforts  :</a:t>
            </a:r>
          </a:p>
          <a:p>
            <a:pPr marL="0" lvl="1" indent="0">
              <a:buClr>
                <a:schemeClr val="bg2">
                  <a:lumMod val="75000"/>
                </a:schemeClr>
              </a:buClr>
              <a:buSzPct val="150000"/>
              <a:buNone/>
            </a:pPr>
            <a:endParaRPr lang="en-US" sz="1600" b="1" dirty="0">
              <a:solidFill>
                <a:srgbClr val="666666"/>
              </a:solidFill>
              <a:latin typeface="Symbol" pitchFamily="18" charset="2"/>
            </a:endParaRPr>
          </a:p>
          <a:p>
            <a:pPr lvl="1"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endParaRPr lang="en-US" dirty="0"/>
          </a:p>
          <a:p>
            <a:pPr lvl="1" eaLnBrk="1" hangingPunct="1"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endParaRPr lang="en-US" dirty="0" smtClean="0"/>
          </a:p>
        </p:txBody>
      </p:sp>
      <p:sp>
        <p:nvSpPr>
          <p:cNvPr id="37" name="Espace réservé du numéro de diapositive 8"/>
          <p:cNvSpPr>
            <a:spLocks noGrp="1"/>
          </p:cNvSpPr>
          <p:nvPr>
            <p:ph type="sldNum" sz="quarter" idx="11"/>
          </p:nvPr>
        </p:nvSpPr>
        <p:spPr bwMode="auto">
          <a:xfrm>
            <a:off x="8100392" y="6453336"/>
            <a:ext cx="1119187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dirty="0">
                <a:solidFill>
                  <a:srgbClr val="808080"/>
                </a:solidFill>
              </a:rPr>
              <a:t>|  PAGE </a:t>
            </a:r>
            <a:fld id="{AB26EB14-2D68-40AA-96D4-6759B2555880}" type="slidenum">
              <a:rPr lang="fr-FR">
                <a:solidFill>
                  <a:srgbClr val="80808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fr-FR" dirty="0">
              <a:solidFill>
                <a:srgbClr val="808080"/>
              </a:solidFill>
            </a:endParaRPr>
          </a:p>
        </p:txBody>
      </p:sp>
      <p:sp>
        <p:nvSpPr>
          <p:cNvPr id="38" name="Espace réservé du pied de page 9"/>
          <p:cNvSpPr txBox="1">
            <a:spLocks/>
          </p:cNvSpPr>
          <p:nvPr/>
        </p:nvSpPr>
        <p:spPr bwMode="auto">
          <a:xfrm>
            <a:off x="3563888" y="6520259"/>
            <a:ext cx="4536504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1000" dirty="0" smtClean="0">
                <a:solidFill>
                  <a:srgbClr val="808080"/>
                </a:solidFill>
                <a:latin typeface="+mn-lt"/>
              </a:rPr>
              <a:t>24th IAEA Fusion </a:t>
            </a:r>
            <a:r>
              <a:rPr lang="fr-FR" sz="1000" dirty="0" err="1" smtClean="0">
                <a:solidFill>
                  <a:srgbClr val="808080"/>
                </a:solidFill>
                <a:latin typeface="+mn-lt"/>
              </a:rPr>
              <a:t>Energy</a:t>
            </a:r>
            <a:r>
              <a:rPr lang="fr-FR" sz="1000" dirty="0" smtClean="0">
                <a:solidFill>
                  <a:srgbClr val="808080"/>
                </a:solidFill>
                <a:latin typeface="+mn-lt"/>
              </a:rPr>
              <a:t> </a:t>
            </a:r>
            <a:r>
              <a:rPr lang="fr-FR" sz="1000" dirty="0" err="1" smtClean="0">
                <a:solidFill>
                  <a:srgbClr val="808080"/>
                </a:solidFill>
                <a:latin typeface="+mn-lt"/>
              </a:rPr>
              <a:t>Conference</a:t>
            </a:r>
            <a:r>
              <a:rPr lang="fr-FR" sz="1000" dirty="0" smtClean="0">
                <a:solidFill>
                  <a:srgbClr val="808080"/>
                </a:solidFill>
                <a:latin typeface="+mn-lt"/>
              </a:rPr>
              <a:t> 8-13 </a:t>
            </a:r>
            <a:r>
              <a:rPr lang="fr-FR" sz="1000" dirty="0" err="1" smtClean="0">
                <a:solidFill>
                  <a:srgbClr val="808080"/>
                </a:solidFill>
                <a:latin typeface="+mn-lt"/>
              </a:rPr>
              <a:t>October</a:t>
            </a:r>
            <a:r>
              <a:rPr lang="fr-FR" sz="1000" dirty="0" smtClean="0">
                <a:solidFill>
                  <a:srgbClr val="808080"/>
                </a:solidFill>
                <a:latin typeface="+mn-lt"/>
              </a:rPr>
              <a:t> 2012 – San Diego - USA</a:t>
            </a:r>
            <a:endParaRPr lang="fr-FR" sz="1000" dirty="0">
              <a:solidFill>
                <a:srgbClr val="80808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8570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23019" y="52388"/>
            <a:ext cx="7237413" cy="909637"/>
          </a:xfrm>
        </p:spPr>
        <p:txBody>
          <a:bodyPr/>
          <a:lstStyle/>
          <a:p>
            <a:r>
              <a:rPr lang="en-US" dirty="0" smtClean="0"/>
              <a:t>ITER first mirror </a:t>
            </a:r>
            <a:r>
              <a:rPr lang="en-US" dirty="0" err="1" smtClean="0"/>
              <a:t>proTOtype</a:t>
            </a:r>
            <a:endParaRPr lang="en-US" dirty="0"/>
          </a:p>
        </p:txBody>
      </p:sp>
      <p:pic>
        <p:nvPicPr>
          <p:cNvPr id="6" name="Image 5" descr="DSC_6892b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832" y="1353820"/>
            <a:ext cx="2647950" cy="20751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6388546" y="3490461"/>
            <a:ext cx="2647950" cy="44259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just" hangingPunct="0">
              <a:spcBef>
                <a:spcPts val="600"/>
              </a:spcBef>
              <a:spcAft>
                <a:spcPts val="600"/>
              </a:spcAft>
            </a:pPr>
            <a:r>
              <a:rPr lang="en-GB" sz="1100" b="0" dirty="0" smtClean="0">
                <a:effectLst/>
                <a:latin typeface="+mn-lt"/>
                <a:ea typeface="MS Mincho"/>
                <a:cs typeface="Times New Roman"/>
              </a:rPr>
              <a:t>Prototype </a:t>
            </a:r>
            <a:r>
              <a:rPr lang="en-GB" sz="1100" b="0" dirty="0">
                <a:effectLst/>
                <a:latin typeface="+mn-lt"/>
                <a:ea typeface="MS Mincho"/>
                <a:cs typeface="Times New Roman"/>
              </a:rPr>
              <a:t>of ITER first mirror under waterproofness test</a:t>
            </a:r>
            <a:endParaRPr lang="fr-FR" sz="1000" b="1" dirty="0">
              <a:effectLst/>
              <a:latin typeface="+mn-lt"/>
              <a:ea typeface="MS Mincho"/>
              <a:cs typeface="Times New Roma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3528" y="1125899"/>
            <a:ext cx="595840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r>
              <a:rPr lang="en-GB" sz="1400" dirty="0">
                <a:solidFill>
                  <a:srgbClr val="808080"/>
                </a:solidFill>
                <a:latin typeface="+mn-lt"/>
              </a:rPr>
              <a:t>As the performance of the </a:t>
            </a:r>
            <a:r>
              <a:rPr lang="en-GB" sz="1400" dirty="0" smtClean="0">
                <a:solidFill>
                  <a:srgbClr val="808080"/>
                </a:solidFill>
                <a:latin typeface="+mn-lt"/>
              </a:rPr>
              <a:t>PFCs </a:t>
            </a:r>
            <a:r>
              <a:rPr lang="en-GB" sz="1400" dirty="0">
                <a:solidFill>
                  <a:srgbClr val="808080"/>
                </a:solidFill>
                <a:latin typeface="+mn-lt"/>
              </a:rPr>
              <a:t>protection </a:t>
            </a:r>
            <a:r>
              <a:rPr lang="en-GB" sz="1400" dirty="0" smtClean="0">
                <a:solidFill>
                  <a:srgbClr val="808080"/>
                </a:solidFill>
                <a:latin typeface="+mn-lt"/>
              </a:rPr>
              <a:t>is directly </a:t>
            </a:r>
            <a:r>
              <a:rPr lang="en-GB" sz="1400" dirty="0">
                <a:solidFill>
                  <a:srgbClr val="808080"/>
                </a:solidFill>
                <a:latin typeface="+mn-lt"/>
              </a:rPr>
              <a:t>linked to the image </a:t>
            </a:r>
            <a:r>
              <a:rPr lang="en-GB" sz="1400" dirty="0" smtClean="0">
                <a:solidFill>
                  <a:srgbClr val="808080"/>
                </a:solidFill>
                <a:latin typeface="+mn-lt"/>
              </a:rPr>
              <a:t>quality, feasibility</a:t>
            </a:r>
            <a:r>
              <a:rPr lang="en-GB" sz="1400" dirty="0">
                <a:solidFill>
                  <a:srgbClr val="808080"/>
                </a:solidFill>
                <a:latin typeface="+mn-lt"/>
              </a:rPr>
              <a:t>, performances and prototyping of the first </a:t>
            </a:r>
            <a:r>
              <a:rPr lang="en-GB" sz="1400" dirty="0" smtClean="0">
                <a:solidFill>
                  <a:srgbClr val="808080"/>
                </a:solidFill>
                <a:latin typeface="+mn-lt"/>
              </a:rPr>
              <a:t>actively cooled optical </a:t>
            </a:r>
            <a:r>
              <a:rPr lang="en-GB" sz="1400" dirty="0">
                <a:solidFill>
                  <a:srgbClr val="808080"/>
                </a:solidFill>
                <a:latin typeface="+mn-lt"/>
              </a:rPr>
              <a:t>components facing the plasma have been addressed. </a:t>
            </a:r>
            <a:r>
              <a:rPr lang="en-GB" sz="1400" dirty="0" smtClean="0">
                <a:solidFill>
                  <a:srgbClr val="808080"/>
                </a:solidFill>
                <a:latin typeface="+mn-lt"/>
              </a:rPr>
              <a:t>Due to ITER  harsh environment, only metallic first mirrors (FMs) are candidates.</a:t>
            </a:r>
          </a:p>
          <a:p>
            <a:endParaRPr lang="en-US" sz="1400" dirty="0" smtClean="0">
              <a:solidFill>
                <a:srgbClr val="808080"/>
              </a:solidFill>
              <a:latin typeface="+mn-lt"/>
            </a:endParaRPr>
          </a:p>
          <a:p>
            <a:pPr marL="285750" indent="-285750"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r>
              <a:rPr lang="en-US" sz="1400" dirty="0" smtClean="0">
                <a:solidFill>
                  <a:srgbClr val="808080"/>
                </a:solidFill>
                <a:latin typeface="+mn-lt"/>
              </a:rPr>
              <a:t>Full scale </a:t>
            </a:r>
            <a:r>
              <a:rPr lang="en-US" sz="1400" dirty="0">
                <a:solidFill>
                  <a:srgbClr val="808080"/>
                </a:solidFill>
                <a:latin typeface="+mn-lt"/>
              </a:rPr>
              <a:t>actively cooled </a:t>
            </a:r>
            <a:r>
              <a:rPr lang="en-US" sz="1400" dirty="0" smtClean="0">
                <a:solidFill>
                  <a:srgbClr val="808080"/>
                </a:solidFill>
                <a:latin typeface="+mn-lt"/>
              </a:rPr>
              <a:t>metallic mirrors </a:t>
            </a:r>
            <a:r>
              <a:rPr lang="en-US" sz="1400" dirty="0">
                <a:solidFill>
                  <a:srgbClr val="808080"/>
                </a:solidFill>
                <a:latin typeface="+mn-lt"/>
              </a:rPr>
              <a:t>of 109 mm in diameter have been successfully designed and manufactured with blanks of stainless steel and TZM (Mo-based alloy) with Nickel interlayer, and reflective coatings of rhodium and molybdenum of 3 to 5 mm thick.  </a:t>
            </a:r>
            <a:endParaRPr lang="en-US" sz="1400" dirty="0" smtClean="0">
              <a:solidFill>
                <a:srgbClr val="808080"/>
              </a:solidFill>
              <a:latin typeface="+mn-lt"/>
            </a:endParaRPr>
          </a:p>
          <a:p>
            <a:pPr marL="285750" indent="-285750"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endParaRPr lang="en-US" sz="1400" dirty="0">
              <a:solidFill>
                <a:srgbClr val="808080"/>
              </a:solidFill>
              <a:latin typeface="+mn-lt"/>
            </a:endParaRPr>
          </a:p>
          <a:p>
            <a:pPr marL="285750" indent="-285750"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r>
              <a:rPr lang="en-US" sz="1400" dirty="0" smtClean="0">
                <a:solidFill>
                  <a:srgbClr val="808080"/>
                </a:solidFill>
                <a:latin typeface="+mn-lt"/>
              </a:rPr>
              <a:t>Waterproof </a:t>
            </a:r>
            <a:r>
              <a:rPr lang="en-US" sz="1400" dirty="0">
                <a:solidFill>
                  <a:srgbClr val="808080"/>
                </a:solidFill>
                <a:latin typeface="+mn-lt"/>
              </a:rPr>
              <a:t>ness tests of the integrated cooling </a:t>
            </a:r>
            <a:r>
              <a:rPr lang="en-US" sz="1400" dirty="0" smtClean="0">
                <a:solidFill>
                  <a:srgbClr val="808080"/>
                </a:solidFill>
                <a:latin typeface="+mn-lt"/>
              </a:rPr>
              <a:t>system </a:t>
            </a:r>
            <a:r>
              <a:rPr lang="en-US" sz="1400" b="1" dirty="0" smtClean="0">
                <a:solidFill>
                  <a:srgbClr val="808080"/>
                </a:solidFill>
                <a:latin typeface="+mn-lt"/>
              </a:rPr>
              <a:t>have </a:t>
            </a:r>
            <a:r>
              <a:rPr lang="en-US" sz="1400" b="1" dirty="0">
                <a:solidFill>
                  <a:srgbClr val="808080"/>
                </a:solidFill>
                <a:latin typeface="+mn-lt"/>
              </a:rPr>
              <a:t>been conducted with success </a:t>
            </a:r>
            <a:r>
              <a:rPr lang="en-US" sz="1400" b="1" dirty="0" smtClean="0">
                <a:solidFill>
                  <a:srgbClr val="808080"/>
                </a:solidFill>
                <a:latin typeface="+mn-lt"/>
              </a:rPr>
              <a:t> </a:t>
            </a:r>
            <a:r>
              <a:rPr lang="en-US" sz="1400" dirty="0" smtClean="0">
                <a:solidFill>
                  <a:srgbClr val="808080"/>
                </a:solidFill>
                <a:latin typeface="+mn-lt"/>
              </a:rPr>
              <a:t>at 60 </a:t>
            </a:r>
            <a:r>
              <a:rPr lang="en-US" sz="1400" dirty="0">
                <a:solidFill>
                  <a:srgbClr val="808080"/>
                </a:solidFill>
                <a:latin typeface="+mn-lt"/>
              </a:rPr>
              <a:t>bars/25°C and 40 bars/200°C environmental conditions </a:t>
            </a:r>
            <a:r>
              <a:rPr lang="en-US" sz="1400" dirty="0" smtClean="0">
                <a:solidFill>
                  <a:srgbClr val="808080"/>
                </a:solidFill>
                <a:latin typeface="+mn-lt"/>
              </a:rPr>
              <a:t>respectively</a:t>
            </a:r>
          </a:p>
          <a:p>
            <a:pPr marL="285750" indent="-285750"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endParaRPr lang="en-US" sz="1400" dirty="0">
              <a:solidFill>
                <a:srgbClr val="808080"/>
              </a:solidFill>
              <a:latin typeface="+mn-lt"/>
            </a:endParaRPr>
          </a:p>
          <a:p>
            <a:pPr marL="285750" indent="-285750"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r>
              <a:rPr lang="en-US" sz="1400" dirty="0">
                <a:solidFill>
                  <a:srgbClr val="808080"/>
                </a:solidFill>
                <a:latin typeface="+mn-lt"/>
              </a:rPr>
              <a:t>T</a:t>
            </a:r>
            <a:r>
              <a:rPr lang="en-US" sz="1400" dirty="0" smtClean="0">
                <a:solidFill>
                  <a:srgbClr val="808080"/>
                </a:solidFill>
                <a:latin typeface="+mn-lt"/>
              </a:rPr>
              <a:t>hermo-mechanical </a:t>
            </a:r>
            <a:r>
              <a:rPr lang="en-US" sz="1400" dirty="0">
                <a:solidFill>
                  <a:srgbClr val="808080"/>
                </a:solidFill>
                <a:latin typeface="+mn-lt"/>
              </a:rPr>
              <a:t>behavior has been investigated for different ITER FMs designs and geometries (100 mm and 200 mm), to evaluate </a:t>
            </a:r>
            <a:r>
              <a:rPr lang="en-US" sz="1400" dirty="0" smtClean="0">
                <a:solidFill>
                  <a:srgbClr val="808080"/>
                </a:solidFill>
                <a:latin typeface="+mn-lt"/>
              </a:rPr>
              <a:t>the </a:t>
            </a:r>
            <a:r>
              <a:rPr lang="en-US" sz="1400" dirty="0">
                <a:solidFill>
                  <a:srgbClr val="808080"/>
                </a:solidFill>
                <a:latin typeface="+mn-lt"/>
              </a:rPr>
              <a:t>FMs heating and optical surface </a:t>
            </a:r>
            <a:r>
              <a:rPr lang="en-US" sz="1400" dirty="0" smtClean="0">
                <a:solidFill>
                  <a:srgbClr val="808080"/>
                </a:solidFill>
                <a:latin typeface="+mn-lt"/>
              </a:rPr>
              <a:t>deformation</a:t>
            </a:r>
            <a:r>
              <a:rPr lang="en-US" sz="1400" dirty="0">
                <a:solidFill>
                  <a:srgbClr val="808080"/>
                </a:solidFill>
                <a:latin typeface="+mn-lt"/>
              </a:rPr>
              <a:t> </a:t>
            </a:r>
            <a:r>
              <a:rPr lang="en-US" sz="1400" dirty="0" smtClean="0">
                <a:solidFill>
                  <a:srgbClr val="808080"/>
                </a:solidFill>
                <a:latin typeface="+mn-lt"/>
              </a:rPr>
              <a:t> during </a:t>
            </a:r>
            <a:r>
              <a:rPr lang="en-US" sz="1400" dirty="0">
                <a:solidFill>
                  <a:srgbClr val="808080"/>
                </a:solidFill>
                <a:latin typeface="+mn-lt"/>
              </a:rPr>
              <a:t>ITER operation</a:t>
            </a:r>
            <a:r>
              <a:rPr lang="en-US" sz="1400" dirty="0" smtClean="0">
                <a:solidFill>
                  <a:srgbClr val="808080"/>
                </a:solidFill>
                <a:latin typeface="+mn-lt"/>
              </a:rPr>
              <a:t>. </a:t>
            </a:r>
          </a:p>
          <a:p>
            <a:pPr marL="285750" indent="-285750"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endParaRPr lang="en-US" sz="1400" dirty="0">
              <a:solidFill>
                <a:srgbClr val="808080"/>
              </a:solidFill>
              <a:latin typeface="+mn-lt"/>
            </a:endParaRPr>
          </a:p>
          <a:p>
            <a:pPr marL="285750" indent="-285750"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r>
              <a:rPr lang="en-US" sz="1400" b="1" dirty="0" smtClean="0">
                <a:solidFill>
                  <a:srgbClr val="808080"/>
                </a:solidFill>
                <a:latin typeface="+mn-lt"/>
              </a:rPr>
              <a:t>It </a:t>
            </a:r>
            <a:r>
              <a:rPr lang="en-US" sz="1400" b="1" dirty="0">
                <a:solidFill>
                  <a:srgbClr val="808080"/>
                </a:solidFill>
                <a:latin typeface="+mn-lt"/>
              </a:rPr>
              <a:t>is shown that the use of more conductive materials than stainless steel for the blank, such as CuCrZr and TZM</a:t>
            </a:r>
            <a:r>
              <a:rPr lang="en-US" sz="1400" dirty="0">
                <a:solidFill>
                  <a:srgbClr val="808080"/>
                </a:solidFill>
                <a:latin typeface="+mn-lt"/>
              </a:rPr>
              <a:t>, and an optimized </a:t>
            </a:r>
            <a:r>
              <a:rPr lang="en-US" sz="1400" dirty="0" smtClean="0">
                <a:solidFill>
                  <a:srgbClr val="808080"/>
                </a:solidFill>
                <a:latin typeface="+mn-lt"/>
              </a:rPr>
              <a:t> active </a:t>
            </a:r>
            <a:r>
              <a:rPr lang="en-US" sz="1400" dirty="0">
                <a:solidFill>
                  <a:srgbClr val="808080"/>
                </a:solidFill>
                <a:latin typeface="+mn-lt"/>
              </a:rPr>
              <a:t>integrated cooling system </a:t>
            </a:r>
            <a:r>
              <a:rPr lang="en-US" sz="1400" dirty="0" smtClean="0">
                <a:solidFill>
                  <a:srgbClr val="808080"/>
                </a:solidFill>
                <a:latin typeface="+mn-lt"/>
              </a:rPr>
              <a:t>can </a:t>
            </a:r>
            <a:r>
              <a:rPr lang="en-US" sz="1400" dirty="0">
                <a:solidFill>
                  <a:srgbClr val="808080"/>
                </a:solidFill>
                <a:latin typeface="+mn-lt"/>
              </a:rPr>
              <a:t>limit efficiently the FMs heating and reduce their optical surface deformation under plasma radiation flux and neutron load. </a:t>
            </a:r>
          </a:p>
        </p:txBody>
      </p:sp>
      <p:pic>
        <p:nvPicPr>
          <p:cNvPr id="10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7"/>
          <a:stretch>
            <a:fillRect/>
          </a:stretch>
        </p:blipFill>
        <p:spPr bwMode="auto">
          <a:xfrm>
            <a:off x="6588224" y="4005064"/>
            <a:ext cx="2424014" cy="1689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6372200" y="5938733"/>
            <a:ext cx="2647950" cy="44259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just" hangingPunct="0">
              <a:spcBef>
                <a:spcPts val="600"/>
              </a:spcBef>
              <a:spcAft>
                <a:spcPts val="600"/>
              </a:spcAft>
            </a:pPr>
            <a:r>
              <a:rPr lang="en-GB" sz="1100" b="0" dirty="0" smtClean="0">
                <a:effectLst/>
                <a:latin typeface="+mn-lt"/>
                <a:ea typeface="MS Mincho"/>
                <a:cs typeface="Times New Roman"/>
              </a:rPr>
              <a:t>NASTRAN simulation of FM optical surface deformation</a:t>
            </a:r>
            <a:endParaRPr lang="fr-FR" sz="1000" b="1" dirty="0">
              <a:effectLst/>
              <a:latin typeface="+mn-lt"/>
              <a:ea typeface="MS Mincho"/>
              <a:cs typeface="Times New Roman"/>
            </a:endParaRPr>
          </a:p>
        </p:txBody>
      </p:sp>
      <p:pic>
        <p:nvPicPr>
          <p:cNvPr id="12" name="Picture 2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36"/>
          <a:stretch>
            <a:fillRect/>
          </a:stretch>
        </p:blipFill>
        <p:spPr bwMode="auto">
          <a:xfrm>
            <a:off x="7020272" y="1001614"/>
            <a:ext cx="1133475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1040408"/>
            <a:ext cx="5715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Espace réservé du numéro de diapositive 8"/>
          <p:cNvSpPr>
            <a:spLocks noGrp="1"/>
          </p:cNvSpPr>
          <p:nvPr>
            <p:ph type="sldNum" sz="quarter" idx="11"/>
          </p:nvPr>
        </p:nvSpPr>
        <p:spPr bwMode="auto">
          <a:xfrm>
            <a:off x="8100392" y="6453336"/>
            <a:ext cx="1119187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dirty="0">
                <a:solidFill>
                  <a:srgbClr val="808080"/>
                </a:solidFill>
              </a:rPr>
              <a:t>|  PAGE </a:t>
            </a:r>
            <a:fld id="{AB26EB14-2D68-40AA-96D4-6759B2555880}" type="slidenum">
              <a:rPr lang="fr-FR">
                <a:solidFill>
                  <a:srgbClr val="80808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fr-FR" dirty="0">
              <a:solidFill>
                <a:srgbClr val="808080"/>
              </a:solidFill>
            </a:endParaRPr>
          </a:p>
        </p:txBody>
      </p:sp>
      <p:sp>
        <p:nvSpPr>
          <p:cNvPr id="15" name="Espace réservé du pied de page 9"/>
          <p:cNvSpPr txBox="1">
            <a:spLocks/>
          </p:cNvSpPr>
          <p:nvPr/>
        </p:nvSpPr>
        <p:spPr bwMode="auto">
          <a:xfrm>
            <a:off x="3563888" y="6520259"/>
            <a:ext cx="4536504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1000" dirty="0" smtClean="0">
                <a:solidFill>
                  <a:srgbClr val="808080"/>
                </a:solidFill>
                <a:latin typeface="+mn-lt"/>
              </a:rPr>
              <a:t>24th IAEA Fusion </a:t>
            </a:r>
            <a:r>
              <a:rPr lang="fr-FR" sz="1000" dirty="0" err="1" smtClean="0">
                <a:solidFill>
                  <a:srgbClr val="808080"/>
                </a:solidFill>
                <a:latin typeface="+mn-lt"/>
              </a:rPr>
              <a:t>Energy</a:t>
            </a:r>
            <a:r>
              <a:rPr lang="fr-FR" sz="1000" dirty="0" smtClean="0">
                <a:solidFill>
                  <a:srgbClr val="808080"/>
                </a:solidFill>
                <a:latin typeface="+mn-lt"/>
              </a:rPr>
              <a:t> </a:t>
            </a:r>
            <a:r>
              <a:rPr lang="fr-FR" sz="1000" dirty="0" err="1" smtClean="0">
                <a:solidFill>
                  <a:srgbClr val="808080"/>
                </a:solidFill>
                <a:latin typeface="+mn-lt"/>
              </a:rPr>
              <a:t>Conference</a:t>
            </a:r>
            <a:r>
              <a:rPr lang="fr-FR" sz="1000" dirty="0" smtClean="0">
                <a:solidFill>
                  <a:srgbClr val="808080"/>
                </a:solidFill>
                <a:latin typeface="+mn-lt"/>
              </a:rPr>
              <a:t> 8-13 </a:t>
            </a:r>
            <a:r>
              <a:rPr lang="fr-FR" sz="1000" dirty="0" err="1" smtClean="0">
                <a:solidFill>
                  <a:srgbClr val="808080"/>
                </a:solidFill>
                <a:latin typeface="+mn-lt"/>
              </a:rPr>
              <a:t>October</a:t>
            </a:r>
            <a:r>
              <a:rPr lang="fr-FR" sz="1000" dirty="0" smtClean="0">
                <a:solidFill>
                  <a:srgbClr val="808080"/>
                </a:solidFill>
                <a:latin typeface="+mn-lt"/>
              </a:rPr>
              <a:t> 2012 – San Diego - USA</a:t>
            </a:r>
            <a:endParaRPr lang="fr-FR" sz="1000" dirty="0">
              <a:solidFill>
                <a:srgbClr val="80808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357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59632" y="188640"/>
            <a:ext cx="4896544" cy="762000"/>
          </a:xfrm>
        </p:spPr>
        <p:txBody>
          <a:bodyPr/>
          <a:lstStyle/>
          <a:p>
            <a:pPr algn="l"/>
            <a:r>
              <a:rPr lang="en-US" sz="2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However </a:t>
            </a:r>
            <a:endParaRPr lang="en-US" sz="22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Picture 131" descr="IWGL_melt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55752" y="35904608"/>
            <a:ext cx="3846512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31" descr="IWGL_melt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55344" y="37200752"/>
            <a:ext cx="3846512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216" y="1448191"/>
            <a:ext cx="2629102" cy="1908801"/>
          </a:xfrm>
          <a:prstGeom prst="rect">
            <a:avLst/>
          </a:prstGeom>
        </p:spPr>
      </p:pic>
      <p:pic>
        <p:nvPicPr>
          <p:cNvPr id="14" name="Picture 13" descr="melt_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6216" y="3514630"/>
            <a:ext cx="2522848" cy="2838204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 rot="21177931">
            <a:off x="7118032" y="3654083"/>
            <a:ext cx="1183693" cy="2664792"/>
          </a:xfrm>
          <a:prstGeom prst="ellipse">
            <a:avLst/>
          </a:prstGeom>
          <a:noFill/>
          <a:ln w="12700" cmpd="sng">
            <a:solidFill>
              <a:srgbClr val="FF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4" descr="C:\Users\JT113889\Documents\comm 2012\IAEA 2012\JET 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936928"/>
            <a:ext cx="1691680" cy="403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Espace réservé du numéro de diapositive 8"/>
          <p:cNvSpPr>
            <a:spLocks noGrp="1"/>
          </p:cNvSpPr>
          <p:nvPr>
            <p:ph type="sldNum" sz="quarter" idx="11"/>
          </p:nvPr>
        </p:nvSpPr>
        <p:spPr bwMode="auto">
          <a:xfrm>
            <a:off x="7593435" y="6447979"/>
            <a:ext cx="1119187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dirty="0">
                <a:solidFill>
                  <a:srgbClr val="808080"/>
                </a:solidFill>
              </a:rPr>
              <a:t>|  PAGE </a:t>
            </a:r>
            <a:fld id="{AB26EB14-2D68-40AA-96D4-6759B2555880}" type="slidenum">
              <a:rPr lang="fr-FR">
                <a:solidFill>
                  <a:srgbClr val="80808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fr-FR" dirty="0">
              <a:solidFill>
                <a:srgbClr val="808080"/>
              </a:solidFill>
            </a:endParaRPr>
          </a:p>
        </p:txBody>
      </p:sp>
      <p:sp>
        <p:nvSpPr>
          <p:cNvPr id="18" name="Espace réservé du pied de page 9"/>
          <p:cNvSpPr txBox="1">
            <a:spLocks/>
          </p:cNvSpPr>
          <p:nvPr/>
        </p:nvSpPr>
        <p:spPr bwMode="auto">
          <a:xfrm>
            <a:off x="3563888" y="6520259"/>
            <a:ext cx="4536504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1000" dirty="0" smtClean="0">
                <a:solidFill>
                  <a:srgbClr val="808080"/>
                </a:solidFill>
                <a:latin typeface="+mn-lt"/>
              </a:rPr>
              <a:t>24th IAEA Fusion </a:t>
            </a:r>
            <a:r>
              <a:rPr lang="fr-FR" sz="1000" dirty="0" err="1" smtClean="0">
                <a:solidFill>
                  <a:srgbClr val="808080"/>
                </a:solidFill>
                <a:latin typeface="+mn-lt"/>
              </a:rPr>
              <a:t>Energy</a:t>
            </a:r>
            <a:r>
              <a:rPr lang="fr-FR" sz="1000" dirty="0" smtClean="0">
                <a:solidFill>
                  <a:srgbClr val="808080"/>
                </a:solidFill>
                <a:latin typeface="+mn-lt"/>
              </a:rPr>
              <a:t> </a:t>
            </a:r>
            <a:r>
              <a:rPr lang="fr-FR" sz="1000" dirty="0" err="1" smtClean="0">
                <a:solidFill>
                  <a:srgbClr val="808080"/>
                </a:solidFill>
                <a:latin typeface="+mn-lt"/>
              </a:rPr>
              <a:t>Conference</a:t>
            </a:r>
            <a:r>
              <a:rPr lang="fr-FR" sz="1000" dirty="0" smtClean="0">
                <a:solidFill>
                  <a:srgbClr val="808080"/>
                </a:solidFill>
                <a:latin typeface="+mn-lt"/>
              </a:rPr>
              <a:t> 8-13 </a:t>
            </a:r>
            <a:r>
              <a:rPr lang="fr-FR" sz="1000" dirty="0" err="1" smtClean="0">
                <a:solidFill>
                  <a:srgbClr val="808080"/>
                </a:solidFill>
                <a:latin typeface="+mn-lt"/>
              </a:rPr>
              <a:t>October</a:t>
            </a:r>
            <a:r>
              <a:rPr lang="fr-FR" sz="1000" dirty="0" smtClean="0">
                <a:solidFill>
                  <a:srgbClr val="808080"/>
                </a:solidFill>
                <a:latin typeface="+mn-lt"/>
              </a:rPr>
              <a:t> 2012 – San Diego - USA</a:t>
            </a:r>
            <a:endParaRPr lang="fr-FR" sz="1000" dirty="0">
              <a:solidFill>
                <a:srgbClr val="808080"/>
              </a:solidFill>
              <a:latin typeface="+mn-lt"/>
            </a:endParaRPr>
          </a:p>
        </p:txBody>
      </p:sp>
      <p:sp>
        <p:nvSpPr>
          <p:cNvPr id="19" name="Content Placeholder 1"/>
          <p:cNvSpPr>
            <a:spLocks noGrp="1"/>
          </p:cNvSpPr>
          <p:nvPr>
            <p:ph idx="1"/>
          </p:nvPr>
        </p:nvSpPr>
        <p:spPr>
          <a:xfrm>
            <a:off x="576263" y="1196752"/>
            <a:ext cx="5435897" cy="4968875"/>
          </a:xfrm>
        </p:spPr>
        <p:txBody>
          <a:bodyPr/>
          <a:lstStyle/>
          <a:p>
            <a:pPr marL="285750" lvl="0" indent="-285750" defTabSz="969963">
              <a:spcBef>
                <a:spcPts val="300"/>
              </a:spcBef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r>
              <a:rPr lang="en-GB" sz="1600" dirty="0" smtClean="0">
                <a:solidFill>
                  <a:srgbClr val="666666"/>
                </a:solidFill>
              </a:rPr>
              <a:t>Measurements of temperature rise for both inner and outer limiters  show systematic lower values than predicted. Being investigated.</a:t>
            </a:r>
          </a:p>
          <a:p>
            <a:pPr marL="285750" lvl="0" indent="-285750" defTabSz="969963">
              <a:spcBef>
                <a:spcPts val="300"/>
              </a:spcBef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r>
              <a:rPr lang="en-GB" sz="1600" dirty="0" smtClean="0">
                <a:solidFill>
                  <a:srgbClr val="666666"/>
                </a:solidFill>
              </a:rPr>
              <a:t>Overall, shadowing of the edges very successful in avoiding melting for high power operation </a:t>
            </a:r>
            <a:endParaRPr lang="en-US" sz="1600" dirty="0" smtClean="0">
              <a:solidFill>
                <a:srgbClr val="666666"/>
              </a:solidFill>
            </a:endParaRPr>
          </a:p>
          <a:p>
            <a:pPr marL="285750" indent="-285750" defTabSz="969963">
              <a:spcBef>
                <a:spcPts val="300"/>
              </a:spcBef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r>
              <a:rPr lang="en-GB" sz="1600" dirty="0" smtClean="0">
                <a:solidFill>
                  <a:srgbClr val="666666"/>
                </a:solidFill>
              </a:rPr>
              <a:t>Hot spots due to neutral beam re-ionisation power loads that are hard to predict with sufficient accuracy have been successfully detected and protective action taken. </a:t>
            </a:r>
          </a:p>
          <a:p>
            <a:pPr marL="0" defTabSz="969963">
              <a:spcBef>
                <a:spcPts val="300"/>
              </a:spcBef>
              <a:buClr>
                <a:schemeClr val="bg2">
                  <a:lumMod val="75000"/>
                </a:schemeClr>
              </a:buClr>
              <a:buSzPct val="150000"/>
            </a:pPr>
            <a:r>
              <a:rPr lang="en-GB" sz="1600" dirty="0">
                <a:solidFill>
                  <a:srgbClr val="666666"/>
                </a:solidFill>
              </a:rPr>
              <a:t> </a:t>
            </a:r>
            <a:r>
              <a:rPr lang="en-GB" sz="1600" dirty="0" smtClean="0">
                <a:solidFill>
                  <a:srgbClr val="666666"/>
                </a:solidFill>
              </a:rPr>
              <a:t>However :</a:t>
            </a:r>
          </a:p>
          <a:p>
            <a:pPr marL="285750" indent="-285750" defTabSz="969963">
              <a:spcBef>
                <a:spcPts val="300"/>
              </a:spcBef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r>
              <a:rPr lang="en-GB" sz="1600" dirty="0" smtClean="0">
                <a:solidFill>
                  <a:srgbClr val="666666"/>
                </a:solidFill>
              </a:rPr>
              <a:t>Damage observed in one pulse at high elongation with additional heating of 5MW for 7s</a:t>
            </a:r>
          </a:p>
          <a:p>
            <a:pPr marL="285750" indent="-285750" defTabSz="969963">
              <a:spcBef>
                <a:spcPts val="300"/>
              </a:spcBef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r>
              <a:rPr lang="en-GB" sz="1600" dirty="0" smtClean="0">
                <a:solidFill>
                  <a:srgbClr val="666666"/>
                </a:solidFill>
              </a:rPr>
              <a:t>Monitored temperature &lt; 800</a:t>
            </a:r>
            <a:r>
              <a:rPr lang="en-GB" sz="1600" baseline="30000" dirty="0" smtClean="0">
                <a:solidFill>
                  <a:srgbClr val="666666"/>
                </a:solidFill>
              </a:rPr>
              <a:t>o</a:t>
            </a:r>
            <a:r>
              <a:rPr lang="en-GB" sz="1600" dirty="0" smtClean="0">
                <a:solidFill>
                  <a:srgbClr val="666666"/>
                </a:solidFill>
              </a:rPr>
              <a:t>C. Limiters not monitored must have reached far higher temperatures with one in view of a camera apparently releasing Be in bursts</a:t>
            </a:r>
          </a:p>
          <a:p>
            <a:pPr marL="285750" indent="-285750" defTabSz="969963">
              <a:spcBef>
                <a:spcPts val="300"/>
              </a:spcBef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r>
              <a:rPr lang="en-GB" sz="1600" dirty="0" smtClean="0">
                <a:solidFill>
                  <a:srgbClr val="666666"/>
                </a:solidFill>
              </a:rPr>
              <a:t>A </a:t>
            </a:r>
            <a:r>
              <a:rPr lang="en-GB" sz="1600" dirty="0" err="1" smtClean="0">
                <a:solidFill>
                  <a:srgbClr val="666666"/>
                </a:solidFill>
              </a:rPr>
              <a:t>posteriori</a:t>
            </a:r>
            <a:r>
              <a:rPr lang="en-GB" sz="1600" dirty="0" smtClean="0">
                <a:solidFill>
                  <a:srgbClr val="666666"/>
                </a:solidFill>
              </a:rPr>
              <a:t> inspection of the inner limiters have shown melting in two limiters</a:t>
            </a:r>
          </a:p>
          <a:p>
            <a:pPr marL="285750" indent="-285750" defTabSz="969963">
              <a:spcBef>
                <a:spcPts val="300"/>
              </a:spcBef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endParaRPr lang="en-GB" sz="1600" dirty="0" smtClean="0">
              <a:solidFill>
                <a:srgbClr val="666666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dirty="0" smtClean="0"/>
              <a:t>INTRODUCTION</a:t>
            </a:r>
            <a:endParaRPr lang="fr-FR" dirty="0"/>
          </a:p>
        </p:txBody>
      </p:sp>
      <p:sp>
        <p:nvSpPr>
          <p:cNvPr id="21506" name="Espace réservé du contenu 11"/>
          <p:cNvSpPr>
            <a:spLocks noGrp="1"/>
          </p:cNvSpPr>
          <p:nvPr>
            <p:ph idx="1"/>
          </p:nvPr>
        </p:nvSpPr>
        <p:spPr>
          <a:xfrm>
            <a:off x="323528" y="1196752"/>
            <a:ext cx="8496944" cy="4752527"/>
          </a:xfrm>
        </p:spPr>
        <p:txBody>
          <a:bodyPr/>
          <a:lstStyle/>
          <a:p>
            <a:pPr lvl="1" eaLnBrk="1" hangingPunct="1"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r>
              <a:rPr lang="fr-FR" sz="2000" b="1" dirty="0" smtClean="0"/>
              <a:t>Be and W Plasma </a:t>
            </a:r>
            <a:r>
              <a:rPr lang="fr-FR" sz="2000" b="1" dirty="0" err="1"/>
              <a:t>Facing</a:t>
            </a:r>
            <a:r>
              <a:rPr lang="fr-FR" sz="2000" b="1" dirty="0"/>
              <a:t> </a:t>
            </a:r>
            <a:r>
              <a:rPr lang="fr-FR" sz="2000" b="1" dirty="0" smtClean="0"/>
              <a:t>Components (</a:t>
            </a:r>
            <a:r>
              <a:rPr lang="fr-FR" sz="2000" b="1" dirty="0" err="1" smtClean="0"/>
              <a:t>PFCs</a:t>
            </a:r>
            <a:r>
              <a:rPr lang="fr-FR" sz="2000" b="1" dirty="0" smtClean="0"/>
              <a:t>) are a </a:t>
            </a:r>
            <a:r>
              <a:rPr lang="fr-FR" sz="2000" b="1" dirty="0"/>
              <a:t>key issue </a:t>
            </a:r>
            <a:r>
              <a:rPr lang="fr-FR" sz="2000" b="1" dirty="0" smtClean="0"/>
              <a:t>for </a:t>
            </a:r>
            <a:r>
              <a:rPr lang="fr-FR" sz="2000" b="1" dirty="0"/>
              <a:t>the </a:t>
            </a:r>
            <a:r>
              <a:rPr lang="fr-FR" sz="2000" b="1" dirty="0" err="1"/>
              <a:t>next</a:t>
            </a:r>
            <a:r>
              <a:rPr lang="fr-FR" sz="2000" b="1" dirty="0"/>
              <a:t> </a:t>
            </a:r>
            <a:r>
              <a:rPr lang="fr-FR" sz="2000" b="1" dirty="0" err="1"/>
              <a:t>generation</a:t>
            </a:r>
            <a:r>
              <a:rPr lang="fr-FR" sz="2000" b="1" dirty="0"/>
              <a:t> of </a:t>
            </a:r>
            <a:r>
              <a:rPr lang="fr-FR" sz="2000" b="1" dirty="0" smtClean="0"/>
              <a:t>fusion </a:t>
            </a:r>
            <a:r>
              <a:rPr lang="fr-FR" sz="2000" b="1" dirty="0" err="1" smtClean="0"/>
              <a:t>devices</a:t>
            </a:r>
            <a:endParaRPr lang="fr-FR" sz="2000" b="1" dirty="0" smtClean="0"/>
          </a:p>
          <a:p>
            <a:pPr lvl="1" eaLnBrk="1" hangingPunct="1"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endParaRPr lang="fr-FR" sz="2000" b="1" dirty="0"/>
          </a:p>
          <a:p>
            <a:pPr lvl="1"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r>
              <a:rPr lang="en-US" sz="2000" b="1" dirty="0"/>
              <a:t>PFCs will be exposed </a:t>
            </a:r>
            <a:r>
              <a:rPr lang="en-US" sz="2000" b="1" dirty="0" smtClean="0"/>
              <a:t>to </a:t>
            </a:r>
            <a:r>
              <a:rPr lang="fr-FR" b="1" dirty="0" smtClean="0"/>
              <a:t>:</a:t>
            </a:r>
            <a:endParaRPr lang="fr-FR" b="1" dirty="0"/>
          </a:p>
          <a:p>
            <a:pPr lvl="1" eaLnBrk="1" hangingPunct="1"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endParaRPr lang="fr-FR" dirty="0"/>
          </a:p>
          <a:p>
            <a:pPr lvl="3"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r>
              <a:rPr lang="en-US" sz="2000" dirty="0" smtClean="0"/>
              <a:t>Heavy </a:t>
            </a:r>
            <a:r>
              <a:rPr lang="en-US" sz="2000" dirty="0"/>
              <a:t>heat load deposits </a:t>
            </a:r>
            <a:r>
              <a:rPr lang="en-US" sz="2000" dirty="0" smtClean="0"/>
              <a:t>between 5 MW/m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up to 20 MW/m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peak</a:t>
            </a:r>
            <a:endParaRPr lang="en-US" sz="2000" dirty="0"/>
          </a:p>
          <a:p>
            <a:pPr lvl="3"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endParaRPr lang="en-US" sz="2000" dirty="0"/>
          </a:p>
          <a:p>
            <a:pPr lvl="3"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r>
              <a:rPr lang="en-US" sz="2000" dirty="0" smtClean="0"/>
              <a:t>Long discharges (hundreds </a:t>
            </a:r>
            <a:r>
              <a:rPr lang="en-US" sz="2000" dirty="0"/>
              <a:t>of seconds for </a:t>
            </a:r>
            <a:r>
              <a:rPr lang="en-US" sz="2000" dirty="0" smtClean="0"/>
              <a:t>ITER)</a:t>
            </a:r>
          </a:p>
          <a:p>
            <a:pPr lvl="3"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endParaRPr lang="en-US" sz="2000" dirty="0"/>
          </a:p>
          <a:p>
            <a:pPr lvl="3"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endParaRPr lang="en-US" sz="2000" dirty="0" smtClean="0"/>
          </a:p>
          <a:p>
            <a:pPr lvl="3"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endParaRPr lang="en-US" sz="2000" dirty="0"/>
          </a:p>
          <a:p>
            <a:pPr lvl="1"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r>
              <a:rPr lang="en-US" sz="2000" b="1" dirty="0" smtClean="0"/>
              <a:t>Two R&amp;D tasks directly related to these conditions :</a:t>
            </a:r>
            <a:endParaRPr lang="en-US" sz="2000" b="1" dirty="0"/>
          </a:p>
          <a:p>
            <a:pPr marL="771525" lvl="3" indent="0">
              <a:buClr>
                <a:schemeClr val="bg2">
                  <a:lumMod val="75000"/>
                </a:schemeClr>
              </a:buClr>
              <a:buSzPct val="150000"/>
              <a:buNone/>
            </a:pPr>
            <a:endParaRPr lang="en-US" sz="2000" dirty="0"/>
          </a:p>
          <a:p>
            <a:pPr lvl="3"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r>
              <a:rPr lang="en-US" sz="2000" u="sng" dirty="0"/>
              <a:t>D</a:t>
            </a:r>
            <a:r>
              <a:rPr lang="en-US" sz="2000" u="sng" dirty="0" smtClean="0"/>
              <a:t>esign </a:t>
            </a:r>
            <a:r>
              <a:rPr lang="en-US" sz="2000" u="sng" dirty="0"/>
              <a:t>of </a:t>
            </a:r>
            <a:r>
              <a:rPr lang="en-US" sz="2000" u="sng" dirty="0" smtClean="0"/>
              <a:t>metallic PFCs and metallic tokamak operation</a:t>
            </a:r>
          </a:p>
          <a:p>
            <a:pPr lvl="3"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endParaRPr lang="en-US" sz="2000" dirty="0"/>
          </a:p>
          <a:p>
            <a:pPr lvl="3"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r>
              <a:rPr lang="en-US" sz="2000" u="sng" dirty="0" smtClean="0"/>
              <a:t>Efficient metallic PFCs </a:t>
            </a:r>
            <a:r>
              <a:rPr lang="en-US" sz="2000" u="sng" dirty="0"/>
              <a:t>monitoring </a:t>
            </a:r>
            <a:r>
              <a:rPr lang="en-US" sz="2000" u="sng" dirty="0" smtClean="0"/>
              <a:t>during plasma discharge </a:t>
            </a:r>
            <a:endParaRPr lang="en-US" sz="2000" u="sng" dirty="0"/>
          </a:p>
        </p:txBody>
      </p:sp>
      <p:sp>
        <p:nvSpPr>
          <p:cNvPr id="6" name="Espace réservé du numéro de diapositive 8"/>
          <p:cNvSpPr>
            <a:spLocks noGrp="1"/>
          </p:cNvSpPr>
          <p:nvPr>
            <p:ph type="sldNum" sz="quarter" idx="11"/>
          </p:nvPr>
        </p:nvSpPr>
        <p:spPr bwMode="auto">
          <a:xfrm>
            <a:off x="8024813" y="6447979"/>
            <a:ext cx="1119187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dirty="0"/>
              <a:t>|  PAGE </a:t>
            </a:r>
            <a:fld id="{AB26EB14-2D68-40AA-96D4-6759B2555880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fr-FR" dirty="0"/>
          </a:p>
        </p:txBody>
      </p:sp>
      <p:sp>
        <p:nvSpPr>
          <p:cNvPr id="7" name="Espace réservé du pied de page 9"/>
          <p:cNvSpPr>
            <a:spLocks noGrp="1"/>
          </p:cNvSpPr>
          <p:nvPr>
            <p:ph type="ftr" sz="quarter" idx="10"/>
          </p:nvPr>
        </p:nvSpPr>
        <p:spPr bwMode="auto">
          <a:xfrm>
            <a:off x="2051050" y="6448251"/>
            <a:ext cx="5940425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dirty="0" smtClean="0"/>
              <a:t>24th IAEA Fusion </a:t>
            </a:r>
            <a:r>
              <a:rPr lang="fr-FR" dirty="0" err="1" smtClean="0"/>
              <a:t>Energy</a:t>
            </a:r>
            <a:r>
              <a:rPr lang="fr-FR" dirty="0" smtClean="0"/>
              <a:t> </a:t>
            </a:r>
            <a:r>
              <a:rPr lang="fr-FR" dirty="0" err="1" smtClean="0"/>
              <a:t>Conference</a:t>
            </a:r>
            <a:r>
              <a:rPr lang="fr-FR" dirty="0" smtClean="0"/>
              <a:t> 8-13 </a:t>
            </a:r>
            <a:r>
              <a:rPr lang="fr-FR" dirty="0" err="1" smtClean="0"/>
              <a:t>October</a:t>
            </a:r>
            <a:r>
              <a:rPr lang="fr-FR" dirty="0" smtClean="0"/>
              <a:t> 2012 – San Diego - USA</a:t>
            </a:r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5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50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50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50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0" name="Picture 18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9204" y="44624"/>
            <a:ext cx="5817122" cy="909637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Be Tile design</a:t>
            </a:r>
            <a:endParaRPr lang="en-US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grpSp>
        <p:nvGrpSpPr>
          <p:cNvPr id="7" name="Group 16"/>
          <p:cNvGrpSpPr>
            <a:grpSpLocks noChangeAspect="1"/>
          </p:cNvGrpSpPr>
          <p:nvPr/>
        </p:nvGrpSpPr>
        <p:grpSpPr>
          <a:xfrm>
            <a:off x="6453469" y="4005064"/>
            <a:ext cx="1430899" cy="900000"/>
            <a:chOff x="295674" y="2034824"/>
            <a:chExt cx="2482850" cy="1561652"/>
          </a:xfrm>
        </p:grpSpPr>
        <p:cxnSp>
          <p:nvCxnSpPr>
            <p:cNvPr id="18" name="Straight Arrow Connector 17"/>
            <p:cNvCxnSpPr/>
            <p:nvPr/>
          </p:nvCxnSpPr>
          <p:spPr>
            <a:xfrm>
              <a:off x="1305327" y="3225555"/>
              <a:ext cx="238125" cy="1588"/>
            </a:xfrm>
            <a:prstGeom prst="straightConnector1">
              <a:avLst/>
            </a:prstGeom>
            <a:ln w="3175" cmpd="sng">
              <a:headEnd type="triangle" w="sm" len="sm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52"/>
            <p:cNvGrpSpPr/>
            <p:nvPr/>
          </p:nvGrpSpPr>
          <p:grpSpPr>
            <a:xfrm>
              <a:off x="295674" y="2034824"/>
              <a:ext cx="2482850" cy="1561652"/>
              <a:chOff x="142392" y="1034539"/>
              <a:chExt cx="2482850" cy="2328669"/>
            </a:xfrm>
          </p:grpSpPr>
          <p:grpSp>
            <p:nvGrpSpPr>
              <p:cNvPr id="12" name="Group 38"/>
              <p:cNvGrpSpPr/>
              <p:nvPr/>
            </p:nvGrpSpPr>
            <p:grpSpPr>
              <a:xfrm>
                <a:off x="142392" y="1034539"/>
                <a:ext cx="2482850" cy="2087563"/>
                <a:chOff x="142392" y="1034539"/>
                <a:chExt cx="2482850" cy="2087563"/>
              </a:xfrm>
            </p:grpSpPr>
            <p:sp>
              <p:nvSpPr>
                <p:cNvPr id="25" name="AutoShape 13"/>
                <p:cNvSpPr>
                  <a:spLocks noChangeArrowheads="1"/>
                </p:cNvSpPr>
                <p:nvPr/>
              </p:nvSpPr>
              <p:spPr bwMode="auto">
                <a:xfrm>
                  <a:off x="142392" y="1034539"/>
                  <a:ext cx="1008063" cy="863600"/>
                </a:xfrm>
                <a:prstGeom prst="rtTriangle">
                  <a:avLst/>
                </a:prstGeom>
                <a:solidFill>
                  <a:srgbClr val="66FF3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" name="AutoShape 16"/>
                <p:cNvSpPr>
                  <a:spLocks noChangeArrowheads="1"/>
                </p:cNvSpPr>
                <p:nvPr/>
              </p:nvSpPr>
              <p:spPr bwMode="auto">
                <a:xfrm>
                  <a:off x="1388580" y="2075938"/>
                  <a:ext cx="1008062" cy="863600"/>
                </a:xfrm>
                <a:prstGeom prst="rtTriangle">
                  <a:avLst/>
                </a:prstGeom>
                <a:solidFill>
                  <a:srgbClr val="66FF3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" name="Rectangle 18"/>
                <p:cNvSpPr>
                  <a:spLocks noChangeArrowheads="1"/>
                </p:cNvSpPr>
                <p:nvPr/>
              </p:nvSpPr>
              <p:spPr bwMode="auto">
                <a:xfrm>
                  <a:off x="142392" y="1898139"/>
                  <a:ext cx="1008063" cy="1223963"/>
                </a:xfrm>
                <a:prstGeom prst="rect">
                  <a:avLst/>
                </a:prstGeom>
                <a:solidFill>
                  <a:srgbClr val="66FF3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8" name="Rectangle 20"/>
                <p:cNvSpPr>
                  <a:spLocks noChangeArrowheads="1"/>
                </p:cNvSpPr>
                <p:nvPr/>
              </p:nvSpPr>
              <p:spPr bwMode="auto">
                <a:xfrm>
                  <a:off x="142392" y="2906202"/>
                  <a:ext cx="2232025" cy="215900"/>
                </a:xfrm>
                <a:prstGeom prst="rect">
                  <a:avLst/>
                </a:prstGeom>
                <a:solidFill>
                  <a:srgbClr val="66FF3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1150455" y="1940289"/>
                  <a:ext cx="1474787" cy="16986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cxnSp>
              <p:nvCxnSpPr>
                <p:cNvPr id="30" name="Straight Connector 29"/>
                <p:cNvCxnSpPr/>
                <p:nvPr/>
              </p:nvCxnSpPr>
              <p:spPr>
                <a:xfrm rot="5400000">
                  <a:off x="1036927" y="2018335"/>
                  <a:ext cx="228648" cy="1588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" name="TextBox 30"/>
                <p:cNvSpPr txBox="1"/>
                <p:nvPr/>
              </p:nvSpPr>
              <p:spPr>
                <a:xfrm>
                  <a:off x="142392" y="1795077"/>
                  <a:ext cx="77966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FF0000"/>
                      </a:solidFill>
                    </a:rPr>
                    <a:t>40</a:t>
                  </a:r>
                  <a:r>
                    <a:rPr lang="en-US" b="1" dirty="0" smtClean="0">
                      <a:solidFill>
                        <a:srgbClr val="FF0000"/>
                      </a:solidFill>
                      <a:latin typeface="Symbol" charset="2"/>
                      <a:cs typeface="Symbol" charset="2"/>
                    </a:rPr>
                    <a:t>m</a:t>
                  </a:r>
                  <a:r>
                    <a:rPr lang="en-US" b="1" dirty="0" smtClean="0">
                      <a:solidFill>
                        <a:srgbClr val="FF0000"/>
                      </a:solidFill>
                    </a:rPr>
                    <a:t>m</a:t>
                  </a:r>
                  <a:endParaRPr lang="en-US" b="1" dirty="0">
                    <a:solidFill>
                      <a:srgbClr val="FF0000"/>
                    </a:solidFill>
                  </a:endParaRPr>
                </a:p>
              </p:txBody>
            </p:sp>
          </p:grpSp>
          <p:sp>
            <p:nvSpPr>
              <p:cNvPr id="23" name="Rectangle 22"/>
              <p:cNvSpPr/>
              <p:nvPr/>
            </p:nvSpPr>
            <p:spPr>
              <a:xfrm>
                <a:off x="779861" y="2812475"/>
                <a:ext cx="1102685" cy="5507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dirty="0" smtClean="0">
                    <a:ea typeface="Arial" pitchFamily="-1" charset="0"/>
                    <a:cs typeface="Arial" pitchFamily="-1" charset="0"/>
                  </a:rPr>
                  <a:t>~</a:t>
                </a:r>
                <a:r>
                  <a:rPr lang="en-GB" sz="1600" dirty="0" smtClean="0"/>
                  <a:t> 0.35</a:t>
                </a:r>
                <a:r>
                  <a:rPr lang="en-GB" sz="1600" dirty="0" smtClean="0">
                    <a:sym typeface="Symbol" pitchFamily="-1" charset="2"/>
                  </a:rPr>
                  <a:t>mm</a:t>
                </a:r>
                <a:r>
                  <a:rPr lang="en-GB" dirty="0" smtClean="0">
                    <a:sym typeface="Symbol" pitchFamily="-1" charset="2"/>
                  </a:rPr>
                  <a:t> </a:t>
                </a:r>
                <a:endParaRPr lang="en-US" dirty="0"/>
              </a:p>
            </p:txBody>
          </p:sp>
          <p:graphicFrame>
            <p:nvGraphicFramePr>
              <p:cNvPr id="24" name="Object 23"/>
              <p:cNvGraphicFramePr>
                <a:graphicFrameLocks noChangeAspect="1"/>
              </p:cNvGraphicFramePr>
              <p:nvPr/>
            </p:nvGraphicFramePr>
            <p:xfrm>
              <a:off x="1694616" y="1654404"/>
              <a:ext cx="302683" cy="3302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35" name="Equation" r:id="rId5" imgW="139700" imgH="152400" progId="Equation.3">
                      <p:embed/>
                    </p:oleObj>
                  </mc:Choice>
                  <mc:Fallback>
                    <p:oleObj name="Equation" r:id="rId5" imgW="139700" imgH="1524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94616" y="1654404"/>
                            <a:ext cx="302683" cy="3302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13" name="Group 31"/>
          <p:cNvGrpSpPr>
            <a:grpSpLocks noChangeAspect="1"/>
          </p:cNvGrpSpPr>
          <p:nvPr/>
        </p:nvGrpSpPr>
        <p:grpSpPr>
          <a:xfrm>
            <a:off x="6268392" y="5229200"/>
            <a:ext cx="1904008" cy="900000"/>
            <a:chOff x="5099757" y="2298448"/>
            <a:chExt cx="3046412" cy="1440000"/>
          </a:xfrm>
        </p:grpSpPr>
        <p:grpSp>
          <p:nvGrpSpPr>
            <p:cNvPr id="15" name="Group 27"/>
            <p:cNvGrpSpPr/>
            <p:nvPr/>
          </p:nvGrpSpPr>
          <p:grpSpPr>
            <a:xfrm>
              <a:off x="5099757" y="2298447"/>
              <a:ext cx="2743200" cy="1440001"/>
              <a:chOff x="5181600" y="1574800"/>
              <a:chExt cx="2743200" cy="2087563"/>
            </a:xfrm>
          </p:grpSpPr>
          <p:sp>
            <p:nvSpPr>
              <p:cNvPr id="35" name="AutoShape 22"/>
              <p:cNvSpPr>
                <a:spLocks noChangeArrowheads="1"/>
              </p:cNvSpPr>
              <p:nvPr/>
            </p:nvSpPr>
            <p:spPr bwMode="auto">
              <a:xfrm>
                <a:off x="5486400" y="1574800"/>
                <a:ext cx="1008063" cy="863600"/>
              </a:xfrm>
              <a:prstGeom prst="rtTriangle">
                <a:avLst/>
              </a:prstGeom>
              <a:solidFill>
                <a:srgbClr val="66FF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AutoShape 23"/>
              <p:cNvSpPr>
                <a:spLocks noChangeArrowheads="1"/>
              </p:cNvSpPr>
              <p:nvPr/>
            </p:nvSpPr>
            <p:spPr bwMode="auto">
              <a:xfrm>
                <a:off x="6835775" y="2286000"/>
                <a:ext cx="1008063" cy="863600"/>
              </a:xfrm>
              <a:prstGeom prst="rtTriangle">
                <a:avLst/>
              </a:prstGeom>
              <a:solidFill>
                <a:srgbClr val="66FF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Rectangle 24"/>
              <p:cNvSpPr>
                <a:spLocks noChangeArrowheads="1"/>
              </p:cNvSpPr>
              <p:nvPr/>
            </p:nvSpPr>
            <p:spPr bwMode="auto">
              <a:xfrm>
                <a:off x="5486400" y="2438400"/>
                <a:ext cx="1008063" cy="1223963"/>
              </a:xfrm>
              <a:prstGeom prst="rect">
                <a:avLst/>
              </a:prstGeom>
              <a:solidFill>
                <a:srgbClr val="66FF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Rectangle 25"/>
              <p:cNvSpPr>
                <a:spLocks noChangeArrowheads="1"/>
              </p:cNvSpPr>
              <p:nvPr/>
            </p:nvSpPr>
            <p:spPr bwMode="auto">
              <a:xfrm>
                <a:off x="6835775" y="3124200"/>
                <a:ext cx="1012825" cy="538163"/>
              </a:xfrm>
              <a:prstGeom prst="rect">
                <a:avLst/>
              </a:prstGeom>
              <a:solidFill>
                <a:srgbClr val="66FF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Line 26"/>
              <p:cNvSpPr>
                <a:spLocks noChangeShapeType="1"/>
              </p:cNvSpPr>
              <p:nvPr/>
            </p:nvSpPr>
            <p:spPr bwMode="auto">
              <a:xfrm flipH="1">
                <a:off x="6400800" y="2133600"/>
                <a:ext cx="1447800" cy="228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Rectangle 27"/>
              <p:cNvSpPr>
                <a:spLocks noChangeArrowheads="1"/>
              </p:cNvSpPr>
              <p:nvPr/>
            </p:nvSpPr>
            <p:spPr bwMode="auto">
              <a:xfrm>
                <a:off x="5181600" y="3352800"/>
                <a:ext cx="2743200" cy="76200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aphicFrame>
          <p:nvGraphicFramePr>
            <p:cNvPr id="34" name="Object 4"/>
            <p:cNvGraphicFramePr>
              <a:graphicFrameLocks noChangeAspect="1"/>
            </p:cNvGraphicFramePr>
            <p:nvPr/>
          </p:nvGraphicFramePr>
          <p:xfrm>
            <a:off x="7842957" y="2485450"/>
            <a:ext cx="303212" cy="330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36" name="Equation" r:id="rId7" imgW="139700" imgH="152400" progId="Equation.3">
                    <p:embed/>
                  </p:oleObj>
                </mc:Choice>
                <mc:Fallback>
                  <p:oleObj name="Equation" r:id="rId7" imgW="139700" imgH="152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842957" y="2485450"/>
                          <a:ext cx="303212" cy="3302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44" name="Picture 43" descr="WPL assembly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6096" y="1653271"/>
            <a:ext cx="3704703" cy="2063761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54343" y="6165304"/>
            <a:ext cx="4921713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See poster for shadowing of toroidally facing edges </a:t>
            </a:r>
            <a:endParaRPr lang="en-US" sz="1600" i="1" dirty="0"/>
          </a:p>
        </p:txBody>
      </p:sp>
      <p:sp>
        <p:nvSpPr>
          <p:cNvPr id="42" name="Espace réservé du numéro de diapositive 8"/>
          <p:cNvSpPr>
            <a:spLocks noGrp="1"/>
          </p:cNvSpPr>
          <p:nvPr>
            <p:ph type="sldNum" sz="quarter" idx="11"/>
          </p:nvPr>
        </p:nvSpPr>
        <p:spPr bwMode="auto">
          <a:xfrm>
            <a:off x="8024813" y="6447979"/>
            <a:ext cx="1119187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/>
              <a:t>|  PAGE </a:t>
            </a:r>
            <a:fld id="{AB26EB14-2D68-40AA-96D4-6759B2555880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fr-FR"/>
          </a:p>
        </p:txBody>
      </p:sp>
      <p:sp>
        <p:nvSpPr>
          <p:cNvPr id="43" name="Espace réservé du pied de page 9"/>
          <p:cNvSpPr>
            <a:spLocks noGrp="1"/>
          </p:cNvSpPr>
          <p:nvPr>
            <p:ph type="ftr" sz="quarter" idx="10"/>
          </p:nvPr>
        </p:nvSpPr>
        <p:spPr bwMode="auto">
          <a:xfrm>
            <a:off x="2051050" y="6448251"/>
            <a:ext cx="5940425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dirty="0" smtClean="0"/>
              <a:t>24th IAEA Fusion </a:t>
            </a:r>
            <a:r>
              <a:rPr lang="fr-FR" dirty="0" err="1" smtClean="0"/>
              <a:t>Energy</a:t>
            </a:r>
            <a:r>
              <a:rPr lang="fr-FR" dirty="0" smtClean="0"/>
              <a:t> </a:t>
            </a:r>
            <a:r>
              <a:rPr lang="fr-FR" dirty="0" err="1" smtClean="0"/>
              <a:t>Conference</a:t>
            </a:r>
            <a:r>
              <a:rPr lang="fr-FR" dirty="0" smtClean="0"/>
              <a:t> 8-13 </a:t>
            </a:r>
            <a:r>
              <a:rPr lang="fr-FR" dirty="0" err="1" smtClean="0"/>
              <a:t>October</a:t>
            </a:r>
            <a:r>
              <a:rPr lang="fr-FR" dirty="0" smtClean="0"/>
              <a:t> 2012 – San Diego - USA</a:t>
            </a:r>
            <a:endParaRPr lang="fr-FR" dirty="0"/>
          </a:p>
        </p:txBody>
      </p:sp>
      <p:sp>
        <p:nvSpPr>
          <p:cNvPr id="49" name="Content Placeholder 2"/>
          <p:cNvSpPr>
            <a:spLocks noGrp="1"/>
          </p:cNvSpPr>
          <p:nvPr>
            <p:ph idx="1"/>
          </p:nvPr>
        </p:nvSpPr>
        <p:spPr bwMode="auto">
          <a:xfrm>
            <a:off x="178245" y="980728"/>
            <a:ext cx="5257851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  <a:tabLst>
                <a:tab pos="361950" algn="l"/>
              </a:tabLst>
              <a:defRPr/>
            </a:pPr>
            <a:r>
              <a:rPr kumimoji="0" lang="en-GB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</a:rPr>
              <a:t>Goal :</a:t>
            </a:r>
            <a:r>
              <a:rPr kumimoji="0" lang="en-GB" sz="1800" i="0" u="none" strike="noStrike" kern="0" cap="none" spc="0" normalizeH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</a:rPr>
              <a:t> </a:t>
            </a:r>
            <a:r>
              <a:rPr kumimoji="0" lang="en-GB" sz="1800" b="1" i="0" u="none" strike="noStrike" kern="0" cap="none" spc="0" normalizeH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</a:rPr>
              <a:t> Design of Be tile with good power handling for JET ITER Like Wall experiment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  <a:tabLst>
                <a:tab pos="361950" algn="l"/>
              </a:tabLst>
              <a:defRPr/>
            </a:pPr>
            <a:endParaRPr lang="en-GB" sz="1800" b="1" kern="0" dirty="0">
              <a:solidFill>
                <a:srgbClr val="666666"/>
              </a:solidFill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  <a:tabLst>
                <a:tab pos="361950" algn="l"/>
              </a:tabLst>
              <a:defRPr/>
            </a:pPr>
            <a:r>
              <a:rPr lang="en-GB" sz="1800" b="1" kern="0" dirty="0" smtClean="0">
                <a:solidFill>
                  <a:srgbClr val="666666"/>
                </a:solidFill>
              </a:rPr>
              <a:t>Overall </a:t>
            </a:r>
            <a:r>
              <a:rPr lang="en-GB" sz="1800" b="1" kern="0" dirty="0">
                <a:solidFill>
                  <a:srgbClr val="666666"/>
                </a:solidFill>
              </a:rPr>
              <a:t>t</a:t>
            </a:r>
            <a:r>
              <a:rPr lang="en-GB" sz="1800" b="1" kern="0" dirty="0" smtClean="0">
                <a:solidFill>
                  <a:srgbClr val="666666"/>
                </a:solidFill>
              </a:rPr>
              <a:t>ile shape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  <a:tabLst>
                <a:tab pos="361950" algn="l"/>
              </a:tabLst>
              <a:defRPr/>
            </a:pPr>
            <a:endParaRPr kumimoji="0" lang="en-GB" sz="1800" b="1" i="0" u="none" strike="noStrike" kern="0" cap="none" spc="0" normalizeH="0" baseline="0" noProof="0" dirty="0" smtClean="0">
              <a:ln>
                <a:noFill/>
              </a:ln>
              <a:solidFill>
                <a:srgbClr val="666666"/>
              </a:solidFill>
              <a:effectLst/>
              <a:uLnTx/>
              <a:uFillTx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  <a:tabLst>
                <a:tab pos="361950" algn="l"/>
              </a:tabLst>
              <a:defRPr/>
            </a:pPr>
            <a:r>
              <a:rPr kumimoji="0" lang="en-GB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</a:rPr>
              <a:t>Tile assembly :</a:t>
            </a:r>
            <a:endParaRPr lang="en-GB" sz="1800" b="1" kern="0" noProof="0" dirty="0" smtClean="0">
              <a:solidFill>
                <a:srgbClr val="666666"/>
              </a:solidFill>
            </a:endParaRPr>
          </a:p>
          <a:p>
            <a:pPr marL="0" lvl="2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150000"/>
              <a:tabLst>
                <a:tab pos="361950" algn="l"/>
              </a:tabLst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</a:rPr>
              <a:t>	Castellations : to reduce thermal stress 	(hence cracking) </a:t>
            </a:r>
            <a:endParaRPr lang="en-US" sz="1800" b="1" kern="0" dirty="0"/>
          </a:p>
          <a:p>
            <a:pPr marL="0" lv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150000"/>
              <a:tabLst>
                <a:tab pos="361950" algn="l"/>
              </a:tabLst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</a:rPr>
              <a:t>	Blocks and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</a:rPr>
              <a:t>slices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</a:rPr>
              <a:t>dimension : defined by 	acceptable eddy currents</a:t>
            </a:r>
          </a:p>
          <a:p>
            <a:pPr marL="0" lv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150000"/>
              <a:tabLst>
                <a:tab pos="361950" algn="l"/>
              </a:tabLst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666666"/>
              </a:solidFill>
              <a:effectLst/>
              <a:uLnTx/>
              <a:uFillTx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  <a:tabLst>
                <a:tab pos="361950" algn="l"/>
              </a:tabLst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</a:rPr>
              <a:t>Shadowing of exposed edges :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rgbClr val="666666"/>
              </a:solidFill>
              <a:effectLst/>
              <a:uLnTx/>
              <a:uFillTx/>
            </a:endParaRPr>
          </a:p>
          <a:p>
            <a:pPr marL="0" lv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150000"/>
              <a:tabLst>
                <a:tab pos="361950" algn="l"/>
              </a:tabLst>
            </a:pPr>
            <a:r>
              <a:rPr lang="en-GB" sz="1800" kern="0" dirty="0"/>
              <a:t>	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</a:rPr>
              <a:t>Toroidal</a:t>
            </a:r>
            <a:r>
              <a:rPr kumimoji="0" lang="en-GB" sz="1800" b="0" i="0" u="none" strike="noStrike" kern="0" cap="none" spc="0" normalizeH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</a:rPr>
              <a:t> 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</a:rPr>
              <a:t>facing surfaces: </a:t>
            </a:r>
          </a:p>
          <a:p>
            <a:pPr marL="0" lv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150000"/>
              <a:tabLst>
                <a:tab pos="361950" algn="l"/>
              </a:tabLst>
            </a:pPr>
            <a:r>
              <a:rPr lang="en-GB" sz="1800" kern="0" dirty="0"/>
              <a:t>	C</a:t>
            </a:r>
            <a:r>
              <a:rPr lang="en-GB" sz="1800" kern="0" dirty="0" smtClean="0"/>
              <a:t>entral </a:t>
            </a:r>
            <a:r>
              <a:rPr lang="en-GB" sz="1800" kern="0" dirty="0"/>
              <a:t>block </a:t>
            </a:r>
            <a:r>
              <a:rPr lang="en-GB" sz="1800" kern="0" dirty="0" smtClean="0"/>
              <a:t>allowed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</a:rPr>
              <a:t> exposed wetted height &lt; 	40 </a:t>
            </a:r>
            <a:r>
              <a:rPr kumimoji="0" lang="en-GB" sz="1800" b="0" i="0" u="none" strike="noStrike" kern="0" cap="none" spc="0" normalizeH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Symbol" pitchFamily="18" charset="2"/>
                <a:cs typeface="Symbol" charset="2"/>
              </a:rPr>
              <a:t>m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</a:rPr>
              <a:t>m : </a:t>
            </a:r>
            <a:r>
              <a:rPr kumimoji="0" lang="en-GB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</a:rPr>
              <a:t>shadowing not necessary</a:t>
            </a:r>
          </a:p>
          <a:p>
            <a:pPr marL="0" lv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150000"/>
              <a:tabLst>
                <a:tab pos="361950" algn="l"/>
              </a:tabLst>
            </a:pPr>
            <a:r>
              <a:rPr lang="en-GB" sz="1800" kern="0" dirty="0"/>
              <a:t>	</a:t>
            </a:r>
            <a:r>
              <a:rPr kumimoji="0" lang="en-GB" sz="1800" i="0" u="none" strike="noStrike" kern="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</a:rPr>
              <a:t>Other blocks : </a:t>
            </a:r>
            <a:r>
              <a:rPr kumimoji="0" lang="en-GB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</a:rPr>
              <a:t>shadowed by tile shaping </a:t>
            </a:r>
            <a:endParaRPr kumimoji="0" lang="en-GB" sz="18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" name="Forme libre 31"/>
          <p:cNvSpPr/>
          <p:nvPr/>
        </p:nvSpPr>
        <p:spPr>
          <a:xfrm>
            <a:off x="5686425" y="1742691"/>
            <a:ext cx="3009900" cy="1229109"/>
          </a:xfrm>
          <a:custGeom>
            <a:avLst/>
            <a:gdLst>
              <a:gd name="connsiteX0" fmla="*/ 0 w 3009900"/>
              <a:gd name="connsiteY0" fmla="*/ 409959 h 1229109"/>
              <a:gd name="connsiteX1" fmla="*/ 476250 w 3009900"/>
              <a:gd name="connsiteY1" fmla="*/ 133734 h 1229109"/>
              <a:gd name="connsiteX2" fmla="*/ 1076325 w 3009900"/>
              <a:gd name="connsiteY2" fmla="*/ 384 h 1229109"/>
              <a:gd name="connsiteX3" fmla="*/ 1771650 w 3009900"/>
              <a:gd name="connsiteY3" fmla="*/ 105159 h 1229109"/>
              <a:gd name="connsiteX4" fmla="*/ 2333625 w 3009900"/>
              <a:gd name="connsiteY4" fmla="*/ 419484 h 1229109"/>
              <a:gd name="connsiteX5" fmla="*/ 3009900 w 3009900"/>
              <a:gd name="connsiteY5" fmla="*/ 1229109 h 1229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09900" h="1229109">
                <a:moveTo>
                  <a:pt x="0" y="409959"/>
                </a:moveTo>
                <a:cubicBezTo>
                  <a:pt x="148431" y="305977"/>
                  <a:pt x="296863" y="201996"/>
                  <a:pt x="476250" y="133734"/>
                </a:cubicBezTo>
                <a:cubicBezTo>
                  <a:pt x="655638" y="65471"/>
                  <a:pt x="860425" y="5146"/>
                  <a:pt x="1076325" y="384"/>
                </a:cubicBezTo>
                <a:cubicBezTo>
                  <a:pt x="1292225" y="-4378"/>
                  <a:pt x="1562100" y="35309"/>
                  <a:pt x="1771650" y="105159"/>
                </a:cubicBezTo>
                <a:cubicBezTo>
                  <a:pt x="1981200" y="175009"/>
                  <a:pt x="2127250" y="232159"/>
                  <a:pt x="2333625" y="419484"/>
                </a:cubicBezTo>
                <a:cubicBezTo>
                  <a:pt x="2540000" y="606809"/>
                  <a:pt x="2871788" y="1083059"/>
                  <a:pt x="3009900" y="1229109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Connecteur droit avec flèche 45"/>
          <p:cNvCxnSpPr/>
          <p:nvPr/>
        </p:nvCxnSpPr>
        <p:spPr>
          <a:xfrm flipV="1">
            <a:off x="5436096" y="1930893"/>
            <a:ext cx="1875981" cy="2510851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Connecteur droit avec flèche 58"/>
          <p:cNvCxnSpPr/>
          <p:nvPr/>
        </p:nvCxnSpPr>
        <p:spPr>
          <a:xfrm flipV="1">
            <a:off x="5436096" y="4441744"/>
            <a:ext cx="937990" cy="1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Connecteur droit avec flèche 62"/>
          <p:cNvCxnSpPr/>
          <p:nvPr/>
        </p:nvCxnSpPr>
        <p:spPr>
          <a:xfrm flipV="1">
            <a:off x="5436096" y="2492896"/>
            <a:ext cx="2182663" cy="2658065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Connecteur droit avec flèche 65"/>
          <p:cNvCxnSpPr/>
          <p:nvPr/>
        </p:nvCxnSpPr>
        <p:spPr>
          <a:xfrm>
            <a:off x="5436096" y="5144914"/>
            <a:ext cx="937990" cy="444326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C:\Users\JT113889\Documents\comm 2012\IAEA 2012\figure3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38015" y="-914569"/>
            <a:ext cx="826384" cy="451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JT113889\Documents\comm 2012\IAEA 2012\figure3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456" y="1001562"/>
            <a:ext cx="826384" cy="501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847379" y="44624"/>
            <a:ext cx="6189117" cy="838200"/>
          </a:xfrm>
        </p:spPr>
        <p:txBody>
          <a:bodyPr/>
          <a:lstStyle/>
          <a:p>
            <a:r>
              <a:rPr lang="en-US" b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operation of JET ITER like wall (1/2)</a:t>
            </a:r>
            <a:endParaRPr lang="en-US" b="1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Espace réservé du numéro de diapositive 8"/>
          <p:cNvSpPr txBox="1">
            <a:spLocks/>
          </p:cNvSpPr>
          <p:nvPr/>
        </p:nvSpPr>
        <p:spPr bwMode="auto">
          <a:xfrm>
            <a:off x="7952805" y="6519987"/>
            <a:ext cx="1119187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1000" dirty="0" smtClean="0">
                <a:solidFill>
                  <a:srgbClr val="666666"/>
                </a:solidFill>
                <a:latin typeface="+mn-lt"/>
              </a:rPr>
              <a:t>|  PAGE </a:t>
            </a:r>
            <a:fld id="{AB26EB14-2D68-40AA-96D4-6759B2555880}" type="slidenum">
              <a:rPr lang="fr-FR" sz="1000" smtClean="0">
                <a:solidFill>
                  <a:srgbClr val="666666"/>
                </a:solidFill>
                <a:latin typeface="+mn-lt"/>
              </a:rPr>
              <a:pPr>
                <a:defRPr/>
              </a:pPr>
              <a:t>5</a:t>
            </a:fld>
            <a:endParaRPr lang="fr-FR" sz="1000" dirty="0">
              <a:solidFill>
                <a:srgbClr val="666666"/>
              </a:solidFill>
              <a:latin typeface="+mn-lt"/>
            </a:endParaRPr>
          </a:p>
        </p:txBody>
      </p:sp>
      <p:sp>
        <p:nvSpPr>
          <p:cNvPr id="10" name="Espace réservé du pied de page 9"/>
          <p:cNvSpPr txBox="1">
            <a:spLocks/>
          </p:cNvSpPr>
          <p:nvPr/>
        </p:nvSpPr>
        <p:spPr bwMode="auto">
          <a:xfrm>
            <a:off x="3600127" y="6520259"/>
            <a:ext cx="5940425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1000" dirty="0" smtClean="0">
                <a:solidFill>
                  <a:srgbClr val="666666"/>
                </a:solidFill>
              </a:rPr>
              <a:t>24th IAEA Fusion </a:t>
            </a:r>
            <a:r>
              <a:rPr lang="fr-FR" sz="1000" dirty="0" err="1" smtClean="0">
                <a:solidFill>
                  <a:srgbClr val="666666"/>
                </a:solidFill>
              </a:rPr>
              <a:t>Energy</a:t>
            </a:r>
            <a:r>
              <a:rPr lang="fr-FR" sz="1000" dirty="0" smtClean="0">
                <a:solidFill>
                  <a:srgbClr val="666666"/>
                </a:solidFill>
              </a:rPr>
              <a:t> </a:t>
            </a:r>
            <a:r>
              <a:rPr lang="fr-FR" sz="1000" dirty="0" err="1" smtClean="0">
                <a:solidFill>
                  <a:srgbClr val="666666"/>
                </a:solidFill>
              </a:rPr>
              <a:t>Conference</a:t>
            </a:r>
            <a:r>
              <a:rPr lang="fr-FR" sz="1000" dirty="0" smtClean="0">
                <a:solidFill>
                  <a:srgbClr val="666666"/>
                </a:solidFill>
              </a:rPr>
              <a:t> 8-13 </a:t>
            </a:r>
            <a:r>
              <a:rPr lang="fr-FR" sz="1000" dirty="0" err="1" smtClean="0">
                <a:solidFill>
                  <a:srgbClr val="666666"/>
                </a:solidFill>
              </a:rPr>
              <a:t>October</a:t>
            </a:r>
            <a:r>
              <a:rPr lang="fr-FR" sz="1000" dirty="0" smtClean="0">
                <a:solidFill>
                  <a:srgbClr val="666666"/>
                </a:solidFill>
              </a:rPr>
              <a:t> 2012 – San Diego - USA</a:t>
            </a:r>
            <a:endParaRPr lang="fr-FR" sz="1000" dirty="0">
              <a:solidFill>
                <a:srgbClr val="666666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07504" y="6093296"/>
            <a:ext cx="3749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666666"/>
                </a:solidFill>
                <a:latin typeface="+mn-lt"/>
              </a:rPr>
              <a:t>IR image of Be tile of the inner wall</a:t>
            </a:r>
          </a:p>
          <a:p>
            <a:pPr algn="ctr"/>
            <a:r>
              <a:rPr lang="en-US" dirty="0">
                <a:solidFill>
                  <a:srgbClr val="666666"/>
                </a:solidFill>
                <a:latin typeface="+mn-lt"/>
              </a:rPr>
              <a:t>a</a:t>
            </a:r>
            <a:r>
              <a:rPr lang="en-US" dirty="0" smtClean="0">
                <a:solidFill>
                  <a:srgbClr val="666666"/>
                </a:solidFill>
                <a:latin typeface="+mn-lt"/>
              </a:rPr>
              <a:t>nd power deposit on Be tile</a:t>
            </a:r>
            <a:endParaRPr lang="en-US" dirty="0">
              <a:solidFill>
                <a:srgbClr val="666666"/>
              </a:solidFill>
              <a:latin typeface="+mn-lt"/>
            </a:endParaRPr>
          </a:p>
        </p:txBody>
      </p:sp>
      <p:pic>
        <p:nvPicPr>
          <p:cNvPr id="11" name="Picture 2" descr="C:\Users\JT113889\Documents\comm 2012\IAEA 2012\figure poloid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825388"/>
            <a:ext cx="4729653" cy="383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211960" y="560201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58763" indent="-258763">
              <a:spcBef>
                <a:spcPts val="1200"/>
              </a:spcBef>
              <a:buClr>
                <a:schemeClr val="bg2">
                  <a:lumMod val="75000"/>
                </a:schemeClr>
              </a:buClr>
              <a:buSzPct val="150000"/>
              <a:buFont typeface="Wingdings" charset="2"/>
              <a:buChar char="§"/>
              <a:defRPr/>
            </a:pPr>
            <a:r>
              <a:rPr lang="en-GB" b="1" dirty="0" err="1">
                <a:solidFill>
                  <a:srgbClr val="666666"/>
                </a:solidFill>
                <a:ea typeface="Arial" charset="0"/>
                <a:cs typeface="Times New Roman"/>
              </a:rPr>
              <a:t>Poloidal</a:t>
            </a:r>
            <a:r>
              <a:rPr lang="en-GB" b="1" dirty="0">
                <a:solidFill>
                  <a:srgbClr val="666666"/>
                </a:solidFill>
                <a:ea typeface="Arial" charset="0"/>
                <a:cs typeface="Times New Roman"/>
              </a:rPr>
              <a:t> profiles show similar peak power density on both the </a:t>
            </a:r>
            <a:r>
              <a:rPr lang="en-GB" b="1" dirty="0" err="1">
                <a:solidFill>
                  <a:srgbClr val="666666"/>
                </a:solidFill>
                <a:ea typeface="Arial" charset="0"/>
                <a:cs typeface="Times New Roman"/>
              </a:rPr>
              <a:t>i</a:t>
            </a:r>
            <a:r>
              <a:rPr lang="en-GB" b="1" dirty="0">
                <a:solidFill>
                  <a:srgbClr val="666666"/>
                </a:solidFill>
                <a:ea typeface="Arial" charset="0"/>
                <a:cs typeface="Times New Roman"/>
              </a:rPr>
              <a:t>-drift and e-drift </a:t>
            </a:r>
            <a:r>
              <a:rPr lang="en-GB" b="1" dirty="0" smtClean="0">
                <a:solidFill>
                  <a:srgbClr val="666666"/>
                </a:solidFill>
                <a:ea typeface="Arial" charset="0"/>
                <a:cs typeface="Times New Roman"/>
              </a:rPr>
              <a:t>side in line with the design</a:t>
            </a:r>
            <a:endParaRPr lang="en-GB" b="1" dirty="0">
              <a:solidFill>
                <a:srgbClr val="666666"/>
              </a:solidFill>
              <a:ea typeface="Arial" charset="0"/>
              <a:cs typeface="Times New Roman"/>
            </a:endParaRPr>
          </a:p>
        </p:txBody>
      </p:sp>
      <p:pic>
        <p:nvPicPr>
          <p:cNvPr id="2" name="Picture 1" descr="IRview_IWGL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89280"/>
            <a:ext cx="1917730" cy="48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64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8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1800" y="70520"/>
            <a:ext cx="6045101" cy="838200"/>
          </a:xfrm>
        </p:spPr>
        <p:txBody>
          <a:bodyPr/>
          <a:lstStyle/>
          <a:p>
            <a:r>
              <a:rPr lang="en-US" b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operation of JET ITER like wall (2/2)</a:t>
            </a:r>
            <a:endParaRPr lang="en-US" b="1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Espace réservé du numéro de diapositive 8"/>
          <p:cNvSpPr txBox="1">
            <a:spLocks/>
          </p:cNvSpPr>
          <p:nvPr/>
        </p:nvSpPr>
        <p:spPr bwMode="auto">
          <a:xfrm>
            <a:off x="8024813" y="6525344"/>
            <a:ext cx="1119187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1000" smtClean="0">
                <a:solidFill>
                  <a:srgbClr val="808080"/>
                </a:solidFill>
                <a:latin typeface="+mn-lt"/>
              </a:rPr>
              <a:t>|  PAGE </a:t>
            </a:r>
            <a:fld id="{AB26EB14-2D68-40AA-96D4-6759B2555880}" type="slidenum">
              <a:rPr lang="fr-FR" sz="1000" smtClean="0">
                <a:solidFill>
                  <a:srgbClr val="808080"/>
                </a:solidFill>
                <a:latin typeface="+mn-lt"/>
              </a:rPr>
              <a:pPr>
                <a:defRPr/>
              </a:pPr>
              <a:t>6</a:t>
            </a:fld>
            <a:endParaRPr lang="fr-FR" sz="1000" dirty="0">
              <a:solidFill>
                <a:srgbClr val="808080"/>
              </a:solidFill>
              <a:latin typeface="+mn-lt"/>
            </a:endParaRPr>
          </a:p>
        </p:txBody>
      </p:sp>
      <p:sp>
        <p:nvSpPr>
          <p:cNvPr id="14" name="Espace réservé du pied de page 9"/>
          <p:cNvSpPr txBox="1">
            <a:spLocks/>
          </p:cNvSpPr>
          <p:nvPr/>
        </p:nvSpPr>
        <p:spPr bwMode="auto">
          <a:xfrm>
            <a:off x="3672135" y="6525616"/>
            <a:ext cx="5940425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1000" dirty="0" smtClean="0">
                <a:solidFill>
                  <a:srgbClr val="808080"/>
                </a:solidFill>
                <a:latin typeface="+mn-lt"/>
              </a:rPr>
              <a:t>24th IAEA Fusion </a:t>
            </a:r>
            <a:r>
              <a:rPr lang="fr-FR" sz="1000" dirty="0" err="1" smtClean="0">
                <a:solidFill>
                  <a:srgbClr val="808080"/>
                </a:solidFill>
                <a:latin typeface="+mn-lt"/>
              </a:rPr>
              <a:t>Energy</a:t>
            </a:r>
            <a:r>
              <a:rPr lang="fr-FR" sz="1000" dirty="0" smtClean="0">
                <a:solidFill>
                  <a:srgbClr val="808080"/>
                </a:solidFill>
                <a:latin typeface="+mn-lt"/>
              </a:rPr>
              <a:t> </a:t>
            </a:r>
            <a:r>
              <a:rPr lang="fr-FR" sz="1000" dirty="0" err="1" smtClean="0">
                <a:solidFill>
                  <a:srgbClr val="808080"/>
                </a:solidFill>
                <a:latin typeface="+mn-lt"/>
              </a:rPr>
              <a:t>Conference</a:t>
            </a:r>
            <a:r>
              <a:rPr lang="fr-FR" sz="1000" dirty="0" smtClean="0">
                <a:solidFill>
                  <a:srgbClr val="808080"/>
                </a:solidFill>
                <a:latin typeface="+mn-lt"/>
              </a:rPr>
              <a:t> 8-13 </a:t>
            </a:r>
            <a:r>
              <a:rPr lang="fr-FR" sz="1000" dirty="0" err="1" smtClean="0">
                <a:solidFill>
                  <a:srgbClr val="808080"/>
                </a:solidFill>
                <a:latin typeface="+mn-lt"/>
              </a:rPr>
              <a:t>October</a:t>
            </a:r>
            <a:r>
              <a:rPr lang="fr-FR" sz="1000" dirty="0" smtClean="0">
                <a:solidFill>
                  <a:srgbClr val="808080"/>
                </a:solidFill>
                <a:latin typeface="+mn-lt"/>
              </a:rPr>
              <a:t> 2012 – San Diego - USA</a:t>
            </a:r>
            <a:endParaRPr lang="fr-FR" sz="1000" dirty="0">
              <a:solidFill>
                <a:srgbClr val="808080"/>
              </a:solidFill>
              <a:latin typeface="+mn-lt"/>
            </a:endParaRPr>
          </a:p>
        </p:txBody>
      </p:sp>
      <p:pic>
        <p:nvPicPr>
          <p:cNvPr id="4" name="Picture 3" descr="C:\Users\JT113889\Documents\comm 2012\IAEA 2012\figure power deposi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340768"/>
            <a:ext cx="4509498" cy="264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JT113889\Documents\comm 2012\IAEA 2012\figure3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202109"/>
            <a:ext cx="817077" cy="49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907704" y="4509120"/>
            <a:ext cx="5949472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58763" indent="-258763">
              <a:spcBef>
                <a:spcPts val="1200"/>
              </a:spcBef>
              <a:buClr>
                <a:schemeClr val="bg2">
                  <a:lumMod val="75000"/>
                </a:schemeClr>
              </a:buClr>
              <a:buSzPct val="150000"/>
              <a:buFont typeface="Wingdings" charset="2"/>
              <a:buChar char="§"/>
              <a:defRPr/>
            </a:pPr>
            <a:r>
              <a:rPr lang="en-GB" sz="1600" dirty="0" smtClean="0">
                <a:solidFill>
                  <a:srgbClr val="666666"/>
                </a:solidFill>
                <a:latin typeface="+mn-lt"/>
                <a:ea typeface="Arial" charset="0"/>
                <a:cs typeface="Times New Roman"/>
              </a:rPr>
              <a:t>For Calculations using </a:t>
            </a:r>
            <a:r>
              <a:rPr lang="en-GB" sz="1600" dirty="0" err="1" smtClean="0">
                <a:solidFill>
                  <a:srgbClr val="666666"/>
                </a:solidFill>
                <a:latin typeface="Symbol" pitchFamily="18" charset="2"/>
                <a:ea typeface="Arial" charset="0"/>
                <a:cs typeface="Times New Roman"/>
              </a:rPr>
              <a:t>l</a:t>
            </a:r>
            <a:r>
              <a:rPr lang="en-GB" sz="1600" baseline="-25000" dirty="0" err="1" smtClean="0">
                <a:solidFill>
                  <a:srgbClr val="666666"/>
                </a:solidFill>
                <a:latin typeface="+mn-lt"/>
                <a:ea typeface="Arial" charset="0"/>
                <a:cs typeface="Times New Roman"/>
              </a:rPr>
              <a:t>q</a:t>
            </a:r>
            <a:r>
              <a:rPr lang="en-GB" sz="1600" dirty="0" smtClean="0">
                <a:solidFill>
                  <a:srgbClr val="666666"/>
                </a:solidFill>
                <a:latin typeface="+mn-lt"/>
                <a:ea typeface="Arial" charset="0"/>
                <a:cs typeface="Times New Roman"/>
              </a:rPr>
              <a:t> in the far SOL, </a:t>
            </a:r>
            <a:r>
              <a:rPr lang="en-GB" sz="1600" b="1" dirty="0" smtClean="0">
                <a:solidFill>
                  <a:srgbClr val="666666"/>
                </a:solidFill>
                <a:latin typeface="+mn-lt"/>
                <a:ea typeface="Arial" charset="0"/>
                <a:cs typeface="Times New Roman"/>
              </a:rPr>
              <a:t>expected power density at the apex is a factor 2 larger than measured</a:t>
            </a:r>
            <a:r>
              <a:rPr lang="en-GB" sz="1600" dirty="0" smtClean="0">
                <a:solidFill>
                  <a:srgbClr val="666666"/>
                </a:solidFill>
                <a:latin typeface="+mn-lt"/>
                <a:ea typeface="Arial" charset="0"/>
                <a:cs typeface="Times New Roman"/>
              </a:rPr>
              <a:t>. If near SOL included discrepancy becomes larger. </a:t>
            </a:r>
            <a:r>
              <a:rPr lang="en-GB" sz="1600" b="1" dirty="0" smtClean="0">
                <a:solidFill>
                  <a:srgbClr val="666666"/>
                </a:solidFill>
                <a:latin typeface="+mn-lt"/>
                <a:ea typeface="Arial" charset="0"/>
                <a:cs typeface="Times New Roman"/>
              </a:rPr>
              <a:t>No peak power density at the wings is observed in the measurements</a:t>
            </a:r>
          </a:p>
          <a:p>
            <a:pPr marL="258763" indent="-258763">
              <a:spcBef>
                <a:spcPts val="1200"/>
              </a:spcBef>
              <a:buClr>
                <a:schemeClr val="bg2">
                  <a:lumMod val="75000"/>
                </a:schemeClr>
              </a:buClr>
              <a:buSzPct val="150000"/>
              <a:buFont typeface="Wingdings" charset="2"/>
              <a:buChar char="§"/>
              <a:defRPr/>
            </a:pPr>
            <a:r>
              <a:rPr lang="en-US" sz="1600" b="1" dirty="0" smtClean="0">
                <a:solidFill>
                  <a:srgbClr val="666666"/>
                </a:solidFill>
                <a:latin typeface="+mn-lt"/>
                <a:ea typeface="Arial" charset="0"/>
                <a:cs typeface="Times New Roman"/>
                <a:sym typeface="Wingdings"/>
              </a:rPr>
              <a:t>Systematic difference between expected and measured power density observed for both outer and inner limiters</a:t>
            </a:r>
            <a:endParaRPr lang="en-GB" sz="1600" b="1" dirty="0" smtClean="0">
              <a:solidFill>
                <a:srgbClr val="666666"/>
              </a:solidFill>
              <a:latin typeface="+mn-lt"/>
              <a:ea typeface="Arial" charset="0"/>
              <a:cs typeface="Times New Roman"/>
            </a:endParaRPr>
          </a:p>
        </p:txBody>
      </p:sp>
      <p:pic>
        <p:nvPicPr>
          <p:cNvPr id="4100" name="Picture 4" descr="C:\Users\JT113889\Documents\comm 2012\IAEA 2012\figure3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19" y="997029"/>
            <a:ext cx="4055713" cy="344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59832" y="1340768"/>
            <a:ext cx="1584176" cy="273630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llipse 4"/>
          <p:cNvSpPr/>
          <p:nvPr/>
        </p:nvSpPr>
        <p:spPr>
          <a:xfrm>
            <a:off x="2771800" y="1772816"/>
            <a:ext cx="587697" cy="576064"/>
          </a:xfrm>
          <a:prstGeom prst="ellipse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Ellipse 14"/>
          <p:cNvSpPr/>
          <p:nvPr/>
        </p:nvSpPr>
        <p:spPr>
          <a:xfrm>
            <a:off x="5148064" y="2564904"/>
            <a:ext cx="587697" cy="576064"/>
          </a:xfrm>
          <a:prstGeom prst="ellipse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ZoneTexte 9"/>
          <p:cNvSpPr txBox="1"/>
          <p:nvPr/>
        </p:nvSpPr>
        <p:spPr>
          <a:xfrm>
            <a:off x="1739483" y="2393593"/>
            <a:ext cx="6288901" cy="1323439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marL="258763" indent="-258763">
              <a:spcBef>
                <a:spcPts val="1200"/>
              </a:spcBef>
              <a:buClr>
                <a:srgbClr val="FF3300"/>
              </a:buClr>
              <a:buFont typeface="Wingdings" charset="2"/>
              <a:buChar char="§"/>
              <a:defRPr/>
            </a:pPr>
            <a:r>
              <a:rPr lang="en-GB" sz="2000" dirty="0">
                <a:solidFill>
                  <a:schemeClr val="bg1"/>
                </a:solidFill>
                <a:ea typeface="Arial" charset="0"/>
                <a:cs typeface="Times New Roman"/>
              </a:rPr>
              <a:t>Possible contributors being investigated:</a:t>
            </a:r>
          </a:p>
          <a:p>
            <a:pPr marL="715963" lvl="1" indent="-258763">
              <a:spcBef>
                <a:spcPts val="1200"/>
              </a:spcBef>
              <a:buClr>
                <a:srgbClr val="FF3300"/>
              </a:buClr>
              <a:buFont typeface="Wingdings" charset="2"/>
              <a:buChar char="§"/>
              <a:defRPr/>
            </a:pPr>
            <a:r>
              <a:rPr lang="en-GB" sz="2000" dirty="0" smtClean="0">
                <a:solidFill>
                  <a:schemeClr val="bg1"/>
                </a:solidFill>
                <a:ea typeface="Arial" charset="0"/>
                <a:cs typeface="Times New Roman"/>
              </a:rPr>
              <a:t>Toroidal </a:t>
            </a:r>
            <a:r>
              <a:rPr lang="en-GB" sz="2000" dirty="0">
                <a:solidFill>
                  <a:schemeClr val="bg1"/>
                </a:solidFill>
                <a:ea typeface="Arial" charset="0"/>
                <a:cs typeface="Times New Roman"/>
              </a:rPr>
              <a:t>misalignment of the limiters</a:t>
            </a:r>
            <a:endParaRPr lang="en-US" sz="2000" dirty="0">
              <a:solidFill>
                <a:schemeClr val="bg1"/>
              </a:solidFill>
              <a:ea typeface="Arial" charset="0"/>
              <a:cs typeface="Times New Roman"/>
              <a:sym typeface="Wingdings"/>
            </a:endParaRPr>
          </a:p>
          <a:p>
            <a:pPr marL="715963" lvl="1" indent="-258763">
              <a:spcBef>
                <a:spcPts val="1200"/>
              </a:spcBef>
              <a:buClr>
                <a:srgbClr val="FF3300"/>
              </a:buClr>
              <a:buFont typeface="Wingdings" charset="2"/>
              <a:buChar char="§"/>
              <a:defRPr/>
            </a:pPr>
            <a:r>
              <a:rPr lang="en-US" sz="2000" dirty="0">
                <a:solidFill>
                  <a:schemeClr val="bg1"/>
                </a:solidFill>
                <a:ea typeface="Arial" charset="0"/>
                <a:cs typeface="Times New Roman"/>
                <a:sym typeface="Wingdings"/>
              </a:rPr>
              <a:t>Uncertainty on true temperature measurements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5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79712" y="74712"/>
            <a:ext cx="5844093" cy="762000"/>
          </a:xfrm>
        </p:spPr>
        <p:txBody>
          <a:bodyPr/>
          <a:lstStyle/>
          <a:p>
            <a:pPr algn="l"/>
            <a:r>
              <a:rPr lang="en-US" sz="2200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ITER like wall active protection</a:t>
            </a:r>
            <a:endParaRPr lang="en-US" sz="2200" dirty="0">
              <a:solidFill>
                <a:schemeClr val="bg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21612" y="1052416"/>
            <a:ext cx="6754644" cy="237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42950" lvl="1" indent="-285750" algn="just" defTabSz="969963" eaLnBrk="0" hangingPunct="0">
              <a:spcBef>
                <a:spcPct val="20000"/>
              </a:spcBef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600" b="1" dirty="0" smtClean="0">
                <a:solidFill>
                  <a:srgbClr val="808080"/>
                </a:solidFill>
                <a:latin typeface="+mn-lt"/>
                <a:ea typeface="ＭＳ Ｐゴシック" charset="-128"/>
                <a:cs typeface="ＭＳ Ｐゴシック" charset="-128"/>
              </a:rPr>
              <a:t>WA</a:t>
            </a:r>
            <a:r>
              <a:rPr kumimoji="0" lang="en-GB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ll</a:t>
            </a:r>
            <a:r>
              <a:rPr kumimoji="0" lang="en-GB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lang="en-GB" sz="1600" b="1" dirty="0">
                <a:solidFill>
                  <a:srgbClr val="808080"/>
                </a:solidFill>
                <a:latin typeface="+mn-lt"/>
                <a:ea typeface="ＭＳ Ｐゴシック" charset="-128"/>
                <a:cs typeface="ＭＳ Ｐゴシック" charset="-128"/>
              </a:rPr>
              <a:t>L</a:t>
            </a:r>
            <a:r>
              <a:rPr kumimoji="0" lang="en-GB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oad</a:t>
            </a:r>
            <a:r>
              <a:rPr kumimoji="0" lang="en-GB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lang="en-GB" sz="1600" b="1" dirty="0">
                <a:solidFill>
                  <a:srgbClr val="808080"/>
                </a:solidFill>
                <a:latin typeface="+mn-lt"/>
                <a:ea typeface="ＭＳ Ｐゴシック" charset="-128"/>
                <a:cs typeface="ＭＳ Ｐゴシック" charset="-128"/>
              </a:rPr>
              <a:t>L</a:t>
            </a:r>
            <a:r>
              <a:rPr kumimoji="0" lang="en-GB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imiter</a:t>
            </a:r>
            <a:r>
              <a:rPr kumimoji="0" lang="en-GB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lang="en-GB" sz="1600" b="1" dirty="0">
                <a:solidFill>
                  <a:srgbClr val="808080"/>
                </a:solidFill>
                <a:latin typeface="+mn-lt"/>
                <a:ea typeface="ＭＳ Ｐゴシック" charset="-128"/>
                <a:cs typeface="ＭＳ Ｐゴシック" charset="-128"/>
              </a:rPr>
              <a:t>S</a:t>
            </a:r>
            <a:r>
              <a:rPr kumimoji="0" lang="en-GB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ystem</a:t>
            </a:r>
            <a:r>
              <a:rPr kumimoji="0" lang="en-GB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(WALLS)</a:t>
            </a:r>
            <a:r>
              <a:rPr kumimoji="0" lang="en-GB" sz="1600" b="0" i="0" u="none" strike="noStrike" kern="1200" cap="none" spc="0" normalizeH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lang="en-US" sz="1600" dirty="0" smtClean="0">
                <a:solidFill>
                  <a:srgbClr val="808080"/>
                </a:solidFill>
                <a:latin typeface="+mn-lt"/>
                <a:ea typeface="ＭＳ Ｐゴシック" charset="-128"/>
                <a:cs typeface="ＭＳ Ｐゴシック" charset="-128"/>
                <a:sym typeface="Wingdings"/>
              </a:rPr>
              <a:t>which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  <a:sym typeface="Wingdings"/>
              </a:rPr>
              <a:t> monitors topology and location of plasma boundary. </a:t>
            </a:r>
            <a:r>
              <a:rPr lang="en-GB" sz="1600" dirty="0" smtClean="0">
                <a:solidFill>
                  <a:srgbClr val="808080"/>
                </a:solidFill>
                <a:latin typeface="+mn-lt"/>
                <a:ea typeface="ＭＳ Ｐゴシック" charset="-128"/>
                <a:cs typeface="ＭＳ Ｐゴシック" charset="-128"/>
              </a:rPr>
              <a:t>Models power deposition and the thermal diffusion on individual plasma facing components  </a:t>
            </a:r>
          </a:p>
          <a:p>
            <a:pPr marL="742950" lvl="1" indent="-285750" algn="just" defTabSz="969963" eaLnBrk="0" hangingPunct="0">
              <a:spcBef>
                <a:spcPct val="20000"/>
              </a:spcBef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  <a:defRPr/>
            </a:pPr>
            <a:endParaRPr lang="en-GB" sz="1600" dirty="0" smtClean="0">
              <a:solidFill>
                <a:srgbClr val="808080"/>
              </a:solidFill>
              <a:latin typeface="+mn-lt"/>
              <a:ea typeface="ＭＳ Ｐゴシック" charset="-128"/>
              <a:cs typeface="ＭＳ Ｐゴシック" charset="-128"/>
            </a:endParaRPr>
          </a:p>
          <a:p>
            <a:pPr marL="742950" lvl="1" indent="-285750" algn="just" defTabSz="969963" eaLnBrk="0" hangingPunct="0">
              <a:spcBef>
                <a:spcPct val="20000"/>
              </a:spcBef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  <a:defRPr/>
            </a:pPr>
            <a:r>
              <a:rPr kumimoji="0" lang="en-GB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Plant </a:t>
            </a:r>
            <a:r>
              <a:rPr lang="en-GB" sz="1600" b="1" dirty="0" smtClean="0">
                <a:solidFill>
                  <a:srgbClr val="808080"/>
                </a:solidFill>
                <a:latin typeface="+mn-lt"/>
                <a:ea typeface="ＭＳ Ｐゴシック" charset="-128"/>
                <a:cs typeface="ＭＳ Ｐゴシック" charset="-128"/>
              </a:rPr>
              <a:t>E</a:t>
            </a:r>
            <a:r>
              <a:rPr kumimoji="0" lang="en-GB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nable</a:t>
            </a:r>
            <a:r>
              <a:rPr kumimoji="0" lang="en-GB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lang="en-GB" sz="1600" b="1" noProof="0" dirty="0" smtClean="0">
                <a:solidFill>
                  <a:srgbClr val="808080"/>
                </a:solidFill>
                <a:latin typeface="+mn-lt"/>
                <a:ea typeface="ＭＳ Ｐゴシック" charset="-128"/>
                <a:cs typeface="ＭＳ Ｐゴシック" charset="-128"/>
              </a:rPr>
              <a:t>W</a:t>
            </a:r>
            <a:r>
              <a:rPr kumimoji="0" lang="en-GB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indow System </a:t>
            </a: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(PEWS 2)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  <a:sym typeface="Wingdings"/>
              </a:rPr>
              <a:t>which </a:t>
            </a:r>
            <a:r>
              <a:rPr lang="en-GB" sz="1600" noProof="0" dirty="0" smtClean="0">
                <a:solidFill>
                  <a:srgbClr val="808080"/>
                </a:solidFill>
                <a:latin typeface="+mn-lt"/>
                <a:sym typeface="Wingdings"/>
              </a:rPr>
              <a:t>p</a:t>
            </a:r>
            <a:r>
              <a:rPr lang="en-GB" sz="1600" dirty="0" err="1" smtClean="0">
                <a:solidFill>
                  <a:srgbClr val="808080"/>
                </a:solidFill>
                <a:latin typeface="+mn-lt"/>
              </a:rPr>
              <a:t>redicts</a:t>
            </a:r>
            <a:r>
              <a:rPr lang="en-GB" sz="1600" dirty="0" smtClean="0">
                <a:solidFill>
                  <a:srgbClr val="808080"/>
                </a:solidFill>
                <a:latin typeface="+mn-lt"/>
              </a:rPr>
              <a:t> the surface temperature</a:t>
            </a: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in the NBI shine through regions.</a:t>
            </a:r>
            <a:r>
              <a:rPr kumimoji="0" lang="en-GB" sz="1600" b="0" i="0" u="none" strike="noStrike" kern="1200" cap="none" spc="0" normalizeH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lang="en-GB" sz="1600" noProof="0" dirty="0" smtClean="0">
                <a:solidFill>
                  <a:srgbClr val="808080"/>
                </a:solidFill>
                <a:latin typeface="+mn-lt"/>
                <a:ea typeface="ＭＳ Ｐゴシック" charset="-128"/>
                <a:cs typeface="ＭＳ Ｐゴシック" charset="-128"/>
              </a:rPr>
              <a:t>Co-ordinates switch off/on of PINIs when temperature reaches the limit</a:t>
            </a:r>
            <a:endParaRPr kumimoji="0" lang="en-GB" sz="1600" b="0" i="0" u="none" strike="noStrike" kern="1200" cap="none" spc="0" normalizeH="0" baseline="0" noProof="0" dirty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285750" indent="-285750" algn="just" defTabSz="969963" eaLnBrk="0" hangingPunct="0">
              <a:spcBef>
                <a:spcPct val="20000"/>
              </a:spcBef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  <a:defRPr/>
            </a:pPr>
            <a:endParaRPr lang="en-GB" sz="1600" dirty="0" smtClean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93829" y="5732702"/>
            <a:ext cx="518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+mn-lt"/>
              </a:rPr>
              <a:t>ROI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3" name="Picture 12" descr="KL12_P1WA_81863_f649_Nice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2925" y="1488128"/>
            <a:ext cx="1853571" cy="4677176"/>
          </a:xfrm>
          <a:prstGeom prst="rect">
            <a:avLst/>
          </a:prstGeom>
        </p:spPr>
      </p:pic>
      <p:pic>
        <p:nvPicPr>
          <p:cNvPr id="14" name="Picture 13" descr="MCHS_alarm_81863 copy.pdf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708264" y="3429320"/>
            <a:ext cx="3240000" cy="2880000"/>
          </a:xfrm>
          <a:prstGeom prst="rect">
            <a:avLst/>
          </a:prstGeom>
        </p:spPr>
      </p:pic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107504" y="3573016"/>
            <a:ext cx="3514643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27075" lvl="1" indent="-269875" defTabSz="969963" eaLnBrk="0" hangingPunct="0">
              <a:spcBef>
                <a:spcPct val="20000"/>
              </a:spcBef>
              <a:buClr>
                <a:schemeClr val="bg2">
                  <a:lumMod val="75000"/>
                </a:schemeClr>
              </a:buClr>
              <a:buSzPct val="150000"/>
              <a:buFont typeface="Wingdings" charset="2"/>
              <a:buChar char="§"/>
              <a:defRPr/>
            </a:pPr>
            <a:r>
              <a:rPr lang="en-GB" sz="1600" b="1" dirty="0" smtClean="0">
                <a:solidFill>
                  <a:srgbClr val="666666"/>
                </a:solidFill>
                <a:latin typeface="+mn-lt"/>
                <a:ea typeface="ＭＳ Ｐゴシック" charset="-128"/>
                <a:cs typeface="ＭＳ Ｐゴシック" charset="-128"/>
              </a:rPr>
              <a:t>Vessel </a:t>
            </a:r>
            <a:r>
              <a:rPr lang="en-GB" sz="1600" b="1" dirty="0">
                <a:solidFill>
                  <a:srgbClr val="666666"/>
                </a:solidFill>
                <a:latin typeface="+mn-lt"/>
                <a:ea typeface="ＭＳ Ｐゴシック" charset="-128"/>
                <a:cs typeface="ＭＳ Ｐゴシック" charset="-128"/>
              </a:rPr>
              <a:t>T</a:t>
            </a:r>
            <a:r>
              <a:rPr lang="en-GB" sz="1600" b="1" dirty="0" smtClean="0">
                <a:solidFill>
                  <a:srgbClr val="666666"/>
                </a:solidFill>
                <a:latin typeface="+mn-lt"/>
                <a:ea typeface="ＭＳ Ｐゴシック" charset="-128"/>
                <a:cs typeface="ＭＳ Ｐゴシック" charset="-128"/>
              </a:rPr>
              <a:t>emperature </a:t>
            </a:r>
            <a:r>
              <a:rPr lang="en-GB" sz="1600" b="1" dirty="0">
                <a:solidFill>
                  <a:srgbClr val="666666"/>
                </a:solidFill>
                <a:latin typeface="+mn-lt"/>
                <a:ea typeface="ＭＳ Ｐゴシック" charset="-128"/>
                <a:cs typeface="ＭＳ Ｐゴシック" charset="-128"/>
              </a:rPr>
              <a:t>M</a:t>
            </a:r>
            <a:r>
              <a:rPr lang="en-GB" sz="1600" b="1" dirty="0" smtClean="0">
                <a:solidFill>
                  <a:srgbClr val="666666"/>
                </a:solidFill>
                <a:latin typeface="+mn-lt"/>
                <a:ea typeface="ＭＳ Ｐゴシック" charset="-128"/>
                <a:cs typeface="ＭＳ Ｐゴシック" charset="-128"/>
              </a:rPr>
              <a:t>ap </a:t>
            </a:r>
            <a:r>
              <a:rPr lang="en-GB" sz="1600" dirty="0" smtClean="0">
                <a:solidFill>
                  <a:srgbClr val="666666"/>
                </a:solidFill>
                <a:latin typeface="+mn-lt"/>
                <a:ea typeface="ＭＳ Ｐゴシック" charset="-128"/>
                <a:cs typeface="ＭＳ Ｐゴシック" charset="-128"/>
              </a:rPr>
              <a:t>(VTM) </a:t>
            </a:r>
            <a:r>
              <a:rPr lang="en-US" sz="1600" dirty="0" smtClean="0">
                <a:solidFill>
                  <a:srgbClr val="666666"/>
                </a:solidFill>
                <a:latin typeface="+mn-lt"/>
                <a:ea typeface="ＭＳ Ｐゴシック" charset="-128"/>
                <a:cs typeface="ＭＳ Ｐゴシック" charset="-128"/>
                <a:sym typeface="Wingdings"/>
              </a:rPr>
              <a:t>which </a:t>
            </a:r>
            <a:r>
              <a:rPr lang="en-GB" sz="1600" dirty="0" smtClean="0">
                <a:solidFill>
                  <a:srgbClr val="666666"/>
                </a:solidFill>
                <a:latin typeface="+mn-lt"/>
                <a:sym typeface="Wingdings"/>
              </a:rPr>
              <a:t>r</a:t>
            </a:r>
            <a:r>
              <a:rPr lang="en-GB" sz="1600" dirty="0" smtClean="0">
                <a:solidFill>
                  <a:srgbClr val="666666"/>
                </a:solidFill>
                <a:latin typeface="+mn-lt"/>
              </a:rPr>
              <a:t>eceives data from 5 near-IR cameras looking at regions of interest (ROIs) and issues alarms responded by the Real Time Protection System that co-ordinates the responses of the various systems </a:t>
            </a:r>
            <a:endParaRPr kumimoji="0" lang="en-GB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342900" marR="0" lvl="0" indent="-342900" defTabSz="969963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>
                  <a:lumMod val="75000"/>
                </a:schemeClr>
              </a:buClr>
              <a:buSzPct val="150000"/>
              <a:buFont typeface="Wingdings" pitchFamily="-65" charset="2"/>
              <a:buChar char="§"/>
              <a:tabLst/>
              <a:defRPr/>
            </a:pPr>
            <a:endParaRPr kumimoji="0" lang="en-GB" sz="1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Espace réservé du numéro de diapositive 8"/>
          <p:cNvSpPr>
            <a:spLocks noGrp="1"/>
          </p:cNvSpPr>
          <p:nvPr>
            <p:ph type="sldNum" sz="quarter" idx="11"/>
          </p:nvPr>
        </p:nvSpPr>
        <p:spPr bwMode="auto">
          <a:xfrm>
            <a:off x="7557269" y="6309320"/>
            <a:ext cx="1119187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dirty="0"/>
              <a:t>|  PAGE </a:t>
            </a:r>
            <a:fld id="{AB26EB14-2D68-40AA-96D4-6759B2555880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fr-FR" dirty="0"/>
          </a:p>
        </p:txBody>
      </p:sp>
      <p:sp>
        <p:nvSpPr>
          <p:cNvPr id="17" name="Espace réservé du pied de page 9"/>
          <p:cNvSpPr txBox="1">
            <a:spLocks/>
          </p:cNvSpPr>
          <p:nvPr/>
        </p:nvSpPr>
        <p:spPr bwMode="auto">
          <a:xfrm>
            <a:off x="3635586" y="6376243"/>
            <a:ext cx="4680830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1000" dirty="0" smtClean="0">
                <a:solidFill>
                  <a:srgbClr val="666666"/>
                </a:solidFill>
                <a:latin typeface="+mn-lt"/>
              </a:rPr>
              <a:t>24th IAEA Fusion </a:t>
            </a:r>
            <a:r>
              <a:rPr lang="fr-FR" sz="1000" dirty="0" err="1" smtClean="0">
                <a:solidFill>
                  <a:srgbClr val="666666"/>
                </a:solidFill>
                <a:latin typeface="+mn-lt"/>
              </a:rPr>
              <a:t>Energy</a:t>
            </a:r>
            <a:r>
              <a:rPr lang="fr-FR" sz="1000" dirty="0" smtClean="0">
                <a:solidFill>
                  <a:srgbClr val="666666"/>
                </a:solidFill>
                <a:latin typeface="+mn-lt"/>
              </a:rPr>
              <a:t> </a:t>
            </a:r>
            <a:r>
              <a:rPr lang="fr-FR" sz="1000" dirty="0" err="1" smtClean="0">
                <a:solidFill>
                  <a:srgbClr val="666666"/>
                </a:solidFill>
                <a:latin typeface="+mn-lt"/>
              </a:rPr>
              <a:t>Conference</a:t>
            </a:r>
            <a:r>
              <a:rPr lang="fr-FR" sz="1000" dirty="0" smtClean="0">
                <a:solidFill>
                  <a:srgbClr val="666666"/>
                </a:solidFill>
                <a:latin typeface="+mn-lt"/>
              </a:rPr>
              <a:t> 8-13 </a:t>
            </a:r>
            <a:r>
              <a:rPr lang="fr-FR" sz="1000" dirty="0" err="1" smtClean="0">
                <a:solidFill>
                  <a:srgbClr val="666666"/>
                </a:solidFill>
                <a:latin typeface="+mn-lt"/>
              </a:rPr>
              <a:t>October</a:t>
            </a:r>
            <a:r>
              <a:rPr lang="fr-FR" sz="1000" dirty="0" smtClean="0">
                <a:solidFill>
                  <a:srgbClr val="666666"/>
                </a:solidFill>
                <a:latin typeface="+mn-lt"/>
              </a:rPr>
              <a:t> 2012 – San Diego - USA</a:t>
            </a:r>
            <a:endParaRPr lang="fr-FR" sz="1000" dirty="0">
              <a:solidFill>
                <a:srgbClr val="666666"/>
              </a:solidFill>
              <a:latin typeface="+mn-lt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8172400" y="1484784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INNER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7092280" y="1484784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OUTER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e 13"/>
          <p:cNvGrpSpPr>
            <a:grpSpLocks noChangeAspect="1"/>
          </p:cNvGrpSpPr>
          <p:nvPr/>
        </p:nvGrpSpPr>
        <p:grpSpPr>
          <a:xfrm>
            <a:off x="5004048" y="1484784"/>
            <a:ext cx="3839998" cy="4320000"/>
            <a:chOff x="6585657" y="2722542"/>
            <a:chExt cx="2522848" cy="2838204"/>
          </a:xfrm>
        </p:grpSpPr>
        <p:pic>
          <p:nvPicPr>
            <p:cNvPr id="9" name="Picture 13" descr="melt_1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85657" y="2722542"/>
              <a:ext cx="2522848" cy="2838204"/>
            </a:xfrm>
            <a:prstGeom prst="rect">
              <a:avLst/>
            </a:prstGeom>
          </p:spPr>
        </p:pic>
        <p:sp>
          <p:nvSpPr>
            <p:cNvPr id="10" name="Oval 14"/>
            <p:cNvSpPr/>
            <p:nvPr/>
          </p:nvSpPr>
          <p:spPr>
            <a:xfrm rot="21177931">
              <a:off x="7190027" y="2861995"/>
              <a:ext cx="1183693" cy="2664792"/>
            </a:xfrm>
            <a:prstGeom prst="ellipse">
              <a:avLst/>
            </a:prstGeom>
            <a:noFill/>
            <a:ln w="12700" cmpd="sng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851" y="4221328"/>
            <a:ext cx="2975093" cy="2160000"/>
          </a:xfrm>
          <a:prstGeom prst="rect">
            <a:avLst/>
          </a:prstGeom>
        </p:spPr>
      </p:pic>
      <p:sp>
        <p:nvSpPr>
          <p:cNvPr id="12" name="Content Placeholder 1"/>
          <p:cNvSpPr>
            <a:spLocks noGrp="1"/>
          </p:cNvSpPr>
          <p:nvPr>
            <p:ph idx="1"/>
          </p:nvPr>
        </p:nvSpPr>
        <p:spPr>
          <a:xfrm>
            <a:off x="611560" y="1052736"/>
            <a:ext cx="3888432" cy="3024336"/>
          </a:xfrm>
        </p:spPr>
        <p:txBody>
          <a:bodyPr/>
          <a:lstStyle/>
          <a:p>
            <a:pPr marL="285750" indent="-285750" defTabSz="969963">
              <a:spcBef>
                <a:spcPts val="300"/>
              </a:spcBef>
              <a:buClr>
                <a:srgbClr val="666666"/>
              </a:buClr>
              <a:buFont typeface="Wingdings" charset="2"/>
              <a:buChar char="§"/>
            </a:pPr>
            <a:r>
              <a:rPr lang="en-GB" sz="1600" dirty="0" smtClean="0">
                <a:solidFill>
                  <a:srgbClr val="666666"/>
                </a:solidFill>
              </a:rPr>
              <a:t>Local damage has been observed due to off-normal events and prolonged heated limiter tests (high elongation limiter plasmas at low q</a:t>
            </a:r>
            <a:r>
              <a:rPr lang="en-GB" sz="1600" baseline="-25000" dirty="0" smtClean="0">
                <a:solidFill>
                  <a:srgbClr val="666666"/>
                </a:solidFill>
              </a:rPr>
              <a:t>95</a:t>
            </a:r>
            <a:r>
              <a:rPr lang="en-GB" sz="1600" dirty="0" smtClean="0">
                <a:solidFill>
                  <a:srgbClr val="666666"/>
                </a:solidFill>
              </a:rPr>
              <a:t> with P</a:t>
            </a:r>
            <a:r>
              <a:rPr lang="en-GB" sz="1600" baseline="-25000" dirty="0" smtClean="0">
                <a:solidFill>
                  <a:srgbClr val="666666"/>
                </a:solidFill>
              </a:rPr>
              <a:t>IN</a:t>
            </a:r>
            <a:r>
              <a:rPr lang="en-GB" sz="1600" dirty="0" smtClean="0">
                <a:solidFill>
                  <a:srgbClr val="666666"/>
                </a:solidFill>
              </a:rPr>
              <a:t>=5MW for 7.5s) </a:t>
            </a:r>
          </a:p>
          <a:p>
            <a:pPr marL="269875" indent="-269875" defTabSz="969963">
              <a:spcBef>
                <a:spcPts val="300"/>
              </a:spcBef>
              <a:buClr>
                <a:srgbClr val="666666"/>
              </a:buClr>
              <a:buFont typeface="Wingdings" charset="2"/>
              <a:buChar char="§"/>
            </a:pPr>
            <a:r>
              <a:rPr lang="en-GB" sz="1600" dirty="0" smtClean="0">
                <a:solidFill>
                  <a:srgbClr val="666666"/>
                </a:solidFill>
              </a:rPr>
              <a:t>Temperature on the protected limiter &lt;800</a:t>
            </a:r>
            <a:r>
              <a:rPr lang="en-GB" sz="1600" baseline="30000" dirty="0" smtClean="0">
                <a:solidFill>
                  <a:srgbClr val="666666"/>
                </a:solidFill>
              </a:rPr>
              <a:t>o</a:t>
            </a:r>
            <a:r>
              <a:rPr lang="en-GB" sz="1600" dirty="0" smtClean="0">
                <a:solidFill>
                  <a:srgbClr val="666666"/>
                </a:solidFill>
              </a:rPr>
              <a:t>C</a:t>
            </a:r>
          </a:p>
          <a:p>
            <a:pPr marL="269875" indent="-269875" defTabSz="969963">
              <a:spcBef>
                <a:spcPts val="300"/>
              </a:spcBef>
              <a:buClr>
                <a:srgbClr val="666666"/>
              </a:buClr>
              <a:buFont typeface="Wingdings" charset="2"/>
              <a:buChar char="§"/>
            </a:pPr>
            <a:r>
              <a:rPr lang="en-GB" sz="1600" dirty="0" smtClean="0">
                <a:solidFill>
                  <a:srgbClr val="666666"/>
                </a:solidFill>
              </a:rPr>
              <a:t>Temperatures on the damaged limiter (oblique view) &lt;920</a:t>
            </a:r>
            <a:r>
              <a:rPr lang="en-GB" sz="1600" baseline="30000" dirty="0" smtClean="0">
                <a:solidFill>
                  <a:srgbClr val="666666"/>
                </a:solidFill>
              </a:rPr>
              <a:t>o</a:t>
            </a:r>
            <a:r>
              <a:rPr lang="en-GB" sz="1600" dirty="0" smtClean="0">
                <a:solidFill>
                  <a:srgbClr val="666666"/>
                </a:solidFill>
              </a:rPr>
              <a:t>C</a:t>
            </a:r>
          </a:p>
          <a:p>
            <a:pPr marL="269875" indent="-269875" defTabSz="969963">
              <a:spcBef>
                <a:spcPts val="300"/>
              </a:spcBef>
              <a:buClr>
                <a:srgbClr val="666666"/>
              </a:buClr>
              <a:buFont typeface="Wingdings" charset="2"/>
              <a:buChar char="§"/>
            </a:pPr>
            <a:r>
              <a:rPr lang="en-GB" sz="1600" dirty="0" smtClean="0">
                <a:solidFill>
                  <a:srgbClr val="666666"/>
                </a:solidFill>
              </a:rPr>
              <a:t>Melting not associated with edges like in the 1989 Be limiters</a:t>
            </a:r>
          </a:p>
        </p:txBody>
      </p:sp>
      <p:sp>
        <p:nvSpPr>
          <p:cNvPr id="13" name="Espace réservé du pied de page 9"/>
          <p:cNvSpPr txBox="1">
            <a:spLocks/>
          </p:cNvSpPr>
          <p:nvPr/>
        </p:nvSpPr>
        <p:spPr bwMode="auto">
          <a:xfrm>
            <a:off x="3635586" y="6376243"/>
            <a:ext cx="4680830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1000" dirty="0" smtClean="0">
                <a:solidFill>
                  <a:srgbClr val="666666"/>
                </a:solidFill>
                <a:latin typeface="+mn-lt"/>
              </a:rPr>
              <a:t>24th IAEA Fusion </a:t>
            </a:r>
            <a:r>
              <a:rPr lang="fr-FR" sz="1000" dirty="0" err="1" smtClean="0">
                <a:solidFill>
                  <a:srgbClr val="666666"/>
                </a:solidFill>
                <a:latin typeface="+mn-lt"/>
              </a:rPr>
              <a:t>Energy</a:t>
            </a:r>
            <a:r>
              <a:rPr lang="fr-FR" sz="1000" dirty="0" smtClean="0">
                <a:solidFill>
                  <a:srgbClr val="666666"/>
                </a:solidFill>
                <a:latin typeface="+mn-lt"/>
              </a:rPr>
              <a:t> </a:t>
            </a:r>
            <a:r>
              <a:rPr lang="fr-FR" sz="1000" dirty="0" err="1" smtClean="0">
                <a:solidFill>
                  <a:srgbClr val="666666"/>
                </a:solidFill>
                <a:latin typeface="+mn-lt"/>
              </a:rPr>
              <a:t>Conference</a:t>
            </a:r>
            <a:r>
              <a:rPr lang="fr-FR" sz="1000" dirty="0" smtClean="0">
                <a:solidFill>
                  <a:srgbClr val="666666"/>
                </a:solidFill>
                <a:latin typeface="+mn-lt"/>
              </a:rPr>
              <a:t> 8-13 </a:t>
            </a:r>
            <a:r>
              <a:rPr lang="fr-FR" sz="1000" dirty="0" err="1" smtClean="0">
                <a:solidFill>
                  <a:srgbClr val="666666"/>
                </a:solidFill>
                <a:latin typeface="+mn-lt"/>
              </a:rPr>
              <a:t>October</a:t>
            </a:r>
            <a:r>
              <a:rPr lang="fr-FR" sz="1000" dirty="0" smtClean="0">
                <a:solidFill>
                  <a:srgbClr val="666666"/>
                </a:solidFill>
                <a:latin typeface="+mn-lt"/>
              </a:rPr>
              <a:t> 2012 – San Diego - USA</a:t>
            </a:r>
            <a:endParaRPr lang="fr-FR" sz="1000" dirty="0">
              <a:solidFill>
                <a:srgbClr val="666666"/>
              </a:solidFill>
              <a:latin typeface="+mn-lt"/>
            </a:endParaRPr>
          </a:p>
        </p:txBody>
      </p:sp>
      <p:sp>
        <p:nvSpPr>
          <p:cNvPr id="14" name="Espace réservé du numéro de diapositive 8"/>
          <p:cNvSpPr txBox="1">
            <a:spLocks/>
          </p:cNvSpPr>
          <p:nvPr/>
        </p:nvSpPr>
        <p:spPr bwMode="auto">
          <a:xfrm>
            <a:off x="7989317" y="6376243"/>
            <a:ext cx="1119187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1000" dirty="0" smtClean="0">
                <a:solidFill>
                  <a:srgbClr val="808080"/>
                </a:solidFill>
              </a:rPr>
              <a:t>|  PAGE </a:t>
            </a:r>
            <a:fld id="{AB26EB14-2D68-40AA-96D4-6759B2555880}" type="slidenum">
              <a:rPr lang="fr-FR" sz="1000" smtClean="0">
                <a:solidFill>
                  <a:srgbClr val="808080"/>
                </a:solidFill>
              </a:rPr>
              <a:pPr>
                <a:defRPr/>
              </a:pPr>
              <a:t>8</a:t>
            </a:fld>
            <a:endParaRPr lang="fr-FR" sz="1000" dirty="0">
              <a:solidFill>
                <a:srgbClr val="808080"/>
              </a:solidFill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title"/>
          </p:nvPr>
        </p:nvSpPr>
        <p:spPr>
          <a:xfrm>
            <a:off x="2995736" y="74712"/>
            <a:ext cx="5752728" cy="762000"/>
          </a:xfrm>
        </p:spPr>
        <p:txBody>
          <a:bodyPr/>
          <a:lstStyle/>
          <a:p>
            <a:pPr algn="l"/>
            <a:r>
              <a:rPr lang="en-US" sz="2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OPERATION NEAR LIMITs</a:t>
            </a:r>
            <a:endParaRPr lang="en-US" sz="2200" dirty="0">
              <a:solidFill>
                <a:schemeClr val="bg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1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8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Espace réservé du pied de page 9"/>
          <p:cNvSpPr txBox="1">
            <a:spLocks/>
          </p:cNvSpPr>
          <p:nvPr/>
        </p:nvSpPr>
        <p:spPr bwMode="auto">
          <a:xfrm>
            <a:off x="3635586" y="6376243"/>
            <a:ext cx="4680830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1000" dirty="0" smtClean="0">
                <a:solidFill>
                  <a:srgbClr val="666666"/>
                </a:solidFill>
                <a:latin typeface="+mn-lt"/>
              </a:rPr>
              <a:t>24th IAEA Fusion </a:t>
            </a:r>
            <a:r>
              <a:rPr lang="fr-FR" sz="1000" dirty="0" err="1" smtClean="0">
                <a:solidFill>
                  <a:srgbClr val="666666"/>
                </a:solidFill>
                <a:latin typeface="+mn-lt"/>
              </a:rPr>
              <a:t>Energy</a:t>
            </a:r>
            <a:r>
              <a:rPr lang="fr-FR" sz="1000" dirty="0" smtClean="0">
                <a:solidFill>
                  <a:srgbClr val="666666"/>
                </a:solidFill>
                <a:latin typeface="+mn-lt"/>
              </a:rPr>
              <a:t> </a:t>
            </a:r>
            <a:r>
              <a:rPr lang="fr-FR" sz="1000" dirty="0" err="1" smtClean="0">
                <a:solidFill>
                  <a:srgbClr val="666666"/>
                </a:solidFill>
                <a:latin typeface="+mn-lt"/>
              </a:rPr>
              <a:t>Conference</a:t>
            </a:r>
            <a:r>
              <a:rPr lang="fr-FR" sz="1000" dirty="0" smtClean="0">
                <a:solidFill>
                  <a:srgbClr val="666666"/>
                </a:solidFill>
                <a:latin typeface="+mn-lt"/>
              </a:rPr>
              <a:t> 8-13 </a:t>
            </a:r>
            <a:r>
              <a:rPr lang="fr-FR" sz="1000" dirty="0" err="1" smtClean="0">
                <a:solidFill>
                  <a:srgbClr val="666666"/>
                </a:solidFill>
                <a:latin typeface="+mn-lt"/>
              </a:rPr>
              <a:t>October</a:t>
            </a:r>
            <a:r>
              <a:rPr lang="fr-FR" sz="1000" dirty="0" smtClean="0">
                <a:solidFill>
                  <a:srgbClr val="666666"/>
                </a:solidFill>
                <a:latin typeface="+mn-lt"/>
              </a:rPr>
              <a:t> 2012 – San Diego - USA</a:t>
            </a:r>
            <a:endParaRPr lang="fr-FR" sz="1000" dirty="0">
              <a:solidFill>
                <a:srgbClr val="666666"/>
              </a:solidFill>
              <a:latin typeface="+mn-lt"/>
            </a:endParaRPr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2851720" y="74712"/>
            <a:ext cx="5697190" cy="762000"/>
          </a:xfrm>
        </p:spPr>
        <p:txBody>
          <a:bodyPr/>
          <a:lstStyle/>
          <a:p>
            <a:pPr algn="l"/>
            <a:r>
              <a:rPr lang="en-US" sz="2200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Be title design highlights</a:t>
            </a:r>
            <a:endParaRPr lang="en-US" sz="2200" dirty="0">
              <a:solidFill>
                <a:schemeClr val="bg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Content Placeholder 1"/>
          <p:cNvSpPr>
            <a:spLocks noGrp="1"/>
          </p:cNvSpPr>
          <p:nvPr>
            <p:ph idx="1"/>
          </p:nvPr>
        </p:nvSpPr>
        <p:spPr>
          <a:xfrm>
            <a:off x="539552" y="1844824"/>
            <a:ext cx="4176464" cy="3384376"/>
          </a:xfrm>
        </p:spPr>
        <p:txBody>
          <a:bodyPr/>
          <a:lstStyle/>
          <a:p>
            <a:pPr marL="285750" indent="-285750" defTabSz="969963">
              <a:spcBef>
                <a:spcPts val="300"/>
              </a:spcBef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r>
              <a:rPr lang="en-GB" sz="1600" b="1" dirty="0">
                <a:solidFill>
                  <a:srgbClr val="666666"/>
                </a:solidFill>
              </a:rPr>
              <a:t>Limiters showed very good power handling </a:t>
            </a:r>
          </a:p>
          <a:p>
            <a:pPr marL="285750" lvl="0" indent="-285750" defTabSz="969963">
              <a:spcBef>
                <a:spcPts val="300"/>
              </a:spcBef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r>
              <a:rPr lang="en-GB" sz="1600" b="1" dirty="0" smtClean="0">
                <a:solidFill>
                  <a:srgbClr val="666666"/>
                </a:solidFill>
              </a:rPr>
              <a:t>Shadowing of the edges very successful in avoiding melting during high power operation (no melting of the edges observed so far)</a:t>
            </a:r>
          </a:p>
          <a:p>
            <a:pPr marL="285750" indent="-285750" defTabSz="969963">
              <a:spcBef>
                <a:spcPts val="300"/>
              </a:spcBef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r>
              <a:rPr lang="en-GB" sz="1600" b="1" dirty="0" smtClean="0">
                <a:solidFill>
                  <a:srgbClr val="666666"/>
                </a:solidFill>
              </a:rPr>
              <a:t>Measurements </a:t>
            </a:r>
            <a:r>
              <a:rPr lang="en-GB" sz="1600" b="1" dirty="0">
                <a:solidFill>
                  <a:srgbClr val="666666"/>
                </a:solidFill>
              </a:rPr>
              <a:t>of temperature rise for both inner and outer </a:t>
            </a:r>
            <a:r>
              <a:rPr lang="en-GB" sz="1600" b="1" dirty="0" smtClean="0">
                <a:solidFill>
                  <a:srgbClr val="666666"/>
                </a:solidFill>
              </a:rPr>
              <a:t>limiters </a:t>
            </a:r>
            <a:r>
              <a:rPr lang="en-GB" sz="1600" b="1" dirty="0">
                <a:solidFill>
                  <a:srgbClr val="666666"/>
                </a:solidFill>
              </a:rPr>
              <a:t>show systematic lower values than predicted</a:t>
            </a:r>
          </a:p>
          <a:p>
            <a:pPr marL="285750" indent="-285750" defTabSz="969963">
              <a:spcBef>
                <a:spcPts val="300"/>
              </a:spcBef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r>
              <a:rPr lang="en-GB" sz="1600" b="1" dirty="0">
                <a:solidFill>
                  <a:srgbClr val="666666"/>
                </a:solidFill>
              </a:rPr>
              <a:t>Hot spots due to neutral beam have been successfully detected and protective action taken. </a:t>
            </a:r>
          </a:p>
          <a:p>
            <a:pPr marL="285750" lvl="0" indent="-285750" defTabSz="969963">
              <a:spcBef>
                <a:spcPts val="300"/>
              </a:spcBef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endParaRPr lang="en-GB" sz="1600" b="1" dirty="0" smtClean="0">
              <a:solidFill>
                <a:srgbClr val="666666"/>
              </a:solidFill>
            </a:endParaRPr>
          </a:p>
          <a:p>
            <a:pPr marL="285750" indent="-285750" defTabSz="969963">
              <a:spcBef>
                <a:spcPts val="300"/>
              </a:spcBef>
              <a:buClr>
                <a:schemeClr val="bg2">
                  <a:lumMod val="75000"/>
                </a:schemeClr>
              </a:buClr>
              <a:buSzPct val="150000"/>
              <a:buFont typeface="Wingdings" pitchFamily="2" charset="2"/>
              <a:buChar char="§"/>
            </a:pPr>
            <a:endParaRPr lang="en-GB" sz="1600" dirty="0" smtClean="0">
              <a:solidFill>
                <a:srgbClr val="666666"/>
              </a:solidFill>
            </a:endParaRPr>
          </a:p>
        </p:txBody>
      </p:sp>
      <p:sp>
        <p:nvSpPr>
          <p:cNvPr id="6" name="Espace réservé du numéro de diapositive 8"/>
          <p:cNvSpPr txBox="1">
            <a:spLocks/>
          </p:cNvSpPr>
          <p:nvPr/>
        </p:nvSpPr>
        <p:spPr bwMode="auto">
          <a:xfrm>
            <a:off x="7989317" y="6376243"/>
            <a:ext cx="1119187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1000" dirty="0" smtClean="0">
                <a:solidFill>
                  <a:srgbClr val="808080"/>
                </a:solidFill>
              </a:rPr>
              <a:t>|  PAGE </a:t>
            </a:r>
            <a:fld id="{AB26EB14-2D68-40AA-96D4-6759B2555880}" type="slidenum">
              <a:rPr lang="fr-FR" sz="1000" smtClean="0">
                <a:solidFill>
                  <a:srgbClr val="808080"/>
                </a:solidFill>
              </a:rPr>
              <a:pPr>
                <a:defRPr/>
              </a:pPr>
              <a:t>9</a:t>
            </a:fld>
            <a:endParaRPr lang="fr-FR" sz="1000" dirty="0">
              <a:solidFill>
                <a:srgbClr val="808080"/>
              </a:solidFill>
            </a:endParaRPr>
          </a:p>
        </p:txBody>
      </p:sp>
      <p:pic>
        <p:nvPicPr>
          <p:cNvPr id="4" name="Picture 3" descr="83568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556792"/>
            <a:ext cx="4330700" cy="4038600"/>
          </a:xfrm>
          <a:prstGeom prst="rect">
            <a:avLst/>
          </a:prstGeom>
        </p:spPr>
      </p:pic>
      <p:sp>
        <p:nvSpPr>
          <p:cNvPr id="2" name="Flèche droite 1"/>
          <p:cNvSpPr/>
          <p:nvPr/>
        </p:nvSpPr>
        <p:spPr>
          <a:xfrm>
            <a:off x="137208" y="3762748"/>
            <a:ext cx="618368" cy="242316"/>
          </a:xfrm>
          <a:prstGeom prst="right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06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Modele_powerpoint2007_IRFM">
  <a:themeElements>
    <a:clrScheme name="CEA">
      <a:dk1>
        <a:sysClr val="windowText" lastClr="000000"/>
      </a:dk1>
      <a:lt1>
        <a:sysClr val="window" lastClr="FFFFFF"/>
      </a:lt1>
      <a:dk2>
        <a:srgbClr val="DC0528"/>
      </a:dk2>
      <a:lt2>
        <a:srgbClr val="96C31E"/>
      </a:lt2>
      <a:accent1>
        <a:srgbClr val="781469"/>
      </a:accent1>
      <a:accent2>
        <a:srgbClr val="F08728"/>
      </a:accent2>
      <a:accent3>
        <a:srgbClr val="FAB45F"/>
      </a:accent3>
      <a:accent4>
        <a:srgbClr val="0091C3"/>
      </a:accent4>
      <a:accent5>
        <a:srgbClr val="006937"/>
      </a:accent5>
      <a:accent6>
        <a:srgbClr val="87000A"/>
      </a:accent6>
      <a:hlink>
        <a:srgbClr val="0000FF"/>
      </a:hlink>
      <a:folHlink>
        <a:srgbClr val="800080"/>
      </a:folHlink>
    </a:clrScheme>
    <a:fontScheme name="CE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JETtemp">
  <a:themeElements>
    <a:clrScheme name="Sky">
      <a:dk1>
        <a:sysClr val="windowText" lastClr="000000"/>
      </a:dk1>
      <a:lt1>
        <a:sysClr val="window" lastClr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FFDE26"/>
      </a:hlink>
      <a:folHlink>
        <a:srgbClr val="DEBE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Modele_powerpoint2007_IRFM</Template>
  <TotalTime>10674</TotalTime>
  <Words>2500</Words>
  <Application>Microsoft Office PowerPoint</Application>
  <PresentationFormat>On-screen Show (4:3)</PresentationFormat>
  <Paragraphs>308</Paragraphs>
  <Slides>23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Modele_powerpoint2007_IRFM</vt:lpstr>
      <vt:lpstr>JETtemp</vt:lpstr>
      <vt:lpstr>Equation</vt:lpstr>
      <vt:lpstr>Be tile power handling and main wall protection (FTP/2-1Rb) I Nunes1,2, V Riccardo3, P J Lomas3, P de Vries4, G Arnoux3, G Matthews3, K-D Zastrow3, S. Devaux3, T Farley5, M Firdaouss6, C Reux7 and the JET EFDA contributors    Imaging Challenges for the ITER Plasma Facing Components Protection (ITR/2-2Ra) J-M. Travere1, M-H. Aumeunier1,3, M. Joanny1, T. Loarer1, M. Firdaouss1, E. gauthier1, V. Martin1, V. Moncada1, L. Marot2, D. Chabaud3, E. Humbert3, J-J. Fermé4, C. Thellier4   </vt:lpstr>
      <vt:lpstr>OUTLINE</vt:lpstr>
      <vt:lpstr>INTRODUCTION</vt:lpstr>
      <vt:lpstr>Be Tile design</vt:lpstr>
      <vt:lpstr>operation of JET ITER like wall (1/2)</vt:lpstr>
      <vt:lpstr>operation of JET ITER like wall (2/2)</vt:lpstr>
      <vt:lpstr>ITER like wall active protection</vt:lpstr>
      <vt:lpstr>OPERATION NEAR LIMITs</vt:lpstr>
      <vt:lpstr>Be title design highlights</vt:lpstr>
      <vt:lpstr>Surface temperature measurement in Reflective environment</vt:lpstr>
      <vt:lpstr>Proof of concept at Tore supra</vt:lpstr>
      <vt:lpstr>Towards ITER IR PFCS monitoring system</vt:lpstr>
      <vt:lpstr>PROPOSED IR pfcs monitoring SYSTEM</vt:lpstr>
      <vt:lpstr>Adaptation to the JET ITER like wall experiment</vt:lpstr>
      <vt:lpstr>PFCs Vision based monitoring on JET &amp; ITER</vt:lpstr>
      <vt:lpstr>summary</vt:lpstr>
      <vt:lpstr>DSM  IRFM SIPP</vt:lpstr>
      <vt:lpstr>PowerPoint Presentation</vt:lpstr>
      <vt:lpstr>IR WIDE ANGLE VIEW simulation</vt:lpstr>
      <vt:lpstr>UNDERSTANDING of IR signal in</vt:lpstr>
      <vt:lpstr>Towards ITER PFCS monitorING</vt:lpstr>
      <vt:lpstr>ITER first mirror proTOtype</vt:lpstr>
      <vt:lpstr>However </vt:lpstr>
    </vt:vector>
  </TitlesOfParts>
  <Company>CEA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 tile power handling and main wall protection (FTP/2-1Rb) I Nunes1,2, V Riccardo3, P J Lomas3, P de Vries4, G Arnoux3, G Matthews3, K-D Zastrow3, S. Devaux3, T Farley5, M Firdaouss6, C Reux7 and the JET EFDA contributors    Imaging Challenges for the ITER Plasma Facing Components Protection (ITR/2-2Ra) J-M. Travere1, M-H. Aumeunier1,3, M. Joanny1, T. Loarer1, M. Firdaouss1, E. gauthier1, V. Martin1, V. Moncada1, L. Marot2, D. Chabaud3, E. Humbert3, J-J. Fermé4, C. Thellier4</dc:title>
  <dc:creator>TRAVERE;JM</dc:creator>
  <cp:lastModifiedBy>Computer User</cp:lastModifiedBy>
  <cp:revision>242</cp:revision>
  <cp:lastPrinted>2012-10-05T15:07:03Z</cp:lastPrinted>
  <dcterms:created xsi:type="dcterms:W3CDTF">2012-06-26T12:11:10Z</dcterms:created>
  <dcterms:modified xsi:type="dcterms:W3CDTF">2012-10-10T21:10:59Z</dcterms:modified>
</cp:coreProperties>
</file>