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5" r:id="rId5"/>
    <p:sldId id="265" r:id="rId6"/>
    <p:sldId id="260" r:id="rId7"/>
    <p:sldId id="276" r:id="rId8"/>
    <p:sldId id="261" r:id="rId9"/>
    <p:sldId id="262" r:id="rId10"/>
    <p:sldId id="264" r:id="rId11"/>
    <p:sldId id="272" r:id="rId12"/>
    <p:sldId id="267" r:id="rId13"/>
    <p:sldId id="277" r:id="rId14"/>
    <p:sldId id="263" r:id="rId15"/>
    <p:sldId id="274" r:id="rId16"/>
    <p:sldId id="269" r:id="rId17"/>
  </p:sldIdLst>
  <p:sldSz cx="9906000" cy="6858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" y="-58"/>
      </p:cViewPr>
      <p:guideLst>
        <p:guide orient="horz" pos="2160"/>
        <p:guide pos="3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9326A-C27C-2C43-89A9-2DDF3E99CA7D}" type="datetimeFigureOut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86CD-5923-B543-BA41-1CCC11A5424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597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9C0D6-5FC7-9B41-BF8A-21D26FBEFCC6}" type="datetimeFigureOut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F795E-F998-B747-87FC-97733BF1405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837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pitchFamily="-106" charset="0"/>
              <a:ea typeface="ＭＳ Ｐ明朝" pitchFamily="-106" charset="-128"/>
            </a:endParaRPr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6D108-522F-4249-9451-5BEDBE2C6781}" type="slidenum">
              <a:rPr lang="en-US" altLang="ja-JP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10</a:t>
            </a:fld>
            <a:endParaRPr lang="en-US" altLang="ja-JP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>
              <a:cs typeface="ＭＳ Ｐゴシック" pitchFamily="-106" charset="-128"/>
            </a:endParaRPr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6549F2-9018-4E45-9CC6-5588E78E4476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8B4C-4DDC-CC4F-982E-F569D3AF58F6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0709-E7A5-A84F-9A38-64E5981B9046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D3AE-7C52-1747-9B0E-5A3E5B2061FA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0BA9-CC83-6740-8206-9951023E8AB4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3376-359E-1447-A9D3-D5FCFBB6B0AA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693D-2EF9-8D4F-A85A-00230EA9BA77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C5BF-D3C4-274E-8BA8-2D3D3355FE4E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046-FAB1-4043-8202-8310AF1F092D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508-43EF-354E-9548-D6E8E41129B5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278F-0F86-284A-8F18-E7D45B191DDE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4BA-AFDC-7F41-9631-3F0B892F4229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FBC6-4BE4-CD4D-81C7-05E0B9876AD2}" type="datetime1">
              <a:rPr lang="ja-JP" altLang="en-US" smtClean="0"/>
              <a:pPr/>
              <a:t>2012/10/8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547124" y="642757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15D0E23E-21F8-9E44-B608-6DFB608817B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Object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1632" y="38027"/>
            <a:ext cx="921610" cy="2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d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d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9.pdf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0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860585"/>
            <a:ext cx="5257799" cy="425433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7000" y="1199971"/>
            <a:ext cx="5297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Progress of</a:t>
            </a:r>
            <a:r>
              <a:rPr lang="en-US" sz="3600" b="1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3600" b="1" dirty="0" smtClean="0">
                <a:latin typeface="Arial"/>
                <a:cs typeface="Arial"/>
              </a:rPr>
              <a:t>the JT</a:t>
            </a:r>
            <a:r>
              <a:rPr lang="en-US" sz="3600" b="1" dirty="0">
                <a:latin typeface="Arial"/>
                <a:cs typeface="Arial"/>
              </a:rPr>
              <a:t>-60SA Project</a:t>
            </a:r>
            <a:r>
              <a:rPr lang="ja-JP" sz="3600" dirty="0" smtClean="0">
                <a:latin typeface="Arial"/>
                <a:cs typeface="Arial"/>
              </a:rPr>
              <a:t> </a:t>
            </a:r>
            <a:endParaRPr kumimoji="1" lang="ja-JP" altLang="en-US" sz="3600" dirty="0">
              <a:latin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08648" y="90050"/>
            <a:ext cx="509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/>
                <a:cs typeface="Arial"/>
              </a:rPr>
              <a:t>24</a:t>
            </a:r>
            <a:r>
              <a:rPr kumimoji="1" lang="en-US" altLang="ja-JP" sz="1400" baseline="30000" dirty="0" smtClean="0">
                <a:latin typeface="Arial"/>
                <a:cs typeface="Arial"/>
              </a:rPr>
              <a:t>th</a:t>
            </a:r>
            <a:r>
              <a:rPr kumimoji="1" lang="en-US" altLang="ja-JP" sz="1400" dirty="0" smtClean="0">
                <a:latin typeface="Arial"/>
                <a:cs typeface="Arial"/>
              </a:rPr>
              <a:t>  IAEA Fusion Energy Conference,</a:t>
            </a:r>
            <a:r>
              <a:rPr lang="en-US" altLang="ja-JP" sz="1400" dirty="0" smtClean="0">
                <a:latin typeface="Arial"/>
                <a:cs typeface="Arial"/>
              </a:rPr>
              <a:t> San Diego, Oct. 2012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800" y="276728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Y. </a:t>
            </a:r>
            <a:r>
              <a:rPr lang="en-US" sz="2000" dirty="0" err="1" smtClean="0">
                <a:latin typeface="Arial"/>
                <a:cs typeface="Arial"/>
              </a:rPr>
              <a:t>Kamada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dirty="0">
                <a:latin typeface="Arial"/>
                <a:cs typeface="Arial"/>
              </a:rPr>
              <a:t>P. </a:t>
            </a:r>
            <a:r>
              <a:rPr lang="en-US" sz="2000" dirty="0" err="1" smtClean="0">
                <a:latin typeface="Arial"/>
                <a:cs typeface="Arial"/>
              </a:rPr>
              <a:t>Barabaschi</a:t>
            </a:r>
            <a:r>
              <a:rPr lang="en-US" sz="2000" dirty="0" smtClean="0">
                <a:latin typeface="Arial"/>
                <a:cs typeface="Arial"/>
              </a:rPr>
              <a:t>, S</a:t>
            </a:r>
            <a:r>
              <a:rPr lang="en-US" sz="2000" dirty="0">
                <a:latin typeface="Arial"/>
                <a:cs typeface="Arial"/>
              </a:rPr>
              <a:t>. </a:t>
            </a:r>
            <a:r>
              <a:rPr lang="en-US" sz="2000" dirty="0" smtClean="0">
                <a:latin typeface="Arial"/>
                <a:cs typeface="Arial"/>
              </a:rPr>
              <a:t>Ishida,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 The </a:t>
            </a:r>
            <a:r>
              <a:rPr lang="en-US" sz="2000" dirty="0">
                <a:latin typeface="Arial"/>
                <a:cs typeface="Arial"/>
              </a:rPr>
              <a:t>JT-</a:t>
            </a:r>
            <a:r>
              <a:rPr lang="en-US" sz="2000" dirty="0" smtClean="0">
                <a:latin typeface="Arial"/>
                <a:cs typeface="Arial"/>
              </a:rPr>
              <a:t>60SA Team,</a:t>
            </a:r>
          </a:p>
          <a:p>
            <a:r>
              <a:rPr lang="en-US" altLang="ja-JP" sz="2000" dirty="0" smtClean="0">
                <a:latin typeface="Arial"/>
                <a:cs typeface="Arial"/>
              </a:rPr>
              <a:t>JT-60SA Research Plan Contributors</a:t>
            </a:r>
            <a:r>
              <a:rPr lang="ja-JP" sz="2000" dirty="0" smtClean="0">
                <a:latin typeface="Arial"/>
                <a:cs typeface="Arial"/>
              </a:rPr>
              <a:t> 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7800" y="4162723"/>
            <a:ext cx="9601200" cy="23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(392 persons,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15 JA institutes, 23 EU Institutes)</a:t>
            </a:r>
          </a:p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* BA Satellite </a:t>
            </a:r>
            <a:r>
              <a:rPr lang="en-US" sz="1400" dirty="0" err="1" smtClean="0">
                <a:solidFill>
                  <a:srgbClr val="0000FF"/>
                </a:solidFill>
                <a:latin typeface="Arial"/>
                <a:cs typeface="Arial"/>
              </a:rPr>
              <a:t>Tokamak</a:t>
            </a:r>
            <a:r>
              <a:rPr lang="ja-JP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Arial"/>
                <a:cs typeface="Arial"/>
              </a:rPr>
              <a:t>Project team, </a:t>
            </a:r>
          </a:p>
          <a:p>
            <a:pPr>
              <a:lnSpc>
                <a:spcPts val="1400"/>
              </a:lnSpc>
            </a:pPr>
            <a:r>
              <a:rPr kumimoji="1" lang="en-US" altLang="ja-JP" sz="1400" dirty="0" smtClean="0">
                <a:solidFill>
                  <a:srgbClr val="0000FF"/>
                </a:solidFill>
                <a:latin typeface="Arial"/>
                <a:cs typeface="Arial"/>
              </a:rPr>
              <a:t>*JA Home team </a:t>
            </a:r>
            <a:r>
              <a:rPr kumimoji="1"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(JAEA), </a:t>
            </a:r>
          </a:p>
          <a:p>
            <a:pPr>
              <a:lnSpc>
                <a:spcPts val="1400"/>
              </a:lnSpc>
            </a:pPr>
            <a:r>
              <a:rPr kumimoji="1" lang="en-US" altLang="ja-JP" sz="1400" dirty="0" smtClean="0">
                <a:solidFill>
                  <a:srgbClr val="0000FF"/>
                </a:solidFill>
                <a:latin typeface="Arial"/>
                <a:cs typeface="Arial"/>
              </a:rPr>
              <a:t>*EU Home team </a:t>
            </a:r>
            <a:r>
              <a:rPr kumimoji="1"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(F4E, 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CEA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CIEMAT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it-IT" sz="1400" dirty="0">
                <a:solidFill>
                  <a:srgbClr val="008000"/>
                </a:solidFill>
                <a:latin typeface="Arial"/>
                <a:cs typeface="Arial"/>
              </a:rPr>
              <a:t> Consorzio RF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X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 ENEA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KIT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 SCK.CEN/Mol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*JA 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Contributors</a:t>
            </a:r>
            <a:r>
              <a:rPr lang="ja-JP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(CRIEPI,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 Hokkaido </a:t>
            </a:r>
            <a:r>
              <a:rPr lang="en-US" sz="1400" dirty="0" err="1">
                <a:solidFill>
                  <a:srgbClr val="008000"/>
                </a:solidFill>
                <a:latin typeface="Arial"/>
                <a:cs typeface="Arial"/>
              </a:rPr>
              <a:t>Univ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.,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 Keio 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Univ., 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Kyoto Institute of Technology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Kyoto </a:t>
            </a:r>
            <a:r>
              <a:rPr lang="en-US" sz="1400" dirty="0" err="1">
                <a:solidFill>
                  <a:srgbClr val="008000"/>
                </a:solidFill>
                <a:latin typeface="Arial"/>
                <a:cs typeface="Arial"/>
              </a:rPr>
              <a:t>Univ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.,</a:t>
            </a:r>
          </a:p>
          <a:p>
            <a:pPr>
              <a:lnSpc>
                <a:spcPts val="1400"/>
              </a:lnSpc>
            </a:pPr>
            <a:r>
              <a:rPr kumimoji="1"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Kyushu Univ., Nagoya </a:t>
            </a:r>
            <a:r>
              <a:rPr lang="en-US" sz="1400" dirty="0" err="1" smtClean="0">
                <a:solidFill>
                  <a:srgbClr val="008000"/>
                </a:solidFill>
                <a:latin typeface="Arial"/>
                <a:cs typeface="Arial"/>
              </a:rPr>
              <a:t>Univ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., NIFS, 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Osaka Univ., Shizuoka </a:t>
            </a:r>
            <a:r>
              <a:rPr lang="en-US" sz="1400" dirty="0" err="1" smtClean="0">
                <a:solidFill>
                  <a:srgbClr val="008000"/>
                </a:solidFill>
                <a:latin typeface="Arial"/>
                <a:cs typeface="Arial"/>
              </a:rPr>
              <a:t>Univ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., 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Univ. of Tokyo, Tohoku </a:t>
            </a:r>
            <a:r>
              <a:rPr lang="en-US" sz="1400" dirty="0" err="1" smtClean="0">
                <a:solidFill>
                  <a:srgbClr val="008000"/>
                </a:solidFill>
                <a:latin typeface="Arial"/>
                <a:cs typeface="Arial"/>
              </a:rPr>
              <a:t>Univ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., </a:t>
            </a:r>
          </a:p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  Tokyo Institute of Technology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., 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Univ. of Tsukuba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1400"/>
              </a:lnSpc>
            </a:pPr>
            <a:r>
              <a:rPr lang="en-US" altLang="ja-JP" sz="1400" dirty="0" smtClean="0">
                <a:solidFill>
                  <a:srgbClr val="0000FF"/>
                </a:solidFill>
                <a:latin typeface="Arial"/>
                <a:cs typeface="Arial"/>
              </a:rPr>
              <a:t>*EU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cs typeface="Arial"/>
              </a:rPr>
              <a:t>Contributors</a:t>
            </a:r>
            <a:r>
              <a:rPr lang="ja-JP" sz="1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Aalto Univ., 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CCFE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CEA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CIEMAT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CNRS/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008000"/>
                </a:solidFill>
                <a:latin typeface="Arial"/>
                <a:cs typeface="Arial"/>
              </a:rPr>
              <a:t>Univ</a:t>
            </a:r>
            <a:r>
              <a:rPr lang="fr-FR" sz="1400" dirty="0" smtClean="0">
                <a:solidFill>
                  <a:srgbClr val="008000"/>
                </a:solidFill>
                <a:latin typeface="Arial"/>
                <a:cs typeface="Arial"/>
              </a:rPr>
              <a:t>. de Marseille, </a:t>
            </a:r>
            <a:r>
              <a:rPr lang="it-IT" sz="1400" dirty="0">
                <a:solidFill>
                  <a:srgbClr val="008000"/>
                </a:solidFill>
                <a:latin typeface="Arial"/>
                <a:cs typeface="Arial"/>
              </a:rPr>
              <a:t>Consorzio RF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X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ts val="1400"/>
              </a:lnSpc>
            </a:pPr>
            <a:r>
              <a:rPr lang="fr-FR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CRPP /Lausanne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fr-FR" sz="1400" dirty="0" smtClean="0">
                <a:solidFill>
                  <a:srgbClr val="008000"/>
                </a:solidFill>
                <a:latin typeface="Arial"/>
                <a:cs typeface="Arial"/>
              </a:rPr>
              <a:t>EFDA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-CSU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 ENEA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ENEA-CREATE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 ERM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FOM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 smtClean="0">
                <a:solidFill>
                  <a:srgbClr val="008000"/>
                </a:solidFill>
                <a:latin typeface="Arial"/>
                <a:cs typeface="Arial"/>
              </a:rPr>
              <a:t> F4E,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FZ /</a:t>
            </a:r>
            <a:r>
              <a:rPr lang="fr-FR" sz="1400" dirty="0" err="1">
                <a:solidFill>
                  <a:srgbClr val="008000"/>
                </a:solidFill>
                <a:latin typeface="Arial"/>
                <a:cs typeface="Arial"/>
              </a:rPr>
              <a:t>Jülich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 IFP-CNR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</a:p>
          <a:p>
            <a:pPr>
              <a:lnSpc>
                <a:spcPts val="1400"/>
              </a:lnSpc>
            </a:pPr>
            <a:r>
              <a:rPr lang="fr-FR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IPP /</a:t>
            </a:r>
            <a:r>
              <a:rPr lang="fr-FR" sz="1400" dirty="0" err="1" smtClean="0">
                <a:solidFill>
                  <a:srgbClr val="008000"/>
                </a:solidFill>
                <a:latin typeface="Arial"/>
                <a:cs typeface="Arial"/>
              </a:rPr>
              <a:t>Garching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JET-EFDA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KIT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National </a:t>
            </a:r>
            <a:r>
              <a:rPr lang="fr-FR" sz="1400" dirty="0" err="1">
                <a:solidFill>
                  <a:srgbClr val="008000"/>
                </a:solidFill>
                <a:latin typeface="Arial"/>
                <a:cs typeface="Arial"/>
              </a:rPr>
              <a:t>Technical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fr-FR" sz="1400" dirty="0" err="1">
                <a:solidFill>
                  <a:srgbClr val="008000"/>
                </a:solidFill>
                <a:latin typeface="Arial"/>
                <a:cs typeface="Arial"/>
              </a:rPr>
              <a:t>University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 of </a:t>
            </a:r>
            <a:r>
              <a:rPr lang="fr-FR" sz="1400" dirty="0" err="1">
                <a:solidFill>
                  <a:srgbClr val="008000"/>
                </a:solidFill>
                <a:latin typeface="Arial"/>
                <a:cs typeface="Arial"/>
              </a:rPr>
              <a:t>Athen</a:t>
            </a:r>
            <a:r>
              <a:rPr lang="ja-JP" sz="14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altLang="ja-JP" sz="1400" dirty="0" smtClean="0">
                <a:solidFill>
                  <a:srgbClr val="008000"/>
                </a:solidFill>
                <a:latin typeface="Arial"/>
                <a:cs typeface="Arial"/>
              </a:rPr>
              <a:t>, </a:t>
            </a:r>
            <a:r>
              <a:rPr lang="fr-FR" sz="1400" dirty="0" err="1" smtClean="0">
                <a:solidFill>
                  <a:srgbClr val="008000"/>
                </a:solidFill>
                <a:latin typeface="Arial"/>
                <a:cs typeface="Arial"/>
              </a:rPr>
              <a:t>Univ</a:t>
            </a:r>
            <a:r>
              <a:rPr lang="fr-FR" sz="1400" dirty="0" smtClean="0">
                <a:solidFill>
                  <a:srgbClr val="008000"/>
                </a:solidFill>
                <a:latin typeface="Arial"/>
                <a:cs typeface="Arial"/>
              </a:rPr>
              <a:t>. </a:t>
            </a:r>
            <a:r>
              <a:rPr lang="fr-FR" sz="1400" dirty="0">
                <a:solidFill>
                  <a:srgbClr val="008000"/>
                </a:solidFill>
                <a:latin typeface="Arial"/>
                <a:cs typeface="Arial"/>
              </a:rPr>
              <a:t>of </a:t>
            </a:r>
            <a:r>
              <a:rPr lang="fr-FR" sz="1400" dirty="0" smtClean="0">
                <a:solidFill>
                  <a:srgbClr val="008000"/>
                </a:solidFill>
                <a:latin typeface="Arial"/>
                <a:cs typeface="Arial"/>
              </a:rPr>
              <a:t>York</a:t>
            </a:r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kumimoji="1" lang="ja-JP" altLang="en-US" sz="14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81113" y="2749550"/>
            <a:ext cx="4914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明朝" pitchFamily="-106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明朝" pitchFamily="-106" charset="-128"/>
            </a:endParaRPr>
          </a:p>
        </p:txBody>
      </p:sp>
      <p:pic>
        <p:nvPicPr>
          <p:cNvPr id="10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0704"/>
            <a:ext cx="2324448" cy="6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8749432" y="167739"/>
            <a:ext cx="8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OV4/1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3" y="3899763"/>
            <a:ext cx="3056880" cy="298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図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1" y="1129804"/>
            <a:ext cx="3342174" cy="279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939800" y="-29865"/>
            <a:ext cx="9182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JT-60SA allows study on self regulating plasma control</a:t>
            </a:r>
          </a:p>
          <a:p>
            <a:r>
              <a:rPr lang="en-US" altLang="ja-JP" sz="2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 with ITER &amp; DEMO-relevant non-dimensional parameters</a:t>
            </a:r>
            <a:endParaRPr lang="ja-JP" altLang="en-US" sz="24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0" y="8382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2" name="正方形/長方形 1011"/>
          <p:cNvSpPr/>
          <p:nvPr/>
        </p:nvSpPr>
        <p:spPr>
          <a:xfrm>
            <a:off x="3676473" y="1230243"/>
            <a:ext cx="199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 smtClean="0">
                <a:latin typeface="Arial"/>
                <a:cs typeface="Arial"/>
              </a:rPr>
              <a:t>Collisionality</a:t>
            </a:r>
            <a:r>
              <a:rPr lang="en-US" altLang="ja-JP" sz="2000" dirty="0" smtClean="0">
                <a:latin typeface="Arial"/>
                <a:cs typeface="Arial"/>
              </a:rPr>
              <a:t>,</a:t>
            </a:r>
          </a:p>
          <a:p>
            <a:r>
              <a:rPr lang="en-US" altLang="ja-JP" sz="2000" dirty="0" err="1" smtClean="0">
                <a:latin typeface="Arial"/>
                <a:cs typeface="Arial"/>
              </a:rPr>
              <a:t>Gyroradius</a:t>
            </a:r>
            <a:r>
              <a:rPr lang="en-US" altLang="ja-JP" sz="2000" dirty="0" smtClean="0">
                <a:latin typeface="Arial"/>
                <a:cs typeface="Arial"/>
              </a:rPr>
              <a:t>,</a:t>
            </a:r>
          </a:p>
        </p:txBody>
      </p:sp>
      <p:sp>
        <p:nvSpPr>
          <p:cNvPr id="1013" name="正方形/長方形 1012"/>
          <p:cNvSpPr/>
          <p:nvPr/>
        </p:nvSpPr>
        <p:spPr>
          <a:xfrm>
            <a:off x="3619691" y="4628802"/>
            <a:ext cx="215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Beta,</a:t>
            </a:r>
          </a:p>
          <a:p>
            <a:r>
              <a:rPr lang="en-US" altLang="ja-JP" sz="2000" dirty="0" smtClean="0">
                <a:latin typeface="Arial"/>
                <a:cs typeface="Arial"/>
              </a:rPr>
              <a:t>Plasma shape,</a:t>
            </a:r>
          </a:p>
        </p:txBody>
      </p:sp>
      <p:sp>
        <p:nvSpPr>
          <p:cNvPr id="1014" name="正方形/長方形 1013"/>
          <p:cNvSpPr/>
          <p:nvPr/>
        </p:nvSpPr>
        <p:spPr>
          <a:xfrm>
            <a:off x="4070350" y="5706985"/>
            <a:ext cx="1943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First ion beta,</a:t>
            </a:r>
          </a:p>
          <a:p>
            <a:r>
              <a:rPr lang="en-US" altLang="ja-JP" sz="2000" dirty="0" smtClean="0">
                <a:latin typeface="Arial"/>
                <a:cs typeface="Arial"/>
              </a:rPr>
              <a:t>Fast ion speed,</a:t>
            </a: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7547124" y="6529171"/>
            <a:ext cx="2311400" cy="365125"/>
          </a:xfrm>
        </p:spPr>
        <p:txBody>
          <a:bodyPr/>
          <a:lstStyle/>
          <a:p>
            <a:fld id="{15D0E23E-21F8-9E44-B608-6DFB608817B2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191" y="994064"/>
            <a:ext cx="3119179" cy="290569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15191" y="3951001"/>
            <a:ext cx="3652407" cy="2970499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210050" y="2251214"/>
            <a:ext cx="1733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/>
                <a:cs typeface="Arial"/>
              </a:rPr>
              <a:t>Pedestal</a:t>
            </a:r>
          </a:p>
          <a:p>
            <a:r>
              <a:rPr lang="en-US" altLang="ja-JP" sz="2000" dirty="0" err="1" smtClean="0">
                <a:latin typeface="Arial"/>
                <a:cs typeface="Arial"/>
              </a:rPr>
              <a:t>Collisionality</a:t>
            </a:r>
            <a:endParaRPr lang="en-US" altLang="ja-JP" sz="2000" dirty="0" smtClean="0">
              <a:latin typeface="Arial"/>
              <a:cs typeface="Arial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3721100" y="3067028"/>
            <a:ext cx="1955800" cy="1549074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3691369" y="3098800"/>
            <a:ext cx="1985531" cy="1517302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848100" y="3632469"/>
            <a:ext cx="2019491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Mutual Interaction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9182100" y="6427571"/>
            <a:ext cx="67642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5BDD73E-53FC-5644-A2A8-912CD4AB25BB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19460" name="タイトル 1"/>
          <p:cNvSpPr>
            <a:spLocks/>
          </p:cNvSpPr>
          <p:nvPr/>
        </p:nvSpPr>
        <p:spPr bwMode="auto">
          <a:xfrm>
            <a:off x="914400" y="-50800"/>
            <a:ext cx="8089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ja-JP" sz="2800" b="1" dirty="0">
                <a:latin typeface="Arial"/>
                <a:ea typeface="Arial" pitchFamily="-106" charset="0"/>
                <a:cs typeface="Arial"/>
              </a:rPr>
              <a:t>41MW×100s high power heating with variety</a:t>
            </a:r>
            <a:endParaRPr lang="ja-JP" altLang="en-US" sz="2800" b="1" dirty="0"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19462" name="テキスト ボックス 7"/>
          <p:cNvSpPr txBox="1">
            <a:spLocks noChangeArrowheads="1"/>
          </p:cNvSpPr>
          <p:nvPr/>
        </p:nvSpPr>
        <p:spPr bwMode="auto">
          <a:xfrm>
            <a:off x="1132014" y="346869"/>
            <a:ext cx="8839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altLang="ja-JP" sz="2200" b="1" dirty="0">
                <a:solidFill>
                  <a:srgbClr val="0000FF"/>
                </a:solidFill>
                <a:ea typeface="ＤＦＰ勘亭流" pitchFamily="-106" charset="-128"/>
                <a:cs typeface="ＤＦＰ勘亭流" pitchFamily="-106" charset="-128"/>
              </a:rPr>
              <a:t>Variety of heating/current-drive/momentum-input combinations </a:t>
            </a:r>
            <a:endParaRPr lang="ja-JP" altLang="en-US" sz="2200" b="1" dirty="0">
              <a:solidFill>
                <a:srgbClr val="0000FF"/>
              </a:solidFill>
              <a:ea typeface="ＤＦＰ勘亭流" pitchFamily="-106" charset="-128"/>
              <a:cs typeface="ＤＦＰ勘亭流" pitchFamily="-106" charset="-128"/>
            </a:endParaRPr>
          </a:p>
        </p:txBody>
      </p:sp>
      <p:sp>
        <p:nvSpPr>
          <p:cNvPr id="19466" name="テキスト ボックス 6"/>
          <p:cNvSpPr txBox="1">
            <a:spLocks noChangeArrowheads="1"/>
          </p:cNvSpPr>
          <p:nvPr/>
        </p:nvSpPr>
        <p:spPr bwMode="auto">
          <a:xfrm>
            <a:off x="215898" y="1013955"/>
            <a:ext cx="65981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Positive-ion-source 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NB (85keV), 12units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× 2MW=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24MW, </a:t>
            </a:r>
          </a:p>
          <a:p>
            <a:pPr defTabSz="457200"/>
            <a:r>
              <a:rPr lang="en-US" altLang="ja-JP" b="1" dirty="0" smtClean="0">
                <a:solidFill>
                  <a:srgbClr val="0000FF"/>
                </a:solidFill>
                <a:latin typeface="Arial"/>
                <a:ea typeface="Arial" pitchFamily="-106" charset="0"/>
                <a:cs typeface="Arial"/>
              </a:rPr>
              <a:t>    CO</a:t>
            </a:r>
            <a:r>
              <a:rPr lang="en-US" altLang="ja-JP" b="1" dirty="0">
                <a:solidFill>
                  <a:srgbClr val="1B26FD"/>
                </a:solidFill>
                <a:latin typeface="Arial"/>
                <a:ea typeface="Arial" pitchFamily="-106" charset="0"/>
                <a:cs typeface="Arial"/>
              </a:rPr>
              <a:t>:</a:t>
            </a:r>
            <a:r>
              <a:rPr lang="en-US" altLang="ja-JP" b="1" dirty="0">
                <a:solidFill>
                  <a:srgbClr val="0000FF"/>
                </a:solidFill>
                <a:latin typeface="Arial"/>
                <a:ea typeface="Arial" pitchFamily="-106" charset="0"/>
                <a:cs typeface="Arial"/>
              </a:rPr>
              <a:t>2u, CTR</a:t>
            </a:r>
            <a:r>
              <a:rPr lang="en-US" altLang="ja-JP" b="1" dirty="0">
                <a:solidFill>
                  <a:srgbClr val="1B26FD"/>
                </a:solidFill>
                <a:latin typeface="Arial"/>
                <a:ea typeface="Arial" pitchFamily="-106" charset="0"/>
                <a:cs typeface="Arial"/>
              </a:rPr>
              <a:t>:</a:t>
            </a:r>
            <a:r>
              <a:rPr lang="en-US" altLang="ja-JP" b="1" dirty="0">
                <a:solidFill>
                  <a:srgbClr val="0000FF"/>
                </a:solidFill>
                <a:latin typeface="Arial"/>
                <a:ea typeface="Arial" pitchFamily="-106" charset="0"/>
                <a:cs typeface="Arial"/>
              </a:rPr>
              <a:t>2u, </a:t>
            </a:r>
            <a:r>
              <a:rPr lang="en-US" altLang="ja-JP" b="1" dirty="0">
                <a:solidFill>
                  <a:srgbClr val="008000"/>
                </a:solidFill>
                <a:latin typeface="Arial"/>
                <a:ea typeface="Arial" pitchFamily="-106" charset="0"/>
                <a:cs typeface="Arial"/>
              </a:rPr>
              <a:t>Perp</a:t>
            </a:r>
            <a:r>
              <a:rPr lang="en-US" altLang="ja-JP" b="1" dirty="0">
                <a:solidFill>
                  <a:srgbClr val="4F6228"/>
                </a:solidFill>
                <a:latin typeface="Arial"/>
                <a:ea typeface="Arial" pitchFamily="-106" charset="0"/>
                <a:cs typeface="Arial"/>
              </a:rPr>
              <a:t>:</a:t>
            </a:r>
            <a:r>
              <a:rPr lang="en-US" altLang="ja-JP" b="1" dirty="0" smtClean="0">
                <a:solidFill>
                  <a:srgbClr val="008000"/>
                </a:solidFill>
                <a:latin typeface="Arial"/>
                <a:ea typeface="Arial" pitchFamily="-106" charset="0"/>
                <a:cs typeface="Arial"/>
              </a:rPr>
              <a:t>8u</a:t>
            </a:r>
          </a:p>
        </p:txBody>
      </p:sp>
      <p:sp>
        <p:nvSpPr>
          <p:cNvPr id="19468" name="正方形/長方形 9"/>
          <p:cNvSpPr>
            <a:spLocks noChangeArrowheads="1"/>
          </p:cNvSpPr>
          <p:nvPr/>
        </p:nvSpPr>
        <p:spPr bwMode="auto">
          <a:xfrm>
            <a:off x="50800" y="741362"/>
            <a:ext cx="289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altLang="ja-JP" sz="2000" b="1" dirty="0">
                <a:ea typeface="Arial" pitchFamily="-106" charset="0"/>
                <a:cs typeface="Arial" pitchFamily="-106" charset="0"/>
              </a:rPr>
              <a:t>NB: 34MW</a:t>
            </a:r>
            <a:r>
              <a:rPr lang="en-US" altLang="ja-JP" sz="2000" b="1" dirty="0">
                <a:solidFill>
                  <a:srgbClr val="000090"/>
                </a:solidFill>
                <a:ea typeface="Arial" pitchFamily="-106" charset="0"/>
                <a:cs typeface="Arial" pitchFamily="-106" charset="0"/>
              </a:rPr>
              <a:t>×100s</a:t>
            </a:r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3581400" y="2832100"/>
            <a:ext cx="2032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 sz="2800" b="1"/>
          </a:p>
        </p:txBody>
      </p:sp>
      <p:cxnSp>
        <p:nvCxnSpPr>
          <p:cNvPr id="18" name="直線コネクタ 17"/>
          <p:cNvCxnSpPr/>
          <p:nvPr/>
        </p:nvCxnSpPr>
        <p:spPr>
          <a:xfrm>
            <a:off x="0" y="7747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203201" y="1545986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Negative-ion-source NB, 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500keV, 10MW, Off-axis</a:t>
            </a:r>
            <a:endParaRPr lang="ja-JP" altLang="en-US" b="1" dirty="0">
              <a:latin typeface="Arial"/>
              <a:ea typeface="Arial" pitchFamily="-106" charset="0"/>
              <a:cs typeface="Arial"/>
            </a:endParaRPr>
          </a:p>
        </p:txBody>
      </p:sp>
      <p:grpSp>
        <p:nvGrpSpPr>
          <p:cNvPr id="103" name="図形グループ 102"/>
          <p:cNvGrpSpPr>
            <a:grpSpLocks/>
          </p:cNvGrpSpPr>
          <p:nvPr/>
        </p:nvGrpSpPr>
        <p:grpSpPr>
          <a:xfrm>
            <a:off x="3752534" y="1698386"/>
            <a:ext cx="4579469" cy="2693899"/>
            <a:chOff x="3151802" y="1044575"/>
            <a:chExt cx="4021494" cy="2452688"/>
          </a:xfrm>
        </p:grpSpPr>
        <p:pic>
          <p:nvPicPr>
            <p:cNvPr id="104" name="図 1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1802" y="1071563"/>
              <a:ext cx="3996095" cy="2425700"/>
            </a:xfrm>
            <a:prstGeom prst="rect">
              <a:avLst/>
            </a:prstGeom>
          </p:spPr>
        </p:pic>
        <p:sp>
          <p:nvSpPr>
            <p:cNvPr id="105" name="正方形/長方形 104"/>
            <p:cNvSpPr/>
            <p:nvPr/>
          </p:nvSpPr>
          <p:spPr>
            <a:xfrm>
              <a:off x="6219825" y="1044575"/>
              <a:ext cx="928072" cy="360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6006613" y="2840038"/>
              <a:ext cx="1166683" cy="550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7" name="図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12419"/>
            <a:ext cx="2202327" cy="2394550"/>
          </a:xfrm>
          <a:prstGeom prst="rect">
            <a:avLst/>
          </a:prstGeom>
        </p:spPr>
      </p:pic>
      <p:grpSp>
        <p:nvGrpSpPr>
          <p:cNvPr id="109" name="図形グループ 108"/>
          <p:cNvGrpSpPr>
            <a:grpSpLocks noChangeAspect="1"/>
          </p:cNvGrpSpPr>
          <p:nvPr/>
        </p:nvGrpSpPr>
        <p:grpSpPr>
          <a:xfrm>
            <a:off x="2462597" y="2197100"/>
            <a:ext cx="1324700" cy="2373421"/>
            <a:chOff x="177800" y="2203726"/>
            <a:chExt cx="1443856" cy="2586909"/>
          </a:xfrm>
        </p:grpSpPr>
        <p:pic>
          <p:nvPicPr>
            <p:cNvPr id="110" name="図 10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00" y="2203726"/>
              <a:ext cx="1443856" cy="2586909"/>
            </a:xfrm>
            <a:prstGeom prst="rect">
              <a:avLst/>
            </a:prstGeom>
          </p:spPr>
        </p:pic>
        <p:sp>
          <p:nvSpPr>
            <p:cNvPr id="111" name="テキスト ボックス 110"/>
            <p:cNvSpPr txBox="1"/>
            <p:nvPr/>
          </p:nvSpPr>
          <p:spPr>
            <a:xfrm>
              <a:off x="1096124" y="2889754"/>
              <a:ext cx="525532" cy="402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ea typeface="Arial" pitchFamily="-106" charset="0"/>
                  <a:cs typeface="Arial" pitchFamily="-106" charset="0"/>
                </a:rPr>
                <a:t>EC</a:t>
              </a:r>
              <a:endParaRPr kumimoji="1" lang="ja-JP" altLang="en-US" dirty="0"/>
            </a:p>
          </p:txBody>
        </p:sp>
      </p:grpSp>
      <p:pic>
        <p:nvPicPr>
          <p:cNvPr id="112" name="図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021" y="3659628"/>
            <a:ext cx="3209603" cy="2415475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3221" y="1015206"/>
            <a:ext cx="3011307" cy="2388599"/>
          </a:xfrm>
          <a:prstGeom prst="rect">
            <a:avLst/>
          </a:prstGeom>
        </p:spPr>
      </p:pic>
      <p:sp>
        <p:nvSpPr>
          <p:cNvPr id="114" name="テキスト ボックス 113"/>
          <p:cNvSpPr txBox="1"/>
          <p:nvPr/>
        </p:nvSpPr>
        <p:spPr>
          <a:xfrm>
            <a:off x="5964156" y="3155434"/>
            <a:ext cx="68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NNB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326602" y="775771"/>
            <a:ext cx="237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N-NB driven current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845561" y="336231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Torque input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37" name="図形グループ 36"/>
          <p:cNvGrpSpPr/>
          <p:nvPr/>
        </p:nvGrpSpPr>
        <p:grpSpPr>
          <a:xfrm>
            <a:off x="2413126" y="4492194"/>
            <a:ext cx="4172295" cy="2203882"/>
            <a:chOff x="2540126" y="4682694"/>
            <a:chExt cx="4172295" cy="2203882"/>
          </a:xfrm>
        </p:grpSpPr>
        <p:sp>
          <p:nvSpPr>
            <p:cNvPr id="75" name="正方形/長方形 74"/>
            <p:cNvSpPr/>
            <p:nvPr/>
          </p:nvSpPr>
          <p:spPr>
            <a:xfrm>
              <a:off x="2540126" y="4795253"/>
              <a:ext cx="286945" cy="30018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6" name="図 95"/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34389" y="4942454"/>
              <a:ext cx="2078032" cy="1944122"/>
            </a:xfrm>
            <a:prstGeom prst="rect">
              <a:avLst/>
            </a:prstGeom>
          </p:spPr>
        </p:pic>
        <p:sp>
          <p:nvSpPr>
            <p:cNvPr id="97" name="正方形/長方形 96"/>
            <p:cNvSpPr/>
            <p:nvPr/>
          </p:nvSpPr>
          <p:spPr>
            <a:xfrm>
              <a:off x="4601578" y="4711700"/>
              <a:ext cx="226032" cy="32762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5816600" y="5338526"/>
              <a:ext cx="7556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138GHz2.3T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4601578" y="5039326"/>
              <a:ext cx="226032" cy="14674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0" name="図 99"/>
            <p:cNvPicPr preferRelativeResize="0"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07056" y="4918481"/>
              <a:ext cx="2129071" cy="1950944"/>
            </a:xfrm>
            <a:prstGeom prst="rect">
              <a:avLst/>
            </a:prstGeom>
          </p:spPr>
        </p:pic>
        <p:sp>
          <p:nvSpPr>
            <p:cNvPr id="101" name="テキスト ボックス 100"/>
            <p:cNvSpPr txBox="1"/>
            <p:nvPr/>
          </p:nvSpPr>
          <p:spPr>
            <a:xfrm>
              <a:off x="3205163" y="5363926"/>
              <a:ext cx="8413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110GHz,1.7T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 rot="16200000">
              <a:off x="1990465" y="5538440"/>
              <a:ext cx="1588266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/>
                  <a:cs typeface="Arial"/>
                </a:rPr>
                <a:t>j</a:t>
              </a:r>
              <a:r>
                <a:rPr kumimoji="1" lang="en-US" altLang="ja-JP" sz="1400" b="1" baseline="-25000" dirty="0" smtClean="0">
                  <a:latin typeface="Arial"/>
                  <a:cs typeface="Arial"/>
                </a:rPr>
                <a:t>ECCD</a:t>
              </a:r>
              <a:r>
                <a:rPr kumimoji="1" lang="en-US" altLang="ja-JP" sz="1400" b="1" dirty="0" smtClean="0">
                  <a:latin typeface="Arial"/>
                  <a:cs typeface="Arial"/>
                </a:rPr>
                <a:t>(MA/m</a:t>
              </a:r>
              <a:r>
                <a:rPr kumimoji="1" lang="en-US" altLang="ja-JP" sz="1400" b="1" baseline="30000" dirty="0" smtClean="0">
                  <a:latin typeface="Arial"/>
                  <a:cs typeface="Arial"/>
                </a:rPr>
                <a:t>2</a:t>
              </a:r>
              <a:r>
                <a:rPr kumimoji="1" lang="en-US" altLang="ja-JP" sz="1400" b="1" dirty="0" smtClean="0">
                  <a:latin typeface="Arial"/>
                  <a:cs typeface="Arial"/>
                </a:rPr>
                <a:t>)</a:t>
              </a:r>
              <a:endParaRPr kumimoji="1" lang="ja-JP" altLang="en-US" sz="1400" b="1" dirty="0">
                <a:latin typeface="Arial"/>
                <a:cs typeface="Arial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3930334" y="4682694"/>
              <a:ext cx="2121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  <a:latin typeface="Arial"/>
                  <a:cs typeface="Arial"/>
                </a:rPr>
                <a:t>EC </a:t>
              </a:r>
              <a:r>
                <a:rPr kumimoji="1" lang="en-US" altLang="ja-JP" b="1" dirty="0" smtClean="0">
                  <a:solidFill>
                    <a:srgbClr val="0000FF"/>
                  </a:solidFill>
                  <a:latin typeface="Arial"/>
                  <a:cs typeface="Arial"/>
                </a:rPr>
                <a:t>driven current</a:t>
              </a:r>
              <a:endParaRPr kumimoji="1" lang="ja-JP" altLang="en-US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8" name="テキスト ボックス 117"/>
          <p:cNvSpPr txBox="1"/>
          <p:nvPr/>
        </p:nvSpPr>
        <p:spPr>
          <a:xfrm>
            <a:off x="123322" y="6352596"/>
            <a:ext cx="259643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A. </a:t>
            </a:r>
            <a:r>
              <a:rPr lang="en-US" altLang="ja-JP" dirty="0" err="1" smtClean="0">
                <a:latin typeface="Arial"/>
                <a:cs typeface="Arial"/>
              </a:rPr>
              <a:t>Isayama</a:t>
            </a:r>
            <a:r>
              <a:rPr kumimoji="1" lang="en-US" altLang="ja-JP" dirty="0" smtClean="0">
                <a:latin typeface="Arial"/>
                <a:cs typeface="Arial"/>
              </a:rPr>
              <a:t>, </a:t>
            </a:r>
            <a:r>
              <a:rPr lang="en-GB" dirty="0" smtClean="0">
                <a:latin typeface="Arial"/>
                <a:cs typeface="Arial"/>
              </a:rPr>
              <a:t>FTP/P1-16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8" name="正方形/長方形 8"/>
          <p:cNvSpPr>
            <a:spLocks noChangeArrowheads="1"/>
          </p:cNvSpPr>
          <p:nvPr/>
        </p:nvSpPr>
        <p:spPr bwMode="auto">
          <a:xfrm>
            <a:off x="63500" y="4652419"/>
            <a:ext cx="3019425" cy="163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>
              <a:lnSpc>
                <a:spcPts val="2000"/>
              </a:lnSpc>
            </a:pP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ECRF: 7MW×100s   </a:t>
            </a:r>
          </a:p>
          <a:p>
            <a:pPr defTabSz="457200">
              <a:lnSpc>
                <a:spcPts val="2000"/>
              </a:lnSpc>
            </a:pP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110GHz+138GHz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, </a:t>
            </a:r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 </a:t>
            </a:r>
          </a:p>
          <a:p>
            <a:pPr defTabSz="457200">
              <a:lnSpc>
                <a:spcPts val="2000"/>
              </a:lnSpc>
            </a:pP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 9 </a:t>
            </a:r>
            <a:r>
              <a:rPr lang="en-US" altLang="ja-JP" b="1" dirty="0" err="1">
                <a:latin typeface="Arial"/>
                <a:ea typeface="Arial" pitchFamily="-106" charset="0"/>
                <a:cs typeface="Arial"/>
              </a:rPr>
              <a:t>Gyrotrons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,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 </a:t>
            </a:r>
          </a:p>
          <a:p>
            <a:pPr defTabSz="457200">
              <a:lnSpc>
                <a:spcPts val="2000"/>
              </a:lnSpc>
            </a:pP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 4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Launchers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</a:t>
            </a:r>
          </a:p>
          <a:p>
            <a:pPr defTabSz="457200">
              <a:lnSpc>
                <a:spcPts val="2000"/>
              </a:lnSpc>
            </a:pP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  with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movable 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mirror  </a:t>
            </a:r>
          </a:p>
          <a:p>
            <a:pPr defTabSz="457200">
              <a:lnSpc>
                <a:spcPts val="2000"/>
              </a:lnSpc>
            </a:pP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 &gt;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5kHz modulation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09600" y="197147"/>
            <a:ext cx="885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Arial"/>
                <a:cs typeface="Arial"/>
              </a:rPr>
              <a:t>Profile controllability for high-</a:t>
            </a:r>
            <a:r>
              <a:rPr kumimoji="1" lang="en-US" altLang="ja-JP" sz="2400" b="1" dirty="0" err="1" smtClean="0">
                <a:latin typeface="Symbol" charset="2"/>
                <a:cs typeface="Symbol" charset="2"/>
              </a:rPr>
              <a:t>b</a:t>
            </a:r>
            <a:r>
              <a:rPr kumimoji="1" lang="en-US" altLang="ja-JP" sz="2400" b="1" baseline="-25000" dirty="0" err="1" smtClean="0">
                <a:latin typeface="Arial"/>
                <a:cs typeface="Arial"/>
              </a:rPr>
              <a:t>N</a:t>
            </a:r>
            <a:r>
              <a:rPr kumimoji="1" lang="en-US" altLang="ja-JP" sz="2400" b="1" baseline="-25000" dirty="0" smtClean="0">
                <a:latin typeface="Arial"/>
                <a:cs typeface="Arial"/>
              </a:rPr>
              <a:t> </a:t>
            </a:r>
            <a:r>
              <a:rPr kumimoji="1" lang="en-US" altLang="ja-JP" sz="2400" b="1" dirty="0" smtClean="0">
                <a:latin typeface="Arial"/>
                <a:cs typeface="Arial"/>
              </a:rPr>
              <a:t>&amp; </a:t>
            </a:r>
            <a:r>
              <a:rPr lang="en-US" altLang="ja-JP" sz="2400" b="1" dirty="0" smtClean="0">
                <a:latin typeface="Arial"/>
                <a:cs typeface="Arial"/>
              </a:rPr>
              <a:t>high-bootstrap plasmas </a:t>
            </a:r>
            <a:r>
              <a:rPr kumimoji="1" lang="en-US" altLang="ja-JP" sz="2400" b="1" dirty="0" smtClean="0">
                <a:latin typeface="Arial"/>
                <a:cs typeface="Arial"/>
              </a:rPr>
              <a:t> 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-47476" y="735012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12</a:t>
            </a:fld>
            <a:endParaRPr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 rot="5400000">
            <a:off x="1749890" y="3891401"/>
            <a:ext cx="393273" cy="3873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図形グループ 29"/>
          <p:cNvGrpSpPr/>
          <p:nvPr/>
        </p:nvGrpSpPr>
        <p:grpSpPr>
          <a:xfrm>
            <a:off x="482600" y="3220170"/>
            <a:ext cx="3840352" cy="3246945"/>
            <a:chOff x="482600" y="3220170"/>
            <a:chExt cx="3840352" cy="3246945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600" y="3220170"/>
              <a:ext cx="3840352" cy="3246945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1799854" y="4363262"/>
              <a:ext cx="13474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latin typeface="Arial"/>
                  <a:cs typeface="Arial"/>
                </a:rPr>
                <a:t> lower N-NB</a:t>
              </a:r>
              <a:endParaRPr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919970" y="3582637"/>
              <a:ext cx="13815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 smtClean="0">
                  <a:latin typeface="Arial"/>
                  <a:cs typeface="Arial"/>
                </a:rPr>
                <a:t> upper N-NB</a:t>
              </a:r>
              <a:endParaRPr lang="ja-JP" altLang="en-US" sz="1600" b="1" dirty="0">
                <a:latin typeface="Arial"/>
                <a:cs typeface="Arial"/>
              </a:endParaRPr>
            </a:p>
          </p:txBody>
        </p:sp>
      </p:grpSp>
      <p:cxnSp>
        <p:nvCxnSpPr>
          <p:cNvPr id="21" name="直線コネクタ 20"/>
          <p:cNvCxnSpPr/>
          <p:nvPr/>
        </p:nvCxnSpPr>
        <p:spPr>
          <a:xfrm rot="5400000">
            <a:off x="2130262" y="4895654"/>
            <a:ext cx="524452" cy="18757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3644900" y="3523080"/>
            <a:ext cx="482600" cy="46378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332" y="843023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2000" dirty="0" smtClean="0">
                <a:solidFill>
                  <a:srgbClr val="0000FF"/>
                </a:solidFill>
                <a:latin typeface="Arial"/>
                <a:cs typeface="Arial"/>
              </a:rPr>
              <a:t>1.5D transport code TOPICS (with the CDBM transport model) + F3D-OFMC</a:t>
            </a:r>
          </a:p>
          <a:p>
            <a:pPr hangingPunct="0"/>
            <a:r>
              <a:rPr lang="en-GB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hangingPunct="0"/>
            <a:r>
              <a:rPr lang="en-GB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ja-JP" altLang="en-US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</a:t>
            </a:r>
            <a:r>
              <a:rPr lang="en-US" altLang="ja-JP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Self consistent simulation for </a:t>
            </a:r>
            <a:r>
              <a:rPr lang="en-GB" altLang="ja-JP" sz="2000" dirty="0" smtClean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Scenario </a:t>
            </a:r>
            <a:r>
              <a:rPr lang="en-GB" sz="2000" dirty="0" smtClean="0">
                <a:solidFill>
                  <a:srgbClr val="0000FF"/>
                </a:solidFill>
                <a:latin typeface="Arial"/>
                <a:cs typeface="Arial"/>
              </a:rPr>
              <a:t>5-1( </a:t>
            </a:r>
            <a:r>
              <a:rPr lang="en-GB" sz="2000" dirty="0" err="1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GB" sz="200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GB" sz="2000" dirty="0" smtClean="0">
                <a:solidFill>
                  <a:srgbClr val="0000FF"/>
                </a:solidFill>
                <a:latin typeface="Arial"/>
                <a:cs typeface="Arial"/>
              </a:rPr>
              <a:t>=2.3MA with ITB) 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46436" y="1983741"/>
            <a:ext cx="4090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By changing from the upper N-NB to the lower N-NB</a:t>
            </a:r>
          </a:p>
          <a:p>
            <a:r>
              <a:rPr lang="en-GB" sz="2000" dirty="0" smtClean="0">
                <a:latin typeface="Arial"/>
                <a:cs typeface="Arial"/>
              </a:rPr>
              <a:t>=&gt;  </a:t>
            </a:r>
            <a:r>
              <a:rPr lang="en-GB" sz="2000" dirty="0" err="1" smtClean="0">
                <a:latin typeface="Arial"/>
                <a:cs typeface="Arial"/>
              </a:rPr>
              <a:t>qmin</a:t>
            </a:r>
            <a:r>
              <a:rPr lang="en-GB" sz="2000" dirty="0" smtClean="0">
                <a:latin typeface="Arial"/>
                <a:cs typeface="Arial"/>
              </a:rPr>
              <a:t> increases above 1.5. </a:t>
            </a:r>
            <a:endParaRPr lang="ja-JP" altLang="en-US" sz="2000" dirty="0">
              <a:latin typeface="Arial"/>
              <a:cs typeface="Arial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233827" y="6373088"/>
            <a:ext cx="2032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S.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Arial"/>
                <a:cs typeface="Arial"/>
              </a:rPr>
              <a:t>Ide</a:t>
            </a:r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FTP/P7-22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kumimoji="1"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5" name="図形グループ 44"/>
          <p:cNvGrpSpPr/>
          <p:nvPr/>
        </p:nvGrpSpPr>
        <p:grpSpPr>
          <a:xfrm>
            <a:off x="4562709" y="3210754"/>
            <a:ext cx="4144432" cy="3208209"/>
            <a:chOff x="4533901" y="3007300"/>
            <a:chExt cx="4144432" cy="3208209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429" y="3007300"/>
              <a:ext cx="3695904" cy="3048636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6813802" y="5815399"/>
              <a:ext cx="325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latin typeface="Symbol" charset="2"/>
                  <a:cs typeface="Symbol" charset="2"/>
                </a:rPr>
                <a:t>r</a:t>
              </a:r>
              <a:endParaRPr kumimoji="1" lang="ja-JP" altLang="en-US" sz="2000" dirty="0">
                <a:latin typeface="Symbol" charset="2"/>
                <a:cs typeface="Symbol" charset="2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rot="16200000">
              <a:off x="3526602" y="4141854"/>
              <a:ext cx="26609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err="1" smtClean="0">
                  <a:latin typeface="Arial"/>
                  <a:cs typeface="Arial"/>
                </a:rPr>
                <a:t>Toroidal</a:t>
              </a:r>
              <a:r>
                <a:rPr kumimoji="1" lang="en-US" altLang="ja-JP" dirty="0" smtClean="0">
                  <a:latin typeface="Arial"/>
                  <a:cs typeface="Arial"/>
                </a:rPr>
                <a:t> rotation velocity </a:t>
              </a:r>
            </a:p>
            <a:p>
              <a:pPr algn="ctr"/>
              <a:r>
                <a:rPr lang="en-US" altLang="ja-JP" dirty="0" smtClean="0">
                  <a:latin typeface="Arial"/>
                  <a:cs typeface="Arial"/>
                </a:rPr>
                <a:t>(10</a:t>
              </a:r>
              <a:r>
                <a:rPr lang="en-US" altLang="ja-JP" baseline="30000" dirty="0" smtClean="0">
                  <a:latin typeface="Arial"/>
                  <a:cs typeface="Arial"/>
                </a:rPr>
                <a:t>5</a:t>
              </a:r>
              <a:r>
                <a:rPr lang="en-US" altLang="ja-JP" dirty="0" smtClean="0">
                  <a:latin typeface="Arial"/>
                  <a:cs typeface="Arial"/>
                </a:rPr>
                <a:t> </a:t>
              </a:r>
              <a:r>
                <a:rPr lang="en-US" altLang="ja-JP" dirty="0" err="1" smtClean="0">
                  <a:latin typeface="Arial"/>
                  <a:cs typeface="Arial"/>
                </a:rPr>
                <a:t>m/s</a:t>
              </a:r>
              <a:r>
                <a:rPr lang="en-US" altLang="ja-JP" dirty="0" smtClean="0">
                  <a:latin typeface="Arial"/>
                  <a:cs typeface="Arial"/>
                </a:rPr>
                <a:t>)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6407400" y="3568935"/>
              <a:ext cx="2232833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co-P-NB + </a:t>
              </a:r>
              <a:r>
                <a:rPr lang="en-US" sz="1600" b="1" dirty="0" err="1" smtClean="0">
                  <a:latin typeface="Arial"/>
                  <a:cs typeface="Arial"/>
                </a:rPr>
                <a:t>ctr</a:t>
              </a:r>
              <a:r>
                <a:rPr lang="en-US" sz="1600" b="1" dirty="0" smtClean="0">
                  <a:latin typeface="Arial"/>
                  <a:cs typeface="Arial"/>
                </a:rPr>
                <a:t>-P-NB</a:t>
              </a:r>
            </a:p>
            <a:p>
              <a:r>
                <a:rPr lang="en-US" altLang="ja-JP" sz="1600" dirty="0" smtClean="0">
                  <a:latin typeface="Arial"/>
                  <a:cs typeface="Arial"/>
                </a:rPr>
                <a:t>+ N-NB</a:t>
              </a:r>
              <a:endParaRPr lang="ja-JP" altLang="en-US" sz="1600" dirty="0">
                <a:latin typeface="Arial"/>
                <a:cs typeface="Arial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879961" y="3281181"/>
              <a:ext cx="17406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co-P-NB </a:t>
              </a:r>
              <a:r>
                <a:rPr lang="en-US" sz="1600" dirty="0" smtClean="0">
                  <a:latin typeface="Arial"/>
                  <a:cs typeface="Arial"/>
                </a:rPr>
                <a:t>+ N-NB </a:t>
              </a:r>
              <a:endParaRPr lang="ja-JP" altLang="en-US" sz="1600" dirty="0">
                <a:latin typeface="Arial"/>
                <a:cs typeface="Arial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6738526" y="4081400"/>
              <a:ext cx="1763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latin typeface="Arial"/>
                  <a:cs typeface="Arial"/>
                </a:rPr>
                <a:t>ctr</a:t>
              </a:r>
              <a:r>
                <a:rPr lang="en-US" sz="1600" b="1" dirty="0" smtClean="0">
                  <a:latin typeface="Arial"/>
                  <a:cs typeface="Arial"/>
                </a:rPr>
                <a:t>-P-NB </a:t>
              </a:r>
              <a:r>
                <a:rPr lang="en-US" sz="1600" dirty="0" smtClean="0">
                  <a:latin typeface="Arial"/>
                  <a:cs typeface="Arial"/>
                </a:rPr>
                <a:t>+ N-NB </a:t>
              </a:r>
              <a:endParaRPr lang="ja-JP" altLang="en-US" sz="1600" dirty="0">
                <a:latin typeface="Arial"/>
                <a:cs typeface="Arial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>
            <a:xfrm rot="5400000">
              <a:off x="6102601" y="3613385"/>
              <a:ext cx="247650" cy="18415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6015001" y="3872435"/>
              <a:ext cx="524451" cy="38735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>
              <a:off x="6073589" y="4300199"/>
              <a:ext cx="713007" cy="69308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6885232" y="4475388"/>
              <a:ext cx="1613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Arial"/>
                  <a:cs typeface="Arial"/>
                </a:rPr>
                <a:t>0.3% of </a:t>
              </a:r>
              <a:r>
                <a:rPr lang="en-US" altLang="ja-JP" dirty="0" err="1" smtClean="0">
                  <a:latin typeface="Arial"/>
                  <a:cs typeface="Arial"/>
                </a:rPr>
                <a:t>V</a:t>
              </a:r>
              <a:r>
                <a:rPr lang="en-US" altLang="ja-JP" baseline="-25000" dirty="0" err="1" smtClean="0">
                  <a:latin typeface="Arial"/>
                  <a:cs typeface="Arial"/>
                </a:rPr>
                <a:t>Alfven</a:t>
              </a:r>
              <a:endParaRPr kumimoji="1" lang="ja-JP" altLang="en-US" dirty="0"/>
            </a:p>
          </p:txBody>
        </p:sp>
        <p:cxnSp>
          <p:nvCxnSpPr>
            <p:cNvPr id="44" name="直線コネクタ 43"/>
            <p:cNvCxnSpPr/>
            <p:nvPr/>
          </p:nvCxnSpPr>
          <p:spPr>
            <a:xfrm rot="5400000">
              <a:off x="7113338" y="5005484"/>
              <a:ext cx="515026" cy="19349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正方形/長方形 45"/>
          <p:cNvSpPr/>
          <p:nvPr/>
        </p:nvSpPr>
        <p:spPr>
          <a:xfrm>
            <a:off x="4662732" y="1932941"/>
            <a:ext cx="4953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r>
              <a:rPr lang="en-GB" sz="2000" dirty="0" smtClean="0">
                <a:latin typeface="Arial"/>
                <a:cs typeface="Arial"/>
              </a:rPr>
              <a:t>By changing combinations of tangential </a:t>
            </a:r>
          </a:p>
          <a:p>
            <a:pPr hangingPunct="0"/>
            <a:r>
              <a:rPr lang="en-GB" sz="2000" dirty="0" smtClean="0">
                <a:latin typeface="Arial"/>
                <a:cs typeface="Arial"/>
              </a:rPr>
              <a:t>P-</a:t>
            </a:r>
            <a:r>
              <a:rPr lang="en-GB" sz="2000" dirty="0" err="1" smtClean="0">
                <a:latin typeface="Arial"/>
                <a:cs typeface="Arial"/>
              </a:rPr>
              <a:t>NBs</a:t>
            </a:r>
            <a:r>
              <a:rPr lang="en-GB" sz="2000" dirty="0" smtClean="0">
                <a:latin typeface="Arial"/>
                <a:cs typeface="Arial"/>
              </a:rPr>
              <a:t> (co, counter, and balanced) with N-NB, the </a:t>
            </a:r>
            <a:r>
              <a:rPr lang="en-GB" sz="2000" dirty="0" err="1" smtClean="0">
                <a:latin typeface="Arial"/>
                <a:cs typeface="Arial"/>
              </a:rPr>
              <a:t>toroidal</a:t>
            </a:r>
            <a:r>
              <a:rPr lang="en-GB" sz="2000" dirty="0" smtClean="0">
                <a:latin typeface="Arial"/>
                <a:cs typeface="Arial"/>
              </a:rPr>
              <a:t> rotation profile is changed significantly. </a:t>
            </a:r>
            <a:r>
              <a:rPr lang="ja-JP" altLang="en-US" sz="2000" dirty="0" smtClean="0">
                <a:latin typeface="Arial"/>
                <a:cs typeface="Arial"/>
                <a:sym typeface="Wingdings"/>
              </a:rPr>
              <a:t></a:t>
            </a:r>
            <a:r>
              <a:rPr lang="en-GB" sz="2000" dirty="0" smtClean="0">
                <a:latin typeface="Arial"/>
                <a:cs typeface="Arial"/>
              </a:rPr>
              <a:t> RWM-stabilizing rotation</a:t>
            </a:r>
            <a:endParaRPr lang="ja-JP" altLang="en-US" sz="2000" dirty="0">
              <a:latin typeface="Arial"/>
              <a:cs typeface="Arial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561200" y="1206977"/>
            <a:ext cx="22973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Honda</a:t>
            </a:r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TH/P2-14</a:t>
            </a:r>
            <a:endParaRPr kumimoji="1"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13</a:t>
            </a:fld>
            <a:endParaRPr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 flipV="1">
            <a:off x="0" y="919532"/>
            <a:ext cx="9906000" cy="2026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図形グループ 26"/>
          <p:cNvGrpSpPr/>
          <p:nvPr/>
        </p:nvGrpSpPr>
        <p:grpSpPr>
          <a:xfrm>
            <a:off x="6945563" y="3016291"/>
            <a:ext cx="2806023" cy="3027105"/>
            <a:chOff x="6831263" y="3765591"/>
            <a:chExt cx="2806023" cy="302710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7428" y="3823498"/>
              <a:ext cx="2476668" cy="284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7360316" y="6383776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latin typeface="Arial"/>
                  <a:cs typeface="Arial"/>
                </a:rPr>
                <a:t>0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236986" y="6330146"/>
              <a:ext cx="2368220" cy="3921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338506" y="6235553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/>
                  <a:cs typeface="Arial"/>
                </a:rPr>
                <a:t>1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8223916" y="6231375"/>
              <a:ext cx="495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latin typeface="Arial"/>
                  <a:cs typeface="Arial"/>
                </a:rPr>
                <a:t>0.5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319496" y="6423364"/>
              <a:ext cx="35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err="1" smtClean="0">
                  <a:latin typeface="Symbol" charset="2"/>
                  <a:cs typeface="Symbol" charset="2"/>
                </a:rPr>
                <a:t>r</a:t>
              </a:r>
              <a:endParaRPr kumimoji="1" lang="ja-JP" altLang="en-US" b="1" dirty="0">
                <a:latin typeface="Symbol" charset="2"/>
                <a:cs typeface="Symbol" charset="2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982818" y="3827443"/>
              <a:ext cx="415598" cy="2595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268406" y="6235553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latin typeface="Arial"/>
                  <a:cs typeface="Arial"/>
                </a:rPr>
                <a:t>0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157116" y="6071969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latin typeface="Arial"/>
                  <a:cs typeface="Arial"/>
                </a:rPr>
                <a:t>0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144416" y="5758815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/>
                  <a:cs typeface="Arial"/>
                </a:rPr>
                <a:t>1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131716" y="5119807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/>
                  <a:cs typeface="Arial"/>
                </a:rPr>
                <a:t>3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137736" y="5420261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/>
                  <a:cs typeface="Arial"/>
                </a:rPr>
                <a:t>2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138228" y="3765591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latin typeface="Arial"/>
                  <a:cs typeface="Arial"/>
                </a:rPr>
                <a:t>7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138228" y="4793953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/>
                  <a:cs typeface="Arial"/>
                </a:rPr>
                <a:t>4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144416" y="4104145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latin typeface="Arial"/>
                  <a:cs typeface="Arial"/>
                </a:rPr>
                <a:t>6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131716" y="4442699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/>
                  <a:cs typeface="Arial"/>
                </a:rPr>
                <a:t>5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16200000">
              <a:off x="6845539" y="4874329"/>
              <a:ext cx="3100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latin typeface="Arial"/>
                  <a:cs typeface="Arial"/>
                </a:rPr>
                <a:t>q</a:t>
              </a:r>
              <a:endParaRPr kumimoji="1" lang="ja-JP" altLang="en-US" sz="1600" b="1" dirty="0">
                <a:latin typeface="Arial"/>
                <a:cs typeface="Arial"/>
              </a:endParaRPr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5100" y="2988530"/>
            <a:ext cx="3601274" cy="3263900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88900" y="1065401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JT-60SA allows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* </a:t>
            </a:r>
            <a:r>
              <a:rPr lang="en-US" altLang="ja-JP" sz="2000" u="sng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dominant electron heating, 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   (+</a:t>
            </a:r>
            <a:r>
              <a:rPr lang="en-US" altLang="ja-JP" sz="2000" u="sng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 scan of electron heating fraction )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* high power with low central fueling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* high power with low external torque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   (+ scan)</a:t>
            </a:r>
            <a:endParaRPr lang="ja-JP" altLang="en-US" sz="2000" dirty="0">
              <a:solidFill>
                <a:srgbClr val="FF0000"/>
              </a:solidFill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612774" y="1090800"/>
            <a:ext cx="5138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For all the representative scenarios: 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t</a:t>
            </a:r>
            <a:r>
              <a:rPr lang="en-GB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flat-top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(100s) &gt; 3 </a:t>
            </a:r>
            <a:r>
              <a:rPr lang="en-GB" sz="2000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> current diffusion time </a:t>
            </a:r>
            <a:r>
              <a:rPr lang="en-GB" sz="2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</a:t>
            </a:r>
            <a:r>
              <a:rPr lang="en-GB" sz="20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lang="en-GB" sz="20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44899" y="6059866"/>
            <a:ext cx="30877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Modelling studies by METIS:</a:t>
            </a:r>
          </a:p>
          <a:p>
            <a:r>
              <a:rPr lang="en-GB" dirty="0" smtClean="0">
                <a:latin typeface="Arial"/>
                <a:cs typeface="Arial"/>
              </a:rPr>
              <a:t>G. </a:t>
            </a:r>
            <a:r>
              <a:rPr lang="en-GB" dirty="0" err="1" smtClean="0">
                <a:latin typeface="Arial"/>
                <a:cs typeface="Arial"/>
              </a:rPr>
              <a:t>Giruzzi</a:t>
            </a:r>
            <a:r>
              <a:rPr lang="en-GB" dirty="0" smtClean="0">
                <a:latin typeface="Arial"/>
                <a:cs typeface="Arial"/>
              </a:rPr>
              <a:t>, TH/P2-03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990557" y="1874886"/>
            <a:ext cx="290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Advanced inductive scenario (#4-2): </a:t>
            </a:r>
          </a:p>
          <a:p>
            <a:r>
              <a:rPr lang="en-GB" dirty="0" err="1" smtClean="0">
                <a:latin typeface="Arial"/>
                <a:cs typeface="Arial"/>
              </a:rPr>
              <a:t>q(r</a:t>
            </a:r>
            <a:r>
              <a:rPr lang="en-GB" dirty="0" smtClean="0">
                <a:latin typeface="Arial"/>
                <a:cs typeface="Arial"/>
              </a:rPr>
              <a:t>) reaches steady-state before </a:t>
            </a:r>
            <a:r>
              <a:rPr lang="en-GB" dirty="0" err="1" smtClean="0">
                <a:latin typeface="Arial"/>
                <a:cs typeface="Arial"/>
              </a:rPr>
              <a:t>t</a:t>
            </a:r>
            <a:r>
              <a:rPr lang="en-GB" dirty="0" smtClean="0">
                <a:latin typeface="Arial"/>
                <a:cs typeface="Arial"/>
              </a:rPr>
              <a:t>=50s with q(0)&gt;1.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kumimoji="1" lang="ja-JP" altLang="en-US" dirty="0"/>
          </a:p>
        </p:txBody>
      </p:sp>
      <p:sp>
        <p:nvSpPr>
          <p:cNvPr id="33" name="タイトル 1"/>
          <p:cNvSpPr>
            <a:spLocks/>
          </p:cNvSpPr>
          <p:nvPr/>
        </p:nvSpPr>
        <p:spPr bwMode="auto">
          <a:xfrm>
            <a:off x="914400" y="-50800"/>
            <a:ext cx="8089900" cy="9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ja-JP" sz="2800" b="1" dirty="0" smtClean="0">
                <a:latin typeface="Arial"/>
                <a:ea typeface="Arial" pitchFamily="-106" charset="0"/>
                <a:cs typeface="Arial"/>
              </a:rPr>
              <a:t>ITER- &amp; DEMO- relevant heating condition</a:t>
            </a:r>
          </a:p>
          <a:p>
            <a:pPr algn="ctr" eaLnBrk="0" hangingPunct="0"/>
            <a:r>
              <a:rPr lang="en-US" altLang="ja-JP" sz="2800" b="1" dirty="0" smtClean="0">
                <a:latin typeface="Arial"/>
                <a:ea typeface="Arial" pitchFamily="-106" charset="0"/>
                <a:cs typeface="Arial"/>
              </a:rPr>
              <a:t>&amp; sufficiently long sustainment</a:t>
            </a:r>
            <a:endParaRPr lang="ja-JP" altLang="en-US" sz="2800" b="1" dirty="0">
              <a:latin typeface="Arial"/>
              <a:ea typeface="Arial" pitchFamily="-106" charset="0"/>
              <a:cs typeface="Arial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rot="5400000">
            <a:off x="7821220" y="5526401"/>
            <a:ext cx="653987" cy="380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7532096" y="3794916"/>
            <a:ext cx="214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latin typeface="Arial"/>
                <a:cs typeface="Arial"/>
              </a:rPr>
              <a:t>Scenario 4-</a:t>
            </a:r>
            <a:r>
              <a:rPr kumimoji="1" lang="ja-JP" altLang="en-US" sz="1200" b="1" dirty="0" smtClean="0">
                <a:latin typeface="Arial"/>
                <a:cs typeface="Arial"/>
              </a:rPr>
              <a:t>２　</a:t>
            </a:r>
            <a:endParaRPr kumimoji="1" lang="en-US" altLang="ja-JP" sz="1200" b="1" dirty="0" smtClean="0">
              <a:latin typeface="Arial"/>
              <a:cs typeface="Arial"/>
            </a:endParaRPr>
          </a:p>
          <a:p>
            <a:r>
              <a:rPr kumimoji="1" lang="en-US" altLang="ja-JP" sz="1200" b="1" dirty="0" smtClean="0">
                <a:latin typeface="Arial"/>
                <a:cs typeface="Arial"/>
              </a:rPr>
              <a:t>Bootstrap fraction=0.4</a:t>
            </a:r>
            <a:endParaRPr kumimoji="1" lang="ja-JP" altLang="en-US" sz="1200" b="1" dirty="0">
              <a:latin typeface="Arial"/>
              <a:cs typeface="Arial"/>
            </a:endParaRPr>
          </a:p>
        </p:txBody>
      </p:sp>
      <p:grpSp>
        <p:nvGrpSpPr>
          <p:cNvPr id="44" name="図形グループ 43"/>
          <p:cNvGrpSpPr/>
          <p:nvPr/>
        </p:nvGrpSpPr>
        <p:grpSpPr>
          <a:xfrm>
            <a:off x="3740974" y="2634881"/>
            <a:ext cx="3191044" cy="3463807"/>
            <a:chOff x="3906074" y="2495181"/>
            <a:chExt cx="3191044" cy="346380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906074" y="2823928"/>
              <a:ext cx="3191044" cy="3135060"/>
            </a:xfrm>
            <a:prstGeom prst="rect">
              <a:avLst/>
            </a:prstGeom>
          </p:spPr>
        </p:pic>
        <p:cxnSp>
          <p:nvCxnSpPr>
            <p:cNvPr id="38" name="直線コネクタ 37"/>
            <p:cNvCxnSpPr/>
            <p:nvPr/>
          </p:nvCxnSpPr>
          <p:spPr>
            <a:xfrm rot="16200000" flipH="1">
              <a:off x="4926010" y="2877388"/>
              <a:ext cx="141293" cy="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4511174" y="2499261"/>
              <a:ext cx="12166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"/>
                  <a:cs typeface="Arial"/>
                </a:rPr>
                <a:t>ITER Q=10</a:t>
              </a:r>
              <a:endParaRPr kumimoji="1" lang="ja-JP" altLang="en-US" sz="1600" dirty="0">
                <a:latin typeface="Arial"/>
                <a:cs typeface="Arial"/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 rot="16200000" flipH="1">
              <a:off x="6754810" y="2877388"/>
              <a:ext cx="141293" cy="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5956473" y="2495181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"/>
                  <a:cs typeface="Arial"/>
                </a:rPr>
                <a:t>ITER S.S. </a:t>
              </a:r>
              <a:endParaRPr kumimoji="1" lang="ja-JP" altLang="en-US" sz="16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3446" y="8096"/>
            <a:ext cx="6545108" cy="750359"/>
          </a:xfrm>
        </p:spPr>
        <p:txBody>
          <a:bodyPr/>
          <a:lstStyle/>
          <a:p>
            <a:r>
              <a:rPr lang="en-US" altLang="ja-JP" sz="3200" dirty="0" smtClean="0">
                <a:latin typeface="Arial"/>
                <a:cs typeface="Arial"/>
              </a:rPr>
              <a:t>MHD stability control</a:t>
            </a:r>
            <a:endParaRPr lang="ja-JP" altLang="en-US" sz="3200" dirty="0">
              <a:latin typeface="Arial"/>
              <a:cs typeface="Arial"/>
            </a:endParaRPr>
          </a:p>
        </p:txBody>
      </p:sp>
      <p:pic>
        <p:nvPicPr>
          <p:cNvPr id="4" name="図 13" descr="In-VesselCoi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8595" y="3630653"/>
            <a:ext cx="2820080" cy="25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12" descr="Fig1.takechi.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28" y="3075507"/>
            <a:ext cx="3283867" cy="356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0" y="656855"/>
            <a:ext cx="9807263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528" y="1961964"/>
            <a:ext cx="6323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5263" indent="-195263">
              <a:spcAft>
                <a:spcPct val="30000"/>
              </a:spcAft>
              <a:buSzPct val="80000"/>
              <a:buFont typeface="Wingdings" pitchFamily="-106" charset="2"/>
              <a:buChar char="l"/>
            </a:pPr>
            <a:r>
              <a:rPr lang="en-US" altLang="ja-JP" sz="2000" b="1" dirty="0">
                <a:latin typeface="Arial"/>
                <a:ea typeface="ＭＳ ゴシック" pitchFamily="-106" charset="-128"/>
                <a:cs typeface="Arial"/>
              </a:rPr>
              <a:t>RWM</a:t>
            </a:r>
            <a:r>
              <a:rPr lang="en-US" altLang="ja-JP" sz="2000" b="1" dirty="0">
                <a:latin typeface="Arial"/>
                <a:ea typeface="Osaka" pitchFamily="-106" charset="-128"/>
                <a:cs typeface="Arial"/>
              </a:rPr>
              <a:t> Control coil</a:t>
            </a:r>
            <a:r>
              <a:rPr lang="en-US" altLang="ja-JP" sz="2000" b="1" dirty="0" smtClean="0">
                <a:latin typeface="Arial"/>
                <a:ea typeface="Osaka" pitchFamily="-106" charset="-128"/>
                <a:cs typeface="Arial"/>
              </a:rPr>
              <a:t>: 18 </a:t>
            </a:r>
            <a:r>
              <a:rPr lang="en-US" altLang="ja-JP" sz="2000" b="1" dirty="0">
                <a:latin typeface="Arial"/>
                <a:ea typeface="Osaka" pitchFamily="-106" charset="-128"/>
                <a:cs typeface="Arial"/>
              </a:rPr>
              <a:t>coils.</a:t>
            </a:r>
            <a:r>
              <a:rPr lang="en-US" altLang="ja-JP" sz="2000" b="1" dirty="0" smtClean="0">
                <a:latin typeface="Arial"/>
                <a:ea typeface="Osaka" pitchFamily="-106" charset="-128"/>
                <a:cs typeface="Arial"/>
              </a:rPr>
              <a:t> on </a:t>
            </a:r>
            <a:r>
              <a:rPr lang="en-US" altLang="ja-JP" sz="2000" b="1" dirty="0">
                <a:latin typeface="Arial"/>
                <a:ea typeface="Osaka" pitchFamily="-106" charset="-128"/>
                <a:cs typeface="Arial"/>
              </a:rPr>
              <a:t>the plasma side. </a:t>
            </a:r>
            <a:endParaRPr lang="en-US" altLang="ja-JP" sz="2000" b="1" dirty="0">
              <a:latin typeface="Arial"/>
              <a:ea typeface="ＭＳ ゴシック" pitchFamily="-106" charset="-128"/>
              <a:cs typeface="Arial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3960" y="990173"/>
            <a:ext cx="493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5263" indent="-195263">
              <a:spcAft>
                <a:spcPct val="30000"/>
              </a:spcAft>
              <a:buSzPct val="80000"/>
              <a:buFont typeface="Wingdings" pitchFamily="-106" charset="2"/>
              <a:buChar char="l"/>
            </a:pPr>
            <a:r>
              <a:rPr lang="en-US" altLang="ja-JP" sz="2000" b="1" dirty="0">
                <a:latin typeface="Arial"/>
                <a:ea typeface="ＭＳ ゴシック" pitchFamily="-106" charset="-128"/>
                <a:cs typeface="Arial"/>
              </a:rPr>
              <a:t>Fast Plasma Position Control </a:t>
            </a:r>
            <a:r>
              <a:rPr lang="en-US" altLang="ja-JP" sz="2000" b="1" dirty="0" smtClean="0">
                <a:latin typeface="Arial"/>
                <a:ea typeface="ＭＳ ゴシック" pitchFamily="-106" charset="-128"/>
                <a:cs typeface="Arial"/>
              </a:rPr>
              <a:t>coil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5528" y="1279233"/>
            <a:ext cx="7429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>
              <a:spcAft>
                <a:spcPct val="30000"/>
              </a:spcAft>
              <a:buSzPct val="80000"/>
              <a:buFont typeface="Wingdings" pitchFamily="-106" charset="2"/>
              <a:buChar char="l"/>
            </a:pPr>
            <a:r>
              <a:rPr lang="en-US" altLang="ja-JP" sz="2000" b="1" dirty="0" smtClean="0">
                <a:latin typeface="Arial"/>
                <a:ea typeface="ＭＳ ゴシック" pitchFamily="-106" charset="-128"/>
                <a:cs typeface="Arial"/>
              </a:rPr>
              <a:t>Error Field Correction (EFC) coil</a:t>
            </a:r>
            <a:r>
              <a:rPr lang="en-US" altLang="ja-JP" sz="2000" b="1" dirty="0" smtClean="0">
                <a:latin typeface="Arial"/>
                <a:ea typeface="Adobe 明體 Std L" pitchFamily="-111" charset="-120"/>
                <a:cs typeface="Arial"/>
              </a:rPr>
              <a:t>) </a:t>
            </a:r>
            <a:endParaRPr lang="en-US" altLang="ja-JP" sz="2000" b="1" dirty="0">
              <a:latin typeface="Arial"/>
              <a:ea typeface="ＭＳ ゴシック" pitchFamily="-106" charset="-128"/>
              <a:cs typeface="Arial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84" y="3581341"/>
            <a:ext cx="3566740" cy="293513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616020" y="2505670"/>
            <a:ext cx="2938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ja-JP" b="1" dirty="0" err="1" smtClean="0">
                <a:latin typeface="Symbol" pitchFamily="-106" charset="2"/>
                <a:ea typeface="Symbol" pitchFamily="-106" charset="2"/>
                <a:cs typeface="Symbol" pitchFamily="-106" charset="2"/>
              </a:rPr>
              <a:t>b</a:t>
            </a:r>
            <a:r>
              <a:rPr lang="en-US" altLang="ja-JP" b="1" baseline="-25000" dirty="0" err="1" smtClean="0">
                <a:ea typeface="Arial" pitchFamily="-106" charset="0"/>
                <a:cs typeface="Arial" pitchFamily="-106" charset="0"/>
              </a:rPr>
              <a:t>N</a:t>
            </a:r>
            <a:r>
              <a:rPr lang="en-US" altLang="ja-JP" b="1" dirty="0" smtClean="0">
                <a:ea typeface="Arial" pitchFamily="-106" charset="0"/>
                <a:cs typeface="Arial" pitchFamily="-106" charset="0"/>
              </a:rPr>
              <a:t> = 4.1 (</a:t>
            </a:r>
            <a:r>
              <a:rPr lang="en-US" altLang="ja-JP" b="1" dirty="0" err="1" smtClean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C</a:t>
            </a:r>
            <a:r>
              <a:rPr lang="en-US" altLang="ja-JP" b="1" baseline="-25000" dirty="0" err="1" smtClean="0">
                <a:solidFill>
                  <a:srgbClr val="FF0000"/>
                </a:solidFill>
                <a:latin typeface="Symbol" pitchFamily="-106" charset="2"/>
                <a:ea typeface="Symbol" pitchFamily="-106" charset="2"/>
                <a:cs typeface="Symbol" pitchFamily="-106" charset="2"/>
              </a:rPr>
              <a:t>b</a:t>
            </a:r>
            <a:r>
              <a:rPr lang="en-US" altLang="ja-JP" b="1" dirty="0" smtClean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 =0.8</a:t>
            </a:r>
            <a:r>
              <a:rPr lang="en-US" altLang="ja-JP" b="1" dirty="0" smtClean="0">
                <a:ea typeface="Arial" pitchFamily="-106" charset="0"/>
                <a:cs typeface="Arial" pitchFamily="-106" charset="0"/>
              </a:rPr>
              <a:t>) with effects of conductor sheath, noise (2G), and </a:t>
            </a:r>
            <a:r>
              <a:rPr lang="en-US" altLang="ja-JP" b="1" dirty="0" smtClean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latency</a:t>
            </a:r>
            <a:r>
              <a:rPr lang="en-US" altLang="ja-JP" b="1" dirty="0" smtClean="0">
                <a:ea typeface="Arial" pitchFamily="-106" charset="0"/>
                <a:cs typeface="Arial" pitchFamily="-106" charset="0"/>
              </a:rPr>
              <a:t> (150 </a:t>
            </a:r>
            <a:r>
              <a:rPr lang="en-US" altLang="ja-JP" b="1" dirty="0" smtClean="0">
                <a:latin typeface="Symbol" pitchFamily="-106" charset="2"/>
                <a:ea typeface="Symbol" pitchFamily="-106" charset="2"/>
                <a:cs typeface="Symbol" pitchFamily="-106" charset="2"/>
              </a:rPr>
              <a:t>m</a:t>
            </a:r>
            <a:r>
              <a:rPr lang="en-US" altLang="ja-JP" b="1" dirty="0" smtClean="0">
                <a:ea typeface="Arial" pitchFamily="-106" charset="0"/>
                <a:cs typeface="Arial" pitchFamily="-106" charset="0"/>
              </a:rPr>
              <a:t>s).</a:t>
            </a:r>
            <a:endParaRPr lang="en-US" altLang="ja-JP" b="1" dirty="0">
              <a:ea typeface="Arial" pitchFamily="-106" charset="0"/>
              <a:cs typeface="Arial" pitchFamily="-106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25527" y="720354"/>
            <a:ext cx="3547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5263" indent="-195263">
              <a:spcAft>
                <a:spcPct val="30000"/>
              </a:spcAft>
              <a:buSzPct val="80000"/>
              <a:buFont typeface="Wingdings" pitchFamily="-106" charset="2"/>
              <a:buChar char="l"/>
            </a:pPr>
            <a:r>
              <a:rPr lang="en-US" altLang="ja-JP" sz="2000" b="1" dirty="0" smtClean="0">
                <a:latin typeface="Arial"/>
                <a:ea typeface="ＭＳ ゴシック" pitchFamily="-106" charset="-128"/>
                <a:cs typeface="Arial"/>
              </a:rPr>
              <a:t>Stabilizing Wall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296641" y="1579932"/>
            <a:ext cx="4922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Arial"/>
                <a:ea typeface="ＭＳ ゴシック" pitchFamily="-106" charset="-128"/>
                <a:cs typeface="Arial"/>
              </a:rPr>
              <a:t>(=&gt;RMP, </a:t>
            </a:r>
            <a:r>
              <a:rPr lang="en-US" altLang="ja-JP" sz="2000" b="1" dirty="0" smtClean="0">
                <a:latin typeface="Arial"/>
                <a:ea typeface="Osaka" pitchFamily="-106" charset="-128"/>
                <a:cs typeface="Arial"/>
              </a:rPr>
              <a:t>18 coils </a:t>
            </a:r>
            <a:r>
              <a:rPr lang="en-US" altLang="ja-JP" sz="2000" b="1" dirty="0" smtClean="0">
                <a:latin typeface="Arial"/>
                <a:ea typeface="Adobe 明體 Std L" pitchFamily="-111" charset="-120"/>
                <a:cs typeface="Arial"/>
              </a:rPr>
              <a:t>30 </a:t>
            </a:r>
            <a:r>
              <a:rPr lang="en-US" altLang="ja-JP" sz="2000" b="1" dirty="0" err="1" smtClean="0">
                <a:latin typeface="Arial"/>
                <a:ea typeface="Adobe 明體 Std L" pitchFamily="-111" charset="-120"/>
                <a:cs typeface="Arial"/>
              </a:rPr>
              <a:t>kAT</a:t>
            </a:r>
            <a:r>
              <a:rPr lang="en-US" altLang="ja-JP" sz="2000" b="1" dirty="0" smtClean="0">
                <a:latin typeface="Arial"/>
                <a:ea typeface="Adobe 明體 Std L" pitchFamily="-111" charset="-120"/>
                <a:cs typeface="Arial"/>
              </a:rPr>
              <a:t>, ~9 G~4x10</a:t>
            </a:r>
            <a:r>
              <a:rPr lang="en-US" altLang="ja-JP" sz="2000" b="1" baseline="30000" dirty="0" smtClean="0">
                <a:latin typeface="Arial"/>
                <a:ea typeface="Adobe 明體 Std L" pitchFamily="-111" charset="-120"/>
                <a:cs typeface="Arial"/>
              </a:rPr>
              <a:t>-4</a:t>
            </a:r>
            <a:r>
              <a:rPr lang="en-US" altLang="ja-JP" sz="2000" b="1" dirty="0" smtClean="0">
                <a:latin typeface="Arial"/>
                <a:ea typeface="Adobe 明體 Std L" pitchFamily="-111" charset="-120"/>
                <a:cs typeface="Arial"/>
              </a:rPr>
              <a:t>B</a:t>
            </a:r>
            <a:r>
              <a:rPr lang="en-US" altLang="ja-JP" sz="2000" b="1" baseline="-25000" dirty="0" smtClean="0">
                <a:latin typeface="Arial"/>
                <a:ea typeface="Adobe 明體 Std L" pitchFamily="-111" charset="-120"/>
                <a:cs typeface="Arial"/>
              </a:rPr>
              <a:t>T</a:t>
            </a:r>
            <a:endParaRPr lang="ja-JP" altLang="en-US" sz="2000" dirty="0">
              <a:latin typeface="Arial"/>
              <a:cs typeface="Arial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77920" y="2180097"/>
            <a:ext cx="166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Arial"/>
                <a:cs typeface="Arial"/>
              </a:rPr>
              <a:t>RWM control</a:t>
            </a:r>
            <a:endParaRPr kumimoji="1" lang="ja-JP" alt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254" y="821653"/>
            <a:ext cx="2494009" cy="136262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6558645" y="920409"/>
            <a:ext cx="754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Arial"/>
                <a:cs typeface="Arial"/>
              </a:rPr>
              <a:t>RMP</a:t>
            </a:r>
            <a:endParaRPr kumimoji="1" lang="ja-JP" alt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82341" y="2362074"/>
            <a:ext cx="4167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5263" indent="-195263">
              <a:spcAft>
                <a:spcPct val="30000"/>
              </a:spcAft>
              <a:buSzPct val="80000"/>
            </a:pPr>
            <a:r>
              <a:rPr lang="en-US" altLang="ja-JP" sz="2000" b="1" dirty="0" smtClean="0">
                <a:latin typeface="Arial"/>
                <a:ea typeface="ＭＳ ゴシック" pitchFamily="-106" charset="-128"/>
                <a:cs typeface="Arial"/>
              </a:rPr>
              <a:t>+ ECCD (NTM), rotation control</a:t>
            </a:r>
            <a:endParaRPr lang="en-US" altLang="ja-JP" sz="2000" b="1" dirty="0">
              <a:latin typeface="Arial"/>
              <a:ea typeface="ＭＳ ゴシック" pitchFamily="-106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1262105" y="-30163"/>
            <a:ext cx="752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>
                <a:ea typeface="Arial" pitchFamily="-106" charset="0"/>
                <a:cs typeface="Arial" pitchFamily="-106" charset="0"/>
              </a:rPr>
              <a:t>Fuel &amp; Impurity Particle Control for ITER &amp; DEMO</a:t>
            </a:r>
          </a:p>
        </p:txBody>
      </p:sp>
      <p:pic>
        <p:nvPicPr>
          <p:cNvPr id="45062" name="Picture 15" descr="logo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0"/>
            <a:ext cx="990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テキスト ボックス 9"/>
          <p:cNvSpPr txBox="1">
            <a:spLocks noChangeArrowheads="1"/>
          </p:cNvSpPr>
          <p:nvPr/>
        </p:nvSpPr>
        <p:spPr bwMode="auto">
          <a:xfrm>
            <a:off x="1238331" y="649288"/>
            <a:ext cx="8096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latin typeface="Arial"/>
                <a:cs typeface="Arial"/>
              </a:rPr>
              <a:t>Compatibility of the </a:t>
            </a:r>
            <a:r>
              <a:rPr lang="en-US" altLang="ja-JP" b="1" dirty="0" err="1">
                <a:latin typeface="Arial"/>
                <a:cs typeface="Arial"/>
              </a:rPr>
              <a:t>radiative</a:t>
            </a:r>
            <a:r>
              <a:rPr lang="en-US" altLang="ja-JP" b="1" dirty="0">
                <a:latin typeface="Arial"/>
                <a:cs typeface="Arial"/>
              </a:rPr>
              <a:t> </a:t>
            </a:r>
            <a:r>
              <a:rPr lang="en-US" altLang="ja-JP" b="1" dirty="0" err="1">
                <a:latin typeface="Arial"/>
                <a:cs typeface="Arial"/>
              </a:rPr>
              <a:t>divertor</a:t>
            </a:r>
            <a:r>
              <a:rPr lang="en-US" altLang="ja-JP" b="1" dirty="0">
                <a:latin typeface="Arial"/>
                <a:cs typeface="Arial"/>
              </a:rPr>
              <a:t> with impurity seeding and sufficiently high fuel purity in the core plasma should be demonstrated.</a:t>
            </a:r>
            <a:r>
              <a:rPr lang="en-US" altLang="ja-JP" b="1" dirty="0" smtClean="0">
                <a:latin typeface="Arial"/>
                <a:cs typeface="Arial"/>
              </a:rPr>
              <a:t> </a:t>
            </a:r>
            <a:endParaRPr lang="en-US" altLang="ja-JP" b="1" dirty="0">
              <a:latin typeface="Arial"/>
              <a:cs typeface="Arial"/>
            </a:endParaRPr>
          </a:p>
        </p:txBody>
      </p:sp>
      <p:sp>
        <p:nvSpPr>
          <p:cNvPr id="55" name="スライド番号プレースホルダ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7EB2-A820-D640-A2C2-3B54F523F2D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2368594" y="1257519"/>
            <a:ext cx="49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  <a:latin typeface="Arial"/>
                <a:cs typeface="Arial"/>
              </a:rPr>
              <a:t>SOL/</a:t>
            </a:r>
            <a:r>
              <a:rPr lang="en-GB" b="1" dirty="0" err="1" smtClean="0">
                <a:solidFill>
                  <a:srgbClr val="0000FF"/>
                </a:solidFill>
                <a:latin typeface="Arial"/>
                <a:cs typeface="Arial"/>
              </a:rPr>
              <a:t>divertor</a:t>
            </a:r>
            <a:r>
              <a:rPr lang="en-GB" b="1" dirty="0" smtClean="0">
                <a:solidFill>
                  <a:srgbClr val="0000FF"/>
                </a:solidFill>
                <a:latin typeface="Arial"/>
                <a:cs typeface="Arial"/>
              </a:rPr>
              <a:t> simulation code suite SONIC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09724" y="2195937"/>
            <a:ext cx="3832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The </a:t>
            </a:r>
            <a:r>
              <a:rPr lang="en-GB" dirty="0" err="1" smtClean="0">
                <a:latin typeface="Arial"/>
                <a:cs typeface="Arial"/>
              </a:rPr>
              <a:t>separatrix</a:t>
            </a:r>
            <a:r>
              <a:rPr lang="en-GB" dirty="0" smtClean="0">
                <a:latin typeface="Arial"/>
                <a:cs typeface="Arial"/>
              </a:rPr>
              <a:t> density necessary to maintain the peak heat flux onto the outer </a:t>
            </a:r>
            <a:r>
              <a:rPr lang="en-GB" dirty="0" err="1" smtClean="0">
                <a:latin typeface="Arial"/>
                <a:cs typeface="Arial"/>
              </a:rPr>
              <a:t>divertor</a:t>
            </a:r>
            <a:r>
              <a:rPr lang="en-GB" dirty="0" smtClean="0">
                <a:latin typeface="Arial"/>
                <a:cs typeface="Arial"/>
              </a:rPr>
              <a:t> target &lt;~10MW/m</a:t>
            </a:r>
            <a:r>
              <a:rPr lang="en-GB" baseline="30000" dirty="0" smtClean="0">
                <a:latin typeface="Arial"/>
                <a:cs typeface="Arial"/>
              </a:rPr>
              <a:t>2</a:t>
            </a:r>
            <a:r>
              <a:rPr lang="en-GB" dirty="0" smtClean="0">
                <a:latin typeface="Arial"/>
                <a:cs typeface="Arial"/>
              </a:rPr>
              <a:t> 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231924" y="1626851"/>
            <a:ext cx="4009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Divertor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 heat flux can be managed by controlling </a:t>
            </a:r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 gas puffing.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327786" y="6382605"/>
            <a:ext cx="2032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S. </a:t>
            </a:r>
            <a:r>
              <a:rPr kumimoji="1" lang="en-US" altLang="ja-JP" dirty="0" err="1" smtClean="0">
                <a:solidFill>
                  <a:srgbClr val="000000"/>
                </a:solidFill>
                <a:latin typeface="Arial"/>
                <a:cs typeface="Arial"/>
              </a:rPr>
              <a:t>Ide</a:t>
            </a:r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FTP/P7-22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kumimoji="1"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>
            <a:off x="25400" y="567955"/>
            <a:ext cx="9807263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図形グループ 19"/>
          <p:cNvGrpSpPr/>
          <p:nvPr/>
        </p:nvGrpSpPr>
        <p:grpSpPr>
          <a:xfrm>
            <a:off x="4851400" y="3574778"/>
            <a:ext cx="4348429" cy="2654017"/>
            <a:chOff x="4793313" y="4129856"/>
            <a:chExt cx="4348429" cy="2654017"/>
          </a:xfrm>
        </p:grpSpPr>
        <p:grpSp>
          <p:nvGrpSpPr>
            <p:cNvPr id="21" name="図形グループ 65"/>
            <p:cNvGrpSpPr/>
            <p:nvPr/>
          </p:nvGrpSpPr>
          <p:grpSpPr>
            <a:xfrm>
              <a:off x="4793313" y="4129856"/>
              <a:ext cx="4197131" cy="2654017"/>
              <a:chOff x="4799663" y="3494658"/>
              <a:chExt cx="4197131" cy="2654017"/>
            </a:xfrm>
          </p:grpSpPr>
          <p:grpSp>
            <p:nvGrpSpPr>
              <p:cNvPr id="37" name="図形グループ 66"/>
              <p:cNvGrpSpPr/>
              <p:nvPr/>
            </p:nvGrpSpPr>
            <p:grpSpPr>
              <a:xfrm>
                <a:off x="4799663" y="3494658"/>
                <a:ext cx="4197131" cy="2654017"/>
                <a:chOff x="4799663" y="3494658"/>
                <a:chExt cx="4197131" cy="2654017"/>
              </a:xfrm>
            </p:grpSpPr>
            <p:pic>
              <p:nvPicPr>
                <p:cNvPr id="39" name="図 3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01754" y="3494658"/>
                  <a:ext cx="3495040" cy="2199640"/>
                </a:xfrm>
                <a:prstGeom prst="rect">
                  <a:avLst/>
                </a:prstGeom>
              </p:spPr>
            </p:pic>
            <p:grpSp>
              <p:nvGrpSpPr>
                <p:cNvPr id="40" name="図形グループ 69"/>
                <p:cNvGrpSpPr/>
                <p:nvPr/>
              </p:nvGrpSpPr>
              <p:grpSpPr>
                <a:xfrm>
                  <a:off x="4799663" y="3592066"/>
                  <a:ext cx="3901127" cy="2556609"/>
                  <a:chOff x="4799663" y="3592066"/>
                  <a:chExt cx="3901127" cy="2556609"/>
                </a:xfrm>
              </p:grpSpPr>
              <p:sp>
                <p:nvSpPr>
                  <p:cNvPr id="41" name="テキスト ボックス 40"/>
                  <p:cNvSpPr txBox="1"/>
                  <p:nvPr/>
                </p:nvSpPr>
                <p:spPr>
                  <a:xfrm>
                    <a:off x="6229070" y="5635848"/>
                    <a:ext cx="2987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1600" dirty="0" smtClean="0">
                        <a:latin typeface="Arial"/>
                        <a:cs typeface="Arial"/>
                      </a:rPr>
                      <a:t>2</a:t>
                    </a:r>
                    <a:endParaRPr kumimoji="1" lang="ja-JP" altLang="en-US" sz="16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2" name="テキスト ボックス 41"/>
                  <p:cNvSpPr txBox="1"/>
                  <p:nvPr/>
                </p:nvSpPr>
                <p:spPr>
                  <a:xfrm>
                    <a:off x="7226487" y="5635848"/>
                    <a:ext cx="46990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1600" dirty="0" smtClean="0">
                        <a:latin typeface="Arial"/>
                        <a:cs typeface="Arial"/>
                      </a:rPr>
                      <a:t>2.5</a:t>
                    </a:r>
                    <a:endParaRPr kumimoji="1" lang="ja-JP" altLang="en-US" sz="16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3" name="テキスト ボックス 42"/>
                  <p:cNvSpPr txBox="1"/>
                  <p:nvPr/>
                </p:nvSpPr>
                <p:spPr>
                  <a:xfrm>
                    <a:off x="8402010" y="5635848"/>
                    <a:ext cx="29878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1600" dirty="0" smtClean="0">
                        <a:latin typeface="Arial"/>
                        <a:cs typeface="Arial"/>
                      </a:rPr>
                      <a:t>3</a:t>
                    </a:r>
                    <a:endParaRPr kumimoji="1" lang="ja-JP" altLang="en-US" sz="16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4" name="テキスト ボックス 43"/>
                  <p:cNvSpPr txBox="1"/>
                  <p:nvPr/>
                </p:nvSpPr>
                <p:spPr>
                  <a:xfrm>
                    <a:off x="5030852" y="5322416"/>
                    <a:ext cx="53822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kumimoji="1" lang="en-US" altLang="ja-JP" sz="1600" dirty="0" smtClean="0">
                        <a:latin typeface="Arial"/>
                        <a:cs typeface="Arial"/>
                      </a:rPr>
                      <a:t>-2.8</a:t>
                    </a:r>
                    <a:endParaRPr kumimoji="1" lang="ja-JP" altLang="en-US" sz="16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5" name="テキスト ボックス 44"/>
                  <p:cNvSpPr txBox="1"/>
                  <p:nvPr/>
                </p:nvSpPr>
                <p:spPr>
                  <a:xfrm>
                    <a:off x="5030852" y="4456162"/>
                    <a:ext cx="53822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kumimoji="1" lang="en-US" altLang="ja-JP" sz="1600" dirty="0" smtClean="0">
                        <a:latin typeface="Arial"/>
                        <a:cs typeface="Arial"/>
                      </a:rPr>
                      <a:t>-2.4</a:t>
                    </a:r>
                    <a:endParaRPr kumimoji="1" lang="ja-JP" altLang="en-US" sz="16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6" name="テキスト ボックス 45"/>
                  <p:cNvSpPr txBox="1"/>
                  <p:nvPr/>
                </p:nvSpPr>
                <p:spPr>
                  <a:xfrm>
                    <a:off x="5201972" y="3592066"/>
                    <a:ext cx="36710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kumimoji="1" lang="en-US" altLang="ja-JP" sz="1600" dirty="0" smtClean="0">
                        <a:latin typeface="Arial"/>
                        <a:cs typeface="Arial"/>
                      </a:rPr>
                      <a:t>-2</a:t>
                    </a:r>
                    <a:endParaRPr kumimoji="1" lang="ja-JP" altLang="en-US" sz="16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7" name="テキスト ボックス 46"/>
                  <p:cNvSpPr txBox="1"/>
                  <p:nvPr/>
                </p:nvSpPr>
                <p:spPr>
                  <a:xfrm>
                    <a:off x="6834442" y="5810121"/>
                    <a:ext cx="69742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kumimoji="1" lang="en-US" altLang="ja-JP" sz="1600" dirty="0" smtClean="0">
                        <a:latin typeface="Arial"/>
                        <a:cs typeface="Arial"/>
                      </a:rPr>
                      <a:t>R (m)</a:t>
                    </a:r>
                    <a:endParaRPr kumimoji="1" lang="ja-JP" altLang="en-US" sz="160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8" name="テキスト ボックス 47"/>
                  <p:cNvSpPr txBox="1"/>
                  <p:nvPr/>
                </p:nvSpPr>
                <p:spPr>
                  <a:xfrm rot="16200000">
                    <a:off x="4631648" y="4427487"/>
                    <a:ext cx="67458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kumimoji="1" lang="en-US" altLang="ja-JP" sz="1600" dirty="0" smtClean="0">
                        <a:latin typeface="Arial"/>
                        <a:cs typeface="Arial"/>
                      </a:rPr>
                      <a:t>Z (m)</a:t>
                    </a:r>
                    <a:endParaRPr kumimoji="1" lang="ja-JP" altLang="en-US" sz="1600" dirty="0"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38" name="正方形/長方形 37"/>
              <p:cNvSpPr/>
              <p:nvPr/>
            </p:nvSpPr>
            <p:spPr bwMode="auto">
              <a:xfrm>
                <a:off x="8100392" y="4581128"/>
                <a:ext cx="648072" cy="72008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8368656" y="5104060"/>
              <a:ext cx="637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 err="1" smtClean="0">
                  <a:latin typeface="Arial"/>
                  <a:cs typeface="Arial"/>
                </a:rPr>
                <a:t>n</a:t>
              </a:r>
              <a:r>
                <a:rPr kumimoji="1" lang="en-US" altLang="ja-JP" sz="1600" baseline="-25000" dirty="0" err="1" smtClean="0">
                  <a:latin typeface="Arial"/>
                  <a:cs typeface="Arial"/>
                </a:rPr>
                <a:t>Ar</a:t>
              </a:r>
              <a:r>
                <a:rPr kumimoji="1" lang="en-US" altLang="ja-JP" sz="1600" dirty="0" smtClean="0">
                  <a:latin typeface="Arial"/>
                  <a:cs typeface="Arial"/>
                </a:rPr>
                <a:t>/</a:t>
              </a:r>
              <a:r>
                <a:rPr kumimoji="1" lang="en-US" altLang="ja-JP" sz="1600" dirty="0" err="1" smtClean="0">
                  <a:latin typeface="Arial"/>
                  <a:cs typeface="Arial"/>
                </a:rPr>
                <a:t>n</a:t>
              </a:r>
              <a:r>
                <a:rPr kumimoji="1" lang="en-US" altLang="ja-JP" sz="1600" baseline="-25000" dirty="0" err="1" smtClean="0">
                  <a:latin typeface="Arial"/>
                  <a:cs typeface="Arial"/>
                </a:rPr>
                <a:t>i</a:t>
              </a:r>
              <a:endParaRPr kumimoji="1" lang="ja-JP" altLang="en-US" sz="1600" dirty="0">
                <a:latin typeface="Arial"/>
                <a:cs typeface="Arial"/>
              </a:endParaRPr>
            </a:p>
          </p:txBody>
        </p:sp>
        <p:sp>
          <p:nvSpPr>
            <p:cNvPr id="23" name="左矢印 22"/>
            <p:cNvSpPr/>
            <p:nvPr/>
          </p:nvSpPr>
          <p:spPr bwMode="auto">
            <a:xfrm>
              <a:off x="7757806" y="4928294"/>
              <a:ext cx="360040" cy="21602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8130546" y="4795222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Ar</a:t>
              </a:r>
              <a:r>
                <a:rPr lang="en-US" altLang="ja-JP" sz="1400" dirty="0" smtClean="0"/>
                <a:t> puff</a:t>
              </a:r>
              <a:endParaRPr kumimoji="1" lang="ja-JP" altLang="en-US" sz="1400" dirty="0"/>
            </a:p>
          </p:txBody>
        </p:sp>
        <p:sp>
          <p:nvSpPr>
            <p:cNvPr id="25" name="上矢印 24"/>
            <p:cNvSpPr/>
            <p:nvPr/>
          </p:nvSpPr>
          <p:spPr bwMode="auto">
            <a:xfrm>
              <a:off x="6245638" y="5144318"/>
              <a:ext cx="216024" cy="36004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885598" y="550435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Arial"/>
                  <a:cs typeface="Arial"/>
                </a:rPr>
                <a:t>back-flow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  <p:grpSp>
          <p:nvGrpSpPr>
            <p:cNvPr id="27" name="図形グループ 92"/>
            <p:cNvGrpSpPr/>
            <p:nvPr/>
          </p:nvGrpSpPr>
          <p:grpSpPr>
            <a:xfrm>
              <a:off x="8467030" y="5440858"/>
              <a:ext cx="472058" cy="825500"/>
              <a:chOff x="4788148" y="5805264"/>
              <a:chExt cx="472058" cy="825500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5106" y="5805264"/>
                <a:ext cx="165100" cy="825500"/>
              </a:xfrm>
              <a:prstGeom prst="rect">
                <a:avLst/>
              </a:prstGeom>
            </p:spPr>
          </p:pic>
          <p:sp>
            <p:nvSpPr>
              <p:cNvPr id="30" name="テキスト ボックス 29"/>
              <p:cNvSpPr txBox="1"/>
              <p:nvPr/>
            </p:nvSpPr>
            <p:spPr>
              <a:xfrm>
                <a:off x="4955406" y="5828754"/>
                <a:ext cx="14264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b="1" dirty="0" smtClean="0">
                    <a:latin typeface="Arial"/>
                    <a:cs typeface="Arial"/>
                  </a:rPr>
                  <a:t>10</a:t>
                </a: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788148" y="5832698"/>
                <a:ext cx="11541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b="1" dirty="0" smtClean="0">
                    <a:latin typeface="Arial"/>
                    <a:cs typeface="Arial"/>
                  </a:rPr>
                  <a:t>%</a:t>
                </a:r>
                <a:endParaRPr kumimoji="1" lang="ja-JP" alt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025163" y="5975299"/>
                <a:ext cx="7132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b="1" dirty="0" smtClean="0">
                    <a:latin typeface="Arial"/>
                    <a:cs typeface="Arial"/>
                  </a:rPr>
                  <a:t>8</a:t>
                </a:r>
                <a:endParaRPr kumimoji="1" lang="ja-JP" alt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5025163" y="6121844"/>
                <a:ext cx="7132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b="1" dirty="0" smtClean="0">
                    <a:latin typeface="Arial"/>
                    <a:cs typeface="Arial"/>
                  </a:rPr>
                  <a:t>6</a:t>
                </a:r>
                <a:endParaRPr kumimoji="1" lang="ja-JP" alt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5030924" y="6268389"/>
                <a:ext cx="76944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ja-JP" altLang="ja-JP" sz="1000" b="1" dirty="0">
                    <a:latin typeface="Arial"/>
                    <a:cs typeface="Arial"/>
                  </a:rPr>
                  <a:t>4</a:t>
                </a:r>
                <a:endParaRPr kumimoji="1" lang="ja-JP" altLang="en-US"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025163" y="6414933"/>
                <a:ext cx="7132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1000" b="1" dirty="0" smtClean="0">
                    <a:latin typeface="Arial"/>
                    <a:cs typeface="Arial"/>
                  </a:rPr>
                  <a:t>2</a:t>
                </a:r>
                <a:endParaRPr kumimoji="1" lang="ja-JP" altLang="en-US" sz="10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>
              <a:off x="8037040" y="4617194"/>
              <a:ext cx="1104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0.75 pa m</a:t>
              </a:r>
              <a:r>
                <a:rPr lang="en-US" altLang="ja-JP" sz="1400" baseline="30000" dirty="0" smtClean="0"/>
                <a:t>3</a:t>
              </a:r>
              <a:r>
                <a:rPr lang="en-US" altLang="ja-JP" sz="1400" dirty="0" smtClean="0"/>
                <a:t>/s</a:t>
              </a:r>
              <a:endParaRPr kumimoji="1" lang="ja-JP" altLang="en-US" sz="1400" dirty="0"/>
            </a:p>
          </p:txBody>
        </p:sp>
      </p:grpSp>
      <p:grpSp>
        <p:nvGrpSpPr>
          <p:cNvPr id="49" name="図形グループ 48"/>
          <p:cNvGrpSpPr/>
          <p:nvPr/>
        </p:nvGrpSpPr>
        <p:grpSpPr>
          <a:xfrm>
            <a:off x="7814271" y="1656871"/>
            <a:ext cx="2018392" cy="1675929"/>
            <a:chOff x="3096456" y="5085184"/>
            <a:chExt cx="2018392" cy="1675929"/>
          </a:xfrm>
        </p:grpSpPr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5856" y="5085184"/>
              <a:ext cx="1838992" cy="1463066"/>
            </a:xfrm>
            <a:prstGeom prst="rect">
              <a:avLst/>
            </a:prstGeom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3822586" y="6453336"/>
              <a:ext cx="806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 err="1" smtClean="0">
                  <a:latin typeface="Symbol" charset="2"/>
                  <a:cs typeface="Symbol" charset="2"/>
                </a:rPr>
                <a:t>D</a:t>
              </a:r>
              <a:r>
                <a:rPr kumimoji="1" lang="en-US" altLang="ja-JP" sz="1400" baseline="-25000" dirty="0" err="1" smtClean="0">
                  <a:latin typeface="Arial"/>
                  <a:cs typeface="Arial"/>
                </a:rPr>
                <a:t>sep</a:t>
              </a:r>
              <a:r>
                <a:rPr kumimoji="1" lang="en-US" altLang="ja-JP" sz="1400" dirty="0" smtClean="0">
                  <a:latin typeface="Arial"/>
                  <a:cs typeface="Arial"/>
                </a:rPr>
                <a:t> (m)</a:t>
              </a:r>
              <a:endParaRPr kumimoji="1" lang="ja-JP" altLang="en-US" sz="1400" dirty="0">
                <a:latin typeface="Arial"/>
                <a:cs typeface="Arial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 rot="16200000">
              <a:off x="2639317" y="5616498"/>
              <a:ext cx="12220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err="1" smtClean="0">
                  <a:latin typeface="Arial"/>
                  <a:cs typeface="Arial"/>
                </a:rPr>
                <a:t>q</a:t>
              </a:r>
              <a:r>
                <a:rPr lang="en-US" altLang="ja-JP" sz="1400" baseline="-25000" dirty="0" err="1" smtClean="0">
                  <a:latin typeface="Arial"/>
                  <a:cs typeface="Arial"/>
                </a:rPr>
                <a:t>heat</a:t>
              </a:r>
              <a:r>
                <a:rPr kumimoji="1" lang="en-US" altLang="ja-JP" sz="1400" dirty="0" smtClean="0">
                  <a:latin typeface="Arial"/>
                  <a:cs typeface="Arial"/>
                </a:rPr>
                <a:t> (MWm</a:t>
              </a:r>
              <a:r>
                <a:rPr kumimoji="1" lang="en-US" altLang="ja-JP" sz="1400" baseline="30000" dirty="0" smtClean="0">
                  <a:latin typeface="Arial"/>
                  <a:cs typeface="Arial"/>
                </a:rPr>
                <a:t>2</a:t>
              </a:r>
              <a:r>
                <a:rPr kumimoji="1" lang="en-US" altLang="ja-JP" sz="1400" dirty="0" smtClean="0">
                  <a:latin typeface="Arial"/>
                  <a:cs typeface="Arial"/>
                </a:rPr>
                <a:t>)</a:t>
              </a:r>
              <a:endParaRPr kumimoji="1" lang="ja-JP" altLang="en-US" sz="1400" dirty="0">
                <a:latin typeface="Arial"/>
                <a:cs typeface="Arial"/>
              </a:endParaRPr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5700614" y="5312753"/>
            <a:ext cx="103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IMPMC</a:t>
            </a:r>
            <a:endParaRPr kumimoji="1" lang="ja-JP" alt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720483" y="1606071"/>
            <a:ext cx="309378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Detailed simulation by IMPMC illustrates dynamics of impurity:</a:t>
            </a:r>
          </a:p>
          <a:p>
            <a:r>
              <a:rPr lang="en-US" altLang="ja-JP" dirty="0" smtClean="0">
                <a:solidFill>
                  <a:srgbClr val="004080"/>
                </a:solidFill>
                <a:latin typeface="Arial"/>
                <a:cs typeface="Arial"/>
              </a:rPr>
              <a:t>Origin (puff and back-flow)  and distribution of </a:t>
            </a:r>
            <a:r>
              <a:rPr lang="en-US" altLang="ja-JP" dirty="0" err="1" smtClean="0">
                <a:solidFill>
                  <a:srgbClr val="004080"/>
                </a:solidFill>
                <a:latin typeface="Arial"/>
                <a:cs typeface="Arial"/>
              </a:rPr>
              <a:t>Ar</a:t>
            </a:r>
            <a:r>
              <a:rPr lang="en-US" altLang="ja-JP" dirty="0" smtClean="0">
                <a:solidFill>
                  <a:srgbClr val="004080"/>
                </a:solidFill>
                <a:latin typeface="Arial"/>
                <a:cs typeface="Arial"/>
              </a:rPr>
              <a:t> illustrated</a:t>
            </a:r>
            <a:r>
              <a:rPr lang="en-US" altLang="ja-JP" dirty="0" smtClean="0">
                <a:latin typeface="Arial"/>
                <a:cs typeface="Arial"/>
              </a:rPr>
              <a:t>.</a:t>
            </a:r>
            <a:endParaRPr lang="en-US" altLang="ja-JP" dirty="0" smtClean="0">
              <a:solidFill>
                <a:srgbClr val="004080"/>
              </a:solidFill>
              <a:latin typeface="Arial"/>
              <a:cs typeface="Arial"/>
            </a:endParaRPr>
          </a:p>
        </p:txBody>
      </p:sp>
      <p:grpSp>
        <p:nvGrpSpPr>
          <p:cNvPr id="61" name="図形グループ 60"/>
          <p:cNvGrpSpPr/>
          <p:nvPr/>
        </p:nvGrpSpPr>
        <p:grpSpPr>
          <a:xfrm>
            <a:off x="92224" y="3444114"/>
            <a:ext cx="3795264" cy="3121911"/>
            <a:chOff x="92224" y="3444114"/>
            <a:chExt cx="3795264" cy="3121911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24" y="3444114"/>
              <a:ext cx="3795264" cy="3121911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616711" y="4128105"/>
              <a:ext cx="3130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dirty="0" smtClean="0">
                  <a:latin typeface="Arial"/>
                  <a:cs typeface="Arial"/>
                </a:rPr>
                <a:t>2</a:t>
              </a:r>
              <a:endParaRPr kumimoji="1" lang="ja-JP" altLang="en-US" dirty="0">
                <a:latin typeface="Arial"/>
                <a:cs typeface="Arial"/>
              </a:endParaRPr>
            </a:p>
          </p:txBody>
        </p:sp>
      </p:grpSp>
      <p:cxnSp>
        <p:nvCxnSpPr>
          <p:cNvPr id="62" name="直線コネクタ 61"/>
          <p:cNvCxnSpPr/>
          <p:nvPr/>
        </p:nvCxnSpPr>
        <p:spPr>
          <a:xfrm rot="5400000">
            <a:off x="1402711" y="5333731"/>
            <a:ext cx="980766" cy="1588"/>
          </a:xfrm>
          <a:prstGeom prst="line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rot="5400000" flipH="1" flipV="1">
            <a:off x="1853730" y="4494119"/>
            <a:ext cx="739129" cy="658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/>
          <p:nvPr/>
        </p:nvSpPr>
        <p:spPr>
          <a:xfrm>
            <a:off x="2268745" y="3244313"/>
            <a:ext cx="2451738" cy="120032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Arial"/>
                <a:cs typeface="Arial"/>
              </a:rPr>
              <a:t>Acceptable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Arial"/>
                <a:cs typeface="Arial"/>
              </a:rPr>
              <a:t>for #5-1:</a:t>
            </a:r>
          </a:p>
          <a:p>
            <a:r>
              <a:rPr lang="en-GB" dirty="0" err="1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GB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GB" dirty="0" smtClean="0">
                <a:solidFill>
                  <a:srgbClr val="0000FF"/>
                </a:solidFill>
                <a:latin typeface="Arial"/>
                <a:cs typeface="Arial"/>
              </a:rPr>
              <a:t>=2.3MA, 85% </a:t>
            </a:r>
            <a:r>
              <a:rPr lang="en-GB" i="1" dirty="0" err="1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GB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GW</a:t>
            </a:r>
            <a:r>
              <a:rPr lang="en-GB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Arial"/>
                <a:cs typeface="Arial"/>
              </a:rPr>
              <a:t>,  </a:t>
            </a:r>
          </a:p>
          <a:p>
            <a:r>
              <a:rPr lang="en-GB" dirty="0" err="1" smtClean="0">
                <a:solidFill>
                  <a:srgbClr val="0000FF"/>
                </a:solidFill>
                <a:latin typeface="Arial"/>
                <a:cs typeface="Arial"/>
              </a:rPr>
              <a:t>separatrix</a:t>
            </a:r>
            <a:r>
              <a:rPr lang="en-GB" dirty="0" smtClean="0">
                <a:solidFill>
                  <a:srgbClr val="0000FF"/>
                </a:solidFill>
                <a:latin typeface="Arial"/>
                <a:cs typeface="Arial"/>
              </a:rPr>
              <a:t> density</a:t>
            </a:r>
          </a:p>
          <a:p>
            <a:r>
              <a:rPr lang="en-GB" dirty="0" smtClean="0">
                <a:solidFill>
                  <a:srgbClr val="0000FF"/>
                </a:solidFill>
                <a:latin typeface="Arial"/>
                <a:cs typeface="Arial"/>
              </a:rPr>
              <a:t> ~ 1.6x10</a:t>
            </a:r>
            <a:r>
              <a:rPr lang="en-GB" baseline="30000" dirty="0" smtClean="0">
                <a:solidFill>
                  <a:srgbClr val="0000FF"/>
                </a:solidFill>
                <a:latin typeface="Arial"/>
                <a:cs typeface="Arial"/>
              </a:rPr>
              <a:t>19</a:t>
            </a:r>
            <a:r>
              <a:rPr lang="en-GB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GB" baseline="30000" dirty="0" smtClean="0">
                <a:solidFill>
                  <a:srgbClr val="0000FF"/>
                </a:solidFill>
                <a:latin typeface="Arial"/>
                <a:cs typeface="Arial"/>
              </a:rPr>
              <a:t>-3</a:t>
            </a:r>
            <a:endParaRPr lang="en-GB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49600" y="-42862"/>
            <a:ext cx="3200400" cy="919162"/>
          </a:xfrm>
        </p:spPr>
        <p:txBody>
          <a:bodyPr/>
          <a:lstStyle/>
          <a:p>
            <a:r>
              <a:rPr lang="en-US" altLang="ja-JP" sz="3600" dirty="0" smtClean="0">
                <a:latin typeface="Arial"/>
                <a:cs typeface="Arial"/>
              </a:rPr>
              <a:t>Summary</a:t>
            </a:r>
            <a:endParaRPr lang="ja-JP" altLang="en-US" sz="3600" dirty="0">
              <a:latin typeface="Arial"/>
              <a:cs typeface="Arial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477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7"/>
          <p:cNvSpPr txBox="1">
            <a:spLocks noChangeArrowheads="1"/>
          </p:cNvSpPr>
          <p:nvPr/>
        </p:nvSpPr>
        <p:spPr bwMode="auto">
          <a:xfrm>
            <a:off x="368300" y="889000"/>
            <a:ext cx="9105900" cy="60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The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JT-60SA device has been designed as a highly shaped large superconducting </a:t>
            </a:r>
            <a:r>
              <a:rPr lang="en-US" altLang="ja-JP" b="1" dirty="0" err="1">
                <a:latin typeface="Arial"/>
                <a:ea typeface="Arial" pitchFamily="-106" charset="0"/>
                <a:cs typeface="Arial"/>
              </a:rPr>
              <a:t>tokamak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 with variety of plasma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control capabilities in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order to satisfy the central research needs for ITER and DEMO.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</a:t>
            </a:r>
          </a:p>
          <a:p>
            <a:pPr algn="just"/>
            <a:endParaRPr lang="en-US" altLang="ja-JP" b="1" dirty="0" smtClean="0">
              <a:latin typeface="Arial"/>
              <a:ea typeface="Arial" pitchFamily="-106" charset="0"/>
              <a:cs typeface="Arial"/>
            </a:endParaRPr>
          </a:p>
          <a:p>
            <a:pPr marL="907200" lvl="1" indent="-457200">
              <a:spcAft>
                <a:spcPts val="500"/>
              </a:spcAft>
              <a:buFont typeface="Wingdings" pitchFamily="2" charset="2"/>
              <a:buChar char="Ø"/>
              <a:defRPr/>
            </a:pPr>
            <a:r>
              <a:rPr kumimoji="0" lang="en-US" altLang="ja-JP" sz="2000" dirty="0" smtClean="0">
                <a:latin typeface="Arial"/>
                <a:ea typeface="ＭＳ Ｐゴシック" charset="-128"/>
                <a:cs typeface="Arial"/>
              </a:rPr>
              <a:t>Manufacture of </a:t>
            </a:r>
            <a:r>
              <a:rPr kumimoji="0" lang="en-US" altLang="ja-JP" sz="2000" dirty="0" err="1" smtClean="0">
                <a:latin typeface="Arial"/>
                <a:ea typeface="ＭＳ Ｐゴシック" charset="-128"/>
                <a:cs typeface="Arial"/>
              </a:rPr>
              <a:t>tokamak</a:t>
            </a:r>
            <a:r>
              <a:rPr kumimoji="0" lang="en-US" altLang="ja-JP" sz="2000" dirty="0" smtClean="0">
                <a:latin typeface="Arial"/>
                <a:ea typeface="ＭＳ Ｐゴシック" charset="-128"/>
                <a:cs typeface="Arial"/>
              </a:rPr>
              <a:t> components is in progress on schedule </a:t>
            </a:r>
          </a:p>
          <a:p>
            <a:pPr marL="907200" lvl="1" indent="-457200">
              <a:spcAft>
                <a:spcPts val="500"/>
              </a:spcAft>
              <a:defRPr/>
            </a:pPr>
            <a:r>
              <a:rPr kumimoji="0" lang="en-US" altLang="ja-JP" sz="2000" dirty="0" smtClean="0">
                <a:latin typeface="Arial"/>
                <a:ea typeface="ＭＳ Ｐゴシック" charset="-128"/>
                <a:cs typeface="Arial"/>
              </a:rPr>
              <a:t>      by JA &amp; the EU.</a:t>
            </a:r>
          </a:p>
          <a:p>
            <a:pPr marL="907200" lvl="1" indent="-457200">
              <a:spcAft>
                <a:spcPts val="500"/>
              </a:spcAft>
              <a:buFont typeface="Wingdings" pitchFamily="2" charset="2"/>
              <a:buChar char="Ø"/>
              <a:defRPr/>
            </a:pPr>
            <a:r>
              <a:rPr kumimoji="0" lang="en-US" altLang="ja-JP" sz="2000" dirty="0" smtClean="0">
                <a:latin typeface="Arial"/>
                <a:ea typeface="ＭＳ Ｐゴシック" charset="-128"/>
                <a:cs typeface="Arial"/>
              </a:rPr>
              <a:t>JT-60 torus disassembly has been completed, and JT-60SA assembly will start in Dec.2012.</a:t>
            </a:r>
          </a:p>
          <a:p>
            <a:pPr marL="907200" lvl="1" indent="-457200">
              <a:spcAft>
                <a:spcPts val="500"/>
              </a:spcAft>
              <a:buFont typeface="Wingdings" pitchFamily="2" charset="2"/>
              <a:buChar char="Ø"/>
              <a:defRPr/>
            </a:pPr>
            <a:r>
              <a:rPr kumimoji="0" lang="en-US" altLang="ja-JP" sz="2000" dirty="0" smtClean="0">
                <a:latin typeface="Arial"/>
                <a:ea typeface="ＭＳ Ｐゴシック" charset="-128"/>
                <a:cs typeface="Arial"/>
              </a:rPr>
              <a:t>JT-60SA Research Plan Ver. 3.0 was documented by &gt;300 JA &amp; EU researchers.</a:t>
            </a:r>
            <a:endParaRPr lang="en-US" altLang="ja-JP" b="1" dirty="0" smtClean="0">
              <a:latin typeface="Arial"/>
              <a:ea typeface="Arial" pitchFamily="-106" charset="0"/>
              <a:cs typeface="Arial"/>
            </a:endParaRPr>
          </a:p>
          <a:p>
            <a:pPr algn="just"/>
            <a:endParaRPr lang="en-US" altLang="ja-JP" b="1" dirty="0">
              <a:latin typeface="Arial"/>
              <a:ea typeface="Arial" pitchFamily="-106" charset="0"/>
              <a:cs typeface="Arial"/>
            </a:endParaRPr>
          </a:p>
          <a:p>
            <a:pPr algn="just"/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In the ITER- and DEMO-relevant plasma parameter 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regimes, heating conditions, pulse duration, etc., JT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-60SA quantifies the operation limits, plasma responses and operational margins in terms of MHD stability, plasma transport, high energy particle behaviors, pedestal structures, SOL &amp; </a:t>
            </a:r>
            <a:r>
              <a:rPr lang="en-US" altLang="ja-JP" b="1" dirty="0" err="1">
                <a:latin typeface="Arial"/>
                <a:ea typeface="Arial" pitchFamily="-106" charset="0"/>
                <a:cs typeface="Arial"/>
              </a:rPr>
              <a:t>divertor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 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characteristics, and Fusion Engineering.</a:t>
            </a:r>
          </a:p>
          <a:p>
            <a:pPr algn="just"/>
            <a:endParaRPr lang="en-US" altLang="ja-JP" b="1" dirty="0" smtClean="0">
              <a:latin typeface="Arial"/>
              <a:ea typeface="Arial" pitchFamily="-106" charset="0"/>
              <a:cs typeface="Arial"/>
            </a:endParaRPr>
          </a:p>
          <a:p>
            <a:pPr algn="just"/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The project provides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‘simultaneous &amp; steady-state sustainment of the key performances required for DEMO’ with integrated control scenario development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.</a:t>
            </a:r>
            <a:endParaRPr lang="ja-JP" altLang="en-US" b="1" dirty="0" smtClean="0">
              <a:latin typeface="Arial"/>
              <a:ea typeface="Arial" pitchFamily="-106" charset="0"/>
              <a:cs typeface="Arial"/>
            </a:endParaRPr>
          </a:p>
          <a:p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0" y="5842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803275" y="92984"/>
            <a:ext cx="9039225" cy="45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 algn="ctr" defTabSz="922338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ja-JP" sz="2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JT-60SA: Highly Shaped Large Superconducting </a:t>
            </a:r>
            <a:r>
              <a:rPr lang="en-US" altLang="ja-JP" sz="2400" b="1" dirty="0" err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Tokamak</a:t>
            </a:r>
            <a:endParaRPr kumimoji="0" lang="en-US" altLang="ja-JP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3" name="テキスト ボックス 4"/>
          <p:cNvSpPr txBox="1">
            <a:spLocks noChangeArrowheads="1"/>
          </p:cNvSpPr>
          <p:nvPr/>
        </p:nvSpPr>
        <p:spPr bwMode="auto">
          <a:xfrm>
            <a:off x="104774" y="761965"/>
            <a:ext cx="5641153" cy="189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JT-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60SA: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highly </a:t>
            </a:r>
            <a:r>
              <a:rPr lang="en-US" altLang="ja-JP" b="1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shaped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 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(</a:t>
            </a:r>
            <a:r>
              <a:rPr lang="en-US" altLang="ja-JP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S</a:t>
            </a:r>
            <a:r>
              <a:rPr lang="en-US" altLang="ja-JP" b="1" dirty="0" smtClean="0">
                <a:cs typeface="ＭＳ Ｐゴシック" pitchFamily="-106" charset="-128"/>
              </a:rPr>
              <a:t>=q</a:t>
            </a:r>
            <a:r>
              <a:rPr lang="en-US" altLang="ja-JP" b="1" baseline="-25000" dirty="0" smtClean="0">
                <a:cs typeface="ＭＳ Ｐゴシック" pitchFamily="-106" charset="-128"/>
              </a:rPr>
              <a:t>95</a:t>
            </a:r>
            <a:r>
              <a:rPr lang="en-US" altLang="ja-JP" b="1" dirty="0" smtClean="0">
                <a:cs typeface="ＭＳ Ｐゴシック" pitchFamily="-106" charset="-128"/>
              </a:rPr>
              <a:t>I</a:t>
            </a:r>
            <a:r>
              <a:rPr lang="en-US" altLang="ja-JP" b="1" baseline="-25000" dirty="0" smtClean="0">
                <a:cs typeface="ＭＳ Ｐゴシック" pitchFamily="-106" charset="-128"/>
              </a:rPr>
              <a:t>p</a:t>
            </a:r>
            <a:r>
              <a:rPr lang="en-US" altLang="ja-JP" b="1" dirty="0" smtClean="0">
                <a:cs typeface="ＭＳ Ｐゴシック" pitchFamily="-106" charset="-128"/>
              </a:rPr>
              <a:t>/(aB</a:t>
            </a:r>
            <a:r>
              <a:rPr lang="en-US" altLang="ja-JP" b="1" baseline="-25000" dirty="0" smtClean="0">
                <a:cs typeface="ＭＳ Ｐゴシック" pitchFamily="-106" charset="-128"/>
              </a:rPr>
              <a:t>t</a:t>
            </a:r>
            <a:r>
              <a:rPr lang="en-US" altLang="ja-JP" b="1" dirty="0" smtClean="0">
                <a:cs typeface="ＭＳ Ｐゴシック" pitchFamily="-106" charset="-128"/>
              </a:rPr>
              <a:t>) </a:t>
            </a:r>
            <a:r>
              <a:rPr lang="en-US" altLang="ja-JP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~7, A~2.5) 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large superconducting </a:t>
            </a:r>
            <a:r>
              <a:rPr lang="en-US" altLang="ja-JP" b="1" dirty="0" err="1" smtClean="0">
                <a:latin typeface="Arial"/>
                <a:ea typeface="Arial" pitchFamily="-106" charset="0"/>
                <a:cs typeface="Arial"/>
              </a:rPr>
              <a:t>tokamak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confining deuterium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plasmas</a:t>
            </a:r>
            <a:r>
              <a:rPr lang="ja-JP" b="1" dirty="0">
                <a:latin typeface="Arial"/>
                <a:ea typeface="Arial" pitchFamily="-106" charset="0"/>
                <a:cs typeface="Arial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(</a:t>
            </a:r>
            <a:r>
              <a:rPr lang="en-US" altLang="ja-JP" b="1" dirty="0" err="1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Ip</a:t>
            </a:r>
            <a:r>
              <a:rPr lang="en-US" altLang="ja-JP" b="1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-max=5.5 MA)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lasting for a duration </a:t>
            </a:r>
            <a:r>
              <a:rPr lang="en-US" altLang="ja-JP" b="1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(typically 100s)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longer than the timescales characterizing the key plasma 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processes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such as current</a:t>
            </a:r>
            <a:r>
              <a:rPr lang="en-US" altLang="ja-JP" b="1" dirty="0" smtClean="0">
                <a:latin typeface="Arial"/>
                <a:ea typeface="Arial" pitchFamily="-106" charset="0"/>
                <a:cs typeface="Arial"/>
              </a:rPr>
              <a:t> diffusion time, with </a:t>
            </a:r>
            <a:r>
              <a:rPr lang="en-US" altLang="ja-JP" b="1" dirty="0">
                <a:latin typeface="Arial"/>
                <a:ea typeface="Arial" pitchFamily="-106" charset="0"/>
                <a:cs typeface="Arial"/>
              </a:rPr>
              <a:t>high heating power </a:t>
            </a:r>
            <a:r>
              <a:rPr lang="en-US" altLang="ja-JP" b="1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41MW.</a:t>
            </a:r>
            <a:endParaRPr lang="ja-JP" altLang="en-US" b="1" dirty="0">
              <a:solidFill>
                <a:srgbClr val="FF0000"/>
              </a:solidFill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604331" y="2678111"/>
            <a:ext cx="5263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-106" charset="2"/>
              <a:buChar char=""/>
            </a:pPr>
            <a:r>
              <a:rPr lang="en-US" altLang="ja-JP" b="1" dirty="0" smtClean="0">
                <a:solidFill>
                  <a:srgbClr val="008000"/>
                </a:solidFill>
                <a:latin typeface="Arial"/>
                <a:cs typeface="Arial"/>
              </a:rPr>
              <a:t>Contribute to ‘Success of ITER’ , ‘Decision of DEMO design’ </a:t>
            </a:r>
            <a:r>
              <a:rPr lang="ja-JP" altLang="en-US" b="1" dirty="0" smtClean="0">
                <a:solidFill>
                  <a:srgbClr val="008000"/>
                </a:solidFill>
                <a:latin typeface="Arial"/>
                <a:cs typeface="Arial"/>
              </a:rPr>
              <a:t>＆</a:t>
            </a:r>
            <a:r>
              <a:rPr lang="en-US" altLang="ja-JP" b="1" dirty="0" smtClean="0">
                <a:solidFill>
                  <a:srgbClr val="008000"/>
                </a:solidFill>
                <a:latin typeface="Arial"/>
                <a:cs typeface="Arial"/>
              </a:rPr>
              <a:t>Foster next generation leading scientists.</a:t>
            </a:r>
          </a:p>
          <a:p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14" name="スライド番号プレースホルダ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217" name="図 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828432"/>
            <a:ext cx="3556000" cy="2781300"/>
          </a:xfrm>
          <a:prstGeom prst="rect">
            <a:avLst/>
          </a:prstGeom>
        </p:spPr>
      </p:pic>
      <p:cxnSp>
        <p:nvCxnSpPr>
          <p:cNvPr id="220" name="直線コネクタ 219"/>
          <p:cNvCxnSpPr/>
          <p:nvPr/>
        </p:nvCxnSpPr>
        <p:spPr>
          <a:xfrm rot="5400000">
            <a:off x="6799300" y="3611282"/>
            <a:ext cx="174551" cy="107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 rot="16200000" flipH="1">
            <a:off x="7608925" y="3589057"/>
            <a:ext cx="142801" cy="120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1" name="図形グループ 220"/>
          <p:cNvGrpSpPr/>
          <p:nvPr/>
        </p:nvGrpSpPr>
        <p:grpSpPr>
          <a:xfrm>
            <a:off x="733906" y="3709988"/>
            <a:ext cx="4310063" cy="3008312"/>
            <a:chOff x="733906" y="3709988"/>
            <a:chExt cx="4310063" cy="3008312"/>
          </a:xfrm>
        </p:grpSpPr>
        <p:cxnSp>
          <p:nvCxnSpPr>
            <p:cNvPr id="216" name="直線コネクタ 215"/>
            <p:cNvCxnSpPr/>
            <p:nvPr/>
          </p:nvCxnSpPr>
          <p:spPr>
            <a:xfrm>
              <a:off x="1699509" y="4993798"/>
              <a:ext cx="3208101" cy="1588"/>
            </a:xfrm>
            <a:prstGeom prst="line">
              <a:avLst/>
            </a:prstGeom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図形グループ 10"/>
            <p:cNvGrpSpPr>
              <a:grpSpLocks/>
            </p:cNvGrpSpPr>
            <p:nvPr/>
          </p:nvGrpSpPr>
          <p:grpSpPr bwMode="auto">
            <a:xfrm>
              <a:off x="733906" y="3709988"/>
              <a:ext cx="4310063" cy="3008312"/>
              <a:chOff x="1040958" y="1660169"/>
              <a:chExt cx="4308887" cy="3007767"/>
            </a:xfrm>
          </p:grpSpPr>
          <p:pic>
            <p:nvPicPr>
              <p:cNvPr id="10" name="図 43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47997" y="2214214"/>
                <a:ext cx="736600" cy="185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1721854" y="4301290"/>
                <a:ext cx="3429883" cy="366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ja-JP" sz="1800" b="1">
                    <a:ea typeface="Arial" pitchFamily="-106" charset="0"/>
                    <a:cs typeface="Arial" pitchFamily="-106" charset="0"/>
                  </a:rPr>
                  <a:t>Sustainment Time (s)</a:t>
                </a: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4220066" y="4306051"/>
                <a:ext cx="0" cy="152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kumimoji="0" lang="ja-JP" altLang="en-US" sz="1000">
                  <a:latin typeface="Calibri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959574" y="3371184"/>
                <a:ext cx="596738" cy="60948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7938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kumimoji="0" lang="ja-JP" altLang="en-US" sz="1800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359516" y="2742649"/>
                <a:ext cx="642762" cy="69361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7938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kumimoji="0" lang="ja-JP" altLang="en-US" sz="1800">
                  <a:ea typeface="Arial" pitchFamily="-106" charset="0"/>
                  <a:cs typeface="Arial" pitchFamily="-106" charset="0"/>
                </a:endParaRPr>
              </a:p>
            </p:txBody>
          </p:sp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1443210" y="1660169"/>
                <a:ext cx="111125" cy="2528012"/>
                <a:chOff x="3273" y="1283"/>
                <a:chExt cx="64" cy="1026"/>
              </a:xfrm>
            </p:grpSpPr>
            <p:sp>
              <p:nvSpPr>
                <p:cNvPr id="206" name="Rectangle 12"/>
                <p:cNvSpPr>
                  <a:spLocks noChangeArrowheads="1"/>
                </p:cNvSpPr>
                <p:nvPr/>
              </p:nvSpPr>
              <p:spPr bwMode="auto">
                <a:xfrm>
                  <a:off x="3274" y="2210"/>
                  <a:ext cx="62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kumimoji="0" lang="en-US" altLang="ja-JP" sz="1600" b="1">
                      <a:solidFill>
                        <a:srgbClr val="000000"/>
                      </a:solidFill>
                      <a:ea typeface="Arial" pitchFamily="-106" charset="0"/>
                      <a:cs typeface="Arial" pitchFamily="-106" charset="0"/>
                    </a:rPr>
                    <a:t>0</a:t>
                  </a:r>
                  <a:endParaRPr kumimoji="0" lang="en-US" altLang="ja-JP" sz="1600" b="1"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207" name="Rectangle 13"/>
                <p:cNvSpPr>
                  <a:spLocks noChangeArrowheads="1"/>
                </p:cNvSpPr>
                <p:nvPr/>
              </p:nvSpPr>
              <p:spPr bwMode="auto">
                <a:xfrm>
                  <a:off x="3274" y="2053"/>
                  <a:ext cx="62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kumimoji="0" lang="en-US" altLang="ja-JP" sz="1600" b="1">
                      <a:solidFill>
                        <a:srgbClr val="000000"/>
                      </a:solidFill>
                      <a:ea typeface="Arial" pitchFamily="-106" charset="0"/>
                      <a:cs typeface="Arial" pitchFamily="-106" charset="0"/>
                    </a:rPr>
                    <a:t>1</a:t>
                  </a:r>
                  <a:endParaRPr kumimoji="0" lang="en-US" altLang="ja-JP" sz="1600" b="1"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208" name="Rectangle 14"/>
                <p:cNvSpPr>
                  <a:spLocks noChangeArrowheads="1"/>
                </p:cNvSpPr>
                <p:nvPr/>
              </p:nvSpPr>
              <p:spPr bwMode="auto">
                <a:xfrm>
                  <a:off x="3274" y="1436"/>
                  <a:ext cx="62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kumimoji="0" lang="en-US" altLang="ja-JP" sz="1600" b="1">
                      <a:solidFill>
                        <a:srgbClr val="000000"/>
                      </a:solidFill>
                      <a:ea typeface="Arial" pitchFamily="-106" charset="0"/>
                      <a:cs typeface="Arial" pitchFamily="-106" charset="0"/>
                    </a:rPr>
                    <a:t>5</a:t>
                  </a:r>
                  <a:endParaRPr kumimoji="0" lang="en-US" altLang="ja-JP" sz="1600" b="1"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209" name="Rectangle 15"/>
                <p:cNvSpPr>
                  <a:spLocks noChangeArrowheads="1"/>
                </p:cNvSpPr>
                <p:nvPr/>
              </p:nvSpPr>
              <p:spPr bwMode="auto">
                <a:xfrm>
                  <a:off x="3273" y="1283"/>
                  <a:ext cx="64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kumimoji="0" lang="en-US" altLang="ja-JP" sz="1600" b="1">
                      <a:solidFill>
                        <a:srgbClr val="000000"/>
                      </a:solidFill>
                      <a:ea typeface="Arial" pitchFamily="-106" charset="0"/>
                      <a:cs typeface="Arial" pitchFamily="-106" charset="0"/>
                    </a:rPr>
                    <a:t>6</a:t>
                  </a:r>
                  <a:endParaRPr kumimoji="0" lang="en-US" altLang="ja-JP" sz="1600" b="1"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210" name="Rectangle 16"/>
                <p:cNvSpPr>
                  <a:spLocks noChangeArrowheads="1"/>
                </p:cNvSpPr>
                <p:nvPr/>
              </p:nvSpPr>
              <p:spPr bwMode="auto">
                <a:xfrm>
                  <a:off x="3274" y="1585"/>
                  <a:ext cx="62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kumimoji="0" lang="en-US" altLang="ja-JP" sz="1600" b="1">
                      <a:solidFill>
                        <a:srgbClr val="000000"/>
                      </a:solidFill>
                      <a:ea typeface="Arial" pitchFamily="-106" charset="0"/>
                      <a:cs typeface="Arial" pitchFamily="-106" charset="0"/>
                    </a:rPr>
                    <a:t>4</a:t>
                  </a:r>
                  <a:endParaRPr kumimoji="0" lang="en-US" altLang="ja-JP" sz="1600" b="1"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211" name="Rectangle 17"/>
                <p:cNvSpPr>
                  <a:spLocks noChangeArrowheads="1"/>
                </p:cNvSpPr>
                <p:nvPr/>
              </p:nvSpPr>
              <p:spPr bwMode="auto">
                <a:xfrm>
                  <a:off x="3274" y="1747"/>
                  <a:ext cx="62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kumimoji="0" lang="en-US" altLang="ja-JP" sz="1600" b="1">
                      <a:solidFill>
                        <a:srgbClr val="000000"/>
                      </a:solidFill>
                      <a:ea typeface="Arial" pitchFamily="-106" charset="0"/>
                      <a:cs typeface="Arial" pitchFamily="-106" charset="0"/>
                    </a:rPr>
                    <a:t>3</a:t>
                  </a:r>
                  <a:endParaRPr kumimoji="0" lang="en-US" altLang="ja-JP" sz="1600" b="1">
                    <a:ea typeface="Arial" pitchFamily="-106" charset="0"/>
                    <a:cs typeface="Arial" pitchFamily="-106" charset="0"/>
                  </a:endParaRPr>
                </a:p>
              </p:txBody>
            </p:sp>
            <p:sp>
              <p:nvSpPr>
                <p:cNvPr id="212" name="Rectangle 18"/>
                <p:cNvSpPr>
                  <a:spLocks noChangeArrowheads="1"/>
                </p:cNvSpPr>
                <p:nvPr/>
              </p:nvSpPr>
              <p:spPr bwMode="auto">
                <a:xfrm>
                  <a:off x="3274" y="1900"/>
                  <a:ext cx="62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kumimoji="0" lang="en-US" altLang="ja-JP" sz="1600" b="1">
                      <a:solidFill>
                        <a:srgbClr val="000000"/>
                      </a:solidFill>
                      <a:ea typeface="Arial" pitchFamily="-106" charset="0"/>
                      <a:cs typeface="Arial" pitchFamily="-106" charset="0"/>
                    </a:rPr>
                    <a:t>2</a:t>
                  </a:r>
                  <a:endParaRPr kumimoji="0" lang="en-US" altLang="ja-JP" sz="1600" b="1">
                    <a:ea typeface="Arial" pitchFamily="-106" charset="0"/>
                    <a:cs typeface="Arial" pitchFamily="-106" charset="0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654347" y="4070002"/>
                <a:ext cx="968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654347" y="3692177"/>
                <a:ext cx="96838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654347" y="3303239"/>
                <a:ext cx="968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1654347" y="2938114"/>
                <a:ext cx="968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Line 23"/>
              <p:cNvSpPr>
                <a:spLocks noChangeShapeType="1"/>
              </p:cNvSpPr>
              <p:nvPr/>
            </p:nvSpPr>
            <p:spPr bwMode="auto">
              <a:xfrm>
                <a:off x="1654347" y="2547589"/>
                <a:ext cx="96838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>
                <a:off x="1654347" y="2172939"/>
                <a:ext cx="968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1654347" y="1784002"/>
                <a:ext cx="96838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>
                <a:off x="1654347" y="4004914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>
                <a:off x="1654347" y="3914427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>
                <a:off x="1654347" y="3846164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1654347" y="3766789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" name="Line 30"/>
              <p:cNvSpPr>
                <a:spLocks noChangeShapeType="1"/>
              </p:cNvSpPr>
              <p:nvPr/>
            </p:nvSpPr>
            <p:spPr bwMode="auto">
              <a:xfrm>
                <a:off x="1654347" y="3612802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1654347" y="3536602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Line 32"/>
              <p:cNvSpPr>
                <a:spLocks noChangeShapeType="1"/>
              </p:cNvSpPr>
              <p:nvPr/>
            </p:nvSpPr>
            <p:spPr bwMode="auto">
              <a:xfrm>
                <a:off x="1654347" y="3457227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>
                <a:off x="1654347" y="3392139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1654347" y="3227039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Line 35"/>
              <p:cNvSpPr>
                <a:spLocks noChangeShapeType="1"/>
              </p:cNvSpPr>
              <p:nvPr/>
            </p:nvSpPr>
            <p:spPr bwMode="auto">
              <a:xfrm>
                <a:off x="1654347" y="3149252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Line 36"/>
              <p:cNvSpPr>
                <a:spLocks noChangeShapeType="1"/>
              </p:cNvSpPr>
              <p:nvPr/>
            </p:nvSpPr>
            <p:spPr bwMode="auto">
              <a:xfrm>
                <a:off x="1654347" y="3079402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Line 37"/>
              <p:cNvSpPr>
                <a:spLocks noChangeShapeType="1"/>
              </p:cNvSpPr>
              <p:nvPr/>
            </p:nvSpPr>
            <p:spPr bwMode="auto">
              <a:xfrm>
                <a:off x="1654347" y="3004789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654347" y="2849214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1654347" y="2769839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1654347" y="2695227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654347" y="2630139"/>
                <a:ext cx="571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Line 42"/>
              <p:cNvSpPr>
                <a:spLocks noChangeShapeType="1"/>
              </p:cNvSpPr>
              <p:nvPr/>
            </p:nvSpPr>
            <p:spPr bwMode="auto">
              <a:xfrm>
                <a:off x="1654347" y="2471389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Line 43"/>
              <p:cNvSpPr>
                <a:spLocks noChangeShapeType="1"/>
              </p:cNvSpPr>
              <p:nvPr/>
            </p:nvSpPr>
            <p:spPr bwMode="auto">
              <a:xfrm>
                <a:off x="1654347" y="2382489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>
                <a:off x="1654347" y="2315814"/>
                <a:ext cx="57150" cy="4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Line 45"/>
              <p:cNvSpPr>
                <a:spLocks noChangeShapeType="1"/>
              </p:cNvSpPr>
              <p:nvPr/>
            </p:nvSpPr>
            <p:spPr bwMode="auto">
              <a:xfrm>
                <a:off x="1654347" y="2238027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>
                <a:off x="1654347" y="2082452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>
                <a:off x="1654347" y="2017364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1654347" y="1928464"/>
                <a:ext cx="5715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1654347" y="1858614"/>
                <a:ext cx="57150" cy="4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Line 50"/>
              <p:cNvSpPr>
                <a:spLocks noChangeShapeType="1"/>
              </p:cNvSpPr>
              <p:nvPr/>
            </p:nvSpPr>
            <p:spPr bwMode="auto">
              <a:xfrm>
                <a:off x="2879897" y="4031902"/>
                <a:ext cx="0" cy="349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Line 51"/>
              <p:cNvSpPr>
                <a:spLocks noChangeShapeType="1"/>
              </p:cNvSpPr>
              <p:nvPr/>
            </p:nvSpPr>
            <p:spPr bwMode="auto">
              <a:xfrm>
                <a:off x="4969047" y="4004914"/>
                <a:ext cx="3175" cy="650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" name="Line 52"/>
              <p:cNvSpPr>
                <a:spLocks noChangeShapeType="1"/>
              </p:cNvSpPr>
              <p:nvPr/>
            </p:nvSpPr>
            <p:spPr bwMode="auto">
              <a:xfrm>
                <a:off x="2632247" y="4031902"/>
                <a:ext cx="1588" cy="349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" name="Line 53"/>
              <p:cNvSpPr>
                <a:spLocks noChangeShapeType="1"/>
              </p:cNvSpPr>
              <p:nvPr/>
            </p:nvSpPr>
            <p:spPr bwMode="auto">
              <a:xfrm flipH="1">
                <a:off x="2383010" y="4028727"/>
                <a:ext cx="0" cy="349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Line 54"/>
              <p:cNvSpPr>
                <a:spLocks noChangeShapeType="1"/>
              </p:cNvSpPr>
              <p:nvPr/>
            </p:nvSpPr>
            <p:spPr bwMode="auto">
              <a:xfrm>
                <a:off x="4262610" y="4035077"/>
                <a:ext cx="3175" cy="349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Line 55"/>
              <p:cNvSpPr>
                <a:spLocks noChangeShapeType="1"/>
              </p:cNvSpPr>
              <p:nvPr/>
            </p:nvSpPr>
            <p:spPr bwMode="auto">
              <a:xfrm flipV="1">
                <a:off x="1654347" y="1784002"/>
                <a:ext cx="3175" cy="22955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Line 56"/>
              <p:cNvSpPr>
                <a:spLocks noChangeShapeType="1"/>
              </p:cNvSpPr>
              <p:nvPr/>
            </p:nvSpPr>
            <p:spPr bwMode="auto">
              <a:xfrm flipV="1">
                <a:off x="5211935" y="1784002"/>
                <a:ext cx="0" cy="2286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Line 57"/>
              <p:cNvSpPr>
                <a:spLocks noChangeShapeType="1"/>
              </p:cNvSpPr>
              <p:nvPr/>
            </p:nvSpPr>
            <p:spPr bwMode="auto">
              <a:xfrm>
                <a:off x="1743247" y="4070002"/>
                <a:ext cx="3463925" cy="95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Line 58"/>
              <p:cNvSpPr>
                <a:spLocks noChangeShapeType="1"/>
              </p:cNvSpPr>
              <p:nvPr/>
            </p:nvSpPr>
            <p:spPr bwMode="auto">
              <a:xfrm flipV="1">
                <a:off x="1666159" y="1787008"/>
                <a:ext cx="3547364" cy="24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Rectangle 59"/>
              <p:cNvSpPr>
                <a:spLocks noChangeArrowheads="1"/>
              </p:cNvSpPr>
              <p:nvPr/>
            </p:nvSpPr>
            <p:spPr bwMode="auto">
              <a:xfrm>
                <a:off x="1575834" y="4099715"/>
                <a:ext cx="104753" cy="24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600" b="1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0</a:t>
                </a:r>
                <a:endParaRPr kumimoji="0" lang="en-US" altLang="ja-JP" sz="1600" b="1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57" name="Rectangle 60"/>
              <p:cNvSpPr>
                <a:spLocks noChangeArrowheads="1"/>
              </p:cNvSpPr>
              <p:nvPr/>
            </p:nvSpPr>
            <p:spPr bwMode="auto">
              <a:xfrm>
                <a:off x="4840362" y="4105949"/>
                <a:ext cx="509483" cy="244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600" b="1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3000</a:t>
                </a:r>
                <a:endParaRPr kumimoji="0" lang="en-US" altLang="ja-JP" sz="1600" b="1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58" name="Line 61"/>
              <p:cNvSpPr>
                <a:spLocks noChangeShapeType="1"/>
              </p:cNvSpPr>
              <p:nvPr/>
            </p:nvSpPr>
            <p:spPr bwMode="auto">
              <a:xfrm>
                <a:off x="4540422" y="4035077"/>
                <a:ext cx="3175" cy="349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Rectangle 62"/>
              <p:cNvSpPr>
                <a:spLocks noChangeArrowheads="1"/>
              </p:cNvSpPr>
              <p:nvPr/>
            </p:nvSpPr>
            <p:spPr bwMode="auto">
              <a:xfrm>
                <a:off x="4327994" y="4120348"/>
                <a:ext cx="398381" cy="244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600" b="1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400</a:t>
                </a:r>
                <a:endParaRPr kumimoji="0" lang="en-US" altLang="ja-JP" sz="1600" b="1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60" name="Line 63"/>
              <p:cNvSpPr>
                <a:spLocks noChangeShapeType="1"/>
              </p:cNvSpPr>
              <p:nvPr/>
            </p:nvSpPr>
            <p:spPr bwMode="auto">
              <a:xfrm>
                <a:off x="2140122" y="4028727"/>
                <a:ext cx="3175" cy="349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Line 64"/>
              <p:cNvSpPr>
                <a:spLocks noChangeShapeType="1"/>
              </p:cNvSpPr>
              <p:nvPr/>
            </p:nvSpPr>
            <p:spPr bwMode="auto">
              <a:xfrm>
                <a:off x="1889297" y="4031902"/>
                <a:ext cx="3175" cy="349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Rectangle 65"/>
              <p:cNvSpPr>
                <a:spLocks noChangeArrowheads="1"/>
              </p:cNvSpPr>
              <p:nvPr/>
            </p:nvSpPr>
            <p:spPr bwMode="auto">
              <a:xfrm>
                <a:off x="2281410" y="1966564"/>
                <a:ext cx="1811337" cy="758825"/>
              </a:xfrm>
              <a:prstGeom prst="rect">
                <a:avLst/>
              </a:prstGeom>
              <a:solidFill>
                <a:srgbClr val="0000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kumimoji="0" lang="ja-JP" altLang="en-US" sz="1800">
                  <a:latin typeface="Calibri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grpSp>
            <p:nvGrpSpPr>
              <p:cNvPr id="63" name="Group 66"/>
              <p:cNvGrpSpPr>
                <a:grpSpLocks/>
              </p:cNvGrpSpPr>
              <p:nvPr/>
            </p:nvGrpSpPr>
            <p:grpSpPr bwMode="auto">
              <a:xfrm>
                <a:off x="4697585" y="1690339"/>
                <a:ext cx="96837" cy="212725"/>
                <a:chOff x="5173" y="1244"/>
                <a:chExt cx="56" cy="86"/>
              </a:xfrm>
            </p:grpSpPr>
            <p:sp>
              <p:nvSpPr>
                <p:cNvPr id="201" name="Freeform 67"/>
                <p:cNvSpPr>
                  <a:spLocks/>
                </p:cNvSpPr>
                <p:nvPr/>
              </p:nvSpPr>
              <p:spPr bwMode="auto">
                <a:xfrm>
                  <a:off x="5178" y="1244"/>
                  <a:ext cx="46" cy="86"/>
                </a:xfrm>
                <a:custGeom>
                  <a:avLst/>
                  <a:gdLst>
                    <a:gd name="T0" fmla="*/ 14 w 46"/>
                    <a:gd name="T1" fmla="*/ 5 h 86"/>
                    <a:gd name="T2" fmla="*/ 37 w 46"/>
                    <a:gd name="T3" fmla="*/ 5 h 86"/>
                    <a:gd name="T4" fmla="*/ 32 w 46"/>
                    <a:gd name="T5" fmla="*/ 9 h 86"/>
                    <a:gd name="T6" fmla="*/ 28 w 46"/>
                    <a:gd name="T7" fmla="*/ 18 h 86"/>
                    <a:gd name="T8" fmla="*/ 28 w 46"/>
                    <a:gd name="T9" fmla="*/ 23 h 86"/>
                    <a:gd name="T10" fmla="*/ 28 w 46"/>
                    <a:gd name="T11" fmla="*/ 32 h 86"/>
                    <a:gd name="T12" fmla="*/ 32 w 46"/>
                    <a:gd name="T13" fmla="*/ 41 h 86"/>
                    <a:gd name="T14" fmla="*/ 37 w 46"/>
                    <a:gd name="T15" fmla="*/ 50 h 86"/>
                    <a:gd name="T16" fmla="*/ 46 w 46"/>
                    <a:gd name="T17" fmla="*/ 59 h 86"/>
                    <a:gd name="T18" fmla="*/ 46 w 46"/>
                    <a:gd name="T19" fmla="*/ 63 h 86"/>
                    <a:gd name="T20" fmla="*/ 46 w 46"/>
                    <a:gd name="T21" fmla="*/ 68 h 86"/>
                    <a:gd name="T22" fmla="*/ 42 w 46"/>
                    <a:gd name="T23" fmla="*/ 77 h 86"/>
                    <a:gd name="T24" fmla="*/ 37 w 46"/>
                    <a:gd name="T25" fmla="*/ 81 h 86"/>
                    <a:gd name="T26" fmla="*/ 32 w 46"/>
                    <a:gd name="T27" fmla="*/ 86 h 86"/>
                    <a:gd name="T28" fmla="*/ 4 w 46"/>
                    <a:gd name="T29" fmla="*/ 86 h 86"/>
                    <a:gd name="T30" fmla="*/ 14 w 46"/>
                    <a:gd name="T31" fmla="*/ 77 h 86"/>
                    <a:gd name="T32" fmla="*/ 18 w 46"/>
                    <a:gd name="T33" fmla="*/ 72 h 86"/>
                    <a:gd name="T34" fmla="*/ 18 w 46"/>
                    <a:gd name="T35" fmla="*/ 68 h 86"/>
                    <a:gd name="T36" fmla="*/ 18 w 46"/>
                    <a:gd name="T37" fmla="*/ 59 h 86"/>
                    <a:gd name="T38" fmla="*/ 14 w 46"/>
                    <a:gd name="T39" fmla="*/ 59 h 86"/>
                    <a:gd name="T40" fmla="*/ 9 w 46"/>
                    <a:gd name="T41" fmla="*/ 50 h 86"/>
                    <a:gd name="T42" fmla="*/ 4 w 46"/>
                    <a:gd name="T43" fmla="*/ 41 h 86"/>
                    <a:gd name="T44" fmla="*/ 0 w 46"/>
                    <a:gd name="T45" fmla="*/ 36 h 86"/>
                    <a:gd name="T46" fmla="*/ 0 w 46"/>
                    <a:gd name="T47" fmla="*/ 27 h 86"/>
                    <a:gd name="T48" fmla="*/ 0 w 46"/>
                    <a:gd name="T49" fmla="*/ 18 h 86"/>
                    <a:gd name="T50" fmla="*/ 0 w 46"/>
                    <a:gd name="T51" fmla="*/ 18 h 86"/>
                    <a:gd name="T52" fmla="*/ 4 w 46"/>
                    <a:gd name="T53" fmla="*/ 9 h 86"/>
                    <a:gd name="T54" fmla="*/ 9 w 46"/>
                    <a:gd name="T55" fmla="*/ 0 h 86"/>
                    <a:gd name="T56" fmla="*/ 9 w 46"/>
                    <a:gd name="T57" fmla="*/ 0 h 86"/>
                    <a:gd name="T58" fmla="*/ 14 w 46"/>
                    <a:gd name="T59" fmla="*/ 5 h 8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6"/>
                    <a:gd name="T91" fmla="*/ 0 h 86"/>
                    <a:gd name="T92" fmla="*/ 46 w 46"/>
                    <a:gd name="T93" fmla="*/ 86 h 8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6" h="86">
                      <a:moveTo>
                        <a:pt x="14" y="5"/>
                      </a:moveTo>
                      <a:lnTo>
                        <a:pt x="37" y="5"/>
                      </a:lnTo>
                      <a:lnTo>
                        <a:pt x="32" y="9"/>
                      </a:lnTo>
                      <a:lnTo>
                        <a:pt x="28" y="18"/>
                      </a:lnTo>
                      <a:lnTo>
                        <a:pt x="28" y="23"/>
                      </a:lnTo>
                      <a:lnTo>
                        <a:pt x="28" y="32"/>
                      </a:lnTo>
                      <a:lnTo>
                        <a:pt x="32" y="41"/>
                      </a:lnTo>
                      <a:lnTo>
                        <a:pt x="37" y="50"/>
                      </a:lnTo>
                      <a:lnTo>
                        <a:pt x="46" y="59"/>
                      </a:lnTo>
                      <a:lnTo>
                        <a:pt x="46" y="63"/>
                      </a:lnTo>
                      <a:lnTo>
                        <a:pt x="46" y="68"/>
                      </a:lnTo>
                      <a:lnTo>
                        <a:pt x="42" y="77"/>
                      </a:lnTo>
                      <a:lnTo>
                        <a:pt x="37" y="81"/>
                      </a:lnTo>
                      <a:lnTo>
                        <a:pt x="32" y="86"/>
                      </a:lnTo>
                      <a:lnTo>
                        <a:pt x="4" y="86"/>
                      </a:lnTo>
                      <a:lnTo>
                        <a:pt x="14" y="77"/>
                      </a:lnTo>
                      <a:lnTo>
                        <a:pt x="18" y="72"/>
                      </a:lnTo>
                      <a:lnTo>
                        <a:pt x="18" y="68"/>
                      </a:lnTo>
                      <a:lnTo>
                        <a:pt x="18" y="59"/>
                      </a:lnTo>
                      <a:lnTo>
                        <a:pt x="14" y="59"/>
                      </a:lnTo>
                      <a:lnTo>
                        <a:pt x="9" y="50"/>
                      </a:lnTo>
                      <a:lnTo>
                        <a:pt x="4" y="41"/>
                      </a:lnTo>
                      <a:lnTo>
                        <a:pt x="0" y="36"/>
                      </a:lnTo>
                      <a:lnTo>
                        <a:pt x="0" y="27"/>
                      </a:lnTo>
                      <a:lnTo>
                        <a:pt x="0" y="18"/>
                      </a:lnTo>
                      <a:lnTo>
                        <a:pt x="4" y="9"/>
                      </a:lnTo>
                      <a:lnTo>
                        <a:pt x="9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202" name="Freeform 68"/>
                <p:cNvSpPr>
                  <a:spLocks/>
                </p:cNvSpPr>
                <p:nvPr/>
              </p:nvSpPr>
              <p:spPr bwMode="auto">
                <a:xfrm>
                  <a:off x="5178" y="1244"/>
                  <a:ext cx="18" cy="86"/>
                </a:xfrm>
                <a:custGeom>
                  <a:avLst/>
                  <a:gdLst>
                    <a:gd name="T0" fmla="*/ 14 w 18"/>
                    <a:gd name="T1" fmla="*/ 0 h 86"/>
                    <a:gd name="T2" fmla="*/ 9 w 18"/>
                    <a:gd name="T3" fmla="*/ 5 h 86"/>
                    <a:gd name="T4" fmla="*/ 0 w 18"/>
                    <a:gd name="T5" fmla="*/ 23 h 86"/>
                    <a:gd name="T6" fmla="*/ 0 w 18"/>
                    <a:gd name="T7" fmla="*/ 32 h 86"/>
                    <a:gd name="T8" fmla="*/ 14 w 18"/>
                    <a:gd name="T9" fmla="*/ 54 h 86"/>
                    <a:gd name="T10" fmla="*/ 18 w 18"/>
                    <a:gd name="T11" fmla="*/ 59 h 86"/>
                    <a:gd name="T12" fmla="*/ 18 w 18"/>
                    <a:gd name="T13" fmla="*/ 68 h 86"/>
                    <a:gd name="T14" fmla="*/ 14 w 18"/>
                    <a:gd name="T15" fmla="*/ 77 h 86"/>
                    <a:gd name="T16" fmla="*/ 4 w 18"/>
                    <a:gd name="T17" fmla="*/ 86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86"/>
                    <a:gd name="T29" fmla="*/ 18 w 18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86">
                      <a:moveTo>
                        <a:pt x="14" y="0"/>
                      </a:moveTo>
                      <a:lnTo>
                        <a:pt x="9" y="5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14" y="54"/>
                      </a:lnTo>
                      <a:lnTo>
                        <a:pt x="18" y="59"/>
                      </a:lnTo>
                      <a:lnTo>
                        <a:pt x="18" y="68"/>
                      </a:lnTo>
                      <a:lnTo>
                        <a:pt x="14" y="77"/>
                      </a:lnTo>
                      <a:lnTo>
                        <a:pt x="4" y="8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203" name="Freeform 69"/>
                <p:cNvSpPr>
                  <a:spLocks/>
                </p:cNvSpPr>
                <p:nvPr/>
              </p:nvSpPr>
              <p:spPr bwMode="auto">
                <a:xfrm>
                  <a:off x="5173" y="1249"/>
                  <a:ext cx="23" cy="81"/>
                </a:xfrm>
                <a:custGeom>
                  <a:avLst/>
                  <a:gdLst>
                    <a:gd name="T0" fmla="*/ 19 w 23"/>
                    <a:gd name="T1" fmla="*/ 0 h 81"/>
                    <a:gd name="T2" fmla="*/ 19 w 23"/>
                    <a:gd name="T3" fmla="*/ 0 h 81"/>
                    <a:gd name="T4" fmla="*/ 14 w 23"/>
                    <a:gd name="T5" fmla="*/ 0 h 81"/>
                    <a:gd name="T6" fmla="*/ 5 w 23"/>
                    <a:gd name="T7" fmla="*/ 9 h 81"/>
                    <a:gd name="T8" fmla="*/ 0 w 23"/>
                    <a:gd name="T9" fmla="*/ 22 h 81"/>
                    <a:gd name="T10" fmla="*/ 9 w 23"/>
                    <a:gd name="T11" fmla="*/ 36 h 81"/>
                    <a:gd name="T12" fmla="*/ 23 w 23"/>
                    <a:gd name="T13" fmla="*/ 54 h 81"/>
                    <a:gd name="T14" fmla="*/ 19 w 23"/>
                    <a:gd name="T15" fmla="*/ 72 h 81"/>
                    <a:gd name="T16" fmla="*/ 9 w 23"/>
                    <a:gd name="T17" fmla="*/ 81 h 81"/>
                    <a:gd name="T18" fmla="*/ 9 w 23"/>
                    <a:gd name="T19" fmla="*/ 81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81"/>
                    <a:gd name="T32" fmla="*/ 23 w 23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81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0" y="22"/>
                      </a:lnTo>
                      <a:lnTo>
                        <a:pt x="9" y="36"/>
                      </a:lnTo>
                      <a:lnTo>
                        <a:pt x="23" y="54"/>
                      </a:lnTo>
                      <a:lnTo>
                        <a:pt x="19" y="72"/>
                      </a:lnTo>
                      <a:lnTo>
                        <a:pt x="9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204" name="Freeform 70"/>
                <p:cNvSpPr>
                  <a:spLocks/>
                </p:cNvSpPr>
                <p:nvPr/>
              </p:nvSpPr>
              <p:spPr bwMode="auto">
                <a:xfrm>
                  <a:off x="5206" y="1249"/>
                  <a:ext cx="23" cy="81"/>
                </a:xfrm>
                <a:custGeom>
                  <a:avLst/>
                  <a:gdLst>
                    <a:gd name="T0" fmla="*/ 14 w 23"/>
                    <a:gd name="T1" fmla="*/ 0 h 81"/>
                    <a:gd name="T2" fmla="*/ 14 w 23"/>
                    <a:gd name="T3" fmla="*/ 0 h 81"/>
                    <a:gd name="T4" fmla="*/ 9 w 23"/>
                    <a:gd name="T5" fmla="*/ 0 h 81"/>
                    <a:gd name="T6" fmla="*/ 4 w 23"/>
                    <a:gd name="T7" fmla="*/ 9 h 81"/>
                    <a:gd name="T8" fmla="*/ 0 w 23"/>
                    <a:gd name="T9" fmla="*/ 22 h 81"/>
                    <a:gd name="T10" fmla="*/ 4 w 23"/>
                    <a:gd name="T11" fmla="*/ 36 h 81"/>
                    <a:gd name="T12" fmla="*/ 23 w 23"/>
                    <a:gd name="T13" fmla="*/ 54 h 81"/>
                    <a:gd name="T14" fmla="*/ 18 w 23"/>
                    <a:gd name="T15" fmla="*/ 72 h 81"/>
                    <a:gd name="T16" fmla="*/ 4 w 23"/>
                    <a:gd name="T17" fmla="*/ 81 h 81"/>
                    <a:gd name="T18" fmla="*/ 4 w 23"/>
                    <a:gd name="T19" fmla="*/ 81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81"/>
                    <a:gd name="T32" fmla="*/ 23 w 23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81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9"/>
                      </a:lnTo>
                      <a:lnTo>
                        <a:pt x="0" y="22"/>
                      </a:lnTo>
                      <a:lnTo>
                        <a:pt x="4" y="36"/>
                      </a:lnTo>
                      <a:lnTo>
                        <a:pt x="23" y="54"/>
                      </a:lnTo>
                      <a:lnTo>
                        <a:pt x="18" y="72"/>
                      </a:lnTo>
                      <a:lnTo>
                        <a:pt x="4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205" name="Freeform 71"/>
                <p:cNvSpPr>
                  <a:spLocks/>
                </p:cNvSpPr>
                <p:nvPr/>
              </p:nvSpPr>
              <p:spPr bwMode="auto">
                <a:xfrm>
                  <a:off x="5206" y="1244"/>
                  <a:ext cx="18" cy="86"/>
                </a:xfrm>
                <a:custGeom>
                  <a:avLst/>
                  <a:gdLst>
                    <a:gd name="T0" fmla="*/ 9 w 18"/>
                    <a:gd name="T1" fmla="*/ 0 h 86"/>
                    <a:gd name="T2" fmla="*/ 9 w 18"/>
                    <a:gd name="T3" fmla="*/ 5 h 86"/>
                    <a:gd name="T4" fmla="*/ 0 w 18"/>
                    <a:gd name="T5" fmla="*/ 23 h 86"/>
                    <a:gd name="T6" fmla="*/ 4 w 18"/>
                    <a:gd name="T7" fmla="*/ 32 h 86"/>
                    <a:gd name="T8" fmla="*/ 9 w 18"/>
                    <a:gd name="T9" fmla="*/ 54 h 86"/>
                    <a:gd name="T10" fmla="*/ 18 w 18"/>
                    <a:gd name="T11" fmla="*/ 68 h 86"/>
                    <a:gd name="T12" fmla="*/ 14 w 18"/>
                    <a:gd name="T13" fmla="*/ 77 h 86"/>
                    <a:gd name="T14" fmla="*/ 4 w 18"/>
                    <a:gd name="T15" fmla="*/ 86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86"/>
                    <a:gd name="T26" fmla="*/ 18 w 18"/>
                    <a:gd name="T27" fmla="*/ 86 h 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86">
                      <a:moveTo>
                        <a:pt x="9" y="0"/>
                      </a:moveTo>
                      <a:lnTo>
                        <a:pt x="9" y="5"/>
                      </a:lnTo>
                      <a:lnTo>
                        <a:pt x="0" y="23"/>
                      </a:lnTo>
                      <a:lnTo>
                        <a:pt x="4" y="32"/>
                      </a:lnTo>
                      <a:lnTo>
                        <a:pt x="9" y="54"/>
                      </a:lnTo>
                      <a:lnTo>
                        <a:pt x="18" y="68"/>
                      </a:lnTo>
                      <a:lnTo>
                        <a:pt x="14" y="77"/>
                      </a:lnTo>
                      <a:lnTo>
                        <a:pt x="4" y="8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</p:grpSp>
          <p:grpSp>
            <p:nvGrpSpPr>
              <p:cNvPr id="64" name="Group 72"/>
              <p:cNvGrpSpPr>
                <a:grpSpLocks/>
              </p:cNvGrpSpPr>
              <p:nvPr/>
            </p:nvGrpSpPr>
            <p:grpSpPr bwMode="auto">
              <a:xfrm>
                <a:off x="4245147" y="1690339"/>
                <a:ext cx="88900" cy="212725"/>
                <a:chOff x="4908" y="1244"/>
                <a:chExt cx="51" cy="86"/>
              </a:xfrm>
            </p:grpSpPr>
            <p:sp>
              <p:nvSpPr>
                <p:cNvPr id="196" name="Freeform 73"/>
                <p:cNvSpPr>
                  <a:spLocks/>
                </p:cNvSpPr>
                <p:nvPr/>
              </p:nvSpPr>
              <p:spPr bwMode="auto">
                <a:xfrm>
                  <a:off x="4908" y="1244"/>
                  <a:ext cx="47" cy="86"/>
                </a:xfrm>
                <a:custGeom>
                  <a:avLst/>
                  <a:gdLst>
                    <a:gd name="T0" fmla="*/ 14 w 47"/>
                    <a:gd name="T1" fmla="*/ 5 h 86"/>
                    <a:gd name="T2" fmla="*/ 37 w 47"/>
                    <a:gd name="T3" fmla="*/ 5 h 86"/>
                    <a:gd name="T4" fmla="*/ 33 w 47"/>
                    <a:gd name="T5" fmla="*/ 9 h 86"/>
                    <a:gd name="T6" fmla="*/ 28 w 47"/>
                    <a:gd name="T7" fmla="*/ 18 h 86"/>
                    <a:gd name="T8" fmla="*/ 23 w 47"/>
                    <a:gd name="T9" fmla="*/ 23 h 86"/>
                    <a:gd name="T10" fmla="*/ 23 w 47"/>
                    <a:gd name="T11" fmla="*/ 32 h 86"/>
                    <a:gd name="T12" fmla="*/ 33 w 47"/>
                    <a:gd name="T13" fmla="*/ 41 h 86"/>
                    <a:gd name="T14" fmla="*/ 37 w 47"/>
                    <a:gd name="T15" fmla="*/ 50 h 86"/>
                    <a:gd name="T16" fmla="*/ 47 w 47"/>
                    <a:gd name="T17" fmla="*/ 59 h 86"/>
                    <a:gd name="T18" fmla="*/ 47 w 47"/>
                    <a:gd name="T19" fmla="*/ 63 h 86"/>
                    <a:gd name="T20" fmla="*/ 47 w 47"/>
                    <a:gd name="T21" fmla="*/ 68 h 86"/>
                    <a:gd name="T22" fmla="*/ 42 w 47"/>
                    <a:gd name="T23" fmla="*/ 77 h 86"/>
                    <a:gd name="T24" fmla="*/ 37 w 47"/>
                    <a:gd name="T25" fmla="*/ 81 h 86"/>
                    <a:gd name="T26" fmla="*/ 33 w 47"/>
                    <a:gd name="T27" fmla="*/ 86 h 86"/>
                    <a:gd name="T28" fmla="*/ 5 w 47"/>
                    <a:gd name="T29" fmla="*/ 86 h 86"/>
                    <a:gd name="T30" fmla="*/ 14 w 47"/>
                    <a:gd name="T31" fmla="*/ 77 h 86"/>
                    <a:gd name="T32" fmla="*/ 19 w 47"/>
                    <a:gd name="T33" fmla="*/ 72 h 86"/>
                    <a:gd name="T34" fmla="*/ 19 w 47"/>
                    <a:gd name="T35" fmla="*/ 68 h 86"/>
                    <a:gd name="T36" fmla="*/ 19 w 47"/>
                    <a:gd name="T37" fmla="*/ 59 h 86"/>
                    <a:gd name="T38" fmla="*/ 14 w 47"/>
                    <a:gd name="T39" fmla="*/ 59 h 86"/>
                    <a:gd name="T40" fmla="*/ 9 w 47"/>
                    <a:gd name="T41" fmla="*/ 50 h 86"/>
                    <a:gd name="T42" fmla="*/ 5 w 47"/>
                    <a:gd name="T43" fmla="*/ 41 h 86"/>
                    <a:gd name="T44" fmla="*/ 0 w 47"/>
                    <a:gd name="T45" fmla="*/ 36 h 86"/>
                    <a:gd name="T46" fmla="*/ 0 w 47"/>
                    <a:gd name="T47" fmla="*/ 27 h 86"/>
                    <a:gd name="T48" fmla="*/ 0 w 47"/>
                    <a:gd name="T49" fmla="*/ 18 h 86"/>
                    <a:gd name="T50" fmla="*/ 0 w 47"/>
                    <a:gd name="T51" fmla="*/ 18 h 86"/>
                    <a:gd name="T52" fmla="*/ 5 w 47"/>
                    <a:gd name="T53" fmla="*/ 9 h 86"/>
                    <a:gd name="T54" fmla="*/ 14 w 47"/>
                    <a:gd name="T55" fmla="*/ 0 h 86"/>
                    <a:gd name="T56" fmla="*/ 9 w 47"/>
                    <a:gd name="T57" fmla="*/ 0 h 86"/>
                    <a:gd name="T58" fmla="*/ 14 w 47"/>
                    <a:gd name="T59" fmla="*/ 5 h 8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7"/>
                    <a:gd name="T91" fmla="*/ 0 h 86"/>
                    <a:gd name="T92" fmla="*/ 47 w 47"/>
                    <a:gd name="T93" fmla="*/ 86 h 8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7" h="86">
                      <a:moveTo>
                        <a:pt x="14" y="5"/>
                      </a:moveTo>
                      <a:lnTo>
                        <a:pt x="37" y="5"/>
                      </a:lnTo>
                      <a:lnTo>
                        <a:pt x="33" y="9"/>
                      </a:lnTo>
                      <a:lnTo>
                        <a:pt x="28" y="18"/>
                      </a:lnTo>
                      <a:lnTo>
                        <a:pt x="23" y="23"/>
                      </a:lnTo>
                      <a:lnTo>
                        <a:pt x="23" y="32"/>
                      </a:lnTo>
                      <a:lnTo>
                        <a:pt x="33" y="41"/>
                      </a:lnTo>
                      <a:lnTo>
                        <a:pt x="37" y="50"/>
                      </a:lnTo>
                      <a:lnTo>
                        <a:pt x="47" y="59"/>
                      </a:lnTo>
                      <a:lnTo>
                        <a:pt x="47" y="63"/>
                      </a:lnTo>
                      <a:lnTo>
                        <a:pt x="47" y="68"/>
                      </a:lnTo>
                      <a:lnTo>
                        <a:pt x="42" y="77"/>
                      </a:lnTo>
                      <a:lnTo>
                        <a:pt x="37" y="81"/>
                      </a:lnTo>
                      <a:lnTo>
                        <a:pt x="33" y="86"/>
                      </a:lnTo>
                      <a:lnTo>
                        <a:pt x="5" y="86"/>
                      </a:lnTo>
                      <a:lnTo>
                        <a:pt x="14" y="77"/>
                      </a:lnTo>
                      <a:lnTo>
                        <a:pt x="19" y="72"/>
                      </a:lnTo>
                      <a:lnTo>
                        <a:pt x="19" y="68"/>
                      </a:lnTo>
                      <a:lnTo>
                        <a:pt x="19" y="59"/>
                      </a:lnTo>
                      <a:lnTo>
                        <a:pt x="14" y="59"/>
                      </a:lnTo>
                      <a:lnTo>
                        <a:pt x="9" y="50"/>
                      </a:lnTo>
                      <a:lnTo>
                        <a:pt x="5" y="41"/>
                      </a:lnTo>
                      <a:lnTo>
                        <a:pt x="0" y="36"/>
                      </a:lnTo>
                      <a:lnTo>
                        <a:pt x="0" y="27"/>
                      </a:lnTo>
                      <a:lnTo>
                        <a:pt x="0" y="18"/>
                      </a:lnTo>
                      <a:lnTo>
                        <a:pt x="5" y="9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97" name="Freeform 74"/>
                <p:cNvSpPr>
                  <a:spLocks/>
                </p:cNvSpPr>
                <p:nvPr/>
              </p:nvSpPr>
              <p:spPr bwMode="auto">
                <a:xfrm>
                  <a:off x="4908" y="1244"/>
                  <a:ext cx="19" cy="86"/>
                </a:xfrm>
                <a:custGeom>
                  <a:avLst/>
                  <a:gdLst>
                    <a:gd name="T0" fmla="*/ 14 w 19"/>
                    <a:gd name="T1" fmla="*/ 0 h 86"/>
                    <a:gd name="T2" fmla="*/ 9 w 19"/>
                    <a:gd name="T3" fmla="*/ 5 h 86"/>
                    <a:gd name="T4" fmla="*/ 0 w 19"/>
                    <a:gd name="T5" fmla="*/ 23 h 86"/>
                    <a:gd name="T6" fmla="*/ 0 w 19"/>
                    <a:gd name="T7" fmla="*/ 32 h 86"/>
                    <a:gd name="T8" fmla="*/ 14 w 19"/>
                    <a:gd name="T9" fmla="*/ 54 h 86"/>
                    <a:gd name="T10" fmla="*/ 19 w 19"/>
                    <a:gd name="T11" fmla="*/ 68 h 86"/>
                    <a:gd name="T12" fmla="*/ 14 w 19"/>
                    <a:gd name="T13" fmla="*/ 77 h 86"/>
                    <a:gd name="T14" fmla="*/ 5 w 19"/>
                    <a:gd name="T15" fmla="*/ 86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86"/>
                    <a:gd name="T26" fmla="*/ 19 w 19"/>
                    <a:gd name="T27" fmla="*/ 86 h 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86">
                      <a:moveTo>
                        <a:pt x="14" y="0"/>
                      </a:moveTo>
                      <a:lnTo>
                        <a:pt x="9" y="5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14" y="54"/>
                      </a:lnTo>
                      <a:lnTo>
                        <a:pt x="19" y="68"/>
                      </a:lnTo>
                      <a:lnTo>
                        <a:pt x="14" y="77"/>
                      </a:lnTo>
                      <a:lnTo>
                        <a:pt x="5" y="8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98" name="Freeform 75"/>
                <p:cNvSpPr>
                  <a:spLocks/>
                </p:cNvSpPr>
                <p:nvPr/>
              </p:nvSpPr>
              <p:spPr bwMode="auto">
                <a:xfrm>
                  <a:off x="4908" y="1249"/>
                  <a:ext cx="19" cy="81"/>
                </a:xfrm>
                <a:custGeom>
                  <a:avLst/>
                  <a:gdLst>
                    <a:gd name="T0" fmla="*/ 19 w 19"/>
                    <a:gd name="T1" fmla="*/ 0 h 81"/>
                    <a:gd name="T2" fmla="*/ 19 w 19"/>
                    <a:gd name="T3" fmla="*/ 0 h 81"/>
                    <a:gd name="T4" fmla="*/ 14 w 19"/>
                    <a:gd name="T5" fmla="*/ 0 h 81"/>
                    <a:gd name="T6" fmla="*/ 5 w 19"/>
                    <a:gd name="T7" fmla="*/ 9 h 81"/>
                    <a:gd name="T8" fmla="*/ 0 w 19"/>
                    <a:gd name="T9" fmla="*/ 22 h 81"/>
                    <a:gd name="T10" fmla="*/ 9 w 19"/>
                    <a:gd name="T11" fmla="*/ 36 h 81"/>
                    <a:gd name="T12" fmla="*/ 19 w 19"/>
                    <a:gd name="T13" fmla="*/ 54 h 81"/>
                    <a:gd name="T14" fmla="*/ 19 w 19"/>
                    <a:gd name="T15" fmla="*/ 72 h 81"/>
                    <a:gd name="T16" fmla="*/ 9 w 19"/>
                    <a:gd name="T17" fmla="*/ 81 h 81"/>
                    <a:gd name="T18" fmla="*/ 9 w 19"/>
                    <a:gd name="T19" fmla="*/ 81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81"/>
                    <a:gd name="T32" fmla="*/ 19 w 19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81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0" y="22"/>
                      </a:lnTo>
                      <a:lnTo>
                        <a:pt x="9" y="36"/>
                      </a:lnTo>
                      <a:lnTo>
                        <a:pt x="19" y="54"/>
                      </a:lnTo>
                      <a:lnTo>
                        <a:pt x="19" y="72"/>
                      </a:lnTo>
                      <a:lnTo>
                        <a:pt x="9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99" name="Freeform 76"/>
                <p:cNvSpPr>
                  <a:spLocks/>
                </p:cNvSpPr>
                <p:nvPr/>
              </p:nvSpPr>
              <p:spPr bwMode="auto">
                <a:xfrm>
                  <a:off x="4931" y="1249"/>
                  <a:ext cx="28" cy="81"/>
                </a:xfrm>
                <a:custGeom>
                  <a:avLst/>
                  <a:gdLst>
                    <a:gd name="T0" fmla="*/ 19 w 28"/>
                    <a:gd name="T1" fmla="*/ 0 h 81"/>
                    <a:gd name="T2" fmla="*/ 19 w 28"/>
                    <a:gd name="T3" fmla="*/ 0 h 81"/>
                    <a:gd name="T4" fmla="*/ 14 w 28"/>
                    <a:gd name="T5" fmla="*/ 0 h 81"/>
                    <a:gd name="T6" fmla="*/ 5 w 28"/>
                    <a:gd name="T7" fmla="*/ 9 h 81"/>
                    <a:gd name="T8" fmla="*/ 0 w 28"/>
                    <a:gd name="T9" fmla="*/ 22 h 81"/>
                    <a:gd name="T10" fmla="*/ 10 w 28"/>
                    <a:gd name="T11" fmla="*/ 36 h 81"/>
                    <a:gd name="T12" fmla="*/ 28 w 28"/>
                    <a:gd name="T13" fmla="*/ 54 h 81"/>
                    <a:gd name="T14" fmla="*/ 24 w 28"/>
                    <a:gd name="T15" fmla="*/ 72 h 81"/>
                    <a:gd name="T16" fmla="*/ 10 w 28"/>
                    <a:gd name="T17" fmla="*/ 81 h 81"/>
                    <a:gd name="T18" fmla="*/ 10 w 28"/>
                    <a:gd name="T19" fmla="*/ 81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"/>
                    <a:gd name="T31" fmla="*/ 0 h 81"/>
                    <a:gd name="T32" fmla="*/ 28 w 28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" h="81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0" y="22"/>
                      </a:lnTo>
                      <a:lnTo>
                        <a:pt x="10" y="36"/>
                      </a:lnTo>
                      <a:lnTo>
                        <a:pt x="28" y="54"/>
                      </a:lnTo>
                      <a:lnTo>
                        <a:pt x="24" y="72"/>
                      </a:lnTo>
                      <a:lnTo>
                        <a:pt x="10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200" name="Freeform 77"/>
                <p:cNvSpPr>
                  <a:spLocks/>
                </p:cNvSpPr>
                <p:nvPr/>
              </p:nvSpPr>
              <p:spPr bwMode="auto">
                <a:xfrm>
                  <a:off x="4931" y="1244"/>
                  <a:ext cx="24" cy="86"/>
                </a:xfrm>
                <a:custGeom>
                  <a:avLst/>
                  <a:gdLst>
                    <a:gd name="T0" fmla="*/ 19 w 24"/>
                    <a:gd name="T1" fmla="*/ 0 h 86"/>
                    <a:gd name="T2" fmla="*/ 14 w 24"/>
                    <a:gd name="T3" fmla="*/ 5 h 86"/>
                    <a:gd name="T4" fmla="*/ 0 w 24"/>
                    <a:gd name="T5" fmla="*/ 23 h 86"/>
                    <a:gd name="T6" fmla="*/ 5 w 24"/>
                    <a:gd name="T7" fmla="*/ 32 h 86"/>
                    <a:gd name="T8" fmla="*/ 19 w 24"/>
                    <a:gd name="T9" fmla="*/ 54 h 86"/>
                    <a:gd name="T10" fmla="*/ 24 w 24"/>
                    <a:gd name="T11" fmla="*/ 59 h 86"/>
                    <a:gd name="T12" fmla="*/ 24 w 24"/>
                    <a:gd name="T13" fmla="*/ 68 h 86"/>
                    <a:gd name="T14" fmla="*/ 19 w 24"/>
                    <a:gd name="T15" fmla="*/ 77 h 86"/>
                    <a:gd name="T16" fmla="*/ 10 w 24"/>
                    <a:gd name="T17" fmla="*/ 86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86"/>
                    <a:gd name="T29" fmla="*/ 24 w 24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86">
                      <a:moveTo>
                        <a:pt x="19" y="0"/>
                      </a:moveTo>
                      <a:lnTo>
                        <a:pt x="14" y="5"/>
                      </a:lnTo>
                      <a:lnTo>
                        <a:pt x="0" y="23"/>
                      </a:lnTo>
                      <a:lnTo>
                        <a:pt x="5" y="32"/>
                      </a:lnTo>
                      <a:lnTo>
                        <a:pt x="19" y="54"/>
                      </a:lnTo>
                      <a:lnTo>
                        <a:pt x="24" y="59"/>
                      </a:lnTo>
                      <a:lnTo>
                        <a:pt x="24" y="68"/>
                      </a:lnTo>
                      <a:lnTo>
                        <a:pt x="19" y="77"/>
                      </a:lnTo>
                      <a:lnTo>
                        <a:pt x="10" y="8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</p:grpSp>
          <p:sp>
            <p:nvSpPr>
              <p:cNvPr id="65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2293235" y="2239503"/>
                <a:ext cx="1647486" cy="35236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54000" rIns="0" bIns="5400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600" b="1">
                    <a:solidFill>
                      <a:schemeClr val="bg1"/>
                    </a:solidFill>
                    <a:ea typeface="Arial" pitchFamily="-106" charset="0"/>
                    <a:cs typeface="Arial" pitchFamily="-106" charset="0"/>
                  </a:rPr>
                  <a:t>JT-60SA Target</a:t>
                </a:r>
                <a:endParaRPr kumimoji="0" lang="en-GB" altLang="ja-JP" sz="1600" b="1">
                  <a:solidFill>
                    <a:schemeClr val="bg1"/>
                  </a:solidFill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66" name="Line 81"/>
              <p:cNvSpPr>
                <a:spLocks noChangeShapeType="1"/>
              </p:cNvSpPr>
              <p:nvPr/>
            </p:nvSpPr>
            <p:spPr bwMode="auto">
              <a:xfrm>
                <a:off x="4867447" y="1979264"/>
                <a:ext cx="0" cy="746125"/>
              </a:xfrm>
              <a:prstGeom prst="line">
                <a:avLst/>
              </a:prstGeom>
              <a:noFill/>
              <a:ln w="28575">
                <a:solidFill>
                  <a:srgbClr val="FF8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" name="Rectangle 83"/>
              <p:cNvSpPr>
                <a:spLocks noChangeArrowheads="1"/>
              </p:cNvSpPr>
              <p:nvPr/>
            </p:nvSpPr>
            <p:spPr bwMode="auto">
              <a:xfrm>
                <a:off x="3869299" y="4120348"/>
                <a:ext cx="350766" cy="244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600" b="1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100</a:t>
                </a:r>
                <a:endParaRPr kumimoji="0" lang="en-US" altLang="ja-JP" sz="1600" b="1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68" name="Line 84"/>
              <p:cNvSpPr>
                <a:spLocks noChangeShapeType="1"/>
              </p:cNvSpPr>
              <p:nvPr/>
            </p:nvSpPr>
            <p:spPr bwMode="auto">
              <a:xfrm>
                <a:off x="4097510" y="4004914"/>
                <a:ext cx="0" cy="650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" name="Rectangle 85"/>
              <p:cNvSpPr>
                <a:spLocks noChangeArrowheads="1"/>
              </p:cNvSpPr>
              <p:nvPr/>
            </p:nvSpPr>
            <p:spPr bwMode="auto">
              <a:xfrm>
                <a:off x="2013893" y="4107652"/>
                <a:ext cx="317435" cy="24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600" b="1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20</a:t>
                </a:r>
                <a:endParaRPr kumimoji="0" lang="en-US" altLang="ja-JP" sz="1600" b="1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70" name="Rectangle 86"/>
              <p:cNvSpPr>
                <a:spLocks noChangeArrowheads="1"/>
              </p:cNvSpPr>
              <p:nvPr/>
            </p:nvSpPr>
            <p:spPr bwMode="auto">
              <a:xfrm>
                <a:off x="2494807" y="4107652"/>
                <a:ext cx="385682" cy="24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600" b="1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40</a:t>
                </a:r>
                <a:endParaRPr kumimoji="0" lang="en-US" altLang="ja-JP" sz="1600" b="1">
                  <a:ea typeface="Arial" pitchFamily="-106" charset="0"/>
                  <a:cs typeface="Arial" pitchFamily="-106" charset="0"/>
                </a:endParaRPr>
              </a:p>
            </p:txBody>
          </p:sp>
          <p:grpSp>
            <p:nvGrpSpPr>
              <p:cNvPr id="71" name="Group 87"/>
              <p:cNvGrpSpPr>
                <a:grpSpLocks/>
              </p:cNvGrpSpPr>
              <p:nvPr/>
            </p:nvGrpSpPr>
            <p:grpSpPr bwMode="auto">
              <a:xfrm>
                <a:off x="3125858" y="4031902"/>
                <a:ext cx="744688" cy="38100"/>
                <a:chOff x="4319" y="3379"/>
                <a:chExt cx="436" cy="25"/>
              </a:xfrm>
            </p:grpSpPr>
            <p:sp>
              <p:nvSpPr>
                <p:cNvPr id="192" name="Line 88"/>
                <p:cNvSpPr>
                  <a:spLocks noChangeShapeType="1"/>
                </p:cNvSpPr>
                <p:nvPr/>
              </p:nvSpPr>
              <p:spPr bwMode="auto">
                <a:xfrm>
                  <a:off x="4754" y="3381"/>
                  <a:ext cx="1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3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4608" y="3379"/>
                  <a:ext cx="0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4" name="Line 90"/>
                <p:cNvSpPr>
                  <a:spLocks noChangeShapeType="1"/>
                </p:cNvSpPr>
                <p:nvPr/>
              </p:nvSpPr>
              <p:spPr bwMode="auto">
                <a:xfrm>
                  <a:off x="4467" y="3379"/>
                  <a:ext cx="1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5" name="Line 91"/>
                <p:cNvSpPr>
                  <a:spLocks noChangeShapeType="1"/>
                </p:cNvSpPr>
                <p:nvPr/>
              </p:nvSpPr>
              <p:spPr bwMode="auto">
                <a:xfrm>
                  <a:off x="4319" y="3381"/>
                  <a:ext cx="1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72" name="Rectangle 92"/>
              <p:cNvSpPr>
                <a:spLocks noChangeArrowheads="1"/>
              </p:cNvSpPr>
              <p:nvPr/>
            </p:nvSpPr>
            <p:spPr bwMode="auto">
              <a:xfrm>
                <a:off x="2983657" y="4113999"/>
                <a:ext cx="395206" cy="24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600" b="1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60</a:t>
                </a:r>
                <a:endParaRPr kumimoji="0" lang="en-US" altLang="ja-JP" sz="1600" b="1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73" name="Rectangle 93"/>
              <p:cNvSpPr>
                <a:spLocks noChangeArrowheads="1"/>
              </p:cNvSpPr>
              <p:nvPr/>
            </p:nvSpPr>
            <p:spPr bwMode="auto">
              <a:xfrm>
                <a:off x="3466158" y="4113999"/>
                <a:ext cx="226966" cy="244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600" b="1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80</a:t>
                </a:r>
                <a:endParaRPr kumimoji="0" lang="en-US" altLang="ja-JP" sz="1600" b="1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74" name="Line 95"/>
              <p:cNvSpPr>
                <a:spLocks noChangeShapeType="1"/>
              </p:cNvSpPr>
              <p:nvPr/>
            </p:nvSpPr>
            <p:spPr bwMode="auto">
              <a:xfrm flipH="1">
                <a:off x="4707110" y="1969739"/>
                <a:ext cx="492125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" name="Line 96"/>
              <p:cNvSpPr>
                <a:spLocks noChangeShapeType="1"/>
              </p:cNvSpPr>
              <p:nvPr/>
            </p:nvSpPr>
            <p:spPr bwMode="auto">
              <a:xfrm flipH="1">
                <a:off x="4713460" y="2722214"/>
                <a:ext cx="493712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" name="Text Box 97"/>
              <p:cNvSpPr txBox="1">
                <a:spLocks noChangeArrowheads="1"/>
              </p:cNvSpPr>
              <p:nvPr/>
            </p:nvSpPr>
            <p:spPr bwMode="auto">
              <a:xfrm>
                <a:off x="4239111" y="2056974"/>
                <a:ext cx="947543" cy="51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ja-JP" sz="1400" b="1" dirty="0">
                    <a:ea typeface="Arial" pitchFamily="-106" charset="0"/>
                    <a:cs typeface="Arial" pitchFamily="-106" charset="0"/>
                  </a:rPr>
                  <a:t>DEMO reactors</a:t>
                </a:r>
              </a:p>
            </p:txBody>
          </p:sp>
          <p:grpSp>
            <p:nvGrpSpPr>
              <p:cNvPr id="77" name="Group 98"/>
              <p:cNvGrpSpPr>
                <a:grpSpLocks/>
              </p:cNvGrpSpPr>
              <p:nvPr/>
            </p:nvGrpSpPr>
            <p:grpSpPr bwMode="auto">
              <a:xfrm>
                <a:off x="5121447" y="1787164"/>
                <a:ext cx="85725" cy="2295516"/>
                <a:chOff x="5424" y="1303"/>
                <a:chExt cx="51" cy="932"/>
              </a:xfrm>
            </p:grpSpPr>
            <p:sp>
              <p:nvSpPr>
                <p:cNvPr id="161" name="Line 99"/>
                <p:cNvSpPr>
                  <a:spLocks noChangeShapeType="1"/>
                </p:cNvSpPr>
                <p:nvPr/>
              </p:nvSpPr>
              <p:spPr bwMode="auto">
                <a:xfrm>
                  <a:off x="5424" y="2234"/>
                  <a:ext cx="5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2" name="Line 100"/>
                <p:cNvSpPr>
                  <a:spLocks noChangeShapeType="1"/>
                </p:cNvSpPr>
                <p:nvPr/>
              </p:nvSpPr>
              <p:spPr bwMode="auto">
                <a:xfrm>
                  <a:off x="5424" y="2081"/>
                  <a:ext cx="5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3" name="Line 101"/>
                <p:cNvSpPr>
                  <a:spLocks noChangeShapeType="1"/>
                </p:cNvSpPr>
                <p:nvPr/>
              </p:nvSpPr>
              <p:spPr bwMode="auto">
                <a:xfrm>
                  <a:off x="5424" y="1924"/>
                  <a:ext cx="5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4" name="Line 102"/>
                <p:cNvSpPr>
                  <a:spLocks noChangeShapeType="1"/>
                </p:cNvSpPr>
                <p:nvPr/>
              </p:nvSpPr>
              <p:spPr bwMode="auto">
                <a:xfrm>
                  <a:off x="5424" y="1771"/>
                  <a:ext cx="5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5" name="Line 103"/>
                <p:cNvSpPr>
                  <a:spLocks noChangeShapeType="1"/>
                </p:cNvSpPr>
                <p:nvPr/>
              </p:nvSpPr>
              <p:spPr bwMode="auto">
                <a:xfrm>
                  <a:off x="5424" y="1613"/>
                  <a:ext cx="5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6" name="Line 104"/>
                <p:cNvSpPr>
                  <a:spLocks noChangeShapeType="1"/>
                </p:cNvSpPr>
                <p:nvPr/>
              </p:nvSpPr>
              <p:spPr bwMode="auto">
                <a:xfrm>
                  <a:off x="5424" y="1460"/>
                  <a:ext cx="5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7" name="Line 105"/>
                <p:cNvSpPr>
                  <a:spLocks noChangeShapeType="1"/>
                </p:cNvSpPr>
                <p:nvPr/>
              </p:nvSpPr>
              <p:spPr bwMode="auto">
                <a:xfrm>
                  <a:off x="5424" y="1303"/>
                  <a:ext cx="5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8" name="Line 106"/>
                <p:cNvSpPr>
                  <a:spLocks noChangeShapeType="1"/>
                </p:cNvSpPr>
                <p:nvPr/>
              </p:nvSpPr>
              <p:spPr bwMode="auto">
                <a:xfrm>
                  <a:off x="5452" y="2203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9" name="Line 107"/>
                <p:cNvSpPr>
                  <a:spLocks noChangeShapeType="1"/>
                </p:cNvSpPr>
                <p:nvPr/>
              </p:nvSpPr>
              <p:spPr bwMode="auto">
                <a:xfrm>
                  <a:off x="5452" y="2167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0" name="Line 108"/>
                <p:cNvSpPr>
                  <a:spLocks noChangeShapeType="1"/>
                </p:cNvSpPr>
                <p:nvPr/>
              </p:nvSpPr>
              <p:spPr bwMode="auto">
                <a:xfrm>
                  <a:off x="5452" y="2140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1" name="Line 109"/>
                <p:cNvSpPr>
                  <a:spLocks noChangeShapeType="1"/>
                </p:cNvSpPr>
                <p:nvPr/>
              </p:nvSpPr>
              <p:spPr bwMode="auto">
                <a:xfrm>
                  <a:off x="5452" y="2108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2" name="Line 110"/>
                <p:cNvSpPr>
                  <a:spLocks noChangeShapeType="1"/>
                </p:cNvSpPr>
                <p:nvPr/>
              </p:nvSpPr>
              <p:spPr bwMode="auto">
                <a:xfrm>
                  <a:off x="5452" y="2045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3" name="Line 111"/>
                <p:cNvSpPr>
                  <a:spLocks noChangeShapeType="1"/>
                </p:cNvSpPr>
                <p:nvPr/>
              </p:nvSpPr>
              <p:spPr bwMode="auto">
                <a:xfrm>
                  <a:off x="5452" y="2014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4" name="Line 112"/>
                <p:cNvSpPr>
                  <a:spLocks noChangeShapeType="1"/>
                </p:cNvSpPr>
                <p:nvPr/>
              </p:nvSpPr>
              <p:spPr bwMode="auto">
                <a:xfrm>
                  <a:off x="5452" y="1982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5" name="Line 113"/>
                <p:cNvSpPr>
                  <a:spLocks noChangeShapeType="1"/>
                </p:cNvSpPr>
                <p:nvPr/>
              </p:nvSpPr>
              <p:spPr bwMode="auto">
                <a:xfrm>
                  <a:off x="5452" y="1955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6" name="Line 114"/>
                <p:cNvSpPr>
                  <a:spLocks noChangeShapeType="1"/>
                </p:cNvSpPr>
                <p:nvPr/>
              </p:nvSpPr>
              <p:spPr bwMode="auto">
                <a:xfrm>
                  <a:off x="5452" y="1892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7" name="Line 115"/>
                <p:cNvSpPr>
                  <a:spLocks noChangeShapeType="1"/>
                </p:cNvSpPr>
                <p:nvPr/>
              </p:nvSpPr>
              <p:spPr bwMode="auto">
                <a:xfrm>
                  <a:off x="5452" y="1856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8" name="Line 116"/>
                <p:cNvSpPr>
                  <a:spLocks noChangeShapeType="1"/>
                </p:cNvSpPr>
                <p:nvPr/>
              </p:nvSpPr>
              <p:spPr bwMode="auto">
                <a:xfrm>
                  <a:off x="5452" y="1829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79" name="Line 117"/>
                <p:cNvSpPr>
                  <a:spLocks noChangeShapeType="1"/>
                </p:cNvSpPr>
                <p:nvPr/>
              </p:nvSpPr>
              <p:spPr bwMode="auto">
                <a:xfrm>
                  <a:off x="5452" y="1798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0" name="Line 118"/>
                <p:cNvSpPr>
                  <a:spLocks noChangeShapeType="1"/>
                </p:cNvSpPr>
                <p:nvPr/>
              </p:nvSpPr>
              <p:spPr bwMode="auto">
                <a:xfrm>
                  <a:off x="5452" y="1735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1" name="Line 119"/>
                <p:cNvSpPr>
                  <a:spLocks noChangeShapeType="1"/>
                </p:cNvSpPr>
                <p:nvPr/>
              </p:nvSpPr>
              <p:spPr bwMode="auto">
                <a:xfrm>
                  <a:off x="5452" y="1703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2" name="Line 120"/>
                <p:cNvSpPr>
                  <a:spLocks noChangeShapeType="1"/>
                </p:cNvSpPr>
                <p:nvPr/>
              </p:nvSpPr>
              <p:spPr bwMode="auto">
                <a:xfrm>
                  <a:off x="5452" y="1672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3" name="Line 121"/>
                <p:cNvSpPr>
                  <a:spLocks noChangeShapeType="1"/>
                </p:cNvSpPr>
                <p:nvPr/>
              </p:nvSpPr>
              <p:spPr bwMode="auto">
                <a:xfrm>
                  <a:off x="5452" y="1645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4" name="Line 122"/>
                <p:cNvSpPr>
                  <a:spLocks noChangeShapeType="1"/>
                </p:cNvSpPr>
                <p:nvPr/>
              </p:nvSpPr>
              <p:spPr bwMode="auto">
                <a:xfrm>
                  <a:off x="5452" y="1582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5" name="Line 123"/>
                <p:cNvSpPr>
                  <a:spLocks noChangeShapeType="1"/>
                </p:cNvSpPr>
                <p:nvPr/>
              </p:nvSpPr>
              <p:spPr bwMode="auto">
                <a:xfrm>
                  <a:off x="5452" y="1546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6" name="Line 124"/>
                <p:cNvSpPr>
                  <a:spLocks noChangeShapeType="1"/>
                </p:cNvSpPr>
                <p:nvPr/>
              </p:nvSpPr>
              <p:spPr bwMode="auto">
                <a:xfrm>
                  <a:off x="5452" y="1519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7" name="Line 125"/>
                <p:cNvSpPr>
                  <a:spLocks noChangeShapeType="1"/>
                </p:cNvSpPr>
                <p:nvPr/>
              </p:nvSpPr>
              <p:spPr bwMode="auto">
                <a:xfrm>
                  <a:off x="5452" y="1487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8" name="Line 126"/>
                <p:cNvSpPr>
                  <a:spLocks noChangeShapeType="1"/>
                </p:cNvSpPr>
                <p:nvPr/>
              </p:nvSpPr>
              <p:spPr bwMode="auto">
                <a:xfrm>
                  <a:off x="5452" y="1424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9" name="Line 127"/>
                <p:cNvSpPr>
                  <a:spLocks noChangeShapeType="1"/>
                </p:cNvSpPr>
                <p:nvPr/>
              </p:nvSpPr>
              <p:spPr bwMode="auto">
                <a:xfrm>
                  <a:off x="5452" y="1397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0" name="Line 128"/>
                <p:cNvSpPr>
                  <a:spLocks noChangeShapeType="1"/>
                </p:cNvSpPr>
                <p:nvPr/>
              </p:nvSpPr>
              <p:spPr bwMode="auto">
                <a:xfrm>
                  <a:off x="5452" y="1361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1" name="Line 129"/>
                <p:cNvSpPr>
                  <a:spLocks noChangeShapeType="1"/>
                </p:cNvSpPr>
                <p:nvPr/>
              </p:nvSpPr>
              <p:spPr bwMode="auto">
                <a:xfrm>
                  <a:off x="5452" y="1334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78" name="Freeform 130" descr="右下がり対角線 (太)"/>
              <p:cNvSpPr>
                <a:spLocks/>
              </p:cNvSpPr>
              <p:nvPr/>
            </p:nvSpPr>
            <p:spPr bwMode="auto">
              <a:xfrm>
                <a:off x="2032172" y="1949102"/>
                <a:ext cx="2065338" cy="865187"/>
              </a:xfrm>
              <a:custGeom>
                <a:avLst/>
                <a:gdLst>
                  <a:gd name="T0" fmla="*/ 2147483647 w 1208"/>
                  <a:gd name="T1" fmla="*/ 0 h 584"/>
                  <a:gd name="T2" fmla="*/ 2147483647 w 1208"/>
                  <a:gd name="T3" fmla="*/ 2147483647 h 584"/>
                  <a:gd name="T4" fmla="*/ 2147483647 w 1208"/>
                  <a:gd name="T5" fmla="*/ 2147483647 h 584"/>
                  <a:gd name="T6" fmla="*/ 2147483647 w 1208"/>
                  <a:gd name="T7" fmla="*/ 2147483647 h 584"/>
                  <a:gd name="T8" fmla="*/ 2147483647 w 1208"/>
                  <a:gd name="T9" fmla="*/ 2147483647 h 584"/>
                  <a:gd name="T10" fmla="*/ 0 w 1208"/>
                  <a:gd name="T11" fmla="*/ 2147483647 h 584"/>
                  <a:gd name="T12" fmla="*/ 2147483647 w 1208"/>
                  <a:gd name="T13" fmla="*/ 0 h 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584"/>
                  <a:gd name="T23" fmla="*/ 1208 w 1208"/>
                  <a:gd name="T24" fmla="*/ 584 h 5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584">
                    <a:moveTo>
                      <a:pt x="4" y="0"/>
                    </a:moveTo>
                    <a:lnTo>
                      <a:pt x="1208" y="4"/>
                    </a:lnTo>
                    <a:lnTo>
                      <a:pt x="1208" y="584"/>
                    </a:lnTo>
                    <a:lnTo>
                      <a:pt x="1128" y="584"/>
                    </a:lnTo>
                    <a:lnTo>
                      <a:pt x="1128" y="72"/>
                    </a:lnTo>
                    <a:lnTo>
                      <a:pt x="0" y="72"/>
                    </a:lnTo>
                    <a:lnTo>
                      <a:pt x="4" y="0"/>
                    </a:lnTo>
                    <a:close/>
                  </a:path>
                </a:pathLst>
              </a:custGeom>
              <a:pattFill prst="wdDnDiag">
                <a:fgClr>
                  <a:srgbClr val="FF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kumimoji="0" lang="ja-JP" altLang="en-US" sz="1800"/>
              </a:p>
            </p:txBody>
          </p:sp>
          <p:grpSp>
            <p:nvGrpSpPr>
              <p:cNvPr id="79" name="Group 131"/>
              <p:cNvGrpSpPr>
                <a:grpSpLocks/>
              </p:cNvGrpSpPr>
              <p:nvPr/>
            </p:nvGrpSpPr>
            <p:grpSpPr bwMode="auto">
              <a:xfrm>
                <a:off x="4240385" y="3993802"/>
                <a:ext cx="80962" cy="209550"/>
                <a:chOff x="4808" y="2785"/>
                <a:chExt cx="47" cy="141"/>
              </a:xfrm>
            </p:grpSpPr>
            <p:sp>
              <p:nvSpPr>
                <p:cNvPr id="158" name="Freeform 132"/>
                <p:cNvSpPr>
                  <a:spLocks/>
                </p:cNvSpPr>
                <p:nvPr/>
              </p:nvSpPr>
              <p:spPr bwMode="auto">
                <a:xfrm>
                  <a:off x="4808" y="2785"/>
                  <a:ext cx="47" cy="141"/>
                </a:xfrm>
                <a:custGeom>
                  <a:avLst/>
                  <a:gdLst>
                    <a:gd name="T0" fmla="*/ 14 w 47"/>
                    <a:gd name="T1" fmla="*/ 0 h 85"/>
                    <a:gd name="T2" fmla="*/ 37 w 47"/>
                    <a:gd name="T3" fmla="*/ 0 h 85"/>
                    <a:gd name="T4" fmla="*/ 33 w 47"/>
                    <a:gd name="T5" fmla="*/ 2147483647 h 85"/>
                    <a:gd name="T6" fmla="*/ 28 w 47"/>
                    <a:gd name="T7" fmla="*/ 2147483647 h 85"/>
                    <a:gd name="T8" fmla="*/ 23 w 47"/>
                    <a:gd name="T9" fmla="*/ 2147483647 h 85"/>
                    <a:gd name="T10" fmla="*/ 23 w 47"/>
                    <a:gd name="T11" fmla="*/ 2147483647 h 85"/>
                    <a:gd name="T12" fmla="*/ 33 w 47"/>
                    <a:gd name="T13" fmla="*/ 2147483647 h 85"/>
                    <a:gd name="T14" fmla="*/ 37 w 47"/>
                    <a:gd name="T15" fmla="*/ 2147483647 h 85"/>
                    <a:gd name="T16" fmla="*/ 47 w 47"/>
                    <a:gd name="T17" fmla="*/ 2147483647 h 85"/>
                    <a:gd name="T18" fmla="*/ 47 w 47"/>
                    <a:gd name="T19" fmla="*/ 2147483647 h 85"/>
                    <a:gd name="T20" fmla="*/ 47 w 47"/>
                    <a:gd name="T21" fmla="*/ 2147483647 h 85"/>
                    <a:gd name="T22" fmla="*/ 42 w 47"/>
                    <a:gd name="T23" fmla="*/ 2147483647 h 85"/>
                    <a:gd name="T24" fmla="*/ 37 w 47"/>
                    <a:gd name="T25" fmla="*/ 2147483647 h 85"/>
                    <a:gd name="T26" fmla="*/ 33 w 47"/>
                    <a:gd name="T27" fmla="*/ 2147483647 h 85"/>
                    <a:gd name="T28" fmla="*/ 5 w 47"/>
                    <a:gd name="T29" fmla="*/ 2147483647 h 85"/>
                    <a:gd name="T30" fmla="*/ 14 w 47"/>
                    <a:gd name="T31" fmla="*/ 2147483647 h 85"/>
                    <a:gd name="T32" fmla="*/ 19 w 47"/>
                    <a:gd name="T33" fmla="*/ 2147483647 h 85"/>
                    <a:gd name="T34" fmla="*/ 19 w 47"/>
                    <a:gd name="T35" fmla="*/ 2147483647 h 85"/>
                    <a:gd name="T36" fmla="*/ 19 w 47"/>
                    <a:gd name="T37" fmla="*/ 2147483647 h 85"/>
                    <a:gd name="T38" fmla="*/ 14 w 47"/>
                    <a:gd name="T39" fmla="*/ 2147483647 h 85"/>
                    <a:gd name="T40" fmla="*/ 9 w 47"/>
                    <a:gd name="T41" fmla="*/ 2147483647 h 85"/>
                    <a:gd name="T42" fmla="*/ 5 w 47"/>
                    <a:gd name="T43" fmla="*/ 2147483647 h 85"/>
                    <a:gd name="T44" fmla="*/ 0 w 47"/>
                    <a:gd name="T45" fmla="*/ 2147483647 h 85"/>
                    <a:gd name="T46" fmla="*/ 0 w 47"/>
                    <a:gd name="T47" fmla="*/ 2147483647 h 85"/>
                    <a:gd name="T48" fmla="*/ 0 w 47"/>
                    <a:gd name="T49" fmla="*/ 2147483647 h 85"/>
                    <a:gd name="T50" fmla="*/ 0 w 47"/>
                    <a:gd name="T51" fmla="*/ 2147483647 h 85"/>
                    <a:gd name="T52" fmla="*/ 5 w 47"/>
                    <a:gd name="T53" fmla="*/ 2147483647 h 85"/>
                    <a:gd name="T54" fmla="*/ 14 w 47"/>
                    <a:gd name="T55" fmla="*/ 0 h 85"/>
                    <a:gd name="T56" fmla="*/ 9 w 47"/>
                    <a:gd name="T57" fmla="*/ 0 h 85"/>
                    <a:gd name="T58" fmla="*/ 14 w 47"/>
                    <a:gd name="T59" fmla="*/ 0 h 8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7"/>
                    <a:gd name="T91" fmla="*/ 0 h 85"/>
                    <a:gd name="T92" fmla="*/ 47 w 47"/>
                    <a:gd name="T93" fmla="*/ 85 h 8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7" h="85">
                      <a:moveTo>
                        <a:pt x="14" y="0"/>
                      </a:moveTo>
                      <a:lnTo>
                        <a:pt x="37" y="0"/>
                      </a:lnTo>
                      <a:lnTo>
                        <a:pt x="33" y="4"/>
                      </a:lnTo>
                      <a:lnTo>
                        <a:pt x="28" y="13"/>
                      </a:lnTo>
                      <a:lnTo>
                        <a:pt x="23" y="22"/>
                      </a:lnTo>
                      <a:lnTo>
                        <a:pt x="23" y="31"/>
                      </a:lnTo>
                      <a:lnTo>
                        <a:pt x="33" y="40"/>
                      </a:lnTo>
                      <a:lnTo>
                        <a:pt x="37" y="45"/>
                      </a:lnTo>
                      <a:lnTo>
                        <a:pt x="47" y="58"/>
                      </a:lnTo>
                      <a:lnTo>
                        <a:pt x="47" y="63"/>
                      </a:lnTo>
                      <a:lnTo>
                        <a:pt x="47" y="67"/>
                      </a:lnTo>
                      <a:lnTo>
                        <a:pt x="42" y="76"/>
                      </a:lnTo>
                      <a:lnTo>
                        <a:pt x="37" y="81"/>
                      </a:lnTo>
                      <a:lnTo>
                        <a:pt x="33" y="85"/>
                      </a:lnTo>
                      <a:lnTo>
                        <a:pt x="5" y="85"/>
                      </a:lnTo>
                      <a:lnTo>
                        <a:pt x="14" y="76"/>
                      </a:lnTo>
                      <a:lnTo>
                        <a:pt x="19" y="72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4" y="54"/>
                      </a:lnTo>
                      <a:lnTo>
                        <a:pt x="9" y="45"/>
                      </a:lnTo>
                      <a:lnTo>
                        <a:pt x="5" y="40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5" y="4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59" name="Freeform 133"/>
                <p:cNvSpPr>
                  <a:spLocks/>
                </p:cNvSpPr>
                <p:nvPr/>
              </p:nvSpPr>
              <p:spPr bwMode="auto">
                <a:xfrm>
                  <a:off x="4808" y="2785"/>
                  <a:ext cx="19" cy="134"/>
                </a:xfrm>
                <a:custGeom>
                  <a:avLst/>
                  <a:gdLst>
                    <a:gd name="T0" fmla="*/ 14 w 19"/>
                    <a:gd name="T1" fmla="*/ 0 h 81"/>
                    <a:gd name="T2" fmla="*/ 9 w 19"/>
                    <a:gd name="T3" fmla="*/ 2147483647 h 81"/>
                    <a:gd name="T4" fmla="*/ 0 w 19"/>
                    <a:gd name="T5" fmla="*/ 2147483647 h 81"/>
                    <a:gd name="T6" fmla="*/ 0 w 19"/>
                    <a:gd name="T7" fmla="*/ 2147483647 h 81"/>
                    <a:gd name="T8" fmla="*/ 5 w 19"/>
                    <a:gd name="T9" fmla="*/ 2147483647 h 81"/>
                    <a:gd name="T10" fmla="*/ 14 w 19"/>
                    <a:gd name="T11" fmla="*/ 2147483647 h 81"/>
                    <a:gd name="T12" fmla="*/ 19 w 19"/>
                    <a:gd name="T13" fmla="*/ 2147483647 h 81"/>
                    <a:gd name="T14" fmla="*/ 5 w 19"/>
                    <a:gd name="T15" fmla="*/ 2147483647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81"/>
                    <a:gd name="T26" fmla="*/ 19 w 19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81">
                      <a:moveTo>
                        <a:pt x="14" y="0"/>
                      </a:moveTo>
                      <a:lnTo>
                        <a:pt x="9" y="4"/>
                      </a:lnTo>
                      <a:lnTo>
                        <a:pt x="0" y="18"/>
                      </a:lnTo>
                      <a:lnTo>
                        <a:pt x="0" y="31"/>
                      </a:lnTo>
                      <a:lnTo>
                        <a:pt x="5" y="40"/>
                      </a:lnTo>
                      <a:lnTo>
                        <a:pt x="14" y="45"/>
                      </a:lnTo>
                      <a:lnTo>
                        <a:pt x="19" y="67"/>
                      </a:lnTo>
                      <a:lnTo>
                        <a:pt x="5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60" name="Freeform 134"/>
                <p:cNvSpPr>
                  <a:spLocks/>
                </p:cNvSpPr>
                <p:nvPr/>
              </p:nvSpPr>
              <p:spPr bwMode="auto">
                <a:xfrm>
                  <a:off x="4831" y="2785"/>
                  <a:ext cx="24" cy="134"/>
                </a:xfrm>
                <a:custGeom>
                  <a:avLst/>
                  <a:gdLst>
                    <a:gd name="T0" fmla="*/ 19 w 24"/>
                    <a:gd name="T1" fmla="*/ 0 h 81"/>
                    <a:gd name="T2" fmla="*/ 14 w 24"/>
                    <a:gd name="T3" fmla="*/ 2147483647 h 81"/>
                    <a:gd name="T4" fmla="*/ 0 w 24"/>
                    <a:gd name="T5" fmla="*/ 2147483647 h 81"/>
                    <a:gd name="T6" fmla="*/ 5 w 24"/>
                    <a:gd name="T7" fmla="*/ 2147483647 h 81"/>
                    <a:gd name="T8" fmla="*/ 5 w 24"/>
                    <a:gd name="T9" fmla="*/ 2147483647 h 81"/>
                    <a:gd name="T10" fmla="*/ 19 w 24"/>
                    <a:gd name="T11" fmla="*/ 2147483647 h 81"/>
                    <a:gd name="T12" fmla="*/ 24 w 24"/>
                    <a:gd name="T13" fmla="*/ 2147483647 h 81"/>
                    <a:gd name="T14" fmla="*/ 24 w 24"/>
                    <a:gd name="T15" fmla="*/ 2147483647 h 81"/>
                    <a:gd name="T16" fmla="*/ 10 w 24"/>
                    <a:gd name="T17" fmla="*/ 2147483647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81"/>
                    <a:gd name="T29" fmla="*/ 24 w 2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81">
                      <a:moveTo>
                        <a:pt x="19" y="0"/>
                      </a:moveTo>
                      <a:lnTo>
                        <a:pt x="14" y="4"/>
                      </a:lnTo>
                      <a:lnTo>
                        <a:pt x="0" y="18"/>
                      </a:lnTo>
                      <a:lnTo>
                        <a:pt x="5" y="31"/>
                      </a:lnTo>
                      <a:lnTo>
                        <a:pt x="5" y="40"/>
                      </a:lnTo>
                      <a:lnTo>
                        <a:pt x="19" y="45"/>
                      </a:lnTo>
                      <a:lnTo>
                        <a:pt x="24" y="54"/>
                      </a:lnTo>
                      <a:lnTo>
                        <a:pt x="24" y="67"/>
                      </a:lnTo>
                      <a:lnTo>
                        <a:pt x="10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</p:grpSp>
          <p:grpSp>
            <p:nvGrpSpPr>
              <p:cNvPr id="80" name="Group 135"/>
              <p:cNvGrpSpPr>
                <a:grpSpLocks/>
              </p:cNvGrpSpPr>
              <p:nvPr/>
            </p:nvGrpSpPr>
            <p:grpSpPr bwMode="auto">
              <a:xfrm>
                <a:off x="4726160" y="3969989"/>
                <a:ext cx="80962" cy="209550"/>
                <a:chOff x="4808" y="2785"/>
                <a:chExt cx="47" cy="141"/>
              </a:xfrm>
            </p:grpSpPr>
            <p:sp>
              <p:nvSpPr>
                <p:cNvPr id="155" name="Freeform 136"/>
                <p:cNvSpPr>
                  <a:spLocks/>
                </p:cNvSpPr>
                <p:nvPr/>
              </p:nvSpPr>
              <p:spPr bwMode="auto">
                <a:xfrm>
                  <a:off x="4808" y="2785"/>
                  <a:ext cx="47" cy="141"/>
                </a:xfrm>
                <a:custGeom>
                  <a:avLst/>
                  <a:gdLst>
                    <a:gd name="T0" fmla="*/ 14 w 47"/>
                    <a:gd name="T1" fmla="*/ 0 h 85"/>
                    <a:gd name="T2" fmla="*/ 37 w 47"/>
                    <a:gd name="T3" fmla="*/ 0 h 85"/>
                    <a:gd name="T4" fmla="*/ 33 w 47"/>
                    <a:gd name="T5" fmla="*/ 2147483647 h 85"/>
                    <a:gd name="T6" fmla="*/ 28 w 47"/>
                    <a:gd name="T7" fmla="*/ 2147483647 h 85"/>
                    <a:gd name="T8" fmla="*/ 23 w 47"/>
                    <a:gd name="T9" fmla="*/ 2147483647 h 85"/>
                    <a:gd name="T10" fmla="*/ 23 w 47"/>
                    <a:gd name="T11" fmla="*/ 2147483647 h 85"/>
                    <a:gd name="T12" fmla="*/ 33 w 47"/>
                    <a:gd name="T13" fmla="*/ 2147483647 h 85"/>
                    <a:gd name="T14" fmla="*/ 37 w 47"/>
                    <a:gd name="T15" fmla="*/ 2147483647 h 85"/>
                    <a:gd name="T16" fmla="*/ 47 w 47"/>
                    <a:gd name="T17" fmla="*/ 2147483647 h 85"/>
                    <a:gd name="T18" fmla="*/ 47 w 47"/>
                    <a:gd name="T19" fmla="*/ 2147483647 h 85"/>
                    <a:gd name="T20" fmla="*/ 47 w 47"/>
                    <a:gd name="T21" fmla="*/ 2147483647 h 85"/>
                    <a:gd name="T22" fmla="*/ 42 w 47"/>
                    <a:gd name="T23" fmla="*/ 2147483647 h 85"/>
                    <a:gd name="T24" fmla="*/ 37 w 47"/>
                    <a:gd name="T25" fmla="*/ 2147483647 h 85"/>
                    <a:gd name="T26" fmla="*/ 33 w 47"/>
                    <a:gd name="T27" fmla="*/ 2147483647 h 85"/>
                    <a:gd name="T28" fmla="*/ 5 w 47"/>
                    <a:gd name="T29" fmla="*/ 2147483647 h 85"/>
                    <a:gd name="T30" fmla="*/ 14 w 47"/>
                    <a:gd name="T31" fmla="*/ 2147483647 h 85"/>
                    <a:gd name="T32" fmla="*/ 19 w 47"/>
                    <a:gd name="T33" fmla="*/ 2147483647 h 85"/>
                    <a:gd name="T34" fmla="*/ 19 w 47"/>
                    <a:gd name="T35" fmla="*/ 2147483647 h 85"/>
                    <a:gd name="T36" fmla="*/ 19 w 47"/>
                    <a:gd name="T37" fmla="*/ 2147483647 h 85"/>
                    <a:gd name="T38" fmla="*/ 14 w 47"/>
                    <a:gd name="T39" fmla="*/ 2147483647 h 85"/>
                    <a:gd name="T40" fmla="*/ 9 w 47"/>
                    <a:gd name="T41" fmla="*/ 2147483647 h 85"/>
                    <a:gd name="T42" fmla="*/ 5 w 47"/>
                    <a:gd name="T43" fmla="*/ 2147483647 h 85"/>
                    <a:gd name="T44" fmla="*/ 0 w 47"/>
                    <a:gd name="T45" fmla="*/ 2147483647 h 85"/>
                    <a:gd name="T46" fmla="*/ 0 w 47"/>
                    <a:gd name="T47" fmla="*/ 2147483647 h 85"/>
                    <a:gd name="T48" fmla="*/ 0 w 47"/>
                    <a:gd name="T49" fmla="*/ 2147483647 h 85"/>
                    <a:gd name="T50" fmla="*/ 0 w 47"/>
                    <a:gd name="T51" fmla="*/ 2147483647 h 85"/>
                    <a:gd name="T52" fmla="*/ 5 w 47"/>
                    <a:gd name="T53" fmla="*/ 2147483647 h 85"/>
                    <a:gd name="T54" fmla="*/ 14 w 47"/>
                    <a:gd name="T55" fmla="*/ 0 h 85"/>
                    <a:gd name="T56" fmla="*/ 9 w 47"/>
                    <a:gd name="T57" fmla="*/ 0 h 85"/>
                    <a:gd name="T58" fmla="*/ 14 w 47"/>
                    <a:gd name="T59" fmla="*/ 0 h 8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7"/>
                    <a:gd name="T91" fmla="*/ 0 h 85"/>
                    <a:gd name="T92" fmla="*/ 47 w 47"/>
                    <a:gd name="T93" fmla="*/ 85 h 8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7" h="85">
                      <a:moveTo>
                        <a:pt x="14" y="0"/>
                      </a:moveTo>
                      <a:lnTo>
                        <a:pt x="37" y="0"/>
                      </a:lnTo>
                      <a:lnTo>
                        <a:pt x="33" y="4"/>
                      </a:lnTo>
                      <a:lnTo>
                        <a:pt x="28" y="13"/>
                      </a:lnTo>
                      <a:lnTo>
                        <a:pt x="23" y="22"/>
                      </a:lnTo>
                      <a:lnTo>
                        <a:pt x="23" y="31"/>
                      </a:lnTo>
                      <a:lnTo>
                        <a:pt x="33" y="40"/>
                      </a:lnTo>
                      <a:lnTo>
                        <a:pt x="37" y="45"/>
                      </a:lnTo>
                      <a:lnTo>
                        <a:pt x="47" y="58"/>
                      </a:lnTo>
                      <a:lnTo>
                        <a:pt x="47" y="63"/>
                      </a:lnTo>
                      <a:lnTo>
                        <a:pt x="47" y="67"/>
                      </a:lnTo>
                      <a:lnTo>
                        <a:pt x="42" y="76"/>
                      </a:lnTo>
                      <a:lnTo>
                        <a:pt x="37" y="81"/>
                      </a:lnTo>
                      <a:lnTo>
                        <a:pt x="33" y="85"/>
                      </a:lnTo>
                      <a:lnTo>
                        <a:pt x="5" y="85"/>
                      </a:lnTo>
                      <a:lnTo>
                        <a:pt x="14" y="76"/>
                      </a:lnTo>
                      <a:lnTo>
                        <a:pt x="19" y="72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4" y="54"/>
                      </a:lnTo>
                      <a:lnTo>
                        <a:pt x="9" y="45"/>
                      </a:lnTo>
                      <a:lnTo>
                        <a:pt x="5" y="40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5" y="4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56" name="Freeform 137"/>
                <p:cNvSpPr>
                  <a:spLocks/>
                </p:cNvSpPr>
                <p:nvPr/>
              </p:nvSpPr>
              <p:spPr bwMode="auto">
                <a:xfrm>
                  <a:off x="4808" y="2785"/>
                  <a:ext cx="19" cy="134"/>
                </a:xfrm>
                <a:custGeom>
                  <a:avLst/>
                  <a:gdLst>
                    <a:gd name="T0" fmla="*/ 14 w 19"/>
                    <a:gd name="T1" fmla="*/ 0 h 81"/>
                    <a:gd name="T2" fmla="*/ 9 w 19"/>
                    <a:gd name="T3" fmla="*/ 2147483647 h 81"/>
                    <a:gd name="T4" fmla="*/ 0 w 19"/>
                    <a:gd name="T5" fmla="*/ 2147483647 h 81"/>
                    <a:gd name="T6" fmla="*/ 0 w 19"/>
                    <a:gd name="T7" fmla="*/ 2147483647 h 81"/>
                    <a:gd name="T8" fmla="*/ 5 w 19"/>
                    <a:gd name="T9" fmla="*/ 2147483647 h 81"/>
                    <a:gd name="T10" fmla="*/ 14 w 19"/>
                    <a:gd name="T11" fmla="*/ 2147483647 h 81"/>
                    <a:gd name="T12" fmla="*/ 19 w 19"/>
                    <a:gd name="T13" fmla="*/ 2147483647 h 81"/>
                    <a:gd name="T14" fmla="*/ 5 w 19"/>
                    <a:gd name="T15" fmla="*/ 2147483647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81"/>
                    <a:gd name="T26" fmla="*/ 19 w 19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81">
                      <a:moveTo>
                        <a:pt x="14" y="0"/>
                      </a:moveTo>
                      <a:lnTo>
                        <a:pt x="9" y="4"/>
                      </a:lnTo>
                      <a:lnTo>
                        <a:pt x="0" y="18"/>
                      </a:lnTo>
                      <a:lnTo>
                        <a:pt x="0" y="31"/>
                      </a:lnTo>
                      <a:lnTo>
                        <a:pt x="5" y="40"/>
                      </a:lnTo>
                      <a:lnTo>
                        <a:pt x="14" y="45"/>
                      </a:lnTo>
                      <a:lnTo>
                        <a:pt x="19" y="67"/>
                      </a:lnTo>
                      <a:lnTo>
                        <a:pt x="5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57" name="Freeform 138"/>
                <p:cNvSpPr>
                  <a:spLocks/>
                </p:cNvSpPr>
                <p:nvPr/>
              </p:nvSpPr>
              <p:spPr bwMode="auto">
                <a:xfrm>
                  <a:off x="4831" y="2785"/>
                  <a:ext cx="24" cy="134"/>
                </a:xfrm>
                <a:custGeom>
                  <a:avLst/>
                  <a:gdLst>
                    <a:gd name="T0" fmla="*/ 19 w 24"/>
                    <a:gd name="T1" fmla="*/ 0 h 81"/>
                    <a:gd name="T2" fmla="*/ 14 w 24"/>
                    <a:gd name="T3" fmla="*/ 2147483647 h 81"/>
                    <a:gd name="T4" fmla="*/ 0 w 24"/>
                    <a:gd name="T5" fmla="*/ 2147483647 h 81"/>
                    <a:gd name="T6" fmla="*/ 5 w 24"/>
                    <a:gd name="T7" fmla="*/ 2147483647 h 81"/>
                    <a:gd name="T8" fmla="*/ 5 w 24"/>
                    <a:gd name="T9" fmla="*/ 2147483647 h 81"/>
                    <a:gd name="T10" fmla="*/ 19 w 24"/>
                    <a:gd name="T11" fmla="*/ 2147483647 h 81"/>
                    <a:gd name="T12" fmla="*/ 24 w 24"/>
                    <a:gd name="T13" fmla="*/ 2147483647 h 81"/>
                    <a:gd name="T14" fmla="*/ 24 w 24"/>
                    <a:gd name="T15" fmla="*/ 2147483647 h 81"/>
                    <a:gd name="T16" fmla="*/ 10 w 24"/>
                    <a:gd name="T17" fmla="*/ 2147483647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81"/>
                    <a:gd name="T29" fmla="*/ 24 w 2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81">
                      <a:moveTo>
                        <a:pt x="19" y="0"/>
                      </a:moveTo>
                      <a:lnTo>
                        <a:pt x="14" y="4"/>
                      </a:lnTo>
                      <a:lnTo>
                        <a:pt x="0" y="18"/>
                      </a:lnTo>
                      <a:lnTo>
                        <a:pt x="5" y="31"/>
                      </a:lnTo>
                      <a:lnTo>
                        <a:pt x="5" y="40"/>
                      </a:lnTo>
                      <a:lnTo>
                        <a:pt x="19" y="45"/>
                      </a:lnTo>
                      <a:lnTo>
                        <a:pt x="24" y="54"/>
                      </a:lnTo>
                      <a:lnTo>
                        <a:pt x="24" y="67"/>
                      </a:lnTo>
                      <a:lnTo>
                        <a:pt x="10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</p:grpSp>
          <p:sp>
            <p:nvSpPr>
              <p:cNvPr id="81" name="Freeform 139" descr="右下がり対角線 (反転)"/>
              <p:cNvSpPr>
                <a:spLocks/>
              </p:cNvSpPr>
              <p:nvPr/>
            </p:nvSpPr>
            <p:spPr bwMode="auto">
              <a:xfrm>
                <a:off x="3884982" y="3364835"/>
                <a:ext cx="712594" cy="677739"/>
              </a:xfrm>
              <a:custGeom>
                <a:avLst/>
                <a:gdLst>
                  <a:gd name="T0" fmla="*/ 2147483647 w 417"/>
                  <a:gd name="T1" fmla="*/ 0 h 457"/>
                  <a:gd name="T2" fmla="*/ 2147483647 w 417"/>
                  <a:gd name="T3" fmla="*/ 0 h 457"/>
                  <a:gd name="T4" fmla="*/ 2147483647 w 417"/>
                  <a:gd name="T5" fmla="*/ 2147483647 h 457"/>
                  <a:gd name="T6" fmla="*/ 2147483647 w 417"/>
                  <a:gd name="T7" fmla="*/ 2147483647 h 457"/>
                  <a:gd name="T8" fmla="*/ 2147483647 w 417"/>
                  <a:gd name="T9" fmla="*/ 2147483647 h 457"/>
                  <a:gd name="T10" fmla="*/ 0 w 417"/>
                  <a:gd name="T11" fmla="*/ 2147483647 h 457"/>
                  <a:gd name="T12" fmla="*/ 2147483647 w 417"/>
                  <a:gd name="T13" fmla="*/ 0 h 4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7"/>
                  <a:gd name="T22" fmla="*/ 0 h 457"/>
                  <a:gd name="T23" fmla="*/ 417 w 417"/>
                  <a:gd name="T24" fmla="*/ 457 h 4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7" h="457">
                    <a:moveTo>
                      <a:pt x="2" y="0"/>
                    </a:moveTo>
                    <a:lnTo>
                      <a:pt x="417" y="0"/>
                    </a:lnTo>
                    <a:lnTo>
                      <a:pt x="417" y="457"/>
                    </a:lnTo>
                    <a:lnTo>
                      <a:pt x="387" y="457"/>
                    </a:lnTo>
                    <a:lnTo>
                      <a:pt x="387" y="31"/>
                    </a:lnTo>
                    <a:lnTo>
                      <a:pt x="0" y="3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kumimoji="0" lang="ja-JP" altLang="en-US" sz="1800">
                  <a:ea typeface="Arial" pitchFamily="-106" charset="0"/>
                  <a:cs typeface="Arial" pitchFamily="-106" charset="0"/>
                </a:endParaRPr>
              </a:p>
            </p:txBody>
          </p:sp>
          <p:grpSp>
            <p:nvGrpSpPr>
              <p:cNvPr id="82" name="Group 140"/>
              <p:cNvGrpSpPr>
                <a:grpSpLocks/>
              </p:cNvGrpSpPr>
              <p:nvPr/>
            </p:nvGrpSpPr>
            <p:grpSpPr bwMode="auto">
              <a:xfrm>
                <a:off x="4238797" y="3317527"/>
                <a:ext cx="80963" cy="206375"/>
                <a:chOff x="4808" y="2785"/>
                <a:chExt cx="47" cy="141"/>
              </a:xfrm>
            </p:grpSpPr>
            <p:sp>
              <p:nvSpPr>
                <p:cNvPr id="152" name="Freeform 141"/>
                <p:cNvSpPr>
                  <a:spLocks/>
                </p:cNvSpPr>
                <p:nvPr/>
              </p:nvSpPr>
              <p:spPr bwMode="auto">
                <a:xfrm>
                  <a:off x="4808" y="2785"/>
                  <a:ext cx="47" cy="141"/>
                </a:xfrm>
                <a:custGeom>
                  <a:avLst/>
                  <a:gdLst>
                    <a:gd name="T0" fmla="*/ 14 w 47"/>
                    <a:gd name="T1" fmla="*/ 0 h 85"/>
                    <a:gd name="T2" fmla="*/ 37 w 47"/>
                    <a:gd name="T3" fmla="*/ 0 h 85"/>
                    <a:gd name="T4" fmla="*/ 33 w 47"/>
                    <a:gd name="T5" fmla="*/ 2147483647 h 85"/>
                    <a:gd name="T6" fmla="*/ 28 w 47"/>
                    <a:gd name="T7" fmla="*/ 2147483647 h 85"/>
                    <a:gd name="T8" fmla="*/ 23 w 47"/>
                    <a:gd name="T9" fmla="*/ 2147483647 h 85"/>
                    <a:gd name="T10" fmla="*/ 23 w 47"/>
                    <a:gd name="T11" fmla="*/ 2147483647 h 85"/>
                    <a:gd name="T12" fmla="*/ 33 w 47"/>
                    <a:gd name="T13" fmla="*/ 2147483647 h 85"/>
                    <a:gd name="T14" fmla="*/ 37 w 47"/>
                    <a:gd name="T15" fmla="*/ 2147483647 h 85"/>
                    <a:gd name="T16" fmla="*/ 47 w 47"/>
                    <a:gd name="T17" fmla="*/ 2147483647 h 85"/>
                    <a:gd name="T18" fmla="*/ 47 w 47"/>
                    <a:gd name="T19" fmla="*/ 2147483647 h 85"/>
                    <a:gd name="T20" fmla="*/ 47 w 47"/>
                    <a:gd name="T21" fmla="*/ 2147483647 h 85"/>
                    <a:gd name="T22" fmla="*/ 42 w 47"/>
                    <a:gd name="T23" fmla="*/ 2147483647 h 85"/>
                    <a:gd name="T24" fmla="*/ 37 w 47"/>
                    <a:gd name="T25" fmla="*/ 2147483647 h 85"/>
                    <a:gd name="T26" fmla="*/ 33 w 47"/>
                    <a:gd name="T27" fmla="*/ 2147483647 h 85"/>
                    <a:gd name="T28" fmla="*/ 5 w 47"/>
                    <a:gd name="T29" fmla="*/ 2147483647 h 85"/>
                    <a:gd name="T30" fmla="*/ 14 w 47"/>
                    <a:gd name="T31" fmla="*/ 2147483647 h 85"/>
                    <a:gd name="T32" fmla="*/ 19 w 47"/>
                    <a:gd name="T33" fmla="*/ 2147483647 h 85"/>
                    <a:gd name="T34" fmla="*/ 19 w 47"/>
                    <a:gd name="T35" fmla="*/ 2147483647 h 85"/>
                    <a:gd name="T36" fmla="*/ 19 w 47"/>
                    <a:gd name="T37" fmla="*/ 2147483647 h 85"/>
                    <a:gd name="T38" fmla="*/ 14 w 47"/>
                    <a:gd name="T39" fmla="*/ 2147483647 h 85"/>
                    <a:gd name="T40" fmla="*/ 9 w 47"/>
                    <a:gd name="T41" fmla="*/ 2147483647 h 85"/>
                    <a:gd name="T42" fmla="*/ 5 w 47"/>
                    <a:gd name="T43" fmla="*/ 2147483647 h 85"/>
                    <a:gd name="T44" fmla="*/ 0 w 47"/>
                    <a:gd name="T45" fmla="*/ 2147483647 h 85"/>
                    <a:gd name="T46" fmla="*/ 0 w 47"/>
                    <a:gd name="T47" fmla="*/ 2147483647 h 85"/>
                    <a:gd name="T48" fmla="*/ 0 w 47"/>
                    <a:gd name="T49" fmla="*/ 2147483647 h 85"/>
                    <a:gd name="T50" fmla="*/ 0 w 47"/>
                    <a:gd name="T51" fmla="*/ 2147483647 h 85"/>
                    <a:gd name="T52" fmla="*/ 5 w 47"/>
                    <a:gd name="T53" fmla="*/ 2147483647 h 85"/>
                    <a:gd name="T54" fmla="*/ 14 w 47"/>
                    <a:gd name="T55" fmla="*/ 0 h 85"/>
                    <a:gd name="T56" fmla="*/ 9 w 47"/>
                    <a:gd name="T57" fmla="*/ 0 h 85"/>
                    <a:gd name="T58" fmla="*/ 14 w 47"/>
                    <a:gd name="T59" fmla="*/ 0 h 8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7"/>
                    <a:gd name="T91" fmla="*/ 0 h 85"/>
                    <a:gd name="T92" fmla="*/ 47 w 47"/>
                    <a:gd name="T93" fmla="*/ 85 h 8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7" h="85">
                      <a:moveTo>
                        <a:pt x="14" y="0"/>
                      </a:moveTo>
                      <a:lnTo>
                        <a:pt x="37" y="0"/>
                      </a:lnTo>
                      <a:lnTo>
                        <a:pt x="33" y="4"/>
                      </a:lnTo>
                      <a:lnTo>
                        <a:pt x="28" y="13"/>
                      </a:lnTo>
                      <a:lnTo>
                        <a:pt x="23" y="22"/>
                      </a:lnTo>
                      <a:lnTo>
                        <a:pt x="23" y="31"/>
                      </a:lnTo>
                      <a:lnTo>
                        <a:pt x="33" y="40"/>
                      </a:lnTo>
                      <a:lnTo>
                        <a:pt x="37" y="45"/>
                      </a:lnTo>
                      <a:lnTo>
                        <a:pt x="47" y="58"/>
                      </a:lnTo>
                      <a:lnTo>
                        <a:pt x="47" y="63"/>
                      </a:lnTo>
                      <a:lnTo>
                        <a:pt x="47" y="67"/>
                      </a:lnTo>
                      <a:lnTo>
                        <a:pt x="42" y="76"/>
                      </a:lnTo>
                      <a:lnTo>
                        <a:pt x="37" y="81"/>
                      </a:lnTo>
                      <a:lnTo>
                        <a:pt x="33" y="85"/>
                      </a:lnTo>
                      <a:lnTo>
                        <a:pt x="5" y="85"/>
                      </a:lnTo>
                      <a:lnTo>
                        <a:pt x="14" y="76"/>
                      </a:lnTo>
                      <a:lnTo>
                        <a:pt x="19" y="72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4" y="54"/>
                      </a:lnTo>
                      <a:lnTo>
                        <a:pt x="9" y="45"/>
                      </a:lnTo>
                      <a:lnTo>
                        <a:pt x="5" y="40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5" y="4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53" name="Freeform 142"/>
                <p:cNvSpPr>
                  <a:spLocks/>
                </p:cNvSpPr>
                <p:nvPr/>
              </p:nvSpPr>
              <p:spPr bwMode="auto">
                <a:xfrm>
                  <a:off x="4808" y="2785"/>
                  <a:ext cx="19" cy="134"/>
                </a:xfrm>
                <a:custGeom>
                  <a:avLst/>
                  <a:gdLst>
                    <a:gd name="T0" fmla="*/ 14 w 19"/>
                    <a:gd name="T1" fmla="*/ 0 h 81"/>
                    <a:gd name="T2" fmla="*/ 9 w 19"/>
                    <a:gd name="T3" fmla="*/ 2147483647 h 81"/>
                    <a:gd name="T4" fmla="*/ 0 w 19"/>
                    <a:gd name="T5" fmla="*/ 2147483647 h 81"/>
                    <a:gd name="T6" fmla="*/ 0 w 19"/>
                    <a:gd name="T7" fmla="*/ 2147483647 h 81"/>
                    <a:gd name="T8" fmla="*/ 5 w 19"/>
                    <a:gd name="T9" fmla="*/ 2147483647 h 81"/>
                    <a:gd name="T10" fmla="*/ 14 w 19"/>
                    <a:gd name="T11" fmla="*/ 2147483647 h 81"/>
                    <a:gd name="T12" fmla="*/ 19 w 19"/>
                    <a:gd name="T13" fmla="*/ 2147483647 h 81"/>
                    <a:gd name="T14" fmla="*/ 5 w 19"/>
                    <a:gd name="T15" fmla="*/ 2147483647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81"/>
                    <a:gd name="T26" fmla="*/ 19 w 19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81">
                      <a:moveTo>
                        <a:pt x="14" y="0"/>
                      </a:moveTo>
                      <a:lnTo>
                        <a:pt x="9" y="4"/>
                      </a:lnTo>
                      <a:lnTo>
                        <a:pt x="0" y="18"/>
                      </a:lnTo>
                      <a:lnTo>
                        <a:pt x="0" y="31"/>
                      </a:lnTo>
                      <a:lnTo>
                        <a:pt x="5" y="40"/>
                      </a:lnTo>
                      <a:lnTo>
                        <a:pt x="14" y="45"/>
                      </a:lnTo>
                      <a:lnTo>
                        <a:pt x="19" y="67"/>
                      </a:lnTo>
                      <a:lnTo>
                        <a:pt x="5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54" name="Freeform 143"/>
                <p:cNvSpPr>
                  <a:spLocks/>
                </p:cNvSpPr>
                <p:nvPr/>
              </p:nvSpPr>
              <p:spPr bwMode="auto">
                <a:xfrm>
                  <a:off x="4831" y="2785"/>
                  <a:ext cx="24" cy="134"/>
                </a:xfrm>
                <a:custGeom>
                  <a:avLst/>
                  <a:gdLst>
                    <a:gd name="T0" fmla="*/ 19 w 24"/>
                    <a:gd name="T1" fmla="*/ 0 h 81"/>
                    <a:gd name="T2" fmla="*/ 14 w 24"/>
                    <a:gd name="T3" fmla="*/ 2147483647 h 81"/>
                    <a:gd name="T4" fmla="*/ 0 w 24"/>
                    <a:gd name="T5" fmla="*/ 2147483647 h 81"/>
                    <a:gd name="T6" fmla="*/ 5 w 24"/>
                    <a:gd name="T7" fmla="*/ 2147483647 h 81"/>
                    <a:gd name="T8" fmla="*/ 5 w 24"/>
                    <a:gd name="T9" fmla="*/ 2147483647 h 81"/>
                    <a:gd name="T10" fmla="*/ 19 w 24"/>
                    <a:gd name="T11" fmla="*/ 2147483647 h 81"/>
                    <a:gd name="T12" fmla="*/ 24 w 24"/>
                    <a:gd name="T13" fmla="*/ 2147483647 h 81"/>
                    <a:gd name="T14" fmla="*/ 24 w 24"/>
                    <a:gd name="T15" fmla="*/ 2147483647 h 81"/>
                    <a:gd name="T16" fmla="*/ 10 w 24"/>
                    <a:gd name="T17" fmla="*/ 2147483647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81"/>
                    <a:gd name="T29" fmla="*/ 24 w 2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81">
                      <a:moveTo>
                        <a:pt x="19" y="0"/>
                      </a:moveTo>
                      <a:lnTo>
                        <a:pt x="14" y="4"/>
                      </a:lnTo>
                      <a:lnTo>
                        <a:pt x="0" y="18"/>
                      </a:lnTo>
                      <a:lnTo>
                        <a:pt x="5" y="31"/>
                      </a:lnTo>
                      <a:lnTo>
                        <a:pt x="5" y="40"/>
                      </a:lnTo>
                      <a:lnTo>
                        <a:pt x="19" y="45"/>
                      </a:lnTo>
                      <a:lnTo>
                        <a:pt x="24" y="54"/>
                      </a:lnTo>
                      <a:lnTo>
                        <a:pt x="24" y="67"/>
                      </a:lnTo>
                      <a:lnTo>
                        <a:pt x="10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</p:grpSp>
          <p:sp>
            <p:nvSpPr>
              <p:cNvPr id="83" name="Freeform 144" descr="右下がり対角線 (反転)"/>
              <p:cNvSpPr>
                <a:spLocks/>
              </p:cNvSpPr>
              <p:nvPr/>
            </p:nvSpPr>
            <p:spPr bwMode="auto">
              <a:xfrm>
                <a:off x="4297619" y="2731538"/>
                <a:ext cx="715768" cy="745989"/>
              </a:xfrm>
              <a:custGeom>
                <a:avLst/>
                <a:gdLst>
                  <a:gd name="T0" fmla="*/ 2147483647 w 418"/>
                  <a:gd name="T1" fmla="*/ 0 h 502"/>
                  <a:gd name="T2" fmla="*/ 2147483647 w 418"/>
                  <a:gd name="T3" fmla="*/ 0 h 502"/>
                  <a:gd name="T4" fmla="*/ 2147483647 w 418"/>
                  <a:gd name="T5" fmla="*/ 2147483647 h 502"/>
                  <a:gd name="T6" fmla="*/ 2147483647 w 418"/>
                  <a:gd name="T7" fmla="*/ 2147483647 h 502"/>
                  <a:gd name="T8" fmla="*/ 2147483647 w 418"/>
                  <a:gd name="T9" fmla="*/ 2147483647 h 502"/>
                  <a:gd name="T10" fmla="*/ 0 w 418"/>
                  <a:gd name="T11" fmla="*/ 2147483647 h 502"/>
                  <a:gd name="T12" fmla="*/ 2147483647 w 418"/>
                  <a:gd name="T13" fmla="*/ 0 h 5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8"/>
                  <a:gd name="T22" fmla="*/ 0 h 502"/>
                  <a:gd name="T23" fmla="*/ 418 w 418"/>
                  <a:gd name="T24" fmla="*/ 502 h 5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8" h="502">
                    <a:moveTo>
                      <a:pt x="2" y="0"/>
                    </a:moveTo>
                    <a:lnTo>
                      <a:pt x="417" y="0"/>
                    </a:lnTo>
                    <a:lnTo>
                      <a:pt x="418" y="502"/>
                    </a:lnTo>
                    <a:lnTo>
                      <a:pt x="388" y="502"/>
                    </a:lnTo>
                    <a:lnTo>
                      <a:pt x="387" y="31"/>
                    </a:lnTo>
                    <a:lnTo>
                      <a:pt x="0" y="3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kumimoji="0" lang="ja-JP" altLang="en-US" sz="1800">
                  <a:ea typeface="Arial" pitchFamily="-106" charset="0"/>
                  <a:cs typeface="Arial" pitchFamily="-106" charset="0"/>
                </a:endParaRPr>
              </a:p>
            </p:txBody>
          </p:sp>
          <p:grpSp>
            <p:nvGrpSpPr>
              <p:cNvPr id="84" name="Group 145"/>
              <p:cNvGrpSpPr>
                <a:grpSpLocks/>
              </p:cNvGrpSpPr>
              <p:nvPr/>
            </p:nvGrpSpPr>
            <p:grpSpPr bwMode="auto">
              <a:xfrm>
                <a:off x="4626147" y="2642839"/>
                <a:ext cx="80963" cy="209550"/>
                <a:chOff x="4808" y="2785"/>
                <a:chExt cx="47" cy="141"/>
              </a:xfrm>
            </p:grpSpPr>
            <p:sp>
              <p:nvSpPr>
                <p:cNvPr id="149" name="Freeform 146"/>
                <p:cNvSpPr>
                  <a:spLocks/>
                </p:cNvSpPr>
                <p:nvPr/>
              </p:nvSpPr>
              <p:spPr bwMode="auto">
                <a:xfrm>
                  <a:off x="4808" y="2785"/>
                  <a:ext cx="47" cy="141"/>
                </a:xfrm>
                <a:custGeom>
                  <a:avLst/>
                  <a:gdLst>
                    <a:gd name="T0" fmla="*/ 14 w 47"/>
                    <a:gd name="T1" fmla="*/ 0 h 85"/>
                    <a:gd name="T2" fmla="*/ 37 w 47"/>
                    <a:gd name="T3" fmla="*/ 0 h 85"/>
                    <a:gd name="T4" fmla="*/ 33 w 47"/>
                    <a:gd name="T5" fmla="*/ 2147483647 h 85"/>
                    <a:gd name="T6" fmla="*/ 28 w 47"/>
                    <a:gd name="T7" fmla="*/ 2147483647 h 85"/>
                    <a:gd name="T8" fmla="*/ 23 w 47"/>
                    <a:gd name="T9" fmla="*/ 2147483647 h 85"/>
                    <a:gd name="T10" fmla="*/ 23 w 47"/>
                    <a:gd name="T11" fmla="*/ 2147483647 h 85"/>
                    <a:gd name="T12" fmla="*/ 33 w 47"/>
                    <a:gd name="T13" fmla="*/ 2147483647 h 85"/>
                    <a:gd name="T14" fmla="*/ 37 w 47"/>
                    <a:gd name="T15" fmla="*/ 2147483647 h 85"/>
                    <a:gd name="T16" fmla="*/ 47 w 47"/>
                    <a:gd name="T17" fmla="*/ 2147483647 h 85"/>
                    <a:gd name="T18" fmla="*/ 47 w 47"/>
                    <a:gd name="T19" fmla="*/ 2147483647 h 85"/>
                    <a:gd name="T20" fmla="*/ 47 w 47"/>
                    <a:gd name="T21" fmla="*/ 2147483647 h 85"/>
                    <a:gd name="T22" fmla="*/ 42 w 47"/>
                    <a:gd name="T23" fmla="*/ 2147483647 h 85"/>
                    <a:gd name="T24" fmla="*/ 37 w 47"/>
                    <a:gd name="T25" fmla="*/ 2147483647 h 85"/>
                    <a:gd name="T26" fmla="*/ 33 w 47"/>
                    <a:gd name="T27" fmla="*/ 2147483647 h 85"/>
                    <a:gd name="T28" fmla="*/ 5 w 47"/>
                    <a:gd name="T29" fmla="*/ 2147483647 h 85"/>
                    <a:gd name="T30" fmla="*/ 14 w 47"/>
                    <a:gd name="T31" fmla="*/ 2147483647 h 85"/>
                    <a:gd name="T32" fmla="*/ 19 w 47"/>
                    <a:gd name="T33" fmla="*/ 2147483647 h 85"/>
                    <a:gd name="T34" fmla="*/ 19 w 47"/>
                    <a:gd name="T35" fmla="*/ 2147483647 h 85"/>
                    <a:gd name="T36" fmla="*/ 19 w 47"/>
                    <a:gd name="T37" fmla="*/ 2147483647 h 85"/>
                    <a:gd name="T38" fmla="*/ 14 w 47"/>
                    <a:gd name="T39" fmla="*/ 2147483647 h 85"/>
                    <a:gd name="T40" fmla="*/ 9 w 47"/>
                    <a:gd name="T41" fmla="*/ 2147483647 h 85"/>
                    <a:gd name="T42" fmla="*/ 5 w 47"/>
                    <a:gd name="T43" fmla="*/ 2147483647 h 85"/>
                    <a:gd name="T44" fmla="*/ 0 w 47"/>
                    <a:gd name="T45" fmla="*/ 2147483647 h 85"/>
                    <a:gd name="T46" fmla="*/ 0 w 47"/>
                    <a:gd name="T47" fmla="*/ 2147483647 h 85"/>
                    <a:gd name="T48" fmla="*/ 0 w 47"/>
                    <a:gd name="T49" fmla="*/ 2147483647 h 85"/>
                    <a:gd name="T50" fmla="*/ 0 w 47"/>
                    <a:gd name="T51" fmla="*/ 2147483647 h 85"/>
                    <a:gd name="T52" fmla="*/ 5 w 47"/>
                    <a:gd name="T53" fmla="*/ 2147483647 h 85"/>
                    <a:gd name="T54" fmla="*/ 14 w 47"/>
                    <a:gd name="T55" fmla="*/ 0 h 85"/>
                    <a:gd name="T56" fmla="*/ 9 w 47"/>
                    <a:gd name="T57" fmla="*/ 0 h 85"/>
                    <a:gd name="T58" fmla="*/ 14 w 47"/>
                    <a:gd name="T59" fmla="*/ 0 h 8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7"/>
                    <a:gd name="T91" fmla="*/ 0 h 85"/>
                    <a:gd name="T92" fmla="*/ 47 w 47"/>
                    <a:gd name="T93" fmla="*/ 85 h 8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7" h="85">
                      <a:moveTo>
                        <a:pt x="14" y="0"/>
                      </a:moveTo>
                      <a:lnTo>
                        <a:pt x="37" y="0"/>
                      </a:lnTo>
                      <a:lnTo>
                        <a:pt x="33" y="4"/>
                      </a:lnTo>
                      <a:lnTo>
                        <a:pt x="28" y="13"/>
                      </a:lnTo>
                      <a:lnTo>
                        <a:pt x="23" y="22"/>
                      </a:lnTo>
                      <a:lnTo>
                        <a:pt x="23" y="31"/>
                      </a:lnTo>
                      <a:lnTo>
                        <a:pt x="33" y="40"/>
                      </a:lnTo>
                      <a:lnTo>
                        <a:pt x="37" y="45"/>
                      </a:lnTo>
                      <a:lnTo>
                        <a:pt x="47" y="58"/>
                      </a:lnTo>
                      <a:lnTo>
                        <a:pt x="47" y="63"/>
                      </a:lnTo>
                      <a:lnTo>
                        <a:pt x="47" y="67"/>
                      </a:lnTo>
                      <a:lnTo>
                        <a:pt x="42" y="76"/>
                      </a:lnTo>
                      <a:lnTo>
                        <a:pt x="37" y="81"/>
                      </a:lnTo>
                      <a:lnTo>
                        <a:pt x="33" y="85"/>
                      </a:lnTo>
                      <a:lnTo>
                        <a:pt x="5" y="85"/>
                      </a:lnTo>
                      <a:lnTo>
                        <a:pt x="14" y="76"/>
                      </a:lnTo>
                      <a:lnTo>
                        <a:pt x="19" y="72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4" y="54"/>
                      </a:lnTo>
                      <a:lnTo>
                        <a:pt x="9" y="45"/>
                      </a:lnTo>
                      <a:lnTo>
                        <a:pt x="5" y="40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5" y="4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50" name="Freeform 147"/>
                <p:cNvSpPr>
                  <a:spLocks/>
                </p:cNvSpPr>
                <p:nvPr/>
              </p:nvSpPr>
              <p:spPr bwMode="auto">
                <a:xfrm>
                  <a:off x="4808" y="2785"/>
                  <a:ext cx="19" cy="134"/>
                </a:xfrm>
                <a:custGeom>
                  <a:avLst/>
                  <a:gdLst>
                    <a:gd name="T0" fmla="*/ 14 w 19"/>
                    <a:gd name="T1" fmla="*/ 0 h 81"/>
                    <a:gd name="T2" fmla="*/ 9 w 19"/>
                    <a:gd name="T3" fmla="*/ 2147483647 h 81"/>
                    <a:gd name="T4" fmla="*/ 0 w 19"/>
                    <a:gd name="T5" fmla="*/ 2147483647 h 81"/>
                    <a:gd name="T6" fmla="*/ 0 w 19"/>
                    <a:gd name="T7" fmla="*/ 2147483647 h 81"/>
                    <a:gd name="T8" fmla="*/ 5 w 19"/>
                    <a:gd name="T9" fmla="*/ 2147483647 h 81"/>
                    <a:gd name="T10" fmla="*/ 14 w 19"/>
                    <a:gd name="T11" fmla="*/ 2147483647 h 81"/>
                    <a:gd name="T12" fmla="*/ 19 w 19"/>
                    <a:gd name="T13" fmla="*/ 2147483647 h 81"/>
                    <a:gd name="T14" fmla="*/ 5 w 19"/>
                    <a:gd name="T15" fmla="*/ 2147483647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81"/>
                    <a:gd name="T26" fmla="*/ 19 w 19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81">
                      <a:moveTo>
                        <a:pt x="14" y="0"/>
                      </a:moveTo>
                      <a:lnTo>
                        <a:pt x="9" y="4"/>
                      </a:lnTo>
                      <a:lnTo>
                        <a:pt x="0" y="18"/>
                      </a:lnTo>
                      <a:lnTo>
                        <a:pt x="0" y="31"/>
                      </a:lnTo>
                      <a:lnTo>
                        <a:pt x="5" y="40"/>
                      </a:lnTo>
                      <a:lnTo>
                        <a:pt x="14" y="45"/>
                      </a:lnTo>
                      <a:lnTo>
                        <a:pt x="19" y="67"/>
                      </a:lnTo>
                      <a:lnTo>
                        <a:pt x="5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  <p:sp>
              <p:nvSpPr>
                <p:cNvPr id="151" name="Freeform 148"/>
                <p:cNvSpPr>
                  <a:spLocks/>
                </p:cNvSpPr>
                <p:nvPr/>
              </p:nvSpPr>
              <p:spPr bwMode="auto">
                <a:xfrm>
                  <a:off x="4831" y="2785"/>
                  <a:ext cx="24" cy="134"/>
                </a:xfrm>
                <a:custGeom>
                  <a:avLst/>
                  <a:gdLst>
                    <a:gd name="T0" fmla="*/ 19 w 24"/>
                    <a:gd name="T1" fmla="*/ 0 h 81"/>
                    <a:gd name="T2" fmla="*/ 14 w 24"/>
                    <a:gd name="T3" fmla="*/ 2147483647 h 81"/>
                    <a:gd name="T4" fmla="*/ 0 w 24"/>
                    <a:gd name="T5" fmla="*/ 2147483647 h 81"/>
                    <a:gd name="T6" fmla="*/ 5 w 24"/>
                    <a:gd name="T7" fmla="*/ 2147483647 h 81"/>
                    <a:gd name="T8" fmla="*/ 5 w 24"/>
                    <a:gd name="T9" fmla="*/ 2147483647 h 81"/>
                    <a:gd name="T10" fmla="*/ 19 w 24"/>
                    <a:gd name="T11" fmla="*/ 2147483647 h 81"/>
                    <a:gd name="T12" fmla="*/ 24 w 24"/>
                    <a:gd name="T13" fmla="*/ 2147483647 h 81"/>
                    <a:gd name="T14" fmla="*/ 24 w 24"/>
                    <a:gd name="T15" fmla="*/ 2147483647 h 81"/>
                    <a:gd name="T16" fmla="*/ 10 w 24"/>
                    <a:gd name="T17" fmla="*/ 2147483647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81"/>
                    <a:gd name="T29" fmla="*/ 24 w 2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81">
                      <a:moveTo>
                        <a:pt x="19" y="0"/>
                      </a:moveTo>
                      <a:lnTo>
                        <a:pt x="14" y="4"/>
                      </a:lnTo>
                      <a:lnTo>
                        <a:pt x="0" y="18"/>
                      </a:lnTo>
                      <a:lnTo>
                        <a:pt x="5" y="31"/>
                      </a:lnTo>
                      <a:lnTo>
                        <a:pt x="5" y="40"/>
                      </a:lnTo>
                      <a:lnTo>
                        <a:pt x="19" y="45"/>
                      </a:lnTo>
                      <a:lnTo>
                        <a:pt x="24" y="54"/>
                      </a:lnTo>
                      <a:lnTo>
                        <a:pt x="24" y="67"/>
                      </a:lnTo>
                      <a:lnTo>
                        <a:pt x="10" y="8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/>
                  <a:endParaRPr kumimoji="0" lang="ja-JP" altLang="en-US" sz="1800"/>
                </a:p>
              </p:txBody>
            </p:sp>
          </p:grpSp>
          <p:sp>
            <p:nvSpPr>
              <p:cNvPr id="85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685187" y="2790265"/>
                <a:ext cx="1220537" cy="320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54000" rIns="36000" bIns="5400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kumimoji="0" lang="en-US" altLang="ja-JP" sz="1400" b="1">
                    <a:ea typeface="Arial" pitchFamily="-106" charset="0"/>
                    <a:cs typeface="Arial" pitchFamily="-106" charset="0"/>
                  </a:rPr>
                  <a:t>ITER </a:t>
                </a:r>
              </a:p>
            </p:txBody>
          </p:sp>
          <p:sp>
            <p:nvSpPr>
              <p:cNvPr id="86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291569" y="3485464"/>
                <a:ext cx="1155462" cy="498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36000" rIns="0" bIns="3600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kumimoji="0" lang="en-US" altLang="ja-JP" sz="1400" b="1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ITER </a:t>
                </a:r>
              </a:p>
              <a:p>
                <a:pPr algn="r"/>
                <a:endParaRPr kumimoji="0" lang="en-GB" altLang="ja-JP" sz="1400" b="1">
                  <a:solidFill>
                    <a:srgbClr val="000000"/>
                  </a:solidFill>
                  <a:ea typeface="Arial" pitchFamily="-106" charset="0"/>
                  <a:cs typeface="Arial" pitchFamily="-106" charset="0"/>
                </a:endParaRPr>
              </a:p>
            </p:txBody>
          </p:sp>
          <p:grpSp>
            <p:nvGrpSpPr>
              <p:cNvPr id="87" name="図形グループ 431"/>
              <p:cNvGrpSpPr/>
              <p:nvPr/>
            </p:nvGrpSpPr>
            <p:grpSpPr>
              <a:xfrm>
                <a:off x="1627070" y="2187830"/>
                <a:ext cx="761182" cy="1229957"/>
                <a:chOff x="6024273" y="4215416"/>
                <a:chExt cx="761182" cy="1229957"/>
              </a:xfrm>
              <a:solidFill>
                <a:srgbClr val="FF0000"/>
              </a:solidFill>
            </p:grpSpPr>
            <p:sp>
              <p:nvSpPr>
                <p:cNvPr id="93" name="円/楕円 92"/>
                <p:cNvSpPr/>
                <p:nvPr/>
              </p:nvSpPr>
              <p:spPr bwMode="auto">
                <a:xfrm>
                  <a:off x="6029729" y="4215416"/>
                  <a:ext cx="62751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94" name="円/楕円 93"/>
                <p:cNvSpPr/>
                <p:nvPr/>
              </p:nvSpPr>
              <p:spPr bwMode="auto">
                <a:xfrm>
                  <a:off x="6057011" y="4660146"/>
                  <a:ext cx="62751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95" name="円/楕円 94"/>
                <p:cNvSpPr/>
                <p:nvPr/>
              </p:nvSpPr>
              <p:spPr bwMode="auto">
                <a:xfrm>
                  <a:off x="6024273" y="4660146"/>
                  <a:ext cx="62751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96" name="円/楕円 95"/>
                <p:cNvSpPr/>
                <p:nvPr/>
              </p:nvSpPr>
              <p:spPr bwMode="auto">
                <a:xfrm>
                  <a:off x="6027002" y="4740060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97" name="円/楕円 96"/>
                <p:cNvSpPr/>
                <p:nvPr/>
              </p:nvSpPr>
              <p:spPr bwMode="auto">
                <a:xfrm>
                  <a:off x="6084294" y="4917256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98" name="円/楕円 97"/>
                <p:cNvSpPr/>
                <p:nvPr/>
              </p:nvSpPr>
              <p:spPr bwMode="auto">
                <a:xfrm>
                  <a:off x="6147045" y="4910307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99" name="円/楕円 98"/>
                <p:cNvSpPr/>
                <p:nvPr/>
              </p:nvSpPr>
              <p:spPr bwMode="auto">
                <a:xfrm>
                  <a:off x="6111576" y="4885987"/>
                  <a:ext cx="65478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0" name="円/楕円 99"/>
                <p:cNvSpPr/>
                <p:nvPr/>
              </p:nvSpPr>
              <p:spPr bwMode="auto">
                <a:xfrm>
                  <a:off x="6136131" y="4969374"/>
                  <a:ext cx="62750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1" name="円/楕円 100"/>
                <p:cNvSpPr/>
                <p:nvPr/>
              </p:nvSpPr>
              <p:spPr bwMode="auto">
                <a:xfrm>
                  <a:off x="6108849" y="5077081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2" name="円/楕円 101"/>
                <p:cNvSpPr/>
                <p:nvPr/>
              </p:nvSpPr>
              <p:spPr bwMode="auto">
                <a:xfrm>
                  <a:off x="6193423" y="4979796"/>
                  <a:ext cx="62751" cy="8686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3" name="円/楕円 102"/>
                <p:cNvSpPr/>
                <p:nvPr/>
              </p:nvSpPr>
              <p:spPr bwMode="auto">
                <a:xfrm>
                  <a:off x="6234348" y="4948526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4" name="円/楕円 103"/>
                <p:cNvSpPr/>
                <p:nvPr/>
              </p:nvSpPr>
              <p:spPr bwMode="auto">
                <a:xfrm>
                  <a:off x="6198881" y="4948526"/>
                  <a:ext cx="65478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5" name="円/楕円 104"/>
                <p:cNvSpPr/>
                <p:nvPr/>
              </p:nvSpPr>
              <p:spPr bwMode="auto">
                <a:xfrm>
                  <a:off x="6215250" y="5000641"/>
                  <a:ext cx="65478" cy="8686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6" name="円/楕円 105"/>
                <p:cNvSpPr/>
                <p:nvPr/>
              </p:nvSpPr>
              <p:spPr bwMode="auto">
                <a:xfrm>
                  <a:off x="6215250" y="5094453"/>
                  <a:ext cx="62751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7" name="円/楕円 106"/>
                <p:cNvSpPr/>
                <p:nvPr/>
              </p:nvSpPr>
              <p:spPr bwMode="auto">
                <a:xfrm>
                  <a:off x="6272544" y="5056234"/>
                  <a:ext cx="62750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8" name="円/楕円 107"/>
                <p:cNvSpPr/>
                <p:nvPr/>
              </p:nvSpPr>
              <p:spPr bwMode="auto">
                <a:xfrm>
                  <a:off x="6250718" y="5028437"/>
                  <a:ext cx="65478" cy="8686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09" name="円/楕円 108"/>
                <p:cNvSpPr/>
                <p:nvPr/>
              </p:nvSpPr>
              <p:spPr bwMode="auto">
                <a:xfrm>
                  <a:off x="6278000" y="5129199"/>
                  <a:ext cx="62750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0" name="円/楕円 109"/>
                <p:cNvSpPr/>
                <p:nvPr/>
              </p:nvSpPr>
              <p:spPr bwMode="auto">
                <a:xfrm>
                  <a:off x="6362576" y="5018016"/>
                  <a:ext cx="62751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1" name="円/楕円 110"/>
                <p:cNvSpPr/>
                <p:nvPr/>
              </p:nvSpPr>
              <p:spPr bwMode="auto">
                <a:xfrm>
                  <a:off x="6340750" y="5094453"/>
                  <a:ext cx="62751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2" name="円/楕円 111"/>
                <p:cNvSpPr/>
                <p:nvPr/>
              </p:nvSpPr>
              <p:spPr bwMode="auto">
                <a:xfrm>
                  <a:off x="6327108" y="5090980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3" name="円/楕円 112"/>
                <p:cNvSpPr/>
                <p:nvPr/>
              </p:nvSpPr>
              <p:spPr bwMode="auto">
                <a:xfrm>
                  <a:off x="6351663" y="5170892"/>
                  <a:ext cx="62751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4" name="円/楕円 113"/>
                <p:cNvSpPr/>
                <p:nvPr/>
              </p:nvSpPr>
              <p:spPr bwMode="auto">
                <a:xfrm>
                  <a:off x="6389858" y="5132670"/>
                  <a:ext cx="62751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5" name="円/楕円 114"/>
                <p:cNvSpPr/>
                <p:nvPr/>
              </p:nvSpPr>
              <p:spPr bwMode="auto">
                <a:xfrm>
                  <a:off x="6384400" y="5209110"/>
                  <a:ext cx="62751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6" name="円/楕円 115"/>
                <p:cNvSpPr/>
                <p:nvPr/>
              </p:nvSpPr>
              <p:spPr bwMode="auto">
                <a:xfrm>
                  <a:off x="6400772" y="5101403"/>
                  <a:ext cx="65478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7" name="円/楕円 116"/>
                <p:cNvSpPr/>
                <p:nvPr/>
              </p:nvSpPr>
              <p:spPr bwMode="auto">
                <a:xfrm>
                  <a:off x="6395314" y="5097927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8" name="円/楕円 117"/>
                <p:cNvSpPr/>
                <p:nvPr/>
              </p:nvSpPr>
              <p:spPr bwMode="auto">
                <a:xfrm>
                  <a:off x="6422597" y="5094453"/>
                  <a:ext cx="65478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19" name="円/楕円 118"/>
                <p:cNvSpPr/>
                <p:nvPr/>
              </p:nvSpPr>
              <p:spPr bwMode="auto">
                <a:xfrm>
                  <a:off x="6490804" y="5056234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0" name="円/楕円 119"/>
                <p:cNvSpPr/>
                <p:nvPr/>
              </p:nvSpPr>
              <p:spPr bwMode="auto">
                <a:xfrm>
                  <a:off x="6452608" y="5087505"/>
                  <a:ext cx="62750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1" name="円/楕円 120"/>
                <p:cNvSpPr/>
                <p:nvPr/>
              </p:nvSpPr>
              <p:spPr bwMode="auto">
                <a:xfrm>
                  <a:off x="6485348" y="5129199"/>
                  <a:ext cx="62750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2" name="円/楕円 121"/>
                <p:cNvSpPr/>
                <p:nvPr/>
              </p:nvSpPr>
              <p:spPr bwMode="auto">
                <a:xfrm>
                  <a:off x="6436239" y="5202161"/>
                  <a:ext cx="62750" cy="8686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3" name="円/楕円 122"/>
                <p:cNvSpPr/>
                <p:nvPr/>
              </p:nvSpPr>
              <p:spPr bwMode="auto">
                <a:xfrm>
                  <a:off x="6498988" y="5170892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4" name="円/楕円 123"/>
                <p:cNvSpPr/>
                <p:nvPr/>
              </p:nvSpPr>
              <p:spPr bwMode="auto">
                <a:xfrm>
                  <a:off x="6441697" y="5146568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5" name="円/楕円 124"/>
                <p:cNvSpPr/>
                <p:nvPr/>
              </p:nvSpPr>
              <p:spPr bwMode="auto">
                <a:xfrm>
                  <a:off x="6463522" y="5243854"/>
                  <a:ext cx="62750" cy="8686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6" name="円/楕円 125"/>
                <p:cNvSpPr/>
                <p:nvPr/>
              </p:nvSpPr>
              <p:spPr bwMode="auto">
                <a:xfrm>
                  <a:off x="6447152" y="5289024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7" name="円/楕円 126"/>
                <p:cNvSpPr/>
                <p:nvPr/>
              </p:nvSpPr>
              <p:spPr bwMode="auto">
                <a:xfrm>
                  <a:off x="6458065" y="5254278"/>
                  <a:ext cx="62750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8" name="円/楕円 127"/>
                <p:cNvSpPr/>
                <p:nvPr/>
              </p:nvSpPr>
              <p:spPr bwMode="auto">
                <a:xfrm>
                  <a:off x="6414413" y="5143096"/>
                  <a:ext cx="65478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29" name="円/楕円 128"/>
                <p:cNvSpPr/>
                <p:nvPr/>
              </p:nvSpPr>
              <p:spPr bwMode="auto">
                <a:xfrm>
                  <a:off x="6518087" y="5243854"/>
                  <a:ext cx="65478" cy="8686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0" name="円/楕円 129"/>
                <p:cNvSpPr/>
                <p:nvPr/>
              </p:nvSpPr>
              <p:spPr bwMode="auto">
                <a:xfrm>
                  <a:off x="6498988" y="5302921"/>
                  <a:ext cx="65478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1" name="円/楕円 130"/>
                <p:cNvSpPr/>
                <p:nvPr/>
              </p:nvSpPr>
              <p:spPr bwMode="auto">
                <a:xfrm>
                  <a:off x="6556282" y="5327241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2" name="円/楕円 132"/>
                <p:cNvSpPr/>
                <p:nvPr/>
              </p:nvSpPr>
              <p:spPr bwMode="auto">
                <a:xfrm>
                  <a:off x="6531727" y="5292495"/>
                  <a:ext cx="62751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3" name="円/楕円 132"/>
                <p:cNvSpPr/>
                <p:nvPr/>
              </p:nvSpPr>
              <p:spPr bwMode="auto">
                <a:xfrm>
                  <a:off x="6567195" y="5174364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4" name="円/楕円 133"/>
                <p:cNvSpPr/>
                <p:nvPr/>
              </p:nvSpPr>
              <p:spPr bwMode="auto">
                <a:xfrm>
                  <a:off x="6548097" y="5184789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5" name="円/楕円 134"/>
                <p:cNvSpPr/>
                <p:nvPr/>
              </p:nvSpPr>
              <p:spPr bwMode="auto">
                <a:xfrm>
                  <a:off x="6564467" y="5250805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6" name="円/楕円 135"/>
                <p:cNvSpPr/>
                <p:nvPr/>
              </p:nvSpPr>
              <p:spPr bwMode="auto">
                <a:xfrm>
                  <a:off x="6610847" y="5327241"/>
                  <a:ext cx="62750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7" name="円/楕円 136"/>
                <p:cNvSpPr/>
                <p:nvPr/>
              </p:nvSpPr>
              <p:spPr bwMode="auto">
                <a:xfrm>
                  <a:off x="6662683" y="5361986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8" name="円/楕円 137"/>
                <p:cNvSpPr/>
                <p:nvPr/>
              </p:nvSpPr>
              <p:spPr bwMode="auto">
                <a:xfrm>
                  <a:off x="6659956" y="5282073"/>
                  <a:ext cx="62750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39" name="円/楕円 138"/>
                <p:cNvSpPr/>
                <p:nvPr/>
              </p:nvSpPr>
              <p:spPr bwMode="auto">
                <a:xfrm>
                  <a:off x="6602662" y="5323768"/>
                  <a:ext cx="65478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40" name="円/楕円 139"/>
                <p:cNvSpPr/>
                <p:nvPr/>
              </p:nvSpPr>
              <p:spPr bwMode="auto">
                <a:xfrm>
                  <a:off x="6610847" y="5223008"/>
                  <a:ext cx="65478" cy="8686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41" name="円/楕円 140"/>
                <p:cNvSpPr/>
                <p:nvPr/>
              </p:nvSpPr>
              <p:spPr bwMode="auto">
                <a:xfrm>
                  <a:off x="6613574" y="5090980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42" name="円/楕円 141"/>
                <p:cNvSpPr/>
                <p:nvPr/>
              </p:nvSpPr>
              <p:spPr bwMode="auto">
                <a:xfrm>
                  <a:off x="6605391" y="5136146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43" name="円/楕円 142"/>
                <p:cNvSpPr/>
                <p:nvPr/>
              </p:nvSpPr>
              <p:spPr bwMode="auto">
                <a:xfrm>
                  <a:off x="6698152" y="5170892"/>
                  <a:ext cx="65478" cy="86859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44" name="円/楕円 143"/>
                <p:cNvSpPr/>
                <p:nvPr/>
              </p:nvSpPr>
              <p:spPr bwMode="auto">
                <a:xfrm>
                  <a:off x="6717248" y="5257752"/>
                  <a:ext cx="65478" cy="86861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45" name="円/楕円 144"/>
                <p:cNvSpPr/>
                <p:nvPr/>
              </p:nvSpPr>
              <p:spPr bwMode="auto">
                <a:xfrm>
                  <a:off x="6714521" y="5170892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46" name="円/楕円 145"/>
                <p:cNvSpPr/>
                <p:nvPr/>
              </p:nvSpPr>
              <p:spPr bwMode="auto">
                <a:xfrm>
                  <a:off x="6719977" y="5108351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47" name="円/楕円 146"/>
                <p:cNvSpPr/>
                <p:nvPr/>
              </p:nvSpPr>
              <p:spPr bwMode="auto">
                <a:xfrm>
                  <a:off x="6706334" y="5049285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  <p:sp>
              <p:nvSpPr>
                <p:cNvPr id="148" name="円/楕円 147"/>
                <p:cNvSpPr/>
                <p:nvPr/>
              </p:nvSpPr>
              <p:spPr bwMode="auto">
                <a:xfrm>
                  <a:off x="6610847" y="5184789"/>
                  <a:ext cx="65478" cy="83387"/>
                </a:xfrm>
                <a:prstGeom prst="ellipse">
                  <a:avLst/>
                </a:prstGeom>
                <a:grpFill/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>
                    <a:solidFill>
                      <a:srgbClr val="FF0000"/>
                    </a:solidFill>
                    <a:cs typeface="Arial"/>
                  </a:endParaRPr>
                </a:p>
              </p:txBody>
            </p:sp>
          </p:grpSp>
          <p:sp>
            <p:nvSpPr>
              <p:cNvPr id="88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995717" y="2722814"/>
                <a:ext cx="487274" cy="396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ja-JP" sz="2000" b="1">
                    <a:latin typeface="Symbol" pitchFamily="-106" charset="2"/>
                  </a:rPr>
                  <a:t>b</a:t>
                </a:r>
                <a:r>
                  <a:rPr lang="en-US" altLang="ja-JP" sz="2000" b="1" baseline="-25000">
                    <a:latin typeface="Calibri" pitchFamily="-106" charset="0"/>
                    <a:ea typeface="Arial" pitchFamily="-106" charset="0"/>
                    <a:cs typeface="Arial" pitchFamily="-106" charset="0"/>
                  </a:rPr>
                  <a:t>N</a:t>
                </a:r>
                <a:endParaRPr lang="en-US" altLang="ja-JP" sz="2000">
                  <a:solidFill>
                    <a:srgbClr val="000000"/>
                  </a:solidFill>
                  <a:latin typeface="Calibri" pitchFamily="-106" charset="0"/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89" name="テキスト ボックス 434"/>
              <p:cNvSpPr txBox="1">
                <a:spLocks noChangeArrowheads="1"/>
              </p:cNvSpPr>
              <p:nvPr/>
            </p:nvSpPr>
            <p:spPr bwMode="auto">
              <a:xfrm>
                <a:off x="1702808" y="3385470"/>
                <a:ext cx="1164985" cy="517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ja-JP" sz="1400" b="1">
                    <a:ea typeface="Arial" pitchFamily="-106" charset="0"/>
                    <a:cs typeface="Arial" pitchFamily="-106" charset="0"/>
                  </a:rPr>
                  <a:t>Existing Tokamaks</a:t>
                </a:r>
                <a:endParaRPr lang="ja-JP" altLang="en-US" sz="1400" b="1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90" name="テキスト ボックス 437"/>
              <p:cNvSpPr txBox="1">
                <a:spLocks noChangeArrowheads="1"/>
              </p:cNvSpPr>
              <p:nvPr/>
            </p:nvSpPr>
            <p:spPr bwMode="auto">
              <a:xfrm>
                <a:off x="2229240" y="3144736"/>
                <a:ext cx="1014205" cy="33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altLang="ja-JP" sz="1600" b="1" dirty="0">
                    <a:solidFill>
                      <a:srgbClr val="FF0000"/>
                    </a:solidFill>
                    <a:ea typeface="Arial" pitchFamily="-106" charset="0"/>
                    <a:cs typeface="Arial" pitchFamily="-106" charset="0"/>
                  </a:rPr>
                  <a:t>JT-60U</a:t>
                </a:r>
                <a:endParaRPr lang="ja-JP" altLang="en-US" sz="1600" b="1" dirty="0">
                  <a:solidFill>
                    <a:srgbClr val="FF0000"/>
                  </a:solidFill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91" name="正方形/長方形 92"/>
              <p:cNvSpPr>
                <a:spLocks noChangeArrowheads="1"/>
              </p:cNvSpPr>
              <p:nvPr/>
            </p:nvSpPr>
            <p:spPr bwMode="auto">
              <a:xfrm>
                <a:off x="3782006" y="2977556"/>
                <a:ext cx="1241170" cy="30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kumimoji="0" lang="en-US" altLang="ja-JP" sz="1400" b="1" dirty="0">
                    <a:ea typeface="Arial" pitchFamily="-106" charset="0"/>
                    <a:cs typeface="Arial" pitchFamily="-106" charset="0"/>
                  </a:rPr>
                  <a:t>Steady-state</a:t>
                </a:r>
                <a:endParaRPr kumimoji="0" lang="en-GB" altLang="ja-JP" sz="1400" b="1" dirty="0">
                  <a:ea typeface="Arial" pitchFamily="-106" charset="0"/>
                  <a:cs typeface="Arial" pitchFamily="-106" charset="0"/>
                </a:endParaRPr>
              </a:p>
            </p:txBody>
          </p:sp>
          <p:sp>
            <p:nvSpPr>
              <p:cNvPr id="92" name="正方形/長方形 93"/>
              <p:cNvSpPr>
                <a:spLocks noChangeArrowheads="1"/>
              </p:cNvSpPr>
              <p:nvPr/>
            </p:nvSpPr>
            <p:spPr bwMode="auto">
              <a:xfrm>
                <a:off x="3574086" y="3634661"/>
                <a:ext cx="965002" cy="30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400" b="1" dirty="0">
                    <a:solidFill>
                      <a:srgbClr val="000000"/>
                    </a:solidFill>
                    <a:ea typeface="Arial" pitchFamily="-106" charset="0"/>
                    <a:cs typeface="Arial" pitchFamily="-106" charset="0"/>
                  </a:rPr>
                  <a:t>Inductive</a:t>
                </a:r>
                <a:endParaRPr kumimoji="0" lang="ja-JP" altLang="en-US" sz="1400" dirty="0">
                  <a:ea typeface="Arial" pitchFamily="-106" charset="0"/>
                  <a:cs typeface="Arial" pitchFamily="-106" charset="0"/>
                </a:endParaRPr>
              </a:p>
            </p:txBody>
          </p:sp>
        </p:grpSp>
        <p:sp>
          <p:nvSpPr>
            <p:cNvPr id="218" name="テキスト ボックス 217"/>
            <p:cNvSpPr txBox="1"/>
            <p:nvPr/>
          </p:nvSpPr>
          <p:spPr>
            <a:xfrm>
              <a:off x="2148529" y="4908391"/>
              <a:ext cx="15355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Arial"/>
                  <a:cs typeface="Arial"/>
                </a:rPr>
                <a:t>FB ideal MHD limit</a:t>
              </a:r>
              <a:endParaRPr kumimoji="1" lang="ja-JP" alt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23" name="テキスト ボックス 222"/>
          <p:cNvSpPr txBox="1"/>
          <p:nvPr/>
        </p:nvSpPr>
        <p:spPr>
          <a:xfrm>
            <a:off x="6527800" y="542166"/>
            <a:ext cx="276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latin typeface="Arial"/>
                <a:cs typeface="Arial"/>
              </a:rPr>
              <a:t>r</a:t>
            </a:r>
            <a:r>
              <a:rPr kumimoji="1" lang="en-US" altLang="ja-JP" i="1" dirty="0" smtClean="0">
                <a:latin typeface="Arial"/>
                <a:cs typeface="Arial"/>
              </a:rPr>
              <a:t>epresentative scenarios</a:t>
            </a:r>
            <a:endParaRPr kumimoji="1" lang="ja-JP" altLang="en-US" i="1" dirty="0">
              <a:latin typeface="Arial"/>
              <a:cs typeface="Arial"/>
            </a:endParaRPr>
          </a:p>
        </p:txBody>
      </p:sp>
      <p:grpSp>
        <p:nvGrpSpPr>
          <p:cNvPr id="227" name="図形グループ 226"/>
          <p:cNvGrpSpPr/>
          <p:nvPr/>
        </p:nvGrpSpPr>
        <p:grpSpPr>
          <a:xfrm>
            <a:off x="5482173" y="3672287"/>
            <a:ext cx="3509827" cy="2940181"/>
            <a:chOff x="5482173" y="3672287"/>
            <a:chExt cx="3509827" cy="2940181"/>
          </a:xfrm>
        </p:grpSpPr>
        <p:pic>
          <p:nvPicPr>
            <p:cNvPr id="224" name="図 2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2173" y="3703476"/>
              <a:ext cx="3509827" cy="2908992"/>
            </a:xfrm>
            <a:prstGeom prst="rect">
              <a:avLst/>
            </a:prstGeom>
          </p:spPr>
        </p:pic>
        <p:sp>
          <p:nvSpPr>
            <p:cNvPr id="225" name="テキスト ボックス 224"/>
            <p:cNvSpPr txBox="1"/>
            <p:nvPr/>
          </p:nvSpPr>
          <p:spPr>
            <a:xfrm>
              <a:off x="6297804" y="3672287"/>
              <a:ext cx="777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Arial"/>
                  <a:cs typeface="Arial"/>
                </a:rPr>
                <a:t>5.5MA</a:t>
              </a:r>
              <a:endParaRPr kumimoji="1" lang="ja-JP" altLang="en-US" sz="1600" dirty="0">
                <a:latin typeface="Arial"/>
                <a:cs typeface="Arial"/>
              </a:endParaRPr>
            </a:p>
          </p:txBody>
        </p:sp>
        <p:sp>
          <p:nvSpPr>
            <p:cNvPr id="226" name="テキスト ボックス 225"/>
            <p:cNvSpPr txBox="1"/>
            <p:nvPr/>
          </p:nvSpPr>
          <p:spPr>
            <a:xfrm>
              <a:off x="7578874" y="3684588"/>
              <a:ext cx="777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Arial"/>
                  <a:cs typeface="Arial"/>
                </a:rPr>
                <a:t>4</a:t>
              </a:r>
              <a:r>
                <a:rPr kumimoji="1" lang="en-US" altLang="ja-JP" sz="1600" dirty="0" smtClean="0">
                  <a:latin typeface="Arial"/>
                  <a:cs typeface="Arial"/>
                </a:rPr>
                <a:t>.6MA</a:t>
              </a:r>
              <a:endParaRPr kumimoji="1" lang="ja-JP" altLang="en-US" sz="16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図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48" y="3579736"/>
            <a:ext cx="2097933" cy="2128635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00" y="3533965"/>
            <a:ext cx="2845017" cy="2174406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6477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図形グループ 64"/>
          <p:cNvGrpSpPr/>
          <p:nvPr/>
        </p:nvGrpSpPr>
        <p:grpSpPr>
          <a:xfrm>
            <a:off x="528638" y="1721776"/>
            <a:ext cx="8721725" cy="1392237"/>
            <a:chOff x="896938" y="3408363"/>
            <a:chExt cx="8721725" cy="1392237"/>
          </a:xfrm>
        </p:grpSpPr>
        <p:sp>
          <p:nvSpPr>
            <p:cNvPr id="6" name="テキスト ボックス 66"/>
            <p:cNvSpPr txBox="1">
              <a:spLocks noChangeArrowheads="1"/>
            </p:cNvSpPr>
            <p:nvPr/>
          </p:nvSpPr>
          <p:spPr bwMode="auto">
            <a:xfrm>
              <a:off x="4119046" y="3438014"/>
              <a:ext cx="572785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2011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7" name="テキスト ボックス 68"/>
            <p:cNvSpPr txBox="1">
              <a:spLocks noChangeArrowheads="1"/>
            </p:cNvSpPr>
            <p:nvPr/>
          </p:nvSpPr>
          <p:spPr bwMode="auto">
            <a:xfrm>
              <a:off x="4567925" y="3439053"/>
              <a:ext cx="689884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2012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8" name="テキスト ボックス 87"/>
            <p:cNvSpPr txBox="1">
              <a:spLocks noChangeArrowheads="1"/>
            </p:cNvSpPr>
            <p:nvPr/>
          </p:nvSpPr>
          <p:spPr bwMode="auto">
            <a:xfrm>
              <a:off x="896938" y="3743781"/>
              <a:ext cx="1281489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Construction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9" name="テキスト ボックス 90"/>
            <p:cNvSpPr txBox="1">
              <a:spLocks noChangeArrowheads="1"/>
            </p:cNvSpPr>
            <p:nvPr/>
          </p:nvSpPr>
          <p:spPr bwMode="auto">
            <a:xfrm>
              <a:off x="988770" y="4096499"/>
              <a:ext cx="1155785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Operation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0" name="正方形/長方形 92"/>
            <p:cNvSpPr>
              <a:spLocks noChangeArrowheads="1"/>
            </p:cNvSpPr>
            <p:nvPr/>
          </p:nvSpPr>
          <p:spPr bwMode="auto">
            <a:xfrm>
              <a:off x="1405570" y="3408363"/>
              <a:ext cx="673421" cy="338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600">
                  <a:ea typeface="Arial" pitchFamily="-106" charset="0"/>
                  <a:cs typeface="Arial" pitchFamily="-106" charset="0"/>
                </a:rPr>
                <a:t>Year</a:t>
              </a:r>
              <a:endParaRPr kumimoji="0" lang="ja-JP" altLang="en-US" sz="16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1" name="テキスト ボックス 93"/>
            <p:cNvSpPr txBox="1">
              <a:spLocks noChangeArrowheads="1"/>
            </p:cNvSpPr>
            <p:nvPr/>
          </p:nvSpPr>
          <p:spPr bwMode="auto">
            <a:xfrm>
              <a:off x="2017905" y="3439052"/>
              <a:ext cx="577730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2007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2" name="テキスト ボックス 94"/>
            <p:cNvSpPr txBox="1">
              <a:spLocks noChangeArrowheads="1"/>
            </p:cNvSpPr>
            <p:nvPr/>
          </p:nvSpPr>
          <p:spPr bwMode="auto">
            <a:xfrm>
              <a:off x="2481013" y="3439323"/>
              <a:ext cx="677696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2008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3" name="テキスト ボックス 95"/>
            <p:cNvSpPr txBox="1">
              <a:spLocks noChangeArrowheads="1"/>
            </p:cNvSpPr>
            <p:nvPr/>
          </p:nvSpPr>
          <p:spPr bwMode="auto">
            <a:xfrm>
              <a:off x="3020085" y="3439053"/>
              <a:ext cx="653845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2009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4" name="テキスト ボックス 97"/>
            <p:cNvSpPr txBox="1">
              <a:spLocks noChangeArrowheads="1"/>
            </p:cNvSpPr>
            <p:nvPr/>
          </p:nvSpPr>
          <p:spPr bwMode="auto">
            <a:xfrm>
              <a:off x="3544820" y="3439323"/>
              <a:ext cx="650195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2010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5" name="テキスト ボックス 98"/>
            <p:cNvSpPr txBox="1">
              <a:spLocks noChangeArrowheads="1"/>
            </p:cNvSpPr>
            <p:nvPr/>
          </p:nvSpPr>
          <p:spPr bwMode="auto">
            <a:xfrm>
              <a:off x="5143319" y="3443553"/>
              <a:ext cx="614075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2013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6" name="テキスト ボックス 99"/>
            <p:cNvSpPr txBox="1">
              <a:spLocks noChangeArrowheads="1"/>
            </p:cNvSpPr>
            <p:nvPr/>
          </p:nvSpPr>
          <p:spPr bwMode="auto">
            <a:xfrm>
              <a:off x="5644265" y="3439053"/>
              <a:ext cx="663352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2014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7" name="テキスト ボックス 100"/>
            <p:cNvSpPr txBox="1">
              <a:spLocks noChangeArrowheads="1"/>
            </p:cNvSpPr>
            <p:nvPr/>
          </p:nvSpPr>
          <p:spPr bwMode="auto">
            <a:xfrm>
              <a:off x="6163646" y="3439053"/>
              <a:ext cx="635278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2015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8" name="テキスト ボックス 101"/>
            <p:cNvSpPr txBox="1">
              <a:spLocks noChangeArrowheads="1"/>
            </p:cNvSpPr>
            <p:nvPr/>
          </p:nvSpPr>
          <p:spPr bwMode="auto">
            <a:xfrm>
              <a:off x="6685155" y="3439052"/>
              <a:ext cx="647234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2016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19" name="テキスト ボックス 102"/>
            <p:cNvSpPr txBox="1">
              <a:spLocks noChangeArrowheads="1"/>
            </p:cNvSpPr>
            <p:nvPr/>
          </p:nvSpPr>
          <p:spPr bwMode="auto">
            <a:xfrm>
              <a:off x="7194614" y="3442244"/>
              <a:ext cx="709513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2017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3228975" y="3852863"/>
              <a:ext cx="498475" cy="50800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grpSp>
          <p:nvGrpSpPr>
            <p:cNvPr id="21" name="図形グループ 142"/>
            <p:cNvGrpSpPr>
              <a:grpSpLocks/>
            </p:cNvGrpSpPr>
            <p:nvPr/>
          </p:nvGrpSpPr>
          <p:grpSpPr bwMode="auto">
            <a:xfrm>
              <a:off x="965200" y="3443288"/>
              <a:ext cx="8388350" cy="1003300"/>
              <a:chOff x="1286845" y="3672657"/>
              <a:chExt cx="7173716" cy="975915"/>
            </a:xfrm>
          </p:grpSpPr>
          <p:sp>
            <p:nvSpPr>
              <p:cNvPr id="62" name="正方形/長方形 61"/>
              <p:cNvSpPr/>
              <p:nvPr/>
            </p:nvSpPr>
            <p:spPr>
              <a:xfrm>
                <a:off x="1286845" y="3672657"/>
                <a:ext cx="7173716" cy="975915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/>
              </a:p>
            </p:txBody>
          </p:sp>
          <p:cxnSp>
            <p:nvCxnSpPr>
              <p:cNvPr id="63" name="直線コネクタ 62"/>
              <p:cNvCxnSpPr/>
              <p:nvPr/>
            </p:nvCxnSpPr>
            <p:spPr>
              <a:xfrm>
                <a:off x="1286845" y="3956784"/>
                <a:ext cx="7173716" cy="15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1286845" y="4299590"/>
                <a:ext cx="7173716" cy="15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直線コネクタ 21"/>
            <p:cNvCxnSpPr/>
            <p:nvPr/>
          </p:nvCxnSpPr>
          <p:spPr bwMode="auto">
            <a:xfrm rot="5400000">
              <a:off x="1526382" y="3942556"/>
              <a:ext cx="990600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 bwMode="auto">
            <a:xfrm rot="5400000">
              <a:off x="2051844" y="3940969"/>
              <a:ext cx="990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 bwMode="auto">
            <a:xfrm rot="5400000">
              <a:off x="3098007" y="3948906"/>
              <a:ext cx="990600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 bwMode="auto">
            <a:xfrm rot="5400000">
              <a:off x="3623469" y="3948906"/>
              <a:ext cx="990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 bwMode="auto">
            <a:xfrm rot="5400000">
              <a:off x="4144169" y="3950494"/>
              <a:ext cx="990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 bwMode="auto">
            <a:xfrm rot="5400000">
              <a:off x="4668838" y="3944938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 bwMode="auto">
            <a:xfrm rot="5400000">
              <a:off x="5195094" y="3944144"/>
              <a:ext cx="990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 bwMode="auto">
            <a:xfrm rot="5400000">
              <a:off x="5715000" y="3944938"/>
              <a:ext cx="98901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 bwMode="auto">
            <a:xfrm rot="5400000">
              <a:off x="6241257" y="3942556"/>
              <a:ext cx="990600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 bwMode="auto">
            <a:xfrm rot="5400000">
              <a:off x="6766719" y="3942556"/>
              <a:ext cx="990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 bwMode="auto">
            <a:xfrm rot="5400000">
              <a:off x="2574925" y="3941763"/>
              <a:ext cx="98901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21"/>
            <p:cNvSpPr/>
            <p:nvPr/>
          </p:nvSpPr>
          <p:spPr bwMode="auto">
            <a:xfrm>
              <a:off x="3741738" y="3852863"/>
              <a:ext cx="1422400" cy="60325"/>
            </a:xfrm>
            <a:prstGeom prst="rect">
              <a:avLst/>
            </a:prstGeom>
            <a:solidFill>
              <a:srgbClr val="FF48B6"/>
            </a:solidFill>
            <a:ln>
              <a:solidFill>
                <a:srgbClr val="FF48B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34" name="正方形/長方形 22"/>
            <p:cNvSpPr/>
            <p:nvPr/>
          </p:nvSpPr>
          <p:spPr bwMode="auto">
            <a:xfrm>
              <a:off x="5132388" y="3852863"/>
              <a:ext cx="3168650" cy="6985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35" name="正方形/長方形 34"/>
            <p:cNvSpPr/>
            <p:nvPr/>
          </p:nvSpPr>
          <p:spPr bwMode="auto">
            <a:xfrm>
              <a:off x="5932488" y="4221163"/>
              <a:ext cx="2351087" cy="444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36" name="正方形/長方形 35"/>
            <p:cNvSpPr/>
            <p:nvPr/>
          </p:nvSpPr>
          <p:spPr bwMode="auto">
            <a:xfrm>
              <a:off x="8301038" y="4214813"/>
              <a:ext cx="528637" cy="50800"/>
            </a:xfrm>
            <a:prstGeom prst="rect">
              <a:avLst/>
            </a:prstGeom>
            <a:solidFill>
              <a:srgbClr val="FF8000"/>
            </a:solidFill>
            <a:ln>
              <a:solidFill>
                <a:srgbClr val="FF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37" name="正方形/長方形 36"/>
            <p:cNvSpPr/>
            <p:nvPr/>
          </p:nvSpPr>
          <p:spPr bwMode="auto">
            <a:xfrm>
              <a:off x="8459788" y="4137025"/>
              <a:ext cx="885825" cy="523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38" name="正方形/長方形 37"/>
            <p:cNvSpPr/>
            <p:nvPr/>
          </p:nvSpPr>
          <p:spPr bwMode="auto">
            <a:xfrm>
              <a:off x="3830638" y="3952875"/>
              <a:ext cx="1298575" cy="2936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48B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39" name="テキスト ボックス 111"/>
            <p:cNvSpPr txBox="1">
              <a:spLocks noChangeArrowheads="1"/>
            </p:cNvSpPr>
            <p:nvPr/>
          </p:nvSpPr>
          <p:spPr bwMode="auto">
            <a:xfrm>
              <a:off x="3877311" y="3929160"/>
              <a:ext cx="1270710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Disassembly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0" name="正方形/長方形 39"/>
            <p:cNvSpPr/>
            <p:nvPr/>
          </p:nvSpPr>
          <p:spPr bwMode="auto">
            <a:xfrm>
              <a:off x="5616575" y="3948113"/>
              <a:ext cx="1077913" cy="2413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41" name="テキスト ボックス 117"/>
            <p:cNvSpPr txBox="1">
              <a:spLocks noChangeArrowheads="1"/>
            </p:cNvSpPr>
            <p:nvPr/>
          </p:nvSpPr>
          <p:spPr bwMode="auto">
            <a:xfrm>
              <a:off x="5727445" y="3910252"/>
              <a:ext cx="966562" cy="31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Assembly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2" name="正方形/長方形 41"/>
            <p:cNvSpPr/>
            <p:nvPr/>
          </p:nvSpPr>
          <p:spPr bwMode="auto">
            <a:xfrm>
              <a:off x="6197600" y="4325938"/>
              <a:ext cx="1412875" cy="24288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43" name="テキスト ボックス 121"/>
            <p:cNvSpPr txBox="1">
              <a:spLocks noChangeArrowheads="1"/>
            </p:cNvSpPr>
            <p:nvPr/>
          </p:nvSpPr>
          <p:spPr bwMode="auto">
            <a:xfrm>
              <a:off x="6177438" y="4273358"/>
              <a:ext cx="1491566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Commissioning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4" name="正方形/長方形 53"/>
            <p:cNvSpPr/>
            <p:nvPr/>
          </p:nvSpPr>
          <p:spPr bwMode="auto">
            <a:xfrm>
              <a:off x="2595563" y="3951288"/>
              <a:ext cx="1146175" cy="26352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45" name="テキスト ボックス 139"/>
            <p:cNvSpPr txBox="1">
              <a:spLocks noChangeArrowheads="1"/>
            </p:cNvSpPr>
            <p:nvPr/>
          </p:nvSpPr>
          <p:spPr bwMode="auto">
            <a:xfrm>
              <a:off x="2599076" y="3921649"/>
              <a:ext cx="1395744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Preparation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6" name="テキスト ボックス 100"/>
            <p:cNvSpPr txBox="1">
              <a:spLocks noChangeArrowheads="1"/>
            </p:cNvSpPr>
            <p:nvPr/>
          </p:nvSpPr>
          <p:spPr bwMode="auto">
            <a:xfrm>
              <a:off x="7733213" y="3439052"/>
              <a:ext cx="664327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2018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7" name="テキスト ボックス 101"/>
            <p:cNvSpPr txBox="1">
              <a:spLocks noChangeArrowheads="1"/>
            </p:cNvSpPr>
            <p:nvPr/>
          </p:nvSpPr>
          <p:spPr bwMode="auto">
            <a:xfrm>
              <a:off x="8254720" y="3439052"/>
              <a:ext cx="642768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2019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48" name="テキスト ボックス 102"/>
            <p:cNvSpPr txBox="1">
              <a:spLocks noChangeArrowheads="1"/>
            </p:cNvSpPr>
            <p:nvPr/>
          </p:nvSpPr>
          <p:spPr bwMode="auto">
            <a:xfrm>
              <a:off x="8785348" y="3439323"/>
              <a:ext cx="647027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2020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 bwMode="auto">
            <a:xfrm rot="5400000">
              <a:off x="7288213" y="3935413"/>
              <a:ext cx="990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 bwMode="auto">
            <a:xfrm rot="5400000">
              <a:off x="7807325" y="3935413"/>
              <a:ext cx="98901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 bwMode="auto">
            <a:xfrm rot="5400000">
              <a:off x="8335169" y="3933031"/>
              <a:ext cx="990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正方形/長方形 51"/>
            <p:cNvSpPr/>
            <p:nvPr/>
          </p:nvSpPr>
          <p:spPr bwMode="auto">
            <a:xfrm>
              <a:off x="8374063" y="3819525"/>
              <a:ext cx="1092200" cy="27622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/>
            </a:p>
          </p:txBody>
        </p:sp>
        <p:sp>
          <p:nvSpPr>
            <p:cNvPr id="53" name="テキスト ボックス 151"/>
            <p:cNvSpPr txBox="1">
              <a:spLocks noChangeArrowheads="1"/>
            </p:cNvSpPr>
            <p:nvPr/>
          </p:nvSpPr>
          <p:spPr bwMode="auto">
            <a:xfrm>
              <a:off x="8391186" y="3786068"/>
              <a:ext cx="1227477" cy="3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altLang="ja-JP" sz="1400">
                  <a:ea typeface="Arial" pitchFamily="-106" charset="0"/>
                  <a:cs typeface="Arial" pitchFamily="-106" charset="0"/>
                </a:rPr>
                <a:t>Experiment</a:t>
              </a:r>
              <a:endParaRPr kumimoji="0" lang="ja-JP" altLang="en-US" sz="1400">
                <a:ea typeface="Arial" pitchFamily="-106" charset="0"/>
                <a:cs typeface="Arial" pitchFamily="-106" charset="0"/>
              </a:endParaRPr>
            </a:p>
          </p:txBody>
        </p:sp>
        <p:grpSp>
          <p:nvGrpSpPr>
            <p:cNvPr id="54" name="図形グループ 142"/>
            <p:cNvGrpSpPr>
              <a:grpSpLocks/>
            </p:cNvGrpSpPr>
            <p:nvPr/>
          </p:nvGrpSpPr>
          <p:grpSpPr bwMode="auto">
            <a:xfrm>
              <a:off x="7873527" y="4277192"/>
              <a:ext cx="1482517" cy="523408"/>
              <a:chOff x="6805106" y="3027882"/>
              <a:chExt cx="1482338" cy="523220"/>
            </a:xfrm>
          </p:grpSpPr>
          <p:sp>
            <p:nvSpPr>
              <p:cNvPr id="60" name="正方形/長方形 59"/>
              <p:cNvSpPr/>
              <p:nvPr/>
            </p:nvSpPr>
            <p:spPr bwMode="auto">
              <a:xfrm>
                <a:off x="6805579" y="3070263"/>
                <a:ext cx="1376197" cy="480839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/>
              </a:p>
            </p:txBody>
          </p:sp>
          <p:sp>
            <p:nvSpPr>
              <p:cNvPr id="61" name="テキスト ボックス 129"/>
              <p:cNvSpPr txBox="1">
                <a:spLocks noChangeArrowheads="1"/>
              </p:cNvSpPr>
              <p:nvPr/>
            </p:nvSpPr>
            <p:spPr bwMode="auto">
              <a:xfrm>
                <a:off x="6805106" y="3027882"/>
                <a:ext cx="1482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altLang="ja-JP" sz="1400">
                    <a:ea typeface="Arial" pitchFamily="-106" charset="0"/>
                    <a:cs typeface="Arial" pitchFamily="-106" charset="0"/>
                  </a:rPr>
                  <a:t>Integrated </a:t>
                </a:r>
              </a:p>
              <a:p>
                <a:pPr algn="ctr"/>
                <a:r>
                  <a:rPr kumimoji="0" lang="en-US" altLang="ja-JP" sz="1400">
                    <a:ea typeface="Arial" pitchFamily="-106" charset="0"/>
                    <a:cs typeface="Arial" pitchFamily="-106" charset="0"/>
                  </a:rPr>
                  <a:t>Commissioning</a:t>
                </a:r>
                <a:endParaRPr kumimoji="0" lang="ja-JP" altLang="en-US" sz="1400">
                  <a:ea typeface="Arial" pitchFamily="-106" charset="0"/>
                  <a:cs typeface="Arial" pitchFamily="-106" charset="0"/>
                </a:endParaRPr>
              </a:p>
            </p:txBody>
          </p:sp>
        </p:grpSp>
      </p:grpSp>
      <p:sp>
        <p:nvSpPr>
          <p:cNvPr id="66" name="テキスト ボックス 50"/>
          <p:cNvSpPr txBox="1">
            <a:spLocks noChangeArrowheads="1"/>
          </p:cNvSpPr>
          <p:nvPr/>
        </p:nvSpPr>
        <p:spPr bwMode="auto">
          <a:xfrm>
            <a:off x="-47625" y="782638"/>
            <a:ext cx="975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0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By 2012</a:t>
            </a:r>
            <a:r>
              <a:rPr kumimoji="0" lang="en-US" altLang="ja-JP" sz="2000" b="1" dirty="0" smtClean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 Sep.</a:t>
            </a:r>
            <a:r>
              <a:rPr kumimoji="0" lang="en-US" altLang="ja-JP" sz="20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, 18 Procurement Arrangements (</a:t>
            </a:r>
            <a:r>
              <a:rPr kumimoji="0" lang="en-US" altLang="ja-JP" sz="2000" b="1" dirty="0" err="1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PAs</a:t>
            </a:r>
            <a:r>
              <a:rPr kumimoji="0" lang="en-US" altLang="ja-JP" sz="20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)  have been </a:t>
            </a:r>
            <a:r>
              <a:rPr kumimoji="0" lang="en-US" altLang="ja-JP" sz="2000" b="1" dirty="0" smtClean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concluded</a:t>
            </a:r>
          </a:p>
          <a:p>
            <a:pPr algn="ctr"/>
            <a:r>
              <a:rPr kumimoji="0" lang="en-US" altLang="ja-JP" sz="2000" b="1" dirty="0" smtClean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(</a:t>
            </a:r>
            <a:r>
              <a:rPr kumimoji="0" lang="en-US" altLang="ja-JP" sz="20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JA: 10PAs, EU: 8PAs) = 75% of the total cost of BA Satellite </a:t>
            </a:r>
            <a:r>
              <a:rPr kumimoji="0" lang="en-US" altLang="ja-JP" sz="2000" b="1" dirty="0" err="1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Tokamak</a:t>
            </a:r>
            <a:r>
              <a:rPr kumimoji="0" lang="en-US" altLang="ja-JP" sz="20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 Program. </a:t>
            </a:r>
          </a:p>
        </p:txBody>
      </p:sp>
      <p:cxnSp>
        <p:nvCxnSpPr>
          <p:cNvPr id="68" name="直線コネクタ 67"/>
          <p:cNvCxnSpPr/>
          <p:nvPr/>
        </p:nvCxnSpPr>
        <p:spPr>
          <a:xfrm rot="5400000">
            <a:off x="4531056" y="1610982"/>
            <a:ext cx="266038" cy="1588"/>
          </a:xfrm>
          <a:prstGeom prst="line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4755357" y="2744126"/>
            <a:ext cx="1561498" cy="529009"/>
          </a:xfrm>
          <a:prstGeom prst="line">
            <a:avLst/>
          </a:prstGeom>
          <a:ln w="57150" cap="flat" cmpd="sng" algn="ctr">
            <a:solidFill>
              <a:srgbClr val="00009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1035970" y="134585"/>
            <a:ext cx="8804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err="1" smtClean="0">
                <a:latin typeface="Arial"/>
                <a:cs typeface="Arial"/>
              </a:rPr>
              <a:t>Tokamak</a:t>
            </a:r>
            <a:r>
              <a:rPr kumimoji="1" lang="en-US" altLang="ja-JP" sz="2200" b="1" dirty="0" smtClean="0">
                <a:latin typeface="Arial"/>
                <a:cs typeface="Arial"/>
              </a:rPr>
              <a:t> assembly starts in Dec. 2012, First plasma in Mar.</a:t>
            </a:r>
            <a:r>
              <a:rPr lang="en-US" altLang="ja-JP" sz="2200" b="1" dirty="0" smtClean="0">
                <a:latin typeface="Arial"/>
                <a:cs typeface="Arial"/>
              </a:rPr>
              <a:t> 2019</a:t>
            </a:r>
            <a:r>
              <a:rPr kumimoji="1" lang="en-US" altLang="ja-JP" sz="2200" b="1" dirty="0" smtClean="0">
                <a:latin typeface="Arial"/>
                <a:cs typeface="Arial"/>
              </a:rPr>
              <a:t>  </a:t>
            </a:r>
            <a:endParaRPr kumimoji="1" lang="ja-JP" altLang="en-US" sz="2200" b="1" dirty="0">
              <a:latin typeface="Arial"/>
              <a:cs typeface="Arial"/>
            </a:endParaRPr>
          </a:p>
        </p:txBody>
      </p:sp>
      <p:sp>
        <p:nvSpPr>
          <p:cNvPr id="75" name="テキスト ボックス 32"/>
          <p:cNvSpPr txBox="1">
            <a:spLocks noChangeArrowheads="1"/>
          </p:cNvSpPr>
          <p:nvPr/>
        </p:nvSpPr>
        <p:spPr bwMode="auto">
          <a:xfrm>
            <a:off x="205179" y="5708371"/>
            <a:ext cx="8964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2000" dirty="0">
                <a:solidFill>
                  <a:srgbClr val="FF0000"/>
                </a:solidFill>
                <a:latin typeface="Calibri" pitchFamily="-106" charset="0"/>
              </a:rPr>
              <a:t>The first experience of disassembling a radio-activated large fusion device in Japan</a:t>
            </a:r>
            <a:r>
              <a:rPr kumimoji="0" lang="en-US" altLang="ja-JP" sz="1800" dirty="0">
                <a:solidFill>
                  <a:srgbClr val="FF0000"/>
                </a:solidFill>
                <a:latin typeface="Calibri" pitchFamily="-106" charset="0"/>
              </a:rPr>
              <a:t>. </a:t>
            </a:r>
            <a:endParaRPr kumimoji="0" lang="ja-JP" altLang="en-US" sz="1800" dirty="0">
              <a:solidFill>
                <a:srgbClr val="FF0000"/>
              </a:solidFill>
              <a:latin typeface="Calibri" pitchFamily="-106" charset="0"/>
            </a:endParaRPr>
          </a:p>
        </p:txBody>
      </p:sp>
      <p:sp>
        <p:nvSpPr>
          <p:cNvPr id="76" name="テキスト ボックス 26"/>
          <p:cNvSpPr txBox="1">
            <a:spLocks noChangeArrowheads="1"/>
          </p:cNvSpPr>
          <p:nvPr/>
        </p:nvSpPr>
        <p:spPr bwMode="auto">
          <a:xfrm>
            <a:off x="7631026" y="5155515"/>
            <a:ext cx="1719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1800" dirty="0">
                <a:solidFill>
                  <a:srgbClr val="0000FF"/>
                </a:solidFill>
                <a:ea typeface="Arial" pitchFamily="-106" charset="0"/>
                <a:cs typeface="Arial" pitchFamily="-106" charset="0"/>
              </a:rPr>
              <a:t>Cryostat Base </a:t>
            </a:r>
          </a:p>
          <a:p>
            <a:pPr algn="ctr"/>
            <a:r>
              <a:rPr kumimoji="0" lang="en-US" altLang="ja-JP" sz="1800" dirty="0">
                <a:solidFill>
                  <a:srgbClr val="0000FF"/>
                </a:solidFill>
                <a:ea typeface="Arial" pitchFamily="-106" charset="0"/>
                <a:cs typeface="Arial" pitchFamily="-106" charset="0"/>
              </a:rPr>
              <a:t>from EU</a:t>
            </a:r>
            <a:endParaRPr kumimoji="0" lang="ja-JP" altLang="en-US" sz="1800" dirty="0">
              <a:solidFill>
                <a:srgbClr val="0000FF"/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77" name="図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4851" y="3449358"/>
            <a:ext cx="16383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88" y="3992283"/>
            <a:ext cx="18716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直線コネクタ 78"/>
          <p:cNvCxnSpPr/>
          <p:nvPr/>
        </p:nvCxnSpPr>
        <p:spPr>
          <a:xfrm flipV="1">
            <a:off x="7991388" y="4622521"/>
            <a:ext cx="636588" cy="636587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右矢印 81"/>
          <p:cNvSpPr/>
          <p:nvPr/>
        </p:nvSpPr>
        <p:spPr bwMode="auto">
          <a:xfrm>
            <a:off x="2230351" y="4246283"/>
            <a:ext cx="319087" cy="8302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>
              <a:solidFill>
                <a:srgbClr val="FFFFFF"/>
              </a:solidFill>
              <a:cs typeface="ＭＳ Ｐゴシック" pitchFamily="-112" charset="-128"/>
            </a:endParaRPr>
          </a:p>
        </p:txBody>
      </p:sp>
      <p:sp>
        <p:nvSpPr>
          <p:cNvPr id="86" name="テキスト ボックス 28"/>
          <p:cNvSpPr txBox="1">
            <a:spLocks noChangeArrowheads="1"/>
          </p:cNvSpPr>
          <p:nvPr/>
        </p:nvSpPr>
        <p:spPr bwMode="auto">
          <a:xfrm>
            <a:off x="801601" y="3684308"/>
            <a:ext cx="11064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1600">
                <a:ea typeface="Arial" pitchFamily="-106" charset="0"/>
                <a:cs typeface="Arial" pitchFamily="-106" charset="0"/>
              </a:rPr>
              <a:t>2010 Mar.</a:t>
            </a:r>
          </a:p>
        </p:txBody>
      </p:sp>
      <p:sp>
        <p:nvSpPr>
          <p:cNvPr id="87" name="テキスト ボックス 28"/>
          <p:cNvSpPr txBox="1">
            <a:spLocks noChangeArrowheads="1"/>
          </p:cNvSpPr>
          <p:nvPr/>
        </p:nvSpPr>
        <p:spPr bwMode="auto">
          <a:xfrm>
            <a:off x="8193001" y="3430308"/>
            <a:ext cx="110648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altLang="ja-JP" sz="1600" dirty="0">
                <a:ea typeface="Arial" pitchFamily="-106" charset="0"/>
                <a:cs typeface="Arial" pitchFamily="-106" charset="0"/>
              </a:rPr>
              <a:t>2012 Dec.</a:t>
            </a:r>
          </a:p>
        </p:txBody>
      </p:sp>
      <p:cxnSp>
        <p:nvCxnSpPr>
          <p:cNvPr id="91" name="直線コネクタ 90"/>
          <p:cNvCxnSpPr/>
          <p:nvPr/>
        </p:nvCxnSpPr>
        <p:spPr>
          <a:xfrm rot="10800000" flipV="1">
            <a:off x="2298209" y="2985147"/>
            <a:ext cx="1901416" cy="32309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3424238" y="2983559"/>
            <a:ext cx="1289843" cy="1588"/>
          </a:xfrm>
          <a:prstGeom prst="line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スライド番号プレースホルダ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144432" y="6051271"/>
            <a:ext cx="7201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/>
                <a:cs typeface="Arial"/>
              </a:rPr>
              <a:t>Careful treatment of the activated materials and safety work are being recorded as an important knowledge base for Fusion Development.</a:t>
            </a:r>
            <a:r>
              <a:rPr lang="ja-JP" altLang="en-US" sz="1600" dirty="0" smtClean="0">
                <a:latin typeface="Arial"/>
                <a:cs typeface="Arial"/>
              </a:rPr>
              <a:t> </a:t>
            </a:r>
            <a:endParaRPr kumimoji="1" lang="ja-JP" altLang="en-US" sz="1600" dirty="0">
              <a:latin typeface="Arial"/>
              <a:cs typeface="Arial"/>
            </a:endParaRPr>
          </a:p>
        </p:txBody>
      </p: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4636202" y="3571644"/>
            <a:ext cx="1159143" cy="3094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0" lang="en-US" altLang="ja-JP" sz="1600" dirty="0" smtClean="0">
                <a:latin typeface="Arial"/>
                <a:ea typeface="Arial" pitchFamily="-106" charset="0"/>
                <a:cs typeface="Arial"/>
              </a:rPr>
              <a:t>2012 Oct</a:t>
            </a:r>
            <a:r>
              <a:rPr kumimoji="0" lang="en-US" altLang="ja-JP" sz="1800" dirty="0" smtClean="0">
                <a:ea typeface="Arial" pitchFamily="-106" charset="0"/>
                <a:cs typeface="Arial" pitchFamily="-106" charset="0"/>
              </a:rPr>
              <a:t>.</a:t>
            </a:r>
            <a:endParaRPr kumimoji="0" lang="ja-JP" altLang="en-US" sz="1800" dirty="0">
              <a:ea typeface="Arial" pitchFamily="-106" charset="0"/>
              <a:cs typeface="Arial" pitchFamily="-106" charset="0"/>
            </a:endParaRPr>
          </a:p>
        </p:txBody>
      </p:sp>
      <p:sp>
        <p:nvSpPr>
          <p:cNvPr id="96" name="右矢印 95"/>
          <p:cNvSpPr/>
          <p:nvPr/>
        </p:nvSpPr>
        <p:spPr bwMode="auto">
          <a:xfrm>
            <a:off x="7349331" y="4247871"/>
            <a:ext cx="319088" cy="8302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>
              <a:solidFill>
                <a:srgbClr val="FFFFFF"/>
              </a:solidFill>
              <a:cs typeface="ＭＳ Ｐゴシック" pitchFamily="-112" charset="-128"/>
            </a:endParaRPr>
          </a:p>
        </p:txBody>
      </p:sp>
      <p:sp>
        <p:nvSpPr>
          <p:cNvPr id="97" name="正方形/長方形 50"/>
          <p:cNvSpPr>
            <a:spLocks noChangeArrowheads="1"/>
          </p:cNvSpPr>
          <p:nvPr/>
        </p:nvSpPr>
        <p:spPr bwMode="auto">
          <a:xfrm>
            <a:off x="338138" y="3171534"/>
            <a:ext cx="9088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0" lang="en-US" altLang="ja-JP" sz="2000" b="1" dirty="0" smtClean="0">
                <a:ea typeface="Arial" pitchFamily="-106" charset="0"/>
                <a:cs typeface="Arial" pitchFamily="-106" charset="0"/>
              </a:rPr>
              <a:t> JT</a:t>
            </a:r>
            <a:r>
              <a:rPr kumimoji="0" lang="en-US" altLang="ja-JP" sz="2000" b="1" dirty="0">
                <a:ea typeface="Arial" pitchFamily="-106" charset="0"/>
                <a:cs typeface="Arial" pitchFamily="-106" charset="0"/>
              </a:rPr>
              <a:t>-</a:t>
            </a:r>
            <a:r>
              <a:rPr kumimoji="0" lang="en-US" altLang="ja-JP" sz="2000" b="1" dirty="0" smtClean="0">
                <a:ea typeface="Arial" pitchFamily="-106" charset="0"/>
                <a:cs typeface="Arial" pitchFamily="-106" charset="0"/>
              </a:rPr>
              <a:t>60U </a:t>
            </a:r>
            <a:r>
              <a:rPr kumimoji="0" lang="en-US" altLang="ja-JP" sz="2000" b="1" dirty="0">
                <a:ea typeface="Arial" pitchFamily="-106" charset="0"/>
                <a:cs typeface="Arial" pitchFamily="-106" charset="0"/>
              </a:rPr>
              <a:t>Torus Disassembly</a:t>
            </a:r>
            <a:r>
              <a:rPr kumimoji="0" lang="en-US" altLang="ja-JP" sz="2000" b="1" dirty="0" smtClean="0">
                <a:ea typeface="Arial" pitchFamily="-106" charset="0"/>
                <a:cs typeface="Arial" pitchFamily="-106" charset="0"/>
              </a:rPr>
              <a:t> completed  =</a:t>
            </a:r>
            <a:r>
              <a:rPr kumimoji="0" lang="en-US" altLang="ja-JP" sz="2000" b="1" dirty="0">
                <a:ea typeface="Arial" pitchFamily="-106" charset="0"/>
                <a:cs typeface="Arial" pitchFamily="-106" charset="0"/>
              </a:rPr>
              <a:t>&gt; JT-60SA Assembly from Dec. 2012 </a:t>
            </a:r>
            <a:endParaRPr kumimoji="0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4</a:t>
            </a:fld>
            <a:endParaRPr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5969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458912" y="-24249"/>
            <a:ext cx="7710488" cy="64698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461963" indent="-461963" algn="ctr" defTabSz="922338" eaLnBrk="0" hangingPunct="0">
              <a:spcBef>
                <a:spcPct val="20000"/>
              </a:spcBef>
            </a:pPr>
            <a:r>
              <a:rPr lang="en-US" altLang="ja-JP" sz="3200" b="1" dirty="0">
                <a:latin typeface="Arial"/>
                <a:ea typeface="Arial" pitchFamily="-106" charset="0"/>
                <a:cs typeface="Arial"/>
              </a:rPr>
              <a:t>Manufacture of</a:t>
            </a:r>
            <a:r>
              <a:rPr lang="en-US" altLang="ja-JP" sz="3200" b="1" dirty="0" smtClean="0">
                <a:latin typeface="Arial"/>
                <a:ea typeface="Arial" pitchFamily="-106" charset="0"/>
                <a:cs typeface="Arial"/>
              </a:rPr>
              <a:t> EF coils &amp; CS: </a:t>
            </a:r>
            <a:r>
              <a:rPr lang="en-US" altLang="ja-JP" sz="3200" b="1" dirty="0" smtClean="0">
                <a:solidFill>
                  <a:srgbClr val="008000"/>
                </a:solidFill>
                <a:latin typeface="Arial"/>
                <a:ea typeface="Arial" pitchFamily="-106" charset="0"/>
                <a:cs typeface="Arial"/>
              </a:rPr>
              <a:t>JAEA</a:t>
            </a:r>
            <a:endParaRPr lang="ja-JP" altLang="en-US" sz="3200" b="1" dirty="0">
              <a:solidFill>
                <a:srgbClr val="008000"/>
              </a:solidFill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10" name="正方形/長方形 17"/>
          <p:cNvSpPr>
            <a:spLocks noChangeArrowheads="1"/>
          </p:cNvSpPr>
          <p:nvPr/>
        </p:nvSpPr>
        <p:spPr bwMode="auto">
          <a:xfrm>
            <a:off x="3275888" y="3818473"/>
            <a:ext cx="65278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Arial"/>
                <a:cs typeface="Arial"/>
              </a:rPr>
              <a:t>manufacturing error (in-plane </a:t>
            </a:r>
            <a:r>
              <a:rPr lang="en-GB" dirty="0" err="1" smtClean="0">
                <a:solidFill>
                  <a:srgbClr val="0000FF"/>
                </a:solidFill>
                <a:latin typeface="Arial"/>
                <a:cs typeface="Arial"/>
              </a:rPr>
              <a:t>ellipticity</a:t>
            </a:r>
            <a:r>
              <a:rPr lang="en-GB" dirty="0" smtClean="0">
                <a:solidFill>
                  <a:srgbClr val="0000FF"/>
                </a:solidFill>
                <a:latin typeface="Arial"/>
                <a:cs typeface="Arial"/>
              </a:rPr>
              <a:t>) of the current </a:t>
            </a:r>
            <a:r>
              <a:rPr lang="en-GB" dirty="0" err="1" smtClean="0">
                <a:solidFill>
                  <a:srgbClr val="0000FF"/>
                </a:solidFill>
                <a:latin typeface="Arial"/>
                <a:cs typeface="Arial"/>
              </a:rPr>
              <a:t>center</a:t>
            </a:r>
            <a:r>
              <a:rPr lang="ja-JP" alt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en-US" altLang="ja-JP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= 0.6mm (</a:t>
            </a:r>
            <a:r>
              <a:rPr lang="en-US" altLang="ja-JP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altLang="ja-JP" dirty="0">
                <a:solidFill>
                  <a:srgbClr val="0000FF"/>
                </a:solidFill>
                <a:latin typeface="Arial"/>
                <a:cs typeface="Arial"/>
              </a:rPr>
              <a:t> 10 better than requirement</a:t>
            </a:r>
            <a:r>
              <a:rPr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ja-JP" altLang="en-US" dirty="0">
              <a:solidFill>
                <a:srgbClr val="0000FF"/>
              </a:solidFill>
              <a:latin typeface="Arial"/>
              <a:ea typeface="Arial" pitchFamily="-106" charset="0"/>
              <a:cs typeface="Arial"/>
            </a:endParaRPr>
          </a:p>
        </p:txBody>
      </p:sp>
      <p:pic>
        <p:nvPicPr>
          <p:cNvPr id="12" name="図 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895830"/>
            <a:ext cx="2418330" cy="120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正方形/長方形 18"/>
          <p:cNvSpPr>
            <a:spLocks noChangeArrowheads="1"/>
          </p:cNvSpPr>
          <p:nvPr/>
        </p:nvSpPr>
        <p:spPr bwMode="auto">
          <a:xfrm>
            <a:off x="241074" y="5925166"/>
            <a:ext cx="4500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FFFFFF"/>
                </a:solidFill>
                <a:ea typeface="Arial" pitchFamily="-106" charset="0"/>
                <a:cs typeface="Arial" pitchFamily="-106" charset="0"/>
              </a:rPr>
              <a:t>EF5&amp;6 manufacture </a:t>
            </a:r>
            <a:r>
              <a:rPr lang="en-US" altLang="ja-JP" sz="2000" b="1" dirty="0" smtClean="0">
                <a:solidFill>
                  <a:srgbClr val="FFFFFF"/>
                </a:solidFill>
                <a:ea typeface="Arial" pitchFamily="-106" charset="0"/>
                <a:cs typeface="Arial" pitchFamily="-106" charset="0"/>
              </a:rPr>
              <a:t>started in JAEA Naka</a:t>
            </a:r>
            <a:endParaRPr lang="en-US" altLang="ja-JP" sz="2000" b="1" dirty="0">
              <a:solidFill>
                <a:srgbClr val="FFFFFF"/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138" y="269625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EF (</a:t>
            </a:r>
            <a:r>
              <a:rPr kumimoji="1" lang="en-US" altLang="ja-JP" dirty="0" err="1" smtClean="0"/>
              <a:t>NbTi</a:t>
            </a:r>
            <a:r>
              <a:rPr kumimoji="1" lang="en-US" altLang="ja-JP" dirty="0" smtClean="0"/>
              <a:t>) : 55%</a:t>
            </a:r>
          </a:p>
          <a:p>
            <a:r>
              <a:rPr lang="en-US" altLang="ja-JP" dirty="0" smtClean="0"/>
              <a:t>CS (Nb3Sn): 25% 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6838" y="2097143"/>
            <a:ext cx="2407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Conductors :under </a:t>
            </a:r>
          </a:p>
          <a:p>
            <a:r>
              <a:rPr kumimoji="1" lang="en-US" altLang="ja-JP" dirty="0" smtClean="0"/>
              <a:t>mass production (Naka)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57011" y="2827893"/>
            <a:ext cx="11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completed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39346" y="5325001"/>
            <a:ext cx="3815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CS (5.1K, 8.9T) conductor test, 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The critical </a:t>
            </a:r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ja-JP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GB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 by 4,000 cycle excitation (JAEA/NIFS)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=&gt; Confirmed ‘no degradation’ 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81" y="4998780"/>
            <a:ext cx="4724400" cy="161295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9051" y="1491734"/>
            <a:ext cx="24650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latin typeface="Arial"/>
                <a:cs typeface="Arial"/>
              </a:rPr>
              <a:t>Conductor Manufacture building (Naka)</a:t>
            </a:r>
            <a:endParaRPr kumimoji="1" lang="ja-JP" alt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345" y="706861"/>
            <a:ext cx="4854417" cy="3199502"/>
          </a:xfrm>
          <a:prstGeom prst="rect">
            <a:avLst/>
          </a:prstGeom>
        </p:spPr>
      </p:pic>
      <p:sp>
        <p:nvSpPr>
          <p:cNvPr id="8" name="テキスト ボックス 31"/>
          <p:cNvSpPr txBox="1">
            <a:spLocks noChangeArrowheads="1"/>
          </p:cNvSpPr>
          <p:nvPr/>
        </p:nvSpPr>
        <p:spPr bwMode="auto">
          <a:xfrm>
            <a:off x="4191600" y="2973055"/>
            <a:ext cx="2818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ea typeface="Arial" pitchFamily="-106" charset="0"/>
                <a:cs typeface="Arial" pitchFamily="-106" charset="0"/>
              </a:rPr>
              <a:t>EF4 </a:t>
            </a:r>
            <a:r>
              <a:rPr lang="en-US" altLang="ja-JP" sz="2400" b="1" dirty="0">
                <a:solidFill>
                  <a:schemeClr val="bg1"/>
                </a:solidFill>
                <a:ea typeface="Arial" pitchFamily="-106" charset="0"/>
                <a:cs typeface="Arial" pitchFamily="-106" charset="0"/>
              </a:rPr>
              <a:t>coil completed</a:t>
            </a:r>
          </a:p>
        </p:txBody>
      </p:sp>
      <p:cxnSp>
        <p:nvCxnSpPr>
          <p:cNvPr id="28" name="直線コネクタ 27"/>
          <p:cNvCxnSpPr/>
          <p:nvPr/>
        </p:nvCxnSpPr>
        <p:spPr>
          <a:xfrm>
            <a:off x="2890604" y="1043035"/>
            <a:ext cx="4722840" cy="1559"/>
          </a:xfrm>
          <a:prstGeom prst="line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130781" y="706861"/>
            <a:ext cx="765414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rgbClr val="FFFFFF"/>
                </a:solidFill>
                <a:ea typeface="Arial Unicode MS" pitchFamily="50" charset="-128"/>
                <a:cs typeface="Arial Unicode MS" pitchFamily="50" charset="-128"/>
              </a:rPr>
              <a:t>4.4 m</a:t>
            </a:r>
            <a:endParaRPr lang="en-US" altLang="ja-JP" b="1" dirty="0">
              <a:solidFill>
                <a:srgbClr val="FFFFFF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7780338" y="765859"/>
            <a:ext cx="2112962" cy="1917700"/>
            <a:chOff x="7783662" y="1869043"/>
            <a:chExt cx="2112962" cy="1917700"/>
          </a:xfrm>
        </p:grpSpPr>
        <p:pic>
          <p:nvPicPr>
            <p:cNvPr id="9" name="図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83662" y="1869043"/>
              <a:ext cx="2112962" cy="191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正方形/長方形 31"/>
            <p:cNvSpPr/>
            <p:nvPr/>
          </p:nvSpPr>
          <p:spPr>
            <a:xfrm>
              <a:off x="9602738" y="2059543"/>
              <a:ext cx="279400" cy="2344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117475" y="3291790"/>
            <a:ext cx="2221480" cy="1782357"/>
            <a:chOff x="292100" y="3083688"/>
            <a:chExt cx="1939925" cy="1554223"/>
          </a:xfrm>
        </p:grpSpPr>
        <p:sp>
          <p:nvSpPr>
            <p:cNvPr id="35" name="正方形/長方形 34"/>
            <p:cNvSpPr/>
            <p:nvPr/>
          </p:nvSpPr>
          <p:spPr>
            <a:xfrm>
              <a:off x="292100" y="3083688"/>
              <a:ext cx="1939925" cy="155422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図 5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800" y="3200400"/>
              <a:ext cx="1914525" cy="142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テキスト ボックス 36"/>
          <p:cNvSpPr txBox="1"/>
          <p:nvPr/>
        </p:nvSpPr>
        <p:spPr>
          <a:xfrm>
            <a:off x="241074" y="4426704"/>
            <a:ext cx="1942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latin typeface="Arial"/>
                <a:cs typeface="Arial"/>
              </a:rPr>
              <a:t>Coil Manufacture building (Naka)</a:t>
            </a:r>
            <a:endParaRPr kumimoji="1" lang="ja-JP" alt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00855" y="4641315"/>
            <a:ext cx="368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Manufacture of EF5 &amp; EF6 started</a:t>
            </a:r>
            <a:endParaRPr kumimoji="1" lang="ja-JP" altLang="en-US" dirty="0">
              <a:latin typeface="Arial"/>
              <a:cs typeface="Arial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380981" y="6672254"/>
            <a:ext cx="4722840" cy="1559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351655" y="6432710"/>
            <a:ext cx="76541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 smtClean="0">
                <a:solidFill>
                  <a:srgbClr val="FF0000"/>
                </a:solidFill>
                <a:ea typeface="Arial Unicode MS" pitchFamily="50" charset="-128"/>
                <a:cs typeface="Arial Unicode MS" pitchFamily="50" charset="-128"/>
              </a:rPr>
              <a:t>12 </a:t>
            </a:r>
            <a:r>
              <a:rPr lang="en-US" altLang="ja-JP" b="1" dirty="0" err="1" smtClean="0">
                <a:solidFill>
                  <a:srgbClr val="FF0000"/>
                </a:solidFill>
                <a:ea typeface="Arial Unicode MS" pitchFamily="50" charset="-128"/>
                <a:cs typeface="Arial Unicode MS" pitchFamily="50" charset="-128"/>
              </a:rPr>
              <a:t>m</a:t>
            </a:r>
            <a:endParaRPr lang="en-US" altLang="ja-JP" b="1" dirty="0">
              <a:solidFill>
                <a:srgbClr val="FF000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7327900" y="1905000"/>
            <a:ext cx="1231900" cy="25564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77000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2C07DE6-1095-6A49-8C1F-01F4B39F867C}" type="slidenum">
              <a:rPr lang="ja-JP" altLang="en-US"/>
              <a:pPr/>
              <a:t>5</a:t>
            </a:fld>
            <a:endParaRPr lang="ja-JP" altLang="en-US"/>
          </a:p>
        </p:txBody>
      </p:sp>
      <p:pic>
        <p:nvPicPr>
          <p:cNvPr id="5" name="Picture 5" descr="Complete TF magnet system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662128"/>
            <a:ext cx="16478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4453" y="2198688"/>
            <a:ext cx="296498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2"/>
          <p:cNvSpPr>
            <a:spLocks noChangeArrowheads="1"/>
          </p:cNvSpPr>
          <p:nvPr/>
        </p:nvSpPr>
        <p:spPr bwMode="auto">
          <a:xfrm>
            <a:off x="1454912" y="50224"/>
            <a:ext cx="741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latin typeface="Arial"/>
                <a:ea typeface="Arial" pitchFamily="-106" charset="0"/>
                <a:cs typeface="Arial"/>
              </a:rPr>
              <a:t>TF coil &amp; test  :</a:t>
            </a:r>
            <a:r>
              <a:rPr lang="en-US" altLang="ja-JP" sz="2800" b="1" dirty="0" smtClean="0">
                <a:solidFill>
                  <a:srgbClr val="008000"/>
                </a:solidFill>
                <a:latin typeface="Arial"/>
                <a:ea typeface="Arial" pitchFamily="-106" charset="0"/>
                <a:cs typeface="Arial"/>
              </a:rPr>
              <a:t>F4E, ENEA,CEA,SCK CEN</a:t>
            </a:r>
            <a:endParaRPr lang="ja-JP" altLang="en-US" sz="2800" b="1" dirty="0">
              <a:solidFill>
                <a:srgbClr val="008000"/>
              </a:solidFill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13" name="正方形/長方形 15"/>
          <p:cNvSpPr>
            <a:spLocks noChangeArrowheads="1"/>
          </p:cNvSpPr>
          <p:nvPr/>
        </p:nvSpPr>
        <p:spPr bwMode="auto">
          <a:xfrm>
            <a:off x="1673225" y="697687"/>
            <a:ext cx="17851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TF Conductor </a:t>
            </a:r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(F4E) </a:t>
            </a:r>
          </a:p>
          <a:p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under mass production.</a:t>
            </a:r>
          </a:p>
        </p:txBody>
      </p:sp>
      <p:sp>
        <p:nvSpPr>
          <p:cNvPr id="14" name="正方形/長方形 16"/>
          <p:cNvSpPr>
            <a:spLocks noChangeArrowheads="1"/>
          </p:cNvSpPr>
          <p:nvPr/>
        </p:nvSpPr>
        <p:spPr bwMode="auto">
          <a:xfrm>
            <a:off x="6337300" y="662128"/>
            <a:ext cx="3682999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TF coil 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test </a:t>
            </a:r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(at nominal current): Facility preparation started(</a:t>
            </a:r>
            <a:r>
              <a:rPr lang="en-GB" dirty="0" smtClean="0">
                <a:latin typeface="Arial"/>
                <a:cs typeface="Arial"/>
              </a:rPr>
              <a:t>CEA </a:t>
            </a:r>
            <a:r>
              <a:rPr lang="en-GB" dirty="0" err="1" smtClean="0">
                <a:latin typeface="Arial"/>
                <a:cs typeface="Arial"/>
              </a:rPr>
              <a:t>Saclay</a:t>
            </a:r>
            <a:r>
              <a:rPr lang="en-GB" dirty="0" smtClean="0">
                <a:latin typeface="Arial"/>
                <a:cs typeface="Arial"/>
              </a:rPr>
              <a:t>)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.</a:t>
            </a:r>
            <a:endParaRPr lang="en-US" altLang="ja-JP" dirty="0">
              <a:latin typeface="Arial"/>
              <a:ea typeface="Arial" pitchFamily="-106" charset="0"/>
              <a:cs typeface="Arial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Cryostat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 </a:t>
            </a:r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(S</a:t>
            </a:r>
            <a:r>
              <a:rPr lang="en-GB" dirty="0" smtClean="0">
                <a:latin typeface="Arial"/>
                <a:cs typeface="Arial"/>
              </a:rPr>
              <a:t>CK CEN)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r>
              <a:rPr lang="en-US" altLang="ja-JP" dirty="0" smtClean="0">
                <a:latin typeface="Arial"/>
                <a:cs typeface="Arial"/>
              </a:rPr>
              <a:t>) </a:t>
            </a:r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completed &amp; delivered to </a:t>
            </a:r>
            <a:r>
              <a:rPr lang="en-US" altLang="ja-JP" dirty="0" err="1" smtClean="0">
                <a:latin typeface="Arial"/>
                <a:ea typeface="Arial" pitchFamily="-106" charset="0"/>
                <a:cs typeface="Arial"/>
              </a:rPr>
              <a:t>Saclay</a:t>
            </a:r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.</a:t>
            </a:r>
          </a:p>
          <a:p>
            <a:endParaRPr lang="en-US" altLang="ja-JP" dirty="0">
              <a:ea typeface="Arial" pitchFamily="-106" charset="0"/>
              <a:cs typeface="Arial" pitchFamily="-106" charset="0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5715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1612266" y="4483318"/>
            <a:ext cx="20797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err="1" smtClean="0">
                <a:solidFill>
                  <a:srgbClr val="0000FF"/>
                </a:solidFill>
                <a:latin typeface="Arial"/>
                <a:cs typeface="Arial"/>
              </a:rPr>
              <a:t>NbTi</a:t>
            </a:r>
            <a:endParaRPr lang="en-US" altLang="ja-JP" sz="16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(25.7kA,5.65T, 4.9K)</a:t>
            </a:r>
          </a:p>
          <a:p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Conductor Samples &amp; </a:t>
            </a:r>
          </a:p>
          <a:p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Joints were tested successfully at </a:t>
            </a:r>
            <a:r>
              <a:rPr lang="en-GB" sz="1600" b="1" dirty="0" smtClean="0">
                <a:solidFill>
                  <a:srgbClr val="0000FF"/>
                </a:solidFill>
                <a:latin typeface="Arial"/>
                <a:cs typeface="Arial"/>
              </a:rPr>
              <a:t>SULTAN</a:t>
            </a:r>
            <a:r>
              <a:rPr lang="ja-JP" altLang="en-US" sz="16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en-US" altLang="ja-JP" sz="16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34845" y="687388"/>
            <a:ext cx="2833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TF Coils </a:t>
            </a:r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(ENEA, CEA)</a:t>
            </a:r>
          </a:p>
          <a:p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Manufacture started:</a:t>
            </a:r>
          </a:p>
          <a:p>
            <a:r>
              <a:rPr lang="en-GB" dirty="0" smtClean="0"/>
              <a:t>The first winding packs</a:t>
            </a:r>
          </a:p>
          <a:p>
            <a:r>
              <a:rPr lang="en-GB" dirty="0" smtClean="0"/>
              <a:t> ~ early 2013.</a:t>
            </a:r>
            <a:r>
              <a:rPr lang="ja-JP" altLang="en-US" dirty="0" smtClean="0"/>
              <a:t> </a:t>
            </a:r>
            <a:endParaRPr lang="en-US" altLang="ja-JP" dirty="0" smtClean="0">
              <a:latin typeface="Arial"/>
              <a:ea typeface="Arial" pitchFamily="-106" charset="0"/>
              <a:cs typeface="Arial"/>
            </a:endParaRPr>
          </a:p>
          <a:p>
            <a:endParaRPr kumimoji="1"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1" y="2733736"/>
            <a:ext cx="1612104" cy="920116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231307" y="3587234"/>
            <a:ext cx="1172805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 smtClean="0">
                <a:latin typeface="Arial"/>
                <a:cs typeface="Arial"/>
              </a:rPr>
              <a:t>6 double 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Arial"/>
                <a:cs typeface="Arial"/>
              </a:rPr>
              <a:t>pancakes</a:t>
            </a:r>
            <a:endParaRPr lang="ja-JP" altLang="en-US" dirty="0">
              <a:latin typeface="Arial"/>
              <a:cs typeface="Arial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07" y="4178300"/>
            <a:ext cx="1101733" cy="2667000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99222" y="2339004"/>
            <a:ext cx="1599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18 (+1 spare)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752" y="3805431"/>
            <a:ext cx="2977685" cy="208992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9993" y="1847835"/>
            <a:ext cx="2017845" cy="166420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176" y="3544303"/>
            <a:ext cx="2026362" cy="1399652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7760" y="5059287"/>
            <a:ext cx="1375335" cy="163043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6785" y="5084687"/>
            <a:ext cx="1352916" cy="1630438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5125" y="1934382"/>
            <a:ext cx="2209694" cy="1333223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5259863" y="3265165"/>
            <a:ext cx="813256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ENEA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07138" y="5135487"/>
            <a:ext cx="659293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CEA</a:t>
            </a:r>
            <a:endParaRPr lang="ja-JP" altLang="en-US" dirty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4966" y="3391118"/>
            <a:ext cx="13716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31" y="4317489"/>
            <a:ext cx="2843178" cy="2342042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0" y="5969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図形グループ 24"/>
          <p:cNvGrpSpPr>
            <a:grpSpLocks noChangeAspect="1"/>
          </p:cNvGrpSpPr>
          <p:nvPr/>
        </p:nvGrpSpPr>
        <p:grpSpPr>
          <a:xfrm>
            <a:off x="4864100" y="762001"/>
            <a:ext cx="4902199" cy="2330520"/>
            <a:chOff x="4529544" y="736601"/>
            <a:chExt cx="5338355" cy="253206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29544" y="736601"/>
              <a:ext cx="5338355" cy="253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テキスト ボックス 8"/>
            <p:cNvSpPr txBox="1">
              <a:spLocks noChangeArrowheads="1"/>
            </p:cNvSpPr>
            <p:nvPr/>
          </p:nvSpPr>
          <p:spPr bwMode="auto">
            <a:xfrm>
              <a:off x="7612063" y="2341563"/>
              <a:ext cx="625475" cy="43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1">
                  <a:solidFill>
                    <a:schemeClr val="bg1"/>
                  </a:solidFill>
                </a:rPr>
                <a:t>1st.</a:t>
              </a:r>
              <a:endParaRPr lang="ja-JP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9"/>
            <p:cNvSpPr txBox="1">
              <a:spLocks noChangeArrowheads="1"/>
            </p:cNvSpPr>
            <p:nvPr/>
          </p:nvSpPr>
          <p:spPr bwMode="auto">
            <a:xfrm>
              <a:off x="5732463" y="1579562"/>
              <a:ext cx="639762" cy="43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1">
                  <a:solidFill>
                    <a:schemeClr val="bg1"/>
                  </a:solidFill>
                </a:rPr>
                <a:t>2nd</a:t>
              </a:r>
              <a:endParaRPr lang="ja-JP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10"/>
            <p:cNvSpPr txBox="1">
              <a:spLocks noChangeArrowheads="1"/>
            </p:cNvSpPr>
            <p:nvPr/>
          </p:nvSpPr>
          <p:spPr bwMode="auto">
            <a:xfrm>
              <a:off x="8940800" y="2524125"/>
              <a:ext cx="584201" cy="43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1">
                  <a:solidFill>
                    <a:schemeClr val="bg1"/>
                  </a:solidFill>
                </a:rPr>
                <a:t>3rd</a:t>
              </a:r>
              <a:endParaRPr lang="ja-JP" alt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47625" y="617538"/>
            <a:ext cx="4702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200" b="1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Vacuum </a:t>
            </a:r>
            <a:r>
              <a:rPr lang="en-US" altLang="ja-JP" sz="2200" b="1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Vessel</a:t>
            </a:r>
            <a:endParaRPr lang="en-US" altLang="ja-JP" sz="2200" dirty="0" smtClean="0">
              <a:latin typeface="Arial"/>
              <a:ea typeface="Arial" pitchFamily="-106" charset="0"/>
              <a:cs typeface="Arial"/>
            </a:endParaRPr>
          </a:p>
          <a:p>
            <a:r>
              <a:rPr lang="en-US" altLang="ja-JP" sz="2200" b="1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120deg. (40deg. X 3) completed</a:t>
            </a:r>
          </a:p>
        </p:txBody>
      </p:sp>
      <p:pic>
        <p:nvPicPr>
          <p:cNvPr id="11" name="図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9861" y="1640857"/>
            <a:ext cx="1762339" cy="165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748506" y="-29448"/>
            <a:ext cx="8408988" cy="64698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461963" indent="-461963" algn="ctr" defTabSz="922338" eaLnBrk="0" hangingPunct="0">
              <a:spcBef>
                <a:spcPct val="20000"/>
              </a:spcBef>
            </a:pPr>
            <a:r>
              <a:rPr lang="en-US" altLang="ja-JP" sz="3200" b="1" dirty="0" smtClean="0">
                <a:latin typeface="Arial"/>
                <a:ea typeface="Arial" pitchFamily="-106" charset="0"/>
                <a:cs typeface="Arial"/>
              </a:rPr>
              <a:t>Vacuum Vessel and </a:t>
            </a:r>
            <a:r>
              <a:rPr lang="en-US" altLang="ja-JP" sz="3200" b="1" dirty="0" err="1" smtClean="0">
                <a:latin typeface="Arial"/>
                <a:ea typeface="Arial" pitchFamily="-106" charset="0"/>
                <a:cs typeface="Arial"/>
              </a:rPr>
              <a:t>Divertor</a:t>
            </a:r>
            <a:r>
              <a:rPr lang="en-US" altLang="ja-JP" sz="3200" b="1" dirty="0" smtClean="0">
                <a:latin typeface="Arial"/>
                <a:ea typeface="Arial" pitchFamily="-106" charset="0"/>
                <a:cs typeface="Arial"/>
              </a:rPr>
              <a:t> : </a:t>
            </a:r>
            <a:r>
              <a:rPr lang="en-US" altLang="ja-JP" sz="3200" b="1" dirty="0" smtClean="0">
                <a:solidFill>
                  <a:srgbClr val="008000"/>
                </a:solidFill>
                <a:latin typeface="Arial"/>
                <a:ea typeface="Arial" pitchFamily="-106" charset="0"/>
                <a:cs typeface="Arial"/>
              </a:rPr>
              <a:t>JAEA</a:t>
            </a:r>
            <a:endParaRPr lang="ja-JP" altLang="en-US" sz="3200" b="1" dirty="0">
              <a:solidFill>
                <a:srgbClr val="008000"/>
              </a:solidFill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17" name="正方形/長方形 20"/>
          <p:cNvSpPr>
            <a:spLocks noChangeArrowheads="1"/>
          </p:cNvSpPr>
          <p:nvPr/>
        </p:nvSpPr>
        <p:spPr bwMode="auto">
          <a:xfrm>
            <a:off x="114299" y="1323975"/>
            <a:ext cx="40767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Arial"/>
                <a:cs typeface="Arial"/>
              </a:rPr>
              <a:t>Welding procedure established 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  <a:latin typeface="Arial"/>
                <a:cs typeface="Arial"/>
              </a:rPr>
              <a:t>=&gt;tolerances well within </a:t>
            </a:r>
            <a:r>
              <a:rPr lang="en-US" altLang="ja-JP" sz="2000" b="1" dirty="0">
                <a:solidFill>
                  <a:srgbClr val="0000FF"/>
                </a:solidFill>
                <a:latin typeface="Arial"/>
                <a:cs typeface="Arial"/>
              </a:rPr>
              <a:t>requirement +-5mm</a:t>
            </a:r>
            <a:endParaRPr lang="ja-JP" alt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21"/>
          <p:cNvSpPr txBox="1">
            <a:spLocks noChangeArrowheads="1"/>
          </p:cNvSpPr>
          <p:nvPr/>
        </p:nvSpPr>
        <p:spPr bwMode="auto">
          <a:xfrm>
            <a:off x="126999" y="2340358"/>
            <a:ext cx="3099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latin typeface="Arial"/>
                <a:ea typeface="Arial" pitchFamily="-106" charset="0"/>
                <a:cs typeface="Arial"/>
              </a:rPr>
              <a:t>FY2012=&gt; another 120deg.</a:t>
            </a:r>
            <a:endParaRPr lang="ja-JP" altLang="en-US" dirty="0"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>
          <a:xfrm>
            <a:off x="9157494" y="6427571"/>
            <a:ext cx="701030" cy="365125"/>
          </a:xfrm>
        </p:spPr>
        <p:txBody>
          <a:bodyPr/>
          <a:lstStyle/>
          <a:p>
            <a:fld id="{15D0E23E-21F8-9E44-B608-6DFB608817B2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222718"/>
            <a:ext cx="2960164" cy="252571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54000" y="3302000"/>
            <a:ext cx="952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41 MWx100s</a:t>
            </a:r>
            <a:r>
              <a:rPr lang="en-US" altLang="ja-JP" dirty="0" smtClean="0">
                <a:latin typeface="Arial"/>
                <a:cs typeface="Arial"/>
              </a:rPr>
              <a:t> =&gt;</a:t>
            </a:r>
            <a:r>
              <a:rPr lang="en-GB" dirty="0" smtClean="0">
                <a:latin typeface="Arial"/>
                <a:cs typeface="Arial"/>
              </a:rPr>
              <a:t>15 MW/m</a:t>
            </a:r>
            <a:r>
              <a:rPr lang="en-GB" baseline="30000" dirty="0" smtClean="0">
                <a:latin typeface="Arial"/>
                <a:cs typeface="Arial"/>
              </a:rPr>
              <a:t>2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r>
              <a:rPr lang="en-US" altLang="ja-JP" dirty="0" smtClean="0">
                <a:latin typeface="Arial"/>
                <a:cs typeface="Arial"/>
              </a:rPr>
              <a:t> : </a:t>
            </a:r>
            <a:r>
              <a:rPr lang="en-GB" dirty="0" smtClean="0">
                <a:latin typeface="Arial"/>
                <a:cs typeface="Arial"/>
              </a:rPr>
              <a:t>W-shaped + vertical target with V-corner at the outer target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436273" y="3591418"/>
            <a:ext cx="801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&amp; </a:t>
            </a:r>
            <a:r>
              <a:rPr lang="en-GB" dirty="0" err="1" smtClean="0">
                <a:latin typeface="Arial"/>
                <a:cs typeface="Arial"/>
              </a:rPr>
              <a:t>divertor</a:t>
            </a:r>
            <a:r>
              <a:rPr lang="en-GB" dirty="0" smtClean="0">
                <a:latin typeface="Arial"/>
                <a:cs typeface="Arial"/>
              </a:rPr>
              <a:t> pumping speed can be changed by 10 steps between 0 - 100 m</a:t>
            </a:r>
            <a:r>
              <a:rPr lang="en-GB" baseline="30000" dirty="0" smtClean="0">
                <a:latin typeface="Arial"/>
                <a:cs typeface="Arial"/>
              </a:rPr>
              <a:t>3</a:t>
            </a:r>
            <a:r>
              <a:rPr lang="en-GB" dirty="0" smtClean="0">
                <a:latin typeface="Arial"/>
                <a:cs typeface="Arial"/>
              </a:rPr>
              <a:t>/s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3500" y="2941935"/>
            <a:ext cx="1364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err="1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Divertor</a:t>
            </a:r>
            <a:endParaRPr lang="ja-JP" alt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400471" y="5156776"/>
            <a:ext cx="3261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Manufacture of </a:t>
            </a:r>
            <a:r>
              <a:rPr lang="en-US" dirty="0" smtClean="0">
                <a:latin typeface="Arial"/>
                <a:cs typeface="Arial"/>
              </a:rPr>
              <a:t>brazed CFC </a:t>
            </a:r>
            <a:r>
              <a:rPr lang="en-US" dirty="0" err="1" smtClean="0">
                <a:latin typeface="Arial"/>
                <a:cs typeface="Arial"/>
              </a:rPr>
              <a:t>monoblock</a:t>
            </a:r>
            <a:r>
              <a:rPr lang="en-US" dirty="0" smtClean="0">
                <a:latin typeface="Arial"/>
                <a:cs typeface="Arial"/>
              </a:rPr>
              <a:t> targets on going. . 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51867" y="5733443"/>
            <a:ext cx="2209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The first three </a:t>
            </a:r>
            <a:r>
              <a:rPr kumimoji="1" lang="en-US" altLang="ja-JP" dirty="0" err="1" smtClean="0">
                <a:solidFill>
                  <a:srgbClr val="FFFFFF"/>
                </a:solidFill>
              </a:rPr>
              <a:t>divertor</a:t>
            </a:r>
            <a:r>
              <a:rPr kumimoji="1" lang="en-US" altLang="ja-JP" dirty="0" smtClean="0">
                <a:solidFill>
                  <a:srgbClr val="FFFFFF"/>
                </a:solidFill>
              </a:rPr>
              <a:t> cassettes: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accuracy of </a:t>
            </a:r>
            <a:r>
              <a:rPr lang="en-GB" dirty="0" smtClean="0">
                <a:solidFill>
                  <a:srgbClr val="FFFFFF"/>
                </a:solidFill>
                <a:sym typeface="Symbol"/>
              </a:rPr>
              <a:t></a:t>
            </a:r>
            <a:r>
              <a:rPr lang="en-GB" dirty="0" smtClean="0">
                <a:solidFill>
                  <a:srgbClr val="FFFFFF"/>
                </a:solidFill>
              </a:rPr>
              <a:t>1 mm 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53999" y="3895280"/>
            <a:ext cx="951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Divertor</a:t>
            </a:r>
            <a:r>
              <a:rPr lang="en-US" dirty="0" smtClean="0">
                <a:latin typeface="Arial"/>
                <a:cs typeface="Arial"/>
              </a:rPr>
              <a:t> cassettes: with fully water-cooled plasma facing components &amp; remote </a:t>
            </a:r>
            <a:r>
              <a:rPr lang="en-US" dirty="0" err="1" smtClean="0">
                <a:latin typeface="Arial"/>
                <a:cs typeface="Arial"/>
              </a:rPr>
              <a:t>handlable</a:t>
            </a:r>
            <a:r>
              <a:rPr lang="ja-JP" altLang="en-US" dirty="0" smtClean="0"/>
              <a:t> 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22052" y="6260130"/>
            <a:ext cx="25878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A. </a:t>
            </a:r>
            <a:r>
              <a:rPr lang="en-GB" dirty="0" err="1" smtClean="0">
                <a:latin typeface="Arial"/>
                <a:cs typeface="Arial"/>
              </a:rPr>
              <a:t>Sakasai</a:t>
            </a:r>
            <a:r>
              <a:rPr lang="en-GB" dirty="0" smtClean="0">
                <a:latin typeface="Arial"/>
                <a:cs typeface="Arial"/>
              </a:rPr>
              <a:t>, FTP/P7-20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kumimoji="1" lang="ja-JP" altLang="en-US" dirty="0">
              <a:latin typeface="Arial"/>
              <a:cs typeface="Arial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871" y="4642692"/>
            <a:ext cx="2757023" cy="475957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5232227" y="2743855"/>
            <a:ext cx="437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Arial"/>
                <a:ea typeface="Arial" pitchFamily="-106" charset="0"/>
                <a:cs typeface="Arial"/>
              </a:rPr>
              <a:t>double wall, SS316L low cobalt (&lt;0.05%)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2" y="2240491"/>
            <a:ext cx="4275828" cy="2072503"/>
          </a:xfrm>
          <a:prstGeom prst="rect">
            <a:avLst/>
          </a:prstGeo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25" y="797455"/>
            <a:ext cx="1707347" cy="13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18"/>
          <p:cNvSpPr>
            <a:spLocks noChangeArrowheads="1"/>
          </p:cNvSpPr>
          <p:nvPr/>
        </p:nvSpPr>
        <p:spPr bwMode="auto">
          <a:xfrm>
            <a:off x="1856113" y="645055"/>
            <a:ext cx="2322187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Cryostat Base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 </a:t>
            </a:r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manufacture</a:t>
            </a:r>
          </a:p>
          <a:p>
            <a:r>
              <a:rPr lang="en-US" altLang="ja-JP" dirty="0" smtClean="0">
                <a:latin typeface="Arial"/>
                <a:ea typeface="Arial" pitchFamily="-106" charset="0"/>
                <a:cs typeface="Arial"/>
              </a:rPr>
              <a:t>almost finished</a:t>
            </a:r>
          </a:p>
          <a:p>
            <a:r>
              <a:rPr lang="en-US" altLang="ja-JP" dirty="0">
                <a:latin typeface="Arial"/>
                <a:ea typeface="Arial" pitchFamily="-106" charset="0"/>
                <a:cs typeface="Arial"/>
              </a:rPr>
              <a:t>=&gt; </a:t>
            </a:r>
            <a:r>
              <a:rPr lang="en-US" altLang="ja-JP" dirty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Delivery to Naka in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 the 1</a:t>
            </a:r>
            <a:r>
              <a:rPr lang="en-US" altLang="ja-JP" baseline="30000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st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ea typeface="Arial" pitchFamily="-106" charset="0"/>
                <a:cs typeface="Arial"/>
              </a:rPr>
              <a:t> week Jan.</a:t>
            </a:r>
            <a:endParaRPr lang="en-US" altLang="ja-JP" dirty="0">
              <a:solidFill>
                <a:srgbClr val="FF0000"/>
              </a:solidFill>
              <a:latin typeface="Arial"/>
              <a:ea typeface="Arial" pitchFamily="-106" charset="0"/>
              <a:cs typeface="Arial"/>
            </a:endParaRPr>
          </a:p>
          <a:p>
            <a:endParaRPr lang="en-US" altLang="ja-JP" dirty="0">
              <a:latin typeface="Arial"/>
              <a:ea typeface="Arial" pitchFamily="-106" charset="0"/>
              <a:cs typeface="Arial"/>
            </a:endParaRPr>
          </a:p>
        </p:txBody>
      </p:sp>
      <p:pic>
        <p:nvPicPr>
          <p:cNvPr id="8" name="図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39" y="4566579"/>
            <a:ext cx="1572574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12"/>
          <p:cNvSpPr>
            <a:spLocks noChangeArrowheads="1"/>
          </p:cNvSpPr>
          <p:nvPr/>
        </p:nvSpPr>
        <p:spPr bwMode="auto">
          <a:xfrm>
            <a:off x="1066800" y="-13276"/>
            <a:ext cx="3211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b="1" dirty="0" smtClean="0">
                <a:latin typeface="Arial"/>
                <a:ea typeface="Arial" pitchFamily="-106" charset="0"/>
                <a:cs typeface="Arial"/>
              </a:rPr>
              <a:t>Cryostat :</a:t>
            </a:r>
            <a:r>
              <a:rPr lang="en-US" sz="2800" b="1" dirty="0" smtClean="0">
                <a:solidFill>
                  <a:srgbClr val="008000"/>
                </a:solidFill>
                <a:latin typeface="Arial"/>
                <a:cs typeface="Arial"/>
              </a:rPr>
              <a:t>CIEMAT</a:t>
            </a:r>
            <a:r>
              <a:rPr lang="ja-JP" altLang="en-US" sz="2800" dirty="0" smtClean="0">
                <a:latin typeface="Arial"/>
                <a:cs typeface="Arial"/>
              </a:rPr>
              <a:t> </a:t>
            </a:r>
            <a:endParaRPr lang="ja-JP" altLang="en-US" sz="2800" b="1" dirty="0"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2099" y="3924681"/>
            <a:ext cx="166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13.4m</a:t>
            </a:r>
            <a:r>
              <a:rPr lang="en-GB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f</a:t>
            </a: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 ,250t</a:t>
            </a:r>
            <a:r>
              <a:rPr lang="ja-JP" alt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kumimoji="1" lang="ja-JP" alt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59911" y="4608053"/>
            <a:ext cx="2618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Cryostat Vessel Body Cylindrical Section: drawings completed, </a:t>
            </a:r>
          </a:p>
          <a:p>
            <a:r>
              <a:rPr lang="en-GB" dirty="0" smtClean="0">
                <a:latin typeface="Arial"/>
                <a:cs typeface="Arial"/>
              </a:rPr>
              <a:t>all the material has been supplied by JAEA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kumimoji="1" lang="ja-JP" altLang="en-US" dirty="0">
              <a:latin typeface="Arial"/>
              <a:cs typeface="Arial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0" y="571500"/>
            <a:ext cx="44196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4453640" y="1154532"/>
            <a:ext cx="3839665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529789" y="4887453"/>
            <a:ext cx="52857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>
                <a:latin typeface="Arial"/>
                <a:cs typeface="Arial"/>
              </a:rPr>
              <a:t>C</a:t>
            </a:r>
            <a:r>
              <a:rPr lang="en-GB" sz="2600" b="1" dirty="0" err="1" smtClean="0">
                <a:latin typeface="Arial"/>
                <a:cs typeface="Arial"/>
              </a:rPr>
              <a:t>ryogenic</a:t>
            </a:r>
            <a:r>
              <a:rPr lang="en-GB" sz="2600" b="1" dirty="0" smtClean="0">
                <a:latin typeface="Arial"/>
                <a:cs typeface="Arial"/>
              </a:rPr>
              <a:t> Systems :</a:t>
            </a:r>
            <a:r>
              <a:rPr lang="en-GB" sz="2600" b="1" dirty="0" smtClean="0">
                <a:solidFill>
                  <a:srgbClr val="008000"/>
                </a:solidFill>
                <a:latin typeface="Arial"/>
                <a:cs typeface="Arial"/>
              </a:rPr>
              <a:t>CEA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4533710" y="2769453"/>
            <a:ext cx="5123196" cy="215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GB" sz="2000" b="1" dirty="0" smtClean="0"/>
              <a:t>Quench Protection Circuit (CNR-RFX) </a:t>
            </a:r>
          </a:p>
          <a:p>
            <a:pPr>
              <a:lnSpc>
                <a:spcPts val="2000"/>
              </a:lnSpc>
            </a:pPr>
            <a:r>
              <a:rPr lang="en-GB" sz="2000" dirty="0" smtClean="0"/>
              <a:t>        Prototypes completed</a:t>
            </a:r>
            <a:endParaRPr lang="ja-JP" altLang="en-US" sz="2000" dirty="0" smtClean="0"/>
          </a:p>
          <a:p>
            <a:pPr>
              <a:lnSpc>
                <a:spcPts val="2000"/>
              </a:lnSpc>
            </a:pPr>
            <a:r>
              <a:rPr lang="en-GB" sz="2000" b="1" dirty="0" smtClean="0"/>
              <a:t>Switching Network Units (ENEA)</a:t>
            </a:r>
          </a:p>
          <a:p>
            <a:pPr>
              <a:lnSpc>
                <a:spcPts val="2000"/>
              </a:lnSpc>
            </a:pPr>
            <a:r>
              <a:rPr lang="en-GB" sz="2000" dirty="0" smtClean="0"/>
              <a:t>        Contract signed in Sep. 2012</a:t>
            </a:r>
            <a:r>
              <a:rPr lang="ja-JP" altLang="en-US" sz="2000" dirty="0" smtClean="0"/>
              <a:t> </a:t>
            </a:r>
            <a:endParaRPr lang="en-GB" sz="2000" b="1" dirty="0" smtClean="0"/>
          </a:p>
          <a:p>
            <a:pPr>
              <a:lnSpc>
                <a:spcPts val="2000"/>
              </a:lnSpc>
            </a:pPr>
            <a:r>
              <a:rPr lang="en-GB" sz="2000" b="1" dirty="0" smtClean="0"/>
              <a:t>Superconducting Magnet PS (CEA &amp; ENEA)</a:t>
            </a:r>
          </a:p>
          <a:p>
            <a:pPr>
              <a:lnSpc>
                <a:spcPts val="2000"/>
              </a:lnSpc>
            </a:pPr>
            <a:r>
              <a:rPr lang="en-GB" sz="2000" dirty="0" smtClean="0"/>
              <a:t>         contracts expected by Mar. 2013</a:t>
            </a:r>
            <a:r>
              <a:rPr lang="ja-JP" altLang="en-US" sz="2000" dirty="0" smtClean="0"/>
              <a:t> </a:t>
            </a:r>
            <a:r>
              <a:rPr lang="ja-JP" altLang="en-US" sz="2000" b="1" dirty="0" smtClean="0"/>
              <a:t> </a:t>
            </a:r>
            <a:endParaRPr lang="en-US" altLang="ja-JP" sz="2000" b="1" dirty="0" smtClean="0"/>
          </a:p>
          <a:p>
            <a:pPr>
              <a:lnSpc>
                <a:spcPts val="2000"/>
              </a:lnSpc>
            </a:pPr>
            <a:r>
              <a:rPr lang="en-GB" sz="2000" b="1" dirty="0" smtClean="0"/>
              <a:t>The RWM control coil PS (CNR-RFX)</a:t>
            </a:r>
          </a:p>
          <a:p>
            <a:pPr>
              <a:lnSpc>
                <a:spcPts val="2000"/>
              </a:lnSpc>
            </a:pPr>
            <a:r>
              <a:rPr lang="en-GB" altLang="ja-JP" sz="2000" b="1" dirty="0" smtClean="0"/>
              <a:t>         </a:t>
            </a:r>
            <a:r>
              <a:rPr lang="en-GB" sz="2000" dirty="0" smtClean="0"/>
              <a:t>specification is in the final stage</a:t>
            </a:r>
            <a:r>
              <a:rPr lang="ja-JP" altLang="en-US" sz="2000" dirty="0" smtClean="0"/>
              <a:t> </a:t>
            </a:r>
            <a:r>
              <a:rPr lang="ja-JP" altLang="en-US" sz="2000" b="1" dirty="0" smtClean="0"/>
              <a:t>  </a:t>
            </a:r>
            <a:endParaRPr lang="ja-JP" altLang="en-US" sz="2000" b="1" dirty="0"/>
          </a:p>
        </p:txBody>
      </p:sp>
      <p:sp>
        <p:nvSpPr>
          <p:cNvPr id="39" name="正方形/長方形 38"/>
          <p:cNvSpPr/>
          <p:nvPr/>
        </p:nvSpPr>
        <p:spPr>
          <a:xfrm>
            <a:off x="4707232" y="1934893"/>
            <a:ext cx="4953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600" b="1" dirty="0" smtClean="0">
                <a:latin typeface="Arial"/>
                <a:cs typeface="Arial"/>
              </a:rPr>
              <a:t>Power Supplies :</a:t>
            </a:r>
          </a:p>
          <a:p>
            <a:pPr lvl="0"/>
            <a:r>
              <a:rPr lang="en-US" sz="2600" b="1" dirty="0" smtClean="0">
                <a:solidFill>
                  <a:srgbClr val="008000"/>
                </a:solidFill>
                <a:latin typeface="Arial"/>
                <a:cs typeface="Arial"/>
              </a:rPr>
              <a:t>CNR-RFX, ENEA, CEA</a:t>
            </a:r>
            <a:endParaRPr lang="ja-JP" altLang="en-US" sz="2600" b="1" dirty="0" smtClean="0">
              <a:solidFill>
                <a:srgbClr val="008000"/>
              </a:solidFill>
            </a:endParaRPr>
          </a:p>
          <a:p>
            <a:endParaRPr lang="ja-JP" altLang="en-US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317" y="238805"/>
            <a:ext cx="1316471" cy="1941796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4752354" y="-25400"/>
            <a:ext cx="4953000" cy="11815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GB" sz="2600" b="1" dirty="0" smtClean="0">
                <a:latin typeface="Arial"/>
                <a:cs typeface="Arial"/>
              </a:rPr>
              <a:t>High Temperature Superconducting Current Leads :</a:t>
            </a:r>
            <a:r>
              <a:rPr lang="en-GB" sz="2600" b="1" dirty="0" smtClean="0">
                <a:solidFill>
                  <a:srgbClr val="008000"/>
                </a:solidFill>
                <a:latin typeface="Arial"/>
                <a:cs typeface="Arial"/>
              </a:rPr>
              <a:t>KIT</a:t>
            </a:r>
            <a:endParaRPr lang="ja-JP" altLang="en-US" sz="26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608341" y="1152519"/>
            <a:ext cx="407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Arial"/>
                <a:cs typeface="Arial"/>
              </a:rPr>
              <a:t>26 current leads based on W7-X</a:t>
            </a:r>
          </a:p>
        </p:txBody>
      </p:sp>
      <p:cxnSp>
        <p:nvCxnSpPr>
          <p:cNvPr id="44" name="直線コネクタ 43"/>
          <p:cNvCxnSpPr/>
          <p:nvPr/>
        </p:nvCxnSpPr>
        <p:spPr>
          <a:xfrm>
            <a:off x="4502476" y="2791656"/>
            <a:ext cx="3839665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4529789" y="5381648"/>
            <a:ext cx="3839665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621434" y="1402655"/>
            <a:ext cx="407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Material purchasing is progressing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728949" y="5409424"/>
            <a:ext cx="5124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Contract of manufacture is expected within 2012</a:t>
            </a:r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29790" y="6057023"/>
            <a:ext cx="496667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Arial"/>
                <a:cs typeface="Arial"/>
              </a:rPr>
              <a:t>All CEA contributions: </a:t>
            </a:r>
            <a:r>
              <a:rPr lang="en-US" altLang="ja-JP" b="1" dirty="0" err="1" smtClean="0">
                <a:latin typeface="Arial"/>
                <a:cs typeface="Arial"/>
              </a:rPr>
              <a:t>A.Becoulet</a:t>
            </a:r>
            <a:r>
              <a:rPr lang="en-US" altLang="ja-JP" b="1" dirty="0" smtClean="0">
                <a:latin typeface="Arial"/>
                <a:cs typeface="Arial"/>
              </a:rPr>
              <a:t>, OV/4-5</a:t>
            </a:r>
          </a:p>
          <a:p>
            <a:pPr marL="342900" indent="-342900"/>
            <a:r>
              <a:rPr lang="en-US" altLang="ja-JP" b="1" dirty="0" smtClean="0">
                <a:latin typeface="Arial"/>
                <a:cs typeface="Arial"/>
              </a:rPr>
              <a:t>                                       P. </a:t>
            </a:r>
            <a:r>
              <a:rPr lang="en-US" altLang="ja-JP" b="1" dirty="0" err="1" smtClean="0">
                <a:latin typeface="Arial"/>
                <a:cs typeface="Arial"/>
              </a:rPr>
              <a:t>Bayetti</a:t>
            </a:r>
            <a:r>
              <a:rPr lang="en-US" altLang="ja-JP" b="1" dirty="0" smtClean="0">
                <a:latin typeface="Arial"/>
                <a:cs typeface="Arial"/>
              </a:rPr>
              <a:t>, FTP/P1-29</a:t>
            </a:r>
            <a:endParaRPr kumimoji="1"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705" y="2583391"/>
            <a:ext cx="1309549" cy="104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0" y="5588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61"/>
          <p:cNvSpPr>
            <a:spLocks noChangeArrowheads="1"/>
          </p:cNvSpPr>
          <p:nvPr/>
        </p:nvSpPr>
        <p:spPr bwMode="auto">
          <a:xfrm>
            <a:off x="114301" y="5097604"/>
            <a:ext cx="5143500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kumimoji="0" lang="ja-JP" altLang="en-US" dirty="0" smtClean="0">
                <a:solidFill>
                  <a:srgbClr val="FF0000"/>
                </a:solidFill>
                <a:latin typeface="Arial"/>
                <a:ea typeface="ＭＳ ゴシック" charset="-128"/>
                <a:cs typeface="Arial"/>
              </a:rPr>
              <a:t>→</a:t>
            </a:r>
            <a:r>
              <a:rPr kumimoji="0" lang="en-US" altLang="ja-JP" dirty="0" smtClean="0">
                <a:solidFill>
                  <a:srgbClr val="FF0000"/>
                </a:solidFill>
                <a:latin typeface="Arial"/>
                <a:ea typeface="ＭＳ ゴシック" charset="-128"/>
                <a:cs typeface="Arial"/>
              </a:rPr>
              <a:t>200kV &amp; 100s without breakdown was demonstrated with 70mm single gap.</a:t>
            </a:r>
            <a:endParaRPr kumimoji="0" lang="en-US" altLang="ja-JP" dirty="0" smtClean="0">
              <a:latin typeface="Arial"/>
              <a:ea typeface="ＭＳ ゴシック" charset="-128"/>
              <a:cs typeface="Arial"/>
            </a:endParaRPr>
          </a:p>
        </p:txBody>
      </p:sp>
      <p:sp>
        <p:nvSpPr>
          <p:cNvPr id="7" name="正方形/長方形 61"/>
          <p:cNvSpPr>
            <a:spLocks noChangeArrowheads="1"/>
          </p:cNvSpPr>
          <p:nvPr/>
        </p:nvSpPr>
        <p:spPr bwMode="auto">
          <a:xfrm>
            <a:off x="222249" y="975392"/>
            <a:ext cx="4667252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defRPr/>
            </a:pPr>
            <a:r>
              <a:rPr kumimoji="0" lang="en-US" altLang="ja-JP" b="1" dirty="0" smtClean="0">
                <a:latin typeface="Arial"/>
                <a:ea typeface="ＭＳ ゴシック" charset="-128"/>
                <a:cs typeface="Arial"/>
              </a:rPr>
              <a:t>   (500 </a:t>
            </a:r>
            <a:r>
              <a:rPr kumimoji="0" lang="en-US" altLang="ja-JP" b="1" dirty="0" err="1">
                <a:latin typeface="Arial"/>
                <a:ea typeface="ＭＳ ゴシック" charset="-128"/>
                <a:cs typeface="Arial"/>
              </a:rPr>
              <a:t>keV</a:t>
            </a:r>
            <a:r>
              <a:rPr kumimoji="0" lang="en-US" altLang="ja-JP" b="1" dirty="0" smtClean="0">
                <a:latin typeface="Arial"/>
                <a:ea typeface="ＭＳ ゴシック" charset="-128"/>
                <a:cs typeface="Arial"/>
              </a:rPr>
              <a:t> &amp; 3A demonstrated in 2010)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145274" y="937292"/>
            <a:ext cx="48402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Helvetica" pitchFamily="-106" charset="0"/>
              </a:rPr>
              <a:t>High power long pulse </a:t>
            </a:r>
            <a:r>
              <a:rPr lang="en-US" altLang="ja-JP" dirty="0" err="1" smtClean="0">
                <a:solidFill>
                  <a:srgbClr val="FF0000"/>
                </a:solidFill>
                <a:latin typeface="Helvetica" pitchFamily="-106" charset="0"/>
              </a:rPr>
              <a:t>gyrotron</a:t>
            </a:r>
            <a:r>
              <a:rPr lang="en-US" altLang="ja-JP" dirty="0" smtClean="0">
                <a:solidFill>
                  <a:srgbClr val="FF0000"/>
                </a:solidFill>
                <a:latin typeface="Helvetica" pitchFamily="-106" charset="0"/>
              </a:rPr>
              <a:t> (110GHz)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Arial"/>
                <a:cs typeface="Arial"/>
              </a:rPr>
              <a:t>1 MW </a:t>
            </a:r>
            <a:r>
              <a:rPr lang="en-GB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GB" sz="2000" b="1" dirty="0" smtClean="0">
                <a:solidFill>
                  <a:srgbClr val="FF0000"/>
                </a:solidFill>
                <a:latin typeface="Arial"/>
                <a:cs typeface="Arial"/>
              </a:rPr>
              <a:t> 70 </a:t>
            </a:r>
            <a:r>
              <a:rPr lang="en-GB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GB" sz="2000" b="1" dirty="0" smtClean="0">
                <a:solidFill>
                  <a:srgbClr val="FF0000"/>
                </a:solidFill>
                <a:latin typeface="Arial"/>
                <a:cs typeface="Arial"/>
              </a:rPr>
              <a:t>   &amp;   1.4 MW </a:t>
            </a:r>
            <a:r>
              <a:rPr lang="en-GB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GB" sz="2000" b="1" dirty="0" smtClean="0">
                <a:solidFill>
                  <a:srgbClr val="FF0000"/>
                </a:solidFill>
                <a:latin typeface="Arial"/>
                <a:cs typeface="Arial"/>
              </a:rPr>
              <a:t> 9 </a:t>
            </a:r>
            <a:r>
              <a:rPr lang="en-GB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ja-JP" alt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altLang="ja-JP" sz="2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altLang="ja-JP" dirty="0" smtClean="0">
                <a:latin typeface="Arial"/>
                <a:cs typeface="Arial"/>
              </a:rPr>
              <a:t>achieved </a:t>
            </a:r>
            <a:r>
              <a:rPr lang="en-US" altLang="ja-JP" dirty="0" err="1" smtClean="0">
                <a:latin typeface="Arial"/>
                <a:cs typeface="Arial"/>
              </a:rPr>
              <a:t>w</a:t>
            </a:r>
            <a:r>
              <a:rPr lang="en-GB" dirty="0" err="1" smtClean="0">
                <a:latin typeface="Arial"/>
                <a:cs typeface="Arial"/>
              </a:rPr>
              <a:t>ith</a:t>
            </a:r>
            <a:r>
              <a:rPr lang="en-GB" dirty="0" smtClean="0">
                <a:latin typeface="Arial"/>
                <a:cs typeface="Arial"/>
              </a:rPr>
              <a:t> newly installed 60.3 </a:t>
            </a:r>
            <a:r>
              <a:rPr lang="en-GB" dirty="0" err="1" smtClean="0">
                <a:latin typeface="Arial"/>
                <a:cs typeface="Arial"/>
              </a:rPr>
              <a:t>mm</a:t>
            </a:r>
            <a:r>
              <a:rPr lang="en-GB" dirty="0" err="1" smtClean="0">
                <a:latin typeface="Symbol" charset="2"/>
                <a:cs typeface="Symbol" charset="2"/>
              </a:rPr>
              <a:t>f</a:t>
            </a:r>
            <a:r>
              <a:rPr lang="en-GB" dirty="0" smtClean="0">
                <a:latin typeface="Arial"/>
                <a:cs typeface="Arial"/>
              </a:rPr>
              <a:t> transmission line &amp; improved mode convertor.</a:t>
            </a:r>
            <a:endParaRPr lang="en-US" altLang="ja-JP" dirty="0" smtClean="0">
              <a:latin typeface="Arial"/>
              <a:cs typeface="Arial"/>
            </a:endParaRPr>
          </a:p>
          <a:p>
            <a:endParaRPr lang="en-US" altLang="ja-JP" dirty="0">
              <a:latin typeface="Helvetica" pitchFamily="-106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68899" y="4721820"/>
            <a:ext cx="4470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The first dual-frequency </a:t>
            </a:r>
            <a:r>
              <a:rPr lang="en-US" altLang="ja-JP" b="1" dirty="0" err="1" smtClean="0">
                <a:solidFill>
                  <a:srgbClr val="FF0000"/>
                </a:solidFill>
                <a:latin typeface="Arial"/>
                <a:cs typeface="Arial"/>
              </a:rPr>
              <a:t>gyrotron</a:t>
            </a:r>
            <a:endParaRPr lang="en-US" altLang="ja-JP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(110 &amp; 138GHz) was successfully manufactured, oscillation confirmed.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985836" y="-5089"/>
            <a:ext cx="8605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latin typeface="Arial"/>
                <a:cs typeface="Arial"/>
              </a:rPr>
              <a:t>Development of N-NB &amp; ECRF for JT-60SA:</a:t>
            </a:r>
            <a:r>
              <a:rPr lang="en-US" altLang="ja-JP" sz="2800" b="1" dirty="0" smtClean="0">
                <a:solidFill>
                  <a:srgbClr val="008000"/>
                </a:solidFill>
                <a:latin typeface="Arial"/>
                <a:cs typeface="Arial"/>
              </a:rPr>
              <a:t>JAEA</a:t>
            </a:r>
            <a:endParaRPr lang="ja-JP" altLang="en-US" sz="28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23E-21F8-9E44-B608-6DFB608817B2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2213570"/>
            <a:ext cx="3717865" cy="255905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58749" y="573088"/>
            <a:ext cx="2134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kumimoji="0" lang="en-US" altLang="ja-JP" sz="2400" b="1" dirty="0" smtClean="0">
                <a:latin typeface="Arial"/>
                <a:ea typeface="ＭＳ ゴシック" charset="-128"/>
                <a:cs typeface="Arial"/>
              </a:rPr>
              <a:t>N-NB System</a:t>
            </a:r>
          </a:p>
        </p:txBody>
      </p:sp>
      <p:sp>
        <p:nvSpPr>
          <p:cNvPr id="14" name="正方形/長方形 61"/>
          <p:cNvSpPr>
            <a:spLocks noChangeArrowheads="1"/>
          </p:cNvSpPr>
          <p:nvPr/>
        </p:nvSpPr>
        <p:spPr bwMode="auto">
          <a:xfrm>
            <a:off x="146049" y="1307770"/>
            <a:ext cx="3879851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defRPr/>
            </a:pPr>
            <a:r>
              <a:rPr kumimoji="0" lang="en-US" altLang="ja-JP" dirty="0" smtClean="0">
                <a:solidFill>
                  <a:srgbClr val="000000"/>
                </a:solidFill>
                <a:latin typeface="Arial"/>
                <a:ea typeface="ＭＳ ゴシック" charset="-128"/>
                <a:cs typeface="Arial"/>
              </a:rPr>
              <a:t>2011-: Using test stand, we found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274046" y="1882710"/>
            <a:ext cx="2445777" cy="33086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defRPr/>
            </a:pPr>
            <a:r>
              <a:rPr kumimoji="0" lang="en-US" altLang="ja-JP" b="1" dirty="0" smtClean="0">
                <a:solidFill>
                  <a:srgbClr val="FF0000"/>
                </a:solidFill>
                <a:latin typeface="Arial"/>
                <a:ea typeface="ＭＳ ゴシック" charset="-128"/>
                <a:cs typeface="Arial"/>
              </a:rPr>
              <a:t> V/G</a:t>
            </a:r>
            <a:r>
              <a:rPr kumimoji="0" lang="en-US" altLang="ja-JP" b="1" baseline="30000" dirty="0" smtClean="0">
                <a:solidFill>
                  <a:srgbClr val="FF0000"/>
                </a:solidFill>
                <a:latin typeface="Arial"/>
                <a:ea typeface="ＭＳ ゴシック" charset="-128"/>
                <a:cs typeface="Arial"/>
              </a:rPr>
              <a:t>0.5</a:t>
            </a:r>
            <a:r>
              <a:rPr kumimoji="0" lang="en-US" altLang="ja-JP" b="1" dirty="0" smtClean="0">
                <a:solidFill>
                  <a:srgbClr val="FF0000"/>
                </a:solidFill>
                <a:latin typeface="Arial"/>
                <a:ea typeface="ＭＳ ゴシック" charset="-128"/>
                <a:cs typeface="Arial"/>
              </a:rPr>
              <a:t> ~ S</a:t>
            </a:r>
            <a:r>
              <a:rPr kumimoji="0" lang="en-US" altLang="ja-JP" b="1" baseline="30000" dirty="0" smtClean="0">
                <a:solidFill>
                  <a:srgbClr val="FF0000"/>
                </a:solidFill>
                <a:latin typeface="Arial"/>
                <a:ea typeface="ＭＳ ゴシック" charset="-128"/>
                <a:cs typeface="Arial"/>
              </a:rPr>
              <a:t>-0.13</a:t>
            </a:r>
            <a:r>
              <a:rPr kumimoji="0" lang="en-US" altLang="ja-JP" b="1" dirty="0" smtClean="0">
                <a:solidFill>
                  <a:srgbClr val="FF0000"/>
                </a:solidFill>
                <a:latin typeface="Arial"/>
                <a:ea typeface="ＭＳ ゴシック" charset="-128"/>
                <a:cs typeface="Arial"/>
              </a:rPr>
              <a:t> &amp; N</a:t>
            </a:r>
            <a:r>
              <a:rPr kumimoji="0" lang="en-US" altLang="ja-JP" b="1" baseline="30000" dirty="0" smtClean="0">
                <a:solidFill>
                  <a:srgbClr val="FF0000"/>
                </a:solidFill>
                <a:latin typeface="Arial"/>
                <a:ea typeface="ＭＳ ゴシック" charset="-128"/>
                <a:cs typeface="Arial"/>
              </a:rPr>
              <a:t>-0.15</a:t>
            </a:r>
            <a:endParaRPr kumimoji="0" lang="en-US" altLang="ja-JP" b="1" dirty="0" smtClean="0">
              <a:solidFill>
                <a:srgbClr val="FF0000"/>
              </a:solidFill>
              <a:latin typeface="Arial"/>
              <a:ea typeface="ＭＳ ゴシック" charset="-128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71536" y="1575130"/>
            <a:ext cx="247623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  <a:defRPr/>
            </a:pPr>
            <a:r>
              <a:rPr kumimoji="0" lang="en-US" altLang="ja-JP" sz="1400" dirty="0" smtClean="0">
                <a:latin typeface="Arial"/>
                <a:ea typeface="ＭＳ ゴシック" charset="-128"/>
                <a:cs typeface="Arial"/>
              </a:rPr>
              <a:t>V: vacuum insulation voltage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-39128" y="2150070"/>
            <a:ext cx="498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b="1" dirty="0" smtClean="0">
                <a:solidFill>
                  <a:srgbClr val="FF0000"/>
                </a:solidFill>
                <a:latin typeface="Arial"/>
                <a:ea typeface="ＭＳ ゴシック" charset="-128"/>
                <a:cs typeface="Arial"/>
              </a:rPr>
              <a:t> ( the first scaling of the multi-aperture grid)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4943726" y="560388"/>
            <a:ext cx="220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kumimoji="0" lang="en-US" altLang="ja-JP" sz="2400" b="1" dirty="0" smtClean="0">
                <a:latin typeface="Arial"/>
                <a:ea typeface="ＭＳ ゴシック" charset="-128"/>
                <a:cs typeface="Arial"/>
              </a:rPr>
              <a:t>ECRF System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156199" y="5556250"/>
            <a:ext cx="468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Mock-up test of a novel linear-motion antenna showed preferable characteristics.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lang="en-US" altLang="ja-JP" dirty="0">
              <a:latin typeface="Arial"/>
              <a:cs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54370" y="6323829"/>
            <a:ext cx="249400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"/>
                <a:cs typeface="Arial"/>
              </a:rPr>
              <a:t>M.Hanada</a:t>
            </a:r>
            <a:r>
              <a:rPr kumimoji="1" lang="en-US" altLang="ja-JP" dirty="0" smtClean="0">
                <a:latin typeface="Arial"/>
                <a:cs typeface="Arial"/>
              </a:rPr>
              <a:t>, </a:t>
            </a:r>
            <a:r>
              <a:rPr lang="en-GB" dirty="0" smtClean="0">
                <a:latin typeface="Arial"/>
                <a:cs typeface="Arial"/>
              </a:rPr>
              <a:t>FTP/P1-18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53671" y="6322797"/>
            <a:ext cx="259643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A. </a:t>
            </a:r>
            <a:r>
              <a:rPr lang="en-US" altLang="ja-JP" dirty="0" err="1" smtClean="0">
                <a:latin typeface="Arial"/>
                <a:cs typeface="Arial"/>
              </a:rPr>
              <a:t>Isayama</a:t>
            </a:r>
            <a:r>
              <a:rPr kumimoji="1" lang="en-US" altLang="ja-JP" dirty="0" smtClean="0">
                <a:latin typeface="Arial"/>
                <a:cs typeface="Arial"/>
              </a:rPr>
              <a:t>, </a:t>
            </a:r>
            <a:r>
              <a:rPr lang="en-GB" dirty="0" smtClean="0">
                <a:latin typeface="Arial"/>
                <a:cs typeface="Arial"/>
              </a:rPr>
              <a:t>FTP/P1-16</a:t>
            </a:r>
            <a:r>
              <a:rPr lang="ja-JP" altLang="en-US" dirty="0" smtClean="0">
                <a:latin typeface="Arial"/>
                <a:cs typeface="Arial"/>
              </a:rPr>
              <a:t> 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1601" y="5628189"/>
            <a:ext cx="4953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kumimoji="0" lang="ja-JP" altLang="en-US" dirty="0" smtClean="0">
                <a:latin typeface="Arial"/>
                <a:ea typeface="ＭＳ ゴシック" charset="-128"/>
                <a:cs typeface="Arial"/>
              </a:rPr>
              <a:t>→</a:t>
            </a:r>
            <a:r>
              <a:rPr kumimoji="0" lang="en-US" altLang="ja-JP" dirty="0" smtClean="0">
                <a:latin typeface="Arial"/>
                <a:ea typeface="ＭＳ ゴシック" charset="-128"/>
                <a:cs typeface="Arial"/>
              </a:rPr>
              <a:t> 500kV extraction is expected in JT-60SA’s 3-stage-acceleration (also contributes to ITER)</a:t>
            </a:r>
            <a:endParaRPr kumimoji="0" lang="en-US" altLang="ja-JP" dirty="0">
              <a:latin typeface="Arial"/>
              <a:ea typeface="ＭＳ ゴシック" charset="-128"/>
              <a:cs typeface="Arial"/>
            </a:endParaRPr>
          </a:p>
        </p:txBody>
      </p:sp>
      <p:grpSp>
        <p:nvGrpSpPr>
          <p:cNvPr id="35" name="図形グループ 34"/>
          <p:cNvGrpSpPr/>
          <p:nvPr/>
        </p:nvGrpSpPr>
        <p:grpSpPr>
          <a:xfrm>
            <a:off x="179951" y="2419350"/>
            <a:ext cx="4738375" cy="2645953"/>
            <a:chOff x="179951" y="2419350"/>
            <a:chExt cx="4738375" cy="2645953"/>
          </a:xfrm>
        </p:grpSpPr>
        <p:grpSp>
          <p:nvGrpSpPr>
            <p:cNvPr id="34" name="図形グループ 33"/>
            <p:cNvGrpSpPr/>
            <p:nvPr/>
          </p:nvGrpSpPr>
          <p:grpSpPr>
            <a:xfrm>
              <a:off x="179951" y="2419350"/>
              <a:ext cx="4738375" cy="2645953"/>
              <a:chOff x="116451" y="2597150"/>
              <a:chExt cx="4738375" cy="2645953"/>
            </a:xfrm>
          </p:grpSpPr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52" y="2659102"/>
                <a:ext cx="4147193" cy="2494654"/>
              </a:xfrm>
              <a:prstGeom prst="rect">
                <a:avLst/>
              </a:prstGeom>
            </p:spPr>
          </p:pic>
          <p:sp>
            <p:nvSpPr>
              <p:cNvPr id="19" name="正方形/長方形 18"/>
              <p:cNvSpPr/>
              <p:nvPr/>
            </p:nvSpPr>
            <p:spPr>
              <a:xfrm>
                <a:off x="2496935" y="4965249"/>
                <a:ext cx="2357891" cy="2778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400"/>
                  </a:lnSpc>
                  <a:defRPr/>
                </a:pPr>
                <a:r>
                  <a:rPr kumimoji="0" lang="en-US" altLang="ja-JP" sz="1400" dirty="0" smtClean="0">
                    <a:latin typeface="Arial"/>
                    <a:ea typeface="ＭＳ ゴシック" charset="-128"/>
                    <a:cs typeface="Arial"/>
                  </a:rPr>
                  <a:t>N: </a:t>
                </a:r>
                <a:r>
                  <a:rPr lang="en-US" sz="1400" dirty="0" smtClean="0">
                    <a:latin typeface="Arial"/>
                    <a:cs typeface="Arial"/>
                  </a:rPr>
                  <a:t>number of the apertures</a:t>
                </a:r>
                <a:r>
                  <a:rPr lang="ja-JP" altLang="en-US" sz="1400" dirty="0" smtClean="0">
                    <a:latin typeface="Arial"/>
                    <a:cs typeface="Arial"/>
                  </a:rPr>
                  <a:t> </a:t>
                </a:r>
                <a:endParaRPr kumimoji="0" lang="en-US" altLang="ja-JP" sz="1400" dirty="0" smtClean="0">
                  <a:latin typeface="Arial"/>
                  <a:ea typeface="ＭＳ ゴシック" charset="-128"/>
                  <a:cs typeface="Arial"/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804227" y="4965249"/>
                <a:ext cx="1498343" cy="2778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ts val="1400"/>
                  </a:lnSpc>
                  <a:defRPr/>
                </a:pPr>
                <a:r>
                  <a:rPr kumimoji="0" lang="en-US" altLang="ja-JP" sz="1400" dirty="0" smtClean="0">
                    <a:latin typeface="Arial"/>
                    <a:ea typeface="ＭＳ ゴシック" charset="-128"/>
                    <a:cs typeface="Arial"/>
                  </a:rPr>
                  <a:t>S: grid area (m</a:t>
                </a:r>
                <a:r>
                  <a:rPr kumimoji="0" lang="en-US" altLang="ja-JP" sz="1400" baseline="30000" dirty="0" smtClean="0">
                    <a:latin typeface="Arial"/>
                    <a:ea typeface="ＭＳ ゴシック" charset="-128"/>
                    <a:cs typeface="Arial"/>
                  </a:rPr>
                  <a:t>2</a:t>
                </a:r>
                <a:r>
                  <a:rPr kumimoji="0" lang="en-US" altLang="ja-JP" sz="1400" dirty="0" smtClean="0">
                    <a:latin typeface="Arial"/>
                    <a:ea typeface="ＭＳ ゴシック" charset="-128"/>
                    <a:cs typeface="Arial"/>
                  </a:rPr>
                  <a:t>)</a:t>
                </a:r>
              </a:p>
            </p:txBody>
          </p:sp>
          <p:grpSp>
            <p:nvGrpSpPr>
              <p:cNvPr id="32" name="図形グループ 31"/>
              <p:cNvGrpSpPr/>
              <p:nvPr/>
            </p:nvGrpSpPr>
            <p:grpSpPr>
              <a:xfrm>
                <a:off x="116451" y="2597150"/>
                <a:ext cx="528929" cy="2305394"/>
                <a:chOff x="116451" y="2597150"/>
                <a:chExt cx="528929" cy="2305394"/>
              </a:xfrm>
            </p:grpSpPr>
            <p:sp>
              <p:nvSpPr>
                <p:cNvPr id="28" name="正方形/長方形 27"/>
                <p:cNvSpPr/>
                <p:nvPr/>
              </p:nvSpPr>
              <p:spPr>
                <a:xfrm rot="16200000">
                  <a:off x="-452178" y="3630152"/>
                  <a:ext cx="1917261" cy="277854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ts val="1400"/>
                    </a:lnSpc>
                    <a:defRPr/>
                  </a:pPr>
                  <a:r>
                    <a:rPr kumimoji="0" lang="en-US" altLang="ja-JP" sz="1400" dirty="0" smtClean="0">
                      <a:latin typeface="Arial"/>
                      <a:ea typeface="ＭＳ ゴシック" charset="-128"/>
                      <a:cs typeface="Arial"/>
                    </a:rPr>
                    <a:t>G( grid length(mm))</a:t>
                  </a:r>
                  <a:r>
                    <a:rPr kumimoji="0" lang="en-US" altLang="ja-JP" sz="1400" baseline="30000" dirty="0" smtClean="0">
                      <a:latin typeface="Arial"/>
                      <a:ea typeface="ＭＳ ゴシック" charset="-128"/>
                      <a:cs typeface="Arial"/>
                    </a:rPr>
                    <a:t>0.5</a:t>
                  </a:r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 rot="16200000">
                  <a:off x="-896922" y="3610523"/>
                  <a:ext cx="2304599" cy="277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1400"/>
                    </a:lnSpc>
                    <a:defRPr/>
                  </a:pPr>
                  <a:r>
                    <a:rPr kumimoji="0" lang="en-US" altLang="ja-JP" sz="1400" dirty="0" smtClean="0">
                      <a:latin typeface="Arial"/>
                      <a:ea typeface="ＭＳ ゴシック" charset="-128"/>
                      <a:cs typeface="Arial"/>
                    </a:rPr>
                    <a:t>V ( insulation voltage) (kV)</a:t>
                  </a:r>
                </a:p>
              </p:txBody>
            </p:sp>
            <p:cxnSp>
              <p:nvCxnSpPr>
                <p:cNvPr id="31" name="直線コネクタ 30"/>
                <p:cNvCxnSpPr/>
                <p:nvPr/>
              </p:nvCxnSpPr>
              <p:spPr>
                <a:xfrm rot="5400000">
                  <a:off x="-714319" y="3793126"/>
                  <a:ext cx="2217248" cy="158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正方形/長方形 32"/>
            <p:cNvSpPr/>
            <p:nvPr/>
          </p:nvSpPr>
          <p:spPr>
            <a:xfrm>
              <a:off x="2597149" y="2759648"/>
              <a:ext cx="273051" cy="171075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xfrm>
            <a:off x="7569200" y="6452971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96A41BB-AB38-F443-9234-0FD19D2779DF}" type="slidenum">
              <a:rPr lang="ja-JP" altLang="en-US">
                <a:latin typeface="Arial" pitchFamily="-106" charset="0"/>
                <a:ea typeface="Arial" pitchFamily="-106" charset="0"/>
                <a:cs typeface="Arial" pitchFamily="-106" charset="0"/>
              </a:rPr>
              <a:pPr/>
              <a:t>9</a:t>
            </a:fld>
            <a:endParaRPr lang="ja-JP" altLang="en-US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9460" name="テキスト ボックス 5"/>
          <p:cNvSpPr txBox="1">
            <a:spLocks noChangeArrowheads="1"/>
          </p:cNvSpPr>
          <p:nvPr/>
        </p:nvSpPr>
        <p:spPr bwMode="auto">
          <a:xfrm>
            <a:off x="177800" y="690563"/>
            <a:ext cx="9601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altLang="ja-JP" sz="2000" dirty="0" smtClean="0">
                <a:latin typeface="Arial"/>
                <a:ea typeface="Arial" pitchFamily="-106" charset="0"/>
                <a:cs typeface="Arial"/>
              </a:rPr>
              <a:t>With the ITER- and DEMO-relevant plasma parameters and the DEMO-equivalent plasma shapes, JT-60SA contributes to all the main issues of ITER and DEMO.</a:t>
            </a:r>
          </a:p>
          <a:p>
            <a:pPr algn="just"/>
            <a:r>
              <a:rPr kumimoji="0" lang="en-US" altLang="ja-JP" sz="2000" dirty="0" smtClean="0">
                <a:latin typeface="Arial"/>
                <a:ea typeface="Arial" pitchFamily="-106" charset="0"/>
                <a:cs typeface="Arial"/>
              </a:rPr>
              <a:t> =&gt; ‘simultaneous &amp; steady-state sustainment of the key performances for DEMO’.</a:t>
            </a:r>
            <a:endParaRPr kumimoji="0" lang="ja-JP" altLang="en-US" sz="2000" dirty="0" smtClean="0">
              <a:latin typeface="Arial"/>
              <a:ea typeface="Arial" pitchFamily="-106" charset="0"/>
              <a:cs typeface="Arial"/>
            </a:endParaRPr>
          </a:p>
          <a:p>
            <a:pPr algn="just"/>
            <a:endParaRPr lang="ja-JP" altLang="en-US" dirty="0">
              <a:ea typeface="Arial" pitchFamily="-106" charset="0"/>
              <a:cs typeface="Arial" pitchFamily="-106" charset="0"/>
            </a:endParaRPr>
          </a:p>
        </p:txBody>
      </p:sp>
      <p:sp>
        <p:nvSpPr>
          <p:cNvPr id="19462" name="AutoShape 4"/>
          <p:cNvSpPr>
            <a:spLocks noChangeArrowheads="1"/>
          </p:cNvSpPr>
          <p:nvPr/>
        </p:nvSpPr>
        <p:spPr bwMode="auto">
          <a:xfrm>
            <a:off x="-85725" y="-23813"/>
            <a:ext cx="9815513" cy="646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461963" indent="-461963" algn="ctr" defTabSz="922338" eaLnBrk="0" hangingPunct="0">
              <a:spcBef>
                <a:spcPct val="20000"/>
              </a:spcBef>
            </a:pPr>
            <a:r>
              <a:rPr lang="en-US" altLang="ja-JP" sz="3200" b="1" dirty="0">
                <a:latin typeface="Arial"/>
                <a:ea typeface="Arial" pitchFamily="-106" charset="0"/>
                <a:cs typeface="Arial"/>
              </a:rPr>
              <a:t>JT-60SA: Research </a:t>
            </a:r>
            <a:r>
              <a:rPr lang="en-US" altLang="ja-JP" sz="3200" b="1" dirty="0" smtClean="0">
                <a:latin typeface="Arial"/>
                <a:ea typeface="Arial" pitchFamily="-106" charset="0"/>
                <a:cs typeface="Arial"/>
              </a:rPr>
              <a:t>Goal</a:t>
            </a:r>
            <a:endParaRPr lang="ja-JP" altLang="en-US" sz="3200" dirty="0"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19463" name="正方形/長方形 16"/>
          <p:cNvSpPr>
            <a:spLocks noChangeArrowheads="1"/>
          </p:cNvSpPr>
          <p:nvPr/>
        </p:nvSpPr>
        <p:spPr bwMode="auto">
          <a:xfrm>
            <a:off x="317500" y="2969260"/>
            <a:ext cx="8372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Arial"/>
                <a:ea typeface="Arial" pitchFamily="-106" charset="0"/>
                <a:cs typeface="Arial"/>
              </a:rPr>
              <a:t>JT-60SA Research Plan Ver. 3.0  has been completed  in Dec. 2011 with  332 co-</a:t>
            </a:r>
            <a:r>
              <a:rPr lang="en-US" altLang="ja-JP" sz="2000" dirty="0" smtClean="0">
                <a:solidFill>
                  <a:srgbClr val="0000FF"/>
                </a:solidFill>
                <a:latin typeface="Arial"/>
                <a:ea typeface="Arial" pitchFamily="-106" charset="0"/>
                <a:cs typeface="Arial"/>
              </a:rPr>
              <a:t>authors (</a:t>
            </a:r>
            <a:r>
              <a:rPr lang="en-US" altLang="ja-JP" sz="2000" dirty="0">
                <a:solidFill>
                  <a:srgbClr val="0000FF"/>
                </a:solidFill>
                <a:latin typeface="Arial"/>
                <a:ea typeface="Arial" pitchFamily="-106" charset="0"/>
                <a:cs typeface="Arial"/>
              </a:rPr>
              <a:t>JA 145 + EU 182 + Project Team 5,  from 38 institutes)</a:t>
            </a:r>
            <a:endParaRPr lang="ja-JP" altLang="en-US" sz="2000" dirty="0">
              <a:solidFill>
                <a:srgbClr val="0000FF"/>
              </a:solidFill>
              <a:latin typeface="Arial"/>
              <a:ea typeface="Arial" pitchFamily="-106" charset="0"/>
              <a:cs typeface="Arial"/>
            </a:endParaRPr>
          </a:p>
        </p:txBody>
      </p:sp>
      <p:pic>
        <p:nvPicPr>
          <p:cNvPr id="9" name="図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9212" y="2845435"/>
            <a:ext cx="720576" cy="103176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3" name="図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1" y="4080399"/>
            <a:ext cx="3961451" cy="247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092201" y="2286317"/>
            <a:ext cx="8356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/>
                <a:cs typeface="Arial"/>
              </a:rPr>
              <a:t>JT-60SA should decide the practically acceptable DEMO parameters, 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Arial"/>
                <a:cs typeface="Arial"/>
              </a:rPr>
              <a:t>and develop &amp; demonstrate a practical set of DEMO plasma controls. </a:t>
            </a:r>
          </a:p>
          <a:p>
            <a:endParaRPr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0" y="647700"/>
            <a:ext cx="9906000" cy="1588"/>
          </a:xfrm>
          <a:prstGeom prst="line">
            <a:avLst/>
          </a:prstGeom>
          <a:ln w="57150" cap="flat" cmpd="thinThick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11573" y="3877199"/>
            <a:ext cx="5718215" cy="291867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55699" y="1684952"/>
            <a:ext cx="8140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DEMO reference:  ‘ economically attractive ( =compact) steady-state’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but we treat ‘the DEMO regime’ as a spectrum.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1933</Words>
  <Application>Microsoft Office PowerPoint</Application>
  <PresentationFormat>A4 Paper (210x297 mm)</PresentationFormat>
  <Paragraphs>352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MHD stability control</vt:lpstr>
      <vt:lpstr>PowerPoint Presentation</vt:lpstr>
      <vt:lpstr>Summary</vt:lpstr>
    </vt:vector>
  </TitlesOfParts>
  <Company>日本原子力研究所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鎌田 裕</dc:creator>
  <cp:lastModifiedBy>Computer User</cp:lastModifiedBy>
  <cp:revision>172</cp:revision>
  <cp:lastPrinted>2012-09-28T04:50:08Z</cp:lastPrinted>
  <dcterms:created xsi:type="dcterms:W3CDTF">2012-10-08T10:09:18Z</dcterms:created>
  <dcterms:modified xsi:type="dcterms:W3CDTF">2012-10-08T17:20:10Z</dcterms:modified>
</cp:coreProperties>
</file>