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42" r:id="rId2"/>
    <p:sldId id="477" r:id="rId3"/>
    <p:sldId id="279" r:id="rId4"/>
    <p:sldId id="475" r:id="rId5"/>
    <p:sldId id="460" r:id="rId6"/>
    <p:sldId id="478" r:id="rId7"/>
    <p:sldId id="474" r:id="rId8"/>
    <p:sldId id="487" r:id="rId9"/>
    <p:sldId id="488" r:id="rId10"/>
    <p:sldId id="489" r:id="rId11"/>
    <p:sldId id="499" r:id="rId12"/>
    <p:sldId id="490" r:id="rId13"/>
    <p:sldId id="491" r:id="rId14"/>
    <p:sldId id="479" r:id="rId15"/>
    <p:sldId id="492" r:id="rId16"/>
    <p:sldId id="494" r:id="rId17"/>
    <p:sldId id="495" r:id="rId18"/>
    <p:sldId id="511" r:id="rId19"/>
    <p:sldId id="506" r:id="rId20"/>
    <p:sldId id="505" r:id="rId21"/>
    <p:sldId id="480" r:id="rId22"/>
    <p:sldId id="502" r:id="rId23"/>
    <p:sldId id="503" r:id="rId24"/>
    <p:sldId id="481" r:id="rId25"/>
    <p:sldId id="507" r:id="rId26"/>
    <p:sldId id="515" r:id="rId27"/>
    <p:sldId id="486" r:id="rId28"/>
    <p:sldId id="508" r:id="rId29"/>
    <p:sldId id="512" r:id="rId30"/>
    <p:sldId id="513" r:id="rId31"/>
  </p:sldIdLst>
  <p:sldSz cx="9144000" cy="6858000" type="screen4x3"/>
  <p:notesSz cx="7104063" cy="10234613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4EA"/>
    <a:srgbClr val="3152F9"/>
    <a:srgbClr val="0C6E23"/>
    <a:srgbClr val="18029A"/>
    <a:srgbClr val="F12C1D"/>
    <a:srgbClr val="26AA36"/>
    <a:srgbClr val="1F287D"/>
    <a:srgbClr val="A11FA1"/>
    <a:srgbClr val="CFC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8569" autoAdjust="0"/>
  </p:normalViewPr>
  <p:slideViewPr>
    <p:cSldViewPr>
      <p:cViewPr>
        <p:scale>
          <a:sx n="80" d="100"/>
          <a:sy n="80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639" cy="511175"/>
          </a:xfrm>
          <a:prstGeom prst="rect">
            <a:avLst/>
          </a:prstGeom>
        </p:spPr>
        <p:txBody>
          <a:bodyPr vert="horz" lIns="95628" tIns="47814" rIns="95628" bIns="47814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836" y="1"/>
            <a:ext cx="3078639" cy="511175"/>
          </a:xfrm>
          <a:prstGeom prst="rect">
            <a:avLst/>
          </a:prstGeom>
        </p:spPr>
        <p:txBody>
          <a:bodyPr vert="horz" lIns="95628" tIns="47814" rIns="95628" bIns="47814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B251D704-429A-4153-94BC-92D308643FD6}" type="datetimeFigureOut">
              <a:rPr lang="ko-KR" altLang="en-US"/>
              <a:pPr>
                <a:defRPr/>
              </a:pPr>
              <a:t>2012-10-09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28" tIns="47814" rIns="95628" bIns="4781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090" y="4862513"/>
            <a:ext cx="5683886" cy="4603750"/>
          </a:xfrm>
          <a:prstGeom prst="rect">
            <a:avLst/>
          </a:prstGeom>
        </p:spPr>
        <p:txBody>
          <a:bodyPr vert="horz" lIns="95628" tIns="47814" rIns="95628" bIns="47814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851"/>
            <a:ext cx="3078639" cy="511175"/>
          </a:xfrm>
          <a:prstGeom prst="rect">
            <a:avLst/>
          </a:prstGeom>
        </p:spPr>
        <p:txBody>
          <a:bodyPr vert="horz" lIns="95628" tIns="47814" rIns="95628" bIns="47814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836" y="9721851"/>
            <a:ext cx="3078639" cy="511175"/>
          </a:xfrm>
          <a:prstGeom prst="rect">
            <a:avLst/>
          </a:prstGeom>
        </p:spPr>
        <p:txBody>
          <a:bodyPr vert="horz" lIns="95628" tIns="47814" rIns="95628" bIns="47814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E97451D-DE4E-420C-9363-0FC27E8F7D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4093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54088">
              <a:defRPr/>
            </a:pPr>
            <a:fld id="{ECED25BB-671F-4EBB-A145-35B19D22A297}" type="slidenum">
              <a:rPr lang="en-US" altLang="ko-KR" smtClean="0"/>
              <a:pPr defTabSz="954088">
                <a:defRPr/>
              </a:pPr>
              <a:t>1</a:t>
            </a:fld>
            <a:endParaRPr lang="en-US" altLang="ko-KR" dirty="0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69938"/>
            <a:ext cx="5114925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8375" y="4859339"/>
            <a:ext cx="5207316" cy="4605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66131" tIns="33066" rIns="66131" bIns="33066" numCol="1" anchor="t" anchorCtr="0" compatLnSpc="1">
            <a:prstTxWarp prst="textNoShape">
              <a:avLst/>
            </a:prstTxWarp>
          </a:bodyPr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9300F8-4398-442D-8582-31B843FAD809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4023836" y="9721851"/>
            <a:ext cx="3078639" cy="511175"/>
          </a:xfrm>
          <a:prstGeom prst="rect">
            <a:avLst/>
          </a:prstGeom>
          <a:noFill/>
        </p:spPr>
        <p:txBody>
          <a:bodyPr lIns="95628" tIns="47814" rIns="95628" bIns="47814" anchor="b"/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  <a:defRPr/>
            </a:pPr>
            <a:fld id="{8ADAAAA1-4BB8-4608-886F-C315DF12A67C}" type="slidenum">
              <a:rPr kumimoji="0" lang="ko-KR" altLang="en-US" sz="1300">
                <a:latin typeface="+mn-lt"/>
                <a:ea typeface="+mn-ea"/>
              </a:rPr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kumimoji="0" lang="ko-KR" altLang="en-US" sz="13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4023836" y="9721851"/>
            <a:ext cx="3078639" cy="511175"/>
          </a:xfrm>
          <a:prstGeom prst="rect">
            <a:avLst/>
          </a:prstGeom>
          <a:noFill/>
        </p:spPr>
        <p:txBody>
          <a:bodyPr lIns="95628" tIns="47814" rIns="95628" bIns="47814" anchor="b"/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  <a:defRPr/>
            </a:pPr>
            <a:fld id="{8ADAAAA1-4BB8-4608-886F-C315DF12A67C}" type="slidenum">
              <a:rPr kumimoji="0" lang="ko-KR" altLang="en-US" sz="1300">
                <a:latin typeface="+mn-lt"/>
                <a:ea typeface="+mn-ea"/>
              </a:rPr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kumimoji="0" lang="ko-KR" altLang="en-US" sz="13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4023836" y="9721851"/>
            <a:ext cx="3078639" cy="511175"/>
          </a:xfrm>
          <a:prstGeom prst="rect">
            <a:avLst/>
          </a:prstGeom>
          <a:noFill/>
        </p:spPr>
        <p:txBody>
          <a:bodyPr lIns="95628" tIns="47814" rIns="95628" bIns="47814" anchor="b"/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  <a:defRPr/>
            </a:pPr>
            <a:fld id="{8ADAAAA1-4BB8-4608-886F-C315DF12A67C}" type="slidenum">
              <a:rPr kumimoji="0" lang="ko-KR" altLang="en-US" sz="1300">
                <a:latin typeface="+mn-lt"/>
                <a:ea typeface="+mn-ea"/>
              </a:rPr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kumimoji="0" lang="ko-KR" altLang="en-US" sz="13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4023836" y="9721851"/>
            <a:ext cx="3078639" cy="511175"/>
          </a:xfrm>
          <a:prstGeom prst="rect">
            <a:avLst/>
          </a:prstGeom>
          <a:noFill/>
        </p:spPr>
        <p:txBody>
          <a:bodyPr lIns="95628" tIns="47814" rIns="95628" bIns="47814" anchor="b"/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  <a:defRPr/>
            </a:pPr>
            <a:fld id="{8ADAAAA1-4BB8-4608-886F-C315DF12A67C}" type="slidenum">
              <a:rPr kumimoji="0" lang="ko-KR" altLang="en-US" sz="1300">
                <a:latin typeface="+mn-lt"/>
                <a:ea typeface="+mn-ea"/>
              </a:rPr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kumimoji="0" lang="ko-KR" altLang="en-US" sz="13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9300F8-4398-442D-8582-31B843FAD809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FF7E1C-2F90-4A52-AB23-F5A87648D342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9300F8-4398-442D-8582-31B843FAD809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C2FF77-C3A0-4F4E-81D8-B8F3F48D7ADA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9300F8-4398-442D-8582-31B843FAD809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9300F8-4398-442D-8582-31B843FAD809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6C801-DB11-4E04-936D-BCE27F7CE2F5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097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4023836" y="9721851"/>
            <a:ext cx="3078639" cy="511175"/>
          </a:xfrm>
          <a:prstGeom prst="rect">
            <a:avLst/>
          </a:prstGeom>
          <a:noFill/>
        </p:spPr>
        <p:txBody>
          <a:bodyPr lIns="95628" tIns="47814" rIns="95628" bIns="47814" anchor="b"/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  <a:defRPr/>
            </a:pPr>
            <a:fld id="{8ADAAAA1-4BB8-4608-886F-C315DF12A67C}" type="slidenum">
              <a:rPr kumimoji="0" lang="ko-KR" altLang="en-US" sz="1300">
                <a:latin typeface="+mn-lt"/>
                <a:ea typeface="+mn-ea"/>
              </a:rPr>
              <a:pPr algn="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kumimoji="0" lang="ko-KR" altLang="en-US" sz="13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64631-3661-4B3C-A52A-0CB419E4B89C}" type="datetime1">
              <a:rPr lang="ko-KR" altLang="en-US"/>
              <a:pPr>
                <a:defRPr/>
              </a:pPr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1BFD-9F4D-4449-ADC8-41A548DCDF1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1D69-48AE-4CD9-8C1B-EF19F3C090B9}" type="datetime1">
              <a:rPr lang="ko-KR" altLang="en-US"/>
              <a:pPr>
                <a:defRPr/>
              </a:pPr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383E5-5B98-4F66-A699-D05A64E8754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565BE-FCFD-4FBD-918F-43E5011D5262}" type="datetime1">
              <a:rPr lang="ko-KR" altLang="en-US"/>
              <a:pPr>
                <a:defRPr/>
              </a:pPr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CEA3-D630-4B64-9C52-A6AF0BDDCCF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47E7-B2F9-424D-94EA-C9DA9C1A5DD9}" type="datetime1">
              <a:rPr lang="ko-KR" altLang="en-US"/>
              <a:pPr>
                <a:defRPr/>
              </a:pPr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6C06-A6BA-486C-AF95-420ADC774B2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72A4-6D95-49BD-8E71-EF9083036D1C}" type="datetime1">
              <a:rPr lang="ko-KR" altLang="en-US"/>
              <a:pPr>
                <a:defRPr/>
              </a:pPr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5B2CA-2F2A-4414-97AC-70A21C7A780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0FB0-E635-4CFB-B52D-7C8156A79B25}" type="datetime1">
              <a:rPr lang="ko-KR" altLang="en-US"/>
              <a:pPr>
                <a:defRPr/>
              </a:pPr>
              <a:t>2012-10-09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39022-0000-4DE8-AD7B-BB4ECBAEDF7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6BE4-E67E-4B76-B070-013AF6658362}" type="datetime1">
              <a:rPr lang="ko-KR" altLang="en-US"/>
              <a:pPr>
                <a:defRPr/>
              </a:pPr>
              <a:t>2012-10-09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9DFC-88DC-4C12-8FDA-B2A23368E1E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531E1-4D2E-4855-8AD4-A0ACEB357493}" type="datetime1">
              <a:rPr lang="ko-KR" altLang="en-US"/>
              <a:pPr>
                <a:defRPr/>
              </a:pPr>
              <a:t>2012-10-09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3446B-0050-42EE-8BF6-F732094A2BD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7AF15-3A6E-409B-BBE5-38200E5BF3F7}" type="datetime1">
              <a:rPr lang="ko-KR" altLang="en-US"/>
              <a:pPr>
                <a:defRPr/>
              </a:pPr>
              <a:t>2012-10-09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0556E-71B1-4783-B31A-DDE4B5163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D30A1-5F47-4D25-953B-E19DE4EB7021}" type="datetime1">
              <a:rPr lang="ko-KR" altLang="en-US"/>
              <a:pPr>
                <a:defRPr/>
              </a:pPr>
              <a:t>2012-10-09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C7D48-89B7-4430-A106-E4D0DA5F07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FF2A-37B7-4C7B-A8EA-F238D43B8A1F}" type="datetime1">
              <a:rPr lang="ko-KR" altLang="en-US"/>
              <a:pPr>
                <a:defRPr/>
              </a:pPr>
              <a:t>2012-10-09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B693-069B-4792-9EAD-AB6FAFF05E1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246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E25999-9774-4FFC-BD52-9BD4814399E6}" type="datetime1">
              <a:rPr lang="ko-KR" altLang="en-US"/>
              <a:pPr>
                <a:defRPr/>
              </a:pPr>
              <a:t>2012-10-09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kumimoji="0" sz="1200">
                <a:solidFill>
                  <a:srgbClr val="898989"/>
                </a:solidFill>
                <a:latin typeface="맑은 고딕"/>
                <a:ea typeface="맑은 고딕"/>
                <a:cs typeface="맑은 고딕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4589C8-B844-4F68-A720-51CF1BCCE5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11" Type="http://schemas.openxmlformats.org/officeDocument/2006/relationships/image" Target="../media/image10.wmf"/><Relationship Id="rId5" Type="http://schemas.openxmlformats.org/officeDocument/2006/relationships/image" Target="../media/image31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9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35496" y="633601"/>
            <a:ext cx="9108504" cy="60170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altLang="ko-KR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Effects of </a:t>
            </a:r>
            <a:r>
              <a:rPr lang="en-US" altLang="ko-KR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ECH </a:t>
            </a:r>
            <a:r>
              <a:rPr lang="en-US" altLang="ko-KR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on Toroidal Rotation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en-US" altLang="ko-KR" sz="24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KSTAR </a:t>
            </a:r>
            <a:r>
              <a:rPr lang="en-US" altLang="ko-KR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Experiments, Intrinsic Torque Modeling and </a:t>
            </a:r>
            <a:r>
              <a:rPr lang="en-US" altLang="ko-KR" sz="2400" b="1" dirty="0" err="1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Gyrokinetic</a:t>
            </a:r>
            <a:r>
              <a:rPr lang="en-US" altLang="ko-KR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Stability Analyses</a:t>
            </a:r>
            <a:endParaRPr kumimoji="0" lang="en-US" altLang="ko-KR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endParaRPr kumimoji="0" lang="en-US" altLang="ko-KR" sz="1400" b="1" dirty="0">
              <a:latin typeface="신명조"/>
            </a:endParaRPr>
          </a:p>
          <a:p>
            <a:pPr algn="ctr" eaLnBrk="0" hangingPunct="0"/>
            <a:endParaRPr kumimoji="0" lang="en-US" altLang="ko-KR" sz="1400" b="1" dirty="0">
              <a:latin typeface="신명조"/>
            </a:endParaRPr>
          </a:p>
          <a:p>
            <a:pPr algn="ctr" eaLnBrk="0" hangingPunct="0"/>
            <a:r>
              <a:rPr lang="en-US" altLang="ko-KR" sz="24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a</a:t>
            </a:r>
            <a:r>
              <a:rPr lang="en-US" altLang="zh-CN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,b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Y.J.Shi</a:t>
            </a:r>
            <a:r>
              <a:rPr lang="en-US" altLang="ko-KR" sz="1900" dirty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,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b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W.H.Ko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en-US" altLang="zh-CN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,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a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J.M.Kwon</a:t>
            </a:r>
            <a:r>
              <a:rPr lang="en-US" altLang="ko-KR" sz="1900" dirty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,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a</a:t>
            </a:r>
            <a:r>
              <a:rPr lang="en-US" altLang="zh-CN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,c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P.H.Diamond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,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b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S.G.Lee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,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a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S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. 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H.Koh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,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d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L</a:t>
            </a:r>
            <a:r>
              <a:rPr lang="en-US" altLang="zh-CN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.Wang</a:t>
            </a:r>
            <a:r>
              <a:rPr lang="en-US" altLang="zh-CN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,</a:t>
            </a:r>
            <a:r>
              <a:rPr lang="en-US" altLang="ko-KR" sz="1900" baseline="300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a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S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. Yi,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e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K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. Ida,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b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L.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Terzolo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,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b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S.W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. Yoon,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b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K.D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. Lee,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b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J.H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. Lee,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b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Y.U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. Nam,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b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Y.S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. 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Bae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,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b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Y.K.Oh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,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b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J.G.Kwak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,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f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M.Bitter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, 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f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K.W.Hill</a:t>
            </a:r>
            <a:r>
              <a:rPr lang="en-US" altLang="zh-CN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,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 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g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O.D.Gurcan</a:t>
            </a:r>
            <a:r>
              <a:rPr lang="en-US" altLang="zh-CN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 ,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  </a:t>
            </a:r>
            <a:r>
              <a:rPr lang="en-US" altLang="ko-KR" sz="1900" baseline="300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h</a:t>
            </a:r>
            <a:r>
              <a:rPr lang="en-US" altLang="ko-KR" sz="1900" dirty="0" err="1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T.S.Hahm</a:t>
            </a:r>
            <a:r>
              <a:rPr lang="en-US" altLang="ko-KR" sz="190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ko-KR" altLang="ko-KR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o-KR" altLang="ko-KR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n-US" altLang="ko-KR" sz="2000" dirty="0">
              <a:solidFill>
                <a:srgbClr val="3152F9"/>
              </a:solidFill>
              <a:latin typeface="Times New Roman" pitchFamily="18" charset="0"/>
            </a:endParaRPr>
          </a:p>
          <a:p>
            <a:pPr algn="ctr" eaLnBrk="0" latinLnBrk="1" hangingPunct="0"/>
            <a:r>
              <a:rPr lang="en-US" altLang="ko-KR" sz="1500" b="1" baseline="30000" dirty="0" err="1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a</a:t>
            </a:r>
            <a:r>
              <a:rPr lang="en-US" altLang="ko-KR" sz="1500" b="1" i="1" dirty="0" err="1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WCI</a:t>
            </a:r>
            <a:r>
              <a:rPr lang="en-US" altLang="ko-KR" sz="1500" b="1" i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 Center for Fusion Theory, NFRI, </a:t>
            </a:r>
            <a:r>
              <a:rPr lang="en-US" altLang="ko-KR" sz="1500" b="1" i="1" dirty="0" err="1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Daejeon</a:t>
            </a:r>
            <a:r>
              <a:rPr lang="en-US" altLang="ko-KR" sz="1500" b="1" i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, Korea</a:t>
            </a:r>
          </a:p>
          <a:p>
            <a:pPr algn="ctr" eaLnBrk="0" latinLnBrk="1" hangingPunct="0"/>
            <a:r>
              <a:rPr lang="en-US" altLang="ko-KR" sz="1500" b="1" baseline="30000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b</a:t>
            </a:r>
            <a:r>
              <a:rPr lang="en-US" altLang="ko-KR" sz="1500" b="1" i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National </a:t>
            </a:r>
            <a:r>
              <a:rPr lang="en-US" altLang="ko-KR" sz="1500" b="1" i="1" dirty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Fusion Research Institute, </a:t>
            </a:r>
            <a:r>
              <a:rPr lang="en-US" altLang="ko-KR" sz="1500" b="1" i="1" dirty="0" err="1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Daejeon</a:t>
            </a:r>
            <a:r>
              <a:rPr lang="en-US" altLang="ko-KR" sz="1500" b="1" i="1" dirty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, Korea</a:t>
            </a:r>
          </a:p>
          <a:p>
            <a:pPr algn="ctr" eaLnBrk="0" latinLnBrk="1" hangingPunct="0"/>
            <a:r>
              <a:rPr lang="en-US" altLang="ko-KR" sz="1500" b="1" baseline="30000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C </a:t>
            </a:r>
            <a:r>
              <a:rPr lang="en-US" altLang="ko-KR" sz="1500" b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CMTFO and CASS, University of California, San Diego, USA</a:t>
            </a:r>
          </a:p>
          <a:p>
            <a:pPr algn="ctr" eaLnBrk="0" latinLnBrk="1" hangingPunct="0"/>
            <a:r>
              <a:rPr lang="en-US" altLang="ko-KR" sz="1500" b="1" baseline="30000" dirty="0" err="1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d</a:t>
            </a:r>
            <a:r>
              <a:rPr lang="en-US" altLang="ko-KR" sz="1500" b="1" i="1" dirty="0" err="1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Huazhong</a:t>
            </a:r>
            <a:r>
              <a:rPr lang="en-US" altLang="ko-KR" sz="1500" b="1" i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 University of Science and Technology, Wuhan, China</a:t>
            </a:r>
          </a:p>
          <a:p>
            <a:pPr algn="ctr" eaLnBrk="0" latinLnBrk="1" hangingPunct="0"/>
            <a:r>
              <a:rPr lang="en-US" altLang="ko-KR" sz="1500" b="1" baseline="30000" dirty="0" err="1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e</a:t>
            </a:r>
            <a:r>
              <a:rPr lang="en-US" altLang="ko-KR" sz="1500" b="1" i="1" dirty="0" err="1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National</a:t>
            </a:r>
            <a:r>
              <a:rPr lang="en-US" altLang="ko-KR" sz="1500" b="1" i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 Institute of Fusion Sciences, Toki, Japan</a:t>
            </a:r>
          </a:p>
          <a:p>
            <a:pPr algn="ctr" eaLnBrk="0" latinLnBrk="1" hangingPunct="0"/>
            <a:r>
              <a:rPr lang="en-US" altLang="ko-KR" sz="1500" b="1" baseline="30000" dirty="0" err="1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f</a:t>
            </a:r>
            <a:r>
              <a:rPr lang="en-US" altLang="ko-KR" sz="1500" b="1" i="1" dirty="0" err="1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Princeton</a:t>
            </a:r>
            <a:r>
              <a:rPr lang="en-US" altLang="ko-KR" sz="1500" b="1" i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 Plasma Physics Laboratory, Princeton, NJ, USA</a:t>
            </a:r>
            <a:r>
              <a:rPr lang="en-US" altLang="ko-KR" sz="1500" b="1" i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algn="ctr" eaLnBrk="0" latinLnBrk="1" hangingPunct="0"/>
            <a:r>
              <a:rPr lang="en-US" altLang="ko-KR" sz="1500" b="1" i="1" baseline="30000" dirty="0" err="1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g</a:t>
            </a:r>
            <a:r>
              <a:rPr lang="en-US" altLang="ko-KR" sz="1500" b="1" i="1" dirty="0" err="1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Laboratoire</a:t>
            </a:r>
            <a:r>
              <a:rPr lang="en-US" altLang="ko-KR" sz="1500" b="1" i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 de Physique des Plasmas, </a:t>
            </a:r>
            <a:r>
              <a:rPr lang="en-US" altLang="ko-KR" sz="1500" b="1" i="1" dirty="0" err="1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Ecole</a:t>
            </a:r>
            <a:r>
              <a:rPr lang="en-US" altLang="ko-KR" sz="1500" b="1" i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ko-KR" sz="1500" b="1" i="1" dirty="0" err="1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Polytechnique</a:t>
            </a:r>
            <a:r>
              <a:rPr lang="en-US" altLang="ko-KR" sz="1500" b="1" i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, CNRS, </a:t>
            </a:r>
            <a:r>
              <a:rPr lang="en-US" altLang="ko-KR" sz="1500" b="1" i="1" dirty="0" err="1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Palaiseau</a:t>
            </a:r>
            <a:r>
              <a:rPr lang="en-US" altLang="ko-KR" sz="1500" b="1" i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ko-KR" sz="1500" b="1" i="1" dirty="0" err="1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Cedex</a:t>
            </a:r>
            <a:r>
              <a:rPr lang="en-US" altLang="ko-KR" sz="1500" b="1" i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, France</a:t>
            </a:r>
          </a:p>
          <a:p>
            <a:pPr algn="ctr" eaLnBrk="0" latinLnBrk="1" hangingPunct="0"/>
            <a:r>
              <a:rPr lang="en-US" altLang="ko-KR" sz="1500" b="1" baseline="30000" dirty="0" err="1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h</a:t>
            </a:r>
            <a:r>
              <a:rPr lang="en-US" altLang="ko-KR" sz="1500" b="1" i="1" dirty="0" err="1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Seoul</a:t>
            </a:r>
            <a:r>
              <a:rPr lang="en-US" altLang="ko-KR" sz="1500" b="1" i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 National University, Seoul, Korea</a:t>
            </a:r>
          </a:p>
          <a:p>
            <a:pPr algn="ctr" eaLnBrk="0" latinLnBrk="1" hangingPunct="0"/>
            <a:endParaRPr lang="en-US" altLang="ko-KR" sz="1500" b="1" i="1" dirty="0">
              <a:solidFill>
                <a:srgbClr val="0C6E23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latinLnBrk="1"/>
            <a:endParaRPr lang="en-US" altLang="ko-KR" sz="2400" i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latinLnBrk="1"/>
            <a:r>
              <a:rPr lang="en-US" altLang="ko-KR" sz="2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24th IAEA Fusion Energy Conference</a:t>
            </a:r>
          </a:p>
          <a:p>
            <a:pPr algn="ctr" latinLnBrk="1"/>
            <a:r>
              <a:rPr lang="en-US" altLang="ko-KR" sz="2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en-US" altLang="zh-CN" sz="2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-13 October 2012, San Diego, USA</a:t>
            </a:r>
            <a:endParaRPr lang="en-US" altLang="ko-KR" sz="2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338" name="그림 8" descr="핵융합 로고-가로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3" y="0"/>
            <a:ext cx="2483768" cy="42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Picture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400858"/>
            <a:ext cx="1685537" cy="45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WCI-LO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3563888" cy="54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dgTeVtor -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6192688" cy="5331498"/>
          </a:xfrm>
          <a:prstGeom prst="rect">
            <a:avLst/>
          </a:prstGeom>
        </p:spPr>
      </p:pic>
      <p:sp>
        <p:nvSpPr>
          <p:cNvPr id="5" name="Slide Number Placeholder 10"/>
          <p:cNvSpPr txBox="1">
            <a:spLocks noGrp="1"/>
          </p:cNvSpPr>
          <p:nvPr/>
        </p:nvSpPr>
        <p:spPr bwMode="auto">
          <a:xfrm>
            <a:off x="8460432" y="6309320"/>
            <a:ext cx="47741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657FA9C3-FF49-4EA8-A6D7-15A9E8BCEC8D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10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6643" y="109605"/>
            <a:ext cx="6347565" cy="461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7" tIns="45719" rIns="91437" bIns="45719" anchor="ctr">
            <a:spAutoFit/>
          </a:bodyPr>
          <a:lstStyle/>
          <a:p>
            <a:pPr algn="ctr" eaLnBrk="0" hangingPunct="0"/>
            <a:r>
              <a:rPr lang="en-US" altLang="ko-KR" sz="2400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Studies of Macro and Local Correlations</a:t>
            </a:r>
            <a:endParaRPr kumimoji="0" lang="en-US" altLang="ko-KR" sz="2400" b="1" dirty="0">
              <a:solidFill>
                <a:srgbClr val="3152F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직사각형 9"/>
          <p:cNvSpPr/>
          <p:nvPr/>
        </p:nvSpPr>
        <p:spPr>
          <a:xfrm rot="14518793">
            <a:off x="1918874" y="614727"/>
            <a:ext cx="412715" cy="2067718"/>
          </a:xfrm>
          <a:prstGeom prst="rect">
            <a:avLst/>
          </a:prstGeom>
          <a:solidFill>
            <a:schemeClr val="accent6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rot="14366450">
            <a:off x="4516611" y="413612"/>
            <a:ext cx="456476" cy="2036288"/>
          </a:xfrm>
          <a:prstGeom prst="rect">
            <a:avLst/>
          </a:prstGeom>
          <a:solidFill>
            <a:schemeClr val="accent6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 rot="17335792">
            <a:off x="1726829" y="2344653"/>
            <a:ext cx="445071" cy="1914697"/>
          </a:xfrm>
          <a:prstGeom prst="rect">
            <a:avLst/>
          </a:prstGeom>
          <a:solidFill>
            <a:schemeClr val="accent6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 rot="18704914">
            <a:off x="4944946" y="2330479"/>
            <a:ext cx="394046" cy="1874019"/>
          </a:xfrm>
          <a:prstGeom prst="rect">
            <a:avLst/>
          </a:prstGeom>
          <a:solidFill>
            <a:schemeClr val="accent6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矩形 16"/>
          <p:cNvSpPr/>
          <p:nvPr/>
        </p:nvSpPr>
        <p:spPr>
          <a:xfrm>
            <a:off x="6228184" y="692696"/>
            <a:ext cx="3347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Macro-scaling</a:t>
            </a:r>
            <a:endParaRPr lang="zh-CN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  <a:sym typeface="Symbol"/>
              </a:rPr>
              <a:t>   </a:t>
            </a:r>
            <a:r>
              <a:rPr lang="en-US" altLang="zh-CN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</a:t>
            </a:r>
            <a:r>
              <a:rPr lang="en-US" altLang="zh-CN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Linear relation</a:t>
            </a:r>
            <a:endParaRPr lang="zh-CN" altLang="zh-CN" b="1" dirty="0" smtClean="0">
              <a:solidFill>
                <a:srgbClr val="3152F9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       –</a:t>
            </a:r>
            <a:r>
              <a:rPr lang="en-US" altLang="zh-CN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</a:t>
            </a:r>
            <a:r>
              <a:rPr lang="en-US" altLang="zh-CN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V</a:t>
            </a:r>
            <a:r>
              <a:rPr lang="en-US" altLang="zh-CN" b="1" baseline="-25000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</a:t>
            </a:r>
            <a:r>
              <a:rPr lang="en-US" altLang="zh-CN" b="1" baseline="-25000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~ </a:t>
            </a:r>
            <a:r>
              <a:rPr lang="en-US" altLang="zh-CN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 </a:t>
            </a:r>
            <a:r>
              <a:rPr lang="en-US" altLang="zh-CN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zh-CN" b="1" baseline="-25000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zh-CN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zh-CN" b="1" dirty="0" smtClean="0">
              <a:solidFill>
                <a:srgbClr val="3152F9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     akin Rice scaling</a:t>
            </a:r>
          </a:p>
        </p:txBody>
      </p:sp>
      <p:sp>
        <p:nvSpPr>
          <p:cNvPr id="18" name="矩形 17"/>
          <p:cNvSpPr/>
          <p:nvPr/>
        </p:nvSpPr>
        <p:spPr>
          <a:xfrm>
            <a:off x="6444208" y="2492896"/>
            <a:ext cx="269979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Local scaling</a:t>
            </a:r>
            <a:endParaRPr lang="zh-CN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–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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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V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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)~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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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 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V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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flattening tracks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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steepening</a:t>
            </a:r>
          </a:p>
          <a:p>
            <a:r>
              <a:rPr lang="en-US" altLang="zh-CN" sz="1500" b="1" dirty="0" smtClean="0">
                <a:latin typeface="微软雅黑" pitchFamily="34" charset="-122"/>
                <a:ea typeface="微软雅黑" pitchFamily="34" charset="-122"/>
              </a:rPr>
              <a:t>(see also McDermott‘11) </a:t>
            </a:r>
            <a:endParaRPr lang="zh-CN" altLang="zh-CN" sz="15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093296"/>
            <a:ext cx="3635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XICS :  focused on the deep core (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  <a:sym typeface="Symbol"/>
              </a:rPr>
              <a:t>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~0.2) and for ECH duration</a:t>
            </a:r>
          </a:p>
        </p:txBody>
      </p:sp>
      <p:sp>
        <p:nvSpPr>
          <p:cNvPr id="20" name="矩形 19"/>
          <p:cNvSpPr/>
          <p:nvPr/>
        </p:nvSpPr>
        <p:spPr>
          <a:xfrm>
            <a:off x="3491880" y="6093296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CES : several  positions (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  <a:sym typeface="Symbol"/>
              </a:rPr>
              <a:t>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=0.2~0.54) and several points in time</a:t>
            </a:r>
          </a:p>
        </p:txBody>
      </p:sp>
    </p:spTree>
    <p:extLst>
      <p:ext uri="{BB962C8B-B14F-4D97-AF65-F5344CB8AC3E}">
        <p14:creationId xmlns:p14="http://schemas.microsoft.com/office/powerpoint/2010/main" val="1054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672408"/>
            <a:ext cx="3941311" cy="3140968"/>
          </a:xfrm>
          <a:prstGeom prst="rect">
            <a:avLst/>
          </a:prstGeom>
        </p:spPr>
      </p:pic>
      <p:pic>
        <p:nvPicPr>
          <p:cNvPr id="17" name="Picture 18" descr="5737EmissivityArg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3816424" cy="288032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06090"/>
          </a:xfrm>
        </p:spPr>
        <p:txBody>
          <a:bodyPr/>
          <a:lstStyle/>
          <a:p>
            <a:pPr algn="l"/>
            <a:r>
              <a:rPr lang="en-US" altLang="ko-K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Density Profile(?!)</a:t>
            </a:r>
            <a:endParaRPr lang="ko-KR" alt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내용 개체 틀 2"/>
          <p:cNvSpPr txBox="1">
            <a:spLocks/>
          </p:cNvSpPr>
          <p:nvPr/>
        </p:nvSpPr>
        <p:spPr bwMode="auto">
          <a:xfrm>
            <a:off x="179512" y="476672"/>
            <a:ext cx="89644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맑은 고딕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맑은 고딕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맑은 고딕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맑은 고딕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맑은 고딕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Density profile is critical to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microstability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physics.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Momentum and particle transport strongly coupled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Density profile was not available in 2011 campaign.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There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indirect evidence of density peaking by ECH (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Ar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emissivity signal)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Using line averaged density  info as a constraint, we 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synthesize a range of possible density profiles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, for use in analysis. We explore this range.</a:t>
            </a:r>
          </a:p>
        </p:txBody>
      </p:sp>
      <p:sp>
        <p:nvSpPr>
          <p:cNvPr id="7" name="Slide Number Placeholder 10"/>
          <p:cNvSpPr txBox="1">
            <a:spLocks noGrp="1"/>
          </p:cNvSpPr>
          <p:nvPr/>
        </p:nvSpPr>
        <p:spPr bwMode="auto">
          <a:xfrm>
            <a:off x="8639944" y="6381328"/>
            <a:ext cx="50405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DBA905A2-56AF-4352-A6A9-803E6B4BE874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11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6732240" y="4653136"/>
            <a:ext cx="216024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44208" y="412991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C6E23"/>
                </a:solidFill>
                <a:latin typeface="Arial" pitchFamily="34" charset="0"/>
                <a:cs typeface="Arial" pitchFamily="34" charset="0"/>
              </a:rPr>
              <a:t>Most conservative </a:t>
            </a:r>
          </a:p>
          <a:p>
            <a:r>
              <a:rPr lang="en-US" altLang="zh-CN" sz="1400" b="1" dirty="0" smtClean="0">
                <a:solidFill>
                  <a:srgbClr val="0C6E23"/>
                </a:solidFill>
                <a:latin typeface="Arial" pitchFamily="34" charset="0"/>
                <a:cs typeface="Arial" pitchFamily="34" charset="0"/>
              </a:rPr>
              <a:t>peaking case</a:t>
            </a:r>
            <a:endParaRPr lang="zh-CN" altLang="en-US" sz="1400" b="1" dirty="0">
              <a:solidFill>
                <a:srgbClr val="0C6E2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364502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4044EA"/>
                </a:solidFill>
                <a:latin typeface="Arial" pitchFamily="34" charset="0"/>
                <a:cs typeface="Arial" pitchFamily="34" charset="0"/>
              </a:rPr>
              <a:t>Least conservative peaking case</a:t>
            </a:r>
            <a:endParaRPr lang="zh-CN" altLang="en-US" sz="1400" b="1" dirty="0">
              <a:solidFill>
                <a:srgbClr val="4044E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5580112" y="3933056"/>
            <a:ext cx="576064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8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706090"/>
          </a:xfrm>
        </p:spPr>
        <p:txBody>
          <a:bodyPr/>
          <a:lstStyle/>
          <a:p>
            <a:pPr algn="l"/>
            <a:r>
              <a:rPr lang="en-US" altLang="ko-KR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Collisionality</a:t>
            </a:r>
            <a:r>
              <a:rPr lang="en-US" altLang="ko-K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Change due to ECH</a:t>
            </a:r>
            <a:endParaRPr lang="ko-KR" alt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81289"/>
            <a:ext cx="5184576" cy="405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01317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err="1" smtClean="0">
                <a:latin typeface="微软雅黑" pitchFamily="34" charset="-122"/>
                <a:ea typeface="微软雅黑" pitchFamily="34" charset="-122"/>
              </a:rPr>
              <a:t>Collisionality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  <a:sym typeface="Symbol"/>
              </a:rPr>
              <a:t></a:t>
            </a:r>
            <a:r>
              <a:rPr lang="en-US" altLang="ko-KR" sz="2000" baseline="-25000" dirty="0" smtClean="0">
                <a:latin typeface="微软雅黑" pitchFamily="34" charset="-122"/>
                <a:ea typeface="微软雅黑" pitchFamily="34" charset="-122"/>
              </a:rPr>
              <a:t>e*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 drops by 2 or more with ECH</a:t>
            </a:r>
            <a:endParaRPr lang="ko-KR" altLang="ko-KR" sz="2000" dirty="0" smtClean="0">
              <a:latin typeface="微软雅黑" pitchFamily="34" charset="-122"/>
            </a:endParaRPr>
          </a:p>
          <a:p>
            <a:pPr latinLnBrk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TEM excitation definitely possible in NBI+ECH phase</a:t>
            </a:r>
            <a:endParaRPr lang="ko-KR" altLang="ko-KR" sz="2000" dirty="0" smtClean="0">
              <a:latin typeface="微软雅黑" pitchFamily="34" charset="-122"/>
            </a:endParaRPr>
          </a:p>
          <a:p>
            <a:pPr latinLnBrk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But… 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 collisions are still non-negligible</a:t>
            </a:r>
            <a:endParaRPr lang="ko-KR" altLang="ko-KR" sz="2000" dirty="0" smtClean="0">
              <a:latin typeface="微软雅黑" pitchFamily="34" charset="-122"/>
            </a:endParaRPr>
          </a:p>
          <a:p>
            <a:endParaRPr lang="ko-KR" altLang="en-US" dirty="0"/>
          </a:p>
        </p:txBody>
      </p:sp>
      <p:sp>
        <p:nvSpPr>
          <p:cNvPr id="6" name="Slide Number Placeholder 10"/>
          <p:cNvSpPr txBox="1">
            <a:spLocks noGrp="1"/>
          </p:cNvSpPr>
          <p:nvPr/>
        </p:nvSpPr>
        <p:spPr bwMode="auto">
          <a:xfrm>
            <a:off x="8532440" y="6356350"/>
            <a:ext cx="50405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DBA905A2-56AF-4352-A6A9-803E6B4BE874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12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8534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58614"/>
            <a:ext cx="6059016" cy="778098"/>
          </a:xfrm>
        </p:spPr>
        <p:txBody>
          <a:bodyPr/>
          <a:lstStyle/>
          <a:p>
            <a:pPr algn="l"/>
            <a:r>
              <a:rPr lang="en-US" altLang="ko-K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Summary of Data Analysis</a:t>
            </a:r>
            <a:endParaRPr lang="ko-KR" alt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525963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  <a:sym typeface="Symbol"/>
              </a:rPr>
              <a:t>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ko-KR" sz="2000" baseline="-25000" dirty="0" smtClean="0">
                <a:latin typeface="微软雅黑" pitchFamily="34" charset="-122"/>
                <a:ea typeface="微软雅黑" pitchFamily="34" charset="-122"/>
              </a:rPr>
              <a:t>e 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steepens, 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  <a:sym typeface="Symbol"/>
              </a:rPr>
              <a:t>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ko-KR" sz="2000" baseline="-25000" dirty="0" smtClean="0">
                <a:latin typeface="微软雅黑" pitchFamily="34" charset="-122"/>
                <a:ea typeface="微软雅黑" pitchFamily="34" charset="-122"/>
              </a:rPr>
              <a:t>i 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drops</a:t>
            </a:r>
            <a:endParaRPr lang="ko-KR" altLang="ko-KR" sz="2000" dirty="0" smtClean="0">
              <a:latin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  <a:sym typeface="Symbol"/>
              </a:rPr>
              <a:t>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  <a:sym typeface="Symbol"/>
              </a:rPr>
              <a:t>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en-US" altLang="ko-KR" sz="2000" baseline="-25000" dirty="0" smtClean="0">
                <a:latin typeface="微软雅黑" pitchFamily="34" charset="-122"/>
                <a:ea typeface="微软雅黑" pitchFamily="34" charset="-122"/>
                <a:sym typeface="Symbol"/>
              </a:rPr>
              <a:t>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) correlates with 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  <a:sym typeface="Symbol"/>
              </a:rPr>
              <a:t>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  <a:sym typeface="Symbol"/>
              </a:rPr>
              <a:t>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ko-KR" sz="2000" baseline="-25000" dirty="0" smtClean="0"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), as V</a:t>
            </a:r>
            <a:r>
              <a:rPr lang="en-US" altLang="ko-KR" sz="2000" baseline="-25000" dirty="0" smtClean="0">
                <a:latin typeface="微软雅黑" pitchFamily="34" charset="-122"/>
                <a:ea typeface="微软雅黑" pitchFamily="34" charset="-122"/>
                <a:sym typeface="Symbol"/>
              </a:rPr>
              <a:t></a:t>
            </a:r>
            <a:r>
              <a:rPr lang="en-US" altLang="ko-KR" sz="2000" baseline="-25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flattens.</a:t>
            </a:r>
            <a:endParaRPr lang="ko-KR" altLang="ko-KR" sz="2000" dirty="0" smtClean="0">
              <a:latin typeface="微软雅黑" pitchFamily="34" charset="-122"/>
            </a:endParaRPr>
          </a:p>
          <a:p>
            <a:pPr lvl="0">
              <a:buFont typeface="Wingdings" pitchFamily="2" charset="2"/>
              <a:buChar char="Ø"/>
            </a:pP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Indirect evidence of density peaking</a:t>
            </a:r>
            <a:endParaRPr lang="ko-KR" altLang="ko-KR" sz="2000" dirty="0" smtClean="0">
              <a:latin typeface="微软雅黑" pitchFamily="34" charset="-122"/>
            </a:endParaRPr>
          </a:p>
          <a:p>
            <a:pPr lvl="0">
              <a:buFont typeface="Wingdings" pitchFamily="2" charset="2"/>
              <a:buChar char="Ø"/>
            </a:pP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  <a:sym typeface="Symbol"/>
              </a:rPr>
              <a:t></a:t>
            </a:r>
            <a:r>
              <a:rPr lang="en-US" altLang="ko-KR" sz="2000" baseline="-25000" dirty="0" smtClean="0">
                <a:latin typeface="微软雅黑" pitchFamily="34" charset="-122"/>
                <a:ea typeface="微软雅黑" pitchFamily="34" charset="-122"/>
              </a:rPr>
              <a:t>e*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 drops by 2 or more; 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  <a:sym typeface="Symbol"/>
              </a:rPr>
              <a:t></a:t>
            </a:r>
            <a:r>
              <a:rPr lang="en-US" altLang="ko-KR" sz="2000" baseline="-25000" dirty="0" smtClean="0">
                <a:latin typeface="微软雅黑" pitchFamily="34" charset="-122"/>
                <a:ea typeface="微软雅黑" pitchFamily="34" charset="-122"/>
              </a:rPr>
              <a:t>e*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&lt;1,unambiguously </a:t>
            </a:r>
            <a:endParaRPr lang="ko-KR" altLang="ko-KR" sz="2000" dirty="0" smtClean="0">
              <a:latin typeface="微软雅黑" pitchFamily="34" charset="-122"/>
            </a:endParaRPr>
          </a:p>
          <a:p>
            <a:pPr>
              <a:buNone/>
            </a:pPr>
            <a:endParaRPr lang="en-US" altLang="ko-KR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Working hypothesis:</a:t>
            </a:r>
            <a:endParaRPr lang="ko-KR" altLang="ko-KR" sz="2000" dirty="0" smtClean="0">
              <a:latin typeface="微软雅黑" pitchFamily="34" charset="-122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ECH-driven core counter-torque acts to flatten KSTAR core rotation profiles</a:t>
            </a:r>
            <a:endParaRPr lang="ko-KR" altLang="ko-KR" sz="2000" dirty="0" smtClean="0">
              <a:latin typeface="微软雅黑" pitchFamily="34" charset="-122"/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ECH induces a change in  turbulence population from ITG to TEM</a:t>
            </a:r>
          </a:p>
          <a:p>
            <a:pPr marL="457200" lvl="0" indent="-457200">
              <a:buFont typeface="+mj-ea"/>
              <a:buAutoNum type="circleNumDbPlain"/>
            </a:pP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ITG 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  <a:sym typeface="Symbol"/>
              </a:rPr>
              <a:t>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TEM change induces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sym typeface="Symbol"/>
              </a:rPr>
              <a:t></a:t>
            </a:r>
            <a:r>
              <a:rPr lang="en-US" altLang="zh-CN" sz="2400" baseline="-25000" dirty="0" smtClean="0">
                <a:latin typeface="微软雅黑" pitchFamily="34" charset="-122"/>
                <a:ea typeface="微软雅黑" pitchFamily="34" charset="-122"/>
              </a:rPr>
              <a:t>intrinsic 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shift co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  <a:sym typeface="Symbol"/>
              </a:rPr>
              <a:t> 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 counter         </a:t>
            </a:r>
            <a:r>
              <a:rPr lang="en-US" altLang="ko-KR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N.B. </a:t>
            </a:r>
            <a:r>
              <a:rPr lang="en-US" altLang="ko-KR" sz="2000" dirty="0" smtClean="0">
                <a:solidFill>
                  <a:srgbClr val="FF0000"/>
                </a:solidFill>
                <a:sym typeface="Symbol"/>
              </a:rPr>
              <a:t>        </a:t>
            </a:r>
            <a:r>
              <a:rPr lang="en-US" altLang="ko-KR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~</a:t>
            </a:r>
            <a:r>
              <a:rPr lang="en-US" altLang="ko-KR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 </a:t>
            </a:r>
            <a:r>
              <a:rPr lang="en-US" altLang="ko-KR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ko-KR" sz="2000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ko-KR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,</a:t>
            </a:r>
            <a:r>
              <a:rPr lang="en-US" altLang="ko-KR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 n</a:t>
            </a:r>
            <a:r>
              <a:rPr lang="en-US" altLang="ko-KR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ko-KR" sz="2000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ko-KR" sz="2000" dirty="0" err="1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W.Wang</a:t>
            </a:r>
            <a:r>
              <a:rPr lang="en-US" altLang="ko-KR" sz="2000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 ‘11)</a:t>
            </a:r>
          </a:p>
          <a:p>
            <a:pPr marL="457200" lvl="0" indent="-457200">
              <a:buFont typeface="+mj-ea"/>
              <a:buAutoNum type="circleNumDbPlain"/>
            </a:pP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To </a:t>
            </a:r>
            <a:r>
              <a:rPr lang="en-US" altLang="ko-KR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 test hypothesis  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  <a:sym typeface="Symbol"/>
              </a:rPr>
              <a:t>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Mechanism of counter torque?</a:t>
            </a:r>
            <a:endParaRPr lang="ko-KR" altLang="ko-KR" sz="2000" dirty="0" smtClean="0">
              <a:solidFill>
                <a:srgbClr val="FF0000"/>
              </a:solidFill>
              <a:latin typeface="微软雅黑" pitchFamily="34" charset="-122"/>
            </a:endParaRPr>
          </a:p>
          <a:p>
            <a:pPr>
              <a:buNone/>
            </a:pP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                                       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  <a:sym typeface="Symbol"/>
              </a:rPr>
              <a:t></a:t>
            </a:r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ko-KR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evidence for population change?</a:t>
            </a:r>
            <a:endParaRPr lang="ko-KR" altLang="ko-KR" sz="2000" dirty="0" smtClean="0">
              <a:solidFill>
                <a:srgbClr val="FF0000"/>
              </a:solidFill>
              <a:latin typeface="微软雅黑" pitchFamily="34" charset="-122"/>
            </a:endParaRPr>
          </a:p>
          <a:p>
            <a:pPr>
              <a:buNone/>
            </a:pPr>
            <a:endParaRPr lang="ko-KR" altLang="en-US" dirty="0"/>
          </a:p>
        </p:txBody>
      </p:sp>
      <p:sp>
        <p:nvSpPr>
          <p:cNvPr id="6" name="Slide Number Placeholder 10"/>
          <p:cNvSpPr txBox="1">
            <a:spLocks noGrp="1"/>
          </p:cNvSpPr>
          <p:nvPr/>
        </p:nvSpPr>
        <p:spPr bwMode="auto">
          <a:xfrm>
            <a:off x="8532440" y="6356350"/>
            <a:ext cx="50405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DBA905A2-56AF-4352-A6A9-803E6B4BE874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13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3" name="图片 12" descr="residu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5013176"/>
            <a:ext cx="653675" cy="4154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08304" y="4365104"/>
            <a:ext cx="1763688" cy="95410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Diamond ‘</a:t>
            </a:r>
            <a:r>
              <a:rPr lang="en-US" altLang="zh-CN" sz="1400" b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08, </a:t>
            </a:r>
            <a:r>
              <a:rPr lang="en-US" altLang="zh-CN" sz="1400" b="1" dirty="0" err="1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Camenen</a:t>
            </a:r>
            <a:r>
              <a:rPr lang="en-US" altLang="zh-CN" sz="1400" b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 ‘11, Rice ‘11, McDermott ‘11 </a:t>
            </a:r>
            <a:endParaRPr lang="ko-KR" altLang="en-US" sz="1400" b="1" dirty="0">
              <a:solidFill>
                <a:srgbClr val="0C6E23"/>
              </a:solidFill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58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>
            <a:spLocks noChangeArrowheads="1"/>
          </p:cNvSpPr>
          <p:nvPr/>
        </p:nvSpPr>
        <p:spPr bwMode="auto">
          <a:xfrm>
            <a:off x="34925" y="231775"/>
            <a:ext cx="885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2" tIns="46037" rIns="92072" bIns="46037" anchor="ctr"/>
          <a:lstStyle/>
          <a:p>
            <a:pPr latinLnBrk="1"/>
            <a:r>
              <a:rPr lang="en-US" altLang="ko-KR" sz="2800" b="1" dirty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Outline</a:t>
            </a:r>
            <a:endParaRPr lang="en-US" altLang="ko-KR" sz="2800" dirty="0">
              <a:solidFill>
                <a:srgbClr val="3152F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058" name="TextBox 13"/>
          <p:cNvSpPr txBox="1">
            <a:spLocks noChangeArrowheads="1"/>
          </p:cNvSpPr>
          <p:nvPr/>
        </p:nvSpPr>
        <p:spPr bwMode="auto">
          <a:xfrm>
            <a:off x="323528" y="1124744"/>
            <a:ext cx="828198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lang="en-US" altLang="ko-KR" sz="2400" b="1" dirty="0"/>
          </a:p>
          <a:p>
            <a:pPr marL="514350" indent="-514350" latinLnBrk="1">
              <a:buAutoNum type="romanUcPeriod"/>
            </a:pP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Motivation and Introduction</a:t>
            </a:r>
          </a:p>
          <a:p>
            <a:pPr marL="514350" indent="-514350" latinLnBrk="1"/>
            <a:endParaRPr lang="en-US" altLang="ko-KR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4350" indent="-514350" latinLnBrk="1"/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II.   Rotation diagnostics on KSTAR</a:t>
            </a:r>
          </a:p>
          <a:p>
            <a:pPr latinLnBrk="1"/>
            <a:endParaRPr lang="en-US" altLang="ko-KR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III.  Experimental results: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Effects of 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ECH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on toroidal rotation on 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KSTAR</a:t>
            </a:r>
          </a:p>
          <a:p>
            <a:pPr latinLnBrk="1"/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en-US" altLang="ko-KR" sz="2400" b="1" dirty="0" smtClean="0">
                <a:latin typeface="微软雅黑" pitchFamily="34" charset="-122"/>
                <a:ea typeface="微软雅黑" pitchFamily="34" charset="-122"/>
              </a:rPr>
              <a:t>IV.  Analyses and Interpretation of </a:t>
            </a:r>
            <a:r>
              <a:rPr lang="en-US" altLang="ko-KR" sz="2400" b="1" dirty="0">
                <a:latin typeface="微软雅黑" pitchFamily="34" charset="-122"/>
                <a:ea typeface="微软雅黑" pitchFamily="34" charset="-122"/>
              </a:rPr>
              <a:t>the effect of on-axis </a:t>
            </a:r>
            <a:r>
              <a:rPr lang="en-US" altLang="ko-KR" sz="2400" b="1" dirty="0" smtClean="0">
                <a:latin typeface="微软雅黑" pitchFamily="34" charset="-122"/>
                <a:ea typeface="微软雅黑" pitchFamily="34" charset="-122"/>
              </a:rPr>
              <a:t>ECH </a:t>
            </a:r>
            <a:r>
              <a:rPr lang="en-US" altLang="ko-KR" sz="2400" b="1" dirty="0">
                <a:latin typeface="微软雅黑" pitchFamily="34" charset="-122"/>
                <a:ea typeface="微软雅黑" pitchFamily="34" charset="-122"/>
              </a:rPr>
              <a:t>for H-mode plasma : ITG </a:t>
            </a:r>
            <a:r>
              <a:rPr lang="en-US" altLang="ko-KR" sz="2400" b="1" dirty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</a:t>
            </a:r>
            <a:r>
              <a:rPr lang="en-US" altLang="ko-KR" sz="2400" b="1" dirty="0">
                <a:latin typeface="微软雅黑" pitchFamily="34" charset="-122"/>
                <a:ea typeface="微软雅黑" pitchFamily="34" charset="-122"/>
              </a:rPr>
              <a:t>TEM </a:t>
            </a:r>
            <a:r>
              <a:rPr lang="en-US" altLang="ko-KR" sz="2400" b="1" dirty="0" smtClean="0">
                <a:latin typeface="微软雅黑" pitchFamily="34" charset="-122"/>
                <a:ea typeface="微软雅黑" pitchFamily="34" charset="-122"/>
              </a:rPr>
              <a:t>transition</a:t>
            </a:r>
          </a:p>
          <a:p>
            <a:pPr latinLnBrk="1"/>
            <a:endParaRPr lang="en-US" altLang="ko-K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latinLnBrk="1"/>
            <a:endParaRPr lang="en-US" altLang="ko-K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latinLnBrk="1"/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V. Summary and future plans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/>
            <a:endParaRPr lang="ko-KR" altLang="en-US" dirty="0"/>
          </a:p>
        </p:txBody>
      </p:sp>
      <p:sp>
        <p:nvSpPr>
          <p:cNvPr id="4505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629600" y="6492877"/>
            <a:ext cx="514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937429-BC73-48D4-9364-230C4AD3B16F}" type="slidenum">
              <a:rPr lang="ko-KR" altLang="en-US" sz="2000" b="1" smtClean="0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ko-KR" sz="2000" b="1" dirty="0" smtClean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824" y="202630"/>
            <a:ext cx="8229600" cy="562074"/>
          </a:xfrm>
        </p:spPr>
        <p:txBody>
          <a:bodyPr/>
          <a:lstStyle/>
          <a:p>
            <a:pPr algn="l"/>
            <a:r>
              <a:rPr lang="en-US" altLang="ko-K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ECH </a:t>
            </a:r>
            <a:r>
              <a:rPr lang="en-US" altLang="ko-KR" sz="3600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⇒</a:t>
            </a:r>
            <a:r>
              <a:rPr lang="en-US" altLang="ko-KR" sz="3600" b="1" dirty="0" smtClean="0">
                <a:solidFill>
                  <a:srgbClr val="0070C0"/>
                </a:solidFill>
                <a:latin typeface="Arial"/>
                <a:cs typeface="Arial"/>
              </a:rPr>
              <a:t> TEM driven counter-torque</a:t>
            </a:r>
            <a:endParaRPr lang="ko-KR" alt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2453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sz="1600" b="1" i="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1</a:t>
            </a:r>
            <a:r>
              <a:rPr lang="en-US" altLang="zh-CN" sz="1600" b="1" i="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)</a:t>
            </a:r>
            <a:r>
              <a:rPr lang="en-US" altLang="zh-CN" sz="16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Rarely </a:t>
            </a:r>
            <a:r>
              <a:rPr lang="en-US" altLang="zh-CN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asked </a:t>
            </a:r>
            <a:r>
              <a:rPr lang="en-US" altLang="zh-CN" sz="1600" b="1" dirty="0" smtClean="0">
                <a:latin typeface="Arial" pitchFamily="34" charset="0"/>
                <a:ea typeface="微软雅黑" pitchFamily="34" charset="-122"/>
                <a:cs typeface="Arial" pitchFamily="34" charset="0"/>
                <a:sym typeface="Symbol"/>
              </a:rPr>
              <a:t></a:t>
            </a:r>
            <a:endParaRPr lang="en-US" altLang="ko-KR" sz="1600" b="1" i="0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en-US" altLang="ko-KR" sz="1600" b="1" i="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What is the </a:t>
            </a:r>
            <a:r>
              <a:rPr lang="en-US" altLang="ko-KR" sz="1600" b="1" i="0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relevant symmetry breaking mechanism </a:t>
            </a:r>
            <a:r>
              <a:rPr lang="en-US" altLang="ko-KR" sz="1600" b="1" i="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operative in the core of KSTAR? </a:t>
            </a:r>
            <a:endParaRPr lang="en-US" altLang="ko-KR" sz="160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Conventional wisdom → </a:t>
            </a:r>
            <a:r>
              <a:rPr lang="en-US" altLang="ko-KR" sz="1600" b="1" dirty="0" err="1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ExB</a:t>
            </a: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shearing. Is this relevant? (contrast to ETB case)</a:t>
            </a:r>
          </a:p>
          <a:p>
            <a:pPr marL="0" indent="0">
              <a:buNone/>
            </a:pP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     Hypothesis: consider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intensity gradient </a:t>
            </a: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mechanism!</a:t>
            </a:r>
          </a:p>
          <a:p>
            <a:pPr marL="0" indent="0">
              <a:buNone/>
            </a:pPr>
            <a:endParaRPr lang="en-US" altLang="ko-KR" sz="160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2</a:t>
            </a:r>
            <a:r>
              <a:rPr lang="en-US" altLang="zh-CN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)Frequently asked </a:t>
            </a:r>
            <a:r>
              <a:rPr lang="en-US" altLang="zh-CN" sz="1600" b="1" dirty="0" smtClean="0">
                <a:latin typeface="Arial" pitchFamily="34" charset="0"/>
                <a:ea typeface="微软雅黑" pitchFamily="34" charset="-122"/>
                <a:cs typeface="Arial" pitchFamily="34" charset="0"/>
                <a:sym typeface="Symbol"/>
              </a:rPr>
              <a:t></a:t>
            </a:r>
            <a:endParaRPr lang="en-US" altLang="ko-KR" sz="1600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Does a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transition</a:t>
            </a: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in the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turbulence population actually occur</a:t>
            </a: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?</a:t>
            </a:r>
          </a:p>
          <a:p>
            <a:pPr lvl="1"/>
            <a:r>
              <a:rPr lang="en-US" altLang="ko-KR" sz="1600" b="1" dirty="0"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in lieu of nonlinear simulations with flux-driven ions, electrons and profile evolution, explore linear stability i.e. compare ‘before’ (NBI) </a:t>
            </a:r>
            <a:r>
              <a:rPr lang="en-US" altLang="ko-KR" sz="1600" b="1" dirty="0" err="1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vs</a:t>
            </a: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‘after’ (NBI+ECH)</a:t>
            </a:r>
          </a:p>
          <a:p>
            <a:pPr lvl="1"/>
            <a:r>
              <a:rPr lang="en-US" altLang="ko-KR" sz="1600" b="1" dirty="0"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key issue: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density peaking, </a:t>
            </a: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and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particle transport in general,</a:t>
            </a:r>
          </a:p>
          <a:p>
            <a:pPr marL="457200" lvl="1" indent="0">
              <a:buNone/>
            </a:pP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     →  momentum and particle transport are strongly coupled.</a:t>
            </a:r>
          </a:p>
          <a:p>
            <a:pPr marL="457200" lvl="1" indent="0">
              <a:buNone/>
            </a:pP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       </a:t>
            </a:r>
            <a:r>
              <a:rPr lang="en-US" altLang="ko-KR" sz="1600" b="1" dirty="0" smtClean="0">
                <a:latin typeface="微软雅黑" pitchFamily="34" charset="-122"/>
                <a:ea typeface="微软雅黑" pitchFamily="34" charset="-122"/>
                <a:sym typeface="Symbol"/>
              </a:rPr>
              <a:t>n </a:t>
            </a: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peaking favors ITG</a:t>
            </a: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  <a:sym typeface="Symbol"/>
              </a:rPr>
              <a:t></a:t>
            </a: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TEM transition</a:t>
            </a:r>
          </a:p>
          <a:p>
            <a:pPr marL="457200" lvl="1" indent="0"/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    density peaking counter to quasi-linear understanding of convection velocity,</a:t>
            </a:r>
          </a:p>
          <a:p>
            <a:pPr marL="457200" lvl="1" indent="0">
              <a:buNone/>
            </a:pP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     i.e. ITG</a:t>
            </a: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  <a:sym typeface="Symbol"/>
              </a:rPr>
              <a:t>  TEM often </a:t>
            </a: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favors outward convection (i.e. “</a:t>
            </a:r>
            <a:r>
              <a:rPr lang="en-US" altLang="ko-KR" sz="1600" b="1" dirty="0" err="1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pumpout</a:t>
            </a:r>
            <a:r>
              <a:rPr lang="en-US" altLang="ko-KR" sz="1600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”) </a:t>
            </a:r>
            <a:r>
              <a:rPr lang="en-US" altLang="zh-CN" sz="1600" b="1" dirty="0" smtClean="0">
                <a:solidFill>
                  <a:srgbClr val="0C6E23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(</a:t>
            </a:r>
            <a:r>
              <a:rPr lang="en-US" altLang="zh-CN" sz="1600" b="1" dirty="0" err="1" smtClean="0">
                <a:solidFill>
                  <a:srgbClr val="0C6E23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Garbet</a:t>
            </a:r>
            <a:r>
              <a:rPr lang="en-US" altLang="zh-CN" sz="1600" b="1" dirty="0" smtClean="0">
                <a:solidFill>
                  <a:srgbClr val="0C6E23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’ 05)</a:t>
            </a:r>
            <a:endParaRPr lang="ko-KR" altLang="en-US" sz="1600" b="1" dirty="0">
              <a:solidFill>
                <a:srgbClr val="0C6E2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9512" y="836712"/>
            <a:ext cx="3023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latin typeface="Arial" pitchFamily="34" charset="0"/>
                <a:cs typeface="Arial" pitchFamily="34" charset="0"/>
              </a:rPr>
              <a:t>Critical 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questions:</a:t>
            </a:r>
            <a:endParaRPr lang="en-US" altLang="ko-K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10"/>
          <p:cNvSpPr txBox="1">
            <a:spLocks noGrp="1"/>
          </p:cNvSpPr>
          <p:nvPr/>
        </p:nvSpPr>
        <p:spPr bwMode="auto">
          <a:xfrm>
            <a:off x="8532440" y="6356350"/>
            <a:ext cx="50405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DBA905A2-56AF-4352-A6A9-803E6B4BE874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15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8413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/>
          <p:nvPr/>
        </p:nvGrpSpPr>
        <p:grpSpPr>
          <a:xfrm>
            <a:off x="4788024" y="2924944"/>
            <a:ext cx="3744416" cy="3168353"/>
            <a:chOff x="420286" y="1533974"/>
            <a:chExt cx="6022809" cy="5630314"/>
          </a:xfrm>
        </p:grpSpPr>
        <p:sp>
          <p:nvSpPr>
            <p:cNvPr id="13" name="직사각형 10"/>
            <p:cNvSpPr>
              <a:spLocks noChangeArrowheads="1"/>
            </p:cNvSpPr>
            <p:nvPr/>
          </p:nvSpPr>
          <p:spPr bwMode="auto">
            <a:xfrm>
              <a:off x="420286" y="1533974"/>
              <a:ext cx="2663935" cy="1257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000" b="1" dirty="0" smtClean="0">
                  <a:latin typeface="Times New Roman" pitchFamily="18" charset="0"/>
                  <a:cs typeface="Times New Roman" pitchFamily="18" charset="0"/>
                </a:rPr>
                <a:t>fluctuation i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ntensity</a:t>
              </a:r>
              <a:endParaRPr lang="ko-KR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직사각형 10"/>
            <p:cNvSpPr>
              <a:spLocks noChangeArrowheads="1"/>
            </p:cNvSpPr>
            <p:nvPr/>
          </p:nvSpPr>
          <p:spPr bwMode="auto">
            <a:xfrm>
              <a:off x="4474100" y="5858215"/>
              <a:ext cx="1968995" cy="71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000" b="1" dirty="0" smtClean="0">
                  <a:latin typeface="Times New Roman" pitchFamily="18" charset="0"/>
                  <a:cs typeface="Times New Roman" pitchFamily="18" charset="0"/>
                </a:rPr>
                <a:t>radius</a:t>
              </a:r>
              <a:endParaRPr lang="ko-KR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"/>
            <p:cNvGrpSpPr/>
            <p:nvPr/>
          </p:nvGrpSpPr>
          <p:grpSpPr>
            <a:xfrm>
              <a:off x="823443" y="2605299"/>
              <a:ext cx="4791434" cy="4112193"/>
              <a:chOff x="823443" y="2267744"/>
              <a:chExt cx="4791434" cy="4950796"/>
            </a:xfrm>
          </p:grpSpPr>
          <p:cxnSp>
            <p:nvCxnSpPr>
              <p:cNvPr id="25" name="직선 연결선 10"/>
              <p:cNvCxnSpPr/>
              <p:nvPr/>
            </p:nvCxnSpPr>
            <p:spPr bwMode="auto">
              <a:xfrm>
                <a:off x="844164" y="2403256"/>
                <a:ext cx="0" cy="3715490"/>
              </a:xfrm>
              <a:prstGeom prst="line">
                <a:avLst/>
              </a:prstGeom>
              <a:solidFill>
                <a:srgbClr val="000066">
                  <a:alpha val="39999"/>
                </a:srgbClr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직선 연결선 11"/>
              <p:cNvCxnSpPr/>
              <p:nvPr/>
            </p:nvCxnSpPr>
            <p:spPr bwMode="auto">
              <a:xfrm>
                <a:off x="823443" y="6054672"/>
                <a:ext cx="4791434" cy="0"/>
              </a:xfrm>
              <a:prstGeom prst="line">
                <a:avLst/>
              </a:prstGeom>
              <a:solidFill>
                <a:srgbClr val="000066">
                  <a:alpha val="39999"/>
                </a:srgb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7" name="Group 10"/>
              <p:cNvGrpSpPr/>
              <p:nvPr/>
            </p:nvGrpSpPr>
            <p:grpSpPr>
              <a:xfrm>
                <a:off x="2396057" y="3851920"/>
                <a:ext cx="1811762" cy="2202752"/>
                <a:chOff x="2209202" y="3700838"/>
                <a:chExt cx="2366310" cy="2713874"/>
              </a:xfrm>
            </p:grpSpPr>
            <p:sp>
              <p:nvSpPr>
                <p:cNvPr id="38" name="Freeform 8"/>
                <p:cNvSpPr/>
                <p:nvPr/>
              </p:nvSpPr>
              <p:spPr>
                <a:xfrm>
                  <a:off x="2209202" y="3700838"/>
                  <a:ext cx="1152406" cy="2713874"/>
                </a:xfrm>
                <a:custGeom>
                  <a:avLst/>
                  <a:gdLst>
                    <a:gd name="connsiteX0" fmla="*/ 15853 w 1152406"/>
                    <a:gd name="connsiteY0" fmla="*/ 2696805 h 2713874"/>
                    <a:gd name="connsiteX1" fmla="*/ 207582 w 1152406"/>
                    <a:gd name="connsiteY1" fmla="*/ 2534572 h 2713874"/>
                    <a:gd name="connsiteX2" fmla="*/ 384563 w 1152406"/>
                    <a:gd name="connsiteY2" fmla="*/ 2121617 h 2713874"/>
                    <a:gd name="connsiteX3" fmla="*/ 546795 w 1152406"/>
                    <a:gd name="connsiteY3" fmla="*/ 1457940 h 2713874"/>
                    <a:gd name="connsiteX4" fmla="*/ 679531 w 1152406"/>
                    <a:gd name="connsiteY4" fmla="*/ 912250 h 2713874"/>
                    <a:gd name="connsiteX5" fmla="*/ 797518 w 1152406"/>
                    <a:gd name="connsiteY5" fmla="*/ 455050 h 2713874"/>
                    <a:gd name="connsiteX6" fmla="*/ 900756 w 1152406"/>
                    <a:gd name="connsiteY6" fmla="*/ 219075 h 2713874"/>
                    <a:gd name="connsiteX7" fmla="*/ 1003995 w 1152406"/>
                    <a:gd name="connsiteY7" fmla="*/ 56843 h 2713874"/>
                    <a:gd name="connsiteX8" fmla="*/ 1077737 w 1152406"/>
                    <a:gd name="connsiteY8" fmla="*/ 27346 h 2713874"/>
                    <a:gd name="connsiteX9" fmla="*/ 1136731 w 1152406"/>
                    <a:gd name="connsiteY9" fmla="*/ 27346 h 2713874"/>
                    <a:gd name="connsiteX10" fmla="*/ 1136731 w 1152406"/>
                    <a:gd name="connsiteY10" fmla="*/ 381308 h 2713874"/>
                    <a:gd name="connsiteX11" fmla="*/ 1136731 w 1152406"/>
                    <a:gd name="connsiteY11" fmla="*/ 764766 h 2713874"/>
                    <a:gd name="connsiteX12" fmla="*/ 1136731 w 1152406"/>
                    <a:gd name="connsiteY12" fmla="*/ 1221966 h 2713874"/>
                    <a:gd name="connsiteX13" fmla="*/ 1136731 w 1152406"/>
                    <a:gd name="connsiteY13" fmla="*/ 1664417 h 2713874"/>
                    <a:gd name="connsiteX14" fmla="*/ 1136731 w 1152406"/>
                    <a:gd name="connsiteY14" fmla="*/ 2136366 h 2713874"/>
                    <a:gd name="connsiteX15" fmla="*/ 1136731 w 1152406"/>
                    <a:gd name="connsiteY15" fmla="*/ 2416585 h 2713874"/>
                    <a:gd name="connsiteX16" fmla="*/ 1121982 w 1152406"/>
                    <a:gd name="connsiteY16" fmla="*/ 2637811 h 2713874"/>
                    <a:gd name="connsiteX17" fmla="*/ 1107234 w 1152406"/>
                    <a:gd name="connsiteY17" fmla="*/ 2711553 h 2713874"/>
                    <a:gd name="connsiteX18" fmla="*/ 1121982 w 1152406"/>
                    <a:gd name="connsiteY18" fmla="*/ 2696805 h 2713874"/>
                    <a:gd name="connsiteX19" fmla="*/ 650034 w 1152406"/>
                    <a:gd name="connsiteY19" fmla="*/ 2711553 h 2713874"/>
                    <a:gd name="connsiteX20" fmla="*/ 15853 w 1152406"/>
                    <a:gd name="connsiteY20" fmla="*/ 2696805 h 2713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152406" h="2713874">
                      <a:moveTo>
                        <a:pt x="15853" y="2696805"/>
                      </a:moveTo>
                      <a:cubicBezTo>
                        <a:pt x="-57889" y="2667308"/>
                        <a:pt x="146130" y="2630437"/>
                        <a:pt x="207582" y="2534572"/>
                      </a:cubicBezTo>
                      <a:cubicBezTo>
                        <a:pt x="269034" y="2438707"/>
                        <a:pt x="328027" y="2301056"/>
                        <a:pt x="384563" y="2121617"/>
                      </a:cubicBezTo>
                      <a:cubicBezTo>
                        <a:pt x="441099" y="1942178"/>
                        <a:pt x="497634" y="1659501"/>
                        <a:pt x="546795" y="1457940"/>
                      </a:cubicBezTo>
                      <a:cubicBezTo>
                        <a:pt x="595956" y="1256379"/>
                        <a:pt x="637744" y="1079398"/>
                        <a:pt x="679531" y="912250"/>
                      </a:cubicBezTo>
                      <a:cubicBezTo>
                        <a:pt x="721318" y="745102"/>
                        <a:pt x="760647" y="570579"/>
                        <a:pt x="797518" y="455050"/>
                      </a:cubicBezTo>
                      <a:cubicBezTo>
                        <a:pt x="834389" y="339521"/>
                        <a:pt x="866343" y="285443"/>
                        <a:pt x="900756" y="219075"/>
                      </a:cubicBezTo>
                      <a:cubicBezTo>
                        <a:pt x="935169" y="152707"/>
                        <a:pt x="974498" y="88798"/>
                        <a:pt x="1003995" y="56843"/>
                      </a:cubicBezTo>
                      <a:cubicBezTo>
                        <a:pt x="1033492" y="24888"/>
                        <a:pt x="1055614" y="32262"/>
                        <a:pt x="1077737" y="27346"/>
                      </a:cubicBezTo>
                      <a:cubicBezTo>
                        <a:pt x="1099860" y="22430"/>
                        <a:pt x="1126899" y="-31648"/>
                        <a:pt x="1136731" y="27346"/>
                      </a:cubicBezTo>
                      <a:cubicBezTo>
                        <a:pt x="1146563" y="86340"/>
                        <a:pt x="1136731" y="381308"/>
                        <a:pt x="1136731" y="381308"/>
                      </a:cubicBezTo>
                      <a:lnTo>
                        <a:pt x="1136731" y="764766"/>
                      </a:lnTo>
                      <a:lnTo>
                        <a:pt x="1136731" y="1221966"/>
                      </a:lnTo>
                      <a:lnTo>
                        <a:pt x="1136731" y="1664417"/>
                      </a:lnTo>
                      <a:lnTo>
                        <a:pt x="1136731" y="2136366"/>
                      </a:lnTo>
                      <a:cubicBezTo>
                        <a:pt x="1136731" y="2261727"/>
                        <a:pt x="1139189" y="2333011"/>
                        <a:pt x="1136731" y="2416585"/>
                      </a:cubicBezTo>
                      <a:cubicBezTo>
                        <a:pt x="1134273" y="2500159"/>
                        <a:pt x="1126898" y="2588650"/>
                        <a:pt x="1121982" y="2637811"/>
                      </a:cubicBezTo>
                      <a:cubicBezTo>
                        <a:pt x="1117066" y="2686972"/>
                        <a:pt x="1107234" y="2701721"/>
                        <a:pt x="1107234" y="2711553"/>
                      </a:cubicBezTo>
                      <a:cubicBezTo>
                        <a:pt x="1107234" y="2721385"/>
                        <a:pt x="1198182" y="2696805"/>
                        <a:pt x="1121982" y="2696805"/>
                      </a:cubicBezTo>
                      <a:cubicBezTo>
                        <a:pt x="1045782" y="2696805"/>
                        <a:pt x="831931" y="2709095"/>
                        <a:pt x="650034" y="2711553"/>
                      </a:cubicBezTo>
                      <a:lnTo>
                        <a:pt x="15853" y="2696805"/>
                      </a:lnTo>
                      <a:close/>
                    </a:path>
                  </a:pathLst>
                </a:custGeom>
                <a:solidFill>
                  <a:schemeClr val="accent1">
                    <a:alpha val="50000"/>
                  </a:schemeClr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Freeform 9"/>
                <p:cNvSpPr/>
                <p:nvPr/>
              </p:nvSpPr>
              <p:spPr>
                <a:xfrm flipH="1">
                  <a:off x="3317364" y="3700838"/>
                  <a:ext cx="1258148" cy="2713874"/>
                </a:xfrm>
                <a:custGeom>
                  <a:avLst/>
                  <a:gdLst>
                    <a:gd name="connsiteX0" fmla="*/ 15853 w 1152406"/>
                    <a:gd name="connsiteY0" fmla="*/ 2696805 h 2713874"/>
                    <a:gd name="connsiteX1" fmla="*/ 207582 w 1152406"/>
                    <a:gd name="connsiteY1" fmla="*/ 2534572 h 2713874"/>
                    <a:gd name="connsiteX2" fmla="*/ 384563 w 1152406"/>
                    <a:gd name="connsiteY2" fmla="*/ 2121617 h 2713874"/>
                    <a:gd name="connsiteX3" fmla="*/ 546795 w 1152406"/>
                    <a:gd name="connsiteY3" fmla="*/ 1457940 h 2713874"/>
                    <a:gd name="connsiteX4" fmla="*/ 679531 w 1152406"/>
                    <a:gd name="connsiteY4" fmla="*/ 912250 h 2713874"/>
                    <a:gd name="connsiteX5" fmla="*/ 797518 w 1152406"/>
                    <a:gd name="connsiteY5" fmla="*/ 455050 h 2713874"/>
                    <a:gd name="connsiteX6" fmla="*/ 900756 w 1152406"/>
                    <a:gd name="connsiteY6" fmla="*/ 219075 h 2713874"/>
                    <a:gd name="connsiteX7" fmla="*/ 1003995 w 1152406"/>
                    <a:gd name="connsiteY7" fmla="*/ 56843 h 2713874"/>
                    <a:gd name="connsiteX8" fmla="*/ 1077737 w 1152406"/>
                    <a:gd name="connsiteY8" fmla="*/ 27346 h 2713874"/>
                    <a:gd name="connsiteX9" fmla="*/ 1136731 w 1152406"/>
                    <a:gd name="connsiteY9" fmla="*/ 27346 h 2713874"/>
                    <a:gd name="connsiteX10" fmla="*/ 1136731 w 1152406"/>
                    <a:gd name="connsiteY10" fmla="*/ 381308 h 2713874"/>
                    <a:gd name="connsiteX11" fmla="*/ 1136731 w 1152406"/>
                    <a:gd name="connsiteY11" fmla="*/ 764766 h 2713874"/>
                    <a:gd name="connsiteX12" fmla="*/ 1136731 w 1152406"/>
                    <a:gd name="connsiteY12" fmla="*/ 1221966 h 2713874"/>
                    <a:gd name="connsiteX13" fmla="*/ 1136731 w 1152406"/>
                    <a:gd name="connsiteY13" fmla="*/ 1664417 h 2713874"/>
                    <a:gd name="connsiteX14" fmla="*/ 1136731 w 1152406"/>
                    <a:gd name="connsiteY14" fmla="*/ 2136366 h 2713874"/>
                    <a:gd name="connsiteX15" fmla="*/ 1136731 w 1152406"/>
                    <a:gd name="connsiteY15" fmla="*/ 2416585 h 2713874"/>
                    <a:gd name="connsiteX16" fmla="*/ 1121982 w 1152406"/>
                    <a:gd name="connsiteY16" fmla="*/ 2637811 h 2713874"/>
                    <a:gd name="connsiteX17" fmla="*/ 1107234 w 1152406"/>
                    <a:gd name="connsiteY17" fmla="*/ 2711553 h 2713874"/>
                    <a:gd name="connsiteX18" fmla="*/ 1121982 w 1152406"/>
                    <a:gd name="connsiteY18" fmla="*/ 2696805 h 2713874"/>
                    <a:gd name="connsiteX19" fmla="*/ 650034 w 1152406"/>
                    <a:gd name="connsiteY19" fmla="*/ 2711553 h 2713874"/>
                    <a:gd name="connsiteX20" fmla="*/ 15853 w 1152406"/>
                    <a:gd name="connsiteY20" fmla="*/ 2696805 h 2713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152406" h="2713874">
                      <a:moveTo>
                        <a:pt x="15853" y="2696805"/>
                      </a:moveTo>
                      <a:cubicBezTo>
                        <a:pt x="-57889" y="2667308"/>
                        <a:pt x="146130" y="2630437"/>
                        <a:pt x="207582" y="2534572"/>
                      </a:cubicBezTo>
                      <a:cubicBezTo>
                        <a:pt x="269034" y="2438707"/>
                        <a:pt x="328027" y="2301056"/>
                        <a:pt x="384563" y="2121617"/>
                      </a:cubicBezTo>
                      <a:cubicBezTo>
                        <a:pt x="441099" y="1942178"/>
                        <a:pt x="497634" y="1659501"/>
                        <a:pt x="546795" y="1457940"/>
                      </a:cubicBezTo>
                      <a:cubicBezTo>
                        <a:pt x="595956" y="1256379"/>
                        <a:pt x="637744" y="1079398"/>
                        <a:pt x="679531" y="912250"/>
                      </a:cubicBezTo>
                      <a:cubicBezTo>
                        <a:pt x="721318" y="745102"/>
                        <a:pt x="760647" y="570579"/>
                        <a:pt x="797518" y="455050"/>
                      </a:cubicBezTo>
                      <a:cubicBezTo>
                        <a:pt x="834389" y="339521"/>
                        <a:pt x="866343" y="285443"/>
                        <a:pt x="900756" y="219075"/>
                      </a:cubicBezTo>
                      <a:cubicBezTo>
                        <a:pt x="935169" y="152707"/>
                        <a:pt x="974498" y="88798"/>
                        <a:pt x="1003995" y="56843"/>
                      </a:cubicBezTo>
                      <a:cubicBezTo>
                        <a:pt x="1033492" y="24888"/>
                        <a:pt x="1055614" y="32262"/>
                        <a:pt x="1077737" y="27346"/>
                      </a:cubicBezTo>
                      <a:cubicBezTo>
                        <a:pt x="1099860" y="22430"/>
                        <a:pt x="1126899" y="-31648"/>
                        <a:pt x="1136731" y="27346"/>
                      </a:cubicBezTo>
                      <a:cubicBezTo>
                        <a:pt x="1146563" y="86340"/>
                        <a:pt x="1136731" y="381308"/>
                        <a:pt x="1136731" y="381308"/>
                      </a:cubicBezTo>
                      <a:lnTo>
                        <a:pt x="1136731" y="764766"/>
                      </a:lnTo>
                      <a:lnTo>
                        <a:pt x="1136731" y="1221966"/>
                      </a:lnTo>
                      <a:lnTo>
                        <a:pt x="1136731" y="1664417"/>
                      </a:lnTo>
                      <a:lnTo>
                        <a:pt x="1136731" y="2136366"/>
                      </a:lnTo>
                      <a:cubicBezTo>
                        <a:pt x="1136731" y="2261727"/>
                        <a:pt x="1139189" y="2333011"/>
                        <a:pt x="1136731" y="2416585"/>
                      </a:cubicBezTo>
                      <a:cubicBezTo>
                        <a:pt x="1134273" y="2500159"/>
                        <a:pt x="1126898" y="2588650"/>
                        <a:pt x="1121982" y="2637811"/>
                      </a:cubicBezTo>
                      <a:cubicBezTo>
                        <a:pt x="1117066" y="2686972"/>
                        <a:pt x="1107234" y="2701721"/>
                        <a:pt x="1107234" y="2711553"/>
                      </a:cubicBezTo>
                      <a:cubicBezTo>
                        <a:pt x="1107234" y="2721385"/>
                        <a:pt x="1198182" y="2696805"/>
                        <a:pt x="1121982" y="2696805"/>
                      </a:cubicBezTo>
                      <a:cubicBezTo>
                        <a:pt x="1045782" y="2696805"/>
                        <a:pt x="831931" y="2709095"/>
                        <a:pt x="650034" y="2711553"/>
                      </a:cubicBezTo>
                      <a:lnTo>
                        <a:pt x="15853" y="2696805"/>
                      </a:ln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8" name="Group 11"/>
              <p:cNvGrpSpPr/>
              <p:nvPr/>
            </p:nvGrpSpPr>
            <p:grpSpPr>
              <a:xfrm>
                <a:off x="3289649" y="2267744"/>
                <a:ext cx="1811762" cy="3786928"/>
                <a:chOff x="2209202" y="3700838"/>
                <a:chExt cx="2366310" cy="2713874"/>
              </a:xfrm>
            </p:grpSpPr>
            <p:sp>
              <p:nvSpPr>
                <p:cNvPr id="36" name="Freeform 12"/>
                <p:cNvSpPr/>
                <p:nvPr/>
              </p:nvSpPr>
              <p:spPr>
                <a:xfrm>
                  <a:off x="2209202" y="3700838"/>
                  <a:ext cx="1152406" cy="2713874"/>
                </a:xfrm>
                <a:custGeom>
                  <a:avLst/>
                  <a:gdLst>
                    <a:gd name="connsiteX0" fmla="*/ 15853 w 1152406"/>
                    <a:gd name="connsiteY0" fmla="*/ 2696805 h 2713874"/>
                    <a:gd name="connsiteX1" fmla="*/ 207582 w 1152406"/>
                    <a:gd name="connsiteY1" fmla="*/ 2534572 h 2713874"/>
                    <a:gd name="connsiteX2" fmla="*/ 384563 w 1152406"/>
                    <a:gd name="connsiteY2" fmla="*/ 2121617 h 2713874"/>
                    <a:gd name="connsiteX3" fmla="*/ 546795 w 1152406"/>
                    <a:gd name="connsiteY3" fmla="*/ 1457940 h 2713874"/>
                    <a:gd name="connsiteX4" fmla="*/ 679531 w 1152406"/>
                    <a:gd name="connsiteY4" fmla="*/ 912250 h 2713874"/>
                    <a:gd name="connsiteX5" fmla="*/ 797518 w 1152406"/>
                    <a:gd name="connsiteY5" fmla="*/ 455050 h 2713874"/>
                    <a:gd name="connsiteX6" fmla="*/ 900756 w 1152406"/>
                    <a:gd name="connsiteY6" fmla="*/ 219075 h 2713874"/>
                    <a:gd name="connsiteX7" fmla="*/ 1003995 w 1152406"/>
                    <a:gd name="connsiteY7" fmla="*/ 56843 h 2713874"/>
                    <a:gd name="connsiteX8" fmla="*/ 1077737 w 1152406"/>
                    <a:gd name="connsiteY8" fmla="*/ 27346 h 2713874"/>
                    <a:gd name="connsiteX9" fmla="*/ 1136731 w 1152406"/>
                    <a:gd name="connsiteY9" fmla="*/ 27346 h 2713874"/>
                    <a:gd name="connsiteX10" fmla="*/ 1136731 w 1152406"/>
                    <a:gd name="connsiteY10" fmla="*/ 381308 h 2713874"/>
                    <a:gd name="connsiteX11" fmla="*/ 1136731 w 1152406"/>
                    <a:gd name="connsiteY11" fmla="*/ 764766 h 2713874"/>
                    <a:gd name="connsiteX12" fmla="*/ 1136731 w 1152406"/>
                    <a:gd name="connsiteY12" fmla="*/ 1221966 h 2713874"/>
                    <a:gd name="connsiteX13" fmla="*/ 1136731 w 1152406"/>
                    <a:gd name="connsiteY13" fmla="*/ 1664417 h 2713874"/>
                    <a:gd name="connsiteX14" fmla="*/ 1136731 w 1152406"/>
                    <a:gd name="connsiteY14" fmla="*/ 2136366 h 2713874"/>
                    <a:gd name="connsiteX15" fmla="*/ 1136731 w 1152406"/>
                    <a:gd name="connsiteY15" fmla="*/ 2416585 h 2713874"/>
                    <a:gd name="connsiteX16" fmla="*/ 1121982 w 1152406"/>
                    <a:gd name="connsiteY16" fmla="*/ 2637811 h 2713874"/>
                    <a:gd name="connsiteX17" fmla="*/ 1107234 w 1152406"/>
                    <a:gd name="connsiteY17" fmla="*/ 2711553 h 2713874"/>
                    <a:gd name="connsiteX18" fmla="*/ 1121982 w 1152406"/>
                    <a:gd name="connsiteY18" fmla="*/ 2696805 h 2713874"/>
                    <a:gd name="connsiteX19" fmla="*/ 650034 w 1152406"/>
                    <a:gd name="connsiteY19" fmla="*/ 2711553 h 2713874"/>
                    <a:gd name="connsiteX20" fmla="*/ 15853 w 1152406"/>
                    <a:gd name="connsiteY20" fmla="*/ 2696805 h 2713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152406" h="2713874">
                      <a:moveTo>
                        <a:pt x="15853" y="2696805"/>
                      </a:moveTo>
                      <a:cubicBezTo>
                        <a:pt x="-57889" y="2667308"/>
                        <a:pt x="146130" y="2630437"/>
                        <a:pt x="207582" y="2534572"/>
                      </a:cubicBezTo>
                      <a:cubicBezTo>
                        <a:pt x="269034" y="2438707"/>
                        <a:pt x="328027" y="2301056"/>
                        <a:pt x="384563" y="2121617"/>
                      </a:cubicBezTo>
                      <a:cubicBezTo>
                        <a:pt x="441099" y="1942178"/>
                        <a:pt x="497634" y="1659501"/>
                        <a:pt x="546795" y="1457940"/>
                      </a:cubicBezTo>
                      <a:cubicBezTo>
                        <a:pt x="595956" y="1256379"/>
                        <a:pt x="637744" y="1079398"/>
                        <a:pt x="679531" y="912250"/>
                      </a:cubicBezTo>
                      <a:cubicBezTo>
                        <a:pt x="721318" y="745102"/>
                        <a:pt x="760647" y="570579"/>
                        <a:pt x="797518" y="455050"/>
                      </a:cubicBezTo>
                      <a:cubicBezTo>
                        <a:pt x="834389" y="339521"/>
                        <a:pt x="866343" y="285443"/>
                        <a:pt x="900756" y="219075"/>
                      </a:cubicBezTo>
                      <a:cubicBezTo>
                        <a:pt x="935169" y="152707"/>
                        <a:pt x="974498" y="88798"/>
                        <a:pt x="1003995" y="56843"/>
                      </a:cubicBezTo>
                      <a:cubicBezTo>
                        <a:pt x="1033492" y="24888"/>
                        <a:pt x="1055614" y="32262"/>
                        <a:pt x="1077737" y="27346"/>
                      </a:cubicBezTo>
                      <a:cubicBezTo>
                        <a:pt x="1099860" y="22430"/>
                        <a:pt x="1126899" y="-31648"/>
                        <a:pt x="1136731" y="27346"/>
                      </a:cubicBezTo>
                      <a:cubicBezTo>
                        <a:pt x="1146563" y="86340"/>
                        <a:pt x="1136731" y="381308"/>
                        <a:pt x="1136731" y="381308"/>
                      </a:cubicBezTo>
                      <a:lnTo>
                        <a:pt x="1136731" y="764766"/>
                      </a:lnTo>
                      <a:lnTo>
                        <a:pt x="1136731" y="1221966"/>
                      </a:lnTo>
                      <a:lnTo>
                        <a:pt x="1136731" y="1664417"/>
                      </a:lnTo>
                      <a:lnTo>
                        <a:pt x="1136731" y="2136366"/>
                      </a:lnTo>
                      <a:cubicBezTo>
                        <a:pt x="1136731" y="2261727"/>
                        <a:pt x="1139189" y="2333011"/>
                        <a:pt x="1136731" y="2416585"/>
                      </a:cubicBezTo>
                      <a:cubicBezTo>
                        <a:pt x="1134273" y="2500159"/>
                        <a:pt x="1126898" y="2588650"/>
                        <a:pt x="1121982" y="2637811"/>
                      </a:cubicBezTo>
                      <a:cubicBezTo>
                        <a:pt x="1117066" y="2686972"/>
                        <a:pt x="1107234" y="2701721"/>
                        <a:pt x="1107234" y="2711553"/>
                      </a:cubicBezTo>
                      <a:cubicBezTo>
                        <a:pt x="1107234" y="2721385"/>
                        <a:pt x="1198182" y="2696805"/>
                        <a:pt x="1121982" y="2696805"/>
                      </a:cubicBezTo>
                      <a:cubicBezTo>
                        <a:pt x="1045782" y="2696805"/>
                        <a:pt x="831931" y="2709095"/>
                        <a:pt x="650034" y="2711553"/>
                      </a:cubicBezTo>
                      <a:lnTo>
                        <a:pt x="15853" y="2696805"/>
                      </a:lnTo>
                      <a:close/>
                    </a:path>
                  </a:pathLst>
                </a:custGeom>
                <a:solidFill>
                  <a:schemeClr val="accent1">
                    <a:alpha val="50000"/>
                  </a:schemeClr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Freeform 13"/>
                <p:cNvSpPr/>
                <p:nvPr/>
              </p:nvSpPr>
              <p:spPr>
                <a:xfrm flipH="1">
                  <a:off x="3317364" y="3700838"/>
                  <a:ext cx="1258148" cy="2713874"/>
                </a:xfrm>
                <a:custGeom>
                  <a:avLst/>
                  <a:gdLst>
                    <a:gd name="connsiteX0" fmla="*/ 15853 w 1152406"/>
                    <a:gd name="connsiteY0" fmla="*/ 2696805 h 2713874"/>
                    <a:gd name="connsiteX1" fmla="*/ 207582 w 1152406"/>
                    <a:gd name="connsiteY1" fmla="*/ 2534572 h 2713874"/>
                    <a:gd name="connsiteX2" fmla="*/ 384563 w 1152406"/>
                    <a:gd name="connsiteY2" fmla="*/ 2121617 h 2713874"/>
                    <a:gd name="connsiteX3" fmla="*/ 546795 w 1152406"/>
                    <a:gd name="connsiteY3" fmla="*/ 1457940 h 2713874"/>
                    <a:gd name="connsiteX4" fmla="*/ 679531 w 1152406"/>
                    <a:gd name="connsiteY4" fmla="*/ 912250 h 2713874"/>
                    <a:gd name="connsiteX5" fmla="*/ 797518 w 1152406"/>
                    <a:gd name="connsiteY5" fmla="*/ 455050 h 2713874"/>
                    <a:gd name="connsiteX6" fmla="*/ 900756 w 1152406"/>
                    <a:gd name="connsiteY6" fmla="*/ 219075 h 2713874"/>
                    <a:gd name="connsiteX7" fmla="*/ 1003995 w 1152406"/>
                    <a:gd name="connsiteY7" fmla="*/ 56843 h 2713874"/>
                    <a:gd name="connsiteX8" fmla="*/ 1077737 w 1152406"/>
                    <a:gd name="connsiteY8" fmla="*/ 27346 h 2713874"/>
                    <a:gd name="connsiteX9" fmla="*/ 1136731 w 1152406"/>
                    <a:gd name="connsiteY9" fmla="*/ 27346 h 2713874"/>
                    <a:gd name="connsiteX10" fmla="*/ 1136731 w 1152406"/>
                    <a:gd name="connsiteY10" fmla="*/ 381308 h 2713874"/>
                    <a:gd name="connsiteX11" fmla="*/ 1136731 w 1152406"/>
                    <a:gd name="connsiteY11" fmla="*/ 764766 h 2713874"/>
                    <a:gd name="connsiteX12" fmla="*/ 1136731 w 1152406"/>
                    <a:gd name="connsiteY12" fmla="*/ 1221966 h 2713874"/>
                    <a:gd name="connsiteX13" fmla="*/ 1136731 w 1152406"/>
                    <a:gd name="connsiteY13" fmla="*/ 1664417 h 2713874"/>
                    <a:gd name="connsiteX14" fmla="*/ 1136731 w 1152406"/>
                    <a:gd name="connsiteY14" fmla="*/ 2136366 h 2713874"/>
                    <a:gd name="connsiteX15" fmla="*/ 1136731 w 1152406"/>
                    <a:gd name="connsiteY15" fmla="*/ 2416585 h 2713874"/>
                    <a:gd name="connsiteX16" fmla="*/ 1121982 w 1152406"/>
                    <a:gd name="connsiteY16" fmla="*/ 2637811 h 2713874"/>
                    <a:gd name="connsiteX17" fmla="*/ 1107234 w 1152406"/>
                    <a:gd name="connsiteY17" fmla="*/ 2711553 h 2713874"/>
                    <a:gd name="connsiteX18" fmla="*/ 1121982 w 1152406"/>
                    <a:gd name="connsiteY18" fmla="*/ 2696805 h 2713874"/>
                    <a:gd name="connsiteX19" fmla="*/ 650034 w 1152406"/>
                    <a:gd name="connsiteY19" fmla="*/ 2711553 h 2713874"/>
                    <a:gd name="connsiteX20" fmla="*/ 15853 w 1152406"/>
                    <a:gd name="connsiteY20" fmla="*/ 2696805 h 2713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152406" h="2713874">
                      <a:moveTo>
                        <a:pt x="15853" y="2696805"/>
                      </a:moveTo>
                      <a:cubicBezTo>
                        <a:pt x="-57889" y="2667308"/>
                        <a:pt x="146130" y="2630437"/>
                        <a:pt x="207582" y="2534572"/>
                      </a:cubicBezTo>
                      <a:cubicBezTo>
                        <a:pt x="269034" y="2438707"/>
                        <a:pt x="328027" y="2301056"/>
                        <a:pt x="384563" y="2121617"/>
                      </a:cubicBezTo>
                      <a:cubicBezTo>
                        <a:pt x="441099" y="1942178"/>
                        <a:pt x="497634" y="1659501"/>
                        <a:pt x="546795" y="1457940"/>
                      </a:cubicBezTo>
                      <a:cubicBezTo>
                        <a:pt x="595956" y="1256379"/>
                        <a:pt x="637744" y="1079398"/>
                        <a:pt x="679531" y="912250"/>
                      </a:cubicBezTo>
                      <a:cubicBezTo>
                        <a:pt x="721318" y="745102"/>
                        <a:pt x="760647" y="570579"/>
                        <a:pt x="797518" y="455050"/>
                      </a:cubicBezTo>
                      <a:cubicBezTo>
                        <a:pt x="834389" y="339521"/>
                        <a:pt x="866343" y="285443"/>
                        <a:pt x="900756" y="219075"/>
                      </a:cubicBezTo>
                      <a:cubicBezTo>
                        <a:pt x="935169" y="152707"/>
                        <a:pt x="974498" y="88798"/>
                        <a:pt x="1003995" y="56843"/>
                      </a:cubicBezTo>
                      <a:cubicBezTo>
                        <a:pt x="1033492" y="24888"/>
                        <a:pt x="1055614" y="32262"/>
                        <a:pt x="1077737" y="27346"/>
                      </a:cubicBezTo>
                      <a:cubicBezTo>
                        <a:pt x="1099860" y="22430"/>
                        <a:pt x="1126899" y="-31648"/>
                        <a:pt x="1136731" y="27346"/>
                      </a:cubicBezTo>
                      <a:cubicBezTo>
                        <a:pt x="1146563" y="86340"/>
                        <a:pt x="1136731" y="381308"/>
                        <a:pt x="1136731" y="381308"/>
                      </a:cubicBezTo>
                      <a:lnTo>
                        <a:pt x="1136731" y="764766"/>
                      </a:lnTo>
                      <a:lnTo>
                        <a:pt x="1136731" y="1221966"/>
                      </a:lnTo>
                      <a:lnTo>
                        <a:pt x="1136731" y="1664417"/>
                      </a:lnTo>
                      <a:lnTo>
                        <a:pt x="1136731" y="2136366"/>
                      </a:lnTo>
                      <a:cubicBezTo>
                        <a:pt x="1136731" y="2261727"/>
                        <a:pt x="1139189" y="2333011"/>
                        <a:pt x="1136731" y="2416585"/>
                      </a:cubicBezTo>
                      <a:cubicBezTo>
                        <a:pt x="1134273" y="2500159"/>
                        <a:pt x="1126898" y="2588650"/>
                        <a:pt x="1121982" y="2637811"/>
                      </a:cubicBezTo>
                      <a:cubicBezTo>
                        <a:pt x="1117066" y="2686972"/>
                        <a:pt x="1107234" y="2701721"/>
                        <a:pt x="1107234" y="2711553"/>
                      </a:cubicBezTo>
                      <a:cubicBezTo>
                        <a:pt x="1107234" y="2721385"/>
                        <a:pt x="1198182" y="2696805"/>
                        <a:pt x="1121982" y="2696805"/>
                      </a:cubicBezTo>
                      <a:cubicBezTo>
                        <a:pt x="1045782" y="2696805"/>
                        <a:pt x="831931" y="2709095"/>
                        <a:pt x="650034" y="2711553"/>
                      </a:cubicBezTo>
                      <a:lnTo>
                        <a:pt x="15853" y="2696805"/>
                      </a:ln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9" name="Group 14"/>
              <p:cNvGrpSpPr/>
              <p:nvPr/>
            </p:nvGrpSpPr>
            <p:grpSpPr>
              <a:xfrm>
                <a:off x="1443751" y="5076056"/>
                <a:ext cx="1811762" cy="978616"/>
                <a:chOff x="2209202" y="3700838"/>
                <a:chExt cx="2366310" cy="2713874"/>
              </a:xfrm>
            </p:grpSpPr>
            <p:sp>
              <p:nvSpPr>
                <p:cNvPr id="34" name="Freeform 15"/>
                <p:cNvSpPr/>
                <p:nvPr/>
              </p:nvSpPr>
              <p:spPr>
                <a:xfrm>
                  <a:off x="2209202" y="3700838"/>
                  <a:ext cx="1152406" cy="2713874"/>
                </a:xfrm>
                <a:custGeom>
                  <a:avLst/>
                  <a:gdLst>
                    <a:gd name="connsiteX0" fmla="*/ 15853 w 1152406"/>
                    <a:gd name="connsiteY0" fmla="*/ 2696805 h 2713874"/>
                    <a:gd name="connsiteX1" fmla="*/ 207582 w 1152406"/>
                    <a:gd name="connsiteY1" fmla="*/ 2534572 h 2713874"/>
                    <a:gd name="connsiteX2" fmla="*/ 384563 w 1152406"/>
                    <a:gd name="connsiteY2" fmla="*/ 2121617 h 2713874"/>
                    <a:gd name="connsiteX3" fmla="*/ 546795 w 1152406"/>
                    <a:gd name="connsiteY3" fmla="*/ 1457940 h 2713874"/>
                    <a:gd name="connsiteX4" fmla="*/ 679531 w 1152406"/>
                    <a:gd name="connsiteY4" fmla="*/ 912250 h 2713874"/>
                    <a:gd name="connsiteX5" fmla="*/ 797518 w 1152406"/>
                    <a:gd name="connsiteY5" fmla="*/ 455050 h 2713874"/>
                    <a:gd name="connsiteX6" fmla="*/ 900756 w 1152406"/>
                    <a:gd name="connsiteY6" fmla="*/ 219075 h 2713874"/>
                    <a:gd name="connsiteX7" fmla="*/ 1003995 w 1152406"/>
                    <a:gd name="connsiteY7" fmla="*/ 56843 h 2713874"/>
                    <a:gd name="connsiteX8" fmla="*/ 1077737 w 1152406"/>
                    <a:gd name="connsiteY8" fmla="*/ 27346 h 2713874"/>
                    <a:gd name="connsiteX9" fmla="*/ 1136731 w 1152406"/>
                    <a:gd name="connsiteY9" fmla="*/ 27346 h 2713874"/>
                    <a:gd name="connsiteX10" fmla="*/ 1136731 w 1152406"/>
                    <a:gd name="connsiteY10" fmla="*/ 381308 h 2713874"/>
                    <a:gd name="connsiteX11" fmla="*/ 1136731 w 1152406"/>
                    <a:gd name="connsiteY11" fmla="*/ 764766 h 2713874"/>
                    <a:gd name="connsiteX12" fmla="*/ 1136731 w 1152406"/>
                    <a:gd name="connsiteY12" fmla="*/ 1221966 h 2713874"/>
                    <a:gd name="connsiteX13" fmla="*/ 1136731 w 1152406"/>
                    <a:gd name="connsiteY13" fmla="*/ 1664417 h 2713874"/>
                    <a:gd name="connsiteX14" fmla="*/ 1136731 w 1152406"/>
                    <a:gd name="connsiteY14" fmla="*/ 2136366 h 2713874"/>
                    <a:gd name="connsiteX15" fmla="*/ 1136731 w 1152406"/>
                    <a:gd name="connsiteY15" fmla="*/ 2416585 h 2713874"/>
                    <a:gd name="connsiteX16" fmla="*/ 1121982 w 1152406"/>
                    <a:gd name="connsiteY16" fmla="*/ 2637811 h 2713874"/>
                    <a:gd name="connsiteX17" fmla="*/ 1107234 w 1152406"/>
                    <a:gd name="connsiteY17" fmla="*/ 2711553 h 2713874"/>
                    <a:gd name="connsiteX18" fmla="*/ 1121982 w 1152406"/>
                    <a:gd name="connsiteY18" fmla="*/ 2696805 h 2713874"/>
                    <a:gd name="connsiteX19" fmla="*/ 650034 w 1152406"/>
                    <a:gd name="connsiteY19" fmla="*/ 2711553 h 2713874"/>
                    <a:gd name="connsiteX20" fmla="*/ 15853 w 1152406"/>
                    <a:gd name="connsiteY20" fmla="*/ 2696805 h 2713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152406" h="2713874">
                      <a:moveTo>
                        <a:pt x="15853" y="2696805"/>
                      </a:moveTo>
                      <a:cubicBezTo>
                        <a:pt x="-57889" y="2667308"/>
                        <a:pt x="146130" y="2630437"/>
                        <a:pt x="207582" y="2534572"/>
                      </a:cubicBezTo>
                      <a:cubicBezTo>
                        <a:pt x="269034" y="2438707"/>
                        <a:pt x="328027" y="2301056"/>
                        <a:pt x="384563" y="2121617"/>
                      </a:cubicBezTo>
                      <a:cubicBezTo>
                        <a:pt x="441099" y="1942178"/>
                        <a:pt x="497634" y="1659501"/>
                        <a:pt x="546795" y="1457940"/>
                      </a:cubicBezTo>
                      <a:cubicBezTo>
                        <a:pt x="595956" y="1256379"/>
                        <a:pt x="637744" y="1079398"/>
                        <a:pt x="679531" y="912250"/>
                      </a:cubicBezTo>
                      <a:cubicBezTo>
                        <a:pt x="721318" y="745102"/>
                        <a:pt x="760647" y="570579"/>
                        <a:pt x="797518" y="455050"/>
                      </a:cubicBezTo>
                      <a:cubicBezTo>
                        <a:pt x="834389" y="339521"/>
                        <a:pt x="866343" y="285443"/>
                        <a:pt x="900756" y="219075"/>
                      </a:cubicBezTo>
                      <a:cubicBezTo>
                        <a:pt x="935169" y="152707"/>
                        <a:pt x="974498" y="88798"/>
                        <a:pt x="1003995" y="56843"/>
                      </a:cubicBezTo>
                      <a:cubicBezTo>
                        <a:pt x="1033492" y="24888"/>
                        <a:pt x="1055614" y="32262"/>
                        <a:pt x="1077737" y="27346"/>
                      </a:cubicBezTo>
                      <a:cubicBezTo>
                        <a:pt x="1099860" y="22430"/>
                        <a:pt x="1126899" y="-31648"/>
                        <a:pt x="1136731" y="27346"/>
                      </a:cubicBezTo>
                      <a:cubicBezTo>
                        <a:pt x="1146563" y="86340"/>
                        <a:pt x="1136731" y="381308"/>
                        <a:pt x="1136731" y="381308"/>
                      </a:cubicBezTo>
                      <a:lnTo>
                        <a:pt x="1136731" y="764766"/>
                      </a:lnTo>
                      <a:lnTo>
                        <a:pt x="1136731" y="1221966"/>
                      </a:lnTo>
                      <a:lnTo>
                        <a:pt x="1136731" y="1664417"/>
                      </a:lnTo>
                      <a:lnTo>
                        <a:pt x="1136731" y="2136366"/>
                      </a:lnTo>
                      <a:cubicBezTo>
                        <a:pt x="1136731" y="2261727"/>
                        <a:pt x="1139189" y="2333011"/>
                        <a:pt x="1136731" y="2416585"/>
                      </a:cubicBezTo>
                      <a:cubicBezTo>
                        <a:pt x="1134273" y="2500159"/>
                        <a:pt x="1126898" y="2588650"/>
                        <a:pt x="1121982" y="2637811"/>
                      </a:cubicBezTo>
                      <a:cubicBezTo>
                        <a:pt x="1117066" y="2686972"/>
                        <a:pt x="1107234" y="2701721"/>
                        <a:pt x="1107234" y="2711553"/>
                      </a:cubicBezTo>
                      <a:cubicBezTo>
                        <a:pt x="1107234" y="2721385"/>
                        <a:pt x="1198182" y="2696805"/>
                        <a:pt x="1121982" y="2696805"/>
                      </a:cubicBezTo>
                      <a:cubicBezTo>
                        <a:pt x="1045782" y="2696805"/>
                        <a:pt x="831931" y="2709095"/>
                        <a:pt x="650034" y="2711553"/>
                      </a:cubicBezTo>
                      <a:lnTo>
                        <a:pt x="15853" y="2696805"/>
                      </a:lnTo>
                      <a:close/>
                    </a:path>
                  </a:pathLst>
                </a:custGeom>
                <a:solidFill>
                  <a:schemeClr val="accent1">
                    <a:alpha val="50000"/>
                  </a:schemeClr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Freeform 16"/>
                <p:cNvSpPr/>
                <p:nvPr/>
              </p:nvSpPr>
              <p:spPr>
                <a:xfrm flipH="1">
                  <a:off x="3317364" y="3700838"/>
                  <a:ext cx="1258148" cy="2713874"/>
                </a:xfrm>
                <a:custGeom>
                  <a:avLst/>
                  <a:gdLst>
                    <a:gd name="connsiteX0" fmla="*/ 15853 w 1152406"/>
                    <a:gd name="connsiteY0" fmla="*/ 2696805 h 2713874"/>
                    <a:gd name="connsiteX1" fmla="*/ 207582 w 1152406"/>
                    <a:gd name="connsiteY1" fmla="*/ 2534572 h 2713874"/>
                    <a:gd name="connsiteX2" fmla="*/ 384563 w 1152406"/>
                    <a:gd name="connsiteY2" fmla="*/ 2121617 h 2713874"/>
                    <a:gd name="connsiteX3" fmla="*/ 546795 w 1152406"/>
                    <a:gd name="connsiteY3" fmla="*/ 1457940 h 2713874"/>
                    <a:gd name="connsiteX4" fmla="*/ 679531 w 1152406"/>
                    <a:gd name="connsiteY4" fmla="*/ 912250 h 2713874"/>
                    <a:gd name="connsiteX5" fmla="*/ 797518 w 1152406"/>
                    <a:gd name="connsiteY5" fmla="*/ 455050 h 2713874"/>
                    <a:gd name="connsiteX6" fmla="*/ 900756 w 1152406"/>
                    <a:gd name="connsiteY6" fmla="*/ 219075 h 2713874"/>
                    <a:gd name="connsiteX7" fmla="*/ 1003995 w 1152406"/>
                    <a:gd name="connsiteY7" fmla="*/ 56843 h 2713874"/>
                    <a:gd name="connsiteX8" fmla="*/ 1077737 w 1152406"/>
                    <a:gd name="connsiteY8" fmla="*/ 27346 h 2713874"/>
                    <a:gd name="connsiteX9" fmla="*/ 1136731 w 1152406"/>
                    <a:gd name="connsiteY9" fmla="*/ 27346 h 2713874"/>
                    <a:gd name="connsiteX10" fmla="*/ 1136731 w 1152406"/>
                    <a:gd name="connsiteY10" fmla="*/ 381308 h 2713874"/>
                    <a:gd name="connsiteX11" fmla="*/ 1136731 w 1152406"/>
                    <a:gd name="connsiteY11" fmla="*/ 764766 h 2713874"/>
                    <a:gd name="connsiteX12" fmla="*/ 1136731 w 1152406"/>
                    <a:gd name="connsiteY12" fmla="*/ 1221966 h 2713874"/>
                    <a:gd name="connsiteX13" fmla="*/ 1136731 w 1152406"/>
                    <a:gd name="connsiteY13" fmla="*/ 1664417 h 2713874"/>
                    <a:gd name="connsiteX14" fmla="*/ 1136731 w 1152406"/>
                    <a:gd name="connsiteY14" fmla="*/ 2136366 h 2713874"/>
                    <a:gd name="connsiteX15" fmla="*/ 1136731 w 1152406"/>
                    <a:gd name="connsiteY15" fmla="*/ 2416585 h 2713874"/>
                    <a:gd name="connsiteX16" fmla="*/ 1121982 w 1152406"/>
                    <a:gd name="connsiteY16" fmla="*/ 2637811 h 2713874"/>
                    <a:gd name="connsiteX17" fmla="*/ 1107234 w 1152406"/>
                    <a:gd name="connsiteY17" fmla="*/ 2711553 h 2713874"/>
                    <a:gd name="connsiteX18" fmla="*/ 1121982 w 1152406"/>
                    <a:gd name="connsiteY18" fmla="*/ 2696805 h 2713874"/>
                    <a:gd name="connsiteX19" fmla="*/ 650034 w 1152406"/>
                    <a:gd name="connsiteY19" fmla="*/ 2711553 h 2713874"/>
                    <a:gd name="connsiteX20" fmla="*/ 15853 w 1152406"/>
                    <a:gd name="connsiteY20" fmla="*/ 2696805 h 2713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152406" h="2713874">
                      <a:moveTo>
                        <a:pt x="15853" y="2696805"/>
                      </a:moveTo>
                      <a:cubicBezTo>
                        <a:pt x="-57889" y="2667308"/>
                        <a:pt x="146130" y="2630437"/>
                        <a:pt x="207582" y="2534572"/>
                      </a:cubicBezTo>
                      <a:cubicBezTo>
                        <a:pt x="269034" y="2438707"/>
                        <a:pt x="328027" y="2301056"/>
                        <a:pt x="384563" y="2121617"/>
                      </a:cubicBezTo>
                      <a:cubicBezTo>
                        <a:pt x="441099" y="1942178"/>
                        <a:pt x="497634" y="1659501"/>
                        <a:pt x="546795" y="1457940"/>
                      </a:cubicBezTo>
                      <a:cubicBezTo>
                        <a:pt x="595956" y="1256379"/>
                        <a:pt x="637744" y="1079398"/>
                        <a:pt x="679531" y="912250"/>
                      </a:cubicBezTo>
                      <a:cubicBezTo>
                        <a:pt x="721318" y="745102"/>
                        <a:pt x="760647" y="570579"/>
                        <a:pt x="797518" y="455050"/>
                      </a:cubicBezTo>
                      <a:cubicBezTo>
                        <a:pt x="834389" y="339521"/>
                        <a:pt x="866343" y="285443"/>
                        <a:pt x="900756" y="219075"/>
                      </a:cubicBezTo>
                      <a:cubicBezTo>
                        <a:pt x="935169" y="152707"/>
                        <a:pt x="974498" y="88798"/>
                        <a:pt x="1003995" y="56843"/>
                      </a:cubicBezTo>
                      <a:cubicBezTo>
                        <a:pt x="1033492" y="24888"/>
                        <a:pt x="1055614" y="32262"/>
                        <a:pt x="1077737" y="27346"/>
                      </a:cubicBezTo>
                      <a:cubicBezTo>
                        <a:pt x="1099860" y="22430"/>
                        <a:pt x="1126899" y="-31648"/>
                        <a:pt x="1136731" y="27346"/>
                      </a:cubicBezTo>
                      <a:cubicBezTo>
                        <a:pt x="1146563" y="86340"/>
                        <a:pt x="1136731" y="381308"/>
                        <a:pt x="1136731" y="381308"/>
                      </a:cubicBezTo>
                      <a:lnTo>
                        <a:pt x="1136731" y="764766"/>
                      </a:lnTo>
                      <a:lnTo>
                        <a:pt x="1136731" y="1221966"/>
                      </a:lnTo>
                      <a:lnTo>
                        <a:pt x="1136731" y="1664417"/>
                      </a:lnTo>
                      <a:lnTo>
                        <a:pt x="1136731" y="2136366"/>
                      </a:lnTo>
                      <a:cubicBezTo>
                        <a:pt x="1136731" y="2261727"/>
                        <a:pt x="1139189" y="2333011"/>
                        <a:pt x="1136731" y="2416585"/>
                      </a:cubicBezTo>
                      <a:cubicBezTo>
                        <a:pt x="1134273" y="2500159"/>
                        <a:pt x="1126898" y="2588650"/>
                        <a:pt x="1121982" y="2637811"/>
                      </a:cubicBezTo>
                      <a:cubicBezTo>
                        <a:pt x="1117066" y="2686972"/>
                        <a:pt x="1107234" y="2701721"/>
                        <a:pt x="1107234" y="2711553"/>
                      </a:cubicBezTo>
                      <a:cubicBezTo>
                        <a:pt x="1107234" y="2721385"/>
                        <a:pt x="1198182" y="2696805"/>
                        <a:pt x="1121982" y="2696805"/>
                      </a:cubicBezTo>
                      <a:cubicBezTo>
                        <a:pt x="1045782" y="2696805"/>
                        <a:pt x="831931" y="2709095"/>
                        <a:pt x="650034" y="2711553"/>
                      </a:cubicBezTo>
                      <a:lnTo>
                        <a:pt x="15853" y="2696805"/>
                      </a:ln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Down Arrow 17"/>
              <p:cNvSpPr/>
              <p:nvPr/>
            </p:nvSpPr>
            <p:spPr>
              <a:xfrm>
                <a:off x="3486715" y="6100990"/>
                <a:ext cx="519501" cy="111755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Down Arrow 18"/>
              <p:cNvSpPr/>
              <p:nvPr/>
            </p:nvSpPr>
            <p:spPr>
              <a:xfrm>
                <a:off x="2526743" y="6111850"/>
                <a:ext cx="519501" cy="90842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Down Arrow 19"/>
              <p:cNvSpPr/>
              <p:nvPr/>
            </p:nvSpPr>
            <p:spPr>
              <a:xfrm>
                <a:off x="1669413" y="6111850"/>
                <a:ext cx="519501" cy="56567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Down Arrow 20"/>
              <p:cNvSpPr/>
              <p:nvPr/>
            </p:nvSpPr>
            <p:spPr>
              <a:xfrm rot="10800000">
                <a:off x="4384158" y="3074580"/>
                <a:ext cx="519501" cy="2959872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aphicFrame>
          <p:nvGraphicFramePr>
            <p:cNvPr id="1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0505860"/>
                </p:ext>
              </p:extLst>
            </p:nvPr>
          </p:nvGraphicFramePr>
          <p:xfrm>
            <a:off x="4850105" y="4185045"/>
            <a:ext cx="1099175" cy="6200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05" name="Equation" r:id="rId3" imgW="495085" imgH="279279" progId="Equation.3">
                    <p:embed/>
                  </p:oleObj>
                </mc:Choice>
                <mc:Fallback>
                  <p:oleObj name="Equation" r:id="rId3" imgW="495085" imgH="279279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0105" y="4185045"/>
                          <a:ext cx="1099175" cy="6200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0992212"/>
                </p:ext>
              </p:extLst>
            </p:nvPr>
          </p:nvGraphicFramePr>
          <p:xfrm>
            <a:off x="2112839" y="6543575"/>
            <a:ext cx="1100137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06" name="Equation" r:id="rId5" imgW="495085" imgH="279279" progId="Equation.3">
                    <p:embed/>
                  </p:oleObj>
                </mc:Choice>
                <mc:Fallback>
                  <p:oleObj name="Equation" r:id="rId5" imgW="495085" imgH="279279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839" y="6543575"/>
                          <a:ext cx="1100137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10"/>
          <p:cNvSpPr txBox="1">
            <a:spLocks noGrp="1"/>
          </p:cNvSpPr>
          <p:nvPr/>
        </p:nvSpPr>
        <p:spPr bwMode="auto">
          <a:xfrm>
            <a:off x="8460432" y="6309320"/>
            <a:ext cx="47741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657FA9C3-FF49-4EA8-A6D7-15A9E8BCEC8D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16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5148064" y="6093296"/>
            <a:ext cx="3324060" cy="515173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b="1" i="1" dirty="0" smtClean="0">
                <a:latin typeface="Times New Roman" pitchFamily="18" charset="0"/>
                <a:cs typeface="Times New Roman" pitchFamily="18" charset="0"/>
              </a:rPr>
              <a:t>Symmetry breaking  induced by radial  gradient of 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b="1" i="1" dirty="0" smtClean="0">
                <a:latin typeface="Times New Roman" pitchFamily="18" charset="0"/>
                <a:cs typeface="Times New Roman" pitchFamily="18" charset="0"/>
              </a:rPr>
              <a:t>turbulence intensity  (</a:t>
            </a:r>
            <a:r>
              <a:rPr lang="en-US" altLang="ko-KR" sz="1200" b="1" i="1" dirty="0" err="1" smtClean="0">
                <a:latin typeface="Times New Roman" pitchFamily="18" charset="0"/>
                <a:cs typeface="Times New Roman" pitchFamily="18" charset="0"/>
              </a:rPr>
              <a:t>Gurcan</a:t>
            </a:r>
            <a:r>
              <a:rPr lang="en-US" altLang="ko-KR" sz="1200" b="1" i="1" dirty="0" smtClean="0">
                <a:latin typeface="Times New Roman" pitchFamily="18" charset="0"/>
                <a:cs typeface="Times New Roman" pitchFamily="18" charset="0"/>
              </a:rPr>
              <a:t>, et al., PoP’10)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851920" y="836712"/>
            <a:ext cx="54006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With ECH</a:t>
            </a:r>
          </a:p>
          <a:p>
            <a:pPr latinLnBrk="1">
              <a:buFont typeface="Arial" pitchFamily="34" charset="0"/>
              <a:buChar char="•"/>
            </a:pPr>
            <a:r>
              <a:rPr lang="en-US" altLang="ko-KR" sz="1700" b="1" dirty="0" smtClean="0">
                <a:latin typeface="微软雅黑" pitchFamily="34" charset="-122"/>
                <a:ea typeface="微软雅黑" pitchFamily="34" charset="-122"/>
              </a:rPr>
              <a:t>Velocity drops with ECH, </a:t>
            </a:r>
            <a:r>
              <a:rPr lang="en-US" altLang="ko-KR" sz="1700" b="1" dirty="0" smtClean="0">
                <a:latin typeface="微软雅黑" pitchFamily="34" charset="-122"/>
                <a:ea typeface="微软雅黑" pitchFamily="34" charset="-122"/>
                <a:sym typeface="Symbol"/>
              </a:rPr>
              <a:t></a:t>
            </a:r>
            <a:r>
              <a:rPr lang="en-US" altLang="ko-KR" sz="1700" b="1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en-US" altLang="ko-KR" sz="1700" b="1" baseline="-25000" dirty="0" smtClean="0"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ko-KR" sz="1700" b="1" dirty="0" smtClean="0">
                <a:latin typeface="微软雅黑" pitchFamily="34" charset="-122"/>
                <a:ea typeface="微软雅黑" pitchFamily="34" charset="-122"/>
                <a:sym typeface="Symbol"/>
              </a:rPr>
              <a:t>’</a:t>
            </a:r>
            <a:r>
              <a:rPr lang="en-US" altLang="ko-KR" sz="1700" b="1" baseline="30000" dirty="0" smtClean="0">
                <a:latin typeface="微软雅黑" pitchFamily="34" charset="-122"/>
                <a:ea typeface="微软雅黑" pitchFamily="34" charset="-122"/>
                <a:sym typeface="Symbol"/>
              </a:rPr>
              <a:t> </a:t>
            </a:r>
            <a:r>
              <a:rPr lang="en-US" altLang="ko-KR" sz="1700" b="1" dirty="0" smtClean="0">
                <a:latin typeface="微软雅黑" pitchFamily="34" charset="-122"/>
                <a:ea typeface="微软雅黑" pitchFamily="34" charset="-122"/>
              </a:rPr>
              <a:t>~const., </a:t>
            </a:r>
          </a:p>
          <a:p>
            <a:pPr latinLnBrk="1"/>
            <a:r>
              <a:rPr lang="en-US" altLang="ko-KR" sz="1700" b="1" dirty="0" smtClean="0">
                <a:latin typeface="微软雅黑" pitchFamily="34" charset="-122"/>
                <a:ea typeface="微软雅黑" pitchFamily="34" charset="-122"/>
              </a:rPr>
              <a:t>   contrast to L</a:t>
            </a:r>
            <a:r>
              <a:rPr lang="en-US" altLang="ko-KR" sz="1700" b="1" dirty="0" smtClean="0">
                <a:latin typeface="微软雅黑" pitchFamily="34" charset="-122"/>
                <a:ea typeface="微软雅黑" pitchFamily="34" charset="-122"/>
                <a:sym typeface="Symbol"/>
              </a:rPr>
              <a:t></a:t>
            </a:r>
            <a:r>
              <a:rPr lang="en-US" altLang="ko-KR" sz="1700" b="1" dirty="0" smtClean="0">
                <a:latin typeface="微软雅黑" pitchFamily="34" charset="-122"/>
                <a:ea typeface="微软雅黑" pitchFamily="34" charset="-122"/>
              </a:rPr>
              <a:t>H, where </a:t>
            </a:r>
            <a:r>
              <a:rPr lang="en-US" altLang="ko-KR" sz="1700" b="1" dirty="0" smtClean="0">
                <a:latin typeface="微软雅黑" pitchFamily="34" charset="-122"/>
                <a:ea typeface="微软雅黑" pitchFamily="34" charset="-122"/>
                <a:sym typeface="Symbol"/>
              </a:rPr>
              <a:t></a:t>
            </a:r>
            <a:r>
              <a:rPr lang="en-US" altLang="ko-KR" sz="1700" b="1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en-US" altLang="ko-KR" sz="1700" b="1" baseline="-25000" dirty="0" smtClean="0"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ko-KR" sz="1700" b="1" dirty="0" smtClean="0">
                <a:latin typeface="微软雅黑" pitchFamily="34" charset="-122"/>
                <a:ea typeface="微软雅黑" pitchFamily="34" charset="-122"/>
                <a:sym typeface="Symbol"/>
              </a:rPr>
              <a:t>’</a:t>
            </a:r>
            <a:r>
              <a:rPr lang="en-US" altLang="ko-KR" sz="1700" b="1" baseline="30000" dirty="0" smtClean="0">
                <a:latin typeface="微软雅黑" pitchFamily="34" charset="-122"/>
                <a:ea typeface="微软雅黑" pitchFamily="34" charset="-122"/>
                <a:sym typeface="Symbol"/>
              </a:rPr>
              <a:t> </a:t>
            </a:r>
            <a:r>
              <a:rPr lang="en-US" altLang="ko-KR" sz="1700" b="1" dirty="0" smtClean="0">
                <a:latin typeface="微软雅黑" pitchFamily="34" charset="-122"/>
                <a:ea typeface="微软雅黑" pitchFamily="34" charset="-122"/>
                <a:sym typeface="Symbol"/>
              </a:rPr>
              <a:t></a:t>
            </a:r>
          </a:p>
          <a:p>
            <a:pPr latinLnBrk="1"/>
            <a:endParaRPr lang="ko-KR" altLang="ko-KR" sz="1700" dirty="0" smtClean="0">
              <a:latin typeface="微软雅黑" pitchFamily="34" charset="-122"/>
            </a:endParaRPr>
          </a:p>
          <a:p>
            <a:pPr latinLnBrk="1">
              <a:buFont typeface="Arial" pitchFamily="34" charset="0"/>
              <a:buChar char="•"/>
            </a:pPr>
            <a:r>
              <a:rPr lang="en-US" altLang="ko-KR" sz="1600" b="1" dirty="0" smtClean="0">
                <a:latin typeface="微软雅黑" pitchFamily="34" charset="-122"/>
                <a:ea typeface="微软雅黑" pitchFamily="34" charset="-122"/>
              </a:rPr>
              <a:t>Turbulence </a:t>
            </a:r>
            <a:r>
              <a:rPr lang="en-US" altLang="ko-KR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intensity gradient effects   </a:t>
            </a:r>
            <a:r>
              <a:rPr lang="en-US" altLang="ko-KR" sz="1600" b="1" dirty="0" smtClean="0">
                <a:latin typeface="微软雅黑" pitchFamily="34" charset="-122"/>
                <a:ea typeface="微软雅黑" pitchFamily="34" charset="-122"/>
              </a:rPr>
              <a:t>strengthen,  as central </a:t>
            </a:r>
            <a:r>
              <a:rPr lang="en-US" altLang="ko-KR" sz="1600" b="1" dirty="0" smtClean="0">
                <a:latin typeface="微软雅黑" pitchFamily="34" charset="-122"/>
                <a:ea typeface="微软雅黑" pitchFamily="34" charset="-122"/>
                <a:sym typeface="Symbol"/>
              </a:rPr>
              <a:t></a:t>
            </a:r>
            <a:r>
              <a:rPr lang="en-US" altLang="ko-KR" sz="1600" b="1" dirty="0" smtClean="0"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ko-KR" sz="1600" b="1" baseline="-25000" dirty="0" smtClean="0">
                <a:latin typeface="微软雅黑" pitchFamily="34" charset="-122"/>
                <a:ea typeface="微软雅黑" pitchFamily="34" charset="-122"/>
              </a:rPr>
              <a:t>e </a:t>
            </a:r>
            <a:r>
              <a:rPr lang="en-US" altLang="ko-KR" sz="1600" b="1" dirty="0" smtClean="0">
                <a:latin typeface="微软雅黑" pitchFamily="34" charset="-122"/>
                <a:ea typeface="微软雅黑" pitchFamily="34" charset="-122"/>
              </a:rPr>
              <a:t> increases, </a:t>
            </a:r>
            <a:r>
              <a:rPr lang="en-US" altLang="ko-KR" sz="1600" b="1" dirty="0" err="1" smtClean="0">
                <a:latin typeface="微软雅黑" pitchFamily="34" charset="-122"/>
                <a:ea typeface="微软雅黑" pitchFamily="34" charset="-122"/>
              </a:rPr>
              <a:t>L</a:t>
            </a:r>
            <a:r>
              <a:rPr lang="en-US" altLang="ko-KR" sz="1600" b="1" baseline="-25000" dirty="0" err="1" smtClean="0">
                <a:latin typeface="微软雅黑" pitchFamily="34" charset="-122"/>
                <a:ea typeface="微软雅黑" pitchFamily="34" charset="-122"/>
              </a:rPr>
              <a:t>Te</a:t>
            </a:r>
            <a:r>
              <a:rPr lang="en-US" altLang="ko-KR" sz="1600" b="1" dirty="0" smtClean="0">
                <a:latin typeface="微软雅黑" pitchFamily="34" charset="-122"/>
                <a:ea typeface="微软雅黑" pitchFamily="34" charset="-122"/>
              </a:rPr>
              <a:t>  drops </a:t>
            </a:r>
            <a:r>
              <a:rPr lang="en-US" altLang="ko-KR" sz="1600" b="1" dirty="0" smtClean="0">
                <a:latin typeface="微软雅黑" pitchFamily="34" charset="-122"/>
                <a:ea typeface="微软雅黑" pitchFamily="34" charset="-122"/>
                <a:sym typeface="Symbol"/>
              </a:rPr>
              <a:t> </a:t>
            </a:r>
          </a:p>
          <a:p>
            <a:pPr latinLnBrk="1"/>
            <a:r>
              <a:rPr lang="en-US" altLang="ko-KR" sz="1600" b="1" dirty="0" smtClean="0">
                <a:latin typeface="微软雅黑" pitchFamily="34" charset="-122"/>
                <a:ea typeface="微软雅黑" pitchFamily="34" charset="-122"/>
                <a:sym typeface="Symbol"/>
              </a:rPr>
              <a:t> likely </a:t>
            </a:r>
            <a:r>
              <a:rPr lang="en-US" altLang="ko-KR" sz="1600" b="1" dirty="0" smtClean="0">
                <a:latin typeface="微软雅黑" pitchFamily="34" charset="-122"/>
                <a:ea typeface="微软雅黑" pitchFamily="34" charset="-122"/>
              </a:rPr>
              <a:t>TEM intensity gradient increases with ECH</a:t>
            </a:r>
            <a:endParaRPr lang="ko-KR" altLang="en-US" sz="1600" b="1" dirty="0">
              <a:latin typeface="微软雅黑" pitchFamily="34" charset="-122"/>
            </a:endParaRPr>
          </a:p>
        </p:txBody>
      </p:sp>
      <p:sp>
        <p:nvSpPr>
          <p:cNvPr id="21" name="Rectangle 9"/>
          <p:cNvSpPr/>
          <p:nvPr/>
        </p:nvSpPr>
        <p:spPr>
          <a:xfrm>
            <a:off x="108519" y="87015"/>
            <a:ext cx="8026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Symmetry Breaking by Fluctuation Intensity Gradient</a:t>
            </a:r>
            <a:endParaRPr lang="ko-KR" alt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 descr="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764704"/>
            <a:ext cx="3775178" cy="2880320"/>
          </a:xfrm>
          <a:prstGeom prst="rect">
            <a:avLst/>
          </a:prstGeom>
        </p:spPr>
      </p:pic>
      <p:pic>
        <p:nvPicPr>
          <p:cNvPr id="24" name="Picture 23" descr="L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645024"/>
            <a:ext cx="358641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24015"/>
              </p:ext>
            </p:extLst>
          </p:nvPr>
        </p:nvGraphicFramePr>
        <p:xfrm>
          <a:off x="3311481" y="764705"/>
          <a:ext cx="5508991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195"/>
                <a:gridCol w="2351399"/>
                <a:gridCol w="2351397"/>
              </a:tblGrid>
              <a:tr h="37066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Mode</a:t>
                      </a:r>
                      <a:r>
                        <a:rPr lang="en-US" altLang="ko-KR" baseline="0" dirty="0" smtClean="0"/>
                        <a:t> Frequency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Linear Growth Rate</a:t>
                      </a:r>
                      <a:endParaRPr lang="ko-KR" altLang="en-US" dirty="0"/>
                    </a:p>
                  </a:txBody>
                  <a:tcPr/>
                </a:tc>
              </a:tr>
              <a:tr h="1704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ko-KR" sz="1600" dirty="0" smtClean="0"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lang="en-US" altLang="ko-KR" sz="1600" dirty="0" smtClean="0">
                          <a:latin typeface="Times New Roman"/>
                          <a:cs typeface="Times New Roman"/>
                        </a:rPr>
                        <a:t>=0.18</a:t>
                      </a:r>
                      <a:endParaRPr lang="ko-KR" altLang="en-US" sz="1600" dirty="0" smtClean="0"/>
                    </a:p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1729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ko-KR" sz="1600" dirty="0" smtClean="0"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lang="en-US" altLang="ko-KR" sz="1600" dirty="0" smtClean="0">
                          <a:latin typeface="Times New Roman"/>
                          <a:cs typeface="Times New Roman"/>
                        </a:rPr>
                        <a:t>=0.3</a:t>
                      </a:r>
                      <a:endParaRPr lang="ko-KR" altLang="en-US" sz="1600" dirty="0" smtClean="0"/>
                    </a:p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1667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ko-KR" sz="1600" dirty="0" smtClean="0"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lang="en-US" altLang="ko-KR" sz="1600" dirty="0" smtClean="0">
                          <a:latin typeface="Times New Roman"/>
                          <a:cs typeface="Times New Roman"/>
                        </a:rPr>
                        <a:t>=0.5</a:t>
                      </a:r>
                      <a:endParaRPr lang="ko-KR" altLang="en-US" sz="1600" dirty="0" smtClean="0"/>
                    </a:p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77" y="1172245"/>
            <a:ext cx="2353489" cy="165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41" y="1172245"/>
            <a:ext cx="23432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77" y="2903763"/>
            <a:ext cx="2353490" cy="167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41" y="2903764"/>
            <a:ext cx="2343200" cy="167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10"/>
          <p:cNvSpPr txBox="1">
            <a:spLocks noGrp="1"/>
          </p:cNvSpPr>
          <p:nvPr/>
        </p:nvSpPr>
        <p:spPr bwMode="auto">
          <a:xfrm>
            <a:off x="8666584" y="6448251"/>
            <a:ext cx="47741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657FA9C3-FF49-4EA8-A6D7-15A9E8BCEC8D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17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520" y="87015"/>
            <a:ext cx="8135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Linear Stability Study using GS2 </a:t>
            </a:r>
            <a:r>
              <a:rPr lang="en-US" altLang="ko-KR" sz="2400" b="1" dirty="0" err="1" smtClean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Gyrokinetic</a:t>
            </a:r>
            <a:r>
              <a:rPr lang="en-US" altLang="ko-KR" sz="2400" b="1" dirty="0" smtClean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Code</a:t>
            </a:r>
            <a:endParaRPr lang="ko-KR" alt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476672"/>
            <a:ext cx="33478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latinLnBrk="1" hangingPunct="0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Comparison of micro-instability </a:t>
            </a:r>
            <a:r>
              <a:rPr lang="en-US" altLang="ko-KR" sz="1400" b="1" dirty="0" smtClean="0">
                <a:solidFill>
                  <a:srgbClr val="00B050"/>
                </a:solidFill>
                <a:latin typeface="Arial" charset="0"/>
                <a:ea typeface="맑은 고딕"/>
                <a:cs typeface="Arial" charset="0"/>
              </a:rPr>
              <a:t>‘before’ (NBI only)</a:t>
            </a:r>
            <a:r>
              <a:rPr lang="en-US" altLang="ko-KR" sz="1400" dirty="0" smtClean="0">
                <a:latin typeface="Arial" charset="0"/>
                <a:ea typeface="맑은 고딕"/>
                <a:cs typeface="Arial" charset="0"/>
              </a:rPr>
              <a:t> </a:t>
            </a:r>
            <a:r>
              <a:rPr lang="en-US" altLang="ko-KR" sz="1400" b="1" dirty="0" err="1" smtClean="0">
                <a:latin typeface="Arial" charset="0"/>
                <a:ea typeface="맑은 고딕"/>
                <a:cs typeface="Arial" charset="0"/>
              </a:rPr>
              <a:t>vs</a:t>
            </a: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    </a:t>
            </a:r>
            <a:r>
              <a:rPr lang="en-US" altLang="ko-KR" sz="1400" dirty="0" smtClean="0">
                <a:latin typeface="Arial" charset="0"/>
                <a:ea typeface="맑은 고딕"/>
                <a:cs typeface="Arial" charset="0"/>
              </a:rPr>
              <a:t>    </a:t>
            </a:r>
          </a:p>
          <a:p>
            <a:pPr marL="342900" indent="-342900" eaLnBrk="0" latinLnBrk="1" hangingPunct="0">
              <a:lnSpc>
                <a:spcPct val="160000"/>
              </a:lnSpc>
              <a:spcBef>
                <a:spcPct val="20000"/>
              </a:spcBef>
            </a:pPr>
            <a:r>
              <a:rPr lang="en-US" altLang="ko-KR" sz="1400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</a:rPr>
              <a:t>        ‘after’ (NBI+ECH)</a:t>
            </a:r>
          </a:p>
          <a:p>
            <a:pPr marL="342900" indent="-342900" eaLnBrk="0" latinLnBrk="1" hangingPunct="0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400" b="1" dirty="0">
                <a:solidFill>
                  <a:srgbClr val="18029A"/>
                </a:solidFill>
                <a:latin typeface="Arial" charset="0"/>
                <a:ea typeface="맑은 고딕"/>
                <a:cs typeface="Arial" charset="0"/>
              </a:rPr>
              <a:t>C</a:t>
            </a:r>
            <a:r>
              <a:rPr lang="en-US" altLang="ko-KR" sz="1400" b="1" dirty="0" smtClean="0">
                <a:solidFill>
                  <a:srgbClr val="18029A"/>
                </a:solidFill>
                <a:latin typeface="Arial" charset="0"/>
                <a:ea typeface="맑은 고딕"/>
                <a:cs typeface="Arial" charset="0"/>
              </a:rPr>
              <a:t>ollisions</a:t>
            </a:r>
            <a:r>
              <a:rPr lang="en-US" altLang="ko-KR" sz="1400" dirty="0" smtClean="0">
                <a:latin typeface="Arial" charset="0"/>
                <a:ea typeface="맑은 고딕"/>
                <a:cs typeface="Arial" charset="0"/>
              </a:rPr>
              <a:t>, </a:t>
            </a:r>
            <a:r>
              <a:rPr lang="en-US" altLang="ko-KR" sz="1400" b="1" dirty="0" err="1" smtClean="0">
                <a:latin typeface="Arial" charset="0"/>
                <a:ea typeface="맑은 고딕"/>
                <a:cs typeface="Arial" charset="0"/>
              </a:rPr>
              <a:t>ExB</a:t>
            </a: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 shearing, toroidal rotation are included</a:t>
            </a:r>
          </a:p>
          <a:p>
            <a:pPr marL="342900" indent="-342900" eaLnBrk="0" latinLnBrk="1" hangingPunct="0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Consider </a:t>
            </a:r>
            <a:r>
              <a:rPr lang="en-US" altLang="ko-KR" sz="1400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</a:rPr>
              <a:t>most</a:t>
            </a: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 conservative n</a:t>
            </a:r>
            <a:r>
              <a:rPr lang="en-US" altLang="ko-KR" sz="1400" b="1" baseline="-25000" dirty="0" smtClean="0"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zh-CN" sz="1400" b="1" dirty="0" smtClean="0">
                <a:latin typeface="Arial" charset="0"/>
                <a:ea typeface="맑은 고딕"/>
                <a:cs typeface="Arial" charset="0"/>
              </a:rPr>
              <a:t>(r)</a:t>
            </a:r>
            <a:endParaRPr lang="en-US" altLang="ko-KR" sz="1400" b="1" dirty="0" smtClean="0">
              <a:latin typeface="Arial" charset="0"/>
              <a:ea typeface="맑은 고딕"/>
              <a:cs typeface="Arial" charset="0"/>
            </a:endParaRPr>
          </a:p>
          <a:p>
            <a:pPr marL="342900" indent="-342900" eaLnBrk="0" latinLnBrk="1" hangingPunct="0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400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</a:rPr>
              <a:t>ITG </a:t>
            </a:r>
            <a:r>
              <a:rPr lang="en-US" altLang="ko-KR" sz="1400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  <a:sym typeface="Symbol"/>
              </a:rPr>
              <a:t> </a:t>
            </a:r>
            <a:r>
              <a:rPr lang="en-US" altLang="ko-KR" sz="1400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</a:rPr>
              <a:t>TEM transition occurs only in deep core</a:t>
            </a:r>
          </a:p>
          <a:p>
            <a:pPr marL="342900" indent="-342900" eaLnBrk="0" latinLnBrk="1" hangingPunct="0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ITG remains as dominant instability, albeit with reduced frequency and growth rate</a:t>
            </a:r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490709"/>
              </p:ext>
            </p:extLst>
          </p:nvPr>
        </p:nvGraphicFramePr>
        <p:xfrm>
          <a:off x="263395" y="4732381"/>
          <a:ext cx="2899756" cy="203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2" name="Graph" r:id="rId7" imgW="4145280" imgH="2906573" progId="Origin50.Graph">
                  <p:embed/>
                </p:oleObj>
              </mc:Choice>
              <mc:Fallback>
                <p:oleObj name="Graph" r:id="rId7" imgW="4145280" imgH="2906573" progId="Origin50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95" y="4732381"/>
                        <a:ext cx="2899756" cy="203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030" y="4644253"/>
            <a:ext cx="2351186" cy="162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41" y="4627351"/>
            <a:ext cx="235345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055483" y="4911527"/>
            <a:ext cx="72008" cy="1521051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319765" y="4915772"/>
            <a:ext cx="72008" cy="1521051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667930" y="4915014"/>
            <a:ext cx="72008" cy="1521051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4376979"/>
                <a:ext cx="15215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/>
                        </a:rPr>
                        <m:t>𝜌</m:t>
                      </m:r>
                      <m:r>
                        <a:rPr lang="en-US" altLang="ko-KR" sz="1400" b="0" i="1" smtClean="0">
                          <a:latin typeface="Cambria Math"/>
                        </a:rPr>
                        <m:t>=0.18, 0.3, 0.5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376979"/>
                <a:ext cx="1521506" cy="3077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직선 화살표 연결선 6"/>
          <p:cNvCxnSpPr>
            <a:endCxn id="4" idx="0"/>
          </p:cNvCxnSpPr>
          <p:nvPr/>
        </p:nvCxnSpPr>
        <p:spPr>
          <a:xfrm>
            <a:off x="1055483" y="4644253"/>
            <a:ext cx="36004" cy="2672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1668708" y="4629420"/>
            <a:ext cx="36004" cy="2672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1343894" y="4629386"/>
            <a:ext cx="36004" cy="2672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35896" y="638132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12C1D"/>
                </a:solidFill>
                <a:latin typeface="微软雅黑" pitchFamily="34" charset="-122"/>
                <a:ea typeface="微软雅黑" pitchFamily="34" charset="-122"/>
              </a:rPr>
              <a:t>Region of ‘Mode </a:t>
            </a:r>
            <a:r>
              <a:rPr lang="en-US" altLang="zh-CN" b="1" dirty="0" err="1" smtClean="0">
                <a:solidFill>
                  <a:srgbClr val="F12C1D"/>
                </a:solidFill>
                <a:latin typeface="微软雅黑" pitchFamily="34" charset="-122"/>
                <a:ea typeface="微软雅黑" pitchFamily="34" charset="-122"/>
              </a:rPr>
              <a:t>flip’quite</a:t>
            </a:r>
            <a:r>
              <a:rPr lang="en-US" altLang="zh-CN" b="1" dirty="0" smtClean="0">
                <a:solidFill>
                  <a:srgbClr val="F12C1D"/>
                </a:solidFill>
                <a:latin typeface="微软雅黑" pitchFamily="34" charset="-122"/>
                <a:ea typeface="微软雅黑" pitchFamily="34" charset="-122"/>
              </a:rPr>
              <a:t> limited!</a:t>
            </a:r>
            <a:endParaRPr lang="zh-CN" altLang="en-US" b="1" dirty="0">
              <a:solidFill>
                <a:srgbClr val="F12C1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14127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ITG +</a:t>
            </a:r>
            <a:endParaRPr lang="zh-CN" altLang="en-US" b="1" dirty="0">
              <a:solidFill>
                <a:srgbClr val="0C6E2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17635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TEM -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499992" y="1772816"/>
            <a:ext cx="18722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2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520" y="87015"/>
            <a:ext cx="9035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Linear Stability Study for </a:t>
            </a:r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Least</a:t>
            </a:r>
            <a:r>
              <a:rPr lang="en-US" altLang="ko-KR" sz="2400" b="1" dirty="0" smtClean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Conservative Peaking Case</a:t>
            </a:r>
            <a:endParaRPr lang="ko-KR" alt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289381"/>
              </p:ext>
            </p:extLst>
          </p:nvPr>
        </p:nvGraphicFramePr>
        <p:xfrm>
          <a:off x="3442685" y="764705"/>
          <a:ext cx="5508991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195"/>
                <a:gridCol w="2351399"/>
                <a:gridCol w="2351397"/>
              </a:tblGrid>
              <a:tr h="37066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Mode</a:t>
                      </a:r>
                      <a:r>
                        <a:rPr lang="en-US" altLang="ko-KR" baseline="0" dirty="0" smtClean="0"/>
                        <a:t> Frequency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Linear Growth Rate</a:t>
                      </a:r>
                      <a:endParaRPr lang="ko-KR" altLang="en-US" dirty="0"/>
                    </a:p>
                  </a:txBody>
                  <a:tcPr/>
                </a:tc>
              </a:tr>
              <a:tr h="1704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ko-KR" sz="1600" dirty="0" smtClean="0"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lang="en-US" altLang="ko-KR" sz="1600" dirty="0" smtClean="0">
                          <a:latin typeface="Times New Roman"/>
                          <a:cs typeface="Times New Roman"/>
                        </a:rPr>
                        <a:t>=0.18</a:t>
                      </a:r>
                      <a:endParaRPr lang="ko-KR" altLang="en-US" sz="1600" dirty="0" smtClean="0"/>
                    </a:p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1729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ko-KR" sz="1600" dirty="0" smtClean="0"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lang="en-US" altLang="ko-KR" sz="1600" dirty="0" smtClean="0">
                          <a:latin typeface="Times New Roman"/>
                          <a:cs typeface="Times New Roman"/>
                        </a:rPr>
                        <a:t>=0.3</a:t>
                      </a:r>
                      <a:endParaRPr lang="ko-KR" altLang="en-US" sz="1600" dirty="0" smtClean="0"/>
                    </a:p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1667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ko-KR" sz="1600" dirty="0" smtClean="0"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lang="en-US" altLang="ko-KR" sz="1600" dirty="0" smtClean="0">
                          <a:latin typeface="Times New Roman"/>
                          <a:cs typeface="Times New Roman"/>
                        </a:rPr>
                        <a:t>=0.5</a:t>
                      </a:r>
                      <a:endParaRPr lang="ko-KR" altLang="en-US" sz="1600" dirty="0" smtClean="0"/>
                    </a:p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26379"/>
            <a:ext cx="2232248" cy="156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5"/>
          <p:cNvGrpSpPr/>
          <p:nvPr/>
        </p:nvGrpSpPr>
        <p:grpSpPr>
          <a:xfrm>
            <a:off x="4355976" y="1210643"/>
            <a:ext cx="2159964" cy="1569488"/>
            <a:chOff x="4415448" y="1210643"/>
            <a:chExt cx="2159964" cy="156948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448" y="1210643"/>
              <a:ext cx="2087956" cy="156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711316" y="141277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C6E23"/>
                  </a:solidFill>
                  <a:latin typeface="微软雅黑" pitchFamily="34" charset="-122"/>
                  <a:ea typeface="微软雅黑" pitchFamily="34" charset="-122"/>
                </a:rPr>
                <a:t>ITG +</a:t>
              </a:r>
              <a:endParaRPr lang="zh-CN" altLang="en-US" b="1" dirty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39308" y="1763524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TEM -</a:t>
              </a:r>
              <a:endPara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8" name="直接连接符 29"/>
            <p:cNvCxnSpPr/>
            <p:nvPr/>
          </p:nvCxnSpPr>
          <p:spPr>
            <a:xfrm>
              <a:off x="4631196" y="1772816"/>
              <a:ext cx="18722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"/>
          <p:cNvGrpSpPr/>
          <p:nvPr/>
        </p:nvGrpSpPr>
        <p:grpSpPr>
          <a:xfrm>
            <a:off x="4370508" y="2871900"/>
            <a:ext cx="2204904" cy="1637220"/>
            <a:chOff x="4370508" y="2871900"/>
            <a:chExt cx="2204904" cy="163722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508" y="2871900"/>
              <a:ext cx="2145708" cy="1637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5711316" y="342900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C6E23"/>
                  </a:solidFill>
                  <a:latin typeface="微软雅黑" pitchFamily="34" charset="-122"/>
                  <a:ea typeface="微软雅黑" pitchFamily="34" charset="-122"/>
                </a:rPr>
                <a:t>ITG +</a:t>
              </a:r>
              <a:endParaRPr lang="zh-CN" altLang="en-US" b="1" dirty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39308" y="377974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TEM -</a:t>
              </a:r>
              <a:endPara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5" name="直接连接符 29"/>
            <p:cNvCxnSpPr/>
            <p:nvPr/>
          </p:nvCxnSpPr>
          <p:spPr>
            <a:xfrm>
              <a:off x="4631196" y="3789040"/>
              <a:ext cx="18722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80" y="2871901"/>
            <a:ext cx="2213000" cy="163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93" y="4591532"/>
            <a:ext cx="2113811" cy="15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92" y="4653136"/>
            <a:ext cx="2175888" cy="149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490709"/>
              </p:ext>
            </p:extLst>
          </p:nvPr>
        </p:nvGraphicFramePr>
        <p:xfrm>
          <a:off x="263395" y="4732381"/>
          <a:ext cx="2899756" cy="203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6" name="Graph" r:id="rId10" imgW="4145280" imgH="2906573" progId="Origin50.Graph">
                  <p:embed/>
                </p:oleObj>
              </mc:Choice>
              <mc:Fallback>
                <p:oleObj name="Graph" r:id="rId10" imgW="4145280" imgH="2906573" progId="Origin50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95" y="4732381"/>
                        <a:ext cx="2899756" cy="203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0" y="764704"/>
            <a:ext cx="33478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latinLnBrk="1" hangingPunct="0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Comparison of micro-instability </a:t>
            </a:r>
            <a:r>
              <a:rPr lang="en-US" altLang="ko-KR" sz="1400" b="1" dirty="0" smtClean="0">
                <a:solidFill>
                  <a:srgbClr val="00B050"/>
                </a:solidFill>
                <a:latin typeface="Arial" charset="0"/>
                <a:ea typeface="맑은 고딕"/>
                <a:cs typeface="Arial" charset="0"/>
              </a:rPr>
              <a:t>‘before’ (NBI only)</a:t>
            </a:r>
            <a:r>
              <a:rPr lang="en-US" altLang="ko-KR" sz="1400" dirty="0" smtClean="0">
                <a:latin typeface="Arial" charset="0"/>
                <a:ea typeface="맑은 고딕"/>
                <a:cs typeface="Arial" charset="0"/>
              </a:rPr>
              <a:t> </a:t>
            </a:r>
            <a:r>
              <a:rPr lang="en-US" altLang="ko-KR" sz="1400" b="1" dirty="0" err="1" smtClean="0">
                <a:latin typeface="Arial" charset="0"/>
                <a:ea typeface="맑은 고딕"/>
                <a:cs typeface="Arial" charset="0"/>
              </a:rPr>
              <a:t>vs</a:t>
            </a: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    </a:t>
            </a:r>
            <a:r>
              <a:rPr lang="en-US" altLang="ko-KR" sz="1400" dirty="0" smtClean="0">
                <a:latin typeface="Arial" charset="0"/>
                <a:ea typeface="맑은 고딕"/>
                <a:cs typeface="Arial" charset="0"/>
              </a:rPr>
              <a:t>    </a:t>
            </a:r>
          </a:p>
          <a:p>
            <a:pPr marL="342900" indent="-342900" eaLnBrk="0" latinLnBrk="1" hangingPunct="0">
              <a:lnSpc>
                <a:spcPct val="160000"/>
              </a:lnSpc>
              <a:spcBef>
                <a:spcPct val="20000"/>
              </a:spcBef>
            </a:pPr>
            <a:r>
              <a:rPr lang="en-US" altLang="ko-KR" sz="1400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</a:rPr>
              <a:t>        ‘after’ (NBI+ECH)</a:t>
            </a:r>
          </a:p>
          <a:p>
            <a:pPr marL="342900" indent="-342900" eaLnBrk="0" latinLnBrk="1" hangingPunct="0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400" b="1" dirty="0">
                <a:solidFill>
                  <a:srgbClr val="18029A"/>
                </a:solidFill>
                <a:latin typeface="Arial" charset="0"/>
                <a:ea typeface="맑은 고딕"/>
                <a:cs typeface="Arial" charset="0"/>
              </a:rPr>
              <a:t>C</a:t>
            </a:r>
            <a:r>
              <a:rPr lang="en-US" altLang="ko-KR" sz="1400" b="1" dirty="0" smtClean="0">
                <a:solidFill>
                  <a:srgbClr val="18029A"/>
                </a:solidFill>
                <a:latin typeface="Arial" charset="0"/>
                <a:ea typeface="맑은 고딕"/>
                <a:cs typeface="Arial" charset="0"/>
              </a:rPr>
              <a:t>ollisions</a:t>
            </a:r>
            <a:r>
              <a:rPr lang="en-US" altLang="ko-KR" sz="1400" dirty="0" smtClean="0">
                <a:latin typeface="Arial" charset="0"/>
                <a:ea typeface="맑은 고딕"/>
                <a:cs typeface="Arial" charset="0"/>
              </a:rPr>
              <a:t>, </a:t>
            </a:r>
            <a:r>
              <a:rPr lang="en-US" altLang="ko-KR" sz="1400" b="1" dirty="0" err="1" smtClean="0">
                <a:latin typeface="Arial" charset="0"/>
                <a:ea typeface="맑은 고딕"/>
                <a:cs typeface="Arial" charset="0"/>
              </a:rPr>
              <a:t>ExB</a:t>
            </a: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 shearing, toroidal rotation are included</a:t>
            </a:r>
          </a:p>
          <a:p>
            <a:pPr marL="342900" indent="-342900" eaLnBrk="0" latinLnBrk="1" hangingPunct="0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Consider </a:t>
            </a:r>
            <a:r>
              <a:rPr lang="en-US" altLang="ko-KR" sz="1400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</a:rPr>
              <a:t>least</a:t>
            </a: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 conservative n</a:t>
            </a:r>
            <a:r>
              <a:rPr lang="en-US" altLang="ko-KR" sz="1400" b="1" baseline="-25000" dirty="0" smtClean="0"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zh-CN" sz="1400" b="1" dirty="0" smtClean="0">
                <a:latin typeface="Arial" charset="0"/>
                <a:ea typeface="맑은 고딕"/>
                <a:cs typeface="Arial" charset="0"/>
              </a:rPr>
              <a:t>(r)</a:t>
            </a:r>
            <a:endParaRPr lang="en-US" altLang="ko-KR" sz="1400" b="1" dirty="0" smtClean="0">
              <a:latin typeface="Arial" charset="0"/>
              <a:ea typeface="맑은 고딕"/>
              <a:cs typeface="Arial" charset="0"/>
            </a:endParaRPr>
          </a:p>
          <a:p>
            <a:pPr marL="342900" indent="-342900" eaLnBrk="0" latinLnBrk="1" hangingPunct="0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400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</a:rPr>
              <a:t>ITG </a:t>
            </a:r>
            <a:r>
              <a:rPr lang="en-US" altLang="ko-KR" sz="1400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  <a:sym typeface="Symbol"/>
              </a:rPr>
              <a:t> </a:t>
            </a:r>
            <a:r>
              <a:rPr lang="en-US" altLang="ko-KR" sz="1400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</a:rPr>
              <a:t>TEM transition occurs over broad region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95328" y="616530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12C1D"/>
                </a:solidFill>
                <a:latin typeface="微软雅黑" pitchFamily="34" charset="-122"/>
                <a:ea typeface="微软雅黑" pitchFamily="34" charset="-122"/>
              </a:rPr>
              <a:t>Extent of ‘Mode flip’ broader and unambiguous.</a:t>
            </a:r>
            <a:endParaRPr lang="zh-CN" altLang="en-US" b="1" dirty="0">
              <a:solidFill>
                <a:srgbClr val="F12C1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055483" y="4911527"/>
            <a:ext cx="72008" cy="1521051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319765" y="4915772"/>
            <a:ext cx="72008" cy="1521051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667930" y="4915014"/>
            <a:ext cx="72008" cy="1521051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5536" y="4376979"/>
                <a:ext cx="15215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/>
                        </a:rPr>
                        <m:t>𝜌</m:t>
                      </m:r>
                      <m:r>
                        <a:rPr lang="en-US" altLang="ko-KR" sz="1400" b="0" i="1" smtClean="0">
                          <a:latin typeface="Cambria Math"/>
                        </a:rPr>
                        <m:t>=0.18, 0.3, 0.5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376979"/>
                <a:ext cx="1521506" cy="307777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직선 화살표 연결선 40"/>
          <p:cNvCxnSpPr>
            <a:endCxn id="36" idx="0"/>
          </p:cNvCxnSpPr>
          <p:nvPr/>
        </p:nvCxnSpPr>
        <p:spPr>
          <a:xfrm>
            <a:off x="1055483" y="4644253"/>
            <a:ext cx="36004" cy="2672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/>
          <p:nvPr/>
        </p:nvCxnSpPr>
        <p:spPr>
          <a:xfrm>
            <a:off x="1668708" y="4629420"/>
            <a:ext cx="36004" cy="2672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>
            <a:off x="1343894" y="4629386"/>
            <a:ext cx="36004" cy="2672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10"/>
          <p:cNvSpPr txBox="1">
            <a:spLocks noGrp="1"/>
          </p:cNvSpPr>
          <p:nvPr/>
        </p:nvSpPr>
        <p:spPr bwMode="auto">
          <a:xfrm>
            <a:off x="8666584" y="6448251"/>
            <a:ext cx="47741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657FA9C3-FF49-4EA8-A6D7-15A9E8BCEC8D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18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569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0"/>
          <p:cNvSpPr txBox="1">
            <a:spLocks noGrp="1"/>
          </p:cNvSpPr>
          <p:nvPr/>
        </p:nvSpPr>
        <p:spPr bwMode="auto">
          <a:xfrm>
            <a:off x="8666584" y="6448251"/>
            <a:ext cx="47741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657FA9C3-FF49-4EA8-A6D7-15A9E8BCEC8D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19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520" y="87015"/>
            <a:ext cx="8711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Related analysis: OH reversals </a:t>
            </a:r>
            <a:r>
              <a:rPr lang="en-US" altLang="ko-K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in </a:t>
            </a:r>
            <a:r>
              <a:rPr lang="en-US" altLang="ko-K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Alcator</a:t>
            </a:r>
            <a:r>
              <a:rPr lang="en-US" altLang="ko-K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C-Mod </a:t>
            </a:r>
          </a:p>
          <a:p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(Thanks to John Rice, Chi </a:t>
            </a:r>
            <a:r>
              <a:rPr lang="en-US" altLang="ko-KR" sz="2400" b="1" dirty="0" err="1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Gao</a:t>
            </a:r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and colleagues!)</a:t>
            </a:r>
            <a:endParaRPr lang="ko-KR" alt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1196752"/>
            <a:ext cx="32038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latinLnBrk="1" hangingPunct="0">
              <a:lnSpc>
                <a:spcPct val="160000"/>
              </a:lnSpc>
              <a:spcBef>
                <a:spcPct val="20000"/>
              </a:spcBef>
            </a:pP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C-mod OH shot: </a:t>
            </a:r>
            <a:r>
              <a:rPr lang="en-US" altLang="ko-KR" sz="1400" b="1" dirty="0" err="1" smtClean="0">
                <a:latin typeface="Arial" charset="0"/>
                <a:ea typeface="맑은 고딕"/>
                <a:cs typeface="Arial" charset="0"/>
              </a:rPr>
              <a:t>sn</a:t>
            </a: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 1100317028</a:t>
            </a:r>
          </a:p>
          <a:p>
            <a:pPr marL="342900" indent="-342900" eaLnBrk="0" latinLnBrk="1" hangingPunct="0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Comparison of micro-stability </a:t>
            </a:r>
            <a:r>
              <a:rPr lang="en-US" altLang="ko-KR" sz="1400" b="1" dirty="0" smtClean="0">
                <a:solidFill>
                  <a:srgbClr val="00B050"/>
                </a:solidFill>
                <a:latin typeface="Arial" charset="0"/>
                <a:ea typeface="맑은 고딕"/>
                <a:cs typeface="Arial" charset="0"/>
              </a:rPr>
              <a:t>‘before’ (LOC) </a:t>
            </a: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 </a:t>
            </a:r>
            <a:r>
              <a:rPr lang="en-US" altLang="ko-KR" sz="1400" b="1" dirty="0" err="1" smtClean="0">
                <a:latin typeface="Arial" charset="0"/>
                <a:ea typeface="맑은 고딕"/>
                <a:cs typeface="Arial" charset="0"/>
              </a:rPr>
              <a:t>vs</a:t>
            </a: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   </a:t>
            </a:r>
          </a:p>
          <a:p>
            <a:pPr marL="342900" indent="-342900" eaLnBrk="0" latinLnBrk="1" hangingPunct="0">
              <a:lnSpc>
                <a:spcPct val="160000"/>
              </a:lnSpc>
              <a:spcBef>
                <a:spcPct val="20000"/>
              </a:spcBef>
            </a:pPr>
            <a:r>
              <a:rPr lang="en-US" altLang="ko-KR" sz="1400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</a:rPr>
              <a:t>        ‘after’ (SOC) </a:t>
            </a: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reversal</a:t>
            </a:r>
          </a:p>
          <a:p>
            <a:pPr marL="342900" indent="-342900" eaLnBrk="0" latinLnBrk="1" hangingPunct="0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400" b="1" dirty="0">
                <a:solidFill>
                  <a:srgbClr val="18029A"/>
                </a:solidFill>
                <a:latin typeface="Arial" charset="0"/>
                <a:ea typeface="맑은 고딕"/>
                <a:cs typeface="Arial" charset="0"/>
              </a:rPr>
              <a:t>C</a:t>
            </a:r>
            <a:r>
              <a:rPr lang="en-US" altLang="ko-KR" sz="1400" b="1" dirty="0" smtClean="0">
                <a:solidFill>
                  <a:srgbClr val="18029A"/>
                </a:solidFill>
                <a:latin typeface="Arial" charset="0"/>
                <a:ea typeface="맑은 고딕"/>
                <a:cs typeface="Arial" charset="0"/>
              </a:rPr>
              <a:t>ollisions</a:t>
            </a: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, </a:t>
            </a:r>
            <a:r>
              <a:rPr lang="en-US" altLang="ko-KR" sz="1400" b="1" dirty="0" err="1" smtClean="0">
                <a:latin typeface="Arial" charset="0"/>
                <a:ea typeface="맑은 고딕"/>
                <a:cs typeface="Arial" charset="0"/>
              </a:rPr>
              <a:t>ExB</a:t>
            </a: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 shearing, toroidal rotation are included, density profile provide</a:t>
            </a:r>
          </a:p>
          <a:p>
            <a:pPr marL="342900" indent="-342900" eaLnBrk="0" latinLnBrk="1" hangingPunct="0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400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</a:rPr>
              <a:t>TEM</a:t>
            </a:r>
            <a:r>
              <a:rPr lang="en-US" altLang="ko-KR" sz="1400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  <a:sym typeface="Symbol"/>
              </a:rPr>
              <a:t></a:t>
            </a:r>
            <a:r>
              <a:rPr lang="en-US" altLang="ko-KR" sz="1400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</a:rPr>
              <a:t>ITG transition occurs at </a:t>
            </a:r>
            <a:r>
              <a:rPr lang="en-US" altLang="ko-KR" sz="1400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  <a:sym typeface="Symbol"/>
              </a:rPr>
              <a:t>=</a:t>
            </a:r>
            <a:r>
              <a:rPr lang="en-US" altLang="ko-KR" sz="1400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</a:rPr>
              <a:t>0.25 near q~1.8</a:t>
            </a:r>
          </a:p>
          <a:p>
            <a:pPr marL="342900" indent="-342900" eaLnBrk="0" latinLnBrk="1" hangingPunct="0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In contrast to conservative choice for ECH case, TEM</a:t>
            </a: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  <a:sym typeface="Symbol"/>
              </a:rPr>
              <a:t></a:t>
            </a: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ITG transition is </a:t>
            </a:r>
            <a:r>
              <a:rPr lang="en-US" altLang="ko-KR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unambiguous</a:t>
            </a:r>
            <a:r>
              <a:rPr lang="en-US" altLang="ko-KR" sz="1400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</a:rPr>
              <a:t> </a:t>
            </a:r>
          </a:p>
          <a:p>
            <a:pPr marL="342900" indent="-342900" eaLnBrk="0" latinLnBrk="1" hangingPunct="0">
              <a:lnSpc>
                <a:spcPct val="1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‘Mode flip’ idea is viable in </a:t>
            </a:r>
            <a:r>
              <a:rPr lang="en-US" altLang="ko-KR" sz="1400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</a:rPr>
              <a:t>this</a:t>
            </a:r>
            <a:r>
              <a:rPr lang="en-US" altLang="ko-KR" sz="1400" b="1" dirty="0" smtClean="0">
                <a:latin typeface="Arial" charset="0"/>
                <a:ea typeface="맑은 고딕"/>
                <a:cs typeface="Arial" charset="0"/>
              </a:rPr>
              <a:t> case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99992" y="59492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12C1D"/>
                </a:solidFill>
                <a:latin typeface="微软雅黑" pitchFamily="34" charset="-122"/>
                <a:ea typeface="微软雅黑" pitchFamily="34" charset="-122"/>
              </a:rPr>
              <a:t>‘Mode flip’ is clear</a:t>
            </a:r>
            <a:r>
              <a:rPr lang="en-US" altLang="zh-CN" dirty="0" smtClean="0">
                <a:solidFill>
                  <a:srgbClr val="F12C1D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dirty="0">
              <a:solidFill>
                <a:srgbClr val="F12C1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2" name="表格 31"/>
          <p:cNvGraphicFramePr>
            <a:graphicFrameLocks noGrp="1"/>
          </p:cNvGraphicFramePr>
          <p:nvPr/>
        </p:nvGraphicFramePr>
        <p:xfrm>
          <a:off x="3275856" y="1196752"/>
          <a:ext cx="5700464" cy="437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52"/>
                <a:gridCol w="2376264"/>
                <a:gridCol w="2232248"/>
              </a:tblGrid>
              <a:tr h="504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 charset="0"/>
                          <a:sym typeface="Symbol"/>
                        </a:rPr>
                        <a:t>=r/R0</a:t>
                      </a:r>
                      <a:endParaRPr lang="zh-CN" alt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Mode frequency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Linear growth</a:t>
                      </a:r>
                      <a:r>
                        <a:rPr lang="en-US" altLang="zh-CN" baseline="0" dirty="0" smtClean="0"/>
                        <a:t> rate</a:t>
                      </a:r>
                      <a:endParaRPr lang="zh-CN" altLang="en-US" dirty="0"/>
                    </a:p>
                  </a:txBody>
                  <a:tcPr/>
                </a:tc>
              </a:tr>
              <a:tr h="1868859">
                <a:tc>
                  <a:txBody>
                    <a:bodyPr/>
                    <a:lstStyle/>
                    <a:p>
                      <a:r>
                        <a:rPr lang="en-US" altLang="ko-KR" sz="1800" b="1" dirty="0" smtClean="0">
                          <a:solidFill>
                            <a:srgbClr val="18029A"/>
                          </a:solidFill>
                          <a:latin typeface="Arial" charset="0"/>
                          <a:ea typeface="+mn-ea"/>
                          <a:cs typeface="Arial" charset="0"/>
                          <a:sym typeface="Symbol"/>
                        </a:rPr>
                        <a:t>=</a:t>
                      </a:r>
                      <a:r>
                        <a:rPr lang="en-US" altLang="ko-KR" sz="1800" b="1" dirty="0" smtClean="0">
                          <a:solidFill>
                            <a:srgbClr val="18029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0.20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868859">
                <a:tc>
                  <a:txBody>
                    <a:bodyPr/>
                    <a:lstStyle/>
                    <a:p>
                      <a:r>
                        <a:rPr lang="en-US" altLang="ko-KR" sz="1800" b="1" dirty="0" smtClean="0">
                          <a:solidFill>
                            <a:srgbClr val="18029A"/>
                          </a:solidFill>
                          <a:latin typeface="Arial" charset="0"/>
                          <a:ea typeface="+mn-ea"/>
                          <a:cs typeface="Arial" charset="0"/>
                          <a:sym typeface="Symbol"/>
                        </a:rPr>
                        <a:t>=</a:t>
                      </a:r>
                      <a:r>
                        <a:rPr lang="en-US" altLang="ko-KR" sz="1800" b="1" dirty="0" smtClean="0">
                          <a:solidFill>
                            <a:srgbClr val="18029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0.25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230611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217436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2219667" cy="176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7032"/>
            <a:ext cx="2252488" cy="178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80112" y="41490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ITG +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44998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TEM -</a:t>
            </a:r>
            <a:endParaRPr lang="zh-CN" altLang="en-US" b="1" dirty="0">
              <a:solidFill>
                <a:srgbClr val="0C6E2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29"/>
          <p:cNvCxnSpPr/>
          <p:nvPr/>
        </p:nvCxnSpPr>
        <p:spPr>
          <a:xfrm>
            <a:off x="4499992" y="4509120"/>
            <a:ext cx="18722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2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>
            <a:spLocks noChangeArrowheads="1"/>
          </p:cNvSpPr>
          <p:nvPr/>
        </p:nvSpPr>
        <p:spPr bwMode="auto">
          <a:xfrm>
            <a:off x="34925" y="231775"/>
            <a:ext cx="885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2" tIns="46037" rIns="92072" bIns="46037" anchor="ctr"/>
          <a:lstStyle/>
          <a:p>
            <a:pPr latinLnBrk="1"/>
            <a:r>
              <a:rPr lang="en-US" altLang="ko-KR" sz="2800" b="1" dirty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Outline</a:t>
            </a:r>
            <a:endParaRPr lang="en-US" altLang="ko-KR" sz="2800" dirty="0">
              <a:solidFill>
                <a:srgbClr val="3152F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058" name="TextBox 13"/>
          <p:cNvSpPr txBox="1">
            <a:spLocks noChangeArrowheads="1"/>
          </p:cNvSpPr>
          <p:nvPr/>
        </p:nvSpPr>
        <p:spPr bwMode="auto">
          <a:xfrm>
            <a:off x="323528" y="1124744"/>
            <a:ext cx="828198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lang="en-US" altLang="ko-KR" sz="2400" b="1" dirty="0"/>
          </a:p>
          <a:p>
            <a:pPr marL="514350" indent="-514350" latinLnBrk="1">
              <a:buAutoNum type="romanUcPeriod"/>
            </a:pPr>
            <a:r>
              <a:rPr lang="en-US" altLang="ko-KR" sz="2400" b="1" dirty="0" smtClean="0">
                <a:latin typeface="微软雅黑" pitchFamily="34" charset="-122"/>
                <a:ea typeface="微软雅黑" pitchFamily="34" charset="-122"/>
              </a:rPr>
              <a:t>Motivation</a:t>
            </a:r>
          </a:p>
          <a:p>
            <a:pPr marL="514350" indent="-514350" latinLnBrk="1"/>
            <a:endParaRPr lang="en-US" altLang="ko-KR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4350" indent="-514350" latinLnBrk="1"/>
            <a:r>
              <a:rPr lang="en-US" altLang="ko-KR" sz="2400" b="1" dirty="0" smtClean="0">
                <a:latin typeface="微软雅黑" pitchFamily="34" charset="-122"/>
                <a:ea typeface="微软雅黑" pitchFamily="34" charset="-122"/>
              </a:rPr>
              <a:t>II.   Rotation diagnostics on KSTAR</a:t>
            </a:r>
          </a:p>
          <a:p>
            <a:pPr latinLnBrk="1"/>
            <a:endParaRPr lang="en-US" altLang="ko-KR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en-US" altLang="ko-KR" sz="2400" b="1" dirty="0" smtClean="0">
                <a:latin typeface="微软雅黑" pitchFamily="34" charset="-122"/>
                <a:ea typeface="微软雅黑" pitchFamily="34" charset="-122"/>
              </a:rPr>
              <a:t>III.  Experimental results: </a:t>
            </a:r>
            <a:r>
              <a:rPr lang="en-US" altLang="ko-KR" sz="2400" b="1" dirty="0">
                <a:latin typeface="微软雅黑" pitchFamily="34" charset="-122"/>
                <a:ea typeface="微软雅黑" pitchFamily="34" charset="-122"/>
              </a:rPr>
              <a:t>Effects of </a:t>
            </a:r>
            <a:r>
              <a:rPr lang="en-US" altLang="ko-KR" sz="2400" b="1" dirty="0" smtClean="0">
                <a:latin typeface="微软雅黑" pitchFamily="34" charset="-122"/>
                <a:ea typeface="微软雅黑" pitchFamily="34" charset="-122"/>
              </a:rPr>
              <a:t>ECH </a:t>
            </a:r>
            <a:r>
              <a:rPr lang="en-US" altLang="ko-KR" sz="2400" b="1" dirty="0">
                <a:latin typeface="微软雅黑" pitchFamily="34" charset="-122"/>
                <a:ea typeface="微软雅黑" pitchFamily="34" charset="-122"/>
              </a:rPr>
              <a:t>on toroidal rotation on </a:t>
            </a:r>
            <a:r>
              <a:rPr lang="en-US" altLang="ko-KR" sz="2400" b="1" dirty="0" smtClean="0">
                <a:latin typeface="微软雅黑" pitchFamily="34" charset="-122"/>
                <a:ea typeface="微软雅黑" pitchFamily="34" charset="-122"/>
              </a:rPr>
              <a:t>KSTAR</a:t>
            </a:r>
          </a:p>
          <a:p>
            <a:pPr latinLnBrk="1"/>
            <a:endParaRPr lang="en-US" altLang="ko-KR" sz="2400" b="1" dirty="0"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en-US" altLang="ko-KR" sz="2400" b="1" dirty="0" smtClean="0">
                <a:latin typeface="微软雅黑" pitchFamily="34" charset="-122"/>
                <a:ea typeface="微软雅黑" pitchFamily="34" charset="-122"/>
              </a:rPr>
              <a:t>IV. Analyses and Interpretation of </a:t>
            </a:r>
            <a:r>
              <a:rPr lang="en-US" altLang="ko-KR" sz="2400" b="1" dirty="0">
                <a:latin typeface="微软雅黑" pitchFamily="34" charset="-122"/>
                <a:ea typeface="微软雅黑" pitchFamily="34" charset="-122"/>
              </a:rPr>
              <a:t>the effect of on-axis </a:t>
            </a:r>
            <a:r>
              <a:rPr lang="en-US" altLang="ko-KR" sz="2400" b="1" dirty="0" smtClean="0">
                <a:latin typeface="微软雅黑" pitchFamily="34" charset="-122"/>
                <a:ea typeface="微软雅黑" pitchFamily="34" charset="-122"/>
              </a:rPr>
              <a:t>ECH </a:t>
            </a:r>
            <a:r>
              <a:rPr lang="en-US" altLang="ko-KR" sz="2400" b="1" dirty="0">
                <a:latin typeface="微软雅黑" pitchFamily="34" charset="-122"/>
                <a:ea typeface="微软雅黑" pitchFamily="34" charset="-122"/>
              </a:rPr>
              <a:t>for H-mode plasma : ITG </a:t>
            </a:r>
            <a:r>
              <a:rPr lang="en-US" altLang="ko-KR" sz="2400" b="1" dirty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</a:t>
            </a:r>
            <a:r>
              <a:rPr lang="en-US" altLang="ko-KR" sz="2400" b="1" dirty="0">
                <a:latin typeface="微软雅黑" pitchFamily="34" charset="-122"/>
                <a:ea typeface="微软雅黑" pitchFamily="34" charset="-122"/>
              </a:rPr>
              <a:t>TEM </a:t>
            </a:r>
            <a:r>
              <a:rPr lang="en-US" altLang="ko-KR" sz="2400" b="1" dirty="0" smtClean="0">
                <a:latin typeface="微软雅黑" pitchFamily="34" charset="-122"/>
                <a:ea typeface="微软雅黑" pitchFamily="34" charset="-122"/>
              </a:rPr>
              <a:t>transition</a:t>
            </a:r>
          </a:p>
          <a:p>
            <a:pPr latinLnBrk="1"/>
            <a:endParaRPr lang="en-US" altLang="ko-KR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 latinLnBrk="1"/>
            <a:endParaRPr lang="en-US" altLang="ko-KR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 latinLnBrk="1"/>
            <a:r>
              <a:rPr lang="en-US" altLang="ko-KR" sz="2400" b="1" dirty="0" smtClean="0">
                <a:latin typeface="微软雅黑" pitchFamily="34" charset="-122"/>
                <a:ea typeface="微软雅黑" pitchFamily="34" charset="-122"/>
              </a:rPr>
              <a:t>V.   Summary and future plans</a:t>
            </a:r>
            <a:endParaRPr lang="en-US" altLang="ko-KR" sz="2400" b="1" dirty="0">
              <a:latin typeface="微软雅黑" pitchFamily="34" charset="-122"/>
              <a:ea typeface="微软雅黑" pitchFamily="34" charset="-122"/>
            </a:endParaRPr>
          </a:p>
          <a:p>
            <a:pPr latinLnBrk="1"/>
            <a:endParaRPr lang="ko-KR" altLang="en-US" dirty="0"/>
          </a:p>
        </p:txBody>
      </p:sp>
      <p:sp>
        <p:nvSpPr>
          <p:cNvPr id="4505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73617" y="6492877"/>
            <a:ext cx="370384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937429-BC73-48D4-9364-230C4AD3B16F}" type="slidenum">
              <a:rPr lang="ko-KR" altLang="en-US" sz="2000" b="1" smtClean="0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ko-KR" sz="2000" b="1" dirty="0" smtClean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04664"/>
            <a:ext cx="9021763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altLang="ko-KR" sz="24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Digest of the analysis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en-US" altLang="ko-KR" sz="24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kumimoji="0" lang="en-US" altLang="ko-KR" sz="2400" b="1" dirty="0" err="1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macroscopics</a:t>
            </a:r>
            <a:r>
              <a:rPr kumimoji="0" lang="en-US" altLang="ko-KR" sz="24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(</a:t>
            </a:r>
            <a:r>
              <a:rPr kumimoji="0" lang="en-US" altLang="ko-KR" sz="24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altLang="zh-CN" sz="24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altLang="ko-KR" sz="24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V</a:t>
            </a:r>
            <a:r>
              <a:rPr kumimoji="0" lang="en-US" altLang="zh-CN" sz="24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)</a:t>
            </a:r>
            <a:r>
              <a:rPr kumimoji="0" lang="en-US" altLang="ko-KR" sz="24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kumimoji="0" lang="en-US" altLang="zh-CN" sz="24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~-</a:t>
            </a:r>
            <a:r>
              <a:rPr kumimoji="0" lang="en-US" altLang="ko-KR" sz="24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altLang="zh-CN" sz="24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altLang="ko-KR" sz="24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Te</a:t>
            </a:r>
            <a:r>
              <a:rPr kumimoji="0" lang="en-US" altLang="zh-CN" sz="24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)</a:t>
            </a:r>
            <a:r>
              <a:rPr kumimoji="0" lang="en-US" altLang="ko-KR" sz="24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), R/</a:t>
            </a:r>
            <a:r>
              <a:rPr lang="en-US" altLang="ko-KR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ko-KR" sz="2400" b="1" dirty="0" err="1" smtClean="0">
                <a:latin typeface="微软雅黑" pitchFamily="34" charset="-122"/>
                <a:ea typeface="微软雅黑" pitchFamily="34" charset="-122"/>
              </a:rPr>
              <a:t>L</a:t>
            </a:r>
            <a:r>
              <a:rPr lang="en-US" altLang="ko-KR" sz="2400" b="1" baseline="-25000" dirty="0" err="1" smtClean="0">
                <a:latin typeface="微软雅黑" pitchFamily="34" charset="-122"/>
                <a:ea typeface="微软雅黑" pitchFamily="34" charset="-122"/>
              </a:rPr>
              <a:t>Te</a:t>
            </a:r>
            <a:r>
              <a:rPr lang="en-US" altLang="ko-KR" sz="2400" baseline="-25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0" lang="en-US" altLang="ko-KR" sz="24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increase, density peaking, etc, all suggest TEM-driven counter-intrinsic  torque  induced by ECH. </a:t>
            </a:r>
            <a:endParaRPr lang="en-US" altLang="ko-KR" sz="2400" b="1" baseline="-25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en-US" altLang="ko-KR" sz="24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Linear stability analysis, indicates that region of mode flip transition is very sensitive to density peaking.</a:t>
            </a:r>
          </a:p>
          <a:p>
            <a:pPr algn="just">
              <a:lnSpc>
                <a:spcPct val="150000"/>
              </a:lnSpc>
            </a:pPr>
            <a:r>
              <a:rPr kumimoji="0" lang="en-US" altLang="ko-KR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Comments:</a:t>
            </a:r>
            <a:endParaRPr kumimoji="0" lang="ko-KR" altLang="en-US" sz="1600" b="1" dirty="0">
              <a:latin typeface="微软雅黑" pitchFamily="34" charset="-122"/>
              <a:ea typeface="맑은 고딕" pitchFamily="34" charset="-127"/>
            </a:endParaRPr>
          </a:p>
        </p:txBody>
      </p:sp>
      <p:sp>
        <p:nvSpPr>
          <p:cNvPr id="6" name="Slide Number Placeholder 10"/>
          <p:cNvSpPr txBox="1">
            <a:spLocks noGrp="1"/>
          </p:cNvSpPr>
          <p:nvPr/>
        </p:nvSpPr>
        <p:spPr bwMode="auto">
          <a:xfrm>
            <a:off x="8703097" y="6520261"/>
            <a:ext cx="47741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657FA9C3-FF49-4EA8-A6D7-15A9E8BCEC8D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20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422108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kumimoji="0" lang="en-US" altLang="ko-KR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density peaking is critical </a:t>
            </a:r>
            <a:r>
              <a:rPr kumimoji="0" lang="en-US" altLang="ko-KR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 reinforces strong coupling of momentum and particle transport.</a:t>
            </a:r>
            <a:endParaRPr lang="en-US" altLang="ko-KR" b="1" baseline="-25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797152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Likely that core turbulence in a </a:t>
            </a:r>
            <a:r>
              <a:rPr kumimoji="0"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‘mixed state‘ of both TEM and ITG </a:t>
            </a: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Modeling needs to comprehend dynamics of two competing domains.</a:t>
            </a:r>
            <a:r>
              <a:rPr lang="en-US" altLang="ko-KR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kumimoji="0" lang="en-US" altLang="zh-CN" b="1" dirty="0" smtClean="0">
              <a:latin typeface="微软雅黑" pitchFamily="34" charset="-122"/>
              <a:ea typeface="微软雅黑" pitchFamily="34" charset="-122"/>
              <a:cs typeface="Times New Roman" pitchFamily="18" charset="0"/>
              <a:sym typeface="Symbo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kumimoji="0" lang="en-US" altLang="ko-KR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Turbulence spreading, heat avalanches </a:t>
            </a:r>
            <a:r>
              <a:rPr kumimoji="0" lang="en-US" altLang="ko-KR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may extend domain of TEM influence. </a:t>
            </a:r>
          </a:p>
        </p:txBody>
      </p:sp>
      <p:pic>
        <p:nvPicPr>
          <p:cNvPr id="14" name="图片 13" descr="TE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410625"/>
            <a:ext cx="3528392" cy="144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>
            <a:spLocks noChangeArrowheads="1"/>
          </p:cNvSpPr>
          <p:nvPr/>
        </p:nvSpPr>
        <p:spPr bwMode="auto">
          <a:xfrm>
            <a:off x="34925" y="231775"/>
            <a:ext cx="885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2" tIns="46037" rIns="92072" bIns="46037" anchor="ctr"/>
          <a:lstStyle/>
          <a:p>
            <a:pPr latinLnBrk="1"/>
            <a:r>
              <a:rPr lang="en-US" altLang="ko-KR" sz="2800" b="1" dirty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Outline</a:t>
            </a:r>
            <a:endParaRPr lang="en-US" altLang="ko-KR" sz="2800" dirty="0">
              <a:solidFill>
                <a:srgbClr val="3152F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058" name="TextBox 13"/>
          <p:cNvSpPr txBox="1">
            <a:spLocks noChangeArrowheads="1"/>
          </p:cNvSpPr>
          <p:nvPr/>
        </p:nvSpPr>
        <p:spPr bwMode="auto">
          <a:xfrm>
            <a:off x="323528" y="1124744"/>
            <a:ext cx="828198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lang="en-US" altLang="ko-KR" sz="2400" b="1" dirty="0"/>
          </a:p>
          <a:p>
            <a:pPr marL="514350" indent="-514350" latinLnBrk="1">
              <a:buAutoNum type="romanUcPeriod"/>
            </a:pP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Motivation and Introduction</a:t>
            </a:r>
          </a:p>
          <a:p>
            <a:pPr marL="514350" indent="-514350" latinLnBrk="1"/>
            <a:endParaRPr lang="en-US" altLang="ko-KR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4350" indent="-514350" latinLnBrk="1"/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II.   Experimental setup on KSTAR</a:t>
            </a:r>
          </a:p>
          <a:p>
            <a:pPr latinLnBrk="1"/>
            <a:endParaRPr lang="en-US" altLang="ko-KR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III.  Experimental results: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Effects of 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ECH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on toroidal rotation on 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KSTAR</a:t>
            </a:r>
          </a:p>
          <a:p>
            <a:pPr latinLnBrk="1"/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IV. Analyses and Interpretation for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the effect of on-axis 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ECH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for H-mode plasma : ITG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Symbol" pitchFamily="18" charset="2"/>
              </a:rPr>
              <a:t>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TEM 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transition</a:t>
            </a:r>
          </a:p>
          <a:p>
            <a:pPr latinLnBrk="1"/>
            <a:endParaRPr lang="en-US" altLang="ko-K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latinLnBrk="1"/>
            <a:endParaRPr lang="en-US" altLang="ko-K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latinLnBrk="1"/>
            <a:r>
              <a:rPr lang="en-US" altLang="ko-KR" sz="2400" b="1" dirty="0" smtClean="0">
                <a:latin typeface="微软雅黑" pitchFamily="34" charset="-122"/>
                <a:ea typeface="微软雅黑" pitchFamily="34" charset="-122"/>
              </a:rPr>
              <a:t>V. Summary and future plans</a:t>
            </a:r>
            <a:endParaRPr lang="en-US" altLang="ko-KR" sz="2400" b="1" dirty="0">
              <a:latin typeface="微软雅黑" pitchFamily="34" charset="-122"/>
              <a:ea typeface="微软雅黑" pitchFamily="34" charset="-122"/>
            </a:endParaRPr>
          </a:p>
          <a:p>
            <a:pPr latinLnBrk="1"/>
            <a:endParaRPr lang="ko-KR" altLang="en-US" dirty="0"/>
          </a:p>
        </p:txBody>
      </p:sp>
      <p:sp>
        <p:nvSpPr>
          <p:cNvPr id="4505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1608" y="6520261"/>
            <a:ext cx="44239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937429-BC73-48D4-9364-230C4AD3B16F}" type="slidenum">
              <a:rPr lang="ko-KR" altLang="en-US" sz="2000" b="1" smtClean="0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ko-KR" sz="2000" b="1" dirty="0" smtClean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6"/>
          <p:cNvSpPr>
            <a:spLocks noChangeArrowheads="1"/>
          </p:cNvSpPr>
          <p:nvPr/>
        </p:nvSpPr>
        <p:spPr bwMode="auto">
          <a:xfrm>
            <a:off x="179512" y="332656"/>
            <a:ext cx="5078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2" tIns="46037" rIns="92072" bIns="46037" anchor="ctr"/>
          <a:lstStyle/>
          <a:p>
            <a:pPr latinLnBrk="1"/>
            <a:r>
              <a:rPr lang="en-US" altLang="ko-KR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Summary 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en-US" altLang="ko-KR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en-US" altLang="ko-KR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36712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0" lang="en-US" altLang="ko-KR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I. For </a:t>
            </a:r>
            <a:r>
              <a:rPr kumimoji="0" lang="en-US" altLang="ko-KR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co</a:t>
            </a:r>
            <a:r>
              <a:rPr kumimoji="0" lang="en-US" altLang="zh-CN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-NBI heated plasma on KSTAR, </a:t>
            </a: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</a:t>
            </a:r>
          </a:p>
          <a:p>
            <a:pPr algn="just"/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b</a:t>
            </a:r>
            <a:r>
              <a:rPr kumimoji="0" lang="en-US" altLang="ko-KR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oth </a:t>
            </a:r>
            <a:r>
              <a:rPr kumimoji="0" lang="en-US" altLang="ko-KR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XICS and CES show </a:t>
            </a:r>
          </a:p>
          <a:p>
            <a:pPr algn="just"/>
            <a:r>
              <a:rPr kumimoji="0" lang="en-US" altLang="ko-KR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— </a:t>
            </a: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on-axis ECH </a:t>
            </a:r>
            <a:r>
              <a:rPr kumimoji="0" lang="en-US" altLang="zh-CN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(400kW) induced </a:t>
            </a: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</a:t>
            </a:r>
          </a:p>
          <a:p>
            <a:pPr algn="just"/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counter-current </a:t>
            </a:r>
            <a:r>
              <a:rPr kumimoji="0" lang="en-US" altLang="zh-CN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torque in </a:t>
            </a: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core</a:t>
            </a:r>
          </a:p>
          <a:p>
            <a:pPr algn="just"/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(</a:t>
            </a: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-</a:t>
            </a:r>
            <a:r>
              <a:rPr kumimoji="0" lang="en-US" altLang="ko-KR" b="1" dirty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V</a:t>
            </a:r>
            <a:r>
              <a:rPr kumimoji="0" lang="en-US" altLang="zh-CN" b="1" dirty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altLang="ko-KR" b="1" dirty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 V</a:t>
            </a:r>
            <a:r>
              <a:rPr kumimoji="0" lang="en-US" altLang="ko-KR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kumimoji="0" lang="en-US" altLang="zh-CN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~30%)</a:t>
            </a:r>
          </a:p>
          <a:p>
            <a:pPr algn="just"/>
            <a:r>
              <a:rPr kumimoji="0" lang="en-US" altLang="ko-KR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kumimoji="0" lang="en-US" altLang="ko-KR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—</a:t>
            </a: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kumimoji="0" lang="en-US" altLang="ko-KR" b="1" dirty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 </a:t>
            </a:r>
            <a:r>
              <a:rPr kumimoji="0" lang="en-US" altLang="zh-CN" b="1" dirty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altLang="ko-KR" b="1" dirty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V</a:t>
            </a:r>
            <a:r>
              <a:rPr kumimoji="0" lang="en-US" altLang="zh-CN" b="1" dirty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)</a:t>
            </a:r>
            <a:r>
              <a:rPr kumimoji="0" lang="en-US" altLang="ko-KR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kumimoji="0" lang="en-US" altLang="zh-CN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~-</a:t>
            </a:r>
            <a:r>
              <a:rPr kumimoji="0" lang="en-US" altLang="ko-KR" b="1" dirty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  </a:t>
            </a:r>
            <a:r>
              <a:rPr kumimoji="0" lang="en-US" altLang="zh-CN" b="1" dirty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altLang="ko-KR" b="1" dirty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Te</a:t>
            </a:r>
            <a:r>
              <a:rPr kumimoji="0" lang="en-US" altLang="zh-CN" b="1" dirty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)</a:t>
            </a:r>
            <a:r>
              <a:rPr kumimoji="0" lang="en-US" altLang="ko-KR" b="1" dirty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zh-CN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in </a:t>
            </a: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core</a:t>
            </a:r>
            <a:endParaRPr kumimoji="0" lang="ko-KR" altLang="en-US" dirty="0"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6" name="Slide Number Placeholder 10"/>
          <p:cNvSpPr txBox="1">
            <a:spLocks noGrp="1"/>
          </p:cNvSpPr>
          <p:nvPr/>
        </p:nvSpPr>
        <p:spPr bwMode="auto">
          <a:xfrm>
            <a:off x="8676457" y="6520261"/>
            <a:ext cx="47741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657FA9C3-FF49-4EA8-A6D7-15A9E8BCEC8D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22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  <p:pic>
        <p:nvPicPr>
          <p:cNvPr id="7" name="Picture 26" descr="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4248471" cy="223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764704"/>
            <a:ext cx="4392488" cy="1734433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0" y="2924944"/>
            <a:ext cx="4716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en-US" altLang="ko-KR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II. Rotation profile in ECH+NBI H-mode is determined  by an interplay of 3 players</a:t>
            </a:r>
            <a:r>
              <a:rPr kumimoji="0" lang="en-US" altLang="zh-CN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:</a:t>
            </a:r>
            <a:r>
              <a:rPr kumimoji="0" lang="en-US" altLang="ko-KR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</a:p>
          <a:p>
            <a:pPr algn="just"/>
            <a:r>
              <a:rPr kumimoji="0" lang="en-US" altLang="ko-KR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</a:t>
            </a:r>
            <a:r>
              <a:rPr kumimoji="0" lang="en-US" altLang="ko-KR" sz="1600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co-current NBI torque, </a:t>
            </a:r>
          </a:p>
          <a:p>
            <a:pPr algn="just"/>
            <a:r>
              <a:rPr kumimoji="0" lang="en-US" altLang="ko-KR" sz="1600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pedestal intrinsic torque </a:t>
            </a:r>
            <a:r>
              <a:rPr kumimoji="0" lang="en-US" altLang="zh-CN" sz="1600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(</a:t>
            </a:r>
            <a:r>
              <a:rPr kumimoji="0" lang="en-US" altLang="ko-KR" sz="1600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co-current) </a:t>
            </a:r>
          </a:p>
          <a:p>
            <a:pPr algn="just"/>
            <a:r>
              <a:rPr kumimoji="0" lang="en-US" altLang="ko-KR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</a:t>
            </a:r>
            <a:r>
              <a:rPr kumimoji="0" lang="en-US" altLang="ko-KR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core intrinsic torque by ECH </a:t>
            </a:r>
          </a:p>
          <a:p>
            <a:pPr algn="just"/>
            <a:r>
              <a:rPr kumimoji="0" lang="en-US" altLang="ko-KR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(counter</a:t>
            </a:r>
            <a:r>
              <a:rPr kumimoji="0"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-current)</a:t>
            </a:r>
            <a:r>
              <a:rPr kumimoji="0"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5373216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en-US" altLang="ko-KR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III.  Density profiles for KSTAR not available. </a:t>
            </a:r>
            <a:r>
              <a:rPr kumimoji="0" lang="en-US" altLang="ko-KR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The transport of momentum is strongly coupled to the transport of particles</a:t>
            </a: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. There is some indirect evidence  of  moderate </a:t>
            </a:r>
            <a:r>
              <a:rPr kumimoji="0" lang="en-US" altLang="ko-KR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density profile peaking during ECH</a:t>
            </a: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. This favors TEM over ITG.</a:t>
            </a:r>
            <a:endParaRPr kumimoji="0" lang="ko-KR" altLang="en-US" sz="1200" dirty="0">
              <a:latin typeface="맑은 고딕" pitchFamily="34" charset="-127"/>
              <a:ea typeface="맑은 고딕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6"/>
          <p:cNvSpPr>
            <a:spLocks noChangeArrowheads="1"/>
          </p:cNvSpPr>
          <p:nvPr/>
        </p:nvSpPr>
        <p:spPr bwMode="auto">
          <a:xfrm>
            <a:off x="251520" y="188640"/>
            <a:ext cx="5078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2" tIns="46037" rIns="92072" bIns="46037" anchor="ctr"/>
          <a:lstStyle/>
          <a:p>
            <a:pPr latinLnBrk="1"/>
            <a:r>
              <a:rPr lang="en-US" altLang="ko-KR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Summary 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.2</a:t>
            </a:r>
            <a:endParaRPr lang="en-US" altLang="ko-KR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36712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0" lang="en-US" altLang="ko-KR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IV. </a:t>
            </a:r>
            <a:r>
              <a:rPr kumimoji="0" lang="en-US" altLang="ko-KR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Intrinsic </a:t>
            </a:r>
            <a:r>
              <a:rPr kumimoji="0" lang="en-US" altLang="ko-KR" sz="16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torque </a:t>
            </a:r>
            <a:r>
              <a:rPr kumimoji="0" lang="en-US" altLang="ko-KR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is induced </a:t>
            </a:r>
            <a:r>
              <a:rPr kumimoji="0" lang="en-US" altLang="ko-KR" sz="16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by broken symmetry in </a:t>
            </a:r>
            <a:r>
              <a:rPr kumimoji="0" lang="en-US" altLang="ko-KR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turbulence. </a:t>
            </a:r>
            <a:r>
              <a:rPr kumimoji="0" lang="en-US" altLang="ko-KR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 pitchFamily="18" charset="2"/>
              </a:rPr>
              <a:t>S</a:t>
            </a:r>
            <a:r>
              <a:rPr kumimoji="0" lang="en-US" altLang="ko-KR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ign </a:t>
            </a:r>
            <a:r>
              <a:rPr kumimoji="0" lang="en-US" altLang="ko-KR" sz="16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dependence of residual stress </a:t>
            </a:r>
            <a:r>
              <a:rPr kumimoji="0" lang="en-US" altLang="ko-KR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depends on </a:t>
            </a:r>
            <a:r>
              <a:rPr kumimoji="0" lang="en-US" altLang="ko-KR" sz="16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mode propagation direction </a:t>
            </a:r>
            <a:r>
              <a:rPr kumimoji="0" lang="en-US" altLang="zh-CN" sz="16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(i.e. sign </a:t>
            </a:r>
            <a:r>
              <a:rPr kumimoji="0" lang="en-US" altLang="zh-CN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flips </a:t>
            </a:r>
            <a:r>
              <a:rPr kumimoji="0" lang="en-US" altLang="zh-CN" sz="1600" b="1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upon ITG</a:t>
            </a:r>
            <a:r>
              <a:rPr kumimoji="0" lang="en-US" altLang="ko-KR" sz="1600" b="1" dirty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  </a:t>
            </a:r>
            <a:r>
              <a:rPr kumimoji="0" lang="en-US" altLang="zh-CN" sz="1600" b="1" dirty="0">
                <a:latin typeface="微软雅黑" pitchFamily="34" charset="-122"/>
                <a:ea typeface="微软雅黑" pitchFamily="34" charset="-122"/>
              </a:rPr>
              <a:t>TEM</a:t>
            </a:r>
            <a:r>
              <a:rPr kumimoji="0" lang="en-US" altLang="zh-CN" sz="1600" b="1" dirty="0" smtClean="0">
                <a:latin typeface="微软雅黑" pitchFamily="34" charset="-122"/>
                <a:ea typeface="微软雅黑" pitchFamily="34" charset="-122"/>
              </a:rPr>
              <a:t>).</a:t>
            </a:r>
            <a:endParaRPr kumimoji="0"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algn="just"/>
            <a:endParaRPr kumimoji="0"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</a:rPr>
              <a:t>V. </a:t>
            </a:r>
            <a:r>
              <a:rPr kumimoji="0" lang="en-US" altLang="zh-CN" sz="1600" b="1" dirty="0" smtClean="0">
                <a:latin typeface="微软雅黑" pitchFamily="34" charset="-122"/>
                <a:ea typeface="微软雅黑" pitchFamily="34" charset="-122"/>
              </a:rPr>
              <a:t>Measured </a:t>
            </a:r>
            <a:r>
              <a:rPr kumimoji="0" lang="en-US" altLang="zh-CN" sz="1600" b="1" dirty="0">
                <a:latin typeface="微软雅黑" pitchFamily="34" charset="-122"/>
                <a:ea typeface="微软雅黑" pitchFamily="34" charset="-122"/>
              </a:rPr>
              <a:t>profiles hint that E</a:t>
            </a:r>
            <a:r>
              <a:rPr kumimoji="0" lang="en-US" altLang="zh-CN" sz="1600" b="1" dirty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</a:t>
            </a:r>
            <a:r>
              <a:rPr kumimoji="0" lang="en-US" altLang="zh-CN" sz="1600" b="1" dirty="0">
                <a:latin typeface="微软雅黑" pitchFamily="34" charset="-122"/>
                <a:ea typeface="微软雅黑" pitchFamily="34" charset="-122"/>
              </a:rPr>
              <a:t>B shear induced symmetry breaking becomes </a:t>
            </a:r>
            <a:r>
              <a:rPr kumimoji="0" lang="en-US" altLang="zh-CN" sz="1600" b="1" dirty="0" smtClean="0">
                <a:latin typeface="微软雅黑" pitchFamily="34" charset="-122"/>
                <a:ea typeface="微软雅黑" pitchFamily="34" charset="-122"/>
              </a:rPr>
              <a:t>modest and unchanged </a:t>
            </a:r>
            <a:r>
              <a:rPr kumimoji="0" lang="en-US" altLang="zh-CN" sz="1600" b="1" dirty="0">
                <a:latin typeface="微软雅黑" pitchFamily="34" charset="-122"/>
                <a:ea typeface="微软雅黑" pitchFamily="34" charset="-122"/>
              </a:rPr>
              <a:t>with </a:t>
            </a:r>
            <a:r>
              <a:rPr kumimoji="0" lang="en-US" altLang="zh-CN" sz="1600" b="1" dirty="0" smtClean="0">
                <a:latin typeface="微软雅黑" pitchFamily="34" charset="-122"/>
                <a:ea typeface="微软雅黑" pitchFamily="34" charset="-122"/>
              </a:rPr>
              <a:t>ECH, </a:t>
            </a:r>
            <a:r>
              <a:rPr kumimoji="0" lang="en-US" altLang="zh-CN" sz="1600" b="1" dirty="0">
                <a:latin typeface="微软雅黑" pitchFamily="34" charset="-122"/>
                <a:ea typeface="微软雅黑" pitchFamily="34" charset="-122"/>
              </a:rPr>
              <a:t>while </a:t>
            </a:r>
            <a:r>
              <a:rPr kumimoji="0" lang="en-US" altLang="zh-CN" sz="16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0" lang="en-US" altLang="zh-CN" sz="1600" b="1" dirty="0">
                <a:latin typeface="微软雅黑" pitchFamily="34" charset="-122"/>
                <a:ea typeface="微软雅黑" pitchFamily="34" charset="-122"/>
              </a:rPr>
              <a:t>turbulence intensity gradient effects </a:t>
            </a:r>
            <a:r>
              <a:rPr kumimoji="0" lang="en-US" altLang="zh-CN" sz="1600" b="1" dirty="0" smtClean="0">
                <a:latin typeface="微软雅黑" pitchFamily="34" charset="-122"/>
                <a:ea typeface="微软雅黑" pitchFamily="34" charset="-122"/>
              </a:rPr>
              <a:t>becomes stronger as </a:t>
            </a:r>
            <a:r>
              <a:rPr kumimoji="0" lang="en-US" altLang="ko-KR" sz="1600" b="1" dirty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Te increases</a:t>
            </a:r>
            <a:r>
              <a:rPr kumimoji="0" lang="en-US" altLang="zh-CN" sz="1600" b="1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.</a:t>
            </a:r>
            <a:endParaRPr kumimoji="0" lang="ko-KR" altLang="en-US" sz="1100" dirty="0"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6" name="Slide Number Placeholder 10"/>
          <p:cNvSpPr txBox="1">
            <a:spLocks noGrp="1"/>
          </p:cNvSpPr>
          <p:nvPr/>
        </p:nvSpPr>
        <p:spPr bwMode="auto">
          <a:xfrm>
            <a:off x="8676457" y="6520261"/>
            <a:ext cx="47741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657FA9C3-FF49-4EA8-A6D7-15A9E8BCEC8D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23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4077072"/>
            <a:ext cx="91440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kumimoji="0" lang="en-US" altLang="zh-CN" b="1" dirty="0" smtClean="0">
              <a:latin typeface="微软雅黑" pitchFamily="34" charset="-122"/>
              <a:ea typeface="微软雅黑" pitchFamily="34" charset="-122"/>
              <a:sym typeface="Symbol" pitchFamily="18" charset="2"/>
            </a:endParaRPr>
          </a:p>
          <a:p>
            <a:pPr algn="just">
              <a:lnSpc>
                <a:spcPct val="150000"/>
              </a:lnSpc>
            </a:pP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VI. Linear </a:t>
            </a:r>
            <a:r>
              <a:rPr kumimoji="0" lang="en-US" altLang="zh-CN" b="1" dirty="0" err="1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gyrokinetic</a:t>
            </a: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 analysis shows that  </a:t>
            </a: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</a:rPr>
              <a:t>ITG</a:t>
            </a:r>
            <a:r>
              <a:rPr kumimoji="0" lang="en-US" altLang="ko-KR" b="1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  </a:t>
            </a: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</a:rPr>
              <a:t>TEM transition sensitive to density profile, i.e.</a:t>
            </a:r>
          </a:p>
          <a:p>
            <a:pPr algn="just"/>
            <a:endParaRPr kumimoji="0"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</a:rPr>
              <a:t>VII. Evidence to support ITG</a:t>
            </a:r>
            <a:r>
              <a:rPr kumimoji="0" lang="en-US" altLang="ko-KR" b="1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  </a:t>
            </a: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</a:rPr>
              <a:t>TEM transition contingent on peaking.  Likely need to address </a:t>
            </a:r>
            <a:r>
              <a:rPr kumimoji="0"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mixed states </a:t>
            </a: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</a:rPr>
              <a:t>and </a:t>
            </a:r>
            <a:r>
              <a:rPr kumimoji="0"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non-local dynamics </a:t>
            </a: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</a:rPr>
              <a:t>(i.e. turbulence spreading )!? </a:t>
            </a:r>
            <a:endParaRPr kumimoji="0"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583" y="2492896"/>
            <a:ext cx="2353489" cy="165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71118" y="273342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ITG +</a:t>
            </a:r>
            <a:endParaRPr lang="zh-CN" altLang="en-US" b="1" dirty="0">
              <a:solidFill>
                <a:srgbClr val="0C6E2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9110" y="308417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TEM -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190998" y="3093467"/>
            <a:ext cx="18722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2145708" cy="163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80960" y="30499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ITG +</a:t>
            </a:r>
            <a:endParaRPr lang="zh-CN" altLang="en-US" b="1" dirty="0">
              <a:solidFill>
                <a:srgbClr val="0C6E2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08952" y="34007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TEM -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连接符 29"/>
          <p:cNvCxnSpPr/>
          <p:nvPr/>
        </p:nvCxnSpPr>
        <p:spPr>
          <a:xfrm>
            <a:off x="6200840" y="3410036"/>
            <a:ext cx="18722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39752" y="494116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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quite limited for most conservative </a:t>
            </a:r>
            <a:r>
              <a:rPr lang="en-US" altLang="ko-KR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</a:rPr>
              <a:t>n</a:t>
            </a:r>
            <a:r>
              <a:rPr lang="en-US" altLang="ko-KR" b="1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zh-CN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</a:rPr>
              <a:t>(r)</a:t>
            </a:r>
            <a:endPara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Symbol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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extends thru broad region  for least conservative </a:t>
            </a:r>
            <a:r>
              <a:rPr lang="en-US" altLang="ko-KR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</a:rPr>
              <a:t>n</a:t>
            </a:r>
            <a:r>
              <a:rPr lang="en-US" altLang="ko-KR" b="1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zh-CN" b="1" dirty="0" smtClean="0">
                <a:solidFill>
                  <a:srgbClr val="FF0000"/>
                </a:solidFill>
                <a:latin typeface="Arial" charset="0"/>
                <a:ea typeface="맑은 고딕"/>
                <a:cs typeface="Arial" charset="0"/>
              </a:rPr>
              <a:t>(r)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75856" y="3573016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dirty="0" smtClean="0">
                <a:latin typeface="Times New Roman"/>
                <a:cs typeface="Times New Roman"/>
              </a:rPr>
              <a:t>ρ</a:t>
            </a:r>
            <a:r>
              <a:rPr lang="en-US" altLang="ko-KR" dirty="0" smtClean="0">
                <a:latin typeface="Times New Roman"/>
                <a:cs typeface="Times New Roman"/>
              </a:rPr>
              <a:t>=0.18</a:t>
            </a:r>
            <a:endParaRPr lang="ko-KR" altLang="en-US" dirty="0" smtClean="0"/>
          </a:p>
        </p:txBody>
      </p:sp>
      <p:sp>
        <p:nvSpPr>
          <p:cNvPr id="21" name="矩形 20"/>
          <p:cNvSpPr/>
          <p:nvPr/>
        </p:nvSpPr>
        <p:spPr>
          <a:xfrm>
            <a:off x="6444208" y="3482044"/>
            <a:ext cx="7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ko-KR" dirty="0" smtClean="0">
                <a:latin typeface="Times New Roman"/>
                <a:cs typeface="Times New Roman"/>
              </a:rPr>
              <a:t>ρ</a:t>
            </a:r>
            <a:r>
              <a:rPr lang="en-US" altLang="ko-KR" dirty="0" smtClean="0">
                <a:latin typeface="Times New Roman"/>
                <a:cs typeface="Times New Roman"/>
              </a:rPr>
              <a:t>=0.3</a:t>
            </a:r>
            <a:endParaRPr lang="ko-KR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2915816" y="4077072"/>
            <a:ext cx="2256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Mode frequency for </a:t>
            </a:r>
          </a:p>
          <a:p>
            <a:r>
              <a:rPr lang="en-US" altLang="zh-CN" sz="14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most conservative </a:t>
            </a:r>
            <a:r>
              <a:rPr lang="en-US" altLang="ko-KR" sz="1400" b="1" dirty="0" smtClean="0">
                <a:solidFill>
                  <a:srgbClr val="18029A"/>
                </a:solidFill>
                <a:latin typeface="Arial" charset="0"/>
                <a:ea typeface="맑은 고딕"/>
                <a:cs typeface="Arial" charset="0"/>
              </a:rPr>
              <a:t>n</a:t>
            </a:r>
            <a:r>
              <a:rPr lang="en-US" altLang="ko-KR" sz="1400" b="1" baseline="-25000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zh-CN" sz="1400" b="1" dirty="0" smtClean="0">
                <a:solidFill>
                  <a:srgbClr val="18029A"/>
                </a:solidFill>
                <a:latin typeface="Arial" charset="0"/>
                <a:ea typeface="맑은 고딕"/>
                <a:cs typeface="Arial" charset="0"/>
              </a:rPr>
              <a:t>(r)</a:t>
            </a:r>
            <a:endParaRPr lang="zh-CN" altLang="en-US" sz="1400" dirty="0">
              <a:solidFill>
                <a:srgbClr val="18029A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12160" y="4149080"/>
            <a:ext cx="2223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Mode frequency for </a:t>
            </a:r>
          </a:p>
          <a:p>
            <a:r>
              <a:rPr lang="en-US" altLang="zh-CN" sz="14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least conservative </a:t>
            </a:r>
            <a:r>
              <a:rPr lang="en-US" altLang="ko-KR" sz="1400" b="1" dirty="0" smtClean="0">
                <a:solidFill>
                  <a:srgbClr val="18029A"/>
                </a:solidFill>
                <a:latin typeface="Arial" charset="0"/>
                <a:ea typeface="맑은 고딕"/>
                <a:cs typeface="Arial" charset="0"/>
              </a:rPr>
              <a:t>n</a:t>
            </a:r>
            <a:r>
              <a:rPr lang="en-US" altLang="ko-KR" sz="1400" b="1" baseline="-25000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zh-CN" sz="1400" b="1" dirty="0" smtClean="0">
                <a:solidFill>
                  <a:srgbClr val="18029A"/>
                </a:solidFill>
                <a:latin typeface="Arial" charset="0"/>
                <a:ea typeface="맑은 고딕"/>
                <a:cs typeface="Arial" charset="0"/>
              </a:rPr>
              <a:t>(r)</a:t>
            </a:r>
            <a:endParaRPr lang="zh-CN" altLang="en-US" sz="1400" dirty="0">
              <a:solidFill>
                <a:srgbClr val="1802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6"/>
          <p:cNvSpPr>
            <a:spLocks noChangeArrowheads="1"/>
          </p:cNvSpPr>
          <p:nvPr/>
        </p:nvSpPr>
        <p:spPr bwMode="auto">
          <a:xfrm>
            <a:off x="179512" y="260648"/>
            <a:ext cx="5078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2" tIns="46037" rIns="92072" bIns="46037" anchor="ctr"/>
          <a:lstStyle/>
          <a:p>
            <a:pPr latinLnBrk="1"/>
            <a:r>
              <a:rPr lang="en-US" altLang="ko-KR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Future plans</a:t>
            </a:r>
            <a:endParaRPr lang="en-US" altLang="ko-KR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2237" y="1052736"/>
            <a:ext cx="9021763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altLang="ko-KR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Experimental aspects</a:t>
            </a:r>
          </a:p>
          <a:p>
            <a:pPr algn="just">
              <a:lnSpc>
                <a:spcPct val="150000"/>
              </a:lnSpc>
            </a:pPr>
            <a:r>
              <a:rPr kumimoji="0" lang="en-US" altLang="ko-KR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I. Coordinated experimental studies of particle transport</a:t>
            </a:r>
            <a:r>
              <a:rPr kumimoji="0" lang="en-US" altLang="zh-CN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. </a:t>
            </a:r>
            <a:r>
              <a:rPr kumimoji="0"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Obtain density profile.</a:t>
            </a:r>
          </a:p>
          <a:p>
            <a:pPr algn="just">
              <a:lnSpc>
                <a:spcPct val="150000"/>
              </a:lnSpc>
            </a:pPr>
            <a:endParaRPr kumimoji="0" lang="en-US" altLang="ko-KR" sz="1600" b="1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kumimoji="0" lang="en-US" altLang="ko-KR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II. Scans with higher ECH power</a:t>
            </a:r>
            <a:r>
              <a:rPr kumimoji="0" lang="en-US" altLang="zh-CN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, broader range of </a:t>
            </a:r>
            <a:r>
              <a:rPr lang="en-US" altLang="ko-KR" sz="1600" b="1" dirty="0" smtClean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altLang="ko-KR" sz="1600" b="1" baseline="-25000" dirty="0" smtClean="0">
                <a:latin typeface="微软雅黑" pitchFamily="34" charset="-122"/>
                <a:ea typeface="微软雅黑" pitchFamily="34" charset="-122"/>
              </a:rPr>
              <a:t>ECH</a:t>
            </a:r>
            <a:r>
              <a:rPr lang="en-US" altLang="ko-KR" sz="1600" b="1" dirty="0" smtClean="0">
                <a:latin typeface="微软雅黑" pitchFamily="34" charset="-122"/>
                <a:ea typeface="微软雅黑" pitchFamily="34" charset="-122"/>
              </a:rPr>
              <a:t>/P</a:t>
            </a:r>
            <a:r>
              <a:rPr lang="en-US" altLang="ko-KR" sz="1600" b="1" baseline="-25000" dirty="0" smtClean="0">
                <a:latin typeface="微软雅黑" pitchFamily="34" charset="-122"/>
                <a:ea typeface="微软雅黑" pitchFamily="34" charset="-122"/>
              </a:rPr>
              <a:t>NBI</a:t>
            </a:r>
            <a:r>
              <a:rPr kumimoji="0" lang="en-US" altLang="zh-CN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; transport analysis (including momentum)</a:t>
            </a:r>
            <a:endParaRPr lang="en-US" altLang="ko-KR" sz="1600" b="1" baseline="-25000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kumimoji="0" lang="en-US" altLang="ko-KR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III. BES fluctuation studies</a:t>
            </a:r>
            <a:r>
              <a:rPr kumimoji="0"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, coordinated with </a:t>
            </a:r>
            <a:r>
              <a:rPr kumimoji="0" lang="en-US" altLang="zh-CN" sz="1600" b="1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macroscopics</a:t>
            </a:r>
            <a:r>
              <a:rPr kumimoji="0"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kumimoji="0"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</a:t>
            </a:r>
            <a:r>
              <a:rPr kumimoji="0"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 intensity profile?</a:t>
            </a:r>
          </a:p>
          <a:p>
            <a:pPr algn="just">
              <a:lnSpc>
                <a:spcPct val="150000"/>
              </a:lnSpc>
            </a:pPr>
            <a:r>
              <a:rPr kumimoji="0"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   </a:t>
            </a:r>
            <a:r>
              <a:rPr kumimoji="0"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kumimoji="0"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 plasma frame propagation direction? Are flips of frequency </a:t>
            </a:r>
            <a:r>
              <a:rPr kumimoji="0" lang="en-US" altLang="zh-CN" sz="1600" b="1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centroid</a:t>
            </a:r>
            <a:r>
              <a:rPr kumimoji="0"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  observed?</a:t>
            </a:r>
          </a:p>
          <a:p>
            <a:pPr algn="just">
              <a:lnSpc>
                <a:spcPct val="150000"/>
              </a:lnSpc>
            </a:pPr>
            <a:endParaRPr kumimoji="0" lang="en-US" altLang="zh-CN" sz="1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kumimoji="0" lang="en-US" altLang="ko-KR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IV. Explore counter</a:t>
            </a:r>
            <a:r>
              <a:rPr kumimoji="0" lang="en-US" altLang="zh-CN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-NBI H-mode + ECH </a:t>
            </a:r>
            <a:r>
              <a:rPr kumimoji="0" lang="en-US" altLang="zh-CN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 ala’ Solomon, understanding of the interaction of multiple torques. i.e. Does remaining intrinsic counter torque due ECH match result of transport analysis?</a:t>
            </a:r>
          </a:p>
          <a:p>
            <a:pPr algn="just">
              <a:lnSpc>
                <a:spcPct val="150000"/>
              </a:lnSpc>
            </a:pPr>
            <a:endParaRPr kumimoji="0" lang="en-US" altLang="zh-CN" sz="1600" b="1" dirty="0" smtClean="0">
              <a:latin typeface="微软雅黑" pitchFamily="34" charset="-122"/>
              <a:ea typeface="微软雅黑" pitchFamily="34" charset="-122"/>
              <a:cs typeface="Times New Roman" pitchFamily="18" charset="0"/>
              <a:sym typeface="Symbol"/>
            </a:endParaRPr>
          </a:p>
          <a:p>
            <a:pPr algn="just">
              <a:lnSpc>
                <a:spcPct val="150000"/>
              </a:lnSpc>
            </a:pPr>
            <a:r>
              <a:rPr kumimoji="0" lang="en-US" altLang="ko-KR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V. Comparison  with OH reversals</a:t>
            </a:r>
          </a:p>
          <a:p>
            <a:pPr algn="just">
              <a:lnSpc>
                <a:spcPct val="150000"/>
              </a:lnSpc>
            </a:pPr>
            <a:endParaRPr kumimoji="0" lang="ko-KR" altLang="en-US" sz="1600" b="1" dirty="0">
              <a:latin typeface="微软雅黑" pitchFamily="34" charset="-122"/>
              <a:ea typeface="맑은 고딕" pitchFamily="34" charset="-127"/>
            </a:endParaRPr>
          </a:p>
        </p:txBody>
      </p:sp>
      <p:sp>
        <p:nvSpPr>
          <p:cNvPr id="6" name="Slide Number Placeholder 10"/>
          <p:cNvSpPr txBox="1">
            <a:spLocks noGrp="1"/>
          </p:cNvSpPr>
          <p:nvPr/>
        </p:nvSpPr>
        <p:spPr bwMode="auto">
          <a:xfrm>
            <a:off x="8703097" y="6520261"/>
            <a:ext cx="47741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657FA9C3-FF49-4EA8-A6D7-15A9E8BCEC8D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24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6"/>
          <p:cNvSpPr>
            <a:spLocks noChangeArrowheads="1"/>
          </p:cNvSpPr>
          <p:nvPr/>
        </p:nvSpPr>
        <p:spPr bwMode="auto">
          <a:xfrm>
            <a:off x="179512" y="0"/>
            <a:ext cx="5078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2" tIns="46037" rIns="92072" bIns="46037" anchor="ctr"/>
          <a:lstStyle/>
          <a:p>
            <a:pPr latinLnBrk="1"/>
            <a:r>
              <a:rPr lang="en-US" altLang="ko-KR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Future plans</a:t>
            </a:r>
            <a:endParaRPr lang="en-US" altLang="ko-KR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92696"/>
            <a:ext cx="902176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altLang="ko-KR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Theory and simulation aspects</a:t>
            </a:r>
          </a:p>
          <a:p>
            <a:pPr algn="just">
              <a:lnSpc>
                <a:spcPct val="150000"/>
              </a:lnSpc>
            </a:pPr>
            <a:r>
              <a:rPr kumimoji="0" lang="en-US" altLang="ko-KR" sz="16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I.  Comprehensive linear stability analysis of experimental profiles, quantitative calculation of </a:t>
            </a:r>
            <a:r>
              <a:rPr lang="en-US" altLang="zh-CN" sz="1600" b="1" dirty="0" smtClean="0">
                <a:sym typeface="Symbol"/>
              </a:rPr>
              <a:t></a:t>
            </a:r>
            <a:r>
              <a:rPr lang="en-US" altLang="zh-CN" sz="1600" b="1" baseline="30000" dirty="0" smtClean="0"/>
              <a:t>R</a:t>
            </a:r>
            <a:endParaRPr kumimoji="0" lang="ko-KR" altLang="en-US" sz="1600" b="1" dirty="0">
              <a:latin typeface="微软雅黑" pitchFamily="34" charset="-122"/>
              <a:ea typeface="맑은 고딕" pitchFamily="34" charset="-127"/>
            </a:endParaRPr>
          </a:p>
        </p:txBody>
      </p:sp>
      <p:sp>
        <p:nvSpPr>
          <p:cNvPr id="6" name="Slide Number Placeholder 10"/>
          <p:cNvSpPr txBox="1">
            <a:spLocks noGrp="1"/>
          </p:cNvSpPr>
          <p:nvPr/>
        </p:nvSpPr>
        <p:spPr bwMode="auto">
          <a:xfrm>
            <a:off x="8703097" y="6520261"/>
            <a:ext cx="47741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657FA9C3-FF49-4EA8-A6D7-15A9E8BCEC8D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25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060848"/>
            <a:ext cx="486003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II. Development of </a:t>
            </a:r>
            <a:r>
              <a:rPr lang="en-US" altLang="ko-KR" b="1" dirty="0" smtClean="0">
                <a:latin typeface="微软雅黑" pitchFamily="34" charset="-122"/>
                <a:ea typeface="微软雅黑" pitchFamily="34" charset="-122"/>
              </a:rPr>
              <a:t>residual stress models which comprehend mixed populations and  turbulence spreading or propagation, to explore the effect of a spatially bounded ‘mode </a:t>
            </a:r>
            <a:r>
              <a:rPr lang="en-US" altLang="ko-KR" b="1" dirty="0" err="1" smtClean="0">
                <a:latin typeface="微软雅黑" pitchFamily="34" charset="-122"/>
                <a:ea typeface="微软雅黑" pitchFamily="34" charset="-122"/>
              </a:rPr>
              <a:t>flip’region</a:t>
            </a:r>
            <a:r>
              <a:rPr lang="en-US" altLang="ko-KR" b="1" dirty="0" smtClean="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43651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altLang="ko-KR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III. Nonlinear </a:t>
            </a:r>
            <a:r>
              <a:rPr kumimoji="0" lang="en-US" altLang="ko-KR" b="1" dirty="0" err="1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gyrofluid</a:t>
            </a:r>
            <a:r>
              <a:rPr kumimoji="0" lang="en-US" altLang="ko-KR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 simulations of domains of dynamically competing flux driven ITG and TEM turbulence populations</a:t>
            </a: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.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165304"/>
            <a:ext cx="4648196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altLang="ko-KR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  <a:sym typeface="Symbol"/>
              </a:rPr>
              <a:t>IV. Exploration of alternative scenarios</a:t>
            </a:r>
          </a:p>
        </p:txBody>
      </p:sp>
      <p:pic>
        <p:nvPicPr>
          <p:cNvPr id="21" name="图片 20" descr="TE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060848"/>
            <a:ext cx="3510805" cy="1440160"/>
          </a:xfrm>
          <a:prstGeom prst="rect">
            <a:avLst/>
          </a:prstGeom>
        </p:spPr>
      </p:pic>
      <p:grpSp>
        <p:nvGrpSpPr>
          <p:cNvPr id="22" name="그룹 13"/>
          <p:cNvGrpSpPr/>
          <p:nvPr/>
        </p:nvGrpSpPr>
        <p:grpSpPr>
          <a:xfrm>
            <a:off x="5148064" y="4005064"/>
            <a:ext cx="3168352" cy="2448272"/>
            <a:chOff x="2411760" y="1988840"/>
            <a:chExt cx="3888432" cy="2892195"/>
          </a:xfrm>
        </p:grpSpPr>
        <p:sp>
          <p:nvSpPr>
            <p:cNvPr id="23" name="직사각형 5"/>
            <p:cNvSpPr/>
            <p:nvPr/>
          </p:nvSpPr>
          <p:spPr>
            <a:xfrm>
              <a:off x="4860032" y="1988840"/>
              <a:ext cx="1440160" cy="2886522"/>
            </a:xfrm>
            <a:prstGeom prst="rect">
              <a:avLst/>
            </a:prstGeom>
            <a:solidFill>
              <a:srgbClr val="0070C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 dirty="0"/>
            </a:p>
          </p:txBody>
        </p:sp>
        <p:sp>
          <p:nvSpPr>
            <p:cNvPr id="24" name="직사각형 3"/>
            <p:cNvSpPr/>
            <p:nvPr/>
          </p:nvSpPr>
          <p:spPr>
            <a:xfrm>
              <a:off x="2411760" y="1988840"/>
              <a:ext cx="1520607" cy="288652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94005" y="3212976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/>
                <a:t>TEM</a:t>
              </a:r>
              <a:endParaRPr lang="ko-KR" altLang="en-US" sz="2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08104" y="3212976"/>
              <a:ext cx="67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/>
                <a:t>ITG</a:t>
              </a:r>
              <a:endParaRPr lang="ko-KR" altLang="en-US" sz="2400" b="1" dirty="0"/>
            </a:p>
          </p:txBody>
        </p:sp>
        <p:sp>
          <p:nvSpPr>
            <p:cNvPr id="27" name="오른쪽 화살표 9"/>
            <p:cNvSpPr/>
            <p:nvPr/>
          </p:nvSpPr>
          <p:spPr>
            <a:xfrm>
              <a:off x="4893083" y="2027797"/>
              <a:ext cx="479001" cy="360040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오른쪽 화살표 10"/>
            <p:cNvSpPr/>
            <p:nvPr/>
          </p:nvSpPr>
          <p:spPr>
            <a:xfrm>
              <a:off x="4858005" y="3296101"/>
              <a:ext cx="479001" cy="360040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오른쪽 화살표 11"/>
            <p:cNvSpPr/>
            <p:nvPr/>
          </p:nvSpPr>
          <p:spPr>
            <a:xfrm>
              <a:off x="4846988" y="4461620"/>
              <a:ext cx="479001" cy="360040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중 물결 4"/>
            <p:cNvSpPr/>
            <p:nvPr/>
          </p:nvSpPr>
          <p:spPr>
            <a:xfrm rot="16200000">
              <a:off x="3653618" y="1947214"/>
              <a:ext cx="1404156" cy="1487408"/>
            </a:xfrm>
            <a:prstGeom prst="doubleWave">
              <a:avLst/>
            </a:prstGeom>
            <a:solidFill>
              <a:srgbClr val="A11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중 물결 12"/>
            <p:cNvSpPr/>
            <p:nvPr/>
          </p:nvSpPr>
          <p:spPr>
            <a:xfrm rot="16200000">
              <a:off x="3562899" y="3381196"/>
              <a:ext cx="1512270" cy="1487408"/>
            </a:xfrm>
            <a:prstGeom prst="doubleWave">
              <a:avLst/>
            </a:prstGeom>
            <a:solidFill>
              <a:srgbClr val="A11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5400000">
              <a:off x="3745800" y="3182198"/>
              <a:ext cx="1146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 smtClean="0"/>
                <a:t>Mixed</a:t>
              </a:r>
              <a:endParaRPr lang="ko-KR" alt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0556E-71B1-4783-B31A-DDE4B51634D8}" type="slidenum">
              <a:rPr lang="ko-KR" altLang="en-US" smtClean="0"/>
              <a:pPr>
                <a:defRPr/>
              </a:pPr>
              <a:t>26</a:t>
            </a:fld>
            <a:endParaRPr lang="ko-KR" altLang="en-US"/>
          </a:p>
        </p:txBody>
      </p:sp>
      <p:sp>
        <p:nvSpPr>
          <p:cNvPr id="4" name="矩形 3"/>
          <p:cNvSpPr/>
          <p:nvPr/>
        </p:nvSpPr>
        <p:spPr>
          <a:xfrm>
            <a:off x="1243703" y="2498120"/>
            <a:ext cx="626908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altLang="ko-K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HYdnkB" pitchFamily="18" charset="-127"/>
                <a:cs typeface="Times New Roman" pitchFamily="18" charset="0"/>
              </a:rPr>
              <a:t>Thank you </a:t>
            </a:r>
          </a:p>
          <a:p>
            <a:pPr marL="0" indent="0" algn="ctr">
              <a:buNone/>
            </a:pPr>
            <a:r>
              <a:rPr lang="en-US" altLang="ko-K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HYdnkB" pitchFamily="18" charset="-127"/>
                <a:cs typeface="Times New Roman" pitchFamily="18" charset="0"/>
              </a:rPr>
              <a:t>for your attention!</a:t>
            </a:r>
            <a:endParaRPr lang="ko-KR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HYdnkB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96" y="2924944"/>
            <a:ext cx="8229600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8800" b="1" dirty="0" smtClean="0">
                <a:latin typeface="微软雅黑" pitchFamily="34" charset="-122"/>
                <a:ea typeface="微软雅黑" pitchFamily="34" charset="-122"/>
              </a:rPr>
              <a:t>BACK UP</a:t>
            </a:r>
            <a:endParaRPr lang="ko-KR" altLang="en-US" sz="8800" b="1" dirty="0">
              <a:latin typeface="微软雅黑" pitchFamily="34" charset="-122"/>
            </a:endParaRPr>
          </a:p>
        </p:txBody>
      </p:sp>
      <p:sp>
        <p:nvSpPr>
          <p:cNvPr id="4" name="Slide Number Placeholder 10"/>
          <p:cNvSpPr txBox="1">
            <a:spLocks noGrp="1"/>
          </p:cNvSpPr>
          <p:nvPr/>
        </p:nvSpPr>
        <p:spPr bwMode="auto">
          <a:xfrm>
            <a:off x="8532440" y="6356350"/>
            <a:ext cx="50405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DBA905A2-56AF-4352-A6A9-803E6B4BE874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27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6255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 txBox="1">
            <a:spLocks noGrp="1"/>
          </p:cNvSpPr>
          <p:nvPr/>
        </p:nvSpPr>
        <p:spPr bwMode="auto">
          <a:xfrm>
            <a:off x="8532440" y="6356350"/>
            <a:ext cx="50405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DBA905A2-56AF-4352-A6A9-803E6B4BE874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28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2" y="920595"/>
            <a:ext cx="799191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 noGrp="1"/>
          </p:cNvSpPr>
          <p:nvPr>
            <p:ph idx="1"/>
          </p:nvPr>
        </p:nvSpPr>
        <p:spPr>
          <a:xfrm>
            <a:off x="227771" y="4509120"/>
            <a:ext cx="8784975" cy="1872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Change of ECH resonance location (other parameters  same)    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toroidal rotation drops ~ 10%</a:t>
            </a:r>
          </a:p>
          <a:p>
            <a:pPr>
              <a:defRPr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Off-axis ECH outside of q=1 surface:</a:t>
            </a:r>
          </a:p>
          <a:p>
            <a:pPr lvl="1">
              <a:defRPr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reduced </a:t>
            </a:r>
            <a:r>
              <a:rPr lang="en-US" altLang="ko-K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heating efficiency 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reduced counter torque</a:t>
            </a: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u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nlikely to excite MHD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no NTV, but counter torque persists</a:t>
            </a:r>
            <a:endParaRPr lang="en-US" altLang="ko-KR" sz="2000" dirty="0">
              <a:latin typeface="Arial"/>
              <a:cs typeface="Arial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5629" y="80249"/>
            <a:ext cx="77771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2" tIns="46037" rIns="92072" bIns="46037" anchor="ctr"/>
          <a:lstStyle/>
          <a:p>
            <a:pPr latinLnBrk="1"/>
            <a:r>
              <a:rPr lang="en-US" altLang="ko-KR" sz="2800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Toroidal Rotation Change by Off-axis ECH</a:t>
            </a:r>
            <a:endParaRPr lang="en-US" altLang="ko-KR" sz="2800" b="1" dirty="0">
              <a:solidFill>
                <a:srgbClr val="3152F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38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 txBox="1">
            <a:spLocks noGrp="1"/>
          </p:cNvSpPr>
          <p:nvPr/>
        </p:nvSpPr>
        <p:spPr bwMode="auto">
          <a:xfrm>
            <a:off x="8532440" y="6356350"/>
            <a:ext cx="50405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DBA905A2-56AF-4352-A6A9-803E6B4BE874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29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27771" y="4581128"/>
                <a:ext cx="8784975" cy="195778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2000" dirty="0" smtClean="0">
                    <a:latin typeface="Arial" pitchFamily="34" charset="0"/>
                    <a:cs typeface="Arial" pitchFamily="34" charset="0"/>
                  </a:rPr>
                  <a:t>Gyrokinetic simulation of ITG and TEM using </a:t>
                </a:r>
                <a:r>
                  <a:rPr lang="en-US" altLang="ko-KR" sz="2000" dirty="0" err="1" smtClean="0">
                    <a:latin typeface="Arial" pitchFamily="34" charset="0"/>
                    <a:cs typeface="Arial" pitchFamily="34" charset="0"/>
                  </a:rPr>
                  <a:t>gKPSP</a:t>
                </a:r>
                <a:r>
                  <a:rPr lang="en-US" altLang="ko-KR" sz="2000" dirty="0" smtClean="0">
                    <a:latin typeface="Arial" pitchFamily="34" charset="0"/>
                    <a:cs typeface="Arial" pitchFamily="34" charset="0"/>
                  </a:rPr>
                  <a:t> code (global,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cs typeface="Arial" pitchFamily="34" charset="0"/>
                      </a:rPr>
                      <m:t>𝛿</m:t>
                    </m:r>
                    <m:r>
                      <a:rPr lang="en-US" altLang="ko-KR" sz="2000" b="0" i="1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en-US" altLang="ko-KR" sz="200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US" altLang="ko-KR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US" altLang="ko-KR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ITG and TEM show opposite fluctuation symmetry breaking pattern</a:t>
                </a:r>
              </a:p>
              <a:p>
                <a:pPr marL="0" indent="0">
                  <a:buNone/>
                  <a:defRPr/>
                </a:pPr>
                <a:r>
                  <a:rPr lang="en-US" altLang="ko-KR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en-US" altLang="ko-KR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 </a:t>
                </a:r>
                <a:r>
                  <a:rPr lang="en-US" altLang="ko-KR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Sign flip in Reynolds stress </a:t>
                </a:r>
              </a:p>
              <a:p>
                <a:pPr marL="0" indent="0">
                  <a:buNone/>
                  <a:defRPr/>
                </a:pPr>
                <a:r>
                  <a:rPr lang="en-US" altLang="ko-KR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en-US" altLang="ko-KR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 </a:t>
                </a:r>
                <a:r>
                  <a:rPr lang="en-US" altLang="ko-KR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Sign flip in fluctuation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𝑘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altLang="ko-KR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spectrum and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𝐸</m:t>
                    </m:r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×</m:t>
                    </m:r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𝐵</m:t>
                    </m:r>
                  </m:oMath>
                </a14:m>
                <a:r>
                  <a:rPr lang="en-US" altLang="ko-KR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shearing</a:t>
                </a:r>
              </a:p>
              <a:p>
                <a:pPr marL="0" indent="0">
                  <a:buNone/>
                  <a:defRPr/>
                </a:pPr>
                <a:r>
                  <a:rPr lang="en-US" altLang="ko-KR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altLang="ko-KR" sz="2000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 </a:t>
                </a:r>
                <a:r>
                  <a:rPr lang="en-US" altLang="ko-KR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Intrinsic torque </a:t>
                </a:r>
                <a:r>
                  <a:rPr lang="en-US" altLang="ko-KR" sz="2000" dirty="0" smtClean="0">
                    <a:latin typeface="Arial" pitchFamily="34" charset="0"/>
                    <a:cs typeface="Arial" pitchFamily="34" charset="0"/>
                  </a:rPr>
                  <a:t>and rotation </a:t>
                </a:r>
                <a:r>
                  <a:rPr lang="en-US" altLang="ko-KR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reversal at ITG </a:t>
                </a:r>
                <a:r>
                  <a:rPr lang="en-US" altLang="ko-KR" sz="2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↔ TEM transition</a:t>
                </a:r>
                <a:endParaRPr lang="en-US" altLang="ko-KR" sz="2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7771" y="4581128"/>
                <a:ext cx="8784975" cy="195778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555" t="-1242" b="-9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79214" y="188640"/>
            <a:ext cx="7777162" cy="96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2" tIns="46037" rIns="92072" bIns="46037" anchor="ctr"/>
          <a:lstStyle/>
          <a:p>
            <a:pPr latinLnBrk="1"/>
            <a:r>
              <a:rPr lang="en-US" altLang="ko-KR" sz="2800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Gyrokinetic Simulation of Intrinsic </a:t>
            </a:r>
            <a:r>
              <a:rPr lang="en-US" altLang="ko-KR" sz="2800" b="1" dirty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ko-KR" sz="2800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orque </a:t>
            </a:r>
            <a:r>
              <a:rPr lang="en-US" altLang="ko-KR" sz="2800" b="1" dirty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R</a:t>
            </a:r>
            <a:r>
              <a:rPr lang="en-US" altLang="ko-KR" sz="2800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eversal at ITG </a:t>
            </a:r>
            <a:r>
              <a:rPr lang="en-US" altLang="ko-KR" sz="2800" b="1" dirty="0" smtClean="0">
                <a:solidFill>
                  <a:srgbClr val="3152F9"/>
                </a:solidFill>
                <a:latin typeface="Arial"/>
                <a:ea typeface="微软雅黑" pitchFamily="34" charset="-122"/>
                <a:cs typeface="Arial"/>
              </a:rPr>
              <a:t>↔</a:t>
            </a:r>
            <a:r>
              <a:rPr lang="en-US" altLang="ko-KR" sz="2800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TEM</a:t>
            </a:r>
            <a:endParaRPr lang="en-US" altLang="ko-KR" sz="2800" b="1" dirty="0">
              <a:solidFill>
                <a:srgbClr val="3152F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109982" y="1640675"/>
            <a:ext cx="2880320" cy="2570496"/>
            <a:chOff x="755963" y="1524719"/>
            <a:chExt cx="3072594" cy="2269650"/>
          </a:xfrm>
        </p:grpSpPr>
        <p:pic>
          <p:nvPicPr>
            <p:cNvPr id="9" name="Picture 1" descr="C:\cygwin\home\user\ttf\etai_1.0\krkthe\krkthe_etai-1_t2960_r21_60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963" y="1524719"/>
              <a:ext cx="3072594" cy="2217600"/>
            </a:xfrm>
            <a:prstGeom prst="rect">
              <a:avLst/>
            </a:prstGeom>
            <a:noFill/>
          </p:spPr>
        </p:pic>
        <p:sp>
          <p:nvSpPr>
            <p:cNvPr id="10" name="Rectangle 20"/>
            <p:cNvSpPr/>
            <p:nvPr/>
          </p:nvSpPr>
          <p:spPr>
            <a:xfrm>
              <a:off x="861212" y="2372630"/>
              <a:ext cx="400485" cy="2885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ko-KR" sz="1600" b="1" i="1" dirty="0">
                  <a:latin typeface="Arial" pitchFamily="34" charset="0"/>
                  <a:cs typeface="Arial" pitchFamily="34" charset="0"/>
                </a:rPr>
                <a:t>k</a:t>
              </a:r>
              <a:r>
                <a:rPr lang="el-GR" altLang="ko-KR" sz="1600" b="1" i="1" baseline="-25000" dirty="0">
                  <a:latin typeface="Arial" pitchFamily="34" charset="0"/>
                  <a:cs typeface="Arial" pitchFamily="34" charset="0"/>
                </a:rPr>
                <a:t>θ</a:t>
              </a:r>
              <a:endParaRPr lang="ko-KR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21"/>
            <p:cNvSpPr/>
            <p:nvPr/>
          </p:nvSpPr>
          <p:spPr>
            <a:xfrm>
              <a:off x="2144688" y="3505817"/>
              <a:ext cx="374834" cy="2885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ko-KR" sz="1600" b="1" i="1" dirty="0" err="1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altLang="ko-KR" sz="1600" b="1" i="1" baseline="-25000" dirty="0" err="1" smtClean="0">
                  <a:latin typeface="Arial" pitchFamily="34" charset="0"/>
                  <a:cs typeface="Arial" pitchFamily="34" charset="0"/>
                </a:rPr>
                <a:t>r</a:t>
              </a:r>
              <a:endParaRPr lang="ko-KR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2592012" y="1640675"/>
            <a:ext cx="2904217" cy="2570496"/>
            <a:chOff x="4587458" y="1528550"/>
            <a:chExt cx="3072594" cy="2423837"/>
          </a:xfrm>
        </p:grpSpPr>
        <p:pic>
          <p:nvPicPr>
            <p:cNvPr id="14" name="Picture 17" descr="C:\cygwin\home\user\ttf\etai_3.1\krkthe\krkthe_etai-3.1_t3260_r21_6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458" y="1528550"/>
              <a:ext cx="3072594" cy="2332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22"/>
            <p:cNvSpPr/>
            <p:nvPr/>
          </p:nvSpPr>
          <p:spPr>
            <a:xfrm>
              <a:off x="5972987" y="3633149"/>
              <a:ext cx="371750" cy="3192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ko-KR" sz="1600" b="1" i="1" dirty="0" err="1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altLang="ko-KR" sz="1600" b="1" i="1" baseline="-25000" dirty="0" err="1" smtClean="0">
                  <a:latin typeface="Arial" pitchFamily="34" charset="0"/>
                  <a:cs typeface="Arial" pitchFamily="34" charset="0"/>
                </a:rPr>
                <a:t>r</a:t>
              </a:r>
              <a:endParaRPr lang="ko-KR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23"/>
            <p:cNvSpPr/>
            <p:nvPr/>
          </p:nvSpPr>
          <p:spPr>
            <a:xfrm>
              <a:off x="4688247" y="2420888"/>
              <a:ext cx="397190" cy="3192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ko-KR" sz="1600" b="1" i="1" dirty="0">
                  <a:latin typeface="Arial" pitchFamily="34" charset="0"/>
                  <a:cs typeface="Arial" pitchFamily="34" charset="0"/>
                </a:rPr>
                <a:t>k</a:t>
              </a:r>
              <a:r>
                <a:rPr lang="el-GR" altLang="ko-KR" sz="1600" b="1" i="1" baseline="-25000" dirty="0">
                  <a:latin typeface="Arial" pitchFamily="34" charset="0"/>
                  <a:cs typeface="Arial" pitchFamily="34" charset="0"/>
                </a:rPr>
                <a:t>θ</a:t>
              </a:r>
              <a:endParaRPr lang="ko-KR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5576" y="1436526"/>
            <a:ext cx="15841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i="1" dirty="0" smtClean="0">
                <a:latin typeface="Arial" pitchFamily="34" charset="0"/>
                <a:cs typeface="Arial" pitchFamily="34" charset="0"/>
              </a:rPr>
              <a:t>TEM</a:t>
            </a:r>
            <a:endParaRPr lang="ko-KR" altLang="en-US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63981" y="1436526"/>
            <a:ext cx="15841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i="1" dirty="0" smtClean="0">
                <a:latin typeface="Arial" pitchFamily="34" charset="0"/>
                <a:cs typeface="Arial" pitchFamily="34" charset="0"/>
              </a:rPr>
              <a:t>ITG</a:t>
            </a:r>
            <a:endParaRPr lang="ko-KR" altLang="en-US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148064" y="1412776"/>
            <a:ext cx="3888432" cy="288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88732" y="1412776"/>
            <a:ext cx="4887323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1"/>
          <p:cNvGrpSpPr/>
          <p:nvPr/>
        </p:nvGrpSpPr>
        <p:grpSpPr>
          <a:xfrm>
            <a:off x="5408162" y="1545802"/>
            <a:ext cx="3539597" cy="2737596"/>
            <a:chOff x="381000" y="2209800"/>
            <a:chExt cx="6324600" cy="5210098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209800"/>
              <a:ext cx="6324600" cy="4565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276599" y="6775574"/>
              <a:ext cx="1077538" cy="644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i="1" dirty="0" smtClean="0">
                  <a:latin typeface="Arial" pitchFamily="34" charset="0"/>
                  <a:cs typeface="Arial" pitchFamily="34" charset="0"/>
                </a:rPr>
                <a:t>r/R</a:t>
              </a:r>
              <a:r>
                <a:rPr lang="en-US" altLang="ko-KR" sz="1600" b="1" i="1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altLang="ko-KR" sz="1600" b="1" i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6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38600" y="3392269"/>
              <a:ext cx="1108911" cy="644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i="1" dirty="0" smtClean="0">
                  <a:latin typeface="Arial" pitchFamily="34" charset="0"/>
                  <a:cs typeface="Arial" pitchFamily="34" charset="0"/>
                </a:rPr>
                <a:t>TEM</a:t>
              </a:r>
              <a:endParaRPr lang="ko-KR" altLang="en-US" sz="1600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Arrow Connector 4"/>
            <p:cNvCxnSpPr/>
            <p:nvPr/>
          </p:nvCxnSpPr>
          <p:spPr>
            <a:xfrm flipH="1" flipV="1">
              <a:off x="4074221" y="3141550"/>
              <a:ext cx="218121" cy="3194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47511" y="5481200"/>
              <a:ext cx="948489" cy="644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i="1" dirty="0" smtClean="0">
                  <a:latin typeface="Arial" pitchFamily="34" charset="0"/>
                  <a:cs typeface="Arial" pitchFamily="34" charset="0"/>
                </a:rPr>
                <a:t>ITG</a:t>
              </a:r>
              <a:endParaRPr lang="ko-KR" altLang="en-US" sz="1600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Straight Arrow Connector 6"/>
            <p:cNvCxnSpPr/>
            <p:nvPr/>
          </p:nvCxnSpPr>
          <p:spPr>
            <a:xfrm flipH="1" flipV="1">
              <a:off x="5459294" y="5143136"/>
              <a:ext cx="109840" cy="36004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100562" y="2412959"/>
              <a:ext cx="1736320" cy="761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i="1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altLang="ko-KR" sz="2000" i="1" baseline="-25000" dirty="0" smtClean="0">
                  <a:latin typeface="Arial" pitchFamily="34" charset="0"/>
                  <a:cs typeface="Arial" pitchFamily="34" charset="0"/>
                </a:rPr>
                <a:t>||</a:t>
              </a:r>
              <a:r>
                <a:rPr lang="en-US" altLang="ko-KR" sz="2000" i="1" dirty="0" smtClean="0">
                  <a:latin typeface="Arial" pitchFamily="34" charset="0"/>
                  <a:cs typeface="Arial" pitchFamily="34" charset="0"/>
                </a:rPr>
                <a:t> / V</a:t>
              </a:r>
              <a:r>
                <a:rPr lang="en-US" altLang="ko-KR" sz="2000" i="1" baseline="-25000" dirty="0" smtClean="0">
                  <a:latin typeface="Arial" pitchFamily="34" charset="0"/>
                  <a:cs typeface="Arial" pitchFamily="34" charset="0"/>
                </a:rPr>
                <a:t>th</a:t>
              </a:r>
              <a:endParaRPr lang="ko-KR" altLang="en-US" sz="2000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1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ChangeArrowheads="1"/>
          </p:cNvSpPr>
          <p:nvPr/>
        </p:nvSpPr>
        <p:spPr bwMode="auto">
          <a:xfrm>
            <a:off x="142875" y="60325"/>
            <a:ext cx="885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2" tIns="46037" rIns="92072" bIns="46037" anchor="ctr"/>
          <a:lstStyle/>
          <a:p>
            <a:pPr latinLnBrk="1"/>
            <a:r>
              <a:rPr lang="en-US" altLang="ko-KR" sz="2800" b="1" dirty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Motivation</a:t>
            </a:r>
            <a:endParaRPr lang="en-US" altLang="ko-KR" sz="2800" dirty="0">
              <a:solidFill>
                <a:srgbClr val="3152F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386" name="TextBox 13"/>
          <p:cNvSpPr txBox="1">
            <a:spLocks noChangeArrowheads="1"/>
          </p:cNvSpPr>
          <p:nvPr/>
        </p:nvSpPr>
        <p:spPr bwMode="auto">
          <a:xfrm>
            <a:off x="35496" y="404664"/>
            <a:ext cx="910850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latinLnBrk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b="1" dirty="0">
                <a:latin typeface="微软雅黑" pitchFamily="34" charset="-122"/>
                <a:ea typeface="微软雅黑" pitchFamily="34" charset="-122"/>
              </a:rPr>
              <a:t>Torodial rotation </a:t>
            </a: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</a:rPr>
              <a:t>physics is relevant to </a:t>
            </a:r>
            <a:r>
              <a:rPr lang="en-US" altLang="ko-KR" sz="2000" b="1" dirty="0">
                <a:latin typeface="微软雅黑" pitchFamily="34" charset="-122"/>
                <a:ea typeface="微软雅黑" pitchFamily="34" charset="-122"/>
              </a:rPr>
              <a:t>the </a:t>
            </a: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</a:rPr>
              <a:t>L</a:t>
            </a: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  <a:sym typeface="Symbol"/>
              </a:rPr>
              <a:t></a:t>
            </a: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</a:rPr>
              <a:t>H </a:t>
            </a:r>
            <a:r>
              <a:rPr lang="en-US" altLang="ko-KR" sz="2000" b="1" dirty="0">
                <a:latin typeface="微软雅黑" pitchFamily="34" charset="-122"/>
                <a:ea typeface="微软雅黑" pitchFamily="34" charset="-122"/>
              </a:rPr>
              <a:t>transition, </a:t>
            </a:r>
            <a:endParaRPr lang="en-US" altLang="ko-KR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 latinLnBrk="1">
              <a:lnSpc>
                <a:spcPct val="150000"/>
              </a:lnSpc>
            </a:pP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</a:rPr>
              <a:t>   ITB formation </a:t>
            </a:r>
            <a:r>
              <a:rPr lang="en-US" altLang="ko-KR" sz="2000" b="1" dirty="0">
                <a:latin typeface="微软雅黑" pitchFamily="34" charset="-122"/>
                <a:ea typeface="微软雅黑" pitchFamily="34" charset="-122"/>
              </a:rPr>
              <a:t>and RWM </a:t>
            </a: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</a:rPr>
              <a:t>stabilization. NBI</a:t>
            </a:r>
            <a:r>
              <a:rPr lang="en-US" altLang="ko-KR" sz="20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</a:rPr>
              <a:t>torque  is not practical</a:t>
            </a:r>
            <a:r>
              <a:rPr lang="en-US" altLang="ko-KR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algn="just" latinLnBrk="1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</a:rPr>
              <a:t>for ITER, and future devices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ko-KR" sz="2000" b="1" dirty="0">
              <a:latin typeface="微软雅黑" pitchFamily="34" charset="-122"/>
              <a:ea typeface="微软雅黑" pitchFamily="34" charset="-122"/>
            </a:endParaRPr>
          </a:p>
          <a:p>
            <a:pPr algn="just" latinLnBrk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</a:rPr>
              <a:t>Spontaneous </a:t>
            </a:r>
            <a:r>
              <a:rPr lang="en-US" altLang="ko-KR" sz="2000" b="1" dirty="0">
                <a:latin typeface="微软雅黑" pitchFamily="34" charset="-122"/>
                <a:ea typeface="微软雅黑" pitchFamily="34" charset="-122"/>
              </a:rPr>
              <a:t>rotation </a:t>
            </a: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</a:rPr>
              <a:t>phenomena found in all plasmas.  Related </a:t>
            </a:r>
          </a:p>
          <a:p>
            <a:pPr algn="just" latinLnBrk="1">
              <a:lnSpc>
                <a:spcPct val="150000"/>
              </a:lnSpc>
            </a:pP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</a:rPr>
              <a:t>   phenomena include rotation reversals and  some transport </a:t>
            </a:r>
          </a:p>
          <a:p>
            <a:pPr algn="just" latinLnBrk="1">
              <a:lnSpc>
                <a:spcPct val="150000"/>
              </a:lnSpc>
            </a:pP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</a:rPr>
              <a:t>   bifurcations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ko-KR" sz="2000" b="1" dirty="0">
              <a:latin typeface="微软雅黑" pitchFamily="34" charset="-122"/>
              <a:ea typeface="微软雅黑" pitchFamily="34" charset="-122"/>
            </a:endParaRPr>
          </a:p>
          <a:p>
            <a:pPr algn="just" latinLnBrk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</a:rPr>
              <a:t>Physical mechanism of intrinsic torque generation involves</a:t>
            </a:r>
            <a:r>
              <a:rPr kumimoji="0" lang="en-US" altLang="ko-KR" sz="20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broken </a:t>
            </a:r>
          </a:p>
          <a:p>
            <a:pPr algn="just" latinLnBrk="1">
              <a:lnSpc>
                <a:spcPct val="150000"/>
              </a:lnSpc>
            </a:pPr>
            <a:r>
              <a:rPr kumimoji="0" lang="en-US" altLang="ko-KR" sz="20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symmetry in turbulence </a:t>
            </a: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⇒</a:t>
            </a:r>
            <a:r>
              <a:rPr kumimoji="0"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‘</a:t>
            </a:r>
            <a:r>
              <a:rPr kumimoji="0" lang="en-US" altLang="ko-KR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residual</a:t>
            </a:r>
            <a:r>
              <a:rPr kumimoji="0"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’</a:t>
            </a:r>
            <a:r>
              <a:rPr kumimoji="0" lang="en-US" altLang="ko-KR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stress </a:t>
            </a: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⇒ intrinsic torque </a:t>
            </a:r>
          </a:p>
          <a:p>
            <a:pPr algn="just" latinLnBrk="1">
              <a:lnSpc>
                <a:spcPct val="150000"/>
              </a:lnSpc>
            </a:pP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   density</a:t>
            </a:r>
            <a:endParaRPr kumimoji="0" lang="en-US" altLang="ko-KR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just" latinLnBrk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Residual stress related mode properties </a:t>
            </a:r>
            <a:r>
              <a:rPr lang="en-US" altLang="ko-KR" sz="2000" b="1" dirty="0" smtClean="0">
                <a:latin typeface="微软雅黑" pitchFamily="34" charset="-122"/>
                <a:ea typeface="微软雅黑" pitchFamily="34" charset="-122"/>
                <a:cs typeface="Arial" charset="0"/>
              </a:rPr>
              <a:t>⇒</a:t>
            </a:r>
            <a:r>
              <a:rPr kumimoji="0" lang="en-US" altLang="zh-CN" sz="20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possible flip upon </a:t>
            </a:r>
          </a:p>
          <a:p>
            <a:pPr algn="just" latinLnBrk="1">
              <a:lnSpc>
                <a:spcPct val="150000"/>
              </a:lnSpc>
            </a:pPr>
            <a:r>
              <a:rPr kumimoji="0" lang="en-US" altLang="zh-CN" sz="2000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ITG</a:t>
            </a:r>
            <a:r>
              <a:rPr kumimoji="0" lang="en-US" altLang="ko-KR" sz="2000" b="1" dirty="0" smtClean="0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  </a:t>
            </a:r>
            <a:r>
              <a:rPr kumimoji="0" lang="en-US" altLang="zh-CN" sz="2000" b="1" dirty="0" smtClean="0">
                <a:latin typeface="微软雅黑" pitchFamily="34" charset="-122"/>
                <a:ea typeface="微软雅黑" pitchFamily="34" charset="-122"/>
              </a:rPr>
              <a:t>TEM</a:t>
            </a:r>
          </a:p>
          <a:p>
            <a:pPr algn="just" latinLnBrk="1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en-US" altLang="zh-CN" sz="2000" b="1" dirty="0" smtClean="0">
                <a:latin typeface="微软雅黑" pitchFamily="34" charset="-122"/>
                <a:ea typeface="微软雅黑" pitchFamily="34" charset="-122"/>
              </a:rPr>
              <a:t>Related phenomena:  </a:t>
            </a:r>
          </a:p>
          <a:p>
            <a:pPr algn="just" latinLnBrk="1">
              <a:lnSpc>
                <a:spcPct val="150000"/>
              </a:lnSpc>
            </a:pPr>
            <a:r>
              <a:rPr kumimoji="0"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OH reversal (see Rice, this session) </a:t>
            </a:r>
            <a:r>
              <a:rPr kumimoji="0"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</a:t>
            </a:r>
            <a:r>
              <a:rPr kumimoji="0"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ECH induced counter torque</a:t>
            </a:r>
          </a:p>
          <a:p>
            <a:pPr latinLnBrk="1">
              <a:lnSpc>
                <a:spcPct val="150000"/>
              </a:lnSpc>
              <a:buFont typeface="Wingdings" pitchFamily="2" charset="2"/>
              <a:buChar char="Ø"/>
            </a:pPr>
            <a:endParaRPr kumimoji="0"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676456" y="6492877"/>
            <a:ext cx="467544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AFE74B-E958-461B-B267-AEDF1438E30E}" type="slidenum">
              <a:rPr lang="ko-KR" altLang="en-US" sz="2000" b="1" smtClean="0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ko-KR" sz="2000" b="1" dirty="0" smtClean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52928" cy="706090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Residual Stress due Intensity Gradient</a:t>
            </a:r>
            <a:endParaRPr lang="ko-KR" altLang="en-US" sz="3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32003"/>
                <a:ext cx="8229600" cy="517403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400" dirty="0" smtClean="0">
                    <a:latin typeface="Arial" pitchFamily="34" charset="0"/>
                    <a:cs typeface="Arial" pitchFamily="34" charset="0"/>
                  </a:rPr>
                  <a:t>Direction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dirty="0" smtClean="0">
                    <a:latin typeface="Arial" pitchFamily="34" charset="0"/>
                    <a:cs typeface="Arial" pitchFamily="34" charset="0"/>
                  </a:rPr>
                  <a:t>co-current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∗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sz="2000" dirty="0" smtClean="0">
                    <a:latin typeface="Arial" pitchFamily="34" charset="0"/>
                    <a:cs typeface="Arial" pitchFamily="34" charset="0"/>
                  </a:rPr>
                  <a:t> ↔ </a:t>
                </a:r>
                <a:r>
                  <a:rPr lang="en-US" altLang="ko-KR" sz="2000" dirty="0" smtClean="0">
                    <a:latin typeface="Arial" pitchFamily="34" charset="0"/>
                    <a:cs typeface="Arial" pitchFamily="34" charset="0"/>
                  </a:rPr>
                  <a:t>i.e. ITG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2000" dirty="0" smtClean="0">
                    <a:latin typeface="Arial" pitchFamily="34" charset="0"/>
                    <a:cs typeface="Arial" pitchFamily="34" charset="0"/>
                  </a:rPr>
                  <a:t>counter-current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/>
                            <a:cs typeface="Arial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  <a:cs typeface="Arial"/>
                          </a:rPr>
                          <m:t>𝑉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  <a:cs typeface="Arial"/>
                          </a:rPr>
                          <m:t>∗</m:t>
                        </m:r>
                        <m:r>
                          <a:rPr lang="en-US" altLang="ko-KR" sz="2000" b="0" i="1" smtClean="0">
                            <a:latin typeface="Cambria Math"/>
                            <a:cs typeface="Arial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ko-KR" altLang="en-US" sz="2000" dirty="0" smtClean="0">
                    <a:latin typeface="Arial" pitchFamily="34" charset="0"/>
                    <a:cs typeface="Arial" pitchFamily="34" charset="0"/>
                  </a:rPr>
                  <a:t> ↔ </a:t>
                </a:r>
                <a:r>
                  <a:rPr lang="en-US" altLang="ko-KR" sz="2000" dirty="0" smtClean="0">
                    <a:latin typeface="Arial" pitchFamily="34" charset="0"/>
                    <a:cs typeface="Arial" pitchFamily="34" charset="0"/>
                  </a:rPr>
                  <a:t>i.e. TEM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 smtClean="0">
                    <a:latin typeface="Arial" pitchFamily="34" charset="0"/>
                    <a:cs typeface="Arial" pitchFamily="34" charset="0"/>
                  </a:rPr>
                  <a:t>Dependence, for TEM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32003"/>
                <a:ext cx="8229600" cy="5174035"/>
              </a:xfrm>
              <a:blipFill rotWithShape="1">
                <a:blip r:embed="rId2" cstate="print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9565" y="3297726"/>
                <a:ext cx="7222234" cy="2842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/>
                            </a:rPr>
                            <m:t>Π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𝜙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𝑅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r>
                            <a:rPr lang="en-US" altLang="ko-KR" b="0" i="1" smtClean="0">
                              <a:latin typeface="Cambria Math"/>
                            </a:rPr>
                            <m:t>𝑅𝑞</m:t>
                          </m:r>
                        </m:den>
                      </m:f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𝑒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ko-KR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/>
                                            </a:rPr>
                                            <m:t>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ko-KR" b="0" i="1" smtClean="0">
                              <a:latin typeface="Cambria Math"/>
                            </a:rPr>
                            <m:t>(1+2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𝜏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ko-KR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altLang="ko-K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ko-KR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altLang="ko-KR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altLang="ko-KR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ko-KR" alt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dirty="0" smtClean="0">
                    <a:latin typeface="Arial" pitchFamily="34" charset="0"/>
                    <a:cs typeface="Arial" pitchFamily="34" charset="0"/>
                  </a:rPr>
                  <a:t>= intensity gradient scale length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/>
                      </a:rPr>
                      <m:t> ~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</a:rPr>
                          <m:t>𝐼</m:t>
                        </m:r>
                      </m:den>
                    </m:f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</a:rPr>
                          <m:t>𝜕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𝐼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</a:rPr>
                          <m:t>𝜕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en-US" altLang="ko-KR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altLang="ko-KR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altLang="ko-KR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 ~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𝑇𝑒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altLang="ko-KR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altLang="ko-KR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altLang="ko-KR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dirty="0" smtClean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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/>
                              </a:rPr>
                              <m:t>𝜕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𝜙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ko-KR" b="0" i="1" smtClean="0"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≅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</m:sub>
                        </m:sSub>
                      </m:den>
                    </m:f>
                    <m:f>
                      <m:f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acc>
                      </m:num>
                      <m:den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𝑅𝑞</m:t>
                        </m:r>
                      </m:den>
                    </m:f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1+2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+4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altLang="ko-KR" dirty="0" smtClean="0">
                    <a:latin typeface="Arial" pitchFamily="34" charset="0"/>
                    <a:cs typeface="Arial" pitchFamily="34" charset="0"/>
                  </a:rPr>
                  <a:t>   for standard estimate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65" y="3297726"/>
                <a:ext cx="7222234" cy="284250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5721531" y="6061970"/>
                <a:ext cx="2090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dirty="0" smtClean="0">
                    <a:latin typeface="Arial" pitchFamily="34" charset="0"/>
                    <a:cs typeface="Arial" pitchFamily="34" charset="0"/>
                  </a:rPr>
                  <a:t> ~ spectral width</a:t>
                </a: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531" y="6061970"/>
                <a:ext cx="2090829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8197" r="-1749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6959281" y="3471407"/>
                <a:ext cx="11923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𝜏</m:t>
                      </m:r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281" y="3471407"/>
                <a:ext cx="1192314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직사각형 6"/>
          <p:cNvSpPr/>
          <p:nvPr/>
        </p:nvSpPr>
        <p:spPr>
          <a:xfrm>
            <a:off x="1386725" y="5467258"/>
            <a:ext cx="4265395" cy="6950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>
            <a:spLocks noChangeArrowheads="1"/>
          </p:cNvSpPr>
          <p:nvPr/>
        </p:nvSpPr>
        <p:spPr bwMode="auto">
          <a:xfrm>
            <a:off x="34925" y="231775"/>
            <a:ext cx="885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2" tIns="46037" rIns="92072" bIns="46037" anchor="ctr"/>
          <a:lstStyle/>
          <a:p>
            <a:pPr latinLnBrk="1"/>
            <a:r>
              <a:rPr lang="en-US" altLang="ko-KR" sz="2800" b="1" dirty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Outline</a:t>
            </a:r>
            <a:endParaRPr lang="en-US" altLang="ko-KR" sz="2800" dirty="0">
              <a:solidFill>
                <a:srgbClr val="3152F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058" name="TextBox 13"/>
          <p:cNvSpPr txBox="1">
            <a:spLocks noChangeArrowheads="1"/>
          </p:cNvSpPr>
          <p:nvPr/>
        </p:nvSpPr>
        <p:spPr bwMode="auto">
          <a:xfrm>
            <a:off x="323528" y="1124744"/>
            <a:ext cx="828198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lang="en-US" altLang="ko-KR" sz="2400" b="1" dirty="0"/>
          </a:p>
          <a:p>
            <a:pPr marL="514350" indent="-514350" latinLnBrk="1">
              <a:buAutoNum type="romanUcPeriod"/>
            </a:pP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Motivation and Introduction</a:t>
            </a:r>
          </a:p>
          <a:p>
            <a:pPr marL="514350" indent="-514350" latinLnBrk="1"/>
            <a:endParaRPr lang="en-US" altLang="ko-KR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4350" indent="-514350" latinLnBrk="1"/>
            <a:r>
              <a:rPr lang="en-US" altLang="ko-KR" sz="2400" b="1" dirty="0" smtClean="0">
                <a:latin typeface="微软雅黑" pitchFamily="34" charset="-122"/>
                <a:ea typeface="微软雅黑" pitchFamily="34" charset="-122"/>
              </a:rPr>
              <a:t>II. Rotation diagnostics on KSTAR</a:t>
            </a:r>
          </a:p>
          <a:p>
            <a:pPr latinLnBrk="1"/>
            <a:endParaRPr lang="en-US" altLang="ko-KR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III.  Experimental results: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Effects of 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ECH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on toroidal rotation on 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KSTAR</a:t>
            </a:r>
          </a:p>
          <a:p>
            <a:pPr latinLnBrk="1"/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IV.  Analyses and Interpretation of the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effect of on-axis 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ECH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for H-mode plasma : ITG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Symbol" pitchFamily="18" charset="2"/>
              </a:rPr>
              <a:t>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TEM 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transition</a:t>
            </a:r>
          </a:p>
          <a:p>
            <a:pPr latinLnBrk="1"/>
            <a:endParaRPr lang="en-US" altLang="ko-K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latinLnBrk="1"/>
            <a:endParaRPr lang="en-US" altLang="ko-K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latinLnBrk="1"/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V.   Summary and future plans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/>
            <a:endParaRPr lang="ko-KR" altLang="en-US" dirty="0"/>
          </a:p>
        </p:txBody>
      </p:sp>
      <p:sp>
        <p:nvSpPr>
          <p:cNvPr id="4505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845624" y="6492877"/>
            <a:ext cx="298376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937429-BC73-48D4-9364-230C4AD3B16F}" type="slidenum">
              <a:rPr lang="ko-KR" altLang="en-US" sz="2000" b="1" smtClean="0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ko-KR" sz="2000" b="1" dirty="0" smtClean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7"/>
          <p:cNvGrpSpPr/>
          <p:nvPr/>
        </p:nvGrpSpPr>
        <p:grpSpPr>
          <a:xfrm>
            <a:off x="4860032" y="2060848"/>
            <a:ext cx="3885645" cy="2808312"/>
            <a:chOff x="4860032" y="2136657"/>
            <a:chExt cx="3669621" cy="2458560"/>
          </a:xfrm>
        </p:grpSpPr>
        <p:pic>
          <p:nvPicPr>
            <p:cNvPr id="17" name="Picture 86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4" t="15086" r="9543" b="13844"/>
            <a:stretch>
              <a:fillRect/>
            </a:stretch>
          </p:blipFill>
          <p:spPr bwMode="auto">
            <a:xfrm>
              <a:off x="4860032" y="2136657"/>
              <a:ext cx="3669621" cy="2458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직선 연결선 2"/>
            <p:cNvCxnSpPr/>
            <p:nvPr/>
          </p:nvCxnSpPr>
          <p:spPr>
            <a:xfrm>
              <a:off x="6300192" y="2136657"/>
              <a:ext cx="1151004" cy="237497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0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73617" y="6492877"/>
            <a:ext cx="370384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192D6-746B-4B9A-947A-8078FD615C44}" type="slidenum">
              <a:rPr lang="ko-KR" altLang="en-US" sz="2000" b="1" smtClean="0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ko-KR" sz="2000" b="1" smtClean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  <p:pic>
        <p:nvPicPr>
          <p:cNvPr id="7" name="Picture 6" descr="XICS-D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276872"/>
            <a:ext cx="3888432" cy="2691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79713" y="458112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b="1" dirty="0" smtClean="0">
                <a:latin typeface="微软雅黑" pitchFamily="34" charset="-122"/>
                <a:ea typeface="微软雅黑" pitchFamily="34" charset="-122"/>
              </a:rPr>
              <a:t>XICS</a:t>
            </a:r>
            <a:endParaRPr lang="en-US" altLang="ko-KR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8224" y="4725144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b="1" dirty="0" smtClean="0">
                <a:latin typeface="微软雅黑" pitchFamily="34" charset="-122"/>
                <a:ea typeface="微软雅黑" pitchFamily="34" charset="-122"/>
              </a:rPr>
              <a:t>CES</a:t>
            </a:r>
            <a:endParaRPr lang="en-US" altLang="ko-KR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0" y="4941170"/>
            <a:ext cx="453650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1600" b="1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Advantage:</a:t>
            </a:r>
          </a:p>
          <a:p>
            <a:r>
              <a:rPr lang="en-US" altLang="ko-KR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high time resolution 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(10ms) for all kinds of plasma </a:t>
            </a:r>
            <a:endParaRPr lang="en-US" altLang="ko-KR" sz="1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ko-KR" sz="16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Measurement limit : </a:t>
            </a:r>
          </a:p>
          <a:p>
            <a:r>
              <a:rPr lang="en-US" altLang="ko-KR" sz="16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- 47 cm &lt; z &lt; 47 cm </a:t>
            </a:r>
            <a:r>
              <a:rPr lang="en-US" altLang="zh-CN" sz="16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, </a:t>
            </a:r>
            <a:r>
              <a:rPr lang="en-US" altLang="ko-KR" sz="16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r/a for circular / shaped plasmas is  ~ 0.95 / 0.5</a:t>
            </a:r>
            <a:endParaRPr lang="ko-KR" altLang="en-US" sz="1600" b="1" dirty="0" smtClean="0">
              <a:solidFill>
                <a:srgbClr val="18029A"/>
              </a:solidFill>
              <a:latin typeface="微软雅黑" pitchFamily="34" charset="-122"/>
              <a:cs typeface="Times New Roman" pitchFamily="18" charset="0"/>
            </a:endParaRPr>
          </a:p>
          <a:p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607496" y="4980565"/>
            <a:ext cx="453650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Advantage:  </a:t>
            </a:r>
          </a:p>
          <a:p>
            <a:r>
              <a:rPr lang="en-US" altLang="ko-KR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covers whole plasma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(R=1.8 ~ 2.3m) and especially pedestal region</a:t>
            </a:r>
          </a:p>
          <a:p>
            <a:r>
              <a:rPr lang="el-GR" altLang="ko-KR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(Δ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ko-KR" sz="1600" b="1" baseline="-250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edge</a:t>
            </a:r>
            <a:r>
              <a:rPr lang="en-US" altLang="ko-KR" sz="1600" b="1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= 5mm, </a:t>
            </a:r>
            <a:r>
              <a:rPr lang="el-GR" altLang="ko-KR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Δ</a:t>
            </a:r>
            <a:r>
              <a:rPr lang="en-US" altLang="ko-KR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t=10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msec</a:t>
            </a:r>
            <a:r>
              <a:rPr lang="en-US" altLang="ko-KR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) 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</a:p>
          <a:p>
            <a:r>
              <a:rPr lang="en-US" altLang="ko-KR" sz="16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Measurement limit : need modulated NBI </a:t>
            </a:r>
            <a:endParaRPr lang="ko-KR" altLang="en-US" sz="1600" b="1" dirty="0" smtClean="0">
              <a:solidFill>
                <a:srgbClr val="18029A"/>
              </a:solidFill>
              <a:latin typeface="微软雅黑" pitchFamily="34" charset="-122"/>
              <a:cs typeface="Times New Roman" pitchFamily="18" charset="0"/>
            </a:endParaRPr>
          </a:p>
          <a:p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1272" y="188640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en-US" altLang="ko-KR" sz="2000" dirty="0" smtClean="0"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   </a:t>
            </a:r>
            <a:r>
              <a:rPr lang="en-US" altLang="ko-KR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B</a:t>
            </a:r>
            <a:r>
              <a:rPr lang="en-US" altLang="ko-KR" sz="2000" b="1" baseline="-25000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T</a:t>
            </a:r>
            <a:r>
              <a:rPr lang="en-US" altLang="ko-KR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=2 </a:t>
            </a:r>
            <a:r>
              <a:rPr lang="en-US" altLang="ko-KR" sz="2000" b="1" dirty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T, I</a:t>
            </a:r>
            <a:r>
              <a:rPr lang="en-US" altLang="ko-KR" sz="2000" b="1" baseline="-25000" dirty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p</a:t>
            </a:r>
            <a:r>
              <a:rPr lang="en-US" altLang="ko-KR" sz="2000" b="1" dirty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~0.6 MA, </a:t>
            </a:r>
            <a:r>
              <a:rPr lang="en-US" altLang="ko-KR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N</a:t>
            </a:r>
            <a:r>
              <a:rPr lang="en-US" altLang="ko-KR" sz="2000" b="1" baseline="-25000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e</a:t>
            </a:r>
            <a:r>
              <a:rPr lang="en-US" altLang="zh-CN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:2~4</a:t>
            </a:r>
            <a:r>
              <a:rPr lang="en-US" altLang="ko-KR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e19 </a:t>
            </a:r>
            <a:r>
              <a:rPr lang="en-US" altLang="ko-KR" sz="2000" b="1" dirty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m</a:t>
            </a:r>
            <a:r>
              <a:rPr lang="en-US" altLang="ko-KR" sz="2000" b="1" baseline="30000" dirty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-3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   co</a:t>
            </a:r>
            <a:r>
              <a:rPr lang="en-US" altLang="zh-CN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-</a:t>
            </a:r>
            <a:r>
              <a:rPr lang="en-US" altLang="ko-KR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P</a:t>
            </a:r>
            <a:r>
              <a:rPr lang="en-US" altLang="ko-KR" sz="2000" b="1" baseline="-25000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NBI</a:t>
            </a:r>
            <a:r>
              <a:rPr lang="en-US" altLang="ko-KR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~1.3 </a:t>
            </a:r>
            <a:r>
              <a:rPr lang="en-US" altLang="ko-KR" sz="2000" b="1" dirty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MW </a:t>
            </a:r>
            <a:r>
              <a:rPr lang="en-US" altLang="ko-KR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(90keV)</a:t>
            </a:r>
            <a:endParaRPr lang="en-US" altLang="ko-KR" sz="2000" b="1" dirty="0">
              <a:solidFill>
                <a:srgbClr val="18029A"/>
              </a:solidFill>
              <a:latin typeface="微软雅黑" pitchFamily="34" charset="-122"/>
              <a:ea typeface="微软雅黑" pitchFamily="34" charset="-122"/>
              <a:cs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   P</a:t>
            </a:r>
            <a:r>
              <a:rPr lang="en-US" altLang="ko-KR" sz="2000" b="1" baseline="-25000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ECH</a:t>
            </a:r>
            <a:r>
              <a:rPr lang="en-US" altLang="ko-KR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~0.35 MW</a:t>
            </a:r>
            <a:r>
              <a:rPr lang="en-US" altLang="zh-CN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@110GHz</a:t>
            </a:r>
            <a:r>
              <a:rPr lang="en-US" altLang="ko-KR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,  0</a:t>
            </a:r>
            <a:r>
              <a:rPr lang="en-US" altLang="zh-CN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.7</a:t>
            </a:r>
            <a:r>
              <a:rPr lang="en-US" altLang="ko-KR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 MW</a:t>
            </a:r>
            <a:r>
              <a:rPr lang="en-US" altLang="zh-CN" sz="20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@170GHz</a:t>
            </a:r>
            <a:endParaRPr lang="en-US" altLang="ko-KR" sz="2000" b="1" dirty="0">
              <a:solidFill>
                <a:srgbClr val="18029A"/>
              </a:solidFill>
              <a:latin typeface="微软雅黑" pitchFamily="34" charset="-122"/>
              <a:ea typeface="微软雅黑" pitchFamily="34" charset="-122"/>
              <a:cs typeface="Helvetica" pitchFamily="34" charset="0"/>
            </a:endParaRPr>
          </a:p>
          <a:p>
            <a:r>
              <a:rPr lang="en-US" altLang="ko-KR" sz="1600" dirty="0" smtClean="0">
                <a:latin typeface="Helvetica" pitchFamily="34" charset="0"/>
                <a:ea typeface="맑은 고딕" pitchFamily="50" charset="-127"/>
                <a:cs typeface="Helvetica" pitchFamily="34" charset="0"/>
              </a:rPr>
              <a:t>   </a:t>
            </a:r>
            <a:endParaRPr lang="en-US" altLang="ko-KR" baseline="30000" dirty="0"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332658"/>
            <a:ext cx="2555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Experimental parameters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</a:rPr>
              <a:t>: </a:t>
            </a:r>
            <a:endParaRPr lang="ko-KR" alt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" y="1628802"/>
            <a:ext cx="5508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2400" b="1" dirty="0" smtClean="0">
                <a:solidFill>
                  <a:srgbClr val="18029A"/>
                </a:solidFill>
                <a:latin typeface="微软雅黑" pitchFamily="34" charset="-122"/>
                <a:ea typeface="微软雅黑" pitchFamily="34" charset="-122"/>
              </a:rPr>
              <a:t>Rotation diagnostics  on KSTAR </a:t>
            </a:r>
            <a:endParaRPr lang="en-US" altLang="ko-KR" sz="2400" b="1" dirty="0">
              <a:solidFill>
                <a:srgbClr val="18029A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>
            <a:spLocks noChangeArrowheads="1"/>
          </p:cNvSpPr>
          <p:nvPr/>
        </p:nvSpPr>
        <p:spPr bwMode="auto">
          <a:xfrm>
            <a:off x="34925" y="231775"/>
            <a:ext cx="885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2" tIns="46037" rIns="92072" bIns="46037" anchor="ctr"/>
          <a:lstStyle/>
          <a:p>
            <a:pPr latinLnBrk="1"/>
            <a:r>
              <a:rPr lang="en-US" altLang="ko-KR" sz="2800" b="1" dirty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Outline</a:t>
            </a:r>
            <a:endParaRPr lang="en-US" altLang="ko-KR" sz="2800" dirty="0">
              <a:solidFill>
                <a:srgbClr val="3152F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058" name="TextBox 13"/>
          <p:cNvSpPr txBox="1">
            <a:spLocks noChangeArrowheads="1"/>
          </p:cNvSpPr>
          <p:nvPr/>
        </p:nvSpPr>
        <p:spPr bwMode="auto">
          <a:xfrm>
            <a:off x="323528" y="1124744"/>
            <a:ext cx="828198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endParaRPr lang="en-US" altLang="ko-KR" sz="2400" b="1" dirty="0"/>
          </a:p>
          <a:p>
            <a:pPr marL="514350" indent="-514350" latinLnBrk="1">
              <a:buAutoNum type="romanUcPeriod"/>
            </a:pP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Motivation</a:t>
            </a:r>
          </a:p>
          <a:p>
            <a:pPr marL="514350" indent="-514350" latinLnBrk="1"/>
            <a:endParaRPr lang="en-US" altLang="ko-KR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4350" indent="-514350" latinLnBrk="1"/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II.   Experimental setup on KSTAR</a:t>
            </a:r>
          </a:p>
          <a:p>
            <a:pPr latinLnBrk="1"/>
            <a:endParaRPr lang="en-US" altLang="ko-KR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en-US" altLang="ko-KR" sz="2400" b="1" dirty="0" smtClean="0">
                <a:latin typeface="微软雅黑" pitchFamily="34" charset="-122"/>
                <a:ea typeface="微软雅黑" pitchFamily="34" charset="-122"/>
              </a:rPr>
              <a:t>III.  Experimental results: </a:t>
            </a:r>
            <a:r>
              <a:rPr lang="en-US" altLang="ko-KR" sz="2400" b="1" dirty="0">
                <a:latin typeface="微软雅黑" pitchFamily="34" charset="-122"/>
                <a:ea typeface="微软雅黑" pitchFamily="34" charset="-122"/>
              </a:rPr>
              <a:t>Effects of </a:t>
            </a:r>
            <a:r>
              <a:rPr lang="en-US" altLang="ko-KR" sz="2400" b="1" dirty="0" smtClean="0">
                <a:latin typeface="微软雅黑" pitchFamily="34" charset="-122"/>
                <a:ea typeface="微软雅黑" pitchFamily="34" charset="-122"/>
              </a:rPr>
              <a:t>ECH </a:t>
            </a:r>
            <a:r>
              <a:rPr lang="en-US" altLang="ko-KR" sz="2400" b="1" dirty="0">
                <a:latin typeface="微软雅黑" pitchFamily="34" charset="-122"/>
                <a:ea typeface="微软雅黑" pitchFamily="34" charset="-122"/>
              </a:rPr>
              <a:t>on toroidal rotation on </a:t>
            </a:r>
            <a:r>
              <a:rPr lang="en-US" altLang="ko-KR" sz="2400" b="1" dirty="0" smtClean="0">
                <a:latin typeface="微软雅黑" pitchFamily="34" charset="-122"/>
                <a:ea typeface="微软雅黑" pitchFamily="34" charset="-122"/>
              </a:rPr>
              <a:t>KSTAR</a:t>
            </a:r>
          </a:p>
          <a:p>
            <a:pPr latinLnBrk="1"/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IV. Analyses and Interpretation the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effect of on-axis 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ECH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for H-mode plasma : ITG 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Symbol" pitchFamily="18" charset="2"/>
              </a:rPr>
              <a:t>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TEM 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transition</a:t>
            </a:r>
          </a:p>
          <a:p>
            <a:pPr latinLnBrk="1"/>
            <a:endParaRPr lang="en-US" altLang="ko-K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latinLnBrk="1"/>
            <a:endParaRPr lang="en-US" altLang="ko-K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latinLnBrk="1"/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V. Summary and future plans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/>
            <a:endParaRPr lang="ko-KR" altLang="en-US" dirty="0"/>
          </a:p>
        </p:txBody>
      </p:sp>
      <p:sp>
        <p:nvSpPr>
          <p:cNvPr id="4505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845624" y="6492877"/>
            <a:ext cx="298376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937429-BC73-48D4-9364-230C4AD3B16F}" type="slidenum">
              <a:rPr lang="ko-KR" altLang="en-US" sz="2000" b="1" smtClean="0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ko-KR" sz="2000" b="1" dirty="0" smtClean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/>
          <p:cNvSpPr txBox="1">
            <a:spLocks noGrp="1"/>
          </p:cNvSpPr>
          <p:nvPr/>
        </p:nvSpPr>
        <p:spPr bwMode="auto">
          <a:xfrm>
            <a:off x="8820472" y="6492877"/>
            <a:ext cx="26139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657FA9C3-FF49-4EA8-A6D7-15A9E8BCEC8D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7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  <p:pic>
        <p:nvPicPr>
          <p:cNvPr id="6" name="Picture 5" descr="wv5737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367" y="620688"/>
            <a:ext cx="4472351" cy="4032448"/>
          </a:xfrm>
          <a:prstGeom prst="rect">
            <a:avLst/>
          </a:prstGeom>
        </p:spPr>
      </p:pic>
      <p:pic>
        <p:nvPicPr>
          <p:cNvPr id="7" name="Picture 6" descr="WV6384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9754" y="692696"/>
            <a:ext cx="4740758" cy="3960440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6632"/>
            <a:ext cx="7150798" cy="400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7" tIns="45719" rIns="91437" bIns="45719" anchor="ctr">
            <a:spAutoFit/>
          </a:bodyPr>
          <a:lstStyle/>
          <a:p>
            <a:pPr algn="ctr" eaLnBrk="0" latinLnBrk="0" hangingPunct="0"/>
            <a:r>
              <a:rPr lang="en-US" altLang="ko-KR" sz="2000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General phenomena: ECH effects on toroidal rotation</a:t>
            </a:r>
            <a:endParaRPr kumimoji="0" lang="en-US" altLang="ko-KR" sz="2000" b="1" dirty="0">
              <a:solidFill>
                <a:srgbClr val="3152F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7544" y="5373216"/>
            <a:ext cx="7416824" cy="1077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7" tIns="45719" rIns="91437" bIns="45719" anchor="ctr">
            <a:spAutoFit/>
          </a:bodyPr>
          <a:lstStyle/>
          <a:p>
            <a:pPr algn="just" eaLnBrk="0" hangingPunct="0"/>
            <a:r>
              <a:rPr lang="en-US" altLang="ko-KR" sz="1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ECH causes </a:t>
            </a:r>
            <a:r>
              <a:rPr lang="en-US" altLang="ko-KR" sz="1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a counter-current rotation </a:t>
            </a:r>
            <a:r>
              <a:rPr lang="en-US" altLang="ko-KR" sz="1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increment</a:t>
            </a:r>
            <a:r>
              <a:rPr lang="en-US" altLang="zh-CN" sz="1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en-US" altLang="ko-KR" sz="1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ko-KR" sz="1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both </a:t>
            </a:r>
            <a:r>
              <a:rPr lang="en-US" altLang="ko-KR" sz="1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in L-mode and </a:t>
            </a:r>
            <a:r>
              <a:rPr lang="en-US" altLang="ko-KR" sz="1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H-mode </a:t>
            </a:r>
            <a:r>
              <a:rPr lang="en-US" altLang="ko-KR" sz="1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plasma.</a:t>
            </a:r>
            <a:r>
              <a:rPr lang="en-US" altLang="ko-KR" sz="1600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500" b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(Ida ‘02, Yoshida ‘09, Solomon ‘11, McDermott ‘11)</a:t>
            </a:r>
            <a:endParaRPr lang="en-US" altLang="ko-KR" sz="1500" b="1" dirty="0" smtClean="0">
              <a:solidFill>
                <a:srgbClr val="0C6E23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/>
            <a:endParaRPr lang="en-US" altLang="ko-KR" sz="1600" b="1" dirty="0" smtClean="0">
              <a:solidFill>
                <a:srgbClr val="3152F9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/>
            <a:r>
              <a:rPr kumimoji="0" lang="en-US" altLang="ko-KR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Increment in core toroidal rotation due to L</a:t>
            </a:r>
            <a:r>
              <a:rPr kumimoji="0" lang="en-US" altLang="ko-KR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</a:t>
            </a:r>
            <a:r>
              <a:rPr kumimoji="0" lang="en-US" altLang="ko-KR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H is larger without ECH</a:t>
            </a:r>
            <a:endParaRPr kumimoji="0" lang="en-US" altLang="ko-KR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4818638"/>
            <a:ext cx="4211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latinLnBrk="0" hangingPunct="0"/>
            <a:r>
              <a:rPr lang="en-US" altLang="ko-KR" sz="1600" b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ECH during L</a:t>
            </a:r>
            <a:r>
              <a:rPr kumimoji="0" lang="en-US" altLang="ko-KR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 </a:t>
            </a:r>
            <a:r>
              <a:rPr kumimoji="0" lang="en-US" altLang="ko-KR" sz="1600" b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</a:t>
            </a:r>
            <a:r>
              <a:rPr kumimoji="0" lang="en-US" altLang="ko-KR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 </a:t>
            </a:r>
            <a:r>
              <a:rPr lang="en-US" altLang="ko-KR" sz="1600" b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H and L</a:t>
            </a:r>
            <a:r>
              <a:rPr lang="en-US" altLang="zh-CN" sz="1600" b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-mode</a:t>
            </a:r>
            <a:endParaRPr lang="en-US" altLang="ko-KR" sz="1600" b="1" dirty="0" smtClean="0">
              <a:solidFill>
                <a:srgbClr val="0C6E2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4818638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latinLnBrk="0" hangingPunct="0"/>
            <a:r>
              <a:rPr lang="en-US" altLang="ko-KR" sz="1600" b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ECH injected during flat top of H</a:t>
            </a:r>
            <a:r>
              <a:rPr lang="en-US" altLang="zh-CN" sz="1600" b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-mode</a:t>
            </a:r>
            <a:endParaRPr lang="en-US" altLang="ko-KR" sz="1600" b="1" dirty="0" smtClean="0">
              <a:solidFill>
                <a:srgbClr val="0C6E2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4139952" y="704890"/>
            <a:ext cx="720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3152F9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rgbClr val="3152F9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NB</a:t>
            </a:r>
            <a:r>
              <a:rPr kumimoji="0" lang="en-US" altLang="zh-CN" sz="2000" b="0" i="0" u="none" strike="noStrike" cap="none" normalizeH="0" baseline="-30000" dirty="0" smtClean="0">
                <a:ln>
                  <a:noFill/>
                </a:ln>
                <a:solidFill>
                  <a:srgbClr val="3152F9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3152F9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ECH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139952" y="1424970"/>
            <a:ext cx="720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DIA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C6E23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rgbClr val="0C6E23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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C6E23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211960" y="2721114"/>
            <a:ext cx="720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3152F9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</a:t>
            </a:r>
            <a:r>
              <a:rPr kumimoji="0" lang="en-US" altLang="zh-CN" sz="2000" b="1" baseline="-30000" dirty="0" smtClean="0">
                <a:solidFill>
                  <a:srgbClr val="3152F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rgbClr val="3152F9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3152F9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</a:t>
            </a:r>
            <a:r>
              <a:rPr kumimoji="0" lang="en-US" altLang="zh-CN" sz="2000" b="1" baseline="-300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211960" y="3523074"/>
            <a:ext cx="72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C6E23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</a:t>
            </a:r>
            <a:r>
              <a:rPr kumimoji="0" lang="en-US" altLang="zh-CN" sz="2000" b="1" baseline="-30000" dirty="0" smtClean="0">
                <a:solidFill>
                  <a:srgbClr val="0C6E23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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rgbClr val="0C6E23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C6E23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211960" y="2276872"/>
            <a:ext cx="72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dirty="0" smtClean="0">
                <a:solidFill>
                  <a:srgbClr val="0C6E23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"/>
              </a:rPr>
              <a:t>ne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C6E23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4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0" y="0"/>
            <a:ext cx="5214884" cy="461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7" tIns="45719" rIns="91437" bIns="45719" anchor="ctr">
            <a:spAutoFit/>
          </a:bodyPr>
          <a:lstStyle/>
          <a:p>
            <a:pPr algn="ctr" eaLnBrk="0" hangingPunct="0"/>
            <a:r>
              <a:rPr lang="en-US" altLang="ko-KR" sz="2400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On-axis ECH </a:t>
            </a:r>
            <a:r>
              <a:rPr lang="en-US" altLang="ko-KR" sz="2400" b="1" dirty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for H-mode plasma</a:t>
            </a:r>
            <a:endParaRPr kumimoji="0" lang="en-US" altLang="ko-KR" sz="2400" b="1" dirty="0">
              <a:solidFill>
                <a:srgbClr val="3152F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8379" name="Slide Number Placeholder 10"/>
          <p:cNvSpPr txBox="1">
            <a:spLocks noGrp="1"/>
          </p:cNvSpPr>
          <p:nvPr/>
        </p:nvSpPr>
        <p:spPr bwMode="auto">
          <a:xfrm>
            <a:off x="8845624" y="6492875"/>
            <a:ext cx="29837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DBA905A2-56AF-4352-A6A9-803E6B4BE874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8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884108"/>
              </p:ext>
            </p:extLst>
          </p:nvPr>
        </p:nvGraphicFramePr>
        <p:xfrm>
          <a:off x="4283968" y="3645024"/>
          <a:ext cx="4545074" cy="306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2" name="Graph" r:id="rId3" imgW="4145280" imgH="2906573" progId="Origin50.Graph">
                  <p:embed/>
                </p:oleObj>
              </mc:Choice>
              <mc:Fallback>
                <p:oleObj name="Graph" r:id="rId3" imgW="4145280" imgH="2906573" progId="Origin50.Grap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3645024"/>
                        <a:ext cx="4545074" cy="3068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666441"/>
              </p:ext>
            </p:extLst>
          </p:nvPr>
        </p:nvGraphicFramePr>
        <p:xfrm>
          <a:off x="6781235" y="2492896"/>
          <a:ext cx="2362765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3" name="Graph" r:id="rId5" imgW="4145280" imgH="2906573" progId="Origin50.Graph">
                  <p:embed/>
                </p:oleObj>
              </mc:Choice>
              <mc:Fallback>
                <p:oleObj name="Graph" r:id="rId5" imgW="4145280" imgH="2906573" progId="Origin50.Graph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235" y="2492896"/>
                        <a:ext cx="2362765" cy="1656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729374"/>
              </p:ext>
            </p:extLst>
          </p:nvPr>
        </p:nvGraphicFramePr>
        <p:xfrm>
          <a:off x="0" y="404664"/>
          <a:ext cx="5134067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4" name="Graph" r:id="rId7" imgW="4145280" imgH="2906573" progId="Origin50.Graph">
                  <p:embed/>
                </p:oleObj>
              </mc:Choice>
              <mc:Fallback>
                <p:oleObj name="Graph" r:id="rId7" imgW="4145280" imgH="2906573" progId="Origin50.Grap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4664"/>
                        <a:ext cx="5134067" cy="36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직선 화살표 연결선 2"/>
          <p:cNvCxnSpPr/>
          <p:nvPr/>
        </p:nvCxnSpPr>
        <p:spPr>
          <a:xfrm flipH="1">
            <a:off x="3934589" y="1988840"/>
            <a:ext cx="180020" cy="43204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3430533" y="1797516"/>
            <a:ext cx="144016" cy="43204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82940" y="1729321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edestal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1840" y="153228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pivot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264" y="3656057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     Ion temperature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4088" y="5733256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            Electron temperature 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306896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C6E23"/>
                </a:solidFill>
                <a:latin typeface="微软雅黑" pitchFamily="34" charset="-122"/>
                <a:ea typeface="微软雅黑" pitchFamily="34" charset="-122"/>
              </a:rPr>
              <a:t>NBI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NBI+ECH</a:t>
            </a:r>
            <a:endParaRPr lang="zh-CN" altLang="en-US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solidFill>
                <a:srgbClr val="0C6E2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285293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Rotation velocity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88024" y="3212976"/>
            <a:ext cx="72008" cy="72008"/>
          </a:xfrm>
          <a:prstGeom prst="rect">
            <a:avLst/>
          </a:prstGeom>
          <a:solidFill>
            <a:srgbClr val="0C6E23"/>
          </a:solidFill>
          <a:ln>
            <a:solidFill>
              <a:srgbClr val="0C6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788024" y="350100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3995678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Toroidal rotation profile flattened by ECH with pivot point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Symbol"/>
              </a:rPr>
              <a:t>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~0.7, which is 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inside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of pedestal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Symbol"/>
              </a:rPr>
              <a:t>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~0.85.</a:t>
            </a:r>
          </a:p>
          <a:p>
            <a:endParaRPr lang="zh-CN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Core toroidal rotation (both XICS and CES) dramatically decreases during ECH phase  –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Symbol"/>
              </a:rPr>
              <a:t>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en-US" altLang="zh-CN" baseline="-25000" dirty="0" smtClean="0">
                <a:latin typeface="微软雅黑" pitchFamily="34" charset="-122"/>
                <a:ea typeface="微软雅黑" pitchFamily="34" charset="-122"/>
                <a:sym typeface="Symbol"/>
              </a:rPr>
              <a:t>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(0) /V</a:t>
            </a:r>
            <a:r>
              <a:rPr lang="en-US" altLang="zh-CN" baseline="-25000" dirty="0" smtClean="0">
                <a:latin typeface="微软雅黑" pitchFamily="34" charset="-122"/>
                <a:ea typeface="微软雅黑" pitchFamily="34" charset="-122"/>
                <a:sym typeface="Symbol"/>
              </a:rPr>
              <a:t>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(0) ~ 30%</a:t>
            </a:r>
          </a:p>
          <a:p>
            <a:endParaRPr lang="zh-CN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Pedestal rotation does not change.</a:t>
            </a:r>
            <a:endParaRPr lang="zh-CN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60032" y="2204864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latinLnBrk="0" hangingPunct="0"/>
            <a:r>
              <a:rPr lang="en-US" altLang="ko-KR" sz="1400" b="1" dirty="0" smtClean="0">
                <a:solidFill>
                  <a:srgbClr val="00206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Response of rotation of center plasma to ECH is faster than that of outer plasma</a:t>
            </a:r>
            <a:endParaRPr lang="en-US" altLang="ko-KR" sz="1400" b="1" dirty="0" smtClean="0">
              <a:solidFill>
                <a:srgbClr val="3152F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6" name="图片 25" descr="xcd573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0"/>
            <a:ext cx="3240360" cy="230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23528" y="4226314"/>
            <a:ext cx="2880320" cy="19389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7" tIns="45719" rIns="91437" bIns="45719" anchor="ctr">
            <a:spAutoFit/>
          </a:bodyPr>
          <a:lstStyle/>
          <a:p>
            <a:pPr marL="285750" indent="-285750" algn="just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3152F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External torque by NBI</a:t>
            </a:r>
          </a:p>
          <a:p>
            <a:pPr marL="285750" indent="-285750" algn="just" eaLnBrk="0" latin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3152F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Intrinsic torque tied to steep H-mode pedestal</a:t>
            </a:r>
          </a:p>
          <a:p>
            <a:pPr marL="285750" indent="-285750" algn="just" eaLnBrk="0" latin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Core intrinsic torque (due to ECH) </a:t>
            </a:r>
          </a:p>
        </p:txBody>
      </p:sp>
      <p:graphicFrame>
        <p:nvGraphicFramePr>
          <p:cNvPr id="15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464770"/>
              </p:ext>
            </p:extLst>
          </p:nvPr>
        </p:nvGraphicFramePr>
        <p:xfrm>
          <a:off x="5220072" y="620688"/>
          <a:ext cx="3603416" cy="2717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708"/>
                <a:gridCol w="1801708"/>
              </a:tblGrid>
              <a:tr h="5840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ECH in 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H-mode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 ECH in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L-mode</a:t>
                      </a:r>
                      <a:endParaRPr lang="ko-KR" alt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840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Core</a:t>
                      </a:r>
                      <a:r>
                        <a:rPr lang="en-US" altLang="ko-KR" sz="1600" baseline="0" dirty="0" smtClean="0">
                          <a:latin typeface="Arial" pitchFamily="34" charset="0"/>
                          <a:cs typeface="Arial" pitchFamily="34" charset="0"/>
                        </a:rPr>
                        <a:t> rotation decreases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Rotation decreases over broad</a:t>
                      </a:r>
                      <a:r>
                        <a:rPr lang="en-US" altLang="ko-KR" sz="1600" baseline="0" dirty="0" smtClean="0">
                          <a:latin typeface="Arial" pitchFamily="34" charset="0"/>
                          <a:cs typeface="Arial" pitchFamily="34" charset="0"/>
                        </a:rPr>
                        <a:t> region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847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Counter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intrinsic current</a:t>
                      </a: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torque </a:t>
                      </a:r>
                    </a:p>
                    <a:p>
                      <a:pPr algn="ctr" latinLnBrk="1"/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from ECH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rgbClr val="18029A"/>
                          </a:solidFill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altLang="zh-CN" sz="1600" dirty="0" smtClean="0">
                          <a:solidFill>
                            <a:srgbClr val="18029A"/>
                          </a:solidFill>
                          <a:latin typeface="Arial" pitchFamily="34" charset="0"/>
                          <a:cs typeface="Arial" pitchFamily="34" charset="0"/>
                        </a:rPr>
                        <a:t>-current</a:t>
                      </a:r>
                      <a:r>
                        <a:rPr lang="en-US" altLang="zh-CN" sz="1600" baseline="0" dirty="0" smtClean="0">
                          <a:solidFill>
                            <a:srgbClr val="18029A"/>
                          </a:solidFill>
                          <a:latin typeface="Arial" pitchFamily="34" charset="0"/>
                          <a:cs typeface="Arial" pitchFamily="34" charset="0"/>
                        </a:rPr>
                        <a:t> torque from pedestal</a:t>
                      </a:r>
                      <a:endParaRPr lang="ko-KR" altLang="en-US" sz="1600" dirty="0">
                        <a:solidFill>
                          <a:srgbClr val="18029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Counter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intrinsic current</a:t>
                      </a: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torque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from ECH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6" name="Picture 26" descr="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489" y="3778941"/>
            <a:ext cx="5400600" cy="284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79512" y="148572"/>
            <a:ext cx="8323363" cy="400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7" tIns="45719" rIns="91437" bIns="45719" anchor="ctr">
            <a:spAutoFit/>
          </a:bodyPr>
          <a:lstStyle/>
          <a:p>
            <a:pPr eaLnBrk="0" hangingPunct="0"/>
            <a:r>
              <a:rPr lang="en-US" altLang="ko-KR" sz="1900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Comparison of ECH effects on rotation profile </a:t>
            </a:r>
            <a:r>
              <a:rPr lang="en-US" altLang="zh-CN" sz="1900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(H-mode, L-mode</a:t>
            </a:r>
            <a:r>
              <a:rPr lang="en-US" altLang="zh-CN" sz="2000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kumimoji="0" lang="en-US" altLang="ko-KR" sz="2000" b="1" dirty="0">
              <a:solidFill>
                <a:srgbClr val="3152F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07504" y="3284984"/>
            <a:ext cx="7516540" cy="384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7" tIns="45719" rIns="91437" bIns="45719" anchor="ctr">
            <a:spAutoFit/>
          </a:bodyPr>
          <a:lstStyle/>
          <a:p>
            <a:pPr eaLnBrk="0" hangingPunct="0"/>
            <a:r>
              <a:rPr lang="en-US" altLang="ko-KR" sz="1900" b="1" dirty="0" smtClean="0">
                <a:solidFill>
                  <a:srgbClr val="3152F9"/>
                </a:solidFill>
                <a:latin typeface="微软雅黑" pitchFamily="34" charset="-122"/>
                <a:ea typeface="微软雅黑" pitchFamily="34" charset="-122"/>
              </a:rPr>
              <a:t>Rotation scenario for ECH+NBI H-mode plasmas on KSTAR</a:t>
            </a:r>
            <a:endParaRPr kumimoji="0" lang="en-US" altLang="ko-KR" sz="2000" b="1" dirty="0">
              <a:solidFill>
                <a:srgbClr val="3152F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55762" y="3812790"/>
            <a:ext cx="2880320" cy="3385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7" tIns="45719" rIns="91437" bIns="45719" anchor="ctr">
            <a:spAutoFit/>
          </a:bodyPr>
          <a:lstStyle/>
          <a:p>
            <a:pPr algn="just" eaLnBrk="0" hangingPunct="0"/>
            <a:r>
              <a:rPr lang="en-US" altLang="ko-KR" sz="1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Interplay of three torques</a:t>
            </a:r>
            <a:endParaRPr kumimoji="0" lang="en-US" altLang="ko-KR" sz="1600" b="1" dirty="0">
              <a:solidFill>
                <a:srgbClr val="3152F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8" descr="5737&amp;6384profiles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80728"/>
            <a:ext cx="4968552" cy="2027007"/>
          </a:xfrm>
          <a:prstGeom prst="rect">
            <a:avLst/>
          </a:prstGeom>
        </p:spPr>
      </p:pic>
      <p:sp>
        <p:nvSpPr>
          <p:cNvPr id="10" name="Slide Number Placeholder 10"/>
          <p:cNvSpPr txBox="1">
            <a:spLocks noGrp="1"/>
          </p:cNvSpPr>
          <p:nvPr/>
        </p:nvSpPr>
        <p:spPr bwMode="auto">
          <a:xfrm>
            <a:off x="8748464" y="6492875"/>
            <a:ext cx="29837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1"/>
            <a:fld id="{DBA905A2-56AF-4352-A6A9-803E6B4BE874}" type="slidenum">
              <a:rPr kumimoji="0" lang="ko-KR" altLang="en-US" sz="2000" b="1">
                <a:solidFill>
                  <a:srgbClr val="0C6E23"/>
                </a:solidFill>
                <a:latin typeface="黑体" pitchFamily="2" charset="-122"/>
                <a:ea typeface="黑体" pitchFamily="2" charset="-122"/>
                <a:cs typeface="맑은 고딕"/>
              </a:rPr>
              <a:pPr algn="r" latinLnBrk="1"/>
              <a:t>9</a:t>
            </a:fld>
            <a:endParaRPr kumimoji="0" lang="en-US" altLang="ko-KR" sz="2000" b="1" dirty="0">
              <a:solidFill>
                <a:srgbClr val="0C6E23"/>
              </a:solidFill>
              <a:latin typeface="黑体" pitchFamily="2" charset="-122"/>
              <a:ea typeface="黑体" pitchFamily="2" charset="-122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5329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59282</TotalTime>
  <Words>2600</Words>
  <Application>Microsoft Office PowerPoint</Application>
  <PresentationFormat>On-screen Show (4:3)</PresentationFormat>
  <Paragraphs>409</Paragraphs>
  <Slides>30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테마</vt:lpstr>
      <vt:lpstr>Graph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Density Profile(?!)</vt:lpstr>
      <vt:lpstr>Collisionality Change due to ECH</vt:lpstr>
      <vt:lpstr>Summary of Data Analysis</vt:lpstr>
      <vt:lpstr>PowerPoint Presentation</vt:lpstr>
      <vt:lpstr>ECH ⇒ TEM driven counter-torque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Residual Stress due Intensity Gradient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Computer User</cp:lastModifiedBy>
  <cp:revision>1723</cp:revision>
  <dcterms:created xsi:type="dcterms:W3CDTF">2010-06-24T00:16:19Z</dcterms:created>
  <dcterms:modified xsi:type="dcterms:W3CDTF">2012-10-09T17:42:44Z</dcterms:modified>
</cp:coreProperties>
</file>