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46" r:id="rId2"/>
    <p:sldId id="410" r:id="rId3"/>
    <p:sldId id="443" r:id="rId4"/>
    <p:sldId id="412" r:id="rId5"/>
    <p:sldId id="406" r:id="rId6"/>
    <p:sldId id="432" r:id="rId7"/>
    <p:sldId id="435" r:id="rId8"/>
    <p:sldId id="449" r:id="rId9"/>
    <p:sldId id="441" r:id="rId10"/>
    <p:sldId id="442" r:id="rId11"/>
    <p:sldId id="408" r:id="rId12"/>
    <p:sldId id="409" r:id="rId13"/>
    <p:sldId id="444" r:id="rId14"/>
    <p:sldId id="445" r:id="rId15"/>
    <p:sldId id="447" r:id="rId16"/>
    <p:sldId id="450" r:id="rId17"/>
    <p:sldId id="451" r:id="rId18"/>
  </p:sldIdLst>
  <p:sldSz cx="9906000" cy="6858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rakami Sadayoshi" initials="S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085F9"/>
    <a:srgbClr val="FF7777"/>
    <a:srgbClr val="FF01FB"/>
    <a:srgbClr val="FFFDED"/>
    <a:srgbClr val="FFF4D2"/>
    <a:srgbClr val="E9F7FF"/>
    <a:srgbClr val="DE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淡色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テーマ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テーマ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テーマ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淡色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中間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濃色 2 - アクセント 3/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6" autoAdjust="0"/>
    <p:restoredTop sz="99525" autoAdjust="0"/>
  </p:normalViewPr>
  <p:slideViewPr>
    <p:cSldViewPr snapToObjects="1">
      <p:cViewPr>
        <p:scale>
          <a:sx n="100" d="100"/>
          <a:sy n="100" d="100"/>
        </p:scale>
        <p:origin x="-368" y="-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1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E17BC-D551-7643-AEA8-677B3C3CE692}" type="datetime1">
              <a:rPr lang="ja-JP" altLang="en-US" smtClean="0"/>
              <a:pPr/>
              <a:t>2012/10/09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EC2C9-A565-3349-9F79-036683E6D23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0971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D835-21DB-5344-B7B9-7AAC0B0DF323}" type="datetime1">
              <a:rPr lang="ja-JP" altLang="en-US" smtClean="0"/>
              <a:pPr/>
              <a:t>2012/10/09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FA533-A408-CB48-91A5-8D20EAEDD80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2968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FA533-A408-CB48-91A5-8D20EAEDD809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dist_Erf30_rall_th0.png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5308549" y="641538"/>
            <a:ext cx="4165702" cy="265747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165" y="1524000"/>
            <a:ext cx="703967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165" y="3299013"/>
            <a:ext cx="703967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988" y="6275669"/>
            <a:ext cx="2311400" cy="365125"/>
          </a:xfrm>
          <a:prstGeom prst="rect">
            <a:avLst/>
          </a:prstGeom>
        </p:spPr>
        <p:txBody>
          <a:bodyPr/>
          <a:lstStyle/>
          <a:p>
            <a:fld id="{C8AC1D9A-0C8D-5F43-9517-4DD48C8450EC}" type="datetime1">
              <a:rPr lang="ja-JP" altLang="en-US" smtClean="0"/>
              <a:t>2012/10/09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9044" y="6492875"/>
            <a:ext cx="7943103" cy="365125"/>
          </a:xfrm>
        </p:spPr>
        <p:txBody>
          <a:bodyPr/>
          <a:lstStyle>
            <a:lvl1pPr>
              <a:defRPr b="0" i="0">
                <a:latin typeface="Times"/>
                <a:cs typeface="Times"/>
              </a:defRPr>
            </a:lvl1pPr>
          </a:lstStyle>
          <a:p>
            <a:r>
              <a:rPr lang="pl-PL" altLang="ja-JP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8" name="図 7" descr="erfplot.tif"/>
          <p:cNvPicPr>
            <a:picLocks noChangeAspect="1"/>
          </p:cNvPicPr>
          <p:nvPr userDrawn="1"/>
        </p:nvPicPr>
        <p:blipFill rotWithShape="1"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1" t="12409" r="-5392" b="-4089"/>
          <a:stretch/>
        </p:blipFill>
        <p:spPr>
          <a:xfrm>
            <a:off x="3008784" y="2618184"/>
            <a:ext cx="3860800" cy="4267200"/>
          </a:xfrm>
          <a:prstGeom prst="rect">
            <a:avLst/>
          </a:prstGeom>
          <a:solidFill>
            <a:srgbClr val="FFFFFF"/>
          </a:solidFill>
          <a:scene3d>
            <a:camera prst="orthographicFront">
              <a:rot lat="2700000" lon="1320000" rev="1620000"/>
            </a:camera>
            <a:lightRig rig="threePt" dir="t"/>
          </a:scene3d>
        </p:spPr>
      </p:pic>
      <p:grpSp>
        <p:nvGrpSpPr>
          <p:cNvPr id="13" name="図形グループ 12"/>
          <p:cNvGrpSpPr/>
          <p:nvPr userDrawn="1"/>
        </p:nvGrpSpPr>
        <p:grpSpPr>
          <a:xfrm>
            <a:off x="416496" y="476672"/>
            <a:ext cx="2376264" cy="4497224"/>
            <a:chOff x="8553400" y="979210"/>
            <a:chExt cx="1256383" cy="2377782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>
              <a:alphaModFix amt="39000"/>
            </a:blip>
            <a:stretch>
              <a:fillRect/>
            </a:stretch>
          </p:blipFill>
          <p:spPr>
            <a:xfrm>
              <a:off x="8553400" y="979210"/>
              <a:ext cx="1256383" cy="2238261"/>
            </a:xfrm>
            <a:prstGeom prst="rect">
              <a:avLst/>
            </a:prstGeom>
            <a:effectLst/>
          </p:spPr>
        </p:pic>
        <p:cxnSp>
          <p:nvCxnSpPr>
            <p:cNvPr id="15" name="直線コネクタ 14"/>
            <p:cNvCxnSpPr/>
            <p:nvPr/>
          </p:nvCxnSpPr>
          <p:spPr>
            <a:xfrm>
              <a:off x="9265963" y="1124744"/>
              <a:ext cx="0" cy="2232248"/>
            </a:xfrm>
            <a:prstGeom prst="line">
              <a:avLst/>
            </a:prstGeom>
            <a:ln w="19050" cmpd="sng">
              <a:solidFill>
                <a:srgbClr val="FF01F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9148584" y="1124744"/>
              <a:ext cx="0" cy="2232248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9032098" y="1124744"/>
              <a:ext cx="0" cy="2232248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8906389" y="1124744"/>
              <a:ext cx="0" cy="2232248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988" y="6275669"/>
            <a:ext cx="2311400" cy="365125"/>
          </a:xfrm>
          <a:prstGeom prst="rect">
            <a:avLst/>
          </a:prstGeom>
        </p:spPr>
        <p:txBody>
          <a:bodyPr/>
          <a:lstStyle/>
          <a:p>
            <a:fld id="{9270211A-6409-BA42-B2AC-90F5AE648949}" type="datetime1">
              <a:rPr lang="ja-JP" altLang="en-US" smtClean="0"/>
              <a:t>2012/10/09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8664" y="6477000"/>
            <a:ext cx="7866903" cy="365125"/>
          </a:xfrm>
        </p:spPr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834" y="3352802"/>
            <a:ext cx="9118335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834" y="4771030"/>
            <a:ext cx="911833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988" y="6275669"/>
            <a:ext cx="2311400" cy="365125"/>
          </a:xfrm>
          <a:prstGeom prst="rect">
            <a:avLst/>
          </a:prstGeom>
        </p:spPr>
        <p:txBody>
          <a:bodyPr/>
          <a:lstStyle/>
          <a:p>
            <a:fld id="{CBC4542F-C7A8-8842-8791-3149FCB67768}" type="datetime1">
              <a:rPr lang="ja-JP" altLang="en-US" smtClean="0"/>
              <a:t>2012/10/09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8664" y="6477000"/>
            <a:ext cx="7866903" cy="365125"/>
          </a:xfrm>
        </p:spPr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01895" y="363538"/>
            <a:ext cx="910221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49" y="2403145"/>
            <a:ext cx="872794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049" y="3736006"/>
            <a:ext cx="872794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988" y="6275669"/>
            <a:ext cx="2311400" cy="365125"/>
          </a:xfrm>
          <a:prstGeom prst="rect">
            <a:avLst/>
          </a:prstGeom>
        </p:spPr>
        <p:txBody>
          <a:bodyPr/>
          <a:lstStyle/>
          <a:p>
            <a:fld id="{6EDF2C74-85C0-5F42-8E2D-FF9CF6806A20}" type="datetime1">
              <a:rPr lang="ja-JP" altLang="en-US" smtClean="0"/>
              <a:t>2012/10/09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8664" y="6492875"/>
            <a:ext cx="7866903" cy="365125"/>
          </a:xfrm>
        </p:spPr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1336956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048" y="1600201"/>
            <a:ext cx="416052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994" y="1600201"/>
            <a:ext cx="416052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8988" y="6275669"/>
            <a:ext cx="2311400" cy="365125"/>
          </a:xfrm>
          <a:prstGeom prst="rect">
            <a:avLst/>
          </a:prstGeom>
        </p:spPr>
        <p:txBody>
          <a:bodyPr/>
          <a:lstStyle/>
          <a:p>
            <a:fld id="{6CB4E86F-58C7-9C44-B36B-0FA3782C1EA9}" type="datetime1">
              <a:rPr lang="ja-JP" altLang="en-US" smtClean="0"/>
              <a:t>2012/10/09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28664" y="6492875"/>
            <a:ext cx="7776592" cy="365125"/>
          </a:xfrm>
        </p:spPr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47" y="107576"/>
            <a:ext cx="871246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047" y="1453225"/>
            <a:ext cx="416052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047" y="2347416"/>
            <a:ext cx="416052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6993" y="1453225"/>
            <a:ext cx="416052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6993" y="2347416"/>
            <a:ext cx="416052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8988" y="6275669"/>
            <a:ext cx="2311400" cy="365125"/>
          </a:xfrm>
          <a:prstGeom prst="rect">
            <a:avLst/>
          </a:prstGeom>
        </p:spPr>
        <p:txBody>
          <a:bodyPr/>
          <a:lstStyle/>
          <a:p>
            <a:fld id="{6389D21D-175B-5F42-8306-B893069582C4}" type="datetime1">
              <a:rPr lang="ja-JP" altLang="en-US" smtClean="0"/>
              <a:t>2012/10/09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81200" y="6492875"/>
            <a:ext cx="7924800" cy="365125"/>
          </a:xfrm>
        </p:spPr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8988" y="6275669"/>
            <a:ext cx="2311400" cy="365125"/>
          </a:xfrm>
          <a:prstGeom prst="rect">
            <a:avLst/>
          </a:prstGeom>
        </p:spPr>
        <p:txBody>
          <a:bodyPr/>
          <a:lstStyle/>
          <a:p>
            <a:fld id="{196E364A-ED1F-E84F-BF6E-9EA7D7691BBC}" type="datetime1">
              <a:rPr lang="ja-JP" altLang="en-US" smtClean="0"/>
              <a:t>2012/10/09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28664" y="6477000"/>
            <a:ext cx="7866903" cy="365125"/>
          </a:xfrm>
        </p:spPr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8988" y="6275669"/>
            <a:ext cx="2311400" cy="365125"/>
          </a:xfrm>
          <a:prstGeom prst="rect">
            <a:avLst/>
          </a:prstGeom>
        </p:spPr>
        <p:txBody>
          <a:bodyPr/>
          <a:lstStyle/>
          <a:p>
            <a:fld id="{3B3F6BBD-9F54-FD48-AB2B-B08E8F4675C8}" type="datetime1">
              <a:rPr lang="ja-JP" altLang="en-US" smtClean="0"/>
              <a:t>2012/10/09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39097" y="6492875"/>
            <a:ext cx="7866903" cy="365125"/>
          </a:xfrm>
        </p:spPr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883024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88302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50800" dist="38100" dir="2700000">
              <a:schemeClr val="tx1">
                <a:lumMod val="50000"/>
                <a:alpha val="43000"/>
              </a:scheme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ja-JP" altLang="en-US" dirty="0" smtClean="0"/>
              <a:t>マスタ タイトルの書式設定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048" y="1600201"/>
            <a:ext cx="871246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672" y="6477000"/>
            <a:ext cx="6609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492875"/>
            <a:ext cx="1073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/>
                </a:solidFill>
                <a:latin typeface="Times"/>
                <a:cs typeface="Times"/>
              </a:defRPr>
            </a:lvl1pPr>
          </a:lstStyle>
          <a:p>
            <a:fld id="{28B76416-4FFB-4341-A187-D1C572FCA9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128464" y="6111056"/>
            <a:ext cx="647488" cy="647488"/>
            <a:chOff x="5760" y="3840"/>
            <a:chExt cx="432" cy="432"/>
          </a:xfrm>
          <a:effectLst/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9" name="Oval 5"/>
            <p:cNvSpPr>
              <a:spLocks noChangeArrowheads="1"/>
            </p:cNvSpPr>
            <p:nvPr userDrawn="1"/>
          </p:nvSpPr>
          <p:spPr bwMode="auto">
            <a:xfrm>
              <a:off x="5760" y="3840"/>
              <a:ext cx="432" cy="43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" name="Picture 6" descr="kyodai"/>
            <p:cNvPicPr>
              <a:picLocks noChangeAspect="1" noChangeArrowheads="1"/>
            </p:cNvPicPr>
            <p:nvPr userDrawn="1"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60" y="3840"/>
              <a:ext cx="432" cy="432"/>
            </a:xfrm>
            <a:prstGeom prst="rect">
              <a:avLst/>
            </a:prstGeom>
            <a:noFill/>
            <a:effectLst/>
            <a:sp3d/>
          </p:spPr>
        </p:pic>
      </p:grpSp>
      <p:pic>
        <p:nvPicPr>
          <p:cNvPr id="11" name="図 10" descr="psfclogorgb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04" y="6185936"/>
            <a:ext cx="1008112" cy="51922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68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48544" y="6140194"/>
            <a:ext cx="792088" cy="6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03268" y="6202828"/>
            <a:ext cx="944364" cy="4884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2800" b="1" i="0" kern="1200">
          <a:solidFill>
            <a:srgbClr val="0D0D0D"/>
          </a:solidFill>
          <a:latin typeface="Times New Roman"/>
          <a:ea typeface="+mj-ea"/>
          <a:cs typeface="Times New Roman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rgbClr val="0D0D0D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rgbClr val="0D0D0D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rgbClr val="0D0D0D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rgbClr val="0D0D0D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rgbClr val="0D0D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png"/><Relationship Id="rId7" Type="http://schemas.openxmlformats.org/officeDocument/2006/relationships/image" Target="../media/image56.emf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"/><Relationship Id="rId4" Type="http://schemas.openxmlformats.org/officeDocument/2006/relationships/image" Target="../media/image59.e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Relationship Id="rId3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6.emf"/><Relationship Id="rId7" Type="http://schemas.openxmlformats.org/officeDocument/2006/relationships/image" Target="../media/image18.emf"/><Relationship Id="rId8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30.emf"/><Relationship Id="rId13" Type="http://schemas.openxmlformats.org/officeDocument/2006/relationships/image" Target="../media/image31.emf"/><Relationship Id="rId1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0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emf"/><Relationship Id="rId12" Type="http://schemas.openxmlformats.org/officeDocument/2006/relationships/image" Target="../media/image42.emf"/><Relationship Id="rId13" Type="http://schemas.openxmlformats.org/officeDocument/2006/relationships/image" Target="../media/image43.emf"/><Relationship Id="rId14" Type="http://schemas.openxmlformats.org/officeDocument/2006/relationships/image" Target="../media/image44.emf"/><Relationship Id="rId15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8.png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0" Type="http://schemas.openxmlformats.org/officeDocument/2006/relationships/image" Target="../media/image4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0473" y="1124744"/>
            <a:ext cx="9505055" cy="1371600"/>
          </a:xfrm>
          <a:solidFill>
            <a:schemeClr val="tx1">
              <a:alpha val="68000"/>
            </a:schemeClr>
          </a:solidFill>
        </p:spPr>
        <p:txBody>
          <a:bodyPr anchor="ctr"/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Study 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altLang="ja-JP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altLang="ja-JP" sz="3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oroidal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low 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eneration by 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cs typeface="Times New Roman"/>
              </a:rPr>
              <a:t>ICRF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altLang="ja-JP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altLang="ja-JP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Minority 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eating in </a:t>
            </a:r>
            <a:r>
              <a:rPr lang="en-US" altLang="ja-JP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Alcator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cs typeface="Times New Roman"/>
              </a:rPr>
              <a:t> C-Mod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Plasma</a:t>
            </a:r>
            <a:endParaRPr lang="en-US" altLang="ja-JP" sz="3200" baseline="30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15800" y="2852936"/>
            <a:ext cx="8382000" cy="2592288"/>
          </a:xfrm>
          <a:solidFill>
            <a:srgbClr val="FFFFFF">
              <a:alpha val="66000"/>
            </a:srgbClr>
          </a:solidFill>
        </p:spPr>
        <p:txBody>
          <a:bodyPr wrap="none">
            <a:noAutofit/>
          </a:bodyPr>
          <a:lstStyle/>
          <a:p>
            <a:pPr>
              <a:lnSpc>
                <a:spcPct val="112000"/>
              </a:lnSpc>
            </a:pPr>
            <a:r>
              <a:rPr lang="en-US" altLang="ja-JP" sz="2000" b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S. Murakami,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K. Itoh</a:t>
            </a:r>
            <a:r>
              <a:rPr lang="en-US" altLang="ja-JP" sz="2000" b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L.J. Zheng</a:t>
            </a:r>
            <a:r>
              <a:rPr lang="en-US" altLang="ja-JP" sz="2000" b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J.W. Van Dam</a:t>
            </a:r>
            <a:r>
              <a:rPr lang="en-US" altLang="ja-JP" sz="2000" b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b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Bonoli</a:t>
            </a:r>
            <a:r>
              <a:rPr lang="en-US" altLang="ja-JP" sz="2000" b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J.E.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Rice</a:t>
            </a:r>
            <a:r>
              <a:rPr lang="en-US" altLang="ja-JP" sz="20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C.L.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Fiore</a:t>
            </a:r>
            <a:r>
              <a:rPr lang="en-US" altLang="ja-JP" sz="20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US" altLang="ja-JP" sz="2000" b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C. Gao</a:t>
            </a:r>
            <a:r>
              <a:rPr lang="en-US" altLang="ja-JP" sz="2000" b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A. Fukuyama</a:t>
            </a:r>
            <a:b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Department of Nuclear Engineering, Kyoto Univ., Kyoto 606-8501, Japan     </a:t>
            </a:r>
            <a:b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altLang="ja-JP" sz="2000" b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1) 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National Institute for Fusion Science, Gifu 509-5292, Japan,  </a:t>
            </a:r>
            <a:b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altLang="ja-JP" sz="2000" b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2)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Institute for Fusion Study, Univ. Texas at Austin, USA</a:t>
            </a:r>
            <a:r>
              <a:rPr lang="en-US" altLang="ja-JP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/>
            </a:r>
            <a:br>
              <a:rPr lang="en-US" altLang="ja-JP" sz="2000" b="1" dirty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3)Plasma Science and Fusion Center, MIT, Cambridge, MA, USA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28664" y="5805264"/>
            <a:ext cx="7380360" cy="523220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This work is supported by Grant-in-Aid for Scientific Research (C) </a:t>
            </a:r>
            <a:r>
              <a:rPr lang="en-US" altLang="ja-JP" sz="1400" b="1" dirty="0">
                <a:solidFill>
                  <a:srgbClr val="FF6600"/>
                </a:solidFill>
                <a:latin typeface="Times New Roman"/>
                <a:cs typeface="Times New Roman"/>
              </a:rPr>
              <a:t>(23561000)</a:t>
            </a:r>
            <a:r>
              <a:rPr lang="en-US" altLang="ja-JP" sz="1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, (S) (20226017) and (A) </a:t>
            </a:r>
            <a:r>
              <a:rPr lang="en-US" altLang="ja-JP" sz="1400" b="1" dirty="0">
                <a:solidFill>
                  <a:srgbClr val="FF6600"/>
                </a:solidFill>
                <a:latin typeface="Times New Roman"/>
                <a:cs typeface="Times New Roman"/>
              </a:rPr>
              <a:t>(23244113) </a:t>
            </a:r>
            <a:r>
              <a:rPr lang="en-US" altLang="ja-JP" sz="1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from JSPS, Japan.</a:t>
            </a:r>
            <a:endParaRPr kumimoji="1" lang="ja-JP" altLang="en-US" sz="14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847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57822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 altLang="ja-JP" dirty="0" smtClean="0"/>
              <a:t>Velocity Shear of Minority Ion near r/a=0.5 </a:t>
            </a:r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19" name="コンテンツ プレースホルダ 8"/>
          <p:cNvSpPr txBox="1">
            <a:spLocks/>
          </p:cNvSpPr>
          <p:nvPr/>
        </p:nvSpPr>
        <p:spPr>
          <a:xfrm>
            <a:off x="562744" y="4775816"/>
            <a:ext cx="8638728" cy="1389488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9250" lvl="0" indent="-349250" defTabSz="914400">
              <a:spcBef>
                <a:spcPts val="600"/>
              </a:spcBef>
              <a:buClr>
                <a:srgbClr val="088EEE"/>
              </a:buClr>
              <a:buSzPct val="110000"/>
              <a:buFont typeface="Wingdings 2" pitchFamily="18" charset="2"/>
              <a:buChar char=""/>
              <a:defRPr/>
            </a:pP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We can see that the </a:t>
            </a:r>
            <a:r>
              <a:rPr lang="en-US" altLang="ja-JP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toroidal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flow shear near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/a =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0.5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enhanced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when the resonance location shifted to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|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res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a| &gt;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0.5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349250" indent="-349250" defTabSz="914400">
              <a:spcBef>
                <a:spcPts val="600"/>
              </a:spcBef>
              <a:buClr>
                <a:srgbClr val="088EEE"/>
              </a:buClr>
              <a:buSzPct val="110000"/>
              <a:buFont typeface="Wingdings 2" pitchFamily="18" charset="2"/>
              <a:buChar char=""/>
              <a:defRPr/>
            </a:pPr>
            <a:r>
              <a:rPr kumimoji="1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simulation results shows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similar tendency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with the experimental ones</a:t>
            </a:r>
            <a:r>
              <a:rPr lang="en-US" altLang="ja-JP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[Rice, NF2002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].</a:t>
            </a:r>
            <a:r>
              <a:rPr lang="en-US" altLang="ja-JP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altLang="ja-JP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836712"/>
            <a:ext cx="4213936" cy="37820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正方形/長方形 9"/>
          <p:cNvSpPr/>
          <p:nvPr/>
        </p:nvSpPr>
        <p:spPr>
          <a:xfrm>
            <a:off x="1280592" y="764704"/>
            <a:ext cx="144016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GNET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874718" y="1052736"/>
            <a:ext cx="4432796" cy="33930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正方形/長方形 4"/>
          <p:cNvSpPr/>
          <p:nvPr/>
        </p:nvSpPr>
        <p:spPr>
          <a:xfrm>
            <a:off x="7905328" y="4221088"/>
            <a:ext cx="1656184" cy="3976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lang="en-US" altLang="ja-JP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Fiore</a:t>
            </a:r>
            <a:r>
              <a:rPr lang="en-US" altLang="ja-JP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PoP2012</a:t>
            </a:r>
            <a:r>
              <a:rPr lang="en-US" altLang="ja-JP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] 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2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bana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3152807" cy="3697061"/>
          </a:xfrm>
          <a:prstGeom prst="rect">
            <a:avLst/>
          </a:prstGeom>
        </p:spPr>
      </p:pic>
      <p:pic>
        <p:nvPicPr>
          <p:cNvPr id="22" name="図 21" descr="ofbz_effe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84" y="2590800"/>
            <a:ext cx="3965016" cy="36528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654424"/>
          </a:xfrm>
        </p:spPr>
        <p:txBody>
          <a:bodyPr/>
          <a:lstStyle/>
          <a:p>
            <a:r>
              <a:rPr lang="en-US" altLang="ja-JP" dirty="0" err="1" smtClean="0"/>
              <a:t>Toroidal</a:t>
            </a:r>
            <a:r>
              <a:rPr lang="en-US" altLang="ja-JP" dirty="0" smtClean="0"/>
              <a:t> Precession Motion of Trapped </a:t>
            </a:r>
            <a:r>
              <a:rPr lang="en-US" altLang="ja-JP" dirty="0"/>
              <a:t>I</a:t>
            </a:r>
            <a:r>
              <a:rPr lang="en-US" altLang="ja-JP" dirty="0" smtClean="0"/>
              <a:t>ons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4"/>
          <a:srcRect l="-1478" t="-9775" r="-1478" b="-9775"/>
          <a:stretch>
            <a:fillRect/>
          </a:stretch>
        </p:blipFill>
        <p:spPr>
          <a:xfrm>
            <a:off x="1828800" y="1118969"/>
            <a:ext cx="6269660" cy="1100757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28" name="図形グループ 27"/>
          <p:cNvGrpSpPr/>
          <p:nvPr/>
        </p:nvGrpSpPr>
        <p:grpSpPr>
          <a:xfrm>
            <a:off x="2095500" y="1118969"/>
            <a:ext cx="4638116" cy="2310031"/>
            <a:chOff x="2095500" y="1118969"/>
            <a:chExt cx="4638116" cy="2310031"/>
          </a:xfrm>
        </p:grpSpPr>
        <p:sp>
          <p:nvSpPr>
            <p:cNvPr id="11" name="円/楕円 10"/>
            <p:cNvSpPr/>
            <p:nvPr/>
          </p:nvSpPr>
          <p:spPr>
            <a:xfrm>
              <a:off x="2514600" y="1118969"/>
              <a:ext cx="1143000" cy="762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4876800" y="1271369"/>
              <a:ext cx="4572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5257800" y="1271369"/>
              <a:ext cx="4572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上矢印 15"/>
            <p:cNvSpPr/>
            <p:nvPr/>
          </p:nvSpPr>
          <p:spPr>
            <a:xfrm>
              <a:off x="2971800" y="1957169"/>
              <a:ext cx="228600" cy="76200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095500" y="2782669"/>
              <a:ext cx="1967305" cy="646331"/>
            </a:xfrm>
            <a:prstGeom prst="rect">
              <a:avLst/>
            </a:prstGeom>
            <a:solidFill>
              <a:schemeClr val="tx1">
                <a:alpha val="73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Finite banana size </a:t>
              </a:r>
              <a:br>
                <a:rPr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</a:br>
              <a:r>
                <a:rPr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+ magnetic shear</a:t>
              </a:r>
              <a:endParaRPr kumimoji="1" lang="ja-JP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上矢印 17"/>
            <p:cNvSpPr/>
            <p:nvPr/>
          </p:nvSpPr>
          <p:spPr>
            <a:xfrm>
              <a:off x="4978400" y="1779369"/>
              <a:ext cx="228600" cy="76200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597400" y="2604869"/>
              <a:ext cx="992692" cy="646331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Poloidal</a:t>
              </a:r>
              <a:r>
                <a:rPr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/>
              </a:r>
              <a:br>
                <a:rPr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</a:br>
              <a:r>
                <a:rPr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drift</a:t>
              </a:r>
              <a:endParaRPr kumimoji="1" lang="ja-JP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上矢印 19"/>
            <p:cNvSpPr/>
            <p:nvPr/>
          </p:nvSpPr>
          <p:spPr>
            <a:xfrm rot="19800000">
              <a:off x="5722034" y="1714472"/>
              <a:ext cx="214532" cy="828781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715000" y="2604869"/>
              <a:ext cx="1018616" cy="646331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Toroidal</a:t>
              </a:r>
              <a:endPara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endParaRPr>
            </a:p>
            <a:p>
              <a:r>
                <a:rPr kumimoji="1"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drift</a:t>
              </a:r>
              <a:endParaRPr kumimoji="1" lang="ja-JP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36438" y="2590800"/>
            <a:ext cx="156856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E</a:t>
            </a: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=200keV</a:t>
            </a:r>
            <a:b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altLang="ja-JP" b="1" i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altLang="ja-JP" b="1" i="1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=75 degrees</a:t>
            </a:r>
            <a:endParaRPr kumimoji="1" lang="ja-JP" altLang="en-US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pSp>
        <p:nvGrpSpPr>
          <p:cNvPr id="30" name="図形グループ 29"/>
          <p:cNvGrpSpPr/>
          <p:nvPr/>
        </p:nvGrpSpPr>
        <p:grpSpPr>
          <a:xfrm>
            <a:off x="6131927" y="2858869"/>
            <a:ext cx="3728835" cy="2163128"/>
            <a:chOff x="6131927" y="2858869"/>
            <a:chExt cx="3728835" cy="2163128"/>
          </a:xfrm>
        </p:grpSpPr>
        <p:sp>
          <p:nvSpPr>
            <p:cNvPr id="25" name="下矢印 24"/>
            <p:cNvSpPr/>
            <p:nvPr/>
          </p:nvSpPr>
          <p:spPr>
            <a:xfrm>
              <a:off x="7734208" y="4191000"/>
              <a:ext cx="410727" cy="702733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上矢印 30"/>
            <p:cNvSpPr/>
            <p:nvPr/>
          </p:nvSpPr>
          <p:spPr>
            <a:xfrm>
              <a:off x="8432800" y="4191000"/>
              <a:ext cx="254000" cy="56726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上矢印 31"/>
            <p:cNvSpPr/>
            <p:nvPr/>
          </p:nvSpPr>
          <p:spPr>
            <a:xfrm flipV="1">
              <a:off x="7134193" y="4038600"/>
              <a:ext cx="257207" cy="97366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694108" y="2858869"/>
              <a:ext cx="1287532" cy="64633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b="1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Poloidal</a:t>
              </a:r>
              <a:r>
                <a:rPr lang="en-US" altLang="ja-JP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/>
              </a:r>
              <a:br>
                <a:rPr lang="en-US" altLang="ja-JP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</a:br>
              <a:r>
                <a:rPr lang="en-US" altLang="ja-JP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drift effect</a:t>
              </a:r>
              <a:endParaRPr kumimoji="1" lang="ja-JP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8610600" y="4038600"/>
              <a:ext cx="12501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Smaller </a:t>
              </a:r>
              <a:r>
                <a:rPr kumimoji="1" lang="en-US" altLang="ja-JP" b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V</a:t>
              </a:r>
              <a:r>
                <a:rPr kumimoji="1" lang="en-US" altLang="ja-JP" b="1" baseline="-25000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q</a:t>
              </a:r>
              <a:r>
                <a:rPr kumimoji="1"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/>
              </a:r>
              <a:br>
                <a:rPr kumimoji="1"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</a:br>
              <a:r>
                <a:rPr kumimoji="1"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Longer </a:t>
              </a:r>
              <a:br>
                <a:rPr kumimoji="1"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</a:br>
              <a:r>
                <a:rPr kumimoji="1" lang="en-US" altLang="ja-JP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time</a:t>
              </a:r>
              <a:endParaRPr kumimoji="1" lang="ja-JP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131927" y="4191000"/>
              <a:ext cx="10632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Larger </a:t>
              </a:r>
              <a:r>
                <a:rPr lang="en-US" altLang="ja-JP" sz="1600" b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V</a:t>
              </a:r>
              <a:r>
                <a:rPr lang="en-US" altLang="ja-JP" sz="1600" b="1" baseline="-25000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q</a:t>
              </a:r>
              <a:r>
                <a:rPr lang="en-US" altLang="ja-JP" sz="16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/>
              </a:r>
              <a:br>
                <a:rPr lang="en-US" altLang="ja-JP" sz="16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</a:br>
              <a:r>
                <a:rPr lang="en-US" altLang="ja-JP" sz="16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Short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er </a:t>
              </a:r>
              <a:br>
                <a:rPr kumimoji="1" lang="en-US" altLang="ja-JP" sz="16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</a:br>
              <a:r>
                <a:rPr kumimoji="1" lang="en-US" altLang="ja-JP" sz="16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time</a:t>
              </a:r>
              <a:endParaRPr kumimoji="1" lang="ja-JP" altLang="en-US" sz="1600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2997403" y="2209800"/>
            <a:ext cx="523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[R.B. White, ''The Theory of </a:t>
            </a:r>
            <a:r>
              <a:rPr lang="en-US" altLang="ja-JP" sz="14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Toroidally</a:t>
            </a:r>
            <a:r>
              <a:rPr lang="en-US" altLang="ja-JP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Confined Plasmas”, 2001] </a:t>
            </a:r>
            <a:endParaRPr kumimoji="1" lang="ja-JP" altLang="en-US" sz="14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654424"/>
          </a:xfrm>
        </p:spPr>
        <p:txBody>
          <a:bodyPr/>
          <a:lstStyle/>
          <a:p>
            <a:r>
              <a:rPr lang="en-US" altLang="ja-JP" dirty="0" smtClean="0"/>
              <a:t>Evaluation of </a:t>
            </a:r>
            <a:r>
              <a:rPr lang="en-US" altLang="ja-JP" dirty="0" err="1" smtClean="0"/>
              <a:t>Toroidal</a:t>
            </a:r>
            <a:r>
              <a:rPr lang="en-US" altLang="ja-JP" dirty="0" smtClean="0"/>
              <a:t> Flow using Precession Model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25" name="図 2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998652"/>
            <a:ext cx="6248400" cy="2862396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6" name="図 2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4610100"/>
            <a:ext cx="3139440" cy="6477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8" name="図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206240"/>
            <a:ext cx="3543300" cy="21336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68213" y="5678269"/>
            <a:ext cx="1967305" cy="646331"/>
          </a:xfrm>
          <a:prstGeom prst="rect">
            <a:avLst/>
          </a:prstGeom>
          <a:solidFill>
            <a:schemeClr val="tx1">
              <a:alpha val="73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Finite banana size </a:t>
            </a:r>
            <a:b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+ magnetic shear</a:t>
            </a:r>
            <a:endParaRPr kumimoji="1" lang="ja-JP" alt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43200" y="5678269"/>
            <a:ext cx="992692" cy="646331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Poloidal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drift</a:t>
            </a:r>
            <a:endParaRPr kumimoji="1" lang="ja-JP" alt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上矢印 13"/>
          <p:cNvSpPr/>
          <p:nvPr/>
        </p:nvSpPr>
        <p:spPr>
          <a:xfrm>
            <a:off x="1371600" y="5247153"/>
            <a:ext cx="228600" cy="40503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上矢印 14"/>
          <p:cNvSpPr/>
          <p:nvPr/>
        </p:nvSpPr>
        <p:spPr>
          <a:xfrm>
            <a:off x="2971800" y="5273238"/>
            <a:ext cx="228600" cy="40503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81936" y="980728"/>
            <a:ext cx="2296269" cy="646331"/>
          </a:xfrm>
          <a:prstGeom prst="rect">
            <a:avLst/>
          </a:prstGeom>
          <a:solidFill>
            <a:srgbClr val="FFF4D2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Assume a simple </a:t>
            </a:r>
            <a:r>
              <a:rPr lang="en-US" altLang="ja-JP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tokamak</a:t>
            </a:r>
            <a:endParaRPr kumimoji="1" lang="ja-JP" altLang="en-US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536" y="1703259"/>
            <a:ext cx="2921000" cy="234950"/>
          </a:xfrm>
          <a:prstGeom prst="rect">
            <a:avLst/>
          </a:prstGeom>
          <a:solidFill>
            <a:srgbClr val="E9F7FF"/>
          </a:solidFill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912" y="3892991"/>
            <a:ext cx="2808312" cy="26323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1" name="テキスト ボックス 20"/>
          <p:cNvSpPr txBox="1"/>
          <p:nvPr/>
        </p:nvSpPr>
        <p:spPr>
          <a:xfrm>
            <a:off x="6881936" y="2276872"/>
            <a:ext cx="2159566" cy="553998"/>
          </a:xfrm>
          <a:prstGeom prst="rect">
            <a:avLst/>
          </a:prstGeom>
          <a:solidFill>
            <a:srgbClr val="FFFDED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GNET 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dist.+Theory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kumimoji="1" lang="ja-JP" altLang="en-US" b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2" name="図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88" y="2930661"/>
            <a:ext cx="2895600" cy="711200"/>
          </a:xfrm>
          <a:prstGeom prst="rect">
            <a:avLst/>
          </a:prstGeom>
          <a:solidFill>
            <a:srgbClr val="E9F7FF"/>
          </a:solidFill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7456" y="3861048"/>
            <a:ext cx="2860080" cy="26884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24" name="正方形/長方形 23"/>
          <p:cNvSpPr/>
          <p:nvPr/>
        </p:nvSpPr>
        <p:spPr>
          <a:xfrm>
            <a:off x="7462581" y="3892991"/>
            <a:ext cx="1368152" cy="293586"/>
          </a:xfrm>
          <a:prstGeom prst="rect">
            <a:avLst/>
          </a:prstGeom>
          <a:solidFill>
            <a:srgbClr val="FF7777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i="1" dirty="0" err="1">
                <a:latin typeface="Times New Roman"/>
                <a:cs typeface="Times New Roman"/>
              </a:rPr>
              <a:t>r</a:t>
            </a:r>
            <a:r>
              <a:rPr lang="en-US" altLang="ja-JP" b="1" i="1" baseline="-25000" dirty="0" err="1" smtClean="0">
                <a:latin typeface="Times New Roman"/>
                <a:cs typeface="Times New Roman"/>
              </a:rPr>
              <a:t>res</a:t>
            </a:r>
            <a:r>
              <a:rPr lang="en-US" altLang="ja-JP" b="1" i="1" dirty="0" smtClean="0">
                <a:latin typeface="Times New Roman"/>
                <a:cs typeface="Times New Roman"/>
              </a:rPr>
              <a:t>/a</a:t>
            </a:r>
            <a:r>
              <a:rPr kumimoji="1" lang="en-US" altLang="ja-JP" b="1" dirty="0" smtClean="0">
                <a:latin typeface="Times New Roman"/>
                <a:cs typeface="Times New Roman"/>
              </a:rPr>
              <a:t> = -0.55</a:t>
            </a:r>
            <a:endParaRPr kumimoji="1"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713812" y="3920388"/>
            <a:ext cx="1260000" cy="288000"/>
          </a:xfrm>
          <a:prstGeom prst="rect">
            <a:avLst/>
          </a:prstGeom>
          <a:solidFill>
            <a:srgbClr val="F085F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i="1" dirty="0" err="1">
                <a:latin typeface="Times New Roman"/>
                <a:cs typeface="Times New Roman"/>
              </a:rPr>
              <a:t>r</a:t>
            </a:r>
            <a:r>
              <a:rPr lang="en-US" altLang="ja-JP" b="1" i="1" baseline="-25000" dirty="0" err="1">
                <a:latin typeface="Times New Roman"/>
                <a:cs typeface="Times New Roman"/>
              </a:rPr>
              <a:t>res</a:t>
            </a:r>
            <a:r>
              <a:rPr lang="en-US" altLang="ja-JP" b="1" i="1" dirty="0">
                <a:latin typeface="Times New Roman"/>
                <a:cs typeface="Times New Roman"/>
              </a:rPr>
              <a:t>/a</a:t>
            </a:r>
            <a:r>
              <a:rPr lang="en-US" altLang="ja-JP" b="1" dirty="0">
                <a:latin typeface="Times New Roman"/>
                <a:cs typeface="Times New Roman"/>
              </a:rPr>
              <a:t> </a:t>
            </a:r>
            <a:r>
              <a:rPr lang="en-US" altLang="ja-JP" b="1" dirty="0" smtClean="0">
                <a:latin typeface="Times New Roman"/>
                <a:cs typeface="Times New Roman"/>
              </a:rPr>
              <a:t>= </a:t>
            </a:r>
            <a:r>
              <a:rPr kumimoji="1" lang="en-US" altLang="ja-JP" b="1" dirty="0" smtClean="0">
                <a:latin typeface="Times New Roman"/>
                <a:cs typeface="Times New Roman"/>
              </a:rPr>
              <a:t>0.5</a:t>
            </a:r>
            <a:endParaRPr kumimoji="1"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36976" y="3276272"/>
            <a:ext cx="27896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[Murakami, </a:t>
            </a:r>
            <a:br>
              <a:rPr lang="en-US" altLang="ja-JP" sz="1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altLang="ja-JP" sz="1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IAEA FEC2010]</a:t>
            </a:r>
            <a:endParaRPr kumimoji="1" lang="ja-JP" altLang="en-US" sz="16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57822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 altLang="ja-JP" dirty="0" smtClean="0"/>
              <a:t>Radial Profile of Bulk Plasma TF (</a:t>
            </a:r>
            <a:r>
              <a:rPr lang="en-US" altLang="ja-JP" dirty="0" err="1"/>
              <a:t>T</a:t>
            </a:r>
            <a:r>
              <a:rPr lang="en-US" altLang="ja-JP" dirty="0" err="1" smtClean="0"/>
              <a:t>oroidal</a:t>
            </a:r>
            <a:r>
              <a:rPr lang="en-US" altLang="ja-JP" dirty="0" smtClean="0"/>
              <a:t> </a:t>
            </a:r>
            <a:r>
              <a:rPr lang="en-US" altLang="ja-JP" dirty="0"/>
              <a:t>F</a:t>
            </a:r>
            <a:r>
              <a:rPr lang="en-US" altLang="ja-JP" dirty="0" smtClean="0"/>
              <a:t>low)</a:t>
            </a:r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19" name="コンテンツ プレースホルダ 8"/>
          <p:cNvSpPr txBox="1">
            <a:spLocks/>
          </p:cNvSpPr>
          <p:nvPr/>
        </p:nvSpPr>
        <p:spPr>
          <a:xfrm>
            <a:off x="488504" y="4725144"/>
            <a:ext cx="7876351" cy="1679848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ts val="600"/>
              </a:spcBef>
              <a:buClr>
                <a:srgbClr val="088EEE"/>
              </a:buClr>
              <a:buSzPct val="75000"/>
              <a:buFont typeface="Wingdings" charset="2"/>
              <a:buChar char="l"/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order to study the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radial profile of the bulk plasma TF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driven by the minority ions we solve the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radial diffusion equation </a:t>
            </a:r>
            <a:b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en-US" altLang="ja-JP" sz="2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D=1.0m</a:t>
            </a:r>
            <a:r>
              <a:rPr lang="en-US" altLang="ja-JP" sz="2000" b="1" i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altLang="ja-JP" sz="2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/s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and </a:t>
            </a:r>
            <a:r>
              <a:rPr lang="en-US" altLang="ja-JP" sz="2000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n=1.2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x10</a:t>
            </a:r>
            <a:r>
              <a:rPr lang="en-US" altLang="ja-JP" sz="2000" b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lang="en-US" altLang="ja-JP" sz="2000" b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-1</a:t>
            </a:r>
            <a:r>
              <a:rPr lang="en-US" altLang="ja-JP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are assumed)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pPr marL="342900" lvl="0" indent="-342900" defTabSz="914400">
              <a:spcBef>
                <a:spcPts val="600"/>
              </a:spcBef>
              <a:buClr>
                <a:srgbClr val="088EEE"/>
              </a:buClr>
              <a:buSzPct val="75000"/>
              <a:buFont typeface="Wingdings" charset="2"/>
              <a:buChar char="l"/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obtain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good agreements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the radial profile of TF between the simulation and experimental results.</a:t>
            </a:r>
            <a:endParaRPr lang="en-US" altLang="ja-JP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65" y="2523797"/>
            <a:ext cx="2448272" cy="20573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テキスト ボックス 5"/>
          <p:cNvSpPr txBox="1"/>
          <p:nvPr/>
        </p:nvSpPr>
        <p:spPr>
          <a:xfrm>
            <a:off x="5169024" y="908720"/>
            <a:ext cx="3634053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Radial diffusion eq. of </a:t>
            </a:r>
            <a:r>
              <a:rPr lang="en-US" altLang="ja-JP" sz="20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000" b="1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b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with the torque by minority ion</a:t>
            </a:r>
            <a:endParaRPr kumimoji="1" lang="ja-JP" altLang="en-US"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右矢印 6"/>
          <p:cNvSpPr/>
          <p:nvPr/>
        </p:nvSpPr>
        <p:spPr>
          <a:xfrm rot="19022138">
            <a:off x="7511078" y="2352977"/>
            <a:ext cx="815979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図形グループ 1"/>
          <p:cNvGrpSpPr/>
          <p:nvPr/>
        </p:nvGrpSpPr>
        <p:grpSpPr>
          <a:xfrm>
            <a:off x="632520" y="836712"/>
            <a:ext cx="3868205" cy="3607544"/>
            <a:chOff x="632520" y="836712"/>
            <a:chExt cx="3868205" cy="3607544"/>
          </a:xfrm>
        </p:grpSpPr>
        <p:pic>
          <p:nvPicPr>
            <p:cNvPr id="3" name="図 2" descr="toroidalflow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20" y="836712"/>
              <a:ext cx="3868205" cy="3607544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1352600" y="836712"/>
              <a:ext cx="1440160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Simulation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8" y="1751625"/>
            <a:ext cx="4880992" cy="555820"/>
          </a:xfrm>
          <a:prstGeom prst="rect">
            <a:avLst/>
          </a:prstGeom>
          <a:solidFill>
            <a:srgbClr val="E9F7FF"/>
          </a:solidFill>
        </p:spPr>
      </p:pic>
      <p:grpSp>
        <p:nvGrpSpPr>
          <p:cNvPr id="13" name="図形グループ 12"/>
          <p:cNvGrpSpPr/>
          <p:nvPr/>
        </p:nvGrpSpPr>
        <p:grpSpPr>
          <a:xfrm>
            <a:off x="8561827" y="4478448"/>
            <a:ext cx="1233740" cy="2334928"/>
            <a:chOff x="8553400" y="979210"/>
            <a:chExt cx="1256383" cy="2377782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3400" y="979210"/>
              <a:ext cx="1256383" cy="2238261"/>
            </a:xfrm>
            <a:prstGeom prst="rect">
              <a:avLst/>
            </a:prstGeom>
            <a:effectLst/>
          </p:spPr>
        </p:pic>
        <p:cxnSp>
          <p:nvCxnSpPr>
            <p:cNvPr id="16" name="直線コネクタ 15"/>
            <p:cNvCxnSpPr/>
            <p:nvPr/>
          </p:nvCxnSpPr>
          <p:spPr>
            <a:xfrm>
              <a:off x="9265963" y="1124744"/>
              <a:ext cx="0" cy="2232248"/>
            </a:xfrm>
            <a:prstGeom prst="line">
              <a:avLst/>
            </a:prstGeom>
            <a:ln w="19050" cmpd="sng">
              <a:solidFill>
                <a:srgbClr val="FF01F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9148584" y="1124744"/>
              <a:ext cx="0" cy="2232248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9032098" y="1124744"/>
              <a:ext cx="0" cy="2232248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8906389" y="1124744"/>
              <a:ext cx="0" cy="2232248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355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toroidalflo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836712"/>
            <a:ext cx="3868205" cy="3607544"/>
          </a:xfrm>
          <a:prstGeom prst="rect">
            <a:avLst/>
          </a:prstGeom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57822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 altLang="ja-JP" dirty="0" smtClean="0"/>
              <a:t>Radial Profile of Bulk Plasma TF (</a:t>
            </a:r>
            <a:r>
              <a:rPr lang="en-US" altLang="ja-JP" dirty="0" err="1"/>
              <a:t>T</a:t>
            </a:r>
            <a:r>
              <a:rPr lang="en-US" altLang="ja-JP" dirty="0" err="1" smtClean="0"/>
              <a:t>oroidal</a:t>
            </a:r>
            <a:r>
              <a:rPr lang="en-US" altLang="ja-JP" dirty="0" smtClean="0"/>
              <a:t> </a:t>
            </a:r>
            <a:r>
              <a:rPr lang="en-US" altLang="ja-JP" dirty="0"/>
              <a:t>F</a:t>
            </a:r>
            <a:r>
              <a:rPr lang="en-US" altLang="ja-JP" dirty="0" smtClean="0"/>
              <a:t>low)</a:t>
            </a:r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19" name="コンテンツ プレースホルダ 8"/>
          <p:cNvSpPr txBox="1">
            <a:spLocks/>
          </p:cNvSpPr>
          <p:nvPr/>
        </p:nvSpPr>
        <p:spPr>
          <a:xfrm>
            <a:off x="128464" y="4725144"/>
            <a:ext cx="8352928" cy="1695723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ts val="600"/>
              </a:spcBef>
              <a:buClr>
                <a:srgbClr val="088EEE"/>
              </a:buClr>
              <a:buSzPct val="75000"/>
              <a:buFont typeface="Wingdings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In order to study the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radial profile of the bulk plasma TF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driven by the minority ions we solve the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radial diffusion equation </a:t>
            </a:r>
            <a:b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altLang="ja-JP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en-US" altLang="ja-JP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D=1.0m</a:t>
            </a:r>
            <a:r>
              <a:rPr lang="en-US" altLang="ja-JP" sz="2000" b="1" i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altLang="ja-JP" sz="2000" b="1" i="1" dirty="0">
                <a:solidFill>
                  <a:schemeClr val="bg1"/>
                </a:solidFill>
                <a:latin typeface="Times New Roman"/>
                <a:cs typeface="Times New Roman"/>
              </a:rPr>
              <a:t>/s</a:t>
            </a:r>
            <a:r>
              <a:rPr lang="en-US" altLang="ja-JP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and </a:t>
            </a:r>
            <a:r>
              <a:rPr lang="en-US" altLang="ja-JP" sz="2000" b="1" dirty="0">
                <a:solidFill>
                  <a:schemeClr val="bg1"/>
                </a:solidFill>
                <a:latin typeface="Symbol" charset="2"/>
                <a:cs typeface="Symbol" charset="2"/>
              </a:rPr>
              <a:t>n=1.2</a:t>
            </a:r>
            <a:r>
              <a:rPr lang="en-US" altLang="ja-JP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x10</a:t>
            </a:r>
            <a:r>
              <a:rPr lang="en-US" altLang="ja-JP" sz="20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altLang="ja-JP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lang="en-US" altLang="ja-JP" sz="20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-1</a:t>
            </a:r>
            <a:r>
              <a:rPr lang="en-US" altLang="ja-JP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are assumed)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pPr marL="342900" indent="-342900" defTabSz="914400">
              <a:spcBef>
                <a:spcPts val="600"/>
              </a:spcBef>
              <a:buClr>
                <a:srgbClr val="088EEE"/>
              </a:buClr>
              <a:buSzPct val="75000"/>
              <a:buFont typeface="Wingdings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We obtain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good agreements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of the radial profile of TF between the simulation and experimental results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altLang="ja-JP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352600" y="836712"/>
            <a:ext cx="144016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Simulation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4953000" y="764704"/>
            <a:ext cx="4249989" cy="3734544"/>
            <a:chOff x="4865907" y="940242"/>
            <a:chExt cx="4249989" cy="373454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5907" y="940242"/>
              <a:ext cx="4249989" cy="3734544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29" name="正方形/長方形 28"/>
            <p:cNvSpPr/>
            <p:nvPr/>
          </p:nvSpPr>
          <p:spPr>
            <a:xfrm>
              <a:off x="5756052" y="1124744"/>
              <a:ext cx="1440160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Exp.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8561827" y="4478448"/>
            <a:ext cx="1233740" cy="2334928"/>
            <a:chOff x="8553400" y="979210"/>
            <a:chExt cx="1256383" cy="2377782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3400" y="979210"/>
              <a:ext cx="1256383" cy="2238261"/>
            </a:xfrm>
            <a:prstGeom prst="rect">
              <a:avLst/>
            </a:prstGeom>
            <a:effectLst/>
          </p:spPr>
        </p:pic>
        <p:cxnSp>
          <p:nvCxnSpPr>
            <p:cNvPr id="18" name="直線コネクタ 17"/>
            <p:cNvCxnSpPr/>
            <p:nvPr/>
          </p:nvCxnSpPr>
          <p:spPr>
            <a:xfrm>
              <a:off x="9265963" y="1124744"/>
              <a:ext cx="0" cy="2232248"/>
            </a:xfrm>
            <a:prstGeom prst="line">
              <a:avLst/>
            </a:prstGeom>
            <a:ln w="19050" cmpd="sng">
              <a:solidFill>
                <a:srgbClr val="FF01F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9148584" y="1124744"/>
              <a:ext cx="0" cy="2232248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9032098" y="1124744"/>
              <a:ext cx="0" cy="2232248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8906389" y="1124744"/>
              <a:ext cx="0" cy="2232248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704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57822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 altLang="ja-JP" dirty="0" smtClean="0"/>
              <a:t>Conclusions</a:t>
            </a:r>
            <a:endParaRPr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704528" y="836711"/>
            <a:ext cx="8602986" cy="5656163"/>
          </a:xfrm>
          <a:solidFill>
            <a:schemeClr val="tx1">
              <a:alpha val="80000"/>
            </a:schemeClr>
          </a:solidFill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60000"/>
              <a:buFont typeface="Wingdings" charset="2"/>
              <a:buChar char="u"/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have studied the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toroidal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flow (TF)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generation by the ICRF minority heating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altLang="ja-JP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Alcator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C-Mod plasma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applying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GNET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code.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60000"/>
              <a:buFont typeface="Wingdings" charset="2"/>
              <a:buChar char="u"/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have found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that a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co-directional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minority ion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TF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generated in the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outside region of the resonance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location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that the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TF velocity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reaches more than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40%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lang="en-US" altLang="ja-JP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thio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altLang="ja-JP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0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tor</a:t>
            </a: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~300km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/</a:t>
            </a: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 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with </a:t>
            </a:r>
            <a:r>
              <a:rPr lang="en-US" altLang="ja-JP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altLang="ja-JP" sz="2000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ICRF</a:t>
            </a: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~2MW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60000"/>
              <a:buFont typeface="Wingdings" charset="2"/>
              <a:buChar char="u"/>
            </a:pPr>
            <a:r>
              <a:rPr lang="en-US" altLang="ja-JP" sz="20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When we shift the resonance location to </a:t>
            </a:r>
            <a:r>
              <a:rPr lang="en-US" altLang="ja-JP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the out side of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|</a:t>
            </a:r>
            <a:r>
              <a:rPr lang="en-US" altLang="ja-JP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r/a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|~0.5 </a:t>
            </a:r>
            <a:r>
              <a:rPr lang="en-US" altLang="ja-JP" sz="20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altLang="ja-JP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TF just </a:t>
            </a:r>
            <a:r>
              <a:rPr lang="en-US" altLang="ja-JP" sz="20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inside </a:t>
            </a:r>
            <a:r>
              <a:rPr lang="en-US" altLang="ja-JP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altLang="ja-JP" sz="20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the resonance location reduces to </a:t>
            </a:r>
            <a:r>
              <a:rPr lang="en-US" altLang="ja-JP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0 or changes to opposite direction</a:t>
            </a:r>
            <a:r>
              <a:rPr lang="en-US" altLang="ja-JP" sz="20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, and the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TF </a:t>
            </a:r>
            <a:r>
              <a:rPr lang="en-US" altLang="ja-JP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shear is enhanced. </a:t>
            </a:r>
            <a:endParaRPr lang="en-US" altLang="ja-JP" sz="2000" b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60000"/>
              <a:buFont typeface="Wingdings" charset="2"/>
              <a:buChar char="u"/>
            </a:pPr>
            <a:r>
              <a:rPr lang="en-US" altLang="ja-JP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Estimated TF by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precession model agrees </a:t>
            </a:r>
            <a:r>
              <a:rPr lang="en-US" altLang="ja-JP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well with simulated one in the </a:t>
            </a:r>
            <a:r>
              <a:rPr lang="en-US" altLang="ja-JP" sz="2000" b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000" b="1" kern="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lang="en-US" altLang="ja-JP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/a~0.5 case but not in the cases </a:t>
            </a:r>
            <a:r>
              <a:rPr lang="en-US" altLang="ja-JP" sz="2000" b="1" kern="0" dirty="0" err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000" b="1" kern="0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lang="en-US" altLang="ja-JP" sz="20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US" altLang="ja-JP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a&lt;0.1.</a:t>
            </a:r>
            <a:br>
              <a:rPr lang="en-US" altLang="ja-JP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altLang="ja-JP" sz="2000" b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=&gt; Large banana width effect?   </a:t>
            </a:r>
            <a:endParaRPr lang="en-US" altLang="ja-JP" sz="2000" b="1" kern="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60000"/>
              <a:buFont typeface="Wingdings" charset="2"/>
              <a:buChar char="u"/>
            </a:pPr>
            <a:r>
              <a:rPr lang="en-US" altLang="ja-JP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simple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time development eq. of bulk plasma TF </a:t>
            </a:r>
            <a:r>
              <a:rPr lang="en-US" altLang="ja-JP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solved including the torque by the minority ion and relatively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good agreements </a:t>
            </a:r>
            <a:r>
              <a:rPr lang="en-US" altLang="ja-JP" sz="2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are obtained with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experimental ones.</a:t>
            </a:r>
            <a:br>
              <a:rPr lang="en-US" altLang="ja-JP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altLang="ja-JP" sz="2000" b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=&gt; This </a:t>
            </a:r>
            <a:r>
              <a:rPr lang="en-US" altLang="ja-JP" sz="2000" b="1" kern="0" dirty="0">
                <a:solidFill>
                  <a:srgbClr val="008000"/>
                </a:solidFill>
                <a:latin typeface="Times New Roman"/>
                <a:cs typeface="Times New Roman"/>
              </a:rPr>
              <a:t>suggests a role of the ICRF driven </a:t>
            </a:r>
            <a:r>
              <a:rPr lang="en-US" altLang="ja-JP" sz="2000" b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TF </a:t>
            </a:r>
            <a:r>
              <a:rPr lang="en-US" altLang="ja-JP" sz="2000" b="1" kern="0" dirty="0">
                <a:solidFill>
                  <a:srgbClr val="008000"/>
                </a:solidFill>
                <a:latin typeface="Times New Roman"/>
                <a:cs typeface="Times New Roman"/>
              </a:rPr>
              <a:t>on the </a:t>
            </a:r>
            <a:r>
              <a:rPr lang="en-US" altLang="ja-JP" sz="2000" b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experimentally</a:t>
            </a:r>
            <a:br>
              <a:rPr lang="en-US" altLang="ja-JP" sz="2000" b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altLang="ja-JP" sz="2000" b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 </a:t>
            </a:r>
            <a:r>
              <a:rPr lang="en-US" altLang="ja-JP" sz="2000" b="1" kern="0" dirty="0">
                <a:solidFill>
                  <a:srgbClr val="008000"/>
                </a:solidFill>
                <a:latin typeface="Times New Roman"/>
                <a:cs typeface="Times New Roman"/>
              </a:rPr>
              <a:t>observed </a:t>
            </a:r>
            <a:r>
              <a:rPr lang="en-US" altLang="ja-JP" sz="2000" b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sheared flow near ITB region.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SzPct val="60000"/>
              <a:buNone/>
            </a:pPr>
            <a:endParaRPr lang="en-US" altLang="ja-JP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957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654424"/>
          </a:xfrm>
        </p:spPr>
        <p:txBody>
          <a:bodyPr/>
          <a:lstStyle/>
          <a:p>
            <a:r>
              <a:rPr lang="en-US" altLang="ja-JP" dirty="0" smtClean="0"/>
              <a:t>Finite Banana Size effect on TF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24" y="1294160"/>
            <a:ext cx="3086224" cy="290105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24" name="正方形/長方形 23"/>
          <p:cNvSpPr/>
          <p:nvPr/>
        </p:nvSpPr>
        <p:spPr>
          <a:xfrm>
            <a:off x="1043749" y="1372711"/>
            <a:ext cx="1368152" cy="293586"/>
          </a:xfrm>
          <a:prstGeom prst="rect">
            <a:avLst/>
          </a:prstGeom>
          <a:solidFill>
            <a:srgbClr val="FF7777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i="1" dirty="0" err="1">
                <a:latin typeface="Times New Roman"/>
                <a:cs typeface="Times New Roman"/>
              </a:rPr>
              <a:t>r</a:t>
            </a:r>
            <a:r>
              <a:rPr lang="en-US" altLang="ja-JP" b="1" i="1" baseline="-25000" dirty="0" err="1" smtClean="0">
                <a:latin typeface="Times New Roman"/>
                <a:cs typeface="Times New Roman"/>
              </a:rPr>
              <a:t>res</a:t>
            </a:r>
            <a:r>
              <a:rPr lang="en-US" altLang="ja-JP" b="1" i="1" dirty="0" smtClean="0">
                <a:latin typeface="Times New Roman"/>
                <a:cs typeface="Times New Roman"/>
              </a:rPr>
              <a:t>/a</a:t>
            </a:r>
            <a:r>
              <a:rPr kumimoji="1" lang="en-US" altLang="ja-JP" b="1" dirty="0" smtClean="0">
                <a:latin typeface="Times New Roman"/>
                <a:cs typeface="Times New Roman"/>
              </a:rPr>
              <a:t> = -0.55</a:t>
            </a:r>
            <a:endParaRPr kumimoji="1" lang="ja-JP" altLang="en-US" b="1" dirty="0">
              <a:latin typeface="Times New Roman"/>
              <a:cs typeface="Times New Roman"/>
            </a:endParaRPr>
          </a:p>
        </p:txBody>
      </p:sp>
      <p:pic>
        <p:nvPicPr>
          <p:cNvPr id="3" name="図 2" descr="dist_Br644_r05_th00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46" y="476672"/>
            <a:ext cx="2743200" cy="2880360"/>
          </a:xfrm>
          <a:prstGeom prst="rect">
            <a:avLst/>
          </a:prstGeom>
        </p:spPr>
      </p:pic>
      <p:pic>
        <p:nvPicPr>
          <p:cNvPr id="6" name="図 5" descr="dist_Br644_r075_th00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8" y="2094925"/>
            <a:ext cx="2743200" cy="2880360"/>
          </a:xfrm>
          <a:prstGeom prst="rect">
            <a:avLst/>
          </a:prstGeom>
        </p:spPr>
      </p:pic>
      <p:sp>
        <p:nvSpPr>
          <p:cNvPr id="27" name="コンテンツ プレースホルダ 8"/>
          <p:cNvSpPr txBox="1">
            <a:spLocks/>
          </p:cNvSpPr>
          <p:nvPr/>
        </p:nvSpPr>
        <p:spPr>
          <a:xfrm>
            <a:off x="488504" y="4701480"/>
            <a:ext cx="8622082" cy="15358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ts val="600"/>
              </a:spcBef>
              <a:buClr>
                <a:srgbClr val="088EEE"/>
              </a:buClr>
              <a:buSzPct val="75000"/>
              <a:buFont typeface="Wingdings" charset="2"/>
              <a:buChar char="l"/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orbits of the energetic minority ion are investigated to make clear the finite banana size effect on the TF.</a:t>
            </a:r>
          </a:p>
          <a:p>
            <a:pPr marL="342900" lvl="0" indent="-342900" defTabSz="914400">
              <a:spcBef>
                <a:spcPts val="600"/>
              </a:spcBef>
              <a:buClr>
                <a:srgbClr val="088EEE"/>
              </a:buClr>
              <a:buSzPct val="75000"/>
              <a:buFont typeface="Wingdings" charset="2"/>
              <a:buChar char="l"/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found that the energetic ion has a large orbit size in the </a:t>
            </a:r>
            <a:r>
              <a:rPr lang="en-US" altLang="ja-JP" sz="20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000" b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/a=+0.55 case and that those ions enhance the shear between r/a=0.5 and 0.8.</a:t>
            </a:r>
            <a:endParaRPr lang="en-US" altLang="ja-JP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88904" y="1236194"/>
            <a:ext cx="1080120" cy="320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i="1" dirty="0" smtClean="0">
                <a:latin typeface="Symbol" charset="2"/>
                <a:cs typeface="Symbol" charset="2"/>
              </a:rPr>
              <a:t>r=0.5, q</a:t>
            </a:r>
            <a:r>
              <a:rPr lang="en-US" altLang="ja-JP" sz="1600" b="1" dirty="0" smtClean="0">
                <a:latin typeface="Times New Roman"/>
                <a:cs typeface="Times New Roman"/>
              </a:rPr>
              <a:t>=0</a:t>
            </a:r>
            <a:endParaRPr kumimoji="1" lang="ja-JP" altLang="en-US" sz="1600" b="1" dirty="0">
              <a:latin typeface="Times New Roman"/>
              <a:cs typeface="Times New Roman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016896" y="2892378"/>
            <a:ext cx="1224136" cy="320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i="1" dirty="0" smtClean="0">
                <a:latin typeface="Symbol" charset="2"/>
                <a:cs typeface="Symbol" charset="2"/>
              </a:rPr>
              <a:t>r=0.75, q</a:t>
            </a:r>
            <a:r>
              <a:rPr lang="en-US" altLang="ja-JP" sz="1600" b="1" dirty="0" smtClean="0">
                <a:latin typeface="Times New Roman"/>
                <a:cs typeface="Times New Roman"/>
              </a:rPr>
              <a:t>=0</a:t>
            </a:r>
            <a:endParaRPr kumimoji="1" lang="ja-JP" altLang="en-US" sz="1600" b="1" dirty="0">
              <a:latin typeface="Times New Roman"/>
              <a:cs typeface="Times New Roman"/>
            </a:endParaRPr>
          </a:p>
        </p:txBody>
      </p:sp>
      <p:sp>
        <p:nvSpPr>
          <p:cNvPr id="7" name="乗算記号 6"/>
          <p:cNvSpPr/>
          <p:nvPr/>
        </p:nvSpPr>
        <p:spPr>
          <a:xfrm>
            <a:off x="4304928" y="2022917"/>
            <a:ext cx="216024" cy="25395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/>
          <p:cNvSpPr/>
          <p:nvPr/>
        </p:nvSpPr>
        <p:spPr>
          <a:xfrm>
            <a:off x="4736976" y="2022917"/>
            <a:ext cx="216024" cy="253955"/>
          </a:xfrm>
          <a:prstGeom prst="mathMultiply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5601072" y="2094925"/>
            <a:ext cx="1440160" cy="39797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flipH="1">
            <a:off x="7218267" y="1372710"/>
            <a:ext cx="110997" cy="27763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ofbz_E230r05p120p6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2" y="1268759"/>
            <a:ext cx="3156148" cy="3222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777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57822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 altLang="ja-JP" dirty="0" smtClean="0"/>
              <a:t>Conservation of Canonical </a:t>
            </a:r>
            <a:r>
              <a:rPr lang="en-US" altLang="ja-JP" dirty="0" err="1" smtClean="0"/>
              <a:t>Toroidal</a:t>
            </a:r>
            <a:r>
              <a:rPr lang="en-US" altLang="ja-JP" dirty="0" smtClean="0"/>
              <a:t> Momentum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908720"/>
            <a:ext cx="7510272" cy="521817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図 6" descr="bana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396" y="2132856"/>
            <a:ext cx="2008148" cy="2354805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9116764" y="3369692"/>
            <a:ext cx="5040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96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57822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 altLang="ja-JP" dirty="0" err="1" smtClean="0"/>
              <a:t>Toroidal</a:t>
            </a:r>
            <a:r>
              <a:rPr lang="en-US" altLang="ja-JP" dirty="0" smtClean="0"/>
              <a:t> Flow related to ICRF Heating</a:t>
            </a:r>
            <a:endParaRPr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381000" y="908720"/>
            <a:ext cx="6372200" cy="5246712"/>
          </a:xfrm>
          <a:solidFill>
            <a:schemeClr val="tx1">
              <a:alpha val="31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Important role of the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plasma flow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its shear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the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transport improvement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indicated by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experimental observations.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=&gt; 	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H-mode transition, ITB formation, …</a:t>
            </a:r>
          </a:p>
          <a:p>
            <a:pPr>
              <a:spcBef>
                <a:spcPts val="600"/>
              </a:spcBef>
            </a:pPr>
            <a:r>
              <a:rPr lang="en-US" altLang="ja-JP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pontaneous </a:t>
            </a:r>
            <a:r>
              <a:rPr lang="en-US" altLang="ja-JP" sz="20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toroidal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flows </a:t>
            </a:r>
            <a:r>
              <a:rPr lang="en-US" altLang="ja-JP" sz="2000" b="1" dirty="0">
                <a:latin typeface="Times New Roman"/>
                <a:cs typeface="Times New Roman"/>
              </a:rPr>
              <a:t>with no direct momentum </a:t>
            </a:r>
            <a:r>
              <a:rPr lang="en-US" altLang="ja-JP" sz="2000" b="1" dirty="0" smtClean="0">
                <a:latin typeface="Times New Roman"/>
                <a:cs typeface="Times New Roman"/>
              </a:rPr>
              <a:t>input are observed in many devices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  <a:b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=&gt; 	A number of  generation mechanisms are</a:t>
            </a:r>
            <a:r>
              <a:rPr lang="en-US" altLang="ja-JP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	proposed to explain these spontaneous flows.</a:t>
            </a:r>
            <a:endParaRPr lang="en-US" altLang="ja-JP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altLang="ja-JP" sz="2000" b="1" dirty="0" smtClean="0">
                <a:latin typeface="Times New Roman"/>
                <a:cs typeface="Times New Roman"/>
              </a:rPr>
              <a:t>Among them spontaneous flows related </a:t>
            </a:r>
            <a:r>
              <a:rPr lang="en-US" altLang="ja-JP" sz="2000" b="1" dirty="0">
                <a:latin typeface="Times New Roman"/>
                <a:cs typeface="Times New Roman"/>
              </a:rPr>
              <a:t>to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the ICRF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heating </a:t>
            </a:r>
            <a:r>
              <a:rPr lang="en-US" altLang="ja-JP" sz="2000" b="1" dirty="0" smtClean="0">
                <a:latin typeface="Times New Roman"/>
                <a:cs typeface="Times New Roman"/>
              </a:rPr>
              <a:t>has been observed in 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JIPP-TIIU</a:t>
            </a:r>
            <a:r>
              <a:rPr lang="en-US" altLang="ja-JP" sz="1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[Ida, NF1991]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, </a:t>
            </a:r>
            <a:r>
              <a:rPr lang="en-US" altLang="ja-JP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JET</a:t>
            </a:r>
            <a:r>
              <a:rPr lang="en-US" altLang="ja-JP" sz="1800" b="1" dirty="0">
                <a:solidFill>
                  <a:srgbClr val="008000"/>
                </a:solidFill>
                <a:latin typeface="Times New Roman"/>
                <a:cs typeface="Times New Roman"/>
              </a:rPr>
              <a:t>[</a:t>
            </a:r>
            <a:r>
              <a:rPr lang="en-US" altLang="ja-JP" sz="1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Eriksson, PPCF1997]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, </a:t>
            </a:r>
            <a:r>
              <a:rPr lang="en-US" altLang="ja-JP" sz="20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Alcator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C-Mod</a:t>
            </a:r>
            <a:r>
              <a:rPr lang="en-US" altLang="ja-JP" sz="1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[Rice, NF2002, 2005] 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and etc.</a:t>
            </a:r>
          </a:p>
          <a:p>
            <a:pPr>
              <a:spcBef>
                <a:spcPts val="600"/>
              </a:spcBef>
            </a:pPr>
            <a:r>
              <a:rPr lang="en-US" altLang="ja-JP" sz="2000" b="1" dirty="0" smtClean="0">
                <a:latin typeface="Times New Roman"/>
                <a:cs typeface="Times New Roman"/>
              </a:rPr>
              <a:t>Especially</a:t>
            </a:r>
            <a:r>
              <a:rPr lang="en-US" altLang="ja-JP" sz="2000" b="1" dirty="0">
                <a:latin typeface="Times New Roman"/>
                <a:cs typeface="Times New Roman"/>
              </a:rPr>
              <a:t>, in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altLang="ja-JP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Alcator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C-Mod </a:t>
            </a:r>
            <a:r>
              <a:rPr lang="en-US" altLang="ja-JP" sz="2000" b="1" dirty="0" smtClean="0">
                <a:latin typeface="Times New Roman"/>
                <a:cs typeface="Times New Roman"/>
              </a:rPr>
              <a:t>plasma</a:t>
            </a:r>
            <a:r>
              <a:rPr lang="en-US" altLang="ja-JP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[Rice, 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NF2005][Fiore, PoP2012]</a:t>
            </a:r>
            <a:r>
              <a:rPr lang="en-US" altLang="ja-JP" sz="2000" b="1" dirty="0" smtClean="0">
                <a:latin typeface="Times New Roman"/>
                <a:cs typeface="Times New Roman"/>
              </a:rPr>
              <a:t>, </a:t>
            </a:r>
            <a:r>
              <a:rPr lang="en-US" altLang="ja-JP" sz="2000" b="1" dirty="0">
                <a:latin typeface="Times New Roman"/>
                <a:cs typeface="Times New Roman"/>
              </a:rPr>
              <a:t>the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spontaneous </a:t>
            </a:r>
            <a:r>
              <a:rPr lang="en-US" altLang="ja-JP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toroidal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flow and ITB formation </a:t>
            </a:r>
            <a:r>
              <a:rPr lang="en-US" altLang="ja-JP" sz="2000" b="1" dirty="0">
                <a:latin typeface="Times New Roman"/>
                <a:cs typeface="Times New Roman"/>
              </a:rPr>
              <a:t>have been investigated intensively in the ICRF heating plasma. </a:t>
            </a:r>
            <a:endParaRPr lang="en-US" altLang="ja-JP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414" y="3861048"/>
            <a:ext cx="2814114" cy="22322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テキスト ボックス 13"/>
          <p:cNvSpPr txBox="1"/>
          <p:nvPr/>
        </p:nvSpPr>
        <p:spPr>
          <a:xfrm>
            <a:off x="7394912" y="3995772"/>
            <a:ext cx="582424" cy="369332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ITB</a:t>
            </a:r>
            <a:endParaRPr kumimoji="1" lang="ja-JP" alt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208" y="980728"/>
            <a:ext cx="2880320" cy="281535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833320" y="762000"/>
            <a:ext cx="1661295" cy="369332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Alcator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C-mod</a:t>
            </a:r>
            <a:endParaRPr kumimoji="1" lang="ja-JP" alt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834432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 altLang="ja-JP" dirty="0" smtClean="0"/>
              <a:t>TF and ITB formation in </a:t>
            </a:r>
            <a:r>
              <a:rPr lang="en-US" altLang="ja-JP" dirty="0" err="1" smtClean="0"/>
              <a:t>Alcator</a:t>
            </a:r>
            <a:r>
              <a:rPr lang="en-US" altLang="ja-JP" dirty="0" smtClean="0"/>
              <a:t> C-Mod by ICH</a:t>
            </a:r>
            <a:br>
              <a:rPr lang="en-US" altLang="ja-JP" dirty="0" smtClean="0"/>
            </a:br>
            <a:r>
              <a:rPr lang="en-US" altLang="ja-JP" dirty="0" smtClean="0"/>
              <a:t> [Fiore, PoP2012]</a:t>
            </a:r>
            <a:endParaRPr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2608436" y="4653136"/>
            <a:ext cx="6881068" cy="1823864"/>
          </a:xfrm>
          <a:solidFill>
            <a:schemeClr val="tx1">
              <a:alpha val="7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altLang="ja-JP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res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scan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experiment has been performed.</a:t>
            </a:r>
            <a:endParaRPr lang="en-US" altLang="ja-JP" sz="20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Bef>
                <a:spcPts val="800"/>
              </a:spcBef>
            </a:pP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ITB 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formation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can be seen when </a:t>
            </a:r>
            <a:r>
              <a:rPr lang="en-US" altLang="ja-JP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the resonance location was placed at well off the magnetic axis, near |</a:t>
            </a:r>
            <a:r>
              <a:rPr lang="en-US" altLang="ja-JP" sz="2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r/a</a:t>
            </a:r>
            <a:r>
              <a:rPr lang="en-US" altLang="ja-JP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|~0.5.</a:t>
            </a:r>
            <a:endParaRPr lang="en-US" altLang="ja-JP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800"/>
              </a:spcBef>
            </a:pP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deep well in the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toroidal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flow velocity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appears as ICRF resonance </a:t>
            </a:r>
            <a:r>
              <a:rPr lang="en-US" altLang="ja-JP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res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n-US" altLang="ja-JP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=-0.54.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altLang="ja-JP" sz="20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ExB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shearing rate ~ </a:t>
            </a:r>
            <a:r>
              <a:rPr lang="en-US" altLang="ja-JP" sz="2000" b="1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2000" b="1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ITG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endParaRPr lang="en-US" altLang="ja-JP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92212" y="980728"/>
            <a:ext cx="4432796" cy="339300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36" y="1007197"/>
            <a:ext cx="4653384" cy="32858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6" y="4074611"/>
            <a:ext cx="2376264" cy="27627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テキスト ボックス 6"/>
          <p:cNvSpPr txBox="1"/>
          <p:nvPr/>
        </p:nvSpPr>
        <p:spPr>
          <a:xfrm>
            <a:off x="196607" y="5960313"/>
            <a:ext cx="398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Helvetica"/>
                <a:cs typeface="Helvetica"/>
              </a:rPr>
              <a:t>res</a:t>
            </a:r>
            <a:endParaRPr kumimoji="1" lang="ja-JP" alt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8735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143" y="3501008"/>
            <a:ext cx="2491962" cy="20162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57822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 altLang="ja-JP" dirty="0" smtClean="0"/>
              <a:t>Motivation</a:t>
            </a:r>
            <a:endParaRPr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702080" y="1052736"/>
            <a:ext cx="6483168" cy="5040560"/>
          </a:xfrm>
          <a:solidFill>
            <a:schemeClr val="tx1">
              <a:alpha val="59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have studied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toroidal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flow (TF) generation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by the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ICRF heating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using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GNET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code, in which the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drift kinetic equation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solved in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5D phase-space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b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 [Murakami, NF2000, NF2006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]</a:t>
            </a:r>
          </a:p>
          <a:p>
            <a:pPr>
              <a:lnSpc>
                <a:spcPct val="90000"/>
              </a:lnSpc>
            </a:pP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 our previous study 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[Murakami, IAEA FEC 2010]</a:t>
            </a:r>
          </a:p>
          <a:p>
            <a:pPr lvl="1">
              <a:lnSpc>
                <a:spcPct val="90000"/>
              </a:lnSpc>
              <a:buClr>
                <a:srgbClr val="FF6600"/>
              </a:buClr>
              <a:buFont typeface="Wingdings" charset="2"/>
              <a:buChar char="Ø"/>
            </a:pP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co-directional </a:t>
            </a: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TF 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is generated outside of the RF wave power absorption </a:t>
            </a: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region, 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which is consistent </a:t>
            </a: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with 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experimental results.</a:t>
            </a:r>
            <a:endParaRPr lang="en-US" altLang="ja-JP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lnSpc>
                <a:spcPct val="90000"/>
              </a:lnSpc>
              <a:buClr>
                <a:srgbClr val="FF6600"/>
              </a:buClr>
              <a:buFont typeface="Wingdings" charset="2"/>
              <a:buChar char="Ø"/>
            </a:pP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 is found that 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 </a:t>
            </a:r>
            <a:r>
              <a:rPr lang="en-US" altLang="ja-JP" sz="20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toroidal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precession motion of trapped energetic tail ions </a:t>
            </a: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plays 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an important role in generating the averaged </a:t>
            </a:r>
            <a:r>
              <a:rPr lang="en-US" altLang="ja-JP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TF. </a:t>
            </a:r>
          </a:p>
          <a:p>
            <a:pPr>
              <a:lnSpc>
                <a:spcPct val="90000"/>
              </a:lnSpc>
              <a:buClr>
                <a:schemeClr val="bg2">
                  <a:lumMod val="25000"/>
                  <a:lumOff val="75000"/>
                </a:schemeClr>
              </a:buClr>
              <a:buSzPct val="75000"/>
              <a:buFont typeface="Wingdings" charset="2"/>
              <a:buChar char="l"/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this study we investigate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ICRF resonance location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dependencies 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of the TF generation to </a:t>
            </a:r>
            <a:r>
              <a:rPr lang="en-US" altLang="ja-JP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make 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clear the role of ICRF heating driven TF in the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ITB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formation 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altLang="ja-JP"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Alcator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C-Mod plasma. </a:t>
            </a:r>
            <a:endParaRPr lang="en-US" altLang="ja-JP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848402" y="6520259"/>
            <a:ext cx="1073150" cy="365125"/>
          </a:xfrm>
        </p:spPr>
        <p:txBody>
          <a:bodyPr/>
          <a:lstStyle/>
          <a:p>
            <a:fld id="{28B76416-4FFB-4341-A187-D1C572FCA922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t="232" r="14389"/>
          <a:stretch/>
        </p:blipFill>
        <p:spPr>
          <a:xfrm>
            <a:off x="7324143" y="1432700"/>
            <a:ext cx="2437293" cy="200887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テキスト ボックス 16"/>
          <p:cNvSpPr txBox="1"/>
          <p:nvPr/>
        </p:nvSpPr>
        <p:spPr>
          <a:xfrm>
            <a:off x="7826888" y="1412776"/>
            <a:ext cx="173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GNET simulation</a:t>
            </a:r>
            <a:endParaRPr kumimoji="1" lang="ja-JP" altLang="en-US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898896" y="3385826"/>
            <a:ext cx="1690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Precession model</a:t>
            </a:r>
            <a:endParaRPr kumimoji="1" lang="ja-JP" alt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8503" y="836712"/>
            <a:ext cx="8946830" cy="5544616"/>
          </a:xfrm>
          <a:solidFill>
            <a:schemeClr val="tx1">
              <a:alpha val="58000"/>
            </a:schemeClr>
          </a:solidFill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GNET (</a:t>
            </a:r>
            <a:r>
              <a:rPr lang="en-US" altLang="ja-JP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lobal </a:t>
            </a:r>
            <a:r>
              <a:rPr lang="en-US" altLang="ja-JP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NE</a:t>
            </a:r>
            <a:r>
              <a:rPr lang="en-US" altLang="ja-JP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oclassical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altLang="ja-JP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ransport simulation code)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altLang="ja-JP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[S. Murakami, NF2006, NF2000]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solves 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the drift kinetic equation</a:t>
            </a:r>
            <a:r>
              <a:rPr lang="en-US" altLang="ja-JP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altLang="ja-JP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as a (time-dependent) initial value problem in 5D phase space based on 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the Monte Carlo technique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. </a:t>
            </a:r>
            <a:endParaRPr lang="en-US" altLang="ja-JP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Font typeface="Symbol" charset="2"/>
              <a:buNone/>
            </a:pPr>
            <a:r>
              <a:rPr lang="en-US" altLang="ja-JP" sz="2000" b="1" dirty="0">
                <a:solidFill>
                  <a:srgbClr val="FC012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/>
            </a:r>
            <a:br>
              <a:rPr lang="en-US" altLang="ja-JP" sz="2000" b="1" dirty="0">
                <a:solidFill>
                  <a:srgbClr val="FC012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US" altLang="ja-JP" sz="2000" b="1" dirty="0" smtClean="0">
                <a:solidFill>
                  <a:srgbClr val="FC012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/>
            </a:r>
            <a:br>
              <a:rPr lang="en-US" altLang="ja-JP" sz="2000" b="1" dirty="0" smtClean="0">
                <a:solidFill>
                  <a:srgbClr val="FC012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US" altLang="ja-JP" sz="2000" b="1" dirty="0">
                <a:solidFill>
                  <a:srgbClr val="FC012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/>
            </a:r>
            <a:br>
              <a:rPr lang="en-US" altLang="ja-JP" sz="2000" b="1" dirty="0">
                <a:solidFill>
                  <a:srgbClr val="FC012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US" altLang="ja-JP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C(f)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</a:t>
            </a:r>
            <a:r>
              <a:rPr lang="en-US" altLang="ja-JP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</a:t>
            </a:r>
            <a:r>
              <a:rPr lang="en-US" altLang="ja-JP" sz="2000" b="1" dirty="0">
                <a:solidFill>
                  <a:srgbClr val="3165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: </a:t>
            </a:r>
            <a: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linear </a:t>
            </a:r>
            <a:r>
              <a:rPr lang="en-US" altLang="ja-JP" sz="2000" b="1" dirty="0" smtClean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Coulomb </a:t>
            </a:r>
            <a: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Collision </a:t>
            </a:r>
            <a:r>
              <a:rPr lang="en-US" altLang="ja-JP" sz="2000" b="1" dirty="0" smtClean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Operator</a:t>
            </a:r>
            <a:br>
              <a:rPr lang="en-US" altLang="ja-JP" sz="2000" b="1" dirty="0" smtClean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US" altLang="ja-JP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Q</a:t>
            </a:r>
            <a:r>
              <a:rPr lang="en-US" altLang="ja-JP" sz="20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ICRF </a:t>
            </a:r>
            <a:r>
              <a:rPr lang="en-US" altLang="ja-JP" sz="2000" b="1" baseline="-25000" dirty="0">
                <a:solidFill>
                  <a:srgbClr val="60C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 </a:t>
            </a:r>
            <a:r>
              <a:rPr lang="en-US" altLang="ja-JP" sz="2000" b="1" dirty="0">
                <a:solidFill>
                  <a:srgbClr val="3165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: </a:t>
            </a:r>
            <a: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ICRF heating </a:t>
            </a:r>
            <a:r>
              <a:rPr lang="en-US" altLang="ja-JP" sz="2000" b="1" dirty="0" smtClean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term: </a:t>
            </a:r>
            <a:r>
              <a:rPr lang="en-US" altLang="ja-JP" sz="2000" b="1" dirty="0">
                <a:solidFill>
                  <a:srgbClr val="3165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altLang="ja-JP" sz="2000" b="1" dirty="0">
                <a:solidFill>
                  <a:srgbClr val="0B07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wave-particle interaction model</a:t>
            </a:r>
            <a:r>
              <a:rPr lang="en-US" altLang="ja-JP" sz="2000" b="1" dirty="0">
                <a:solidFill>
                  <a:srgbClr val="60C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altLang="ja-JP" sz="2000" b="1" dirty="0" smtClean="0">
                <a:solidFill>
                  <a:srgbClr val="3165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           </a:t>
            </a:r>
            <a:r>
              <a:rPr lang="en-US" altLang="ja-JP" sz="2000" b="1" dirty="0">
                <a:solidFill>
                  <a:srgbClr val="60C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/>
            </a:r>
            <a:br>
              <a:rPr lang="en-US" altLang="ja-JP" sz="2000" b="1" dirty="0">
                <a:solidFill>
                  <a:srgbClr val="60C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US" altLang="ja-JP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</a:t>
            </a:r>
            <a:r>
              <a:rPr lang="en-US" altLang="ja-JP" sz="20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particle</a:t>
            </a:r>
            <a:r>
              <a:rPr lang="en-US" altLang="ja-JP" sz="2000" b="1" baseline="-25000" dirty="0">
                <a:solidFill>
                  <a:srgbClr val="60C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</a:t>
            </a:r>
            <a:r>
              <a:rPr lang="en-US" altLang="ja-JP" sz="2000" b="1" dirty="0">
                <a:solidFill>
                  <a:srgbClr val="3165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: </a:t>
            </a:r>
            <a: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particle source </a:t>
            </a:r>
            <a:b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           </a:t>
            </a:r>
            <a:r>
              <a:rPr lang="en-US" altLang="ja-JP" sz="2000" b="1" dirty="0" smtClean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=</a:t>
            </a:r>
            <a: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&gt; by ionization of neutral </a:t>
            </a:r>
            <a:r>
              <a:rPr lang="en-US" altLang="ja-JP" sz="2000" b="1" dirty="0" smtClean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particle: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altLang="ja-JP" sz="2000" b="1" dirty="0" smtClean="0">
                <a:solidFill>
                  <a:srgbClr val="0B07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AURORA</a:t>
            </a:r>
            <a:r>
              <a:rPr lang="en-US" altLang="ja-JP" sz="2000" b="1" dirty="0">
                <a:solidFill>
                  <a:srgbClr val="60C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/>
            </a:r>
            <a:br>
              <a:rPr lang="en-US" altLang="ja-JP" sz="2000" b="1" dirty="0">
                <a:solidFill>
                  <a:srgbClr val="60C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US" altLang="ja-JP" sz="2000" b="1" dirty="0">
                <a:solidFill>
                  <a:srgbClr val="60C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</a:t>
            </a:r>
            <a:r>
              <a:rPr lang="en-US" altLang="ja-JP" sz="2000" b="1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particle</a:t>
            </a:r>
            <a:r>
              <a:rPr lang="en-US" altLang="ja-JP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</a:t>
            </a:r>
            <a:r>
              <a:rPr lang="en-US" altLang="ja-JP" sz="2000" b="1" dirty="0">
                <a:solidFill>
                  <a:srgbClr val="3165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: </a:t>
            </a:r>
            <a: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particle sink (loss) </a:t>
            </a:r>
            <a:b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            </a:t>
            </a:r>
            <a:r>
              <a:rPr lang="en-US" altLang="ja-JP" sz="2000" b="1" dirty="0" smtClean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=</a:t>
            </a:r>
            <a: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&gt;  Charge exchange loss</a:t>
            </a:r>
            <a:b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            </a:t>
            </a:r>
            <a:r>
              <a:rPr lang="en-US" altLang="ja-JP" sz="2000" b="1" dirty="0" smtClean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=</a:t>
            </a:r>
            <a:r>
              <a:rPr lang="en-US" altLang="ja-JP" sz="2000" b="1" dirty="0">
                <a:solidFill>
                  <a:srgbClr val="00B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&gt;  Orbit loss (outermost flux surface)</a:t>
            </a:r>
          </a:p>
          <a:p>
            <a:pPr>
              <a:spcBef>
                <a:spcPts val="800"/>
              </a:spcBef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Plasma parameters (fixed);</a:t>
            </a:r>
            <a:b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ja-JP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lang="en-US" altLang="ja-JP" sz="2000" b="1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e0</a:t>
            </a:r>
            <a:r>
              <a:rPr lang="en-US" altLang="ja-JP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~8</a:t>
            </a:r>
            <a:r>
              <a:rPr lang="en-US" altLang="ja-JP" sz="2000" dirty="0">
                <a:solidFill>
                  <a:srgbClr val="008000"/>
                </a:solidFill>
                <a:latin typeface="Helvetica"/>
                <a:cs typeface="Helvetica"/>
              </a:rPr>
              <a:t>x</a:t>
            </a:r>
            <a:r>
              <a:rPr lang="en-US" altLang="ja-JP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10</a:t>
            </a:r>
            <a:r>
              <a:rPr lang="en-US" altLang="ja-JP" sz="2000" b="1" baseline="30000" dirty="0">
                <a:solidFill>
                  <a:srgbClr val="008000"/>
                </a:solidFill>
                <a:latin typeface="Times New Roman"/>
                <a:cs typeface="Times New Roman"/>
              </a:rPr>
              <a:t>19</a:t>
            </a:r>
            <a:r>
              <a:rPr lang="en-US" altLang="ja-JP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m</a:t>
            </a:r>
            <a:r>
              <a:rPr lang="en-US" altLang="ja-JP" sz="2000" b="1" baseline="30000" dirty="0">
                <a:solidFill>
                  <a:srgbClr val="008000"/>
                </a:solidFill>
                <a:latin typeface="Times New Roman"/>
                <a:cs typeface="Times New Roman"/>
              </a:rPr>
              <a:t>-</a:t>
            </a:r>
            <a:r>
              <a:rPr lang="en-US" altLang="ja-JP" sz="2000" b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3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,  </a:t>
            </a:r>
            <a:r>
              <a:rPr lang="en-US" altLang="ja-JP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</a:t>
            </a:r>
            <a:r>
              <a:rPr lang="en-US" altLang="ja-JP" sz="2000" b="1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i0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=</a:t>
            </a:r>
            <a:r>
              <a:rPr lang="en-US" altLang="ja-JP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</a:t>
            </a:r>
            <a:r>
              <a:rPr lang="en-US" altLang="ja-JP" sz="2000" b="1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e0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~3.2keV</a:t>
            </a:r>
            <a:endParaRPr lang="en-US" altLang="ja-JP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800"/>
              </a:spcBef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model ICRF wave field is assumed;</a:t>
            </a:r>
            <a:b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altLang="ja-JP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224" y="3356992"/>
            <a:ext cx="2808312" cy="273441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95048" y="107576"/>
            <a:ext cx="8712466" cy="57822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50800" dist="38100" dir="2700000">
              <a:schemeClr val="tx1">
                <a:lumMod val="50000"/>
                <a:alpha val="43000"/>
              </a:scheme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altLang="ja-JP" sz="2800" b="1" dirty="0" smtClean="0">
                <a:solidFill>
                  <a:schemeClr val="bg1"/>
                </a:solidFill>
                <a:latin typeface="Times New Roman" charset="0"/>
              </a:rPr>
              <a:t>GNET : ICH Simulation Model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28262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258162"/>
              </p:ext>
            </p:extLst>
          </p:nvPr>
        </p:nvGraphicFramePr>
        <p:xfrm>
          <a:off x="1582738" y="1844824"/>
          <a:ext cx="634206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86" name="Equation" r:id="rId5" imgW="6870700" imgH="584200" progId="">
                  <p:embed/>
                </p:oleObj>
              </mc:Choice>
              <mc:Fallback>
                <p:oleObj name="Equation" r:id="rId5" imgW="6870700" imgH="58420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1844824"/>
                        <a:ext cx="6342062" cy="608013"/>
                      </a:xfrm>
                      <a:prstGeom prst="rect">
                        <a:avLst/>
                      </a:prstGeom>
                      <a:solidFill>
                        <a:srgbClr val="EAFEFC"/>
                      </a:solidFill>
                      <a:ln w="12700">
                        <a:solidFill>
                          <a:srgbClr val="EAFEFC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38099" dir="2700000" algn="ctr" rotWithShape="0">
                          <a:srgbClr val="DBEDED">
                            <a:alpha val="74998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7736912" y="3697868"/>
            <a:ext cx="1137225" cy="52322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b="1" dirty="0">
                <a:solidFill>
                  <a:srgbClr val="008000"/>
                </a:solidFill>
                <a:latin typeface="Times"/>
                <a:cs typeface="Times"/>
              </a:rPr>
              <a:t>minority ion</a:t>
            </a:r>
          </a:p>
          <a:p>
            <a:r>
              <a:rPr lang="en-US" altLang="ja-JP" sz="1400" b="1" dirty="0">
                <a:solidFill>
                  <a:srgbClr val="008000"/>
                </a:solidFill>
                <a:latin typeface="Times"/>
                <a:cs typeface="Times"/>
              </a:rPr>
              <a:t> source</a:t>
            </a:r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14" name="図 13" descr="latex-image-1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6" t="-37008" r="-3044" b="-29371"/>
          <a:stretch/>
        </p:blipFill>
        <p:spPr>
          <a:xfrm>
            <a:off x="1568624" y="5733256"/>
            <a:ext cx="3441700" cy="463128"/>
          </a:xfrm>
          <a:prstGeom prst="rect">
            <a:avLst/>
          </a:prstGeom>
          <a:solidFill>
            <a:srgbClr val="E9F7FF"/>
          </a:solidFill>
        </p:spPr>
      </p:pic>
      <p:grpSp>
        <p:nvGrpSpPr>
          <p:cNvPr id="15" name="図形グループ 14"/>
          <p:cNvGrpSpPr/>
          <p:nvPr/>
        </p:nvGrpSpPr>
        <p:grpSpPr>
          <a:xfrm>
            <a:off x="5241032" y="4624455"/>
            <a:ext cx="1095650" cy="2073585"/>
            <a:chOff x="8553400" y="979210"/>
            <a:chExt cx="1256383" cy="2377782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53400" y="979210"/>
              <a:ext cx="1256383" cy="2238261"/>
            </a:xfrm>
            <a:prstGeom prst="rect">
              <a:avLst/>
            </a:prstGeom>
            <a:effectLst/>
          </p:spPr>
        </p:pic>
        <p:cxnSp>
          <p:nvCxnSpPr>
            <p:cNvPr id="17" name="直線コネクタ 16"/>
            <p:cNvCxnSpPr/>
            <p:nvPr/>
          </p:nvCxnSpPr>
          <p:spPr>
            <a:xfrm>
              <a:off x="9265963" y="1124744"/>
              <a:ext cx="0" cy="2232248"/>
            </a:xfrm>
            <a:prstGeom prst="line">
              <a:avLst/>
            </a:prstGeom>
            <a:ln w="19050" cmpd="sng">
              <a:solidFill>
                <a:srgbClr val="FF01F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9148584" y="1124744"/>
              <a:ext cx="0" cy="2232248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9032098" y="1124744"/>
              <a:ext cx="0" cy="2232248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8906389" y="1124744"/>
              <a:ext cx="0" cy="2232248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57822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 altLang="ja-JP" i="1" dirty="0" err="1" smtClean="0"/>
              <a:t>r</a:t>
            </a:r>
            <a:r>
              <a:rPr lang="en-US" altLang="ja-JP" i="1" baseline="-25000" dirty="0" err="1" smtClean="0"/>
              <a:t>res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Dependencies of </a:t>
            </a:r>
            <a:r>
              <a:rPr lang="en-US" altLang="ja-JP" i="1" dirty="0" err="1"/>
              <a:t>P</a:t>
            </a:r>
            <a:r>
              <a:rPr lang="en-US" altLang="ja-JP" i="1" baseline="-25000" dirty="0" err="1" smtClean="0"/>
              <a:t>abs</a:t>
            </a:r>
            <a:r>
              <a:rPr lang="en-US" altLang="ja-JP" dirty="0" smtClean="0"/>
              <a:t> and </a:t>
            </a:r>
            <a:r>
              <a:rPr lang="en-US" altLang="ja-JP" i="1" dirty="0" err="1" smtClean="0"/>
              <a:t>p</a:t>
            </a:r>
            <a:r>
              <a:rPr lang="en-US" altLang="ja-JP" i="1" baseline="-25000" dirty="0" err="1" smtClean="0"/>
              <a:t>minority</a:t>
            </a:r>
            <a:endParaRPr lang="ja-JP" altLang="en-US" i="1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19" name="コンテンツ プレースホルダ 8"/>
          <p:cNvSpPr txBox="1">
            <a:spLocks/>
          </p:cNvSpPr>
          <p:nvPr/>
        </p:nvSpPr>
        <p:spPr>
          <a:xfrm>
            <a:off x="488504" y="4653136"/>
            <a:ext cx="9110480" cy="1584176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9250" lvl="0" indent="-349250" defTabSz="914400">
              <a:spcBef>
                <a:spcPts val="800"/>
              </a:spcBef>
              <a:buClr>
                <a:srgbClr val="088EEE"/>
              </a:buClr>
              <a:buSzPct val="110000"/>
              <a:buFont typeface="Wingdings 2" pitchFamily="18" charset="2"/>
              <a:buChar char=""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We study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the </a:t>
            </a:r>
            <a:r>
              <a:rPr lang="en-US" altLang="ja-JP" sz="2000" b="1" noProof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resonance location, </a:t>
            </a:r>
            <a:r>
              <a:rPr lang="en-US" altLang="ja-JP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000" b="1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res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noProof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dependencies </a:t>
            </a:r>
            <a:r>
              <a:rPr lang="en-US" altLang="ja-JP" sz="2000" b="1" noProof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lang="en-US" altLang="ja-JP" sz="2000" b="1" noProof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toroidal</a:t>
            </a:r>
            <a:r>
              <a:rPr lang="en-US" altLang="ja-JP" sz="2000" b="1" noProof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flow fixing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noProof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plasma and RF wave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lang="en-US" altLang="ja-JP" sz="2000" b="1" noProof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endParaRPr kumimoji="1" lang="en-US" altLang="ja-JP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349250" lvl="0" indent="-349250" defTabSz="914400">
              <a:spcBef>
                <a:spcPts val="800"/>
              </a:spcBef>
              <a:buClr>
                <a:srgbClr val="088EEE"/>
              </a:buClr>
              <a:buSzPct val="110000"/>
              <a:buFont typeface="Wingdings 2" pitchFamily="18" charset="2"/>
              <a:buChar char=""/>
              <a:defRPr/>
            </a:pPr>
            <a:r>
              <a:rPr lang="en-US" altLang="ja-JP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altLang="ja-JP" sz="2000" b="1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abs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shows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clear shift of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RF power absorption region and </a:t>
            </a:r>
            <a:r>
              <a:rPr lang="en-US" altLang="ja-JP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minority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also shows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clear shift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the energetic minority ion pressure.</a:t>
            </a:r>
          </a:p>
        </p:txBody>
      </p:sp>
      <p:pic>
        <p:nvPicPr>
          <p:cNvPr id="6" name="図 5" descr="RFabs_rre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0" y="987098"/>
            <a:ext cx="3829364" cy="3501667"/>
          </a:xfrm>
          <a:prstGeom prst="rect">
            <a:avLst/>
          </a:prstGeom>
        </p:spPr>
      </p:pic>
      <p:pic>
        <p:nvPicPr>
          <p:cNvPr id="7" name="図 6" descr="mpress_rre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70" y="987097"/>
            <a:ext cx="3993914" cy="3501667"/>
          </a:xfrm>
          <a:prstGeom prst="rect">
            <a:avLst/>
          </a:prstGeom>
        </p:spPr>
      </p:pic>
      <p:grpSp>
        <p:nvGrpSpPr>
          <p:cNvPr id="20" name="図形グループ 19"/>
          <p:cNvGrpSpPr/>
          <p:nvPr/>
        </p:nvGrpSpPr>
        <p:grpSpPr>
          <a:xfrm>
            <a:off x="8563653" y="1700808"/>
            <a:ext cx="1285890" cy="2433625"/>
            <a:chOff x="8553400" y="979210"/>
            <a:chExt cx="1256383" cy="2377782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3400" y="979210"/>
              <a:ext cx="1256383" cy="2238261"/>
            </a:xfrm>
            <a:prstGeom prst="rect">
              <a:avLst/>
            </a:prstGeom>
            <a:effectLst/>
          </p:spPr>
        </p:pic>
        <p:cxnSp>
          <p:nvCxnSpPr>
            <p:cNvPr id="23" name="直線コネクタ 22"/>
            <p:cNvCxnSpPr/>
            <p:nvPr/>
          </p:nvCxnSpPr>
          <p:spPr>
            <a:xfrm>
              <a:off x="9265963" y="1124744"/>
              <a:ext cx="0" cy="2232248"/>
            </a:xfrm>
            <a:prstGeom prst="line">
              <a:avLst/>
            </a:prstGeom>
            <a:ln w="19050" cmpd="sng">
              <a:solidFill>
                <a:srgbClr val="FF01F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9148584" y="1124744"/>
              <a:ext cx="0" cy="2232248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9032098" y="1124744"/>
              <a:ext cx="0" cy="2232248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906389" y="1124744"/>
              <a:ext cx="0" cy="2232248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322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451032" y="908720"/>
            <a:ext cx="7721567" cy="5472608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57822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 altLang="ja-JP" i="1" dirty="0" err="1" smtClean="0"/>
              <a:t>r</a:t>
            </a:r>
            <a:r>
              <a:rPr lang="en-US" altLang="ja-JP" i="1" baseline="-25000" dirty="0" err="1" smtClean="0"/>
              <a:t>res</a:t>
            </a:r>
            <a:r>
              <a:rPr lang="en-US" altLang="ja-JP" i="1" dirty="0" smtClean="0"/>
              <a:t> </a:t>
            </a:r>
            <a:r>
              <a:rPr lang="en-US" altLang="ja-JP" dirty="0"/>
              <a:t>Dependencies </a:t>
            </a:r>
            <a:r>
              <a:rPr lang="en-US" altLang="ja-JP" dirty="0" smtClean="0"/>
              <a:t>of Velocity Space Distribution</a:t>
            </a:r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00472" y="5109150"/>
            <a:ext cx="79208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latin typeface="Times New Roman"/>
                <a:cs typeface="Times New Roman"/>
              </a:rPr>
              <a:t>Total</a:t>
            </a:r>
            <a:endParaRPr kumimoji="1" lang="ja-JP" altLang="en-US" sz="1600" b="1" dirty="0">
              <a:latin typeface="Times New Roman"/>
              <a:cs typeface="Times New Roman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92560" y="1558226"/>
            <a:ext cx="900000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latin typeface="Times New Roman"/>
                <a:cs typeface="Times New Roman"/>
              </a:rPr>
              <a:t>r/a=0.5</a:t>
            </a:r>
            <a:endParaRPr kumimoji="1" lang="ja-JP" altLang="en-US" sz="1600" b="1" dirty="0">
              <a:latin typeface="Times New Roman"/>
              <a:cs typeface="Times New Roman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92560" y="3286418"/>
            <a:ext cx="900000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latin typeface="Times New Roman"/>
                <a:cs typeface="Times New Roman"/>
              </a:rPr>
              <a:t>r/a=0.75</a:t>
            </a:r>
            <a:endParaRPr kumimoji="1" lang="ja-JP" altLang="en-US" sz="1600" b="1" dirty="0">
              <a:latin typeface="Times New Roman"/>
              <a:cs typeface="Times New Roman"/>
            </a:endParaRPr>
          </a:p>
        </p:txBody>
      </p:sp>
      <p:grpSp>
        <p:nvGrpSpPr>
          <p:cNvPr id="39" name="図形グループ 38"/>
          <p:cNvGrpSpPr/>
          <p:nvPr/>
        </p:nvGrpSpPr>
        <p:grpSpPr>
          <a:xfrm>
            <a:off x="416496" y="2132776"/>
            <a:ext cx="7711752" cy="2880400"/>
            <a:chOff x="560512" y="1772776"/>
            <a:chExt cx="7711752" cy="2880400"/>
          </a:xfrm>
        </p:grpSpPr>
        <p:pic>
          <p:nvPicPr>
            <p:cNvPr id="16" name="図 15" descr="dist_Br644_r075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12" y="1772776"/>
              <a:ext cx="2743200" cy="2880360"/>
            </a:xfrm>
            <a:prstGeom prst="rect">
              <a:avLst/>
            </a:prstGeom>
          </p:spPr>
        </p:pic>
        <p:pic>
          <p:nvPicPr>
            <p:cNvPr id="19" name="図 18" descr="dist_Br586_r075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772776"/>
              <a:ext cx="2743200" cy="2880360"/>
            </a:xfrm>
            <a:prstGeom prst="rect">
              <a:avLst/>
            </a:prstGeom>
          </p:spPr>
        </p:pic>
        <p:pic>
          <p:nvPicPr>
            <p:cNvPr id="28" name="図 27" descr="dist_Br540_r075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984" y="1772776"/>
              <a:ext cx="2743200" cy="2880360"/>
            </a:xfrm>
            <a:prstGeom prst="rect">
              <a:avLst/>
            </a:prstGeom>
          </p:spPr>
        </p:pic>
        <p:pic>
          <p:nvPicPr>
            <p:cNvPr id="38" name="図 37" descr="dist_Br491_r075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064" y="1772816"/>
              <a:ext cx="2743200" cy="2880360"/>
            </a:xfrm>
            <a:prstGeom prst="rect">
              <a:avLst/>
            </a:prstGeom>
          </p:spPr>
        </p:pic>
      </p:grpSp>
      <p:grpSp>
        <p:nvGrpSpPr>
          <p:cNvPr id="2" name="図形グループ 1"/>
          <p:cNvGrpSpPr/>
          <p:nvPr/>
        </p:nvGrpSpPr>
        <p:grpSpPr>
          <a:xfrm>
            <a:off x="416496" y="3789000"/>
            <a:ext cx="7718648" cy="2880400"/>
            <a:chOff x="553616" y="3789000"/>
            <a:chExt cx="7718648" cy="2880400"/>
          </a:xfrm>
        </p:grpSpPr>
        <p:pic>
          <p:nvPicPr>
            <p:cNvPr id="40" name="図 39" descr="dist_Br644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16" y="3789040"/>
              <a:ext cx="2743200" cy="2880360"/>
            </a:xfrm>
            <a:prstGeom prst="rect">
              <a:avLst/>
            </a:prstGeom>
          </p:spPr>
        </p:pic>
        <p:pic>
          <p:nvPicPr>
            <p:cNvPr id="41" name="図 40" descr="dist_Br58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3789040"/>
              <a:ext cx="2743200" cy="2880360"/>
            </a:xfrm>
            <a:prstGeom prst="rect">
              <a:avLst/>
            </a:prstGeom>
          </p:spPr>
        </p:pic>
        <p:pic>
          <p:nvPicPr>
            <p:cNvPr id="42" name="図 41" descr="dist_Br540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880" y="3789000"/>
              <a:ext cx="2743200" cy="2880360"/>
            </a:xfrm>
            <a:prstGeom prst="rect">
              <a:avLst/>
            </a:prstGeom>
          </p:spPr>
        </p:pic>
        <p:pic>
          <p:nvPicPr>
            <p:cNvPr id="43" name="図 42" descr="dist_Br491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064" y="3789040"/>
              <a:ext cx="2743200" cy="2880360"/>
            </a:xfrm>
            <a:prstGeom prst="rect">
              <a:avLst/>
            </a:prstGeom>
          </p:spPr>
        </p:pic>
      </p:grpSp>
      <p:grpSp>
        <p:nvGrpSpPr>
          <p:cNvPr id="45" name="図形グループ 44"/>
          <p:cNvGrpSpPr/>
          <p:nvPr/>
        </p:nvGrpSpPr>
        <p:grpSpPr>
          <a:xfrm>
            <a:off x="8282746" y="1831891"/>
            <a:ext cx="1566798" cy="2965261"/>
            <a:chOff x="8553400" y="979210"/>
            <a:chExt cx="1256383" cy="2377782"/>
          </a:xfrm>
        </p:grpSpPr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53400" y="979210"/>
              <a:ext cx="1256383" cy="2238261"/>
            </a:xfrm>
            <a:prstGeom prst="rect">
              <a:avLst/>
            </a:prstGeom>
            <a:effectLst/>
          </p:spPr>
        </p:pic>
        <p:cxnSp>
          <p:nvCxnSpPr>
            <p:cNvPr id="47" name="直線コネクタ 46"/>
            <p:cNvCxnSpPr/>
            <p:nvPr/>
          </p:nvCxnSpPr>
          <p:spPr>
            <a:xfrm>
              <a:off x="9265963" y="1124744"/>
              <a:ext cx="0" cy="2232248"/>
            </a:xfrm>
            <a:prstGeom prst="line">
              <a:avLst/>
            </a:prstGeom>
            <a:ln w="19050" cmpd="sng">
              <a:solidFill>
                <a:srgbClr val="FF01F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9148584" y="1124744"/>
              <a:ext cx="0" cy="2232248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9032098" y="1124744"/>
              <a:ext cx="0" cy="2232248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8906389" y="1124744"/>
              <a:ext cx="0" cy="2232248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正方形/長方形 32"/>
          <p:cNvSpPr/>
          <p:nvPr/>
        </p:nvSpPr>
        <p:spPr>
          <a:xfrm>
            <a:off x="1136576" y="764704"/>
            <a:ext cx="1368152" cy="293586"/>
          </a:xfrm>
          <a:prstGeom prst="rect">
            <a:avLst/>
          </a:prstGeom>
          <a:solidFill>
            <a:srgbClr val="FF7777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i="1" dirty="0" err="1">
                <a:latin typeface="Times New Roman"/>
                <a:cs typeface="Times New Roman"/>
              </a:rPr>
              <a:t>r</a:t>
            </a:r>
            <a:r>
              <a:rPr lang="en-US" altLang="ja-JP" b="1" i="1" baseline="-25000" dirty="0" err="1" smtClean="0">
                <a:latin typeface="Times New Roman"/>
                <a:cs typeface="Times New Roman"/>
              </a:rPr>
              <a:t>res</a:t>
            </a:r>
            <a:r>
              <a:rPr lang="en-US" altLang="ja-JP" b="1" i="1" dirty="0" smtClean="0">
                <a:latin typeface="Times New Roman"/>
                <a:cs typeface="Times New Roman"/>
              </a:rPr>
              <a:t>/a</a:t>
            </a:r>
            <a:r>
              <a:rPr kumimoji="1" lang="en-US" altLang="ja-JP" b="1" dirty="0" smtClean="0">
                <a:latin typeface="Times New Roman"/>
                <a:cs typeface="Times New Roman"/>
              </a:rPr>
              <a:t> = -0.55</a:t>
            </a:r>
            <a:endParaRPr kumimoji="1"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792760" y="771724"/>
            <a:ext cx="1260140" cy="2880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i="1" dirty="0" err="1">
                <a:latin typeface="Times New Roman"/>
                <a:cs typeface="Times New Roman"/>
              </a:rPr>
              <a:t>r</a:t>
            </a:r>
            <a:r>
              <a:rPr lang="en-US" altLang="ja-JP" b="1" i="1" baseline="-25000" dirty="0" err="1">
                <a:latin typeface="Times New Roman"/>
                <a:cs typeface="Times New Roman"/>
              </a:rPr>
              <a:t>res</a:t>
            </a:r>
            <a:r>
              <a:rPr lang="en-US" altLang="ja-JP" b="1" i="1" dirty="0">
                <a:latin typeface="Times New Roman"/>
                <a:cs typeface="Times New Roman"/>
              </a:rPr>
              <a:t>/</a:t>
            </a:r>
            <a:r>
              <a:rPr lang="en-US" altLang="ja-JP" b="1" i="1" dirty="0" smtClean="0">
                <a:latin typeface="Times New Roman"/>
                <a:cs typeface="Times New Roman"/>
              </a:rPr>
              <a:t>a</a:t>
            </a:r>
            <a:r>
              <a:rPr lang="en-US" altLang="ja-JP" b="1" dirty="0" smtClean="0">
                <a:latin typeface="Times New Roman"/>
                <a:cs typeface="Times New Roman"/>
              </a:rPr>
              <a:t>= -</a:t>
            </a:r>
            <a:r>
              <a:rPr kumimoji="1" lang="en-US" altLang="ja-JP" b="1" dirty="0" smtClean="0">
                <a:latin typeface="Times New Roman"/>
                <a:cs typeface="Times New Roman"/>
              </a:rPr>
              <a:t>0.2</a:t>
            </a:r>
            <a:endParaRPr kumimoji="1"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448944" y="766836"/>
            <a:ext cx="1260000" cy="28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i="1" dirty="0" err="1">
                <a:latin typeface="Times New Roman"/>
                <a:cs typeface="Times New Roman"/>
              </a:rPr>
              <a:t>r</a:t>
            </a:r>
            <a:r>
              <a:rPr lang="en-US" altLang="ja-JP" b="1" i="1" baseline="-25000" dirty="0" err="1">
                <a:latin typeface="Times New Roman"/>
                <a:cs typeface="Times New Roman"/>
              </a:rPr>
              <a:t>res</a:t>
            </a:r>
            <a:r>
              <a:rPr lang="en-US" altLang="ja-JP" b="1" i="1" dirty="0">
                <a:latin typeface="Times New Roman"/>
                <a:cs typeface="Times New Roman"/>
              </a:rPr>
              <a:t>/a</a:t>
            </a:r>
            <a:r>
              <a:rPr lang="en-US" altLang="ja-JP" b="1" dirty="0">
                <a:latin typeface="Times New Roman"/>
                <a:cs typeface="Times New Roman"/>
              </a:rPr>
              <a:t> </a:t>
            </a:r>
            <a:r>
              <a:rPr lang="en-US" altLang="ja-JP" b="1" dirty="0" smtClean="0">
                <a:latin typeface="Times New Roman"/>
                <a:cs typeface="Times New Roman"/>
              </a:rPr>
              <a:t>= </a:t>
            </a:r>
            <a:r>
              <a:rPr kumimoji="1" lang="en-US" altLang="ja-JP" b="1" dirty="0" smtClean="0">
                <a:latin typeface="Times New Roman"/>
                <a:cs typeface="Times New Roman"/>
              </a:rPr>
              <a:t>0.1</a:t>
            </a:r>
            <a:endParaRPr kumimoji="1"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105128" y="764736"/>
            <a:ext cx="1260000" cy="288000"/>
          </a:xfrm>
          <a:prstGeom prst="rect">
            <a:avLst/>
          </a:prstGeom>
          <a:solidFill>
            <a:srgbClr val="F085F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i="1" dirty="0" err="1">
                <a:latin typeface="Times New Roman"/>
                <a:cs typeface="Times New Roman"/>
              </a:rPr>
              <a:t>r</a:t>
            </a:r>
            <a:r>
              <a:rPr lang="en-US" altLang="ja-JP" b="1" i="1" baseline="-25000" dirty="0" err="1">
                <a:latin typeface="Times New Roman"/>
                <a:cs typeface="Times New Roman"/>
              </a:rPr>
              <a:t>res</a:t>
            </a:r>
            <a:r>
              <a:rPr lang="en-US" altLang="ja-JP" b="1" i="1" dirty="0">
                <a:latin typeface="Times New Roman"/>
                <a:cs typeface="Times New Roman"/>
              </a:rPr>
              <a:t>/a</a:t>
            </a:r>
            <a:r>
              <a:rPr lang="en-US" altLang="ja-JP" b="1" dirty="0">
                <a:latin typeface="Times New Roman"/>
                <a:cs typeface="Times New Roman"/>
              </a:rPr>
              <a:t> </a:t>
            </a:r>
            <a:r>
              <a:rPr lang="en-US" altLang="ja-JP" b="1" dirty="0" smtClean="0">
                <a:latin typeface="Times New Roman"/>
                <a:cs typeface="Times New Roman"/>
              </a:rPr>
              <a:t>= </a:t>
            </a:r>
            <a:r>
              <a:rPr kumimoji="1" lang="en-US" altLang="ja-JP" b="1" dirty="0" smtClean="0">
                <a:latin typeface="Times New Roman"/>
                <a:cs typeface="Times New Roman"/>
              </a:rPr>
              <a:t>0.5</a:t>
            </a:r>
            <a:endParaRPr kumimoji="1" lang="ja-JP" altLang="en-US" b="1" dirty="0">
              <a:latin typeface="Times New Roman"/>
              <a:cs typeface="Times New Roman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416496" y="476672"/>
            <a:ext cx="7704856" cy="2880360"/>
            <a:chOff x="416496" y="476672"/>
            <a:chExt cx="7704856" cy="2880360"/>
          </a:xfrm>
        </p:grpSpPr>
        <p:pic>
          <p:nvPicPr>
            <p:cNvPr id="3" name="図 2" descr="dist_Br644_r05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96" y="476672"/>
              <a:ext cx="2743200" cy="2880360"/>
            </a:xfrm>
            <a:prstGeom prst="rect">
              <a:avLst/>
            </a:prstGeom>
          </p:spPr>
        </p:pic>
        <p:pic>
          <p:nvPicPr>
            <p:cNvPr id="4" name="図 3" descr="dist_Br540_r05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968" y="476672"/>
              <a:ext cx="2743200" cy="2880360"/>
            </a:xfrm>
            <a:prstGeom prst="rect">
              <a:avLst/>
            </a:prstGeom>
          </p:spPr>
        </p:pic>
        <p:pic>
          <p:nvPicPr>
            <p:cNvPr id="14" name="図 13" descr="dist_Br586_r05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680" y="476672"/>
              <a:ext cx="2743200" cy="2880360"/>
            </a:xfrm>
            <a:prstGeom prst="rect">
              <a:avLst/>
            </a:prstGeom>
          </p:spPr>
        </p:pic>
        <p:pic>
          <p:nvPicPr>
            <p:cNvPr id="5" name="図 4" descr="dist_Br491_r05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152" y="476672"/>
              <a:ext cx="2743200" cy="2880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704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451032" y="980728"/>
            <a:ext cx="7721567" cy="5472608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409600" y="476592"/>
            <a:ext cx="7718648" cy="2883242"/>
            <a:chOff x="409600" y="473750"/>
            <a:chExt cx="7718648" cy="2883242"/>
          </a:xfrm>
        </p:grpSpPr>
        <p:pic>
          <p:nvPicPr>
            <p:cNvPr id="13" name="図 12" descr="dist_Br644_r05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00" y="476632"/>
              <a:ext cx="2743200" cy="2880360"/>
            </a:xfrm>
            <a:prstGeom prst="rect">
              <a:avLst/>
            </a:prstGeom>
          </p:spPr>
        </p:pic>
        <p:pic>
          <p:nvPicPr>
            <p:cNvPr id="15" name="図 14" descr="dist_Br644_r05_th000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680" y="476632"/>
              <a:ext cx="2743200" cy="2880360"/>
            </a:xfrm>
            <a:prstGeom prst="rect">
              <a:avLst/>
            </a:prstGeom>
          </p:spPr>
        </p:pic>
        <p:pic>
          <p:nvPicPr>
            <p:cNvPr id="17" name="図 16" descr="dist_Br644_r05_th090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60" y="473750"/>
              <a:ext cx="2743200" cy="2880360"/>
            </a:xfrm>
            <a:prstGeom prst="rect">
              <a:avLst/>
            </a:prstGeom>
          </p:spPr>
        </p:pic>
        <p:pic>
          <p:nvPicPr>
            <p:cNvPr id="18" name="図 17" descr="dist_Br644_r05_th180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048" y="473750"/>
              <a:ext cx="2743200" cy="2880360"/>
            </a:xfrm>
            <a:prstGeom prst="rect">
              <a:avLst/>
            </a:prstGeom>
          </p:spPr>
        </p:pic>
      </p:grp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57822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 altLang="ja-JP" dirty="0" err="1" smtClean="0"/>
              <a:t>Poloidal</a:t>
            </a:r>
            <a:r>
              <a:rPr lang="en-US" altLang="ja-JP" dirty="0" smtClean="0"/>
              <a:t> Angle Dependencies of Distribution (</a:t>
            </a:r>
            <a:r>
              <a:rPr lang="en-US" altLang="ja-JP" i="1" dirty="0" smtClean="0"/>
              <a:t>r/a</a:t>
            </a:r>
            <a:r>
              <a:rPr lang="en-US" altLang="ja-JP" dirty="0" smtClean="0"/>
              <a:t>=0.5)</a:t>
            </a:r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255192" y="862112"/>
            <a:ext cx="1080120" cy="320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latin typeface="Times New Roman"/>
                <a:cs typeface="Times New Roman"/>
              </a:rPr>
              <a:t>Flux </a:t>
            </a:r>
            <a:r>
              <a:rPr lang="en-US" altLang="ja-JP" sz="1600" b="1" dirty="0" err="1" smtClean="0">
                <a:latin typeface="Times New Roman"/>
                <a:cs typeface="Times New Roman"/>
              </a:rPr>
              <a:t>avrg</a:t>
            </a:r>
            <a:r>
              <a:rPr lang="en-US" altLang="ja-JP" sz="1600" b="1" dirty="0" smtClean="0">
                <a:latin typeface="Times New Roman"/>
                <a:cs typeface="Times New Roman"/>
              </a:rPr>
              <a:t>.</a:t>
            </a:r>
            <a:endParaRPr kumimoji="1" lang="ja-JP" altLang="en-US" sz="1600" b="1" dirty="0">
              <a:latin typeface="Times New Roman"/>
              <a:cs typeface="Times New Roman"/>
            </a:endParaRPr>
          </a:p>
        </p:txBody>
      </p:sp>
      <p:grpSp>
        <p:nvGrpSpPr>
          <p:cNvPr id="45" name="図形グループ 44"/>
          <p:cNvGrpSpPr/>
          <p:nvPr/>
        </p:nvGrpSpPr>
        <p:grpSpPr>
          <a:xfrm>
            <a:off x="8193360" y="967795"/>
            <a:ext cx="1566798" cy="2965261"/>
            <a:chOff x="8553400" y="979210"/>
            <a:chExt cx="1256383" cy="2377782"/>
          </a:xfrm>
        </p:grpSpPr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3400" y="979210"/>
              <a:ext cx="1256383" cy="2238261"/>
            </a:xfrm>
            <a:prstGeom prst="rect">
              <a:avLst/>
            </a:prstGeom>
            <a:effectLst/>
          </p:spPr>
        </p:pic>
        <p:cxnSp>
          <p:nvCxnSpPr>
            <p:cNvPr id="47" name="直線コネクタ 46"/>
            <p:cNvCxnSpPr/>
            <p:nvPr/>
          </p:nvCxnSpPr>
          <p:spPr>
            <a:xfrm>
              <a:off x="9265963" y="1124744"/>
              <a:ext cx="0" cy="2232248"/>
            </a:xfrm>
            <a:prstGeom prst="line">
              <a:avLst/>
            </a:prstGeom>
            <a:ln w="19050" cmpd="sng">
              <a:solidFill>
                <a:srgbClr val="FF01F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9148584" y="1124744"/>
              <a:ext cx="0" cy="2232248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9032098" y="1124744"/>
              <a:ext cx="0" cy="2232248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8906389" y="1124744"/>
              <a:ext cx="0" cy="2232248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正方形/長方形 32"/>
          <p:cNvSpPr/>
          <p:nvPr/>
        </p:nvSpPr>
        <p:spPr>
          <a:xfrm>
            <a:off x="128464" y="1556792"/>
            <a:ext cx="885328" cy="628457"/>
          </a:xfrm>
          <a:prstGeom prst="rect">
            <a:avLst/>
          </a:prstGeom>
          <a:solidFill>
            <a:srgbClr val="FF7777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i="1" dirty="0" err="1">
                <a:latin typeface="Times New Roman"/>
                <a:cs typeface="Times New Roman"/>
              </a:rPr>
              <a:t>r</a:t>
            </a:r>
            <a:r>
              <a:rPr lang="en-US" altLang="ja-JP" b="1" i="1" baseline="-25000" dirty="0" err="1" smtClean="0">
                <a:latin typeface="Times New Roman"/>
                <a:cs typeface="Times New Roman"/>
              </a:rPr>
              <a:t>res</a:t>
            </a:r>
            <a:r>
              <a:rPr lang="en-US" altLang="ja-JP" b="1" i="1" dirty="0" smtClean="0">
                <a:latin typeface="Times New Roman"/>
                <a:cs typeface="Times New Roman"/>
              </a:rPr>
              <a:t>/a</a:t>
            </a:r>
            <a:r>
              <a:rPr kumimoji="1" lang="en-US" altLang="ja-JP" b="1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kumimoji="1" lang="en-US" altLang="ja-JP" b="1" dirty="0" smtClean="0">
                <a:latin typeface="Times New Roman"/>
                <a:cs typeface="Times New Roman"/>
              </a:rPr>
              <a:t>= -</a:t>
            </a:r>
            <a:r>
              <a:rPr kumimoji="1" lang="en-US" altLang="ja-JP" b="1" dirty="0" smtClean="0">
                <a:latin typeface="Times New Roman"/>
                <a:cs typeface="Times New Roman"/>
              </a:rPr>
              <a:t>0.55</a:t>
            </a:r>
            <a:endParaRPr kumimoji="1"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28464" y="3429000"/>
            <a:ext cx="885328" cy="546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i="1" dirty="0" err="1">
                <a:latin typeface="Times New Roman"/>
                <a:cs typeface="Times New Roman"/>
              </a:rPr>
              <a:t>r</a:t>
            </a:r>
            <a:r>
              <a:rPr lang="en-US" altLang="ja-JP" b="1" i="1" baseline="-25000" dirty="0" err="1">
                <a:latin typeface="Times New Roman"/>
                <a:cs typeface="Times New Roman"/>
              </a:rPr>
              <a:t>res</a:t>
            </a:r>
            <a:r>
              <a:rPr lang="en-US" altLang="ja-JP" b="1" i="1" dirty="0">
                <a:latin typeface="Times New Roman"/>
                <a:cs typeface="Times New Roman"/>
              </a:rPr>
              <a:t>/</a:t>
            </a:r>
            <a:r>
              <a:rPr lang="en-US" altLang="ja-JP" b="1" i="1" dirty="0" smtClean="0"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n-US" altLang="ja-JP" b="1" dirty="0" smtClean="0">
                <a:latin typeface="Times New Roman"/>
                <a:cs typeface="Times New Roman"/>
              </a:rPr>
              <a:t> = </a:t>
            </a:r>
            <a:r>
              <a:rPr kumimoji="1" lang="en-US" altLang="ja-JP" b="1" dirty="0" smtClean="0">
                <a:latin typeface="Times New Roman"/>
                <a:cs typeface="Times New Roman"/>
              </a:rPr>
              <a:t>0.1</a:t>
            </a:r>
            <a:endParaRPr kumimoji="1"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28464" y="5013176"/>
            <a:ext cx="885328" cy="543595"/>
          </a:xfrm>
          <a:prstGeom prst="rect">
            <a:avLst/>
          </a:prstGeom>
          <a:solidFill>
            <a:srgbClr val="F085F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i="1" dirty="0" err="1">
                <a:latin typeface="Times New Roman"/>
                <a:cs typeface="Times New Roman"/>
              </a:rPr>
              <a:t>r</a:t>
            </a:r>
            <a:r>
              <a:rPr lang="en-US" altLang="ja-JP" b="1" i="1" baseline="-25000" dirty="0" err="1">
                <a:latin typeface="Times New Roman"/>
                <a:cs typeface="Times New Roman"/>
              </a:rPr>
              <a:t>res</a:t>
            </a:r>
            <a:r>
              <a:rPr lang="en-US" altLang="ja-JP" b="1" i="1" dirty="0">
                <a:latin typeface="Times New Roman"/>
                <a:cs typeface="Times New Roman"/>
              </a:rPr>
              <a:t>/</a:t>
            </a:r>
            <a:r>
              <a:rPr lang="en-US" altLang="ja-JP" b="1" i="1" dirty="0" smtClean="0"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n-US" altLang="ja-JP" b="1" dirty="0" smtClean="0">
                <a:latin typeface="Times New Roman"/>
                <a:cs typeface="Times New Roman"/>
              </a:rPr>
              <a:t> = </a:t>
            </a:r>
            <a:r>
              <a:rPr kumimoji="1" lang="en-US" altLang="ja-JP" b="1" dirty="0" smtClean="0">
                <a:latin typeface="Times New Roman"/>
                <a:cs typeface="Times New Roman"/>
              </a:rPr>
              <a:t>0.5</a:t>
            </a:r>
            <a:endParaRPr kumimoji="1"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864768" y="876154"/>
            <a:ext cx="1080120" cy="320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i="1" dirty="0" smtClean="0">
                <a:latin typeface="Symbol" charset="2"/>
                <a:cs typeface="Symbol" charset="2"/>
              </a:rPr>
              <a:t>q</a:t>
            </a:r>
            <a:r>
              <a:rPr lang="en-US" altLang="ja-JP" sz="1600" b="1" dirty="0" smtClean="0">
                <a:latin typeface="Times New Roman"/>
                <a:cs typeface="Times New Roman"/>
              </a:rPr>
              <a:t>=0</a:t>
            </a:r>
            <a:endParaRPr kumimoji="1" lang="ja-JP" altLang="en-US" sz="1600" b="1" dirty="0">
              <a:latin typeface="Times New Roman"/>
              <a:cs typeface="Times New Roman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4520952" y="876154"/>
            <a:ext cx="1080120" cy="320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i="1" dirty="0" smtClean="0">
                <a:latin typeface="Symbol" charset="2"/>
                <a:cs typeface="Symbol" charset="2"/>
              </a:rPr>
              <a:t>q</a:t>
            </a:r>
            <a:r>
              <a:rPr lang="en-US" altLang="ja-JP" sz="1600" b="1" dirty="0" smtClean="0">
                <a:latin typeface="Times New Roman"/>
                <a:cs typeface="Times New Roman"/>
              </a:rPr>
              <a:t>=90</a:t>
            </a:r>
            <a:endParaRPr kumimoji="1" lang="ja-JP" altLang="en-US" sz="1600" b="1" dirty="0">
              <a:latin typeface="Times New Roman"/>
              <a:cs typeface="Times New Roman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249144" y="876154"/>
            <a:ext cx="1080120" cy="320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i="1" dirty="0" smtClean="0">
                <a:latin typeface="Symbol" charset="2"/>
                <a:cs typeface="Symbol" charset="2"/>
              </a:rPr>
              <a:t>q</a:t>
            </a:r>
            <a:r>
              <a:rPr lang="en-US" altLang="ja-JP" sz="1600" b="1" dirty="0" smtClean="0">
                <a:latin typeface="Times New Roman"/>
                <a:cs typeface="Times New Roman"/>
              </a:rPr>
              <a:t>=180</a:t>
            </a:r>
            <a:endParaRPr kumimoji="1" lang="ja-JP" altLang="en-US" sz="1600" b="1" dirty="0">
              <a:latin typeface="Times New Roman"/>
              <a:cs typeface="Times New Roman"/>
            </a:endParaRPr>
          </a:p>
        </p:txBody>
      </p:sp>
      <p:grpSp>
        <p:nvGrpSpPr>
          <p:cNvPr id="25" name="図形グループ 24"/>
          <p:cNvGrpSpPr/>
          <p:nvPr/>
        </p:nvGrpSpPr>
        <p:grpSpPr>
          <a:xfrm>
            <a:off x="409600" y="2204784"/>
            <a:ext cx="7718648" cy="2880400"/>
            <a:chOff x="409600" y="2420848"/>
            <a:chExt cx="7718648" cy="2880400"/>
          </a:xfrm>
        </p:grpSpPr>
        <p:pic>
          <p:nvPicPr>
            <p:cNvPr id="21" name="図 20" descr="dist_Br540_r05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00" y="2420888"/>
              <a:ext cx="2743200" cy="2880360"/>
            </a:xfrm>
            <a:prstGeom prst="rect">
              <a:avLst/>
            </a:prstGeom>
          </p:spPr>
        </p:pic>
        <p:pic>
          <p:nvPicPr>
            <p:cNvPr id="22" name="図 21" descr="dist_Br540_r05_th000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784" y="2420888"/>
              <a:ext cx="2743200" cy="2880360"/>
            </a:xfrm>
            <a:prstGeom prst="rect">
              <a:avLst/>
            </a:prstGeom>
          </p:spPr>
        </p:pic>
        <p:pic>
          <p:nvPicPr>
            <p:cNvPr id="23" name="図 22" descr="dist_Br540_r05_th090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864" y="2420888"/>
              <a:ext cx="2743200" cy="2880360"/>
            </a:xfrm>
            <a:prstGeom prst="rect">
              <a:avLst/>
            </a:prstGeom>
          </p:spPr>
        </p:pic>
        <p:pic>
          <p:nvPicPr>
            <p:cNvPr id="24" name="図 23" descr="dist_Br540_r05_th180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048" y="2420848"/>
              <a:ext cx="2743200" cy="2880360"/>
            </a:xfrm>
            <a:prstGeom prst="rect">
              <a:avLst/>
            </a:prstGeom>
          </p:spPr>
        </p:pic>
      </p:grpSp>
      <p:grpSp>
        <p:nvGrpSpPr>
          <p:cNvPr id="54" name="図形グループ 53"/>
          <p:cNvGrpSpPr/>
          <p:nvPr/>
        </p:nvGrpSpPr>
        <p:grpSpPr>
          <a:xfrm>
            <a:off x="406152" y="3788960"/>
            <a:ext cx="7715200" cy="2880400"/>
            <a:chOff x="406152" y="3861048"/>
            <a:chExt cx="7715200" cy="2880400"/>
          </a:xfrm>
        </p:grpSpPr>
        <p:pic>
          <p:nvPicPr>
            <p:cNvPr id="26" name="図 25" descr="dist_Br491_r05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52" y="3861048"/>
              <a:ext cx="2743200" cy="2880360"/>
            </a:xfrm>
            <a:prstGeom prst="rect">
              <a:avLst/>
            </a:prstGeom>
          </p:spPr>
        </p:pic>
        <p:pic>
          <p:nvPicPr>
            <p:cNvPr id="34" name="図 33" descr="dist_Br491_r05_th000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888" y="3861088"/>
              <a:ext cx="2743200" cy="2880360"/>
            </a:xfrm>
            <a:prstGeom prst="rect">
              <a:avLst/>
            </a:prstGeom>
          </p:spPr>
        </p:pic>
        <p:pic>
          <p:nvPicPr>
            <p:cNvPr id="35" name="図 34" descr="dist_Br491_r05_th090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072" y="3861088"/>
              <a:ext cx="2743200" cy="2880360"/>
            </a:xfrm>
            <a:prstGeom prst="rect">
              <a:avLst/>
            </a:prstGeom>
          </p:spPr>
        </p:pic>
        <p:pic>
          <p:nvPicPr>
            <p:cNvPr id="36" name="図 35" descr="dist_Br491_r05_th180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152" y="3861088"/>
              <a:ext cx="2743200" cy="2880360"/>
            </a:xfrm>
            <a:prstGeom prst="rect">
              <a:avLst/>
            </a:prstGeom>
          </p:spPr>
        </p:pic>
      </p:grpSp>
      <p:grpSp>
        <p:nvGrpSpPr>
          <p:cNvPr id="27" name="図形グループ 26"/>
          <p:cNvGrpSpPr/>
          <p:nvPr/>
        </p:nvGrpSpPr>
        <p:grpSpPr>
          <a:xfrm>
            <a:off x="7185248" y="796454"/>
            <a:ext cx="444880" cy="432048"/>
            <a:chOff x="8278068" y="908720"/>
            <a:chExt cx="444880" cy="432048"/>
          </a:xfrm>
        </p:grpSpPr>
        <p:sp>
          <p:nvSpPr>
            <p:cNvPr id="2" name="円/楕円 1"/>
            <p:cNvSpPr/>
            <p:nvPr/>
          </p:nvSpPr>
          <p:spPr>
            <a:xfrm>
              <a:off x="8282746" y="908720"/>
              <a:ext cx="440202" cy="4320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" name="直線コネクタ 3"/>
            <p:cNvCxnSpPr/>
            <p:nvPr/>
          </p:nvCxnSpPr>
          <p:spPr>
            <a:xfrm rot="10800000">
              <a:off x="8278068" y="1124744"/>
              <a:ext cx="2160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図形グループ 18"/>
          <p:cNvGrpSpPr/>
          <p:nvPr/>
        </p:nvGrpSpPr>
        <p:grpSpPr>
          <a:xfrm>
            <a:off x="5457056" y="771426"/>
            <a:ext cx="440202" cy="438398"/>
            <a:chOff x="8435146" y="1054770"/>
            <a:chExt cx="440202" cy="438398"/>
          </a:xfrm>
        </p:grpSpPr>
        <p:sp>
          <p:nvSpPr>
            <p:cNvPr id="56" name="円/楕円 55"/>
            <p:cNvSpPr/>
            <p:nvPr/>
          </p:nvSpPr>
          <p:spPr>
            <a:xfrm>
              <a:off x="8435146" y="1061120"/>
              <a:ext cx="440202" cy="4320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" name="直線コネクタ 56"/>
            <p:cNvCxnSpPr/>
            <p:nvPr/>
          </p:nvCxnSpPr>
          <p:spPr>
            <a:xfrm rot="16200000">
              <a:off x="8553350" y="1162770"/>
              <a:ext cx="2160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図形グループ 15"/>
          <p:cNvGrpSpPr/>
          <p:nvPr/>
        </p:nvGrpSpPr>
        <p:grpSpPr>
          <a:xfrm>
            <a:off x="3642514" y="777776"/>
            <a:ext cx="440202" cy="432048"/>
            <a:chOff x="8435146" y="1061120"/>
            <a:chExt cx="440202" cy="432048"/>
          </a:xfrm>
        </p:grpSpPr>
        <p:sp>
          <p:nvSpPr>
            <p:cNvPr id="43" name="円/楕円 42"/>
            <p:cNvSpPr/>
            <p:nvPr/>
          </p:nvSpPr>
          <p:spPr>
            <a:xfrm>
              <a:off x="8435146" y="1061120"/>
              <a:ext cx="440202" cy="4320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5" name="直線コネクタ 54"/>
            <p:cNvCxnSpPr/>
            <p:nvPr/>
          </p:nvCxnSpPr>
          <p:spPr>
            <a:xfrm>
              <a:off x="8659216" y="1277144"/>
              <a:ext cx="2160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乗算記号 27"/>
          <p:cNvSpPr/>
          <p:nvPr/>
        </p:nvSpPr>
        <p:spPr>
          <a:xfrm>
            <a:off x="3919488" y="909329"/>
            <a:ext cx="144016" cy="1602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乗算記号 57"/>
          <p:cNvSpPr/>
          <p:nvPr/>
        </p:nvSpPr>
        <p:spPr>
          <a:xfrm>
            <a:off x="5613772" y="796454"/>
            <a:ext cx="144016" cy="1602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乗算記号 63"/>
          <p:cNvSpPr/>
          <p:nvPr/>
        </p:nvSpPr>
        <p:spPr>
          <a:xfrm>
            <a:off x="7219628" y="930474"/>
            <a:ext cx="144016" cy="16029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ofbz_E230r05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0" y="4077072"/>
            <a:ext cx="1655445" cy="169037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7324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57822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en-US" altLang="ja-JP" i="1" dirty="0" err="1" smtClean="0"/>
              <a:t>r</a:t>
            </a:r>
            <a:r>
              <a:rPr lang="en-US" altLang="ja-JP" i="1" baseline="-25000" dirty="0" err="1" smtClean="0"/>
              <a:t>res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Dependencies of Minority Ion </a:t>
            </a:r>
            <a:r>
              <a:rPr lang="en-US" altLang="ja-JP" dirty="0" err="1" smtClean="0"/>
              <a:t>Toroidal</a:t>
            </a:r>
            <a:r>
              <a:rPr lang="en-US" altLang="ja-JP" dirty="0" smtClean="0"/>
              <a:t> Flow</a:t>
            </a:r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6416-4FFB-4341-A187-D1C572FCA922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b="1" i="1" smtClean="0"/>
              <a:t>S. Murakami, 24th IAEA FEC TH/1-1, San Diego, 2012.10.09</a:t>
            </a:r>
            <a:endParaRPr lang="ja-JP" altLang="en-US" dirty="0"/>
          </a:p>
        </p:txBody>
      </p:sp>
      <p:sp>
        <p:nvSpPr>
          <p:cNvPr id="19" name="コンテンツ プレースホルダ 8"/>
          <p:cNvSpPr txBox="1">
            <a:spLocks/>
          </p:cNvSpPr>
          <p:nvPr/>
        </p:nvSpPr>
        <p:spPr>
          <a:xfrm>
            <a:off x="488504" y="4725144"/>
            <a:ext cx="8622082" cy="1512168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ts val="600"/>
              </a:spcBef>
              <a:buClr>
                <a:srgbClr val="088EEE"/>
              </a:buClr>
              <a:buSzPct val="75000"/>
              <a:buFont typeface="Wingdings" charset="2"/>
              <a:buChar char="l"/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can see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large co direction </a:t>
            </a:r>
            <a:r>
              <a:rPr lang="en-US" altLang="ja-JP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toroidal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flows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in the outside region of the resonance location,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/a&gt;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lang="en-US" altLang="ja-JP" sz="20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000" b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|, 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in all cases and the TF velocity reaches more than 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40% of </a:t>
            </a:r>
            <a:r>
              <a:rPr lang="en-US" altLang="ja-JP"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000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thio</a:t>
            </a: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altLang="ja-JP" sz="2000" b="1" i="1" dirty="0" err="1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000" b="1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tor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~300km/s with </a:t>
            </a:r>
            <a:r>
              <a:rPr lang="en-US" altLang="ja-JP" sz="2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altLang="ja-JP" sz="2000" b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ICRF</a:t>
            </a:r>
            <a:r>
              <a:rPr lang="en-US" altLang="ja-JP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~2MW)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marL="342900" indent="-342900" defTabSz="914400">
              <a:spcBef>
                <a:spcPts val="600"/>
              </a:spcBef>
              <a:buClr>
                <a:srgbClr val="088EEE"/>
              </a:buClr>
              <a:buSzPct val="75000"/>
              <a:buFont typeface="Wingdings" charset="2"/>
              <a:buChar char="l"/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eep wells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are observed at the ITB region in the </a:t>
            </a:r>
            <a:r>
              <a:rPr lang="en-US" altLang="ja-JP"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000" b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lang="en-US" altLang="ja-JP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a=0.5 and -0.55 cases.</a:t>
            </a: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6537176" y="764704"/>
            <a:ext cx="2088232" cy="3952107"/>
            <a:chOff x="8553400" y="979210"/>
            <a:chExt cx="1256383" cy="2377782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3400" y="979210"/>
              <a:ext cx="1256383" cy="2238261"/>
            </a:xfrm>
            <a:prstGeom prst="rect">
              <a:avLst/>
            </a:prstGeom>
            <a:effectLst/>
          </p:spPr>
        </p:pic>
        <p:cxnSp>
          <p:nvCxnSpPr>
            <p:cNvPr id="21" name="直線コネクタ 20"/>
            <p:cNvCxnSpPr/>
            <p:nvPr/>
          </p:nvCxnSpPr>
          <p:spPr>
            <a:xfrm>
              <a:off x="9265963" y="1124744"/>
              <a:ext cx="0" cy="2232248"/>
            </a:xfrm>
            <a:prstGeom prst="line">
              <a:avLst/>
            </a:prstGeom>
            <a:ln w="19050" cmpd="sng">
              <a:solidFill>
                <a:srgbClr val="FF01F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9148584" y="1124744"/>
              <a:ext cx="0" cy="2232248"/>
            </a:xfrm>
            <a:prstGeom prst="line">
              <a:avLst/>
            </a:prstGeom>
            <a:ln w="1905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9032098" y="1124744"/>
              <a:ext cx="0" cy="2232248"/>
            </a:xfrm>
            <a:prstGeom prst="line">
              <a:avLst/>
            </a:prstGeom>
            <a:ln w="190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8906389" y="1124744"/>
              <a:ext cx="0" cy="2232248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24" y="1052736"/>
            <a:ext cx="4179064" cy="35117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テキスト ボックス 5"/>
          <p:cNvSpPr txBox="1"/>
          <p:nvPr/>
        </p:nvSpPr>
        <p:spPr>
          <a:xfrm>
            <a:off x="2432072" y="836712"/>
            <a:ext cx="24489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Helvetica"/>
                <a:cs typeface="Helvetica"/>
              </a:rPr>
              <a:t>Minority ion velocity</a:t>
            </a:r>
            <a:endParaRPr kumimoji="1" lang="ja-JP" altLang="en-US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949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そよ風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そよ風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そよ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そよ風.thmx</Template>
  <TotalTime>22254</TotalTime>
  <Words>1221</Words>
  <Application>Microsoft Macintosh PowerPoint</Application>
  <PresentationFormat>A4 210x297 mm</PresentationFormat>
  <Paragraphs>137</Paragraphs>
  <Slides>17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そよ風</vt:lpstr>
      <vt:lpstr>Equation</vt:lpstr>
      <vt:lpstr>Study of Toroidal Flow Generation by ICRF  Minority Heating in Alcator C-Mod Plasma</vt:lpstr>
      <vt:lpstr>Toroidal Flow related to ICRF Heating</vt:lpstr>
      <vt:lpstr>TF and ITB formation in Alcator C-Mod by ICH  [Fiore, PoP2012]</vt:lpstr>
      <vt:lpstr>Motivation</vt:lpstr>
      <vt:lpstr>PowerPoint プレゼンテーション</vt:lpstr>
      <vt:lpstr>rres Dependencies of Pabs and pminority</vt:lpstr>
      <vt:lpstr>rres Dependencies of Velocity Space Distribution</vt:lpstr>
      <vt:lpstr>Poloidal Angle Dependencies of Distribution (r/a=0.5)</vt:lpstr>
      <vt:lpstr>rres Dependencies of Minority Ion Toroidal Flow</vt:lpstr>
      <vt:lpstr>Velocity Shear of Minority Ion near r/a=0.5 </vt:lpstr>
      <vt:lpstr>Toroidal Precession Motion of Trapped Ions</vt:lpstr>
      <vt:lpstr>Evaluation of Toroidal Flow using Precession Model</vt:lpstr>
      <vt:lpstr>Radial Profile of Bulk Plasma TF (Toroidal Flow)</vt:lpstr>
      <vt:lpstr>Radial Profile of Bulk Plasma TF (Toroidal Flow)</vt:lpstr>
      <vt:lpstr>Conclusions</vt:lpstr>
      <vt:lpstr>Finite Banana Size effect on TF</vt:lpstr>
      <vt:lpstr>Conservation of Canonical Toroidal Momentum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高エネルギー粒子閉じ込めグループ</dc:title>
  <dc:creator>Murakami Sadayoshi</dc:creator>
  <cp:lastModifiedBy>Murakami Sadayoshi</cp:lastModifiedBy>
  <cp:revision>443</cp:revision>
  <cp:lastPrinted>2012-10-05T09:05:28Z</cp:lastPrinted>
  <dcterms:created xsi:type="dcterms:W3CDTF">2011-02-08T08:05:29Z</dcterms:created>
  <dcterms:modified xsi:type="dcterms:W3CDTF">2012-10-09T10:28:43Z</dcterms:modified>
</cp:coreProperties>
</file>