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9" r:id="rId3"/>
    <p:sldId id="286" r:id="rId4"/>
    <p:sldId id="268" r:id="rId5"/>
    <p:sldId id="297" r:id="rId6"/>
    <p:sldId id="266" r:id="rId7"/>
    <p:sldId id="263" r:id="rId8"/>
    <p:sldId id="258" r:id="rId9"/>
    <p:sldId id="265" r:id="rId10"/>
    <p:sldId id="324" r:id="rId11"/>
    <p:sldId id="321" r:id="rId12"/>
    <p:sldId id="299" r:id="rId13"/>
    <p:sldId id="300" r:id="rId14"/>
    <p:sldId id="312" r:id="rId15"/>
    <p:sldId id="313" r:id="rId16"/>
    <p:sldId id="303" r:id="rId17"/>
    <p:sldId id="305" r:id="rId18"/>
    <p:sldId id="327" r:id="rId19"/>
    <p:sldId id="319" r:id="rId20"/>
    <p:sldId id="315" r:id="rId21"/>
    <p:sldId id="316" r:id="rId22"/>
    <p:sldId id="317" r:id="rId23"/>
    <p:sldId id="318" r:id="rId24"/>
  </p:sldIdLst>
  <p:sldSz cx="9144000" cy="6858000" type="screen4x3"/>
  <p:notesSz cx="6881813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83" d="100"/>
          <a:sy n="83" d="100"/>
        </p:scale>
        <p:origin x="-14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4820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7D56A165-0058-4925-99BA-7A79C1436C43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182" y="4415792"/>
            <a:ext cx="5505450" cy="4183380"/>
          </a:xfrm>
          <a:prstGeom prst="rect">
            <a:avLst/>
          </a:prstGeom>
        </p:spPr>
        <p:txBody>
          <a:bodyPr vert="horz" lIns="92940" tIns="46470" rIns="92940" bIns="4647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5ED3CDC1-C1D7-4C98-BD56-4B7E7D8BF2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79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3327E-67DA-4540-A12D-1A2952763DB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99696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0" tIns="46470" rIns="92940" bIns="46470" anchor="b"/>
          <a:lstStyle/>
          <a:p>
            <a:pPr algn="r"/>
            <a:fld id="{B9DB336E-46B7-44DC-A76C-BF96B6F0EC8F}" type="slidenum">
              <a:rPr lang="en-US">
                <a:ea typeface="ＭＳ Ｐゴシック" pitchFamily="1" charset="-128"/>
              </a:rPr>
              <a:pPr algn="r"/>
              <a:t>1</a:t>
            </a:fld>
            <a:endParaRPr lang="en-US" dirty="0">
              <a:ea typeface="ＭＳ Ｐゴシック" pitchFamily="1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4415792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3327E-67DA-4540-A12D-1A2952763DB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99696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0" tIns="46470" rIns="92940" bIns="46470" anchor="b"/>
          <a:lstStyle/>
          <a:p>
            <a:pPr algn="r"/>
            <a:fld id="{B9DB336E-46B7-44DC-A76C-BF96B6F0EC8F}" type="slidenum">
              <a:rPr lang="en-US">
                <a:ea typeface="ＭＳ Ｐゴシック" pitchFamily="1" charset="-128"/>
              </a:rPr>
              <a:pPr algn="r"/>
              <a:t>4</a:t>
            </a:fld>
            <a:endParaRPr lang="en-US" dirty="0">
              <a:ea typeface="ＭＳ Ｐゴシック" pitchFamily="1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4415792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3327E-67DA-4540-A12D-1A2952763DB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99696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0" tIns="46470" rIns="92940" bIns="46470" anchor="b"/>
          <a:lstStyle/>
          <a:p>
            <a:pPr algn="r"/>
            <a:fld id="{B9DB336E-46B7-44DC-A76C-BF96B6F0EC8F}" type="slidenum">
              <a:rPr lang="en-US">
                <a:ea typeface="ＭＳ Ｐゴシック" pitchFamily="1" charset="-128"/>
              </a:rPr>
              <a:pPr algn="r"/>
              <a:t>12</a:t>
            </a:fld>
            <a:endParaRPr lang="en-US" dirty="0">
              <a:ea typeface="ＭＳ Ｐゴシック" pitchFamily="1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4415792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CDC1-C1D7-4C98-BD56-4B7E7D8BF2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05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618F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ea typeface="ＭＳ Ｐゴシック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51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90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61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9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8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67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8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5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7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8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0100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618F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ea typeface="ＭＳ Ｐゴシック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68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645C-9E8B-44AE-9B8D-EE9F9118C437}" type="datetimeFigureOut">
              <a:rPr lang="zh-CN" altLang="en-US" smtClean="0"/>
              <a:t>2012/10/9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9BB9-E640-4C6C-B2A1-6034915A17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618F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ea typeface="ＭＳ Ｐゴシック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50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43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image" Target="../media/image160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6096000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900" dirty="0"/>
              <a:t>This work was performed under the auspices of the U.S. DoE by LLNL under </a:t>
            </a:r>
            <a:r>
              <a:rPr lang="en-US" altLang="zh-CN" sz="900" dirty="0" smtClean="0"/>
              <a:t>Contract DE-AC52-07NA27344 </a:t>
            </a:r>
            <a:r>
              <a:rPr lang="en-US" altLang="zh-CN" sz="900" dirty="0"/>
              <a:t>and is supported by the China NSF under Contract No.10721505</a:t>
            </a:r>
            <a:r>
              <a:rPr lang="en-US" altLang="zh-CN" sz="900" dirty="0" smtClean="0"/>
              <a:t>, </a:t>
            </a:r>
            <a:r>
              <a:rPr lang="en-US" altLang="zh-CN" sz="900" dirty="0"/>
              <a:t>the National Magnetic Confinement Fusion Science Program of China under </a:t>
            </a:r>
            <a:r>
              <a:rPr lang="en-US" altLang="zh-CN" sz="900" dirty="0" smtClean="0"/>
              <a:t>Contracts No. 2011GB107001</a:t>
            </a:r>
            <a:r>
              <a:rPr lang="en-US" altLang="zh-CN" sz="900" dirty="0"/>
              <a:t>. </a:t>
            </a:r>
            <a:r>
              <a:rPr lang="en-US" sz="900" dirty="0" smtClean="0"/>
              <a:t>LLNL-PRES-587359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7505" y="2564904"/>
            <a:ext cx="891267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/>
            <a:r>
              <a:rPr lang="en-US" altLang="zh-CN" sz="2400" dirty="0" smtClean="0"/>
              <a:t> </a:t>
            </a:r>
            <a:r>
              <a:rPr lang="en-US" altLang="zh-CN" sz="2000" b="1" dirty="0"/>
              <a:t>T. Y. </a:t>
            </a:r>
            <a:r>
              <a:rPr lang="en-US" altLang="zh-CN" sz="2000" b="1" dirty="0" smtClean="0"/>
              <a:t>Xia</a:t>
            </a:r>
            <a:r>
              <a:rPr lang="en-US" altLang="zh-CN" sz="2000" b="1" baseline="30000" dirty="0" smtClean="0"/>
              <a:t>1,2</a:t>
            </a:r>
            <a:r>
              <a:rPr lang="en-US" altLang="zh-CN" sz="2000" b="1" dirty="0" smtClean="0"/>
              <a:t>, </a:t>
            </a:r>
            <a:r>
              <a:rPr lang="en-US" altLang="zh-CN" sz="2000" b="1" dirty="0"/>
              <a:t>X. Q. </a:t>
            </a:r>
            <a:r>
              <a:rPr lang="en-US" altLang="zh-CN" sz="2000" b="1" dirty="0" smtClean="0"/>
              <a:t>Xu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, </a:t>
            </a:r>
            <a:r>
              <a:rPr lang="en-US" altLang="zh-CN" sz="2000" b="1" dirty="0"/>
              <a:t>Z. X. </a:t>
            </a:r>
            <a:r>
              <a:rPr lang="en-US" altLang="zh-CN" sz="2000" b="1" dirty="0" smtClean="0"/>
              <a:t>Liu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, </a:t>
            </a:r>
            <a:r>
              <a:rPr lang="en-US" altLang="zh-CN" sz="2000" b="1" dirty="0"/>
              <a:t>S. C. </a:t>
            </a:r>
            <a:r>
              <a:rPr lang="en-US" altLang="zh-CN" sz="2000" b="1" dirty="0" smtClean="0"/>
              <a:t>Liu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, B. Gui</a:t>
            </a:r>
            <a:r>
              <a:rPr lang="en-US" altLang="zh-CN" sz="2000" b="1" baseline="30000" dirty="0" smtClean="0"/>
              <a:t>1,2</a:t>
            </a:r>
            <a:r>
              <a:rPr lang="en-US" altLang="zh-CN" sz="2000" b="1" dirty="0" smtClean="0"/>
              <a:t>, W. Meyer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, G</a:t>
            </a:r>
            <a:r>
              <a:rPr lang="en-US" altLang="zh-CN" sz="2000" b="1" dirty="0"/>
              <a:t>. Q. Li</a:t>
            </a:r>
            <a:r>
              <a:rPr lang="en-US" altLang="zh-CN" sz="2000" b="1" baseline="30000" dirty="0"/>
              <a:t>1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and J. G. </a:t>
            </a:r>
            <a:r>
              <a:rPr lang="en-US" altLang="zh-CN" sz="2000" b="1" dirty="0" smtClean="0"/>
              <a:t>Li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aseline="30000" dirty="0" smtClean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Institute of Plasma Physics, Chinese Academy of Sciences, Hefei, China. </a:t>
            </a:r>
          </a:p>
          <a:p>
            <a:pPr algn="ctr"/>
            <a:r>
              <a:rPr lang="en-US" sz="1400" baseline="30000" dirty="0"/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Lawrence Livermore National Laboratory, Livermore, CA 94550, USA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X.Q.Xu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P.W.Xi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A.Dimits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I.Joseph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M.V.Umansky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T.Y.Xia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1,3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B.Gui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1,3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S.S.Kim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G.Y.Park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T.Rhee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H.Jhang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P.H.Diamond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4,5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B.Dudson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P.B.Snyder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7 </a:t>
            </a:r>
            <a:endParaRPr lang="en-US" sz="1400" b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LLNL,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PKU,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ASIPP,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NFRI,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UCSD,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U.York,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GA</a:t>
            </a:r>
          </a:p>
          <a:p>
            <a:pPr algn="ctr"/>
            <a:endParaRPr lang="en-US" sz="2000" dirty="0">
              <a:ea typeface="ＭＳ Ｐゴシック" pitchFamily="1" charset="-128"/>
            </a:endParaRPr>
          </a:p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dirty="0">
                <a:ea typeface="ＭＳ Ｐゴシック" pitchFamily="1" charset="-128"/>
              </a:rPr>
              <a:t>24th IAEA </a:t>
            </a:r>
            <a:r>
              <a:rPr lang="en-US" dirty="0" smtClean="0">
                <a:ea typeface="ＭＳ Ｐゴシック" pitchFamily="1" charset="-128"/>
              </a:rPr>
              <a:t>Fusion Energy Conference, </a:t>
            </a:r>
          </a:p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dirty="0" smtClean="0">
                <a:ea typeface="ＭＳ Ｐゴシック" pitchFamily="1" charset="-128"/>
              </a:rPr>
              <a:t>8-13 </a:t>
            </a:r>
            <a:r>
              <a:rPr lang="en-US" dirty="0">
                <a:ea typeface="ＭＳ Ｐゴシック" pitchFamily="1" charset="-128"/>
              </a:rPr>
              <a:t>Oct. 2012</a:t>
            </a:r>
            <a:r>
              <a:rPr lang="en-US" dirty="0" smtClean="0">
                <a:ea typeface="ＭＳ Ｐゴシック" pitchFamily="1" charset="-128"/>
              </a:rPr>
              <a:t>, San </a:t>
            </a:r>
            <a:r>
              <a:rPr lang="en-US" dirty="0">
                <a:ea typeface="ＭＳ Ｐゴシック" pitchFamily="1" charset="-128"/>
              </a:rPr>
              <a:t>Diego, </a:t>
            </a:r>
            <a:r>
              <a:rPr lang="en-US" dirty="0" smtClean="0">
                <a:ea typeface="ＭＳ Ｐゴシック" pitchFamily="1" charset="-128"/>
              </a:rPr>
              <a:t>USA</a:t>
            </a:r>
            <a:endParaRPr lang="en-US" dirty="0">
              <a:ea typeface="ＭＳ Ｐゴシック" pitchFamily="1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9144000" cy="1981200"/>
            <a:chOff x="0" y="0"/>
            <a:chExt cx="9144000" cy="1981200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19812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28600" y="32792"/>
              <a:ext cx="8772525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Multi-field two-fluid and </a:t>
              </a:r>
              <a:r>
                <a:rPr lang="en-US" sz="3600" b="1" dirty="0">
                  <a:solidFill>
                    <a:schemeClr val="bg1"/>
                  </a:solidFill>
                </a:rPr>
                <a:t>g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yro-fluid  simulations of Edge-Localized-Modes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48600" y="1447800"/>
              <a:ext cx="1171575" cy="41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1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56085" y="965537"/>
            <a:ext cx="3144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EAST#41019@3034ms</a:t>
            </a:r>
          </a:p>
          <a:p>
            <a:pPr algn="ctr"/>
            <a:r>
              <a:rPr lang="en-US" sz="2000" b="1" dirty="0" smtClean="0"/>
              <a:t>Visible camera shows bright ELM structure</a:t>
            </a:r>
            <a:r>
              <a:rPr lang="en-US" sz="2000" b="1" baseline="30000" dirty="0" smtClean="0"/>
              <a:t>$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256485" y="965537"/>
            <a:ext cx="3144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BOUT++ simulation shows that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ELM stripe are filamentary </a:t>
            </a:r>
            <a:r>
              <a:rPr lang="en-US" altLang="zh-CN" sz="2000" b="1" dirty="0" smtClean="0"/>
              <a:t>structures</a:t>
            </a:r>
            <a:r>
              <a:rPr lang="en-US" altLang="zh-CN" sz="2000" b="1" baseline="30000" dirty="0" smtClean="0"/>
              <a:t>*</a:t>
            </a:r>
            <a:r>
              <a:rPr lang="en-US" altLang="zh-CN" sz="2000" b="1" dirty="0" smtClean="0"/>
              <a:t> </a:t>
            </a:r>
            <a:endParaRPr lang="en-US" altLang="zh-CN" sz="2000" dirty="0"/>
          </a:p>
        </p:txBody>
      </p:sp>
      <p:grpSp>
        <p:nvGrpSpPr>
          <p:cNvPr id="10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12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13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5"/>
          <p:cNvSpPr txBox="1"/>
          <p:nvPr/>
        </p:nvSpPr>
        <p:spPr>
          <a:xfrm>
            <a:off x="350126" y="110579"/>
            <a:ext cx="84437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BOUT++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 show that the stripes from visible camera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match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ELM filamentary structures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" descr="41019 cc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0" t="6640" r="28205" b="10254"/>
          <a:stretch/>
        </p:blipFill>
        <p:spPr>
          <a:xfrm>
            <a:off x="152400" y="1905000"/>
            <a:ext cx="3049378" cy="48043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68233" y="980728"/>
            <a:ext cx="3472319" cy="4203700"/>
            <a:chOff x="6096000" y="1484784"/>
            <a:chExt cx="3472319" cy="4203700"/>
          </a:xfrm>
        </p:grpSpPr>
        <p:pic>
          <p:nvPicPr>
            <p:cNvPr id="2" name="图片 1" descr="41019_3034ms_final_part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6" t="46942" r="35760" b="35022"/>
            <a:stretch/>
          </p:blipFill>
          <p:spPr>
            <a:xfrm>
              <a:off x="6565900" y="2341816"/>
              <a:ext cx="2667000" cy="2476500"/>
            </a:xfrm>
            <a:prstGeom prst="rect">
              <a:avLst/>
            </a:prstGeom>
          </p:spPr>
        </p:pic>
        <p:grpSp>
          <p:nvGrpSpPr>
            <p:cNvPr id="23" name="组 4"/>
            <p:cNvGrpSpPr/>
            <p:nvPr/>
          </p:nvGrpSpPr>
          <p:grpSpPr>
            <a:xfrm>
              <a:off x="6096000" y="1484784"/>
              <a:ext cx="3472319" cy="4203700"/>
              <a:chOff x="6122456" y="2895600"/>
              <a:chExt cx="3472319" cy="4203700"/>
            </a:xfrm>
          </p:grpSpPr>
          <p:grpSp>
            <p:nvGrpSpPr>
              <p:cNvPr id="24" name="组 20"/>
              <p:cNvGrpSpPr/>
              <p:nvPr/>
            </p:nvGrpSpPr>
            <p:grpSpPr>
              <a:xfrm>
                <a:off x="6122456" y="2895600"/>
                <a:ext cx="3472319" cy="4203700"/>
                <a:chOff x="2971800" y="1066800"/>
                <a:chExt cx="3472319" cy="4203700"/>
              </a:xfrm>
            </p:grpSpPr>
            <p:sp>
              <p:nvSpPr>
                <p:cNvPr id="27" name="矩形 6"/>
                <p:cNvSpPr/>
                <p:nvPr/>
              </p:nvSpPr>
              <p:spPr>
                <a:xfrm>
                  <a:off x="3299979" y="2895599"/>
                  <a:ext cx="319016" cy="11963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文本框 15"/>
                <p:cNvSpPr txBox="1"/>
                <p:nvPr/>
              </p:nvSpPr>
              <p:spPr>
                <a:xfrm rot="10800000">
                  <a:off x="3124200" y="1066800"/>
                  <a:ext cx="461665" cy="42037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kumimoji="1" lang="en-US" altLang="zh-CN" dirty="0" smtClean="0"/>
                    <a:t>Z (m)</a:t>
                  </a:r>
                  <a:endParaRPr kumimoji="1" lang="zh-CN" altLang="en-US" dirty="0"/>
                </a:p>
              </p:txBody>
            </p:sp>
            <p:sp>
              <p:nvSpPr>
                <p:cNvPr id="29" name="文本框 16"/>
                <p:cNvSpPr txBox="1"/>
                <p:nvPr/>
              </p:nvSpPr>
              <p:spPr>
                <a:xfrm rot="16200000">
                  <a:off x="4582681" y="2789796"/>
                  <a:ext cx="446276" cy="32766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kumimoji="1" lang="en-US" altLang="zh-CN" sz="1700" dirty="0" smtClean="0"/>
                    <a:t>2  		  2.25</a:t>
                  </a:r>
                  <a:endParaRPr kumimoji="1" lang="zh-CN" altLang="en-US" sz="1700" dirty="0"/>
                </a:p>
              </p:txBody>
            </p:sp>
            <p:sp>
              <p:nvSpPr>
                <p:cNvPr id="30" name="文本框 19"/>
                <p:cNvSpPr txBox="1"/>
                <p:nvPr/>
              </p:nvSpPr>
              <p:spPr>
                <a:xfrm>
                  <a:off x="2971800" y="1905000"/>
                  <a:ext cx="685800" cy="2446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en-US" altLang="zh-CN" sz="1700" dirty="0" smtClean="0"/>
                    <a:t>0</a:t>
                  </a:r>
                </a:p>
                <a:p>
                  <a:pPr algn="r"/>
                  <a:endParaRPr kumimoji="1" lang="en-US" altLang="zh-CN" sz="1700" dirty="0"/>
                </a:p>
                <a:p>
                  <a:pPr algn="r"/>
                  <a:endParaRPr kumimoji="1" lang="en-US" altLang="zh-CN" sz="1700" dirty="0" smtClean="0"/>
                </a:p>
                <a:p>
                  <a:pPr algn="r"/>
                  <a:endParaRPr kumimoji="1" lang="en-US" altLang="zh-CN" sz="1700" dirty="0"/>
                </a:p>
                <a:p>
                  <a:pPr algn="r"/>
                  <a:endParaRPr kumimoji="1" lang="en-US" altLang="zh-CN" sz="1700" dirty="0" smtClean="0"/>
                </a:p>
                <a:p>
                  <a:pPr algn="r"/>
                  <a:endParaRPr kumimoji="1" lang="en-US" altLang="zh-CN" sz="1700" dirty="0"/>
                </a:p>
                <a:p>
                  <a:pPr algn="r"/>
                  <a:endParaRPr kumimoji="1" lang="en-US" altLang="zh-CN" sz="1700" dirty="0" smtClean="0"/>
                </a:p>
                <a:p>
                  <a:pPr algn="r"/>
                  <a:endParaRPr kumimoji="1" lang="en-US" altLang="zh-CN" sz="1700" dirty="0"/>
                </a:p>
                <a:p>
                  <a:pPr algn="r"/>
                  <a:r>
                    <a:rPr kumimoji="1" lang="en-US" altLang="zh-CN" sz="1700" dirty="0"/>
                    <a:t>-</a:t>
                  </a:r>
                  <a:r>
                    <a:rPr kumimoji="1" lang="en-US" altLang="zh-CN" sz="1700" dirty="0" smtClean="0"/>
                    <a:t>0.5</a:t>
                  </a:r>
                  <a:endParaRPr kumimoji="1" lang="zh-CN" altLang="en-US" sz="1700" dirty="0"/>
                </a:p>
              </p:txBody>
            </p:sp>
          </p:grpSp>
          <p:sp>
            <p:nvSpPr>
              <p:cNvPr id="26" name="矩形 2"/>
              <p:cNvSpPr/>
              <p:nvPr/>
            </p:nvSpPr>
            <p:spPr>
              <a:xfrm>
                <a:off x="6705600" y="6096000"/>
                <a:ext cx="2438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dirty="0"/>
                  <a:t>Major </a:t>
                </a:r>
                <a:r>
                  <a:rPr kumimoji="1" lang="en-US" altLang="zh-CN" dirty="0" smtClean="0"/>
                  <a:t>radius </a:t>
                </a:r>
              </a:p>
              <a:p>
                <a:pPr algn="ctr"/>
                <a:r>
                  <a:rPr kumimoji="1" lang="en-US" altLang="zh-CN" dirty="0" smtClean="0"/>
                  <a:t>R </a:t>
                </a:r>
                <a:r>
                  <a:rPr kumimoji="1" lang="en-US" altLang="zh-CN" dirty="0"/>
                  <a:t>(m) </a:t>
                </a:r>
                <a:endParaRPr lang="zh-CN" altLang="en-US" dirty="0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6585004" y="6309320"/>
            <a:ext cx="1841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 smtClean="0"/>
              <a:t>$</a:t>
            </a:r>
            <a:r>
              <a:rPr lang="en-US" sz="1400" dirty="0" smtClean="0"/>
              <a:t>Taken by J. H. Yang</a:t>
            </a:r>
          </a:p>
          <a:p>
            <a:r>
              <a:rPr lang="en-US" sz="1400" baseline="30000" dirty="0" smtClean="0"/>
              <a:t>*</a:t>
            </a:r>
            <a:r>
              <a:rPr lang="en-US" sz="1400" dirty="0" smtClean="0"/>
              <a:t>Figure </a:t>
            </a:r>
            <a:r>
              <a:rPr lang="en-US" sz="1400" dirty="0"/>
              <a:t>by W.H. Meyer</a:t>
            </a:r>
          </a:p>
        </p:txBody>
      </p:sp>
      <p:pic>
        <p:nvPicPr>
          <p:cNvPr id="3" name="图片 2" descr="41019_3034ms_final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6706" r="28642" b="10510"/>
          <a:stretch/>
        </p:blipFill>
        <p:spPr>
          <a:xfrm>
            <a:off x="3314701" y="1917699"/>
            <a:ext cx="3009899" cy="4767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9232" y="4870901"/>
            <a:ext cx="2638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Pitch match!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Mode number match!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828642" y="4256954"/>
            <a:ext cx="823478" cy="914401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652120" y="2060848"/>
            <a:ext cx="827112" cy="220490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52120" y="4118885"/>
            <a:ext cx="1063308" cy="102549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6341850" y="6381328"/>
            <a:ext cx="2550630" cy="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16632"/>
            <a:ext cx="7675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EAST experiments verified BOUT++ predictions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low-n modes become dominant at high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2400" b="1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文本框 11"/>
          <p:cNvSpPr txBox="1"/>
          <p:nvPr/>
        </p:nvSpPr>
        <p:spPr>
          <a:xfrm>
            <a:off x="157930" y="4217639"/>
            <a:ext cx="2732139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  <a:sym typeface="Wingdings"/>
              </a:rPr>
              <a:t>BOUT++:</a:t>
            </a: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b="1" dirty="0" smtClean="0">
                <a:solidFill>
                  <a:schemeClr val="tx1"/>
                </a:solidFill>
                <a:sym typeface="Wingdings"/>
              </a:rPr>
              <a:t>Higher current has lower n mode</a:t>
            </a:r>
          </a:p>
          <a:p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文本框 10"/>
          <p:cNvSpPr txBox="1"/>
          <p:nvPr/>
        </p:nvSpPr>
        <p:spPr>
          <a:xfrm>
            <a:off x="1574304" y="6011996"/>
            <a:ext cx="2133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0000FF"/>
                </a:solidFill>
              </a:rPr>
              <a:t>Qualitatively consist</a:t>
            </a:r>
            <a:endParaRPr kumimoji="1"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" name="矩形 17"/>
          <p:cNvSpPr/>
          <p:nvPr/>
        </p:nvSpPr>
        <p:spPr>
          <a:xfrm>
            <a:off x="107505" y="623905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altLang="zh-CN" sz="1200" u="sng" dirty="0" smtClean="0"/>
          </a:p>
          <a:p>
            <a:pPr algn="r"/>
            <a:r>
              <a:rPr lang="en-US" altLang="zh-CN" sz="1200" dirty="0" smtClean="0"/>
              <a:t>Z.X. Liu et </a:t>
            </a:r>
            <a:r>
              <a:rPr lang="en-US" altLang="zh-CN" sz="1200" dirty="0"/>
              <a:t>al, </a:t>
            </a:r>
            <a:r>
              <a:rPr lang="en-US" altLang="zh-CN" sz="1200" dirty="0" smtClean="0"/>
              <a:t>Phys</a:t>
            </a:r>
            <a:r>
              <a:rPr lang="en-US" altLang="zh-CN" sz="1200" dirty="0"/>
              <a:t>. </a:t>
            </a:r>
            <a:r>
              <a:rPr lang="en-US" altLang="zh-CN" sz="1200" dirty="0" smtClean="0"/>
              <a:t>Plasmas 19 102502 (2012).</a:t>
            </a:r>
          </a:p>
          <a:p>
            <a:pPr algn="r"/>
            <a:r>
              <a:rPr lang="en-US" altLang="zh-CN" sz="1200" dirty="0"/>
              <a:t>Z.X. Liu et </a:t>
            </a:r>
            <a:r>
              <a:rPr lang="en-US" altLang="zh-CN" sz="1200" dirty="0" smtClean="0"/>
              <a:t>al, EX/p7-11, “Study of </a:t>
            </a:r>
            <a:r>
              <a:rPr lang="en-US" altLang="zh-CN" sz="1200" dirty="0" err="1" smtClean="0"/>
              <a:t>ELMy</a:t>
            </a:r>
            <a:r>
              <a:rPr lang="en-US" altLang="zh-CN" sz="1200" dirty="0" smtClean="0"/>
              <a:t> H-mode plasmas and BOUT++ simulation on EAST”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76056" y="908720"/>
            <a:ext cx="3737520" cy="5040560"/>
            <a:chOff x="5076056" y="1672928"/>
            <a:chExt cx="3737520" cy="50405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l="17216" r="4458" b="12603"/>
            <a:stretch/>
          </p:blipFill>
          <p:spPr>
            <a:xfrm>
              <a:off x="5365488" y="1672928"/>
              <a:ext cx="3183592" cy="3206431"/>
            </a:xfrm>
            <a:prstGeom prst="rect">
              <a:avLst/>
            </a:prstGeom>
          </p:spPr>
        </p:pic>
        <p:pic>
          <p:nvPicPr>
            <p:cNvPr id="18" name="Picture 2" descr="F:\work\report\2012\IAEA\41019 part vs D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67"/>
            <a:stretch/>
          </p:blipFill>
          <p:spPr bwMode="auto">
            <a:xfrm>
              <a:off x="5076056" y="5157192"/>
              <a:ext cx="3737520" cy="155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线箭头连接符 21"/>
            <p:cNvCxnSpPr/>
            <p:nvPr/>
          </p:nvCxnSpPr>
          <p:spPr>
            <a:xfrm flipV="1">
              <a:off x="5724128" y="4120810"/>
              <a:ext cx="648072" cy="113864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19"/>
            <p:cNvCxnSpPr/>
            <p:nvPr/>
          </p:nvCxnSpPr>
          <p:spPr>
            <a:xfrm flipH="1" flipV="1">
              <a:off x="8172400" y="3717032"/>
              <a:ext cx="253683" cy="1520935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966492" y="4233862"/>
            <a:ext cx="2069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Experiment: </a:t>
            </a: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b="1" dirty="0"/>
              <a:t>400kA</a:t>
            </a:r>
            <a:r>
              <a:rPr kumimoji="1" lang="en-US" altLang="zh-CN" b="1" dirty="0">
                <a:sym typeface="Wingdings"/>
              </a:rPr>
              <a:t>n=25</a:t>
            </a: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b="1" dirty="0">
                <a:sym typeface="Wingdings"/>
              </a:rPr>
              <a:t>300kAn=30</a:t>
            </a:r>
          </a:p>
        </p:txBody>
      </p:sp>
      <p:sp>
        <p:nvSpPr>
          <p:cNvPr id="39" name="Down Arrow 38"/>
          <p:cNvSpPr/>
          <p:nvPr/>
        </p:nvSpPr>
        <p:spPr>
          <a:xfrm rot="3121208">
            <a:off x="4868206" y="3925190"/>
            <a:ext cx="248444" cy="7390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9079151" flipH="1">
            <a:off x="1665490" y="5021084"/>
            <a:ext cx="162788" cy="10550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 rot="2613374" flipH="1">
            <a:off x="3448221" y="5021084"/>
            <a:ext cx="162788" cy="10550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72185" y="1032933"/>
            <a:ext cx="3175679" cy="2809004"/>
            <a:chOff x="172185" y="1032932"/>
            <a:chExt cx="3751743" cy="3136135"/>
          </a:xfrm>
        </p:grpSpPr>
        <p:pic>
          <p:nvPicPr>
            <p:cNvPr id="13" name="图片 8" descr="current vs n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83" y="1109465"/>
              <a:ext cx="3538245" cy="289559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 rot="16200000">
              <a:off x="-1059166" y="2264283"/>
              <a:ext cx="28320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Times New Roman" pitchFamily="18" charset="0"/>
                </a:rPr>
                <a:t>Linear Growth Rate (</a:t>
              </a:r>
              <a:r>
                <a:rPr lang="el-GR" sz="1400" b="1" dirty="0" smtClean="0">
                  <a:cs typeface="Times New Roman" pitchFamily="18" charset="0"/>
                </a:rPr>
                <a:t>γ</a:t>
              </a:r>
              <a:r>
                <a:rPr lang="en-US" sz="1400" b="1" dirty="0" smtClean="0">
                  <a:cs typeface="Times New Roman" pitchFamily="18" charset="0"/>
                </a:rPr>
                <a:t>/</a:t>
              </a:r>
              <a:r>
                <a:rPr lang="el-GR" sz="1400" b="1" dirty="0" smtClean="0">
                  <a:cs typeface="Times New Roman" pitchFamily="18" charset="0"/>
                </a:rPr>
                <a:t>ω</a:t>
              </a:r>
              <a:r>
                <a:rPr lang="en-US" sz="1400" b="1" baseline="-25000" dirty="0" smtClean="0">
                  <a:cs typeface="Times New Roman" pitchFamily="18" charset="0"/>
                </a:rPr>
                <a:t>A</a:t>
              </a:r>
              <a:r>
                <a:rPr lang="en-US" sz="1400" b="1" dirty="0" smtClean="0">
                  <a:cs typeface="Times New Roman" pitchFamily="18" charset="0"/>
                </a:rPr>
                <a:t>)</a:t>
              </a:r>
              <a:endParaRPr lang="en-US" sz="1400" b="1" dirty="0"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9823" y="3825447"/>
              <a:ext cx="2618081" cy="3436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</a:t>
              </a:r>
              <a:r>
                <a:rPr lang="en-US" sz="1400" b="1" dirty="0" smtClean="0"/>
                <a:t>oroidal mode number n</a:t>
              </a:r>
              <a:endParaRPr lang="en-US" sz="1400" b="1" dirty="0"/>
            </a:p>
          </p:txBody>
        </p:sp>
      </p:grpSp>
      <p:sp>
        <p:nvSpPr>
          <p:cNvPr id="44" name="Down Arrow 43"/>
          <p:cNvSpPr/>
          <p:nvPr/>
        </p:nvSpPr>
        <p:spPr>
          <a:xfrm>
            <a:off x="1403648" y="4115150"/>
            <a:ext cx="248444" cy="46597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图片 3" descr="41019 ccd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0" t="6640" r="28205" b="10254"/>
          <a:stretch/>
        </p:blipFill>
        <p:spPr>
          <a:xfrm>
            <a:off x="3370804" y="1086635"/>
            <a:ext cx="1670633" cy="2632136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4173860" y="1930210"/>
            <a:ext cx="445508" cy="936104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619368" y="1032934"/>
            <a:ext cx="746120" cy="89727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9368" y="2866314"/>
            <a:ext cx="746120" cy="117039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6096000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900" dirty="0"/>
              <a:t>This work was performed under the auspices of the U.S. DoE by LLNL under </a:t>
            </a:r>
            <a:r>
              <a:rPr lang="en-US" altLang="zh-CN" sz="900" dirty="0" smtClean="0"/>
              <a:t>Contract DE-AC52-07NA27344 </a:t>
            </a:r>
            <a:r>
              <a:rPr lang="en-US" altLang="zh-CN" sz="900" dirty="0"/>
              <a:t>and is supported by the China NSF under Contract No.10721505</a:t>
            </a:r>
            <a:r>
              <a:rPr lang="en-US" altLang="zh-CN" sz="900" dirty="0" smtClean="0"/>
              <a:t>, </a:t>
            </a:r>
            <a:r>
              <a:rPr lang="en-US" altLang="zh-CN" sz="900" dirty="0"/>
              <a:t>the National Magnetic Confinement Fusion Science Program of China under </a:t>
            </a:r>
            <a:r>
              <a:rPr lang="en-US" altLang="zh-CN" sz="900" dirty="0" smtClean="0"/>
              <a:t>Contracts No. 2011GB107001</a:t>
            </a:r>
            <a:r>
              <a:rPr lang="en-US" altLang="zh-CN" sz="900" dirty="0"/>
              <a:t>. </a:t>
            </a:r>
            <a:r>
              <a:rPr lang="en-US" sz="900" dirty="0" smtClean="0"/>
              <a:t>LLNL-PRES-587357.</a:t>
            </a:r>
          </a:p>
        </p:txBody>
      </p:sp>
      <p:pic>
        <p:nvPicPr>
          <p:cNvPr id="2066" name="Picture 11" descr="lab_icon_rg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4400"/>
            <a:ext cx="112553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2875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X.Q.Xu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P.W.Xi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A.Dimits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I.Joseph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M.V.Umansky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T.Y.Xia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1,3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B.Gui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1,3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S.S.Kim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G.Y.Park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T.Rhee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H.Jhang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P.H.Diamond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4,5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B.Dudson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P.B.Snyder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7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LLNL,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PKU,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ASIPP,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NFRI,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UCSD,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U.York,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GA)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ea typeface="ＭＳ Ｐゴシック" pitchFamily="1" charset="-128"/>
            </a:endParaRPr>
          </a:p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sz="2400" dirty="0">
                <a:ea typeface="ＭＳ Ｐゴシック" pitchFamily="1" charset="-128"/>
              </a:rPr>
              <a:t>24th IAEA Fusion Energy Conference, </a:t>
            </a:r>
          </a:p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sz="2400" dirty="0">
                <a:ea typeface="ＭＳ Ｐゴシック" pitchFamily="1" charset="-128"/>
              </a:rPr>
              <a:t>8-13 Oct. 2012,San Diego, </a:t>
            </a:r>
            <a:r>
              <a:rPr lang="en-US" sz="2400" dirty="0" smtClean="0">
                <a:ea typeface="ＭＳ Ｐゴシック" pitchFamily="1" charset="-128"/>
              </a:rPr>
              <a:t>USA</a:t>
            </a:r>
            <a:endParaRPr lang="en-US" sz="2400" dirty="0">
              <a:ea typeface="ＭＳ Ｐゴシック" pitchFamily="1" charset="-128"/>
            </a:endParaRPr>
          </a:p>
        </p:txBody>
      </p:sp>
      <p:pic>
        <p:nvPicPr>
          <p:cNvPr id="2069" name="Picture 21" descr="FES_Logo-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80" y="4800600"/>
            <a:ext cx="1066800" cy="990600"/>
          </a:xfrm>
          <a:prstGeom prst="rect">
            <a:avLst/>
          </a:prstGeom>
          <a:noFill/>
        </p:spPr>
      </p:pic>
      <p:pic>
        <p:nvPicPr>
          <p:cNvPr id="1026" name="Picture 2" descr="C:\Users\xia3\Desktop\ip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938474"/>
            <a:ext cx="890378" cy="766959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9144000" cy="1981200"/>
            <a:chOff x="0" y="0"/>
            <a:chExt cx="9144000" cy="1981200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19812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86447" y="131732"/>
              <a:ext cx="8772525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Theory </a:t>
              </a:r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and Gyro-fluid Simulations of Edge-Localized-Modes </a:t>
              </a:r>
              <a:endParaRPr lang="en-US" sz="3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1447800"/>
              <a:ext cx="1171575" cy="41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28384" y="131732"/>
            <a:ext cx="1035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TH/5-2Rb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2809" y="5076833"/>
            <a:ext cx="1846163" cy="513934"/>
            <a:chOff x="6588224" y="5076833"/>
            <a:chExt cx="2232248" cy="6214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373216"/>
              <a:ext cx="2232248" cy="325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076833"/>
              <a:ext cx="2232248" cy="28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60" y="4941168"/>
            <a:ext cx="909455" cy="67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73" y="5076833"/>
            <a:ext cx="1053471" cy="38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xi2\Desktop\Work\2011.11 Gyrofluid\Work update\Report\Sherwood_report\PKU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/>
          <a:stretch/>
        </p:blipFill>
        <p:spPr bwMode="auto">
          <a:xfrm>
            <a:off x="2699792" y="4787866"/>
            <a:ext cx="1113788" cy="10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7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99513" cy="873125"/>
          </a:xfrm>
          <a:noFill/>
          <a:ln/>
        </p:spPr>
        <p:txBody>
          <a:bodyPr lIns="90487" tIns="44450" rIns="90487" bIns="4445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An isothermal electromagnetic 3-field gyro-fluid </a:t>
            </a: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model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04800" y="980727"/>
            <a:ext cx="8443664" cy="507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derived 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isothermal electromagnetic 3-field gyro-fluid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model with vorticity formulation generalized from Snyder-Hammett gyro-fluid model [1] for edge plasmas.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Utilizing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the Padé 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approximation for the modified Bessel functions, this set of gyro-fluid equations is implemented in the BOUT++ framework with full ion FLR effects,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long-wavelength limit, this set of gyro-fluid equations is  reduced to previous 3-field two-fluid model with additional gyro-viscous terms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resulting from the incomplete “gyro-viscous cancellation” in two-fluid model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given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Xu et al [2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Higher ion temperature introduces more FLR stabilizing effects, thus reduces ELM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size.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6145559"/>
            <a:ext cx="5742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[1] </a:t>
            </a:r>
            <a:r>
              <a:rPr lang="en-US" sz="1400" dirty="0" smtClean="0"/>
              <a:t>P</a:t>
            </a:r>
            <a:r>
              <a:rPr lang="en-US" sz="1400" dirty="0"/>
              <a:t>. B. Snyder and G. W. Hammett, Phys. Plasmas 8, 3199 (2001</a:t>
            </a:r>
            <a:r>
              <a:rPr lang="en-US" sz="1400" dirty="0" smtClean="0"/>
              <a:t>).</a:t>
            </a:r>
          </a:p>
          <a:p>
            <a:r>
              <a:rPr lang="en-US" sz="1400" dirty="0" smtClean="0"/>
              <a:t>[2] X</a:t>
            </a:r>
            <a:r>
              <a:rPr lang="en-US" sz="1400" dirty="0"/>
              <a:t>. Q. Xu, R. H. Cohen, T. D. Rognlien, et.al., Phys. Plasma 7, 1951 (2000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FCCDE-044D-4FE1-8F53-FA5E7CA13A6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381000" y="6059179"/>
            <a:ext cx="3276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3130" y="69414"/>
                <a:ext cx="9147130" cy="767298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In the presence of large density gradient, gyro-fluid and two-fluid model show qualitative difference when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k</a:t>
                </a:r>
                <a14:m>
                  <m:oMath xmlns:m="http://schemas.openxmlformats.org/officeDocument/2006/math">
                    <m:r>
                      <a:rPr lang="en-US" sz="2400" b="1" i="1" baseline="-250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l-GR" sz="2400" b="1" dirty="0">
                    <a:solidFill>
                      <a:schemeClr val="bg1"/>
                    </a:solidFill>
                  </a:rPr>
                  <a:t>ρ</a:t>
                </a:r>
                <a:r>
                  <a:rPr lang="en-US" sz="2400" b="1" baseline="-25000" dirty="0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is large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3130" y="69414"/>
                <a:ext cx="9147130" cy="767298"/>
              </a:xfrm>
              <a:blipFill rotWithShape="1">
                <a:blip r:embed="rId2"/>
                <a:stretch>
                  <a:fillRect t="-95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6" y="1052736"/>
            <a:ext cx="7416824" cy="2063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28" y="1715816"/>
            <a:ext cx="2016224" cy="737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390" y="391274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Two-fluid model: </a:t>
            </a:r>
            <a:r>
              <a:rPr lang="en-US" sz="2000" b="1" dirty="0" smtClean="0"/>
              <a:t>no stabilizing </a:t>
            </a:r>
            <a:r>
              <a:rPr lang="en-US" sz="2000" dirty="0" smtClean="0"/>
              <a:t>on high-n modes,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Gyro-fluid model: </a:t>
            </a:r>
            <a:r>
              <a:rPr lang="en-US" sz="2000" b="1" dirty="0" smtClean="0"/>
              <a:t>strong FLR stabilizing</a:t>
            </a:r>
            <a:r>
              <a:rPr lang="en-US" sz="2000" dirty="0" smtClean="0"/>
              <a:t> on high-n modes.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7390" y="5236188"/>
            <a:ext cx="3887923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Simple ion diamagnetic effect in two-fluid model is not sufficient to represent FLR stabilizing if density gradient is large!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8506" y="3243726"/>
            <a:ext cx="388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Consider the </a:t>
            </a:r>
            <a:r>
              <a:rPr lang="en-US" altLang="zh-CN" sz="2000" b="1" dirty="0" smtClean="0"/>
              <a:t>large density gradient </a:t>
            </a:r>
            <a:r>
              <a:rPr lang="en-US" altLang="zh-CN" sz="2000" dirty="0" smtClean="0"/>
              <a:t>at H-mode pedestal:</a:t>
            </a:r>
            <a:endParaRPr lang="zh-CN" alt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71800" y="3116348"/>
            <a:ext cx="576064" cy="168636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47864" y="2564904"/>
            <a:ext cx="2101737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78288"/>
            <a:ext cx="4867448" cy="3181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6402814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Normalized wavenumber (</a:t>
            </a:r>
            <a:r>
              <a:rPr lang="en-US" b="1" dirty="0" err="1" smtClean="0"/>
              <a:t>k</a:t>
            </a:r>
            <a:r>
              <a:rPr lang="en-US" b="1" baseline="-25000" dirty="0" err="1" smtClean="0">
                <a:latin typeface="Symbol" pitchFamily="18" charset="2"/>
              </a:rPr>
              <a:t>q</a:t>
            </a:r>
            <a:r>
              <a:rPr lang="en-US" b="1" dirty="0" err="1" smtClean="0">
                <a:latin typeface="Symbol" pitchFamily="18" charset="2"/>
              </a:rPr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804248" y="6309320"/>
            <a:ext cx="45719" cy="934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233109" y="4883070"/>
            <a:ext cx="2232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Growth rate (</a:t>
            </a:r>
            <a:r>
              <a:rPr lang="el-GR" b="1" dirty="0" smtClean="0"/>
              <a:t>γ</a:t>
            </a:r>
            <a:r>
              <a:rPr lang="en-US" b="1" dirty="0" smtClean="0"/>
              <a:t>/</a:t>
            </a:r>
            <a:r>
              <a:rPr lang="el-GR" b="1" dirty="0" smtClean="0"/>
              <a:t>ω</a:t>
            </a:r>
            <a:r>
              <a:rPr lang="en-US" b="1" baseline="-25000" dirty="0" smtClean="0"/>
              <a:t>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45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116632"/>
            <a:ext cx="8676456" cy="72008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Gyroviscous terms are necessary to stabilize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Ion-Density-Gradient modes, which appear in two-fluid model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4" y="980728"/>
            <a:ext cx="64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 smtClean="0"/>
              <a:t>Two-fluid  </a:t>
            </a:r>
            <a:r>
              <a:rPr lang="en-US" b="1" dirty="0" smtClean="0"/>
              <a:t>dispersion relation: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5358" y="3789040"/>
            <a:ext cx="4311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At long wavelength limit, gyro-fluid goes back to two-fluid but with additional </a:t>
            </a:r>
            <a:r>
              <a:rPr lang="en-US" sz="2000" b="1" dirty="0" smtClean="0">
                <a:solidFill>
                  <a:srgbClr val="7030A0"/>
                </a:solidFill>
              </a:rPr>
              <a:t>gyroviscous terms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7" y="1385162"/>
            <a:ext cx="4077716" cy="2237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29" y="3789040"/>
            <a:ext cx="4511588" cy="294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4825095"/>
            <a:ext cx="4159496" cy="10729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71600" y="5349411"/>
            <a:ext cx="3240360" cy="5486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04048" y="1052736"/>
            <a:ext cx="3893061" cy="2689200"/>
            <a:chOff x="5004048" y="1078354"/>
            <a:chExt cx="3893061" cy="2689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078354"/>
              <a:ext cx="3893061" cy="254448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37181" y="3429000"/>
              <a:ext cx="3383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Normalized flux </a:t>
              </a:r>
              <a:r>
                <a:rPr lang="en-US" sz="1600" b="1" dirty="0">
                  <a:latin typeface="Symbol" pitchFamily="18" charset="2"/>
                </a:rPr>
                <a:t>y</a:t>
              </a:r>
              <a:r>
                <a:rPr lang="en-US" sz="1600" b="1" dirty="0" smtClean="0"/>
                <a:t> (radial direction) </a:t>
              </a:r>
              <a:endParaRPr lang="en-US" sz="1600" b="1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7989" y="3717032"/>
            <a:ext cx="9144000" cy="750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97221" y="6525344"/>
            <a:ext cx="2591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Normalized wavenumber (</a:t>
            </a:r>
            <a:r>
              <a:rPr lang="en-US" sz="1400" b="1" dirty="0" err="1" smtClean="0"/>
              <a:t>k</a:t>
            </a:r>
            <a:r>
              <a:rPr lang="en-US" sz="1400" b="1" baseline="-25000" dirty="0" err="1" smtClean="0">
                <a:latin typeface="Symbol" pitchFamily="18" charset="2"/>
              </a:rPr>
              <a:t>q</a:t>
            </a:r>
            <a:r>
              <a:rPr lang="en-US" sz="1400" b="1" dirty="0" err="1" smtClean="0">
                <a:latin typeface="Symbol" pitchFamily="18" charset="2"/>
              </a:rPr>
              <a:t>r</a:t>
            </a:r>
            <a:r>
              <a:rPr lang="en-US" sz="1400" b="1" baseline="-25000" dirty="0" err="1" smtClean="0"/>
              <a:t>i</a:t>
            </a:r>
            <a:r>
              <a:rPr lang="en-US" sz="1400" b="1" dirty="0" smtClean="0"/>
              <a:t>)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71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ion temperature introduces more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FLR stabilizing effects, thus reduces ELM size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700" dirty="0" smtClean="0"/>
              <a:t>Hyper-resistivity is necessary to ELM crash, but ELM size is weakly sensitive to hyper-resistivity;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700" dirty="0" smtClean="0"/>
              <a:t>With fixed pressure profile, high ion temperature introduce stronger FLR effect and thus leads to smaller ELM size</a:t>
            </a:r>
            <a:endParaRPr lang="zh-CN" altLang="en-US" sz="1700" dirty="0"/>
          </a:p>
        </p:txBody>
      </p:sp>
      <p:grpSp>
        <p:nvGrpSpPr>
          <p:cNvPr id="9" name="组合 8"/>
          <p:cNvGrpSpPr/>
          <p:nvPr/>
        </p:nvGrpSpPr>
        <p:grpSpPr>
          <a:xfrm>
            <a:off x="3223013" y="2276872"/>
            <a:ext cx="5635898" cy="4475544"/>
            <a:chOff x="1441748" y="2083816"/>
            <a:chExt cx="6159119" cy="4634593"/>
          </a:xfrm>
        </p:grpSpPr>
        <p:grpSp>
          <p:nvGrpSpPr>
            <p:cNvPr id="8" name="组合 7"/>
            <p:cNvGrpSpPr/>
            <p:nvPr/>
          </p:nvGrpSpPr>
          <p:grpSpPr>
            <a:xfrm>
              <a:off x="1441748" y="2083816"/>
              <a:ext cx="6159119" cy="4441528"/>
              <a:chOff x="1441748" y="2276872"/>
              <a:chExt cx="6159119" cy="4441528"/>
            </a:xfrm>
          </p:grpSpPr>
          <p:pic>
            <p:nvPicPr>
              <p:cNvPr id="4" name="Picture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6212" y="2276872"/>
                <a:ext cx="5904655" cy="444152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479222" y="3887470"/>
                <a:ext cx="244827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/>
                  <a:t>ELM size %</a:t>
                </a:r>
                <a:endParaRPr lang="zh-CN" altLang="en-US" sz="2800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347864" y="6256744"/>
              <a:ext cx="33123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Ion temperature (keV)</a:t>
              </a:r>
              <a:endParaRPr lang="zh-CN" altLang="en-US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9511" y="2153491"/>
            <a:ext cx="3171379" cy="1001075"/>
            <a:chOff x="179511" y="5418558"/>
            <a:chExt cx="3171379" cy="10010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811" y="5864058"/>
              <a:ext cx="3064079" cy="5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79511" y="5418558"/>
              <a:ext cx="2520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Definition of ELM size: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512" y="3344871"/>
            <a:ext cx="2586235" cy="2820434"/>
            <a:chOff x="401589" y="3799809"/>
            <a:chExt cx="2586235" cy="2820434"/>
          </a:xfrm>
        </p:grpSpPr>
        <p:grpSp>
          <p:nvGrpSpPr>
            <p:cNvPr id="19" name="Group 18"/>
            <p:cNvGrpSpPr/>
            <p:nvPr/>
          </p:nvGrpSpPr>
          <p:grpSpPr>
            <a:xfrm>
              <a:off x="401589" y="3799809"/>
              <a:ext cx="2586235" cy="2820434"/>
              <a:chOff x="53117" y="3596880"/>
              <a:chExt cx="3272892" cy="3233369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4124072"/>
                <a:ext cx="2930473" cy="2285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-792998" y="4995196"/>
                <a:ext cx="2159622" cy="46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Pressure (10</a:t>
                </a:r>
                <a:r>
                  <a:rPr lang="en-US" b="1" baseline="30000" dirty="0" smtClean="0"/>
                  <a:t>4</a:t>
                </a:r>
                <a:r>
                  <a:rPr lang="en-US" b="1" dirty="0" smtClean="0"/>
                  <a:t> Pa) 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7994" y="6424485"/>
                <a:ext cx="2628014" cy="4057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/>
                  <a:t>Major radius R (</a:t>
                </a:r>
                <a:r>
                  <a:rPr lang="en-US" sz="1700" b="1" dirty="0"/>
                  <a:t>m</a:t>
                </a:r>
                <a:r>
                  <a:rPr lang="en-US" sz="1700" b="1" dirty="0" smtClean="0"/>
                  <a:t>)</a:t>
                </a:r>
                <a:endParaRPr lang="en-US" sz="17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61696" y="3612811"/>
                <a:ext cx="666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out</a:t>
                </a:r>
                <a:endParaRPr lang="en-US" baseline="-25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4950" y="3596880"/>
                <a:ext cx="666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in</a:t>
                </a:r>
                <a:endParaRPr lang="en-US" baseline="-25000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872958" y="4135193"/>
              <a:ext cx="0" cy="14629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78354" y="4281490"/>
              <a:ext cx="7898" cy="173757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078354" y="4149080"/>
              <a:ext cx="0" cy="14629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03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58103" y="1665675"/>
            <a:ext cx="4130413" cy="323165"/>
          </a:xfrm>
          <a:prstGeom prst="rect">
            <a:avLst/>
          </a:prstGeom>
          <a:noFill/>
          <a:scene3d>
            <a:camera prst="orthographicFront">
              <a:rot lat="9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b="1" dirty="0"/>
              <a:t>R</a:t>
            </a:r>
            <a:r>
              <a:rPr lang="en-US" sz="1500" b="1" dirty="0" smtClean="0"/>
              <a:t>atio </a:t>
            </a:r>
            <a:r>
              <a:rPr lang="en-US" sz="1500" b="1" dirty="0"/>
              <a:t>of fit to </a:t>
            </a:r>
            <a:r>
              <a:rPr lang="en-US" sz="1500" b="1" dirty="0" smtClean="0"/>
              <a:t>analytical </a:t>
            </a:r>
            <a:r>
              <a:rPr lang="en-US" sz="1500" b="1" dirty="0"/>
              <a:t>operator vs. wavenumber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/>
              </a:rPr>
              <a:t>Accurate non-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/>
              </a:rPr>
              <a:t>ourier methods for Landau-fluid operators</a:t>
            </a:r>
            <a:endParaRPr lang="en-US" sz="24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" y="1180053"/>
            <a:ext cx="481018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Tokamak </a:t>
            </a:r>
            <a:r>
              <a:rPr lang="en-US" b="1" dirty="0" smtClean="0">
                <a:latin typeface="Arial"/>
                <a:cs typeface="Arial"/>
              </a:rPr>
              <a:t>edge: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Arial"/>
                <a:cs typeface="Arial"/>
              </a:rPr>
              <a:t>kinetic </a:t>
            </a:r>
            <a:r>
              <a:rPr lang="en-US" b="1" dirty="0">
                <a:latin typeface="Arial"/>
                <a:cs typeface="Arial"/>
              </a:rPr>
              <a:t>effects </a:t>
            </a:r>
            <a:r>
              <a:rPr lang="en-US" b="1" dirty="0" smtClean="0">
                <a:latin typeface="Arial"/>
                <a:cs typeface="Arial"/>
              </a:rPr>
              <a:t>important -&gt; need Landau</a:t>
            </a:r>
            <a:r>
              <a:rPr lang="en-US" b="1" dirty="0">
                <a:latin typeface="Arial"/>
                <a:cs typeface="Arial"/>
              </a:rPr>
              <a:t>-fluid (LF) </a:t>
            </a:r>
            <a:r>
              <a:rPr lang="en-US" b="1" dirty="0" smtClean="0">
                <a:latin typeface="Arial"/>
                <a:cs typeface="Arial"/>
              </a:rPr>
              <a:t>operators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Arial"/>
                <a:cs typeface="Arial"/>
              </a:rPr>
              <a:t>Large spatial </a:t>
            </a:r>
            <a:r>
              <a:rPr lang="en-US" b="1" dirty="0">
                <a:latin typeface="Arial"/>
                <a:cs typeface="Arial"/>
              </a:rPr>
              <a:t>inhomogeneities </a:t>
            </a:r>
            <a:r>
              <a:rPr lang="en-US" b="1" dirty="0" smtClean="0">
                <a:latin typeface="Arial"/>
                <a:cs typeface="Arial"/>
              </a:rPr>
              <a:t>&amp; complicated boundary</a:t>
            </a: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Arial"/>
                <a:cs typeface="Arial"/>
              </a:rPr>
              <a:t>need non-Fourier implementation</a:t>
            </a:r>
            <a:endParaRPr lang="en-US" b="1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latin typeface="Arial"/>
                <a:cs typeface="Arial"/>
              </a:rPr>
              <a:t>Useful accurate approximation: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cs typeface="Arial"/>
              </a:rPr>
              <a:t>The new method has </a:t>
            </a:r>
            <a:r>
              <a:rPr lang="en-US" b="1" dirty="0" smtClean="0">
                <a:cs typeface="Arial"/>
              </a:rPr>
              <a:t>favorable Fourier-like </a:t>
            </a:r>
            <a:r>
              <a:rPr lang="en-US" b="1" dirty="0">
                <a:cs typeface="Arial"/>
              </a:rPr>
              <a:t>computational </a:t>
            </a:r>
            <a:r>
              <a:rPr lang="en-US" b="1" dirty="0" smtClean="0">
                <a:cs typeface="Arial"/>
              </a:rPr>
              <a:t>scaling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756909"/>
              </p:ext>
            </p:extLst>
          </p:nvPr>
        </p:nvGraphicFramePr>
        <p:xfrm>
          <a:off x="1234211" y="2204864"/>
          <a:ext cx="13827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4" imgW="812800" imgH="304800" progId="Equation.DSMT4">
                  <p:embed/>
                </p:oleObj>
              </mc:Choice>
              <mc:Fallback>
                <p:oleObj name="Equation" r:id="rId4" imgW="8128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4211" y="2204864"/>
                        <a:ext cx="13827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43078"/>
              </p:ext>
            </p:extLst>
          </p:nvPr>
        </p:nvGraphicFramePr>
        <p:xfrm>
          <a:off x="899592" y="4365104"/>
          <a:ext cx="2419408" cy="101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6" imgW="1358900" imgH="596900" progId="Equation.DSMT4">
                  <p:embed/>
                </p:oleObj>
              </mc:Choice>
              <mc:Fallback>
                <p:oleObj name="Equation" r:id="rId6" imgW="13589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4365104"/>
                        <a:ext cx="2419408" cy="1012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92080" y="5733256"/>
            <a:ext cx="303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The error is less than 1.5%.</a:t>
            </a:r>
            <a:endParaRPr lang="en-US" b="1" dirty="0"/>
          </a:p>
        </p:txBody>
      </p:sp>
      <p:pic>
        <p:nvPicPr>
          <p:cNvPr id="6359" name="Picture 215" descr="E:\work\report\2012\IAEA\Colocation_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3" y="1988840"/>
            <a:ext cx="464848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7552" y="4190860"/>
            <a:ext cx="2626256" cy="25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240313"/>
            <a:ext cx="2520280" cy="25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99513" cy="873125"/>
          </a:xfrm>
          <a:noFill/>
          <a:ln/>
        </p:spPr>
        <p:txBody>
          <a:bodyPr lIns="90487" tIns="44450" rIns="90487" bIns="44450"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 Results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FCCDE-044D-4FE1-8F53-FA5E7CA13A6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79512" y="1232756"/>
            <a:ext cx="5495528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 one: two-fluid model</a:t>
            </a:r>
          </a:p>
          <a:p>
            <a:pPr marL="342900" indent="-342900">
              <a:buFontTx/>
              <a:buAutoNum type="arabicParenBoth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Fundamental model: 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3-field  2-fluid model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 a good enough model for P-B instability and ELM crashes.</a:t>
            </a:r>
          </a:p>
          <a:p>
            <a:pPr marL="342900" indent="-342900">
              <a:buFontTx/>
              <a:buAutoNum type="arabicParenBoth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Multi-field 2-fluid models are necessary to describe heat transport.</a:t>
            </a:r>
          </a:p>
          <a:p>
            <a:pPr marL="342900" indent="-342900">
              <a:buFontTx/>
              <a:buAutoNum type="arabicParenBoth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BOUT++ simulations show that bright stripes from visible 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camera on EAST match </a:t>
            </a: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ELM filamentary 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structures.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Both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 two: gyro-fluid model</a:t>
            </a:r>
          </a:p>
          <a:p>
            <a:pPr marL="342900" indent="-342900">
              <a:buFontTx/>
              <a:buAutoNum type="arabicParenBoth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irst order FLR corrections from “gyro-viscous cancellation” in two-fluid model are necessary to agree  with gyro-fluid results for high ion temperature.</a:t>
            </a:r>
          </a:p>
          <a:p>
            <a:pPr marL="342900" indent="-342900">
              <a:buAutoNum type="arabicParenBoth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Higher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ion temperature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introduces more FLR stabilizing effects, thus reduces ELM size.</a:t>
            </a:r>
          </a:p>
          <a:p>
            <a:pPr marL="342900" indent="-342900">
              <a:buAutoNum type="arabicParenBoth"/>
            </a:pPr>
            <a:endParaRPr lang="en-US" altLang="zh-CN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图片 2" descr="41019_3034ms_fin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6706" r="28642" b="10510"/>
          <a:stretch/>
        </p:blipFill>
        <p:spPr>
          <a:xfrm>
            <a:off x="5940152" y="1232756"/>
            <a:ext cx="3009899" cy="4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0" y="2420888"/>
            <a:ext cx="3835071" cy="4418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2952" y="6581001"/>
            <a:ext cx="486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P. W. Xi</a:t>
            </a:r>
            <a:r>
              <a:rPr lang="en-US" sz="1200" dirty="0" smtClean="0"/>
              <a:t>, </a:t>
            </a:r>
            <a:r>
              <a:rPr lang="en-US" sz="1200" dirty="0"/>
              <a:t>X. Q. Xu</a:t>
            </a:r>
            <a:r>
              <a:rPr lang="en-US" sz="1200" dirty="0" smtClean="0"/>
              <a:t>, </a:t>
            </a:r>
            <a:r>
              <a:rPr lang="en-US" sz="1200" dirty="0"/>
              <a:t>X. G. </a:t>
            </a:r>
            <a:r>
              <a:rPr lang="en-US" sz="1200" dirty="0" smtClean="0"/>
              <a:t>Wang, </a:t>
            </a:r>
            <a:r>
              <a:rPr lang="en-US" sz="1200" dirty="0"/>
              <a:t>and T. Y. </a:t>
            </a:r>
            <a:r>
              <a:rPr lang="en-US" sz="1200" dirty="0" smtClean="0"/>
              <a:t>Xia, </a:t>
            </a:r>
            <a:r>
              <a:rPr lang="en-US" sz="1200" i="1" dirty="0"/>
              <a:t>Phys. Plasmas </a:t>
            </a:r>
            <a:r>
              <a:rPr lang="en-US" sz="1200" b="1" dirty="0"/>
              <a:t>19</a:t>
            </a:r>
            <a:r>
              <a:rPr lang="en-US" sz="1200" dirty="0"/>
              <a:t>, 092503 (2012)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0"/>
          <a:stretch/>
        </p:blipFill>
        <p:spPr>
          <a:xfrm>
            <a:off x="755576" y="998484"/>
            <a:ext cx="5068175" cy="1299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06" y="2204864"/>
            <a:ext cx="4525654" cy="4411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Equilibrium EXB shear flow can stabilize high-n ballooning modes and reduce ELM size, but introduces Kelvin-Helmholtz instability and leads to larger ELM when flow shear is too large.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7552" y="4190860"/>
            <a:ext cx="2626256" cy="25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240313"/>
            <a:ext cx="2520280" cy="25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99513" cy="873125"/>
          </a:xfrm>
          <a:noFill/>
          <a:ln/>
        </p:spPr>
        <p:txBody>
          <a:bodyPr lIns="90487" tIns="44450" rIns="90487" bIns="44450"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Principal Results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FCCDE-044D-4FE1-8F53-FA5E7CA13A6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79512" y="1232756"/>
            <a:ext cx="5495528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 one: two-fluid model</a:t>
            </a:r>
          </a:p>
          <a:p>
            <a:pPr marL="342900" indent="-342900">
              <a:buFontTx/>
              <a:buAutoNum type="arabicParenBoth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Fundamental model: 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3-field  2-fluid model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 a good enough model for P-B instability and ELM crashes.</a:t>
            </a:r>
          </a:p>
          <a:p>
            <a:pPr marL="342900" indent="-342900">
              <a:buFontTx/>
              <a:buAutoNum type="arabicParenBoth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Multi-field 2-fluid models are necessary to describe heat transport.</a:t>
            </a:r>
          </a:p>
          <a:p>
            <a:pPr marL="342900" indent="-342900">
              <a:buFontTx/>
              <a:buAutoNum type="arabicParenBoth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BOUT++ simulations show that bright stripes from visible 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camera on EAST match </a:t>
            </a: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ELM filamentary 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structures.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Both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 two: gyro-fluid model</a:t>
            </a:r>
          </a:p>
          <a:p>
            <a:pPr marL="342900" indent="-342900">
              <a:buFontTx/>
              <a:buAutoNum type="arabicParenBoth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irst order FLR corrections from “gyro-viscous cancellation” in two-fluid model are necessary to agree  with gyro-fluid results for high ion temperature.</a:t>
            </a:r>
          </a:p>
          <a:p>
            <a:pPr marL="342900" indent="-342900">
              <a:buAutoNum type="arabicParenBoth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Higher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ion temperature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introduces more FLR stabilizing effects, thus reduces ELM size.</a:t>
            </a:r>
          </a:p>
          <a:p>
            <a:pPr marL="342900" indent="-342900">
              <a:buAutoNum type="arabicParenBoth"/>
            </a:pPr>
            <a:endParaRPr lang="en-US" altLang="zh-CN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图片 2" descr="41019_3034ms_fin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6706" r="28642" b="10510"/>
          <a:stretch/>
        </p:blipFill>
        <p:spPr>
          <a:xfrm>
            <a:off x="5940152" y="1232756"/>
            <a:ext cx="3009899" cy="47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382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Theoretical Equations for </a:t>
            </a:r>
            <a:r>
              <a:rPr lang="en-US" sz="3200" b="1" dirty="0" err="1" smtClean="0">
                <a:solidFill>
                  <a:schemeClr val="bg1"/>
                </a:solidFill>
              </a:rPr>
              <a:t>n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, T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, T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l-GR" sz="3200" b="1" dirty="0" smtClean="0">
                <a:solidFill>
                  <a:schemeClr val="bg1"/>
                </a:solidFill>
              </a:rPr>
              <a:t>ϖ</a:t>
            </a:r>
            <a:r>
              <a:rPr lang="en-US" sz="3200" b="1" dirty="0" smtClean="0">
                <a:solidFill>
                  <a:schemeClr val="bg1"/>
                </a:solidFill>
              </a:rPr>
              <a:t> and </a:t>
            </a:r>
            <a:r>
              <a:rPr lang="el-GR" sz="3200" b="1" dirty="0" smtClean="0">
                <a:solidFill>
                  <a:schemeClr val="bg1"/>
                </a:solidFill>
              </a:rPr>
              <a:t>ψ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57200" y="2286000"/>
            <a:ext cx="4495800" cy="3505200"/>
            <a:chOff x="762000" y="1524000"/>
            <a:chExt cx="3682145" cy="2895600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1524000"/>
              <a:ext cx="256155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2971800"/>
              <a:ext cx="368214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4856127" y="2085003"/>
            <a:ext cx="4286318" cy="3938587"/>
            <a:chOff x="4857682" y="2362200"/>
            <a:chExt cx="4286318" cy="3938587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682" y="2362200"/>
              <a:ext cx="4286318" cy="393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553200" y="2456330"/>
              <a:ext cx="1447800" cy="533400"/>
            </a:xfrm>
            <a:prstGeom prst="rect">
              <a:avLst/>
            </a:prstGeom>
            <a:solidFill>
              <a:srgbClr val="FFC000">
                <a:alpha val="31000"/>
              </a:srgbClr>
            </a:solidFill>
            <a:ln>
              <a:solidFill>
                <a:schemeClr val="bg1"/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1295400"/>
            <a:ext cx="1524000" cy="685800"/>
            <a:chOff x="838200" y="1447800"/>
            <a:chExt cx="1524000" cy="685800"/>
          </a:xfrm>
        </p:grpSpPr>
        <p:sp>
          <p:nvSpPr>
            <p:cNvPr id="14" name="Rectangle 13"/>
            <p:cNvSpPr/>
            <p:nvPr/>
          </p:nvSpPr>
          <p:spPr>
            <a:xfrm>
              <a:off x="838200" y="1447800"/>
              <a:ext cx="1524000" cy="685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8315" y="1828800"/>
              <a:ext cx="1143000" cy="24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7505" y="1524000"/>
              <a:ext cx="146497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1828800" y="2209800"/>
            <a:ext cx="2057400" cy="60960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3124200"/>
            <a:ext cx="2895600" cy="60960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2198584">
            <a:off x="1055019" y="2194619"/>
            <a:ext cx="762000" cy="14140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318161">
            <a:off x="120996" y="2570752"/>
            <a:ext cx="1520005" cy="16389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6019800"/>
            <a:ext cx="4608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We will neglect the thermal conductivities first.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S=(</a:t>
            </a:r>
            <a:r>
              <a:rPr lang="el-GR" dirty="0" smtClean="0">
                <a:solidFill>
                  <a:schemeClr val="accent1"/>
                </a:solidFill>
              </a:rPr>
              <a:t>μ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RV</a:t>
            </a:r>
            <a:r>
              <a:rPr lang="en-US" baseline="-25000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)/</a:t>
            </a:r>
            <a:r>
              <a:rPr lang="el-GR" dirty="0" smtClean="0">
                <a:solidFill>
                  <a:schemeClr val="accent1"/>
                </a:solidFill>
              </a:rPr>
              <a:t>η</a:t>
            </a:r>
            <a:r>
              <a:rPr lang="en-US" dirty="0" smtClean="0">
                <a:solidFill>
                  <a:schemeClr val="accent1"/>
                </a:solidFill>
              </a:rPr>
              <a:t>=10</a:t>
            </a:r>
            <a:r>
              <a:rPr lang="en-US" baseline="30000" dirty="0" smtClean="0">
                <a:solidFill>
                  <a:schemeClr val="accent1"/>
                </a:solidFill>
              </a:rPr>
              <a:t>8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1700" y="1526404"/>
            <a:ext cx="2476500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Cross term 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(density </a:t>
            </a:r>
            <a:r>
              <a:rPr lang="en-US" altLang="zh-CN" sz="1400" dirty="0">
                <a:solidFill>
                  <a:srgbClr val="FF0000"/>
                </a:solidFill>
              </a:rPr>
              <a:t>gradient length </a:t>
            </a:r>
            <a:r>
              <a:rPr lang="en-US" altLang="zh-CN" sz="1400" dirty="0" smtClean="0">
                <a:solidFill>
                  <a:srgbClr val="FF0000"/>
                </a:solidFill>
              </a:rPr>
              <a:t>scale)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7105650" y="2049624"/>
            <a:ext cx="114300" cy="1143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4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129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Vorticity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33572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Density:</a:t>
            </a:r>
            <a:endParaRPr lang="en-US" dirty="0"/>
          </a:p>
        </p:txBody>
      </p:sp>
      <p:grpSp>
        <p:nvGrpSpPr>
          <p:cNvPr id="8" name="Group 34"/>
          <p:cNvGrpSpPr/>
          <p:nvPr/>
        </p:nvGrpSpPr>
        <p:grpSpPr>
          <a:xfrm>
            <a:off x="1295400" y="3204875"/>
            <a:ext cx="6108435" cy="1524000"/>
            <a:chOff x="1269520" y="3276600"/>
            <a:chExt cx="6108435" cy="1524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9520" y="3276600"/>
              <a:ext cx="604568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209800" y="3841405"/>
              <a:ext cx="3657600" cy="6096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853955" y="3841405"/>
              <a:ext cx="1524000" cy="6096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0000" y="3308005"/>
              <a:ext cx="609600" cy="5334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4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Ohm’s Law: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876800"/>
            <a:ext cx="459652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73"/>
          <p:cNvSpPr/>
          <p:nvPr/>
        </p:nvSpPr>
        <p:spPr>
          <a:xfrm>
            <a:off x="3810000" y="4953000"/>
            <a:ext cx="1066800" cy="5334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876800" y="4953000"/>
            <a:ext cx="1295400" cy="5334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7"/>
          <p:cNvGrpSpPr/>
          <p:nvPr/>
        </p:nvGrpSpPr>
        <p:grpSpPr>
          <a:xfrm>
            <a:off x="7086600" y="1143000"/>
            <a:ext cx="2057400" cy="2514600"/>
            <a:chOff x="6934200" y="1143000"/>
            <a:chExt cx="2057400" cy="2514600"/>
          </a:xfrm>
        </p:grpSpPr>
        <p:grpSp>
          <p:nvGrpSpPr>
            <p:cNvPr id="11" name="Group 79"/>
            <p:cNvGrpSpPr/>
            <p:nvPr/>
          </p:nvGrpSpPr>
          <p:grpSpPr>
            <a:xfrm>
              <a:off x="6934200" y="1143000"/>
              <a:ext cx="2057400" cy="1905000"/>
              <a:chOff x="6934200" y="1143000"/>
              <a:chExt cx="2057400" cy="1905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934200" y="1143000"/>
                <a:ext cx="1981200" cy="381000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934200" y="1524000"/>
                <a:ext cx="1981200" cy="6096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34200" y="11430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Compressible terms</a:t>
                </a:r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934200" y="1524000"/>
                <a:ext cx="198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Parallel velocity terms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010400" y="22098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Electron Hall 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010400" y="2617695"/>
                <a:ext cx="1492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Thermal force</a:t>
                </a:r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934200" y="2133600"/>
                <a:ext cx="1981200" cy="457200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934200" y="2590800"/>
                <a:ext cx="1981200" cy="457200"/>
              </a:xfrm>
              <a:prstGeom prst="rect">
                <a:avLst/>
              </a:prstGeom>
              <a:solidFill>
                <a:srgbClr val="00B0F0">
                  <a:alpha val="20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934200" y="3048000"/>
              <a:ext cx="1981200" cy="6096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0400" y="316006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Gyro-viscosity</a:t>
              </a:r>
              <a:endParaRPr lang="en-US" dirty="0"/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1143000" y="1295400"/>
            <a:ext cx="5867400" cy="1676400"/>
            <a:chOff x="1143000" y="1066800"/>
            <a:chExt cx="5818496" cy="1524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1066800"/>
              <a:ext cx="581849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1752600" y="1752600"/>
              <a:ext cx="5208896" cy="8382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2400" y="594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parallel ion equation:</a:t>
            </a:r>
            <a:endParaRPr lang="en-US" dirty="0"/>
          </a:p>
        </p:txBody>
      </p:sp>
      <p:grpSp>
        <p:nvGrpSpPr>
          <p:cNvPr id="13" name="Group 43"/>
          <p:cNvGrpSpPr/>
          <p:nvPr/>
        </p:nvGrpSpPr>
        <p:grpSpPr>
          <a:xfrm>
            <a:off x="2133600" y="5867400"/>
            <a:ext cx="5105399" cy="838200"/>
            <a:chOff x="1066800" y="5867400"/>
            <a:chExt cx="5469367" cy="990600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6019801"/>
              <a:ext cx="539316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1066800" y="5867400"/>
              <a:ext cx="5410200" cy="9906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38200" y="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Theoretical Equations for 6-field 2-fluid model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300314" y="1178865"/>
            <a:ext cx="6338999" cy="3668470"/>
            <a:chOff x="457200" y="3200400"/>
            <a:chExt cx="6481958" cy="350520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200400"/>
              <a:ext cx="648195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447800" y="3733800"/>
              <a:ext cx="3048000" cy="5334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79060" y="3276600"/>
              <a:ext cx="533400" cy="4572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71600" y="4724400"/>
              <a:ext cx="1600200" cy="457200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71600" y="6172200"/>
              <a:ext cx="2514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71600" y="5181600"/>
              <a:ext cx="42672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95800" y="3733800"/>
              <a:ext cx="990600" cy="533400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38800" y="3733800"/>
              <a:ext cx="1143000" cy="5334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7014880" y="1962610"/>
            <a:ext cx="2078644" cy="3599990"/>
            <a:chOff x="7010400" y="2496010"/>
            <a:chExt cx="2078644" cy="3599990"/>
          </a:xfrm>
        </p:grpSpPr>
        <p:sp>
          <p:nvSpPr>
            <p:cNvPr id="41" name="TextBox 40"/>
            <p:cNvSpPr txBox="1"/>
            <p:nvPr/>
          </p:nvSpPr>
          <p:spPr>
            <a:xfrm>
              <a:off x="7031644" y="2496011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Compressible terms</a:t>
              </a:r>
              <a:endParaRPr lang="en-US" dirty="0"/>
            </a:p>
          </p:txBody>
        </p:sp>
        <p:grpSp>
          <p:nvGrpSpPr>
            <p:cNvPr id="10" name="Group 68"/>
            <p:cNvGrpSpPr/>
            <p:nvPr/>
          </p:nvGrpSpPr>
          <p:grpSpPr>
            <a:xfrm>
              <a:off x="7010400" y="2496010"/>
              <a:ext cx="2061880" cy="3599990"/>
              <a:chOff x="7010400" y="2496010"/>
              <a:chExt cx="2061880" cy="359999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015792" y="2496010"/>
                <a:ext cx="1981200" cy="475789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010400" y="2971800"/>
                <a:ext cx="1981200" cy="6096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91080" y="2971800"/>
                <a:ext cx="198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Parallel velocity terms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86600" y="3657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Electron Hall 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086600" y="4065495"/>
                <a:ext cx="1492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Thermal force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010400" y="3581400"/>
                <a:ext cx="1981200" cy="457200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010400" y="4038600"/>
                <a:ext cx="1981200" cy="457200"/>
              </a:xfrm>
              <a:prstGeom prst="rect">
                <a:avLst/>
              </a:prstGeom>
              <a:solidFill>
                <a:srgbClr val="00B0F0">
                  <a:alpha val="20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86600" y="460786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Gyro-viscosity 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015792" y="4487726"/>
                <a:ext cx="1981200" cy="609600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86600" y="5181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Energy exchange 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10400" y="5105400"/>
                <a:ext cx="1981200" cy="533400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10400" y="5638800"/>
                <a:ext cx="1981200" cy="457200"/>
              </a:xfrm>
              <a:prstGeom prst="rect">
                <a:avLst/>
              </a:prstGeom>
              <a:solidFill>
                <a:srgbClr val="002060">
                  <a:alpha val="20000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86600" y="5688105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Energy flux</a:t>
                </a:r>
                <a:endParaRPr lang="en-US" dirty="0"/>
              </a:p>
            </p:txBody>
          </p:sp>
        </p:grpSp>
      </p:grpSp>
      <p:grpSp>
        <p:nvGrpSpPr>
          <p:cNvPr id="11" name="Group 58"/>
          <p:cNvGrpSpPr/>
          <p:nvPr/>
        </p:nvGrpSpPr>
        <p:grpSpPr>
          <a:xfrm>
            <a:off x="300315" y="3263164"/>
            <a:ext cx="6629400" cy="3437965"/>
            <a:chOff x="457200" y="2514600"/>
            <a:chExt cx="6534651" cy="314213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2514600"/>
              <a:ext cx="6534651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1447800" y="3048000"/>
              <a:ext cx="3048000" cy="5334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46295" y="2590800"/>
              <a:ext cx="533400" cy="4572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71600" y="4598894"/>
              <a:ext cx="2743200" cy="506505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38800" y="3048000"/>
              <a:ext cx="1143000" cy="5334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95800" y="3048000"/>
              <a:ext cx="990600" cy="533400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47800" y="3581400"/>
              <a:ext cx="1828800" cy="53340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71600" y="5123330"/>
              <a:ext cx="2514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971800" y="2335304"/>
            <a:ext cx="1828800" cy="40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82470" y="4970930"/>
            <a:ext cx="1981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38200" y="-244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Theoretical Equations for 6-field 2-fluid model (cont.)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95" y="231031"/>
            <a:ext cx="876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/>
              </a:rPr>
              <a:t>The new method has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/>
              </a:rPr>
              <a:t>ourier-like computational scaling</a:t>
            </a:r>
            <a:endParaRPr lang="en-US" sz="24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2" name="Picture 1" descr="timin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1" y="1484963"/>
            <a:ext cx="6067913" cy="404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069" y="5813051"/>
            <a:ext cx="75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/>
                <a:cs typeface="Arial"/>
              </a:rPr>
              <a:t>For small number of grid cells, direct matrix multiplication is as efficient as Fourier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910" y="1484963"/>
            <a:ext cx="763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/>
                <a:cs typeface="Arial"/>
              </a:rPr>
              <a:t>Implementation is as a sum of results of Helmholtz solves</a:t>
            </a:r>
          </a:p>
        </p:txBody>
      </p:sp>
    </p:spTree>
    <p:extLst>
      <p:ext uri="{BB962C8B-B14F-4D97-AF65-F5344CB8AC3E}">
        <p14:creationId xmlns:p14="http://schemas.microsoft.com/office/powerpoint/2010/main" val="27459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99513" cy="873125"/>
          </a:xfrm>
          <a:noFill/>
          <a:ln/>
        </p:spPr>
        <p:txBody>
          <a:bodyPr lIns="90487" tIns="44450" rIns="90487" bIns="44450">
            <a:no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BOUT++ code for modeling tokamak edge ELMs and turbulence*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28600" y="1192190"/>
            <a:ext cx="4847456" cy="461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Framework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for writing fluid / plasma simulations 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complex tokamak geometry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Proximity of open+closed flux surface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Presence of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X-point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latin typeface="Arial" pitchFamily="34" charset="0"/>
                <a:cs typeface="Arial" pitchFamily="34" charset="0"/>
              </a:rPr>
              <a:t>Written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C++,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started from BOUT code,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jointly developed by LLNL, Univ.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York,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other U.S. and international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partners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Well benchmarked with ELITE, GATO and other codes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6326" y="5949280"/>
            <a:ext cx="65941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X.Q. Xu and R.H. Cohen,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Contrib. Plasma Phys. 38, 158 (1998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Umansky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Xu, Dudson, et al.,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Comp. Phys. Comm. V.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180 , 887-903 (2008).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Dudson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Umansky, Xu et al., Comp. Phys. Comm. V.180 (2009) 1467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DFCCDE-044D-4FE1-8F53-FA5E7CA13A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346782" y="5805264"/>
            <a:ext cx="3276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7604" y="4607132"/>
            <a:ext cx="3676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X.Q.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Xu,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B.D.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Dudson,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P.B.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Snyder,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M.V.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Umansky,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H.R.Wilson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and T.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Casper, </a:t>
            </a: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Nucl</a:t>
            </a:r>
            <a:r>
              <a:rPr lang="it-IT" sz="1000" b="1" dirty="0">
                <a:latin typeface="Arial" pitchFamily="34" charset="0"/>
                <a:cs typeface="Arial" pitchFamily="34" charset="0"/>
              </a:rPr>
              <a:t>. Fusion 51 (2011) 103040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9101" y="1605078"/>
            <a:ext cx="4039101" cy="2832033"/>
            <a:chOff x="4778732" y="1659120"/>
            <a:chExt cx="4039101" cy="28320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915731"/>
              <a:ext cx="3669769" cy="2527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3547381" y="2890471"/>
              <a:ext cx="28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cs typeface="Times New Roman" pitchFamily="18" charset="0"/>
                </a:rPr>
                <a:t>Linear Growth Rate (</a:t>
              </a:r>
              <a:r>
                <a:rPr lang="el-GR" b="1" dirty="0" smtClean="0">
                  <a:cs typeface="Times New Roman" pitchFamily="18" charset="0"/>
                </a:rPr>
                <a:t>γ</a:t>
              </a:r>
              <a:r>
                <a:rPr lang="en-US" b="1" dirty="0" smtClean="0">
                  <a:cs typeface="Times New Roman" pitchFamily="18" charset="0"/>
                </a:rPr>
                <a:t>/</a:t>
              </a:r>
              <a:r>
                <a:rPr lang="el-GR" b="1" dirty="0" smtClean="0">
                  <a:cs typeface="Times New Roman" pitchFamily="18" charset="0"/>
                </a:rPr>
                <a:t>ω</a:t>
              </a:r>
              <a:r>
                <a:rPr lang="en-US" b="1" baseline="-25000" dirty="0" smtClean="0">
                  <a:cs typeface="Times New Roman" pitchFamily="18" charset="0"/>
                </a:rPr>
                <a:t>A</a:t>
              </a:r>
              <a:r>
                <a:rPr lang="en-US" b="1" dirty="0" smtClean="0">
                  <a:cs typeface="Times New Roman" pitchFamily="18" charset="0"/>
                </a:rPr>
                <a:t>)</a:t>
              </a:r>
              <a:endParaRPr lang="en-US" b="1" dirty="0"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16216" y="1475492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3-field model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66027" y="4262617"/>
            <a:ext cx="2574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oroidal mode number 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64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6096000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900" dirty="0"/>
              <a:t>This work was performed under the auspices of the U.S. DoE by LLNL under </a:t>
            </a:r>
            <a:r>
              <a:rPr lang="en-US" altLang="zh-CN" sz="900" dirty="0" smtClean="0"/>
              <a:t>Contract DE-AC52-07NA27344 </a:t>
            </a:r>
            <a:r>
              <a:rPr lang="en-US" altLang="zh-CN" sz="900" dirty="0"/>
              <a:t>and is supported by the China NSF under Contract No.10721505</a:t>
            </a:r>
            <a:r>
              <a:rPr lang="en-US" altLang="zh-CN" sz="900" dirty="0" smtClean="0"/>
              <a:t>, </a:t>
            </a:r>
            <a:r>
              <a:rPr lang="en-US" altLang="zh-CN" sz="900" dirty="0"/>
              <a:t>the National Magnetic Confinement Fusion Science Program of China under </a:t>
            </a:r>
            <a:r>
              <a:rPr lang="en-US" altLang="zh-CN" sz="900" dirty="0" smtClean="0"/>
              <a:t>Contracts No. 2011GB107001</a:t>
            </a:r>
            <a:r>
              <a:rPr lang="en-US" altLang="zh-CN" sz="900" dirty="0"/>
              <a:t>. LLNL-PROC-583395.</a:t>
            </a:r>
            <a:endParaRPr lang="en-US" sz="900" dirty="0" smtClean="0"/>
          </a:p>
        </p:txBody>
      </p:sp>
      <p:pic>
        <p:nvPicPr>
          <p:cNvPr id="2066" name="Picture 11" descr="lab_icon_rg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724400"/>
            <a:ext cx="112553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2240627"/>
            <a:ext cx="8784976" cy="2371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/>
            <a:r>
              <a:rPr lang="en-US" altLang="zh-CN" sz="2400" dirty="0" smtClean="0"/>
              <a:t> </a:t>
            </a:r>
            <a:r>
              <a:rPr lang="en-US" altLang="zh-CN" sz="2000" b="1" dirty="0"/>
              <a:t>T. Y. </a:t>
            </a:r>
            <a:r>
              <a:rPr lang="en-US" altLang="zh-CN" sz="2000" b="1" dirty="0" smtClean="0"/>
              <a:t>Xia</a:t>
            </a:r>
            <a:r>
              <a:rPr lang="en-US" altLang="zh-CN" sz="2000" b="1" baseline="30000" dirty="0" smtClean="0"/>
              <a:t>1,2</a:t>
            </a:r>
            <a:r>
              <a:rPr lang="en-US" altLang="zh-CN" sz="2000" b="1" dirty="0" smtClean="0"/>
              <a:t>, </a:t>
            </a:r>
            <a:r>
              <a:rPr lang="en-US" altLang="zh-CN" sz="2000" b="1" dirty="0"/>
              <a:t>X. Q. </a:t>
            </a:r>
            <a:r>
              <a:rPr lang="en-US" altLang="zh-CN" sz="2000" b="1" dirty="0" smtClean="0"/>
              <a:t>Xu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, </a:t>
            </a:r>
            <a:r>
              <a:rPr lang="en-US" altLang="zh-CN" sz="2000" b="1" dirty="0"/>
              <a:t>Z. X. </a:t>
            </a:r>
            <a:r>
              <a:rPr lang="en-US" altLang="zh-CN" sz="2000" b="1" dirty="0" smtClean="0"/>
              <a:t>Liu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, </a:t>
            </a:r>
            <a:r>
              <a:rPr lang="en-US" altLang="zh-CN" sz="2000" b="1" dirty="0"/>
              <a:t>S. C. </a:t>
            </a:r>
            <a:r>
              <a:rPr lang="en-US" altLang="zh-CN" sz="2000" b="1" dirty="0" smtClean="0"/>
              <a:t>Liu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, B. Gui</a:t>
            </a:r>
            <a:r>
              <a:rPr lang="en-US" altLang="zh-CN" sz="2000" b="1" baseline="30000" dirty="0" smtClean="0"/>
              <a:t>1,2</a:t>
            </a:r>
            <a:r>
              <a:rPr lang="en-US" altLang="zh-CN" sz="2000" b="1" dirty="0" smtClean="0"/>
              <a:t>, W. Meyer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, G. Q. Li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 and </a:t>
            </a:r>
            <a:r>
              <a:rPr lang="en-US" altLang="zh-CN" sz="2000" b="1" dirty="0"/>
              <a:t>J. G. </a:t>
            </a:r>
            <a:r>
              <a:rPr lang="en-US" altLang="zh-CN" sz="2000" b="1" dirty="0" smtClean="0"/>
              <a:t>Li</a:t>
            </a:r>
            <a:r>
              <a:rPr lang="en-US" altLang="zh-CN" sz="2000" b="1" baseline="30000" dirty="0" smtClean="0"/>
              <a:t>1</a:t>
            </a:r>
            <a:r>
              <a:rPr lang="en-US" altLang="zh-CN" sz="2000" b="1" dirty="0" smtClean="0"/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aseline="30000" dirty="0" smtClean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Institute of Plasma Physics, Chinese Academy of Sciences, Hefei, China. </a:t>
            </a:r>
          </a:p>
          <a:p>
            <a:pPr algn="ctr"/>
            <a:r>
              <a:rPr lang="en-US" sz="1400" baseline="30000" dirty="0"/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Lawrence Livermore National Laboratory, Livermore, CA 94550, USA</a:t>
            </a:r>
          </a:p>
          <a:p>
            <a:pPr algn="ctr" eaLnBrk="1" hangingPunct="1">
              <a:spcBef>
                <a:spcPct val="20000"/>
              </a:spcBef>
              <a:buClr>
                <a:srgbClr val="004483"/>
              </a:buClr>
              <a:buFont typeface="Wingdings" pitchFamily="1" charset="2"/>
              <a:buNone/>
            </a:pPr>
            <a:endParaRPr lang="en-US" sz="2000" dirty="0">
              <a:ea typeface="ＭＳ Ｐゴシック" pitchFamily="1" charset="-128"/>
            </a:endParaRPr>
          </a:p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sz="2400" dirty="0">
                <a:ea typeface="ＭＳ Ｐゴシック" pitchFamily="1" charset="-128"/>
              </a:rPr>
              <a:t>24th IAEA Fusion Energy Conference, </a:t>
            </a:r>
          </a:p>
          <a:p>
            <a:pPr algn="ctr">
              <a:spcBef>
                <a:spcPct val="20000"/>
              </a:spcBef>
              <a:buClr>
                <a:srgbClr val="004483"/>
              </a:buClr>
            </a:pPr>
            <a:r>
              <a:rPr lang="en-US" sz="2400" dirty="0">
                <a:ea typeface="ＭＳ Ｐゴシック" pitchFamily="1" charset="-128"/>
              </a:rPr>
              <a:t>8-13 Oct. 2012,San Diego, USA</a:t>
            </a:r>
          </a:p>
          <a:p>
            <a:pPr algn="ctr" eaLnBrk="1" hangingPunct="1">
              <a:spcBef>
                <a:spcPct val="20000"/>
              </a:spcBef>
              <a:buClr>
                <a:srgbClr val="004483"/>
              </a:buClr>
              <a:buFont typeface="Wingdings" pitchFamily="1" charset="2"/>
              <a:buNone/>
            </a:pPr>
            <a:endParaRPr lang="en-US" sz="2400" dirty="0">
              <a:ea typeface="ＭＳ Ｐゴシック" pitchFamily="1" charset="-128"/>
            </a:endParaRPr>
          </a:p>
        </p:txBody>
      </p:sp>
      <p:pic>
        <p:nvPicPr>
          <p:cNvPr id="2069" name="Picture 21" descr="FES_Logo-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00600"/>
            <a:ext cx="1066800" cy="990600"/>
          </a:xfrm>
          <a:prstGeom prst="rect">
            <a:avLst/>
          </a:prstGeom>
          <a:noFill/>
        </p:spPr>
      </p:pic>
      <p:pic>
        <p:nvPicPr>
          <p:cNvPr id="1026" name="Picture 2" descr="C:\Users\xia3\Desktop\ip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800600"/>
            <a:ext cx="1238470" cy="10668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9144000" cy="1981200"/>
            <a:chOff x="0" y="0"/>
            <a:chExt cx="9144000" cy="1981200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19812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28600" y="190500"/>
              <a:ext cx="8772525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Multi-field two-fluid Peeling-Ballooning </a:t>
              </a:r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modes simulation with BOUT++</a:t>
              </a:r>
              <a:endParaRPr lang="en-US" sz="3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1447800"/>
              <a:ext cx="1171575" cy="41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56376" y="76200"/>
            <a:ext cx="1107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TH/5-2Ra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3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16832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Three-field (</a:t>
            </a:r>
            <a:r>
              <a:rPr lang="el-GR" sz="2400" dirty="0" smtClean="0">
                <a:solidFill>
                  <a:srgbClr val="0070C0"/>
                </a:solidFill>
              </a:rPr>
              <a:t>ϖ</a:t>
            </a:r>
            <a:r>
              <a:rPr lang="en-US" sz="2400" dirty="0" smtClean="0">
                <a:solidFill>
                  <a:srgbClr val="0070C0"/>
                </a:solidFill>
              </a:rPr>
              <a:t>, P, A</a:t>
            </a:r>
            <a:r>
              <a:rPr lang="en-US" sz="2400" baseline="-25000" dirty="0" smtClean="0">
                <a:solidFill>
                  <a:srgbClr val="0070C0"/>
                </a:solidFill>
              </a:rPr>
              <a:t>||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: peeling-ballooning model.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Four-field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l-GR" sz="2400" dirty="0" smtClean="0">
                <a:solidFill>
                  <a:srgbClr val="0070C0"/>
                </a:solidFill>
              </a:rPr>
              <a:t>ϖ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baseline="-25000" dirty="0" smtClean="0">
                <a:solidFill>
                  <a:srgbClr val="0070C0"/>
                </a:solidFill>
              </a:rPr>
              <a:t>||</a:t>
            </a:r>
            <a:r>
              <a:rPr lang="en-US" sz="2400" dirty="0" smtClean="0">
                <a:solidFill>
                  <a:srgbClr val="0070C0"/>
                </a:solidFill>
              </a:rPr>
              <a:t>, V</a:t>
            </a:r>
            <a:r>
              <a:rPr lang="en-US" sz="2400" baseline="-25000" dirty="0" smtClean="0">
                <a:solidFill>
                  <a:srgbClr val="0070C0"/>
                </a:solidFill>
              </a:rPr>
              <a:t>||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: include sound waves.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Five-field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l-GR" sz="2400" dirty="0" smtClean="0">
                <a:solidFill>
                  <a:srgbClr val="0070C0"/>
                </a:solidFill>
              </a:rPr>
              <a:t>ϖ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n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, T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, T</a:t>
            </a:r>
            <a:r>
              <a:rPr lang="en-US" sz="2400" baseline="-25000" dirty="0" smtClean="0">
                <a:solidFill>
                  <a:srgbClr val="0070C0"/>
                </a:solidFill>
              </a:rPr>
              <a:t>e</a:t>
            </a:r>
            <a:r>
              <a:rPr lang="en-US" sz="2400" dirty="0" smtClean="0">
                <a:solidFill>
                  <a:srgbClr val="0070C0"/>
                </a:solidFill>
              </a:rPr>
              <a:t>, A</a:t>
            </a:r>
            <a:r>
              <a:rPr lang="en-US" sz="2400" baseline="-25000" dirty="0" smtClean="0">
                <a:solidFill>
                  <a:srgbClr val="0070C0"/>
                </a:solidFill>
              </a:rPr>
              <a:t>||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:  parallel thermal conductivities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Six-field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l-GR" sz="2400" dirty="0" smtClean="0">
                <a:solidFill>
                  <a:srgbClr val="0070C0"/>
                </a:solidFill>
              </a:rPr>
              <a:t>ϖ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n</a:t>
            </a:r>
            <a:r>
              <a:rPr lang="en-US" sz="2400" baseline="-25000" dirty="0" smtClean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, T</a:t>
            </a:r>
            <a:r>
              <a:rPr lang="en-US" sz="2400" baseline="-25000" dirty="0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, T</a:t>
            </a:r>
            <a:r>
              <a:rPr lang="en-US" sz="2400" baseline="-25000" dirty="0">
                <a:solidFill>
                  <a:srgbClr val="0070C0"/>
                </a:solidFill>
              </a:rPr>
              <a:t>e</a:t>
            </a:r>
            <a:r>
              <a:rPr lang="en-US" sz="2400" dirty="0">
                <a:solidFill>
                  <a:srgbClr val="0070C0"/>
                </a:solidFill>
              </a:rPr>
              <a:t>, A</a:t>
            </a:r>
            <a:r>
              <a:rPr lang="en-US" sz="2400" baseline="-25000" dirty="0" smtClean="0">
                <a:solidFill>
                  <a:srgbClr val="0070C0"/>
                </a:solidFill>
              </a:rPr>
              <a:t>||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V</a:t>
            </a:r>
            <a:r>
              <a:rPr lang="en-US" sz="2400" baseline="-25000" dirty="0" smtClean="0">
                <a:solidFill>
                  <a:srgbClr val="0070C0"/>
                </a:solidFill>
              </a:rPr>
              <a:t>||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: combine all the models together, based on Braginskii equations, the density, momentum and energy of ions and electrons are described in drift ordering[1].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505599"/>
            <a:ext cx="478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[1]X</a:t>
            </a:r>
            <a:r>
              <a:rPr lang="fr-FR" sz="1400" dirty="0"/>
              <a:t>. Q. Xu et al., Commun. Comput. Phys. </a:t>
            </a:r>
            <a:r>
              <a:rPr lang="fr-FR" sz="1400" b="1" dirty="0"/>
              <a:t>4</a:t>
            </a:r>
            <a:r>
              <a:rPr lang="fr-FR" sz="1400" dirty="0"/>
              <a:t>, 949 (2008).</a:t>
            </a:r>
            <a:endParaRPr lang="en-US" sz="1400" dirty="0"/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 flipV="1">
            <a:off x="434869" y="6521636"/>
            <a:ext cx="2550630" cy="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992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Multi-field two-fluid model in BOUT++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utput5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2116883" y="363437"/>
            <a:ext cx="4800600" cy="65151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38200" y="17992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ELM crash in BOUT++ simulations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68234" y="21286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ELM size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76247" y="4365976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Density  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/>
              <a:t>(10</a:t>
            </a:r>
            <a:r>
              <a:rPr lang="en-US" b="1" baseline="30000" dirty="0"/>
              <a:t>19</a:t>
            </a:r>
            <a:r>
              <a:rPr lang="en-US" b="1" dirty="0"/>
              <a:t> m</a:t>
            </a:r>
            <a:r>
              <a:rPr lang="en-US" b="1" baseline="30000" dirty="0"/>
              <a:t>-3</a:t>
            </a:r>
            <a:r>
              <a:rPr lang="en-US" b="1" dirty="0"/>
              <a:t>)</a:t>
            </a:r>
            <a:r>
              <a:rPr lang="en-US" b="1" baseline="-25000" dirty="0" smtClean="0"/>
              <a:t>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66146" y="3311650"/>
            <a:ext cx="208823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Normalized Time (</a:t>
            </a:r>
            <a:r>
              <a:rPr lang="en-US" sz="1700" b="1" dirty="0" smtClean="0">
                <a:latin typeface="Symbol" pitchFamily="18" charset="2"/>
              </a:rPr>
              <a:t>t</a:t>
            </a:r>
            <a:r>
              <a:rPr lang="en-US" sz="1700" b="1" baseline="-25000" dirty="0" smtClean="0"/>
              <a:t>A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pic>
        <p:nvPicPr>
          <p:cNvPr id="7" name="图片 6" descr="6field00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48" y="1387120"/>
            <a:ext cx="5890245" cy="4302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03120" y="5691994"/>
            <a:ext cx="192015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Major radius R (</a:t>
            </a:r>
            <a:r>
              <a:rPr lang="en-US" sz="1700" b="1" dirty="0"/>
              <a:t>m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5719440"/>
            <a:ext cx="192015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Major radius R (</a:t>
            </a:r>
            <a:r>
              <a:rPr lang="en-US" sz="1700" b="1" dirty="0"/>
              <a:t>m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8024" y="1022437"/>
                <a:ext cx="2488438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Pressure Perturbation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e>
                    </m:acc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022437"/>
                <a:ext cx="2488438" cy="376193"/>
              </a:xfrm>
              <a:prstGeom prst="rect">
                <a:avLst/>
              </a:prstGeom>
              <a:blipFill rotWithShape="1">
                <a:blip r:embed="rId8"/>
                <a:stretch>
                  <a:fillRect l="-1956" t="-8197" r="-1393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72124" y="3444015"/>
            <a:ext cx="192015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Major radius R (</a:t>
            </a:r>
            <a:r>
              <a:rPr lang="en-US" sz="1700" b="1" dirty="0"/>
              <a:t>m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765745" y="21556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Vertical </a:t>
            </a:r>
            <a:r>
              <a:rPr lang="en-US" sz="1700" b="1" dirty="0"/>
              <a:t>Z(m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3717032"/>
                <a:ext cx="683264" cy="1975734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Electron Temperature </a:t>
                </a:r>
              </a:p>
              <a:p>
                <a:pPr algn="ctr"/>
                <a:r>
                  <a:rPr lang="en-US" sz="1600" b="1" dirty="0" smtClean="0"/>
                  <a:t>perturbation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smtClean="0">
                            <a:latin typeface="Cambria Math"/>
                          </a:rPr>
                          <m:t>𝑻</m:t>
                        </m:r>
                      </m:e>
                    </m:acc>
                    <m:r>
                      <a:rPr lang="en-US" sz="1600" b="1" i="1" baseline="-25000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1600" b="1" i="1" baseline="-25000" dirty="0" smtClean="0"/>
                  <a:t> </a:t>
                </a:r>
                <a:r>
                  <a:rPr lang="en-US" sz="1600" b="1" dirty="0"/>
                  <a:t>(keV)</a:t>
                </a:r>
                <a:r>
                  <a:rPr lang="en-US" sz="1600" b="1" i="1" baseline="-25000" dirty="0" smtClean="0"/>
                  <a:t>  </a:t>
                </a:r>
                <a:endParaRPr lang="en-US" sz="1600" b="1" i="1" baseline="-25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717032"/>
                <a:ext cx="683264" cy="1975734"/>
              </a:xfrm>
              <a:prstGeom prst="rect">
                <a:avLst/>
              </a:prstGeom>
              <a:blipFill rotWithShape="1">
                <a:blip r:embed="rId9"/>
                <a:stretch>
                  <a:fillRect t="-3395" r="-5357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7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2" y="4066087"/>
            <a:ext cx="3835135" cy="262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60258" y="1575644"/>
            <a:ext cx="3654490" cy="2482256"/>
            <a:chOff x="5160258" y="1654139"/>
            <a:chExt cx="3654490" cy="2482256"/>
          </a:xfrm>
        </p:grpSpPr>
        <p:sp>
          <p:nvSpPr>
            <p:cNvPr id="37" name="TextBox 36"/>
            <p:cNvSpPr txBox="1"/>
            <p:nvPr/>
          </p:nvSpPr>
          <p:spPr>
            <a:xfrm>
              <a:off x="5940151" y="3767063"/>
              <a:ext cx="26180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</a:t>
              </a:r>
              <a:r>
                <a:rPr lang="en-US" b="1" dirty="0" smtClean="0"/>
                <a:t>oroidal mode number n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427402" y="2386995"/>
              <a:ext cx="217359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growth rate </a:t>
              </a:r>
              <a:r>
                <a:rPr lang="en-US" sz="2000" b="1" dirty="0">
                  <a:cs typeface="Times New Roman" pitchFamily="18" charset="0"/>
                </a:rPr>
                <a:t>(</a:t>
              </a:r>
              <a:r>
                <a:rPr lang="el-GR" sz="2000" b="1" dirty="0">
                  <a:cs typeface="Times New Roman" pitchFamily="18" charset="0"/>
                </a:rPr>
                <a:t>γ</a:t>
              </a:r>
              <a:r>
                <a:rPr lang="en-US" sz="2000" b="1" dirty="0">
                  <a:cs typeface="Times New Roman" pitchFamily="18" charset="0"/>
                </a:rPr>
                <a:t>/</a:t>
              </a:r>
              <a:r>
                <a:rPr lang="el-GR" sz="2000" b="1" dirty="0">
                  <a:cs typeface="Times New Roman" pitchFamily="18" charset="0"/>
                </a:rPr>
                <a:t>ω</a:t>
              </a:r>
              <a:r>
                <a:rPr lang="en-US" sz="2000" b="1" baseline="-25000" dirty="0">
                  <a:cs typeface="Times New Roman" pitchFamily="18" charset="0"/>
                </a:rPr>
                <a:t>A</a:t>
              </a:r>
              <a:r>
                <a:rPr lang="en-US" sz="2000" b="1" dirty="0">
                  <a:cs typeface="Times New Roman" pitchFamily="18" charset="0"/>
                </a:rPr>
                <a:t>)</a:t>
              </a:r>
            </a:p>
            <a:p>
              <a:pPr algn="ctr"/>
              <a:endParaRPr lang="en-US" sz="2000" b="1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888" y="1739505"/>
              <a:ext cx="3222860" cy="212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562681" y="116632"/>
            <a:ext cx="7995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Five-field model: low density leads to larger stabilizing effects by diamagnetic drifts, and density gradient drives larger ELM size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613841" y="1326199"/>
            <a:ext cx="3902595" cy="1094689"/>
            <a:chOff x="395535" y="1537330"/>
            <a:chExt cx="4635004" cy="124419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010" y="2211929"/>
              <a:ext cx="2704529" cy="42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010" y="1537330"/>
              <a:ext cx="1885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组合 20"/>
            <p:cNvGrpSpPr/>
            <p:nvPr/>
          </p:nvGrpSpPr>
          <p:grpSpPr>
            <a:xfrm>
              <a:off x="395535" y="1551926"/>
              <a:ext cx="4635003" cy="1229596"/>
              <a:chOff x="4478325" y="2045236"/>
              <a:chExt cx="4635003" cy="1229596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30857" y="2499368"/>
                <a:ext cx="1404022" cy="325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89591" y="2737972"/>
                <a:ext cx="1003758" cy="194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Up Arrow 21"/>
              <p:cNvSpPr/>
              <p:nvPr/>
            </p:nvSpPr>
            <p:spPr>
              <a:xfrm rot="3600000">
                <a:off x="6229996" y="2123122"/>
                <a:ext cx="61771" cy="593153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Up Arrow 22"/>
              <p:cNvSpPr/>
              <p:nvPr/>
            </p:nvSpPr>
            <p:spPr>
              <a:xfrm rot="7200000">
                <a:off x="6234089" y="2651908"/>
                <a:ext cx="43127" cy="593153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24"/>
              <p:cNvSpPr/>
              <p:nvPr/>
            </p:nvSpPr>
            <p:spPr>
              <a:xfrm>
                <a:off x="6529437" y="2705240"/>
                <a:ext cx="2583891" cy="569592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>
                <a:solidFill>
                  <a:srgbClr val="FFC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23"/>
              <p:cNvSpPr/>
              <p:nvPr/>
            </p:nvSpPr>
            <p:spPr>
              <a:xfrm>
                <a:off x="6529438" y="2045236"/>
                <a:ext cx="1909328" cy="512923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>
                <a:solidFill>
                  <a:srgbClr val="FFC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27"/>
              <p:cNvSpPr/>
              <p:nvPr/>
            </p:nvSpPr>
            <p:spPr>
              <a:xfrm>
                <a:off x="4478325" y="2409601"/>
                <a:ext cx="1509701" cy="5804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05576" y="1006961"/>
                <a:ext cx="3758912" cy="646331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Density quantity affects linear growth rate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1/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76" y="1006961"/>
                <a:ext cx="3758912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292" t="-3704" r="-323" b="-12963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71349" y="956867"/>
            <a:ext cx="7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5-field</a:t>
            </a:r>
            <a:endParaRPr 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18511" y="2460494"/>
            <a:ext cx="3848829" cy="1544573"/>
            <a:chOff x="435139" y="1844826"/>
            <a:chExt cx="3848829" cy="1544573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10" y="1854983"/>
              <a:ext cx="3579490" cy="561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组合 26"/>
            <p:cNvGrpSpPr/>
            <p:nvPr/>
          </p:nvGrpSpPr>
          <p:grpSpPr>
            <a:xfrm>
              <a:off x="435139" y="1844826"/>
              <a:ext cx="3848829" cy="1544573"/>
              <a:chOff x="252276" y="3501008"/>
              <a:chExt cx="4615739" cy="1750260"/>
            </a:xfrm>
          </p:grpSpPr>
          <p:sp>
            <p:nvSpPr>
              <p:cNvPr id="40" name="Rectangle 13"/>
              <p:cNvSpPr/>
              <p:nvPr/>
            </p:nvSpPr>
            <p:spPr>
              <a:xfrm>
                <a:off x="1999996" y="3501008"/>
                <a:ext cx="1401703" cy="659712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  <a:ln>
                <a:solidFill>
                  <a:schemeClr val="bg1"/>
                </a:solidFill>
              </a:ln>
              <a:effectLst>
                <a:outerShdw sx="1000" sy="1000" algn="ctr" rotWithShape="0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1" name="下箭头 24"/>
              <p:cNvSpPr/>
              <p:nvPr/>
            </p:nvSpPr>
            <p:spPr>
              <a:xfrm>
                <a:off x="2800398" y="4160720"/>
                <a:ext cx="45719" cy="360040"/>
              </a:xfrm>
              <a:prstGeom prst="downArrow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2276" y="4518867"/>
                <a:ext cx="4615739" cy="7324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With fixed pressure profile, ion </a:t>
                </a:r>
                <a:r>
                  <a:rPr lang="en-US" altLang="zh-CN" dirty="0"/>
                  <a:t>d</a:t>
                </a:r>
                <a:r>
                  <a:rPr lang="en-US" altLang="zh-CN" dirty="0" smtClean="0"/>
                  <a:t>ensity </a:t>
                </a:r>
                <a:r>
                  <a:rPr lang="en-US" altLang="zh-CN" dirty="0"/>
                  <a:t>g</a:t>
                </a:r>
                <a:r>
                  <a:rPr lang="en-US" altLang="zh-CN" dirty="0" smtClean="0"/>
                  <a:t>radient </a:t>
                </a:r>
                <a:r>
                  <a:rPr lang="en-US" altLang="zh-CN" dirty="0"/>
                  <a:t>l</a:t>
                </a:r>
                <a:r>
                  <a:rPr lang="en-US" altLang="zh-CN" dirty="0" smtClean="0"/>
                  <a:t>eads to larger ELM size.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 rot="16200000">
            <a:off x="-802291" y="4953000"/>
            <a:ext cx="2199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Ion density (10</a:t>
            </a:r>
            <a:r>
              <a:rPr lang="en-US" b="1" baseline="30000" dirty="0" smtClean="0"/>
              <a:t>19</a:t>
            </a:r>
            <a:r>
              <a:rPr lang="en-US" b="1" dirty="0" smtClean="0"/>
              <a:t> m</a:t>
            </a:r>
            <a:r>
              <a:rPr lang="en-US" b="1" baseline="30000" dirty="0" smtClean="0"/>
              <a:t>-3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55700" y="6381328"/>
            <a:ext cx="1920156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Major radius R (</a:t>
            </a:r>
            <a:r>
              <a:rPr lang="en-US" sz="1700" b="1" dirty="0"/>
              <a:t>m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17105" y="10087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3-field: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70" y="1713769"/>
            <a:ext cx="506038" cy="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69" y="1704216"/>
            <a:ext cx="390566" cy="57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97" y="1885750"/>
            <a:ext cx="590535" cy="17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990980" y="4066087"/>
            <a:ext cx="4010004" cy="2701083"/>
            <a:chOff x="4990980" y="4066087"/>
            <a:chExt cx="4010004" cy="2701083"/>
          </a:xfrm>
        </p:grpSpPr>
        <p:grpSp>
          <p:nvGrpSpPr>
            <p:cNvPr id="23" name="Group 22"/>
            <p:cNvGrpSpPr/>
            <p:nvPr/>
          </p:nvGrpSpPr>
          <p:grpSpPr>
            <a:xfrm>
              <a:off x="5004048" y="4147028"/>
              <a:ext cx="3996936" cy="2620142"/>
              <a:chOff x="5004048" y="4136395"/>
              <a:chExt cx="3996936" cy="2620142"/>
            </a:xfrm>
          </p:grpSpPr>
          <p:sp>
            <p:nvSpPr>
              <p:cNvPr id="42" name="TextBox 41"/>
              <p:cNvSpPr txBox="1"/>
              <p:nvPr/>
            </p:nvSpPr>
            <p:spPr>
              <a:xfrm rot="16200000">
                <a:off x="4504638" y="5080538"/>
                <a:ext cx="136815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ELM size</a:t>
                </a:r>
                <a:endParaRPr lang="en-US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228184" y="6402594"/>
                <a:ext cx="2088232" cy="3539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/>
                  <a:t>Normalized Time (</a:t>
                </a:r>
                <a:r>
                  <a:rPr lang="en-US" sz="1700" b="1" dirty="0" smtClean="0">
                    <a:latin typeface="Symbol" pitchFamily="18" charset="2"/>
                  </a:rPr>
                  <a:t>t</a:t>
                </a:r>
                <a:r>
                  <a:rPr lang="en-US" sz="1700" b="1" baseline="-25000" dirty="0" smtClean="0"/>
                  <a:t>A</a:t>
                </a:r>
                <a:r>
                  <a:rPr lang="en-US" sz="1700" b="1" dirty="0" smtClean="0"/>
                  <a:t>)</a:t>
                </a:r>
                <a:endParaRPr lang="en-US" sz="1700" b="1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297394" y="4136395"/>
                <a:ext cx="3703590" cy="2262260"/>
                <a:chOff x="5297394" y="4136395"/>
                <a:chExt cx="3703590" cy="2262260"/>
              </a:xfrm>
            </p:grpSpPr>
            <p:pic>
              <p:nvPicPr>
                <p:cNvPr id="8194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7394" y="4136395"/>
                  <a:ext cx="3703590" cy="2262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2764" y="4208127"/>
                  <a:ext cx="1326391" cy="794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8" name="TextBox 27"/>
            <p:cNvSpPr txBox="1"/>
            <p:nvPr/>
          </p:nvSpPr>
          <p:spPr>
            <a:xfrm>
              <a:off x="5242932" y="4066087"/>
              <a:ext cx="386313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15</a:t>
              </a:r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10</a:t>
              </a:r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5</a:t>
              </a:r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477172" y="5070559"/>
              <a:ext cx="13661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ELM size (%)</a:t>
              </a:r>
              <a:endParaRPr lang="en-US" sz="1600" b="1" dirty="0"/>
            </a:p>
          </p:txBody>
        </p:sp>
      </p:grpSp>
      <p:sp>
        <p:nvSpPr>
          <p:cNvPr id="35" name="右箭头 41"/>
          <p:cNvSpPr/>
          <p:nvPr/>
        </p:nvSpPr>
        <p:spPr>
          <a:xfrm rot="1186477">
            <a:off x="4021118" y="4710352"/>
            <a:ext cx="989139" cy="32126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679520" y="4077072"/>
            <a:ext cx="428496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0"/>
          <a:stretch/>
        </p:blipFill>
        <p:spPr bwMode="auto">
          <a:xfrm>
            <a:off x="6140789" y="4207564"/>
            <a:ext cx="289680" cy="79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375959" y="4233874"/>
            <a:ext cx="663196" cy="79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6" y="3171379"/>
            <a:ext cx="4286250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4716016" y="3162672"/>
            <a:ext cx="0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3068" y="3614341"/>
            <a:ext cx="814313" cy="1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38200" y="-7020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Thermal conductivities suppress the </a:t>
            </a:r>
            <a:r>
              <a:rPr lang="en-US" altLang="zh-CN" sz="3200" b="1" smtClean="0">
                <a:solidFill>
                  <a:schemeClr val="bg1"/>
                </a:solidFill>
              </a:rPr>
              <a:t>energy transport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at inner boundary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7355" y="1268760"/>
            <a:ext cx="4714654" cy="2376264"/>
            <a:chOff x="305739" y="4149080"/>
            <a:chExt cx="4714654" cy="2376264"/>
          </a:xfrm>
        </p:grpSpPr>
        <p:grpSp>
          <p:nvGrpSpPr>
            <p:cNvPr id="11" name="Group 10"/>
            <p:cNvGrpSpPr/>
            <p:nvPr/>
          </p:nvGrpSpPr>
          <p:grpSpPr>
            <a:xfrm>
              <a:off x="305739" y="4149080"/>
              <a:ext cx="4714654" cy="1596701"/>
              <a:chOff x="305739" y="4077072"/>
              <a:chExt cx="4714654" cy="159670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05739" y="4077072"/>
                <a:ext cx="43382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dirty="0" smtClean="0"/>
                  <a:t>Thermal conductivities with flux limited expressions suppress the increase of ELM size:</a:t>
                </a:r>
                <a:endParaRPr lang="zh-CN" altLang="en-US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19977" y="4749077"/>
                <a:ext cx="2526521" cy="581038"/>
                <a:chOff x="182069" y="4765053"/>
                <a:chExt cx="2935739" cy="629582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069" y="4765053"/>
                  <a:ext cx="1471464" cy="629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8859" y="4778679"/>
                  <a:ext cx="1318949" cy="6159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250" y="4898580"/>
                <a:ext cx="1685143" cy="282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19977" y="5304441"/>
                <a:ext cx="3070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Flux limited expression:</a:t>
                </a:r>
                <a:endParaRPr lang="en-US" dirty="0"/>
              </a:p>
            </p:txBody>
          </p:sp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565" y="5779265"/>
              <a:ext cx="2405583" cy="746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29848" y="3663312"/>
            <a:ext cx="657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Electron temperature is most  sensitive to </a:t>
            </a:r>
            <a:r>
              <a:rPr lang="el-GR" altLang="zh-CN" dirty="0" smtClean="0"/>
              <a:t>κ</a:t>
            </a:r>
            <a:r>
              <a:rPr lang="en-US" altLang="zh-CN" baseline="-25000" dirty="0" smtClean="0"/>
              <a:t>||</a:t>
            </a:r>
            <a:r>
              <a:rPr lang="en-US" altLang="zh-CN" dirty="0" smtClean="0"/>
              <a:t>.</a:t>
            </a:r>
            <a:endParaRPr lang="zh-CN" altLang="en-US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83237" y="4011462"/>
            <a:ext cx="3881251" cy="2833602"/>
            <a:chOff x="4938136" y="4011462"/>
            <a:chExt cx="3881251" cy="2833602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009" y="4011462"/>
              <a:ext cx="3724251" cy="2736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3854968" y="5160241"/>
              <a:ext cx="252028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Electron temperature (eV)</a:t>
              </a:r>
              <a:endParaRPr lang="en-US" sz="17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36096" y="6491121"/>
              <a:ext cx="3383291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Normalized flux </a:t>
              </a:r>
              <a:r>
                <a:rPr lang="en-US" sz="1700" b="1" dirty="0">
                  <a:latin typeface="Symbol" pitchFamily="18" charset="2"/>
                </a:rPr>
                <a:t>y</a:t>
              </a:r>
              <a:r>
                <a:rPr lang="en-US" sz="1700" b="1" dirty="0" smtClean="0"/>
                <a:t> (radial direction) </a:t>
              </a:r>
              <a:endParaRPr lang="en-US" sz="17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1074" y="987101"/>
            <a:ext cx="3943414" cy="3098988"/>
            <a:chOff x="5098600" y="987101"/>
            <a:chExt cx="3943414" cy="3098988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600" y="987101"/>
              <a:ext cx="3943414" cy="3045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4026722" y="2207913"/>
              <a:ext cx="252028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Electron temperature (eV)</a:t>
              </a:r>
              <a:endParaRPr lang="en-US" sz="17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2200" y="3732146"/>
              <a:ext cx="216024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Normalized Time (</a:t>
              </a:r>
              <a:r>
                <a:rPr lang="en-US" sz="1700" b="1" dirty="0" smtClean="0">
                  <a:latin typeface="Symbol" pitchFamily="18" charset="2"/>
                </a:rPr>
                <a:t>t</a:t>
              </a:r>
              <a:r>
                <a:rPr lang="en-US" sz="1700" b="1" baseline="-25000" dirty="0" smtClean="0"/>
                <a:t>A</a:t>
              </a:r>
              <a:r>
                <a:rPr lang="en-US" sz="1700" b="1" dirty="0" smtClean="0"/>
                <a:t>)</a:t>
              </a:r>
              <a:endParaRPr lang="en-US" sz="17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2689" y="3941046"/>
            <a:ext cx="4082722" cy="2911987"/>
            <a:chOff x="112689" y="3941046"/>
            <a:chExt cx="4082722" cy="29119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62" y="3941046"/>
              <a:ext cx="3970034" cy="278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-766493" y="4956254"/>
              <a:ext cx="21276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Ion density (m</a:t>
              </a:r>
              <a:r>
                <a:rPr lang="en-US" b="1" baseline="30000" dirty="0" smtClean="0"/>
                <a:t>-3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0" y="6499090"/>
              <a:ext cx="3357211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/>
                <a:t>Normalized flux </a:t>
              </a:r>
              <a:r>
                <a:rPr lang="en-US" sz="1700" b="1" dirty="0" smtClean="0">
                  <a:latin typeface="Symbol" pitchFamily="18" charset="2"/>
                </a:rPr>
                <a:t>y</a:t>
              </a:r>
              <a:r>
                <a:rPr lang="en-US" sz="1700" b="1" dirty="0" smtClean="0"/>
                <a:t> (radial direction) </a:t>
              </a:r>
              <a:endParaRPr lang="en-US" sz="1700" b="1" dirty="0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5" t="6378" r="22258" b="81660"/>
          <a:stretch/>
        </p:blipFill>
        <p:spPr bwMode="auto">
          <a:xfrm>
            <a:off x="7120159" y="1206685"/>
            <a:ext cx="1334755" cy="5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5" t="6378" r="22258" b="81660"/>
          <a:stretch/>
        </p:blipFill>
        <p:spPr bwMode="auto">
          <a:xfrm>
            <a:off x="2756560" y="4154355"/>
            <a:ext cx="1254656" cy="52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5" t="6378" r="22258" b="81660"/>
          <a:stretch/>
        </p:blipFill>
        <p:spPr bwMode="auto">
          <a:xfrm>
            <a:off x="7668344" y="4437112"/>
            <a:ext cx="1070353" cy="4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9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05646"/>
            <a:chOff x="0" y="0"/>
            <a:chExt cx="9144000" cy="1005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990600"/>
            </a:xfrm>
            <a:prstGeom prst="rect">
              <a:avLst/>
            </a:prstGeom>
            <a:solidFill>
              <a:srgbClr val="618F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a typeface="ＭＳ Ｐゴシック" pitchFamily="1" charset="-128"/>
                </a:rPr>
                <a:t> </a:t>
              </a:r>
            </a:p>
          </p:txBody>
        </p:sp>
        <p:pic>
          <p:nvPicPr>
            <p:cNvPr id="4" name="Picture 2" descr="C:\Users\xia3\Desktop\ipp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"/>
              <a:ext cx="442311" cy="381000"/>
            </a:xfrm>
            <a:prstGeom prst="rect">
              <a:avLst/>
            </a:prstGeom>
            <a:noFill/>
          </p:spPr>
        </p:pic>
        <p:pic>
          <p:nvPicPr>
            <p:cNvPr id="5" name="Picture 11" descr="lab_icon_rg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457200"/>
              <a:ext cx="533400" cy="54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539552" y="497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3-field  2-fluid model is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enough to simulate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P-B stability and ELM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crashes, additional physics from multi-field contributes less than 25% corrections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570" y="5478087"/>
            <a:ext cx="2533806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Power depositions 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PFCs.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Turbulence and transport</a:t>
            </a:r>
            <a:endParaRPr lang="en-US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206944" y="1110179"/>
            <a:ext cx="3901744" cy="2835389"/>
            <a:chOff x="4468458" y="1192079"/>
            <a:chExt cx="4568038" cy="3210428"/>
          </a:xfrm>
        </p:grpSpPr>
        <p:sp>
          <p:nvSpPr>
            <p:cNvPr id="15" name="TextBox 14"/>
            <p:cNvSpPr txBox="1"/>
            <p:nvPr/>
          </p:nvSpPr>
          <p:spPr>
            <a:xfrm>
              <a:off x="5614875" y="3984323"/>
              <a:ext cx="3108872" cy="4181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</a:t>
              </a:r>
              <a:r>
                <a:rPr lang="en-US" b="1" dirty="0" smtClean="0"/>
                <a:t>oroidal mode number n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331518" y="2414982"/>
              <a:ext cx="2706281" cy="432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Growth rate (</a:t>
              </a:r>
              <a:r>
                <a:rPr lang="el-GR" b="1" dirty="0" smtClean="0"/>
                <a:t>γ</a:t>
              </a:r>
              <a:r>
                <a:rPr lang="en-US" b="1" dirty="0" smtClean="0"/>
                <a:t>/</a:t>
              </a:r>
              <a:r>
                <a:rPr lang="el-GR" b="1" dirty="0" smtClean="0"/>
                <a:t>ω</a:t>
              </a:r>
              <a:r>
                <a:rPr lang="en-US" b="1" baseline="-25000" dirty="0" smtClean="0"/>
                <a:t>A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192079"/>
              <a:ext cx="4032448" cy="27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279545" y="3931832"/>
            <a:ext cx="3854143" cy="2808140"/>
            <a:chOff x="64793" y="3752941"/>
            <a:chExt cx="4619864" cy="3083349"/>
          </a:xfrm>
        </p:grpSpPr>
        <p:grpSp>
          <p:nvGrpSpPr>
            <p:cNvPr id="13" name="Group 12"/>
            <p:cNvGrpSpPr/>
            <p:nvPr/>
          </p:nvGrpSpPr>
          <p:grpSpPr>
            <a:xfrm>
              <a:off x="98212" y="3888997"/>
              <a:ext cx="4586445" cy="2947293"/>
              <a:chOff x="98212" y="3888997"/>
              <a:chExt cx="4586445" cy="294729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8212" y="4437112"/>
                <a:ext cx="3931225" cy="2399178"/>
                <a:chOff x="98212" y="4437112"/>
                <a:chExt cx="3931225" cy="2399178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 rot="16200000">
                  <a:off x="-401198" y="4936522"/>
                  <a:ext cx="136815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ELM size</a:t>
                  </a:r>
                  <a:endParaRPr lang="en-US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462105" y="6447659"/>
                  <a:ext cx="2567332" cy="3886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 smtClean="0"/>
                    <a:t>Normalized Time (</a:t>
                  </a:r>
                  <a:r>
                    <a:rPr lang="en-US" sz="1700" b="1" dirty="0" smtClean="0">
                      <a:latin typeface="Symbol" pitchFamily="18" charset="2"/>
                    </a:rPr>
                    <a:t>t</a:t>
                  </a:r>
                  <a:r>
                    <a:rPr lang="en-US" sz="1700" b="1" baseline="-25000" dirty="0" smtClean="0"/>
                    <a:t>A</a:t>
                  </a:r>
                  <a:r>
                    <a:rPr lang="en-US" sz="1700" b="1" dirty="0" smtClean="0"/>
                    <a:t>)</a:t>
                  </a:r>
                  <a:endParaRPr lang="en-US" sz="1700" b="1" dirty="0"/>
                </a:p>
              </p:txBody>
            </p:sp>
          </p:grpSp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302" y="3888997"/>
                <a:ext cx="4206355" cy="2554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4793" y="3752941"/>
              <a:ext cx="808512" cy="2554545"/>
              <a:chOff x="40191" y="3564453"/>
              <a:chExt cx="808512" cy="219574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79715" y="3564453"/>
                <a:ext cx="468988" cy="21957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15</a:t>
                </a:r>
              </a:p>
              <a:p>
                <a:pPr algn="r"/>
                <a:endParaRPr lang="en-US" sz="1600" dirty="0" smtClean="0"/>
              </a:p>
              <a:p>
                <a:pPr algn="r"/>
                <a:endParaRPr lang="en-US" sz="1600" dirty="0"/>
              </a:p>
              <a:p>
                <a:pPr algn="r"/>
                <a:r>
                  <a:rPr lang="en-US" sz="1600" dirty="0" smtClean="0"/>
                  <a:t>10</a:t>
                </a:r>
              </a:p>
              <a:p>
                <a:pPr algn="r"/>
                <a:endParaRPr lang="en-US" sz="1600" dirty="0" smtClean="0"/>
              </a:p>
              <a:p>
                <a:pPr algn="r"/>
                <a:endParaRPr lang="en-US" sz="1600" dirty="0"/>
              </a:p>
              <a:p>
                <a:pPr algn="r"/>
                <a:r>
                  <a:rPr lang="en-US" sz="1600" dirty="0" smtClean="0"/>
                  <a:t>5</a:t>
                </a:r>
              </a:p>
              <a:p>
                <a:pPr algn="r"/>
                <a:endParaRPr lang="en-US" sz="1600" dirty="0" smtClean="0"/>
              </a:p>
              <a:p>
                <a:pPr algn="r"/>
                <a:endParaRPr lang="en-US" sz="1600" dirty="0"/>
              </a:p>
              <a:p>
                <a:pPr algn="r"/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-421539" y="4575798"/>
                <a:ext cx="1366170" cy="4427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ELM size (%)</a:t>
                </a:r>
                <a:endParaRPr lang="en-US" b="1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76200" y="1033270"/>
            <a:ext cx="4815877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b="1" dirty="0" smtClean="0"/>
              <a:t>Fundamental physics in ELMs: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2000" dirty="0" smtClean="0"/>
              <a:t>Peeling-Ballooning instability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2000" dirty="0"/>
              <a:t>I</a:t>
            </a:r>
            <a:r>
              <a:rPr lang="en-US" altLang="zh-CN" sz="2000" dirty="0" smtClean="0"/>
              <a:t>on diamagnetic stabilization </a:t>
            </a:r>
          </a:p>
          <a:p>
            <a:pPr lvl="2"/>
            <a:r>
              <a:rPr lang="en-US" altLang="zh-CN" sz="2000" dirty="0" smtClean="0">
                <a:sym typeface="Wingdings" pitchFamily="2" charset="2"/>
              </a:rPr>
              <a:t> kinetic effect</a:t>
            </a:r>
            <a:endParaRPr lang="en-US" altLang="zh-CN" sz="20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2000" dirty="0"/>
              <a:t>R</a:t>
            </a:r>
            <a:r>
              <a:rPr lang="en-US" altLang="zh-CN" sz="2000" dirty="0" smtClean="0"/>
              <a:t>esistivity and hyper-resistivity </a:t>
            </a:r>
          </a:p>
          <a:p>
            <a:pPr lvl="2"/>
            <a:r>
              <a:rPr lang="en-US" altLang="zh-CN" sz="2000" dirty="0" smtClean="0">
                <a:sym typeface="Wingdings" pitchFamily="2" charset="2"/>
              </a:rPr>
              <a:t> reconnection</a:t>
            </a:r>
            <a:endParaRPr lang="en-US" altLang="zh-CN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933478" y="3116224"/>
            <a:ext cx="3422498" cy="19389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b="1" dirty="0"/>
              <a:t>Additional physics: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Ion acoustic </a:t>
            </a:r>
            <a:r>
              <a:rPr lang="en-US" altLang="zh-CN" sz="2000" dirty="0"/>
              <a:t>waves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Thermal conductivities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dirty="0" smtClean="0"/>
              <a:t>Hall </a:t>
            </a:r>
            <a:r>
              <a:rPr lang="en-US" altLang="zh-CN" sz="2000" dirty="0"/>
              <a:t>effect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dirty="0"/>
              <a:t>Compressibility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dirty="0"/>
              <a:t>Electron-ion </a:t>
            </a:r>
            <a:r>
              <a:rPr lang="en-US" altLang="zh-CN" sz="2000" dirty="0" smtClean="0"/>
              <a:t>friction</a:t>
            </a:r>
            <a:endParaRPr lang="en-US" altLang="zh-C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0468" y="5539643"/>
            <a:ext cx="242754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the linear growth rate less than </a:t>
            </a:r>
            <a:r>
              <a:rPr lang="en-US" sz="2400" dirty="0" smtClean="0">
                <a:solidFill>
                  <a:srgbClr val="FF0000"/>
                </a:solidFill>
              </a:rPr>
              <a:t>25%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cxnSp>
        <p:nvCxnSpPr>
          <p:cNvPr id="23" name="直接箭头连接符 22"/>
          <p:cNvCxnSpPr>
            <a:stCxn id="21" idx="2"/>
            <a:endCxn id="19" idx="0"/>
          </p:cNvCxnSpPr>
          <p:nvPr/>
        </p:nvCxnSpPr>
        <p:spPr>
          <a:xfrm flipH="1">
            <a:off x="1304243" y="5055216"/>
            <a:ext cx="1340484" cy="4844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直接箭头连接符 7178"/>
          <p:cNvCxnSpPr>
            <a:stCxn id="21" idx="2"/>
            <a:endCxn id="9" idx="0"/>
          </p:cNvCxnSpPr>
          <p:nvPr/>
        </p:nvCxnSpPr>
        <p:spPr>
          <a:xfrm>
            <a:off x="2644727" y="5055216"/>
            <a:ext cx="1322746" cy="42287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1872</Words>
  <Application>Microsoft Office PowerPoint</Application>
  <PresentationFormat>全屏显示(4:3)</PresentationFormat>
  <Paragraphs>289</Paragraphs>
  <Slides>23</Slides>
  <Notes>4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主题​​</vt:lpstr>
      <vt:lpstr>Equation</vt:lpstr>
      <vt:lpstr>PowerPoint 演示文稿</vt:lpstr>
      <vt:lpstr>Principal Results</vt:lpstr>
      <vt:lpstr>BOUT++ code for modeling tokamak edge ELMs and turbulence*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 isothermal electromagnetic 3-field gyro-fluid model</vt:lpstr>
      <vt:lpstr>In the presence of large density gradient, gyro-fluid and two-fluid model show qualitative difference when k⊥ρi is large</vt:lpstr>
      <vt:lpstr>Gyroviscous terms are necessary to stabilize  Ion-Density-Gradient modes, which appear in two-fluid model </vt:lpstr>
      <vt:lpstr>Higher ion temperature introduces more FLR stabilizing effects, thus reduces ELM size</vt:lpstr>
      <vt:lpstr>PowerPoint 演示文稿</vt:lpstr>
      <vt:lpstr>Principal Results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summer sun</dc:creator>
  <cp:lastModifiedBy>summer sun</cp:lastModifiedBy>
  <cp:revision>285</cp:revision>
  <cp:lastPrinted>2012-10-05T20:32:26Z</cp:lastPrinted>
  <dcterms:created xsi:type="dcterms:W3CDTF">2012-03-23T01:34:00Z</dcterms:created>
  <dcterms:modified xsi:type="dcterms:W3CDTF">2012-10-10T03:30:43Z</dcterms:modified>
</cp:coreProperties>
</file>