
<file path=[Content_Types].xml><?xml version="1.0" encoding="utf-8"?>
<Types xmlns="http://schemas.openxmlformats.org/package/2006/content-types">
  <Default Extension="xml" ContentType="application/xml"/>
  <Default Extension="rels" ContentType="application/vnd.openxmlformats-package.relationships+xml"/>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notesSlides/notesSlide7.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8.xml" ContentType="application/vnd.openxmlformats-officedocument.presentationml.notesSlide+xml"/>
  <Override PartName="/ppt/embeddings/oleObject8.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9.bin" ContentType="application/vnd.openxmlformats-officedocument.oleObject"/>
  <Override PartName="/ppt/notesSlides/notesSlide11.xml" ContentType="application/vnd.openxmlformats-officedocument.presentationml.notesSlide+xml"/>
  <Override PartName="/ppt/embeddings/oleObject10.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8"/>
  </p:notesMasterIdLst>
  <p:handoutMasterIdLst>
    <p:handoutMasterId r:id="rId19"/>
  </p:handoutMasterIdLst>
  <p:sldIdLst>
    <p:sldId id="450" r:id="rId2"/>
    <p:sldId id="568" r:id="rId3"/>
    <p:sldId id="578" r:id="rId4"/>
    <p:sldId id="579" r:id="rId5"/>
    <p:sldId id="542" r:id="rId6"/>
    <p:sldId id="576" r:id="rId7"/>
    <p:sldId id="544" r:id="rId8"/>
    <p:sldId id="580" r:id="rId9"/>
    <p:sldId id="564" r:id="rId10"/>
    <p:sldId id="584" r:id="rId11"/>
    <p:sldId id="570" r:id="rId12"/>
    <p:sldId id="559" r:id="rId13"/>
    <p:sldId id="571" r:id="rId14"/>
    <p:sldId id="582" r:id="rId15"/>
    <p:sldId id="583" r:id="rId16"/>
    <p:sldId id="575" r:id="rId17"/>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Times" charset="0"/>
        <a:ea typeface="ヒラギノ角ゴ Pro W3" charset="0"/>
        <a:cs typeface="ヒラギノ角ゴ Pro W3" charset="0"/>
      </a:defRPr>
    </a:lvl1pPr>
    <a:lvl2pPr marL="457200" algn="l" rtl="0" fontAlgn="base">
      <a:spcBef>
        <a:spcPct val="0"/>
      </a:spcBef>
      <a:spcAft>
        <a:spcPct val="0"/>
      </a:spcAft>
      <a:defRPr sz="1600" kern="1200">
        <a:solidFill>
          <a:schemeClr val="tx1"/>
        </a:solidFill>
        <a:latin typeface="Times" charset="0"/>
        <a:ea typeface="ヒラギノ角ゴ Pro W3" charset="0"/>
        <a:cs typeface="ヒラギノ角ゴ Pro W3" charset="0"/>
      </a:defRPr>
    </a:lvl2pPr>
    <a:lvl3pPr marL="914400" algn="l" rtl="0" fontAlgn="base">
      <a:spcBef>
        <a:spcPct val="0"/>
      </a:spcBef>
      <a:spcAft>
        <a:spcPct val="0"/>
      </a:spcAft>
      <a:defRPr sz="1600" kern="1200">
        <a:solidFill>
          <a:schemeClr val="tx1"/>
        </a:solidFill>
        <a:latin typeface="Times" charset="0"/>
        <a:ea typeface="ヒラギノ角ゴ Pro W3" charset="0"/>
        <a:cs typeface="ヒラギノ角ゴ Pro W3" charset="0"/>
      </a:defRPr>
    </a:lvl3pPr>
    <a:lvl4pPr marL="1371600" algn="l" rtl="0" fontAlgn="base">
      <a:spcBef>
        <a:spcPct val="0"/>
      </a:spcBef>
      <a:spcAft>
        <a:spcPct val="0"/>
      </a:spcAft>
      <a:defRPr sz="1600" kern="1200">
        <a:solidFill>
          <a:schemeClr val="tx1"/>
        </a:solidFill>
        <a:latin typeface="Times" charset="0"/>
        <a:ea typeface="ヒラギノ角ゴ Pro W3" charset="0"/>
        <a:cs typeface="ヒラギノ角ゴ Pro W3" charset="0"/>
      </a:defRPr>
    </a:lvl4pPr>
    <a:lvl5pPr marL="1828800" algn="l" rtl="0" fontAlgn="base">
      <a:spcBef>
        <a:spcPct val="0"/>
      </a:spcBef>
      <a:spcAft>
        <a:spcPct val="0"/>
      </a:spcAft>
      <a:defRPr sz="1600" kern="1200">
        <a:solidFill>
          <a:schemeClr val="tx1"/>
        </a:solidFill>
        <a:latin typeface="Times"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Times"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Times"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Times"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Times"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7" autoAdjust="0"/>
    <p:restoredTop sz="99829" autoAdjust="0"/>
  </p:normalViewPr>
  <p:slideViewPr>
    <p:cSldViewPr>
      <p:cViewPr varScale="1">
        <p:scale>
          <a:sx n="96" d="100"/>
          <a:sy n="96" d="100"/>
        </p:scale>
        <p:origin x="-6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0" d="100"/>
        <a:sy n="240" d="100"/>
      </p:scale>
      <p:origin x="0" y="1096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 Id="rId3"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 Id="rId3"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05" charset="0"/>
                <a:ea typeface="ヒラギノ角ゴ Pro W3" pitchFamily="-105" charset="-128"/>
                <a:cs typeface="ヒラギノ角ゴ Pro W3" pitchFamily="-105" charset="-128"/>
              </a:defRPr>
            </a:lvl1pPr>
          </a:lstStyle>
          <a:p>
            <a:pPr>
              <a:defRPr/>
            </a:pPr>
            <a:endParaRPr lang="en-US"/>
          </a:p>
        </p:txBody>
      </p:sp>
      <p:sp>
        <p:nvSpPr>
          <p:cNvPr id="1443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05" charset="0"/>
                <a:ea typeface="ヒラギノ角ゴ Pro W3" pitchFamily="-105" charset="-128"/>
                <a:cs typeface="ヒラギノ角ゴ Pro W3" pitchFamily="-105" charset="-128"/>
              </a:defRPr>
            </a:lvl1pPr>
          </a:lstStyle>
          <a:p>
            <a:pPr>
              <a:defRPr/>
            </a:pPr>
            <a:endParaRPr lang="en-US"/>
          </a:p>
        </p:txBody>
      </p:sp>
      <p:sp>
        <p:nvSpPr>
          <p:cNvPr id="1443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05" charset="0"/>
                <a:ea typeface="ヒラギノ角ゴ Pro W3" pitchFamily="-105" charset="-128"/>
                <a:cs typeface="ヒラギノ角ゴ Pro W3" pitchFamily="-105" charset="-128"/>
              </a:defRPr>
            </a:lvl1pPr>
          </a:lstStyle>
          <a:p>
            <a:pPr>
              <a:defRPr/>
            </a:pPr>
            <a:endParaRPr lang="en-US"/>
          </a:p>
        </p:txBody>
      </p:sp>
      <p:sp>
        <p:nvSpPr>
          <p:cNvPr id="1443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18F8B3A-0C49-0C4E-965C-A3CE6DB3D8C7}" type="slidenum">
              <a:rPr lang="en-US"/>
              <a:pPr/>
              <a:t>‹#›</a:t>
            </a:fld>
            <a:endParaRPr lang="en-US"/>
          </a:p>
        </p:txBody>
      </p:sp>
    </p:spTree>
    <p:extLst>
      <p:ext uri="{BB962C8B-B14F-4D97-AF65-F5344CB8AC3E}">
        <p14:creationId xmlns:p14="http://schemas.microsoft.com/office/powerpoint/2010/main" val="3000167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05" charset="0"/>
                <a:ea typeface="ヒラギノ角ゴ Pro W3" pitchFamily="-105" charset="-128"/>
                <a:cs typeface="ヒラギノ角ゴ Pro W3" pitchFamily="-105"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05" charset="0"/>
                <a:ea typeface="ヒラギノ角ゴ Pro W3" pitchFamily="-105" charset="-128"/>
                <a:cs typeface="ヒラギノ角ゴ Pro W3" pitchFamily="-105"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05" charset="0"/>
                <a:ea typeface="ヒラギノ角ゴ Pro W3" pitchFamily="-105" charset="-128"/>
                <a:cs typeface="ヒラギノ角ゴ Pro W3" pitchFamily="-105"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1DE6BFB-EACE-784D-BEDF-7AC89164D1DE}" type="slidenum">
              <a:rPr lang="en-US"/>
              <a:pPr/>
              <a:t>‹#›</a:t>
            </a:fld>
            <a:endParaRPr lang="en-US"/>
          </a:p>
        </p:txBody>
      </p:sp>
    </p:spTree>
    <p:extLst>
      <p:ext uri="{BB962C8B-B14F-4D97-AF65-F5344CB8AC3E}">
        <p14:creationId xmlns:p14="http://schemas.microsoft.com/office/powerpoint/2010/main" val="127401225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pitchFamily="-107" charset="0"/>
        <a:ea typeface="ヒラギノ角ゴ Pro W3" pitchFamily="-111" charset="-128"/>
        <a:cs typeface="ヒラギノ角ゴ Pro W3" pitchFamily="-111" charset="-128"/>
      </a:defRPr>
    </a:lvl3pPr>
    <a:lvl4pPr marL="1371600" algn="l" rtl="0" eaLnBrk="0" fontAlgn="base" hangingPunct="0">
      <a:spcBef>
        <a:spcPct val="30000"/>
      </a:spcBef>
      <a:spcAft>
        <a:spcPct val="0"/>
      </a:spcAft>
      <a:defRPr sz="1200" kern="1200">
        <a:solidFill>
          <a:schemeClr val="tx1"/>
        </a:solidFill>
        <a:latin typeface="Times" pitchFamily="-107" charset="0"/>
        <a:ea typeface="ヒラギノ角ゴ Pro W3" pitchFamily="-111"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pitchFamily="-107" charset="0"/>
        <a:ea typeface="ＭＳ Ｐゴシック" pitchFamily="-111" charset="-128"/>
        <a:cs typeface="ＭＳ Ｐゴシック" pitchFamily="-11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E3EC8AE3-12FA-714A-A28B-C7DDCB2C36A5}" type="slidenum">
              <a:rPr lang="en-US" sz="1200"/>
              <a:pPr/>
              <a:t>1</a:t>
            </a:fld>
            <a:endParaRPr 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solidFill>
                  <a:prstClr val="black"/>
                </a:solidFill>
              </a:rPr>
              <a:pPr/>
              <a:t>10</a:t>
            </a:fld>
            <a:endParaRPr lang="en-US" sz="1200">
              <a:solidFill>
                <a:prstClr val="black"/>
              </a:solidFill>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11</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12</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13</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14</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15</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charset="0"/>
                <a:ea typeface="ＭＳ Ｐゴシック" charset="0"/>
                <a:cs typeface="ＭＳ Ｐゴシック" charset="0"/>
              </a:rPr>
              <a:t>These</a:t>
            </a:r>
            <a:r>
              <a:rPr lang="en-US" baseline="0" dirty="0" smtClean="0">
                <a:latin typeface="Times" charset="0"/>
                <a:ea typeface="ＭＳ Ｐゴシック" charset="0"/>
                <a:cs typeface="ＭＳ Ｐゴシック" charset="0"/>
              </a:rPr>
              <a:t> are ‘hot off the presses’ reconstructions.  Here we’ve parameterized Te, Ne, and Ti as functions of normalized flux, optimized these profiles and used them to construct a P profile which is fed into VMEC.  PRES_SCALE was also varied so that we could match magnetic diagnostics.  Inclusion of Ti helped to better localize the flat regions.  On a </a:t>
            </a:r>
            <a:r>
              <a:rPr lang="en-US" baseline="0" dirty="0" err="1" smtClean="0">
                <a:latin typeface="Times" charset="0"/>
                <a:ea typeface="ＭＳ Ｐゴシック" charset="0"/>
                <a:cs typeface="ＭＳ Ｐゴシック" charset="0"/>
              </a:rPr>
              <a:t>sidenote</a:t>
            </a:r>
            <a:r>
              <a:rPr lang="en-US" baseline="0" dirty="0" smtClean="0">
                <a:latin typeface="Times" charset="0"/>
                <a:ea typeface="ＭＳ Ｐゴシック" charset="0"/>
                <a:cs typeface="ＭＳ Ｐゴシック" charset="0"/>
              </a:rPr>
              <a:t>, these flat regions improve the fit to the islands as calculated by SPEC.  Speculatively, it appears that RMP suppression of the ELMS did not take place because the plasma did not shield out the resonances.  However, I need to take a look at a suppressed shot to see if this is true.  What is also interesting is that we’ve yet to truly see a ELM suppression in an up-down symmetric </a:t>
            </a:r>
            <a:r>
              <a:rPr lang="en-US" baseline="0" smtClean="0">
                <a:latin typeface="Times" charset="0"/>
                <a:ea typeface="ＭＳ Ｐゴシック" charset="0"/>
                <a:cs typeface="ＭＳ Ｐゴシック" charset="0"/>
              </a:rPr>
              <a:t>shot.</a:t>
            </a:r>
            <a:endParaRPr lang="en-US"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16</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514F0801-2B9E-B94B-BFCB-73315E290A3A}" type="slidenum">
              <a:rPr lang="en-US" sz="1200"/>
              <a:pPr/>
              <a:t>2</a:t>
            </a:fld>
            <a:endParaRPr lang="en-US" sz="1200"/>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514F0801-2B9E-B94B-BFCB-73315E290A3A}" type="slidenum">
              <a:rPr lang="en-US" sz="1200"/>
              <a:pPr/>
              <a:t>3</a:t>
            </a:fld>
            <a:endParaRPr lang="en-US" sz="1200"/>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514F0801-2B9E-B94B-BFCB-73315E290A3A}" type="slidenum">
              <a:rPr lang="en-US" sz="1200"/>
              <a:pPr/>
              <a:t>4</a:t>
            </a:fld>
            <a:endParaRPr lang="en-US" sz="1200"/>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5</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6</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7</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8</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fld id="{04A6D0FC-FD0C-0D4F-B6D2-B1C307E0E543}" type="slidenum">
              <a:rPr lang="en-US" sz="1200"/>
              <a:pPr/>
              <a:t>9</a:t>
            </a:fld>
            <a:endParaRPr lang="en-US" sz="1200"/>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12 October 2012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24th IAEA, San Diego</a:t>
            </a:r>
            <a:endParaRPr lang="en-US"/>
          </a:p>
        </p:txBody>
      </p:sp>
      <p:sp>
        <p:nvSpPr>
          <p:cNvPr id="6" name="Rectangle 6"/>
          <p:cNvSpPr>
            <a:spLocks noGrp="1" noChangeArrowheads="1"/>
          </p:cNvSpPr>
          <p:nvPr>
            <p:ph type="sldNum" sz="quarter" idx="12"/>
          </p:nvPr>
        </p:nvSpPr>
        <p:spPr>
          <a:ln/>
        </p:spPr>
        <p:txBody>
          <a:bodyPr/>
          <a:lstStyle>
            <a:lvl1pPr>
              <a:defRPr/>
            </a:lvl1pPr>
          </a:lstStyle>
          <a:p>
            <a:r>
              <a:rPr lang="en-US"/>
              <a:t>Page </a:t>
            </a:r>
            <a:fld id="{9DF86A73-3038-044C-B1C0-1B2237F2F9AF}" type="slidenum">
              <a:rPr lang="en-US"/>
              <a:pPr/>
              <a:t>‹#›</a:t>
            </a:fld>
            <a:endParaRPr lang="en-US"/>
          </a:p>
        </p:txBody>
      </p:sp>
    </p:spTree>
    <p:extLst>
      <p:ext uri="{BB962C8B-B14F-4D97-AF65-F5344CB8AC3E}">
        <p14:creationId xmlns:p14="http://schemas.microsoft.com/office/powerpoint/2010/main" val="340250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12 October 2012</a:t>
            </a: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smtClean="0"/>
              <a:t>24th IAEA, San Diego</a:t>
            </a:r>
            <a:endParaRPr lang="en-US"/>
          </a:p>
        </p:txBody>
      </p:sp>
      <p:sp>
        <p:nvSpPr>
          <p:cNvPr id="6" name="Rectangle 6"/>
          <p:cNvSpPr>
            <a:spLocks noGrp="1" noChangeArrowheads="1"/>
          </p:cNvSpPr>
          <p:nvPr>
            <p:ph type="sldNum" sz="quarter" idx="12"/>
          </p:nvPr>
        </p:nvSpPr>
        <p:spPr/>
        <p:txBody>
          <a:bodyPr/>
          <a:lstStyle>
            <a:lvl1pPr>
              <a:defRPr/>
            </a:lvl1pPr>
          </a:lstStyle>
          <a:p>
            <a:r>
              <a:rPr lang="en-US"/>
              <a:t>V3FIT page </a:t>
            </a:r>
            <a:fld id="{F4497D44-1663-3245-9DC3-A8E4190B172C}" type="slidenum">
              <a:rPr lang="en-US"/>
              <a:pPr/>
              <a:t>‹#›</a:t>
            </a:fld>
            <a:endParaRPr lang="en-US"/>
          </a:p>
        </p:txBody>
      </p:sp>
    </p:spTree>
    <p:extLst>
      <p:ext uri="{BB962C8B-B14F-4D97-AF65-F5344CB8AC3E}">
        <p14:creationId xmlns:p14="http://schemas.microsoft.com/office/powerpoint/2010/main" val="58988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12 October 2012</a:t>
            </a: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smtClean="0"/>
              <a:t>24th IAEA, San Diego</a:t>
            </a:r>
            <a:endParaRPr lang="en-US"/>
          </a:p>
        </p:txBody>
      </p:sp>
      <p:sp>
        <p:nvSpPr>
          <p:cNvPr id="6" name="Rectangle 6"/>
          <p:cNvSpPr>
            <a:spLocks noGrp="1" noChangeArrowheads="1"/>
          </p:cNvSpPr>
          <p:nvPr>
            <p:ph type="sldNum" sz="quarter" idx="12"/>
          </p:nvPr>
        </p:nvSpPr>
        <p:spPr/>
        <p:txBody>
          <a:bodyPr/>
          <a:lstStyle>
            <a:lvl1pPr>
              <a:defRPr/>
            </a:lvl1pPr>
          </a:lstStyle>
          <a:p>
            <a:r>
              <a:rPr lang="en-US"/>
              <a:t>V3FIT page </a:t>
            </a:r>
            <a:fld id="{1678C792-3C40-8448-8EF6-42C9ECA0E931}" type="slidenum">
              <a:rPr lang="en-US"/>
              <a:pPr/>
              <a:t>‹#›</a:t>
            </a:fld>
            <a:endParaRPr lang="en-US"/>
          </a:p>
        </p:txBody>
      </p:sp>
    </p:spTree>
    <p:extLst>
      <p:ext uri="{BB962C8B-B14F-4D97-AF65-F5344CB8AC3E}">
        <p14:creationId xmlns:p14="http://schemas.microsoft.com/office/powerpoint/2010/main" val="376356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12 October 2012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24th IAEA, San Diego</a:t>
            </a:r>
            <a:endParaRPr lang="en-US"/>
          </a:p>
        </p:txBody>
      </p:sp>
      <p:sp>
        <p:nvSpPr>
          <p:cNvPr id="6" name="Rectangle 6"/>
          <p:cNvSpPr>
            <a:spLocks noGrp="1" noChangeArrowheads="1"/>
          </p:cNvSpPr>
          <p:nvPr>
            <p:ph type="sldNum" sz="quarter" idx="12"/>
          </p:nvPr>
        </p:nvSpPr>
        <p:spPr>
          <a:ln/>
        </p:spPr>
        <p:txBody>
          <a:bodyPr/>
          <a:lstStyle>
            <a:lvl1pPr>
              <a:defRPr/>
            </a:lvl1pPr>
          </a:lstStyle>
          <a:p>
            <a:r>
              <a:rPr lang="en-US"/>
              <a:t>Page </a:t>
            </a:r>
            <a:fld id="{2B16D496-7B85-824F-8AC9-B90C17637E77}" type="slidenum">
              <a:rPr lang="en-US"/>
              <a:pPr/>
              <a:t>‹#›</a:t>
            </a:fld>
            <a:endParaRPr lang="en-US"/>
          </a:p>
        </p:txBody>
      </p:sp>
    </p:spTree>
    <p:extLst>
      <p:ext uri="{BB962C8B-B14F-4D97-AF65-F5344CB8AC3E}">
        <p14:creationId xmlns:p14="http://schemas.microsoft.com/office/powerpoint/2010/main" val="130780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12 October 2012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24th IAEA, San Diego</a:t>
            </a:r>
            <a:endParaRPr lang="en-US"/>
          </a:p>
        </p:txBody>
      </p:sp>
      <p:sp>
        <p:nvSpPr>
          <p:cNvPr id="6" name="Rectangle 6"/>
          <p:cNvSpPr>
            <a:spLocks noGrp="1" noChangeArrowheads="1"/>
          </p:cNvSpPr>
          <p:nvPr>
            <p:ph type="sldNum" sz="quarter" idx="12"/>
          </p:nvPr>
        </p:nvSpPr>
        <p:spPr>
          <a:ln/>
        </p:spPr>
        <p:txBody>
          <a:bodyPr/>
          <a:lstStyle>
            <a:lvl1pPr>
              <a:defRPr/>
            </a:lvl1pPr>
          </a:lstStyle>
          <a:p>
            <a:r>
              <a:rPr lang="en-US"/>
              <a:t>Page </a:t>
            </a:r>
            <a:fld id="{7788802A-7697-2A4E-BE74-0BF596D4A4D3}" type="slidenum">
              <a:rPr lang="en-US"/>
              <a:pPr/>
              <a:t>‹#›</a:t>
            </a:fld>
            <a:endParaRPr lang="en-US"/>
          </a:p>
        </p:txBody>
      </p:sp>
    </p:spTree>
    <p:extLst>
      <p:ext uri="{BB962C8B-B14F-4D97-AF65-F5344CB8AC3E}">
        <p14:creationId xmlns:p14="http://schemas.microsoft.com/office/powerpoint/2010/main" val="238925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12 October 2012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24th IAEA, San Diego</a:t>
            </a:r>
            <a:endParaRPr lang="en-US"/>
          </a:p>
        </p:txBody>
      </p:sp>
      <p:sp>
        <p:nvSpPr>
          <p:cNvPr id="7" name="Rectangle 6"/>
          <p:cNvSpPr>
            <a:spLocks noGrp="1" noChangeArrowheads="1"/>
          </p:cNvSpPr>
          <p:nvPr>
            <p:ph type="sldNum" sz="quarter" idx="12"/>
          </p:nvPr>
        </p:nvSpPr>
        <p:spPr>
          <a:ln/>
        </p:spPr>
        <p:txBody>
          <a:bodyPr/>
          <a:lstStyle>
            <a:lvl1pPr>
              <a:defRPr/>
            </a:lvl1pPr>
          </a:lstStyle>
          <a:p>
            <a:r>
              <a:rPr lang="en-US"/>
              <a:t>Page </a:t>
            </a:r>
            <a:fld id="{D3884C85-A452-F443-B2DE-223845502B87}" type="slidenum">
              <a:rPr lang="en-US"/>
              <a:pPr/>
              <a:t>‹#›</a:t>
            </a:fld>
            <a:endParaRPr lang="en-US"/>
          </a:p>
        </p:txBody>
      </p:sp>
    </p:spTree>
    <p:extLst>
      <p:ext uri="{BB962C8B-B14F-4D97-AF65-F5344CB8AC3E}">
        <p14:creationId xmlns:p14="http://schemas.microsoft.com/office/powerpoint/2010/main" val="213087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t>12 October 2012</a:t>
            </a: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smtClean="0"/>
              <a:t>24th IAEA, San Diego</a:t>
            </a:r>
            <a:endParaRPr lang="en-US"/>
          </a:p>
        </p:txBody>
      </p:sp>
      <p:sp>
        <p:nvSpPr>
          <p:cNvPr id="9" name="Rectangle 6"/>
          <p:cNvSpPr>
            <a:spLocks noGrp="1" noChangeArrowheads="1"/>
          </p:cNvSpPr>
          <p:nvPr>
            <p:ph type="sldNum" sz="quarter" idx="12"/>
          </p:nvPr>
        </p:nvSpPr>
        <p:spPr/>
        <p:txBody>
          <a:bodyPr/>
          <a:lstStyle>
            <a:lvl1pPr>
              <a:defRPr/>
            </a:lvl1pPr>
          </a:lstStyle>
          <a:p>
            <a:r>
              <a:rPr lang="en-US"/>
              <a:t>V3FIT page </a:t>
            </a:r>
            <a:fld id="{BC211D1D-16A9-A744-A84F-AE02669AD449}" type="slidenum">
              <a:rPr lang="en-US"/>
              <a:pPr/>
              <a:t>‹#›</a:t>
            </a:fld>
            <a:endParaRPr lang="en-US"/>
          </a:p>
        </p:txBody>
      </p:sp>
    </p:spTree>
    <p:extLst>
      <p:ext uri="{BB962C8B-B14F-4D97-AF65-F5344CB8AC3E}">
        <p14:creationId xmlns:p14="http://schemas.microsoft.com/office/powerpoint/2010/main" val="105375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t>12 October 2012</a:t>
            </a: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smtClean="0"/>
              <a:t>24th IAEA, San Diego</a:t>
            </a:r>
            <a:endParaRPr lang="en-US"/>
          </a:p>
        </p:txBody>
      </p:sp>
      <p:sp>
        <p:nvSpPr>
          <p:cNvPr id="5" name="Rectangle 6"/>
          <p:cNvSpPr>
            <a:spLocks noGrp="1" noChangeArrowheads="1"/>
          </p:cNvSpPr>
          <p:nvPr>
            <p:ph type="sldNum" sz="quarter" idx="12"/>
          </p:nvPr>
        </p:nvSpPr>
        <p:spPr/>
        <p:txBody>
          <a:bodyPr/>
          <a:lstStyle>
            <a:lvl1pPr>
              <a:defRPr/>
            </a:lvl1pPr>
          </a:lstStyle>
          <a:p>
            <a:r>
              <a:rPr lang="en-US"/>
              <a:t>V3FIT page </a:t>
            </a:r>
            <a:fld id="{4D150F1A-0A8F-144F-9B6A-4265551C4198}" type="slidenum">
              <a:rPr lang="en-US"/>
              <a:pPr/>
              <a:t>‹#›</a:t>
            </a:fld>
            <a:endParaRPr lang="en-US"/>
          </a:p>
        </p:txBody>
      </p:sp>
    </p:spTree>
    <p:extLst>
      <p:ext uri="{BB962C8B-B14F-4D97-AF65-F5344CB8AC3E}">
        <p14:creationId xmlns:p14="http://schemas.microsoft.com/office/powerpoint/2010/main" val="215007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t>12 October 2012</a:t>
            </a: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smtClean="0"/>
              <a:t>24th IAEA, San Diego</a:t>
            </a:r>
            <a:endParaRPr lang="en-US"/>
          </a:p>
        </p:txBody>
      </p:sp>
      <p:sp>
        <p:nvSpPr>
          <p:cNvPr id="4" name="Rectangle 6"/>
          <p:cNvSpPr>
            <a:spLocks noGrp="1" noChangeArrowheads="1"/>
          </p:cNvSpPr>
          <p:nvPr>
            <p:ph type="sldNum" sz="quarter" idx="12"/>
          </p:nvPr>
        </p:nvSpPr>
        <p:spPr/>
        <p:txBody>
          <a:bodyPr/>
          <a:lstStyle>
            <a:lvl1pPr>
              <a:defRPr/>
            </a:lvl1pPr>
          </a:lstStyle>
          <a:p>
            <a:r>
              <a:rPr lang="en-US"/>
              <a:t>V3FIT page </a:t>
            </a:r>
            <a:fld id="{2670BEA8-0179-BD4E-A5AB-5754C677D1EC}" type="slidenum">
              <a:rPr lang="en-US"/>
              <a:pPr/>
              <a:t>‹#›</a:t>
            </a:fld>
            <a:endParaRPr lang="en-US"/>
          </a:p>
        </p:txBody>
      </p:sp>
    </p:spTree>
    <p:extLst>
      <p:ext uri="{BB962C8B-B14F-4D97-AF65-F5344CB8AC3E}">
        <p14:creationId xmlns:p14="http://schemas.microsoft.com/office/powerpoint/2010/main" val="136279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t>12 October 2012</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smtClean="0"/>
              <a:t>24th IAEA, San Diego</a:t>
            </a:r>
            <a:endParaRPr lang="en-US"/>
          </a:p>
        </p:txBody>
      </p:sp>
      <p:sp>
        <p:nvSpPr>
          <p:cNvPr id="7" name="Rectangle 6"/>
          <p:cNvSpPr>
            <a:spLocks noGrp="1" noChangeArrowheads="1"/>
          </p:cNvSpPr>
          <p:nvPr>
            <p:ph type="sldNum" sz="quarter" idx="12"/>
          </p:nvPr>
        </p:nvSpPr>
        <p:spPr/>
        <p:txBody>
          <a:bodyPr/>
          <a:lstStyle>
            <a:lvl1pPr>
              <a:defRPr/>
            </a:lvl1pPr>
          </a:lstStyle>
          <a:p>
            <a:r>
              <a:rPr lang="en-US"/>
              <a:t>V3FIT page </a:t>
            </a:r>
            <a:fld id="{C29A4701-A3F6-ED4D-A961-637357286E95}" type="slidenum">
              <a:rPr lang="en-US"/>
              <a:pPr/>
              <a:t>‹#›</a:t>
            </a:fld>
            <a:endParaRPr lang="en-US"/>
          </a:p>
        </p:txBody>
      </p:sp>
    </p:spTree>
    <p:extLst>
      <p:ext uri="{BB962C8B-B14F-4D97-AF65-F5344CB8AC3E}">
        <p14:creationId xmlns:p14="http://schemas.microsoft.com/office/powerpoint/2010/main" val="318170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t>12 October 2012</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smtClean="0"/>
              <a:t>24th IAEA, San Diego</a:t>
            </a:r>
            <a:endParaRPr lang="en-US"/>
          </a:p>
        </p:txBody>
      </p:sp>
      <p:sp>
        <p:nvSpPr>
          <p:cNvPr id="7" name="Rectangle 6"/>
          <p:cNvSpPr>
            <a:spLocks noGrp="1" noChangeArrowheads="1"/>
          </p:cNvSpPr>
          <p:nvPr>
            <p:ph type="sldNum" sz="quarter" idx="12"/>
          </p:nvPr>
        </p:nvSpPr>
        <p:spPr/>
        <p:txBody>
          <a:bodyPr/>
          <a:lstStyle>
            <a:lvl1pPr>
              <a:defRPr/>
            </a:lvl1pPr>
          </a:lstStyle>
          <a:p>
            <a:r>
              <a:rPr lang="en-US"/>
              <a:t>V3FIT page </a:t>
            </a:r>
            <a:fld id="{1F2FE239-053B-C944-9461-11F887BC73F6}" type="slidenum">
              <a:rPr lang="en-US"/>
              <a:pPr/>
              <a:t>‹#›</a:t>
            </a:fld>
            <a:endParaRPr lang="en-US"/>
          </a:p>
        </p:txBody>
      </p:sp>
    </p:spTree>
    <p:extLst>
      <p:ext uri="{BB962C8B-B14F-4D97-AF65-F5344CB8AC3E}">
        <p14:creationId xmlns:p14="http://schemas.microsoft.com/office/powerpoint/2010/main" val="2813903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393636"/>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05" charset="0"/>
                <a:ea typeface="ヒラギノ角ゴ Pro W3" pitchFamily="-105" charset="-128"/>
                <a:cs typeface="ヒラギノ角ゴ Pro W3" pitchFamily="-105" charset="-128"/>
              </a:defRPr>
            </a:lvl1pPr>
          </a:lstStyle>
          <a:p>
            <a:pPr>
              <a:defRPr/>
            </a:pPr>
            <a:r>
              <a:rPr lang="en-US" smtClean="0"/>
              <a:t>12 October 2012</a:t>
            </a:r>
            <a:endParaRPr lang="en-US"/>
          </a:p>
        </p:txBody>
      </p:sp>
      <p:sp>
        <p:nvSpPr>
          <p:cNvPr id="1029" name="Rectangle 5"/>
          <p:cNvSpPr>
            <a:spLocks noGrp="1" noChangeArrowheads="1"/>
          </p:cNvSpPr>
          <p:nvPr>
            <p:ph type="ftr" sz="quarter" idx="3"/>
          </p:nvPr>
        </p:nvSpPr>
        <p:spPr bwMode="auto">
          <a:xfrm>
            <a:off x="3124200" y="64008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05" charset="0"/>
                <a:ea typeface="ヒラギノ角ゴ Pro W3" pitchFamily="-105" charset="-128"/>
                <a:cs typeface="ヒラギノ角ゴ Pro W3" pitchFamily="-105" charset="-128"/>
              </a:defRPr>
            </a:lvl1pPr>
          </a:lstStyle>
          <a:p>
            <a:pPr>
              <a:defRPr/>
            </a:pPr>
            <a:r>
              <a:rPr lang="en-US" smtClean="0"/>
              <a:t>24th IAEA, San Diego</a:t>
            </a:r>
            <a:endParaRPr lang="en-US"/>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r>
              <a:rPr lang="en-US"/>
              <a:t>Page </a:t>
            </a:r>
            <a:fld id="{89D8BEA1-4361-7147-818E-892DAF29EB1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pitchFamily="-107" charset="0"/>
        </a:defRPr>
      </a:lvl6pPr>
      <a:lvl7pPr marL="914400" algn="ctr" rtl="0" fontAlgn="base">
        <a:spcBef>
          <a:spcPct val="0"/>
        </a:spcBef>
        <a:spcAft>
          <a:spcPct val="0"/>
        </a:spcAft>
        <a:defRPr sz="4400">
          <a:solidFill>
            <a:schemeClr val="tx2"/>
          </a:solidFill>
          <a:latin typeface="Times" pitchFamily="-107" charset="0"/>
        </a:defRPr>
      </a:lvl7pPr>
      <a:lvl8pPr marL="1371600" algn="ctr" rtl="0" fontAlgn="base">
        <a:spcBef>
          <a:spcPct val="0"/>
        </a:spcBef>
        <a:spcAft>
          <a:spcPct val="0"/>
        </a:spcAft>
        <a:defRPr sz="4400">
          <a:solidFill>
            <a:schemeClr val="tx2"/>
          </a:solidFill>
          <a:latin typeface="Times" pitchFamily="-107" charset="0"/>
        </a:defRPr>
      </a:lvl8pPr>
      <a:lvl9pPr marL="1828800" algn="ctr" rtl="0" fontAlgn="base">
        <a:spcBef>
          <a:spcPct val="0"/>
        </a:spcBef>
        <a:spcAft>
          <a:spcPct val="0"/>
        </a:spcAft>
        <a:defRPr sz="4400">
          <a:solidFill>
            <a:schemeClr val="tx2"/>
          </a:solidFill>
          <a:latin typeface="Time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oleObject" Target="../embeddings/oleObject9.bin"/><Relationship Id="rId7" Type="http://schemas.openxmlformats.org/officeDocument/2006/relationships/image" Target="../media/image17.emf"/><Relationship Id="rId8" Type="http://schemas.openxmlformats.org/officeDocument/2006/relationships/image" Target="../media/image3.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oleObject" Target="../embeddings/oleObject10.bin"/><Relationship Id="rId7" Type="http://schemas.openxmlformats.org/officeDocument/2006/relationships/image" Target="../media/image20.emf"/><Relationship Id="rId8" Type="http://schemas.openxmlformats.org/officeDocument/2006/relationships/image" Target="../media/image1.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emf"/><Relationship Id="rId5" Type="http://schemas.openxmlformats.org/officeDocument/2006/relationships/image" Target="../media/image1.emf"/><Relationship Id="rId6" Type="http://schemas.openxmlformats.org/officeDocument/2006/relationships/image" Target="../media/image5.emf"/><Relationship Id="rId7"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6.emf"/><Relationship Id="rId6" Type="http://schemas.openxmlformats.org/officeDocument/2006/relationships/oleObject" Target="../embeddings/oleObject2.bin"/><Relationship Id="rId7" Type="http://schemas.openxmlformats.org/officeDocument/2006/relationships/image" Target="../media/image7.emf"/><Relationship Id="rId8" Type="http://schemas.openxmlformats.org/officeDocument/2006/relationships/image" Target="../media/image9.emf"/><Relationship Id="rId9" Type="http://schemas.openxmlformats.org/officeDocument/2006/relationships/oleObject" Target="../embeddings/oleObject3.bin"/><Relationship Id="rId10"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4.bin"/><Relationship Id="rId5"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5.bin"/><Relationship Id="rId5" Type="http://schemas.openxmlformats.org/officeDocument/2006/relationships/image" Target="../media/image12.emf"/><Relationship Id="rId6" Type="http://schemas.openxmlformats.org/officeDocument/2006/relationships/oleObject" Target="../embeddings/oleObject6.bin"/><Relationship Id="rId7" Type="http://schemas.openxmlformats.org/officeDocument/2006/relationships/image" Target="../media/image13.emf"/><Relationship Id="rId8" Type="http://schemas.openxmlformats.org/officeDocument/2006/relationships/oleObject" Target="../embeddings/oleObject7.bin"/><Relationship Id="rId9" Type="http://schemas.openxmlformats.org/officeDocument/2006/relationships/image" Target="../media/image1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8.bin"/><Relationship Id="rId5" Type="http://schemas.openxmlformats.org/officeDocument/2006/relationships/image" Target="../media/image15.emf"/><Relationship Id="rId6" Type="http://schemas.openxmlformats.org/officeDocument/2006/relationships/image" Target="../media/image2.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457200" y="1066800"/>
            <a:ext cx="8534400" cy="1143000"/>
          </a:xfrm>
        </p:spPr>
        <p:txBody>
          <a:bodyPr/>
          <a:lstStyle/>
          <a:p>
            <a:pPr eaLnBrk="1" hangingPunct="1"/>
            <a:r>
              <a:rPr lang="en-US" sz="3600" dirty="0" smtClean="0">
                <a:solidFill>
                  <a:srgbClr val="008000"/>
                </a:solidFill>
                <a:latin typeface="Helvetica"/>
                <a:ea typeface="ＭＳ Ｐゴシック" charset="0"/>
                <a:cs typeface="Helvetica"/>
              </a:rPr>
              <a:t>Non-Axisymmetric Equilibrium Reconstruction for Stellarators, Reversed Field Pinches and Tokamaks</a:t>
            </a:r>
            <a:r>
              <a:rPr lang="en-US" sz="3600" dirty="0">
                <a:solidFill>
                  <a:schemeClr val="tx1"/>
                </a:solidFill>
                <a:latin typeface="Times" charset="0"/>
                <a:ea typeface="ＭＳ Ｐゴシック" charset="0"/>
                <a:cs typeface="ＭＳ Ｐゴシック" charset="0"/>
              </a:rPr>
              <a:t/>
            </a:r>
            <a:br>
              <a:rPr lang="en-US" sz="3600" dirty="0">
                <a:solidFill>
                  <a:schemeClr val="tx1"/>
                </a:solidFill>
                <a:latin typeface="Times" charset="0"/>
                <a:ea typeface="ＭＳ Ｐゴシック" charset="0"/>
                <a:cs typeface="ＭＳ Ｐゴシック" charset="0"/>
              </a:rPr>
            </a:br>
            <a:endParaRPr lang="en-US" sz="3600" dirty="0">
              <a:solidFill>
                <a:srgbClr val="FF0000"/>
              </a:solidFill>
              <a:latin typeface="Verdana" charset="0"/>
              <a:ea typeface="ＭＳ Ｐゴシック" charset="0"/>
              <a:cs typeface="ＭＳ Ｐゴシック" charset="0"/>
            </a:endParaRPr>
          </a:p>
        </p:txBody>
      </p:sp>
      <p:sp>
        <p:nvSpPr>
          <p:cNvPr id="15363" name="Rectangle 3"/>
          <p:cNvSpPr>
            <a:spLocks noGrp="1" noChangeArrowheads="1"/>
          </p:cNvSpPr>
          <p:nvPr>
            <p:ph type="subTitle" idx="1"/>
          </p:nvPr>
        </p:nvSpPr>
        <p:spPr>
          <a:xfrm>
            <a:off x="609600" y="2362200"/>
            <a:ext cx="8001000" cy="3505200"/>
          </a:xfrm>
        </p:spPr>
        <p:txBody>
          <a:bodyPr/>
          <a:lstStyle/>
          <a:p>
            <a:pPr algn="l"/>
            <a:r>
              <a:rPr lang="en-GB" sz="2000" dirty="0" smtClean="0">
                <a:solidFill>
                  <a:srgbClr val="0000FF"/>
                </a:solidFill>
              </a:rPr>
              <a:t>J.D</a:t>
            </a:r>
            <a:r>
              <a:rPr lang="en-GB" sz="2000" dirty="0">
                <a:solidFill>
                  <a:srgbClr val="0000FF"/>
                </a:solidFill>
              </a:rPr>
              <a:t>. Hanson</a:t>
            </a:r>
            <a:r>
              <a:rPr lang="en-GB" sz="2000" baseline="30000" dirty="0">
                <a:solidFill>
                  <a:srgbClr val="0000FF"/>
                </a:solidFill>
              </a:rPr>
              <a:t>1</a:t>
            </a:r>
            <a:r>
              <a:rPr lang="en-GB" sz="2000" dirty="0">
                <a:solidFill>
                  <a:srgbClr val="0000FF"/>
                </a:solidFill>
              </a:rPr>
              <a:t>, S.A. Lazerson</a:t>
            </a:r>
            <a:r>
              <a:rPr lang="en-GB" sz="2000" baseline="30000" dirty="0">
                <a:solidFill>
                  <a:srgbClr val="0000FF"/>
                </a:solidFill>
              </a:rPr>
              <a:t>2</a:t>
            </a:r>
            <a:r>
              <a:rPr lang="en-GB" sz="2000" dirty="0">
                <a:solidFill>
                  <a:srgbClr val="0000FF"/>
                </a:solidFill>
              </a:rPr>
              <a:t>, D.T. Anderson</a:t>
            </a:r>
            <a:r>
              <a:rPr lang="en-GB" sz="2000" baseline="30000" dirty="0">
                <a:solidFill>
                  <a:srgbClr val="0000FF"/>
                </a:solidFill>
              </a:rPr>
              <a:t>3</a:t>
            </a:r>
            <a:r>
              <a:rPr lang="en-GB" sz="2000" dirty="0">
                <a:solidFill>
                  <a:srgbClr val="0000FF"/>
                </a:solidFill>
              </a:rPr>
              <a:t>, M. Cianciosa</a:t>
            </a:r>
            <a:r>
              <a:rPr lang="en-GB" sz="2000" baseline="30000" dirty="0">
                <a:solidFill>
                  <a:srgbClr val="0000FF"/>
                </a:solidFill>
              </a:rPr>
              <a:t>1</a:t>
            </a:r>
            <a:r>
              <a:rPr lang="en-GB" sz="2000" dirty="0">
                <a:solidFill>
                  <a:srgbClr val="0000FF"/>
                </a:solidFill>
              </a:rPr>
              <a:t>, P. Franz</a:t>
            </a:r>
            <a:r>
              <a:rPr lang="en-GB" sz="2000" baseline="30000" dirty="0">
                <a:solidFill>
                  <a:srgbClr val="0000FF"/>
                </a:solidFill>
              </a:rPr>
              <a:t>4</a:t>
            </a:r>
            <a:r>
              <a:rPr lang="en-GB" sz="2000" dirty="0">
                <a:solidFill>
                  <a:srgbClr val="0000FF"/>
                </a:solidFill>
              </a:rPr>
              <a:t>, D.A. Gates</a:t>
            </a:r>
            <a:r>
              <a:rPr lang="en-GB" sz="2000" baseline="30000" dirty="0">
                <a:solidFill>
                  <a:srgbClr val="0000FF"/>
                </a:solidFill>
              </a:rPr>
              <a:t>2</a:t>
            </a:r>
            <a:r>
              <a:rPr lang="en-GB" sz="2000" dirty="0">
                <a:solidFill>
                  <a:srgbClr val="0000FF"/>
                </a:solidFill>
              </a:rPr>
              <a:t>, J.H. Harris</a:t>
            </a:r>
            <a:r>
              <a:rPr lang="en-GB" sz="2000" baseline="30000" dirty="0">
                <a:solidFill>
                  <a:srgbClr val="0000FF"/>
                </a:solidFill>
              </a:rPr>
              <a:t>5</a:t>
            </a:r>
            <a:r>
              <a:rPr lang="en-GB" sz="2000" dirty="0">
                <a:solidFill>
                  <a:srgbClr val="0000FF"/>
                </a:solidFill>
              </a:rPr>
              <a:t>, S.P. Hirshman</a:t>
            </a:r>
            <a:r>
              <a:rPr lang="en-GB" sz="2000" baseline="30000" dirty="0">
                <a:solidFill>
                  <a:srgbClr val="0000FF"/>
                </a:solidFill>
              </a:rPr>
              <a:t>5</a:t>
            </a:r>
            <a:r>
              <a:rPr lang="en-GB" sz="2000" dirty="0">
                <a:solidFill>
                  <a:srgbClr val="0000FF"/>
                </a:solidFill>
              </a:rPr>
              <a:t>, K. Ida</a:t>
            </a:r>
            <a:r>
              <a:rPr lang="en-GB" sz="2000" baseline="30000" dirty="0">
                <a:solidFill>
                  <a:srgbClr val="0000FF"/>
                </a:solidFill>
              </a:rPr>
              <a:t>6</a:t>
            </a:r>
            <a:r>
              <a:rPr lang="en-GB" sz="2000" dirty="0">
                <a:solidFill>
                  <a:srgbClr val="0000FF"/>
                </a:solidFill>
              </a:rPr>
              <a:t>, S.F. Knowlton</a:t>
            </a:r>
            <a:r>
              <a:rPr lang="en-GB" sz="2000" baseline="30000" dirty="0">
                <a:solidFill>
                  <a:srgbClr val="0000FF"/>
                </a:solidFill>
              </a:rPr>
              <a:t>1</a:t>
            </a:r>
            <a:r>
              <a:rPr lang="en-GB" sz="2000" dirty="0">
                <a:solidFill>
                  <a:srgbClr val="0000FF"/>
                </a:solidFill>
              </a:rPr>
              <a:t>, L.L. Lao</a:t>
            </a:r>
            <a:r>
              <a:rPr lang="en-GB" sz="2000" baseline="30000" dirty="0">
                <a:solidFill>
                  <a:srgbClr val="0000FF"/>
                </a:solidFill>
              </a:rPr>
              <a:t>7</a:t>
            </a:r>
            <a:r>
              <a:rPr lang="en-GB" sz="2000" dirty="0">
                <a:solidFill>
                  <a:srgbClr val="0000FF"/>
                </a:solidFill>
              </a:rPr>
              <a:t>, E.A. Lazarus</a:t>
            </a:r>
            <a:r>
              <a:rPr lang="en-GB" sz="2000" baseline="30000" dirty="0">
                <a:solidFill>
                  <a:srgbClr val="0000FF"/>
                </a:solidFill>
              </a:rPr>
              <a:t>5</a:t>
            </a:r>
            <a:r>
              <a:rPr lang="en-GB" sz="2000" dirty="0">
                <a:solidFill>
                  <a:srgbClr val="0000FF"/>
                </a:solidFill>
              </a:rPr>
              <a:t>, L. Marrelli</a:t>
            </a:r>
            <a:r>
              <a:rPr lang="en-GB" sz="2000" baseline="30000" dirty="0">
                <a:solidFill>
                  <a:srgbClr val="0000FF"/>
                </a:solidFill>
              </a:rPr>
              <a:t>4</a:t>
            </a:r>
            <a:r>
              <a:rPr lang="en-GB" sz="2000" dirty="0">
                <a:solidFill>
                  <a:srgbClr val="0000FF"/>
                </a:solidFill>
              </a:rPr>
              <a:t>, D. A. Maurer</a:t>
            </a:r>
            <a:r>
              <a:rPr lang="en-GB" sz="2000" baseline="30000" dirty="0">
                <a:solidFill>
                  <a:srgbClr val="0000FF"/>
                </a:solidFill>
              </a:rPr>
              <a:t>1</a:t>
            </a:r>
            <a:r>
              <a:rPr lang="en-GB" sz="2000" dirty="0">
                <a:solidFill>
                  <a:srgbClr val="0000FF"/>
                </a:solidFill>
              </a:rPr>
              <a:t>, N. Pablant</a:t>
            </a:r>
            <a:r>
              <a:rPr lang="en-GB" sz="2000" baseline="30000" dirty="0">
                <a:solidFill>
                  <a:srgbClr val="0000FF"/>
                </a:solidFill>
              </a:rPr>
              <a:t>2</a:t>
            </a:r>
            <a:r>
              <a:rPr lang="en-GB" sz="2000" dirty="0">
                <a:solidFill>
                  <a:srgbClr val="0000FF"/>
                </a:solidFill>
              </a:rPr>
              <a:t>, S. Sakakibara</a:t>
            </a:r>
            <a:r>
              <a:rPr lang="en-GB" sz="2000" baseline="30000" dirty="0">
                <a:solidFill>
                  <a:srgbClr val="0000FF"/>
                </a:solidFill>
              </a:rPr>
              <a:t>6</a:t>
            </a:r>
            <a:r>
              <a:rPr lang="en-GB" sz="2000" dirty="0">
                <a:solidFill>
                  <a:srgbClr val="0000FF"/>
                </a:solidFill>
              </a:rPr>
              <a:t>, J.C. Schmitt</a:t>
            </a:r>
            <a:r>
              <a:rPr lang="en-GB" sz="2000" baseline="30000" dirty="0">
                <a:solidFill>
                  <a:srgbClr val="0000FF"/>
                </a:solidFill>
              </a:rPr>
              <a:t>2</a:t>
            </a:r>
            <a:r>
              <a:rPr lang="en-GB" sz="2000" dirty="0">
                <a:solidFill>
                  <a:srgbClr val="0000FF"/>
                </a:solidFill>
              </a:rPr>
              <a:t>, A.C. Sontag</a:t>
            </a:r>
            <a:r>
              <a:rPr lang="en-GB" sz="2000" baseline="30000" dirty="0">
                <a:solidFill>
                  <a:srgbClr val="0000FF"/>
                </a:solidFill>
              </a:rPr>
              <a:t>5</a:t>
            </a:r>
            <a:r>
              <a:rPr lang="en-GB" sz="2000" dirty="0">
                <a:solidFill>
                  <a:srgbClr val="0000FF"/>
                </a:solidFill>
              </a:rPr>
              <a:t>, B.A. Stevenson</a:t>
            </a:r>
            <a:r>
              <a:rPr lang="en-GB" sz="2000" baseline="30000" dirty="0">
                <a:solidFill>
                  <a:srgbClr val="0000FF"/>
                </a:solidFill>
              </a:rPr>
              <a:t>1</a:t>
            </a:r>
            <a:r>
              <a:rPr lang="en-GB" sz="2000" dirty="0">
                <a:solidFill>
                  <a:srgbClr val="0000FF"/>
                </a:solidFill>
              </a:rPr>
              <a:t>, Y. Suzuki</a:t>
            </a:r>
            <a:r>
              <a:rPr lang="en-GB" sz="2000" baseline="30000" dirty="0">
                <a:solidFill>
                  <a:srgbClr val="0000FF"/>
                </a:solidFill>
              </a:rPr>
              <a:t>6</a:t>
            </a:r>
            <a:r>
              <a:rPr lang="en-GB" sz="2000" dirty="0">
                <a:solidFill>
                  <a:srgbClr val="0000FF"/>
                </a:solidFill>
              </a:rPr>
              <a:t>, D. </a:t>
            </a:r>
            <a:r>
              <a:rPr lang="en-GB" sz="2000" dirty="0" smtClean="0">
                <a:solidFill>
                  <a:srgbClr val="0000FF"/>
                </a:solidFill>
              </a:rPr>
              <a:t>Terranova</a:t>
            </a:r>
            <a:r>
              <a:rPr lang="en-GB" sz="2000" baseline="30000" dirty="0" smtClean="0">
                <a:solidFill>
                  <a:srgbClr val="0000FF"/>
                </a:solidFill>
              </a:rPr>
              <a:t>4</a:t>
            </a:r>
          </a:p>
          <a:p>
            <a:pPr algn="l"/>
            <a:endParaRPr lang="en-US" sz="1800" baseline="30000" dirty="0" smtClean="0"/>
          </a:p>
          <a:p>
            <a:pPr algn="l"/>
            <a:r>
              <a:rPr lang="en-US" sz="2000" baseline="30000" dirty="0" smtClean="0"/>
              <a:t>1</a:t>
            </a:r>
            <a:r>
              <a:rPr lang="en-US" sz="2000" dirty="0" smtClean="0"/>
              <a:t>Auburn </a:t>
            </a:r>
            <a:r>
              <a:rPr lang="en-US" sz="2000" dirty="0"/>
              <a:t>University, Auburn, AL, USA</a:t>
            </a:r>
            <a:br>
              <a:rPr lang="en-US" sz="2000" dirty="0"/>
            </a:br>
            <a:r>
              <a:rPr lang="en-US" sz="2000" baseline="30000" dirty="0"/>
              <a:t>2</a:t>
            </a:r>
            <a:r>
              <a:rPr lang="en-US" sz="2000" dirty="0"/>
              <a:t>Princeton Plasma Physics Laboratory, Princeton, NJ, USA</a:t>
            </a:r>
            <a:br>
              <a:rPr lang="en-US" sz="2000" dirty="0"/>
            </a:br>
            <a:r>
              <a:rPr lang="en-US" sz="2000" baseline="30000" dirty="0"/>
              <a:t>3</a:t>
            </a:r>
            <a:r>
              <a:rPr lang="en-US" sz="2000" dirty="0"/>
              <a:t>University of Wisconsin, Madison, WI, USA</a:t>
            </a:r>
            <a:br>
              <a:rPr lang="en-US" sz="2000" dirty="0"/>
            </a:br>
            <a:r>
              <a:rPr lang="en-US" sz="2000" baseline="30000" dirty="0"/>
              <a:t>4</a:t>
            </a:r>
            <a:r>
              <a:rPr lang="en-US" sz="2000" dirty="0"/>
              <a:t>Consorzio RFX, EURATOM-ENEA Association, </a:t>
            </a:r>
            <a:r>
              <a:rPr lang="en-US" sz="2000" dirty="0" err="1"/>
              <a:t>Padova</a:t>
            </a:r>
            <a:r>
              <a:rPr lang="en-US" sz="2000" dirty="0"/>
              <a:t>, Italy</a:t>
            </a:r>
            <a:br>
              <a:rPr lang="en-US" sz="2000" dirty="0"/>
            </a:br>
            <a:r>
              <a:rPr lang="en-US" sz="2000" baseline="30000" dirty="0"/>
              <a:t>5</a:t>
            </a:r>
            <a:r>
              <a:rPr lang="en-US" sz="2000" dirty="0"/>
              <a:t>Oak Ridge National Laboratory, Oak Ridge, TN, USA</a:t>
            </a:r>
            <a:br>
              <a:rPr lang="en-US" sz="2000" dirty="0"/>
            </a:br>
            <a:r>
              <a:rPr lang="en-US" sz="2000" baseline="30000" dirty="0"/>
              <a:t>6</a:t>
            </a:r>
            <a:r>
              <a:rPr lang="en-US" sz="2000" dirty="0"/>
              <a:t>National Institute for Fusion Science, Toki, Gifu, Japan</a:t>
            </a:r>
            <a:br>
              <a:rPr lang="en-US" sz="2000" dirty="0"/>
            </a:br>
            <a:r>
              <a:rPr lang="en-US" sz="2000" baseline="30000" dirty="0"/>
              <a:t>7</a:t>
            </a:r>
            <a:r>
              <a:rPr lang="en-US" sz="2000" dirty="0"/>
              <a:t>General Atomics, San Diego, CA, USA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type="body" idx="1"/>
          </p:nvPr>
        </p:nvSpPr>
        <p:spPr>
          <a:xfrm>
            <a:off x="457200" y="1219200"/>
            <a:ext cx="8458200" cy="4953000"/>
          </a:xfrm>
        </p:spPr>
        <p:txBody>
          <a:bodyPr/>
          <a:lstStyle/>
          <a:p>
            <a:pPr eaLnBrk="1" hangingPunct="1">
              <a:lnSpc>
                <a:spcPct val="90000"/>
              </a:lnSpc>
            </a:pPr>
            <a:r>
              <a:rPr lang="en-US" sz="1800" dirty="0" smtClean="0">
                <a:solidFill>
                  <a:srgbClr val="0000FF"/>
                </a:solidFill>
                <a:latin typeface="Times" charset="0"/>
                <a:ea typeface="ＭＳ Ｐゴシック" charset="0"/>
                <a:cs typeface="ＭＳ Ｐゴシック" charset="0"/>
              </a:rPr>
              <a:t>Helically Symmetric </a:t>
            </a:r>
            <a:r>
              <a:rPr lang="en-US" sz="1800" dirty="0" err="1" smtClean="0">
                <a:solidFill>
                  <a:srgbClr val="0000FF"/>
                </a:solidFill>
                <a:latin typeface="Times" charset="0"/>
                <a:ea typeface="ＭＳ Ｐゴシック" charset="0"/>
                <a:cs typeface="ＭＳ Ｐゴシック" charset="0"/>
              </a:rPr>
              <a:t>eXperiment</a:t>
            </a:r>
            <a:r>
              <a:rPr lang="en-US" sz="1800" dirty="0" smtClean="0">
                <a:solidFill>
                  <a:srgbClr val="0000FF"/>
                </a:solidFill>
                <a:latin typeface="Times" charset="0"/>
                <a:ea typeface="ＭＳ Ｐゴシック" charset="0"/>
                <a:cs typeface="ＭＳ Ｐゴシック" charset="0"/>
              </a:rPr>
              <a:t> (HSX) Stellarator at the University of Wisconsin</a:t>
            </a:r>
          </a:p>
          <a:p>
            <a:pPr lvl="1" eaLnBrk="1" hangingPunct="1">
              <a:lnSpc>
                <a:spcPct val="90000"/>
              </a:lnSpc>
            </a:pPr>
            <a:r>
              <a:rPr lang="en-US" sz="1600" dirty="0" smtClean="0">
                <a:latin typeface="Times" charset="0"/>
                <a:ea typeface="ＭＳ Ｐゴシック" charset="0"/>
              </a:rPr>
              <a:t>                          Quasi-helically symmetric</a:t>
            </a:r>
          </a:p>
          <a:p>
            <a:pPr lvl="1" eaLnBrk="1" hangingPunct="1">
              <a:lnSpc>
                <a:spcPct val="90000"/>
              </a:lnSpc>
            </a:pPr>
            <a:r>
              <a:rPr lang="en-US" sz="1600" dirty="0">
                <a:latin typeface="Times" charset="0"/>
                <a:ea typeface="ＭＳ Ｐゴシック" charset="0"/>
              </a:rPr>
              <a:t>R = </a:t>
            </a:r>
            <a:r>
              <a:rPr lang="en-US" sz="1600" dirty="0" smtClean="0">
                <a:latin typeface="Times" charset="0"/>
                <a:ea typeface="ＭＳ Ｐゴシック" charset="0"/>
              </a:rPr>
              <a:t>1.2 </a:t>
            </a:r>
            <a:r>
              <a:rPr lang="en-US" sz="1600" dirty="0">
                <a:latin typeface="Times" charset="0"/>
                <a:ea typeface="ＭＳ Ｐゴシック" charset="0"/>
              </a:rPr>
              <a:t>m,    a = </a:t>
            </a:r>
            <a:r>
              <a:rPr lang="en-US" sz="1600" dirty="0" smtClean="0">
                <a:latin typeface="Times" charset="0"/>
                <a:ea typeface="ＭＳ Ｐゴシック" charset="0"/>
              </a:rPr>
              <a:t>0.12 </a:t>
            </a:r>
            <a:r>
              <a:rPr lang="en-US" sz="1600" dirty="0">
                <a:latin typeface="Times" charset="0"/>
                <a:ea typeface="ＭＳ Ｐゴシック" charset="0"/>
              </a:rPr>
              <a:t>m,    B</a:t>
            </a:r>
            <a:r>
              <a:rPr lang="en-US" sz="1600" baseline="-25000" dirty="0">
                <a:latin typeface="Times" charset="0"/>
                <a:ea typeface="ＭＳ Ｐゴシック" charset="0"/>
              </a:rPr>
              <a:t>0</a:t>
            </a:r>
            <a:r>
              <a:rPr lang="en-US" sz="1600" dirty="0">
                <a:latin typeface="Times" charset="0"/>
                <a:ea typeface="ＭＳ Ｐゴシック" charset="0"/>
              </a:rPr>
              <a:t> </a:t>
            </a:r>
            <a:r>
              <a:rPr lang="en-US" sz="1600" dirty="0" smtClean="0">
                <a:latin typeface="Times" charset="0"/>
                <a:ea typeface="ＭＳ Ｐゴシック" charset="0"/>
              </a:rPr>
              <a:t>~ 1.0 T</a:t>
            </a:r>
          </a:p>
          <a:p>
            <a:pPr eaLnBrk="1" hangingPunct="1">
              <a:lnSpc>
                <a:spcPct val="90000"/>
              </a:lnSpc>
            </a:pPr>
            <a:r>
              <a:rPr lang="en-US" sz="1800" dirty="0" smtClean="0">
                <a:solidFill>
                  <a:srgbClr val="0000FF"/>
                </a:solidFill>
                <a:latin typeface="Times" charset="0"/>
                <a:ea typeface="ＭＳ Ｐゴシック" charset="0"/>
                <a:cs typeface="ＭＳ Ｐゴシック" charset="0"/>
              </a:rPr>
              <a:t>V3FIT reconstructions to study bootstrap current</a:t>
            </a:r>
          </a:p>
          <a:p>
            <a:pPr lvl="1" eaLnBrk="1" hangingPunct="1">
              <a:lnSpc>
                <a:spcPct val="90000"/>
              </a:lnSpc>
            </a:pPr>
            <a:r>
              <a:rPr lang="en-US" sz="1600" dirty="0" smtClean="0">
                <a:latin typeface="Times" charset="0"/>
                <a:ea typeface="ＭＳ Ｐゴシック" charset="0"/>
                <a:cs typeface="ＭＳ Ｐゴシック" charset="0"/>
              </a:rPr>
              <a:t>Magnetic diagnostics – used for reconstruction</a:t>
            </a:r>
            <a:endParaRPr lang="en-US" sz="1600" dirty="0">
              <a:latin typeface="Times" charset="0"/>
              <a:ea typeface="ＭＳ Ｐゴシック" charset="0"/>
              <a:cs typeface="ＭＳ Ｐゴシック" charset="0"/>
            </a:endParaRPr>
          </a:p>
          <a:p>
            <a:pPr lvl="1" eaLnBrk="1" hangingPunct="1">
              <a:lnSpc>
                <a:spcPct val="90000"/>
              </a:lnSpc>
            </a:pPr>
            <a:r>
              <a:rPr lang="en-US" sz="1600" dirty="0" smtClean="0">
                <a:latin typeface="Times" charset="0"/>
                <a:ea typeface="ＭＳ Ｐゴシック" charset="0"/>
              </a:rPr>
              <a:t>Poloidal </a:t>
            </a:r>
            <a:r>
              <a:rPr lang="en-US" sz="1600" dirty="0" smtClean="0">
                <a:solidFill>
                  <a:srgbClr val="000000"/>
                </a:solidFill>
                <a:latin typeface="Times" charset="0"/>
                <a:ea typeface="ＭＳ Ｐゴシック" charset="0"/>
              </a:rPr>
              <a:t>array, radial and poloidal components	</a:t>
            </a:r>
            <a:endParaRPr lang="en-US" sz="1600" dirty="0" smtClean="0">
              <a:solidFill>
                <a:srgbClr val="000000"/>
              </a:solidFill>
              <a:latin typeface="Helvetica" charset="0"/>
              <a:ea typeface="ＭＳ Ｐゴシック" charset="0"/>
              <a:cs typeface="Helvetica" charset="0"/>
            </a:endParaRPr>
          </a:p>
          <a:p>
            <a:pPr eaLnBrk="1" hangingPunct="1">
              <a:lnSpc>
                <a:spcPct val="90000"/>
              </a:lnSpc>
            </a:pPr>
            <a:r>
              <a:rPr lang="en-US" sz="1800" dirty="0" smtClean="0">
                <a:solidFill>
                  <a:srgbClr val="0000FF"/>
                </a:solidFill>
                <a:latin typeface="Times" charset="0"/>
                <a:ea typeface="ＭＳ Ｐゴシック" charset="0"/>
                <a:cs typeface="ＭＳ Ｐゴシック" charset="0"/>
              </a:rPr>
              <a:t>Reconstructed pressure and </a:t>
            </a:r>
            <a:r>
              <a:rPr lang="en-US" sz="1800" dirty="0" err="1" smtClean="0">
                <a:solidFill>
                  <a:srgbClr val="0000FF"/>
                </a:solidFill>
                <a:latin typeface="Times" charset="0"/>
                <a:ea typeface="ＭＳ Ｐゴシック" charset="0"/>
                <a:cs typeface="ＭＳ Ｐゴシック" charset="0"/>
              </a:rPr>
              <a:t>toroidal</a:t>
            </a:r>
            <a:r>
              <a:rPr lang="en-US" sz="1800" dirty="0" smtClean="0">
                <a:solidFill>
                  <a:srgbClr val="0000FF"/>
                </a:solidFill>
                <a:latin typeface="Times" charset="0"/>
                <a:ea typeface="ＭＳ Ｐゴシック" charset="0"/>
                <a:cs typeface="ＭＳ Ｐゴシック" charset="0"/>
              </a:rPr>
              <a:t> current profiles agree with measurements and calculations</a:t>
            </a:r>
          </a:p>
          <a:p>
            <a:pPr lvl="1" eaLnBrk="1" hangingPunct="1">
              <a:lnSpc>
                <a:spcPct val="90000"/>
              </a:lnSpc>
            </a:pPr>
            <a:r>
              <a:rPr lang="en-US" sz="1600" dirty="0" smtClean="0">
                <a:solidFill>
                  <a:srgbClr val="000000"/>
                </a:solidFill>
                <a:latin typeface="Times" charset="0"/>
                <a:ea typeface="ＭＳ Ｐゴシック" charset="0"/>
              </a:rPr>
              <a:t>Thomson scattering (T</a:t>
            </a:r>
            <a:r>
              <a:rPr lang="en-US" sz="1600" baseline="-25000" dirty="0" smtClean="0">
                <a:solidFill>
                  <a:srgbClr val="000000"/>
                </a:solidFill>
                <a:latin typeface="Times" charset="0"/>
                <a:ea typeface="ＭＳ Ｐゴシック" charset="0"/>
              </a:rPr>
              <a:t>e</a:t>
            </a:r>
            <a:r>
              <a:rPr lang="en-US" sz="1600" dirty="0" smtClean="0">
                <a:solidFill>
                  <a:srgbClr val="000000"/>
                </a:solidFill>
                <a:latin typeface="Times" charset="0"/>
                <a:ea typeface="ＭＳ Ｐゴシック" charset="0"/>
              </a:rPr>
              <a:t> and n</a:t>
            </a:r>
            <a:r>
              <a:rPr lang="en-US" sz="1600" baseline="-25000" dirty="0" smtClean="0">
                <a:solidFill>
                  <a:srgbClr val="000000"/>
                </a:solidFill>
                <a:latin typeface="Times" charset="0"/>
                <a:ea typeface="ＭＳ Ｐゴシック" charset="0"/>
              </a:rPr>
              <a:t>e</a:t>
            </a:r>
            <a:r>
              <a:rPr lang="en-US" sz="1600" dirty="0" smtClean="0">
                <a:solidFill>
                  <a:srgbClr val="000000"/>
                </a:solidFill>
                <a:latin typeface="Times" charset="0"/>
                <a:ea typeface="ＭＳ Ｐゴシック" charset="0"/>
              </a:rPr>
              <a:t>) and Doppler spectroscopy (T</a:t>
            </a:r>
            <a:r>
              <a:rPr lang="en-US" sz="1600" baseline="-25000" dirty="0" smtClean="0">
                <a:solidFill>
                  <a:srgbClr val="000000"/>
                </a:solidFill>
                <a:latin typeface="Times" charset="0"/>
                <a:ea typeface="ＭＳ Ｐゴシック" charset="0"/>
              </a:rPr>
              <a:t>i</a:t>
            </a:r>
            <a:r>
              <a:rPr lang="en-US" sz="1600" dirty="0" smtClean="0">
                <a:solidFill>
                  <a:srgbClr val="000000"/>
                </a:solidFill>
                <a:latin typeface="Times" charset="0"/>
                <a:ea typeface="ＭＳ Ｐゴシック" charset="0"/>
              </a:rPr>
              <a:t>)</a:t>
            </a:r>
          </a:p>
          <a:p>
            <a:pPr lvl="1" eaLnBrk="1" hangingPunct="1">
              <a:lnSpc>
                <a:spcPct val="90000"/>
              </a:lnSpc>
            </a:pPr>
            <a:r>
              <a:rPr lang="en-US" sz="1600" dirty="0" smtClean="0">
                <a:solidFill>
                  <a:srgbClr val="000000"/>
                </a:solidFill>
                <a:latin typeface="Times" charset="0"/>
                <a:ea typeface="ＭＳ Ｐゴシック" charset="0"/>
              </a:rPr>
              <a:t>Neoclassical bootstrap current with momentum conservation and </a:t>
            </a:r>
            <a:r>
              <a:rPr lang="en-US" sz="1600" dirty="0" err="1" smtClean="0">
                <a:solidFill>
                  <a:srgbClr val="000000"/>
                </a:solidFill>
                <a:latin typeface="Times" charset="0"/>
                <a:ea typeface="ＭＳ Ｐゴシック" charset="0"/>
              </a:rPr>
              <a:t>E</a:t>
            </a:r>
            <a:r>
              <a:rPr lang="en-US" sz="1600" baseline="-25000" dirty="0" err="1" smtClean="0">
                <a:solidFill>
                  <a:srgbClr val="000000"/>
                </a:solidFill>
                <a:latin typeface="Times" charset="0"/>
                <a:ea typeface="ＭＳ Ｐゴシック" charset="0"/>
              </a:rPr>
              <a:t>r</a:t>
            </a:r>
            <a:r>
              <a:rPr lang="en-US" sz="1600" dirty="0" smtClean="0">
                <a:solidFill>
                  <a:srgbClr val="000000"/>
                </a:solidFill>
                <a:latin typeface="Times" charset="0"/>
                <a:ea typeface="ＭＳ Ｐゴシック" charset="0"/>
              </a:rPr>
              <a:t> effects (PENTA)</a:t>
            </a:r>
            <a:endParaRPr lang="en-US" sz="1800" dirty="0">
              <a:solidFill>
                <a:srgbClr val="0000FF"/>
              </a:solidFill>
              <a:latin typeface="Times" charset="0"/>
              <a:ea typeface="ＭＳ Ｐゴシック" charset="0"/>
              <a:cs typeface="ＭＳ Ｐゴシック" charset="0"/>
            </a:endParaRPr>
          </a:p>
        </p:txBody>
      </p:sp>
      <p:grpSp>
        <p:nvGrpSpPr>
          <p:cNvPr id="29" name="Group 28"/>
          <p:cNvGrpSpPr/>
          <p:nvPr/>
        </p:nvGrpSpPr>
        <p:grpSpPr>
          <a:xfrm>
            <a:off x="1752600" y="4038600"/>
            <a:ext cx="3200400" cy="2209800"/>
            <a:chOff x="914400" y="4038600"/>
            <a:chExt cx="3200400" cy="2209800"/>
          </a:xfrm>
        </p:grpSpPr>
        <p:pic>
          <p:nvPicPr>
            <p:cNvPr id="28" name="Picture 27"/>
            <p:cNvPicPr>
              <a:picLocks noChangeAspect="1"/>
            </p:cNvPicPr>
            <p:nvPr/>
          </p:nvPicPr>
          <p:blipFill>
            <a:blip r:embed="rId4"/>
            <a:stretch>
              <a:fillRect/>
            </a:stretch>
          </p:blipFill>
          <p:spPr>
            <a:xfrm>
              <a:off x="1219200" y="4038600"/>
              <a:ext cx="2044178" cy="1790700"/>
            </a:xfrm>
            <a:prstGeom prst="rect">
              <a:avLst/>
            </a:prstGeom>
          </p:spPr>
        </p:pic>
        <p:sp>
          <p:nvSpPr>
            <p:cNvPr id="10" name="Rectangle 3"/>
            <p:cNvSpPr txBox="1">
              <a:spLocks noChangeArrowheads="1"/>
            </p:cNvSpPr>
            <p:nvPr/>
          </p:nvSpPr>
          <p:spPr bwMode="auto">
            <a:xfrm>
              <a:off x="914400" y="5791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defTabSz="914400" eaLnBrk="1" hangingPunct="1">
                <a:lnSpc>
                  <a:spcPct val="90000"/>
                </a:lnSpc>
                <a:buFontTx/>
                <a:buNone/>
              </a:pPr>
              <a:r>
                <a:rPr lang="en-US" sz="1200" i="1" dirty="0" smtClean="0">
                  <a:solidFill>
                    <a:srgbClr val="FF0000"/>
                  </a:solidFill>
                  <a:latin typeface="Times" charset="0"/>
                  <a:ea typeface="ＭＳ Ｐゴシック" charset="0"/>
                  <a:cs typeface="ＭＳ Ｐゴシック" charset="0"/>
                </a:rPr>
                <a:t>Red – from Thomson and Doppler spectroscopy</a:t>
              </a:r>
            </a:p>
            <a:p>
              <a:pPr marL="0" indent="0" defTabSz="914400" eaLnBrk="1" hangingPunct="1">
                <a:lnSpc>
                  <a:spcPct val="90000"/>
                </a:lnSpc>
                <a:buFontTx/>
                <a:buNone/>
              </a:pPr>
              <a:r>
                <a:rPr lang="en-US" sz="1200" i="1" dirty="0" smtClean="0">
                  <a:solidFill>
                    <a:srgbClr val="000000"/>
                  </a:solidFill>
                  <a:latin typeface="Times" charset="0"/>
                  <a:ea typeface="ＭＳ Ｐゴシック" charset="0"/>
                  <a:cs typeface="ＭＳ Ｐゴシック" charset="0"/>
                </a:rPr>
                <a:t>Black – reconstruction</a:t>
              </a:r>
            </a:p>
          </p:txBody>
        </p:sp>
      </p:grpSp>
      <p:grpSp>
        <p:nvGrpSpPr>
          <p:cNvPr id="22" name="Group 21"/>
          <p:cNvGrpSpPr/>
          <p:nvPr/>
        </p:nvGrpSpPr>
        <p:grpSpPr>
          <a:xfrm>
            <a:off x="5029200" y="4038600"/>
            <a:ext cx="3352800" cy="2286000"/>
            <a:chOff x="6172200" y="3962400"/>
            <a:chExt cx="3352800" cy="2286000"/>
          </a:xfrm>
        </p:grpSpPr>
        <p:sp>
          <p:nvSpPr>
            <p:cNvPr id="15" name="Rectangle 3"/>
            <p:cNvSpPr txBox="1">
              <a:spLocks noChangeArrowheads="1"/>
            </p:cNvSpPr>
            <p:nvPr/>
          </p:nvSpPr>
          <p:spPr bwMode="auto">
            <a:xfrm>
              <a:off x="6172200" y="5715000"/>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defTabSz="914400" eaLnBrk="1" hangingPunct="1">
                <a:lnSpc>
                  <a:spcPct val="90000"/>
                </a:lnSpc>
                <a:buFontTx/>
                <a:buNone/>
              </a:pPr>
              <a:r>
                <a:rPr lang="en-US" sz="1200" i="1" dirty="0" smtClean="0">
                  <a:solidFill>
                    <a:srgbClr val="FF0000"/>
                  </a:solidFill>
                  <a:latin typeface="Times" charset="0"/>
                  <a:ea typeface="ＭＳ Ｐゴシック" charset="0"/>
                  <a:cs typeface="ＭＳ Ｐゴシック" charset="0"/>
                </a:rPr>
                <a:t>Red – neoclassical bootstrap current calculation</a:t>
              </a:r>
            </a:p>
            <a:p>
              <a:pPr marL="0" indent="0" defTabSz="914400" eaLnBrk="1" hangingPunct="1">
                <a:lnSpc>
                  <a:spcPct val="90000"/>
                </a:lnSpc>
                <a:buFontTx/>
                <a:buNone/>
              </a:pPr>
              <a:r>
                <a:rPr lang="en-US" sz="1200" i="1" dirty="0" smtClean="0">
                  <a:solidFill>
                    <a:srgbClr val="000000"/>
                  </a:solidFill>
                  <a:latin typeface="Times" charset="0"/>
                  <a:ea typeface="ＭＳ Ｐゴシック" charset="0"/>
                  <a:cs typeface="ＭＳ Ｐゴシック" charset="0"/>
                </a:rPr>
                <a:t>Black dashed – reconstruction</a:t>
              </a:r>
            </a:p>
          </p:txBody>
        </p:sp>
        <p:pic>
          <p:nvPicPr>
            <p:cNvPr id="19" name="Picture 18"/>
            <p:cNvPicPr>
              <a:picLocks noChangeAspect="1"/>
            </p:cNvPicPr>
            <p:nvPr/>
          </p:nvPicPr>
          <p:blipFill>
            <a:blip r:embed="rId5"/>
            <a:stretch>
              <a:fillRect/>
            </a:stretch>
          </p:blipFill>
          <p:spPr>
            <a:xfrm>
              <a:off x="6629400" y="3962400"/>
              <a:ext cx="2044178" cy="1790700"/>
            </a:xfrm>
            <a:prstGeom prst="rect">
              <a:avLst/>
            </a:prstGeom>
          </p:spPr>
        </p:pic>
      </p:grpSp>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solidFill>
                  <a:srgbClr val="000000"/>
                </a:solidFill>
              </a:rPr>
              <a:t>12 October 2012</a:t>
            </a:r>
            <a:endParaRPr lang="en-US" sz="1400">
              <a:solidFill>
                <a:srgbClr val="000000"/>
              </a:solidFill>
            </a:endParaRPr>
          </a:p>
        </p:txBody>
      </p:sp>
      <p:sp>
        <p:nvSpPr>
          <p:cNvPr id="21507" name="Rectangle 2"/>
          <p:cNvSpPr>
            <a:spLocks noGrp="1" noChangeArrowheads="1"/>
          </p:cNvSpPr>
          <p:nvPr>
            <p:ph type="title"/>
          </p:nvPr>
        </p:nvSpPr>
        <p:spPr>
          <a:xfrm>
            <a:off x="152400" y="0"/>
            <a:ext cx="8991600" cy="1143000"/>
          </a:xfrm>
        </p:spPr>
        <p:txBody>
          <a:bodyPr/>
          <a:lstStyle/>
          <a:p>
            <a:pPr eaLnBrk="1" hangingPunct="1"/>
            <a:r>
              <a:rPr lang="en-US" sz="2800" dirty="0" smtClean="0">
                <a:solidFill>
                  <a:srgbClr val="008000"/>
                </a:solidFill>
                <a:latin typeface="Helvetica"/>
                <a:ea typeface="ＭＳ Ｐゴシック" charset="0"/>
                <a:cs typeface="Helvetica"/>
              </a:rPr>
              <a:t>3D reconstructions allow accurate modeling of neoclassical bootstrap current effects on HSX  </a:t>
            </a:r>
            <a:endParaRPr lang="en-US" sz="2800" baseline="30000" dirty="0">
              <a:solidFill>
                <a:srgbClr val="008000"/>
              </a:solidFill>
              <a:latin typeface="Helvetica"/>
              <a:ea typeface="ＭＳ Ｐゴシック" charset="0"/>
              <a:cs typeface="Helvetica"/>
            </a:endParaRP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dirty="0" smtClean="0">
                <a:solidFill>
                  <a:srgbClr val="000000"/>
                </a:solidFill>
              </a:rPr>
              <a:t>24th IAEA, San Diego</a:t>
            </a:r>
            <a:endParaRPr lang="en-US" sz="1400" dirty="0">
              <a:solidFill>
                <a:srgbClr val="000000"/>
              </a:solidFill>
            </a:endParaRPr>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solidFill>
                  <a:srgbClr val="000000"/>
                </a:solidFill>
              </a:rPr>
              <a:t>Page </a:t>
            </a:r>
            <a:fld id="{9FEAE6B1-CFBA-F14E-B310-9C4E6B3B93C3}" type="slidenum">
              <a:rPr lang="en-US" sz="1400">
                <a:solidFill>
                  <a:srgbClr val="000000"/>
                </a:solidFill>
              </a:rPr>
              <a:pPr/>
              <a:t>10</a:t>
            </a:fld>
            <a:endParaRPr lang="en-US" sz="1400">
              <a:solidFill>
                <a:srgbClr val="000000"/>
              </a:solidFill>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1227963474"/>
              </p:ext>
            </p:extLst>
          </p:nvPr>
        </p:nvGraphicFramePr>
        <p:xfrm>
          <a:off x="1236663" y="1525567"/>
          <a:ext cx="1354137" cy="379433"/>
        </p:xfrm>
        <a:graphic>
          <a:graphicData uri="http://schemas.openxmlformats.org/presentationml/2006/ole">
            <mc:AlternateContent xmlns:mc="http://schemas.openxmlformats.org/markup-compatibility/2006">
              <mc:Choice xmlns:v="urn:schemas-microsoft-com:vml" Requires="v">
                <p:oleObj spid="_x0000_s216074" name="Equation" r:id="rId6" imgW="812800" imgH="228600" progId="Equation.3">
                  <p:embed/>
                </p:oleObj>
              </mc:Choice>
              <mc:Fallback>
                <p:oleObj name="Equation" r:id="rId6" imgW="8128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663" y="1525567"/>
                        <a:ext cx="1354137" cy="379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12"/>
          <p:cNvPicPr>
            <a:picLocks noChangeAspect="1"/>
          </p:cNvPicPr>
          <p:nvPr/>
        </p:nvPicPr>
        <p:blipFill>
          <a:blip r:embed="rId8"/>
          <a:stretch>
            <a:fillRect/>
          </a:stretch>
        </p:blipFill>
        <p:spPr>
          <a:xfrm>
            <a:off x="5867400" y="1190034"/>
            <a:ext cx="2971800" cy="2971800"/>
          </a:xfrm>
          <a:prstGeom prst="rect">
            <a:avLst/>
          </a:prstGeom>
        </p:spPr>
      </p:pic>
      <p:grpSp>
        <p:nvGrpSpPr>
          <p:cNvPr id="7" name="Group 6"/>
          <p:cNvGrpSpPr/>
          <p:nvPr/>
        </p:nvGrpSpPr>
        <p:grpSpPr>
          <a:xfrm>
            <a:off x="1934636" y="4038600"/>
            <a:ext cx="5804025" cy="1806849"/>
            <a:chOff x="1934636" y="4038600"/>
            <a:chExt cx="5804025" cy="1806849"/>
          </a:xfrm>
        </p:grpSpPr>
        <p:sp>
          <p:nvSpPr>
            <p:cNvPr id="4" name="Rectangle 3"/>
            <p:cNvSpPr/>
            <p:nvPr/>
          </p:nvSpPr>
          <p:spPr bwMode="auto">
            <a:xfrm>
              <a:off x="1955800" y="4038600"/>
              <a:ext cx="2226733"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107" charset="0"/>
              </a:endParaRPr>
            </a:p>
          </p:txBody>
        </p:sp>
        <p:sp>
          <p:nvSpPr>
            <p:cNvPr id="18" name="Rectangle 17"/>
            <p:cNvSpPr/>
            <p:nvPr/>
          </p:nvSpPr>
          <p:spPr bwMode="auto">
            <a:xfrm>
              <a:off x="2057398" y="5799730"/>
              <a:ext cx="2226733"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107" charset="0"/>
              </a:endParaRPr>
            </a:p>
          </p:txBody>
        </p:sp>
        <p:sp>
          <p:nvSpPr>
            <p:cNvPr id="20" name="Rectangle 19"/>
            <p:cNvSpPr/>
            <p:nvPr/>
          </p:nvSpPr>
          <p:spPr bwMode="auto">
            <a:xfrm>
              <a:off x="5461132" y="4047061"/>
              <a:ext cx="2226733"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107" charset="0"/>
              </a:endParaRPr>
            </a:p>
          </p:txBody>
        </p:sp>
        <p:sp>
          <p:nvSpPr>
            <p:cNvPr id="21" name="Rectangle 20"/>
            <p:cNvSpPr/>
            <p:nvPr/>
          </p:nvSpPr>
          <p:spPr bwMode="auto">
            <a:xfrm>
              <a:off x="5511928" y="5799724"/>
              <a:ext cx="2226733"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107" charset="0"/>
              </a:endParaRPr>
            </a:p>
          </p:txBody>
        </p:sp>
        <p:grpSp>
          <p:nvGrpSpPr>
            <p:cNvPr id="6" name="Group 5"/>
            <p:cNvGrpSpPr/>
            <p:nvPr/>
          </p:nvGrpSpPr>
          <p:grpSpPr>
            <a:xfrm>
              <a:off x="1934636" y="4851400"/>
              <a:ext cx="5638273" cy="220131"/>
              <a:chOff x="1934636" y="4851400"/>
              <a:chExt cx="5638273" cy="220131"/>
            </a:xfrm>
          </p:grpSpPr>
          <p:sp>
            <p:nvSpPr>
              <p:cNvPr id="5" name="Rectangle 4"/>
              <p:cNvSpPr/>
              <p:nvPr/>
            </p:nvSpPr>
            <p:spPr bwMode="auto">
              <a:xfrm>
                <a:off x="4021667" y="4851400"/>
                <a:ext cx="160866" cy="143933"/>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107" charset="0"/>
                </a:endParaRPr>
              </a:p>
            </p:txBody>
          </p:sp>
          <p:sp>
            <p:nvSpPr>
              <p:cNvPr id="23" name="Rectangle 22"/>
              <p:cNvSpPr/>
              <p:nvPr/>
            </p:nvSpPr>
            <p:spPr bwMode="auto">
              <a:xfrm>
                <a:off x="1934636" y="4927598"/>
                <a:ext cx="160866" cy="143933"/>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107" charset="0"/>
                </a:endParaRPr>
              </a:p>
            </p:txBody>
          </p:sp>
          <p:sp>
            <p:nvSpPr>
              <p:cNvPr id="24" name="Rectangle 23"/>
              <p:cNvSpPr/>
              <p:nvPr/>
            </p:nvSpPr>
            <p:spPr bwMode="auto">
              <a:xfrm>
                <a:off x="5410330" y="4859867"/>
                <a:ext cx="160866" cy="143933"/>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107" charset="0"/>
                </a:endParaRPr>
              </a:p>
            </p:txBody>
          </p:sp>
          <p:sp>
            <p:nvSpPr>
              <p:cNvPr id="25" name="Rectangle 24"/>
              <p:cNvSpPr/>
              <p:nvPr/>
            </p:nvSpPr>
            <p:spPr bwMode="auto">
              <a:xfrm>
                <a:off x="7412043" y="4868331"/>
                <a:ext cx="160866" cy="143933"/>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107" charset="0"/>
                </a:endParaRPr>
              </a:p>
            </p:txBody>
          </p:sp>
        </p:grpSp>
      </p:grpSp>
    </p:spTree>
    <p:extLst>
      <p:ext uri="{BB962C8B-B14F-4D97-AF65-F5344CB8AC3E}">
        <p14:creationId xmlns:p14="http://schemas.microsoft.com/office/powerpoint/2010/main" val="19588085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685800" y="-76200"/>
            <a:ext cx="7620000" cy="1143000"/>
          </a:xfrm>
        </p:spPr>
        <p:txBody>
          <a:bodyPr/>
          <a:lstStyle/>
          <a:p>
            <a:pPr eaLnBrk="1" hangingPunct="1"/>
            <a:r>
              <a:rPr lang="en-US" sz="2800" dirty="0" smtClean="0">
                <a:solidFill>
                  <a:srgbClr val="008000"/>
                </a:solidFill>
                <a:latin typeface="Helvetica"/>
                <a:ea typeface="ＭＳ Ｐゴシック" charset="0"/>
                <a:cs typeface="Helvetica"/>
              </a:rPr>
              <a:t>3D reconstructions with Thomson data give accurate plasma size</a:t>
            </a:r>
            <a:endParaRPr lang="en-US" sz="2800" baseline="30000" dirty="0">
              <a:solidFill>
                <a:srgbClr val="008000"/>
              </a:solidFill>
              <a:latin typeface="Helvetica"/>
              <a:ea typeface="ＭＳ Ｐゴシック" charset="0"/>
              <a:cs typeface="Helvetica"/>
            </a:endParaRPr>
          </a:p>
        </p:txBody>
      </p:sp>
      <p:sp>
        <p:nvSpPr>
          <p:cNvPr id="21508" name="Rectangle 3"/>
          <p:cNvSpPr>
            <a:spLocks noGrp="1" noChangeArrowheads="1"/>
          </p:cNvSpPr>
          <p:nvPr>
            <p:ph type="body" idx="1"/>
          </p:nvPr>
        </p:nvSpPr>
        <p:spPr>
          <a:xfrm>
            <a:off x="152400" y="5715000"/>
            <a:ext cx="8077200" cy="1219200"/>
          </a:xfrm>
        </p:spPr>
        <p:txBody>
          <a:bodyPr/>
          <a:lstStyle/>
          <a:p>
            <a:pPr lvl="1" eaLnBrk="1" hangingPunct="1">
              <a:lnSpc>
                <a:spcPct val="90000"/>
              </a:lnSpc>
              <a:buFont typeface="Arial"/>
              <a:buChar char="•"/>
            </a:pPr>
            <a:r>
              <a:rPr lang="en-US" sz="2000" dirty="0" smtClean="0">
                <a:solidFill>
                  <a:srgbClr val="0000FF"/>
                </a:solidFill>
                <a:latin typeface="Times" charset="0"/>
                <a:ea typeface="ＭＳ Ｐゴシック" charset="0"/>
              </a:rPr>
              <a:t>Total </a:t>
            </a:r>
            <a:r>
              <a:rPr lang="en-US" sz="2000" dirty="0" err="1" smtClean="0">
                <a:solidFill>
                  <a:srgbClr val="0000FF"/>
                </a:solidFill>
                <a:latin typeface="Times" charset="0"/>
                <a:ea typeface="ＭＳ Ｐゴシック" charset="0"/>
              </a:rPr>
              <a:t>toroidal</a:t>
            </a:r>
            <a:r>
              <a:rPr lang="en-US" sz="2000" dirty="0" smtClean="0">
                <a:solidFill>
                  <a:srgbClr val="0000FF"/>
                </a:solidFill>
                <a:latin typeface="Times" charset="0"/>
                <a:ea typeface="ＭＳ Ｐゴシック" charset="0"/>
              </a:rPr>
              <a:t> flux is one reconstruction parameter</a:t>
            </a:r>
            <a:endParaRPr lang="en-US" sz="2000" dirty="0" smtClean="0">
              <a:latin typeface="Times" charset="0"/>
              <a:ea typeface="ＭＳ Ｐゴシック" charset="0"/>
            </a:endParaRPr>
          </a:p>
          <a:p>
            <a:pPr lvl="1" eaLnBrk="1" hangingPunct="1">
              <a:lnSpc>
                <a:spcPct val="90000"/>
              </a:lnSpc>
              <a:buFont typeface="Arial"/>
              <a:buChar char="•"/>
            </a:pPr>
            <a:r>
              <a:rPr lang="en-US" sz="2000" dirty="0" smtClean="0">
                <a:solidFill>
                  <a:srgbClr val="0000FF"/>
                </a:solidFill>
                <a:latin typeface="Times" charset="0"/>
                <a:ea typeface="ＭＳ Ｐゴシック" charset="0"/>
              </a:rPr>
              <a:t>T</a:t>
            </a:r>
            <a:r>
              <a:rPr lang="en-US" sz="2000" baseline="-25000" dirty="0" smtClean="0">
                <a:solidFill>
                  <a:srgbClr val="0000FF"/>
                </a:solidFill>
                <a:latin typeface="Times" charset="0"/>
                <a:ea typeface="ＭＳ Ｐゴシック" charset="0"/>
              </a:rPr>
              <a:t>e</a:t>
            </a:r>
            <a:r>
              <a:rPr lang="en-US" sz="2000" dirty="0" smtClean="0">
                <a:solidFill>
                  <a:srgbClr val="0000FF"/>
                </a:solidFill>
                <a:latin typeface="Times" charset="0"/>
                <a:ea typeface="ＭＳ Ｐゴシック" charset="0"/>
              </a:rPr>
              <a:t> and n</a:t>
            </a:r>
            <a:r>
              <a:rPr lang="en-US" sz="2000" baseline="-25000" dirty="0" smtClean="0">
                <a:solidFill>
                  <a:srgbClr val="0000FF"/>
                </a:solidFill>
                <a:latin typeface="Times" charset="0"/>
                <a:ea typeface="ＭＳ Ｐゴシック" charset="0"/>
              </a:rPr>
              <a:t>e</a:t>
            </a:r>
            <a:r>
              <a:rPr lang="en-US" sz="2000" dirty="0" smtClean="0">
                <a:solidFill>
                  <a:srgbClr val="0000FF"/>
                </a:solidFill>
                <a:latin typeface="Times" charset="0"/>
                <a:ea typeface="ＭＳ Ｐゴシック" charset="0"/>
              </a:rPr>
              <a:t> are assumed to be constant on a flux surface.</a:t>
            </a:r>
            <a:endParaRPr lang="en-US" sz="2000" dirty="0">
              <a:solidFill>
                <a:srgbClr val="0000FF"/>
              </a:solidFill>
              <a:latin typeface="Times" charset="0"/>
              <a:ea typeface="ＭＳ Ｐゴシック" charset="0"/>
            </a:endParaRP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11</a:t>
            </a:fld>
            <a:endParaRPr lang="en-US" sz="1400"/>
          </a:p>
        </p:txBody>
      </p:sp>
      <p:grpSp>
        <p:nvGrpSpPr>
          <p:cNvPr id="9" name="Group 8"/>
          <p:cNvGrpSpPr/>
          <p:nvPr/>
        </p:nvGrpSpPr>
        <p:grpSpPr>
          <a:xfrm>
            <a:off x="346377" y="2510951"/>
            <a:ext cx="8492823" cy="3204049"/>
            <a:chOff x="317500" y="2068513"/>
            <a:chExt cx="12592050" cy="4878387"/>
          </a:xfrm>
        </p:grpSpPr>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20701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2068513"/>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 name="Rectangle 5"/>
          <p:cNvSpPr>
            <a:spLocks/>
          </p:cNvSpPr>
          <p:nvPr/>
        </p:nvSpPr>
        <p:spPr bwMode="auto">
          <a:xfrm>
            <a:off x="1981200" y="4873053"/>
            <a:ext cx="13606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rgbClr val="0000FF"/>
                </a:solidFill>
                <a:cs typeface="Gill Sans" charset="0"/>
              </a:rPr>
              <a:t>Initial Profile</a:t>
            </a:r>
          </a:p>
        </p:txBody>
      </p:sp>
      <p:sp>
        <p:nvSpPr>
          <p:cNvPr id="11" name="Line 6"/>
          <p:cNvSpPr>
            <a:spLocks noChangeShapeType="1"/>
          </p:cNvSpPr>
          <p:nvPr/>
        </p:nvSpPr>
        <p:spPr bwMode="auto">
          <a:xfrm>
            <a:off x="1981200" y="4419600"/>
            <a:ext cx="609600" cy="45720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2" name="Line 7"/>
          <p:cNvSpPr>
            <a:spLocks noChangeShapeType="1"/>
          </p:cNvSpPr>
          <p:nvPr/>
        </p:nvSpPr>
        <p:spPr bwMode="auto">
          <a:xfrm flipH="1">
            <a:off x="6553200" y="4114800"/>
            <a:ext cx="381000" cy="60960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 name="Rectangle 3"/>
          <p:cNvSpPr txBox="1">
            <a:spLocks noChangeArrowheads="1"/>
          </p:cNvSpPr>
          <p:nvPr/>
        </p:nvSpPr>
        <p:spPr bwMode="auto">
          <a:xfrm>
            <a:off x="533400" y="914400"/>
            <a:ext cx="4724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eaLnBrk="1" hangingPunct="1">
              <a:lnSpc>
                <a:spcPct val="90000"/>
              </a:lnSpc>
            </a:pPr>
            <a:r>
              <a:rPr lang="en-US" sz="2000" dirty="0" smtClean="0">
                <a:solidFill>
                  <a:srgbClr val="0000FF"/>
                </a:solidFill>
                <a:latin typeface="Times" charset="0"/>
                <a:ea typeface="ＭＳ Ｐゴシック" charset="0"/>
                <a:cs typeface="ＭＳ Ｐゴシック" charset="0"/>
              </a:rPr>
              <a:t>Large Helical Device (LHD) at the National Institute for Fusion Science, Japan</a:t>
            </a:r>
          </a:p>
          <a:p>
            <a:pPr lvl="1" eaLnBrk="1" hangingPunct="1">
              <a:lnSpc>
                <a:spcPct val="90000"/>
              </a:lnSpc>
            </a:pPr>
            <a:r>
              <a:rPr lang="en-US" sz="1800" dirty="0" smtClean="0">
                <a:latin typeface="Times" charset="0"/>
                <a:ea typeface="ＭＳ Ｐゴシック" charset="0"/>
              </a:rPr>
              <a:t>                          </a:t>
            </a:r>
          </a:p>
          <a:p>
            <a:pPr lvl="1" eaLnBrk="1" hangingPunct="1">
              <a:lnSpc>
                <a:spcPct val="90000"/>
              </a:lnSpc>
            </a:pPr>
            <a:r>
              <a:rPr lang="en-US" sz="1800" dirty="0" smtClean="0">
                <a:latin typeface="Times" charset="0"/>
                <a:ea typeface="ＭＳ Ｐゴシック" charset="0"/>
              </a:rPr>
              <a:t>R = 3.7 m     a = 0.6 m   B &lt; 2.8 T</a:t>
            </a:r>
            <a:endParaRPr lang="en-US" sz="1800" dirty="0">
              <a:latin typeface="Times" charset="0"/>
              <a:ea typeface="ＭＳ Ｐゴシック" charset="0"/>
            </a:endParaRPr>
          </a:p>
        </p:txBody>
      </p:sp>
      <p:graphicFrame>
        <p:nvGraphicFramePr>
          <p:cNvPr id="16" name="Object 2"/>
          <p:cNvGraphicFramePr>
            <a:graphicFrameLocks noChangeAspect="1"/>
          </p:cNvGraphicFramePr>
          <p:nvPr>
            <p:extLst>
              <p:ext uri="{D42A27DB-BD31-4B8C-83A1-F6EECF244321}">
                <p14:modId xmlns:p14="http://schemas.microsoft.com/office/powerpoint/2010/main" val="2774568462"/>
              </p:ext>
            </p:extLst>
          </p:nvPr>
        </p:nvGraphicFramePr>
        <p:xfrm>
          <a:off x="1371600" y="1830388"/>
          <a:ext cx="1458912" cy="379412"/>
        </p:xfrm>
        <a:graphic>
          <a:graphicData uri="http://schemas.openxmlformats.org/presentationml/2006/ole">
            <mc:AlternateContent xmlns:mc="http://schemas.openxmlformats.org/markup-compatibility/2006">
              <mc:Choice xmlns:v="urn:schemas-microsoft-com:vml" Requires="v">
                <p:oleObj spid="_x0000_s207931" name="Equation" r:id="rId6" imgW="876300" imgH="228600" progId="Equation.3">
                  <p:embed/>
                </p:oleObj>
              </mc:Choice>
              <mc:Fallback>
                <p:oleObj name="Equation" r:id="rId6" imgW="876300" imgH="228600" progId="Equation.3">
                  <p:embed/>
                  <p:pic>
                    <p:nvPicPr>
                      <p:cNvPr id="0" name=""/>
                      <p:cNvPicPr>
                        <a:picLocks noChangeAspect="1" noChangeArrowheads="1"/>
                      </p:cNvPicPr>
                      <p:nvPr/>
                    </p:nvPicPr>
                    <p:blipFill>
                      <a:blip r:embed="rId7"/>
                      <a:srcRect/>
                      <a:stretch>
                        <a:fillRect/>
                      </a:stretch>
                    </p:blipFill>
                    <p:spPr bwMode="auto">
                      <a:xfrm>
                        <a:off x="1371600" y="1830388"/>
                        <a:ext cx="1458912" cy="379412"/>
                      </a:xfrm>
                      <a:prstGeom prst="rect">
                        <a:avLst/>
                      </a:prstGeom>
                      <a:noFill/>
                      <a:extLst/>
                    </p:spPr>
                  </p:pic>
                </p:oleObj>
              </mc:Fallback>
            </mc:AlternateContent>
          </a:graphicData>
        </a:graphic>
      </p:graphicFrame>
      <p:sp>
        <p:nvSpPr>
          <p:cNvPr id="17" name="Rectangle 5"/>
          <p:cNvSpPr>
            <a:spLocks/>
          </p:cNvSpPr>
          <p:nvPr/>
        </p:nvSpPr>
        <p:spPr bwMode="auto">
          <a:xfrm>
            <a:off x="5878326" y="4724400"/>
            <a:ext cx="13606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rgbClr val="0000FF"/>
                </a:solidFill>
                <a:cs typeface="Gill Sans" charset="0"/>
              </a:rPr>
              <a:t>Initial Profile</a:t>
            </a:r>
          </a:p>
        </p:txBody>
      </p:sp>
      <p:pic>
        <p:nvPicPr>
          <p:cNvPr id="19" name="Picture 18"/>
          <p:cNvPicPr>
            <a:picLocks noChangeAspect="1"/>
          </p:cNvPicPr>
          <p:nvPr/>
        </p:nvPicPr>
        <p:blipFill>
          <a:blip r:embed="rId8"/>
          <a:stretch>
            <a:fillRect/>
          </a:stretch>
        </p:blipFill>
        <p:spPr>
          <a:xfrm>
            <a:off x="5410200" y="304800"/>
            <a:ext cx="3657600" cy="3657600"/>
          </a:xfrm>
          <a:prstGeom prst="rect">
            <a:avLst/>
          </a:prstGeom>
        </p:spPr>
      </p:pic>
    </p:spTree>
    <p:extLst>
      <p:ext uri="{BB962C8B-B14F-4D97-AF65-F5344CB8AC3E}">
        <p14:creationId xmlns:p14="http://schemas.microsoft.com/office/powerpoint/2010/main" val="18798457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457200" y="-76200"/>
            <a:ext cx="8001000" cy="1143000"/>
          </a:xfrm>
        </p:spPr>
        <p:txBody>
          <a:bodyPr/>
          <a:lstStyle/>
          <a:p>
            <a:pPr eaLnBrk="1" hangingPunct="1"/>
            <a:r>
              <a:rPr lang="en-US" sz="2800" dirty="0" smtClean="0">
                <a:solidFill>
                  <a:srgbClr val="008000"/>
                </a:solidFill>
                <a:latin typeface="Helvetica"/>
                <a:ea typeface="ＭＳ Ｐゴシック" charset="0"/>
                <a:cs typeface="Helvetica"/>
              </a:rPr>
              <a:t>3D reconstructions on RFX-mod</a:t>
            </a:r>
            <a:br>
              <a:rPr lang="en-US" sz="2800" dirty="0" smtClean="0">
                <a:solidFill>
                  <a:srgbClr val="008000"/>
                </a:solidFill>
                <a:latin typeface="Helvetica"/>
                <a:ea typeface="ＭＳ Ｐゴシック" charset="0"/>
                <a:cs typeface="Helvetica"/>
              </a:rPr>
            </a:br>
            <a:r>
              <a:rPr lang="en-US" sz="2800" dirty="0" smtClean="0">
                <a:solidFill>
                  <a:srgbClr val="008000"/>
                </a:solidFill>
                <a:latin typeface="Helvetica"/>
                <a:ea typeface="ＭＳ Ｐゴシック" charset="0"/>
                <a:cs typeface="Helvetica"/>
              </a:rPr>
              <a:t> reveal details of helical state</a:t>
            </a:r>
            <a:endParaRPr lang="en-US" sz="2800" baseline="30000" dirty="0">
              <a:solidFill>
                <a:srgbClr val="008000"/>
              </a:solidFill>
              <a:latin typeface="Helvetica"/>
              <a:ea typeface="ＭＳ Ｐゴシック" charset="0"/>
              <a:cs typeface="Helvetica"/>
            </a:endParaRPr>
          </a:p>
        </p:txBody>
      </p:sp>
      <p:sp>
        <p:nvSpPr>
          <p:cNvPr id="21508" name="Rectangle 3"/>
          <p:cNvSpPr>
            <a:spLocks noGrp="1" noChangeArrowheads="1"/>
          </p:cNvSpPr>
          <p:nvPr>
            <p:ph type="body" idx="1"/>
          </p:nvPr>
        </p:nvSpPr>
        <p:spPr>
          <a:xfrm>
            <a:off x="685800" y="914400"/>
            <a:ext cx="4419600" cy="2895600"/>
          </a:xfrm>
        </p:spPr>
        <p:txBody>
          <a:bodyPr/>
          <a:lstStyle/>
          <a:p>
            <a:pPr eaLnBrk="1" hangingPunct="1">
              <a:lnSpc>
                <a:spcPct val="90000"/>
              </a:lnSpc>
            </a:pPr>
            <a:r>
              <a:rPr lang="en-US" sz="2000" dirty="0" smtClean="0">
                <a:solidFill>
                  <a:srgbClr val="0000FF"/>
                </a:solidFill>
                <a:latin typeface="Times" charset="0"/>
                <a:ea typeface="ＭＳ Ｐゴシック" charset="0"/>
                <a:cs typeface="ＭＳ Ｐゴシック" charset="0"/>
              </a:rPr>
              <a:t>RFX-mod at </a:t>
            </a:r>
            <a:r>
              <a:rPr lang="en-US" sz="2000" dirty="0" err="1" smtClean="0">
                <a:solidFill>
                  <a:srgbClr val="0000FF"/>
                </a:solidFill>
                <a:latin typeface="Times" charset="0"/>
                <a:ea typeface="ＭＳ Ｐゴシック" charset="0"/>
                <a:cs typeface="ＭＳ Ｐゴシック" charset="0"/>
              </a:rPr>
              <a:t>Consorzio</a:t>
            </a:r>
            <a:r>
              <a:rPr lang="en-US" sz="2000" dirty="0" smtClean="0">
                <a:solidFill>
                  <a:srgbClr val="0000FF"/>
                </a:solidFill>
                <a:latin typeface="Times" charset="0"/>
                <a:ea typeface="ＭＳ Ｐゴシック" charset="0"/>
                <a:cs typeface="ＭＳ Ｐゴシック" charset="0"/>
              </a:rPr>
              <a:t> RFX in </a:t>
            </a:r>
            <a:r>
              <a:rPr lang="en-US" sz="2000" dirty="0" err="1" smtClean="0">
                <a:solidFill>
                  <a:srgbClr val="0000FF"/>
                </a:solidFill>
                <a:latin typeface="Times" charset="0"/>
                <a:ea typeface="ＭＳ Ｐゴシック" charset="0"/>
                <a:cs typeface="ＭＳ Ｐゴシック" charset="0"/>
              </a:rPr>
              <a:t>Padova</a:t>
            </a:r>
            <a:r>
              <a:rPr lang="en-US" sz="2000" dirty="0" smtClean="0">
                <a:solidFill>
                  <a:srgbClr val="0000FF"/>
                </a:solidFill>
                <a:latin typeface="Times" charset="0"/>
                <a:ea typeface="ＭＳ Ｐゴシック" charset="0"/>
                <a:cs typeface="ＭＳ Ｐゴシック" charset="0"/>
              </a:rPr>
              <a:t>, Italy </a:t>
            </a:r>
            <a:endParaRPr lang="en-US" sz="2000" dirty="0">
              <a:solidFill>
                <a:srgbClr val="0000FF"/>
              </a:solidFill>
              <a:latin typeface="Times" charset="0"/>
              <a:ea typeface="ＭＳ Ｐゴシック" charset="0"/>
              <a:cs typeface="ＭＳ Ｐゴシック" charset="0"/>
            </a:endParaRPr>
          </a:p>
          <a:p>
            <a:pPr lvl="1" eaLnBrk="1" hangingPunct="1">
              <a:lnSpc>
                <a:spcPct val="90000"/>
              </a:lnSpc>
            </a:pPr>
            <a:r>
              <a:rPr lang="en-US" sz="1800" dirty="0">
                <a:latin typeface="Times" charset="0"/>
                <a:ea typeface="ＭＳ Ｐゴシック" charset="0"/>
              </a:rPr>
              <a:t>R = </a:t>
            </a:r>
            <a:r>
              <a:rPr lang="en-US" sz="1800" dirty="0" smtClean="0">
                <a:latin typeface="Times" charset="0"/>
                <a:ea typeface="ＭＳ Ｐゴシック" charset="0"/>
              </a:rPr>
              <a:t>2.0 </a:t>
            </a:r>
            <a:r>
              <a:rPr lang="en-US" sz="1800" dirty="0">
                <a:latin typeface="Times" charset="0"/>
                <a:ea typeface="ＭＳ Ｐゴシック" charset="0"/>
              </a:rPr>
              <a:t>m,    a = </a:t>
            </a:r>
            <a:r>
              <a:rPr lang="en-US" sz="1800" dirty="0" smtClean="0">
                <a:latin typeface="Times" charset="0"/>
                <a:ea typeface="ＭＳ Ｐゴシック" charset="0"/>
              </a:rPr>
              <a:t>0.46 </a:t>
            </a:r>
            <a:r>
              <a:rPr lang="en-US" sz="1800" dirty="0">
                <a:latin typeface="Times" charset="0"/>
                <a:ea typeface="ＭＳ Ｐゴシック" charset="0"/>
              </a:rPr>
              <a:t>m,    B</a:t>
            </a:r>
            <a:r>
              <a:rPr lang="en-US" sz="1800" baseline="-25000" dirty="0">
                <a:latin typeface="Times" charset="0"/>
                <a:ea typeface="ＭＳ Ｐゴシック" charset="0"/>
              </a:rPr>
              <a:t>0</a:t>
            </a:r>
            <a:r>
              <a:rPr lang="en-US" sz="1800" dirty="0">
                <a:latin typeface="Times" charset="0"/>
                <a:ea typeface="ＭＳ Ｐゴシック" charset="0"/>
              </a:rPr>
              <a:t> </a:t>
            </a:r>
            <a:r>
              <a:rPr lang="en-US" sz="1800" dirty="0" smtClean="0">
                <a:latin typeface="Times" charset="0"/>
                <a:ea typeface="ＭＳ Ｐゴシック" charset="0"/>
              </a:rPr>
              <a:t>~ </a:t>
            </a:r>
            <a:r>
              <a:rPr lang="en-US" sz="1800" dirty="0">
                <a:latin typeface="Times" charset="0"/>
                <a:ea typeface="ＭＳ Ｐゴシック" charset="0"/>
              </a:rPr>
              <a:t>0.7 T</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RFPs are nominally axisymmetric</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Recent observations – spontaneously generated helical states</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Axisymmetric or perturbative reconstructions not adequate</a:t>
            </a: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12</a:t>
            </a:fld>
            <a:endParaRPr lang="en-US" sz="1400"/>
          </a:p>
        </p:txBody>
      </p:sp>
      <p:sp>
        <p:nvSpPr>
          <p:cNvPr id="7" name="Rectangle 3"/>
          <p:cNvSpPr txBox="1">
            <a:spLocks noChangeArrowheads="1"/>
          </p:cNvSpPr>
          <p:nvPr/>
        </p:nvSpPr>
        <p:spPr bwMode="auto">
          <a:xfrm>
            <a:off x="685800" y="342900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eaLnBrk="1" hangingPunct="1">
              <a:lnSpc>
                <a:spcPct val="90000"/>
              </a:lnSpc>
            </a:pPr>
            <a:r>
              <a:rPr lang="en-US" sz="2000" dirty="0" smtClean="0">
                <a:solidFill>
                  <a:srgbClr val="0000FF"/>
                </a:solidFill>
                <a:latin typeface="Times" charset="0"/>
                <a:ea typeface="ＭＳ Ｐゴシック" charset="0"/>
                <a:cs typeface="ＭＳ Ｐゴシック" charset="0"/>
              </a:rPr>
              <a:t>3D Reconstructions</a:t>
            </a:r>
          </a:p>
          <a:p>
            <a:pPr lvl="1" eaLnBrk="1" hangingPunct="1">
              <a:lnSpc>
                <a:spcPct val="90000"/>
              </a:lnSpc>
            </a:pPr>
            <a:r>
              <a:rPr lang="en-US" sz="1800" dirty="0" smtClean="0">
                <a:solidFill>
                  <a:srgbClr val="000000"/>
                </a:solidFill>
                <a:latin typeface="Times" charset="0"/>
                <a:ea typeface="ＭＳ Ｐゴシック" charset="0"/>
              </a:rPr>
              <a:t>Fixed Boundary VMEC</a:t>
            </a:r>
            <a:endParaRPr lang="en-US" sz="1800" dirty="0" smtClean="0">
              <a:solidFill>
                <a:srgbClr val="000000"/>
              </a:solidFill>
              <a:latin typeface="Helvetica" charset="0"/>
              <a:ea typeface="ＭＳ Ｐゴシック" charset="0"/>
              <a:cs typeface="Helvetica" charset="0"/>
            </a:endParaRPr>
          </a:p>
          <a:p>
            <a:pPr lvl="1" eaLnBrk="1" hangingPunct="1">
              <a:lnSpc>
                <a:spcPct val="90000"/>
              </a:lnSpc>
            </a:pPr>
            <a:r>
              <a:rPr lang="en-US" sz="1800" dirty="0" smtClean="0">
                <a:solidFill>
                  <a:srgbClr val="000000"/>
                </a:solidFill>
                <a:latin typeface="Times" charset="0"/>
                <a:ea typeface="ＭＳ Ｐゴシック" charset="0"/>
              </a:rPr>
              <a:t>Magnetic diagnostics, Thomson scattering positions</a:t>
            </a:r>
            <a:r>
              <a:rPr lang="en-US" sz="1800" dirty="0" smtClean="0">
                <a:solidFill>
                  <a:srgbClr val="000000"/>
                </a:solidFill>
                <a:latin typeface="Helvetica" charset="0"/>
                <a:ea typeface="ＭＳ Ｐゴシック" charset="0"/>
                <a:cs typeface="Helvetica" charset="0"/>
              </a:rPr>
              <a:t>, </a:t>
            </a:r>
            <a:r>
              <a:rPr lang="en-US" sz="1800" dirty="0" smtClean="0">
                <a:solidFill>
                  <a:srgbClr val="000000"/>
                </a:solidFill>
                <a:latin typeface="Times" charset="0"/>
                <a:ea typeface="ＭＳ Ｐゴシック" charset="0"/>
              </a:rPr>
              <a:t>Soft x-rays, Interferometer chords</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Unambiguous reconstruction to helical state</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Reconstruction only finds helical states with non-monotonic q profile</a:t>
            </a:r>
            <a:endParaRPr lang="en-US" sz="2000" dirty="0">
              <a:solidFill>
                <a:srgbClr val="0000FF"/>
              </a:solidFill>
              <a:latin typeface="Times" charset="0"/>
              <a:ea typeface="ＭＳ Ｐゴシック" charset="0"/>
              <a:cs typeface="ＭＳ Ｐゴシック" charset="0"/>
            </a:endParaRPr>
          </a:p>
        </p:txBody>
      </p:sp>
      <p:pic>
        <p:nvPicPr>
          <p:cNvPr id="10" name="Picture 9"/>
          <p:cNvPicPr>
            <a:picLocks noChangeAspect="1"/>
          </p:cNvPicPr>
          <p:nvPr/>
        </p:nvPicPr>
        <p:blipFill>
          <a:blip r:embed="rId3"/>
          <a:stretch>
            <a:fillRect/>
          </a:stretch>
        </p:blipFill>
        <p:spPr>
          <a:xfrm>
            <a:off x="5029200" y="457200"/>
            <a:ext cx="4114800" cy="4114800"/>
          </a:xfrm>
          <a:prstGeom prst="rect">
            <a:avLst/>
          </a:prstGeom>
        </p:spPr>
      </p:pic>
      <p:pic>
        <p:nvPicPr>
          <p:cNvPr id="9" name="Picture 2"/>
          <p:cNvPicPr>
            <a:picLocks noChangeAspect="1" noChangeArrowheads="1"/>
          </p:cNvPicPr>
          <p:nvPr/>
        </p:nvPicPr>
        <p:blipFill>
          <a:blip r:embed="rId4" cstate="print"/>
          <a:srcRect/>
          <a:stretch>
            <a:fillRect/>
          </a:stretch>
        </p:blipFill>
        <p:spPr bwMode="auto">
          <a:xfrm>
            <a:off x="5334000" y="3886200"/>
            <a:ext cx="3414712" cy="2264556"/>
          </a:xfrm>
          <a:prstGeom prst="rect">
            <a:avLst/>
          </a:prstGeom>
          <a:noFill/>
          <a:ln w="9525">
            <a:noFill/>
            <a:miter lim="800000"/>
            <a:headEnd/>
            <a:tailEnd/>
          </a:ln>
        </p:spPr>
      </p:pic>
    </p:spTree>
    <p:extLst>
      <p:ext uri="{BB962C8B-B14F-4D97-AF65-F5344CB8AC3E}">
        <p14:creationId xmlns:p14="http://schemas.microsoft.com/office/powerpoint/2010/main" val="31951028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13</a:t>
            </a:fld>
            <a:endParaRPr lang="en-US" sz="1400"/>
          </a:p>
        </p:txBody>
      </p:sp>
      <p:pic>
        <p:nvPicPr>
          <p:cNvPr id="10" name="Picture 2"/>
          <p:cNvPicPr>
            <a:picLocks noChangeAspect="1" noChangeArrowheads="1"/>
          </p:cNvPicPr>
          <p:nvPr/>
        </p:nvPicPr>
        <p:blipFill>
          <a:blip r:embed="rId3" cstate="print"/>
          <a:srcRect/>
          <a:stretch>
            <a:fillRect/>
          </a:stretch>
        </p:blipFill>
        <p:spPr bwMode="auto">
          <a:xfrm>
            <a:off x="323528" y="784672"/>
            <a:ext cx="7992888" cy="3177728"/>
          </a:xfrm>
          <a:prstGeom prst="rect">
            <a:avLst/>
          </a:prstGeom>
          <a:noFill/>
          <a:ln w="9525">
            <a:noFill/>
            <a:miter lim="800000"/>
            <a:headEnd/>
            <a:tailEnd/>
          </a:ln>
        </p:spPr>
      </p:pic>
      <p:sp>
        <p:nvSpPr>
          <p:cNvPr id="11" name="Rectangle 3"/>
          <p:cNvSpPr txBox="1">
            <a:spLocks noChangeArrowheads="1"/>
          </p:cNvSpPr>
          <p:nvPr/>
        </p:nvSpPr>
        <p:spPr bwMode="auto">
          <a:xfrm>
            <a:off x="533400" y="3962400"/>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eaLnBrk="1" hangingPunct="1">
              <a:lnSpc>
                <a:spcPct val="90000"/>
              </a:lnSpc>
            </a:pPr>
            <a:r>
              <a:rPr lang="en-US" sz="2200" dirty="0" smtClean="0">
                <a:solidFill>
                  <a:srgbClr val="0000FF"/>
                </a:solidFill>
                <a:latin typeface="Times" charset="0"/>
                <a:ea typeface="ＭＳ Ｐゴシック" charset="0"/>
                <a:cs typeface="ＭＳ Ｐゴシック" charset="0"/>
              </a:rPr>
              <a:t>Only magnetic diagnostics</a:t>
            </a:r>
          </a:p>
          <a:p>
            <a:pPr eaLnBrk="1" hangingPunct="1">
              <a:lnSpc>
                <a:spcPct val="90000"/>
              </a:lnSpc>
            </a:pPr>
            <a:r>
              <a:rPr lang="en-US" sz="2200" dirty="0" smtClean="0">
                <a:solidFill>
                  <a:srgbClr val="0000FF"/>
                </a:solidFill>
                <a:latin typeface="Times" charset="0"/>
                <a:ea typeface="ＭＳ Ｐゴシック" charset="0"/>
                <a:cs typeface="ＭＳ Ｐゴシック" charset="0"/>
              </a:rPr>
              <a:t>Assume zero pressure</a:t>
            </a:r>
          </a:p>
        </p:txBody>
      </p:sp>
      <p:sp>
        <p:nvSpPr>
          <p:cNvPr id="21507" name="Rectangle 2"/>
          <p:cNvSpPr>
            <a:spLocks noGrp="1" noChangeArrowheads="1"/>
          </p:cNvSpPr>
          <p:nvPr>
            <p:ph type="title"/>
          </p:nvPr>
        </p:nvSpPr>
        <p:spPr>
          <a:xfrm>
            <a:off x="457200" y="-76200"/>
            <a:ext cx="8001000" cy="1143000"/>
          </a:xfrm>
        </p:spPr>
        <p:txBody>
          <a:bodyPr/>
          <a:lstStyle/>
          <a:p>
            <a:pPr eaLnBrk="1" hangingPunct="1"/>
            <a:r>
              <a:rPr lang="en-US" sz="2800" dirty="0" smtClean="0">
                <a:solidFill>
                  <a:srgbClr val="008000"/>
                </a:solidFill>
                <a:latin typeface="Helvetica"/>
                <a:ea typeface="ＭＳ Ｐゴシック" charset="0"/>
                <a:cs typeface="Helvetica"/>
              </a:rPr>
              <a:t>Multiple diagnostics improve reconstruction on RFX-mod</a:t>
            </a:r>
            <a:endParaRPr lang="en-US" sz="2800" baseline="30000" dirty="0">
              <a:solidFill>
                <a:srgbClr val="008000"/>
              </a:solidFill>
              <a:latin typeface="Helvetica"/>
              <a:ea typeface="ＭＳ Ｐゴシック" charset="0"/>
              <a:cs typeface="Helvetica"/>
            </a:endParaRPr>
          </a:p>
        </p:txBody>
      </p:sp>
      <p:sp>
        <p:nvSpPr>
          <p:cNvPr id="8" name="Rectangle 3"/>
          <p:cNvSpPr txBox="1">
            <a:spLocks noChangeArrowheads="1"/>
          </p:cNvSpPr>
          <p:nvPr/>
        </p:nvSpPr>
        <p:spPr bwMode="auto">
          <a:xfrm>
            <a:off x="4572000" y="3962400"/>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eaLnBrk="1" hangingPunct="1">
              <a:lnSpc>
                <a:spcPct val="90000"/>
              </a:lnSpc>
            </a:pPr>
            <a:r>
              <a:rPr lang="en-US" sz="2200" dirty="0" smtClean="0">
                <a:solidFill>
                  <a:srgbClr val="0000FF"/>
                </a:solidFill>
                <a:latin typeface="Times" charset="0"/>
                <a:ea typeface="ＭＳ Ｐゴシック" charset="0"/>
              </a:rPr>
              <a:t>Thomson scattering and magnetic diagnostics</a:t>
            </a:r>
          </a:p>
          <a:p>
            <a:pPr eaLnBrk="1" hangingPunct="1">
              <a:lnSpc>
                <a:spcPct val="90000"/>
              </a:lnSpc>
            </a:pPr>
            <a:r>
              <a:rPr lang="en-US" sz="2200" dirty="0">
                <a:solidFill>
                  <a:srgbClr val="0000FF"/>
                </a:solidFill>
                <a:latin typeface="Times" charset="0"/>
                <a:ea typeface="ＭＳ Ｐゴシック" charset="0"/>
              </a:rPr>
              <a:t>A</a:t>
            </a:r>
            <a:r>
              <a:rPr lang="en-US" sz="2200" dirty="0" smtClean="0">
                <a:solidFill>
                  <a:srgbClr val="0000FF"/>
                </a:solidFill>
                <a:latin typeface="Times" charset="0"/>
                <a:ea typeface="ＭＳ Ｐゴシック" charset="0"/>
              </a:rPr>
              <a:t>llow nonzero pressure</a:t>
            </a:r>
            <a:endParaRPr lang="en-US" sz="2200" dirty="0">
              <a:solidFill>
                <a:srgbClr val="0000FF"/>
              </a:solidFill>
              <a:latin typeface="Times" charset="0"/>
              <a:ea typeface="ＭＳ Ｐゴシック" charset="0"/>
            </a:endParaRPr>
          </a:p>
          <a:p>
            <a:pPr eaLnBrk="1" hangingPunct="1">
              <a:lnSpc>
                <a:spcPct val="90000"/>
              </a:lnSpc>
            </a:pPr>
            <a:r>
              <a:rPr lang="en-US" sz="2200" dirty="0" smtClean="0">
                <a:solidFill>
                  <a:srgbClr val="0000FF"/>
                </a:solidFill>
                <a:latin typeface="Times" charset="0"/>
                <a:ea typeface="ＭＳ Ｐゴシック" charset="0"/>
              </a:rPr>
              <a:t>Assume </a:t>
            </a:r>
            <a:r>
              <a:rPr lang="en-US" sz="2200" dirty="0" err="1" smtClean="0">
                <a:solidFill>
                  <a:srgbClr val="0000FF"/>
                </a:solidFill>
                <a:latin typeface="Times" charset="0"/>
                <a:ea typeface="ＭＳ Ｐゴシック" charset="0"/>
              </a:rPr>
              <a:t>T</a:t>
            </a:r>
            <a:r>
              <a:rPr lang="en-US" sz="2200" baseline="-25000" dirty="0" err="1" smtClean="0">
                <a:solidFill>
                  <a:srgbClr val="0000FF"/>
                </a:solidFill>
                <a:latin typeface="Times" charset="0"/>
                <a:ea typeface="ＭＳ Ｐゴシック" charset="0"/>
              </a:rPr>
              <a:t>e</a:t>
            </a:r>
            <a:r>
              <a:rPr lang="en-US" sz="2200" dirty="0" smtClean="0">
                <a:solidFill>
                  <a:srgbClr val="0000FF"/>
                </a:solidFill>
                <a:latin typeface="Times" charset="0"/>
                <a:ea typeface="ＭＳ Ｐゴシック" charset="0"/>
              </a:rPr>
              <a:t> is constant on a flux surface</a:t>
            </a:r>
            <a:endParaRPr lang="en-US" sz="2600" dirty="0">
              <a:solidFill>
                <a:srgbClr val="0000FF"/>
              </a:solidFill>
              <a:latin typeface="Times" charset="0"/>
              <a:ea typeface="ＭＳ Ｐゴシック" charset="0"/>
            </a:endParaRPr>
          </a:p>
        </p:txBody>
      </p:sp>
    </p:spTree>
    <p:extLst>
      <p:ext uri="{BB962C8B-B14F-4D97-AF65-F5344CB8AC3E}">
        <p14:creationId xmlns:p14="http://schemas.microsoft.com/office/powerpoint/2010/main" val="226886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8" name="Rectangle 3"/>
          <p:cNvSpPr>
            <a:spLocks noGrp="1" noChangeArrowheads="1"/>
          </p:cNvSpPr>
          <p:nvPr>
            <p:ph type="body" idx="1"/>
          </p:nvPr>
        </p:nvSpPr>
        <p:spPr>
          <a:xfrm>
            <a:off x="609600" y="1066800"/>
            <a:ext cx="3429000" cy="2057400"/>
          </a:xfrm>
        </p:spPr>
        <p:txBody>
          <a:bodyPr/>
          <a:lstStyle/>
          <a:p>
            <a:pPr eaLnBrk="1" hangingPunct="1">
              <a:lnSpc>
                <a:spcPct val="90000"/>
              </a:lnSpc>
            </a:pPr>
            <a:r>
              <a:rPr lang="en-US" sz="2000" dirty="0" smtClean="0">
                <a:solidFill>
                  <a:srgbClr val="0000FF"/>
                </a:solidFill>
                <a:latin typeface="Times" charset="0"/>
                <a:ea typeface="ＭＳ Ｐゴシック" charset="0"/>
                <a:cs typeface="ＭＳ Ｐゴシック" charset="0"/>
              </a:rPr>
              <a:t>DIII-D surface measurement with external n=1 B field</a:t>
            </a:r>
            <a:endParaRPr lang="en-US" sz="2000" dirty="0">
              <a:solidFill>
                <a:srgbClr val="0000FF"/>
              </a:solidFill>
              <a:latin typeface="Times" charset="0"/>
              <a:ea typeface="ＭＳ Ｐゴシック" charset="0"/>
              <a:cs typeface="ＭＳ Ｐゴシック" charset="0"/>
            </a:endParaRPr>
          </a:p>
          <a:p>
            <a:pPr lvl="1" eaLnBrk="1" hangingPunct="1">
              <a:lnSpc>
                <a:spcPct val="90000"/>
              </a:lnSpc>
            </a:pPr>
            <a:r>
              <a:rPr lang="en-US" sz="1800" dirty="0" smtClean="0">
                <a:latin typeface="Times" charset="0"/>
                <a:ea typeface="ＭＳ Ｐゴシック" charset="0"/>
              </a:rPr>
              <a:t>Observe ~2 cm discrepancy with axisymmetric reconstruction</a:t>
            </a:r>
            <a:endParaRPr lang="en-US" sz="1800" dirty="0">
              <a:latin typeface="Times" charset="0"/>
              <a:ea typeface="ＭＳ Ｐゴシック" charset="0"/>
            </a:endParaRPr>
          </a:p>
          <a:p>
            <a:pPr eaLnBrk="1" hangingPunct="1">
              <a:lnSpc>
                <a:spcPct val="90000"/>
              </a:lnSpc>
            </a:pPr>
            <a:r>
              <a:rPr lang="en-US" sz="2000" dirty="0" smtClean="0">
                <a:solidFill>
                  <a:srgbClr val="0000FF"/>
                </a:solidFill>
                <a:latin typeface="Times" charset="0"/>
                <a:ea typeface="ＭＳ Ｐゴシック" charset="0"/>
                <a:cs typeface="ＭＳ Ｐゴシック" charset="0"/>
              </a:rPr>
              <a:t>VMEC free-boundary, using axisymmetric EFIT profiles and applied n=1 external field</a:t>
            </a:r>
            <a:endParaRPr lang="en-US" sz="2000" dirty="0">
              <a:solidFill>
                <a:srgbClr val="0000FF"/>
              </a:solidFill>
              <a:latin typeface="Times" charset="0"/>
              <a:ea typeface="ＭＳ Ｐゴシック" charset="0"/>
              <a:cs typeface="ＭＳ Ｐゴシック" charset="0"/>
            </a:endParaRPr>
          </a:p>
          <a:p>
            <a:pPr lvl="1" eaLnBrk="1" hangingPunct="1">
              <a:lnSpc>
                <a:spcPct val="90000"/>
              </a:lnSpc>
            </a:pPr>
            <a:r>
              <a:rPr lang="en-US" sz="1800" dirty="0" smtClean="0">
                <a:latin typeface="Times" charset="0"/>
                <a:ea typeface="ＭＳ Ｐゴシック" charset="0"/>
                <a:cs typeface="ＭＳ Ｐゴシック" charset="0"/>
              </a:rPr>
              <a:t>Computed deviation up to 7 mm</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3D reconstruction – determine changes to axisymmetric profiles due to n=1 external field</a:t>
            </a:r>
            <a:endParaRPr lang="en-US" sz="2000" dirty="0">
              <a:solidFill>
                <a:srgbClr val="0000FF"/>
              </a:solidFill>
              <a:latin typeface="Times" charset="0"/>
              <a:ea typeface="ＭＳ Ｐゴシック" charset="0"/>
              <a:cs typeface="ＭＳ Ｐゴシック" charset="0"/>
            </a:endParaRP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14</a:t>
            </a:fld>
            <a:endParaRPr lang="en-US" sz="1400"/>
          </a:p>
        </p:txBody>
      </p:sp>
      <p:pic>
        <p:nvPicPr>
          <p:cNvPr id="3" name="Picture 2"/>
          <p:cNvPicPr>
            <a:picLocks noChangeAspect="1"/>
          </p:cNvPicPr>
          <p:nvPr/>
        </p:nvPicPr>
        <p:blipFill>
          <a:blip r:embed="rId3"/>
          <a:stretch>
            <a:fillRect/>
          </a:stretch>
        </p:blipFill>
        <p:spPr>
          <a:xfrm>
            <a:off x="4191000" y="3276600"/>
            <a:ext cx="4722435" cy="3276600"/>
          </a:xfrm>
          <a:prstGeom prst="rect">
            <a:avLst/>
          </a:prstGeom>
        </p:spPr>
      </p:pic>
      <p:pic>
        <p:nvPicPr>
          <p:cNvPr id="10" name="Picture 9"/>
          <p:cNvPicPr>
            <a:picLocks noChangeAspect="1"/>
          </p:cNvPicPr>
          <p:nvPr/>
        </p:nvPicPr>
        <p:blipFill>
          <a:blip r:embed="rId4"/>
          <a:stretch>
            <a:fillRect/>
          </a:stretch>
        </p:blipFill>
        <p:spPr>
          <a:xfrm>
            <a:off x="4648200" y="533400"/>
            <a:ext cx="4114800" cy="4114800"/>
          </a:xfrm>
          <a:prstGeom prst="rect">
            <a:avLst/>
          </a:prstGeom>
        </p:spPr>
      </p:pic>
      <p:sp>
        <p:nvSpPr>
          <p:cNvPr id="21507" name="Rectangle 2"/>
          <p:cNvSpPr>
            <a:spLocks noGrp="1" noChangeArrowheads="1"/>
          </p:cNvSpPr>
          <p:nvPr>
            <p:ph type="title"/>
          </p:nvPr>
        </p:nvSpPr>
        <p:spPr>
          <a:xfrm>
            <a:off x="762000" y="-76200"/>
            <a:ext cx="7086600" cy="1143000"/>
          </a:xfrm>
        </p:spPr>
        <p:txBody>
          <a:bodyPr/>
          <a:lstStyle/>
          <a:p>
            <a:pPr eaLnBrk="1" hangingPunct="1"/>
            <a:r>
              <a:rPr lang="en-US" sz="2800" dirty="0">
                <a:solidFill>
                  <a:srgbClr val="008000"/>
                </a:solidFill>
                <a:latin typeface="Helvetica"/>
                <a:cs typeface="Helvetica"/>
              </a:rPr>
              <a:t>F</a:t>
            </a:r>
            <a:r>
              <a:rPr lang="en-US" sz="2800" dirty="0" smtClean="0">
                <a:solidFill>
                  <a:srgbClr val="008000"/>
                </a:solidFill>
                <a:latin typeface="Helvetica"/>
                <a:cs typeface="Helvetica"/>
              </a:rPr>
              <a:t>lux </a:t>
            </a:r>
            <a:r>
              <a:rPr lang="en-US" sz="2800" dirty="0">
                <a:solidFill>
                  <a:srgbClr val="008000"/>
                </a:solidFill>
                <a:latin typeface="Helvetica"/>
                <a:cs typeface="Helvetica"/>
              </a:rPr>
              <a:t>surface boundary motion </a:t>
            </a:r>
            <a:r>
              <a:rPr lang="en-US" sz="2800" dirty="0" smtClean="0">
                <a:solidFill>
                  <a:srgbClr val="008000"/>
                </a:solidFill>
                <a:latin typeface="Helvetica"/>
                <a:cs typeface="Helvetica"/>
              </a:rPr>
              <a:t>quantified while </a:t>
            </a:r>
            <a:r>
              <a:rPr lang="en-US" sz="2800" dirty="0">
                <a:solidFill>
                  <a:srgbClr val="008000"/>
                </a:solidFill>
                <a:latin typeface="Helvetica"/>
                <a:cs typeface="Helvetica"/>
              </a:rPr>
              <a:t>applying n=1 </a:t>
            </a:r>
            <a:r>
              <a:rPr lang="en-US" sz="2800" dirty="0" smtClean="0">
                <a:solidFill>
                  <a:srgbClr val="008000"/>
                </a:solidFill>
                <a:latin typeface="Helvetica"/>
                <a:cs typeface="Helvetica"/>
              </a:rPr>
              <a:t>fields on DIII-D </a:t>
            </a:r>
            <a:endParaRPr lang="en-US" sz="2800" baseline="30000" dirty="0">
              <a:solidFill>
                <a:srgbClr val="008000"/>
              </a:solidFill>
              <a:latin typeface="Helvetica"/>
              <a:ea typeface="ＭＳ Ｐゴシック" charset="0"/>
              <a:cs typeface="Helvetica"/>
            </a:endParaRPr>
          </a:p>
        </p:txBody>
      </p:sp>
    </p:spTree>
    <p:extLst>
      <p:ext uri="{BB962C8B-B14F-4D97-AF65-F5344CB8AC3E}">
        <p14:creationId xmlns:p14="http://schemas.microsoft.com/office/powerpoint/2010/main" val="16378617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381000" y="76200"/>
            <a:ext cx="8382000" cy="1143000"/>
          </a:xfrm>
        </p:spPr>
        <p:txBody>
          <a:bodyPr/>
          <a:lstStyle/>
          <a:p>
            <a:pPr eaLnBrk="1" hangingPunct="1"/>
            <a:r>
              <a:rPr lang="en-US" sz="2800" dirty="0">
                <a:solidFill>
                  <a:srgbClr val="008000"/>
                </a:solidFill>
                <a:latin typeface="Helvetica"/>
                <a:cs typeface="Helvetica"/>
              </a:rPr>
              <a:t>Evidence of RMP penetration in 3D reconstructions </a:t>
            </a:r>
            <a:r>
              <a:rPr lang="en-US" sz="2800" dirty="0" smtClean="0">
                <a:solidFill>
                  <a:srgbClr val="008000"/>
                </a:solidFill>
                <a:latin typeface="Helvetica"/>
                <a:cs typeface="Helvetica"/>
              </a:rPr>
              <a:t>observed </a:t>
            </a:r>
            <a:r>
              <a:rPr lang="en-US" sz="2800" dirty="0">
                <a:solidFill>
                  <a:srgbClr val="008000"/>
                </a:solidFill>
                <a:latin typeface="Helvetica"/>
                <a:cs typeface="Helvetica"/>
              </a:rPr>
              <a:t>for n=3 field application </a:t>
            </a:r>
            <a:r>
              <a:rPr lang="en-US" sz="2800" dirty="0" smtClean="0">
                <a:solidFill>
                  <a:srgbClr val="008000"/>
                </a:solidFill>
                <a:latin typeface="Helvetica"/>
                <a:cs typeface="Helvetica"/>
              </a:rPr>
              <a:t>on DIII-D</a:t>
            </a:r>
            <a:endParaRPr lang="en-US" sz="2800" baseline="30000" dirty="0">
              <a:solidFill>
                <a:srgbClr val="008000"/>
              </a:solidFill>
              <a:latin typeface="Helvetica"/>
              <a:ea typeface="ＭＳ Ｐゴシック" charset="0"/>
              <a:cs typeface="Helvetica"/>
            </a:endParaRPr>
          </a:p>
        </p:txBody>
      </p:sp>
      <p:sp>
        <p:nvSpPr>
          <p:cNvPr id="21508" name="Rectangle 3"/>
          <p:cNvSpPr>
            <a:spLocks noGrp="1" noChangeArrowheads="1"/>
          </p:cNvSpPr>
          <p:nvPr>
            <p:ph type="body" idx="1"/>
          </p:nvPr>
        </p:nvSpPr>
        <p:spPr>
          <a:xfrm>
            <a:off x="457200" y="1295400"/>
            <a:ext cx="3276600" cy="4648200"/>
          </a:xfrm>
        </p:spPr>
        <p:txBody>
          <a:bodyPr/>
          <a:lstStyle/>
          <a:p>
            <a:pPr eaLnBrk="1" hangingPunct="1">
              <a:lnSpc>
                <a:spcPct val="90000"/>
              </a:lnSpc>
            </a:pPr>
            <a:r>
              <a:rPr lang="en-US" sz="2200" dirty="0" smtClean="0">
                <a:solidFill>
                  <a:srgbClr val="0000FF"/>
                </a:solidFill>
                <a:latin typeface="Times" charset="0"/>
                <a:ea typeface="ＭＳ Ｐゴシック" charset="0"/>
              </a:rPr>
              <a:t>Up-down symmetric shot with n=3 RMP application</a:t>
            </a:r>
          </a:p>
          <a:p>
            <a:pPr lvl="1" eaLnBrk="1" hangingPunct="1">
              <a:lnSpc>
                <a:spcPct val="90000"/>
              </a:lnSpc>
            </a:pPr>
            <a:r>
              <a:rPr lang="en-US" sz="1800" dirty="0" smtClean="0">
                <a:latin typeface="Times" charset="0"/>
                <a:ea typeface="ＭＳ Ｐゴシック" charset="0"/>
              </a:rPr>
              <a:t>No ELM suppression</a:t>
            </a:r>
          </a:p>
          <a:p>
            <a:pPr lvl="1" eaLnBrk="1" hangingPunct="1">
              <a:lnSpc>
                <a:spcPct val="90000"/>
              </a:lnSpc>
            </a:pPr>
            <a:r>
              <a:rPr lang="en-US" sz="1800" dirty="0" smtClean="0">
                <a:latin typeface="Times" charset="0"/>
                <a:ea typeface="ＭＳ Ｐゴシック" charset="0"/>
              </a:rPr>
              <a:t>Ne, Te and Ti matched to experiment</a:t>
            </a:r>
          </a:p>
          <a:p>
            <a:pPr lvl="1" eaLnBrk="1" hangingPunct="1">
              <a:lnSpc>
                <a:spcPct val="90000"/>
              </a:lnSpc>
            </a:pPr>
            <a:r>
              <a:rPr lang="en-US" sz="1800" dirty="0" smtClean="0">
                <a:latin typeface="Times" charset="0"/>
                <a:ea typeface="ＭＳ Ｐゴシック" charset="0"/>
              </a:rPr>
              <a:t>6 [mm] boundary perturbation localized to </a:t>
            </a:r>
            <a:r>
              <a:rPr lang="en-US" sz="1800" dirty="0" err="1" smtClean="0">
                <a:latin typeface="Times" charset="0"/>
                <a:ea typeface="ＭＳ Ｐゴシック" charset="0"/>
              </a:rPr>
              <a:t>divertor</a:t>
            </a:r>
            <a:r>
              <a:rPr lang="en-US" sz="1800" dirty="0" smtClean="0">
                <a:latin typeface="Times" charset="0"/>
                <a:ea typeface="ＭＳ Ｐゴシック" charset="0"/>
              </a:rPr>
              <a:t> region</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Evidence in reconstruction of RMP penetration</a:t>
            </a:r>
          </a:p>
          <a:p>
            <a:pPr lvl="1" eaLnBrk="1" hangingPunct="1">
              <a:lnSpc>
                <a:spcPct val="90000"/>
              </a:lnSpc>
            </a:pPr>
            <a:r>
              <a:rPr lang="en-US" sz="1800" dirty="0" smtClean="0">
                <a:solidFill>
                  <a:srgbClr val="000000"/>
                </a:solidFill>
                <a:latin typeface="Times" charset="0"/>
                <a:ea typeface="ＭＳ Ｐゴシック" charset="0"/>
                <a:cs typeface="Helvetica" charset="0"/>
              </a:rPr>
              <a:t>Flat spots in pressure profile at </a:t>
            </a:r>
            <a:r>
              <a:rPr lang="en-US" sz="1800" dirty="0" err="1" smtClean="0">
                <a:solidFill>
                  <a:srgbClr val="000000"/>
                </a:solidFill>
                <a:latin typeface="Times" charset="0"/>
                <a:ea typeface="ＭＳ Ｐゴシック" charset="0"/>
                <a:cs typeface="Helvetica" charset="0"/>
              </a:rPr>
              <a:t>q</a:t>
            </a:r>
            <a:r>
              <a:rPr lang="en-US" sz="1800" dirty="0" smtClean="0">
                <a:solidFill>
                  <a:srgbClr val="000000"/>
                </a:solidFill>
                <a:latin typeface="Times" charset="0"/>
                <a:ea typeface="ＭＳ Ｐゴシック" charset="0"/>
                <a:cs typeface="Helvetica" charset="0"/>
              </a:rPr>
              <a:t>=4/3 and </a:t>
            </a:r>
            <a:r>
              <a:rPr lang="en-US" sz="1800" dirty="0" err="1" smtClean="0">
                <a:solidFill>
                  <a:srgbClr val="000000"/>
                </a:solidFill>
                <a:latin typeface="Times" charset="0"/>
                <a:ea typeface="ＭＳ Ｐゴシック" charset="0"/>
                <a:cs typeface="Helvetica" charset="0"/>
              </a:rPr>
              <a:t>q</a:t>
            </a:r>
            <a:r>
              <a:rPr lang="en-US" sz="1800" dirty="0" smtClean="0">
                <a:solidFill>
                  <a:srgbClr val="000000"/>
                </a:solidFill>
                <a:latin typeface="Times" charset="0"/>
                <a:ea typeface="ＭＳ Ｐゴシック" charset="0"/>
                <a:cs typeface="Helvetica" charset="0"/>
              </a:rPr>
              <a:t>=3 surfaces.</a:t>
            </a:r>
            <a:endParaRPr lang="en-US" sz="1800" dirty="0" smtClean="0">
              <a:solidFill>
                <a:srgbClr val="000000"/>
              </a:solidFill>
              <a:latin typeface="Helvetica" charset="0"/>
              <a:ea typeface="ＭＳ Ｐゴシック" charset="0"/>
              <a:cs typeface="Helvetica" charset="0"/>
            </a:endParaRPr>
          </a:p>
          <a:p>
            <a:pPr lvl="1" eaLnBrk="1" hangingPunct="1">
              <a:lnSpc>
                <a:spcPct val="90000"/>
              </a:lnSpc>
            </a:pPr>
            <a:endParaRPr lang="en-US" sz="1800" dirty="0" smtClean="0">
              <a:solidFill>
                <a:srgbClr val="000000"/>
              </a:solidFill>
              <a:latin typeface="Times" charset="0"/>
              <a:ea typeface="ＭＳ Ｐゴシック" charset="0"/>
              <a:cs typeface="Helvetica" charset="0"/>
            </a:endParaRP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15</a:t>
            </a:fld>
            <a:endParaRPr lang="en-US" sz="1400"/>
          </a:p>
        </p:txBody>
      </p:sp>
      <p:pic>
        <p:nvPicPr>
          <p:cNvPr id="10" name="Picture 9" descr="kinetics_DIIID142603_3250.png"/>
          <p:cNvPicPr>
            <a:picLocks noChangeAspect="1"/>
          </p:cNvPicPr>
          <p:nvPr/>
        </p:nvPicPr>
        <p:blipFill>
          <a:blip r:embed="rId3"/>
          <a:srcRect l="7881" r="7551"/>
          <a:stretch>
            <a:fillRect/>
          </a:stretch>
        </p:blipFill>
        <p:spPr>
          <a:xfrm>
            <a:off x="3857284" y="1109260"/>
            <a:ext cx="5222604" cy="3767540"/>
          </a:xfrm>
          <a:prstGeom prst="rect">
            <a:avLst/>
          </a:prstGeom>
        </p:spPr>
      </p:pic>
      <p:sp>
        <p:nvSpPr>
          <p:cNvPr id="12" name="TextBox 11"/>
          <p:cNvSpPr txBox="1"/>
          <p:nvPr/>
        </p:nvSpPr>
        <p:spPr>
          <a:xfrm>
            <a:off x="3810000" y="4953000"/>
            <a:ext cx="5257800" cy="1169551"/>
          </a:xfrm>
          <a:prstGeom prst="rect">
            <a:avLst/>
          </a:prstGeom>
          <a:noFill/>
        </p:spPr>
        <p:txBody>
          <a:bodyPr wrap="square" rtlCol="0">
            <a:spAutoFit/>
          </a:bodyPr>
          <a:lstStyle/>
          <a:p>
            <a:r>
              <a:rPr lang="en-US" sz="1400" i="1" dirty="0" smtClean="0"/>
              <a:t>DIII-D shot 142603 reconstructed kinetic profiles.  Reconstructed profiles are plotted as a solid line, error bars indicate experimental data points.  Electron density and temperature matched to Thomson scattering, ion temperature matched to charge exchange measurements (newly implemented).</a:t>
            </a:r>
            <a:endParaRPr lang="en-US" sz="1400" i="1" dirty="0"/>
          </a:p>
        </p:txBody>
      </p:sp>
    </p:spTree>
    <p:extLst>
      <p:ext uri="{BB962C8B-B14F-4D97-AF65-F5344CB8AC3E}">
        <p14:creationId xmlns:p14="http://schemas.microsoft.com/office/powerpoint/2010/main" val="31510601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762000" y="-76200"/>
            <a:ext cx="7086600" cy="1143000"/>
          </a:xfrm>
        </p:spPr>
        <p:txBody>
          <a:bodyPr/>
          <a:lstStyle/>
          <a:p>
            <a:pPr eaLnBrk="1" hangingPunct="1"/>
            <a:r>
              <a:rPr lang="en-US" sz="3600" dirty="0" smtClean="0">
                <a:solidFill>
                  <a:srgbClr val="008000"/>
                </a:solidFill>
                <a:latin typeface="Helvetica"/>
                <a:ea typeface="ＭＳ Ｐゴシック" charset="0"/>
                <a:cs typeface="Helvetica"/>
              </a:rPr>
              <a:t>Conclusions</a:t>
            </a:r>
            <a:endParaRPr lang="en-US" sz="3600" baseline="30000" dirty="0">
              <a:solidFill>
                <a:srgbClr val="008000"/>
              </a:solidFill>
              <a:latin typeface="Helvetica"/>
              <a:ea typeface="ＭＳ Ｐゴシック" charset="0"/>
              <a:cs typeface="Helvetica"/>
            </a:endParaRPr>
          </a:p>
        </p:txBody>
      </p:sp>
      <p:sp>
        <p:nvSpPr>
          <p:cNvPr id="21508" name="Rectangle 3"/>
          <p:cNvSpPr>
            <a:spLocks noGrp="1" noChangeArrowheads="1"/>
          </p:cNvSpPr>
          <p:nvPr>
            <p:ph type="body" idx="1"/>
          </p:nvPr>
        </p:nvSpPr>
        <p:spPr>
          <a:xfrm>
            <a:off x="685800" y="914400"/>
            <a:ext cx="8077200" cy="2362200"/>
          </a:xfrm>
        </p:spPr>
        <p:txBody>
          <a:bodyPr/>
          <a:lstStyle/>
          <a:p>
            <a:pPr eaLnBrk="1" hangingPunct="1">
              <a:lnSpc>
                <a:spcPct val="90000"/>
              </a:lnSpc>
            </a:pPr>
            <a:r>
              <a:rPr lang="en-US" sz="2000" dirty="0">
                <a:solidFill>
                  <a:srgbClr val="0000FF"/>
                </a:solidFill>
                <a:latin typeface="Times" charset="0"/>
                <a:ea typeface="ＭＳ Ｐゴシック" charset="0"/>
                <a:cs typeface="ＭＳ Ｐゴシック" charset="0"/>
              </a:rPr>
              <a:t>V3FIT and STELLOPT 3D Equilibrium Reconstruction</a:t>
            </a:r>
          </a:p>
          <a:p>
            <a:pPr lvl="1" eaLnBrk="1" hangingPunct="1">
              <a:lnSpc>
                <a:spcPct val="90000"/>
              </a:lnSpc>
            </a:pPr>
            <a:r>
              <a:rPr lang="en-US" sz="1800" dirty="0">
                <a:latin typeface="Times" charset="0"/>
                <a:ea typeface="ＭＳ Ｐゴシック" charset="0"/>
              </a:rPr>
              <a:t>Both codes have been successfully used on multiple experiments</a:t>
            </a:r>
          </a:p>
          <a:p>
            <a:pPr lvl="1" eaLnBrk="1" hangingPunct="1">
              <a:lnSpc>
                <a:spcPct val="90000"/>
              </a:lnSpc>
            </a:pPr>
            <a:r>
              <a:rPr lang="en-US" sz="1800" dirty="0">
                <a:latin typeface="Times" charset="0"/>
                <a:ea typeface="ＭＳ Ｐゴシック" charset="0"/>
              </a:rPr>
              <a:t>Reconstruction capabilities maturing (more diagnostics)</a:t>
            </a:r>
          </a:p>
          <a:p>
            <a:pPr lvl="1" eaLnBrk="1" hangingPunct="1">
              <a:lnSpc>
                <a:spcPct val="90000"/>
              </a:lnSpc>
            </a:pPr>
            <a:r>
              <a:rPr lang="en-US" sz="1800" dirty="0">
                <a:latin typeface="Times" charset="0"/>
                <a:ea typeface="ＭＳ Ｐゴシック" charset="0"/>
              </a:rPr>
              <a:t>Gaining experience in practical application</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3D Equilibrium Reconstruction an Essential Tool for Understanding:</a:t>
            </a:r>
            <a:endParaRPr lang="en-US" sz="2000" dirty="0">
              <a:solidFill>
                <a:srgbClr val="0000FF"/>
              </a:solidFill>
              <a:latin typeface="Times" charset="0"/>
              <a:ea typeface="ＭＳ Ｐゴシック" charset="0"/>
              <a:cs typeface="ＭＳ Ｐゴシック" charset="0"/>
            </a:endParaRPr>
          </a:p>
          <a:p>
            <a:pPr lvl="1" eaLnBrk="1" hangingPunct="1">
              <a:lnSpc>
                <a:spcPct val="90000"/>
              </a:lnSpc>
            </a:pPr>
            <a:r>
              <a:rPr lang="en-US" sz="1800" dirty="0" smtClean="0">
                <a:latin typeface="Times" charset="0"/>
                <a:ea typeface="ＭＳ Ｐゴシック" charset="0"/>
              </a:rPr>
              <a:t>Intrinsically non-axisymmetric plasmas</a:t>
            </a:r>
          </a:p>
          <a:p>
            <a:pPr lvl="1" eaLnBrk="1" hangingPunct="1">
              <a:lnSpc>
                <a:spcPct val="90000"/>
              </a:lnSpc>
            </a:pPr>
            <a:r>
              <a:rPr lang="en-US" sz="1800" dirty="0" smtClean="0">
                <a:latin typeface="Times" charset="0"/>
                <a:ea typeface="ＭＳ Ｐゴシック" charset="0"/>
              </a:rPr>
              <a:t>3D shaping effects on nominally axisymmetric plasmas</a:t>
            </a:r>
            <a:endParaRPr lang="en-US" sz="1800" dirty="0">
              <a:latin typeface="Times" charset="0"/>
              <a:ea typeface="ＭＳ Ｐゴシック" charset="0"/>
            </a:endParaRPr>
          </a:p>
          <a:p>
            <a:pPr marL="457200" lvl="1" indent="0" eaLnBrk="1" hangingPunct="1">
              <a:lnSpc>
                <a:spcPct val="90000"/>
              </a:lnSpc>
              <a:buNone/>
            </a:pPr>
            <a:endParaRPr lang="en-US" sz="1800" dirty="0" smtClean="0">
              <a:latin typeface="Times" charset="0"/>
              <a:ea typeface="ＭＳ Ｐゴシック" charset="0"/>
            </a:endParaRPr>
          </a:p>
          <a:p>
            <a:pPr marL="457200" lvl="1" indent="0" eaLnBrk="1" hangingPunct="1">
              <a:lnSpc>
                <a:spcPct val="90000"/>
              </a:lnSpc>
              <a:buNone/>
            </a:pPr>
            <a:endParaRPr lang="en-US" sz="1800" dirty="0">
              <a:latin typeface="Times" charset="0"/>
              <a:ea typeface="ＭＳ Ｐゴシック" charset="0"/>
            </a:endParaRP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16</a:t>
            </a:fld>
            <a:endParaRPr lang="en-US" sz="1400"/>
          </a:p>
        </p:txBody>
      </p:sp>
      <p:sp>
        <p:nvSpPr>
          <p:cNvPr id="4" name="TextBox 3"/>
          <p:cNvSpPr txBox="1"/>
          <p:nvPr/>
        </p:nvSpPr>
        <p:spPr>
          <a:xfrm>
            <a:off x="4555208" y="4811132"/>
            <a:ext cx="184666" cy="338554"/>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3"/>
          <a:stretch>
            <a:fillRect/>
          </a:stretch>
        </p:blipFill>
        <p:spPr>
          <a:xfrm>
            <a:off x="2971800" y="3352800"/>
            <a:ext cx="2743200" cy="2743200"/>
          </a:xfrm>
          <a:prstGeom prst="rect">
            <a:avLst/>
          </a:prstGeom>
        </p:spPr>
      </p:pic>
      <p:pic>
        <p:nvPicPr>
          <p:cNvPr id="15" name="Picture 14"/>
          <p:cNvPicPr>
            <a:picLocks noChangeAspect="1"/>
          </p:cNvPicPr>
          <p:nvPr/>
        </p:nvPicPr>
        <p:blipFill>
          <a:blip r:embed="rId4"/>
          <a:stretch>
            <a:fillRect/>
          </a:stretch>
        </p:blipFill>
        <p:spPr>
          <a:xfrm>
            <a:off x="304800" y="2819400"/>
            <a:ext cx="2743200" cy="2743200"/>
          </a:xfrm>
          <a:prstGeom prst="rect">
            <a:avLst/>
          </a:prstGeom>
        </p:spPr>
      </p:pic>
      <p:pic>
        <p:nvPicPr>
          <p:cNvPr id="16" name="Picture 15"/>
          <p:cNvPicPr>
            <a:picLocks noChangeAspect="1"/>
          </p:cNvPicPr>
          <p:nvPr/>
        </p:nvPicPr>
        <p:blipFill>
          <a:blip r:embed="rId5"/>
          <a:stretch>
            <a:fillRect/>
          </a:stretch>
        </p:blipFill>
        <p:spPr>
          <a:xfrm>
            <a:off x="5791200" y="4419600"/>
            <a:ext cx="2743200" cy="2743200"/>
          </a:xfrm>
          <a:prstGeom prst="rect">
            <a:avLst/>
          </a:prstGeom>
        </p:spPr>
      </p:pic>
      <p:pic>
        <p:nvPicPr>
          <p:cNvPr id="17" name="Picture 16"/>
          <p:cNvPicPr>
            <a:picLocks noChangeAspect="1"/>
          </p:cNvPicPr>
          <p:nvPr/>
        </p:nvPicPr>
        <p:blipFill>
          <a:blip r:embed="rId6"/>
          <a:stretch>
            <a:fillRect/>
          </a:stretch>
        </p:blipFill>
        <p:spPr>
          <a:xfrm>
            <a:off x="5791200" y="2819400"/>
            <a:ext cx="2743200" cy="2743200"/>
          </a:xfrm>
          <a:prstGeom prst="rect">
            <a:avLst/>
          </a:prstGeom>
        </p:spPr>
      </p:pic>
      <p:pic>
        <p:nvPicPr>
          <p:cNvPr id="18" name="Picture 17"/>
          <p:cNvPicPr>
            <a:picLocks noChangeAspect="1"/>
          </p:cNvPicPr>
          <p:nvPr/>
        </p:nvPicPr>
        <p:blipFill>
          <a:blip r:embed="rId7"/>
          <a:stretch>
            <a:fillRect/>
          </a:stretch>
        </p:blipFill>
        <p:spPr>
          <a:xfrm>
            <a:off x="304800" y="4343400"/>
            <a:ext cx="2743200" cy="2743200"/>
          </a:xfrm>
          <a:prstGeom prst="rect">
            <a:avLst/>
          </a:prstGeom>
        </p:spPr>
      </p:pic>
    </p:spTree>
    <p:extLst>
      <p:ext uri="{BB962C8B-B14F-4D97-AF65-F5344CB8AC3E}">
        <p14:creationId xmlns:p14="http://schemas.microsoft.com/office/powerpoint/2010/main" val="17066156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dirty="0"/>
          </a:p>
        </p:txBody>
      </p:sp>
      <p:sp>
        <p:nvSpPr>
          <p:cNvPr id="19459" name="Rectangle 2"/>
          <p:cNvSpPr>
            <a:spLocks noGrp="1" noChangeArrowheads="1"/>
          </p:cNvSpPr>
          <p:nvPr>
            <p:ph type="title"/>
          </p:nvPr>
        </p:nvSpPr>
        <p:spPr>
          <a:xfrm>
            <a:off x="685800" y="152400"/>
            <a:ext cx="7772400" cy="1143000"/>
          </a:xfrm>
        </p:spPr>
        <p:txBody>
          <a:bodyPr/>
          <a:lstStyle/>
          <a:p>
            <a:pPr eaLnBrk="1" hangingPunct="1"/>
            <a:r>
              <a:rPr lang="en-US" sz="3600" dirty="0" smtClean="0">
                <a:solidFill>
                  <a:srgbClr val="008000"/>
                </a:solidFill>
                <a:latin typeface="Helvetica"/>
                <a:ea typeface="ＭＳ Ｐゴシック" charset="0"/>
                <a:cs typeface="Helvetica"/>
              </a:rPr>
              <a:t>Outline</a:t>
            </a:r>
            <a:endParaRPr lang="en-US" sz="3600" dirty="0">
              <a:solidFill>
                <a:srgbClr val="008000"/>
              </a:solidFill>
              <a:latin typeface="Helvetica"/>
              <a:ea typeface="ＭＳ Ｐゴシック" charset="0"/>
              <a:cs typeface="Helvetica"/>
            </a:endParaRPr>
          </a:p>
        </p:txBody>
      </p:sp>
      <p:sp>
        <p:nvSpPr>
          <p:cNvPr id="19460" name="Rectangle 3"/>
          <p:cNvSpPr>
            <a:spLocks noGrp="1" noChangeArrowheads="1"/>
          </p:cNvSpPr>
          <p:nvPr>
            <p:ph type="body" idx="1"/>
          </p:nvPr>
        </p:nvSpPr>
        <p:spPr>
          <a:xfrm>
            <a:off x="685800" y="990600"/>
            <a:ext cx="8153400" cy="5257800"/>
          </a:xfrm>
        </p:spPr>
        <p:txBody>
          <a:bodyPr/>
          <a:lstStyle/>
          <a:p>
            <a:pPr eaLnBrk="1" hangingPunct="1">
              <a:lnSpc>
                <a:spcPct val="90000"/>
              </a:lnSpc>
            </a:pPr>
            <a:r>
              <a:rPr lang="en-US" sz="2800" dirty="0" smtClean="0">
                <a:solidFill>
                  <a:srgbClr val="0000FF"/>
                </a:solidFill>
                <a:latin typeface="Times" charset="0"/>
                <a:ea typeface="ＭＳ Ｐゴシック" charset="0"/>
                <a:cs typeface="ＭＳ Ｐゴシック" charset="0"/>
              </a:rPr>
              <a:t>Introduction</a:t>
            </a:r>
          </a:p>
          <a:p>
            <a:pPr eaLnBrk="1" hangingPunct="1">
              <a:lnSpc>
                <a:spcPct val="90000"/>
              </a:lnSpc>
            </a:pPr>
            <a:r>
              <a:rPr lang="en-US" sz="2800" dirty="0" smtClean="0">
                <a:solidFill>
                  <a:srgbClr val="0000FF"/>
                </a:solidFill>
                <a:latin typeface="Times" charset="0"/>
                <a:ea typeface="ＭＳ Ｐゴシック" charset="0"/>
                <a:cs typeface="ＭＳ Ｐゴシック" charset="0"/>
              </a:rPr>
              <a:t>Non-axisymmetric (3D) Equilibrium Reconstruction</a:t>
            </a:r>
          </a:p>
          <a:p>
            <a:pPr lvl="1" eaLnBrk="1" hangingPunct="1">
              <a:lnSpc>
                <a:spcPct val="90000"/>
              </a:lnSpc>
            </a:pPr>
            <a:r>
              <a:rPr lang="en-US" sz="2000" dirty="0" smtClean="0">
                <a:latin typeface="Times" charset="0"/>
                <a:ea typeface="ＭＳ Ｐゴシック" charset="0"/>
              </a:rPr>
              <a:t>Basic Principles</a:t>
            </a:r>
          </a:p>
          <a:p>
            <a:pPr lvl="1" eaLnBrk="1" hangingPunct="1">
              <a:lnSpc>
                <a:spcPct val="90000"/>
              </a:lnSpc>
            </a:pPr>
            <a:r>
              <a:rPr lang="en-US" sz="2000" dirty="0" smtClean="0">
                <a:latin typeface="Times" charset="0"/>
                <a:ea typeface="ＭＳ Ｐゴシック" charset="0"/>
              </a:rPr>
              <a:t>3D Equilibrium - VMEC</a:t>
            </a:r>
            <a:endParaRPr lang="en-US" sz="2000" b="1" i="1" dirty="0">
              <a:latin typeface="Times" charset="0"/>
              <a:ea typeface="ＭＳ Ｐゴシック" charset="0"/>
            </a:endParaRPr>
          </a:p>
          <a:p>
            <a:pPr lvl="1" eaLnBrk="1" hangingPunct="1">
              <a:lnSpc>
                <a:spcPct val="90000"/>
              </a:lnSpc>
            </a:pPr>
            <a:r>
              <a:rPr lang="en-US" sz="2000" dirty="0" smtClean="0">
                <a:latin typeface="Times" charset="0"/>
                <a:ea typeface="ＭＳ Ｐゴシック" charset="0"/>
              </a:rPr>
              <a:t>3D Equilibrium Reconstruction – V3FIT and STELLOPT</a:t>
            </a:r>
            <a:endParaRPr lang="en-US" sz="2000" i="1" dirty="0" smtClean="0">
              <a:latin typeface="Symbol" charset="2"/>
              <a:ea typeface="ＭＳ Ｐゴシック" charset="0"/>
              <a:cs typeface="Symbol" charset="2"/>
            </a:endParaRPr>
          </a:p>
          <a:p>
            <a:pPr eaLnBrk="1" hangingPunct="1">
              <a:lnSpc>
                <a:spcPct val="90000"/>
              </a:lnSpc>
            </a:pPr>
            <a:r>
              <a:rPr lang="en-US" sz="2800" dirty="0" smtClean="0">
                <a:solidFill>
                  <a:srgbClr val="0000FF"/>
                </a:solidFill>
                <a:latin typeface="Times" charset="0"/>
                <a:ea typeface="ＭＳ Ｐゴシック" charset="0"/>
                <a:cs typeface="ＭＳ Ｐゴシック" charset="0"/>
              </a:rPr>
              <a:t>Applications </a:t>
            </a:r>
            <a:r>
              <a:rPr lang="en-US" sz="2800" dirty="0">
                <a:solidFill>
                  <a:srgbClr val="0000FF"/>
                </a:solidFill>
                <a:latin typeface="Times" charset="0"/>
                <a:ea typeface="ＭＳ Ｐゴシック" charset="0"/>
                <a:cs typeface="ＭＳ Ｐゴシック" charset="0"/>
              </a:rPr>
              <a:t>of 3D Reconstruction</a:t>
            </a:r>
          </a:p>
          <a:p>
            <a:pPr lvl="1" eaLnBrk="1" hangingPunct="1">
              <a:lnSpc>
                <a:spcPct val="90000"/>
              </a:lnSpc>
            </a:pPr>
            <a:r>
              <a:rPr lang="en-US" sz="2000" dirty="0" smtClean="0">
                <a:latin typeface="Times" charset="0"/>
                <a:ea typeface="ＭＳ Ｐゴシック" charset="0"/>
              </a:rPr>
              <a:t>Stellarators </a:t>
            </a:r>
          </a:p>
          <a:p>
            <a:pPr lvl="2" eaLnBrk="1" hangingPunct="1">
              <a:lnSpc>
                <a:spcPct val="90000"/>
              </a:lnSpc>
            </a:pPr>
            <a:r>
              <a:rPr lang="en-US" sz="1600" dirty="0" smtClean="0">
                <a:latin typeface="Times" charset="0"/>
                <a:ea typeface="ＭＳ Ｐゴシック" charset="0"/>
              </a:rPr>
              <a:t>CTH with V3FIT</a:t>
            </a:r>
          </a:p>
          <a:p>
            <a:pPr lvl="2" eaLnBrk="1" hangingPunct="1">
              <a:lnSpc>
                <a:spcPct val="90000"/>
              </a:lnSpc>
            </a:pPr>
            <a:r>
              <a:rPr lang="en-US" sz="1600" dirty="0" smtClean="0">
                <a:latin typeface="Times" charset="0"/>
                <a:ea typeface="ＭＳ Ｐゴシック" charset="0"/>
              </a:rPr>
              <a:t>HSX</a:t>
            </a:r>
            <a:r>
              <a:rPr lang="en-US" sz="1600" dirty="0">
                <a:latin typeface="Times" charset="0"/>
                <a:ea typeface="ＭＳ Ｐゴシック" charset="0"/>
              </a:rPr>
              <a:t> </a:t>
            </a:r>
            <a:r>
              <a:rPr lang="en-US" sz="1600" dirty="0" smtClean="0">
                <a:latin typeface="Times" charset="0"/>
                <a:ea typeface="ＭＳ Ｐゴシック" charset="0"/>
              </a:rPr>
              <a:t>with V3FIT </a:t>
            </a:r>
          </a:p>
          <a:p>
            <a:pPr lvl="2" eaLnBrk="1" hangingPunct="1">
              <a:lnSpc>
                <a:spcPct val="90000"/>
              </a:lnSpc>
            </a:pPr>
            <a:r>
              <a:rPr lang="en-US" sz="1600" dirty="0" smtClean="0">
                <a:latin typeface="Times" charset="0"/>
                <a:ea typeface="ＭＳ Ｐゴシック" charset="0"/>
              </a:rPr>
              <a:t>LHD with STELLOPT</a:t>
            </a:r>
          </a:p>
          <a:p>
            <a:pPr lvl="1" eaLnBrk="1" hangingPunct="1">
              <a:lnSpc>
                <a:spcPct val="90000"/>
              </a:lnSpc>
            </a:pPr>
            <a:r>
              <a:rPr lang="en-US" sz="2000" dirty="0" smtClean="0">
                <a:latin typeface="Times" charset="0"/>
                <a:ea typeface="ＭＳ Ｐゴシック" charset="0"/>
              </a:rPr>
              <a:t>Reversed Field Pinch</a:t>
            </a:r>
          </a:p>
          <a:p>
            <a:pPr lvl="2" eaLnBrk="1" hangingPunct="1">
              <a:lnSpc>
                <a:spcPct val="90000"/>
              </a:lnSpc>
            </a:pPr>
            <a:r>
              <a:rPr lang="en-US" sz="1600" dirty="0" smtClean="0">
                <a:latin typeface="Times" charset="0"/>
                <a:ea typeface="ＭＳ Ｐゴシック" charset="0"/>
              </a:rPr>
              <a:t> RFX-mod with V3FIT</a:t>
            </a:r>
          </a:p>
          <a:p>
            <a:pPr lvl="1" eaLnBrk="1" hangingPunct="1">
              <a:lnSpc>
                <a:spcPct val="90000"/>
              </a:lnSpc>
            </a:pPr>
            <a:r>
              <a:rPr lang="en-US" sz="2000" dirty="0" smtClean="0">
                <a:latin typeface="Times" charset="0"/>
                <a:ea typeface="ＭＳ Ｐゴシック" charset="0"/>
              </a:rPr>
              <a:t>Tokamaks </a:t>
            </a:r>
            <a:endParaRPr lang="en-US" sz="2000" dirty="0">
              <a:latin typeface="Times" charset="0"/>
              <a:ea typeface="ＭＳ Ｐゴシック" charset="0"/>
            </a:endParaRPr>
          </a:p>
          <a:p>
            <a:pPr lvl="2" eaLnBrk="1" hangingPunct="1">
              <a:lnSpc>
                <a:spcPct val="90000"/>
              </a:lnSpc>
            </a:pPr>
            <a:r>
              <a:rPr lang="en-US" sz="1600" dirty="0" smtClean="0">
                <a:latin typeface="Times" charset="0"/>
                <a:ea typeface="ＭＳ Ｐゴシック" charset="0"/>
              </a:rPr>
              <a:t>DIII-D with both STELLOPT and V3FIT</a:t>
            </a:r>
            <a:endParaRPr lang="en-US" sz="1600" dirty="0">
              <a:latin typeface="Times" charset="0"/>
              <a:ea typeface="ＭＳ Ｐゴシック" charset="0"/>
            </a:endParaRPr>
          </a:p>
          <a:p>
            <a:pPr eaLnBrk="1" hangingPunct="1">
              <a:lnSpc>
                <a:spcPct val="90000"/>
              </a:lnSpc>
            </a:pPr>
            <a:r>
              <a:rPr lang="en-US" sz="2800" dirty="0" smtClean="0">
                <a:solidFill>
                  <a:srgbClr val="0000FF"/>
                </a:solidFill>
                <a:latin typeface="Times" charset="0"/>
                <a:ea typeface="ＭＳ Ｐゴシック" charset="0"/>
                <a:cs typeface="ＭＳ Ｐゴシック" charset="0"/>
              </a:rPr>
              <a:t>Conclusions</a:t>
            </a:r>
            <a:endParaRPr lang="en-US" sz="2800" dirty="0">
              <a:solidFill>
                <a:srgbClr val="0000FF"/>
              </a:solidFill>
              <a:latin typeface="Times" charset="0"/>
              <a:ea typeface="ＭＳ Ｐゴシック" charset="0"/>
              <a:cs typeface="ＭＳ Ｐゴシック" charset="0"/>
            </a:endParaRPr>
          </a:p>
        </p:txBody>
      </p:sp>
      <p:sp>
        <p:nvSpPr>
          <p:cNvPr id="1946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dirty="0"/>
          </a:p>
        </p:txBody>
      </p:sp>
      <p:sp>
        <p:nvSpPr>
          <p:cNvPr id="194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A26F3620-96D3-5F4A-96F3-33585BF2A398}" type="slidenum">
              <a:rPr lang="en-US" sz="1400"/>
              <a:pPr/>
              <a:t>2</a:t>
            </a:fld>
            <a:endParaRPr lang="en-US" sz="1400"/>
          </a:p>
        </p:txBody>
      </p:sp>
    </p:spTree>
    <p:extLst>
      <p:ext uri="{BB962C8B-B14F-4D97-AF65-F5344CB8AC3E}">
        <p14:creationId xmlns:p14="http://schemas.microsoft.com/office/powerpoint/2010/main" val="573132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52400" y="3581400"/>
            <a:ext cx="4114800" cy="4114800"/>
          </a:xfrm>
          <a:prstGeom prst="rect">
            <a:avLst/>
          </a:prstGeom>
        </p:spPr>
      </p:pic>
      <p:pic>
        <p:nvPicPr>
          <p:cNvPr id="12" name="Picture 11"/>
          <p:cNvPicPr>
            <a:picLocks noChangeAspect="1"/>
          </p:cNvPicPr>
          <p:nvPr/>
        </p:nvPicPr>
        <p:blipFill>
          <a:blip r:embed="rId4"/>
          <a:stretch>
            <a:fillRect/>
          </a:stretch>
        </p:blipFill>
        <p:spPr>
          <a:xfrm>
            <a:off x="304800" y="609600"/>
            <a:ext cx="4114800" cy="4114800"/>
          </a:xfrm>
          <a:prstGeom prst="rect">
            <a:avLst/>
          </a:prstGeom>
        </p:spPr>
      </p:pic>
      <p:sp>
        <p:nvSpPr>
          <p:cNvPr id="194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dirty="0"/>
          </a:p>
        </p:txBody>
      </p:sp>
      <p:sp>
        <p:nvSpPr>
          <p:cNvPr id="19459" name="Rectangle 2"/>
          <p:cNvSpPr>
            <a:spLocks noGrp="1" noChangeArrowheads="1"/>
          </p:cNvSpPr>
          <p:nvPr>
            <p:ph type="title"/>
          </p:nvPr>
        </p:nvSpPr>
        <p:spPr>
          <a:xfrm>
            <a:off x="228600" y="152400"/>
            <a:ext cx="8534400" cy="1143000"/>
          </a:xfrm>
        </p:spPr>
        <p:txBody>
          <a:bodyPr/>
          <a:lstStyle/>
          <a:p>
            <a:pPr eaLnBrk="1" hangingPunct="1"/>
            <a:r>
              <a:rPr lang="en-US" sz="2800" dirty="0" smtClean="0">
                <a:solidFill>
                  <a:srgbClr val="008000"/>
                </a:solidFill>
                <a:latin typeface="Helvetica"/>
                <a:ea typeface="ＭＳ Ｐゴシック" charset="0"/>
                <a:cs typeface="Helvetica"/>
              </a:rPr>
              <a:t>3D </a:t>
            </a:r>
            <a:r>
              <a:rPr lang="en-US" sz="2800" dirty="0" err="1" smtClean="0">
                <a:solidFill>
                  <a:srgbClr val="008000"/>
                </a:solidFill>
                <a:latin typeface="Helvetica"/>
                <a:ea typeface="ＭＳ Ｐゴシック" charset="0"/>
                <a:cs typeface="Helvetica"/>
              </a:rPr>
              <a:t>equilibria</a:t>
            </a:r>
            <a:r>
              <a:rPr lang="en-US" sz="2800" dirty="0" smtClean="0">
                <a:solidFill>
                  <a:srgbClr val="008000"/>
                </a:solidFill>
                <a:latin typeface="Helvetica"/>
                <a:ea typeface="ＭＳ Ｐゴシック" charset="0"/>
                <a:cs typeface="Helvetica"/>
              </a:rPr>
              <a:t> can now be reconstructed from experimental data for </a:t>
            </a:r>
            <a:r>
              <a:rPr lang="en-US" sz="2800" i="1" dirty="0" smtClean="0">
                <a:solidFill>
                  <a:srgbClr val="008000"/>
                </a:solidFill>
                <a:latin typeface="Helvetica"/>
                <a:ea typeface="ＭＳ Ｐゴシック" charset="0"/>
                <a:cs typeface="Helvetica"/>
              </a:rPr>
              <a:t>any</a:t>
            </a:r>
            <a:r>
              <a:rPr lang="en-US" sz="2800" dirty="0" smtClean="0">
                <a:solidFill>
                  <a:srgbClr val="008000"/>
                </a:solidFill>
                <a:latin typeface="Helvetica"/>
                <a:ea typeface="ＭＳ Ｐゴシック" charset="0"/>
                <a:cs typeface="Helvetica"/>
              </a:rPr>
              <a:t> device with flux surfaces</a:t>
            </a:r>
            <a:endParaRPr lang="en-US" sz="2800" dirty="0">
              <a:solidFill>
                <a:srgbClr val="008000"/>
              </a:solidFill>
              <a:latin typeface="Helvetica"/>
              <a:ea typeface="ＭＳ Ｐゴシック" charset="0"/>
              <a:cs typeface="Helvetica"/>
            </a:endParaRPr>
          </a:p>
        </p:txBody>
      </p:sp>
      <p:sp>
        <p:nvSpPr>
          <p:cNvPr id="1946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dirty="0"/>
          </a:p>
        </p:txBody>
      </p:sp>
      <p:sp>
        <p:nvSpPr>
          <p:cNvPr id="194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A26F3620-96D3-5F4A-96F3-33585BF2A398}" type="slidenum">
              <a:rPr lang="en-US" sz="1400"/>
              <a:pPr/>
              <a:t>3</a:t>
            </a:fld>
            <a:endParaRPr lang="en-US" sz="1400"/>
          </a:p>
        </p:txBody>
      </p:sp>
      <p:sp>
        <p:nvSpPr>
          <p:cNvPr id="2" name="Content Placeholder 1"/>
          <p:cNvSpPr>
            <a:spLocks noGrp="1"/>
          </p:cNvSpPr>
          <p:nvPr>
            <p:ph idx="1"/>
          </p:nvPr>
        </p:nvSpPr>
        <p:spPr/>
        <p:txBody>
          <a:bodyPr/>
          <a:lstStyle/>
          <a:p>
            <a:pPr marL="0" indent="0">
              <a:buNone/>
            </a:pPr>
            <a:r>
              <a:rPr lang="en-US" dirty="0" smtClean="0"/>
              <a:t> </a:t>
            </a:r>
            <a:endParaRPr lang="en-US" dirty="0"/>
          </a:p>
        </p:txBody>
      </p:sp>
      <p:sp>
        <p:nvSpPr>
          <p:cNvPr id="8" name="TextBox 7"/>
          <p:cNvSpPr txBox="1"/>
          <p:nvPr/>
        </p:nvSpPr>
        <p:spPr>
          <a:xfrm>
            <a:off x="6560867" y="2819400"/>
            <a:ext cx="754333" cy="338554"/>
          </a:xfrm>
          <a:prstGeom prst="rect">
            <a:avLst/>
          </a:prstGeom>
          <a:noFill/>
        </p:spPr>
        <p:txBody>
          <a:bodyPr wrap="none" rtlCol="0">
            <a:spAutoFit/>
          </a:bodyPr>
          <a:lstStyle/>
          <a:p>
            <a:r>
              <a:rPr lang="en-US" dirty="0" smtClean="0"/>
              <a:t>DIII-D</a:t>
            </a:r>
            <a:endParaRPr lang="en-US" dirty="0"/>
          </a:p>
        </p:txBody>
      </p:sp>
      <p:sp>
        <p:nvSpPr>
          <p:cNvPr id="14" name="TextBox 13"/>
          <p:cNvSpPr txBox="1"/>
          <p:nvPr/>
        </p:nvSpPr>
        <p:spPr>
          <a:xfrm>
            <a:off x="6324600" y="4766846"/>
            <a:ext cx="1016925" cy="338554"/>
          </a:xfrm>
          <a:prstGeom prst="rect">
            <a:avLst/>
          </a:prstGeom>
          <a:noFill/>
        </p:spPr>
        <p:txBody>
          <a:bodyPr wrap="none" rtlCol="0">
            <a:spAutoFit/>
          </a:bodyPr>
          <a:lstStyle/>
          <a:p>
            <a:r>
              <a:rPr lang="en-US" dirty="0" smtClean="0"/>
              <a:t>RFX-mod</a:t>
            </a:r>
            <a:endParaRPr lang="en-US" dirty="0"/>
          </a:p>
        </p:txBody>
      </p:sp>
      <p:sp>
        <p:nvSpPr>
          <p:cNvPr id="15" name="TextBox 14"/>
          <p:cNvSpPr txBox="1"/>
          <p:nvPr/>
        </p:nvSpPr>
        <p:spPr>
          <a:xfrm>
            <a:off x="1905000" y="5452646"/>
            <a:ext cx="606356" cy="338554"/>
          </a:xfrm>
          <a:prstGeom prst="rect">
            <a:avLst/>
          </a:prstGeom>
          <a:noFill/>
        </p:spPr>
        <p:txBody>
          <a:bodyPr wrap="none" rtlCol="0">
            <a:spAutoFit/>
          </a:bodyPr>
          <a:lstStyle/>
          <a:p>
            <a:r>
              <a:rPr lang="en-US" dirty="0" smtClean="0"/>
              <a:t>LHD</a:t>
            </a:r>
            <a:endParaRPr lang="en-US" dirty="0"/>
          </a:p>
        </p:txBody>
      </p:sp>
      <p:sp>
        <p:nvSpPr>
          <p:cNvPr id="16" name="TextBox 15"/>
          <p:cNvSpPr txBox="1"/>
          <p:nvPr/>
        </p:nvSpPr>
        <p:spPr>
          <a:xfrm>
            <a:off x="1910611" y="3657600"/>
            <a:ext cx="595135" cy="338554"/>
          </a:xfrm>
          <a:prstGeom prst="rect">
            <a:avLst/>
          </a:prstGeom>
          <a:noFill/>
        </p:spPr>
        <p:txBody>
          <a:bodyPr wrap="none" rtlCol="0">
            <a:spAutoFit/>
          </a:bodyPr>
          <a:lstStyle/>
          <a:p>
            <a:r>
              <a:rPr lang="en-US" dirty="0" smtClean="0"/>
              <a:t>HSX</a:t>
            </a:r>
            <a:endParaRPr lang="en-US" dirty="0"/>
          </a:p>
        </p:txBody>
      </p:sp>
      <p:sp>
        <p:nvSpPr>
          <p:cNvPr id="17" name="TextBox 16"/>
          <p:cNvSpPr txBox="1"/>
          <p:nvPr/>
        </p:nvSpPr>
        <p:spPr>
          <a:xfrm>
            <a:off x="1910661" y="2057400"/>
            <a:ext cx="595035" cy="338554"/>
          </a:xfrm>
          <a:prstGeom prst="rect">
            <a:avLst/>
          </a:prstGeom>
          <a:noFill/>
        </p:spPr>
        <p:txBody>
          <a:bodyPr wrap="none" rtlCol="0">
            <a:spAutoFit/>
          </a:bodyPr>
          <a:lstStyle/>
          <a:p>
            <a:r>
              <a:rPr lang="en-US" dirty="0" smtClean="0"/>
              <a:t>CTH</a:t>
            </a:r>
            <a:endParaRPr lang="en-US" dirty="0"/>
          </a:p>
        </p:txBody>
      </p:sp>
      <p:pic>
        <p:nvPicPr>
          <p:cNvPr id="10" name="Picture 9"/>
          <p:cNvPicPr>
            <a:picLocks noChangeAspect="1"/>
          </p:cNvPicPr>
          <p:nvPr/>
        </p:nvPicPr>
        <p:blipFill>
          <a:blip r:embed="rId5"/>
          <a:stretch>
            <a:fillRect/>
          </a:stretch>
        </p:blipFill>
        <p:spPr>
          <a:xfrm>
            <a:off x="152400" y="1981200"/>
            <a:ext cx="4114800" cy="4114800"/>
          </a:xfrm>
          <a:prstGeom prst="rect">
            <a:avLst/>
          </a:prstGeom>
        </p:spPr>
      </p:pic>
      <p:pic>
        <p:nvPicPr>
          <p:cNvPr id="11" name="Picture 10"/>
          <p:cNvPicPr>
            <a:picLocks noChangeAspect="1"/>
          </p:cNvPicPr>
          <p:nvPr/>
        </p:nvPicPr>
        <p:blipFill>
          <a:blip r:embed="rId6"/>
          <a:stretch>
            <a:fillRect/>
          </a:stretch>
        </p:blipFill>
        <p:spPr>
          <a:xfrm>
            <a:off x="4800600" y="2743200"/>
            <a:ext cx="4114800" cy="4114800"/>
          </a:xfrm>
          <a:prstGeom prst="rect">
            <a:avLst/>
          </a:prstGeom>
        </p:spPr>
      </p:pic>
      <p:pic>
        <p:nvPicPr>
          <p:cNvPr id="18" name="Picture 17"/>
          <p:cNvPicPr>
            <a:picLocks noChangeAspect="1"/>
          </p:cNvPicPr>
          <p:nvPr/>
        </p:nvPicPr>
        <p:blipFill>
          <a:blip r:embed="rId7"/>
          <a:stretch>
            <a:fillRect/>
          </a:stretch>
        </p:blipFill>
        <p:spPr>
          <a:xfrm>
            <a:off x="4800600" y="838200"/>
            <a:ext cx="4114800" cy="4114800"/>
          </a:xfrm>
          <a:prstGeom prst="rect">
            <a:avLst/>
          </a:prstGeom>
        </p:spPr>
      </p:pic>
    </p:spTree>
    <p:extLst>
      <p:ext uri="{BB962C8B-B14F-4D97-AF65-F5344CB8AC3E}">
        <p14:creationId xmlns:p14="http://schemas.microsoft.com/office/powerpoint/2010/main" val="7816931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685800" y="3239274"/>
            <a:ext cx="4114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eaLnBrk="1" hangingPunct="1">
              <a:lnSpc>
                <a:spcPct val="90000"/>
              </a:lnSpc>
            </a:pPr>
            <a:endParaRPr lang="en-US" sz="2000" dirty="0" smtClean="0">
              <a:solidFill>
                <a:srgbClr val="0000FF"/>
              </a:solidFill>
              <a:latin typeface="Times" charset="0"/>
              <a:ea typeface="ＭＳ Ｐゴシック" charset="0"/>
              <a:cs typeface="ＭＳ Ｐゴシック" charset="0"/>
            </a:endParaRPr>
          </a:p>
          <a:p>
            <a:pPr eaLnBrk="1" hangingPunct="1">
              <a:lnSpc>
                <a:spcPct val="90000"/>
              </a:lnSpc>
            </a:pPr>
            <a:r>
              <a:rPr lang="en-US" sz="2000" dirty="0" smtClean="0">
                <a:solidFill>
                  <a:srgbClr val="0000FF"/>
                </a:solidFill>
                <a:latin typeface="Times" charset="0"/>
                <a:ea typeface="ＭＳ Ｐゴシック" charset="0"/>
                <a:cs typeface="ＭＳ Ｐゴシック" charset="0"/>
              </a:rPr>
              <a:t>Minimize           by changing model parameters</a:t>
            </a:r>
          </a:p>
          <a:p>
            <a:pPr eaLnBrk="1" hangingPunct="1">
              <a:lnSpc>
                <a:spcPct val="90000"/>
              </a:lnSpc>
            </a:pPr>
            <a:endParaRPr lang="en-US" sz="2000" dirty="0" smtClean="0">
              <a:solidFill>
                <a:srgbClr val="0000FF"/>
              </a:solidFill>
              <a:latin typeface="Times" charset="0"/>
              <a:ea typeface="ＭＳ Ｐゴシック" charset="0"/>
              <a:cs typeface="ＭＳ Ｐゴシック" charset="0"/>
            </a:endParaRPr>
          </a:p>
          <a:p>
            <a:pPr eaLnBrk="1" hangingPunct="1">
              <a:lnSpc>
                <a:spcPct val="90000"/>
              </a:lnSpc>
            </a:pPr>
            <a:endParaRPr lang="en-US" sz="2000" dirty="0">
              <a:solidFill>
                <a:srgbClr val="0000FF"/>
              </a:solidFill>
              <a:latin typeface="Times" charset="0"/>
              <a:ea typeface="ＭＳ Ｐゴシック" charset="0"/>
              <a:cs typeface="ＭＳ Ｐゴシック" charset="0"/>
            </a:endParaRPr>
          </a:p>
          <a:p>
            <a:pPr marL="0" indent="0" eaLnBrk="1" hangingPunct="1">
              <a:lnSpc>
                <a:spcPct val="90000"/>
              </a:lnSpc>
              <a:buNone/>
            </a:pPr>
            <a:endParaRPr lang="en-US" sz="2000" dirty="0" smtClean="0">
              <a:solidFill>
                <a:srgbClr val="0000FF"/>
              </a:solidFill>
              <a:latin typeface="Times" charset="0"/>
              <a:ea typeface="ＭＳ Ｐゴシック" charset="0"/>
              <a:cs typeface="ＭＳ Ｐゴシック" charset="0"/>
            </a:endParaRPr>
          </a:p>
          <a:p>
            <a:pPr eaLnBrk="1" hangingPunct="1">
              <a:lnSpc>
                <a:spcPct val="90000"/>
              </a:lnSpc>
            </a:pPr>
            <a:r>
              <a:rPr lang="en-US" sz="2000" dirty="0" smtClean="0">
                <a:solidFill>
                  <a:srgbClr val="0000FF"/>
                </a:solidFill>
                <a:latin typeface="Times" charset="0"/>
                <a:ea typeface="ＭＳ Ｐゴシック" charset="0"/>
                <a:cs typeface="ＭＳ Ｐゴシック" charset="0"/>
              </a:rPr>
              <a:t>MHD Equilibrium – VMEC</a:t>
            </a:r>
          </a:p>
          <a:p>
            <a:pPr eaLnBrk="1" hangingPunct="1">
              <a:lnSpc>
                <a:spcPct val="90000"/>
              </a:lnSpc>
            </a:pPr>
            <a:endParaRPr lang="en-US" sz="1800" dirty="0" smtClean="0">
              <a:solidFill>
                <a:srgbClr val="0000FF"/>
              </a:solidFill>
              <a:latin typeface="Times" charset="0"/>
              <a:ea typeface="ＭＳ Ｐゴシック" charset="0"/>
              <a:cs typeface="ＭＳ Ｐゴシック" charset="0"/>
            </a:endParaRPr>
          </a:p>
          <a:p>
            <a:pPr eaLnBrk="1" hangingPunct="1">
              <a:lnSpc>
                <a:spcPct val="90000"/>
              </a:lnSpc>
            </a:pPr>
            <a:r>
              <a:rPr lang="en-US" sz="2000" dirty="0" smtClean="0">
                <a:solidFill>
                  <a:srgbClr val="0000FF"/>
                </a:solidFill>
                <a:latin typeface="Times" charset="0"/>
                <a:ea typeface="ＭＳ Ｐゴシック" charset="0"/>
              </a:rPr>
              <a:t>V3FIT and STELLOPT codes</a:t>
            </a:r>
            <a:endParaRPr lang="en-US" sz="1600" dirty="0" smtClean="0">
              <a:latin typeface="Times" charset="0"/>
              <a:ea typeface="ＭＳ Ｐゴシック" charset="0"/>
            </a:endParaRPr>
          </a:p>
        </p:txBody>
      </p:sp>
      <p:sp>
        <p:nvSpPr>
          <p:cNvPr id="194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dirty="0"/>
          </a:p>
        </p:txBody>
      </p:sp>
      <p:sp>
        <p:nvSpPr>
          <p:cNvPr id="19459" name="Rectangle 2"/>
          <p:cNvSpPr>
            <a:spLocks noGrp="1" noChangeArrowheads="1"/>
          </p:cNvSpPr>
          <p:nvPr>
            <p:ph type="title"/>
          </p:nvPr>
        </p:nvSpPr>
        <p:spPr>
          <a:xfrm>
            <a:off x="685800" y="152400"/>
            <a:ext cx="7772400" cy="1143000"/>
          </a:xfrm>
        </p:spPr>
        <p:txBody>
          <a:bodyPr/>
          <a:lstStyle/>
          <a:p>
            <a:pPr eaLnBrk="1" hangingPunct="1"/>
            <a:r>
              <a:rPr lang="en-US" sz="2800" dirty="0" smtClean="0">
                <a:solidFill>
                  <a:srgbClr val="008000"/>
                </a:solidFill>
                <a:latin typeface="Helvetica"/>
                <a:ea typeface="ＭＳ Ｐゴシック" charset="0"/>
                <a:cs typeface="Helvetica"/>
              </a:rPr>
              <a:t>3D </a:t>
            </a:r>
            <a:r>
              <a:rPr lang="en-US" sz="2800" dirty="0">
                <a:solidFill>
                  <a:srgbClr val="008000"/>
                </a:solidFill>
                <a:latin typeface="Helvetica"/>
                <a:ea typeface="ＭＳ Ｐゴシック" charset="0"/>
                <a:cs typeface="Helvetica"/>
              </a:rPr>
              <a:t>e</a:t>
            </a:r>
            <a:r>
              <a:rPr lang="en-US" sz="2800" dirty="0" smtClean="0">
                <a:solidFill>
                  <a:srgbClr val="008000"/>
                </a:solidFill>
                <a:latin typeface="Helvetica"/>
                <a:ea typeface="ＭＳ Ｐゴシック" charset="0"/>
                <a:cs typeface="Helvetica"/>
              </a:rPr>
              <a:t>quilibrium reconstruction based on</a:t>
            </a:r>
            <a:br>
              <a:rPr lang="en-US" sz="2800" dirty="0" smtClean="0">
                <a:solidFill>
                  <a:srgbClr val="008000"/>
                </a:solidFill>
                <a:latin typeface="Helvetica"/>
                <a:ea typeface="ＭＳ Ｐゴシック" charset="0"/>
                <a:cs typeface="Helvetica"/>
              </a:rPr>
            </a:br>
            <a:r>
              <a:rPr lang="en-US" sz="2800" dirty="0" smtClean="0">
                <a:solidFill>
                  <a:srgbClr val="008000"/>
                </a:solidFill>
                <a:latin typeface="Helvetica"/>
                <a:ea typeface="ＭＳ Ｐゴシック" charset="0"/>
                <a:cs typeface="Helvetica"/>
              </a:rPr>
              <a:t> well established principles</a:t>
            </a:r>
            <a:endParaRPr lang="en-US" sz="2800" dirty="0">
              <a:solidFill>
                <a:srgbClr val="008000"/>
              </a:solidFill>
              <a:latin typeface="Helvetica"/>
              <a:ea typeface="ＭＳ Ｐゴシック" charset="0"/>
              <a:cs typeface="Helvetica"/>
            </a:endParaRPr>
          </a:p>
        </p:txBody>
      </p:sp>
      <p:sp>
        <p:nvSpPr>
          <p:cNvPr id="19460" name="Rectangle 3"/>
          <p:cNvSpPr>
            <a:spLocks noGrp="1" noChangeArrowheads="1"/>
          </p:cNvSpPr>
          <p:nvPr>
            <p:ph type="body" idx="1"/>
          </p:nvPr>
        </p:nvSpPr>
        <p:spPr>
          <a:xfrm>
            <a:off x="685800" y="1143000"/>
            <a:ext cx="7772400" cy="5257800"/>
          </a:xfrm>
        </p:spPr>
        <p:txBody>
          <a:bodyPr/>
          <a:lstStyle/>
          <a:p>
            <a:pPr eaLnBrk="1" hangingPunct="1">
              <a:lnSpc>
                <a:spcPct val="90000"/>
              </a:lnSpc>
            </a:pPr>
            <a:r>
              <a:rPr lang="en-US" sz="2000" dirty="0" smtClean="0">
                <a:solidFill>
                  <a:srgbClr val="0000FF"/>
                </a:solidFill>
                <a:latin typeface="Times" charset="0"/>
                <a:ea typeface="ＭＳ Ｐゴシック" charset="0"/>
                <a:cs typeface="ＭＳ Ｐゴシック" charset="0"/>
              </a:rPr>
              <a:t>Find the MHD equilibrium that is most consistent with the experimental data</a:t>
            </a:r>
          </a:p>
          <a:p>
            <a:pPr eaLnBrk="1" hangingPunct="1">
              <a:lnSpc>
                <a:spcPct val="90000"/>
              </a:lnSpc>
            </a:pPr>
            <a:endParaRPr lang="en-US" sz="2000" dirty="0" smtClean="0">
              <a:solidFill>
                <a:srgbClr val="0000FF"/>
              </a:solidFill>
              <a:latin typeface="Times" charset="0"/>
              <a:ea typeface="ＭＳ Ｐゴシック" charset="0"/>
              <a:cs typeface="ＭＳ Ｐゴシック" charset="0"/>
            </a:endParaRPr>
          </a:p>
          <a:p>
            <a:pPr eaLnBrk="1" hangingPunct="1">
              <a:lnSpc>
                <a:spcPct val="90000"/>
              </a:lnSpc>
            </a:pPr>
            <a:endParaRPr lang="en-US" sz="2000" dirty="0">
              <a:solidFill>
                <a:srgbClr val="0000FF"/>
              </a:solidFill>
              <a:latin typeface="Times" charset="0"/>
              <a:ea typeface="ＭＳ Ｐゴシック" charset="0"/>
              <a:cs typeface="ＭＳ Ｐゴシック" charset="0"/>
            </a:endParaRPr>
          </a:p>
          <a:p>
            <a:pPr eaLnBrk="1" hangingPunct="1">
              <a:lnSpc>
                <a:spcPct val="90000"/>
              </a:lnSpc>
            </a:pPr>
            <a:endParaRPr lang="en-US" sz="2000" dirty="0">
              <a:latin typeface="Times" charset="0"/>
              <a:ea typeface="ＭＳ Ｐゴシック" charset="0"/>
              <a:cs typeface="ＭＳ Ｐゴシック" charset="0"/>
            </a:endParaRPr>
          </a:p>
          <a:p>
            <a:pPr lvl="1" eaLnBrk="1" hangingPunct="1">
              <a:lnSpc>
                <a:spcPct val="90000"/>
              </a:lnSpc>
            </a:pPr>
            <a:r>
              <a:rPr lang="en-US" sz="1600" dirty="0">
                <a:latin typeface="Times" charset="0"/>
                <a:ea typeface="ＭＳ Ｐゴシック" charset="0"/>
              </a:rPr>
              <a:t>Signals </a:t>
            </a:r>
            <a:r>
              <a:rPr lang="en-US" sz="1600" i="1" dirty="0" smtClean="0">
                <a:latin typeface="Times" charset="0"/>
                <a:ea typeface="ＭＳ Ｐゴシック" charset="0"/>
              </a:rPr>
              <a:t>S</a:t>
            </a:r>
            <a:r>
              <a:rPr lang="en-US" sz="1600" dirty="0" smtClean="0">
                <a:latin typeface="Times" charset="0"/>
                <a:ea typeface="ＭＳ Ｐゴシック" charset="0"/>
              </a:rPr>
              <a:t>, modeled and observed, with variance </a:t>
            </a:r>
            <a:r>
              <a:rPr lang="en-US" sz="1600" i="1" dirty="0" smtClean="0">
                <a:latin typeface="Symbol" charset="2"/>
                <a:ea typeface="ＭＳ Ｐゴシック" charset="0"/>
                <a:cs typeface="Symbol" charset="2"/>
              </a:rPr>
              <a:t>s</a:t>
            </a:r>
            <a:r>
              <a:rPr lang="en-US" sz="1600" i="1" baseline="30000" dirty="0" smtClean="0">
                <a:latin typeface="Symbol" charset="2"/>
                <a:ea typeface="ＭＳ Ｐゴシック" charset="0"/>
                <a:cs typeface="Symbol" charset="2"/>
              </a:rPr>
              <a:t>2</a:t>
            </a:r>
            <a:r>
              <a:rPr lang="en-US" sz="1600" dirty="0" smtClean="0">
                <a:latin typeface="Times" charset="0"/>
                <a:ea typeface="ＭＳ Ｐゴシック" charset="0"/>
              </a:rPr>
              <a:t> </a:t>
            </a:r>
          </a:p>
          <a:p>
            <a:pPr lvl="1" eaLnBrk="1" hangingPunct="1">
              <a:lnSpc>
                <a:spcPct val="90000"/>
              </a:lnSpc>
            </a:pPr>
            <a:r>
              <a:rPr lang="en-US" sz="1600" dirty="0" smtClean="0">
                <a:latin typeface="Times" charset="0"/>
                <a:ea typeface="ＭＳ Ｐゴシック" charset="0"/>
              </a:rPr>
              <a:t>Reconstruction parameters </a:t>
            </a:r>
            <a:r>
              <a:rPr lang="en-US" sz="1600" b="1" i="1" dirty="0" smtClean="0">
                <a:latin typeface="Times" charset="0"/>
                <a:ea typeface="ＭＳ Ｐゴシック" charset="0"/>
              </a:rPr>
              <a:t>p</a:t>
            </a:r>
            <a:r>
              <a:rPr lang="en-US" sz="1600" dirty="0" smtClean="0">
                <a:latin typeface="Times" charset="0"/>
                <a:ea typeface="ＭＳ Ｐゴシック" charset="0"/>
              </a:rPr>
              <a:t>, and data </a:t>
            </a:r>
            <a:r>
              <a:rPr lang="en-US" sz="1600" b="1" i="1" dirty="0" smtClean="0">
                <a:latin typeface="Times" charset="0"/>
                <a:ea typeface="ＭＳ Ｐゴシック" charset="0"/>
              </a:rPr>
              <a:t>d</a:t>
            </a:r>
            <a:endParaRPr lang="en-US" sz="1600" b="1" i="1" dirty="0">
              <a:latin typeface="Times" charset="0"/>
              <a:ea typeface="ＭＳ Ｐゴシック" charset="0"/>
            </a:endParaRPr>
          </a:p>
        </p:txBody>
      </p:sp>
      <p:sp>
        <p:nvSpPr>
          <p:cNvPr id="1946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dirty="0"/>
          </a:p>
        </p:txBody>
      </p:sp>
      <p:sp>
        <p:nvSpPr>
          <p:cNvPr id="194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A26F3620-96D3-5F4A-96F3-33585BF2A398}" type="slidenum">
              <a:rPr lang="en-US" sz="1400"/>
              <a:pPr/>
              <a:t>4</a:t>
            </a:fld>
            <a:endParaRPr lang="en-US" sz="1400"/>
          </a:p>
        </p:txBody>
      </p:sp>
      <p:graphicFrame>
        <p:nvGraphicFramePr>
          <p:cNvPr id="7" name="Object 2"/>
          <p:cNvGraphicFramePr>
            <a:graphicFrameLocks noChangeAspect="1"/>
          </p:cNvGraphicFramePr>
          <p:nvPr>
            <p:extLst>
              <p:ext uri="{D42A27DB-BD31-4B8C-83A1-F6EECF244321}">
                <p14:modId xmlns:p14="http://schemas.microsoft.com/office/powerpoint/2010/main" val="4056057587"/>
              </p:ext>
            </p:extLst>
          </p:nvPr>
        </p:nvGraphicFramePr>
        <p:xfrm>
          <a:off x="2262188" y="1616075"/>
          <a:ext cx="4195762" cy="974725"/>
        </p:xfrm>
        <a:graphic>
          <a:graphicData uri="http://schemas.openxmlformats.org/presentationml/2006/ole">
            <mc:AlternateContent xmlns:mc="http://schemas.openxmlformats.org/markup-compatibility/2006">
              <mc:Choice xmlns:v="urn:schemas-microsoft-com:vml" Requires="v">
                <p:oleObj spid="_x0000_s213037" name="Equation" r:id="rId4" imgW="2184400" imgH="508000" progId="Equation.3">
                  <p:embed/>
                </p:oleObj>
              </mc:Choice>
              <mc:Fallback>
                <p:oleObj name="Equation" r:id="rId4" imgW="2184400" imgH="508000" progId="Equation.3">
                  <p:embed/>
                  <p:pic>
                    <p:nvPicPr>
                      <p:cNvPr id="0" name=""/>
                      <p:cNvPicPr>
                        <a:picLocks noChangeAspect="1" noChangeArrowheads="1"/>
                      </p:cNvPicPr>
                      <p:nvPr/>
                    </p:nvPicPr>
                    <p:blipFill>
                      <a:blip r:embed="rId5"/>
                      <a:srcRect/>
                      <a:stretch>
                        <a:fillRect/>
                      </a:stretch>
                    </p:blipFill>
                    <p:spPr bwMode="auto">
                      <a:xfrm>
                        <a:off x="2262188" y="1616075"/>
                        <a:ext cx="419576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4223097768"/>
              </p:ext>
            </p:extLst>
          </p:nvPr>
        </p:nvGraphicFramePr>
        <p:xfrm>
          <a:off x="2133600" y="3518547"/>
          <a:ext cx="654050" cy="367653"/>
        </p:xfrm>
        <a:graphic>
          <a:graphicData uri="http://schemas.openxmlformats.org/presentationml/2006/ole">
            <mc:AlternateContent xmlns:mc="http://schemas.openxmlformats.org/markup-compatibility/2006">
              <mc:Choice xmlns:v="urn:schemas-microsoft-com:vml" Requires="v">
                <p:oleObj spid="_x0000_s213038" name="Equation" r:id="rId6" imgW="406400" imgH="228600" progId="Equation.3">
                  <p:embed/>
                </p:oleObj>
              </mc:Choice>
              <mc:Fallback>
                <p:oleObj name="Equation" r:id="rId6" imgW="406400" imgH="228600" progId="Equation.3">
                  <p:embed/>
                  <p:pic>
                    <p:nvPicPr>
                      <p:cNvPr id="0" name=""/>
                      <p:cNvPicPr>
                        <a:picLocks noChangeAspect="1" noChangeArrowheads="1"/>
                      </p:cNvPicPr>
                      <p:nvPr/>
                    </p:nvPicPr>
                    <p:blipFill>
                      <a:blip r:embed="rId7"/>
                      <a:srcRect/>
                      <a:stretch>
                        <a:fillRect/>
                      </a:stretch>
                    </p:blipFill>
                    <p:spPr bwMode="auto">
                      <a:xfrm>
                        <a:off x="2133600" y="3518547"/>
                        <a:ext cx="654050" cy="367653"/>
                      </a:xfrm>
                      <a:prstGeom prst="rect">
                        <a:avLst/>
                      </a:prstGeom>
                      <a:noFill/>
                      <a:extLst/>
                    </p:spPr>
                  </p:pic>
                </p:oleObj>
              </mc:Fallback>
            </mc:AlternateContent>
          </a:graphicData>
        </a:graphic>
      </p:graphicFrame>
      <p:pic>
        <p:nvPicPr>
          <p:cNvPr id="11" name="Picture 10" descr="Figure_03.eps"/>
          <p:cNvPicPr/>
          <p:nvPr/>
        </p:nvPicPr>
        <p:blipFill>
          <a:blip r:embed="rId8">
            <a:extLst>
              <a:ext uri="{28A0092B-C50C-407E-A947-70E740481C1C}">
                <a14:useLocalDpi xmlns:a14="http://schemas.microsoft.com/office/drawing/2010/main" val="0"/>
              </a:ext>
            </a:extLst>
          </a:blip>
          <a:srcRect/>
          <a:stretch>
            <a:fillRect/>
          </a:stretch>
        </p:blipFill>
        <p:spPr bwMode="auto">
          <a:xfrm>
            <a:off x="5248910" y="2971800"/>
            <a:ext cx="3895090" cy="3581400"/>
          </a:xfrm>
          <a:prstGeom prst="rect">
            <a:avLst/>
          </a:prstGeom>
          <a:noFill/>
          <a:ln>
            <a:noFill/>
          </a:ln>
          <a:extLst/>
        </p:spPr>
      </p:pic>
      <p:graphicFrame>
        <p:nvGraphicFramePr>
          <p:cNvPr id="13" name="Object 2"/>
          <p:cNvGraphicFramePr>
            <a:graphicFrameLocks noChangeAspect="1"/>
          </p:cNvGraphicFramePr>
          <p:nvPr>
            <p:extLst>
              <p:ext uri="{D42A27DB-BD31-4B8C-83A1-F6EECF244321}">
                <p14:modId xmlns:p14="http://schemas.microsoft.com/office/powerpoint/2010/main" val="462157737"/>
              </p:ext>
            </p:extLst>
          </p:nvPr>
        </p:nvGraphicFramePr>
        <p:xfrm>
          <a:off x="1676400" y="4267200"/>
          <a:ext cx="2244725" cy="889000"/>
        </p:xfrm>
        <a:graphic>
          <a:graphicData uri="http://schemas.openxmlformats.org/presentationml/2006/ole">
            <mc:AlternateContent xmlns:mc="http://schemas.openxmlformats.org/markup-compatibility/2006">
              <mc:Choice xmlns:v="urn:schemas-microsoft-com:vml" Requires="v">
                <p:oleObj spid="_x0000_s213039" name="Equation" r:id="rId9" imgW="1219200" imgH="482600" progId="Equation.3">
                  <p:embed/>
                </p:oleObj>
              </mc:Choice>
              <mc:Fallback>
                <p:oleObj name="Equation" r:id="rId9" imgW="1219200" imgH="482600" progId="Equation.3">
                  <p:embed/>
                  <p:pic>
                    <p:nvPicPr>
                      <p:cNvPr id="0" name=""/>
                      <p:cNvPicPr>
                        <a:picLocks noChangeAspect="1" noChangeArrowheads="1"/>
                      </p:cNvPicPr>
                      <p:nvPr/>
                    </p:nvPicPr>
                    <p:blipFill>
                      <a:blip r:embed="rId10"/>
                      <a:srcRect/>
                      <a:stretch>
                        <a:fillRect/>
                      </a:stretch>
                    </p:blipFill>
                    <p:spPr bwMode="auto">
                      <a:xfrm>
                        <a:off x="1676400" y="4267200"/>
                        <a:ext cx="2244725" cy="889000"/>
                      </a:xfrm>
                      <a:prstGeom prst="rect">
                        <a:avLst/>
                      </a:prstGeom>
                      <a:noFill/>
                      <a:extLst/>
                    </p:spPr>
                  </p:pic>
                </p:oleObj>
              </mc:Fallback>
            </mc:AlternateContent>
          </a:graphicData>
        </a:graphic>
      </p:graphicFrame>
    </p:spTree>
    <p:extLst>
      <p:ext uri="{BB962C8B-B14F-4D97-AF65-F5344CB8AC3E}">
        <p14:creationId xmlns:p14="http://schemas.microsoft.com/office/powerpoint/2010/main" val="6400951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762000" y="-76200"/>
            <a:ext cx="7467600" cy="1143000"/>
          </a:xfrm>
        </p:spPr>
        <p:txBody>
          <a:bodyPr/>
          <a:lstStyle/>
          <a:p>
            <a:pPr eaLnBrk="1" hangingPunct="1"/>
            <a:r>
              <a:rPr lang="en-US" sz="2800" dirty="0" smtClean="0">
                <a:solidFill>
                  <a:srgbClr val="008000"/>
                </a:solidFill>
                <a:latin typeface="Helvetica"/>
                <a:ea typeface="ＭＳ Ｐゴシック" charset="0"/>
                <a:cs typeface="Helvetica"/>
              </a:rPr>
              <a:t>Proven VMEC MHD equilibrium code</a:t>
            </a:r>
            <a:br>
              <a:rPr lang="en-US" sz="2800" dirty="0" smtClean="0">
                <a:solidFill>
                  <a:srgbClr val="008000"/>
                </a:solidFill>
                <a:latin typeface="Helvetica"/>
                <a:ea typeface="ＭＳ Ｐゴシック" charset="0"/>
                <a:cs typeface="Helvetica"/>
              </a:rPr>
            </a:br>
            <a:r>
              <a:rPr lang="en-US" sz="2800" dirty="0" smtClean="0">
                <a:solidFill>
                  <a:srgbClr val="008000"/>
                </a:solidFill>
                <a:latin typeface="Helvetica"/>
                <a:ea typeface="ＭＳ Ｐゴシック" charset="0"/>
                <a:cs typeface="Helvetica"/>
              </a:rPr>
              <a:t> at the heart of 3D reconstruction codes</a:t>
            </a:r>
            <a:endParaRPr lang="en-US" sz="2800" baseline="30000" dirty="0">
              <a:solidFill>
                <a:srgbClr val="008000"/>
              </a:solidFill>
              <a:latin typeface="Helvetica"/>
              <a:ea typeface="ＭＳ Ｐゴシック" charset="0"/>
              <a:cs typeface="Helvetica"/>
            </a:endParaRPr>
          </a:p>
        </p:txBody>
      </p:sp>
      <p:sp>
        <p:nvSpPr>
          <p:cNvPr id="21508" name="Rectangle 3"/>
          <p:cNvSpPr>
            <a:spLocks noGrp="1" noChangeArrowheads="1"/>
          </p:cNvSpPr>
          <p:nvPr>
            <p:ph type="body" idx="1"/>
          </p:nvPr>
        </p:nvSpPr>
        <p:spPr>
          <a:xfrm>
            <a:off x="685800" y="990600"/>
            <a:ext cx="8077200" cy="3124200"/>
          </a:xfrm>
        </p:spPr>
        <p:txBody>
          <a:bodyPr/>
          <a:lstStyle/>
          <a:p>
            <a:pPr eaLnBrk="1" hangingPunct="1">
              <a:lnSpc>
                <a:spcPct val="90000"/>
              </a:lnSpc>
            </a:pPr>
            <a:r>
              <a:rPr lang="en-US" sz="2000" u="sng" dirty="0" smtClean="0">
                <a:solidFill>
                  <a:srgbClr val="0000FF"/>
                </a:solidFill>
                <a:latin typeface="Times" charset="0"/>
                <a:ea typeface="ＭＳ Ｐゴシック" charset="0"/>
                <a:cs typeface="ＭＳ Ｐゴシック" charset="0"/>
              </a:rPr>
              <a:t>V</a:t>
            </a:r>
            <a:r>
              <a:rPr lang="en-US" sz="2000" dirty="0" smtClean="0">
                <a:solidFill>
                  <a:srgbClr val="0000FF"/>
                </a:solidFill>
                <a:latin typeface="Times" charset="0"/>
                <a:ea typeface="ＭＳ Ｐゴシック" charset="0"/>
                <a:cs typeface="ＭＳ Ｐゴシック" charset="0"/>
              </a:rPr>
              <a:t>ariational </a:t>
            </a:r>
            <a:r>
              <a:rPr lang="en-US" sz="2000" u="sng" dirty="0" smtClean="0">
                <a:solidFill>
                  <a:srgbClr val="0000FF"/>
                </a:solidFill>
                <a:latin typeface="Times" charset="0"/>
                <a:ea typeface="ＭＳ Ｐゴシック" charset="0"/>
                <a:cs typeface="ＭＳ Ｐゴシック" charset="0"/>
              </a:rPr>
              <a:t>M</a:t>
            </a:r>
            <a:r>
              <a:rPr lang="en-US" sz="2000" dirty="0" smtClean="0">
                <a:solidFill>
                  <a:srgbClr val="0000FF"/>
                </a:solidFill>
                <a:latin typeface="Times" charset="0"/>
                <a:ea typeface="ＭＳ Ｐゴシック" charset="0"/>
                <a:cs typeface="ＭＳ Ｐゴシック" charset="0"/>
              </a:rPr>
              <a:t>oments </a:t>
            </a:r>
            <a:r>
              <a:rPr lang="en-US" sz="2000" u="sng" dirty="0" smtClean="0">
                <a:solidFill>
                  <a:srgbClr val="0000FF"/>
                </a:solidFill>
                <a:latin typeface="Times" charset="0"/>
                <a:ea typeface="ＭＳ Ｐゴシック" charset="0"/>
                <a:cs typeface="ＭＳ Ｐゴシック" charset="0"/>
              </a:rPr>
              <a:t>E</a:t>
            </a:r>
            <a:r>
              <a:rPr lang="en-US" sz="2000" dirty="0" smtClean="0">
                <a:solidFill>
                  <a:srgbClr val="0000FF"/>
                </a:solidFill>
                <a:latin typeface="Times" charset="0"/>
                <a:ea typeface="ＭＳ Ｐゴシック" charset="0"/>
                <a:cs typeface="ＭＳ Ｐゴシック" charset="0"/>
              </a:rPr>
              <a:t>quilibrium </a:t>
            </a:r>
            <a:r>
              <a:rPr lang="en-US" sz="2000" u="sng" dirty="0" smtClean="0">
                <a:solidFill>
                  <a:srgbClr val="0000FF"/>
                </a:solidFill>
                <a:latin typeface="Times" charset="0"/>
                <a:ea typeface="ＭＳ Ｐゴシック" charset="0"/>
                <a:cs typeface="ＭＳ Ｐゴシック" charset="0"/>
              </a:rPr>
              <a:t>C</a:t>
            </a:r>
            <a:r>
              <a:rPr lang="en-US" sz="2000" dirty="0" smtClean="0">
                <a:solidFill>
                  <a:srgbClr val="0000FF"/>
                </a:solidFill>
                <a:latin typeface="Times" charset="0"/>
                <a:ea typeface="ＭＳ Ｐゴシック" charset="0"/>
                <a:cs typeface="ＭＳ Ｐゴシック" charset="0"/>
              </a:rPr>
              <a:t>ode (VMEC)</a:t>
            </a:r>
            <a:endParaRPr lang="en-US" sz="2000" dirty="0">
              <a:solidFill>
                <a:srgbClr val="0000FF"/>
              </a:solidFill>
              <a:latin typeface="Times" charset="0"/>
              <a:ea typeface="ＭＳ Ｐゴシック" charset="0"/>
              <a:cs typeface="ＭＳ Ｐゴシック" charset="0"/>
            </a:endParaRPr>
          </a:p>
          <a:p>
            <a:pPr lvl="1" eaLnBrk="1" hangingPunct="1">
              <a:lnSpc>
                <a:spcPct val="90000"/>
              </a:lnSpc>
            </a:pPr>
            <a:r>
              <a:rPr lang="en-US" sz="1800" dirty="0" smtClean="0">
                <a:latin typeface="Times" charset="0"/>
                <a:ea typeface="ＭＳ Ｐゴシック" charset="0"/>
              </a:rPr>
              <a:t>Assumes closed nested flux surfaces: Islands and chaotic regions ignored</a:t>
            </a:r>
          </a:p>
          <a:p>
            <a:pPr lvl="1" eaLnBrk="1" hangingPunct="1">
              <a:lnSpc>
                <a:spcPct val="90000"/>
              </a:lnSpc>
            </a:pPr>
            <a:r>
              <a:rPr lang="en-US" sz="1800" dirty="0" err="1" smtClean="0">
                <a:latin typeface="Times" charset="0"/>
                <a:ea typeface="ＭＳ Ｐゴシック" charset="0"/>
              </a:rPr>
              <a:t>Variational</a:t>
            </a:r>
            <a:r>
              <a:rPr lang="en-US" sz="1800" dirty="0" smtClean="0">
                <a:latin typeface="Times" charset="0"/>
                <a:ea typeface="ＭＳ Ｐゴシック" charset="0"/>
              </a:rPr>
              <a:t> </a:t>
            </a:r>
            <a:r>
              <a:rPr lang="en-US" sz="1800" dirty="0">
                <a:latin typeface="Times" charset="0"/>
                <a:ea typeface="ＭＳ Ｐゴシック" charset="0"/>
              </a:rPr>
              <a:t>principle – minimizes radial forces on flux surfaces</a:t>
            </a:r>
          </a:p>
          <a:p>
            <a:pPr lvl="1" eaLnBrk="1" hangingPunct="1">
              <a:lnSpc>
                <a:spcPct val="90000"/>
              </a:lnSpc>
            </a:pPr>
            <a:r>
              <a:rPr lang="en-US" sz="1800" dirty="0">
                <a:latin typeface="Times" charset="0"/>
                <a:ea typeface="ＭＳ Ｐゴシック" charset="0"/>
              </a:rPr>
              <a:t>Both free-boundary and fixed-boundary </a:t>
            </a:r>
            <a:r>
              <a:rPr lang="en-US" sz="1800" dirty="0" err="1">
                <a:latin typeface="Times" charset="0"/>
                <a:ea typeface="ＭＳ Ｐゴシック" charset="0"/>
              </a:rPr>
              <a:t>equilibria</a:t>
            </a:r>
            <a:endParaRPr lang="en-US" sz="1800" dirty="0">
              <a:latin typeface="Times" charset="0"/>
              <a:ea typeface="ＭＳ Ｐゴシック" charset="0"/>
            </a:endParaRPr>
          </a:p>
          <a:p>
            <a:pPr eaLnBrk="1" hangingPunct="1">
              <a:lnSpc>
                <a:spcPct val="90000"/>
              </a:lnSpc>
            </a:pPr>
            <a:r>
              <a:rPr lang="en-US" sz="2000" dirty="0">
                <a:solidFill>
                  <a:srgbClr val="0000FF"/>
                </a:solidFill>
                <a:latin typeface="Times" charset="0"/>
                <a:ea typeface="ＭＳ Ｐゴシック" charset="0"/>
                <a:cs typeface="ＭＳ Ｐゴシック" charset="0"/>
              </a:rPr>
              <a:t>Fast, robust, widely used throughout the world.</a:t>
            </a:r>
          </a:p>
          <a:p>
            <a:pPr lvl="1" eaLnBrk="1" hangingPunct="1">
              <a:lnSpc>
                <a:spcPct val="90000"/>
              </a:lnSpc>
            </a:pPr>
            <a:r>
              <a:rPr lang="en-US" sz="1800" dirty="0">
                <a:latin typeface="Times" charset="0"/>
                <a:ea typeface="ＭＳ Ｐゴシック" charset="0"/>
                <a:cs typeface="ＭＳ Ｐゴシック" charset="0"/>
              </a:rPr>
              <a:t>S. P. </a:t>
            </a:r>
            <a:r>
              <a:rPr lang="en-US" sz="1800" dirty="0" err="1">
                <a:latin typeface="Times" charset="0"/>
                <a:ea typeface="ＭＳ Ｐゴシック" charset="0"/>
                <a:cs typeface="ＭＳ Ｐゴシック" charset="0"/>
              </a:rPr>
              <a:t>Hirshman</a:t>
            </a:r>
            <a:r>
              <a:rPr lang="en-US" sz="1800" dirty="0">
                <a:latin typeface="Times" charset="0"/>
                <a:ea typeface="ＭＳ Ｐゴシック" charset="0"/>
                <a:cs typeface="ＭＳ Ｐゴシック" charset="0"/>
              </a:rPr>
              <a:t> and J. C. Whitson, </a:t>
            </a:r>
            <a:r>
              <a:rPr lang="en-US" sz="1800" i="1" dirty="0">
                <a:latin typeface="Times" charset="0"/>
                <a:ea typeface="ＭＳ Ｐゴシック" charset="0"/>
                <a:cs typeface="ＭＳ Ｐゴシック" charset="0"/>
              </a:rPr>
              <a:t>Physics of Fluids</a:t>
            </a:r>
            <a:r>
              <a:rPr lang="en-US" sz="1800" dirty="0">
                <a:latin typeface="Times" charset="0"/>
                <a:ea typeface="ＭＳ Ｐゴシック" charset="0"/>
                <a:cs typeface="ＭＳ Ｐゴシック" charset="0"/>
              </a:rPr>
              <a:t> </a:t>
            </a:r>
            <a:r>
              <a:rPr lang="en-US" sz="1800" b="1" dirty="0">
                <a:latin typeface="Times" charset="0"/>
                <a:ea typeface="ＭＳ Ｐゴシック" charset="0"/>
                <a:cs typeface="ＭＳ Ｐゴシック" charset="0"/>
              </a:rPr>
              <a:t>26</a:t>
            </a:r>
            <a:r>
              <a:rPr lang="en-US" sz="1800" dirty="0">
                <a:latin typeface="Times" charset="0"/>
                <a:ea typeface="ＭＳ Ｐゴシック" charset="0"/>
                <a:cs typeface="ＭＳ Ｐゴシック" charset="0"/>
              </a:rPr>
              <a:t>, 3553 (1983)</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 Flexible and extensible mechanism for specifying VMEC profiles</a:t>
            </a:r>
            <a:endParaRPr lang="en-US" sz="2000" dirty="0">
              <a:solidFill>
                <a:srgbClr val="0000FF"/>
              </a:solidFill>
              <a:latin typeface="Times" charset="0"/>
              <a:ea typeface="ＭＳ Ｐゴシック" charset="0"/>
              <a:cs typeface="ＭＳ Ｐゴシック" charset="0"/>
            </a:endParaRPr>
          </a:p>
          <a:p>
            <a:pPr lvl="1" eaLnBrk="1" hangingPunct="1">
              <a:lnSpc>
                <a:spcPct val="90000"/>
              </a:lnSpc>
            </a:pPr>
            <a:endParaRPr lang="en-US" sz="1800" dirty="0" smtClean="0">
              <a:latin typeface="Times" charset="0"/>
              <a:ea typeface="ＭＳ Ｐゴシック" charset="0"/>
              <a:cs typeface="ＭＳ Ｐゴシック" charset="0"/>
            </a:endParaRP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5</a:t>
            </a:fld>
            <a:endParaRPr lang="en-US" sz="1400"/>
          </a:p>
        </p:txBody>
      </p:sp>
      <p:pic>
        <p:nvPicPr>
          <p:cNvPr id="7" name="Picture 6" descr="tpG.pdf"/>
          <p:cNvPicPr/>
          <p:nvPr/>
        </p:nvPicPr>
        <p:blipFill>
          <a:blip r:embed="rId3">
            <a:extLst>
              <a:ext uri="{28A0092B-C50C-407E-A947-70E740481C1C}">
                <a14:useLocalDpi xmlns:a14="http://schemas.microsoft.com/office/drawing/2010/main" val="0"/>
              </a:ext>
            </a:extLst>
          </a:blip>
          <a:stretch>
            <a:fillRect/>
          </a:stretch>
        </p:blipFill>
        <p:spPr>
          <a:xfrm>
            <a:off x="4716780" y="3886200"/>
            <a:ext cx="4198620" cy="2286000"/>
          </a:xfrm>
          <a:prstGeom prst="rect">
            <a:avLst/>
          </a:prstGeom>
        </p:spPr>
      </p:pic>
      <p:sp>
        <p:nvSpPr>
          <p:cNvPr id="8" name="Rectangle 3"/>
          <p:cNvSpPr txBox="1">
            <a:spLocks noChangeArrowheads="1"/>
          </p:cNvSpPr>
          <p:nvPr/>
        </p:nvSpPr>
        <p:spPr bwMode="auto">
          <a:xfrm>
            <a:off x="685800" y="2895600"/>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eaLnBrk="1" hangingPunct="1">
              <a:lnSpc>
                <a:spcPct val="90000"/>
              </a:lnSpc>
              <a:buNone/>
            </a:pPr>
            <a:endParaRPr lang="en-US" sz="2000" dirty="0" smtClean="0">
              <a:solidFill>
                <a:srgbClr val="0000FF"/>
              </a:solidFill>
              <a:latin typeface="Times" charset="0"/>
              <a:ea typeface="ＭＳ Ｐゴシック" charset="0"/>
              <a:cs typeface="ＭＳ Ｐゴシック" charset="0"/>
            </a:endParaRPr>
          </a:p>
          <a:p>
            <a:pPr lvl="1" eaLnBrk="1" hangingPunct="1">
              <a:lnSpc>
                <a:spcPct val="90000"/>
              </a:lnSpc>
            </a:pPr>
            <a:r>
              <a:rPr lang="en-US" sz="1800" dirty="0" smtClean="0">
                <a:solidFill>
                  <a:srgbClr val="000000"/>
                </a:solidFill>
                <a:latin typeface="Times" charset="0"/>
                <a:ea typeface="ＭＳ Ｐゴシック" charset="0"/>
              </a:rPr>
              <a:t>Pressure profile</a:t>
            </a:r>
          </a:p>
          <a:p>
            <a:pPr lvl="1" eaLnBrk="1" hangingPunct="1">
              <a:lnSpc>
                <a:spcPct val="90000"/>
              </a:lnSpc>
            </a:pPr>
            <a:r>
              <a:rPr lang="en-US" sz="1800" dirty="0">
                <a:solidFill>
                  <a:srgbClr val="000000"/>
                </a:solidFill>
                <a:latin typeface="Times" charset="0"/>
                <a:ea typeface="ＭＳ Ｐゴシック" charset="0"/>
                <a:cs typeface="ＭＳ Ｐゴシック" charset="0"/>
              </a:rPr>
              <a:t>Either </a:t>
            </a:r>
            <a:r>
              <a:rPr lang="en-US" sz="1800" dirty="0" err="1">
                <a:solidFill>
                  <a:srgbClr val="000000"/>
                </a:solidFill>
                <a:latin typeface="Times" charset="0"/>
                <a:ea typeface="ＭＳ Ｐゴシック" charset="0"/>
                <a:cs typeface="ＭＳ Ｐゴシック" charset="0"/>
              </a:rPr>
              <a:t>toroidal</a:t>
            </a:r>
            <a:r>
              <a:rPr lang="en-US" sz="1800" dirty="0">
                <a:solidFill>
                  <a:srgbClr val="000000"/>
                </a:solidFill>
                <a:latin typeface="Times" charset="0"/>
                <a:ea typeface="ＭＳ Ｐゴシック" charset="0"/>
                <a:cs typeface="ＭＳ Ｐゴシック" charset="0"/>
              </a:rPr>
              <a:t> current profile or </a:t>
            </a:r>
            <a:r>
              <a:rPr lang="en-US" sz="1800" dirty="0" smtClean="0">
                <a:solidFill>
                  <a:srgbClr val="000000"/>
                </a:solidFill>
                <a:latin typeface="Times" charset="0"/>
                <a:ea typeface="ＭＳ Ｐゴシック" charset="0"/>
                <a:cs typeface="ＭＳ Ｐゴシック" charset="0"/>
              </a:rPr>
              <a:t>iota profile</a:t>
            </a:r>
            <a:endParaRPr lang="en-US" sz="1800" dirty="0" smtClean="0">
              <a:solidFill>
                <a:srgbClr val="000000"/>
              </a:solidFill>
              <a:latin typeface="Times" charset="0"/>
              <a:ea typeface="ＭＳ Ｐゴシック" charset="0"/>
            </a:endParaRPr>
          </a:p>
          <a:p>
            <a:pPr lvl="1" eaLnBrk="1" hangingPunct="1">
              <a:lnSpc>
                <a:spcPct val="90000"/>
              </a:lnSpc>
            </a:pPr>
            <a:r>
              <a:rPr lang="en-US" sz="1800" dirty="0" smtClean="0">
                <a:solidFill>
                  <a:srgbClr val="000000"/>
                </a:solidFill>
                <a:latin typeface="Times" charset="0"/>
                <a:ea typeface="ＭＳ Ｐゴシック" charset="0"/>
                <a:cs typeface="ＭＳ Ｐゴシック" charset="0"/>
              </a:rPr>
              <a:t>Total </a:t>
            </a:r>
            <a:r>
              <a:rPr lang="en-US" sz="1800" dirty="0" err="1" smtClean="0">
                <a:solidFill>
                  <a:srgbClr val="000000"/>
                </a:solidFill>
                <a:latin typeface="Times" charset="0"/>
                <a:ea typeface="ＭＳ Ｐゴシック" charset="0"/>
                <a:cs typeface="ＭＳ Ｐゴシック" charset="0"/>
              </a:rPr>
              <a:t>toroidal</a:t>
            </a:r>
            <a:r>
              <a:rPr lang="en-US" sz="1800" dirty="0" smtClean="0">
                <a:solidFill>
                  <a:srgbClr val="000000"/>
                </a:solidFill>
                <a:latin typeface="Times" charset="0"/>
                <a:ea typeface="ＭＳ Ｐゴシック" charset="0"/>
                <a:cs typeface="ＭＳ Ｐゴシック" charset="0"/>
              </a:rPr>
              <a:t> (or </a:t>
            </a:r>
            <a:r>
              <a:rPr lang="en-US" sz="1800" dirty="0" err="1" smtClean="0">
                <a:solidFill>
                  <a:srgbClr val="000000"/>
                </a:solidFill>
                <a:latin typeface="Times" charset="0"/>
                <a:ea typeface="ＭＳ Ｐゴシック" charset="0"/>
                <a:cs typeface="ＭＳ Ｐゴシック" charset="0"/>
              </a:rPr>
              <a:t>poloidal</a:t>
            </a:r>
            <a:r>
              <a:rPr lang="en-US" sz="1800" dirty="0" smtClean="0">
                <a:solidFill>
                  <a:srgbClr val="000000"/>
                </a:solidFill>
                <a:latin typeface="Times" charset="0"/>
                <a:ea typeface="ＭＳ Ｐゴシック" charset="0"/>
                <a:cs typeface="ＭＳ Ｐゴシック" charset="0"/>
              </a:rPr>
              <a:t>) flux enclosed within outermost flux surface</a:t>
            </a:r>
          </a:p>
          <a:p>
            <a:pPr lvl="1" eaLnBrk="1" hangingPunct="1">
              <a:lnSpc>
                <a:spcPct val="90000"/>
              </a:lnSpc>
            </a:pPr>
            <a:r>
              <a:rPr lang="en-US" sz="1800" dirty="0" smtClean="0">
                <a:solidFill>
                  <a:srgbClr val="000000"/>
                </a:solidFill>
                <a:latin typeface="Times" charset="0"/>
                <a:ea typeface="ＭＳ Ｐゴシック" charset="0"/>
                <a:cs typeface="ＭＳ Ｐゴシック" charset="0"/>
              </a:rPr>
              <a:t>Free boundary: also needs external coil currents</a:t>
            </a:r>
          </a:p>
          <a:p>
            <a:pPr lvl="1" eaLnBrk="1" hangingPunct="1">
              <a:lnSpc>
                <a:spcPct val="90000"/>
              </a:lnSpc>
            </a:pPr>
            <a:r>
              <a:rPr lang="en-US" sz="1800" dirty="0" smtClean="0">
                <a:solidFill>
                  <a:srgbClr val="000000"/>
                </a:solidFill>
                <a:latin typeface="Times" charset="0"/>
                <a:ea typeface="ＭＳ Ｐゴシック" charset="0"/>
                <a:cs typeface="ＭＳ Ｐゴシック" charset="0"/>
              </a:rPr>
              <a:t>Fixed boundary: also needs outermost flux surface shape</a:t>
            </a:r>
            <a:endParaRPr lang="en-US" sz="2000" dirty="0" smtClean="0">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893363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990600" y="-76200"/>
            <a:ext cx="7086600" cy="1143000"/>
          </a:xfrm>
        </p:spPr>
        <p:txBody>
          <a:bodyPr/>
          <a:lstStyle/>
          <a:p>
            <a:pPr eaLnBrk="1" hangingPunct="1"/>
            <a:r>
              <a:rPr lang="en-US" sz="2800" dirty="0" smtClean="0">
                <a:solidFill>
                  <a:srgbClr val="008000"/>
                </a:solidFill>
                <a:latin typeface="Helvetica"/>
                <a:ea typeface="ＭＳ Ｐゴシック" charset="0"/>
                <a:cs typeface="Helvetica"/>
              </a:rPr>
              <a:t>Experimental diagnostic set embedded in reconstruction model</a:t>
            </a:r>
            <a:endParaRPr lang="en-US" sz="2800" baseline="30000" dirty="0">
              <a:solidFill>
                <a:srgbClr val="008000"/>
              </a:solidFill>
              <a:latin typeface="Helvetica"/>
              <a:ea typeface="ＭＳ Ｐゴシック" charset="0"/>
              <a:cs typeface="Helvetica"/>
            </a:endParaRPr>
          </a:p>
        </p:txBody>
      </p:sp>
      <p:sp>
        <p:nvSpPr>
          <p:cNvPr id="21508" name="Rectangle 3"/>
          <p:cNvSpPr>
            <a:spLocks noGrp="1" noChangeArrowheads="1"/>
          </p:cNvSpPr>
          <p:nvPr>
            <p:ph type="body" idx="1"/>
          </p:nvPr>
        </p:nvSpPr>
        <p:spPr>
          <a:xfrm>
            <a:off x="609600" y="914400"/>
            <a:ext cx="8229600" cy="3124200"/>
          </a:xfrm>
        </p:spPr>
        <p:txBody>
          <a:bodyPr/>
          <a:lstStyle/>
          <a:p>
            <a:pPr eaLnBrk="1" hangingPunct="1">
              <a:lnSpc>
                <a:spcPct val="90000"/>
              </a:lnSpc>
            </a:pPr>
            <a:r>
              <a:rPr lang="en-US" sz="2000" dirty="0" smtClean="0">
                <a:solidFill>
                  <a:srgbClr val="0000FF"/>
                </a:solidFill>
                <a:latin typeface="Times" charset="0"/>
                <a:ea typeface="ＭＳ Ｐゴシック" charset="0"/>
                <a:cs typeface="ＭＳ Ｐゴシック" charset="0"/>
              </a:rPr>
              <a:t>From model MHD equilibrium, reconstruction code computes predicted signal from experimental diagnostic</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Often need additional quantities (n</a:t>
            </a:r>
            <a:r>
              <a:rPr lang="en-US" sz="2000" baseline="-25000" dirty="0" smtClean="0">
                <a:solidFill>
                  <a:srgbClr val="0000FF"/>
                </a:solidFill>
                <a:latin typeface="Times" charset="0"/>
                <a:ea typeface="ＭＳ Ｐゴシック" charset="0"/>
                <a:cs typeface="ＭＳ Ｐゴシック" charset="0"/>
              </a:rPr>
              <a:t>e</a:t>
            </a:r>
            <a:r>
              <a:rPr lang="en-US" sz="2000" dirty="0" smtClean="0">
                <a:solidFill>
                  <a:srgbClr val="0000FF"/>
                </a:solidFill>
                <a:latin typeface="Times" charset="0"/>
                <a:ea typeface="ＭＳ Ｐゴシック" charset="0"/>
                <a:cs typeface="ＭＳ Ｐゴシック" charset="0"/>
              </a:rPr>
              <a:t>, </a:t>
            </a:r>
            <a:r>
              <a:rPr lang="en-US" sz="2000" dirty="0" err="1" smtClean="0">
                <a:solidFill>
                  <a:srgbClr val="0000FF"/>
                </a:solidFill>
                <a:latin typeface="Times" charset="0"/>
                <a:ea typeface="ＭＳ Ｐゴシック" charset="0"/>
                <a:cs typeface="ＭＳ Ｐゴシック" charset="0"/>
              </a:rPr>
              <a:t>T</a:t>
            </a:r>
            <a:r>
              <a:rPr lang="en-US" sz="2000" baseline="-25000" dirty="0" err="1" smtClean="0">
                <a:solidFill>
                  <a:srgbClr val="0000FF"/>
                </a:solidFill>
                <a:latin typeface="Times" charset="0"/>
                <a:ea typeface="ＭＳ Ｐゴシック" charset="0"/>
                <a:cs typeface="ＭＳ Ｐゴシック" charset="0"/>
              </a:rPr>
              <a:t>e</a:t>
            </a:r>
            <a:r>
              <a:rPr lang="en-US" sz="2000" dirty="0" smtClean="0">
                <a:solidFill>
                  <a:srgbClr val="0000FF"/>
                </a:solidFill>
                <a:latin typeface="Times" charset="0"/>
                <a:ea typeface="ＭＳ Ｐゴシック" charset="0"/>
                <a:cs typeface="ＭＳ Ｐゴシック" charset="0"/>
              </a:rPr>
              <a:t>, …) to compute modeled signal</a:t>
            </a:r>
          </a:p>
          <a:p>
            <a:pPr eaLnBrk="1" hangingPunct="1">
              <a:lnSpc>
                <a:spcPct val="90000"/>
              </a:lnSpc>
            </a:pPr>
            <a:r>
              <a:rPr lang="en-US" sz="2000" dirty="0" smtClean="0">
                <a:solidFill>
                  <a:srgbClr val="0000FF"/>
                </a:solidFill>
                <a:latin typeface="Times" charset="0"/>
                <a:ea typeface="ＭＳ Ｐゴシック" charset="0"/>
                <a:cs typeface="ＭＳ Ｐゴシック" charset="0"/>
              </a:rPr>
              <a:t>Assume quantities are constant on a flux surface – specify radial profile</a:t>
            </a: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6</a:t>
            </a:fld>
            <a:endParaRPr lang="en-US" sz="1400"/>
          </a:p>
        </p:txBody>
      </p:sp>
      <p:graphicFrame>
        <p:nvGraphicFramePr>
          <p:cNvPr id="7" name="Object 2"/>
          <p:cNvGraphicFramePr>
            <a:graphicFrameLocks noChangeAspect="1"/>
          </p:cNvGraphicFramePr>
          <p:nvPr>
            <p:extLst>
              <p:ext uri="{D42A27DB-BD31-4B8C-83A1-F6EECF244321}">
                <p14:modId xmlns:p14="http://schemas.microsoft.com/office/powerpoint/2010/main" val="2646506161"/>
              </p:ext>
            </p:extLst>
          </p:nvPr>
        </p:nvGraphicFramePr>
        <p:xfrm>
          <a:off x="4800600" y="1136650"/>
          <a:ext cx="1073150" cy="463550"/>
        </p:xfrm>
        <a:graphic>
          <a:graphicData uri="http://schemas.openxmlformats.org/presentationml/2006/ole">
            <mc:AlternateContent xmlns:mc="http://schemas.openxmlformats.org/markup-compatibility/2006">
              <mc:Choice xmlns:v="urn:schemas-microsoft-com:vml" Requires="v">
                <p:oleObj spid="_x0000_s209952" name="Equation" r:id="rId4" imgW="558800" imgH="241300" progId="Equation.3">
                  <p:embed/>
                </p:oleObj>
              </mc:Choice>
              <mc:Fallback>
                <p:oleObj name="Equation" r:id="rId4" imgW="558800" imgH="241300" progId="Equation.3">
                  <p:embed/>
                  <p:pic>
                    <p:nvPicPr>
                      <p:cNvPr id="0" name=""/>
                      <p:cNvPicPr>
                        <a:picLocks noChangeAspect="1" noChangeArrowheads="1"/>
                      </p:cNvPicPr>
                      <p:nvPr/>
                    </p:nvPicPr>
                    <p:blipFill>
                      <a:blip r:embed="rId5"/>
                      <a:srcRect/>
                      <a:stretch>
                        <a:fillRect/>
                      </a:stretch>
                    </p:blipFill>
                    <p:spPr bwMode="auto">
                      <a:xfrm>
                        <a:off x="4800600" y="1136650"/>
                        <a:ext cx="107315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91811740"/>
              </p:ext>
            </p:extLst>
          </p:nvPr>
        </p:nvGraphicFramePr>
        <p:xfrm>
          <a:off x="609600" y="2438400"/>
          <a:ext cx="7924800" cy="3571240"/>
        </p:xfrm>
        <a:graphic>
          <a:graphicData uri="http://schemas.openxmlformats.org/drawingml/2006/table">
            <a:tbl>
              <a:tblPr firstRow="1" bandRow="1">
                <a:tableStyleId>{69CF1AB2-1976-4502-BF36-3FF5EA218861}</a:tableStyleId>
              </a:tblPr>
              <a:tblGrid>
                <a:gridCol w="2470212"/>
                <a:gridCol w="2863788"/>
                <a:gridCol w="2590800"/>
              </a:tblGrid>
              <a:tr h="370840">
                <a:tc>
                  <a:txBody>
                    <a:bodyPr/>
                    <a:lstStyle/>
                    <a:p>
                      <a:r>
                        <a:rPr lang="en-US" dirty="0" smtClean="0"/>
                        <a:t>Diagnostic</a:t>
                      </a:r>
                      <a:endParaRPr lang="en-US" dirty="0"/>
                    </a:p>
                  </a:txBody>
                  <a:tcPr/>
                </a:tc>
                <a:tc>
                  <a:txBody>
                    <a:bodyPr/>
                    <a:lstStyle/>
                    <a:p>
                      <a:r>
                        <a:rPr lang="en-US" dirty="0" smtClean="0"/>
                        <a:t>Additional Radial</a:t>
                      </a:r>
                      <a:r>
                        <a:rPr lang="en-US" baseline="0" dirty="0" smtClean="0"/>
                        <a:t> Profiles</a:t>
                      </a:r>
                      <a:endParaRPr lang="en-US" dirty="0"/>
                    </a:p>
                  </a:txBody>
                  <a:tcPr/>
                </a:tc>
                <a:tc>
                  <a:txBody>
                    <a:bodyPr/>
                    <a:lstStyle/>
                    <a:p>
                      <a:r>
                        <a:rPr lang="en-US" dirty="0" smtClean="0"/>
                        <a:t>Model Computation</a:t>
                      </a:r>
                      <a:endParaRPr lang="en-US" dirty="0"/>
                    </a:p>
                  </a:txBody>
                  <a:tcPr/>
                </a:tc>
              </a:tr>
              <a:tr h="370840">
                <a:tc>
                  <a:txBody>
                    <a:bodyPr/>
                    <a:lstStyle/>
                    <a:p>
                      <a:r>
                        <a:rPr lang="en-US" dirty="0" smtClean="0"/>
                        <a:t>Magnetic</a:t>
                      </a:r>
                      <a:endParaRPr lang="en-US" dirty="0"/>
                    </a:p>
                  </a:txBody>
                  <a:tcPr/>
                </a:tc>
                <a:tc>
                  <a:txBody>
                    <a:bodyPr/>
                    <a:lstStyle/>
                    <a:p>
                      <a:r>
                        <a:rPr lang="en-US" dirty="0" smtClean="0"/>
                        <a:t>None</a:t>
                      </a:r>
                      <a:endParaRPr lang="en-US" dirty="0"/>
                    </a:p>
                  </a:txBody>
                  <a:tcPr/>
                </a:tc>
                <a:tc>
                  <a:txBody>
                    <a:bodyPr/>
                    <a:lstStyle/>
                    <a:p>
                      <a:r>
                        <a:rPr lang="en-US" dirty="0" smtClean="0"/>
                        <a:t>3D</a:t>
                      </a:r>
                      <a:r>
                        <a:rPr lang="en-US" baseline="0" dirty="0" smtClean="0"/>
                        <a:t> </a:t>
                      </a:r>
                      <a:r>
                        <a:rPr lang="en-US" baseline="0" dirty="0" err="1" smtClean="0"/>
                        <a:t>Biot-Savart</a:t>
                      </a:r>
                      <a:r>
                        <a:rPr lang="en-US" baseline="0" dirty="0" smtClean="0"/>
                        <a:t> integral		</a:t>
                      </a:r>
                      <a:endParaRPr lang="en-US" dirty="0"/>
                    </a:p>
                  </a:txBody>
                  <a:tcPr/>
                </a:tc>
              </a:tr>
              <a:tr h="370840">
                <a:tc>
                  <a:txBody>
                    <a:bodyPr/>
                    <a:lstStyle/>
                    <a:p>
                      <a:r>
                        <a:rPr lang="en-US" dirty="0" smtClean="0"/>
                        <a:t>Soft X-Ray</a:t>
                      </a:r>
                      <a:endParaRPr lang="en-US" dirty="0"/>
                    </a:p>
                  </a:txBody>
                  <a:tcPr/>
                </a:tc>
                <a:tc>
                  <a:txBody>
                    <a:bodyPr/>
                    <a:lstStyle/>
                    <a:p>
                      <a:r>
                        <a:rPr lang="en-US" dirty="0" smtClean="0"/>
                        <a:t>SXR emissivity </a:t>
                      </a:r>
                      <a:r>
                        <a:rPr lang="en-US" dirty="0" err="1" smtClean="0">
                          <a:latin typeface="Symbol" charset="2"/>
                          <a:cs typeface="Symbol" charset="2"/>
                        </a:rPr>
                        <a:t>e</a:t>
                      </a:r>
                      <a:r>
                        <a:rPr lang="en-US" baseline="-25000" dirty="0" err="1" smtClean="0"/>
                        <a:t>SXR</a:t>
                      </a:r>
                      <a:endParaRPr lang="en-US" baseline="-25000" dirty="0"/>
                    </a:p>
                  </a:txBody>
                  <a:tcPr/>
                </a:tc>
                <a:tc>
                  <a:txBody>
                    <a:bodyPr/>
                    <a:lstStyle/>
                    <a:p>
                      <a:r>
                        <a:rPr lang="en-US" dirty="0" smtClean="0"/>
                        <a:t>Line integral – viewing chord</a:t>
                      </a:r>
                      <a:endParaRPr lang="en-US" dirty="0"/>
                    </a:p>
                  </a:txBody>
                  <a:tcPr/>
                </a:tc>
              </a:tr>
              <a:tr h="370840">
                <a:tc>
                  <a:txBody>
                    <a:bodyPr/>
                    <a:lstStyle/>
                    <a:p>
                      <a:r>
                        <a:rPr lang="en-US" dirty="0" smtClean="0"/>
                        <a:t>Interferometry</a:t>
                      </a:r>
                      <a:endParaRPr lang="en-US" dirty="0"/>
                    </a:p>
                  </a:txBody>
                  <a:tcPr/>
                </a:tc>
                <a:tc>
                  <a:txBody>
                    <a:bodyPr/>
                    <a:lstStyle/>
                    <a:p>
                      <a:r>
                        <a:rPr lang="en-US" dirty="0" smtClean="0"/>
                        <a:t>Electron density n</a:t>
                      </a:r>
                      <a:r>
                        <a:rPr lang="en-US" baseline="-25000" dirty="0" smtClean="0"/>
                        <a:t>e</a:t>
                      </a:r>
                      <a:endParaRPr lang="en-US" baseline="-25000" dirty="0"/>
                    </a:p>
                  </a:txBody>
                  <a:tcPr/>
                </a:tc>
                <a:tc>
                  <a:txBody>
                    <a:bodyPr/>
                    <a:lstStyle/>
                    <a:p>
                      <a:r>
                        <a:rPr lang="en-US" dirty="0" smtClean="0"/>
                        <a:t>Line integral </a:t>
                      </a:r>
                      <a:r>
                        <a:rPr lang="en-US" baseline="0" dirty="0" smtClean="0"/>
                        <a:t> – beam path	</a:t>
                      </a:r>
                      <a:endParaRPr lang="en-US" dirty="0"/>
                    </a:p>
                  </a:txBody>
                  <a:tcPr/>
                </a:tc>
              </a:tr>
              <a:tr h="370840">
                <a:tc>
                  <a:txBody>
                    <a:bodyPr/>
                    <a:lstStyle/>
                    <a:p>
                      <a:r>
                        <a:rPr lang="en-US" dirty="0" smtClean="0"/>
                        <a:t>Thomson</a:t>
                      </a:r>
                      <a:r>
                        <a:rPr lang="en-US" baseline="0" dirty="0" smtClean="0"/>
                        <a:t> Scattering</a:t>
                      </a:r>
                      <a:endParaRPr lang="en-US" dirty="0"/>
                    </a:p>
                  </a:txBody>
                  <a:tcPr/>
                </a:tc>
                <a:tc>
                  <a:txBody>
                    <a:bodyPr/>
                    <a:lstStyle/>
                    <a:p>
                      <a:r>
                        <a:rPr lang="en-US" dirty="0" smtClean="0"/>
                        <a:t>Electron density n</a:t>
                      </a:r>
                      <a:r>
                        <a:rPr lang="en-US" baseline="-25000" dirty="0" smtClean="0"/>
                        <a:t>e</a:t>
                      </a:r>
                    </a:p>
                    <a:p>
                      <a:r>
                        <a:rPr lang="en-US" dirty="0" smtClean="0"/>
                        <a:t>Electron</a:t>
                      </a:r>
                      <a:r>
                        <a:rPr lang="en-US" baseline="0" dirty="0" smtClean="0"/>
                        <a:t> </a:t>
                      </a:r>
                      <a:r>
                        <a:rPr lang="en-US" dirty="0" smtClean="0"/>
                        <a:t>temperature </a:t>
                      </a:r>
                      <a:r>
                        <a:rPr lang="en-US" dirty="0" err="1" smtClean="0"/>
                        <a:t>T</a:t>
                      </a:r>
                      <a:r>
                        <a:rPr lang="en-US" baseline="-25000" dirty="0" err="1" smtClean="0"/>
                        <a:t>e</a:t>
                      </a:r>
                      <a:endParaRPr lang="en-US" baseline="-25000" dirty="0"/>
                    </a:p>
                  </a:txBody>
                  <a:tcPr/>
                </a:tc>
                <a:tc>
                  <a:txBody>
                    <a:bodyPr/>
                    <a:lstStyle/>
                    <a:p>
                      <a:r>
                        <a:rPr lang="en-US" dirty="0" smtClean="0"/>
                        <a:t>Point measurement</a:t>
                      </a:r>
                      <a:endParaRPr lang="en-US" dirty="0"/>
                    </a:p>
                  </a:txBody>
                  <a:tcPr/>
                </a:tc>
              </a:tr>
              <a:tr h="370840">
                <a:tc>
                  <a:txBody>
                    <a:bodyPr/>
                    <a:lstStyle/>
                    <a:p>
                      <a:r>
                        <a:rPr lang="en-US" dirty="0" smtClean="0"/>
                        <a:t>Motional</a:t>
                      </a:r>
                      <a:r>
                        <a:rPr lang="en-US" baseline="0" dirty="0" smtClean="0"/>
                        <a:t> Stark Effect</a:t>
                      </a:r>
                      <a:endParaRPr lang="en-US" dirty="0"/>
                    </a:p>
                  </a:txBody>
                  <a:tcPr/>
                </a:tc>
                <a:tc>
                  <a:txBody>
                    <a:bodyPr/>
                    <a:lstStyle/>
                    <a:p>
                      <a:r>
                        <a:rPr lang="en-US" dirty="0" smtClean="0"/>
                        <a:t>None</a:t>
                      </a:r>
                      <a:endParaRPr lang="en-US" dirty="0"/>
                    </a:p>
                  </a:txBody>
                  <a:tcPr/>
                </a:tc>
                <a:tc>
                  <a:txBody>
                    <a:bodyPr/>
                    <a:lstStyle/>
                    <a:p>
                      <a:r>
                        <a:rPr lang="en-US" dirty="0" smtClean="0"/>
                        <a:t>Projected </a:t>
                      </a:r>
                      <a:r>
                        <a:rPr lang="en-US" u="sng" dirty="0" smtClean="0"/>
                        <a:t>B</a:t>
                      </a:r>
                      <a:r>
                        <a:rPr lang="en-US" dirty="0" smtClean="0"/>
                        <a:t> orientation		</a:t>
                      </a:r>
                      <a:endParaRPr lang="en-US" dirty="0"/>
                    </a:p>
                  </a:txBody>
                  <a:tcPr/>
                </a:tc>
              </a:tr>
            </a:tbl>
          </a:graphicData>
        </a:graphic>
      </p:graphicFrame>
    </p:spTree>
    <p:extLst>
      <p:ext uri="{BB962C8B-B14F-4D97-AF65-F5344CB8AC3E}">
        <p14:creationId xmlns:p14="http://schemas.microsoft.com/office/powerpoint/2010/main" val="37386531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609600" y="-76200"/>
            <a:ext cx="7924800" cy="1143000"/>
          </a:xfrm>
        </p:spPr>
        <p:txBody>
          <a:bodyPr/>
          <a:lstStyle/>
          <a:p>
            <a:pPr eaLnBrk="1" hangingPunct="1"/>
            <a:r>
              <a:rPr lang="en-US" sz="2800" dirty="0" smtClean="0">
                <a:solidFill>
                  <a:srgbClr val="008000"/>
                </a:solidFill>
                <a:latin typeface="Helvetica"/>
                <a:ea typeface="ＭＳ Ｐゴシック" charset="0"/>
                <a:cs typeface="Helvetica"/>
              </a:rPr>
              <a:t>V3FIT and STELLOPT: similarities and differences</a:t>
            </a:r>
            <a:endParaRPr lang="en-US" sz="2800" baseline="30000" dirty="0">
              <a:solidFill>
                <a:srgbClr val="008000"/>
              </a:solidFill>
              <a:latin typeface="Helvetica"/>
              <a:ea typeface="ＭＳ Ｐゴシック" charset="0"/>
              <a:cs typeface="Helvetica"/>
            </a:endParaRPr>
          </a:p>
        </p:txBody>
      </p:sp>
      <p:sp>
        <p:nvSpPr>
          <p:cNvPr id="21508" name="Rectangle 3"/>
          <p:cNvSpPr>
            <a:spLocks noGrp="1" noChangeArrowheads="1"/>
          </p:cNvSpPr>
          <p:nvPr>
            <p:ph type="body" idx="1"/>
          </p:nvPr>
        </p:nvSpPr>
        <p:spPr>
          <a:xfrm>
            <a:off x="685800" y="1066800"/>
            <a:ext cx="8077200" cy="3124200"/>
          </a:xfrm>
        </p:spPr>
        <p:txBody>
          <a:bodyPr/>
          <a:lstStyle/>
          <a:p>
            <a:pPr eaLnBrk="1" hangingPunct="1">
              <a:lnSpc>
                <a:spcPct val="90000"/>
              </a:lnSpc>
            </a:pPr>
            <a:r>
              <a:rPr lang="en-US" sz="2000" dirty="0" smtClean="0">
                <a:solidFill>
                  <a:srgbClr val="0000FF"/>
                </a:solidFill>
                <a:latin typeface="Times" charset="0"/>
                <a:ea typeface="ＭＳ Ｐゴシック" charset="0"/>
                <a:cs typeface="ＭＳ Ｐゴシック" charset="0"/>
              </a:rPr>
              <a:t>Both codes currently use VMEC as the equilibrium solver</a:t>
            </a:r>
          </a:p>
          <a:p>
            <a:pPr eaLnBrk="1" hangingPunct="1">
              <a:lnSpc>
                <a:spcPct val="90000"/>
              </a:lnSpc>
            </a:pPr>
            <a:endParaRPr lang="en-US" sz="2000" dirty="0" smtClean="0">
              <a:solidFill>
                <a:srgbClr val="0000FF"/>
              </a:solidFill>
              <a:latin typeface="Times" charset="0"/>
              <a:ea typeface="ＭＳ Ｐゴシック" charset="0"/>
              <a:cs typeface="ＭＳ Ｐゴシック" charset="0"/>
            </a:endParaRPr>
          </a:p>
          <a:p>
            <a:pPr eaLnBrk="1" hangingPunct="1">
              <a:lnSpc>
                <a:spcPct val="90000"/>
              </a:lnSpc>
            </a:pPr>
            <a:r>
              <a:rPr lang="en-US" sz="2000" dirty="0" smtClean="0">
                <a:solidFill>
                  <a:srgbClr val="0000FF"/>
                </a:solidFill>
                <a:latin typeface="Times" charset="0"/>
                <a:ea typeface="ＭＳ Ｐゴシック" charset="0"/>
                <a:cs typeface="ＭＳ Ｐゴシック" charset="0"/>
              </a:rPr>
              <a:t>Both codes utilize magnetic diagnostics, soft x-rays, Thomson scattering, and geometrical information for limiter location</a:t>
            </a:r>
          </a:p>
          <a:p>
            <a:pPr eaLnBrk="1" hangingPunct="1">
              <a:lnSpc>
                <a:spcPct val="90000"/>
              </a:lnSpc>
            </a:pPr>
            <a:endParaRPr lang="en-US" sz="2000" dirty="0" smtClean="0">
              <a:solidFill>
                <a:srgbClr val="0000FF"/>
              </a:solidFill>
              <a:latin typeface="Times" charset="0"/>
              <a:ea typeface="ＭＳ Ｐゴシック" charset="0"/>
              <a:cs typeface="ＭＳ Ｐゴシック" charset="0"/>
            </a:endParaRPr>
          </a:p>
          <a:p>
            <a:pPr eaLnBrk="1" hangingPunct="1">
              <a:lnSpc>
                <a:spcPct val="90000"/>
              </a:lnSpc>
            </a:pPr>
            <a:r>
              <a:rPr lang="en-US" sz="2000" dirty="0" smtClean="0">
                <a:solidFill>
                  <a:srgbClr val="0000FF"/>
                </a:solidFill>
                <a:latin typeface="Times" charset="0"/>
                <a:ea typeface="ＭＳ Ｐゴシック" charset="0"/>
                <a:cs typeface="ＭＳ Ｐゴシック" charset="0"/>
              </a:rPr>
              <a:t>Both codes numerically minimize           , using a finite difference approximation to the Jacobian matrix</a:t>
            </a:r>
          </a:p>
          <a:p>
            <a:pPr eaLnBrk="1" hangingPunct="1">
              <a:lnSpc>
                <a:spcPct val="90000"/>
              </a:lnSpc>
            </a:pPr>
            <a:endParaRPr lang="en-US" sz="2000" dirty="0" smtClean="0">
              <a:solidFill>
                <a:srgbClr val="0000FF"/>
              </a:solidFill>
              <a:latin typeface="Times" charset="0"/>
              <a:ea typeface="ＭＳ Ｐゴシック" charset="0"/>
              <a:cs typeface="ＭＳ Ｐゴシック" charset="0"/>
            </a:endParaRPr>
          </a:p>
          <a:p>
            <a:pPr marL="0" indent="0" eaLnBrk="1" hangingPunct="1">
              <a:lnSpc>
                <a:spcPct val="90000"/>
              </a:lnSpc>
              <a:buNone/>
            </a:pPr>
            <a:endParaRPr lang="en-US" sz="2000" dirty="0" smtClean="0">
              <a:solidFill>
                <a:srgbClr val="0000FF"/>
              </a:solidFill>
              <a:latin typeface="Times" charset="0"/>
              <a:ea typeface="ＭＳ Ｐゴシック" charset="0"/>
              <a:cs typeface="ＭＳ Ｐゴシック" charset="0"/>
            </a:endParaRPr>
          </a:p>
          <a:p>
            <a:pPr marL="0" indent="0" eaLnBrk="1" hangingPunct="1">
              <a:lnSpc>
                <a:spcPct val="90000"/>
              </a:lnSpc>
              <a:buNone/>
            </a:pPr>
            <a:endParaRPr lang="en-US" sz="2000" dirty="0" smtClean="0">
              <a:solidFill>
                <a:srgbClr val="0000FF"/>
              </a:solidFill>
              <a:latin typeface="Times" charset="0"/>
              <a:ea typeface="ＭＳ Ｐゴシック" charset="0"/>
              <a:cs typeface="ＭＳ Ｐゴシック" charset="0"/>
            </a:endParaRPr>
          </a:p>
          <a:p>
            <a:pPr eaLnBrk="1" hangingPunct="1">
              <a:lnSpc>
                <a:spcPct val="90000"/>
              </a:lnSpc>
            </a:pPr>
            <a:r>
              <a:rPr lang="en-US" sz="2000" dirty="0" smtClean="0">
                <a:solidFill>
                  <a:srgbClr val="0000FF"/>
                </a:solidFill>
                <a:latin typeface="Times" charset="0"/>
                <a:ea typeface="ＭＳ Ｐゴシック" charset="0"/>
                <a:cs typeface="ＭＳ Ｐゴシック" charset="0"/>
              </a:rPr>
              <a:t>V3FIT and STELLOPT differ</a:t>
            </a:r>
          </a:p>
          <a:p>
            <a:pPr lvl="1" eaLnBrk="1" hangingPunct="1">
              <a:lnSpc>
                <a:spcPct val="90000"/>
              </a:lnSpc>
            </a:pPr>
            <a:r>
              <a:rPr lang="en-US" sz="1800" dirty="0" smtClean="0">
                <a:latin typeface="Times" charset="0"/>
                <a:ea typeface="ＭＳ Ｐゴシック" charset="0"/>
                <a:cs typeface="ＭＳ Ｐゴシック" charset="0"/>
              </a:rPr>
              <a:t>Details of        minimization algorithm</a:t>
            </a:r>
          </a:p>
          <a:p>
            <a:pPr lvl="1" eaLnBrk="1" hangingPunct="1">
              <a:lnSpc>
                <a:spcPct val="90000"/>
              </a:lnSpc>
            </a:pPr>
            <a:r>
              <a:rPr lang="en-US" sz="1800" dirty="0" smtClean="0">
                <a:latin typeface="Times" charset="0"/>
                <a:ea typeface="ＭＳ Ｐゴシック" charset="0"/>
                <a:cs typeface="ＭＳ Ｐゴシック" charset="0"/>
              </a:rPr>
              <a:t>Methods of including of auxiliary profiles into MHD equilibrium model</a:t>
            </a:r>
          </a:p>
          <a:p>
            <a:pPr lvl="1" eaLnBrk="1" hangingPunct="1">
              <a:lnSpc>
                <a:spcPct val="90000"/>
              </a:lnSpc>
            </a:pPr>
            <a:r>
              <a:rPr lang="en-US" sz="1800" dirty="0" smtClean="0">
                <a:latin typeface="Times" charset="0"/>
                <a:ea typeface="ＭＳ Ｐゴシック" charset="0"/>
                <a:cs typeface="ＭＳ Ｐゴシック" charset="0"/>
              </a:rPr>
              <a:t>Tightness of coupling between VMEC minimization and reconstruction minimization</a:t>
            </a: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7</a:t>
            </a:fld>
            <a:endParaRPr lang="en-US" sz="1400"/>
          </a:p>
        </p:txBody>
      </p:sp>
      <p:graphicFrame>
        <p:nvGraphicFramePr>
          <p:cNvPr id="7" name="Object 2"/>
          <p:cNvGraphicFramePr>
            <a:graphicFrameLocks noChangeAspect="1"/>
          </p:cNvGraphicFramePr>
          <p:nvPr>
            <p:extLst>
              <p:ext uri="{D42A27DB-BD31-4B8C-83A1-F6EECF244321}">
                <p14:modId xmlns:p14="http://schemas.microsoft.com/office/powerpoint/2010/main" val="425533256"/>
              </p:ext>
            </p:extLst>
          </p:nvPr>
        </p:nvGraphicFramePr>
        <p:xfrm>
          <a:off x="4592080" y="2652761"/>
          <a:ext cx="603250" cy="339634"/>
        </p:xfrm>
        <a:graphic>
          <a:graphicData uri="http://schemas.openxmlformats.org/presentationml/2006/ole">
            <mc:AlternateContent xmlns:mc="http://schemas.openxmlformats.org/markup-compatibility/2006">
              <mc:Choice xmlns:v="urn:schemas-microsoft-com:vml" Requires="v">
                <p:oleObj spid="_x0000_s201882" name="Equation" r:id="rId4" imgW="406400" imgH="228600" progId="Equation.3">
                  <p:embed/>
                </p:oleObj>
              </mc:Choice>
              <mc:Fallback>
                <p:oleObj name="Equation" r:id="rId4" imgW="406400" imgH="228600" progId="Equation.3">
                  <p:embed/>
                  <p:pic>
                    <p:nvPicPr>
                      <p:cNvPr id="0" name=""/>
                      <p:cNvPicPr>
                        <a:picLocks noChangeAspect="1" noChangeArrowheads="1"/>
                      </p:cNvPicPr>
                      <p:nvPr/>
                    </p:nvPicPr>
                    <p:blipFill>
                      <a:blip r:embed="rId5"/>
                      <a:srcRect/>
                      <a:stretch>
                        <a:fillRect/>
                      </a:stretch>
                    </p:blipFill>
                    <p:spPr bwMode="auto">
                      <a:xfrm>
                        <a:off x="4592080" y="2652761"/>
                        <a:ext cx="603250" cy="339634"/>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15791247"/>
              </p:ext>
            </p:extLst>
          </p:nvPr>
        </p:nvGraphicFramePr>
        <p:xfrm>
          <a:off x="2743200" y="3472803"/>
          <a:ext cx="3397250" cy="718197"/>
        </p:xfrm>
        <a:graphic>
          <a:graphicData uri="http://schemas.openxmlformats.org/presentationml/2006/ole">
            <mc:AlternateContent xmlns:mc="http://schemas.openxmlformats.org/markup-compatibility/2006">
              <mc:Choice xmlns:v="urn:schemas-microsoft-com:vml" Requires="v">
                <p:oleObj spid="_x0000_s201883" name="Equation" r:id="rId6" imgW="2159000" imgH="457200" progId="Equation.3">
                  <p:embed/>
                </p:oleObj>
              </mc:Choice>
              <mc:Fallback>
                <p:oleObj name="Equation" r:id="rId6" imgW="2159000" imgH="457200" progId="Equation.3">
                  <p:embed/>
                  <p:pic>
                    <p:nvPicPr>
                      <p:cNvPr id="0" name=""/>
                      <p:cNvPicPr/>
                      <p:nvPr/>
                    </p:nvPicPr>
                    <p:blipFill>
                      <a:blip r:embed="rId7"/>
                      <a:stretch>
                        <a:fillRect/>
                      </a:stretch>
                    </p:blipFill>
                    <p:spPr>
                      <a:xfrm>
                        <a:off x="2743200" y="3472803"/>
                        <a:ext cx="3397250" cy="718197"/>
                      </a:xfrm>
                      <a:prstGeom prst="rect">
                        <a:avLst/>
                      </a:prstGeom>
                    </p:spPr>
                  </p:pic>
                </p:oleObj>
              </mc:Fallback>
            </mc:AlternateContent>
          </a:graphicData>
        </a:graphic>
      </p:graphicFrame>
      <p:graphicFrame>
        <p:nvGraphicFramePr>
          <p:cNvPr id="10" name="Object 2"/>
          <p:cNvGraphicFramePr>
            <a:graphicFrameLocks noChangeAspect="1"/>
          </p:cNvGraphicFramePr>
          <p:nvPr>
            <p:extLst>
              <p:ext uri="{D42A27DB-BD31-4B8C-83A1-F6EECF244321}">
                <p14:modId xmlns:p14="http://schemas.microsoft.com/office/powerpoint/2010/main" val="626922707"/>
              </p:ext>
            </p:extLst>
          </p:nvPr>
        </p:nvGraphicFramePr>
        <p:xfrm>
          <a:off x="2531633" y="4589269"/>
          <a:ext cx="320675" cy="339725"/>
        </p:xfrm>
        <a:graphic>
          <a:graphicData uri="http://schemas.openxmlformats.org/presentationml/2006/ole">
            <mc:AlternateContent xmlns:mc="http://schemas.openxmlformats.org/markup-compatibility/2006">
              <mc:Choice xmlns:v="urn:schemas-microsoft-com:vml" Requires="v">
                <p:oleObj spid="_x0000_s201884" name="Equation" r:id="rId8" imgW="215900" imgH="228600" progId="Equation.3">
                  <p:embed/>
                </p:oleObj>
              </mc:Choice>
              <mc:Fallback>
                <p:oleObj name="Equation" r:id="rId8" imgW="215900" imgH="228600" progId="Equation.3">
                  <p:embed/>
                  <p:pic>
                    <p:nvPicPr>
                      <p:cNvPr id="0" name=""/>
                      <p:cNvPicPr>
                        <a:picLocks noChangeAspect="1" noChangeArrowheads="1"/>
                      </p:cNvPicPr>
                      <p:nvPr/>
                    </p:nvPicPr>
                    <p:blipFill>
                      <a:blip r:embed="rId9"/>
                      <a:srcRect/>
                      <a:stretch>
                        <a:fillRect/>
                      </a:stretch>
                    </p:blipFill>
                    <p:spPr bwMode="auto">
                      <a:xfrm>
                        <a:off x="2531633" y="4589269"/>
                        <a:ext cx="320675" cy="339725"/>
                      </a:xfrm>
                      <a:prstGeom prst="rect">
                        <a:avLst/>
                      </a:prstGeom>
                      <a:noFill/>
                      <a:extLst/>
                    </p:spPr>
                  </p:pic>
                </p:oleObj>
              </mc:Fallback>
            </mc:AlternateContent>
          </a:graphicData>
        </a:graphic>
      </p:graphicFrame>
    </p:spTree>
    <p:extLst>
      <p:ext uri="{BB962C8B-B14F-4D97-AF65-F5344CB8AC3E}">
        <p14:creationId xmlns:p14="http://schemas.microsoft.com/office/powerpoint/2010/main" val="21619112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304800" y="-76200"/>
            <a:ext cx="8534400" cy="1143000"/>
          </a:xfrm>
        </p:spPr>
        <p:txBody>
          <a:bodyPr/>
          <a:lstStyle/>
          <a:p>
            <a:pPr eaLnBrk="1" hangingPunct="1"/>
            <a:r>
              <a:rPr lang="en-US" sz="2800" dirty="0" smtClean="0">
                <a:solidFill>
                  <a:srgbClr val="008000"/>
                </a:solidFill>
                <a:latin typeface="Helvetica"/>
                <a:ea typeface="ＭＳ Ｐゴシック" charset="0"/>
                <a:cs typeface="Helvetica"/>
              </a:rPr>
              <a:t>3D reconstructions enable interpretation of disruption suppression physics in CTH hybrid plasmas</a:t>
            </a:r>
            <a:r>
              <a:rPr lang="en-US" sz="3600" dirty="0" smtClean="0">
                <a:solidFill>
                  <a:schemeClr val="tx1"/>
                </a:solidFill>
                <a:latin typeface="Times" charset="0"/>
                <a:ea typeface="ＭＳ Ｐゴシック" charset="0"/>
                <a:cs typeface="ＭＳ Ｐゴシック" charset="0"/>
              </a:rPr>
              <a:t> </a:t>
            </a:r>
            <a:endParaRPr lang="en-US" sz="3600" baseline="30000" dirty="0">
              <a:solidFill>
                <a:schemeClr val="tx1"/>
              </a:solidFill>
              <a:latin typeface="Times" charset="0"/>
              <a:ea typeface="ＭＳ Ｐゴシック" charset="0"/>
              <a:cs typeface="ＭＳ Ｐゴシック" charset="0"/>
            </a:endParaRPr>
          </a:p>
        </p:txBody>
      </p:sp>
      <p:sp>
        <p:nvSpPr>
          <p:cNvPr id="21508" name="Rectangle 3"/>
          <p:cNvSpPr>
            <a:spLocks noGrp="1" noChangeArrowheads="1"/>
          </p:cNvSpPr>
          <p:nvPr>
            <p:ph type="body" idx="1"/>
          </p:nvPr>
        </p:nvSpPr>
        <p:spPr>
          <a:xfrm>
            <a:off x="609600" y="1143000"/>
            <a:ext cx="4267200" cy="2590800"/>
          </a:xfrm>
        </p:spPr>
        <p:txBody>
          <a:bodyPr/>
          <a:lstStyle/>
          <a:p>
            <a:pPr eaLnBrk="1" hangingPunct="1">
              <a:lnSpc>
                <a:spcPct val="90000"/>
              </a:lnSpc>
            </a:pPr>
            <a:r>
              <a:rPr lang="en-US" sz="2000" u="sng" dirty="0" smtClean="0">
                <a:solidFill>
                  <a:srgbClr val="0000FF"/>
                </a:solidFill>
                <a:latin typeface="Times" charset="0"/>
                <a:ea typeface="ＭＳ Ｐゴシック" charset="0"/>
                <a:cs typeface="ＭＳ Ｐゴシック" charset="0"/>
              </a:rPr>
              <a:t>C</a:t>
            </a:r>
            <a:r>
              <a:rPr lang="en-US" sz="2000" dirty="0" smtClean="0">
                <a:solidFill>
                  <a:srgbClr val="0000FF"/>
                </a:solidFill>
                <a:latin typeface="Times" charset="0"/>
                <a:ea typeface="ＭＳ Ｐゴシック" charset="0"/>
                <a:cs typeface="ＭＳ Ｐゴシック" charset="0"/>
              </a:rPr>
              <a:t>ompact </a:t>
            </a:r>
            <a:r>
              <a:rPr lang="en-US" sz="2000" u="sng" dirty="0" smtClean="0">
                <a:solidFill>
                  <a:srgbClr val="0000FF"/>
                </a:solidFill>
                <a:latin typeface="Times" charset="0"/>
                <a:ea typeface="ＭＳ Ｐゴシック" charset="0"/>
                <a:cs typeface="ＭＳ Ｐゴシック" charset="0"/>
              </a:rPr>
              <a:t>T</a:t>
            </a:r>
            <a:r>
              <a:rPr lang="en-US" sz="2000" dirty="0" smtClean="0">
                <a:solidFill>
                  <a:srgbClr val="0000FF"/>
                </a:solidFill>
                <a:latin typeface="Times" charset="0"/>
                <a:ea typeface="ＭＳ Ｐゴシック" charset="0"/>
                <a:cs typeface="ＭＳ Ｐゴシック" charset="0"/>
              </a:rPr>
              <a:t>oroidal </a:t>
            </a:r>
            <a:r>
              <a:rPr lang="en-US" sz="2000" u="sng" dirty="0" smtClean="0">
                <a:solidFill>
                  <a:srgbClr val="0000FF"/>
                </a:solidFill>
                <a:latin typeface="Times" charset="0"/>
                <a:ea typeface="ＭＳ Ｐゴシック" charset="0"/>
                <a:cs typeface="ＭＳ Ｐゴシック" charset="0"/>
              </a:rPr>
              <a:t>H</a:t>
            </a:r>
            <a:r>
              <a:rPr lang="en-US" sz="2000" dirty="0" smtClean="0">
                <a:solidFill>
                  <a:srgbClr val="0000FF"/>
                </a:solidFill>
                <a:latin typeface="Times" charset="0"/>
                <a:ea typeface="ＭＳ Ｐゴシック" charset="0"/>
                <a:cs typeface="ＭＳ Ｐゴシック" charset="0"/>
              </a:rPr>
              <a:t>ybrid (CTH) at Auburn University</a:t>
            </a:r>
            <a:endParaRPr lang="en-US" sz="2000" dirty="0">
              <a:solidFill>
                <a:srgbClr val="0000FF"/>
              </a:solidFill>
              <a:latin typeface="Times" charset="0"/>
              <a:ea typeface="ＭＳ Ｐゴシック" charset="0"/>
              <a:cs typeface="ＭＳ Ｐゴシック" charset="0"/>
            </a:endParaRPr>
          </a:p>
          <a:p>
            <a:pPr lvl="1" eaLnBrk="1" hangingPunct="1">
              <a:lnSpc>
                <a:spcPct val="90000"/>
              </a:lnSpc>
            </a:pPr>
            <a:r>
              <a:rPr lang="en-US" sz="1800" dirty="0" smtClean="0">
                <a:latin typeface="Times" charset="0"/>
                <a:ea typeface="ＭＳ Ｐゴシック" charset="0"/>
              </a:rPr>
              <a:t>                         </a:t>
            </a:r>
            <a:r>
              <a:rPr lang="en-US" sz="1800" dirty="0" err="1" smtClean="0">
                <a:latin typeface="Times" charset="0"/>
                <a:ea typeface="ＭＳ Ｐゴシック" charset="0"/>
              </a:rPr>
              <a:t>torsatron</a:t>
            </a:r>
            <a:r>
              <a:rPr lang="en-US" sz="1800" dirty="0" smtClean="0">
                <a:latin typeface="Times" charset="0"/>
                <a:ea typeface="ＭＳ Ｐゴシック" charset="0"/>
              </a:rPr>
              <a:t> coils with </a:t>
            </a:r>
            <a:r>
              <a:rPr lang="en-US" sz="1800" dirty="0" err="1" smtClean="0">
                <a:latin typeface="Times" charset="0"/>
                <a:ea typeface="ＭＳ Ｐゴシック" charset="0"/>
              </a:rPr>
              <a:t>ohmic</a:t>
            </a:r>
            <a:r>
              <a:rPr lang="en-US" sz="1800" dirty="0" smtClean="0">
                <a:latin typeface="Times" charset="0"/>
                <a:ea typeface="ＭＳ Ｐゴシック" charset="0"/>
              </a:rPr>
              <a:t> heating</a:t>
            </a:r>
          </a:p>
          <a:p>
            <a:pPr lvl="1" eaLnBrk="1" hangingPunct="1">
              <a:lnSpc>
                <a:spcPct val="90000"/>
              </a:lnSpc>
            </a:pPr>
            <a:r>
              <a:rPr lang="en-US" sz="1800" dirty="0" smtClean="0">
                <a:latin typeface="Times" charset="0"/>
                <a:ea typeface="ＭＳ Ｐゴシック" charset="0"/>
              </a:rPr>
              <a:t>R = 0.75 m,    a = 0.2 m,    </a:t>
            </a:r>
            <a:br>
              <a:rPr lang="en-US" sz="1800" dirty="0" smtClean="0">
                <a:latin typeface="Times" charset="0"/>
                <a:ea typeface="ＭＳ Ｐゴシック" charset="0"/>
              </a:rPr>
            </a:br>
            <a:r>
              <a:rPr lang="en-US" sz="1800" dirty="0" smtClean="0">
                <a:latin typeface="Times" charset="0"/>
                <a:ea typeface="ＭＳ Ｐゴシック" charset="0"/>
              </a:rPr>
              <a:t>B</a:t>
            </a:r>
            <a:r>
              <a:rPr lang="en-US" sz="1800" baseline="-25000" dirty="0" smtClean="0">
                <a:latin typeface="Times" charset="0"/>
                <a:ea typeface="ＭＳ Ｐゴシック" charset="0"/>
              </a:rPr>
              <a:t>0</a:t>
            </a:r>
            <a:r>
              <a:rPr lang="en-US" sz="1800" dirty="0" smtClean="0">
                <a:latin typeface="Times" charset="0"/>
                <a:ea typeface="ＭＳ Ｐゴシック" charset="0"/>
              </a:rPr>
              <a:t> &lt; 0.7 T,    </a:t>
            </a:r>
            <a:r>
              <a:rPr lang="en-US" sz="1800" dirty="0" err="1" smtClean="0">
                <a:latin typeface="Times" charset="0"/>
                <a:ea typeface="ＭＳ Ｐゴシック" charset="0"/>
              </a:rPr>
              <a:t>I</a:t>
            </a:r>
            <a:r>
              <a:rPr lang="en-US" sz="1800" baseline="-25000" dirty="0" err="1" smtClean="0">
                <a:latin typeface="Times" charset="0"/>
                <a:ea typeface="ＭＳ Ｐゴシック" charset="0"/>
              </a:rPr>
              <a:t>oh</a:t>
            </a:r>
            <a:r>
              <a:rPr lang="en-US" sz="1800" dirty="0" smtClean="0">
                <a:latin typeface="Times" charset="0"/>
                <a:ea typeface="ＭＳ Ｐゴシック" charset="0"/>
              </a:rPr>
              <a:t> &lt; 70 kA</a:t>
            </a:r>
          </a:p>
          <a:p>
            <a:pPr eaLnBrk="1" hangingPunct="1">
              <a:lnSpc>
                <a:spcPct val="90000"/>
              </a:lnSpc>
            </a:pPr>
            <a:r>
              <a:rPr lang="en-US" sz="2200" dirty="0" err="1" smtClean="0">
                <a:solidFill>
                  <a:srgbClr val="0000FF"/>
                </a:solidFill>
                <a:latin typeface="Times" charset="0"/>
                <a:ea typeface="ＭＳ Ｐゴシック" charset="0"/>
              </a:rPr>
              <a:t>Ohmic</a:t>
            </a:r>
            <a:r>
              <a:rPr lang="en-US" sz="2200" dirty="0" smtClean="0">
                <a:solidFill>
                  <a:srgbClr val="0000FF"/>
                </a:solidFill>
                <a:latin typeface="Times" charset="0"/>
                <a:ea typeface="ＭＳ Ｐゴシック" charset="0"/>
              </a:rPr>
              <a:t> current significantly modifies vacuum transform</a:t>
            </a:r>
            <a:endParaRPr lang="en-US" sz="2200" dirty="0">
              <a:solidFill>
                <a:srgbClr val="0000FF"/>
              </a:solidFill>
              <a:latin typeface="Times" charset="0"/>
              <a:ea typeface="ＭＳ Ｐゴシック" charset="0"/>
            </a:endParaRP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8</a:t>
            </a:fld>
            <a:endParaRPr lang="en-US" sz="1400"/>
          </a:p>
        </p:txBody>
      </p:sp>
      <p:graphicFrame>
        <p:nvGraphicFramePr>
          <p:cNvPr id="7" name="Object 2"/>
          <p:cNvGraphicFramePr>
            <a:graphicFrameLocks noChangeAspect="1"/>
          </p:cNvGraphicFramePr>
          <p:nvPr>
            <p:extLst>
              <p:ext uri="{D42A27DB-BD31-4B8C-83A1-F6EECF244321}">
                <p14:modId xmlns:p14="http://schemas.microsoft.com/office/powerpoint/2010/main" val="3673136701"/>
              </p:ext>
            </p:extLst>
          </p:nvPr>
        </p:nvGraphicFramePr>
        <p:xfrm>
          <a:off x="1433844" y="1754167"/>
          <a:ext cx="1354137" cy="379433"/>
        </p:xfrm>
        <a:graphic>
          <a:graphicData uri="http://schemas.openxmlformats.org/presentationml/2006/ole">
            <mc:AlternateContent xmlns:mc="http://schemas.openxmlformats.org/markup-compatibility/2006">
              <mc:Choice xmlns:v="urn:schemas-microsoft-com:vml" Requires="v">
                <p:oleObj spid="_x0000_s214036" name="Equation" r:id="rId4" imgW="812800" imgH="228600" progId="Equation.3">
                  <p:embed/>
                </p:oleObj>
              </mc:Choice>
              <mc:Fallback>
                <p:oleObj name="Equation" r:id="rId4" imgW="812800" imgH="228600" progId="Equation.3">
                  <p:embed/>
                  <p:pic>
                    <p:nvPicPr>
                      <p:cNvPr id="0" name=""/>
                      <p:cNvPicPr>
                        <a:picLocks noChangeAspect="1" noChangeArrowheads="1"/>
                      </p:cNvPicPr>
                      <p:nvPr/>
                    </p:nvPicPr>
                    <p:blipFill>
                      <a:blip r:embed="rId5"/>
                      <a:srcRect/>
                      <a:stretch>
                        <a:fillRect/>
                      </a:stretch>
                    </p:blipFill>
                    <p:spPr bwMode="auto">
                      <a:xfrm>
                        <a:off x="1433844" y="1754167"/>
                        <a:ext cx="1354137" cy="379433"/>
                      </a:xfrm>
                      <a:prstGeom prst="rect">
                        <a:avLst/>
                      </a:prstGeom>
                      <a:noFill/>
                      <a:extLst/>
                    </p:spPr>
                  </p:pic>
                </p:oleObj>
              </mc:Fallback>
            </mc:AlternateContent>
          </a:graphicData>
        </a:graphic>
      </p:graphicFrame>
      <p:sp>
        <p:nvSpPr>
          <p:cNvPr id="12" name="Rectangle 3"/>
          <p:cNvSpPr txBox="1">
            <a:spLocks noChangeArrowheads="1"/>
          </p:cNvSpPr>
          <p:nvPr/>
        </p:nvSpPr>
        <p:spPr bwMode="auto">
          <a:xfrm>
            <a:off x="609600" y="3200400"/>
            <a:ext cx="838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457200" lvl="1" indent="0" eaLnBrk="1" hangingPunct="1">
              <a:lnSpc>
                <a:spcPct val="90000"/>
              </a:lnSpc>
              <a:buNone/>
            </a:pPr>
            <a:endParaRPr lang="en-US" sz="1800" dirty="0">
              <a:latin typeface="Times" charset="0"/>
              <a:ea typeface="ＭＳ Ｐゴシック" charset="0"/>
            </a:endParaRPr>
          </a:p>
          <a:p>
            <a:pPr eaLnBrk="1" hangingPunct="1">
              <a:lnSpc>
                <a:spcPct val="90000"/>
              </a:lnSpc>
            </a:pPr>
            <a:r>
              <a:rPr lang="en-US" sz="2200" dirty="0" smtClean="0">
                <a:solidFill>
                  <a:srgbClr val="0000FF"/>
                </a:solidFill>
                <a:latin typeface="Times" charset="0"/>
                <a:ea typeface="ＭＳ Ｐゴシック" charset="0"/>
                <a:cs typeface="ＭＳ Ｐゴシック" charset="0"/>
              </a:rPr>
              <a:t>Studies of disruption suppression using external transform in progress</a:t>
            </a:r>
            <a:endParaRPr lang="en-US" sz="2200" dirty="0" smtClean="0">
              <a:latin typeface="Times" charset="0"/>
              <a:ea typeface="ＭＳ Ｐゴシック" charset="0"/>
            </a:endParaRPr>
          </a:p>
          <a:p>
            <a:pPr eaLnBrk="1" hangingPunct="1">
              <a:lnSpc>
                <a:spcPct val="90000"/>
              </a:lnSpc>
            </a:pPr>
            <a:r>
              <a:rPr lang="en-US" sz="2200" dirty="0" smtClean="0">
                <a:solidFill>
                  <a:srgbClr val="0000FF"/>
                </a:solidFill>
                <a:latin typeface="Times" charset="0"/>
                <a:ea typeface="ＭＳ Ｐゴシック" charset="0"/>
                <a:cs typeface="ＭＳ Ｐゴシック" charset="0"/>
              </a:rPr>
              <a:t>CTH Shot Runner – Automated reconstructions from experimental database</a:t>
            </a:r>
          </a:p>
          <a:p>
            <a:pPr lvl="1" eaLnBrk="1" hangingPunct="1">
              <a:lnSpc>
                <a:spcPct val="90000"/>
              </a:lnSpc>
            </a:pPr>
            <a:r>
              <a:rPr lang="en-US" sz="1800" dirty="0" smtClean="0">
                <a:latin typeface="Times" charset="0"/>
                <a:ea typeface="ＭＳ Ｐゴシック" charset="0"/>
              </a:rPr>
              <a:t>Reconstructions at 48 time slices within a shot, ~ 4 minutes wall-clock time.</a:t>
            </a:r>
          </a:p>
          <a:p>
            <a:pPr lvl="1" eaLnBrk="1" hangingPunct="1">
              <a:lnSpc>
                <a:spcPct val="90000"/>
              </a:lnSpc>
            </a:pPr>
            <a:r>
              <a:rPr lang="en-US" sz="1800" dirty="0" smtClean="0">
                <a:latin typeface="Times" charset="0"/>
                <a:ea typeface="ＭＳ Ｐゴシック" charset="0"/>
              </a:rPr>
              <a:t>Next slide – Movie</a:t>
            </a:r>
          </a:p>
          <a:p>
            <a:pPr lvl="2" eaLnBrk="1" hangingPunct="1">
              <a:lnSpc>
                <a:spcPct val="90000"/>
              </a:lnSpc>
            </a:pPr>
            <a:r>
              <a:rPr lang="en-US" sz="1800" dirty="0" smtClean="0">
                <a:latin typeface="Times" charset="0"/>
                <a:ea typeface="ＭＳ Ｐゴシック" charset="0"/>
              </a:rPr>
              <a:t>Two reconstruction parameters: total toroidal flux and current profile shape parameter</a:t>
            </a:r>
          </a:p>
          <a:p>
            <a:pPr lvl="2" eaLnBrk="1" hangingPunct="1">
              <a:lnSpc>
                <a:spcPct val="90000"/>
              </a:lnSpc>
            </a:pPr>
            <a:r>
              <a:rPr lang="en-US" sz="1800" dirty="0" smtClean="0">
                <a:latin typeface="Times" charset="0"/>
                <a:ea typeface="ＭＳ Ｐゴシック" charset="0"/>
              </a:rPr>
              <a:t>25 signals: limiter and 24 partial </a:t>
            </a:r>
            <a:r>
              <a:rPr lang="en-US" sz="1800" dirty="0" err="1" smtClean="0">
                <a:latin typeface="Times" charset="0"/>
                <a:ea typeface="ＭＳ Ｐゴシック" charset="0"/>
              </a:rPr>
              <a:t>Rogowski</a:t>
            </a:r>
            <a:r>
              <a:rPr lang="en-US" sz="1800" dirty="0" smtClean="0">
                <a:latin typeface="Times" charset="0"/>
                <a:ea typeface="ＭＳ Ｐゴシック" charset="0"/>
              </a:rPr>
              <a:t> coils</a:t>
            </a:r>
          </a:p>
        </p:txBody>
      </p:sp>
      <p:pic>
        <p:nvPicPr>
          <p:cNvPr id="13" name="Picture 12"/>
          <p:cNvPicPr>
            <a:picLocks noChangeAspect="1"/>
          </p:cNvPicPr>
          <p:nvPr/>
        </p:nvPicPr>
        <p:blipFill>
          <a:blip r:embed="rId6"/>
          <a:stretch>
            <a:fillRect/>
          </a:stretch>
        </p:blipFill>
        <p:spPr>
          <a:xfrm>
            <a:off x="4724400" y="533400"/>
            <a:ext cx="4114800" cy="4114800"/>
          </a:xfrm>
          <a:prstGeom prst="rect">
            <a:avLst/>
          </a:prstGeom>
        </p:spPr>
      </p:pic>
    </p:spTree>
    <p:extLst>
      <p:ext uri="{BB962C8B-B14F-4D97-AF65-F5344CB8AC3E}">
        <p14:creationId xmlns:p14="http://schemas.microsoft.com/office/powerpoint/2010/main" val="18886056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12 October 2012</a:t>
            </a:r>
            <a:endParaRPr lang="en-US" sz="1400"/>
          </a:p>
        </p:txBody>
      </p:sp>
      <p:sp>
        <p:nvSpPr>
          <p:cNvPr id="21507" name="Rectangle 2"/>
          <p:cNvSpPr>
            <a:spLocks noGrp="1" noChangeArrowheads="1"/>
          </p:cNvSpPr>
          <p:nvPr>
            <p:ph type="title"/>
          </p:nvPr>
        </p:nvSpPr>
        <p:spPr>
          <a:xfrm>
            <a:off x="1295400" y="-76200"/>
            <a:ext cx="6248400" cy="1143000"/>
          </a:xfrm>
        </p:spPr>
        <p:txBody>
          <a:bodyPr/>
          <a:lstStyle/>
          <a:p>
            <a:pPr eaLnBrk="1" hangingPunct="1"/>
            <a:r>
              <a:rPr lang="en-US" sz="3600" baseline="30000" dirty="0" smtClean="0">
                <a:solidFill>
                  <a:schemeClr val="tx1"/>
                </a:solidFill>
                <a:latin typeface="Times" charset="0"/>
                <a:ea typeface="ＭＳ Ｐゴシック" charset="0"/>
                <a:cs typeface="ＭＳ Ｐゴシック" charset="0"/>
              </a:rPr>
              <a:t>  </a:t>
            </a:r>
            <a:endParaRPr lang="en-US" sz="3600" baseline="30000" dirty="0">
              <a:solidFill>
                <a:schemeClr val="tx1"/>
              </a:solidFill>
              <a:latin typeface="Times" charset="0"/>
              <a:ea typeface="ＭＳ Ｐゴシック" charset="0"/>
              <a:cs typeface="ＭＳ Ｐゴシック" charset="0"/>
            </a:endParaRPr>
          </a:p>
        </p:txBody>
      </p:sp>
      <p:sp>
        <p:nvSpPr>
          <p:cNvPr id="21508" name="Rectangle 3"/>
          <p:cNvSpPr>
            <a:spLocks noGrp="1" noChangeArrowheads="1"/>
          </p:cNvSpPr>
          <p:nvPr>
            <p:ph type="body" idx="1"/>
          </p:nvPr>
        </p:nvSpPr>
        <p:spPr>
          <a:xfrm>
            <a:off x="685800" y="914400"/>
            <a:ext cx="8077200" cy="3124200"/>
          </a:xfrm>
        </p:spPr>
        <p:txBody>
          <a:bodyPr/>
          <a:lstStyle/>
          <a:p>
            <a:pPr marL="0" indent="0" eaLnBrk="1" hangingPunct="1">
              <a:lnSpc>
                <a:spcPct val="90000"/>
              </a:lnSpc>
              <a:buNone/>
            </a:pPr>
            <a:r>
              <a:rPr lang="en-US" sz="2000" dirty="0">
                <a:solidFill>
                  <a:srgbClr val="0000FF"/>
                </a:solidFill>
                <a:latin typeface="Times" charset="0"/>
                <a:ea typeface="ＭＳ Ｐゴシック" charset="0"/>
                <a:cs typeface="ＭＳ Ｐゴシック" charset="0"/>
              </a:rPr>
              <a:t> </a:t>
            </a:r>
          </a:p>
        </p:txBody>
      </p:sp>
      <p:sp>
        <p:nvSpPr>
          <p:cNvPr id="215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smtClean="0"/>
              <a:t>24th IAEA, San Diego</a:t>
            </a:r>
            <a:endParaRPr lang="en-US" sz="1400"/>
          </a:p>
        </p:txBody>
      </p:sp>
      <p:sp>
        <p:nvSpPr>
          <p:cNvPr id="215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charset="0"/>
                <a:ea typeface="ヒラギノ角ゴ Pro W3" charset="0"/>
                <a:cs typeface="ヒラギノ角ゴ Pro W3" charset="0"/>
              </a:defRPr>
            </a:lvl1pPr>
            <a:lvl2pPr marL="37931725" indent="-37474525" eaLnBrk="0" hangingPunct="0">
              <a:defRPr sz="1600">
                <a:solidFill>
                  <a:schemeClr val="tx1"/>
                </a:solidFill>
                <a:latin typeface="Times" charset="0"/>
                <a:ea typeface="ヒラギノ角ゴ Pro W3" charset="0"/>
                <a:cs typeface="ヒラギノ角ゴ Pro W3" charset="0"/>
              </a:defRPr>
            </a:lvl2pPr>
            <a:lvl3pPr eaLnBrk="0" hangingPunct="0">
              <a:defRPr sz="1600">
                <a:solidFill>
                  <a:schemeClr val="tx1"/>
                </a:solidFill>
                <a:latin typeface="Times" charset="0"/>
                <a:ea typeface="ヒラギノ角ゴ Pro W3" charset="0"/>
                <a:cs typeface="ヒラギノ角ゴ Pro W3" charset="0"/>
              </a:defRPr>
            </a:lvl3pPr>
            <a:lvl4pPr eaLnBrk="0" hangingPunct="0">
              <a:defRPr sz="1600">
                <a:solidFill>
                  <a:schemeClr val="tx1"/>
                </a:solidFill>
                <a:latin typeface="Times" charset="0"/>
                <a:ea typeface="ヒラギノ角ゴ Pro W3" charset="0"/>
                <a:cs typeface="ヒラギノ角ゴ Pro W3" charset="0"/>
              </a:defRPr>
            </a:lvl4pPr>
            <a:lvl5pPr eaLnBrk="0" hangingPunct="0">
              <a:defRPr sz="16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1600">
                <a:solidFill>
                  <a:schemeClr val="tx1"/>
                </a:solidFill>
                <a:latin typeface="Times" charset="0"/>
                <a:ea typeface="ヒラギノ角ゴ Pro W3" charset="0"/>
                <a:cs typeface="ヒラギノ角ゴ Pro W3" charset="0"/>
              </a:defRPr>
            </a:lvl9pPr>
          </a:lstStyle>
          <a:p>
            <a:r>
              <a:rPr lang="en-US" sz="1400"/>
              <a:t>Page </a:t>
            </a:r>
            <a:fld id="{9FEAE6B1-CFBA-F14E-B310-9C4E6B3B93C3}" type="slidenum">
              <a:rPr lang="en-US" sz="1400"/>
              <a:pPr/>
              <a:t>9</a:t>
            </a:fld>
            <a:endParaRPr lang="en-US" sz="1400"/>
          </a:p>
        </p:txBody>
      </p:sp>
      <p:pic>
        <p:nvPicPr>
          <p:cNvPr id="7" name="IAEA_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9144000" cy="6096000"/>
          </a:xfrm>
          <a:prstGeom prst="rect">
            <a:avLst/>
          </a:prstGeom>
        </p:spPr>
      </p:pic>
    </p:spTree>
    <p:extLst>
      <p:ext uri="{BB962C8B-B14F-4D97-AF65-F5344CB8AC3E}">
        <p14:creationId xmlns:p14="http://schemas.microsoft.com/office/powerpoint/2010/main" val="32147388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6038</TotalTime>
  <Words>1436</Words>
  <Application>Microsoft Macintosh PowerPoint</Application>
  <PresentationFormat>On-screen Show (4:3)</PresentationFormat>
  <Paragraphs>229</Paragraphs>
  <Slides>16</Slides>
  <Notes>16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Blank Presentation</vt:lpstr>
      <vt:lpstr>Equation</vt:lpstr>
      <vt:lpstr>Non-Axisymmetric Equilibrium Reconstruction for Stellarators, Reversed Field Pinches and Tokamaks </vt:lpstr>
      <vt:lpstr>Outline</vt:lpstr>
      <vt:lpstr>3D equilibria can now be reconstructed from experimental data for any device with flux surfaces</vt:lpstr>
      <vt:lpstr>3D equilibrium reconstruction based on  well established principles</vt:lpstr>
      <vt:lpstr>Proven VMEC MHD equilibrium code  at the heart of 3D reconstruction codes</vt:lpstr>
      <vt:lpstr>Experimental diagnostic set embedded in reconstruction model</vt:lpstr>
      <vt:lpstr>V3FIT and STELLOPT: similarities and differences</vt:lpstr>
      <vt:lpstr>3D reconstructions enable interpretation of disruption suppression physics in CTH hybrid plasmas </vt:lpstr>
      <vt:lpstr>  </vt:lpstr>
      <vt:lpstr>3D reconstructions allow accurate modeling of neoclassical bootstrap current effects on HSX  </vt:lpstr>
      <vt:lpstr>3D reconstructions with Thomson data give accurate plasma size</vt:lpstr>
      <vt:lpstr>3D reconstructions on RFX-mod  reveal details of helical state</vt:lpstr>
      <vt:lpstr>Multiple diagnostics improve reconstruction on RFX-mod</vt:lpstr>
      <vt:lpstr>Flux surface boundary motion quantified while applying n=1 fields on DIII-D </vt:lpstr>
      <vt:lpstr>Evidence of RMP penetration in 3D reconstructions observed for n=3 field application on DIII-D</vt:lpstr>
      <vt:lpstr>Conclusions</vt:lpstr>
    </vt:vector>
  </TitlesOfParts>
  <Company>AU Physics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Computing Flux Integrals</dc:title>
  <dc:creator>James Hanson</dc:creator>
  <cp:lastModifiedBy>James D. Hanson</cp:lastModifiedBy>
  <cp:revision>307</cp:revision>
  <cp:lastPrinted>2012-09-30T16:16:43Z</cp:lastPrinted>
  <dcterms:created xsi:type="dcterms:W3CDTF">2010-06-18T16:18:44Z</dcterms:created>
  <dcterms:modified xsi:type="dcterms:W3CDTF">2012-10-11T16:32:03Z</dcterms:modified>
</cp:coreProperties>
</file>